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7" d="100"/>
          <a:sy n="67"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68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zh-CN" altLang="en-US"/>
              <a:t>单击图标添加图片</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47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389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33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683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3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75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70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9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83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58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02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zh-CN" altLang="en-US"/>
              <a:t>单击此处编辑母版标题样式</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20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313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884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9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zh-CN" altLang="en-US"/>
              <a:t>单击图标添加图片</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69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10/6/2017</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41173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BA7518-987F-446E-85E4-AB5C575150D8}"/>
              </a:ext>
            </a:extLst>
          </p:cNvPr>
          <p:cNvSpPr>
            <a:spLocks noGrp="1"/>
          </p:cNvSpPr>
          <p:nvPr>
            <p:ph type="ctrTitle"/>
          </p:nvPr>
        </p:nvSpPr>
        <p:spPr>
          <a:xfrm>
            <a:off x="3075709" y="3097530"/>
            <a:ext cx="5714228" cy="1212178"/>
          </a:xfrm>
        </p:spPr>
        <p:txBody>
          <a:bodyPr>
            <a:normAutofit/>
          </a:bodyPr>
          <a:lstStyle/>
          <a:p>
            <a:pPr algn="l">
              <a:lnSpc>
                <a:spcPct val="150000"/>
              </a:lnSpc>
            </a:pPr>
            <a:r>
              <a:rPr lang="zh-CN" altLang="en-US" dirty="0">
                <a:latin typeface="微软雅黑" panose="020B0503020204020204" pitchFamily="34" charset="-122"/>
                <a:ea typeface="微软雅黑" panose="020B0503020204020204" pitchFamily="34" charset="-122"/>
              </a:rPr>
              <a:t>第四节</a:t>
            </a:r>
          </a:p>
        </p:txBody>
      </p:sp>
      <p:sp>
        <p:nvSpPr>
          <p:cNvPr id="3" name="文本框 2">
            <a:extLst>
              <a:ext uri="{FF2B5EF4-FFF2-40B4-BE49-F238E27FC236}">
                <a16:creationId xmlns:a16="http://schemas.microsoft.com/office/drawing/2014/main" id="{8285691E-8B36-4FE6-9E57-A7AF41E9FBA4}"/>
              </a:ext>
            </a:extLst>
          </p:cNvPr>
          <p:cNvSpPr txBox="1"/>
          <p:nvPr/>
        </p:nvSpPr>
        <p:spPr>
          <a:xfrm>
            <a:off x="3075709" y="4309708"/>
            <a:ext cx="5497830" cy="769441"/>
          </a:xfrm>
          <a:prstGeom prst="rect">
            <a:avLst/>
          </a:prstGeom>
          <a:noFill/>
        </p:spPr>
        <p:txBody>
          <a:bodyPr wrap="square" rtlCol="0">
            <a:spAutoFit/>
          </a:bodyPr>
          <a:lstStyle/>
          <a:p>
            <a:r>
              <a:rPr lang="en-US" altLang="zh-CN" sz="4400" dirty="0"/>
              <a:t>Lyapunov</a:t>
            </a:r>
            <a:r>
              <a:rPr lang="zh-CN" altLang="en-US" sz="4400" dirty="0">
                <a:latin typeface="微软雅黑" panose="020B0503020204020204" pitchFamily="34" charset="-122"/>
                <a:ea typeface="微软雅黑" panose="020B0503020204020204" pitchFamily="34" charset="-122"/>
              </a:rPr>
              <a:t>稳定性</a:t>
            </a:r>
          </a:p>
        </p:txBody>
      </p:sp>
    </p:spTree>
    <p:extLst>
      <p:ext uri="{BB962C8B-B14F-4D97-AF65-F5344CB8AC3E}">
        <p14:creationId xmlns:p14="http://schemas.microsoft.com/office/powerpoint/2010/main" val="136952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FCFBB11-B2A0-4FFF-B9BF-9E42B8671025}"/>
              </a:ext>
            </a:extLst>
          </p:cNvPr>
          <p:cNvSpPr txBox="1"/>
          <p:nvPr/>
        </p:nvSpPr>
        <p:spPr>
          <a:xfrm>
            <a:off x="352734" y="446567"/>
            <a:ext cx="8027581" cy="461665"/>
          </a:xfrm>
          <a:prstGeom prst="rect">
            <a:avLst/>
          </a:prstGeom>
          <a:noFill/>
        </p:spPr>
        <p:txBody>
          <a:bodyPr wrap="square" rtlCol="0">
            <a:spAutoFit/>
          </a:bodyPr>
          <a:lstStyle/>
          <a:p>
            <a:r>
              <a:rPr lang="en-US" altLang="zh-CN" sz="2400" dirty="0">
                <a:solidFill>
                  <a:srgbClr val="FFFF00"/>
                </a:solidFill>
                <a:latin typeface="微软雅黑" panose="020B0503020204020204" pitchFamily="34" charset="-122"/>
                <a:ea typeface="微软雅黑" panose="020B0503020204020204" pitchFamily="34" charset="-122"/>
              </a:rPr>
              <a:t>2. </a:t>
            </a:r>
            <a:r>
              <a:rPr lang="zh-CN" altLang="en-US" sz="2400" dirty="0">
                <a:solidFill>
                  <a:srgbClr val="FFFF00"/>
                </a:solidFill>
                <a:latin typeface="微软雅黑" panose="020B0503020204020204" pitchFamily="34" charset="-122"/>
                <a:ea typeface="微软雅黑" panose="020B0503020204020204" pitchFamily="34" charset="-122"/>
              </a:rPr>
              <a:t>线性系统的稳定性</a:t>
            </a: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1CE05C4B-0CCD-45DB-A021-1031D7863CCA}"/>
                  </a:ext>
                </a:extLst>
              </p:cNvPr>
              <p:cNvSpPr txBox="1"/>
              <p:nvPr/>
            </p:nvSpPr>
            <p:spPr>
              <a:xfrm>
                <a:off x="352734" y="908232"/>
                <a:ext cx="8355329" cy="5513241"/>
              </a:xfrm>
              <a:prstGeom prst="rect">
                <a:avLst/>
              </a:prstGeom>
              <a:noFill/>
            </p:spPr>
            <p:txBody>
              <a:bodyPr wrap="square" rtlCol="0">
                <a:spAutoFit/>
              </a:bodyPr>
              <a:lstStyle/>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定理 </a:t>
                </a:r>
                <a:r>
                  <a:rPr lang="en-US" altLang="zh-CN" sz="2000" dirty="0">
                    <a:solidFill>
                      <a:srgbClr val="FF0000"/>
                    </a:solidFill>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设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 </m:t>
                    </m:r>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zh-CN" altLang="en-US" sz="2000" dirty="0">
                    <a:latin typeface="微软雅黑" panose="020B0503020204020204" pitchFamily="34" charset="-122"/>
                    <a:ea typeface="微软雅黑" panose="020B0503020204020204" pitchFamily="34" charset="-122"/>
                  </a:rPr>
                  <a:t> 是线性系统</a:t>
                </a:r>
                <a:r>
                  <a:rPr lang="en-US" altLang="zh-CN" sz="2000" dirty="0">
                    <a:latin typeface="微软雅黑" panose="020B0503020204020204" pitchFamily="34" charset="-122"/>
                    <a:ea typeface="微软雅黑" panose="020B0503020204020204" pitchFamily="34" charset="-122"/>
                  </a:rPr>
                  <a:t>:</a:t>
                </a:r>
              </a:p>
              <a:p>
                <a:pPr algn="r">
                  <a:lnSpc>
                    <a:spcPct val="150000"/>
                  </a:lnSpc>
                </a:pPr>
                <a:r>
                  <a:rPr lang="en-US" altLang="zh-CN" sz="2000" dirty="0">
                    <a:latin typeface="微软雅黑" panose="020B0503020204020204" pitchFamily="34" charset="-122"/>
                    <a:ea typeface="微软雅黑" panose="020B0503020204020204" pitchFamily="34" charset="-122"/>
                  </a:rPr>
                  <a:t>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𝐴</m:t>
                    </m:r>
                    <m:d>
                      <m:dPr>
                        <m:ctrlPr>
                          <a:rPr lang="en-US" altLang="zh-CN" sz="2000" b="0" i="1" smtClean="0">
                            <a:solidFill>
                              <a:prstClr val="white"/>
                            </a:solidFill>
                            <a:latin typeface="Cambria Math" panose="02040503050406030204" pitchFamily="18" charset="0"/>
                          </a:rPr>
                        </m:ctrlPr>
                      </m:dPr>
                      <m:e>
                        <m:r>
                          <a:rPr lang="en-US" altLang="zh-CN" sz="2000" b="0" i="1" smtClean="0">
                            <a:solidFill>
                              <a:prstClr val="white"/>
                            </a:solidFill>
                            <a:latin typeface="Cambria Math" panose="02040503050406030204" pitchFamily="18" charset="0"/>
                          </a:rPr>
                          <m:t>𝑡</m:t>
                        </m:r>
                      </m:e>
                    </m:d>
                    <m:r>
                      <a:rPr lang="en-US" altLang="zh-CN" sz="2000" b="0" i="1" smtClean="0">
                        <a:solidFill>
                          <a:prstClr val="white"/>
                        </a:solidFill>
                        <a:latin typeface="Cambria Math" panose="02040503050406030204" pitchFamily="18" charset="0"/>
                      </a:rPr>
                      <m:t>𝑥</m:t>
                    </m:r>
                    <m:r>
                      <a:rPr lang="en-US" altLang="zh-CN" sz="2000" b="0" i="1" smtClean="0">
                        <a:solidFill>
                          <a:prstClr val="white"/>
                        </a:solidFill>
                        <a:latin typeface="Cambria Math" panose="02040503050406030204" pitchFamily="18" charset="0"/>
                      </a:rPr>
                      <m:t>    </m:t>
                    </m:r>
                  </m:oMath>
                </a14:m>
                <a:r>
                  <a:rPr lang="en-US" altLang="zh-CN" sz="2000" dirty="0">
                    <a:latin typeface="微软雅黑" panose="020B0503020204020204" pitchFamily="34" charset="-122"/>
                    <a:ea typeface="微软雅黑" panose="020B0503020204020204" pitchFamily="34" charset="-122"/>
                  </a:rPr>
                  <a:t>                                        (5.4.6)</a:t>
                </a:r>
              </a:p>
              <a:p>
                <a:pPr>
                  <a:lnSpc>
                    <a:spcPct val="150000"/>
                  </a:lnSpc>
                </a:pPr>
                <a:r>
                  <a:rPr lang="zh-CN" altLang="en-US" sz="2000" dirty="0">
                    <a:latin typeface="微软雅黑" panose="020B0503020204020204" pitchFamily="34" charset="-122"/>
                    <a:ea typeface="微软雅黑" panose="020B0503020204020204" pitchFamily="34" charset="-122"/>
                  </a:rPr>
                  <a:t>的解</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其中</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矩阵值函数 </a:t>
                </a:r>
                <a14:m>
                  <m:oMath xmlns:m="http://schemas.openxmlformats.org/officeDocument/2006/math">
                    <m:r>
                      <a:rPr lang="en-US" altLang="zh-CN" sz="2000" i="1">
                        <a:solidFill>
                          <a:prstClr val="white"/>
                        </a:solidFill>
                        <a:latin typeface="Cambria Math" panose="02040503050406030204" pitchFamily="18" charset="0"/>
                      </a:rPr>
                      <m:t>𝐴</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𝐼</m:t>
                    </m:r>
                    <m:r>
                      <a:rPr lang="en-US" altLang="zh-CN" sz="2000" i="1" dirty="0" smtClean="0">
                        <a:latin typeface="Cambria Math" panose="02040503050406030204" pitchFamily="18" charset="0"/>
                        <a:ea typeface="微软雅黑" panose="020B0503020204020204" pitchFamily="34" charset="-122"/>
                      </a:rPr>
                      <m:t> = (−∞,+∞) </m:t>
                    </m:r>
                  </m:oMath>
                </a14:m>
                <a:r>
                  <a:rPr lang="zh-CN" altLang="en-US" sz="2000" dirty="0">
                    <a:latin typeface="微软雅黑" panose="020B0503020204020204" pitchFamily="34" charset="-122"/>
                    <a:ea typeface="微软雅黑" panose="020B0503020204020204" pitchFamily="34" charset="-122"/>
                  </a:rPr>
                  <a:t>上是连续的</a:t>
                </a:r>
                <a:r>
                  <a:rPr lang="en-US" altLang="zh-CN" sz="20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𝐼</m:t>
                    </m:r>
                    <m:r>
                      <a:rPr lang="en-US" altLang="zh-CN" sz="2000" i="1" dirty="0" smtClean="0">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sSup>
                      <m:sSupPr>
                        <m:ctrlPr>
                          <a:rPr lang="en-US" altLang="zh-CN" sz="2000" i="1">
                            <a:latin typeface="Cambria Math" panose="02040503050406030204" pitchFamily="18" charset="0"/>
                            <a:ea typeface="微软雅黑" panose="020B0503020204020204" pitchFamily="34" charset="-122"/>
                          </a:rPr>
                        </m:ctrlPr>
                      </m:sSupPr>
                      <m:e>
                        <m:r>
                          <a:rPr lang="en-US" altLang="zh-CN" sz="2000" i="1">
                            <a:latin typeface="Cambria Math" panose="02040503050406030204" pitchFamily="18" charset="0"/>
                            <a:ea typeface="Cambria Math" panose="02040503050406030204" pitchFamily="18" charset="0"/>
                          </a:rPr>
                          <m:t>ℝ</m:t>
                        </m:r>
                      </m:e>
                      <m:sup>
                        <m:r>
                          <a:rPr lang="en-US" altLang="zh-CN" sz="2000" i="1">
                            <a:latin typeface="Cambria Math" panose="02040503050406030204" pitchFamily="18" charset="0"/>
                            <a:ea typeface="微软雅黑" panose="020B0503020204020204" pitchFamily="34" charset="-122"/>
                          </a:rPr>
                          <m:t>𝑛</m:t>
                        </m:r>
                      </m:sup>
                    </m:sSup>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那么</a:t>
                </a:r>
                <a:endParaRPr lang="en-US" altLang="zh-CN" sz="2000" dirty="0">
                  <a:latin typeface="微软雅黑" panose="020B0503020204020204" pitchFamily="34" charset="-122"/>
                  <a:ea typeface="微软雅黑" panose="020B0503020204020204" pitchFamily="34" charset="-122"/>
                </a:endParaRPr>
              </a:p>
              <a:p>
                <a:pPr indent="457200">
                  <a:lnSpc>
                    <a:spcPct val="150000"/>
                  </a:lnSpc>
                </a:pP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该系统的零解在 </a:t>
                </a:r>
                <a:r>
                  <a:rPr lang="en-US" altLang="zh-CN" sz="2000" dirty="0">
                    <a:latin typeface="微软雅黑" panose="020B0503020204020204" pitchFamily="34" charset="-122"/>
                    <a:ea typeface="微软雅黑" panose="020B0503020204020204" pitchFamily="34" charset="-122"/>
                  </a:rPr>
                  <a:t>Lyapunov </a:t>
                </a:r>
                <a:r>
                  <a:rPr lang="zh-CN" altLang="en-US" sz="2000" dirty="0">
                    <a:latin typeface="微软雅黑" panose="020B0503020204020204" pitchFamily="34" charset="-122"/>
                    <a:ea typeface="微软雅黑" panose="020B0503020204020204" pitchFamily="34" charset="-122"/>
                  </a:rPr>
                  <a:t>意义下是稳定的充要条件是系统的每一个解都是有界的</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即存在正数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𝑀</m:t>
                    </m:r>
                    <m:r>
                      <a:rPr lang="en-US" altLang="zh-CN" sz="2000" i="1" dirty="0" smtClean="0">
                        <a:latin typeface="Cambria Math" panose="02040503050406030204" pitchFamily="18" charset="0"/>
                        <a:ea typeface="微软雅黑" panose="020B0503020204020204" pitchFamily="34" charset="-122"/>
                      </a:rPr>
                      <m:t> = </m:t>
                    </m:r>
                    <m:r>
                      <a:rPr lang="en-US" altLang="zh-CN" sz="2000" i="1" dirty="0" smtClean="0">
                        <a:latin typeface="Cambria Math" panose="02040503050406030204" pitchFamily="18" charset="0"/>
                        <a:ea typeface="微软雅黑" panose="020B0503020204020204" pitchFamily="34" charset="-122"/>
                      </a:rPr>
                      <m:t>𝑀</m:t>
                    </m:r>
                    <m:r>
                      <a:rPr lang="en-US" altLang="zh-CN" sz="2000" i="1" dirty="0" smtClean="0">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使得</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系统的每一个解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上一致地成立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e>
                    </m:d>
                    <m:r>
                      <a:rPr lang="en-US" altLang="zh-CN" sz="2000" i="1" dirty="0">
                        <a:solidFill>
                          <a:prstClr val="white"/>
                        </a:solidFill>
                        <a:latin typeface="Cambria Math" panose="02040503050406030204" pitchFamily="18" charset="0"/>
                        <a:ea typeface="微软雅黑" panose="020B0503020204020204" pitchFamily="34" charset="-122"/>
                      </a:rPr>
                      <m:t>&lt;</m:t>
                    </m:r>
                    <m:r>
                      <a:rPr lang="en-US" altLang="zh-CN" sz="2000" b="0" i="1" dirty="0" smtClean="0">
                        <a:solidFill>
                          <a:prstClr val="white"/>
                        </a:solidFill>
                        <a:latin typeface="Cambria Math" panose="02040503050406030204" pitchFamily="18" charset="0"/>
                        <a:ea typeface="微软雅黑" panose="020B0503020204020204" pitchFamily="34" charset="-122"/>
                      </a:rPr>
                      <m:t>𝑀</m:t>
                    </m:r>
                  </m:oMath>
                </a14:m>
                <a:r>
                  <a:rPr lang="en-US" altLang="zh-CN" sz="2000" dirty="0">
                    <a:latin typeface="微软雅黑" panose="020B0503020204020204" pitchFamily="34" charset="-122"/>
                    <a:ea typeface="微软雅黑" panose="020B0503020204020204" pitchFamily="34" charset="-122"/>
                  </a:rPr>
                  <a:t>;</a:t>
                </a:r>
              </a:p>
              <a:p>
                <a:pPr indent="457200">
                  <a:lnSpc>
                    <a:spcPct val="150000"/>
                  </a:lnSpc>
                </a:pPr>
                <a:r>
                  <a:rPr lang="en-US" altLang="zh-CN" sz="2000" dirty="0">
                    <a:latin typeface="微软雅黑" panose="020B0503020204020204" pitchFamily="34" charset="-122"/>
                    <a:ea typeface="微软雅黑" panose="020B0503020204020204" pitchFamily="34" charset="-122"/>
                  </a:rPr>
                  <a:t>(ii)</a:t>
                </a:r>
                <a:r>
                  <a:rPr lang="zh-CN" altLang="en-US" sz="2000" dirty="0">
                    <a:latin typeface="微软雅黑" panose="020B0503020204020204" pitchFamily="34" charset="-122"/>
                    <a:ea typeface="微软雅黑" panose="020B0503020204020204" pitchFamily="34" charset="-122"/>
                  </a:rPr>
                  <a:t>该系统的零解在 </a:t>
                </a:r>
                <a:r>
                  <a:rPr lang="en-US" altLang="zh-CN" sz="2000" dirty="0">
                    <a:latin typeface="微软雅黑" panose="020B0503020204020204" pitchFamily="34" charset="-122"/>
                    <a:ea typeface="微软雅黑" panose="020B0503020204020204" pitchFamily="34" charset="-122"/>
                  </a:rPr>
                  <a:t>Lyapunov </a:t>
                </a:r>
                <a:r>
                  <a:rPr lang="zh-CN" altLang="en-US" sz="2000" dirty="0">
                    <a:latin typeface="微软雅黑" panose="020B0503020204020204" pitchFamily="34" charset="-122"/>
                    <a:ea typeface="微软雅黑" panose="020B0503020204020204" pitchFamily="34" charset="-122"/>
                  </a:rPr>
                  <a:t>意义下是渐近稳定的充要条件是</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系统 的每一个解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时都趋于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0</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即 </a:t>
                </a:r>
                <a14:m>
                  <m:oMath xmlns:m="http://schemas.openxmlformats.org/officeDocument/2006/math">
                    <m:func>
                      <m:funcPr>
                        <m:ctrlPr>
                          <a:rPr lang="en-US" altLang="zh-CN" sz="2000" i="1" dirty="0">
                            <a:solidFill>
                              <a:prstClr val="white"/>
                            </a:solidFill>
                            <a:latin typeface="Cambria Math" panose="02040503050406030204" pitchFamily="18" charset="0"/>
                            <a:ea typeface="微软雅黑" panose="020B0503020204020204" pitchFamily="34" charset="-122"/>
                          </a:rPr>
                        </m:ctrlPr>
                      </m:funcPr>
                      <m:fName>
                        <m:limLow>
                          <m:limLowPr>
                            <m:ctrlPr>
                              <a:rPr lang="en-US" altLang="zh-CN" sz="2000" i="1" dirty="0">
                                <a:solidFill>
                                  <a:prstClr val="white"/>
                                </a:solidFill>
                                <a:latin typeface="Cambria Math" panose="02040503050406030204" pitchFamily="18" charset="0"/>
                                <a:ea typeface="微软雅黑" panose="020B0503020204020204" pitchFamily="34" charset="-122"/>
                              </a:rPr>
                            </m:ctrlPr>
                          </m:limLowPr>
                          <m:e>
                            <m:r>
                              <m:rPr>
                                <m:sty m:val="p"/>
                              </m:rPr>
                              <a:rPr lang="en-US" altLang="zh-CN" sz="2000" dirty="0">
                                <a:solidFill>
                                  <a:prstClr val="white"/>
                                </a:solidFill>
                                <a:latin typeface="Cambria Math" panose="02040503050406030204" pitchFamily="18" charset="0"/>
                                <a:ea typeface="微软雅黑" panose="020B0503020204020204" pitchFamily="34" charset="-122"/>
                              </a:rPr>
                              <m:t>lim</m:t>
                            </m:r>
                          </m:e>
                          <m:lim>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Cambria Math" panose="02040503050406030204" pitchFamily="18" charset="0"/>
                              </a:rPr>
                              <m:t>→+∞</m:t>
                            </m:r>
                          </m:lim>
                        </m:limLow>
                      </m:fName>
                      <m:e>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e>
                    </m:func>
                    <m:r>
                      <a:rPr lang="en-US" altLang="zh-CN" sz="2000" i="1" dirty="0">
                        <a:solidFill>
                          <a:prstClr val="white"/>
                        </a:solidFill>
                        <a:latin typeface="Cambria Math" panose="02040503050406030204" pitchFamily="18" charset="0"/>
                        <a:ea typeface="微软雅黑" panose="020B0503020204020204" pitchFamily="34" charset="-122"/>
                      </a:rPr>
                      <m:t>= 0</m:t>
                    </m:r>
                  </m:oMath>
                </a14:m>
                <a:r>
                  <a:rPr lang="en-US" altLang="zh-CN" sz="2000" dirty="0">
                    <a:latin typeface="微软雅黑" panose="020B0503020204020204" pitchFamily="34" charset="-122"/>
                    <a:ea typeface="微软雅黑" panose="020B0503020204020204" pitchFamily="34" charset="-122"/>
                  </a:rPr>
                  <a:t>.</a:t>
                </a:r>
              </a:p>
              <a:p>
                <a:pPr indent="457200">
                  <a:lnSpc>
                    <a:spcPct val="150000"/>
                  </a:lnSpc>
                </a:pPr>
                <a:r>
                  <a:rPr lang="zh-CN" altLang="en-US" sz="2000" dirty="0">
                    <a:latin typeface="微软雅黑" panose="020B0503020204020204" pitchFamily="34" charset="-122"/>
                    <a:ea typeface="微软雅黑" panose="020B0503020204020204" pitchFamily="34" charset="-122"/>
                  </a:rPr>
                  <a:t>结论 </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中解的有界性涉及的正数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𝑀</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与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b="0" i="0" smtClean="0">
                        <a:solidFill>
                          <a:prstClr val="white"/>
                        </a:solidFill>
                        <a:latin typeface="Cambria Math" panose="02040503050406030204" pitchFamily="18" charset="0"/>
                      </a:rPr>
                      <m:t> </m:t>
                    </m:r>
                  </m:oMath>
                </a14:m>
                <a:r>
                  <a:rPr lang="zh-CN" altLang="en-US" sz="2000" dirty="0">
                    <a:latin typeface="微软雅黑" panose="020B0503020204020204" pitchFamily="34" charset="-122"/>
                    <a:ea typeface="微软雅黑" panose="020B0503020204020204" pitchFamily="34" charset="-122"/>
                  </a:rPr>
                  <a:t>的选取有关</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当其选取与它们无关时</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则解的有界性就被称为</a:t>
                </a:r>
                <a:r>
                  <a:rPr lang="zh-CN" altLang="en-US" sz="2000" dirty="0">
                    <a:solidFill>
                      <a:srgbClr val="FF0000"/>
                    </a:solidFill>
                    <a:latin typeface="微软雅黑" panose="020B0503020204020204" pitchFamily="34" charset="-122"/>
                    <a:ea typeface="微软雅黑" panose="020B0503020204020204" pitchFamily="34" charset="-122"/>
                  </a:rPr>
                  <a:t>一致有界</a:t>
                </a:r>
                <a:r>
                  <a:rPr lang="en-US" altLang="zh-CN" sz="2000" dirty="0">
                    <a:latin typeface="微软雅黑" panose="020B0503020204020204" pitchFamily="34" charset="-122"/>
                    <a:ea typeface="微软雅黑" panose="020B0503020204020204" pitchFamily="34" charset="-122"/>
                  </a:rPr>
                  <a:t>.</a:t>
                </a:r>
              </a:p>
            </p:txBody>
          </p:sp>
        </mc:Choice>
        <mc:Fallback>
          <p:sp>
            <p:nvSpPr>
              <p:cNvPr id="6" name="文本框 5">
                <a:extLst>
                  <a:ext uri="{FF2B5EF4-FFF2-40B4-BE49-F238E27FC236}">
                    <a16:creationId xmlns:a16="http://schemas.microsoft.com/office/drawing/2014/main" id="{1CE05C4B-0CCD-45DB-A021-1031D7863CCA}"/>
                  </a:ext>
                </a:extLst>
              </p:cNvPr>
              <p:cNvSpPr txBox="1">
                <a:spLocks noRot="1" noChangeAspect="1" noMove="1" noResize="1" noEditPoints="1" noAdjustHandles="1" noChangeArrowheads="1" noChangeShapeType="1" noTextEdit="1"/>
              </p:cNvSpPr>
              <p:nvPr/>
            </p:nvSpPr>
            <p:spPr>
              <a:xfrm>
                <a:off x="352734" y="908232"/>
                <a:ext cx="8355329" cy="5513241"/>
              </a:xfrm>
              <a:prstGeom prst="rect">
                <a:avLst/>
              </a:prstGeom>
              <a:blipFill>
                <a:blip r:embed="rId2"/>
                <a:stretch>
                  <a:fillRect l="-803" r="-2336" b="-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919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457199" y="989614"/>
                <a:ext cx="8355329" cy="4598951"/>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特别地</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当线性系统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rPr>
                      <m:t>𝑥</m:t>
                    </m:r>
                  </m:oMath>
                </a14:m>
                <a:r>
                  <a:rPr lang="zh-CN" altLang="en-US" sz="2000" dirty="0">
                    <a:solidFill>
                      <a:prstClr val="white"/>
                    </a:solidFill>
                    <a:latin typeface="微软雅黑" panose="020B0503020204020204" pitchFamily="34" charset="-122"/>
                    <a:ea typeface="微软雅黑" panose="020B0503020204020204" pitchFamily="34" charset="-122"/>
                  </a:rPr>
                  <a:t> 的系数矩阵在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𝐼</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上满足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𝐴</m:t>
                    </m:r>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𝑡</m:t>
                    </m:r>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即系统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rPr>
                      <m:t>𝑥</m:t>
                    </m:r>
                  </m:oMath>
                </a14:m>
                <a:r>
                  <a:rPr lang="zh-CN" altLang="en-US" sz="2000" dirty="0">
                    <a:solidFill>
                      <a:prstClr val="white"/>
                    </a:solidFill>
                    <a:latin typeface="微软雅黑" panose="020B0503020204020204" pitchFamily="34" charset="-122"/>
                    <a:ea typeface="微软雅黑" panose="020B0503020204020204" pitchFamily="34" charset="-122"/>
                  </a:rPr>
                  <a:t> 可写成线性自治系统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m:t>
                    </m:r>
                    <m:r>
                      <a:rPr lang="en-US" altLang="zh-CN" sz="2000" b="0" i="1" smtClean="0">
                        <a:solidFill>
                          <a:prstClr val="white"/>
                        </a:solidFill>
                        <a:latin typeface="Cambria Math" panose="02040503050406030204" pitchFamily="18" charset="0"/>
                      </a:rPr>
                      <m:t>𝑥</m:t>
                    </m:r>
                  </m:oMath>
                </a14:m>
                <a:r>
                  <a:rPr lang="zh-CN" altLang="en-US" sz="2000" dirty="0">
                    <a:solidFill>
                      <a:prstClr val="white"/>
                    </a:solidFill>
                    <a:latin typeface="微软雅黑" panose="020B0503020204020204" pitchFamily="34" charset="-122"/>
                    <a:ea typeface="微软雅黑" panose="020B0503020204020204" pitchFamily="34" charset="-122"/>
                  </a:rPr>
                  <a:t>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我们可以有以下的结论</a:t>
                </a:r>
                <a:r>
                  <a:rPr lang="en-US" altLang="zh-CN" sz="2000" dirty="0">
                    <a:solidFill>
                      <a:prstClr val="white"/>
                    </a:solidFill>
                    <a:latin typeface="微软雅黑" panose="020B0503020204020204" pitchFamily="34" charset="-122"/>
                    <a:ea typeface="微软雅黑" panose="020B0503020204020204" pitchFamily="34" charset="-122"/>
                  </a:rPr>
                  <a:t>.</a:t>
                </a: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推论 </a:t>
                </a:r>
                <a:r>
                  <a:rPr lang="en-US" altLang="zh-CN" sz="2000" dirty="0">
                    <a:solidFill>
                      <a:srgbClr val="FF0000"/>
                    </a:solidFill>
                    <a:latin typeface="微软雅黑" panose="020B0503020204020204" pitchFamily="34" charset="-122"/>
                    <a:ea typeface="微软雅黑" panose="020B0503020204020204" pitchFamily="34" charset="-122"/>
                  </a:rPr>
                  <a:t>1 :</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a:t>
                </a:r>
                <a:r>
                  <a:rPr lang="en-US" altLang="zh-CN" sz="2000" dirty="0" err="1">
                    <a:solidFill>
                      <a:prstClr val="white"/>
                    </a:solidFill>
                    <a:latin typeface="微软雅黑" panose="020B0503020204020204" pitchFamily="34" charset="-122"/>
                    <a:ea typeface="微软雅黑" panose="020B0503020204020204" pitchFamily="34" charset="-122"/>
                  </a:rPr>
                  <a:t>i</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如果常值矩阵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存在一个特征值 </a:t>
                </a: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rPr>
                        </m:ctrlPr>
                      </m:sSupPr>
                      <m:e>
                        <m:r>
                          <a:rPr lang="zh-CN" altLang="en-US" sz="2000" i="1" smtClean="0">
                            <a:latin typeface="Cambria Math" panose="02040503050406030204" pitchFamily="18" charset="0"/>
                            <a:ea typeface="Cambria Math" panose="02040503050406030204" pitchFamily="18" charset="0"/>
                          </a:rPr>
                          <m:t>𝜆</m:t>
                        </m:r>
                      </m:e>
                      <m:sup>
                        <m:r>
                          <a:rPr lang="en-US" altLang="zh-CN" sz="2000" b="0" i="1" smtClean="0">
                            <a:latin typeface="Cambria Math" panose="02040503050406030204" pitchFamily="18" charset="0"/>
                            <a:ea typeface="Cambria Math" panose="02040503050406030204" pitchFamily="18" charset="0"/>
                          </a:rPr>
                          <m:t>∗</m:t>
                        </m:r>
                      </m:sup>
                    </m:sSup>
                  </m:oMath>
                </a14:m>
                <a:r>
                  <a:rPr lang="en-US" altLang="zh-CN" sz="2000" dirty="0">
                    <a:solidFill>
                      <a:prstClr val="white"/>
                    </a:solidFill>
                    <a:latin typeface="微软雅黑" panose="020B0503020204020204" pitchFamily="34" charset="-122"/>
                    <a:ea typeface="微软雅黑" panose="020B0503020204020204" pitchFamily="34" charset="-122"/>
                  </a:rPr>
                  <a:t>,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𝑅𝑒</m:t>
                    </m:r>
                    <m:r>
                      <a:rPr lang="en-US" altLang="zh-CN" sz="2000" i="1" dirty="0" smtClean="0">
                        <a:solidFill>
                          <a:prstClr val="white"/>
                        </a:solidFill>
                        <a:latin typeface="Cambria Math" panose="02040503050406030204" pitchFamily="18" charset="0"/>
                        <a:ea typeface="微软雅黑" panose="020B0503020204020204" pitchFamily="34" charset="-122"/>
                      </a:rPr>
                      <m:t>{</m:t>
                    </m:r>
                    <m:sSup>
                      <m:sSupPr>
                        <m:ctrlPr>
                          <a:rPr lang="en-US" altLang="zh-CN" sz="2000" i="1">
                            <a:latin typeface="Cambria Math" panose="02040503050406030204" pitchFamily="18" charset="0"/>
                            <a:ea typeface="微软雅黑" panose="020B0503020204020204" pitchFamily="34" charset="-122"/>
                          </a:rPr>
                        </m:ctrlPr>
                      </m:sSupPr>
                      <m:e>
                        <m:r>
                          <a:rPr lang="zh-CN" altLang="en-US" sz="2000" i="1">
                            <a:latin typeface="Cambria Math" panose="02040503050406030204" pitchFamily="18" charset="0"/>
                            <a:ea typeface="Cambria Math" panose="02040503050406030204" pitchFamily="18" charset="0"/>
                          </a:rPr>
                          <m:t>𝜆</m:t>
                        </m:r>
                      </m:e>
                      <m:sup>
                        <m:r>
                          <a:rPr lang="en-US" altLang="zh-CN" sz="2000" i="1">
                            <a:latin typeface="Cambria Math" panose="02040503050406030204" pitchFamily="18" charset="0"/>
                            <a:ea typeface="Cambria Math" panose="02040503050406030204" pitchFamily="18" charset="0"/>
                          </a:rPr>
                          <m:t>∗</m:t>
                        </m:r>
                      </m:sup>
                    </m:sSup>
                    <m:r>
                      <a:rPr lang="en-US" altLang="zh-CN" sz="2000" i="1" dirty="0" smtClean="0">
                        <a:solidFill>
                          <a:prstClr val="white"/>
                        </a:solidFill>
                        <a:latin typeface="Cambria Math" panose="02040503050406030204" pitchFamily="18" charset="0"/>
                        <a:ea typeface="微软雅黑" panose="020B0503020204020204" pitchFamily="34" charset="-122"/>
                      </a:rPr>
                      <m:t>}&gt; 0</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则线性自治系统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𝐴𝑥</m:t>
                    </m:r>
                  </m:oMath>
                </a14:m>
                <a:r>
                  <a:rPr lang="zh-CN" altLang="en-US" sz="2000" dirty="0">
                    <a:solidFill>
                      <a:prstClr val="white"/>
                    </a:solidFill>
                    <a:latin typeface="微软雅黑" panose="020B0503020204020204" pitchFamily="34" charset="-122"/>
                    <a:ea typeface="微软雅黑" panose="020B0503020204020204" pitchFamily="34" charset="-122"/>
                  </a:rPr>
                  <a:t> 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意义下是不稳定的</a:t>
                </a:r>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(ii) </a:t>
                </a:r>
                <a:r>
                  <a:rPr lang="zh-CN" altLang="en-US" sz="2000" dirty="0">
                    <a:solidFill>
                      <a:prstClr val="white"/>
                    </a:solidFill>
                    <a:latin typeface="微软雅黑" panose="020B0503020204020204" pitchFamily="34" charset="-122"/>
                    <a:ea typeface="微软雅黑" panose="020B0503020204020204" pitchFamily="34" charset="-122"/>
                  </a:rPr>
                  <a:t>如果常值矩阵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所有特征值的实部都不大于零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且实部为零的特征值在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的 </a:t>
                </a:r>
                <a:r>
                  <a:rPr lang="en-US" altLang="zh-CN" sz="2000" dirty="0">
                    <a:solidFill>
                      <a:prstClr val="white"/>
                    </a:solidFill>
                    <a:latin typeface="微软雅黑" panose="020B0503020204020204" pitchFamily="34" charset="-122"/>
                    <a:ea typeface="微软雅黑" panose="020B0503020204020204" pitchFamily="34" charset="-122"/>
                  </a:rPr>
                  <a:t>Jordan </a:t>
                </a:r>
                <a:r>
                  <a:rPr lang="zh-CN" altLang="en-US" sz="2000" dirty="0">
                    <a:solidFill>
                      <a:prstClr val="white"/>
                    </a:solidFill>
                    <a:latin typeface="微软雅黑" panose="020B0503020204020204" pitchFamily="34" charset="-122"/>
                    <a:ea typeface="微软雅黑" panose="020B0503020204020204" pitchFamily="34" charset="-122"/>
                  </a:rPr>
                  <a:t>标准型中所对应的约当块的阶数大于 </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则线性自治系统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𝐴𝑥</m:t>
                    </m:r>
                  </m:oMath>
                </a14:m>
                <a:r>
                  <a:rPr lang="zh-CN" altLang="en-US" sz="2000" dirty="0">
                    <a:solidFill>
                      <a:prstClr val="white"/>
                    </a:solidFill>
                    <a:latin typeface="微软雅黑" panose="020B0503020204020204" pitchFamily="34" charset="-122"/>
                    <a:ea typeface="微软雅黑" panose="020B0503020204020204" pitchFamily="34" charset="-122"/>
                  </a:rPr>
                  <a:t>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意义下是不稳定的</a:t>
                </a:r>
                <a:r>
                  <a:rPr lang="en-US" altLang="zh-CN" sz="2000" dirty="0">
                    <a:solidFill>
                      <a:prstClr val="white"/>
                    </a:solidFill>
                    <a:latin typeface="微软雅黑" panose="020B0503020204020204" pitchFamily="34" charset="-122"/>
                    <a:ea typeface="微软雅黑" panose="020B0503020204020204" pitchFamily="34" charset="-122"/>
                  </a:rPr>
                  <a:t>;</a:t>
                </a: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57199" y="989614"/>
                <a:ext cx="8355329" cy="4598951"/>
              </a:xfrm>
              <a:prstGeom prst="rect">
                <a:avLst/>
              </a:prstGeom>
              <a:blipFill>
                <a:blip r:embed="rId2"/>
                <a:stretch>
                  <a:fillRect l="-729" r="-5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562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457199" y="989614"/>
                <a:ext cx="8355329" cy="4395627"/>
              </a:xfrm>
              <a:prstGeom prst="rect">
                <a:avLst/>
              </a:prstGeom>
            </p:spPr>
            <p:txBody>
              <a:bodyPr wrap="square">
                <a:spAutoFit/>
              </a:bodyPr>
              <a:lstStyle/>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(iii) </a:t>
                </a:r>
                <a:r>
                  <a:rPr lang="zh-CN" altLang="en-US" sz="2000" dirty="0">
                    <a:solidFill>
                      <a:prstClr val="white"/>
                    </a:solidFill>
                    <a:latin typeface="微软雅黑" panose="020B0503020204020204" pitchFamily="34" charset="-122"/>
                    <a:ea typeface="微软雅黑" panose="020B0503020204020204" pitchFamily="34" charset="-122"/>
                  </a:rPr>
                  <a:t>如果常值矩阵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所有特征值的实部都不大于零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且实部为零的特征值在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的 </a:t>
                </a:r>
                <a:r>
                  <a:rPr lang="en-US" altLang="zh-CN" sz="2000" dirty="0">
                    <a:solidFill>
                      <a:prstClr val="white"/>
                    </a:solidFill>
                    <a:latin typeface="微软雅黑" panose="020B0503020204020204" pitchFamily="34" charset="-122"/>
                    <a:ea typeface="微软雅黑" panose="020B0503020204020204" pitchFamily="34" charset="-122"/>
                  </a:rPr>
                  <a:t>Jordan </a:t>
                </a:r>
                <a:r>
                  <a:rPr lang="zh-CN" altLang="en-US" sz="2000" dirty="0">
                    <a:solidFill>
                      <a:prstClr val="white"/>
                    </a:solidFill>
                    <a:latin typeface="微软雅黑" panose="020B0503020204020204" pitchFamily="34" charset="-122"/>
                    <a:ea typeface="微软雅黑" panose="020B0503020204020204" pitchFamily="34" charset="-122"/>
                  </a:rPr>
                  <a:t>标准型中所对应的约当块的阶数等于 </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则线性自治系统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𝐴𝑥</m:t>
                    </m:r>
                  </m:oMath>
                </a14:m>
                <a:r>
                  <a:rPr lang="zh-CN" altLang="en-US" sz="2000" dirty="0">
                    <a:solidFill>
                      <a:prstClr val="white"/>
                    </a:solidFill>
                    <a:latin typeface="微软雅黑" panose="020B0503020204020204" pitchFamily="34" charset="-122"/>
                    <a:ea typeface="微软雅黑" panose="020B0503020204020204" pitchFamily="34" charset="-122"/>
                  </a:rPr>
                  <a:t> 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此时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若至少有一个特征值的实部为零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则系统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𝐴𝑥</m:t>
                    </m:r>
                  </m:oMath>
                </a14:m>
                <a:r>
                  <a:rPr lang="zh-CN" altLang="en-US" sz="2000" dirty="0">
                    <a:solidFill>
                      <a:prstClr val="white"/>
                    </a:solidFill>
                    <a:latin typeface="微软雅黑" panose="020B0503020204020204" pitchFamily="34" charset="-122"/>
                    <a:ea typeface="微软雅黑" panose="020B0503020204020204" pitchFamily="34" charset="-122"/>
                  </a:rPr>
                  <a:t> 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意义下不是渐近稳定的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仅是稳定的</a:t>
                </a:r>
                <a:r>
                  <a:rPr lang="en-US" altLang="zh-CN" sz="2000" dirty="0">
                    <a:solidFill>
                      <a:prstClr val="white"/>
                    </a:solidFill>
                    <a:latin typeface="微软雅黑" panose="020B0503020204020204" pitchFamily="34" charset="-122"/>
                    <a:ea typeface="微软雅黑" panose="020B0503020204020204" pitchFamily="34" charset="-122"/>
                  </a:rPr>
                  <a:t>;</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(iv) </a:t>
                </a:r>
                <a:r>
                  <a:rPr lang="zh-CN" altLang="en-US" sz="2000" dirty="0">
                    <a:solidFill>
                      <a:prstClr val="white"/>
                    </a:solidFill>
                    <a:latin typeface="微软雅黑" panose="020B0503020204020204" pitchFamily="34" charset="-122"/>
                    <a:ea typeface="微软雅黑" panose="020B0503020204020204" pitchFamily="34" charset="-122"/>
                  </a:rPr>
                  <a:t>线性自治系统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𝐴𝑥</m:t>
                    </m:r>
                  </m:oMath>
                </a14:m>
                <a:r>
                  <a:rPr lang="zh-CN" altLang="en-US" sz="2000" dirty="0">
                    <a:solidFill>
                      <a:prstClr val="white"/>
                    </a:solidFill>
                    <a:latin typeface="微软雅黑" panose="020B0503020204020204" pitchFamily="34" charset="-122"/>
                    <a:ea typeface="微软雅黑" panose="020B0503020204020204" pitchFamily="34" charset="-122"/>
                  </a:rPr>
                  <a:t> 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意义下是渐近稳定的充要条件是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常值矩阵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𝐴</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所有特征值的实部都小于零</a:t>
                </a:r>
                <a:r>
                  <a:rPr lang="en-US" altLang="zh-CN" sz="2000" dirty="0">
                    <a:solidFill>
                      <a:prstClr val="white"/>
                    </a:solidFill>
                    <a:latin typeface="微软雅黑" panose="020B0503020204020204" pitchFamily="34" charset="-122"/>
                    <a:ea typeface="微软雅黑" panose="020B0503020204020204" pitchFamily="34" charset="-122"/>
                  </a:rPr>
                  <a:t>.</a:t>
                </a:r>
              </a:p>
              <a:p>
                <a:pPr indent="457200">
                  <a:lnSpc>
                    <a:spcPct val="150000"/>
                  </a:lnSpc>
                </a:pPr>
                <a:endParaRPr lang="en-US" altLang="zh-CN" sz="2000" dirty="0">
                  <a:solidFill>
                    <a:prstClr val="white"/>
                  </a:solidFill>
                  <a:latin typeface="微软雅黑" panose="020B0503020204020204" pitchFamily="34" charset="-122"/>
                  <a:ea typeface="微软雅黑" panose="020B0503020204020204" pitchFamily="34" charset="-122"/>
                </a:endParaRP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57199" y="989614"/>
                <a:ext cx="8355329" cy="4395627"/>
              </a:xfrm>
              <a:prstGeom prst="rect">
                <a:avLst/>
              </a:prstGeom>
              <a:blipFill>
                <a:blip r:embed="rId2"/>
                <a:stretch>
                  <a:fillRect l="-7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253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2C1DDEF3-2E7C-4562-B1DA-EA23924ACDA2}"/>
                  </a:ext>
                </a:extLst>
              </p:cNvPr>
              <p:cNvSpPr txBox="1"/>
              <p:nvPr/>
            </p:nvSpPr>
            <p:spPr>
              <a:xfrm>
                <a:off x="331470" y="774051"/>
                <a:ext cx="8355329" cy="4600875"/>
              </a:xfrm>
              <a:prstGeom prst="rect">
                <a:avLst/>
              </a:prstGeom>
              <a:noFill/>
            </p:spPr>
            <p:txBody>
              <a:bodyPr wrap="square" rtlCol="0">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Routh-Hurwitz</a:t>
                </a:r>
                <a:r>
                  <a:rPr lang="zh-CN" altLang="en-US" sz="2000" dirty="0">
                    <a:solidFill>
                      <a:srgbClr val="FF0000"/>
                    </a:solidFill>
                    <a:latin typeface="微软雅黑" panose="020B0503020204020204" pitchFamily="34" charset="-122"/>
                    <a:ea typeface="微软雅黑" panose="020B0503020204020204" pitchFamily="34" charset="-122"/>
                  </a:rPr>
                  <a:t>判据 </a:t>
                </a:r>
                <a:r>
                  <a:rPr lang="zh-CN" altLang="en-US" sz="2000" dirty="0">
                    <a:latin typeface="微软雅黑" panose="020B0503020204020204" pitchFamily="34" charset="-122"/>
                    <a:ea typeface="微软雅黑" panose="020B0503020204020204" pitchFamily="34" charset="-122"/>
                  </a:rPr>
                  <a:t>设</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𝑛</m:t>
                    </m:r>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阶实矩阵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𝐴</m:t>
                    </m:r>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的特征多项式为</a:t>
                </a:r>
                <a:endParaRPr lang="en-US" altLang="zh-CN" sz="2000" dirty="0">
                  <a:latin typeface="微软雅黑" panose="020B0503020204020204" pitchFamily="34" charset="-122"/>
                  <a:ea typeface="微软雅黑" panose="020B0503020204020204" pitchFamily="34" charset="-122"/>
                </a:endParaRPr>
              </a:p>
              <a:p>
                <a:pPr indent="457200">
                  <a:lnSpc>
                    <a:spcPct val="150000"/>
                  </a:lnSpc>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微软雅黑" panose="020B0503020204020204" pitchFamily="34" charset="-122"/>
                            </a:rPr>
                          </m:ctrlPr>
                        </m:sSubPr>
                        <m:e>
                          <m:r>
                            <a:rPr lang="en-US" altLang="zh-CN" sz="2000" b="0" i="1" smtClean="0">
                              <a:latin typeface="Cambria Math" panose="02040503050406030204" pitchFamily="18" charset="0"/>
                              <a:ea typeface="微软雅黑" panose="020B0503020204020204" pitchFamily="34" charset="-122"/>
                            </a:rPr>
                            <m:t>𝑃</m:t>
                          </m:r>
                        </m:e>
                        <m:sub>
                          <m:r>
                            <a:rPr lang="en-US" altLang="zh-CN" sz="2000" b="0" i="1" smtClean="0">
                              <a:latin typeface="Cambria Math" panose="02040503050406030204" pitchFamily="18" charset="0"/>
                              <a:ea typeface="微软雅黑" panose="020B0503020204020204" pitchFamily="34" charset="-122"/>
                            </a:rPr>
                            <m:t>𝑛</m:t>
                          </m:r>
                        </m:sub>
                      </m:sSub>
                      <m:d>
                        <m:dPr>
                          <m:ctrlPr>
                            <a:rPr lang="en-US" altLang="zh-CN" sz="2000" b="0" i="1" smtClean="0">
                              <a:latin typeface="Cambria Math" panose="02040503050406030204" pitchFamily="18" charset="0"/>
                              <a:ea typeface="微软雅黑" panose="020B0503020204020204" pitchFamily="34" charset="-122"/>
                            </a:rPr>
                          </m:ctrlPr>
                        </m:dPr>
                        <m:e>
                          <m:r>
                            <a:rPr lang="zh-CN" altLang="en-US" sz="2000" b="0" i="1" smtClean="0">
                              <a:latin typeface="Cambria Math" panose="02040503050406030204" pitchFamily="18" charset="0"/>
                              <a:ea typeface="微软雅黑" panose="020B0503020204020204" pitchFamily="34" charset="-122"/>
                            </a:rPr>
                            <m:t>𝜆</m:t>
                          </m:r>
                        </m:e>
                      </m:d>
                      <m:r>
                        <a:rPr lang="en-US" altLang="zh-CN" sz="2000" b="0" i="1" smtClean="0">
                          <a:latin typeface="Cambria Math" panose="02040503050406030204" pitchFamily="18" charset="0"/>
                          <a:ea typeface="微软雅黑" panose="020B0503020204020204" pitchFamily="34" charset="-122"/>
                        </a:rPr>
                        <m:t>=</m:t>
                      </m:r>
                      <m:sSup>
                        <m:sSupPr>
                          <m:ctrlPr>
                            <a:rPr lang="en-US" altLang="zh-CN" sz="2000" b="0" i="1" smtClean="0">
                              <a:latin typeface="Cambria Math" panose="02040503050406030204" pitchFamily="18" charset="0"/>
                              <a:ea typeface="微软雅黑" panose="020B0503020204020204" pitchFamily="34" charset="-122"/>
                            </a:rPr>
                          </m:ctrlPr>
                        </m:sSupPr>
                        <m:e>
                          <m:r>
                            <a:rPr lang="zh-CN" altLang="en-US" sz="2000" b="0" i="1" smtClean="0">
                              <a:latin typeface="Cambria Math" panose="02040503050406030204" pitchFamily="18" charset="0"/>
                              <a:ea typeface="微软雅黑" panose="020B0503020204020204" pitchFamily="34" charset="-122"/>
                            </a:rPr>
                            <m:t>𝜆</m:t>
                          </m:r>
                        </m:e>
                        <m:sup>
                          <m:r>
                            <a:rPr lang="en-US" altLang="zh-CN" sz="2000" b="0" i="1" smtClean="0">
                              <a:latin typeface="Cambria Math" panose="02040503050406030204" pitchFamily="18" charset="0"/>
                              <a:ea typeface="微软雅黑" panose="020B0503020204020204" pitchFamily="34" charset="-122"/>
                            </a:rPr>
                            <m:t>𝑛</m:t>
                          </m:r>
                        </m:sup>
                      </m:sSup>
                      <m:r>
                        <a:rPr lang="en-US" altLang="zh-CN" sz="2000" b="0" i="1" smtClean="0">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b="0" i="1" smtClean="0">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1</m:t>
                          </m:r>
                        </m:sub>
                      </m:sSub>
                      <m:sSup>
                        <m:sSupPr>
                          <m:ctrlPr>
                            <a:rPr lang="en-US" altLang="zh-CN" sz="2000" i="1">
                              <a:latin typeface="Cambria Math" panose="02040503050406030204" pitchFamily="18" charset="0"/>
                              <a:ea typeface="微软雅黑" panose="020B0503020204020204" pitchFamily="34" charset="-122"/>
                            </a:rPr>
                          </m:ctrlPr>
                        </m:sSupPr>
                        <m:e>
                          <m:r>
                            <a:rPr lang="zh-CN" altLang="en-US" sz="2000" i="1">
                              <a:latin typeface="Cambria Math" panose="02040503050406030204" pitchFamily="18" charset="0"/>
                              <a:ea typeface="微软雅黑" panose="020B0503020204020204" pitchFamily="34" charset="-122"/>
                            </a:rPr>
                            <m:t>𝜆</m:t>
                          </m:r>
                        </m:e>
                        <m:sup>
                          <m:r>
                            <a:rPr lang="en-US" altLang="zh-CN" sz="2000" i="1">
                              <a:latin typeface="Cambria Math" panose="02040503050406030204" pitchFamily="18" charset="0"/>
                              <a:ea typeface="微软雅黑" panose="020B0503020204020204" pitchFamily="34" charset="-122"/>
                            </a:rPr>
                            <m:t>𝑛</m:t>
                          </m:r>
                          <m:r>
                            <a:rPr lang="en-US" altLang="zh-CN" sz="2000" b="0" i="1" smtClean="0">
                              <a:latin typeface="Cambria Math" panose="02040503050406030204" pitchFamily="18" charset="0"/>
                              <a:ea typeface="微软雅黑" panose="020B0503020204020204" pitchFamily="34" charset="-122"/>
                            </a:rPr>
                            <m:t>−1</m:t>
                          </m:r>
                        </m:sup>
                      </m:sSup>
                      <m:r>
                        <a:rPr lang="en-US" altLang="zh-CN" sz="2000" b="0" i="1" smtClean="0">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b="0" i="1" smtClean="0">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2</m:t>
                          </m:r>
                        </m:sub>
                      </m:sSub>
                      <m:sSup>
                        <m:sSupPr>
                          <m:ctrlPr>
                            <a:rPr lang="en-US" altLang="zh-CN" sz="2000" i="1">
                              <a:latin typeface="Cambria Math" panose="02040503050406030204" pitchFamily="18" charset="0"/>
                              <a:ea typeface="微软雅黑" panose="020B0503020204020204" pitchFamily="34" charset="-122"/>
                            </a:rPr>
                          </m:ctrlPr>
                        </m:sSupPr>
                        <m:e>
                          <m:r>
                            <a:rPr lang="zh-CN" altLang="en-US" sz="2000" i="1">
                              <a:latin typeface="Cambria Math" panose="02040503050406030204" pitchFamily="18" charset="0"/>
                              <a:ea typeface="微软雅黑" panose="020B0503020204020204" pitchFamily="34" charset="-122"/>
                            </a:rPr>
                            <m:t>𝜆</m:t>
                          </m:r>
                        </m:e>
                        <m:sup>
                          <m:r>
                            <a:rPr lang="en-US" altLang="zh-CN" sz="2000" i="1">
                              <a:latin typeface="Cambria Math" panose="02040503050406030204" pitchFamily="18" charset="0"/>
                              <a:ea typeface="微软雅黑" panose="020B0503020204020204" pitchFamily="34" charset="-122"/>
                            </a:rPr>
                            <m:t>𝑛</m:t>
                          </m:r>
                          <m:r>
                            <a:rPr lang="en-US" altLang="zh-CN" sz="2000" i="1">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微软雅黑" panose="020B0503020204020204" pitchFamily="34" charset="-122"/>
                            </a:rPr>
                            <m:t>2</m:t>
                          </m:r>
                        </m:sup>
                      </m:sSup>
                      <m:r>
                        <a:rPr lang="en-US" altLang="zh-CN" sz="2000" b="0" i="1" smtClean="0">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b="0" i="1" smtClean="0">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𝑛</m:t>
                          </m:r>
                          <m:r>
                            <a:rPr lang="en-US" altLang="zh-CN" sz="2000" b="0" i="1" smtClean="0">
                              <a:latin typeface="Cambria Math" panose="02040503050406030204" pitchFamily="18" charset="0"/>
                              <a:ea typeface="微软雅黑" panose="020B0503020204020204" pitchFamily="34" charset="-122"/>
                            </a:rPr>
                            <m:t>−1</m:t>
                          </m:r>
                        </m:sub>
                      </m:sSub>
                      <m:r>
                        <a:rPr lang="zh-CN" altLang="en-US" sz="2000" i="1">
                          <a:latin typeface="Cambria Math" panose="02040503050406030204" pitchFamily="18" charset="0"/>
                          <a:ea typeface="微软雅黑" panose="020B0503020204020204" pitchFamily="34" charset="-122"/>
                        </a:rPr>
                        <m:t>𝜆</m:t>
                      </m:r>
                      <m:r>
                        <a:rPr lang="en-US" altLang="zh-CN" sz="2000" b="0" i="1" smtClean="0">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b="0" i="1" smtClean="0">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𝑛</m:t>
                          </m:r>
                        </m:sub>
                      </m:sSub>
                    </m:oMath>
                  </m:oMathPara>
                </a14:m>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矩阵 </a:t>
                </a:r>
                <a14:m>
                  <m:oMath xmlns:m="http://schemas.openxmlformats.org/officeDocument/2006/math">
                    <m:r>
                      <a:rPr lang="en-US" altLang="zh-CN" sz="2000" i="1" dirty="0">
                        <a:latin typeface="Cambria Math" panose="02040503050406030204" pitchFamily="18" charset="0"/>
                        <a:ea typeface="微软雅黑" panose="020B0503020204020204" pitchFamily="34" charset="-122"/>
                      </a:rPr>
                      <m:t>𝐴</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的所有特征值都具有负实部的充要条件是</a:t>
                </a:r>
                <a:r>
                  <a:rPr lang="en-US" altLang="zh-CN" sz="2000" dirty="0">
                    <a:latin typeface="微软雅黑" panose="020B0503020204020204" pitchFamily="34" charset="-122"/>
                    <a:ea typeface="微软雅黑" panose="020B0503020204020204" pitchFamily="34" charset="-122"/>
                  </a:rPr>
                  <a: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𝑛</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阶 </a:t>
                </a:r>
                <a:r>
                  <a:rPr lang="en-US" altLang="zh-CN" sz="2000" dirty="0">
                    <a:latin typeface="微软雅黑" panose="020B0503020204020204" pitchFamily="34" charset="-122"/>
                    <a:ea typeface="微软雅黑" panose="020B0503020204020204" pitchFamily="34" charset="-122"/>
                  </a:rPr>
                  <a:t>Hurwitz </a:t>
                </a:r>
                <a:r>
                  <a:rPr lang="zh-CN" altLang="en-US" sz="2000" dirty="0">
                    <a:latin typeface="微软雅黑" panose="020B0503020204020204" pitchFamily="34" charset="-122"/>
                    <a:ea typeface="微软雅黑" panose="020B0503020204020204" pitchFamily="34" charset="-122"/>
                  </a:rPr>
                  <a:t>矩阵</a:t>
                </a:r>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𝐻</m:t>
                          </m:r>
                        </m:e>
                        <m:sub>
                          <m:r>
                            <a:rPr lang="en-US" altLang="zh-CN" sz="2000" i="1">
                              <a:latin typeface="Cambria Math" panose="02040503050406030204" pitchFamily="18" charset="0"/>
                              <a:ea typeface="微软雅黑" panose="020B0503020204020204" pitchFamily="34" charset="-122"/>
                            </a:rPr>
                            <m:t>𝑛</m:t>
                          </m:r>
                        </m:sub>
                      </m:sSub>
                      <m:r>
                        <a:rPr lang="en-US" altLang="zh-CN" sz="2000" i="1">
                          <a:latin typeface="Cambria Math" panose="02040503050406030204" pitchFamily="18" charset="0"/>
                          <a:ea typeface="微软雅黑" panose="020B0503020204020204" pitchFamily="34" charset="-122"/>
                        </a:rPr>
                        <m:t>=</m:t>
                      </m:r>
                      <m:d>
                        <m:dPr>
                          <m:ctrlPr>
                            <a:rPr lang="en-US" altLang="zh-CN" sz="2000" i="1" smtClean="0">
                              <a:latin typeface="Cambria Math" panose="02040503050406030204" pitchFamily="18" charset="0"/>
                              <a:ea typeface="微软雅黑" panose="020B0503020204020204" pitchFamily="34" charset="-122"/>
                            </a:rPr>
                          </m:ctrlPr>
                        </m:dPr>
                        <m:e>
                          <m:m>
                            <m:mPr>
                              <m:mcs>
                                <m:mc>
                                  <m:mcPr>
                                    <m:count m:val="3"/>
                                    <m:mcJc m:val="center"/>
                                  </m:mcPr>
                                </m:mc>
                              </m:mcs>
                              <m:ctrlPr>
                                <a:rPr lang="en-US" altLang="zh-CN" sz="2000" i="1" smtClean="0">
                                  <a:latin typeface="Cambria Math" panose="02040503050406030204" pitchFamily="18" charset="0"/>
                                  <a:ea typeface="微软雅黑" panose="020B0503020204020204" pitchFamily="34" charset="-122"/>
                                </a:rPr>
                              </m:ctrlPr>
                            </m:mPr>
                            <m:mr>
                              <m:e>
                                <m:m>
                                  <m:mPr>
                                    <m:mcs>
                                      <m:mc>
                                        <m:mcPr>
                                          <m:count m:val="3"/>
                                          <m:mcJc m:val="center"/>
                                        </m:mcPr>
                                      </m:mc>
                                    </m:mcs>
                                    <m:ctrlPr>
                                      <a:rPr lang="en-US" altLang="zh-CN" sz="2000" i="1" smtClean="0">
                                        <a:latin typeface="Cambria Math" panose="02040503050406030204" pitchFamily="18" charset="0"/>
                                        <a:ea typeface="微软雅黑" panose="020B0503020204020204" pitchFamily="34" charset="-122"/>
                                      </a:rPr>
                                    </m:ctrlPr>
                                  </m:mPr>
                                  <m:mr>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e>
                                    <m:e>
                                      <m:r>
                                        <a:rPr lang="en-US" altLang="zh-CN" sz="2000" b="0" i="1" smtClean="0">
                                          <a:latin typeface="Cambria Math" panose="02040503050406030204" pitchFamily="18" charset="0"/>
                                          <a:ea typeface="微软雅黑" panose="020B0503020204020204" pitchFamily="34" charset="-122"/>
                                        </a:rPr>
                                        <m:t>1</m:t>
                                      </m:r>
                                    </m:e>
                                    <m:e>
                                      <m:r>
                                        <a:rPr lang="en-US" altLang="zh-CN" sz="2000" b="0" i="1" smtClean="0">
                                          <a:latin typeface="Cambria Math" panose="02040503050406030204" pitchFamily="18" charset="0"/>
                                          <a:ea typeface="微软雅黑" panose="020B0503020204020204" pitchFamily="34" charset="-122"/>
                                        </a:rPr>
                                        <m:t>0</m:t>
                                      </m:r>
                                    </m:e>
                                  </m:mr>
                                  <m:mr>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3</m:t>
                                          </m:r>
                                        </m:sub>
                                      </m:sSub>
                                    </m:e>
                                    <m:e>
                                      <m:sSub>
                                        <m:sSubPr>
                                          <m:ctrlPr>
                                            <a:rPr lang="en-US" altLang="zh-CN" sz="2000" i="1" smtClean="0">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2</m:t>
                                          </m:r>
                                        </m:sub>
                                      </m:sSub>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smtClean="0">
                                              <a:latin typeface="Cambria Math" panose="02040503050406030204" pitchFamily="18" charset="0"/>
                                              <a:ea typeface="微软雅黑" panose="020B0503020204020204" pitchFamily="34" charset="-122"/>
                                            </a:rPr>
                                            <m:t>1</m:t>
                                          </m:r>
                                        </m:sub>
                                      </m:sSub>
                                    </m:e>
                                  </m:mr>
                                  <m:mr>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5</m:t>
                                          </m:r>
                                        </m:sub>
                                      </m:sSub>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4</m:t>
                                          </m:r>
                                        </m:sub>
                                      </m:sSub>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3</m:t>
                                          </m:r>
                                        </m:sub>
                                      </m:sSub>
                                    </m:e>
                                  </m:mr>
                                </m:m>
                              </m:e>
                              <m:e>
                                <m:m>
                                  <m:mPr>
                                    <m:mcs>
                                      <m:mc>
                                        <m:mcPr>
                                          <m:count m:val="3"/>
                                          <m:mcJc m:val="center"/>
                                        </m:mcPr>
                                      </m:mc>
                                    </m:mcs>
                                    <m:ctrlPr>
                                      <a:rPr lang="en-US" altLang="zh-CN" sz="2000" i="1" smtClean="0">
                                        <a:latin typeface="Cambria Math" panose="02040503050406030204" pitchFamily="18" charset="0"/>
                                        <a:ea typeface="微软雅黑" panose="020B0503020204020204" pitchFamily="34" charset="-122"/>
                                      </a:rPr>
                                    </m:ctrlPr>
                                  </m:mPr>
                                  <m:mr>
                                    <m:e>
                                      <m:r>
                                        <m:rPr>
                                          <m:brk m:alnAt="7"/>
                                        </m:rP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r>
                                        <a:rPr lang="en-US" altLang="zh-CN" sz="2000" b="0" i="1" smtClean="0">
                                          <a:latin typeface="Cambria Math" panose="02040503050406030204" pitchFamily="18" charset="0"/>
                                          <a:ea typeface="微软雅黑" panose="020B0503020204020204" pitchFamily="34" charset="-122"/>
                                        </a:rPr>
                                        <m:t>1</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2</m:t>
                                          </m:r>
                                        </m:sub>
                                      </m:sSub>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e>
                                    <m:e>
                                      <m:r>
                                        <a:rPr lang="en-US" altLang="zh-CN" sz="2000" i="1" smtClean="0">
                                          <a:latin typeface="Cambria Math" panose="02040503050406030204" pitchFamily="18" charset="0"/>
                                          <a:ea typeface="Cambria Math" panose="02040503050406030204" pitchFamily="18" charset="0"/>
                                        </a:rPr>
                                        <m:t>⋯</m:t>
                                      </m:r>
                                    </m:e>
                                  </m:mr>
                                </m:m>
                              </m:e>
                              <m:e>
                                <m:m>
                                  <m:mPr>
                                    <m:mcs>
                                      <m:mc>
                                        <m:mcPr>
                                          <m:count m:val="2"/>
                                          <m:mcJc m:val="center"/>
                                        </m:mcPr>
                                      </m:mc>
                                    </m:mcs>
                                    <m:ctrlPr>
                                      <a:rPr lang="en-US" altLang="zh-CN" sz="2000" i="1" smtClean="0">
                                        <a:latin typeface="Cambria Math" panose="02040503050406030204" pitchFamily="18" charset="0"/>
                                        <a:ea typeface="微软雅黑" panose="020B0503020204020204" pitchFamily="34" charset="-122"/>
                                      </a:rPr>
                                    </m:ctrlPr>
                                  </m:mPr>
                                  <m:mr>
                                    <m:e>
                                      <m:r>
                                        <m:rPr>
                                          <m:brk m:alnAt="7"/>
                                        </m:rPr>
                                        <a:rPr lang="en-US" altLang="zh-CN" sz="2000" b="0" i="1" smtClean="0">
                                          <a:latin typeface="Cambria Math" panose="02040503050406030204" pitchFamily="18" charset="0"/>
                                          <a:ea typeface="微软雅黑" panose="020B0503020204020204" pitchFamily="34" charset="-122"/>
                                        </a:rPr>
                                        <m:t>0</m:t>
                                      </m:r>
                                    </m:e>
                                    <m:e>
                                      <m:r>
                                        <a:rPr lang="en-US" altLang="zh-CN" sz="2000" b="0" i="1" smtClean="0">
                                          <a:latin typeface="Cambria Math" panose="02040503050406030204" pitchFamily="18" charset="0"/>
                                          <a:ea typeface="微软雅黑" panose="020B0503020204020204" pitchFamily="34" charset="-122"/>
                                        </a:rPr>
                                        <m:t>0</m:t>
                                      </m:r>
                                    </m:e>
                                  </m:mr>
                                  <m:mr>
                                    <m:e>
                                      <m:r>
                                        <a:rPr lang="en-US" altLang="zh-CN" sz="2000" b="0" i="1" smtClean="0">
                                          <a:latin typeface="Cambria Math" panose="02040503050406030204" pitchFamily="18" charset="0"/>
                                          <a:ea typeface="微软雅黑" panose="020B0503020204020204" pitchFamily="34" charset="-122"/>
                                        </a:rPr>
                                        <m:t>0</m:t>
                                      </m:r>
                                    </m:e>
                                    <m:e>
                                      <m:r>
                                        <a:rPr lang="en-US" altLang="zh-CN" sz="2000" b="0" i="1" smtClean="0">
                                          <a:latin typeface="Cambria Math" panose="02040503050406030204" pitchFamily="18" charset="0"/>
                                          <a:ea typeface="微软雅黑" panose="020B0503020204020204" pitchFamily="34" charset="-122"/>
                                        </a:rPr>
                                        <m:t>0</m:t>
                                      </m:r>
                                    </m:e>
                                  </m:mr>
                                  <m:mr>
                                    <m:e>
                                      <m:r>
                                        <a:rPr lang="en-US" altLang="zh-CN" sz="2000" b="0" i="1" smtClean="0">
                                          <a:latin typeface="Cambria Math" panose="02040503050406030204" pitchFamily="18" charset="0"/>
                                          <a:ea typeface="微软雅黑" panose="020B0503020204020204" pitchFamily="34" charset="-122"/>
                                        </a:rPr>
                                        <m:t>0</m:t>
                                      </m:r>
                                    </m:e>
                                    <m:e>
                                      <m:r>
                                        <a:rPr lang="en-US" altLang="zh-CN" sz="2000" b="0" i="1" smtClean="0">
                                          <a:latin typeface="Cambria Math" panose="02040503050406030204" pitchFamily="18" charset="0"/>
                                          <a:ea typeface="微软雅黑" panose="020B0503020204020204" pitchFamily="34" charset="-122"/>
                                        </a:rPr>
                                        <m:t>0</m:t>
                                      </m:r>
                                    </m:e>
                                  </m:mr>
                                </m:m>
                              </m:e>
                            </m:mr>
                            <m:mr>
                              <m:e>
                                <m:m>
                                  <m:mPr>
                                    <m:mcs>
                                      <m:mc>
                                        <m:mcPr>
                                          <m:count m:val="3"/>
                                          <m:mcJc m:val="center"/>
                                        </m:mcPr>
                                      </m:mc>
                                    </m:mcs>
                                    <m:ctrlPr>
                                      <a:rPr lang="en-US" altLang="zh-CN" sz="2000" i="1" smtClean="0">
                                        <a:latin typeface="Cambria Math" panose="02040503050406030204" pitchFamily="18" charset="0"/>
                                        <a:ea typeface="微软雅黑" panose="020B0503020204020204" pitchFamily="34" charset="-122"/>
                                      </a:rPr>
                                    </m:ctrlPr>
                                  </m:mPr>
                                  <m:mr>
                                    <m:e>
                                      <m:r>
                                        <m:rPr>
                                          <m:brk m:alnAt="7"/>
                                        </m:rP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r>
                                        <a:rPr lang="en-US" altLang="zh-CN" sz="2000" b="0" i="1" smtClean="0">
                                          <a:latin typeface="Cambria Math" panose="02040503050406030204" pitchFamily="18" charset="0"/>
                                          <a:ea typeface="微软雅黑" panose="020B0503020204020204" pitchFamily="34" charset="-122"/>
                                        </a:rPr>
                                        <m:t>0</m:t>
                                      </m:r>
                                    </m:e>
                                    <m:e>
                                      <m:r>
                                        <a:rPr lang="en-US" altLang="zh-CN" sz="2000" b="0" i="1" smtClean="0">
                                          <a:latin typeface="Cambria Math" panose="02040503050406030204" pitchFamily="18" charset="0"/>
                                          <a:ea typeface="微软雅黑" panose="020B0503020204020204" pitchFamily="34" charset="-122"/>
                                        </a:rPr>
                                        <m:t>0</m:t>
                                      </m:r>
                                    </m:e>
                                    <m:e>
                                      <m:r>
                                        <a:rPr lang="en-US" altLang="zh-CN" sz="2000" i="1" smtClean="0">
                                          <a:latin typeface="Cambria Math" panose="02040503050406030204" pitchFamily="18" charset="0"/>
                                          <a:ea typeface="Cambria Math" panose="02040503050406030204" pitchFamily="18" charset="0"/>
                                        </a:rPr>
                                        <m:t>⋯</m:t>
                                      </m:r>
                                    </m:e>
                                  </m:mr>
                                  <m:mr>
                                    <m:e>
                                      <m:r>
                                        <a:rPr lang="en-US" altLang="zh-CN" sz="2000" b="0" i="1" smtClean="0">
                                          <a:latin typeface="Cambria Math" panose="02040503050406030204" pitchFamily="18" charset="0"/>
                                          <a:ea typeface="微软雅黑" panose="020B0503020204020204" pitchFamily="34" charset="-122"/>
                                        </a:rPr>
                                        <m:t>0</m:t>
                                      </m:r>
                                    </m:e>
                                    <m:e>
                                      <m:r>
                                        <a:rPr lang="en-US" altLang="zh-CN" sz="2000" b="0" i="1" smtClean="0">
                                          <a:latin typeface="Cambria Math" panose="02040503050406030204" pitchFamily="18" charset="0"/>
                                          <a:ea typeface="微软雅黑" panose="020B0503020204020204" pitchFamily="34" charset="-122"/>
                                        </a:rPr>
                                        <m:t>0</m:t>
                                      </m:r>
                                    </m:e>
                                    <m:e>
                                      <m:r>
                                        <a:rPr lang="en-US" altLang="zh-CN" sz="2000" i="1" smtClean="0">
                                          <a:latin typeface="Cambria Math" panose="02040503050406030204" pitchFamily="18" charset="0"/>
                                          <a:ea typeface="Cambria Math" panose="02040503050406030204" pitchFamily="18" charset="0"/>
                                        </a:rPr>
                                        <m:t>⋯</m:t>
                                      </m:r>
                                    </m:e>
                                  </m:mr>
                                </m:m>
                              </m:e>
                              <m:e>
                                <m:m>
                                  <m:mPr>
                                    <m:mcs>
                                      <m:mc>
                                        <m:mcPr>
                                          <m:count m:val="3"/>
                                          <m:mcJc m:val="center"/>
                                        </m:mcPr>
                                      </m:mc>
                                    </m:mcs>
                                    <m:ctrlPr>
                                      <a:rPr lang="en-US" altLang="zh-CN" sz="2000" i="1" smtClean="0">
                                        <a:latin typeface="Cambria Math" panose="02040503050406030204" pitchFamily="18" charset="0"/>
                                        <a:ea typeface="微软雅黑" panose="020B0503020204020204" pitchFamily="34" charset="-122"/>
                                      </a:rPr>
                                    </m:ctrlPr>
                                  </m:mPr>
                                  <m:mr>
                                    <m:e>
                                      <m:r>
                                        <m:rPr>
                                          <m:brk m:alnAt="7"/>
                                        </m:rP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
                              </m:e>
                              <m:e>
                                <m:m>
                                  <m:mPr>
                                    <m:mcs>
                                      <m:mc>
                                        <m:mcPr>
                                          <m:count m:val="2"/>
                                          <m:mcJc m:val="center"/>
                                        </m:mcPr>
                                      </m:mc>
                                    </m:mcs>
                                    <m:ctrlPr>
                                      <a:rPr lang="en-US" altLang="zh-CN" sz="2000" i="1" smtClean="0">
                                        <a:latin typeface="Cambria Math" panose="02040503050406030204" pitchFamily="18" charset="0"/>
                                        <a:ea typeface="微软雅黑" panose="020B0503020204020204" pitchFamily="34" charset="-122"/>
                                      </a:rPr>
                                    </m:ctrlPr>
                                  </m:mPr>
                                  <m:mr>
                                    <m:e>
                                      <m:r>
                                        <m:rPr>
                                          <m:brk m:alnAt="7"/>
                                        </m:rPr>
                                        <a:rPr lang="en-US" altLang="zh-CN" sz="2000" i="1" smtClean="0">
                                          <a:latin typeface="Cambria Math" panose="02040503050406030204" pitchFamily="18" charset="0"/>
                                          <a:ea typeface="Cambria Math" panose="02040503050406030204" pitchFamily="18" charset="0"/>
                                        </a:rPr>
                                        <m:t>⋮</m:t>
                                      </m:r>
                                    </m:e>
                                    <m:e>
                                      <m:r>
                                        <a:rPr lang="en-US" altLang="zh-CN" sz="2000" i="1" smtClean="0">
                                          <a:latin typeface="Cambria Math" panose="02040503050406030204" pitchFamily="18" charset="0"/>
                                          <a:ea typeface="Cambria Math" panose="02040503050406030204" pitchFamily="18" charset="0"/>
                                        </a:rPr>
                                        <m:t>⋮</m:t>
                                      </m:r>
                                    </m:e>
                                  </m:mr>
                                  <m:mr>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𝑛</m:t>
                                          </m:r>
                                          <m:r>
                                            <a:rPr lang="en-US" altLang="zh-CN" sz="2000" b="0" i="1" smtClean="0">
                                              <a:latin typeface="Cambria Math" panose="02040503050406030204" pitchFamily="18" charset="0"/>
                                              <a:ea typeface="微软雅黑" panose="020B0503020204020204" pitchFamily="34" charset="-122"/>
                                            </a:rPr>
                                            <m:t>−1</m:t>
                                          </m:r>
                                        </m:sub>
                                      </m:sSub>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𝑛</m:t>
                                          </m:r>
                                          <m:r>
                                            <a:rPr lang="en-US" altLang="zh-CN" sz="2000" b="0" i="1" smtClean="0">
                                              <a:latin typeface="Cambria Math" panose="02040503050406030204" pitchFamily="18" charset="0"/>
                                              <a:ea typeface="微软雅黑" panose="020B0503020204020204" pitchFamily="34" charset="-122"/>
                                            </a:rPr>
                                            <m:t>−2</m:t>
                                          </m:r>
                                        </m:sub>
                                      </m:sSub>
                                    </m:e>
                                  </m:mr>
                                  <m:mr>
                                    <m:e>
                                      <m:r>
                                        <a:rPr lang="en-US" altLang="zh-CN" sz="2000" b="0" i="1" smtClean="0">
                                          <a:latin typeface="Cambria Math" panose="02040503050406030204" pitchFamily="18" charset="0"/>
                                          <a:ea typeface="微软雅黑" panose="020B0503020204020204" pitchFamily="34" charset="-122"/>
                                        </a:rPr>
                                        <m:t>0</m:t>
                                      </m:r>
                                    </m:e>
                                    <m:e>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𝑛</m:t>
                                          </m:r>
                                        </m:sub>
                                      </m:sSub>
                                    </m:e>
                                  </m:mr>
                                </m:m>
                              </m:e>
                            </m:mr>
                          </m:m>
                        </m:e>
                      </m:d>
                    </m:oMath>
                  </m:oMathPara>
                </a14:m>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的所有主子式都大于零</a:t>
                </a:r>
                <a:r>
                  <a:rPr lang="en-US" altLang="zh-CN" sz="2000" dirty="0">
                    <a:latin typeface="微软雅黑" panose="020B0503020204020204" pitchFamily="34" charset="-122"/>
                    <a:ea typeface="微软雅黑" panose="020B0503020204020204" pitchFamily="34" charset="-122"/>
                  </a:rPr>
                  <a:t>.</a:t>
                </a:r>
              </a:p>
            </p:txBody>
          </p:sp>
        </mc:Choice>
        <mc:Fallback>
          <p:sp>
            <p:nvSpPr>
              <p:cNvPr id="5" name="文本框 4">
                <a:extLst>
                  <a:ext uri="{FF2B5EF4-FFF2-40B4-BE49-F238E27FC236}">
                    <a16:creationId xmlns:a16="http://schemas.microsoft.com/office/drawing/2014/main" id="{2C1DDEF3-2E7C-4562-B1DA-EA23924ACDA2}"/>
                  </a:ext>
                </a:extLst>
              </p:cNvPr>
              <p:cNvSpPr txBox="1">
                <a:spLocks noRot="1" noChangeAspect="1" noMove="1" noResize="1" noEditPoints="1" noAdjustHandles="1" noChangeArrowheads="1" noChangeShapeType="1" noTextEdit="1"/>
              </p:cNvSpPr>
              <p:nvPr/>
            </p:nvSpPr>
            <p:spPr>
              <a:xfrm>
                <a:off x="331470" y="774051"/>
                <a:ext cx="8355329" cy="4600875"/>
              </a:xfrm>
              <a:prstGeom prst="rect">
                <a:avLst/>
              </a:prstGeom>
              <a:blipFill>
                <a:blip r:embed="rId2"/>
                <a:stretch>
                  <a:fillRect l="-729" b="-2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037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457199" y="989614"/>
                <a:ext cx="8355329" cy="3785652"/>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于是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利用 </a:t>
                </a:r>
                <a:r>
                  <a:rPr lang="en-US" altLang="zh-CN" sz="2000" dirty="0">
                    <a:solidFill>
                      <a:prstClr val="white"/>
                    </a:solidFill>
                    <a:latin typeface="微软雅黑" panose="020B0503020204020204" pitchFamily="34" charset="-122"/>
                    <a:ea typeface="微软雅黑" panose="020B0503020204020204" pitchFamily="34" charset="-122"/>
                  </a:rPr>
                  <a:t>Routh-Hurwitz </a:t>
                </a:r>
                <a:r>
                  <a:rPr lang="zh-CN" altLang="en-US" sz="2000" dirty="0">
                    <a:solidFill>
                      <a:prstClr val="white"/>
                    </a:solidFill>
                    <a:latin typeface="微软雅黑" panose="020B0503020204020204" pitchFamily="34" charset="-122"/>
                    <a:ea typeface="微软雅黑" panose="020B0503020204020204" pitchFamily="34" charset="-122"/>
                  </a:rPr>
                  <a:t>判据</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我们可以得到一些具体实数矩阵的特征值是否都具有负实部的判据</a:t>
                </a:r>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a:t>
                </a:r>
                <a:r>
                  <a:rPr lang="en-US" altLang="zh-CN" sz="2000" dirty="0" err="1">
                    <a:solidFill>
                      <a:prstClr val="white"/>
                    </a:solidFill>
                    <a:latin typeface="微软雅黑" panose="020B0503020204020204" pitchFamily="34" charset="-122"/>
                    <a:ea typeface="微软雅黑" panose="020B0503020204020204" pitchFamily="34" charset="-122"/>
                  </a:rPr>
                  <a:t>i</a:t>
                </a:r>
                <a:r>
                  <a:rPr lang="en-US" altLang="zh-CN" sz="2000" dirty="0">
                    <a:solidFill>
                      <a:prstClr val="white"/>
                    </a:solidFill>
                    <a:latin typeface="微软雅黑" panose="020B0503020204020204" pitchFamily="34" charset="-122"/>
                    <a:ea typeface="微软雅黑" panose="020B0503020204020204" pitchFamily="34" charset="-122"/>
                  </a:rPr>
                  <a:t>) 2 </a:t>
                </a:r>
                <a:r>
                  <a:rPr lang="zh-CN" altLang="en-US" sz="2000" dirty="0">
                    <a:solidFill>
                      <a:prstClr val="white"/>
                    </a:solidFill>
                    <a:latin typeface="微软雅黑" panose="020B0503020204020204" pitchFamily="34" charset="-122"/>
                    <a:ea typeface="微软雅黑" panose="020B0503020204020204" pitchFamily="34" charset="-122"/>
                  </a:rPr>
                  <a:t>阶矩阵特征值实部都小于零当且仅当</a:t>
                </a:r>
              </a:p>
              <a:p>
                <a:pPr indent="457200" algn="ctr">
                  <a:lnSpc>
                    <a:spcPct val="150000"/>
                  </a:lnSpc>
                </a:pP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2</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oMath>
                </a14:m>
                <a:r>
                  <a:rPr lang="en-US" altLang="zh-CN" sz="2000" dirty="0">
                    <a:solidFill>
                      <a:prstClr val="white"/>
                    </a:solidFill>
                    <a:latin typeface="微软雅黑" panose="020B0503020204020204" pitchFamily="34" charset="-122"/>
                    <a:ea typeface="微软雅黑" panose="020B0503020204020204" pitchFamily="34" charset="-122"/>
                  </a:rPr>
                  <a:t>;</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(ii) 3 </a:t>
                </a:r>
                <a:r>
                  <a:rPr lang="zh-CN" altLang="en-US" sz="2000" dirty="0">
                    <a:solidFill>
                      <a:prstClr val="white"/>
                    </a:solidFill>
                    <a:latin typeface="微软雅黑" panose="020B0503020204020204" pitchFamily="34" charset="-122"/>
                    <a:ea typeface="微软雅黑" panose="020B0503020204020204" pitchFamily="34" charset="-122"/>
                  </a:rPr>
                  <a:t>阶矩阵特征值实部都小于零当且仅当</a:t>
                </a:r>
              </a:p>
              <a:p>
                <a:pPr indent="457200" algn="ctr">
                  <a:lnSpc>
                    <a:spcPct val="150000"/>
                  </a:lnSpc>
                </a:pP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r>
                      <a:rPr lang="zh-CN" altLang="en-US"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2</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r>
                      <a:rPr lang="zh-CN" altLang="en-US"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2</m:t>
                        </m:r>
                      </m:sub>
                    </m:sSub>
                    <m:r>
                      <a:rPr lang="en-US" altLang="zh-CN" sz="2000" i="1" dirty="0" smtClean="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3</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oMath>
                </a14:m>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lnSpc>
                    <a:spcPct val="150000"/>
                  </a:lnSpc>
                </a:pPr>
                <a:r>
                  <a:rPr lang="en-US" altLang="zh-CN" sz="2000" dirty="0">
                    <a:solidFill>
                      <a:prstClr val="white"/>
                    </a:solidFill>
                    <a:latin typeface="微软雅黑" panose="020B0503020204020204" pitchFamily="34" charset="-122"/>
                    <a:ea typeface="微软雅黑" panose="020B0503020204020204" pitchFamily="34" charset="-122"/>
                  </a:rPr>
                  <a:t>(iii) 4 </a:t>
                </a:r>
                <a:r>
                  <a:rPr lang="zh-CN" altLang="en-US" sz="2000" dirty="0">
                    <a:solidFill>
                      <a:prstClr val="white"/>
                    </a:solidFill>
                    <a:latin typeface="微软雅黑" panose="020B0503020204020204" pitchFamily="34" charset="-122"/>
                    <a:ea typeface="微软雅黑" panose="020B0503020204020204" pitchFamily="34" charset="-122"/>
                  </a:rPr>
                  <a:t>阶矩阵特征值实部都小于零当且仅当</a:t>
                </a:r>
                <a:endParaRPr lang="en-US" altLang="zh-CN" sz="2000" dirty="0">
                  <a:solidFill>
                    <a:prstClr val="white"/>
                  </a:solidFill>
                  <a:latin typeface="微软雅黑" panose="020B0503020204020204" pitchFamily="34" charset="-122"/>
                  <a:ea typeface="微软雅黑" panose="020B0503020204020204" pitchFamily="34" charset="-122"/>
                </a:endParaRPr>
              </a:p>
              <a:p>
                <a:pPr indent="457200">
                  <a:lnSpc>
                    <a:spcPct val="150000"/>
                  </a:lnSpc>
                </a:pP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r>
                      <a:rPr lang="en-US" altLang="zh-CN" sz="2000" i="1" dirty="0">
                        <a:solidFill>
                          <a:prstClr val="white"/>
                        </a:solidFill>
                        <a:latin typeface="Cambria Math" panose="02040503050406030204" pitchFamily="18" charset="0"/>
                        <a:ea typeface="微软雅黑" panose="020B0503020204020204" pitchFamily="34" charset="-122"/>
                      </a:rPr>
                      <m:t>&gt; 0</m:t>
                    </m:r>
                    <m:r>
                      <a:rPr lang="zh-CN" altLang="en-US" sz="2000" i="1" dirty="0" smtClean="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2</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3</m:t>
                        </m:r>
                      </m:sub>
                    </m:sSub>
                    <m:r>
                      <a:rPr lang="en-US" altLang="zh-CN" sz="2000" i="1" dirty="0">
                        <a:solidFill>
                          <a:prstClr val="white"/>
                        </a:solidFill>
                        <a:latin typeface="Cambria Math" panose="02040503050406030204" pitchFamily="18" charset="0"/>
                        <a:ea typeface="微软雅黑" panose="020B0503020204020204" pitchFamily="34" charset="-122"/>
                      </a:rPr>
                      <m:t>&gt; 0</m:t>
                    </m:r>
                    <m:r>
                      <a:rPr lang="zh-CN" altLang="en-US"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3</m:t>
                        </m:r>
                      </m:sub>
                    </m:sSub>
                    <m:r>
                      <a:rPr lang="en-US" altLang="zh-CN" sz="2000" i="1" dirty="0" smtClean="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1</m:t>
                        </m:r>
                      </m:sub>
                    </m:sSub>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2</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3</m:t>
                        </m:r>
                      </m:sub>
                    </m:sSub>
                    <m:r>
                      <a:rPr lang="en-US" altLang="zh-CN" sz="2000" i="1" dirty="0" smtClean="0">
                        <a:solidFill>
                          <a:prstClr val="white"/>
                        </a:solidFill>
                        <a:latin typeface="Cambria Math" panose="02040503050406030204" pitchFamily="18" charset="0"/>
                        <a:ea typeface="微软雅黑" panose="020B0503020204020204" pitchFamily="34" charset="-122"/>
                      </a:rPr>
                      <m:t>)−</m:t>
                    </m:r>
                    <m:sSup>
                      <m:sSupPr>
                        <m:ctrlPr>
                          <a:rPr lang="en-US" altLang="zh-CN" sz="2000" i="1" dirty="0" smtClean="0">
                            <a:solidFill>
                              <a:prstClr val="white"/>
                            </a:solidFill>
                            <a:latin typeface="Cambria Math" panose="02040503050406030204" pitchFamily="18" charset="0"/>
                            <a:ea typeface="微软雅黑" panose="020B0503020204020204" pitchFamily="34" charset="-122"/>
                          </a:rPr>
                        </m:ctrlPr>
                      </m:sSupPr>
                      <m:e>
                        <m:sSub>
                          <m:sSubPr>
                            <m:ctrlPr>
                              <a:rPr lang="en-US" altLang="zh-CN" sz="2000" i="1" dirty="0" smtClean="0">
                                <a:solidFill>
                                  <a:prstClr val="white"/>
                                </a:solidFill>
                                <a:latin typeface="Cambria Math" panose="02040503050406030204" pitchFamily="18" charset="0"/>
                                <a:ea typeface="微软雅黑" panose="020B0503020204020204" pitchFamily="34" charset="-122"/>
                              </a:rPr>
                            </m:ctrlPr>
                          </m:sSubPr>
                          <m:e>
                            <m:r>
                              <a:rPr lang="en-US" altLang="zh-CN" sz="2000" b="0" i="1" dirty="0" smtClean="0">
                                <a:solidFill>
                                  <a:prstClr val="white"/>
                                </a:solidFill>
                                <a:latin typeface="Cambria Math" panose="02040503050406030204" pitchFamily="18" charset="0"/>
                                <a:ea typeface="微软雅黑" panose="020B0503020204020204" pitchFamily="34" charset="-122"/>
                              </a:rPr>
                              <m:t>𝑝</m:t>
                            </m:r>
                          </m:e>
                          <m:sub>
                            <m:r>
                              <a:rPr lang="en-US" altLang="zh-CN" sz="2000" b="0" i="1" dirty="0" smtClean="0">
                                <a:solidFill>
                                  <a:prstClr val="white"/>
                                </a:solidFill>
                                <a:latin typeface="Cambria Math" panose="02040503050406030204" pitchFamily="18" charset="0"/>
                                <a:ea typeface="微软雅黑" panose="020B0503020204020204" pitchFamily="34" charset="-122"/>
                              </a:rPr>
                              <m:t>1</m:t>
                            </m:r>
                          </m:sub>
                        </m:sSub>
                      </m:e>
                      <m:sup>
                        <m:r>
                          <a:rPr lang="en-US" altLang="zh-CN" sz="2000" b="0" i="1" dirty="0" smtClean="0">
                            <a:solidFill>
                              <a:prstClr val="white"/>
                            </a:solidFill>
                            <a:latin typeface="Cambria Math" panose="02040503050406030204" pitchFamily="18" charset="0"/>
                            <a:ea typeface="微软雅黑" panose="020B0503020204020204" pitchFamily="34" charset="-122"/>
                          </a:rPr>
                          <m:t>2</m:t>
                        </m:r>
                      </m:sup>
                    </m:sSup>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b="0" i="1" smtClean="0">
                            <a:latin typeface="Cambria Math" panose="02040503050406030204" pitchFamily="18" charset="0"/>
                            <a:ea typeface="微软雅黑" panose="020B0503020204020204" pitchFamily="34" charset="-122"/>
                          </a:rPr>
                          <m:t>4</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r>
                      <a:rPr lang="zh-CN" altLang="en-US"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ea typeface="微软雅黑" panose="020B0503020204020204" pitchFamily="34" charset="-122"/>
                          </a:rPr>
                        </m:ctrlPr>
                      </m:sSubPr>
                      <m:e>
                        <m:r>
                          <a:rPr lang="en-US" altLang="zh-CN" sz="2000" i="1">
                            <a:latin typeface="Cambria Math" panose="02040503050406030204" pitchFamily="18" charset="0"/>
                            <a:ea typeface="微软雅黑" panose="020B0503020204020204" pitchFamily="34" charset="-122"/>
                          </a:rPr>
                          <m:t>𝑝</m:t>
                        </m:r>
                      </m:e>
                      <m:sub>
                        <m:r>
                          <a:rPr lang="en-US" altLang="zh-CN" sz="2000" i="1">
                            <a:latin typeface="Cambria Math" panose="02040503050406030204" pitchFamily="18" charset="0"/>
                            <a:ea typeface="微软雅黑" panose="020B0503020204020204" pitchFamily="34" charset="-122"/>
                          </a:rPr>
                          <m:t>4</m:t>
                        </m:r>
                      </m:sub>
                    </m:sSub>
                    <m:r>
                      <a:rPr lang="en-US" altLang="zh-CN" sz="2000" i="1" dirty="0" smtClean="0">
                        <a:solidFill>
                          <a:prstClr val="white"/>
                        </a:solidFill>
                        <a:latin typeface="Cambria Math" panose="02040503050406030204" pitchFamily="18" charset="0"/>
                        <a:ea typeface="微软雅黑" panose="020B0503020204020204" pitchFamily="34" charset="-122"/>
                      </a:rPr>
                      <m:t>&gt; 0</m:t>
                    </m:r>
                  </m:oMath>
                </a14:m>
                <a:r>
                  <a:rPr lang="en-US" altLang="zh-CN" sz="2000" dirty="0">
                    <a:solidFill>
                      <a:prstClr val="white"/>
                    </a:solidFill>
                    <a:latin typeface="微软雅黑" panose="020B0503020204020204" pitchFamily="34" charset="-122"/>
                    <a:ea typeface="微软雅黑" panose="020B0503020204020204" pitchFamily="34" charset="-122"/>
                  </a:rPr>
                  <a:t>. </a:t>
                </a: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57199" y="989614"/>
                <a:ext cx="8355329" cy="3785652"/>
              </a:xfrm>
              <a:prstGeom prst="rect">
                <a:avLst/>
              </a:prstGeom>
              <a:blipFill>
                <a:blip r:embed="rId2"/>
                <a:stretch>
                  <a:fillRect l="-729" b="-4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893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457199" y="989614"/>
                <a:ext cx="8355329" cy="4419800"/>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推论 </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的结论说明</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线性自治系统零解的渐近稳定性由系数矩阵所有特征值实部的符号完全决定</a:t>
                </a:r>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那么</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对于一般的非定常的系统 </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𝐴</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rPr>
                      <m:t>𝑥</m:t>
                    </m:r>
                  </m:oMath>
                </a14:m>
                <a:r>
                  <a:rPr lang="zh-CN" altLang="en-US" sz="2000" dirty="0">
                    <a:solidFill>
                      <a:prstClr val="white"/>
                    </a:solidFill>
                    <a:latin typeface="微软雅黑" panose="020B0503020204020204" pitchFamily="34" charset="-122"/>
                    <a:ea typeface="微软雅黑" panose="020B0503020204020204" pitchFamily="34" charset="-122"/>
                  </a:rPr>
                  <a:t>，一旦确定系数矩阵 </a:t>
                </a:r>
                <a14:m>
                  <m:oMath xmlns:m="http://schemas.openxmlformats.org/officeDocument/2006/math">
                    <m:r>
                      <a:rPr lang="en-US" altLang="zh-CN" sz="2000" i="1">
                        <a:solidFill>
                          <a:prstClr val="white"/>
                        </a:solidFill>
                        <a:latin typeface="Cambria Math" panose="02040503050406030204" pitchFamily="18" charset="0"/>
                      </a:rPr>
                      <m:t>𝐴</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随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𝑡</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变化的特征值实部的符号是否足以保证零解的渐近稳定性呢</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以下的一个简单例子</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给予了否定的回答</a:t>
                </a:r>
                <a:r>
                  <a:rPr lang="en-US" altLang="zh-CN" sz="2000" dirty="0">
                    <a:solidFill>
                      <a:prstClr val="white"/>
                    </a:solidFill>
                    <a:latin typeface="微软雅黑" panose="020B0503020204020204" pitchFamily="34" charset="-122"/>
                    <a:ea typeface="微软雅黑" panose="020B0503020204020204" pitchFamily="34" charset="-122"/>
                  </a:rPr>
                  <a:t>.</a:t>
                </a: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例</a:t>
                </a:r>
                <a:r>
                  <a:rPr lang="zh-CN" altLang="en-US" sz="2000" dirty="0">
                    <a:solidFill>
                      <a:prstClr val="white"/>
                    </a:solidFill>
                    <a:latin typeface="微软雅黑" panose="020B0503020204020204" pitchFamily="34" charset="-122"/>
                    <a:ea typeface="微软雅黑" panose="020B0503020204020204" pitchFamily="34" charset="-122"/>
                  </a:rPr>
                  <a:t> 讨论线性非自治系统</a:t>
                </a:r>
                <a:r>
                  <a:rPr lang="en-US" altLang="zh-CN" sz="2000" dirty="0">
                    <a:solidFill>
                      <a:prstClr val="white"/>
                    </a:solidFill>
                    <a:latin typeface="微软雅黑" panose="020B0503020204020204" pitchFamily="34" charset="-122"/>
                    <a:ea typeface="微软雅黑" panose="020B0503020204020204" pitchFamily="34" charset="-122"/>
                  </a:rPr>
                  <a:t>:</a:t>
                </a:r>
              </a:p>
              <a:p>
                <a:pPr>
                  <a:lnSpc>
                    <a:spcPct val="150000"/>
                  </a:lnSpc>
                </a:pPr>
                <a14:m>
                  <m:oMathPara xmlns:m="http://schemas.openxmlformats.org/officeDocument/2006/math">
                    <m:oMathParaPr>
                      <m:jc m:val="centerGroup"/>
                    </m:oMathParaPr>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d>
                        <m:dPr>
                          <m:ctrlPr>
                            <a:rPr lang="en-US" altLang="zh-CN" sz="2000" i="1" smtClean="0">
                              <a:solidFill>
                                <a:prstClr val="white"/>
                              </a:solidFill>
                              <a:latin typeface="Cambria Math" panose="02040503050406030204" pitchFamily="18" charset="0"/>
                            </a:rPr>
                          </m:ctrlPr>
                        </m:dPr>
                        <m:e>
                          <m:m>
                            <m:mPr>
                              <m:mcs>
                                <m:mc>
                                  <m:mcPr>
                                    <m:count m:val="2"/>
                                    <m:mcJc m:val="center"/>
                                  </m:mcPr>
                                </m:mc>
                              </m:mcs>
                              <m:ctrlPr>
                                <a:rPr lang="en-US" altLang="zh-CN" sz="2000" i="1" smtClean="0">
                                  <a:solidFill>
                                    <a:prstClr val="white"/>
                                  </a:solidFill>
                                  <a:latin typeface="Cambria Math" panose="02040503050406030204" pitchFamily="18" charset="0"/>
                                </a:rPr>
                              </m:ctrlPr>
                            </m:mPr>
                            <m:mr>
                              <m:e>
                                <m:r>
                                  <m:rPr>
                                    <m:brk m:alnAt="7"/>
                                  </m:rPr>
                                  <a:rPr lang="en-US" altLang="zh-CN" sz="2000" i="1" smtClean="0">
                                    <a:solidFill>
                                      <a:prstClr val="white"/>
                                    </a:solidFill>
                                    <a:latin typeface="Cambria Math" panose="02040503050406030204" pitchFamily="18" charset="0"/>
                                    <a:ea typeface="Cambria Math" panose="02040503050406030204" pitchFamily="18" charset="0"/>
                                  </a:rPr>
                                  <m:t>−</m:t>
                                </m:r>
                                <m:r>
                                  <a:rPr lang="en-US" altLang="zh-CN" sz="2000" i="1">
                                    <a:solidFill>
                                      <a:prstClr val="white"/>
                                    </a:solidFill>
                                    <a:latin typeface="Cambria Math" panose="02040503050406030204" pitchFamily="18" charset="0"/>
                                    <a:ea typeface="Cambria Math" panose="02040503050406030204" pitchFamily="18" charset="0"/>
                                  </a:rPr>
                                  <m:t>2</m:t>
                                </m:r>
                              </m:e>
                              <m:e>
                                <m:sSup>
                                  <m:sSupPr>
                                    <m:ctrlPr>
                                      <a:rPr lang="en-US" altLang="zh-CN" sz="2000" i="1" smtClean="0">
                                        <a:solidFill>
                                          <a:prstClr val="white"/>
                                        </a:solidFill>
                                        <a:latin typeface="Cambria Math" panose="02040503050406030204" pitchFamily="18" charset="0"/>
                                      </a:rPr>
                                    </m:ctrlPr>
                                  </m:sSupPr>
                                  <m:e>
                                    <m:r>
                                      <a:rPr lang="en-US" altLang="zh-CN" sz="2000" b="0" i="1" smtClean="0">
                                        <a:solidFill>
                                          <a:prstClr val="white"/>
                                        </a:solidFill>
                                        <a:latin typeface="Cambria Math" panose="02040503050406030204" pitchFamily="18" charset="0"/>
                                      </a:rPr>
                                      <m:t>𝑒</m:t>
                                    </m:r>
                                  </m:e>
                                  <m:sup>
                                    <m:r>
                                      <a:rPr lang="en-US" altLang="zh-CN" sz="2000" b="0" i="1" smtClean="0">
                                        <a:solidFill>
                                          <a:prstClr val="white"/>
                                        </a:solidFill>
                                        <a:latin typeface="Cambria Math" panose="02040503050406030204" pitchFamily="18" charset="0"/>
                                      </a:rPr>
                                      <m:t>3</m:t>
                                    </m:r>
                                    <m:r>
                                      <a:rPr lang="en-US" altLang="zh-CN" sz="2000" b="0" i="1" smtClean="0">
                                        <a:solidFill>
                                          <a:prstClr val="white"/>
                                        </a:solidFill>
                                        <a:latin typeface="Cambria Math" panose="02040503050406030204" pitchFamily="18" charset="0"/>
                                      </a:rPr>
                                      <m:t>𝑡</m:t>
                                    </m:r>
                                  </m:sup>
                                </m:sSup>
                              </m:e>
                            </m:mr>
                            <m:mr>
                              <m:e>
                                <m:r>
                                  <a:rPr lang="en-US" altLang="zh-CN" sz="2000" b="0" i="1" smtClean="0">
                                    <a:solidFill>
                                      <a:prstClr val="white"/>
                                    </a:solidFill>
                                    <a:latin typeface="Cambria Math" panose="02040503050406030204" pitchFamily="18" charset="0"/>
                                  </a:rPr>
                                  <m:t>0</m:t>
                                </m:r>
                              </m:e>
                              <m:e>
                                <m:r>
                                  <a:rPr lang="en-US" altLang="zh-CN" sz="2000" i="1" smtClean="0">
                                    <a:solidFill>
                                      <a:prstClr val="white"/>
                                    </a:solidFill>
                                    <a:latin typeface="Cambria Math" panose="02040503050406030204" pitchFamily="18" charset="0"/>
                                    <a:ea typeface="Cambria Math" panose="02040503050406030204" pitchFamily="18" charset="0"/>
                                  </a:rPr>
                                  <m:t>−</m:t>
                                </m:r>
                                <m:r>
                                  <a:rPr lang="en-US" altLang="zh-CN" sz="2000" b="0" i="1" smtClean="0">
                                    <a:solidFill>
                                      <a:prstClr val="white"/>
                                    </a:solidFill>
                                    <a:latin typeface="Cambria Math" panose="02040503050406030204" pitchFamily="18" charset="0"/>
                                    <a:ea typeface="Cambria Math" panose="02040503050406030204" pitchFamily="18" charset="0"/>
                                  </a:rPr>
                                  <m:t>2</m:t>
                                </m:r>
                              </m:e>
                            </m:mr>
                          </m:m>
                        </m:e>
                      </m:d>
                      <m:r>
                        <a:rPr lang="en-US" altLang="zh-CN" sz="2000" i="1">
                          <a:solidFill>
                            <a:prstClr val="white"/>
                          </a:solidFill>
                          <a:latin typeface="Cambria Math" panose="02040503050406030204" pitchFamily="18" charset="0"/>
                        </a:rPr>
                        <m:t>𝑥</m:t>
                      </m:r>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意义下的稳定性</a:t>
                </a:r>
                <a:r>
                  <a:rPr lang="en-US" altLang="zh-CN" sz="2000" dirty="0">
                    <a:solidFill>
                      <a:prstClr val="white"/>
                    </a:solidFill>
                    <a:latin typeface="微软雅黑" panose="020B0503020204020204" pitchFamily="34" charset="-122"/>
                    <a:ea typeface="微软雅黑" panose="020B0503020204020204" pitchFamily="34" charset="-122"/>
                  </a:rPr>
                  <a:t>.</a:t>
                </a: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57199" y="989614"/>
                <a:ext cx="8355329" cy="4419800"/>
              </a:xfrm>
              <a:prstGeom prst="rect">
                <a:avLst/>
              </a:prstGeom>
              <a:blipFill>
                <a:blip r:embed="rId2"/>
                <a:stretch>
                  <a:fillRect l="-729" b="-2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348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434339" y="246664"/>
                <a:ext cx="8355329" cy="6316088"/>
              </a:xfrm>
              <a:prstGeom prst="rect">
                <a:avLst/>
              </a:prstGeom>
            </p:spPr>
            <p:txBody>
              <a:bodyPr wrap="square">
                <a:spAutoFit/>
              </a:bodyPr>
              <a:lstStyle/>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解</a:t>
                </a:r>
                <a:r>
                  <a:rPr lang="zh-CN" altLang="en-US" sz="2000" dirty="0">
                    <a:solidFill>
                      <a:prstClr val="white"/>
                    </a:solidFill>
                    <a:latin typeface="微软雅黑" panose="020B0503020204020204" pitchFamily="34" charset="-122"/>
                    <a:ea typeface="微软雅黑" panose="020B0503020204020204" pitchFamily="34" charset="-122"/>
                  </a:rPr>
                  <a:t> 该线性系统的通解为 </a:t>
                </a:r>
                <a:r>
                  <a:rPr lang="en-US" altLang="zh-CN" sz="2000" dirty="0">
                    <a:solidFill>
                      <a:prstClr val="white"/>
                    </a:solidFill>
                    <a:latin typeface="微软雅黑" panose="020B0503020204020204" pitchFamily="34" charset="-122"/>
                    <a:ea typeface="微软雅黑" panose="020B0503020204020204" pitchFamily="34" charset="-122"/>
                  </a:rPr>
                  <a:t>:</a:t>
                </a:r>
              </a:p>
              <a:p>
                <a:pPr>
                  <a:lnSpc>
                    <a:spcPct val="150000"/>
                  </a:lnSpc>
                </a:pPr>
                <a14:m>
                  <m:oMathPara xmlns:m="http://schemas.openxmlformats.org/officeDocument/2006/math">
                    <m:oMathParaPr>
                      <m:jc m:val="centerGroup"/>
                    </m:oMathParaPr>
                    <m:oMath xmlns:m="http://schemas.openxmlformats.org/officeDocument/2006/math">
                      <m:r>
                        <a:rPr lang="en-US" altLang="zh-CN" sz="2000" b="0" i="1" smtClean="0">
                          <a:solidFill>
                            <a:prstClr val="white"/>
                          </a:solidFill>
                          <a:latin typeface="Cambria Math" panose="02040503050406030204" pitchFamily="18" charset="0"/>
                        </a:rPr>
                        <m:t>𝑥</m:t>
                      </m:r>
                      <m:r>
                        <a:rPr lang="en-US" altLang="zh-CN" sz="2000" b="0" i="1" smtClean="0">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𝑡</m:t>
                      </m:r>
                      <m:r>
                        <a:rPr lang="en-US" altLang="zh-CN" sz="2000" b="0" i="1" smtClean="0">
                          <a:solidFill>
                            <a:prstClr val="white"/>
                          </a:solidFill>
                          <a:latin typeface="Cambria Math" panose="02040503050406030204" pitchFamily="18" charset="0"/>
                        </a:rPr>
                        <m:t>)=</m:t>
                      </m:r>
                      <m:d>
                        <m:dPr>
                          <m:ctrlPr>
                            <a:rPr lang="en-US" altLang="zh-CN" sz="2000" i="1" smtClean="0">
                              <a:solidFill>
                                <a:prstClr val="white"/>
                              </a:solidFill>
                              <a:latin typeface="Cambria Math" panose="02040503050406030204" pitchFamily="18" charset="0"/>
                            </a:rPr>
                          </m:ctrlPr>
                        </m:dPr>
                        <m:e>
                          <m:m>
                            <m:mPr>
                              <m:mcs>
                                <m:mc>
                                  <m:mcPr>
                                    <m:count m:val="2"/>
                                    <m:mcJc m:val="center"/>
                                  </m:mcPr>
                                </m:mc>
                              </m:mcs>
                              <m:ctrlPr>
                                <a:rPr lang="en-US" altLang="zh-CN" sz="2000" i="1" smtClean="0">
                                  <a:solidFill>
                                    <a:prstClr val="white"/>
                                  </a:solidFill>
                                  <a:latin typeface="Cambria Math" panose="02040503050406030204" pitchFamily="18" charset="0"/>
                                </a:rPr>
                              </m:ctrlPr>
                            </m:mPr>
                            <m:mr>
                              <m:e>
                                <m:f>
                                  <m:fPr>
                                    <m:ctrlPr>
                                      <a:rPr lang="en-US" altLang="zh-CN" sz="2000" i="1" smtClean="0">
                                        <a:solidFill>
                                          <a:prstClr val="white"/>
                                        </a:solidFill>
                                        <a:latin typeface="Cambria Math" panose="02040503050406030204" pitchFamily="18" charset="0"/>
                                      </a:rPr>
                                    </m:ctrlPr>
                                  </m:fPr>
                                  <m:num>
                                    <m:r>
                                      <a:rPr lang="en-US" altLang="zh-CN" sz="2000" b="0" i="1" smtClean="0">
                                        <a:solidFill>
                                          <a:prstClr val="white"/>
                                        </a:solidFill>
                                        <a:latin typeface="Cambria Math" panose="02040503050406030204" pitchFamily="18" charset="0"/>
                                      </a:rPr>
                                      <m:t>1</m:t>
                                    </m:r>
                                  </m:num>
                                  <m:den>
                                    <m:r>
                                      <a:rPr lang="en-US" altLang="zh-CN" sz="2000" b="0" i="1" smtClean="0">
                                        <a:solidFill>
                                          <a:prstClr val="white"/>
                                        </a:solidFill>
                                        <a:latin typeface="Cambria Math" panose="02040503050406030204" pitchFamily="18" charset="0"/>
                                      </a:rPr>
                                      <m:t>3</m:t>
                                    </m:r>
                                  </m:den>
                                </m:f>
                                <m:sSup>
                                  <m:sSupPr>
                                    <m:ctrlPr>
                                      <a:rPr lang="en-US" altLang="zh-CN" sz="2000" i="1">
                                        <a:solidFill>
                                          <a:prstClr val="white"/>
                                        </a:solidFill>
                                        <a:latin typeface="Cambria Math" panose="02040503050406030204" pitchFamily="18" charset="0"/>
                                      </a:rPr>
                                    </m:ctrlPr>
                                  </m:sSupPr>
                                  <m:e>
                                    <m:r>
                                      <a:rPr lang="en-US" altLang="zh-CN" sz="2000" i="1">
                                        <a:solidFill>
                                          <a:prstClr val="white"/>
                                        </a:solidFill>
                                        <a:latin typeface="Cambria Math" panose="02040503050406030204" pitchFamily="18" charset="0"/>
                                      </a:rPr>
                                      <m:t>𝑒</m:t>
                                    </m:r>
                                  </m:e>
                                  <m:sup>
                                    <m:r>
                                      <a:rPr lang="en-US" altLang="zh-CN" sz="2000" i="1">
                                        <a:solidFill>
                                          <a:prstClr val="white"/>
                                        </a:solidFill>
                                        <a:latin typeface="Cambria Math" panose="02040503050406030204" pitchFamily="18" charset="0"/>
                                      </a:rPr>
                                      <m:t>𝑡</m:t>
                                    </m:r>
                                  </m:sup>
                                </m:sSup>
                              </m:e>
                              <m:e>
                                <m:sSup>
                                  <m:sSupPr>
                                    <m:ctrlPr>
                                      <a:rPr lang="en-US" altLang="zh-CN" sz="2000" i="1" smtClean="0">
                                        <a:solidFill>
                                          <a:prstClr val="white"/>
                                        </a:solidFill>
                                        <a:latin typeface="Cambria Math" panose="02040503050406030204" pitchFamily="18" charset="0"/>
                                      </a:rPr>
                                    </m:ctrlPr>
                                  </m:sSupPr>
                                  <m:e>
                                    <m:r>
                                      <a:rPr lang="en-US" altLang="zh-CN" sz="2000" b="0" i="1" smtClean="0">
                                        <a:solidFill>
                                          <a:prstClr val="white"/>
                                        </a:solidFill>
                                        <a:latin typeface="Cambria Math" panose="02040503050406030204" pitchFamily="18" charset="0"/>
                                      </a:rPr>
                                      <m:t>𝑒</m:t>
                                    </m:r>
                                  </m:e>
                                  <m:sup>
                                    <m:r>
                                      <a:rPr lang="en-US" altLang="zh-CN" sz="2000" b="0" i="1" smtClean="0">
                                        <a:solidFill>
                                          <a:prstClr val="white"/>
                                        </a:solidFill>
                                        <a:latin typeface="Cambria Math" panose="02040503050406030204" pitchFamily="18" charset="0"/>
                                      </a:rPr>
                                      <m:t>−2</m:t>
                                    </m:r>
                                    <m:r>
                                      <a:rPr lang="en-US" altLang="zh-CN" sz="2000" b="0" i="1" smtClean="0">
                                        <a:solidFill>
                                          <a:prstClr val="white"/>
                                        </a:solidFill>
                                        <a:latin typeface="Cambria Math" panose="02040503050406030204" pitchFamily="18" charset="0"/>
                                      </a:rPr>
                                      <m:t>𝑡</m:t>
                                    </m:r>
                                  </m:sup>
                                </m:sSup>
                              </m:e>
                            </m:mr>
                            <m:mr>
                              <m:e>
                                <m:sSup>
                                  <m:sSupPr>
                                    <m:ctrlPr>
                                      <a:rPr lang="en-US" altLang="zh-CN" sz="2000" i="1">
                                        <a:solidFill>
                                          <a:prstClr val="white"/>
                                        </a:solidFill>
                                        <a:latin typeface="Cambria Math" panose="02040503050406030204" pitchFamily="18" charset="0"/>
                                      </a:rPr>
                                    </m:ctrlPr>
                                  </m:sSupPr>
                                  <m:e>
                                    <m:r>
                                      <a:rPr lang="en-US" altLang="zh-CN" sz="2000" i="1">
                                        <a:solidFill>
                                          <a:prstClr val="white"/>
                                        </a:solidFill>
                                        <a:latin typeface="Cambria Math" panose="02040503050406030204" pitchFamily="18" charset="0"/>
                                      </a:rPr>
                                      <m:t>𝑒</m:t>
                                    </m:r>
                                  </m:e>
                                  <m:sup>
                                    <m:r>
                                      <a:rPr lang="en-US" altLang="zh-CN" sz="2000" i="1">
                                        <a:solidFill>
                                          <a:prstClr val="white"/>
                                        </a:solidFill>
                                        <a:latin typeface="Cambria Math" panose="02040503050406030204" pitchFamily="18" charset="0"/>
                                      </a:rPr>
                                      <m:t>−2</m:t>
                                    </m:r>
                                    <m:r>
                                      <a:rPr lang="en-US" altLang="zh-CN" sz="2000" i="1">
                                        <a:solidFill>
                                          <a:prstClr val="white"/>
                                        </a:solidFill>
                                        <a:latin typeface="Cambria Math" panose="02040503050406030204" pitchFamily="18" charset="0"/>
                                      </a:rPr>
                                      <m:t>𝑡</m:t>
                                    </m:r>
                                  </m:sup>
                                </m:sSup>
                              </m:e>
                              <m:e>
                                <m:r>
                                  <a:rPr lang="en-US" altLang="zh-CN" sz="2000" b="0" i="1" smtClean="0">
                                    <a:solidFill>
                                      <a:prstClr val="white"/>
                                    </a:solidFill>
                                    <a:latin typeface="Cambria Math" panose="02040503050406030204" pitchFamily="18" charset="0"/>
                                  </a:rPr>
                                  <m:t>0</m:t>
                                </m:r>
                              </m:e>
                            </m:mr>
                          </m:m>
                        </m:e>
                      </m:d>
                      <m:d>
                        <m:dPr>
                          <m:ctrlPr>
                            <a:rPr lang="en-US" altLang="zh-CN" sz="2000" i="1" smtClean="0">
                              <a:solidFill>
                                <a:prstClr val="white"/>
                              </a:solidFill>
                              <a:latin typeface="Cambria Math" panose="02040503050406030204" pitchFamily="18" charset="0"/>
                            </a:rPr>
                          </m:ctrlPr>
                        </m:dPr>
                        <m:e>
                          <m:m>
                            <m:mPr>
                              <m:mcs>
                                <m:mc>
                                  <m:mcPr>
                                    <m:count m:val="1"/>
                                    <m:mcJc m:val="center"/>
                                  </m:mcPr>
                                </m:mc>
                              </m:mcs>
                              <m:ctrlPr>
                                <a:rPr lang="en-US" altLang="zh-CN" sz="2000" i="1" smtClean="0">
                                  <a:solidFill>
                                    <a:prstClr val="white"/>
                                  </a:solidFill>
                                  <a:latin typeface="Cambria Math" panose="02040503050406030204" pitchFamily="18" charset="0"/>
                                </a:rPr>
                              </m:ctrlPr>
                            </m:mPr>
                            <m:mr>
                              <m:e>
                                <m:sSub>
                                  <m:sSubPr>
                                    <m:ctrlPr>
                                      <a:rPr lang="en-US" altLang="zh-CN" sz="2000" i="1" smtClean="0">
                                        <a:solidFill>
                                          <a:prstClr val="white"/>
                                        </a:solidFill>
                                        <a:latin typeface="Cambria Math" panose="02040503050406030204" pitchFamily="18" charset="0"/>
                                      </a:rPr>
                                    </m:ctrlPr>
                                  </m:sSubPr>
                                  <m:e>
                                    <m:r>
                                      <a:rPr lang="en-US" altLang="zh-CN" sz="2000" b="0" i="1" smtClean="0">
                                        <a:solidFill>
                                          <a:prstClr val="white"/>
                                        </a:solidFill>
                                        <a:latin typeface="Cambria Math" panose="02040503050406030204" pitchFamily="18" charset="0"/>
                                      </a:rPr>
                                      <m:t>𝑐</m:t>
                                    </m:r>
                                  </m:e>
                                  <m:sub>
                                    <m:r>
                                      <a:rPr lang="en-US" altLang="zh-CN" sz="2000" b="0" i="1" smtClean="0">
                                        <a:solidFill>
                                          <a:prstClr val="white"/>
                                        </a:solidFill>
                                        <a:latin typeface="Cambria Math" panose="02040503050406030204" pitchFamily="18" charset="0"/>
                                      </a:rPr>
                                      <m:t>1</m:t>
                                    </m:r>
                                  </m:sub>
                                </m:sSub>
                              </m:e>
                            </m:mr>
                            <m:mr>
                              <m:e>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𝑐</m:t>
                                    </m:r>
                                  </m:e>
                                  <m:sub>
                                    <m:r>
                                      <a:rPr lang="en-US" altLang="zh-CN" sz="2000" b="0" i="1" smtClean="0">
                                        <a:solidFill>
                                          <a:prstClr val="white"/>
                                        </a:solidFill>
                                        <a:latin typeface="Cambria Math" panose="02040503050406030204" pitchFamily="18" charset="0"/>
                                      </a:rPr>
                                      <m:t>2</m:t>
                                    </m:r>
                                  </m:sub>
                                </m:sSub>
                              </m:e>
                            </m:mr>
                          </m:m>
                        </m:e>
                      </m:d>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其中</a:t>
                </a:r>
                <a:r>
                  <a:rPr lang="en-US" altLang="zh-CN" sz="2000" dirty="0">
                    <a:solidFill>
                      <a:prstClr val="white"/>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𝑐</m:t>
                        </m:r>
                      </m:e>
                      <m:sub>
                        <m:r>
                          <a:rPr lang="en-US" altLang="zh-CN" sz="2000" i="1">
                            <a:solidFill>
                              <a:prstClr val="white"/>
                            </a:solidFill>
                            <a:latin typeface="Cambria Math" panose="02040503050406030204" pitchFamily="18" charset="0"/>
                          </a:rPr>
                          <m:t>1</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𝑐</m:t>
                        </m:r>
                      </m:e>
                      <m:sub>
                        <m:r>
                          <a:rPr lang="en-US" altLang="zh-CN" sz="2000" i="1">
                            <a:solidFill>
                              <a:prstClr val="white"/>
                            </a:solidFill>
                            <a:latin typeface="Cambria Math" panose="02040503050406030204" pitchFamily="18" charset="0"/>
                          </a:rPr>
                          <m:t>2</m:t>
                        </m:r>
                      </m:sub>
                    </m:sSub>
                  </m:oMath>
                </a14:m>
                <a:r>
                  <a:rPr lang="zh-CN" altLang="en-US" sz="2000" dirty="0">
                    <a:solidFill>
                      <a:prstClr val="white"/>
                    </a:solidFill>
                    <a:latin typeface="微软雅黑" panose="020B0503020204020204" pitchFamily="34" charset="-122"/>
                    <a:ea typeface="微软雅黑" panose="020B0503020204020204" pitchFamily="34" charset="-122"/>
                  </a:rPr>
                  <a:t>为任意的常数</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于是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存在该系统的一个解当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𝑡</m:t>
                    </m:r>
                    <m:r>
                      <a:rPr lang="en-US" altLang="zh-CN" sz="2000" i="1" dirty="0" smtClean="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有 </a:t>
                </a:r>
                <a:endParaRPr lang="en-US" altLang="zh-CN" sz="2000" dirty="0">
                  <a:solidFill>
                    <a:prstClr val="white"/>
                  </a:solidFill>
                  <a:latin typeface="微软雅黑" panose="020B0503020204020204" pitchFamily="34" charset="-122"/>
                  <a:ea typeface="微软雅黑" panose="020B0503020204020204" pitchFamily="34" charset="-122"/>
                </a:endParaRPr>
              </a:p>
              <a:p>
                <a:pPr algn="ctr">
                  <a:lnSpc>
                    <a:spcPct val="150000"/>
                  </a:lnSpc>
                </a:pP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𝜓</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m:t>
                    </m:r>
                    <m:d>
                      <m:dPr>
                        <m:ctrlPr>
                          <a:rPr lang="en-US" altLang="zh-CN" sz="2000" i="1">
                            <a:solidFill>
                              <a:prstClr val="white"/>
                            </a:solidFill>
                            <a:latin typeface="Cambria Math" panose="02040503050406030204" pitchFamily="18" charset="0"/>
                          </a:rPr>
                        </m:ctrlPr>
                      </m:dPr>
                      <m:e>
                        <m:m>
                          <m:mPr>
                            <m:mcs>
                              <m:mc>
                                <m:mcPr>
                                  <m:count m:val="1"/>
                                  <m:mcJc m:val="center"/>
                                </m:mcPr>
                              </m:mc>
                            </m:mcs>
                            <m:ctrlPr>
                              <a:rPr lang="en-US" altLang="zh-CN" sz="2000" i="1">
                                <a:solidFill>
                                  <a:prstClr val="white"/>
                                </a:solidFill>
                                <a:latin typeface="Cambria Math" panose="02040503050406030204" pitchFamily="18" charset="0"/>
                              </a:rPr>
                            </m:ctrlPr>
                          </m:mPr>
                          <m:m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1</m:t>
                                  </m:r>
                                </m:num>
                                <m:den>
                                  <m:r>
                                    <a:rPr lang="en-US" altLang="zh-CN" sz="2000" i="1">
                                      <a:solidFill>
                                        <a:prstClr val="white"/>
                                      </a:solidFill>
                                      <a:latin typeface="Cambria Math" panose="02040503050406030204" pitchFamily="18" charset="0"/>
                                    </a:rPr>
                                    <m:t>3</m:t>
                                  </m:r>
                                </m:den>
                              </m:f>
                              <m:sSup>
                                <m:sSupPr>
                                  <m:ctrlPr>
                                    <a:rPr lang="en-US" altLang="zh-CN" sz="2000" i="1">
                                      <a:solidFill>
                                        <a:prstClr val="white"/>
                                      </a:solidFill>
                                      <a:latin typeface="Cambria Math" panose="02040503050406030204" pitchFamily="18" charset="0"/>
                                    </a:rPr>
                                  </m:ctrlPr>
                                </m:sSupPr>
                                <m:e>
                                  <m:r>
                                    <a:rPr lang="en-US" altLang="zh-CN" sz="2000" i="1">
                                      <a:solidFill>
                                        <a:prstClr val="white"/>
                                      </a:solidFill>
                                      <a:latin typeface="Cambria Math" panose="02040503050406030204" pitchFamily="18" charset="0"/>
                                    </a:rPr>
                                    <m:t>𝑒</m:t>
                                  </m:r>
                                </m:e>
                                <m:sup>
                                  <m:r>
                                    <a:rPr lang="en-US" altLang="zh-CN" sz="2000" i="1">
                                      <a:solidFill>
                                        <a:prstClr val="white"/>
                                      </a:solidFill>
                                      <a:latin typeface="Cambria Math" panose="02040503050406030204" pitchFamily="18" charset="0"/>
                                    </a:rPr>
                                    <m:t>𝑡</m:t>
                                  </m:r>
                                </m:sup>
                              </m:sSup>
                            </m:e>
                          </m:mr>
                          <m:mr>
                            <m:e>
                              <m:sSup>
                                <m:sSupPr>
                                  <m:ctrlPr>
                                    <a:rPr lang="en-US" altLang="zh-CN" sz="2000" i="1">
                                      <a:solidFill>
                                        <a:prstClr val="white"/>
                                      </a:solidFill>
                                      <a:latin typeface="Cambria Math" panose="02040503050406030204" pitchFamily="18" charset="0"/>
                                    </a:rPr>
                                  </m:ctrlPr>
                                </m:sSupPr>
                                <m:e>
                                  <m:r>
                                    <a:rPr lang="en-US" altLang="zh-CN" sz="2000" i="1">
                                      <a:solidFill>
                                        <a:prstClr val="white"/>
                                      </a:solidFill>
                                      <a:latin typeface="Cambria Math" panose="02040503050406030204" pitchFamily="18" charset="0"/>
                                    </a:rPr>
                                    <m:t>𝑒</m:t>
                                  </m:r>
                                </m:e>
                                <m:sup>
                                  <m:r>
                                    <a:rPr lang="en-US" altLang="zh-CN" sz="2000" i="1">
                                      <a:solidFill>
                                        <a:prstClr val="white"/>
                                      </a:solidFill>
                                      <a:latin typeface="Cambria Math" panose="02040503050406030204" pitchFamily="18" charset="0"/>
                                    </a:rPr>
                                    <m:t>−2</m:t>
                                  </m:r>
                                  <m:r>
                                    <a:rPr lang="en-US" altLang="zh-CN" sz="2000" i="1">
                                      <a:solidFill>
                                        <a:prstClr val="white"/>
                                      </a:solidFill>
                                      <a:latin typeface="Cambria Math" panose="02040503050406030204" pitchFamily="18" charset="0"/>
                                    </a:rPr>
                                    <m:t>𝑡</m:t>
                                  </m:r>
                                </m:sup>
                              </m:sSup>
                            </m:e>
                          </m:mr>
                        </m:m>
                      </m:e>
                    </m:d>
                    <m:r>
                      <a:rPr lang="en-US" altLang="zh-CN" sz="2000" i="1" smtClean="0">
                        <a:solidFill>
                          <a:prstClr val="white"/>
                        </a:solidFill>
                        <a:latin typeface="Cambria Math" panose="02040503050406030204" pitchFamily="18" charset="0"/>
                        <a:ea typeface="Cambria Math" panose="02040503050406030204" pitchFamily="18" charset="0"/>
                      </a:rPr>
                      <m:t>↛</m:t>
                    </m:r>
                    <m:r>
                      <a:rPr lang="en-US" altLang="zh-CN" sz="2000" b="0" i="1" smtClean="0">
                        <a:solidFill>
                          <a:prstClr val="white"/>
                        </a:solidFill>
                        <a:latin typeface="Cambria Math" panose="02040503050406030204" pitchFamily="18" charset="0"/>
                        <a:ea typeface="Cambria Math" panose="02040503050406030204" pitchFamily="18" charset="0"/>
                      </a:rPr>
                      <m:t>0</m:t>
                    </m:r>
                  </m:oMath>
                </a14:m>
                <a:r>
                  <a:rPr lang="zh-CN" altLang="en-US" sz="2000" dirty="0">
                    <a:solidFill>
                      <a:prstClr val="white"/>
                    </a:solidFill>
                    <a:latin typeface="微软雅黑" panose="020B0503020204020204" pitchFamily="34" charset="-122"/>
                    <a:ea typeface="微软雅黑" panose="020B0503020204020204" pitchFamily="34" charset="-122"/>
                  </a:rPr>
                  <a:t>且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r>
                          <a:rPr lang="en-US" altLang="zh-CN" sz="2000" i="1" dirty="0">
                            <a:solidFill>
                              <a:prstClr val="white"/>
                            </a:solidFill>
                            <a:latin typeface="Cambria Math" panose="02040503050406030204" pitchFamily="18" charset="0"/>
                            <a:ea typeface="微软雅黑" panose="020B0503020204020204" pitchFamily="34" charset="-122"/>
                          </a:rPr>
                          <m:t>𝜓</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e>
                    </m:d>
                    <m:r>
                      <a:rPr lang="en-US" altLang="zh-CN" sz="2000" i="1" dirty="0" smtClean="0">
                        <a:solidFill>
                          <a:prstClr val="white"/>
                        </a:solidFill>
                        <a:latin typeface="Cambria Math" panose="02040503050406030204" pitchFamily="18" charset="0"/>
                        <a:ea typeface="Cambria Math" panose="02040503050406030204" pitchFamily="18" charset="0"/>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故而</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根据定理 </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该系统的零解在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意义下既不是渐近稳定的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也不是稳定的</a:t>
                </a:r>
                <a:r>
                  <a:rPr lang="en-US" altLang="zh-CN" sz="2000" dirty="0">
                    <a:solidFill>
                      <a:prstClr val="white"/>
                    </a:solidFill>
                    <a:latin typeface="微软雅黑" panose="020B0503020204020204" pitchFamily="34" charset="-122"/>
                    <a:ea typeface="微软雅黑" panose="020B0503020204020204" pitchFamily="34" charset="-122"/>
                  </a:rPr>
                  <a:t>.</a:t>
                </a:r>
              </a:p>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很显然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上例中讨论的线性系统系数矩阵的特征值全部小于零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因此</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对于线性非自治系统</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即使系数矩阵特征值的实部都小于零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一般情况下并不能保证系统的零解在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所以</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在研究线性非自治系统零解的稳定性时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往往需要作更为细致的分析</a:t>
                </a:r>
                <a:r>
                  <a:rPr lang="en-US" altLang="zh-CN" sz="2000" dirty="0">
                    <a:solidFill>
                      <a:prstClr val="white"/>
                    </a:solidFill>
                    <a:latin typeface="微软雅黑" panose="020B0503020204020204" pitchFamily="34" charset="-122"/>
                    <a:ea typeface="微软雅黑" panose="020B0503020204020204" pitchFamily="34" charset="-122"/>
                  </a:rPr>
                  <a:t>.</a:t>
                </a: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34339" y="246664"/>
                <a:ext cx="8355329" cy="6316088"/>
              </a:xfrm>
              <a:prstGeom prst="rect">
                <a:avLst/>
              </a:prstGeom>
              <a:blipFill>
                <a:blip r:embed="rId2"/>
                <a:stretch>
                  <a:fillRect l="-729" r="-584" b="-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7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FCFBB11-B2A0-4FFF-B9BF-9E42B8671025}"/>
              </a:ext>
            </a:extLst>
          </p:cNvPr>
          <p:cNvSpPr txBox="1"/>
          <p:nvPr/>
        </p:nvSpPr>
        <p:spPr>
          <a:xfrm>
            <a:off x="680484" y="446567"/>
            <a:ext cx="8027581" cy="461665"/>
          </a:xfrm>
          <a:prstGeom prst="rect">
            <a:avLst/>
          </a:prstGeom>
          <a:noFill/>
        </p:spPr>
        <p:txBody>
          <a:bodyPr wrap="square" rtlCol="0">
            <a:spAutoFit/>
          </a:bodyPr>
          <a:lstStyle/>
          <a:p>
            <a:r>
              <a:rPr lang="en-US" altLang="zh-CN" sz="2400" dirty="0">
                <a:solidFill>
                  <a:srgbClr val="FFFF00"/>
                </a:solidFill>
                <a:latin typeface="微软雅黑" panose="020B0503020204020204" pitchFamily="34" charset="-122"/>
                <a:ea typeface="微软雅黑" panose="020B0503020204020204" pitchFamily="34" charset="-122"/>
              </a:rPr>
              <a:t>1. </a:t>
            </a:r>
            <a:r>
              <a:rPr lang="zh-CN" altLang="en-US" sz="2400" dirty="0">
                <a:solidFill>
                  <a:srgbClr val="FFFF00"/>
                </a:solidFill>
                <a:latin typeface="微软雅黑" panose="020B0503020204020204" pitchFamily="34" charset="-122"/>
                <a:ea typeface="微软雅黑" panose="020B0503020204020204" pitchFamily="34" charset="-122"/>
              </a:rPr>
              <a:t>稳定性概念</a:t>
            </a:r>
          </a:p>
        </p:txBody>
      </p:sp>
      <p:sp>
        <p:nvSpPr>
          <p:cNvPr id="5" name="文本框 4">
            <a:extLst>
              <a:ext uri="{FF2B5EF4-FFF2-40B4-BE49-F238E27FC236}">
                <a16:creationId xmlns:a16="http://schemas.microsoft.com/office/drawing/2014/main" id="{2C1DDEF3-2E7C-4562-B1DA-EA23924ACDA2}"/>
              </a:ext>
            </a:extLst>
          </p:cNvPr>
          <p:cNvSpPr txBox="1"/>
          <p:nvPr/>
        </p:nvSpPr>
        <p:spPr>
          <a:xfrm>
            <a:off x="680481" y="1153524"/>
            <a:ext cx="7751135" cy="499624"/>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设系统</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E642D1B-D369-49FF-BA5F-95BB488E3A6D}"/>
                  </a:ext>
                </a:extLst>
              </p:cNvPr>
              <p:cNvSpPr txBox="1"/>
              <p:nvPr/>
            </p:nvSpPr>
            <p:spPr>
              <a:xfrm>
                <a:off x="324025" y="1653148"/>
                <a:ext cx="8027581" cy="982577"/>
              </a:xfrm>
              <a:prstGeom prst="rect">
                <a:avLst/>
              </a:prstGeom>
              <a:noFill/>
            </p:spPr>
            <p:txBody>
              <a:bodyPr wrap="square" lIns="0" tIns="0" rIns="0" bIns="0" rtlCol="0">
                <a:spAutoFit/>
              </a:bodyPr>
              <a:lstStyle/>
              <a:p>
                <a:pPr algn="r"/>
                <a14:m>
                  <m:oMath xmlns:m="http://schemas.openxmlformats.org/officeDocument/2006/math">
                    <m:d>
                      <m:dPr>
                        <m:begChr m:val="{"/>
                        <m:endChr m:val=""/>
                        <m:ctrlPr>
                          <a:rPr lang="en-US" altLang="zh-CN" sz="2000" i="1" smtClean="0">
                            <a:latin typeface="Cambria Math" panose="02040503050406030204" pitchFamily="18" charset="0"/>
                          </a:rPr>
                        </m:ctrlPr>
                      </m:dPr>
                      <m:e>
                        <m:eqArr>
                          <m:eqArrPr>
                            <m:ctrlPr>
                              <a:rPr lang="en-US" altLang="zh-CN" sz="2000" i="1" smtClean="0">
                                <a:latin typeface="Cambria Math" panose="02040503050406030204" pitchFamily="18" charset="0"/>
                              </a:rPr>
                            </m:ctrlPr>
                          </m:eqArrPr>
                          <m:e>
                            <m:f>
                              <m:fPr>
                                <m:ctrlPr>
                                  <a:rPr lang="en-US" altLang="zh-CN" sz="2000" i="1" smtClean="0">
                                    <a:latin typeface="Cambria Math" panose="02040503050406030204" pitchFamily="18" charset="0"/>
                                  </a:rPr>
                                </m:ctrlPr>
                              </m:fPr>
                              <m:num>
                                <m:r>
                                  <a:rPr lang="en-US" altLang="zh-CN" sz="2000" i="1">
                                    <a:latin typeface="Cambria Math" panose="02040503050406030204" pitchFamily="18" charset="0"/>
                                  </a:rPr>
                                  <m:t>𝑑</m:t>
                                </m:r>
                                <m:r>
                                  <a:rPr lang="en-US" altLang="zh-CN" sz="2000" b="0" i="1" smtClean="0">
                                    <a:latin typeface="Cambria Math" panose="02040503050406030204" pitchFamily="18" charset="0"/>
                                  </a:rPr>
                                  <m:t>𝑥</m:t>
                                </m:r>
                              </m:num>
                              <m:den>
                                <m:r>
                                  <a:rPr lang="en-US" altLang="zh-CN" sz="2000" b="0" i="1" smtClean="0">
                                    <a:latin typeface="Cambria Math" panose="02040503050406030204" pitchFamily="18" charset="0"/>
                                  </a:rPr>
                                  <m:t>𝑑𝑡</m:t>
                                </m:r>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e>
                          <m:e>
                            <m:r>
                              <a:rPr lang="en-US" altLang="zh-CN" sz="200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0</m:t>
                                </m:r>
                              </m:sub>
                            </m:sSub>
                            <m:r>
                              <a:rPr lang="en-US" altLang="zh-CN" sz="2000" i="1" smtClean="0">
                                <a:latin typeface="Cambria Math" panose="02040503050406030204" pitchFamily="18" charset="0"/>
                              </a:rPr>
                              <m:t> </m:t>
                            </m:r>
                          </m:e>
                        </m:eqArr>
                      </m:e>
                    </m:d>
                  </m:oMath>
                </a14:m>
                <a:r>
                  <a:rPr lang="en-US" altLang="zh-CN" sz="2000" dirty="0"/>
                  <a:t>                                              </a:t>
                </a:r>
                <a:r>
                  <a:rPr lang="en-US" altLang="zh-CN" sz="2000" dirty="0">
                    <a:latin typeface="微软雅黑" panose="020B0503020204020204" pitchFamily="34" charset="-122"/>
                    <a:ea typeface="微软雅黑" panose="020B0503020204020204" pitchFamily="34" charset="-122"/>
                  </a:rPr>
                  <a:t>(5.4.1)</a:t>
                </a:r>
                <a:endParaRPr lang="zh-CN" altLang="en-US" sz="2000" dirty="0">
                  <a:latin typeface="微软雅黑" panose="020B0503020204020204" pitchFamily="34" charset="-122"/>
                  <a:ea typeface="微软雅黑" panose="020B0503020204020204" pitchFamily="34" charset="-122"/>
                </a:endParaRPr>
              </a:p>
            </p:txBody>
          </p:sp>
        </mc:Choice>
        <mc:Fallback xmlns="">
          <p:sp>
            <p:nvSpPr>
              <p:cNvPr id="7" name="文本框 6">
                <a:extLst>
                  <a:ext uri="{FF2B5EF4-FFF2-40B4-BE49-F238E27FC236}">
                    <a16:creationId xmlns:a16="http://schemas.microsoft.com/office/drawing/2014/main" id="{3E642D1B-D369-49FF-BA5F-95BB488E3A6D}"/>
                  </a:ext>
                </a:extLst>
              </p:cNvPr>
              <p:cNvSpPr txBox="1">
                <a:spLocks noRot="1" noChangeAspect="1" noMove="1" noResize="1" noEditPoints="1" noAdjustHandles="1" noChangeArrowheads="1" noChangeShapeType="1" noTextEdit="1"/>
              </p:cNvSpPr>
              <p:nvPr/>
            </p:nvSpPr>
            <p:spPr>
              <a:xfrm>
                <a:off x="324025" y="1653148"/>
                <a:ext cx="8027581" cy="982577"/>
              </a:xfrm>
              <a:prstGeom prst="rect">
                <a:avLst/>
              </a:prstGeom>
              <a:blipFill>
                <a:blip r:embed="rId2"/>
                <a:stretch>
                  <a:fillRect r="-19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2833996-7169-4E01-873E-743B589FD1F4}"/>
                  </a:ext>
                </a:extLst>
              </p:cNvPr>
              <p:cNvSpPr/>
              <p:nvPr/>
            </p:nvSpPr>
            <p:spPr>
              <a:xfrm>
                <a:off x="600471" y="2635725"/>
                <a:ext cx="7751135" cy="2862322"/>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满足解的存在惟一性定理的条件</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其解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 = </m:t>
                    </m:r>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的存在区间为 </a:t>
                </a:r>
                <a14:m>
                  <m:oMath xmlns:m="http://schemas.openxmlformats.org/officeDocument/2006/math">
                    <m:r>
                      <a:rPr lang="en-US" altLang="zh-CN" sz="2000" b="0" i="1" dirty="0" smtClean="0">
                        <a:latin typeface="Cambria Math" panose="02040503050406030204" pitchFamily="18" charset="0"/>
                        <a:ea typeface="微软雅黑" panose="020B0503020204020204" pitchFamily="34" charset="-122"/>
                      </a:rPr>
                      <m:t>𝐼</m:t>
                    </m:r>
                    <m:r>
                      <a:rPr lang="en-US" altLang="zh-CN" sz="2000" i="1" dirty="0" smtClean="0">
                        <a:latin typeface="Cambria Math" panose="02040503050406030204" pitchFamily="18" charset="0"/>
                        <a:ea typeface="微软雅黑" panose="020B0503020204020204" pitchFamily="34" charset="-122"/>
                      </a:rPr>
                      <m:t>= (</m:t>
                    </m:r>
                    <m:r>
                      <a:rPr lang="en-US" altLang="zh-CN" sz="2000" i="1" dirty="0" smtClean="0">
                        <a:latin typeface="Cambria Math" panose="02040503050406030204" pitchFamily="18" charset="0"/>
                        <a:ea typeface="微软雅黑" panose="020B0503020204020204" pitchFamily="34" charset="-122"/>
                      </a:rPr>
                      <m:t>𝛽</m:t>
                    </m:r>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其中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𝛽</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为某一实数</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亦可以为 </a:t>
                </a:r>
                <a14:m>
                  <m:oMath xmlns:m="http://schemas.openxmlformats.org/officeDocument/2006/math">
                    <m:r>
                      <a:rPr lang="zh-CN" altLang="en-US" sz="2000" i="1" dirty="0" smtClean="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𝐼</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上</a:t>
                </a:r>
                <a:r>
                  <a:rPr lang="en-US" altLang="zh-CN" sz="2000" dirty="0">
                    <a:latin typeface="微软雅黑" panose="020B0503020204020204" pitchFamily="34" charset="-122"/>
                    <a:ea typeface="微软雅黑" panose="020B0503020204020204" pitchFamily="34" charset="-122"/>
                  </a:rPr>
                  <a: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𝑓</m:t>
                    </m:r>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,0) ≡ 0</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于是</a:t>
                </a:r>
                <a:r>
                  <a:rPr lang="en-US" altLang="zh-CN" sz="2000" dirty="0">
                    <a:latin typeface="微软雅黑" panose="020B0503020204020204" pitchFamily="34" charset="-122"/>
                    <a:ea typeface="微软雅黑" panose="020B0503020204020204" pitchFamily="34" charset="-122"/>
                  </a:rPr>
                  <a: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 = 0 </m:t>
                    </m:r>
                  </m:oMath>
                </a14:m>
                <a:r>
                  <a:rPr lang="zh-CN" altLang="en-US" sz="2000" dirty="0">
                    <a:latin typeface="微软雅黑" panose="020B0503020204020204" pitchFamily="34" charset="-122"/>
                    <a:ea typeface="微软雅黑" panose="020B0503020204020204" pitchFamily="34" charset="-122"/>
                  </a:rPr>
                  <a:t>是系统的平衡点</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称该平衡点为系统的</a:t>
                </a:r>
                <a:r>
                  <a:rPr lang="zh-CN" altLang="en-US" sz="2000" dirty="0">
                    <a:solidFill>
                      <a:srgbClr val="FF0000"/>
                    </a:solidFill>
                    <a:latin typeface="微软雅黑" panose="020B0503020204020204" pitchFamily="34" charset="-122"/>
                    <a:ea typeface="微软雅黑" panose="020B0503020204020204" pitchFamily="34" charset="-122"/>
                  </a:rPr>
                  <a:t>零解</a:t>
                </a:r>
                <a:r>
                  <a:rPr lang="en-US" altLang="zh-CN" sz="2000" dirty="0">
                    <a:latin typeface="微软雅黑" panose="020B0503020204020204" pitchFamily="34" charset="-122"/>
                    <a:ea typeface="微软雅黑" panose="020B0503020204020204" pitchFamily="34" charset="-122"/>
                  </a:rPr>
                  <a:t>.</a:t>
                </a:r>
              </a:p>
              <a:p>
                <a:pPr>
                  <a:lnSpc>
                    <a:spcPct val="150000"/>
                  </a:lnSpc>
                </a:pPr>
                <a:endParaRPr lang="en-US" altLang="zh-CN" sz="2000" dirty="0">
                  <a:latin typeface="微软雅黑" panose="020B0503020204020204" pitchFamily="34" charset="-122"/>
                  <a:ea typeface="微软雅黑" panose="020B0503020204020204" pitchFamily="34" charset="-122"/>
                </a:endParaRPr>
              </a:p>
              <a:p>
                <a:pPr indent="457200">
                  <a:lnSpc>
                    <a:spcPct val="150000"/>
                  </a:lnSpc>
                </a:pPr>
                <a:r>
                  <a:rPr lang="zh-CN" altLang="en-US" sz="2000" dirty="0">
                    <a:latin typeface="微软雅黑" panose="020B0503020204020204" pitchFamily="34" charset="-122"/>
                    <a:ea typeface="微软雅黑" panose="020B0503020204020204" pitchFamily="34" charset="-122"/>
                  </a:rPr>
                  <a:t>下面</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我们引用俄罗斯数学家 </a:t>
                </a:r>
                <a:r>
                  <a:rPr lang="en-US" altLang="zh-CN" sz="2000" dirty="0">
                    <a:latin typeface="微软雅黑" panose="020B0503020204020204" pitchFamily="34" charset="-122"/>
                    <a:ea typeface="微软雅黑" panose="020B0503020204020204" pitchFamily="34" charset="-122"/>
                  </a:rPr>
                  <a:t>Lyapunov </a:t>
                </a:r>
                <a:r>
                  <a:rPr lang="zh-CN" altLang="en-US" sz="2000" dirty="0">
                    <a:latin typeface="微软雅黑" panose="020B0503020204020204" pitchFamily="34" charset="-122"/>
                    <a:ea typeface="微软雅黑" panose="020B0503020204020204" pitchFamily="34" charset="-122"/>
                  </a:rPr>
                  <a:t>的定义</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依次给出有关系统 </a:t>
                </a:r>
                <a:r>
                  <a:rPr lang="en-US" altLang="zh-CN" sz="2000" dirty="0">
                    <a:latin typeface="微软雅黑" panose="020B0503020204020204" pitchFamily="34" charset="-122"/>
                    <a:ea typeface="微软雅黑" panose="020B0503020204020204" pitchFamily="34" charset="-122"/>
                  </a:rPr>
                  <a:t>(5.4.1) </a:t>
                </a:r>
                <a:r>
                  <a:rPr lang="zh-CN" altLang="en-US" sz="2000" dirty="0">
                    <a:latin typeface="微软雅黑" panose="020B0503020204020204" pitchFamily="34" charset="-122"/>
                    <a:ea typeface="微软雅黑" panose="020B0503020204020204" pitchFamily="34" charset="-122"/>
                  </a:rPr>
                  <a:t>的零解在 </a:t>
                </a:r>
                <a:r>
                  <a:rPr lang="en-US" altLang="zh-CN" sz="2000" dirty="0">
                    <a:latin typeface="微软雅黑" panose="020B0503020204020204" pitchFamily="34" charset="-122"/>
                    <a:ea typeface="微软雅黑" panose="020B0503020204020204" pitchFamily="34" charset="-122"/>
                  </a:rPr>
                  <a:t>Lyapunov </a:t>
                </a:r>
                <a:r>
                  <a:rPr lang="zh-CN" altLang="en-US" sz="2000" dirty="0">
                    <a:latin typeface="微软雅黑" panose="020B0503020204020204" pitchFamily="34" charset="-122"/>
                    <a:ea typeface="微软雅黑" panose="020B0503020204020204" pitchFamily="34" charset="-122"/>
                  </a:rPr>
                  <a:t>意义下稳定性的若干概念</a:t>
                </a:r>
                <a:r>
                  <a:rPr lang="en-US" altLang="zh-CN" sz="2000" dirty="0">
                    <a:latin typeface="微软雅黑" panose="020B0503020204020204" pitchFamily="34" charset="-122"/>
                    <a:ea typeface="微软雅黑" panose="020B0503020204020204" pitchFamily="34" charset="-122"/>
                  </a:rPr>
                  <a:t>.</a:t>
                </a:r>
              </a:p>
            </p:txBody>
          </p:sp>
        </mc:Choice>
        <mc:Fallback xmlns="">
          <p:sp>
            <p:nvSpPr>
              <p:cNvPr id="2" name="矩形 1">
                <a:extLst>
                  <a:ext uri="{FF2B5EF4-FFF2-40B4-BE49-F238E27FC236}">
                    <a16:creationId xmlns:a16="http://schemas.microsoft.com/office/drawing/2014/main" id="{B2833996-7169-4E01-873E-743B589FD1F4}"/>
                  </a:ext>
                </a:extLst>
              </p:cNvPr>
              <p:cNvSpPr>
                <a:spLocks noRot="1" noChangeAspect="1" noMove="1" noResize="1" noEditPoints="1" noAdjustHandles="1" noChangeArrowheads="1" noChangeShapeType="1" noTextEdit="1"/>
              </p:cNvSpPr>
              <p:nvPr/>
            </p:nvSpPr>
            <p:spPr>
              <a:xfrm>
                <a:off x="600471" y="2635725"/>
                <a:ext cx="7751135" cy="2862322"/>
              </a:xfrm>
              <a:prstGeom prst="rect">
                <a:avLst/>
              </a:prstGeom>
              <a:blipFill>
                <a:blip r:embed="rId3"/>
                <a:stretch>
                  <a:fillRect l="-865" r="-1495" b="-8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270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C1DDEF3-2E7C-4562-B1DA-EA23924ACDA2}"/>
                  </a:ext>
                </a:extLst>
              </p:cNvPr>
              <p:cNvSpPr txBox="1"/>
              <p:nvPr/>
            </p:nvSpPr>
            <p:spPr>
              <a:xfrm>
                <a:off x="331470" y="774051"/>
                <a:ext cx="8355329" cy="553998"/>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定义 </a:t>
                </a:r>
                <a:r>
                  <a:rPr lang="en-US" altLang="zh-CN" sz="2000" dirty="0">
                    <a:solidFill>
                      <a:srgbClr val="FF0000"/>
                    </a:solidFill>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如果对于任意的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𝜀</m:t>
                    </m:r>
                    <m:r>
                      <a:rPr lang="el-GR" altLang="zh-CN" sz="2000" i="1" dirty="0" smtClean="0">
                        <a:latin typeface="Cambria Math" panose="02040503050406030204" pitchFamily="18" charset="0"/>
                        <a:ea typeface="微软雅黑" panose="020B0503020204020204" pitchFamily="34" charset="-122"/>
                      </a:rPr>
                      <m:t> &gt; 0 </m:t>
                    </m:r>
                  </m:oMath>
                </a14:m>
                <a:r>
                  <a:rPr lang="zh-CN" altLang="en-US" sz="2000" dirty="0">
                    <a:latin typeface="微软雅黑" panose="020B0503020204020204" pitchFamily="34" charset="-122"/>
                    <a:ea typeface="微软雅黑" panose="020B0503020204020204" pitchFamily="34" charset="-122"/>
                  </a:rPr>
                  <a:t>以及给定的</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𝐼</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存在正数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𝛿</m:t>
                    </m:r>
                    <m:r>
                      <a:rPr lang="el-GR" altLang="zh-CN" sz="2000" i="1" dirty="0" smtClean="0">
                        <a:latin typeface="Cambria Math" panose="02040503050406030204" pitchFamily="18" charset="0"/>
                        <a:ea typeface="微软雅黑" panose="020B0503020204020204" pitchFamily="34" charset="-122"/>
                      </a:rPr>
                      <m:t> =</m:t>
                    </m:r>
                  </m:oMath>
                </a14:m>
                <a:endParaRPr lang="en-US" altLang="zh-CN" sz="2000" dirty="0">
                  <a:latin typeface="微软雅黑" panose="020B0503020204020204" pitchFamily="34" charset="-122"/>
                  <a:ea typeface="微软雅黑" panose="020B0503020204020204" pitchFamily="34" charset="-122"/>
                </a:endParaRPr>
              </a:p>
            </p:txBody>
          </p:sp>
        </mc:Choice>
        <mc:Fallback xmlns="">
          <p:sp>
            <p:nvSpPr>
              <p:cNvPr id="5" name="文本框 4">
                <a:extLst>
                  <a:ext uri="{FF2B5EF4-FFF2-40B4-BE49-F238E27FC236}">
                    <a16:creationId xmlns:a16="http://schemas.microsoft.com/office/drawing/2014/main" id="{2C1DDEF3-2E7C-4562-B1DA-EA23924ACDA2}"/>
                  </a:ext>
                </a:extLst>
              </p:cNvPr>
              <p:cNvSpPr txBox="1">
                <a:spLocks noRot="1" noChangeAspect="1" noMove="1" noResize="1" noEditPoints="1" noAdjustHandles="1" noChangeArrowheads="1" noChangeShapeType="1" noTextEdit="1"/>
              </p:cNvSpPr>
              <p:nvPr/>
            </p:nvSpPr>
            <p:spPr>
              <a:xfrm>
                <a:off x="331470" y="774051"/>
                <a:ext cx="8355329" cy="553998"/>
              </a:xfrm>
              <a:prstGeom prst="rect">
                <a:avLst/>
              </a:prstGeom>
              <a:blipFill>
                <a:blip r:embed="rId2"/>
                <a:stretch>
                  <a:fillRect b="-87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5A1F4610-B9CB-407C-A2FD-F969A93B7D86}"/>
                  </a:ext>
                </a:extLst>
              </p:cNvPr>
              <p:cNvSpPr/>
              <p:nvPr/>
            </p:nvSpPr>
            <p:spPr>
              <a:xfrm>
                <a:off x="251459" y="1328049"/>
                <a:ext cx="8355329" cy="2306016"/>
              </a:xfrm>
              <a:prstGeom prst="rect">
                <a:avLst/>
              </a:prstGeom>
            </p:spPr>
            <p:txBody>
              <a:bodyPr wrap="square">
                <a:spAutoFit/>
              </a:bodyPr>
              <a:lstStyle/>
              <a:p>
                <a14:m>
                  <m:oMath xmlns:m="http://schemas.openxmlformats.org/officeDocument/2006/math">
                    <m:r>
                      <a:rPr lang="el-GR" altLang="zh-CN" sz="2000" i="1" dirty="0">
                        <a:solidFill>
                          <a:prstClr val="white"/>
                        </a:solidFill>
                        <a:latin typeface="Cambria Math" panose="02040503050406030204" pitchFamily="18" charset="0"/>
                        <a:ea typeface="微软雅黑" panose="020B0503020204020204" pitchFamily="34" charset="-122"/>
                      </a:rPr>
                      <m:t>𝛿</m:t>
                    </m:r>
                    <m:r>
                      <a:rPr lang="el-GR" altLang="zh-CN" sz="2000" i="1" dirty="0">
                        <a:solidFill>
                          <a:prstClr val="white"/>
                        </a:solidFill>
                        <a:latin typeface="Cambria Math" panose="02040503050406030204" pitchFamily="18" charset="0"/>
                        <a:ea typeface="微软雅黑" panose="020B0503020204020204" pitchFamily="34" charset="-122"/>
                      </a:rPr>
                      <m:t>(</m:t>
                    </m:r>
                    <m:r>
                      <a:rPr lang="el-GR" altLang="zh-CN" sz="2000" i="1" dirty="0">
                        <a:solidFill>
                          <a:prstClr val="white"/>
                        </a:solidFill>
                        <a:latin typeface="Cambria Math" panose="02040503050406030204" pitchFamily="18" charset="0"/>
                        <a:ea typeface="微软雅黑" panose="020B0503020204020204" pitchFamily="34" charset="-122"/>
                      </a:rPr>
                      <m:t>𝜀</m:t>
                    </m:r>
                    <m:r>
                      <a:rPr lang="el-GR"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使得当</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e>
                    </m:d>
                    <m:r>
                      <a:rPr lang="en-US" altLang="zh-CN" sz="2000" i="1" dirty="0">
                        <a:solidFill>
                          <a:prstClr val="white"/>
                        </a:solidFill>
                        <a:latin typeface="Cambria Math" panose="02040503050406030204" pitchFamily="18" charset="0"/>
                        <a:ea typeface="微软雅黑" panose="020B0503020204020204" pitchFamily="34" charset="-122"/>
                      </a:rPr>
                      <m:t>&lt; </m:t>
                    </m:r>
                    <m:r>
                      <a:rPr lang="el-GR" altLang="zh-CN" sz="2000" i="1" dirty="0">
                        <a:solidFill>
                          <a:prstClr val="white"/>
                        </a:solidFill>
                        <a:latin typeface="Cambria Math" panose="02040503050406030204" pitchFamily="18" charset="0"/>
                        <a:ea typeface="微软雅黑" panose="020B0503020204020204" pitchFamily="34" charset="-122"/>
                      </a:rPr>
                      <m:t>𝛿</m:t>
                    </m:r>
                  </m:oMath>
                </a14:m>
                <a:r>
                  <a:rPr lang="el-GR"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𝑓</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𝑡</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e>
                          <m:e>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 </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的解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 </m:t>
                    </m:r>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在区间</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Cambria Math" panose="02040503050406030204" pitchFamily="18" charset="0"/>
                      </a:rPr>
                      <m:t>≤</m:t>
                    </m:r>
                    <m:r>
                      <a:rPr lang="en-US" altLang="zh-CN" sz="2000" i="1" dirty="0">
                        <a:solidFill>
                          <a:prstClr val="white"/>
                        </a:solidFill>
                        <a:latin typeface="Cambria Math" panose="02040503050406030204" pitchFamily="18" charset="0"/>
                        <a:ea typeface="微软雅黑" panose="020B0503020204020204" pitchFamily="34" charset="-122"/>
                      </a:rPr>
                      <m:t> </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&lt; +∞ </m:t>
                    </m:r>
                  </m:oMath>
                </a14:m>
                <a:r>
                  <a:rPr lang="zh-CN" altLang="en-US" sz="2000" dirty="0">
                    <a:solidFill>
                      <a:prstClr val="white"/>
                    </a:solidFill>
                    <a:latin typeface="微软雅黑" panose="020B0503020204020204" pitchFamily="34" charset="-122"/>
                    <a:ea typeface="微软雅黑" panose="020B0503020204020204" pitchFamily="34" charset="-122"/>
                  </a:rPr>
                  <a:t>中成立不等式</a:t>
                </a:r>
                <a:r>
                  <a:rPr lang="en-US" altLang="zh-CN" sz="2000" dirty="0">
                    <a:solidFill>
                      <a:prstClr val="white"/>
                    </a:solidFill>
                    <a:latin typeface="微软雅黑" panose="020B0503020204020204" pitchFamily="34" charset="-122"/>
                    <a:ea typeface="微软雅黑" panose="020B0503020204020204" pitchFamily="34" charset="-122"/>
                  </a:rPr>
                  <a:t>: </a:t>
                </a:r>
              </a:p>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e>
                      </m:d>
                      <m:r>
                        <a:rPr lang="en-US" altLang="zh-CN" sz="2000" i="1" dirty="0">
                          <a:solidFill>
                            <a:prstClr val="white"/>
                          </a:solidFill>
                          <a:latin typeface="Cambria Math" panose="02040503050406030204" pitchFamily="18" charset="0"/>
                          <a:ea typeface="微软雅黑" panose="020B0503020204020204" pitchFamily="34" charset="-122"/>
                        </a:rPr>
                        <m:t>&lt;</m:t>
                      </m:r>
                      <m:r>
                        <a:rPr lang="el-GR" altLang="zh-CN" sz="2000" i="1" dirty="0">
                          <a:latin typeface="Cambria Math" panose="02040503050406030204" pitchFamily="18" charset="0"/>
                          <a:ea typeface="微软雅黑" panose="020B0503020204020204" pitchFamily="34" charset="-122"/>
                        </a:rPr>
                        <m:t>𝜀</m:t>
                      </m:r>
                    </m:oMath>
                  </m:oMathPara>
                </a14:m>
                <a:endParaRPr lang="en-US" altLang="zh-CN" sz="2000" dirty="0"/>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那么称该系统的零解是</a:t>
                </a:r>
                <a:r>
                  <a:rPr lang="zh-CN" altLang="en-US" sz="2000" dirty="0">
                    <a:solidFill>
                      <a:srgbClr val="FF0000"/>
                    </a:solidFill>
                    <a:latin typeface="微软雅黑" panose="020B0503020204020204" pitchFamily="34" charset="-122"/>
                    <a:ea typeface="微软雅黑" panose="020B0503020204020204" pitchFamily="34" charset="-122"/>
                  </a:rPr>
                  <a:t>稳定的</a:t>
                </a:r>
                <a:r>
                  <a:rPr lang="en-US" altLang="zh-CN" sz="2000" dirty="0">
                    <a:solidFill>
                      <a:prstClr val="white"/>
                    </a:solidFill>
                    <a:latin typeface="微软雅黑" panose="020B0503020204020204" pitchFamily="34" charset="-122"/>
                    <a:ea typeface="微软雅黑" panose="020B0503020204020204" pitchFamily="34" charset="-122"/>
                  </a:rPr>
                  <a:t>.</a:t>
                </a:r>
              </a:p>
            </p:txBody>
          </p:sp>
        </mc:Choice>
        <mc:Fallback xmlns="">
          <p:sp>
            <p:nvSpPr>
              <p:cNvPr id="3" name="矩形 2">
                <a:extLst>
                  <a:ext uri="{FF2B5EF4-FFF2-40B4-BE49-F238E27FC236}">
                    <a16:creationId xmlns:a16="http://schemas.microsoft.com/office/drawing/2014/main" id="{5A1F4610-B9CB-407C-A2FD-F969A93B7D86}"/>
                  </a:ext>
                </a:extLst>
              </p:cNvPr>
              <p:cNvSpPr>
                <a:spLocks noRot="1" noChangeAspect="1" noMove="1" noResize="1" noEditPoints="1" noAdjustHandles="1" noChangeArrowheads="1" noChangeShapeType="1" noTextEdit="1"/>
              </p:cNvSpPr>
              <p:nvPr/>
            </p:nvSpPr>
            <p:spPr>
              <a:xfrm>
                <a:off x="251459" y="1328049"/>
                <a:ext cx="8355329" cy="2306016"/>
              </a:xfrm>
              <a:prstGeom prst="rect">
                <a:avLst/>
              </a:prstGeom>
              <a:blipFill>
                <a:blip r:embed="rId3"/>
                <a:stretch>
                  <a:fillRect l="-729" r="-511"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5F4F877-599F-429D-AAD9-1D66161F05B1}"/>
                  </a:ext>
                </a:extLst>
              </p:cNvPr>
              <p:cNvSpPr txBox="1"/>
              <p:nvPr/>
            </p:nvSpPr>
            <p:spPr>
              <a:xfrm>
                <a:off x="291464" y="3634065"/>
                <a:ext cx="8355329" cy="553998"/>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定义 </a:t>
                </a:r>
                <a:r>
                  <a:rPr lang="en-US" altLang="zh-CN" sz="2000" dirty="0">
                    <a:solidFill>
                      <a:srgbClr val="FF0000"/>
                    </a:solidFill>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如果存在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l-GR" altLang="zh-CN" sz="2000" i="1" dirty="0">
                            <a:latin typeface="Cambria Math" panose="02040503050406030204" pitchFamily="18" charset="0"/>
                            <a:ea typeface="微软雅黑" panose="020B0503020204020204" pitchFamily="34" charset="-122"/>
                          </a:rPr>
                          <m:t>𝜀</m:t>
                        </m:r>
                      </m:e>
                      <m:sub>
                        <m:r>
                          <a:rPr lang="en-US" altLang="zh-CN" sz="2000" i="1">
                            <a:solidFill>
                              <a:prstClr val="white"/>
                            </a:solidFill>
                            <a:latin typeface="Cambria Math" panose="02040503050406030204" pitchFamily="18" charset="0"/>
                          </a:rPr>
                          <m:t>0</m:t>
                        </m:r>
                      </m:sub>
                    </m:sSub>
                    <m:r>
                      <a:rPr lang="el-GR" altLang="zh-CN" sz="2000" i="1" dirty="0" smtClean="0">
                        <a:latin typeface="Cambria Math" panose="02040503050406030204" pitchFamily="18" charset="0"/>
                        <a:ea typeface="微软雅黑" panose="020B0503020204020204" pitchFamily="34" charset="-122"/>
                      </a:rPr>
                      <m:t>&gt;0 </m:t>
                    </m:r>
                  </m:oMath>
                </a14:m>
                <a:r>
                  <a:rPr lang="zh-CN" altLang="en-US" sz="2000" dirty="0">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b="0" i="1" smtClean="0">
                            <a:solidFill>
                              <a:prstClr val="white"/>
                            </a:solidFill>
                            <a:latin typeface="Cambria Math" panose="02040503050406030204" pitchFamily="18" charset="0"/>
                          </a:rPr>
                          <m:t> </m:t>
                        </m:r>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𝐼</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对于任意的正数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𝛿</m:t>
                    </m:r>
                  </m:oMath>
                </a14:m>
                <a:r>
                  <a:rPr lang="el-GR"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存在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满足</a:t>
                </a: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6" name="文本框 5">
                <a:extLst>
                  <a:ext uri="{FF2B5EF4-FFF2-40B4-BE49-F238E27FC236}">
                    <a16:creationId xmlns:a16="http://schemas.microsoft.com/office/drawing/2014/main" id="{F5F4F877-599F-429D-AAD9-1D66161F05B1}"/>
                  </a:ext>
                </a:extLst>
              </p:cNvPr>
              <p:cNvSpPr txBox="1">
                <a:spLocks noRot="1" noChangeAspect="1" noMove="1" noResize="1" noEditPoints="1" noAdjustHandles="1" noChangeArrowheads="1" noChangeShapeType="1" noTextEdit="1"/>
              </p:cNvSpPr>
              <p:nvPr/>
            </p:nvSpPr>
            <p:spPr>
              <a:xfrm>
                <a:off x="291464" y="3634065"/>
                <a:ext cx="8355329" cy="553998"/>
              </a:xfrm>
              <a:prstGeom prst="rect">
                <a:avLst/>
              </a:prstGeom>
              <a:blipFill>
                <a:blip r:embed="rId4"/>
                <a:stretch>
                  <a:fillRect b="-87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B7F6F020-6FE6-4660-84C6-A0D238AE0525}"/>
                  </a:ext>
                </a:extLst>
              </p:cNvPr>
              <p:cNvSpPr/>
              <p:nvPr/>
            </p:nvSpPr>
            <p:spPr>
              <a:xfrm>
                <a:off x="331470" y="4188063"/>
                <a:ext cx="8446770" cy="2103012"/>
              </a:xfrm>
              <a:prstGeom prst="rect">
                <a:avLst/>
              </a:prstGeom>
            </p:spPr>
            <p:txBody>
              <a:bodyPr wrap="square">
                <a:spAutoFit/>
              </a:bodyPr>
              <a:lstStyle/>
              <a:p>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e>
                    </m:d>
                    <m:r>
                      <a:rPr lang="en-US" altLang="zh-CN" sz="2000" i="1" dirty="0">
                        <a:solidFill>
                          <a:prstClr val="white"/>
                        </a:solidFill>
                        <a:latin typeface="Cambria Math" panose="02040503050406030204" pitchFamily="18" charset="0"/>
                        <a:ea typeface="微软雅黑" panose="020B0503020204020204" pitchFamily="34" charset="-122"/>
                      </a:rPr>
                      <m:t>&lt; </m:t>
                    </m:r>
                    <m:r>
                      <a:rPr lang="el-GR" altLang="zh-CN" sz="2000" i="1" dirty="0">
                        <a:solidFill>
                          <a:prstClr val="white"/>
                        </a:solidFill>
                        <a:latin typeface="Cambria Math" panose="02040503050406030204" pitchFamily="18" charset="0"/>
                        <a:ea typeface="微软雅黑" panose="020B0503020204020204" pitchFamily="34" charset="-122"/>
                      </a:rPr>
                      <m:t>𝛿</m:t>
                    </m:r>
                  </m:oMath>
                </a14:m>
                <a:r>
                  <a:rPr lang="zh-CN" altLang="en-US" sz="2000" dirty="0">
                    <a:solidFill>
                      <a:prstClr val="white"/>
                    </a:solidFill>
                    <a:latin typeface="微软雅黑" panose="020B0503020204020204" pitchFamily="34" charset="-122"/>
                    <a:ea typeface="微软雅黑" panose="020B0503020204020204" pitchFamily="34" charset="-122"/>
                  </a:rPr>
                  <a:t> 以及时刻</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1</m:t>
                        </m:r>
                      </m:sub>
                    </m:sSub>
                    <m:r>
                      <a:rPr lang="en-US" altLang="zh-CN" sz="2000" i="1" dirty="0">
                        <a:solidFill>
                          <a:prstClr val="white"/>
                        </a:solidFill>
                        <a:latin typeface="Cambria Math" panose="02040503050406030204" pitchFamily="18" charset="0"/>
                        <a:ea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使得系统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𝑓</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𝑡</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e>
                          <m:e>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 </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的解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m:t>
                    </m:r>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zh-CN" altLang="en-US" sz="2000" dirty="0">
                    <a:solidFill>
                      <a:prstClr val="white"/>
                    </a:solidFill>
                    <a:latin typeface="微软雅黑" panose="020B0503020204020204" pitchFamily="34" charset="-122"/>
                    <a:ea typeface="微软雅黑" panose="020B0503020204020204" pitchFamily="34" charset="-122"/>
                  </a:rPr>
                  <a:t>满足</a:t>
                </a:r>
                <a:r>
                  <a:rPr lang="en-US" altLang="zh-CN" sz="2000" dirty="0">
                    <a:solidFill>
                      <a:prstClr val="white"/>
                    </a:solidFill>
                    <a:latin typeface="微软雅黑" panose="020B0503020204020204" pitchFamily="34" charset="-122"/>
                    <a:ea typeface="微软雅黑" panose="020B0503020204020204" pitchFamily="34" charset="-122"/>
                  </a:rPr>
                  <a:t>: </a:t>
                </a:r>
              </a:p>
              <a:p>
                <a:pPr/>
                <a14:m>
                  <m:oMathPara xmlns:m="http://schemas.openxmlformats.org/officeDocument/2006/math">
                    <m:oMathParaPr>
                      <m:jc m:val="centerGroup"/>
                    </m:oMathParaPr>
                    <m:oMath xmlns:m="http://schemas.openxmlformats.org/officeDocument/2006/math">
                      <m:d>
                        <m:dPr>
                          <m:begChr m:val="‖"/>
                          <m:endChr m:val="‖"/>
                          <m:ctrlPr>
                            <a:rPr lang="en-US" altLang="zh-CN" sz="2000" i="1">
                              <a:solidFill>
                                <a:prstClr val="white"/>
                              </a:solidFill>
                              <a:latin typeface="Cambria Math" panose="02040503050406030204" pitchFamily="18" charset="0"/>
                              <a:ea typeface="微软雅黑" panose="020B0503020204020204" pitchFamily="34" charset="-122"/>
                            </a:rPr>
                          </m:ctrlPr>
                        </m:dPr>
                        <m:e>
                          <m:r>
                            <a:rPr lang="en-US" altLang="zh-CN" sz="2000" dirty="0">
                              <a:solidFill>
                                <a:prstClr val="white"/>
                              </a:solidFill>
                              <a:latin typeface="Cambria Math" panose="02040503050406030204" pitchFamily="18" charset="0"/>
                              <a:ea typeface="微软雅黑" panose="020B0503020204020204" pitchFamily="34" charset="-122"/>
                            </a:rPr>
                            <m:t>𝑥</m:t>
                          </m:r>
                          <m:r>
                            <a:rPr lang="en-US" altLang="zh-CN" sz="2000" dirty="0">
                              <a:solidFill>
                                <a:prstClr val="white"/>
                              </a:solidFill>
                              <a:latin typeface="Cambria Math" panose="02040503050406030204" pitchFamily="18" charset="0"/>
                              <a:ea typeface="微软雅黑" panose="020B0503020204020204" pitchFamily="34" charset="-122"/>
                            </a:rPr>
                            <m:t>(</m:t>
                          </m:r>
                          <m:r>
                            <a:rPr lang="en-US" altLang="zh-CN" sz="2000" dirty="0">
                              <a:solidFill>
                                <a:prstClr val="white"/>
                              </a:solidFill>
                              <a:latin typeface="Cambria Math" panose="02040503050406030204" pitchFamily="18" charset="0"/>
                              <a:ea typeface="微软雅黑" panose="020B0503020204020204" pitchFamily="34" charset="-122"/>
                            </a:rPr>
                            <m:t>𝑡</m:t>
                          </m:r>
                          <m:r>
                            <a:rPr lang="en-US" altLang="zh-CN" sz="2000"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ea typeface="微软雅黑" panose="020B0503020204020204" pitchFamily="34" charset="-122"/>
                                </a:rPr>
                              </m:ctrlPr>
                            </m:sSubPr>
                            <m:e>
                              <m:r>
                                <a:rPr lang="en-US" altLang="zh-CN" sz="2000">
                                  <a:solidFill>
                                    <a:prstClr val="white"/>
                                  </a:solidFill>
                                  <a:latin typeface="Cambria Math" panose="02040503050406030204" pitchFamily="18" charset="0"/>
                                  <a:ea typeface="微软雅黑" panose="020B0503020204020204" pitchFamily="34" charset="-122"/>
                                </a:rPr>
                                <m:t>𝑡</m:t>
                              </m:r>
                            </m:e>
                            <m:sub>
                              <m:r>
                                <a:rPr lang="en-US" altLang="zh-CN" sz="2000">
                                  <a:solidFill>
                                    <a:prstClr val="white"/>
                                  </a:solidFill>
                                  <a:latin typeface="Cambria Math" panose="02040503050406030204" pitchFamily="18" charset="0"/>
                                  <a:ea typeface="微软雅黑" panose="020B0503020204020204" pitchFamily="34" charset="-122"/>
                                </a:rPr>
                                <m:t>0</m:t>
                              </m:r>
                            </m:sub>
                          </m:sSub>
                          <m:r>
                            <a:rPr lang="en-US" altLang="zh-CN" sz="2000"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ea typeface="微软雅黑" panose="020B0503020204020204" pitchFamily="34" charset="-122"/>
                                </a:rPr>
                              </m:ctrlPr>
                            </m:sSubPr>
                            <m:e>
                              <m:r>
                                <a:rPr lang="en-US" altLang="zh-CN" sz="2000">
                                  <a:solidFill>
                                    <a:prstClr val="white"/>
                                  </a:solidFill>
                                  <a:latin typeface="Cambria Math" panose="02040503050406030204" pitchFamily="18" charset="0"/>
                                  <a:ea typeface="微软雅黑" panose="020B0503020204020204" pitchFamily="34" charset="-122"/>
                                </a:rPr>
                                <m:t>𝑥</m:t>
                              </m:r>
                            </m:e>
                            <m:sub>
                              <m:r>
                                <a:rPr lang="en-US" altLang="zh-CN" sz="2000">
                                  <a:solidFill>
                                    <a:prstClr val="white"/>
                                  </a:solidFill>
                                  <a:latin typeface="Cambria Math" panose="02040503050406030204" pitchFamily="18" charset="0"/>
                                  <a:ea typeface="微软雅黑" panose="020B0503020204020204" pitchFamily="34" charset="-122"/>
                                </a:rPr>
                                <m:t>0</m:t>
                              </m:r>
                            </m:sub>
                          </m:sSub>
                          <m:r>
                            <a:rPr lang="en-US" altLang="zh-CN" sz="2000" dirty="0">
                              <a:solidFill>
                                <a:prstClr val="white"/>
                              </a:solidFill>
                              <a:latin typeface="Cambria Math" panose="02040503050406030204" pitchFamily="18" charset="0"/>
                              <a:ea typeface="微软雅黑" panose="020B0503020204020204" pitchFamily="34" charset="-122"/>
                            </a:rPr>
                            <m:t>)</m:t>
                          </m:r>
                        </m:e>
                      </m:d>
                      <m:r>
                        <a:rPr lang="en-US" altLang="zh-CN" sz="2000"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ea typeface="微软雅黑" panose="020B0503020204020204" pitchFamily="34" charset="-122"/>
                            </a:rPr>
                          </m:ctrlPr>
                        </m:sSubPr>
                        <m:e>
                          <m:r>
                            <a:rPr lang="el-GR" altLang="zh-CN" sz="2000" dirty="0">
                              <a:solidFill>
                                <a:prstClr val="white"/>
                              </a:solidFill>
                              <a:latin typeface="Cambria Math" panose="02040503050406030204" pitchFamily="18" charset="0"/>
                              <a:ea typeface="微软雅黑" panose="020B0503020204020204" pitchFamily="34" charset="-122"/>
                            </a:rPr>
                            <m:t>𝜀</m:t>
                          </m:r>
                        </m:e>
                        <m:sub>
                          <m:r>
                            <a:rPr lang="en-US" altLang="zh-CN" sz="2000">
                              <a:solidFill>
                                <a:prstClr val="white"/>
                              </a:solidFill>
                              <a:latin typeface="Cambria Math" panose="02040503050406030204" pitchFamily="18" charset="0"/>
                              <a:ea typeface="微软雅黑" panose="020B0503020204020204" pitchFamily="34" charset="-122"/>
                            </a:rPr>
                            <m:t>0</m:t>
                          </m:r>
                        </m:sub>
                      </m:sSub>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那么称系统的零解是</a:t>
                </a:r>
                <a:r>
                  <a:rPr lang="zh-CN" altLang="en-US" sz="2000" dirty="0">
                    <a:solidFill>
                      <a:srgbClr val="FF0000"/>
                    </a:solidFill>
                    <a:latin typeface="微软雅黑" panose="020B0503020204020204" pitchFamily="34" charset="-122"/>
                    <a:ea typeface="微软雅黑" panose="020B0503020204020204" pitchFamily="34" charset="-122"/>
                  </a:rPr>
                  <a:t>不稳定的</a:t>
                </a:r>
                <a:r>
                  <a:rPr lang="en-US" altLang="zh-CN" sz="2000" dirty="0">
                    <a:solidFill>
                      <a:prstClr val="white"/>
                    </a:solidFill>
                    <a:latin typeface="微软雅黑" panose="020B0503020204020204" pitchFamily="34" charset="-122"/>
                    <a:ea typeface="微软雅黑" panose="020B0503020204020204" pitchFamily="34" charset="-122"/>
                  </a:rPr>
                  <a:t>.</a:t>
                </a:r>
                <a:endParaRPr lang="en-US" altLang="zh-CN" dirty="0"/>
              </a:p>
            </p:txBody>
          </p:sp>
        </mc:Choice>
        <mc:Fallback xmlns="">
          <p:sp>
            <p:nvSpPr>
              <p:cNvPr id="4" name="矩形 3">
                <a:extLst>
                  <a:ext uri="{FF2B5EF4-FFF2-40B4-BE49-F238E27FC236}">
                    <a16:creationId xmlns:a16="http://schemas.microsoft.com/office/drawing/2014/main" id="{B7F6F020-6FE6-4660-84C6-A0D238AE0525}"/>
                  </a:ext>
                </a:extLst>
              </p:cNvPr>
              <p:cNvSpPr>
                <a:spLocks noRot="1" noChangeAspect="1" noMove="1" noResize="1" noEditPoints="1" noAdjustHandles="1" noChangeArrowheads="1" noChangeShapeType="1" noTextEdit="1"/>
              </p:cNvSpPr>
              <p:nvPr/>
            </p:nvSpPr>
            <p:spPr>
              <a:xfrm>
                <a:off x="331470" y="4188063"/>
                <a:ext cx="8446770" cy="2103012"/>
              </a:xfrm>
              <a:prstGeom prst="rect">
                <a:avLst/>
              </a:prstGeom>
              <a:blipFill>
                <a:blip r:embed="rId5"/>
                <a:stretch>
                  <a:fillRect l="-722" b="-40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108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C1DDEF3-2E7C-4562-B1DA-EA23924ACDA2}"/>
                  </a:ext>
                </a:extLst>
              </p:cNvPr>
              <p:cNvSpPr txBox="1"/>
              <p:nvPr/>
            </p:nvSpPr>
            <p:spPr>
              <a:xfrm>
                <a:off x="331470" y="774051"/>
                <a:ext cx="8355329" cy="1015663"/>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定义 </a:t>
                </a:r>
                <a:r>
                  <a:rPr lang="en-US" altLang="zh-CN" sz="2000" dirty="0">
                    <a:solidFill>
                      <a:srgbClr val="FF0000"/>
                    </a:solidFill>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设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𝐵</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是 </a:t>
                </a: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rPr>
                        </m:ctrlPr>
                      </m:sSupPr>
                      <m:e>
                        <m:r>
                          <a:rPr lang="en-US" altLang="zh-CN" sz="2000" i="1" smtClean="0">
                            <a:latin typeface="Cambria Math" panose="02040503050406030204" pitchFamily="18" charset="0"/>
                            <a:ea typeface="Cambria Math" panose="02040503050406030204" pitchFamily="18" charset="0"/>
                          </a:rPr>
                          <m:t>ℝ</m:t>
                        </m:r>
                      </m:e>
                      <m:sup>
                        <m:r>
                          <a:rPr lang="en-US" altLang="zh-CN" sz="2000" b="0" i="1" smtClean="0">
                            <a:latin typeface="Cambria Math" panose="02040503050406030204" pitchFamily="18" charset="0"/>
                            <a:ea typeface="微软雅黑" panose="020B0503020204020204" pitchFamily="34" charset="-122"/>
                          </a:rPr>
                          <m:t>𝑛</m:t>
                        </m:r>
                      </m:sup>
                    </m:sSup>
                  </m:oMath>
                </a14:m>
                <a:r>
                  <a:rPr lang="zh-CN" altLang="en-US" sz="2000" dirty="0">
                    <a:latin typeface="微软雅黑" panose="020B0503020204020204" pitchFamily="34" charset="-122"/>
                    <a:ea typeface="微软雅黑" panose="020B0503020204020204" pitchFamily="34" charset="-122"/>
                  </a:rPr>
                  <a:t>中包含坐标原点的一个开区域</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对于所有的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𝐵</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任意的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𝜀</m:t>
                    </m:r>
                    <m:r>
                      <a:rPr lang="el-GR" altLang="zh-CN" sz="2000" i="1" dirty="0" smtClean="0">
                        <a:latin typeface="Cambria Math" panose="02040503050406030204" pitchFamily="18" charset="0"/>
                        <a:ea typeface="微软雅黑" panose="020B0503020204020204" pitchFamily="34" charset="-122"/>
                      </a:rPr>
                      <m:t> &gt; 0 </m:t>
                    </m:r>
                  </m:oMath>
                </a14:m>
                <a:r>
                  <a:rPr lang="zh-CN" altLang="en-US" sz="2000" dirty="0">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𝐼</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存在时刻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𝑇</m:t>
                    </m:r>
                    <m:r>
                      <a:rPr lang="en-US" altLang="zh-CN" sz="2000" i="1" dirty="0" smtClean="0">
                        <a:latin typeface="Cambria Math" panose="02040503050406030204" pitchFamily="18" charset="0"/>
                        <a:ea typeface="微软雅黑" panose="020B0503020204020204" pitchFamily="34" charset="-122"/>
                      </a:rPr>
                      <m:t> = </m:t>
                    </m:r>
                    <m:r>
                      <a:rPr lang="en-US" altLang="zh-CN" sz="2000" i="1" dirty="0" smtClean="0">
                        <a:latin typeface="Cambria Math" panose="02040503050406030204" pitchFamily="18" charset="0"/>
                        <a:ea typeface="微软雅黑" panose="020B0503020204020204" pitchFamily="34" charset="-122"/>
                      </a:rPr>
                      <m:t>𝑇</m:t>
                    </m:r>
                    <m:r>
                      <a:rPr lang="en-US" altLang="zh-CN" sz="2000" i="1" dirty="0" smtClean="0">
                        <a:latin typeface="Cambria Math" panose="02040503050406030204" pitchFamily="18" charset="0"/>
                        <a:ea typeface="微软雅黑" panose="020B0503020204020204" pitchFamily="34" charset="-122"/>
                      </a:rPr>
                      <m:t>(</m:t>
                    </m:r>
                    <m:r>
                      <a:rPr lang="el-GR" altLang="zh-CN" sz="2000" i="1" dirty="0">
                        <a:latin typeface="Cambria Math" panose="02040503050406030204" pitchFamily="18" charset="0"/>
                        <a:ea typeface="微软雅黑" panose="020B0503020204020204" pitchFamily="34" charset="-122"/>
                      </a:rPr>
                      <m:t>𝜀</m:t>
                    </m:r>
                    <m:r>
                      <a:rPr lang="el-GR" altLang="zh-CN" sz="2000" i="1" dirty="0">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使得当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𝑡</m:t>
                    </m:r>
                    <m:r>
                      <a:rPr lang="en-US" altLang="zh-CN" sz="2000" i="1" dirty="0" smtClean="0">
                        <a:latin typeface="Cambria Math" panose="02040503050406030204" pitchFamily="18" charset="0"/>
                        <a:ea typeface="微软雅黑" panose="020B0503020204020204" pitchFamily="34" charset="-122"/>
                      </a:rPr>
                      <m:t> &gt;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latin typeface="Cambria Math" panose="02040503050406030204" pitchFamily="18" charset="0"/>
                        <a:ea typeface="微软雅黑" panose="020B0503020204020204" pitchFamily="34" charset="-122"/>
                      </a:rPr>
                      <m:t>+</m:t>
                    </m:r>
                    <m:r>
                      <a:rPr lang="en-US" altLang="zh-CN" sz="2000" i="1" dirty="0" smtClean="0">
                        <a:latin typeface="Cambria Math" panose="02040503050406030204" pitchFamily="18" charset="0"/>
                        <a:ea typeface="微软雅黑" panose="020B0503020204020204" pitchFamily="34" charset="-122"/>
                      </a:rPr>
                      <m:t>𝑇</m:t>
                    </m:r>
                    <m:r>
                      <a:rPr lang="en-US" altLang="zh-CN" sz="2000" i="1" dirty="0" smtClean="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 </a:t>
                </a:r>
              </a:p>
            </p:txBody>
          </p:sp>
        </mc:Choice>
        <mc:Fallback xmlns="">
          <p:sp>
            <p:nvSpPr>
              <p:cNvPr id="5" name="文本框 4">
                <a:extLst>
                  <a:ext uri="{FF2B5EF4-FFF2-40B4-BE49-F238E27FC236}">
                    <a16:creationId xmlns:a16="http://schemas.microsoft.com/office/drawing/2014/main" id="{2C1DDEF3-2E7C-4562-B1DA-EA23924ACDA2}"/>
                  </a:ext>
                </a:extLst>
              </p:cNvPr>
              <p:cNvSpPr txBox="1">
                <a:spLocks noRot="1" noChangeAspect="1" noMove="1" noResize="1" noEditPoints="1" noAdjustHandles="1" noChangeArrowheads="1" noChangeShapeType="1" noTextEdit="1"/>
              </p:cNvSpPr>
              <p:nvPr/>
            </p:nvSpPr>
            <p:spPr>
              <a:xfrm>
                <a:off x="331470" y="774051"/>
                <a:ext cx="8355329" cy="1015663"/>
              </a:xfrm>
              <a:prstGeom prst="rect">
                <a:avLst/>
              </a:prstGeom>
              <a:blipFill>
                <a:blip r:embed="rId2"/>
                <a:stretch>
                  <a:fillRect l="-729" r="-292" b="-41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5F4F877-599F-429D-AAD9-1D66161F05B1}"/>
                  </a:ext>
                </a:extLst>
              </p:cNvPr>
              <p:cNvSpPr txBox="1"/>
              <p:nvPr/>
            </p:nvSpPr>
            <p:spPr>
              <a:xfrm>
                <a:off x="177164" y="3445143"/>
                <a:ext cx="8355329" cy="2951193"/>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定义 </a:t>
                </a:r>
                <a:r>
                  <a:rPr lang="en-US" altLang="zh-CN" sz="2000" dirty="0">
                    <a:solidFill>
                      <a:srgbClr val="FF0000"/>
                    </a:solidFill>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如果系统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𝑓</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𝑡</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e>
                          <m:e>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 </m:t>
                            </m:r>
                          </m:e>
                        </m:eqArr>
                      </m:e>
                    </m:d>
                  </m:oMath>
                </a14:m>
                <a:r>
                  <a:rPr lang="zh-CN" altLang="en-US" sz="2000" dirty="0">
                    <a:latin typeface="微软雅黑" panose="020B0503020204020204" pitchFamily="34" charset="-122"/>
                    <a:ea typeface="微软雅黑" panose="020B0503020204020204" pitchFamily="34" charset="-122"/>
                  </a:rPr>
                  <a:t> 的零解既是稳定的</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又是吸引的</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则称系统的零解是</a:t>
                </a:r>
                <a:r>
                  <a:rPr lang="zh-CN" altLang="en-US" sz="2000" dirty="0">
                    <a:solidFill>
                      <a:srgbClr val="FF0000"/>
                    </a:solidFill>
                    <a:latin typeface="微软雅黑" panose="020B0503020204020204" pitchFamily="34" charset="-122"/>
                    <a:ea typeface="微软雅黑" panose="020B0503020204020204" pitchFamily="34" charset="-122"/>
                  </a:rPr>
                  <a:t>渐近稳定的</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特别地</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如果渐近稳定的零解的吸引域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𝐵</m:t>
                    </m:r>
                    <m:r>
                      <a:rPr lang="en-US" altLang="zh-CN" sz="2000" i="1" dirty="0" smtClean="0">
                        <a:latin typeface="Cambria Math" panose="02040503050406030204" pitchFamily="18" charset="0"/>
                        <a:ea typeface="微软雅黑" panose="020B0503020204020204" pitchFamily="34" charset="-122"/>
                      </a:rPr>
                      <m:t> =</m:t>
                    </m:r>
                    <m:sSup>
                      <m:sSupPr>
                        <m:ctrlPr>
                          <a:rPr lang="en-US" altLang="zh-CN" sz="2000" i="1" dirty="0" smtClean="0">
                            <a:latin typeface="Cambria Math" panose="02040503050406030204" pitchFamily="18" charset="0"/>
                            <a:ea typeface="微软雅黑" panose="020B0503020204020204" pitchFamily="34" charset="-122"/>
                          </a:rPr>
                        </m:ctrlPr>
                      </m:sSupPr>
                      <m:e>
                        <m:r>
                          <a:rPr lang="en-US" altLang="zh-CN" sz="2000" i="1" dirty="0" smtClean="0">
                            <a:latin typeface="Cambria Math" panose="02040503050406030204" pitchFamily="18" charset="0"/>
                            <a:ea typeface="Cambria Math" panose="02040503050406030204" pitchFamily="18" charset="0"/>
                          </a:rPr>
                          <m:t>ℝ</m:t>
                        </m:r>
                      </m:e>
                      <m:sup>
                        <m:r>
                          <a:rPr lang="en-US" altLang="zh-CN" sz="2000" b="0" i="1" dirty="0" smtClean="0">
                            <a:latin typeface="Cambria Math" panose="02040503050406030204" pitchFamily="18" charset="0"/>
                            <a:ea typeface="微软雅黑" panose="020B0503020204020204" pitchFamily="34" charset="-122"/>
                          </a:rPr>
                          <m:t>𝑛</m:t>
                        </m:r>
                      </m:sup>
                    </m:sSup>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则称系统的零解是</a:t>
                </a:r>
                <a:r>
                  <a:rPr lang="zh-CN" altLang="en-US" sz="2000" dirty="0">
                    <a:solidFill>
                      <a:srgbClr val="FF0000"/>
                    </a:solidFill>
                    <a:latin typeface="微软雅黑" panose="020B0503020204020204" pitchFamily="34" charset="-122"/>
                    <a:ea typeface="微软雅黑" panose="020B0503020204020204" pitchFamily="34" charset="-122"/>
                  </a:rPr>
                  <a:t>全局渐近稳定的</a:t>
                </a:r>
                <a:r>
                  <a:rPr lang="en-US" altLang="zh-CN" sz="2000" dirty="0">
                    <a:latin typeface="微软雅黑" panose="020B0503020204020204" pitchFamily="34" charset="-122"/>
                    <a:ea typeface="微软雅黑" panose="020B0503020204020204" pitchFamily="34" charset="-122"/>
                  </a:rPr>
                  <a:t>.</a:t>
                </a:r>
              </a:p>
              <a:p>
                <a:pPr indent="457200">
                  <a:lnSpc>
                    <a:spcPct val="150000"/>
                  </a:lnSpc>
                </a:pP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6" name="文本框 5">
                <a:extLst>
                  <a:ext uri="{FF2B5EF4-FFF2-40B4-BE49-F238E27FC236}">
                    <a16:creationId xmlns:a16="http://schemas.microsoft.com/office/drawing/2014/main" id="{F5F4F877-599F-429D-AAD9-1D66161F05B1}"/>
                  </a:ext>
                </a:extLst>
              </p:cNvPr>
              <p:cNvSpPr txBox="1">
                <a:spLocks noRot="1" noChangeAspect="1" noMove="1" noResize="1" noEditPoints="1" noAdjustHandles="1" noChangeArrowheads="1" noChangeShapeType="1" noTextEdit="1"/>
              </p:cNvSpPr>
              <p:nvPr/>
            </p:nvSpPr>
            <p:spPr>
              <a:xfrm>
                <a:off x="177164" y="3445143"/>
                <a:ext cx="8355329" cy="2951193"/>
              </a:xfrm>
              <a:prstGeom prst="rect">
                <a:avLst/>
              </a:prstGeom>
              <a:blipFill>
                <a:blip r:embed="rId3"/>
                <a:stretch>
                  <a:fillRect l="-729" r="-13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4FF963B-005B-40E5-A47F-7D425F839E39}"/>
                  </a:ext>
                </a:extLst>
              </p:cNvPr>
              <p:cNvSpPr/>
              <p:nvPr/>
            </p:nvSpPr>
            <p:spPr>
              <a:xfrm>
                <a:off x="331469" y="1789714"/>
                <a:ext cx="8355329" cy="1813573"/>
              </a:xfrm>
              <a:prstGeom prst="rect">
                <a:avLst/>
              </a:prstGeom>
            </p:spPr>
            <p:txBody>
              <a:bodyPr wrap="squar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𝑓</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𝑡</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e>
                          <m:e>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 </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的解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 </m:t>
                    </m:r>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zh-CN" altLang="en-US" sz="2000" dirty="0">
                    <a:solidFill>
                      <a:prstClr val="white"/>
                    </a:solidFill>
                    <a:latin typeface="微软雅黑" panose="020B0503020204020204" pitchFamily="34" charset="-122"/>
                    <a:ea typeface="微软雅黑" panose="020B0503020204020204" pitchFamily="34" charset="-122"/>
                  </a:rPr>
                  <a:t> 满足</a:t>
                </a:r>
                <a:r>
                  <a:rPr lang="en-US" altLang="zh-CN" sz="2000" dirty="0">
                    <a:solidFill>
                      <a:prstClr val="white"/>
                    </a:solidFill>
                    <a:latin typeface="微软雅黑" panose="020B0503020204020204" pitchFamily="34" charset="-122"/>
                    <a:ea typeface="微软雅黑" panose="020B0503020204020204" pitchFamily="34" charset="-122"/>
                  </a:rPr>
                  <a:t>:</a:t>
                </a:r>
              </a:p>
              <a:p>
                <a:pPr/>
                <a14:m>
                  <m:oMathPara xmlns:m="http://schemas.openxmlformats.org/officeDocument/2006/math">
                    <m:oMathParaPr>
                      <m:jc m:val="centerGroup"/>
                    </m:oMathParaPr>
                    <m:oMath xmlns:m="http://schemas.openxmlformats.org/officeDocument/2006/math">
                      <m:d>
                        <m:dPr>
                          <m:begChr m:val="‖"/>
                          <m:endChr m:val="‖"/>
                          <m:ctrlPr>
                            <a:rPr lang="en-US" altLang="zh-CN" i="1">
                              <a:solidFill>
                                <a:prstClr val="white"/>
                              </a:solidFill>
                              <a:latin typeface="Cambria Math" panose="02040503050406030204" pitchFamily="18" charset="0"/>
                            </a:rPr>
                          </m:ctrlPr>
                        </m:dPr>
                        <m:e>
                          <m:r>
                            <a:rPr lang="en-US" altLang="zh-CN" i="1" dirty="0">
                              <a:solidFill>
                                <a:prstClr val="white"/>
                              </a:solidFill>
                              <a:latin typeface="Cambria Math" panose="02040503050406030204" pitchFamily="18" charset="0"/>
                              <a:ea typeface="微软雅黑" panose="020B0503020204020204" pitchFamily="34" charset="-122"/>
                            </a:rPr>
                            <m:t>𝑥</m:t>
                          </m:r>
                          <m:r>
                            <a:rPr lang="en-US" altLang="zh-CN" i="1" dirty="0">
                              <a:solidFill>
                                <a:prstClr val="white"/>
                              </a:solidFill>
                              <a:latin typeface="Cambria Math" panose="02040503050406030204" pitchFamily="18" charset="0"/>
                              <a:ea typeface="微软雅黑" panose="020B0503020204020204" pitchFamily="34" charset="-122"/>
                            </a:rPr>
                            <m:t>(</m:t>
                          </m:r>
                          <m:r>
                            <a:rPr lang="en-US" altLang="zh-CN" i="1" dirty="0">
                              <a:solidFill>
                                <a:prstClr val="white"/>
                              </a:solidFill>
                              <a:latin typeface="Cambria Math" panose="02040503050406030204" pitchFamily="18" charset="0"/>
                              <a:ea typeface="微软雅黑" panose="020B0503020204020204" pitchFamily="34" charset="-122"/>
                            </a:rPr>
                            <m:t>𝑡</m:t>
                          </m:r>
                          <m:r>
                            <a:rPr lang="en-US" altLang="zh-CN" i="1" dirty="0">
                              <a:solidFill>
                                <a:prstClr val="white"/>
                              </a:solidFill>
                              <a:latin typeface="Cambria Math" panose="02040503050406030204" pitchFamily="18" charset="0"/>
                              <a:ea typeface="微软雅黑" panose="020B0503020204020204" pitchFamily="34" charset="-122"/>
                            </a:rPr>
                            <m:t>;</m:t>
                          </m:r>
                          <m:sSub>
                            <m:sSubPr>
                              <m:ctrlPr>
                                <a:rPr lang="en-US" altLang="zh-CN" i="1">
                                  <a:solidFill>
                                    <a:prstClr val="white"/>
                                  </a:solidFill>
                                  <a:latin typeface="Cambria Math" panose="02040503050406030204" pitchFamily="18" charset="0"/>
                                </a:rPr>
                              </m:ctrlPr>
                            </m:sSubPr>
                            <m:e>
                              <m:r>
                                <a:rPr lang="en-US" altLang="zh-CN" i="1">
                                  <a:solidFill>
                                    <a:prstClr val="white"/>
                                  </a:solidFill>
                                  <a:latin typeface="Cambria Math" panose="02040503050406030204" pitchFamily="18" charset="0"/>
                                </a:rPr>
                                <m:t>𝑡</m:t>
                              </m:r>
                            </m:e>
                            <m:sub>
                              <m:r>
                                <a:rPr lang="en-US" altLang="zh-CN" i="1">
                                  <a:solidFill>
                                    <a:prstClr val="white"/>
                                  </a:solidFill>
                                  <a:latin typeface="Cambria Math" panose="02040503050406030204" pitchFamily="18" charset="0"/>
                                </a:rPr>
                                <m:t>0</m:t>
                              </m:r>
                            </m:sub>
                          </m:sSub>
                          <m:r>
                            <a:rPr lang="en-US" altLang="zh-CN" i="1" dirty="0">
                              <a:solidFill>
                                <a:prstClr val="white"/>
                              </a:solidFill>
                              <a:latin typeface="Cambria Math" panose="02040503050406030204" pitchFamily="18" charset="0"/>
                              <a:ea typeface="微软雅黑" panose="020B0503020204020204" pitchFamily="34" charset="-122"/>
                            </a:rPr>
                            <m:t>,</m:t>
                          </m:r>
                          <m:sSub>
                            <m:sSubPr>
                              <m:ctrlPr>
                                <a:rPr lang="en-US" altLang="zh-CN" i="1">
                                  <a:solidFill>
                                    <a:prstClr val="white"/>
                                  </a:solidFill>
                                  <a:latin typeface="Cambria Math" panose="02040503050406030204" pitchFamily="18" charset="0"/>
                                </a:rPr>
                              </m:ctrlPr>
                            </m:sSubPr>
                            <m:e>
                              <m:r>
                                <a:rPr lang="en-US" altLang="zh-CN" i="1">
                                  <a:solidFill>
                                    <a:prstClr val="white"/>
                                  </a:solidFill>
                                  <a:latin typeface="Cambria Math" panose="02040503050406030204" pitchFamily="18" charset="0"/>
                                </a:rPr>
                                <m:t>𝑥</m:t>
                              </m:r>
                            </m:e>
                            <m:sub>
                              <m:r>
                                <a:rPr lang="en-US" altLang="zh-CN" i="1">
                                  <a:solidFill>
                                    <a:prstClr val="white"/>
                                  </a:solidFill>
                                  <a:latin typeface="Cambria Math" panose="02040503050406030204" pitchFamily="18" charset="0"/>
                                </a:rPr>
                                <m:t>0</m:t>
                              </m:r>
                            </m:sub>
                          </m:sSub>
                          <m:r>
                            <a:rPr lang="en-US" altLang="zh-CN" i="1" dirty="0">
                              <a:solidFill>
                                <a:prstClr val="white"/>
                              </a:solidFill>
                              <a:latin typeface="Cambria Math" panose="02040503050406030204" pitchFamily="18" charset="0"/>
                              <a:ea typeface="微软雅黑" panose="020B0503020204020204" pitchFamily="34" charset="-122"/>
                            </a:rPr>
                            <m:t>)</m:t>
                          </m:r>
                        </m:e>
                      </m:d>
                      <m:r>
                        <a:rPr lang="en-US" altLang="zh-CN" i="1" dirty="0">
                          <a:solidFill>
                            <a:prstClr val="white"/>
                          </a:solidFill>
                          <a:latin typeface="Cambria Math" panose="02040503050406030204" pitchFamily="18" charset="0"/>
                          <a:ea typeface="微软雅黑" panose="020B0503020204020204" pitchFamily="34" charset="-122"/>
                        </a:rPr>
                        <m:t>&lt;</m:t>
                      </m:r>
                      <m:r>
                        <a:rPr lang="el-GR" altLang="zh-CN" i="1" dirty="0">
                          <a:latin typeface="Cambria Math" panose="02040503050406030204" pitchFamily="18" charset="0"/>
                          <a:ea typeface="微软雅黑" panose="020B0503020204020204" pitchFamily="34" charset="-122"/>
                        </a:rPr>
                        <m:t>𝜀</m:t>
                      </m:r>
                    </m:oMath>
                  </m:oMathPara>
                </a14:m>
                <a:endParaRPr lang="en-US" altLang="zh-CN" dirty="0"/>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那么称系统的零解是</a:t>
                </a:r>
                <a:r>
                  <a:rPr lang="zh-CN" altLang="en-US" sz="2000" dirty="0">
                    <a:solidFill>
                      <a:srgbClr val="FF0000"/>
                    </a:solidFill>
                    <a:latin typeface="微软雅黑" panose="020B0503020204020204" pitchFamily="34" charset="-122"/>
                    <a:ea typeface="微软雅黑" panose="020B0503020204020204" pitchFamily="34" charset="-122"/>
                  </a:rPr>
                  <a:t>吸引的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称开区域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𝐵</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为零解的</a:t>
                </a:r>
                <a:r>
                  <a:rPr lang="zh-CN" altLang="en-US" sz="2000" dirty="0">
                    <a:solidFill>
                      <a:srgbClr val="FF0000"/>
                    </a:solidFill>
                    <a:latin typeface="微软雅黑" panose="020B0503020204020204" pitchFamily="34" charset="-122"/>
                    <a:ea typeface="微软雅黑" panose="020B0503020204020204" pitchFamily="34" charset="-122"/>
                  </a:rPr>
                  <a:t>吸引域</a:t>
                </a:r>
                <a:r>
                  <a:rPr lang="en-US" altLang="zh-CN" sz="2000" dirty="0">
                    <a:solidFill>
                      <a:prstClr val="white"/>
                    </a:solidFill>
                    <a:latin typeface="微软雅黑" panose="020B0503020204020204" pitchFamily="34" charset="-122"/>
                    <a:ea typeface="微软雅黑" panose="020B0503020204020204" pitchFamily="34" charset="-122"/>
                  </a:rPr>
                  <a:t>. </a:t>
                </a:r>
                <a:endParaRPr lang="zh-CN" altLang="en-US" sz="2000" dirty="0">
                  <a:solidFill>
                    <a:prstClr val="white"/>
                  </a:solidFill>
                  <a:latin typeface="微软雅黑" panose="020B0503020204020204" pitchFamily="34" charset="-122"/>
                  <a:ea typeface="微软雅黑" panose="020B0503020204020204" pitchFamily="34" charset="-122"/>
                </a:endParaRPr>
              </a:p>
            </p:txBody>
          </p:sp>
        </mc:Choice>
        <mc:Fallback xmlns="">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331469" y="1789714"/>
                <a:ext cx="8355329" cy="1813573"/>
              </a:xfrm>
              <a:prstGeom prst="rect">
                <a:avLst/>
              </a:prstGeom>
              <a:blipFill>
                <a:blip r:embed="rId4"/>
                <a:stretch>
                  <a:fillRect l="-729" b="-23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132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4FF963B-005B-40E5-A47F-7D425F839E39}"/>
                  </a:ext>
                </a:extLst>
              </p:cNvPr>
              <p:cNvSpPr/>
              <p:nvPr/>
            </p:nvSpPr>
            <p:spPr>
              <a:xfrm>
                <a:off x="377189" y="1275364"/>
                <a:ext cx="8355329" cy="3344377"/>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需要指出的是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以上给出的关于系统零解在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意义下稳定性的若干定义中</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零解稳定性定义本身与初始时刻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的选取无关</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例如</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如果对于给定的</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smtClean="0">
                        <a:solidFill>
                          <a:prstClr val="white"/>
                        </a:solidFill>
                        <a:latin typeface="Cambria Math" panose="02040503050406030204" pitchFamily="18" charset="0"/>
                        <a:ea typeface="微软雅黑" panose="020B0503020204020204" pitchFamily="34" charset="-122"/>
                      </a:rPr>
                      <m:t>∈ </m:t>
                    </m:r>
                    <m:r>
                      <a:rPr lang="en-US" altLang="zh-CN" sz="2000" i="1" dirty="0" smtClean="0">
                        <a:solidFill>
                          <a:prstClr val="white"/>
                        </a:solidFill>
                        <a:latin typeface="Cambria Math" panose="02040503050406030204" pitchFamily="18" charset="0"/>
                        <a:ea typeface="微软雅黑" panose="020B0503020204020204" pitchFamily="34" charset="-122"/>
                      </a:rPr>
                      <m:t>𝐼</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那么对于任意给定的 </a:t>
                </a:r>
                <a14:m>
                  <m:oMath xmlns:m="http://schemas.openxmlformats.org/officeDocument/2006/math">
                    <m:sSup>
                      <m:sSupPr>
                        <m:ctrlPr>
                          <a:rPr lang="en-US" altLang="zh-CN" sz="2000" i="1" dirty="0" smtClean="0">
                            <a:solidFill>
                              <a:prstClr val="white"/>
                            </a:solidFill>
                            <a:latin typeface="Cambria Math" panose="02040503050406030204" pitchFamily="18" charset="0"/>
                            <a:ea typeface="微软雅黑" panose="020B0503020204020204" pitchFamily="34" charset="-122"/>
                          </a:rPr>
                        </m:ctrlPr>
                      </m:sSupPr>
                      <m:e>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e>
                      <m:sup>
                        <m:r>
                          <a:rPr lang="zh-CN" altLang="en-US" sz="2000" i="1" dirty="0">
                            <a:solidFill>
                              <a:prstClr val="white"/>
                            </a:solidFill>
                            <a:latin typeface="Cambria Math" panose="02040503050406030204" pitchFamily="18" charset="0"/>
                            <a:ea typeface="微软雅黑" panose="020B0503020204020204" pitchFamily="34" charset="-122"/>
                          </a:rPr>
                          <m:t>‘</m:t>
                        </m:r>
                      </m:sup>
                    </m:sSup>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𝐼</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系统的零解亦是稳定的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另一需要指出的方面是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在以上定义中</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正数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𝛿</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和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𝑇</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的选取允许与初始时刻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可以是相关的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而当这些正数的选取与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不相关时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则对应地称系统的零解为</a:t>
                </a:r>
                <a:r>
                  <a:rPr lang="zh-CN" altLang="en-US" sz="2000" dirty="0">
                    <a:solidFill>
                      <a:srgbClr val="FF0000"/>
                    </a:solidFill>
                    <a:latin typeface="微软雅黑" panose="020B0503020204020204" pitchFamily="34" charset="-122"/>
                    <a:ea typeface="微软雅黑" panose="020B0503020204020204" pitchFamily="34" charset="-122"/>
                  </a:rPr>
                  <a:t>一致稳定的</a:t>
                </a:r>
                <a:r>
                  <a:rPr lang="zh-CN" altLang="en-US" sz="2000" dirty="0">
                    <a:solidFill>
                      <a:prstClr val="white"/>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一致吸引的</a:t>
                </a:r>
                <a:r>
                  <a:rPr lang="zh-CN" altLang="en-US" sz="2000" dirty="0">
                    <a:solidFill>
                      <a:prstClr val="white"/>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一致渐近稳定的</a:t>
                </a:r>
                <a:r>
                  <a:rPr lang="en-US" altLang="zh-CN" sz="2000" dirty="0">
                    <a:solidFill>
                      <a:prstClr val="white"/>
                    </a:solidFill>
                    <a:latin typeface="微软雅黑" panose="020B0503020204020204" pitchFamily="34" charset="-122"/>
                    <a:ea typeface="微软雅黑" panose="020B0503020204020204" pitchFamily="34" charset="-122"/>
                  </a:rPr>
                  <a:t>.</a:t>
                </a:r>
                <a:endParaRPr lang="zh-CN" altLang="en-US" sz="2000" dirty="0">
                  <a:solidFill>
                    <a:prstClr val="white"/>
                  </a:solidFill>
                  <a:latin typeface="微软雅黑" panose="020B0503020204020204" pitchFamily="34" charset="-122"/>
                  <a:ea typeface="微软雅黑" panose="020B0503020204020204" pitchFamily="34" charset="-122"/>
                </a:endParaRPr>
              </a:p>
            </p:txBody>
          </p:sp>
        </mc:Choice>
        <mc:Fallback xmlns="">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377189" y="1275364"/>
                <a:ext cx="8355329" cy="3344377"/>
              </a:xfrm>
              <a:prstGeom prst="rect">
                <a:avLst/>
              </a:prstGeom>
              <a:blipFill>
                <a:blip r:embed="rId2"/>
                <a:stretch>
                  <a:fillRect l="-803" r="-438" b="-7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904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4FF963B-005B-40E5-A47F-7D425F839E39}"/>
                  </a:ext>
                </a:extLst>
              </p:cNvPr>
              <p:cNvSpPr/>
              <p:nvPr/>
            </p:nvSpPr>
            <p:spPr>
              <a:xfrm>
                <a:off x="434339" y="1229644"/>
                <a:ext cx="8355329" cy="3924921"/>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此外</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定义</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表明</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如果系统的零解是稳定的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那么当初始值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趋于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0</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时</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解 </a:t>
                </a:r>
                <a14:m>
                  <m:oMath xmlns:m="http://schemas.openxmlformats.org/officeDocument/2006/math">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oMath>
                </a14:m>
                <a:r>
                  <a:rPr lang="zh-CN" altLang="en-US" sz="2000" dirty="0">
                    <a:solidFill>
                      <a:prstClr val="white"/>
                    </a:solidFill>
                    <a:latin typeface="微软雅黑" panose="020B0503020204020204" pitchFamily="34" charset="-122"/>
                    <a:ea typeface="微软雅黑" panose="020B0503020204020204" pitchFamily="34" charset="-122"/>
                  </a:rPr>
                  <a:t> 在无限区间 </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Cambria Math" panose="02040503050406030204" pitchFamily="18" charset="0"/>
                      </a:rPr>
                      <m:t>≤</m:t>
                    </m:r>
                    <m:r>
                      <a:rPr lang="en-US" altLang="zh-CN" sz="2000" i="1" dirty="0">
                        <a:solidFill>
                          <a:prstClr val="white"/>
                        </a:solidFill>
                        <a:latin typeface="Cambria Math" panose="02040503050406030204" pitchFamily="18" charset="0"/>
                        <a:ea typeface="微软雅黑" panose="020B0503020204020204" pitchFamily="34" charset="-122"/>
                      </a:rPr>
                      <m:t> </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&lt; +∞</m:t>
                    </m:r>
                  </m:oMath>
                </a14:m>
                <a:r>
                  <a:rPr lang="zh-CN" altLang="en-US" sz="2000" dirty="0">
                    <a:solidFill>
                      <a:prstClr val="white"/>
                    </a:solidFill>
                    <a:latin typeface="微软雅黑" panose="020B0503020204020204" pitchFamily="34" charset="-122"/>
                    <a:ea typeface="微软雅黑" panose="020B0503020204020204" pitchFamily="34" charset="-122"/>
                  </a:rPr>
                  <a:t> 中一致地趋于 </a:t>
                </a:r>
                <a:r>
                  <a:rPr lang="en-US" altLang="zh-CN" sz="2000" dirty="0">
                    <a:solidFill>
                      <a:prstClr val="white"/>
                    </a:solidFill>
                    <a:latin typeface="微软雅黑" panose="020B0503020204020204" pitchFamily="34" charset="-122"/>
                    <a:ea typeface="微软雅黑" panose="020B0503020204020204" pitchFamily="34" charset="-122"/>
                  </a:rPr>
                  <a:t>0. </a:t>
                </a:r>
                <a:r>
                  <a:rPr lang="zh-CN" altLang="en-US" sz="2000" dirty="0">
                    <a:solidFill>
                      <a:prstClr val="white"/>
                    </a:solidFill>
                    <a:latin typeface="微软雅黑" panose="020B0503020204020204" pitchFamily="34" charset="-122"/>
                    <a:ea typeface="微软雅黑" panose="020B0503020204020204" pitchFamily="34" charset="-122"/>
                  </a:rPr>
                  <a:t>而定义 </a:t>
                </a:r>
                <a:r>
                  <a:rPr lang="en-US" altLang="zh-CN" sz="2000" dirty="0">
                    <a:solidFill>
                      <a:prstClr val="white"/>
                    </a:solidFill>
                    <a:latin typeface="微软雅黑" panose="020B0503020204020204" pitchFamily="34" charset="-122"/>
                    <a:ea typeface="微软雅黑" panose="020B0503020204020204" pitchFamily="34" charset="-122"/>
                  </a:rPr>
                  <a:t>3 </a:t>
                </a:r>
                <a:r>
                  <a:rPr lang="zh-CN" altLang="en-US" sz="2000" dirty="0">
                    <a:solidFill>
                      <a:prstClr val="white"/>
                    </a:solidFill>
                    <a:latin typeface="微软雅黑" panose="020B0503020204020204" pitchFamily="34" charset="-122"/>
                    <a:ea typeface="微软雅黑" panose="020B0503020204020204" pitchFamily="34" charset="-122"/>
                  </a:rPr>
                  <a:t>表明</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对于所有的</a:t>
                </a:r>
                <a14:m>
                  <m:oMath xmlns:m="http://schemas.openxmlformats.org/officeDocument/2006/math">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𝐵</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系统的解满足</a:t>
                </a:r>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lnSpc>
                    <a:spcPct val="150000"/>
                  </a:lnSpc>
                </a:pPr>
                <a14:m>
                  <m:oMathPara xmlns:m="http://schemas.openxmlformats.org/officeDocument/2006/math">
                    <m:oMathParaPr>
                      <m:jc m:val="centerGroup"/>
                    </m:oMathParaPr>
                    <m:oMath xmlns:m="http://schemas.openxmlformats.org/officeDocument/2006/math">
                      <m:func>
                        <m:funcPr>
                          <m:ctrlPr>
                            <a:rPr lang="en-US" altLang="zh-CN" sz="2000" i="1" dirty="0" smtClean="0">
                              <a:solidFill>
                                <a:prstClr val="white"/>
                              </a:solidFill>
                              <a:latin typeface="Cambria Math" panose="02040503050406030204" pitchFamily="18" charset="0"/>
                              <a:ea typeface="微软雅黑" panose="020B0503020204020204" pitchFamily="34" charset="-122"/>
                            </a:rPr>
                          </m:ctrlPr>
                        </m:funcPr>
                        <m:fName>
                          <m:limLow>
                            <m:limLowPr>
                              <m:ctrlPr>
                                <a:rPr lang="en-US" altLang="zh-CN" sz="2000" i="1" dirty="0" smtClean="0">
                                  <a:solidFill>
                                    <a:prstClr val="white"/>
                                  </a:solidFill>
                                  <a:latin typeface="Cambria Math" panose="02040503050406030204" pitchFamily="18" charset="0"/>
                                  <a:ea typeface="微软雅黑" panose="020B0503020204020204" pitchFamily="34" charset="-122"/>
                                </a:rPr>
                              </m:ctrlPr>
                            </m:limLowPr>
                            <m:e>
                              <m:r>
                                <m:rPr>
                                  <m:sty m:val="p"/>
                                </m:rPr>
                                <a:rPr lang="en-US" altLang="zh-CN" sz="2000" i="0" dirty="0" smtClean="0">
                                  <a:solidFill>
                                    <a:prstClr val="white"/>
                                  </a:solidFill>
                                  <a:latin typeface="Cambria Math" panose="02040503050406030204" pitchFamily="18" charset="0"/>
                                  <a:ea typeface="微软雅黑" panose="020B0503020204020204" pitchFamily="34" charset="-122"/>
                                </a:rPr>
                                <m:t>lim</m:t>
                              </m:r>
                            </m:e>
                            <m:lim>
                              <m:r>
                                <a:rPr lang="en-US" altLang="zh-CN" sz="2000" b="0" i="1" dirty="0" smtClean="0">
                                  <a:solidFill>
                                    <a:prstClr val="white"/>
                                  </a:solidFill>
                                  <a:latin typeface="Cambria Math" panose="02040503050406030204" pitchFamily="18" charset="0"/>
                                  <a:ea typeface="微软雅黑" panose="020B0503020204020204" pitchFamily="34" charset="-122"/>
                                </a:rPr>
                                <m:t>𝑡</m:t>
                              </m:r>
                              <m:r>
                                <a:rPr lang="en-US" altLang="zh-CN" sz="2000" b="0" i="1" dirty="0" smtClean="0">
                                  <a:solidFill>
                                    <a:prstClr val="white"/>
                                  </a:solidFill>
                                  <a:latin typeface="Cambria Math" panose="02040503050406030204" pitchFamily="18" charset="0"/>
                                  <a:ea typeface="Cambria Math" panose="02040503050406030204" pitchFamily="18" charset="0"/>
                                </a:rPr>
                                <m:t>→+∞</m:t>
                              </m:r>
                            </m:lim>
                          </m:limLow>
                        </m:fName>
                        <m:e>
                          <m:r>
                            <a:rPr lang="en-US" altLang="zh-CN" sz="2000" i="1" dirty="0">
                              <a:solidFill>
                                <a:prstClr val="white"/>
                              </a:solidFill>
                              <a:latin typeface="Cambria Math" panose="02040503050406030204" pitchFamily="18" charset="0"/>
                              <a:ea typeface="微软雅黑" panose="020B0503020204020204" pitchFamily="34" charset="-122"/>
                            </a:rPr>
                            <m:t>𝑥</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e>
                      </m:func>
                      <m:r>
                        <a:rPr lang="en-US" altLang="zh-CN" sz="2000" i="1" dirty="0">
                          <a:solidFill>
                            <a:prstClr val="white"/>
                          </a:solidFill>
                          <a:latin typeface="Cambria Math" panose="02040503050406030204" pitchFamily="18" charset="0"/>
                          <a:ea typeface="微软雅黑" panose="020B0503020204020204" pitchFamily="34" charset="-122"/>
                        </a:rPr>
                        <m:t>= 0. </m:t>
                      </m:r>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可见</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这与定义 </a:t>
                </a:r>
                <a:r>
                  <a:rPr lang="en-US" altLang="zh-CN" sz="2000" dirty="0">
                    <a:solidFill>
                      <a:prstClr val="white"/>
                    </a:solidFill>
                    <a:latin typeface="微软雅黑" panose="020B0503020204020204" pitchFamily="34" charset="-122"/>
                    <a:ea typeface="微软雅黑" panose="020B0503020204020204" pitchFamily="34" charset="-122"/>
                  </a:rPr>
                  <a:t>1 </a:t>
                </a:r>
                <a:r>
                  <a:rPr lang="zh-CN" altLang="en-US" sz="2000" dirty="0">
                    <a:solidFill>
                      <a:prstClr val="white"/>
                    </a:solidFill>
                    <a:latin typeface="微软雅黑" panose="020B0503020204020204" pitchFamily="34" charset="-122"/>
                    <a:ea typeface="微软雅黑" panose="020B0503020204020204" pitchFamily="34" charset="-122"/>
                  </a:rPr>
                  <a:t>并不等价</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事实上</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意义下是稳定的并不一定意味着它是吸引的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另一方面</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系统的零解在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意义下是吸引的也不能保证它一定是稳定的</a:t>
                </a:r>
                <a:r>
                  <a:rPr lang="en-US" altLang="zh-CN" sz="2000" dirty="0">
                    <a:solidFill>
                      <a:prstClr val="white"/>
                    </a:solidFill>
                    <a:latin typeface="微软雅黑" panose="020B0503020204020204" pitchFamily="34" charset="-122"/>
                    <a:ea typeface="微软雅黑" panose="020B0503020204020204" pitchFamily="34" charset="-122"/>
                  </a:rPr>
                  <a:t>.</a:t>
                </a:r>
              </a:p>
              <a:p>
                <a:pPr>
                  <a:lnSpc>
                    <a:spcPct val="150000"/>
                  </a:lnSpc>
                </a:pPr>
                <a:endParaRPr lang="en-US" altLang="zh-CN" sz="2000" dirty="0">
                  <a:solidFill>
                    <a:prstClr val="white"/>
                  </a:solidFill>
                  <a:latin typeface="微软雅黑" panose="020B0503020204020204" pitchFamily="34" charset="-122"/>
                  <a:ea typeface="微软雅黑" panose="020B0503020204020204" pitchFamily="34" charset="-122"/>
                </a:endParaRPr>
              </a:p>
            </p:txBody>
          </p:sp>
        </mc:Choice>
        <mc:Fallback xmlns="">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434339" y="1229644"/>
                <a:ext cx="8355329" cy="3924921"/>
              </a:xfrm>
              <a:prstGeom prst="rect">
                <a:avLst/>
              </a:prstGeom>
              <a:blipFill>
                <a:blip r:embed="rId2"/>
                <a:stretch>
                  <a:fillRect l="-729" r="-5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347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4FF963B-005B-40E5-A47F-7D425F839E39}"/>
                  </a:ext>
                </a:extLst>
              </p:cNvPr>
              <p:cNvSpPr/>
              <p:nvPr/>
            </p:nvSpPr>
            <p:spPr>
              <a:xfrm>
                <a:off x="342899" y="-107666"/>
                <a:ext cx="8355329" cy="6546087"/>
              </a:xfrm>
              <a:prstGeom prst="rect">
                <a:avLst/>
              </a:prstGeom>
            </p:spPr>
            <p:txBody>
              <a:bodyPr wrap="square">
                <a:spAutoFit/>
              </a:bodyPr>
              <a:lstStyle/>
              <a:p>
                <a:pPr indent="457200">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更为一般的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可以讨论系统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𝑓</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𝑡</m:t>
                            </m:r>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e>
                          <m:e>
                            <m:r>
                              <a:rPr lang="en-US" altLang="zh-CN" sz="2000" i="1">
                                <a:solidFill>
                                  <a:prstClr val="white"/>
                                </a:solidFill>
                                <a:latin typeface="Cambria Math" panose="02040503050406030204" pitchFamily="18" charset="0"/>
                              </a:rPr>
                              <m:t>𝑥</m:t>
                            </m:r>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a:solidFill>
                                  <a:prstClr val="white"/>
                                </a:solidFill>
                                <a:latin typeface="Cambria Math" panose="02040503050406030204" pitchFamily="18" charset="0"/>
                              </a:rPr>
                              <m:t> </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任意一个解</a:t>
                </a:r>
                <a:r>
                  <a:rPr lang="en-US" altLang="zh-CN" sz="2000" dirty="0">
                    <a:solidFill>
                      <a:prstClr val="white"/>
                    </a:solidFill>
                    <a:latin typeface="微软雅黑" panose="020B0503020204020204" pitchFamily="34" charset="-122"/>
                    <a:ea typeface="微软雅黑" panose="020B0503020204020204" pitchFamily="34" charset="-122"/>
                  </a:rPr>
                  <a:t>(</a:t>
                </a:r>
                <a:r>
                  <a:rPr lang="zh-CN" altLang="en-US" sz="2000" dirty="0">
                    <a:solidFill>
                      <a:prstClr val="white"/>
                    </a:solidFill>
                    <a:latin typeface="微软雅黑" panose="020B0503020204020204" pitchFamily="34" charset="-122"/>
                    <a:ea typeface="微软雅黑" panose="020B0503020204020204" pitchFamily="34" charset="-122"/>
                  </a:rPr>
                  <a:t>包括其它的非零平衡点</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意义下的稳定性</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事实上</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设 </a:t>
                </a:r>
                <a14:m>
                  <m:oMath xmlns:m="http://schemas.openxmlformats.org/officeDocument/2006/math">
                    <m:r>
                      <a:rPr lang="el-GR" altLang="zh-CN" sz="2000" i="1" dirty="0" smtClean="0">
                        <a:solidFill>
                          <a:prstClr val="white"/>
                        </a:solidFill>
                        <a:latin typeface="Cambria Math" panose="02040503050406030204" pitchFamily="18" charset="0"/>
                        <a:ea typeface="微软雅黑" panose="020B0503020204020204" pitchFamily="34" charset="-122"/>
                      </a:rPr>
                      <m:t>𝜓</m:t>
                    </m:r>
                    <m:r>
                      <a:rPr lang="el-GR"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 </m:t>
                    </m:r>
                    <m:r>
                      <a:rPr lang="el-GR" altLang="zh-CN" sz="2000" i="1" dirty="0">
                        <a:solidFill>
                          <a:prstClr val="white"/>
                        </a:solidFill>
                        <a:latin typeface="Cambria Math" panose="02040503050406030204" pitchFamily="18" charset="0"/>
                        <a:ea typeface="微软雅黑" panose="020B0503020204020204" pitchFamily="34" charset="-122"/>
                      </a:rPr>
                      <m:t>𝜓</m:t>
                    </m:r>
                    <m:r>
                      <a:rPr lang="el-GR"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l-GR" altLang="zh-CN" sz="2000" i="1" dirty="0">
                            <a:solidFill>
                              <a:prstClr val="white"/>
                            </a:solidFill>
                            <a:latin typeface="Cambria Math" panose="02040503050406030204" pitchFamily="18" charset="0"/>
                            <a:ea typeface="微软雅黑" panose="020B0503020204020204" pitchFamily="34" charset="-122"/>
                          </a:rPr>
                          <m:t>𝜓</m:t>
                        </m:r>
                      </m:e>
                      <m:sub>
                        <m:r>
                          <a:rPr lang="en-US" altLang="zh-CN" sz="2000" i="1">
                            <a:solidFill>
                              <a:prstClr val="white"/>
                            </a:solidFill>
                            <a:latin typeface="Cambria Math" panose="02040503050406030204" pitchFamily="18" charset="0"/>
                          </a:rPr>
                          <m:t>0</m:t>
                        </m:r>
                      </m:sub>
                    </m:sSub>
                    <m:r>
                      <a:rPr lang="el-GR" altLang="zh-CN" sz="2000" i="1" dirty="0">
                        <a:solidFill>
                          <a:prstClr val="white"/>
                        </a:solidFill>
                        <a:latin typeface="Cambria Math" panose="02040503050406030204" pitchFamily="18" charset="0"/>
                        <a:ea typeface="微软雅黑" panose="020B0503020204020204" pitchFamily="34" charset="-122"/>
                      </a:rPr>
                      <m:t>)</m:t>
                    </m:r>
                  </m:oMath>
                </a14:m>
                <a:r>
                  <a:rPr lang="el-GR"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是系统的任意一个解</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为了考察它的稳定性</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即其它解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𝑥</m:t>
                    </m:r>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𝑡</m:t>
                    </m:r>
                    <m:r>
                      <a:rPr lang="en-US" altLang="zh-CN" sz="2000" i="1" dirty="0" smtClean="0">
                        <a:solidFill>
                          <a:prstClr val="white"/>
                        </a:solidFill>
                        <a:latin typeface="Cambria Math" panose="02040503050406030204" pitchFamily="18" charset="0"/>
                        <a:ea typeface="微软雅黑" panose="020B0503020204020204" pitchFamily="34" charset="-122"/>
                      </a:rPr>
                      <m:t>) = </m:t>
                    </m:r>
                    <m:r>
                      <a:rPr lang="en-US" altLang="zh-CN" sz="2000" i="1" dirty="0" smtClean="0">
                        <a:solidFill>
                          <a:prstClr val="white"/>
                        </a:solidFill>
                        <a:latin typeface="Cambria Math" panose="02040503050406030204" pitchFamily="18" charset="0"/>
                        <a:ea typeface="微软雅黑" panose="020B0503020204020204" pitchFamily="34" charset="-122"/>
                      </a:rPr>
                      <m:t>𝑥</m:t>
                    </m:r>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𝑡</m:t>
                        </m:r>
                      </m:e>
                      <m:sub>
                        <m:r>
                          <a:rPr lang="en-US" altLang="zh-CN" sz="2000" i="1">
                            <a:solidFill>
                              <a:prstClr val="white"/>
                            </a:solidFill>
                            <a:latin typeface="Cambria Math" panose="02040503050406030204" pitchFamily="18" charset="0"/>
                          </a:rPr>
                          <m:t>0</m:t>
                        </m:r>
                      </m:sub>
                    </m:sSub>
                    <m:r>
                      <a:rPr lang="en-US" altLang="zh-CN" sz="2000" i="1" dirty="0">
                        <a:solidFill>
                          <a:prstClr val="white"/>
                        </a:solidFill>
                        <a:latin typeface="Cambria Math" panose="02040503050406030204" pitchFamily="18" charset="0"/>
                        <a:ea typeface="微软雅黑" panose="020B0503020204020204" pitchFamily="34" charset="-122"/>
                      </a:rPr>
                      <m:t>,</m:t>
                    </m:r>
                    <m:sSub>
                      <m:sSubPr>
                        <m:ctrlPr>
                          <a:rPr lang="en-US" altLang="zh-CN" sz="2000" i="1">
                            <a:solidFill>
                              <a:prstClr val="white"/>
                            </a:solidFill>
                            <a:latin typeface="Cambria Math" panose="02040503050406030204" pitchFamily="18" charset="0"/>
                          </a:rPr>
                        </m:ctrlPr>
                      </m:sSubPr>
                      <m:e>
                        <m:r>
                          <a:rPr lang="en-US" altLang="zh-CN" sz="2000" i="1">
                            <a:solidFill>
                              <a:prstClr val="white"/>
                            </a:solidFill>
                            <a:latin typeface="Cambria Math" panose="02040503050406030204" pitchFamily="18" charset="0"/>
                          </a:rPr>
                          <m:t>𝑥</m:t>
                        </m:r>
                      </m:e>
                      <m:sub>
                        <m:r>
                          <a:rPr lang="en-US" altLang="zh-CN" sz="2000" i="1">
                            <a:solidFill>
                              <a:prstClr val="white"/>
                            </a:solidFill>
                            <a:latin typeface="Cambria Math" panose="02040503050406030204" pitchFamily="18" charset="0"/>
                          </a:rPr>
                          <m:t>0</m:t>
                        </m:r>
                      </m:sub>
                    </m:sSub>
                    <m:r>
                      <a:rPr lang="en-US" altLang="zh-CN" sz="2000" i="1" dirty="0" smtClean="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和它的接近程度</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作变换</a:t>
                </a:r>
                <a:endParaRPr lang="en-US" altLang="zh-CN" sz="2000" dirty="0">
                  <a:solidFill>
                    <a:prstClr val="white"/>
                  </a:solidFill>
                  <a:latin typeface="微软雅黑" panose="020B0503020204020204" pitchFamily="34" charset="-122"/>
                  <a:ea typeface="微软雅黑" panose="020B0503020204020204" pitchFamily="34" charset="-122"/>
                </a:endParaRPr>
              </a:p>
              <a:p>
                <a:pPr indent="457200">
                  <a:lnSpc>
                    <a:spcPct val="150000"/>
                  </a:lnSpc>
                </a:pPr>
                <a14:m>
                  <m:oMathPara xmlns:m="http://schemas.openxmlformats.org/officeDocument/2006/math">
                    <m:oMathParaPr>
                      <m:jc m:val="centerGroup"/>
                    </m:oMathParaPr>
                    <m:oMath xmlns:m="http://schemas.openxmlformats.org/officeDocument/2006/math">
                      <m:r>
                        <a:rPr lang="fr-FR" altLang="zh-CN" sz="2000" i="1" dirty="0" smtClean="0">
                          <a:solidFill>
                            <a:prstClr val="white"/>
                          </a:solidFill>
                          <a:latin typeface="Cambria Math" panose="02040503050406030204" pitchFamily="18" charset="0"/>
                          <a:ea typeface="微软雅黑" panose="020B0503020204020204" pitchFamily="34" charset="-122"/>
                        </a:rPr>
                        <m:t>𝑦</m:t>
                      </m:r>
                      <m:r>
                        <a:rPr lang="fr-FR" altLang="zh-CN" sz="2000" i="1" dirty="0" smtClean="0">
                          <a:solidFill>
                            <a:prstClr val="white"/>
                          </a:solidFill>
                          <a:latin typeface="Cambria Math" panose="02040503050406030204" pitchFamily="18" charset="0"/>
                          <a:ea typeface="微软雅黑" panose="020B0503020204020204" pitchFamily="34" charset="-122"/>
                        </a:rPr>
                        <m:t>(</m:t>
                      </m:r>
                      <m:r>
                        <a:rPr lang="fr-FR" altLang="zh-CN" sz="2000" i="1" dirty="0" smtClean="0">
                          <a:solidFill>
                            <a:prstClr val="white"/>
                          </a:solidFill>
                          <a:latin typeface="Cambria Math" panose="02040503050406030204" pitchFamily="18" charset="0"/>
                          <a:ea typeface="微软雅黑" panose="020B0503020204020204" pitchFamily="34" charset="-122"/>
                        </a:rPr>
                        <m:t>𝑡</m:t>
                      </m:r>
                      <m:r>
                        <a:rPr lang="fr-FR" altLang="zh-CN" sz="2000" i="1" dirty="0" smtClean="0">
                          <a:solidFill>
                            <a:prstClr val="white"/>
                          </a:solidFill>
                          <a:latin typeface="Cambria Math" panose="02040503050406030204" pitchFamily="18" charset="0"/>
                          <a:ea typeface="微软雅黑" panose="020B0503020204020204" pitchFamily="34" charset="-122"/>
                        </a:rPr>
                        <m:t>) = </m:t>
                      </m:r>
                      <m:r>
                        <a:rPr lang="fr-FR" altLang="zh-CN" sz="2000" i="1" dirty="0" smtClean="0">
                          <a:solidFill>
                            <a:prstClr val="white"/>
                          </a:solidFill>
                          <a:latin typeface="Cambria Math" panose="02040503050406030204" pitchFamily="18" charset="0"/>
                          <a:ea typeface="微软雅黑" panose="020B0503020204020204" pitchFamily="34" charset="-122"/>
                        </a:rPr>
                        <m:t>𝑥</m:t>
                      </m:r>
                      <m:r>
                        <a:rPr lang="fr-FR" altLang="zh-CN" sz="2000" i="1" dirty="0" smtClean="0">
                          <a:solidFill>
                            <a:prstClr val="white"/>
                          </a:solidFill>
                          <a:latin typeface="Cambria Math" panose="02040503050406030204" pitchFamily="18" charset="0"/>
                          <a:ea typeface="微软雅黑" panose="020B0503020204020204" pitchFamily="34" charset="-122"/>
                        </a:rPr>
                        <m:t>(</m:t>
                      </m:r>
                      <m:r>
                        <a:rPr lang="fr-FR" altLang="zh-CN" sz="2000" i="1" dirty="0" smtClean="0">
                          <a:solidFill>
                            <a:prstClr val="white"/>
                          </a:solidFill>
                          <a:latin typeface="Cambria Math" panose="02040503050406030204" pitchFamily="18" charset="0"/>
                          <a:ea typeface="微软雅黑" panose="020B0503020204020204" pitchFamily="34" charset="-122"/>
                        </a:rPr>
                        <m:t>𝑡</m:t>
                      </m:r>
                      <m:r>
                        <a:rPr lang="fr-FR" altLang="zh-CN" sz="2000" i="1" dirty="0" smtClean="0">
                          <a:solidFill>
                            <a:prstClr val="white"/>
                          </a:solidFill>
                          <a:latin typeface="Cambria Math" panose="02040503050406030204" pitchFamily="18" charset="0"/>
                          <a:ea typeface="微软雅黑" panose="020B0503020204020204" pitchFamily="34" charset="-122"/>
                        </a:rPr>
                        <m:t>)−</m:t>
                      </m:r>
                      <m:r>
                        <a:rPr lang="fr-FR" altLang="zh-CN" sz="2000" i="1" dirty="0" smtClean="0">
                          <a:solidFill>
                            <a:prstClr val="white"/>
                          </a:solidFill>
                          <a:latin typeface="Cambria Math" panose="02040503050406030204" pitchFamily="18" charset="0"/>
                          <a:ea typeface="微软雅黑" panose="020B0503020204020204" pitchFamily="34" charset="-122"/>
                        </a:rPr>
                        <m:t>𝜓</m:t>
                      </m:r>
                      <m:r>
                        <a:rPr lang="fr-FR" altLang="zh-CN" sz="2000" i="1" dirty="0" smtClean="0">
                          <a:solidFill>
                            <a:prstClr val="white"/>
                          </a:solidFill>
                          <a:latin typeface="Cambria Math" panose="02040503050406030204" pitchFamily="18" charset="0"/>
                          <a:ea typeface="微软雅黑" panose="020B0503020204020204" pitchFamily="34" charset="-122"/>
                        </a:rPr>
                        <m:t>(</m:t>
                      </m:r>
                      <m:r>
                        <a:rPr lang="fr-FR" altLang="zh-CN" sz="2000" i="1" dirty="0" smtClean="0">
                          <a:solidFill>
                            <a:prstClr val="white"/>
                          </a:solidFill>
                          <a:latin typeface="Cambria Math" panose="02040503050406030204" pitchFamily="18" charset="0"/>
                          <a:ea typeface="微软雅黑" panose="020B0503020204020204" pitchFamily="34" charset="-122"/>
                        </a:rPr>
                        <m:t>𝑡</m:t>
                      </m:r>
                      <m:r>
                        <a:rPr lang="fr-FR" altLang="zh-CN" sz="2000" i="1" dirty="0" smtClean="0">
                          <a:solidFill>
                            <a:prstClr val="white"/>
                          </a:solidFill>
                          <a:latin typeface="Cambria Math" panose="02040503050406030204" pitchFamily="18" charset="0"/>
                          <a:ea typeface="微软雅黑" panose="020B0503020204020204" pitchFamily="34" charset="-122"/>
                        </a:rPr>
                        <m:t>),</m:t>
                      </m:r>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则系统可化为 </a:t>
                </a:r>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14:m>
                  <m:oMathPara xmlns:m="http://schemas.openxmlformats.org/officeDocument/2006/math">
                    <m:oMathParaPr>
                      <m:jc m:val="right"/>
                    </m:oMathParaPr>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en-US" altLang="zh-CN" sz="2000" b="0" i="1" smtClean="0">
                              <a:solidFill>
                                <a:prstClr val="white"/>
                              </a:solidFill>
                              <a:latin typeface="Cambria Math" panose="02040503050406030204" pitchFamily="18" charset="0"/>
                            </a:rPr>
                            <m:t>𝑦</m:t>
                          </m:r>
                          <m:r>
                            <a:rPr lang="en-US" altLang="zh-CN" sz="2000" b="0" i="1" smtClean="0">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𝑡</m:t>
                          </m:r>
                          <m:r>
                            <a:rPr lang="en-US" altLang="zh-CN" sz="2000" b="0" i="1" smtClean="0">
                              <a:solidFill>
                                <a:prstClr val="white"/>
                              </a:solidFill>
                              <a:latin typeface="Cambria Math" panose="02040503050406030204" pitchFamily="18" charset="0"/>
                            </a:rPr>
                            <m:t>)</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dirty="0">
                          <a:solidFill>
                            <a:prstClr val="white"/>
                          </a:solidFill>
                          <a:latin typeface="Cambria Math" panose="02040503050406030204" pitchFamily="18" charset="0"/>
                          <a:ea typeface="微软雅黑" panose="020B0503020204020204" pitchFamily="34" charset="-122"/>
                        </a:rPr>
                        <m:t>𝑓</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err="1">
                          <a:solidFill>
                            <a:prstClr val="white"/>
                          </a:solidFill>
                          <a:latin typeface="Cambria Math" panose="02040503050406030204" pitchFamily="18" charset="0"/>
                          <a:ea typeface="微软雅黑" panose="020B0503020204020204" pitchFamily="34" charset="-122"/>
                        </a:rPr>
                        <m:t>𝑡</m:t>
                      </m:r>
                      <m:r>
                        <a:rPr lang="en-US" altLang="zh-CN" sz="2000" i="1" dirty="0" err="1">
                          <a:solidFill>
                            <a:prstClr val="white"/>
                          </a:solidFill>
                          <a:latin typeface="Cambria Math" panose="02040503050406030204" pitchFamily="18" charset="0"/>
                          <a:ea typeface="微软雅黑" panose="020B0503020204020204" pitchFamily="34" charset="-122"/>
                        </a:rPr>
                        <m:t>,</m:t>
                      </m:r>
                      <m:r>
                        <a:rPr lang="en-US" altLang="zh-CN" sz="2000" i="1" dirty="0" err="1">
                          <a:solidFill>
                            <a:prstClr val="white"/>
                          </a:solidFill>
                          <a:latin typeface="Cambria Math" panose="02040503050406030204" pitchFamily="18" charset="0"/>
                          <a:ea typeface="微软雅黑" panose="020B0503020204020204" pitchFamily="34" charset="-122"/>
                        </a:rPr>
                        <m:t>𝑦</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 </m:t>
                      </m:r>
                      <m:r>
                        <a:rPr lang="el-GR" altLang="zh-CN" sz="2000" i="1" dirty="0">
                          <a:solidFill>
                            <a:prstClr val="white"/>
                          </a:solidFill>
                          <a:latin typeface="Cambria Math" panose="02040503050406030204" pitchFamily="18" charset="0"/>
                          <a:ea typeface="微软雅黑" panose="020B0503020204020204" pitchFamily="34" charset="-122"/>
                        </a:rPr>
                        <m:t>𝜓</m:t>
                      </m:r>
                      <m:r>
                        <a:rPr lang="el-GR"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𝑓</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r>
                        <a:rPr lang="el-GR" altLang="zh-CN" sz="2000" i="1" dirty="0">
                          <a:solidFill>
                            <a:prstClr val="white"/>
                          </a:solidFill>
                          <a:latin typeface="Cambria Math" panose="02040503050406030204" pitchFamily="18" charset="0"/>
                          <a:ea typeface="微软雅黑" panose="020B0503020204020204" pitchFamily="34" charset="-122"/>
                        </a:rPr>
                        <m:t>𝜓</m:t>
                      </m:r>
                      <m:r>
                        <a:rPr lang="el-GR"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m:t>
                      </m:r>
                      <m:r>
                        <a:rPr lang="en-US" altLang="zh-CN" sz="2000" i="1" dirty="0">
                          <a:solidFill>
                            <a:prstClr val="white"/>
                          </a:solidFill>
                          <a:latin typeface="Cambria Math" panose="02040503050406030204" pitchFamily="18" charset="0"/>
                          <a:ea typeface="微软雅黑" panose="020B0503020204020204" pitchFamily="34" charset="-122"/>
                        </a:rPr>
                        <m:t>𝑔</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err="1">
                          <a:solidFill>
                            <a:prstClr val="white"/>
                          </a:solidFill>
                          <a:latin typeface="Cambria Math" panose="02040503050406030204" pitchFamily="18" charset="0"/>
                          <a:ea typeface="微软雅黑" panose="020B0503020204020204" pitchFamily="34" charset="-122"/>
                        </a:rPr>
                        <m:t>𝑡</m:t>
                      </m:r>
                      <m:r>
                        <a:rPr lang="en-US" altLang="zh-CN" sz="2000" i="1" dirty="0" err="1">
                          <a:solidFill>
                            <a:prstClr val="white"/>
                          </a:solidFill>
                          <a:latin typeface="Cambria Math" panose="02040503050406030204" pitchFamily="18" charset="0"/>
                          <a:ea typeface="微软雅黑" panose="020B0503020204020204" pitchFamily="34" charset="-122"/>
                        </a:rPr>
                        <m:t>,</m:t>
                      </m:r>
                      <m:r>
                        <a:rPr lang="en-US" altLang="zh-CN" sz="2000" i="1" dirty="0" err="1">
                          <a:solidFill>
                            <a:prstClr val="white"/>
                          </a:solidFill>
                          <a:latin typeface="Cambria Math" panose="02040503050406030204" pitchFamily="18" charset="0"/>
                          <a:ea typeface="微软雅黑" panose="020B0503020204020204" pitchFamily="34" charset="-122"/>
                        </a:rPr>
                        <m:t>𝑦</m:t>
                      </m:r>
                      <m:r>
                        <a:rPr lang="en-US" altLang="zh-CN" sz="2000" i="1" dirty="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        (5.4.</m:t>
                      </m:r>
                      <m:r>
                        <a:rPr lang="en-US" altLang="zh-CN" sz="2000" b="0" i="1" dirty="0" smtClean="0">
                          <a:solidFill>
                            <a:prstClr val="white"/>
                          </a:solidFill>
                          <a:latin typeface="Cambria Math" panose="02040503050406030204" pitchFamily="18" charset="0"/>
                          <a:ea typeface="微软雅黑" panose="020B0503020204020204" pitchFamily="34" charset="-122"/>
                        </a:rPr>
                        <m:t>3) </m:t>
                      </m:r>
                    </m:oMath>
                  </m:oMathPara>
                </a14:m>
                <a:endParaRPr lang="en-US" altLang="zh-CN" sz="20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容易验证</a:t>
                </a:r>
                <a:r>
                  <a:rPr lang="en-US" altLang="zh-CN" sz="2000" dirty="0">
                    <a:solidFill>
                      <a:prstClr val="white"/>
                    </a:solidFill>
                    <a:latin typeface="微软雅黑" panose="020B0503020204020204" pitchFamily="34" charset="-122"/>
                    <a:ea typeface="微软雅黑" panose="020B0503020204020204" pitchFamily="34" charset="-122"/>
                  </a:rPr>
                  <a:t>,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𝑦</m:t>
                    </m:r>
                    <m:r>
                      <a:rPr lang="en-US" altLang="zh-CN" sz="2000" i="1" dirty="0" smtClean="0">
                        <a:solidFill>
                          <a:prstClr val="white"/>
                        </a:solidFill>
                        <a:latin typeface="Cambria Math" panose="02040503050406030204" pitchFamily="18" charset="0"/>
                        <a:ea typeface="微软雅黑" panose="020B0503020204020204" pitchFamily="34" charset="-122"/>
                      </a:rPr>
                      <m:t> = 0 </m:t>
                    </m:r>
                  </m:oMath>
                </a14:m>
                <a:r>
                  <a:rPr lang="zh-CN" altLang="en-US" sz="2000" dirty="0">
                    <a:solidFill>
                      <a:prstClr val="white"/>
                    </a:solidFill>
                    <a:latin typeface="微软雅黑" panose="020B0503020204020204" pitchFamily="34" charset="-122"/>
                    <a:ea typeface="微软雅黑" panose="020B0503020204020204" pitchFamily="34" charset="-122"/>
                  </a:rPr>
                  <a:t>是系统 </a:t>
                </a:r>
                <a:r>
                  <a:rPr lang="en-US" altLang="zh-CN" sz="2000" dirty="0">
                    <a:solidFill>
                      <a:prstClr val="white"/>
                    </a:solidFill>
                    <a:latin typeface="微软雅黑" panose="020B0503020204020204" pitchFamily="34" charset="-122"/>
                    <a:ea typeface="微软雅黑" panose="020B0503020204020204" pitchFamily="34" charset="-122"/>
                  </a:rPr>
                  <a:t>(5.4.3) </a:t>
                </a:r>
                <a:r>
                  <a:rPr lang="zh-CN" altLang="en-US" sz="2000" dirty="0">
                    <a:solidFill>
                      <a:prstClr val="white"/>
                    </a:solidFill>
                    <a:latin typeface="微软雅黑" panose="020B0503020204020204" pitchFamily="34" charset="-122"/>
                    <a:ea typeface="微软雅黑" panose="020B0503020204020204" pitchFamily="34" charset="-122"/>
                  </a:rPr>
                  <a:t>的解</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因此</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研究系统 </a:t>
                </a:r>
                <a:r>
                  <a:rPr lang="en-US" altLang="zh-CN" sz="2000" dirty="0">
                    <a:solidFill>
                      <a:prstClr val="white"/>
                    </a:solidFill>
                    <a:latin typeface="微软雅黑" panose="020B0503020204020204" pitchFamily="34" charset="-122"/>
                    <a:ea typeface="微软雅黑" panose="020B0503020204020204" pitchFamily="34" charset="-122"/>
                  </a:rPr>
                  <a:t>(5.4.1) </a:t>
                </a:r>
                <a:r>
                  <a:rPr lang="zh-CN" altLang="en-US" sz="2000" dirty="0">
                    <a:solidFill>
                      <a:prstClr val="white"/>
                    </a:solidFill>
                    <a:latin typeface="微软雅黑" panose="020B0503020204020204" pitchFamily="34" charset="-122"/>
                    <a:ea typeface="微软雅黑" panose="020B0503020204020204" pitchFamily="34" charset="-122"/>
                  </a:rPr>
                  <a:t>任意一个解 </a:t>
                </a:r>
                <a14:m>
                  <m:oMath xmlns:m="http://schemas.openxmlformats.org/officeDocument/2006/math">
                    <m:r>
                      <a:rPr lang="el-GR" altLang="zh-CN" sz="2000" i="1" dirty="0" smtClean="0">
                        <a:solidFill>
                          <a:prstClr val="white"/>
                        </a:solidFill>
                        <a:latin typeface="Cambria Math" panose="02040503050406030204" pitchFamily="18" charset="0"/>
                        <a:ea typeface="微软雅黑" panose="020B0503020204020204" pitchFamily="34" charset="-122"/>
                      </a:rPr>
                      <m:t>𝜓</m:t>
                    </m:r>
                    <m:r>
                      <a:rPr lang="el-GR"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的稳定性问题即可等价地转化为研究系统 </a:t>
                </a:r>
                <a:r>
                  <a:rPr lang="en-US" altLang="zh-CN" sz="2000" dirty="0">
                    <a:solidFill>
                      <a:prstClr val="white"/>
                    </a:solidFill>
                    <a:latin typeface="微软雅黑" panose="020B0503020204020204" pitchFamily="34" charset="-122"/>
                    <a:ea typeface="微软雅黑" panose="020B0503020204020204" pitchFamily="34" charset="-122"/>
                  </a:rPr>
                  <a:t>(5.4.3) </a:t>
                </a:r>
                <a:r>
                  <a:rPr lang="zh-CN" altLang="en-US" sz="2000" dirty="0">
                    <a:solidFill>
                      <a:prstClr val="white"/>
                    </a:solidFill>
                    <a:latin typeface="微软雅黑" panose="020B0503020204020204" pitchFamily="34" charset="-122"/>
                    <a:ea typeface="微软雅黑" panose="020B0503020204020204" pitchFamily="34" charset="-122"/>
                  </a:rPr>
                  <a:t>零解的稳定性问题</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由此</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对于系统 </a:t>
                </a:r>
                <a:r>
                  <a:rPr lang="en-US" altLang="zh-CN" sz="2000" dirty="0">
                    <a:solidFill>
                      <a:prstClr val="white"/>
                    </a:solidFill>
                    <a:latin typeface="微软雅黑" panose="020B0503020204020204" pitchFamily="34" charset="-122"/>
                    <a:ea typeface="微软雅黑" panose="020B0503020204020204" pitchFamily="34" charset="-122"/>
                  </a:rPr>
                  <a:t>(5.4.1) </a:t>
                </a:r>
                <a:r>
                  <a:rPr lang="zh-CN" altLang="en-US" sz="2000" dirty="0">
                    <a:solidFill>
                      <a:prstClr val="white"/>
                    </a:solidFill>
                    <a:latin typeface="微软雅黑" panose="020B0503020204020204" pitchFamily="34" charset="-122"/>
                    <a:ea typeface="微软雅黑" panose="020B0503020204020204" pitchFamily="34" charset="-122"/>
                  </a:rPr>
                  <a:t>任意一个解 </a:t>
                </a:r>
                <a14:m>
                  <m:oMath xmlns:m="http://schemas.openxmlformats.org/officeDocument/2006/math">
                    <m:r>
                      <a:rPr lang="el-GR" altLang="zh-CN" sz="2000" i="1" dirty="0" smtClean="0">
                        <a:solidFill>
                          <a:prstClr val="white"/>
                        </a:solidFill>
                        <a:latin typeface="Cambria Math" panose="02040503050406030204" pitchFamily="18" charset="0"/>
                        <a:ea typeface="微软雅黑" panose="020B0503020204020204" pitchFamily="34" charset="-122"/>
                      </a:rPr>
                      <m:t>𝜓</m:t>
                    </m:r>
                    <m:r>
                      <a:rPr lang="el-GR"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a:solidFill>
                          <a:prstClr val="white"/>
                        </a:solidFill>
                        <a:latin typeface="Cambria Math" panose="02040503050406030204" pitchFamily="18" charset="0"/>
                        <a:ea typeface="微软雅黑" panose="020B0503020204020204" pitchFamily="34" charset="-122"/>
                      </a:rPr>
                      <m:t>𝑡</m:t>
                    </m:r>
                    <m:r>
                      <a:rPr lang="en-US" altLang="zh-CN" sz="2000" i="1" dirty="0">
                        <a:solidFill>
                          <a:prstClr val="white"/>
                        </a:solidFill>
                        <a:latin typeface="Cambria Math" panose="02040503050406030204" pitchFamily="18" charset="0"/>
                        <a:ea typeface="微软雅黑" panose="020B0503020204020204" pitchFamily="34" charset="-122"/>
                      </a:rPr>
                      <m:t>)</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在 </a:t>
                </a:r>
                <a:r>
                  <a:rPr lang="en-US" altLang="zh-CN" sz="2000" dirty="0">
                    <a:solidFill>
                      <a:prstClr val="white"/>
                    </a:solidFill>
                    <a:latin typeface="微软雅黑" panose="020B0503020204020204" pitchFamily="34" charset="-122"/>
                    <a:ea typeface="微软雅黑" panose="020B0503020204020204" pitchFamily="34" charset="-122"/>
                  </a:rPr>
                  <a:t>Lyapunov </a:t>
                </a:r>
                <a:r>
                  <a:rPr lang="zh-CN" altLang="en-US" sz="2000" dirty="0">
                    <a:solidFill>
                      <a:prstClr val="white"/>
                    </a:solidFill>
                    <a:latin typeface="微软雅黑" panose="020B0503020204020204" pitchFamily="34" charset="-122"/>
                    <a:ea typeface="微软雅黑" panose="020B0503020204020204" pitchFamily="34" charset="-122"/>
                  </a:rPr>
                  <a:t>意义下的稳定、不稳定、渐近稳定的分析定义也可一一给出</a:t>
                </a:r>
                <a:r>
                  <a:rPr lang="en-US" altLang="zh-CN" sz="2000" dirty="0">
                    <a:solidFill>
                      <a:prstClr val="white"/>
                    </a:solidFill>
                    <a:latin typeface="微软雅黑" panose="020B0503020204020204" pitchFamily="34" charset="-122"/>
                    <a:ea typeface="微软雅黑" panose="020B0503020204020204" pitchFamily="34" charset="-122"/>
                  </a:rPr>
                  <a:t>.</a:t>
                </a:r>
              </a:p>
            </p:txBody>
          </p:sp>
        </mc:Choice>
        <mc:Fallback xmlns="">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342899" y="-107666"/>
                <a:ext cx="8355329" cy="6546087"/>
              </a:xfrm>
              <a:prstGeom prst="rect">
                <a:avLst/>
              </a:prstGeom>
              <a:blipFill>
                <a:blip r:embed="rId2"/>
                <a:stretch>
                  <a:fillRect l="-729" r="-1167" b="-7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054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C1DDEF3-2E7C-4562-B1DA-EA23924ACDA2}"/>
                  </a:ext>
                </a:extLst>
              </p:cNvPr>
              <p:cNvSpPr txBox="1"/>
              <p:nvPr/>
            </p:nvSpPr>
            <p:spPr>
              <a:xfrm>
                <a:off x="331470" y="774051"/>
                <a:ext cx="8355329" cy="1015663"/>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例 </a:t>
                </a:r>
                <a:r>
                  <a:rPr lang="zh-CN" altLang="en-US" sz="2000" dirty="0">
                    <a:latin typeface="微软雅黑" panose="020B0503020204020204" pitchFamily="34" charset="-122"/>
                    <a:ea typeface="微软雅黑" panose="020B0503020204020204" pitchFamily="34" charset="-122"/>
                  </a:rPr>
                  <a:t>设函数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𝜅</m:t>
                    </m:r>
                    <m:r>
                      <a:rPr lang="el-GR" altLang="zh-CN" sz="2000" i="1" dirty="0" smtClean="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 </m:t>
                    </m:r>
                    <m:r>
                      <a:rPr lang="zh-CN" altLang="en-US" sz="2000" i="1" dirty="0" smtClean="0">
                        <a:latin typeface="Cambria Math" panose="02040503050406030204" pitchFamily="18" charset="0"/>
                        <a:ea typeface="微软雅黑" panose="020B0503020204020204" pitchFamily="34" charset="-122"/>
                      </a:rPr>
                      <m:t>𝜇</m:t>
                    </m:r>
                    <m:r>
                      <a:rPr lang="en-US"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和 </a:t>
                </a:r>
                <a14:m>
                  <m:oMath xmlns:m="http://schemas.openxmlformats.org/officeDocument/2006/math">
                    <m:r>
                      <a:rPr lang="el-GR" altLang="zh-CN" sz="2000" i="1" dirty="0" smtClean="0">
                        <a:latin typeface="Cambria Math" panose="02040503050406030204" pitchFamily="18" charset="0"/>
                        <a:ea typeface="微软雅黑" panose="020B0503020204020204" pitchFamily="34" charset="-122"/>
                      </a:rPr>
                      <m:t>𝜔</m:t>
                    </m:r>
                    <m:r>
                      <a:rPr lang="el-GR" altLang="zh-CN" sz="2000" i="1" dirty="0" smtClean="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oMath>
                </a14:m>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是定义在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上的实值连续函数</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设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𝑥</m:t>
                    </m:r>
                    <m:r>
                      <a:rPr lang="en-US" altLang="zh-CN" sz="2000" i="1" dirty="0" smtClean="0">
                        <a:latin typeface="Cambria Math" panose="02040503050406030204" pitchFamily="18" charset="0"/>
                        <a:ea typeface="微软雅黑" panose="020B0503020204020204" pitchFamily="34" charset="-122"/>
                      </a:rPr>
                      <m:t> = </m:t>
                    </m:r>
                    <m:r>
                      <a:rPr lang="zh-CN" altLang="el-GR" sz="2000" i="1" dirty="0" smtClean="0">
                        <a:latin typeface="Cambria Math" panose="02040503050406030204" pitchFamily="18" charset="0"/>
                        <a:ea typeface="微软雅黑" panose="020B0503020204020204" pitchFamily="34" charset="-122"/>
                      </a:rPr>
                      <m:t>𝜙</m:t>
                    </m:r>
                    <m:r>
                      <a:rPr lang="el-GR"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 </m:t>
                    </m:r>
                    <m:r>
                      <a:rPr lang="en-US" altLang="zh-CN" sz="2000" i="1" dirty="0">
                        <a:latin typeface="Cambria Math" panose="02040503050406030204" pitchFamily="18" charset="0"/>
                        <a:ea typeface="微软雅黑" panose="020B0503020204020204" pitchFamily="34" charset="-122"/>
                      </a:rPr>
                      <m:t>𝑦</m:t>
                    </m:r>
                    <m:r>
                      <a:rPr lang="en-US" altLang="zh-CN" sz="2000" i="1" dirty="0">
                        <a:latin typeface="Cambria Math" panose="02040503050406030204" pitchFamily="18" charset="0"/>
                        <a:ea typeface="微软雅黑" panose="020B0503020204020204" pitchFamily="34" charset="-122"/>
                      </a:rPr>
                      <m:t> = </m:t>
                    </m:r>
                    <m:r>
                      <a:rPr lang="el-GR" altLang="zh-CN" sz="2000" i="1" dirty="0">
                        <a:latin typeface="Cambria Math" panose="02040503050406030204" pitchFamily="18" charset="0"/>
                        <a:ea typeface="微软雅黑" panose="020B0503020204020204" pitchFamily="34" charset="-122"/>
                      </a:rPr>
                      <m:t>𝜓</m:t>
                    </m:r>
                    <m:r>
                      <a:rPr lang="el-GR"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 </m:t>
                    </m:r>
                  </m:oMath>
                </a14:m>
                <a:r>
                  <a:rPr lang="zh-CN" altLang="en-US" sz="2000" dirty="0">
                    <a:latin typeface="微软雅黑" panose="020B0503020204020204" pitchFamily="34" charset="-122"/>
                    <a:ea typeface="微软雅黑" panose="020B0503020204020204" pitchFamily="34" charset="-122"/>
                  </a:rPr>
                  <a:t>是系统</a:t>
                </a:r>
                <a:r>
                  <a:rPr lang="en-US" altLang="zh-CN" sz="2000" dirty="0">
                    <a:latin typeface="微软雅黑" panose="020B0503020204020204" pitchFamily="34" charset="-122"/>
                    <a:ea typeface="微软雅黑" panose="020B0503020204020204" pitchFamily="34" charset="-122"/>
                  </a:rPr>
                  <a:t>:</a:t>
                </a:r>
              </a:p>
            </p:txBody>
          </p:sp>
        </mc:Choice>
        <mc:Fallback xmlns="">
          <p:sp>
            <p:nvSpPr>
              <p:cNvPr id="5" name="文本框 4">
                <a:extLst>
                  <a:ext uri="{FF2B5EF4-FFF2-40B4-BE49-F238E27FC236}">
                    <a16:creationId xmlns:a16="http://schemas.microsoft.com/office/drawing/2014/main" id="{2C1DDEF3-2E7C-4562-B1DA-EA23924ACDA2}"/>
                  </a:ext>
                </a:extLst>
              </p:cNvPr>
              <p:cNvSpPr txBox="1">
                <a:spLocks noRot="1" noChangeAspect="1" noMove="1" noResize="1" noEditPoints="1" noAdjustHandles="1" noChangeArrowheads="1" noChangeShapeType="1" noTextEdit="1"/>
              </p:cNvSpPr>
              <p:nvPr/>
            </p:nvSpPr>
            <p:spPr>
              <a:xfrm>
                <a:off x="331470" y="774051"/>
                <a:ext cx="8355329" cy="1015663"/>
              </a:xfrm>
              <a:prstGeom prst="rect">
                <a:avLst/>
              </a:prstGeom>
              <a:blipFill>
                <a:blip r:embed="rId2"/>
                <a:stretch>
                  <a:fillRect l="-729" b="-41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555B632-8E3D-4D97-958E-7BEE1A99075E}"/>
                  </a:ext>
                </a:extLst>
              </p:cNvPr>
              <p:cNvSpPr/>
              <p:nvPr/>
            </p:nvSpPr>
            <p:spPr>
              <a:xfrm>
                <a:off x="331470" y="1789714"/>
                <a:ext cx="8355329" cy="4289316"/>
              </a:xfrm>
              <a:prstGeom prst="rect">
                <a:avLst/>
              </a:prstGeom>
            </p:spPr>
            <p:txBody>
              <a:bodyPr wrap="square">
                <a:spAutoFit/>
              </a:bodyPr>
              <a:lstStyle/>
              <a:p>
                <a:pPr algn="r"/>
                <a14:m>
                  <m:oMath xmlns:m="http://schemas.openxmlformats.org/officeDocument/2006/math">
                    <m:d>
                      <m:dPr>
                        <m:begChr m:val="{"/>
                        <m:endChr m:val=""/>
                        <m:ctrlPr>
                          <a:rPr lang="en-US" altLang="zh-CN" sz="2000" i="1" smtClean="0">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smtClean="0">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b="0" i="1" smtClean="0">
                                    <a:solidFill>
                                      <a:prstClr val="white"/>
                                    </a:solidFill>
                                    <a:latin typeface="Cambria Math" panose="02040503050406030204" pitchFamily="18" charset="0"/>
                                  </a:rPr>
                                </m:ctrlPr>
                              </m:dPr>
                              <m:e>
                                <m:r>
                                  <a:rPr lang="en-US" altLang="zh-CN" sz="2000" b="0" i="1" smtClean="0">
                                    <a:solidFill>
                                      <a:prstClr val="white"/>
                                    </a:solidFill>
                                    <a:latin typeface="Cambria Math" panose="02040503050406030204" pitchFamily="18" charset="0"/>
                                  </a:rPr>
                                  <m:t>𝑡</m:t>
                                </m:r>
                              </m:e>
                            </m:d>
                            <m:r>
                              <a:rPr lang="en-US" altLang="zh-CN" sz="2000" b="0" i="1" smtClean="0">
                                <a:solidFill>
                                  <a:prstClr val="white"/>
                                </a:solidFill>
                                <a:latin typeface="Cambria Math" panose="02040503050406030204" pitchFamily="18" charset="0"/>
                                <a:ea typeface="Cambria Math" panose="02040503050406030204" pitchFamily="18" charset="0"/>
                              </a:rPr>
                              <m:t>∙</m:t>
                            </m:r>
                            <m:r>
                              <a:rPr lang="en-US" altLang="zh-CN" sz="2000" b="0" i="1" smtClean="0">
                                <a:solidFill>
                                  <a:prstClr val="white"/>
                                </a:solidFill>
                                <a:latin typeface="Cambria Math" panose="02040503050406030204" pitchFamily="18" charset="0"/>
                                <a:ea typeface="Cambria Math" panose="02040503050406030204" pitchFamily="18" charset="0"/>
                              </a:rPr>
                              <m:t>𝑦</m:t>
                            </m:r>
                            <m:r>
                              <a:rPr lang="en-US" altLang="zh-CN" sz="2000" b="0" i="1" smtClean="0">
                                <a:solidFill>
                                  <a:prstClr val="white"/>
                                </a:solidFill>
                                <a:latin typeface="Cambria Math" panose="02040503050406030204" pitchFamily="18" charset="0"/>
                                <a:ea typeface="Cambria Math" panose="02040503050406030204" pitchFamily="18" charset="0"/>
                              </a:rPr>
                              <m:t>−</m:t>
                            </m:r>
                            <m:r>
                              <a:rPr lang="zh-CN" altLang="en-US" sz="2000" i="1" dirty="0">
                                <a:latin typeface="Cambria Math" panose="02040503050406030204" pitchFamily="18" charset="0"/>
                                <a:ea typeface="微软雅黑" panose="020B0503020204020204" pitchFamily="34" charset="-122"/>
                              </a:rPr>
                              <m:t>𝜇</m:t>
                            </m:r>
                            <m:r>
                              <a:rPr lang="en-US"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e>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en-US" altLang="zh-CN" sz="2000" b="0" i="1" smtClean="0">
                                    <a:solidFill>
                                      <a:prstClr val="white"/>
                                    </a:solidFill>
                                    <a:latin typeface="Cambria Math" panose="02040503050406030204" pitchFamily="18" charset="0"/>
                                  </a:rPr>
                                  <m:t>𝑦</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en-US" altLang="zh-CN" sz="2000" b="0" i="1" smtClean="0">
                                <a:solidFill>
                                  <a:prstClr val="white"/>
                                </a:solidFill>
                                <a:latin typeface="Cambria Math" panose="02040503050406030204" pitchFamily="18" charset="0"/>
                                <a:ea typeface="Cambria Math" panose="02040503050406030204" pitchFamily="18" charset="0"/>
                              </a:rPr>
                              <m:t>𝑥</m:t>
                            </m:r>
                            <m:r>
                              <a:rPr lang="en-US" altLang="zh-CN" sz="2000" b="0" i="1" smtClean="0">
                                <a:solidFill>
                                  <a:prstClr val="white"/>
                                </a:solidFill>
                                <a:latin typeface="Cambria Math" panose="02040503050406030204" pitchFamily="18" charset="0"/>
                                <a:ea typeface="Cambria Math" panose="02040503050406030204" pitchFamily="18" charset="0"/>
                              </a:rPr>
                              <m:t>+</m:t>
                            </m:r>
                            <m:r>
                              <a:rPr lang="zh-CN" altLang="en-US" sz="2000" b="0" i="1" smtClean="0">
                                <a:solidFill>
                                  <a:prstClr val="white"/>
                                </a:solidFill>
                                <a:latin typeface="Cambria Math" panose="02040503050406030204" pitchFamily="18" charset="0"/>
                                <a:ea typeface="Cambria Math" panose="02040503050406030204" pitchFamily="18" charset="0"/>
                              </a:rPr>
                              <m:t>𝜔</m:t>
                            </m:r>
                            <m:r>
                              <a:rPr lang="en-US"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e>
                        </m:eqArr>
                      </m:e>
                    </m:d>
                  </m:oMath>
                </a14:m>
                <a:r>
                  <a:rPr lang="en-US" altLang="zh-CN" sz="2000" dirty="0"/>
                  <a:t>                                     (5.4.4)</a:t>
                </a:r>
              </a:p>
              <a:p>
                <a:r>
                  <a:rPr lang="zh-CN" altLang="en-US" sz="2000" dirty="0">
                    <a:latin typeface="微软雅黑" panose="020B0503020204020204" pitchFamily="34" charset="-122"/>
                    <a:ea typeface="微软雅黑" panose="020B0503020204020204" pitchFamily="34" charset="-122"/>
                  </a:rPr>
                  <a:t>的一个特解</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试确定此特解在 </a:t>
                </a:r>
                <a:r>
                  <a:rPr lang="en-US" altLang="zh-CN" sz="2000" dirty="0">
                    <a:latin typeface="微软雅黑" panose="020B0503020204020204" pitchFamily="34" charset="-122"/>
                    <a:ea typeface="微软雅黑" panose="020B0503020204020204" pitchFamily="34" charset="-122"/>
                  </a:rPr>
                  <a:t>Lyapunov </a:t>
                </a:r>
                <a:r>
                  <a:rPr lang="zh-CN" altLang="en-US" sz="2000" dirty="0">
                    <a:latin typeface="微软雅黑" panose="020B0503020204020204" pitchFamily="34" charset="-122"/>
                    <a:ea typeface="微软雅黑" panose="020B0503020204020204" pitchFamily="34" charset="-122"/>
                  </a:rPr>
                  <a:t>意义下的稳定性</a:t>
                </a:r>
                <a:r>
                  <a:rPr lang="en-US" altLang="zh-CN" sz="2000" dirty="0">
                    <a:latin typeface="微软雅黑" panose="020B0503020204020204" pitchFamily="34" charset="-122"/>
                    <a:ea typeface="微软雅黑" panose="020B0503020204020204" pitchFamily="34" charset="-122"/>
                  </a:rPr>
                  <a:t>.</a:t>
                </a:r>
              </a:p>
              <a:p>
                <a:pPr indent="457200">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解</a:t>
                </a:r>
                <a:r>
                  <a:rPr lang="zh-CN" altLang="en-US" sz="2000" dirty="0">
                    <a:latin typeface="微软雅黑" panose="020B0503020204020204" pitchFamily="34" charset="-122"/>
                    <a:ea typeface="微软雅黑" panose="020B0503020204020204" pitchFamily="34" charset="-122"/>
                  </a:rPr>
                  <a:t> 作如下变换</a:t>
                </a:r>
                <a:r>
                  <a:rPr lang="en-US" altLang="zh-CN" sz="2000" dirty="0">
                    <a:latin typeface="微软雅黑" panose="020B0503020204020204" pitchFamily="34" charset="-122"/>
                    <a:ea typeface="微软雅黑" panose="020B0503020204020204" pitchFamily="34" charset="-122"/>
                  </a:rPr>
                  <a:t>:</a:t>
                </a:r>
              </a:p>
              <a:p>
                <a:pPr indent="457200"/>
                <a14:m>
                  <m:oMathPara xmlns:m="http://schemas.openxmlformats.org/officeDocument/2006/math">
                    <m:oMathParaPr>
                      <m:jc m:val="centerGroup"/>
                    </m:oMathParaPr>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r>
                                <a:rPr lang="zh-CN" altLang="en-US" sz="2000" i="1" smtClean="0">
                                  <a:solidFill>
                                    <a:prstClr val="white"/>
                                  </a:solidFill>
                                  <a:latin typeface="Cambria Math" panose="02040503050406030204" pitchFamily="18" charset="0"/>
                                </a:rPr>
                                <m:t>𝜉</m:t>
                              </m:r>
                              <m:d>
                                <m:dPr>
                                  <m:ctrlPr>
                                    <a:rPr lang="en-US" altLang="zh-CN" sz="2000" b="0" i="1" smtClean="0">
                                      <a:solidFill>
                                        <a:prstClr val="white"/>
                                      </a:solidFill>
                                      <a:latin typeface="Cambria Math" panose="02040503050406030204" pitchFamily="18" charset="0"/>
                                    </a:rPr>
                                  </m:ctrlPr>
                                </m:dPr>
                                <m:e>
                                  <m:r>
                                    <a:rPr lang="en-US" altLang="zh-CN" sz="2000" b="0" i="1" smtClean="0">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𝑥</m:t>
                              </m:r>
                              <m:r>
                                <a:rPr lang="en-US" altLang="zh-CN" sz="2000" b="0" i="1" smtClean="0">
                                  <a:solidFill>
                                    <a:prstClr val="white"/>
                                  </a:solidFill>
                                  <a:latin typeface="Cambria Math" panose="02040503050406030204" pitchFamily="18" charset="0"/>
                                </a:rPr>
                                <m:t>−</m:t>
                              </m:r>
                              <m:r>
                                <a:rPr lang="zh-CN" altLang="el-GR" sz="2000" i="1" dirty="0">
                                  <a:latin typeface="Cambria Math" panose="02040503050406030204" pitchFamily="18" charset="0"/>
                                  <a:ea typeface="微软雅黑" panose="020B0503020204020204" pitchFamily="34" charset="-122"/>
                                </a:rPr>
                                <m:t>𝜙</m:t>
                              </m:r>
                              <m:r>
                                <a:rPr lang="el-GR"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b="0" i="1" dirty="0" smtClean="0">
                                  <a:latin typeface="Cambria Math" panose="02040503050406030204" pitchFamily="18" charset="0"/>
                                  <a:ea typeface="微软雅黑" panose="020B0503020204020204" pitchFamily="34" charset="-122"/>
                                </a:rPr>
                                <m:t>)</m:t>
                              </m:r>
                            </m:e>
                            <m:e>
                              <m:r>
                                <a:rPr lang="zh-CN" altLang="en-US" sz="2000" i="1" dirty="0" smtClean="0">
                                  <a:latin typeface="Cambria Math" panose="02040503050406030204" pitchFamily="18" charset="0"/>
                                  <a:ea typeface="微软雅黑" panose="020B0503020204020204" pitchFamily="34" charset="-122"/>
                                </a:rPr>
                                <m:t>𝜂</m:t>
                              </m:r>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𝑦</m:t>
                              </m:r>
                              <m:r>
                                <a:rPr lang="en-US" altLang="zh-CN" sz="2000" i="1">
                                  <a:solidFill>
                                    <a:prstClr val="white"/>
                                  </a:solidFill>
                                  <a:latin typeface="Cambria Math" panose="02040503050406030204" pitchFamily="18" charset="0"/>
                                </a:rPr>
                                <m:t>−</m:t>
                              </m:r>
                              <m:r>
                                <a:rPr lang="el-GR" altLang="zh-CN" sz="2000" i="1" dirty="0">
                                  <a:latin typeface="Cambria Math" panose="02040503050406030204" pitchFamily="18" charset="0"/>
                                  <a:ea typeface="微软雅黑" panose="020B0503020204020204" pitchFamily="34" charset="-122"/>
                                </a:rPr>
                                <m:t>𝜓</m:t>
                              </m:r>
                              <m:r>
                                <a:rPr lang="el-GR"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e>
                          </m:eqArr>
                        </m:e>
                      </m:d>
                    </m:oMath>
                  </m:oMathPara>
                </a14:m>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则系统可等价地化为</a:t>
                </a:r>
              </a:p>
              <a:p>
                <a:pPr algn="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zh-CN" altLang="en-US" sz="2000" i="1">
                                    <a:solidFill>
                                      <a:prstClr val="white"/>
                                    </a:solidFill>
                                    <a:latin typeface="Cambria Math" panose="02040503050406030204" pitchFamily="18" charset="0"/>
                                  </a:rPr>
                                  <m:t>𝜉</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dirty="0">
                                <a:latin typeface="Cambria Math" panose="02040503050406030204" pitchFamily="18" charset="0"/>
                                <a:ea typeface="微软雅黑" panose="020B0503020204020204" pitchFamily="34" charset="-122"/>
                              </a:rPr>
                              <m:t>𝜂</m:t>
                            </m:r>
                          </m:e>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zh-CN" altLang="en-US" sz="2000" i="1" dirty="0">
                                    <a:latin typeface="Cambria Math" panose="02040503050406030204" pitchFamily="18" charset="0"/>
                                    <a:ea typeface="微软雅黑" panose="020B0503020204020204" pitchFamily="34" charset="-122"/>
                                  </a:rPr>
                                  <m:t>𝜂</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a:solidFill>
                                  <a:prstClr val="white"/>
                                </a:solidFill>
                                <a:latin typeface="Cambria Math" panose="02040503050406030204" pitchFamily="18" charset="0"/>
                              </a:rPr>
                              <m:t>𝜉</m:t>
                            </m:r>
                          </m:e>
                        </m:eqArr>
                      </m:e>
                    </m:d>
                  </m:oMath>
                </a14:m>
                <a:r>
                  <a:rPr lang="en-US" altLang="zh-CN" sz="2000" dirty="0">
                    <a:latin typeface="微软雅黑" panose="020B0503020204020204" pitchFamily="34" charset="-122"/>
                    <a:ea typeface="微软雅黑" panose="020B0503020204020204" pitchFamily="34" charset="-122"/>
                  </a:rPr>
                  <a:t>                                 (5.4.5)</a:t>
                </a:r>
                <a:endParaRPr lang="zh-CN" altLang="en-US" sz="2000" dirty="0">
                  <a:latin typeface="微软雅黑" panose="020B0503020204020204" pitchFamily="34" charset="-122"/>
                  <a:ea typeface="微软雅黑" panose="020B0503020204020204" pitchFamily="34" charset="-122"/>
                </a:endParaRPr>
              </a:p>
            </p:txBody>
          </p:sp>
        </mc:Choice>
        <mc:Fallback xmlns="">
          <p:sp>
            <p:nvSpPr>
              <p:cNvPr id="3" name="矩形 2">
                <a:extLst>
                  <a:ext uri="{FF2B5EF4-FFF2-40B4-BE49-F238E27FC236}">
                    <a16:creationId xmlns:a16="http://schemas.microsoft.com/office/drawing/2014/main" id="{B555B632-8E3D-4D97-958E-7BEE1A99075E}"/>
                  </a:ext>
                </a:extLst>
              </p:cNvPr>
              <p:cNvSpPr>
                <a:spLocks noRot="1" noChangeAspect="1" noMove="1" noResize="1" noEditPoints="1" noAdjustHandles="1" noChangeArrowheads="1" noChangeShapeType="1" noTextEdit="1"/>
              </p:cNvSpPr>
              <p:nvPr/>
            </p:nvSpPr>
            <p:spPr>
              <a:xfrm>
                <a:off x="331470" y="1789714"/>
                <a:ext cx="8355329" cy="4289316"/>
              </a:xfrm>
              <a:prstGeom prst="rect">
                <a:avLst/>
              </a:prstGeom>
              <a:blipFill>
                <a:blip r:embed="rId3"/>
                <a:stretch>
                  <a:fillRect l="-729" r="-7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8430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4FF963B-005B-40E5-A47F-7D425F839E39}"/>
                  </a:ext>
                </a:extLst>
              </p:cNvPr>
              <p:cNvSpPr/>
              <p:nvPr/>
            </p:nvSpPr>
            <p:spPr>
              <a:xfrm>
                <a:off x="365759" y="1561114"/>
                <a:ext cx="8355329" cy="3171959"/>
              </a:xfrm>
              <a:prstGeom prst="rect">
                <a:avLst/>
              </a:prstGeom>
            </p:spPr>
            <p:txBody>
              <a:bodyPr wrap="square">
                <a:spAutoFit/>
              </a:bodyPr>
              <a:lstStyle/>
              <a:p>
                <a:pPr indent="457200"/>
                <a:r>
                  <a:rPr lang="zh-CN" altLang="en-US" sz="2000" dirty="0">
                    <a:solidFill>
                      <a:prstClr val="white"/>
                    </a:solidFill>
                    <a:latin typeface="微软雅黑" panose="020B0503020204020204" pitchFamily="34" charset="-122"/>
                    <a:ea typeface="微软雅黑" panose="020B0503020204020204" pitchFamily="34" charset="-122"/>
                  </a:rPr>
                  <a:t>于是</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由</a:t>
                </a:r>
                <a14:m>
                  <m:oMath xmlns:m="http://schemas.openxmlformats.org/officeDocument/2006/math">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zh-CN" altLang="en-US" sz="2000" i="1">
                            <a:solidFill>
                              <a:prstClr val="white"/>
                            </a:solidFill>
                            <a:latin typeface="Cambria Math" panose="02040503050406030204" pitchFamily="18" charset="0"/>
                          </a:rPr>
                          <m:t>𝜉</m:t>
                        </m:r>
                      </m:num>
                      <m:den>
                        <m:r>
                          <a:rPr lang="en-US" altLang="zh-CN" sz="2000" i="1">
                            <a:solidFill>
                              <a:prstClr val="white"/>
                            </a:solidFill>
                            <a:latin typeface="Cambria Math" panose="02040503050406030204" pitchFamily="18" charset="0"/>
                          </a:rPr>
                          <m:t>𝑑</m:t>
                        </m:r>
                        <m:r>
                          <a:rPr lang="zh-CN" altLang="en-US" sz="2000" i="1" dirty="0">
                            <a:latin typeface="Cambria Math" panose="02040503050406030204" pitchFamily="18" charset="0"/>
                            <a:ea typeface="微软雅黑" panose="020B0503020204020204" pitchFamily="34" charset="-122"/>
                          </a:rPr>
                          <m:t>𝜂</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ea typeface="Cambria Math" panose="02040503050406030204" pitchFamily="18" charset="0"/>
                      </a:rPr>
                      <m:t>−</m:t>
                    </m:r>
                    <m:f>
                      <m:fPr>
                        <m:ctrlPr>
                          <a:rPr lang="en-US" altLang="zh-CN" sz="2000" i="1" smtClean="0">
                            <a:solidFill>
                              <a:prstClr val="white"/>
                            </a:solidFill>
                            <a:latin typeface="Cambria Math" panose="02040503050406030204" pitchFamily="18" charset="0"/>
                            <a:ea typeface="Cambria Math" panose="02040503050406030204" pitchFamily="18" charset="0"/>
                          </a:rPr>
                        </m:ctrlPr>
                      </m:fPr>
                      <m:num>
                        <m:r>
                          <a:rPr lang="zh-CN" altLang="en-US" sz="2000" i="1" dirty="0">
                            <a:latin typeface="Cambria Math" panose="02040503050406030204" pitchFamily="18" charset="0"/>
                            <a:ea typeface="微软雅黑" panose="020B0503020204020204" pitchFamily="34" charset="-122"/>
                          </a:rPr>
                          <m:t>𝜂</m:t>
                        </m:r>
                      </m:num>
                      <m:den>
                        <m:r>
                          <a:rPr lang="zh-CN" altLang="en-US" sz="2000" i="1">
                            <a:solidFill>
                              <a:prstClr val="white"/>
                            </a:solidFill>
                            <a:latin typeface="Cambria Math" panose="02040503050406030204" pitchFamily="18" charset="0"/>
                          </a:rPr>
                          <m:t>𝜉</m:t>
                        </m:r>
                      </m:den>
                    </m:f>
                  </m:oMath>
                </a14:m>
                <a:r>
                  <a:rPr lang="zh-CN" altLang="en-US" sz="2000" dirty="0">
                    <a:solidFill>
                      <a:prstClr val="white"/>
                    </a:solidFill>
                    <a:latin typeface="微软雅黑" panose="020B0503020204020204" pitchFamily="34" charset="-122"/>
                    <a:ea typeface="微软雅黑" panose="020B0503020204020204" pitchFamily="34" charset="-122"/>
                  </a:rPr>
                  <a:t>得到</a:t>
                </a:r>
                <a14:m>
                  <m:oMath xmlns:m="http://schemas.openxmlformats.org/officeDocument/2006/math">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𝜉</m:t>
                        </m:r>
                      </m:e>
                      <m:sup>
                        <m:r>
                          <a:rPr lang="en-US" altLang="zh-CN" sz="2000" i="1">
                            <a:solidFill>
                              <a:prstClr val="white"/>
                            </a:solidFill>
                            <a:latin typeface="Cambria Math" panose="02040503050406030204" pitchFamily="18" charset="0"/>
                          </a:rPr>
                          <m:t>2</m:t>
                        </m:r>
                      </m:sup>
                    </m:sSup>
                    <m:r>
                      <a:rPr lang="en-US" altLang="zh-CN" sz="2000" i="1">
                        <a:solidFill>
                          <a:prstClr val="white"/>
                        </a:solidFill>
                        <a:latin typeface="Cambria Math" panose="02040503050406030204" pitchFamily="18" charset="0"/>
                      </a:rPr>
                      <m:t>+</m:t>
                    </m:r>
                  </m:oMath>
                </a14:m>
                <a:r>
                  <a:rPr lang="en-US" altLang="zh-CN" sz="2000" dirty="0">
                    <a:solidFill>
                      <a:prstClr val="white"/>
                    </a:solidFill>
                  </a:rPr>
                  <a:t> </a:t>
                </a:r>
                <a14:m>
                  <m:oMath xmlns:m="http://schemas.openxmlformats.org/officeDocument/2006/math">
                    <m:sSup>
                      <m:sSupPr>
                        <m:ctrlPr>
                          <a:rPr lang="en-US" altLang="zh-CN" sz="2000" i="1">
                            <a:solidFill>
                              <a:prstClr val="white"/>
                            </a:solidFill>
                            <a:latin typeface="Cambria Math" panose="02040503050406030204" pitchFamily="18" charset="0"/>
                          </a:rPr>
                        </m:ctrlPr>
                      </m:sSupPr>
                      <m:e>
                        <m:r>
                          <a:rPr lang="zh-CN" altLang="en-US" sz="2000" i="1" dirty="0">
                            <a:latin typeface="Cambria Math" panose="02040503050406030204" pitchFamily="18" charset="0"/>
                            <a:ea typeface="微软雅黑" panose="020B0503020204020204" pitchFamily="34" charset="-122"/>
                          </a:rPr>
                          <m:t>𝜂</m:t>
                        </m:r>
                      </m:e>
                      <m:sup>
                        <m:r>
                          <a:rPr lang="en-US" altLang="zh-CN" sz="2000" i="1">
                            <a:solidFill>
                              <a:prstClr val="white"/>
                            </a:solidFill>
                            <a:latin typeface="Cambria Math" panose="02040503050406030204" pitchFamily="18" charset="0"/>
                          </a:rPr>
                          <m:t>2</m:t>
                        </m:r>
                      </m:sup>
                    </m:sSup>
                    <m:r>
                      <a:rPr lang="en-US" altLang="zh-CN" sz="2000" i="1">
                        <a:solidFill>
                          <a:prstClr val="white"/>
                        </a:solidFill>
                        <a:latin typeface="Cambria Math" panose="02040503050406030204" pitchFamily="18" charset="0"/>
                      </a:rPr>
                      <m:t>=</m:t>
                    </m:r>
                    <m:r>
                      <a:rPr lang="en-US" altLang="zh-CN" sz="2000" b="0" i="1" smtClean="0">
                        <a:solidFill>
                          <a:prstClr val="white"/>
                        </a:solidFill>
                        <a:latin typeface="Cambria Math" panose="02040503050406030204" pitchFamily="18" charset="0"/>
                      </a:rPr>
                      <m:t>𝑐</m:t>
                    </m:r>
                  </m:oMath>
                </a14:m>
                <a:r>
                  <a:rPr lang="en-US" altLang="zh-CN" sz="2000" dirty="0">
                    <a:solidFill>
                      <a:prstClr val="white"/>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𝑐</m:t>
                    </m:r>
                  </m:oMath>
                </a14:m>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为任意的正常数</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因此</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zh-CN" altLang="en-US" sz="2000" i="1">
                                    <a:solidFill>
                                      <a:prstClr val="white"/>
                                    </a:solidFill>
                                    <a:latin typeface="Cambria Math" panose="02040503050406030204" pitchFamily="18" charset="0"/>
                                  </a:rPr>
                                  <m:t>𝜉</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dirty="0">
                                <a:latin typeface="Cambria Math" panose="02040503050406030204" pitchFamily="18" charset="0"/>
                                <a:ea typeface="微软雅黑" panose="020B0503020204020204" pitchFamily="34" charset="-122"/>
                              </a:rPr>
                              <m:t>𝜂</m:t>
                            </m:r>
                          </m:e>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zh-CN" altLang="en-US" sz="2000" i="1" dirty="0">
                                    <a:latin typeface="Cambria Math" panose="02040503050406030204" pitchFamily="18" charset="0"/>
                                    <a:ea typeface="微软雅黑" panose="020B0503020204020204" pitchFamily="34" charset="-122"/>
                                  </a:rPr>
                                  <m:t>𝜂</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a:solidFill>
                                  <a:prstClr val="white"/>
                                </a:solidFill>
                                <a:latin typeface="Cambria Math" panose="02040503050406030204" pitchFamily="18" charset="0"/>
                              </a:rPr>
                              <m:t>𝜉</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的零解是稳定的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但不是渐近稳定的</a:t>
                </a:r>
                <a:r>
                  <a:rPr lang="en-US" altLang="zh-CN" sz="2000" dirty="0">
                    <a:solidFill>
                      <a:prstClr val="white"/>
                    </a:solidFill>
                    <a:latin typeface="微软雅黑" panose="020B0503020204020204" pitchFamily="34" charset="-122"/>
                    <a:ea typeface="微软雅黑" panose="020B0503020204020204" pitchFamily="34" charset="-122"/>
                  </a:rPr>
                  <a:t>. </a:t>
                </a:r>
              </a:p>
              <a:p>
                <a:pPr indent="457200"/>
                <a:r>
                  <a:rPr lang="zh-CN" altLang="en-US" sz="2000" dirty="0">
                    <a:solidFill>
                      <a:prstClr val="white"/>
                    </a:solidFill>
                    <a:latin typeface="微软雅黑" panose="020B0503020204020204" pitchFamily="34" charset="-122"/>
                    <a:ea typeface="微软雅黑" panose="020B0503020204020204" pitchFamily="34" charset="-122"/>
                  </a:rPr>
                  <a:t>故而</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系统 </a:t>
                </a:r>
                <a14:m>
                  <m:oMath xmlns:m="http://schemas.openxmlformats.org/officeDocument/2006/math">
                    <m:d>
                      <m:dPr>
                        <m:begChr m:val="{"/>
                        <m:endChr m:val=""/>
                        <m:ctrlPr>
                          <a:rPr lang="en-US" altLang="zh-CN" sz="2000" i="1">
                            <a:solidFill>
                              <a:prstClr val="white"/>
                            </a:solidFill>
                            <a:latin typeface="Cambria Math" panose="02040503050406030204" pitchFamily="18" charset="0"/>
                          </a:rPr>
                        </m:ctrlPr>
                      </m:dPr>
                      <m:e>
                        <m:eqArr>
                          <m:eqArrPr>
                            <m:ctrlPr>
                              <a:rPr lang="en-US" altLang="zh-CN" sz="2000" i="1">
                                <a:solidFill>
                                  <a:prstClr val="white"/>
                                </a:solidFill>
                                <a:latin typeface="Cambria Math" panose="02040503050406030204" pitchFamily="18" charset="0"/>
                              </a:rPr>
                            </m:ctrlPr>
                          </m:eqArrPr>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𝑑𝑥</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en-US" altLang="zh-CN" sz="2000" i="1">
                                <a:solidFill>
                                  <a:prstClr val="white"/>
                                </a:solidFill>
                                <a:latin typeface="Cambria Math" panose="02040503050406030204" pitchFamily="18" charset="0"/>
                                <a:ea typeface="Cambria Math" panose="02040503050406030204" pitchFamily="18" charset="0"/>
                              </a:rPr>
                              <m:t>𝑦</m:t>
                            </m:r>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dirty="0">
                                <a:latin typeface="Cambria Math" panose="02040503050406030204" pitchFamily="18" charset="0"/>
                                <a:ea typeface="微软雅黑" panose="020B0503020204020204" pitchFamily="34" charset="-122"/>
                              </a:rPr>
                              <m:t>𝜇</m:t>
                            </m:r>
                            <m:r>
                              <a:rPr lang="en-US"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e>
                          <m:e>
                            <m:f>
                              <m:fPr>
                                <m:ctrlPr>
                                  <a:rPr lang="en-US" altLang="zh-CN" sz="2000" i="1">
                                    <a:solidFill>
                                      <a:prstClr val="white"/>
                                    </a:solidFill>
                                    <a:latin typeface="Cambria Math" panose="02040503050406030204" pitchFamily="18" charset="0"/>
                                  </a:rPr>
                                </m:ctrlPr>
                              </m:fPr>
                              <m:num>
                                <m:r>
                                  <a:rPr lang="en-US" altLang="zh-CN" sz="2000" i="1">
                                    <a:solidFill>
                                      <a:prstClr val="white"/>
                                    </a:solidFill>
                                    <a:latin typeface="Cambria Math" panose="02040503050406030204" pitchFamily="18" charset="0"/>
                                  </a:rPr>
                                  <m:t>𝑑</m:t>
                                </m:r>
                                <m:r>
                                  <a:rPr lang="en-US" altLang="zh-CN" sz="2000" i="1">
                                    <a:solidFill>
                                      <a:prstClr val="white"/>
                                    </a:solidFill>
                                    <a:latin typeface="Cambria Math" panose="02040503050406030204" pitchFamily="18" charset="0"/>
                                  </a:rPr>
                                  <m:t>𝑦</m:t>
                                </m:r>
                              </m:num>
                              <m:den>
                                <m:r>
                                  <a:rPr lang="en-US" altLang="zh-CN" sz="2000" i="1">
                                    <a:solidFill>
                                      <a:prstClr val="white"/>
                                    </a:solidFill>
                                    <a:latin typeface="Cambria Math" panose="02040503050406030204" pitchFamily="18" charset="0"/>
                                  </a:rPr>
                                  <m:t>𝑑𝑡</m:t>
                                </m:r>
                              </m:den>
                            </m:f>
                            <m:r>
                              <a:rPr lang="en-US" altLang="zh-CN" sz="2000" i="1">
                                <a:solidFill>
                                  <a:prstClr val="white"/>
                                </a:solidFill>
                                <a:latin typeface="Cambria Math" panose="02040503050406030204" pitchFamily="18" charset="0"/>
                              </a:rPr>
                              <m:t>=</m:t>
                            </m:r>
                            <m:r>
                              <a:rPr lang="en-US" altLang="zh-CN" sz="2000" i="1">
                                <a:solidFill>
                                  <a:prstClr val="white"/>
                                </a:solidFill>
                                <a:latin typeface="Cambria Math" panose="02040503050406030204" pitchFamily="18" charset="0"/>
                              </a:rPr>
                              <m:t>−</m:t>
                            </m:r>
                            <m:sSup>
                              <m:sSupPr>
                                <m:ctrlPr>
                                  <a:rPr lang="en-US" altLang="zh-CN" sz="2000" i="1">
                                    <a:solidFill>
                                      <a:prstClr val="white"/>
                                    </a:solidFill>
                                    <a:latin typeface="Cambria Math" panose="02040503050406030204" pitchFamily="18" charset="0"/>
                                  </a:rPr>
                                </m:ctrlPr>
                              </m:sSupPr>
                              <m:e>
                                <m:r>
                                  <a:rPr lang="zh-CN" altLang="en-US" sz="2000" i="1">
                                    <a:solidFill>
                                      <a:prstClr val="white"/>
                                    </a:solidFill>
                                    <a:latin typeface="Cambria Math" panose="02040503050406030204" pitchFamily="18" charset="0"/>
                                  </a:rPr>
                                  <m:t>𝒦</m:t>
                                </m:r>
                              </m:e>
                              <m:sup>
                                <m:r>
                                  <a:rPr lang="en-US" altLang="zh-CN" sz="2000" i="1">
                                    <a:solidFill>
                                      <a:prstClr val="white"/>
                                    </a:solidFill>
                                    <a:latin typeface="Cambria Math" panose="02040503050406030204" pitchFamily="18" charset="0"/>
                                  </a:rPr>
                                  <m:t>2</m:t>
                                </m:r>
                              </m:sup>
                            </m:sSup>
                            <m:d>
                              <m:dPr>
                                <m:ctrlPr>
                                  <a:rPr lang="en-US" altLang="zh-CN" sz="2000" i="1">
                                    <a:solidFill>
                                      <a:prstClr val="white"/>
                                    </a:solidFill>
                                    <a:latin typeface="Cambria Math" panose="02040503050406030204" pitchFamily="18" charset="0"/>
                                  </a:rPr>
                                </m:ctrlPr>
                              </m:dPr>
                              <m:e>
                                <m:r>
                                  <a:rPr lang="en-US" altLang="zh-CN" sz="2000" i="1">
                                    <a:solidFill>
                                      <a:prstClr val="white"/>
                                    </a:solidFill>
                                    <a:latin typeface="Cambria Math" panose="02040503050406030204" pitchFamily="18" charset="0"/>
                                  </a:rPr>
                                  <m:t>𝑡</m:t>
                                </m:r>
                              </m:e>
                            </m:d>
                            <m:r>
                              <a:rPr lang="en-US" altLang="zh-CN" sz="2000" i="1">
                                <a:solidFill>
                                  <a:prstClr val="white"/>
                                </a:solidFill>
                                <a:latin typeface="Cambria Math" panose="02040503050406030204" pitchFamily="18" charset="0"/>
                                <a:ea typeface="Cambria Math" panose="02040503050406030204" pitchFamily="18" charset="0"/>
                              </a:rPr>
                              <m:t>∙</m:t>
                            </m:r>
                            <m:r>
                              <a:rPr lang="en-US" altLang="zh-CN" sz="2000" i="1">
                                <a:solidFill>
                                  <a:prstClr val="white"/>
                                </a:solidFill>
                                <a:latin typeface="Cambria Math" panose="02040503050406030204" pitchFamily="18" charset="0"/>
                                <a:ea typeface="Cambria Math" panose="02040503050406030204" pitchFamily="18" charset="0"/>
                              </a:rPr>
                              <m:t>𝑥</m:t>
                            </m:r>
                            <m:r>
                              <a:rPr lang="en-US" altLang="zh-CN" sz="2000" i="1">
                                <a:solidFill>
                                  <a:prstClr val="white"/>
                                </a:solidFill>
                                <a:latin typeface="Cambria Math" panose="02040503050406030204" pitchFamily="18" charset="0"/>
                                <a:ea typeface="Cambria Math" panose="02040503050406030204" pitchFamily="18" charset="0"/>
                              </a:rPr>
                              <m:t>+</m:t>
                            </m:r>
                            <m:r>
                              <a:rPr lang="zh-CN" altLang="en-US" sz="2000" i="1">
                                <a:solidFill>
                                  <a:prstClr val="white"/>
                                </a:solidFill>
                                <a:latin typeface="Cambria Math" panose="02040503050406030204" pitchFamily="18" charset="0"/>
                                <a:ea typeface="Cambria Math" panose="02040503050406030204" pitchFamily="18" charset="0"/>
                              </a:rPr>
                              <m:t>𝜔</m:t>
                            </m:r>
                            <m:r>
                              <a:rPr lang="en-US"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e>
                        </m:eqArr>
                      </m:e>
                    </m:d>
                  </m:oMath>
                </a14:m>
                <a:r>
                  <a:rPr lang="zh-CN" altLang="en-US" sz="2000" dirty="0">
                    <a:solidFill>
                      <a:prstClr val="white"/>
                    </a:solidFill>
                    <a:latin typeface="微软雅黑" panose="020B0503020204020204" pitchFamily="34" charset="-122"/>
                    <a:ea typeface="微软雅黑" panose="020B0503020204020204" pitchFamily="34" charset="-122"/>
                  </a:rPr>
                  <a:t>的特解 </a:t>
                </a:r>
                <a14:m>
                  <m:oMath xmlns:m="http://schemas.openxmlformats.org/officeDocument/2006/math">
                    <m:r>
                      <a:rPr lang="en-US" altLang="zh-CN" sz="2000" i="1" dirty="0" smtClean="0">
                        <a:solidFill>
                          <a:prstClr val="white"/>
                        </a:solidFill>
                        <a:latin typeface="Cambria Math" panose="02040503050406030204" pitchFamily="18" charset="0"/>
                        <a:ea typeface="微软雅黑" panose="020B0503020204020204" pitchFamily="34" charset="-122"/>
                      </a:rPr>
                      <m:t>𝑥</m:t>
                    </m:r>
                    <m:r>
                      <a:rPr lang="en-US" altLang="zh-CN" sz="2000" i="1" dirty="0" smtClean="0">
                        <a:solidFill>
                          <a:prstClr val="white"/>
                        </a:solidFill>
                        <a:latin typeface="Cambria Math" panose="02040503050406030204" pitchFamily="18" charset="0"/>
                        <a:ea typeface="微软雅黑" panose="020B0503020204020204" pitchFamily="34" charset="-122"/>
                      </a:rPr>
                      <m:t> =</m:t>
                    </m:r>
                    <m:r>
                      <a:rPr lang="zh-CN" altLang="el-GR" sz="2000" i="1" dirty="0">
                        <a:latin typeface="Cambria Math" panose="02040503050406030204" pitchFamily="18" charset="0"/>
                        <a:ea typeface="微软雅黑" panose="020B0503020204020204" pitchFamily="34" charset="-122"/>
                      </a:rPr>
                      <m:t>𝜙</m:t>
                    </m:r>
                    <m:r>
                      <a:rPr lang="el-GR" altLang="zh-CN" sz="2000" i="1" dirty="0">
                        <a:latin typeface="Cambria Math" panose="02040503050406030204" pitchFamily="18" charset="0"/>
                        <a:ea typeface="微软雅黑" panose="020B0503020204020204" pitchFamily="34" charset="-122"/>
                      </a:rPr>
                      <m:t>(</m:t>
                    </m:r>
                    <m:r>
                      <a:rPr lang="en-US" altLang="zh-CN" sz="2000" i="1" dirty="0">
                        <a:latin typeface="Cambria Math" panose="02040503050406030204" pitchFamily="18" charset="0"/>
                        <a:ea typeface="微软雅黑" panose="020B0503020204020204" pitchFamily="34" charset="-122"/>
                      </a:rPr>
                      <m:t>𝑡</m:t>
                    </m:r>
                    <m:r>
                      <a:rPr lang="en-US" altLang="zh-CN" sz="2000" i="1" dirty="0">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 </m:t>
                    </m:r>
                    <m:r>
                      <a:rPr lang="en-US" altLang="zh-CN" sz="2000" b="0" i="1" dirty="0" smtClean="0">
                        <a:solidFill>
                          <a:prstClr val="white"/>
                        </a:solidFill>
                        <a:latin typeface="Cambria Math" panose="02040503050406030204" pitchFamily="18" charset="0"/>
                        <a:ea typeface="微软雅黑" panose="020B0503020204020204" pitchFamily="34" charset="-122"/>
                      </a:rPr>
                      <m:t> </m:t>
                    </m:r>
                    <m:r>
                      <a:rPr lang="en-US" altLang="zh-CN" sz="2000" i="1" dirty="0" smtClean="0">
                        <a:solidFill>
                          <a:prstClr val="white"/>
                        </a:solidFill>
                        <a:latin typeface="Cambria Math" panose="02040503050406030204" pitchFamily="18" charset="0"/>
                        <a:ea typeface="微软雅黑" panose="020B0503020204020204" pitchFamily="34" charset="-122"/>
                      </a:rPr>
                      <m:t>𝑦</m:t>
                    </m:r>
                    <m:r>
                      <a:rPr lang="en-US" altLang="zh-CN" sz="2000" i="1" dirty="0" smtClean="0">
                        <a:solidFill>
                          <a:prstClr val="white"/>
                        </a:solidFill>
                        <a:latin typeface="Cambria Math" panose="02040503050406030204" pitchFamily="18" charset="0"/>
                        <a:ea typeface="微软雅黑" panose="020B0503020204020204" pitchFamily="34" charset="-122"/>
                      </a:rPr>
                      <m:t> = </m:t>
                    </m:r>
                    <m:r>
                      <a:rPr lang="en-US" altLang="zh-CN" sz="2000" i="1" dirty="0" smtClean="0">
                        <a:solidFill>
                          <a:prstClr val="white"/>
                        </a:solidFill>
                        <a:latin typeface="Cambria Math" panose="02040503050406030204" pitchFamily="18" charset="0"/>
                        <a:ea typeface="微软雅黑" panose="020B0503020204020204" pitchFamily="34" charset="-122"/>
                      </a:rPr>
                      <m:t>𝜓</m:t>
                    </m:r>
                    <m:r>
                      <a:rPr lang="en-US" altLang="zh-CN" sz="2000" i="1" dirty="0" smtClean="0">
                        <a:solidFill>
                          <a:prstClr val="white"/>
                        </a:solidFill>
                        <a:latin typeface="Cambria Math" panose="02040503050406030204" pitchFamily="18" charset="0"/>
                        <a:ea typeface="微软雅黑" panose="020B0503020204020204" pitchFamily="34" charset="-122"/>
                      </a:rPr>
                      <m:t>(</m:t>
                    </m:r>
                    <m:r>
                      <a:rPr lang="en-US" altLang="zh-CN" sz="2000" i="1" dirty="0" smtClean="0">
                        <a:solidFill>
                          <a:prstClr val="white"/>
                        </a:solidFill>
                        <a:latin typeface="Cambria Math" panose="02040503050406030204" pitchFamily="18" charset="0"/>
                        <a:ea typeface="微软雅黑" panose="020B0503020204020204" pitchFamily="34" charset="-122"/>
                      </a:rPr>
                      <m:t>𝑡</m:t>
                    </m:r>
                    <m:r>
                      <a:rPr lang="en-US" altLang="zh-CN" sz="2000" i="1" dirty="0" smtClean="0">
                        <a:solidFill>
                          <a:prstClr val="white"/>
                        </a:solidFill>
                        <a:latin typeface="Cambria Math" panose="02040503050406030204" pitchFamily="18" charset="0"/>
                        <a:ea typeface="微软雅黑" panose="020B0503020204020204" pitchFamily="34" charset="-122"/>
                      </a:rPr>
                      <m:t>) </m:t>
                    </m:r>
                  </m:oMath>
                </a14:m>
                <a:r>
                  <a:rPr lang="zh-CN" altLang="en-US" sz="2000" dirty="0">
                    <a:solidFill>
                      <a:prstClr val="white"/>
                    </a:solidFill>
                    <a:latin typeface="微软雅黑" panose="020B0503020204020204" pitchFamily="34" charset="-122"/>
                    <a:ea typeface="微软雅黑" panose="020B0503020204020204" pitchFamily="34" charset="-122"/>
                  </a:rPr>
                  <a:t>是稳定的</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但不是渐近稳定的</a:t>
                </a:r>
                <a:r>
                  <a:rPr lang="en-US" altLang="zh-CN" sz="2000" dirty="0">
                    <a:solidFill>
                      <a:prstClr val="white"/>
                    </a:solidFill>
                    <a:latin typeface="微软雅黑" panose="020B0503020204020204" pitchFamily="34" charset="-122"/>
                    <a:ea typeface="微软雅黑" panose="020B0503020204020204" pitchFamily="34" charset="-122"/>
                  </a:rPr>
                  <a:t>. </a:t>
                </a:r>
              </a:p>
            </p:txBody>
          </p:sp>
        </mc:Choice>
        <mc:Fallback>
          <p:sp>
            <p:nvSpPr>
              <p:cNvPr id="2" name="矩形 1">
                <a:extLst>
                  <a:ext uri="{FF2B5EF4-FFF2-40B4-BE49-F238E27FC236}">
                    <a16:creationId xmlns:a16="http://schemas.microsoft.com/office/drawing/2014/main" id="{14FF963B-005B-40E5-A47F-7D425F839E39}"/>
                  </a:ext>
                </a:extLst>
              </p:cNvPr>
              <p:cNvSpPr>
                <a:spLocks noRot="1" noChangeAspect="1" noMove="1" noResize="1" noEditPoints="1" noAdjustHandles="1" noChangeArrowheads="1" noChangeShapeType="1" noTextEdit="1"/>
              </p:cNvSpPr>
              <p:nvPr/>
            </p:nvSpPr>
            <p:spPr>
              <a:xfrm>
                <a:off x="365759" y="1561114"/>
                <a:ext cx="8355329" cy="3171959"/>
              </a:xfrm>
              <a:prstGeom prst="rect">
                <a:avLst/>
              </a:prstGeom>
              <a:blipFill>
                <a:blip r:embed="rId2"/>
                <a:stretch>
                  <a:fillRect l="-729" r="-656" b="-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31584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体">
  <a:themeElements>
    <a:clrScheme name="天体">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体">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体">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764</TotalTime>
  <Words>1927</Words>
  <Application>Microsoft Office PowerPoint</Application>
  <PresentationFormat>全屏显示(4:3)</PresentationFormat>
  <Paragraphs>75</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宋体</vt:lpstr>
      <vt:lpstr>微软雅黑</vt:lpstr>
      <vt:lpstr>Arial</vt:lpstr>
      <vt:lpstr>Calibri</vt:lpstr>
      <vt:lpstr>Calibri Light</vt:lpstr>
      <vt:lpstr>Cambria Math</vt:lpstr>
      <vt:lpstr>天体</vt:lpstr>
      <vt:lpstr>第四节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第四节</dc:title>
  <dc:creator>824289598@qq.com</dc:creator>
  <cp:lastModifiedBy>824289598@qq.com</cp:lastModifiedBy>
  <cp:revision>27</cp:revision>
  <dcterms:created xsi:type="dcterms:W3CDTF">2017-10-05T02:37:43Z</dcterms:created>
  <dcterms:modified xsi:type="dcterms:W3CDTF">2017-10-06T03:34:28Z</dcterms:modified>
</cp:coreProperties>
</file>