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62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8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1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4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48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07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62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14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2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7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3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1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6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7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1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4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29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BA7518-987F-446E-85E4-AB5C57515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5709" y="3097530"/>
            <a:ext cx="5714228" cy="121217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第五节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85691E-8B36-4FE6-9E57-A7AF41E9FBA4}"/>
              </a:ext>
            </a:extLst>
          </p:cNvPr>
          <p:cNvSpPr txBox="1"/>
          <p:nvPr/>
        </p:nvSpPr>
        <p:spPr>
          <a:xfrm>
            <a:off x="3075709" y="4309708"/>
            <a:ext cx="5497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Lyapunov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直接方法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52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FCFBB11-B2A0-4FFF-B9BF-9E42B8671025}"/>
                  </a:ext>
                </a:extLst>
              </p:cNvPr>
              <p:cNvSpPr txBox="1"/>
              <p:nvPr/>
            </p:nvSpPr>
            <p:spPr>
              <a:xfrm>
                <a:off x="680484" y="572297"/>
                <a:ext cx="8027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𝐿𝑦𝑎𝑝𝑢𝑛𝑜𝑣</m:t>
                    </m:r>
                  </m:oMath>
                </a14:m>
                <a:r>
                  <a:rPr lang="zh-CN" altLang="en-US" sz="2400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稳定性的基本定理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FCFBB11-B2A0-4FFF-B9BF-9E42B8671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4" y="572297"/>
                <a:ext cx="8027581" cy="461665"/>
              </a:xfrm>
              <a:prstGeom prst="rect">
                <a:avLst/>
              </a:prstGeom>
              <a:blipFill>
                <a:blip r:embed="rId2"/>
                <a:stretch>
                  <a:fillRect l="-121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680484" y="1359264"/>
                <a:ext cx="7751135" cy="4007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在利用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直接方法讨论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维自治系统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的零解的稳定性时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不仅要考察连续可微的函数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在原点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的某一个邻域中是否是定号的、常号的或者是变号的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还要考察连续函数</a:t>
                </a:r>
              </a:p>
              <a:p>
                <a:pPr indent="457200"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fPr>
                          <m:num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𝜕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𝑉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num>
                          <m:den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              (5.5.3)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的邻域中相应的符号性质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若设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=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;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的解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;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可视作为变量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的复合函数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其关于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求导有 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4" y="1359264"/>
                <a:ext cx="7751135" cy="4007764"/>
              </a:xfrm>
              <a:prstGeom prst="rect">
                <a:avLst/>
              </a:prstGeom>
              <a:blipFill>
                <a:blip r:embed="rId3"/>
                <a:stretch>
                  <a:fillRect l="-865" r="-787" b="-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03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/>
              <p:nvPr/>
            </p:nvSpPr>
            <p:spPr>
              <a:xfrm>
                <a:off x="411479" y="795304"/>
                <a:ext cx="8355329" cy="4478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𝑑𝑉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𝑑𝑡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fPr>
                            <m:num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𝜕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𝑉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 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fPr>
                            <m:num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𝜕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𝑉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𝑡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;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0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0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这与函数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fPr>
                          <m:num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𝜕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𝑉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num>
                          <m:den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的形式是一致的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称函数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fPr>
                          <m:num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𝜕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𝑉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num>
                          <m:den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按系统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对时间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  <a:r>
                  <a:rPr lang="zh-CN" altLang="en-US" sz="2000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全导数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记作为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𝑑𝑉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│</m:t>
                    </m:r>
                    <m:r>
                      <a:rPr lang="en-US" altLang="zh-CN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zh-CN" altLang="en-US" sz="20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altLang="zh-CN" sz="20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" y="795304"/>
                <a:ext cx="8355329" cy="4478727"/>
              </a:xfrm>
              <a:prstGeom prst="rect">
                <a:avLst/>
              </a:prstGeom>
              <a:blipFill>
                <a:blip r:embed="rId2"/>
                <a:stretch>
                  <a:fillRect l="-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118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/>
              <p:nvPr/>
            </p:nvSpPr>
            <p:spPr>
              <a:xfrm>
                <a:off x="411479" y="795304"/>
                <a:ext cx="8355329" cy="5591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若我们考察的函数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是定正的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= 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充分小任意正数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是包围原点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的一族封闭曲面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且当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减小时向点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收缩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而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;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))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表示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时刻系统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的解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对应的轨线位于某一个封闭的曲面上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由于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全导数还可以表示为</a:t>
                </a: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zh-CN" alt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0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𝑔𝑟𝑎𝑑𝑉</m:t>
                        </m:r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𝑓</m:t>
                        </m:r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prstClr val="white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m:t>·,·</m:t>
                        </m:r>
                      </m:e>
                    </m:d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表示向量内积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梯度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𝑔𝑟𝑎𝑑𝑉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表示曲面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)=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的外法向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速度向量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))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表示系统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的轨线在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时刻沿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增加方向的切向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所以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如果全导数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是定负的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即曲面外法向与轨线切向的夹角始终是钝角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如图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5.5.1(a)),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则轨线随着时间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的增加不断地穿过曲面族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= 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中的曲面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向这族中更小的封闭曲面跑去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从而最终趋于点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这恰恰意味着系统的零解是渐近稳定的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" y="795304"/>
                <a:ext cx="8355329" cy="5591915"/>
              </a:xfrm>
              <a:prstGeom prst="rect">
                <a:avLst/>
              </a:prstGeom>
              <a:blipFill>
                <a:blip r:embed="rId2"/>
                <a:stretch>
                  <a:fillRect l="-729" r="-2626" b="-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602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/>
              <p:nvPr/>
            </p:nvSpPr>
            <p:spPr>
              <a:xfrm>
                <a:off x="388619" y="3812824"/>
                <a:ext cx="8355329" cy="2744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如果全导数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是常负的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;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))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的值随着时间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的增加而不会增大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的轨线随时间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的增加始终不会跑出由封闭曲面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= 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包围的区域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特别地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0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即轨线经过曲面时曲面外法向和轨线切向的夹角为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9</m:t>
                        </m:r>
                        <m:r>
                          <a:rPr lang="en-US" altLang="zh-CN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e>
                      <m:sup>
                        <m:r>
                          <a:rPr lang="en-US" altLang="zh-CN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轨线则可能始终停留在该封闭曲面上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这就意味着系统的零解是稳定的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9" y="3812824"/>
                <a:ext cx="8355329" cy="2744726"/>
              </a:xfrm>
              <a:prstGeom prst="rect">
                <a:avLst/>
              </a:prstGeom>
              <a:blipFill>
                <a:blip r:embed="rId2"/>
                <a:stretch>
                  <a:fillRect l="-803" r="-3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95F8C561-B9C1-4920-A408-60150085C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524" y="354195"/>
            <a:ext cx="6637517" cy="345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5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/>
              <p:nvPr/>
            </p:nvSpPr>
            <p:spPr>
              <a:xfrm>
                <a:off x="411479" y="795304"/>
                <a:ext cx="8355329" cy="5388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如果全导数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是定正的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则无论从如何靠近原点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处出发的轨线随着时间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的增加都会先远离点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则意味着系统的零解是不稳定的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事实上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在讨论零解不稳定时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只要求在原点的任意邻域中存在远离点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的轨线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而非一切轨线都远离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我们所考察的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= 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对应的并不一定要求是围绕点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的封闭曲面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只要是在点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附近的一部分区域中的一族曲面即可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如图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5.5.1(b)).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随着时间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增加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附近的任意邻域出发的轨线离开这个区域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并满足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))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不断增加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即意味着系统的零解是不稳定的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endParaRPr lang="en-US" altLang="zh-CN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以上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我们介绍了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直接方法的几何意义和基本思想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基于这些意义和思想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下面给出关于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维自治系统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的零解在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意义下稳定性的若干判定定理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" y="795304"/>
                <a:ext cx="8355329" cy="5388591"/>
              </a:xfrm>
              <a:prstGeom prst="rect">
                <a:avLst/>
              </a:prstGeom>
              <a:blipFill>
                <a:blip r:embed="rId2"/>
                <a:stretch>
                  <a:fillRect l="-729" r="-2334" b="-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006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400050" y="1002651"/>
                <a:ext cx="8355329" cy="4488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定理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零解稳定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若对于自治系统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，存在一个定正函数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使得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按系统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对时间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的全导数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𝑑𝑉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│(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是常负函数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的零解在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意义下是稳定的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定理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零解渐近稳定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若对于自治系统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，存在一个定正函数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使得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按系统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对时间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的全导数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𝑑𝑉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│(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是定负函数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的零解在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意义下是渐近稳定的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en-US" altLang="zh-CN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1002651"/>
                <a:ext cx="8355329" cy="4488536"/>
              </a:xfrm>
              <a:prstGeom prst="rect">
                <a:avLst/>
              </a:prstGeom>
              <a:blipFill>
                <a:blip r:embed="rId2"/>
                <a:stretch>
                  <a:fillRect l="-8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02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54330" y="591171"/>
                <a:ext cx="8355329" cy="587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定理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零解不稳定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Ⅰ)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若对于自治系统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，存在一个函数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在坐标原点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的任意一个邻域内总能取到正值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(0) =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按系统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对时间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的全导数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𝑑𝑉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│(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是定正函数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的零解在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意义下是不稳定的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定理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零解不稳定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Ⅱ)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若对于自治系统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，存在一个函数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在坐标原点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的任意一个邻域内总能取到正值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按系统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对时间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的全导数满足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在原点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的某一个邻域中成立 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𝑑𝑉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│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𝜆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                (5.5.7)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𝜆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是正的常数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的零解在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意义下是不稳定的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endParaRPr lang="en-US" altLang="zh-CN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" y="591171"/>
                <a:ext cx="8355329" cy="5874044"/>
              </a:xfrm>
              <a:prstGeom prst="rect">
                <a:avLst/>
              </a:prstGeom>
              <a:blipFill>
                <a:blip r:embed="rId2"/>
                <a:stretch>
                  <a:fillRect l="-729" r="-729" b="-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700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/>
              <p:nvPr/>
            </p:nvSpPr>
            <p:spPr>
              <a:xfrm>
                <a:off x="411479" y="795304"/>
                <a:ext cx="8355329" cy="503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以上定理指出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如果能够找到具有某种性质的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就可以利用判定定理来确定给定系统的零解在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意义下的稳定性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我们称这样的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函数为 </a:t>
                </a:r>
                <a:r>
                  <a:rPr lang="en-US" altLang="zh-CN" sz="2000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当利用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直接方法讨论系统零解的稳定性时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关键即在于构造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endParaRPr lang="en-US" altLang="zh-CN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例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设参数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𝑎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∈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𝑅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试确定系统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indent="457200"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en-US" altLang="zh-CN" sz="20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𝑎𝑥</m:t>
                            </m:r>
                            <m:r>
                              <a:rPr lang="en-US" altLang="zh-CN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  <m:r>
                              <a:rPr lang="en-US" altLang="zh-CN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𝑥𝑦</m:t>
                            </m:r>
                            <m:r>
                              <a:rPr lang="en-US" altLang="zh-CN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𝑎𝑦</m:t>
                            </m:r>
                            <m:r>
                              <a:rPr lang="en-US" altLang="zh-CN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𝑥𝑦</m:t>
                            </m:r>
                            <m:r>
                              <a:rPr lang="en-US" altLang="zh-CN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        (5.5.8)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的零解在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意义下的稳定性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" y="795304"/>
                <a:ext cx="8355329" cy="5033494"/>
              </a:xfrm>
              <a:prstGeom prst="rect">
                <a:avLst/>
              </a:prstGeom>
              <a:blipFill>
                <a:blip r:embed="rId2"/>
                <a:stretch>
                  <a:fillRect l="-729" r="-729" b="-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049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/>
              <p:nvPr/>
            </p:nvSpPr>
            <p:spPr>
              <a:xfrm>
                <a:off x="411479" y="795304"/>
                <a:ext cx="8355329" cy="5638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作定正函数</a:t>
                </a:r>
                <a:endParaRPr lang="en-US" altLang="zh-CN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𝑉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  <m:r>
                            <a:rPr lang="en-US" altLang="zh-CN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  <m:r>
                        <a:rPr lang="en-US" altLang="zh-CN" sz="2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则有</a:t>
                </a:r>
                <a:endParaRPr lang="en-US" altLang="zh-CN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𝑑𝑉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𝑑𝑡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│</m:t>
                      </m:r>
                      <m:d>
                        <m:dPr>
                          <m:ctrlPr>
                            <a:rPr lang="en-US" altLang="zh-CN" sz="2000" b="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𝑎𝑥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𝑥𝑦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</m:t>
                          </m:r>
                          <m:r>
                            <a:rPr lang="en-US" altLang="zh-CN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𝑎𝑦</m:t>
                          </m:r>
                          <m:r>
                            <a:rPr lang="en-US" altLang="zh-CN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  <m:r>
                            <a:rPr lang="en-US" altLang="zh-CN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𝑥𝑦</m:t>
                          </m:r>
                          <m:r>
                            <a:rPr lang="en-US" altLang="zh-CN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𝑎</m:t>
                      </m:r>
                      <m:r>
                        <a:rPr lang="en-US" altLang="zh-CN" sz="2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</m:oMath>
                  </m:oMathPara>
                </a14:m>
                <a:endParaRPr lang="en-US" altLang="zh-CN" sz="2000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e>
                      <m:sup>
                        <m:r>
                          <a:rPr lang="en-US" altLang="zh-CN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𝑎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0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≡ 0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是常负函数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则根据定理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1(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零解稳定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该系统的零解在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意义下是稳定的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𝑎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&lt; 0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是定负函数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则根据定理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2(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零解渐近稳定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该系统的零解在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意义下是渐近稳定的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𝑎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&gt; 0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是定正函数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则根据定理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3(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零解不稳定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Ⅰ),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该系统的零解在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意义下是不稳定的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" y="795304"/>
                <a:ext cx="8355329" cy="5638147"/>
              </a:xfrm>
              <a:prstGeom prst="rect">
                <a:avLst/>
              </a:prstGeom>
              <a:blipFill>
                <a:blip r:embed="rId2"/>
                <a:stretch>
                  <a:fillRect l="-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29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/>
              <p:nvPr/>
            </p:nvSpPr>
            <p:spPr>
              <a:xfrm>
                <a:off x="365759" y="1332514"/>
                <a:ext cx="8355329" cy="3344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在上一节中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我们给出了系统的解在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意义下稳定性的概念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并对于具体系统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通过直接分析计算得到解的解析式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来确定解的稳定性的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但是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绝大多数的常微分系统都是非线性的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并且不能通过直接计算的方式来得到解的解析式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这就为确定解的稳定性带来了困难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下面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我们介绍一种在研究稳定性问题中行之有效的方法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直接方法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或称为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函数方法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该方法的特点是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不直接求解系统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而是利用构造的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以及系统的向量场来讨论解的稳定性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endPara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1332514"/>
                <a:ext cx="8355329" cy="3344377"/>
              </a:xfrm>
              <a:prstGeom prst="rect">
                <a:avLst/>
              </a:prstGeom>
              <a:blipFill>
                <a:blip r:embed="rId2"/>
                <a:stretch>
                  <a:fillRect l="-729" r="-2042" b="-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93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/>
              <p:nvPr/>
            </p:nvSpPr>
            <p:spPr>
              <a:xfrm>
                <a:off x="365759" y="1332514"/>
                <a:ext cx="8355329" cy="3787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本节中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我们将以讨论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维自治系统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</a:p>
              <a:p>
                <a:pPr indent="457200"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                         (5.5.1) 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的零解的稳定性问题为例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说明与介绍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直接方法的基本思想以及 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关于零解稳定、渐近稳定和不稳定的判定定理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的右端向量场满足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(0) = 0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且其各分量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(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,··· ,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b>
                    </m:sSub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), ···,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b>
                    </m:sSub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,··· ,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b>
                    </m:sSub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在包含有坐标原点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的区域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⊂</m:t>
                    </m:r>
                    <m:sSup>
                      <m:sSupPr>
                        <m:ctrlPr>
                          <a:rPr lang="en-US" altLang="zh-CN" sz="20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中是连续的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并具有连续的一阶偏导数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1332514"/>
                <a:ext cx="8355329" cy="3787768"/>
              </a:xfrm>
              <a:prstGeom prst="rect">
                <a:avLst/>
              </a:prstGeom>
              <a:blipFill>
                <a:blip r:embed="rId2"/>
                <a:stretch>
                  <a:fillRect l="-729" r="-1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25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FCFBB11-B2A0-4FFF-B9BF-9E42B8671025}"/>
                  </a:ext>
                </a:extLst>
              </p:cNvPr>
              <p:cNvSpPr txBox="1"/>
              <p:nvPr/>
            </p:nvSpPr>
            <p:spPr>
              <a:xfrm>
                <a:off x="680484" y="446567"/>
                <a:ext cx="8027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zh-CN" altLang="en-US" sz="2400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FCFBB11-B2A0-4FFF-B9BF-9E42B8671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4" y="446567"/>
                <a:ext cx="8027581" cy="461665"/>
              </a:xfrm>
              <a:prstGeom prst="rect">
                <a:avLst/>
              </a:prstGeom>
              <a:blipFill>
                <a:blip r:embed="rId2"/>
                <a:stretch>
                  <a:fillRect l="-121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680481" y="1153524"/>
                <a:ext cx="7751135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d>
                      <m:dPr>
                        <m:ctrlPr>
                          <a:rPr lang="en-US" altLang="zh-CN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,··· ,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b>
                    </m:sSub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: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→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中坐标原点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的某一个邻域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设函数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中是连续可微的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(0) =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 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若对于所有的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∈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都有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≥ 0 (≤0),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</a:t>
                </a:r>
                <a:r>
                  <a:rPr lang="zh-CN" altLang="en-US" sz="2000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常正函数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常负函数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常正和常负函数统称为</a:t>
                </a:r>
                <a:r>
                  <a:rPr lang="zh-CN" altLang="en-US" sz="2000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常号函数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(ii)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若对于除原点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外所有的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∈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都有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&gt; 0 (&lt; 0)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</a:t>
                </a:r>
                <a:r>
                  <a:rPr lang="zh-CN" altLang="en-US" sz="2000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定正函数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定负函数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定正和定负函数统称为</a:t>
                </a:r>
                <a:r>
                  <a:rPr lang="zh-CN" altLang="en-US" sz="2000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定号函数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(iii)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若在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的任意一个邻域内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既可以取到正值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也可以取到负值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</a:t>
                </a:r>
                <a:r>
                  <a:rPr lang="zh-CN" altLang="en-US" sz="2000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变号函数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1" y="1153524"/>
                <a:ext cx="7751135" cy="4247317"/>
              </a:xfrm>
              <a:prstGeom prst="rect">
                <a:avLst/>
              </a:prstGeom>
              <a:blipFill>
                <a:blip r:embed="rId3"/>
                <a:stretch>
                  <a:fillRect l="-865" b="-2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70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31470" y="774051"/>
                <a:ext cx="8355329" cy="5437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例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判断下列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函数的类型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e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=1−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cos</m:t>
                        </m:r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是定正的；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是常负的，但不是定负的；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4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4</m:t>
                        </m:r>
                      </m:sup>
                    </m:sSup>
                    <m:r>
                      <a:rPr lang="zh-CN" altLang="en-US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是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在区域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中是定正函数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而在区域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中却不是定正函数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4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二次型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𝑉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𝑖</m:t>
                          </m:r>
                          <m:r>
                            <a:rPr lang="en-US" altLang="zh-CN" sz="20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r>
                            <a:rPr lang="en-US" altLang="zh-CN" sz="20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𝑗</m:t>
                          </m:r>
                          <m:r>
                            <a:rPr lang="en-US" altLang="zh-CN" sz="20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CN" sz="20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b="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𝑇</m:t>
                          </m:r>
                        </m:sup>
                      </m:sSup>
                      <m:r>
                        <a:rPr lang="en-US" altLang="zh-CN" sz="2000" b="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𝑃𝑥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𝑖𝑗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𝑗𝑖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𝑖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𝑗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1,··· ,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).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代数学中已经证明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若系数矩阵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𝑃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×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 主子式都是正的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0" y="774051"/>
                <a:ext cx="8355329" cy="5437129"/>
              </a:xfrm>
              <a:prstGeom prst="rect">
                <a:avLst/>
              </a:prstGeom>
              <a:blipFill>
                <a:blip r:embed="rId2"/>
                <a:stretch>
                  <a:fillRect l="-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08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/>
              <p:nvPr/>
            </p:nvSpPr>
            <p:spPr>
              <a:xfrm>
                <a:off x="377189" y="1275364"/>
                <a:ext cx="8389621" cy="3178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11</m:t>
                          </m:r>
                        </m:sub>
                      </m:sSub>
                      <m:r>
                        <a:rPr lang="en-US" altLang="zh-CN" sz="20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0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zh-CN" altLang="en-US" sz="20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，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00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 dirty="0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  <m:r>
                                      <a:rPr lang="en-US" altLang="zh-CN" sz="2000" i="1" dirty="0" smtClean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  <m:r>
                                      <a:rPr lang="en-US" altLang="zh-CN" sz="2000" i="1" dirty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  <m:r>
                                      <a:rPr lang="en-US" altLang="zh-CN" sz="2000" i="1" dirty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20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0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sz="2000" b="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,⋯,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0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b="0" i="1" dirty="0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000" b="0" i="1" dirty="0" smtClean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000" b="0" i="1" dirty="0" smtClean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000" b="0" i="1" dirty="0" smtClean="0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dirty="0" smtClean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000" b="0" i="1" dirty="0" smtClean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000" b="0" i="1" dirty="0" smtClean="0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CN" sz="2000" b="0" i="1" dirty="0" smtClean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000" b="0" i="1" dirty="0" smtClean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000" b="0" i="1" dirty="0" smtClean="0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CN" sz="2000" b="0" i="1" dirty="0" smtClean="0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dirty="0" smtClean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2000" b="0" i="1" dirty="0" smtClean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dirty="0" smtClean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000" b="0" i="1" dirty="0" smtClean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000" b="0" i="1" dirty="0" smtClean="0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CN" sz="2000" b="0" i="1" dirty="0" smtClean="0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000" b="0" i="1" dirty="0" smtClean="0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 dirty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dirty="0" smtClean="0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𝑛𝑛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sz="2000" b="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</m:t>
                      </m:r>
                    </m:oMath>
                  </m:oMathPara>
                </a14:m>
                <a:endParaRPr lang="en-US" altLang="zh-CN" sz="20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则二次型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是定正的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特别地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2,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11</m:t>
                        </m:r>
                      </m:sub>
                    </m:sSub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 0, </m:t>
                    </m:r>
                    <m:sSup>
                      <m:sSupPr>
                        <m:ctrlPr>
                          <a:rPr lang="en-US" altLang="zh-CN" sz="20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22</m:t>
                        </m:r>
                      </m:sub>
                    </m:sSub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&lt; 0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是定正的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11</m:t>
                        </m:r>
                      </m:sub>
                    </m:sSub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&lt; 0,</m:t>
                    </m:r>
                    <m:r>
                      <a:rPr lang="en-US" altLang="zh-CN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  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12</m:t>
                            </m:r>
                          </m:sub>
                        </m:sSub>
                      </m:e>
                      <m:sup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22</m:t>
                        </m:r>
                      </m:sub>
                    </m:sSub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&lt;0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是定负的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12</m:t>
                            </m:r>
                          </m:sub>
                        </m:sSub>
                      </m:e>
                      <m:sup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22</m:t>
                        </m:r>
                      </m:sub>
                    </m:sSub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是变号的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89" y="1275364"/>
                <a:ext cx="8389621" cy="3178371"/>
              </a:xfrm>
              <a:prstGeom prst="rect">
                <a:avLst/>
              </a:prstGeom>
              <a:blipFill>
                <a:blip r:embed="rId2"/>
                <a:stretch>
                  <a:fillRect l="-799" b="-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04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88620" y="774051"/>
                <a:ext cx="8355329" cy="5142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引理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函数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𝑉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𝑉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是定正的二次型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在原点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的邻域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中成立 </a:t>
                </a:r>
                <a:endParaRPr lang="en-US" altLang="zh-CN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                                        (5.5.2)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l-GR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𝜅</m:t>
                    </m:r>
                    <m:r>
                      <a:rPr lang="el-GR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</m:t>
                    </m:r>
                    <m:r>
                      <a:rPr lang="el-GR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𝛿</m:t>
                    </m:r>
                    <m:r>
                      <a:rPr lang="el-GR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都是正的常数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则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是定正函数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引理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函数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𝐻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在包含坐标原点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的区域中是连续的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且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𝐻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(0) = 0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对于任意给定的正数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𝑙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存在 </a:t>
                </a:r>
                <a14:m>
                  <m:oMath xmlns:m="http://schemas.openxmlformats.org/officeDocument/2006/math">
                    <m:r>
                      <a:rPr lang="el-GR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𝜌</m:t>
                    </m:r>
                    <m:r>
                      <a:rPr lang="el-GR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l-GR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𝜌</m:t>
                    </m:r>
                    <m:r>
                      <a:rPr lang="el-GR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𝑙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)&gt;0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使得当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𝐻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)≥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𝑙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时成立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𝜌</m:t>
                    </m:r>
                  </m:oMath>
                </a14:m>
                <a:r>
                  <a:rPr lang="el-GR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 </a:t>
                </a:r>
                <a:endParaRPr lang="en-US" altLang="zh-CN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引理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函数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𝐻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在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中是定正的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. 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那么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对于任意给定的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𝜌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∈(0,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h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], 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函数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𝐻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在有界闭区域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𝜌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上取到正的最小值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. 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" y="774051"/>
                <a:ext cx="8355329" cy="5142498"/>
              </a:xfrm>
              <a:prstGeom prst="rect">
                <a:avLst/>
              </a:prstGeom>
              <a:blipFill>
                <a:blip r:embed="rId2"/>
                <a:stretch>
                  <a:fillRect l="-803" r="-730" b="-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/>
              <p:nvPr/>
            </p:nvSpPr>
            <p:spPr>
              <a:xfrm>
                <a:off x="228599" y="635284"/>
                <a:ext cx="8355329" cy="5682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下面讨论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函数的几何意义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是定正函数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&gt; 0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充分小时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= 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中包围原点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的封闭曲面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→0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该曲面收缩到原点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事实上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由定正函数的定义可知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内的球面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sub>
                    </m:sSub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: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上取到正的最小值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记为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sub>
                    </m:sSub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 0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当充分小的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∈(0,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sub>
                    </m:sSub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𝜁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[0,1]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是连接原点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𝜁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(0)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与球面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上任意一点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𝜁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(1)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的连续曲线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由于</a:t>
                </a:r>
                <a:endParaRPr lang="en-US" altLang="zh-CN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ctr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d>
                      <m:dPr>
                        <m:ctrlPr>
                          <a:rPr lang="en-US" altLang="zh-CN" sz="20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𝜁</m:t>
                        </m:r>
                        <m:d>
                          <m:dPr>
                            <m:ctrlPr>
                              <a:rPr lang="en-US" altLang="zh-CN" sz="200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&lt; 0,  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𝜁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(1))−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sub>
                    </m:sSub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&gt;0, </m:t>
                    </m:r>
                  </m:oMath>
                </a14:m>
                <a:endParaRPr lang="en-US" altLang="zh-CN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于是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根据连续函数的介值定理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存在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p>
                        <m:r>
                          <a:rPr lang="en-US" altLang="zh-CN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∈ [0,1],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即连续曲线上的点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𝜁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=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使得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故而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= 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所确定的曲面必有一张是包围原点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的封闭曲面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而对于任意充分小的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&gt;0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曲面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d>
                      <m:dPr>
                        <m:ctrlPr>
                          <a:rPr lang="en-US" altLang="zh-CN" sz="20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𝐶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包围的内部区域中必有曲面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并且由定正函数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的连续性可知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→ 0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封闭曲面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= 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收缩到原点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endPara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635284"/>
                <a:ext cx="8355329" cy="5682518"/>
              </a:xfrm>
              <a:prstGeom prst="rect">
                <a:avLst/>
              </a:prstGeom>
              <a:blipFill>
                <a:blip r:embed="rId2"/>
                <a:stretch>
                  <a:fillRect l="-729" r="-1313" b="-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72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/>
              <p:nvPr/>
            </p:nvSpPr>
            <p:spPr>
              <a:xfrm>
                <a:off x="400049" y="1766854"/>
                <a:ext cx="835532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又若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是变号函数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那么由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= 0 </m:t>
                    </m:r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确定的曲面都是过原点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并且有可能确定出多张曲面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在原点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的邻域中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这些曲面是区域</a:t>
                </a:r>
                <a:endParaRPr lang="en-US" altLang="zh-CN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∈</m:t>
                        </m:r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</m:sup>
                        </m:sSup>
                      </m:e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𝑉</m:t>
                        </m:r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)&gt;0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∈</m:t>
                        </m:r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altLang="zh-CN" sz="20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</m:sup>
                        </m:sSup>
                      </m:e>
                      <m:e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𝑉</m:t>
                        </m:r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)&lt;0</m:t>
                        </m:r>
                      </m:e>
                    </m:d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endParaRPr lang="en-US" altLang="zh-CN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的边界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FF963B-005B-40E5-A47F-7D425F839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9" y="1766854"/>
                <a:ext cx="8355329" cy="1938992"/>
              </a:xfrm>
              <a:prstGeom prst="rect">
                <a:avLst/>
              </a:prstGeom>
              <a:blipFill>
                <a:blip r:embed="rId2"/>
                <a:stretch>
                  <a:fillRect l="-803" r="-2336" b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053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体">
  <a:themeElements>
    <a:clrScheme name="天体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体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体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2512</Words>
  <Application>Microsoft Office PowerPoint</Application>
  <PresentationFormat>全屏显示(4:3)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Calibri Light</vt:lpstr>
      <vt:lpstr>Cambria Math</vt:lpstr>
      <vt:lpstr>天体</vt:lpstr>
      <vt:lpstr>第五节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第五节</dc:title>
  <dc:creator>824289598@qq.com</dc:creator>
  <cp:lastModifiedBy>824289598@qq.com</cp:lastModifiedBy>
  <cp:revision>17</cp:revision>
  <dcterms:created xsi:type="dcterms:W3CDTF">2017-10-06T03:35:27Z</dcterms:created>
  <dcterms:modified xsi:type="dcterms:W3CDTF">2017-10-06T08:05:24Z</dcterms:modified>
</cp:coreProperties>
</file>