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1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67" d="100"/>
          <a:sy n="67" d="100"/>
        </p:scale>
        <p:origin x="7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969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2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421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34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99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1966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781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0325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0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18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25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9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64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108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486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18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68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0356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BA7518-987F-446E-85E4-AB5C57515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75709" y="3097530"/>
            <a:ext cx="5714228" cy="1212178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第七节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285691E-8B36-4FE6-9E57-A7AF41E9FBA4}"/>
              </a:ext>
            </a:extLst>
          </p:cNvPr>
          <p:cNvSpPr txBox="1"/>
          <p:nvPr/>
        </p:nvSpPr>
        <p:spPr>
          <a:xfrm>
            <a:off x="3075709" y="4481158"/>
            <a:ext cx="57388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一次近似理论</a:t>
            </a:r>
            <a:endParaRPr kumimoji="0" lang="en-US" altLang="zh-CN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9521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/>
              <p:nvPr/>
            </p:nvSpPr>
            <p:spPr>
              <a:xfrm>
                <a:off x="468630" y="545451"/>
                <a:ext cx="8355329" cy="56291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457200">
                  <a:lnSpc>
                    <a:spcPct val="150000"/>
                  </a:lnSpc>
                </a:pP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定理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和定理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给出了在一定条件下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一次近似系统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𝐴𝑥</m:t>
                    </m:r>
                  </m:oMath>
                </a14:m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意义下不稳定、渐近稳定与非线性系统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+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𝑔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𝑡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,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</m:t>
                    </m:r>
                  </m:oMath>
                </a14:m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意义下稳定性的对应关系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那么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如果一次近似系统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𝐴𝑥</m:t>
                    </m:r>
                  </m:oMath>
                </a14:m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意义下是稳定的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能否确保原非线性系统的零解也是稳定的呢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?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对于该问题的回答是否定的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</a:p>
              <a:p>
                <a:pPr indent="457200">
                  <a:lnSpc>
                    <a:spcPct val="150000"/>
                  </a:lnSpc>
                </a:pPr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例 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4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试确定系统：</a:t>
                </a:r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𝑑𝑥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−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  <m:r>
                        <a:rPr lang="en-US" altLang="zh-CN" sz="2000" b="0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                                   (5.7.9)</m:t>
                      </m:r>
                    </m:oMath>
                  </m:oMathPara>
                </a14:m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/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意义下的稳定性</a:t>
                </a:r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630" y="545451"/>
                <a:ext cx="8355329" cy="5629170"/>
              </a:xfrm>
              <a:prstGeom prst="rect">
                <a:avLst/>
              </a:prstGeom>
              <a:blipFill>
                <a:blip r:embed="rId2"/>
                <a:stretch>
                  <a:fillRect l="-803" b="-97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0931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/>
              <p:nvPr/>
            </p:nvSpPr>
            <p:spPr>
              <a:xfrm>
                <a:off x="308610" y="854061"/>
                <a:ext cx="8355329" cy="48548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解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系统在坐标原点的附近的一次近似系统为：</a:t>
                </a:r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𝑑𝑥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−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ea typeface="微软雅黑" panose="020B0503020204020204" pitchFamily="34" charset="-122"/>
                  </a:rPr>
                  <a:t>坐标原点是该线性系统的中心</a:t>
                </a:r>
                <a:r>
                  <a:rPr lang="en-US" altLang="zh-CN" sz="2000" dirty="0"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ea typeface="微软雅黑" panose="020B0503020204020204" pitchFamily="34" charset="-122"/>
                  </a:rPr>
                  <a:t>则对应的零解是稳定的</a:t>
                </a:r>
                <a:r>
                  <a:rPr lang="en-US" altLang="zh-CN" sz="2000" dirty="0">
                    <a:ea typeface="微软雅黑" panose="020B0503020204020204" pitchFamily="34" charset="-122"/>
                  </a:rPr>
                  <a:t>. </a:t>
                </a:r>
                <a:r>
                  <a:rPr lang="zh-CN" altLang="en-US" sz="2000" dirty="0">
                    <a:ea typeface="微软雅黑" panose="020B0503020204020204" pitchFamily="34" charset="-122"/>
                  </a:rPr>
                  <a:t>但是</a:t>
                </a:r>
                <a:r>
                  <a:rPr lang="en-US" altLang="zh-CN" sz="2000" dirty="0"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ea typeface="微软雅黑" panose="020B0503020204020204" pitchFamily="34" charset="-122"/>
                  </a:rPr>
                  <a:t>作函数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𝑉</m:t>
                    </m:r>
                    <m:d>
                      <m:dPr>
                        <m:ctrlPr>
                          <a:rPr lang="en-US" altLang="zh-CN" sz="2000" i="1" dirty="0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dPr>
                      <m:e>
                        <m:r>
                          <a:rPr lang="en-US" altLang="zh-CN" sz="2000" i="1" dirty="0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𝑥</m:t>
                        </m:r>
                        <m:r>
                          <a:rPr lang="en-US" altLang="zh-CN" sz="2000" i="1" dirty="0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,</m:t>
                        </m:r>
                        <m:r>
                          <a:rPr lang="en-US" altLang="zh-CN" sz="2000" i="1" dirty="0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𝑦</m:t>
                        </m:r>
                      </m:e>
                    </m:d>
                    <m:r>
                      <a:rPr lang="en-US" altLang="zh-CN" sz="2000" b="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f>
                      <m:fPr>
                        <m:ctrlPr>
                          <a:rPr lang="en-US" altLang="zh-CN" sz="2000" i="1" dirty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2</m:t>
                        </m:r>
                      </m:den>
                    </m:f>
                    <m:r>
                      <a:rPr lang="en-US" altLang="zh-CN" sz="2000" i="1" dirty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sSup>
                      <m:sSupPr>
                        <m:ctrlPr>
                          <a:rPr lang="en-US" altLang="zh-CN" sz="20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sSupPr>
                      <m:e>
                        <m:r>
                          <a:rPr lang="en-US" altLang="zh-CN" sz="20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𝑥</m:t>
                        </m:r>
                      </m:e>
                      <m:sup>
                        <m:r>
                          <a:rPr lang="en-US" altLang="zh-CN" sz="20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2</m:t>
                        </m:r>
                      </m:sup>
                    </m:sSup>
                    <m:r>
                      <a:rPr lang="en-US" altLang="zh-CN" sz="2000" i="1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+</m:t>
                    </m:r>
                    <m:sSup>
                      <m:sSupPr>
                        <m:ctrlPr>
                          <a:rPr lang="en-US" altLang="zh-CN" sz="20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sSupPr>
                      <m:e>
                        <m:r>
                          <a:rPr lang="en-US" altLang="zh-CN" sz="20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𝑦</m:t>
                        </m:r>
                      </m:e>
                      <m:sup>
                        <m:r>
                          <a:rPr lang="en-US" altLang="zh-CN" sz="2000" b="0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2</m:t>
                        </m:r>
                      </m:sup>
                    </m:sSup>
                    <m:r>
                      <a:rPr lang="en-US" altLang="zh-CN" sz="2000" i="1" dirty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</m:t>
                    </m:r>
                  </m:oMath>
                </a14:m>
                <a:r>
                  <a:rPr lang="zh-CN" altLang="en-US" sz="2000" dirty="0">
                    <a:ea typeface="微软雅黑" panose="020B0503020204020204" pitchFamily="34" charset="-122"/>
                  </a:rPr>
                  <a:t>，则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𝑉</m:t>
                    </m:r>
                  </m:oMath>
                </a14:m>
                <a:r>
                  <a:rPr lang="en-US" altLang="zh-CN" sz="2000" dirty="0">
                    <a:ea typeface="微软雅黑" panose="020B0503020204020204" pitchFamily="34" charset="-122"/>
                  </a:rPr>
                  <a:t> </a:t>
                </a:r>
                <a:r>
                  <a:rPr lang="zh-CN" altLang="en-US" sz="2000" dirty="0">
                    <a:ea typeface="微软雅黑" panose="020B0503020204020204" pitchFamily="34" charset="-122"/>
                  </a:rPr>
                  <a:t>按原系统对时间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𝑡</m:t>
                    </m:r>
                  </m:oMath>
                </a14:m>
                <a:r>
                  <a:rPr lang="en-US" altLang="zh-CN" sz="2000" dirty="0">
                    <a:ea typeface="微软雅黑" panose="020B0503020204020204" pitchFamily="34" charset="-122"/>
                  </a:rPr>
                  <a:t> </a:t>
                </a:r>
                <a:r>
                  <a:rPr lang="zh-CN" altLang="en-US" sz="2000" dirty="0">
                    <a:ea typeface="微软雅黑" panose="020B0503020204020204" pitchFamily="34" charset="-122"/>
                  </a:rPr>
                  <a:t>的全导数</a:t>
                </a:r>
                <a:endParaRPr lang="en-US" altLang="zh-CN" sz="2000" dirty="0"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fPr>
                        <m:num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𝑑𝑉</m:t>
                          </m:r>
                        </m:num>
                        <m:den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𝑑𝑡</m:t>
                          </m:r>
                        </m:den>
                      </m:f>
                      <m:r>
                        <a:rPr lang="en-US" altLang="zh-CN" sz="2000" i="1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│</m:t>
                      </m:r>
                      <m:d>
                        <m:dPr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𝑥</m:t>
                          </m:r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,</m:t>
                          </m:r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𝑦</m:t>
                          </m:r>
                        </m:e>
                      </m:d>
                      <m:r>
                        <a:rPr lang="en-US" altLang="zh-CN" sz="2000" i="1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=</m:t>
                      </m:r>
                      <m:sSup>
                        <m:sSupPr>
                          <m:ctrlPr>
                            <a:rPr lang="en-US" altLang="zh-CN" sz="200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pPr>
                        <m:e>
                          <m:r>
                            <a:rPr lang="en-US" altLang="zh-CN" sz="2000" i="1" dirty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sSupPr>
                            <m:e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sSupPr>
                            <m:e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CN" sz="2000" i="1" dirty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)</m:t>
                          </m:r>
                        </m:e>
                        <m:sup>
                          <m:r>
                            <a:rPr lang="en-US" altLang="zh-CN" sz="2000" i="1" dirty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是定正函数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故而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根据零解不稳定定理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Ⅰ,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原系统的零解在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意义下是不稳定的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  <a14:m>
                  <m:oMath xmlns:m="http://schemas.openxmlformats.org/officeDocument/2006/math">
                    <m:r>
                      <a:rPr lang="fr-FR" altLang="zh-CN" sz="2000" i="0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 </m:t>
                    </m:r>
                  </m:oMath>
                </a14:m>
                <a:endParaRPr lang="fr-FR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610" y="854061"/>
                <a:ext cx="8355329" cy="4854855"/>
              </a:xfrm>
              <a:prstGeom prst="rect">
                <a:avLst/>
              </a:prstGeom>
              <a:blipFill>
                <a:blip r:embed="rId2"/>
                <a:stretch>
                  <a:fillRect l="-803" r="-511" b="-1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132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14FF963B-005B-40E5-A47F-7D425F839E39}"/>
              </a:ext>
            </a:extLst>
          </p:cNvPr>
          <p:cNvSpPr/>
          <p:nvPr/>
        </p:nvSpPr>
        <p:spPr>
          <a:xfrm>
            <a:off x="365759" y="1366804"/>
            <a:ext cx="8355329" cy="2346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在运用 </a:t>
            </a:r>
            <a:r>
              <a:rPr lang="en-US" altLang="zh-CN" sz="2000" dirty="0" err="1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Perron</a:t>
            </a:r>
            <a:r>
              <a:rPr lang="en-US" altLang="zh-CN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定理研究平面自治系统时</a:t>
            </a:r>
            <a:r>
              <a:rPr lang="en-US" altLang="zh-CN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我们可以通过确定一次近似线性系统奇点的类型</a:t>
            </a:r>
            <a:r>
              <a:rPr lang="en-US" altLang="zh-CN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从而对满足一定条件的非线性系统的奇点进行分类</a:t>
            </a:r>
            <a:r>
              <a:rPr lang="en-US" altLang="zh-CN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那么</a:t>
            </a:r>
            <a:r>
              <a:rPr lang="en-US" altLang="zh-CN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在研究非线性系统解的 </a:t>
            </a:r>
            <a:r>
              <a:rPr lang="en-US" altLang="zh-CN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Lyapunov </a:t>
            </a:r>
            <a:r>
              <a:rPr lang="zh-CN" altLang="en-US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稳定性时</a:t>
            </a:r>
            <a:r>
              <a:rPr lang="en-US" altLang="zh-CN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是否可以通过研究其一次近似线性系统零解的稳定性</a:t>
            </a:r>
            <a:r>
              <a:rPr lang="en-US" altLang="zh-CN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然后确定原系统零解的稳定性呢</a:t>
            </a:r>
            <a:r>
              <a:rPr lang="en-US" altLang="zh-CN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? </a:t>
            </a:r>
            <a:r>
              <a:rPr lang="zh-CN" altLang="en-US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本节的讨论即是对该问题的作以回答</a:t>
            </a:r>
            <a:r>
              <a:rPr lang="en-US" altLang="zh-CN" sz="2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en-US" sz="20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1093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14FF963B-005B-40E5-A47F-7D425F839E39}"/>
                  </a:ext>
                </a:extLst>
              </p:cNvPr>
              <p:cNvSpPr/>
              <p:nvPr/>
            </p:nvSpPr>
            <p:spPr>
              <a:xfrm>
                <a:off x="354329" y="342900"/>
                <a:ext cx="8355329" cy="62184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57200"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首先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自治系统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 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𝑓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</m:t>
                    </m:r>
                  </m:oMath>
                </a14:m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在坐标原点充分小的邻域中可以写成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:</a:t>
                </a:r>
              </a:p>
              <a:p>
                <a:pPr indent="457200" algn="r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b="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𝐴𝑥</m:t>
                    </m:r>
                    <m:r>
                      <a:rPr lang="en-US" altLang="zh-CN" sz="2000" b="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+</m:t>
                    </m:r>
                    <m:r>
                      <a:rPr lang="en-US" altLang="zh-CN" sz="2000" b="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𝑔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</m:t>
                    </m:r>
                  </m:oMath>
                </a14:m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                               (5.7.1)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其中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</m:t>
                    </m:r>
                  </m:oMath>
                </a14:m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是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𝑛</m:t>
                    </m:r>
                  </m:oMath>
                </a14:m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阶实矩阵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𝑔</m:t>
                    </m:r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(0) ≡ 0 </m:t>
                    </m:r>
                  </m:oMath>
                </a14:m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且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zh-CN" sz="2000" i="1" dirty="0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dPr>
                      <m:e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𝑔</m:t>
                        </m:r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(</m:t>
                        </m:r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𝑥</m:t>
                        </m:r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)</m:t>
                        </m:r>
                      </m:e>
                    </m:d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𝑜</m:t>
                    </m:r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d>
                      <m:dPr>
                        <m:begChr m:val="‖"/>
                        <m:endChr m:val="‖"/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dPr>
                      <m:e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𝑥</m:t>
                        </m:r>
                      </m:e>
                    </m:d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). </m:t>
                    </m:r>
                  </m:oMath>
                </a14:m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由此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称线性自治系统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altLang="zh-CN" sz="2000" i="1" dirty="0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accPr>
                      <m:e>
                        <m:r>
                          <a:rPr lang="en-US" altLang="zh-CN" sz="2000" b="0" i="1" dirty="0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𝑥</m:t>
                        </m:r>
                      </m:e>
                    </m:acc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 </m:t>
                    </m:r>
                  </m:oMath>
                </a14:m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为系统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 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𝑓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</m:t>
                    </m:r>
                  </m:oMath>
                </a14:m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的</a:t>
                </a:r>
                <a:r>
                  <a:rPr lang="zh-CN" altLang="en-US" sz="2000" dirty="0">
                    <a:solidFill>
                      <a:srgbClr val="FFC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一次近似系统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;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反之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可以视系统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+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𝑔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</m:t>
                    </m:r>
                  </m:oMath>
                </a14:m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为线性系统的</a:t>
                </a:r>
                <a:r>
                  <a:rPr lang="zh-CN" altLang="en-US" sz="2000" dirty="0">
                    <a:solidFill>
                      <a:srgbClr val="FFC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扰动系统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 </a:t>
                </a:r>
              </a:p>
              <a:p>
                <a:pPr indent="457200"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更为一般的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我们考虑线性自治系统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𝐴𝑥</m:t>
                    </m:r>
                  </m:oMath>
                </a14:m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的扰动系统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:</a:t>
                </a:r>
              </a:p>
              <a:p>
                <a:pPr indent="457200" algn="r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+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𝑔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r>
                      <a:rPr lang="en-US" altLang="zh-CN" sz="2000" b="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𝑡</m:t>
                    </m:r>
                    <m:r>
                      <a:rPr lang="en-US" altLang="zh-CN" sz="2000" b="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,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</m:t>
                    </m:r>
                  </m:oMath>
                </a14:m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                              (5.7.3) </a:t>
                </a:r>
              </a:p>
              <a:p>
                <a:pPr indent="457200"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其中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𝑔</m:t>
                    </m:r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r>
                      <a:rPr lang="en-US" altLang="zh-CN" sz="2000" i="1" dirty="0" err="1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𝑡</m:t>
                    </m:r>
                    <m:r>
                      <a:rPr lang="en-US" altLang="zh-CN" sz="2000" i="1" dirty="0" err="1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,</m:t>
                    </m:r>
                    <m:r>
                      <a:rPr lang="en-US" altLang="zh-CN" sz="2000" i="1" dirty="0" err="1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 </m:t>
                    </m:r>
                  </m:oMath>
                </a14:m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在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(−∞,+∞)×</m:t>
                    </m:r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𝐷</m:t>
                    </m:r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 </m:t>
                    </m:r>
                  </m:oMath>
                </a14:m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上连续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关于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𝑥</m:t>
                    </m:r>
                  </m:oMath>
                </a14:m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满足李普希兹条件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𝑔</m:t>
                    </m:r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𝑡</m:t>
                    </m:r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,0)≡0</m:t>
                    </m:r>
                  </m:oMath>
                </a14:m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且 对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𝑡</m:t>
                    </m:r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∈(−∞,+∞) </m:t>
                    </m:r>
                  </m:oMath>
                </a14:m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一致地成立</a:t>
                </a:r>
                <a:endParaRPr lang="en-US" altLang="zh-CN" sz="2000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indent="45720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CN" sz="2000" i="1" smtClea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CN" sz="2000" i="1" smtClean="0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2000" i="0" smtClean="0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lim</m:t>
                              </m:r>
                            </m:e>
                            <m:lim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altLang="zh-CN" sz="2000" i="1" dirty="0">
                                      <a:solidFill>
                                        <a:prstClr val="white"/>
                                      </a:solidFill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000" i="1" dirty="0">
                                      <a:solidFill>
                                        <a:prstClr val="white"/>
                                      </a:solidFill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altLang="zh-CN" sz="2000" i="1" dirty="0" smtClean="0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altLang="zh-CN" sz="2000" b="0" i="1" dirty="0" smtClean="0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altLang="zh-CN" sz="2000" i="1" smtClean="0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altLang="zh-CN" sz="2000" i="1" dirty="0">
                                      <a:solidFill>
                                        <a:prstClr val="white"/>
                                      </a:solidFill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000" i="1" dirty="0">
                                      <a:solidFill>
                                        <a:prstClr val="white"/>
                                      </a:solidFill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𝑔</m:t>
                                  </m:r>
                                  <m:r>
                                    <a:rPr lang="en-US" altLang="zh-CN" sz="2000" i="1" dirty="0">
                                      <a:solidFill>
                                        <a:prstClr val="white"/>
                                      </a:solidFill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(</m:t>
                                  </m:r>
                                  <m:r>
                                    <a:rPr lang="en-US" altLang="zh-CN" sz="2000" b="0" i="1" dirty="0" smtClean="0">
                                      <a:solidFill>
                                        <a:prstClr val="white"/>
                                      </a:solidFill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𝑡</m:t>
                                  </m:r>
                                  <m:r>
                                    <a:rPr lang="en-US" altLang="zh-CN" sz="2000" b="0" i="1" dirty="0" smtClean="0">
                                      <a:solidFill>
                                        <a:prstClr val="white"/>
                                      </a:solidFill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,</m:t>
                                  </m:r>
                                  <m:r>
                                    <a:rPr lang="en-US" altLang="zh-CN" sz="2000" i="1" dirty="0">
                                      <a:solidFill>
                                        <a:prstClr val="white"/>
                                      </a:solidFill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  <m:r>
                                    <a:rPr lang="en-US" altLang="zh-CN" sz="2000" i="1" dirty="0">
                                      <a:solidFill>
                                        <a:prstClr val="white"/>
                                      </a:solidFill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)</m:t>
                                  </m:r>
                                </m:e>
                              </m:d>
                            </m:num>
                            <m:den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altLang="zh-CN" sz="2000" i="1" dirty="0">
                                      <a:solidFill>
                                        <a:prstClr val="white"/>
                                      </a:solidFill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000" i="1" dirty="0">
                                      <a:solidFill>
                                        <a:prstClr val="white"/>
                                      </a:solidFill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  <m:r>
                        <a:rPr lang="en-US" altLang="zh-CN" sz="20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=</m:t>
                      </m:r>
                      <m:r>
                        <a:rPr lang="en-US" altLang="zh-CN" sz="2000" b="0" i="1" dirty="0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0                                        </m:t>
                      </m:r>
                      <m:r>
                        <a:rPr lang="en-US" altLang="zh-CN" sz="2000" i="1" dirty="0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(</m:t>
                      </m:r>
                      <m:r>
                        <a:rPr lang="en-US" altLang="zh-CN" sz="2000" i="1" dirty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5.7.4)</m:t>
                      </m:r>
                    </m:oMath>
                  </m:oMathPara>
                </a14:m>
                <a:endParaRPr lang="en-US" altLang="zh-CN" sz="2000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14FF963B-005B-40E5-A47F-7D425F839E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329" y="342900"/>
                <a:ext cx="8355329" cy="6218434"/>
              </a:xfrm>
              <a:prstGeom prst="rect">
                <a:avLst/>
              </a:prstGeom>
              <a:blipFill>
                <a:blip r:embed="rId2"/>
                <a:stretch>
                  <a:fillRect l="-729" r="-153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6011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/>
              <p:nvPr/>
            </p:nvSpPr>
            <p:spPr>
              <a:xfrm>
                <a:off x="331470" y="774051"/>
                <a:ext cx="8355329" cy="53788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定理 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如果实矩阵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</m:t>
                    </m:r>
                  </m:oMath>
                </a14:m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所有的特征值中至少有一个实部是大于零的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那么系 统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+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𝑔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𝑡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,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</m:t>
                    </m:r>
                  </m:oMath>
                </a14:m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意义下是不稳定的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例 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试确定系统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CN" sz="200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altLang="zh-CN" sz="200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𝑑𝑥</m:t>
                                  </m:r>
                                </m:num>
                                <m:den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=−2</m:t>
                              </m:r>
                              <m:sSup>
                                <m:sSup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</m:sup>
                              </m:sSup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4+8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𝑦</m:t>
                                  </m:r>
                                </m:e>
                              </m:rad>
                            </m:e>
                            <m:e>
                              <m:f>
                                <m:fPr>
                                  <m:ctrlPr>
                                    <a:rPr lang="en-US" altLang="zh-CN" sz="200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2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+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zh-CN" sz="2000" b="0" i="0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3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𝑦</m:t>
                                  </m:r>
                                </m:e>
                              </m:func>
                            </m:e>
                          </m:eqArr>
                        </m:e>
                      </m:d>
                      <m:r>
                        <a:rPr lang="en-US" altLang="zh-CN" sz="2000" b="0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                                    </m:t>
                      </m:r>
                      <m:r>
                        <a:rPr lang="en-US" altLang="zh-CN" sz="2000" b="0" i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(5.7.5)</m:t>
                      </m:r>
                    </m:oMath>
                  </m:oMathPara>
                </a14:m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意义下的稳定性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解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系统在坐标原点的附近可以化为</a:t>
                </a:r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𝑑𝑥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=−2</m:t>
                              </m:r>
                              <m:d>
                                <m:d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1+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2+2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𝑜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(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altLang="zh-CN" sz="2000" i="1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sz="2000" b="0" i="1" smtClean="0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CN" sz="2000" i="1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altLang="zh-CN" sz="2000" i="1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sz="2000" b="0" i="1" smtClean="0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altLang="zh-CN" sz="2000" i="1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)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1+</m:t>
                              </m:r>
                              <m:d>
                                <m:d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2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+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−1+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𝑜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(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altLang="zh-CN" sz="2000" i="1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sz="2000" i="1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CN" sz="2000" i="1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altLang="zh-CN" sz="2000" i="1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sz="2000" i="1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altLang="zh-CN" sz="2000" i="1">
                                          <a:latin typeface="Cambria Math" panose="02040503050406030204" pitchFamily="18" charset="0"/>
                                          <a:ea typeface="微软雅黑" panose="020B0503020204020204" pitchFamily="34" charset="-122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70" y="774051"/>
                <a:ext cx="8355329" cy="5378845"/>
              </a:xfrm>
              <a:prstGeom prst="rect">
                <a:avLst/>
              </a:prstGeom>
              <a:blipFill>
                <a:blip r:embed="rId2"/>
                <a:stretch>
                  <a:fillRect l="-729" r="-14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3278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14FF963B-005B-40E5-A47F-7D425F839E39}"/>
                  </a:ext>
                </a:extLst>
              </p:cNvPr>
              <p:cNvSpPr/>
              <p:nvPr/>
            </p:nvSpPr>
            <p:spPr>
              <a:xfrm>
                <a:off x="377189" y="600994"/>
                <a:ext cx="8355329" cy="5173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57200"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于是 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系统 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(5.7.5)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的一次近似系统为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:</a:t>
                </a:r>
              </a:p>
              <a:p>
                <a:pPr indent="4572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𝑑𝑥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=−2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+2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2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zh-CN" sz="2000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indent="457200"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容易验证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该线性系统系数矩阵的特征值为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000" i="1" dirty="0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sSubPr>
                      <m:e>
                        <m:r>
                          <a:rPr lang="zh-CN" altLang="en-US" sz="2000" i="1" dirty="0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𝜆</m:t>
                        </m:r>
                      </m:e>
                      <m:sub>
                        <m:r>
                          <a:rPr lang="en-US" altLang="zh-CN" sz="2000" b="0" i="1" dirty="0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1</m:t>
                        </m:r>
                      </m:sub>
                    </m:sSub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 2&gt;0,</m:t>
                    </m:r>
                    <m:sSub>
                      <m:sSub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sSubPr>
                      <m:e>
                        <m:r>
                          <a:rPr lang="zh-CN" altLang="en-US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𝜆</m:t>
                        </m:r>
                      </m:e>
                      <m:sub>
                        <m:r>
                          <a:rPr lang="en-US" altLang="zh-CN" sz="2000" b="0" i="1" dirty="0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2</m:t>
                        </m:r>
                      </m:sub>
                    </m:sSub>
                    <m:r>
                      <a:rPr lang="en-US" altLang="zh-CN" sz="2000" i="1" dirty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=−3</m:t>
                    </m:r>
                  </m:oMath>
                </a14:m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因此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根据定理 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1 ,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原系统的零解在 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意义下是不稳定的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</a:p>
              <a:p>
                <a:pPr indent="457200">
                  <a:lnSpc>
                    <a:spcPct val="150000"/>
                  </a:lnSpc>
                </a:pPr>
                <a:endParaRPr lang="en-US" altLang="zh-CN" sz="2000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indent="457200"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注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：在应用定理 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时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须确定的是一次近似系统的系数矩阵是否有大于零的特征值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而不是直接确定一次近似系统的零解在 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意义下是否是不稳定的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因为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即使一次近似系统的零解在 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意义下是不稳定的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也不能确保原非线性系统的零解一定是不稳定的</a:t>
                </a:r>
                <a:r>
                  <a:rPr lang="en-US" altLang="zh-CN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 </a:t>
                </a:r>
                <a:r>
                  <a:rPr lang="zh-CN" altLang="en-US" sz="2000" dirty="0">
                    <a:solidFill>
                      <a:prstClr val="white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如下例：</a:t>
                </a:r>
              </a:p>
            </p:txBody>
          </p:sp>
        </mc:Choice>
        <mc:Fallback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14FF963B-005B-40E5-A47F-7D425F839E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189" y="600994"/>
                <a:ext cx="8355329" cy="5173083"/>
              </a:xfrm>
              <a:prstGeom prst="rect">
                <a:avLst/>
              </a:prstGeom>
              <a:blipFill>
                <a:blip r:embed="rId2"/>
                <a:stretch>
                  <a:fillRect l="-803" r="-2336" b="-23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0504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/>
              <p:nvPr/>
            </p:nvSpPr>
            <p:spPr>
              <a:xfrm>
                <a:off x="411480" y="534021"/>
                <a:ext cx="8355329" cy="5791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例 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试确定系统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CN" sz="200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altLang="zh-CN" sz="200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𝑑𝑥</m:t>
                                  </m:r>
                                </m:num>
                                <m:den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=−2</m:t>
                              </m:r>
                              <m:sSup>
                                <m:sSup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−2</m:t>
                              </m:r>
                              <m:sSup>
                                <m:sSup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  <m:e>
                              <m:f>
                                <m:fPr>
                                  <m:ctrlPr>
                                    <a:rPr lang="en-US" altLang="zh-CN" sz="200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  <m:r>
                        <a:rPr lang="en-US" altLang="zh-CN" sz="2000" b="0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                                    </m:t>
                      </m:r>
                      <m:r>
                        <a:rPr lang="en-US" altLang="zh-CN" sz="2000" b="0" i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(5.7.6)</m:t>
                      </m:r>
                    </m:oMath>
                  </m:oMathPara>
                </a14:m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意义下的稳定性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解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系统在坐标原点的附近的一次近似系统为：</a:t>
                </a:r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𝑑𝑥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</m:t>
                              </m:r>
                              <m:r>
                                <a:rPr lang="en-US" altLang="zh-CN" sz="200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0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/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该线性系统的通解为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altLang="zh-CN" sz="200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𝑥</m:t>
                      </m:r>
                      <m:r>
                        <a:rPr lang="fr-FR" altLang="zh-CN" sz="200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(</m:t>
                      </m:r>
                      <m:r>
                        <a:rPr lang="fr-FR" altLang="zh-CN" sz="200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𝑡</m:t>
                      </m:r>
                      <m:r>
                        <a:rPr lang="fr-FR" altLang="zh-CN" sz="200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)=</m:t>
                      </m:r>
                      <m:sSub>
                        <m:sSubPr>
                          <m:ctrlPr>
                            <a:rPr lang="fr-FR" altLang="zh-CN" sz="200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bPr>
                        <m:e>
                          <m:r>
                            <a:rPr lang="en-US" altLang="zh-CN" sz="2000" b="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𝑐</m:t>
                          </m:r>
                        </m:e>
                        <m:sub>
                          <m:r>
                            <a:rPr lang="en-US" altLang="zh-CN" sz="2000" b="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1</m:t>
                          </m:r>
                        </m:sub>
                      </m:sSub>
                      <m:r>
                        <a:rPr lang="fr-FR" altLang="zh-CN" sz="200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, </m:t>
                      </m:r>
                      <m:r>
                        <a:rPr lang="fr-FR" altLang="zh-CN" sz="200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𝑦</m:t>
                      </m:r>
                      <m:r>
                        <a:rPr lang="fr-FR" altLang="zh-CN" sz="200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(</m:t>
                      </m:r>
                      <m:r>
                        <a:rPr lang="fr-FR" altLang="zh-CN" sz="200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𝑡</m:t>
                      </m:r>
                      <m:r>
                        <a:rPr lang="fr-FR" altLang="zh-CN" sz="200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)=</m:t>
                      </m:r>
                      <m:sSub>
                        <m:sSubPr>
                          <m:ctrlPr>
                            <a:rPr lang="fr-FR" altLang="zh-CN" sz="2000" i="1" dirty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bPr>
                        <m:e>
                          <m:r>
                            <a:rPr lang="en-US" altLang="zh-CN" sz="2000" i="1" dirty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𝑐</m:t>
                          </m:r>
                        </m:e>
                        <m:sub>
                          <m:r>
                            <a:rPr lang="en-US" altLang="zh-CN" sz="2000" i="1" dirty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1</m:t>
                          </m:r>
                        </m:sub>
                      </m:sSub>
                      <m:r>
                        <a:rPr lang="fr-FR" altLang="zh-CN" sz="200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𝑡</m:t>
                      </m:r>
                      <m:r>
                        <a:rPr lang="fr-FR" altLang="zh-CN" sz="200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+</m:t>
                      </m:r>
                      <m:sSub>
                        <m:sSubPr>
                          <m:ctrlPr>
                            <a:rPr lang="fr-FR" altLang="zh-CN" sz="2000" i="1" dirty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bPr>
                        <m:e>
                          <m:r>
                            <a:rPr lang="en-US" altLang="zh-CN" sz="2000" i="1" dirty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𝑐</m:t>
                          </m:r>
                        </m:e>
                        <m:sub>
                          <m:r>
                            <a:rPr lang="en-US" altLang="zh-CN" sz="2000" b="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其中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altLang="zh-CN" sz="2000" i="1" dirty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sSubPr>
                      <m:e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𝑐</m:t>
                        </m:r>
                      </m:e>
                      <m:sub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altLang="zh-CN" sz="2000" i="1" dirty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sSubPr>
                      <m:e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𝑐</m:t>
                        </m:r>
                      </m:e>
                      <m:sub>
                        <m:r>
                          <a:rPr lang="en-US" altLang="zh-CN" sz="2000" i="1" dirty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是任意的常数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于是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该线性系统存在无界解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即意味着一次近似系统的零解在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意义下是不稳定的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 </a:t>
                </a:r>
                <a:endParaRPr lang="fr-FR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" y="534021"/>
                <a:ext cx="8355329" cy="5791073"/>
              </a:xfrm>
              <a:prstGeom prst="rect">
                <a:avLst/>
              </a:prstGeom>
              <a:blipFill>
                <a:blip r:embed="rId2"/>
                <a:stretch>
                  <a:fillRect l="-80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1160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/>
              <p:nvPr/>
            </p:nvSpPr>
            <p:spPr>
              <a:xfrm>
                <a:off x="434340" y="956931"/>
                <a:ext cx="8355329" cy="39290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457200">
                  <a:lnSpc>
                    <a:spcPct val="150000"/>
                  </a:lnSpc>
                </a:pP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然而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作定正函数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𝑉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r>
                      <a:rPr lang="en-US" altLang="zh-CN" sz="2000" i="1" dirty="0" err="1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𝑥</m:t>
                    </m:r>
                    <m:r>
                      <a:rPr lang="en-US" altLang="zh-CN" sz="2000" i="1" dirty="0" err="1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,</m:t>
                    </m:r>
                    <m:r>
                      <a:rPr lang="en-US" altLang="zh-CN" sz="2000" i="1" dirty="0" err="1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𝑦</m:t>
                    </m:r>
                    <m:r>
                      <a:rPr lang="en-US" altLang="zh-CN" sz="2000" i="1" dirty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 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f>
                      <m:fPr>
                        <m:ctrlPr>
                          <a:rPr lang="en-US" altLang="zh-CN" sz="2000" i="1" dirty="0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b="0" i="1" dirty="0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1</m:t>
                        </m:r>
                      </m:num>
                      <m:den>
                        <m:r>
                          <a:rPr lang="en-US" altLang="zh-CN" sz="2000" b="0" i="1" dirty="0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2</m:t>
                        </m:r>
                      </m:den>
                    </m:f>
                    <m:r>
                      <a:rPr lang="en-US" altLang="zh-CN" sz="2000" b="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sSup>
                      <m:sSupPr>
                        <m:ctrlPr>
                          <a:rPr lang="en-US" altLang="zh-CN" sz="20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sSupPr>
                      <m:e>
                        <m:r>
                          <a:rPr lang="en-US" altLang="zh-CN" sz="20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𝑥</m:t>
                        </m:r>
                      </m:e>
                      <m:sup>
                        <m:r>
                          <a:rPr lang="en-US" altLang="zh-CN" sz="20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2</m:t>
                        </m:r>
                      </m:sup>
                    </m:sSup>
                    <m:r>
                      <a:rPr lang="en-US" altLang="zh-CN" sz="2000" i="1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+</m:t>
                    </m:r>
                    <m:sSup>
                      <m:sSupPr>
                        <m:ctrlPr>
                          <a:rPr lang="en-US" altLang="zh-CN" sz="20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sSupPr>
                      <m:e>
                        <m:r>
                          <a:rPr lang="en-US" altLang="zh-CN" sz="2000" i="1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𝑦</m:t>
                        </m:r>
                      </m:e>
                      <m:sup>
                        <m:r>
                          <a:rPr lang="en-US" altLang="zh-CN" sz="2000" b="0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4</m:t>
                        </m:r>
                      </m:sup>
                    </m:sSup>
                    <m:r>
                      <a:rPr lang="en-US" altLang="zh-CN" sz="2000" b="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</m:t>
                    </m:r>
                  </m:oMath>
                </a14:m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，则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𝑉</m:t>
                    </m:r>
                  </m:oMath>
                </a14:m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按系统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(5.7.6)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对时间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𝑡</m:t>
                    </m:r>
                  </m:oMath>
                </a14:m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的全导数</a:t>
                </a:r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indent="45720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fPr>
                        <m:num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𝑑𝑉</m:t>
                          </m:r>
                        </m:num>
                        <m:den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𝑑𝑡</m:t>
                          </m:r>
                        </m:den>
                      </m:f>
                      <m:r>
                        <a:rPr lang="en-US" altLang="zh-CN" sz="2000" i="1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│</m:t>
                      </m:r>
                      <m:d>
                        <m:dPr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𝑥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,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𝑦</m:t>
                          </m:r>
                        </m:e>
                      </m:d>
                      <m:r>
                        <a:rPr lang="en-US" altLang="zh-CN" sz="2000" b="0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=−2</m:t>
                      </m:r>
                      <m:r>
                        <a:rPr lang="en-US" altLang="zh-CN" sz="2000" i="1" dirty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(</m:t>
                      </m:r>
                      <m:sSup>
                        <m:sSupPr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pPr>
                        <m:e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𝑥</m:t>
                          </m:r>
                        </m:e>
                        <m:sup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4</m:t>
                          </m:r>
                        </m:sup>
                      </m:sSup>
                      <m:r>
                        <a:rPr lang="en-US" altLang="zh-CN" sz="2000" i="1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+</m:t>
                      </m:r>
                      <m:sSup>
                        <m:sSupPr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pPr>
                        <m:e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𝑦</m:t>
                          </m:r>
                        </m:e>
                        <m:sup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6</m:t>
                          </m:r>
                        </m:sup>
                      </m:sSup>
                      <m:r>
                        <a:rPr lang="en-US" altLang="zh-CN" sz="2000" i="1" dirty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)</m:t>
                      </m:r>
                    </m:oMath>
                  </m:oMathPara>
                </a14:m>
                <a:endParaRPr lang="fr-FR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是定负函数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因此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根据零解渐近稳定定理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系统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(5.7.6)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意义下是渐近稳定的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 </a:t>
                </a:r>
              </a:p>
              <a:p>
                <a:pPr indent="457200">
                  <a:lnSpc>
                    <a:spcPct val="150000"/>
                  </a:lnSpc>
                </a:pP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产生这一差别的症结在于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一次近似系统的系数矩阵的特征值都等于零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定理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并不能被运用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  <a:endParaRPr lang="fr-FR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" y="956931"/>
                <a:ext cx="8355329" cy="3929089"/>
              </a:xfrm>
              <a:prstGeom prst="rect">
                <a:avLst/>
              </a:prstGeom>
              <a:blipFill>
                <a:blip r:embed="rId2"/>
                <a:stretch>
                  <a:fillRect l="-729" b="-46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2975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/>
              <p:nvPr/>
            </p:nvSpPr>
            <p:spPr>
              <a:xfrm>
                <a:off x="331470" y="774051"/>
                <a:ext cx="8355329" cy="5020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定理 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如果系统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𝐴𝑥</m:t>
                    </m:r>
                  </m:oMath>
                </a14:m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意义下是渐近稳定的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那么系统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fPr>
                      <m:num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𝑑𝑥</m:t>
                        </m:r>
                      </m:num>
                      <m:den>
                        <m:r>
                          <a:rPr lang="en-US" altLang="zh-CN" sz="2000" i="1" dirty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  <m:t>𝑑𝑡</m:t>
                        </m:r>
                      </m:den>
                    </m:f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𝐴𝑥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+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𝑔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(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𝑡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,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𝑥</m:t>
                    </m:r>
                    <m:r>
                      <a:rPr lang="en-US" altLang="zh-CN" sz="2000" i="1" dirty="0">
                        <a:solidFill>
                          <a:prstClr val="white"/>
                        </a:solidFill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)</m:t>
                    </m:r>
                  </m:oMath>
                </a14:m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意义下也是渐近稳定的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例 </a:t>
                </a:r>
                <a:r>
                  <a:rPr lang="en-US" altLang="zh-CN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3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试确定系统：</a:t>
                </a:r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CN" sz="200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altLang="zh-CN" sz="200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𝑑𝑥</m:t>
                                  </m:r>
                                </m:num>
                                <m:den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=−2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𝑧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𝑧</m:t>
                                  </m:r>
                                </m:sup>
                              </m:sSup>
                              <m:func>
                                <m:func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zh-CN" sz="2000" b="0" i="0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  <m:e>
                              <m:f>
                                <m:fPr>
                                  <m:ctrlPr>
                                    <a:rPr lang="en-US" altLang="zh-CN" sz="200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=1−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zh-CN" sz="2000" b="0" i="0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𝑧</m:t>
                                  </m:r>
                                </m:e>
                              </m:func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𝑥𝑦</m:t>
                              </m:r>
                              <m:sSup>
                                <m:sSup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  <m:e>
                              <m:f>
                                <m:fPr>
                                  <m:ctrlPr>
                                    <a:rPr lang="en-US" altLang="zh-CN" sz="200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𝑑𝑧</m:t>
                                  </m:r>
                                </m:num>
                                <m:den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=−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−2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𝑧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3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𝑦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  <m:r>
                        <a:rPr lang="en-US" altLang="zh-CN" sz="2000" b="0" i="1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                        </m:t>
                      </m:r>
                      <m:d>
                        <m:dPr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5.7.8</m:t>
                          </m:r>
                        </m:e>
                      </m:d>
                    </m:oMath>
                  </m:oMathPara>
                </a14:m>
                <a:endParaRPr lang="en-US" altLang="zh-CN" sz="2000" b="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的零解在 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意义下的稳定性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</a:p>
              <a:p>
                <a:pPr/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70" y="774051"/>
                <a:ext cx="8355329" cy="5020092"/>
              </a:xfrm>
              <a:prstGeom prst="rect">
                <a:avLst/>
              </a:prstGeom>
              <a:blipFill>
                <a:blip r:embed="rId2"/>
                <a:stretch>
                  <a:fillRect l="-72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2040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/>
              <p:nvPr/>
            </p:nvSpPr>
            <p:spPr>
              <a:xfrm>
                <a:off x="514350" y="968361"/>
                <a:ext cx="8355329" cy="42507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solidFill>
                      <a:srgbClr val="FF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解</a:t>
                </a: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系统在坐标原点的附近的一次近似系统为：</a:t>
                </a:r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altLang="zh-CN" sz="2000" i="1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𝑑𝑥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=−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𝑧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=−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𝑑𝑧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 panose="02040503050406030204" pitchFamily="18" charset="0"/>
                                      <a:ea typeface="微软雅黑" panose="020B0503020204020204" pitchFamily="34" charset="-122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=−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𝑥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+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𝑦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−2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微软雅黑" panose="020B0503020204020204" pitchFamily="34" charset="-122"/>
                                </a:rPr>
                                <m:t>𝑧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则该系统系数矩阵对应的特征多项式为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: </a:t>
                </a:r>
                <a:endParaRPr lang="en-US" altLang="zh-CN" sz="2000" i="1" dirty="0">
                  <a:latin typeface="Cambria Math" panose="02040503050406030204" pitchFamily="18" charset="0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altLang="zh-CN" sz="200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bPr>
                        <m:e>
                          <m:r>
                            <a:rPr lang="en-US" altLang="zh-CN" sz="2000" b="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𝑃</m:t>
                          </m:r>
                        </m:e>
                        <m:sub>
                          <m:r>
                            <a:rPr lang="en-US" altLang="zh-CN" sz="2000" b="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en-US" altLang="zh-CN" sz="2000" b="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dPr>
                        <m:e>
                          <m:r>
                            <a:rPr lang="zh-CN" altLang="en-US" sz="2000" b="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𝜆</m:t>
                          </m:r>
                        </m:e>
                      </m:d>
                      <m:r>
                        <a:rPr lang="en-US" altLang="zh-CN" sz="2000" b="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=</m:t>
                      </m:r>
                      <m:sSup>
                        <m:sSupPr>
                          <m:ctrlPr>
                            <a:rPr lang="en-US" altLang="zh-CN" sz="2000" b="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pPr>
                        <m:e>
                          <m:r>
                            <a:rPr lang="zh-CN" altLang="en-US" sz="2000" b="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𝜆</m:t>
                          </m:r>
                        </m:e>
                        <m:sup>
                          <m:r>
                            <a:rPr lang="en-US" altLang="zh-CN" sz="2000" b="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3</m:t>
                          </m:r>
                        </m:sup>
                      </m:sSup>
                      <m:r>
                        <a:rPr lang="en-US" altLang="zh-CN" sz="2000" b="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+4</m:t>
                      </m:r>
                      <m:sSup>
                        <m:sSupPr>
                          <m:ctrlPr>
                            <a:rPr lang="en-US" altLang="zh-CN" sz="2000" i="1" dirty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</m:ctrlPr>
                        </m:sSupPr>
                        <m:e>
                          <m:r>
                            <a:rPr lang="zh-CN" altLang="en-US" sz="2000" i="1" dirty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𝜆</m:t>
                          </m:r>
                        </m:e>
                        <m:sup>
                          <m:r>
                            <a:rPr lang="en-US" altLang="zh-CN" sz="2000" b="0" i="1" dirty="0" smtClean="0">
                              <a:latin typeface="Cambria Math" panose="02040503050406030204" pitchFamily="18" charset="0"/>
                              <a:ea typeface="微软雅黑" panose="020B0503020204020204" pitchFamily="34" charset="-122"/>
                            </a:rPr>
                            <m:t>2</m:t>
                          </m:r>
                        </m:sup>
                      </m:sSup>
                      <m:r>
                        <a:rPr lang="en-US" altLang="zh-CN" sz="2000" b="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+6</m:t>
                      </m:r>
                      <m:r>
                        <a:rPr lang="zh-CN" altLang="en-US" sz="2000" b="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𝜆</m:t>
                      </m:r>
                      <m:r>
                        <a:rPr lang="en-US" altLang="zh-CN" sz="2000" b="0" i="1" dirty="0" smtClean="0">
                          <a:latin typeface="Cambria Math" panose="02040503050406030204" pitchFamily="18" charset="0"/>
                          <a:ea typeface="微软雅黑" panose="020B0503020204020204" pitchFamily="34" charset="-122"/>
                        </a:rPr>
                        <m:t>+3</m:t>
                      </m:r>
                    </m:oMath>
                  </m:oMathPara>
                </a14:m>
                <a:endParaRPr lang="en-US" altLang="zh-CN" sz="2000" b="0" i="1" dirty="0">
                  <a:latin typeface="Cambria Math" panose="02040503050406030204" pitchFamily="18" charset="0"/>
                  <a:ea typeface="微软雅黑" panose="020B0503020204020204" pitchFamily="34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由 </a:t>
                </a:r>
                <a:r>
                  <a:rPr lang="en-US" altLang="zh-CN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Routh-Hurwitz </a:t>
                </a:r>
                <a:r>
                  <a:rPr lang="zh-CN" altLang="en-US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判据可知</a:t>
                </a:r>
                <a:r>
                  <a:rPr lang="en-US" altLang="zh-CN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系数矩阵的特征值都具有负实部</a:t>
                </a:r>
                <a:r>
                  <a:rPr lang="en-US" altLang="zh-CN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. </a:t>
                </a:r>
                <a:r>
                  <a:rPr lang="zh-CN" altLang="en-US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因此</a:t>
                </a:r>
                <a:r>
                  <a:rPr lang="en-US" altLang="zh-CN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, </a:t>
                </a:r>
                <a:r>
                  <a:rPr lang="zh-CN" altLang="en-US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根据定理 </a:t>
                </a:r>
                <a:r>
                  <a:rPr lang="en-US" altLang="zh-CN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2 , </a:t>
                </a:r>
                <a:r>
                  <a:rPr lang="zh-CN" altLang="en-US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原系统的零解在 </a:t>
                </a:r>
                <a:r>
                  <a:rPr lang="en-US" altLang="zh-CN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Lyapunov </a:t>
                </a:r>
                <a:r>
                  <a:rPr lang="zh-CN" altLang="en-US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意义下是渐近稳定的</a:t>
                </a:r>
                <a:r>
                  <a:rPr lang="en-US" altLang="zh-CN" sz="2000" dirty="0">
                    <a:latin typeface="Cambria Math" panose="02040503050406030204" pitchFamily="18" charset="0"/>
                    <a:ea typeface="微软雅黑" panose="020B0503020204020204" pitchFamily="34" charset="-122"/>
                  </a:rPr>
                  <a:t>.</a:t>
                </a:r>
                <a14:m>
                  <m:oMath xmlns:m="http://schemas.openxmlformats.org/officeDocument/2006/math">
                    <m:r>
                      <a:rPr lang="fr-FR" altLang="zh-CN" sz="2000" i="0" dirty="0" smtClean="0">
                        <a:latin typeface="Cambria Math" panose="02040503050406030204" pitchFamily="18" charset="0"/>
                        <a:ea typeface="微软雅黑" panose="020B0503020204020204" pitchFamily="34" charset="-122"/>
                      </a:rPr>
                      <m:t> </m:t>
                    </m:r>
                  </m:oMath>
                </a14:m>
                <a:endParaRPr lang="fr-FR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C1DDEF3-2E7C-4562-B1DA-EA23924ACD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50" y="968361"/>
                <a:ext cx="8355329" cy="4250779"/>
              </a:xfrm>
              <a:prstGeom prst="rect">
                <a:avLst/>
              </a:prstGeom>
              <a:blipFill>
                <a:blip r:embed="rId2"/>
                <a:stretch>
                  <a:fillRect l="-729" r="-656" b="-17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82304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体">
  <a:themeElements>
    <a:clrScheme name="天体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体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体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991</Words>
  <Application>Microsoft Office PowerPoint</Application>
  <PresentationFormat>全屏显示(4:3)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宋体</vt:lpstr>
      <vt:lpstr>微软雅黑</vt:lpstr>
      <vt:lpstr>Arial</vt:lpstr>
      <vt:lpstr>Calibri</vt:lpstr>
      <vt:lpstr>Calibri Light</vt:lpstr>
      <vt:lpstr>Cambria Math</vt:lpstr>
      <vt:lpstr>天体</vt:lpstr>
      <vt:lpstr>第七节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第七节</dc:title>
  <dc:creator>824289598@qq.com</dc:creator>
  <cp:lastModifiedBy>824289598@qq.com</cp:lastModifiedBy>
  <cp:revision>8</cp:revision>
  <dcterms:created xsi:type="dcterms:W3CDTF">2017-10-06T11:43:15Z</dcterms:created>
  <dcterms:modified xsi:type="dcterms:W3CDTF">2017-10-06T12:47:52Z</dcterms:modified>
</cp:coreProperties>
</file>