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7"/>
  </p:handoutMasterIdLst>
  <p:sldIdLst>
    <p:sldId id="538" r:id="rId3"/>
    <p:sldId id="11088203" r:id="rId4"/>
    <p:sldId id="11088461" r:id="rId6"/>
    <p:sldId id="11088381" r:id="rId7"/>
    <p:sldId id="11088382" r:id="rId8"/>
    <p:sldId id="11088423" r:id="rId9"/>
    <p:sldId id="11088424" r:id="rId10"/>
    <p:sldId id="11088425" r:id="rId11"/>
    <p:sldId id="11088433" r:id="rId12"/>
    <p:sldId id="11088434" r:id="rId13"/>
    <p:sldId id="11088435" r:id="rId14"/>
    <p:sldId id="11088436" r:id="rId15"/>
    <p:sldId id="11088437" r:id="rId16"/>
    <p:sldId id="11088438" r:id="rId17"/>
    <p:sldId id="11088428" r:id="rId18"/>
    <p:sldId id="11088429" r:id="rId19"/>
    <p:sldId id="11088430" r:id="rId20"/>
    <p:sldId id="11088431" r:id="rId21"/>
    <p:sldId id="11088439" r:id="rId22"/>
    <p:sldId id="11088440" r:id="rId23"/>
    <p:sldId id="11088441" r:id="rId24"/>
    <p:sldId id="11088442" r:id="rId25"/>
    <p:sldId id="691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 I" initials="FI" lastIdx="1" clrIdx="0"/>
  <p:cmAuthor id="2" name="DELL" initials="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C2"/>
    <a:srgbClr val="1F4E79"/>
    <a:srgbClr val="DAE3F3"/>
    <a:srgbClr val="F0F0F0"/>
    <a:srgbClr val="2E75B6"/>
    <a:srgbClr val="BF9000"/>
    <a:srgbClr val="548235"/>
    <a:srgbClr val="C55A11"/>
    <a:srgbClr val="167CC5"/>
    <a:srgbClr val="98A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2" autoAdjust="0"/>
    <p:restoredTop sz="90408" autoAdjust="0"/>
  </p:normalViewPr>
  <p:slideViewPr>
    <p:cSldViewPr snapToGrid="0" showGuides="1">
      <p:cViewPr>
        <p:scale>
          <a:sx n="50" d="100"/>
          <a:sy n="50" d="100"/>
        </p:scale>
        <p:origin x="-1116" y="-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0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25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股票市值（万亿）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19904076738609"/>
                  <c:y val="0.066532258064516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119904076738609"/>
                  <c:y val="0.0625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064516129032258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479616306954436"/>
                  <c:y val="0.108870967741935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06451612903225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239808153477218"/>
                  <c:y val="0.11290322580645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Futura Medium" panose="020B0602020204020303" pitchFamily="34" charset="-79"/>
                      <a:ea typeface="+mn-ea"/>
                      <a:cs typeface="Futura Medium" panose="020B0602020204020303" pitchFamily="34" charset="-79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2019.12.31</c:v>
                </c:pt>
                <c:pt idx="1">
                  <c:v>2020.12.31</c:v>
                </c:pt>
                <c:pt idx="2">
                  <c:v>2021.12.31</c:v>
                </c:pt>
                <c:pt idx="3">
                  <c:v>2022.12.31</c:v>
                </c:pt>
                <c:pt idx="4">
                  <c:v>2023.12.31</c:v>
                </c:pt>
                <c:pt idx="5">
                  <c:v>2024.12.31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59.29</c:v>
                </c:pt>
                <c:pt idx="1">
                  <c:v>79.72</c:v>
                </c:pt>
                <c:pt idx="2">
                  <c:v>93.42</c:v>
                </c:pt>
                <c:pt idx="3">
                  <c:v>87.8</c:v>
                </c:pt>
                <c:pt idx="4">
                  <c:v>83.73</c:v>
                </c:pt>
                <c:pt idx="5">
                  <c:v>93.94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421984"/>
        <c:axId val="9665566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A股上市公司家数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419664268585132"/>
                  <c:y val="-0.04032258064516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51798561151079"/>
                  <c:y val="0.02217741935483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51798561151079"/>
                  <c:y val="0.0322580645161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2063293339164e-8"/>
                  <c:y val="-0.0614919354838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477997129855171"/>
                      <c:h val="0.045544354838709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0131894484412471"/>
                  <c:y val="-0.04838709677419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51798561151079"/>
                  <c:y val="0.004032258064516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edium" panose="020B0602020204020303" pitchFamily="34" charset="-79"/>
                    <a:ea typeface="+mn-ea"/>
                    <a:cs typeface="Futura Medium" panose="020B0602020204020303" pitchFamily="34" charset="-79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2019.12.31</c:v>
                </c:pt>
                <c:pt idx="1">
                  <c:v>2020.12.31</c:v>
                </c:pt>
                <c:pt idx="2">
                  <c:v>2021.12.31</c:v>
                </c:pt>
                <c:pt idx="3">
                  <c:v>2022.12.31</c:v>
                </c:pt>
                <c:pt idx="4">
                  <c:v>2023.12.31</c:v>
                </c:pt>
                <c:pt idx="5">
                  <c:v>2024.12.31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3777</c:v>
                </c:pt>
                <c:pt idx="1">
                  <c:v>4140</c:v>
                </c:pt>
                <c:pt idx="2">
                  <c:v>4682</c:v>
                </c:pt>
                <c:pt idx="3">
                  <c:v>5067</c:v>
                </c:pt>
                <c:pt idx="4">
                  <c:v>5346</c:v>
                </c:pt>
                <c:pt idx="5">
                  <c:v>5392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276544"/>
        <c:axId val="994502752"/>
      </c:lineChart>
      <c:catAx>
        <c:axId val="9664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</a:p>
        </c:txPr>
        <c:crossAx val="966556688"/>
        <c:crosses val="autoZero"/>
        <c:auto val="1"/>
        <c:lblAlgn val="ctr"/>
        <c:lblOffset val="100"/>
        <c:noMultiLvlLbl val="0"/>
      </c:catAx>
      <c:valAx>
        <c:axId val="96655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</a:p>
        </c:txPr>
        <c:crossAx val="966421984"/>
        <c:crosses val="autoZero"/>
        <c:crossBetween val="between"/>
      </c:valAx>
      <c:catAx>
        <c:axId val="975276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</a:p>
        </c:txPr>
        <c:crossAx val="994502752"/>
        <c:crosses val="autoZero"/>
        <c:auto val="1"/>
        <c:lblAlgn val="ctr"/>
        <c:lblOffset val="100"/>
        <c:noMultiLvlLbl val="0"/>
      </c:catAx>
      <c:valAx>
        <c:axId val="9945027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</a:p>
        </c:txPr>
        <c:crossAx val="97527654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d359496-babd-4a78-97da-4cbc942212e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 sz="1400">
          <a:latin typeface="Futura Medium" panose="020B0602020204020303" pitchFamily="34" charset="-79"/>
          <a:cs typeface="Futura Medium" panose="020B0602020204020303" pitchFamily="34" charset="-79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CB0A-888F-483A-912E-900EAD4356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539C-21DC-41C0-8896-5F68402D18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A368-9F22-4EFB-AC27-EC9EB6DE5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第二部分，正式解释为什么金融业在最近半个世纪迎来真正的繁荣，又为何饱受争议。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第二部分，正式解释为什么金融业在最近半个世纪迎来真正的繁荣，又为何饱受争议。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0" y="6181848"/>
            <a:ext cx="2026190" cy="448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21.pn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20.jpeg"/><Relationship Id="rId2" Type="http://schemas.openxmlformats.org/officeDocument/2006/relationships/tags" Target="../tags/tag19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image" Target="../media/image16.png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507" y="1588"/>
            <a:ext cx="12186568" cy="6856730"/>
          </a:xfrm>
          <a:prstGeom prst="rect">
            <a:avLst/>
          </a:prstGeom>
          <a:noFill/>
        </p:spPr>
      </p:pic>
      <p:sp>
        <p:nvSpPr>
          <p:cNvPr id="6" name="标题 1"/>
          <p:cNvSpPr txBox="1"/>
          <p:nvPr/>
        </p:nvSpPr>
        <p:spPr>
          <a:xfrm>
            <a:off x="1110199" y="2102008"/>
            <a:ext cx="10359932" cy="647967"/>
          </a:xfrm>
          <a:prstGeom prst="rect">
            <a:avLst/>
          </a:prstGeom>
        </p:spPr>
        <p:txBody>
          <a:bodyPr vert="horz" lIns="104286" tIns="52143" rIns="104286" bIns="5214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8" name="Picture 2" descr="I:\几何背景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2" t="4600" r="5399" b="3410"/>
          <a:stretch>
            <a:fillRect/>
          </a:stretch>
        </p:blipFill>
        <p:spPr bwMode="auto">
          <a:xfrm>
            <a:off x="-20955" y="2513330"/>
            <a:ext cx="12238990" cy="2200275"/>
          </a:xfrm>
          <a:prstGeom prst="rect">
            <a:avLst/>
          </a:prstGeom>
          <a:noFill/>
        </p:spPr>
      </p:pic>
      <p:sp>
        <p:nvSpPr>
          <p:cNvPr id="3076" name="Text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58750" y="3186399"/>
            <a:ext cx="12419965" cy="106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第一讲</a:t>
            </a:r>
            <a:r>
              <a:rPr lang="en-US" altLang="zh-CN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财务会计理论概述</a:t>
            </a:r>
            <a:endParaRPr lang="zh-CN" altLang="en-US" sz="4200" b="1" dirty="0" smtClean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-64135" y="4690345"/>
            <a:ext cx="12192000" cy="506095"/>
          </a:xfrm>
          <a:prstGeom prst="rect">
            <a:avLst/>
          </a:prstGeom>
        </p:spPr>
      </p:pic>
      <p:sp>
        <p:nvSpPr>
          <p:cNvPr id="3077" name="Text Box 4"/>
          <p:cNvSpPr/>
          <p:nvPr/>
        </p:nvSpPr>
        <p:spPr>
          <a:xfrm>
            <a:off x="3737907" y="4946711"/>
            <a:ext cx="4587916" cy="1430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黄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俊</a:t>
            </a:r>
            <a:endParaRPr lang="en-US" altLang="zh-CN" sz="26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我国会计的发展历史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内容占位符 1"/>
          <p:cNvSpPr>
            <a:spLocks noGrp="1"/>
          </p:cNvSpPr>
          <p:nvPr>
            <p:ph sz="quarter" idx="1"/>
          </p:nvPr>
        </p:nvSpPr>
        <p:spPr>
          <a:xfrm>
            <a:off x="1021404" y="1196655"/>
            <a:ext cx="7283152" cy="49720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ea typeface="宋体" panose="02010600030101010101" pitchFamily="2" charset="-122"/>
              </a:rPr>
              <a:t>建国初期，引进和学习前苏联模式阶段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 smtClean="0">
                <a:ea typeface="宋体" panose="02010600030101010101" pitchFamily="2" charset="-122"/>
              </a:rPr>
              <a:t>   # </a:t>
            </a:r>
            <a:r>
              <a:rPr lang="zh-CN" altLang="en-US" dirty="0" smtClean="0">
                <a:ea typeface="宋体" panose="02010600030101010101" pitchFamily="2" charset="-122"/>
              </a:rPr>
              <a:t>提供资源配置计划所需要的各种会计信息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 smtClean="0">
                <a:ea typeface="宋体" panose="02010600030101010101" pitchFamily="2" charset="-122"/>
              </a:rPr>
              <a:t>  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# </a:t>
            </a:r>
            <a:r>
              <a:rPr lang="zh-CN" altLang="en-US" dirty="0" smtClean="0">
                <a:solidFill>
                  <a:srgbClr val="FF0000"/>
                </a:solidFill>
                <a:ea typeface="宋体" panose="02010600030101010101" pitchFamily="2" charset="-122"/>
              </a:rPr>
              <a:t>行业会计</a:t>
            </a:r>
            <a:endParaRPr lang="en-US" altLang="zh-CN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      - </a:t>
            </a:r>
            <a:r>
              <a:rPr lang="zh-CN" altLang="en-US" dirty="0" smtClean="0">
                <a:solidFill>
                  <a:srgbClr val="FF0000"/>
                </a:solidFill>
                <a:ea typeface="宋体" panose="02010600030101010101" pitchFamily="2" charset="-122"/>
              </a:rPr>
              <a:t>蓝田股份、绿大地、万福生科、獐子岛</a:t>
            </a:r>
            <a:endParaRPr lang="en-US" altLang="zh-CN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panose="02010600030101010101" pitchFamily="2" charset="-122"/>
              </a:rPr>
              <a:t>       </a:t>
            </a:r>
            <a:r>
              <a:rPr lang="en-US" altLang="zh-CN" dirty="0" smtClean="0">
                <a:solidFill>
                  <a:srgbClr val="FF0000"/>
                </a:solidFill>
                <a:ea typeface="宋体" panose="02010600030101010101" pitchFamily="2" charset="-122"/>
              </a:rPr>
              <a:t>- </a:t>
            </a:r>
            <a:r>
              <a:rPr lang="zh-CN" altLang="en-US" dirty="0" smtClean="0">
                <a:solidFill>
                  <a:srgbClr val="FF0000"/>
                </a:solidFill>
                <a:ea typeface="宋体" panose="02010600030101010101" pitchFamily="2" charset="-122"/>
              </a:rPr>
              <a:t>康美药业：林下参增值</a:t>
            </a:r>
            <a:endParaRPr lang="en-US" altLang="zh-CN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None/>
            </a:pPr>
            <a:endParaRPr lang="en-US" altLang="zh-CN" sz="1200" dirty="0" smtClean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None/>
            </a:pPr>
            <a:endParaRPr lang="en-US" altLang="zh-CN" sz="2400" dirty="0" smtClean="0">
              <a:ea typeface="宋体" panose="02010600030101010101" pitchFamily="2" charset="-122"/>
            </a:endParaRPr>
          </a:p>
          <a:p>
            <a:pPr marL="274320" lvl="1">
              <a:lnSpc>
                <a:spcPct val="110000"/>
              </a:lnSpc>
              <a:spcBef>
                <a:spcPts val="600"/>
              </a:spcBef>
              <a:buSzPct val="70000"/>
              <a:buNone/>
            </a:pPr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15" name="图片 14" descr="zhangzid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024232" y="4500829"/>
            <a:ext cx="3734817" cy="22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我国会计的发展历史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内容占位符 1"/>
          <p:cNvSpPr>
            <a:spLocks noGrp="1"/>
          </p:cNvSpPr>
          <p:nvPr>
            <p:ph sz="quarter" idx="1"/>
          </p:nvPr>
        </p:nvSpPr>
        <p:spPr>
          <a:xfrm>
            <a:off x="879311" y="1044349"/>
            <a:ext cx="10289431" cy="49720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现代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会计制度的引进阶段（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1980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1991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#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实施改革开放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#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介绍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现代会计理论和方法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# 1985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年颁布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中外合资经营企业会计制度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buNone/>
            </a:pP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74320" lvl="1">
              <a:lnSpc>
                <a:spcPct val="110000"/>
              </a:lnSpc>
              <a:spcBef>
                <a:spcPts val="600"/>
              </a:spcBef>
              <a:buSzPct val="70000"/>
              <a:buNone/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" name="图片 14" descr="pudon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0109" y="3592899"/>
            <a:ext cx="5186726" cy="3220044"/>
          </a:xfrm>
          <a:prstGeom prst="rect">
            <a:avLst/>
          </a:prstGeom>
        </p:spPr>
      </p:pic>
      <p:pic>
        <p:nvPicPr>
          <p:cNvPr id="17" name="图片 16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810" y="3569243"/>
            <a:ext cx="6662961" cy="326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464937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395321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我国证券市场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发展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4549" y="4374139"/>
            <a:ext cx="3684547" cy="9531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1990</a:t>
            </a:r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年</a:t>
            </a:r>
            <a:r>
              <a:rPr lang="en-US" altLang="zh-CN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11</a:t>
            </a:r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月</a:t>
            </a:r>
            <a:r>
              <a:rPr lang="en-US" altLang="zh-CN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26</a:t>
            </a:r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日成立上海证券交易所，同年</a:t>
            </a:r>
            <a:r>
              <a:rPr lang="en-US" altLang="zh-CN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12</a:t>
            </a:r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月</a:t>
            </a:r>
            <a:r>
              <a:rPr lang="en-US" altLang="zh-CN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19</a:t>
            </a:r>
            <a:r>
              <a:rPr lang="zh-CN" altLang="en-US" sz="1865" b="1" dirty="0">
                <a:solidFill>
                  <a:schemeClr val="accent1"/>
                </a:solidFill>
                <a:latin typeface="微软雅黑" panose="020B0503020204020204" charset="-122"/>
                <a:sym typeface="+mn-ea"/>
              </a:rPr>
              <a:t>日开业，目前交易的是主板和科创板股票</a:t>
            </a:r>
            <a:endParaRPr lang="zh-CN" altLang="en-US" sz="1865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8085" y="945568"/>
            <a:ext cx="4811296" cy="3104027"/>
            <a:chOff x="770021" y="815063"/>
            <a:chExt cx="3608472" cy="232802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902369" y="926208"/>
              <a:ext cx="3476124" cy="2216875"/>
            </a:xfrm>
            <a:prstGeom prst="rect">
              <a:avLst/>
            </a:prstGeom>
            <a:solidFill>
              <a:srgbClr val="2D8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en-US" altLang="zh-CN" sz="2665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en-US" altLang="zh-CN" sz="2665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en-US" altLang="zh-CN" sz="2665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en-US" altLang="zh-CN" sz="2665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8" t="4513" r="8857" b="20719"/>
            <a:stretch>
              <a:fillRect/>
            </a:stretch>
          </p:blipFill>
          <p:spPr>
            <a:xfrm>
              <a:off x="770021" y="815063"/>
              <a:ext cx="3513221" cy="221687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080839" y="2349387"/>
            <a:ext cx="4815721" cy="3104028"/>
            <a:chOff x="3763533" y="1555465"/>
            <a:chExt cx="3611791" cy="2328021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3899200" y="1666612"/>
              <a:ext cx="3476124" cy="2216874"/>
            </a:xfrm>
            <a:prstGeom prst="rect">
              <a:avLst/>
            </a:prstGeom>
            <a:solidFill>
              <a:srgbClr val="F459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en-US" altLang="zh-CN" sz="2665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en-US" altLang="zh-CN" sz="2665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en-US" altLang="zh-CN" sz="2665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en-US" altLang="zh-CN" sz="2665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2" r="9748"/>
            <a:stretch>
              <a:fillRect/>
            </a:stretch>
          </p:blipFill>
          <p:spPr>
            <a:xfrm>
              <a:off x="3763533" y="1555465"/>
              <a:ext cx="3513221" cy="2216875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9368589" y="2097184"/>
            <a:ext cx="2343173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2021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年</a:t>
            </a:r>
            <a:r>
              <a:rPr lang="en-US" altLang="zh-CN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9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月</a:t>
            </a:r>
            <a:r>
              <a:rPr lang="en-US" altLang="zh-CN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日成立北京证券交易所，同年</a:t>
            </a:r>
            <a:r>
              <a:rPr lang="en-US" altLang="zh-CN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11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月</a:t>
            </a:r>
            <a:r>
              <a:rPr lang="en-US" altLang="zh-CN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charset="-122"/>
                <a:sym typeface="+mn-ea"/>
              </a:rPr>
              <a:t>日开业，交易的是新三板精选层股票</a:t>
            </a:r>
            <a:endParaRPr lang="zh-CN" altLang="en-US" sz="1600" dirty="0">
              <a:solidFill>
                <a:srgbClr val="7030A0"/>
              </a:solidFill>
              <a:latin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94113" y="3588761"/>
            <a:ext cx="4707148" cy="3083123"/>
            <a:chOff x="5482703" y="2831157"/>
            <a:chExt cx="3530361" cy="2312342"/>
          </a:xfrm>
        </p:grpSpPr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>
              <a:off x="5654841" y="3037196"/>
              <a:ext cx="3358223" cy="210630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sz="2400"/>
            </a:p>
          </p:txBody>
        </p:sp>
        <p:pic>
          <p:nvPicPr>
            <p:cNvPr id="24" name="图片 2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7" b="13313"/>
            <a:stretch>
              <a:fillRect/>
            </a:stretch>
          </p:blipFill>
          <p:spPr>
            <a:xfrm>
              <a:off x="5482703" y="2831157"/>
              <a:ext cx="3388237" cy="2188217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3320716" y="5683568"/>
            <a:ext cx="3823473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1990</a:t>
            </a:r>
            <a:r>
              <a:rPr lang="zh-CN" altLang="en-US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年</a:t>
            </a:r>
            <a:r>
              <a:rPr lang="en-US" altLang="zh-CN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12</a:t>
            </a:r>
            <a:r>
              <a:rPr lang="zh-CN" altLang="en-US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月</a:t>
            </a:r>
            <a:r>
              <a:rPr lang="en-US" altLang="zh-CN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日成立深圳证券交易所，</a:t>
            </a:r>
            <a:r>
              <a:rPr lang="en-US" altLang="zh-CN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1991</a:t>
            </a:r>
            <a:r>
              <a:rPr lang="zh-CN" altLang="en-US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年</a:t>
            </a:r>
            <a:r>
              <a:rPr lang="en-US" altLang="zh-CN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7</a:t>
            </a:r>
            <a:r>
              <a:rPr lang="zh-CN" altLang="en-US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月</a:t>
            </a:r>
            <a:r>
              <a:rPr lang="en-US" altLang="zh-CN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solidFill>
                  <a:srgbClr val="F45921"/>
                </a:solidFill>
                <a:latin typeface="微软雅黑" panose="020B0503020204020204" charset="-122"/>
                <a:sym typeface="+mn-ea"/>
              </a:rPr>
              <a:t>日开业，目前交易的是主板和创业板股票</a:t>
            </a:r>
            <a:endParaRPr lang="zh-CN" altLang="en-US" sz="1600" dirty="0">
              <a:solidFill>
                <a:srgbClr val="F4592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5" grpId="0"/>
      <p:bldP spid="25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93111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我国证券市场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发展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1058732" y="1500776"/>
          <a:ext cx="10280276" cy="519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我国会计的发展历史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sz="quarter" idx="1"/>
          </p:nvPr>
        </p:nvSpPr>
        <p:spPr>
          <a:xfrm>
            <a:off x="719818" y="1190197"/>
            <a:ext cx="9099095" cy="48737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繁荣发展阶段（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1991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～至今）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#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上世纪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90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年代初我国股票市场建立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# 1992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年，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企业会计准则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基本准则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颁布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# 1997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年，第一个具体准则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关联方的关系及其交易的披露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颁布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-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琼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民源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事件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NOTE on Ethical Behaviour</a:t>
            </a:r>
            <a:endParaRPr lang="zh-CN" altLang="en-US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9475" y="1117600"/>
            <a:ext cx="11050905" cy="5184775"/>
          </a:xfrm>
        </p:spPr>
        <p:txBody>
          <a:bodyPr vert="horz" wrap="square" lIns="91440" tIns="45720" rIns="91440" bIns="45720" numCol="1" anchor="t" anchorCtr="0" compatLnSpc="1"/>
          <a:p>
            <a:pPr marR="0" lvl="0" algn="l" defTabSz="914400" rtl="0">
              <a:lnSpc>
                <a:spcPct val="110000"/>
              </a:lnSpc>
              <a:spcBef>
                <a:spcPts val="1200"/>
              </a:spcBef>
              <a:buClrTx/>
              <a:buSzTx/>
              <a:buChar char="•"/>
            </a:pPr>
            <a:r>
              <a:rPr kumimoji="0" lang="en-US" altLang="zh-CN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ESG（Environment</a:t>
            </a:r>
            <a:r>
              <a:rPr kumimoji="0" lang="zh-CN" altLang="en-US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Society，Governance）</a:t>
            </a:r>
            <a:endParaRPr kumimoji="0" lang="en-US" altLang="zh-CN" sz="2600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>
              <a:lnSpc>
                <a:spcPct val="110000"/>
              </a:lnSpc>
              <a:spcBef>
                <a:spcPts val="1200"/>
              </a:spcBef>
              <a:buClrTx/>
              <a:buSzTx/>
              <a:buNone/>
            </a:pPr>
            <a:r>
              <a:rPr kumimoji="0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# 2020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年全球</a:t>
            </a:r>
            <a:r>
              <a:rPr kumimoji="0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ESG</a:t>
            </a:r>
            <a:r>
              <a:rPr kumimoji="0" lang="zh-CN" alt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投资规模已经达到了一百万亿</a:t>
            </a:r>
            <a:r>
              <a:rPr kumimoji="0" lang="zh-CN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美元</a:t>
            </a:r>
            <a:endParaRPr kumimoji="0" lang="zh-CN" alt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fontAlgn="auto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Tx/>
              <a:buSzTx/>
            </a:pPr>
            <a:r>
              <a:rPr kumimoji="0" lang="en-US" altLang="zh-CN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2023 年 6 月 26日，ISSB 发布《国际财务报告可持续披露准则第 1 号——可持续相关财务信息披露一般要求》（IFRS S1）和《国际财务报告可持续披露准则第 2 号——气候相关披露》（IFRS S2）</a:t>
            </a:r>
            <a:endParaRPr kumimoji="0" lang="en-US" altLang="zh-CN" sz="2600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R="0" lvl="0" algn="l" defTabSz="914400" rtl="0" fontAlgn="auto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Tx/>
              <a:buSzTx/>
            </a:pPr>
            <a:r>
              <a:rPr kumimoji="0" lang="en-US" altLang="zh-CN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2024年4月，三大证券交易所发布《上市公司可持续发展报告指引》，就上市公司环境、社会和治理方面的信息披露做出规范</a:t>
            </a:r>
            <a:endParaRPr kumimoji="0" lang="en-US" altLang="zh-CN" sz="2600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R="0" lvl="0" algn="l" defTabSz="914400" rtl="0" fontAlgn="auto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Tx/>
              <a:buSzTx/>
            </a:pPr>
            <a:r>
              <a:rPr kumimoji="0" lang="en-US" altLang="zh-CN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2024</a:t>
            </a:r>
            <a:r>
              <a:rPr kumimoji="0" lang="zh-CN" altLang="en-US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年</a:t>
            </a:r>
            <a:r>
              <a:rPr kumimoji="0" lang="en-US" altLang="zh-CN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11</a:t>
            </a:r>
            <a:r>
              <a:rPr kumimoji="0" lang="zh-CN" altLang="en-US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月，财政部、国家发改委、商务部、生态环境部等九部委联合发布《企业可持续披露准则</a:t>
            </a:r>
            <a:r>
              <a:rPr kumimoji="0" lang="en-US" altLang="zh-CN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260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基本准则（试行）》</a:t>
            </a:r>
            <a:endParaRPr kumimoji="0" lang="zh-CN" altLang="en-US" sz="3000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对象 8"/>
          <p:cNvGraphicFramePr/>
          <p:nvPr>
            <p:custDataLst>
              <p:tags r:id="rId1"/>
            </p:custDataLst>
          </p:nvPr>
        </p:nvGraphicFramePr>
        <p:xfrm>
          <a:off x="8563610" y="176530"/>
          <a:ext cx="354139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5740400" imgH="2076450" progId="Paint.Picture">
                  <p:embed/>
                </p:oleObj>
              </mc:Choice>
              <mc:Fallback>
                <p:oleObj name="" r:id="rId2" imgW="5740400" imgH="20764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63610" y="176530"/>
                        <a:ext cx="3541395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Complexity of 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nformation in 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inancial 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ccounting</a:t>
            </a:r>
            <a:endParaRPr lang="zh-CN" altLang="en-US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943610" y="1198245"/>
            <a:ext cx="6142355" cy="484632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Product: information</a:t>
            </a:r>
            <a:endParaRPr lang="en-US" altLang="zh-CN" sz="32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520700" lvl="1" algn="l" eaLnBrk="1" fontAlgn="base" hangingPunct="1">
              <a:lnSpc>
                <a:spcPct val="100000"/>
              </a:lnSpc>
              <a:spcBef>
                <a:spcPts val="12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lang="en-US" altLang="zh-CN" sz="28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宋体" panose="02010600030101010101" pitchFamily="2" charset="-122"/>
              </a:rPr>
              <a:t>Different persons have different demands</a:t>
            </a:r>
            <a:endParaRPr lang="en-US" altLang="zh-CN" sz="28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marL="520700" lvl="1" algn="l" eaLnBrk="1" fontAlgn="base" hangingPunct="1">
              <a:lnSpc>
                <a:spcPct val="100000"/>
              </a:lnSpc>
              <a:spcBef>
                <a:spcPts val="12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lang="en-US" altLang="zh-CN" sz="28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宋体" panose="02010600030101010101" pitchFamily="2" charset="-122"/>
              </a:rPr>
              <a:t>Relate to economy efficiency</a:t>
            </a:r>
            <a:endParaRPr lang="en-US" altLang="zh-CN" sz="28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# I can calculate the motions of heavenly bodies, but not the madness of people   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               </a:t>
            </a:r>
            <a:r>
              <a:rPr lang="en-US" altLang="zh-CN" sz="2800" b="1" i="1" dirty="0">
                <a:solidFill>
                  <a:schemeClr val="tx1"/>
                </a:solidFill>
                <a:ea typeface="宋体" panose="02010600030101010101" pitchFamily="2" charset="-122"/>
              </a:rPr>
              <a:t>—— Issac Newton</a:t>
            </a:r>
            <a:endParaRPr lang="zh-CN" altLang="zh-CN" sz="2800" b="1" i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None/>
            </a:pP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buFontTx/>
              <a:buNone/>
            </a:pPr>
            <a:endParaRPr lang="en-US" altLang="zh-CN" sz="2600" b="1" dirty="0"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56" y="1963547"/>
            <a:ext cx="5060723" cy="36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5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charRg st="50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34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charRg st="134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Role of Accounting Research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953135" y="1253490"/>
            <a:ext cx="10515600" cy="4351338"/>
          </a:xfrm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100000"/>
              </a:lnSpc>
              <a:spcBef>
                <a:spcPts val="1200"/>
              </a:spcBef>
              <a:buClrTx/>
              <a:buSzTx/>
            </a:pPr>
            <a:r>
              <a:rPr lang="en-US" altLang="zh-CN" sz="3200" b="1" dirty="0">
                <a:ea typeface="宋体" panose="02010600030101010101" pitchFamily="2" charset="-122"/>
              </a:rPr>
              <a:t>Find principle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buClrTx/>
              <a:buSzTx/>
            </a:pPr>
            <a:endParaRPr lang="en-US" altLang="zh-CN" sz="3200" b="1" dirty="0">
              <a:ea typeface="宋体" panose="0201060003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buClrTx/>
              <a:buSzTx/>
            </a:pPr>
            <a:r>
              <a:rPr lang="en-US" altLang="zh-CN" sz="3200" b="1" dirty="0">
                <a:ea typeface="宋体" panose="02010600030101010101" pitchFamily="2" charset="-122"/>
              </a:rPr>
              <a:t>Accumulate knowledge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buClrTx/>
              <a:buSzTx/>
            </a:pPr>
            <a:endParaRPr lang="en-US" altLang="zh-CN" sz="3200" b="1" dirty="0">
              <a:ea typeface="宋体" panose="02010600030101010101" pitchFamily="2" charset="-122"/>
            </a:endParaRP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buClrTx/>
              <a:buSzTx/>
            </a:pPr>
            <a:r>
              <a:rPr lang="en-US" altLang="zh-CN" sz="3200" b="1" dirty="0">
                <a:ea typeface="宋体" panose="02010600030101010101" pitchFamily="2" charset="-122"/>
              </a:rPr>
              <a:t>Guide practice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华文新魏" panose="02010800040101010101" pitchFamily="2" charset="-122"/>
            </a:endParaRPr>
          </a:p>
        </p:txBody>
      </p:sp>
      <p:pic>
        <p:nvPicPr>
          <p:cNvPr id="3" name="图片 4" descr="牛顿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5493" y="4028758"/>
            <a:ext cx="3849687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6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charRg st="16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38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charRg st="38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Information Asymmetry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973455" y="1211580"/>
            <a:ext cx="8918575" cy="4846320"/>
          </a:xfrm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100000"/>
              </a:lnSpc>
              <a:spcBef>
                <a:spcPts val="1200"/>
              </a:spcBef>
              <a:buClrTx/>
              <a:buSzTx/>
            </a:pPr>
            <a:r>
              <a:rPr lang="en-US" altLang="zh-CN" sz="3200" b="1" dirty="0">
                <a:ea typeface="宋体" panose="02010600030101010101" pitchFamily="2" charset="-122"/>
              </a:rPr>
              <a:t>Some parties to business transactions may have information advantage over others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eaLnBrk="1" hangingPunct="1">
              <a:spcBef>
                <a:spcPts val="1800"/>
              </a:spcBef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# Averse selection: health insurance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  - Ex-ante (before contracting)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  - Insiders can exploit their information advantage at the expense of outsiders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endParaRPr lang="en-US" altLang="zh-CN" sz="1200" dirty="0">
              <a:ea typeface="华文新魏" panose="02010800040101010101" pitchFamily="2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# Moral hazard: auto insurance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  - Ex-post (after contracts being signed)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  - Mangers are tempted to shirk on effort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endParaRPr lang="en-US" altLang="zh-CN" dirty="0">
              <a:ea typeface="华文新魏" panose="02010800040101010101" pitchFamily="2" charset="-122"/>
            </a:endParaRPr>
          </a:p>
          <a:p>
            <a:pPr eaLnBrk="1" hangingPunct="1"/>
            <a:endParaRPr lang="en-US" altLang="zh-CN" dirty="0">
              <a:ea typeface="华文新魏" panose="02010800040101010101" pitchFamily="2" charset="-122"/>
            </a:endParaRPr>
          </a:p>
        </p:txBody>
      </p:sp>
      <p:pic>
        <p:nvPicPr>
          <p:cNvPr id="26628" name="图片 3" descr="ji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2030" y="4807268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4" descr="tij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820" y="218758"/>
            <a:ext cx="1851025" cy="2468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8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charRg st="81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21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charRg st="121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58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charRg st="158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44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charRg st="244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charRg st="244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78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charRg st="278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charRg st="278" end="3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325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charRg st="325" end="3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undamental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roblem of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inancial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ccounting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heory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1715" y="1254760"/>
            <a:ext cx="9860915" cy="2830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 algn="l">
              <a:lnSpc>
                <a:spcPct val="10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200" b="1" dirty="0">
                <a:ea typeface="宋体" panose="02010600030101010101" pitchFamily="2" charset="-122"/>
                <a:sym typeface="+mn-ea"/>
              </a:rPr>
              <a:t>Investor informing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sz="2800" b="1" dirty="0">
                <a:ea typeface="宋体" panose="02010600030101010101" pitchFamily="2" charset="-122"/>
                <a:sym typeface="+mn-ea"/>
              </a:rPr>
              <a:t>   # 截止2024年12月31日，三大交易所共有上市公司5392家，市值93.94万亿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sz="2800" b="1" dirty="0">
                <a:ea typeface="宋体" panose="02010600030101010101" pitchFamily="2" charset="-122"/>
                <a:sym typeface="+mn-ea"/>
              </a:rPr>
              <a:t>   # Convert inside information into outside</a:t>
            </a:r>
            <a:endParaRPr lang="en-US" altLang="zh-CN" sz="2800" b="1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voy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0" y="3813175"/>
            <a:ext cx="3508375" cy="24136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Historical Perspective I</a:t>
            </a:r>
            <a:endParaRPr lang="zh-CN" altLang="en-US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1059180" y="1256665"/>
            <a:ext cx="7343140" cy="4876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Luca Paciolo </a:t>
            </a:r>
            <a:r>
              <a:rPr lang="zh-CN" altLang="en-US" b="1" dirty="0">
                <a:ea typeface="宋体" panose="02010600030101010101" pitchFamily="2" charset="-122"/>
              </a:rPr>
              <a:t>卢卡</a:t>
            </a:r>
            <a:r>
              <a:rPr lang="en-US" altLang="zh-CN" b="1" dirty="0">
                <a:ea typeface="宋体" panose="02010600030101010101" pitchFamily="2" charset="-122"/>
              </a:rPr>
              <a:t>·</a:t>
            </a:r>
            <a:r>
              <a:rPr lang="zh-CN" altLang="en-US" b="1" dirty="0">
                <a:ea typeface="宋体" panose="02010600030101010101" pitchFamily="2" charset="-122"/>
              </a:rPr>
              <a:t>帕乔利</a:t>
            </a:r>
            <a:r>
              <a:rPr lang="en-US" altLang="zh-CN" b="1" dirty="0">
                <a:ea typeface="宋体" panose="02010600030101010101" pitchFamily="2" charset="-122"/>
              </a:rPr>
              <a:t>(1494): Double entry book-keeping system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# Development of business: voyage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# Calcuate the profit (partnership)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     - </a:t>
            </a:r>
            <a:r>
              <a:rPr lang="zh-CN" altLang="en-US" b="1" dirty="0">
                <a:ea typeface="宋体" panose="02010600030101010101" pitchFamily="2" charset="-122"/>
              </a:rPr>
              <a:t>虚账户</a:t>
            </a:r>
            <a:r>
              <a:rPr lang="en-US" altLang="zh-CN" b="1" dirty="0">
                <a:ea typeface="宋体" panose="02010600030101010101" pitchFamily="2" charset="-122"/>
              </a:rPr>
              <a:t>: </a:t>
            </a:r>
            <a:r>
              <a:rPr lang="zh-CN" altLang="en-US" b="1" dirty="0">
                <a:ea typeface="宋体" panose="02010600030101010101" pitchFamily="2" charset="-122"/>
              </a:rPr>
              <a:t>收入、</a:t>
            </a:r>
            <a:r>
              <a:rPr lang="zh-CN" altLang="en-US" b="1" dirty="0">
                <a:ea typeface="宋体" panose="02010600030101010101" pitchFamily="2" charset="-122"/>
              </a:rPr>
              <a:t>费用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14340" name="Picture 5" descr="Paciol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585" y="183515"/>
            <a:ext cx="3608070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diz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1575" y="1316355"/>
            <a:ext cx="10080625" cy="538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4"/>
          <p:cNvSpPr>
            <a:spLocks noChangeArrowheads="1"/>
          </p:cNvSpPr>
          <p:nvPr/>
        </p:nvSpPr>
        <p:spPr bwMode="auto">
          <a:xfrm>
            <a:off x="406400" y="1295400"/>
            <a:ext cx="3454400" cy="762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证券市场与会计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181600" y="1447800"/>
            <a:ext cx="21336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schemeClr val="tx2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5181600" y="3810000"/>
            <a:ext cx="2133600" cy="1524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181600" y="1981201"/>
            <a:ext cx="2032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>
                <a:latin typeface="Tahoma" panose="020B0604030504040204" pitchFamily="34" charset="0"/>
                <a:ea typeface="PMingLiU" panose="02020500000000000000" pitchFamily="18" charset="-120"/>
              </a:rPr>
              <a:t>Investors</a:t>
            </a:r>
            <a:endParaRPr lang="en-US" altLang="zh-TW" sz="200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5384800" y="4114801"/>
            <a:ext cx="193040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Listed</a:t>
            </a:r>
            <a:endParaRPr lang="en-US" altLang="zh-TW" sz="20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ctr"/>
            <a:r>
              <a:rPr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Companies(insiders)</a:t>
            </a:r>
            <a:endParaRPr lang="en-US" altLang="zh-TW" sz="20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4267200" y="2743200"/>
            <a:ext cx="914400" cy="1905000"/>
          </a:xfrm>
          <a:prstGeom prst="curvedRightArrow">
            <a:avLst>
              <a:gd name="adj1" fmla="val 67657"/>
              <a:gd name="adj2" fmla="val 123212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 rot="16076254">
            <a:off x="6810640" y="3098007"/>
            <a:ext cx="1830387" cy="812800"/>
          </a:xfrm>
          <a:prstGeom prst="curvedUpArrow">
            <a:avLst>
              <a:gd name="adj1" fmla="val 60052"/>
              <a:gd name="adj2" fmla="val 120104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08000" y="4343400"/>
            <a:ext cx="2641600" cy="369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04800" y="2667001"/>
            <a:ext cx="4064000" cy="23380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tabLst>
                <a:tab pos="349250" algn="l"/>
              </a:tabLst>
            </a:pPr>
            <a:r>
              <a:rPr lang="en-US" altLang="zh-TW" sz="2000" dirty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Financial</a:t>
            </a:r>
            <a:endParaRPr lang="en-US" altLang="zh-TW" sz="2000" dirty="0">
              <a:solidFill>
                <a:srgbClr val="FF3300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tabLst>
                <a:tab pos="349250" algn="l"/>
              </a:tabLst>
            </a:pPr>
            <a:r>
              <a:rPr lang="en-US" altLang="zh-TW" sz="2000" u="sng" dirty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Intermediaries</a:t>
            </a:r>
            <a:endParaRPr lang="en-US" altLang="zh-TW" sz="2000" u="sng" dirty="0">
              <a:solidFill>
                <a:srgbClr val="FF3300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tabLst>
                <a:tab pos="349250" algn="l"/>
              </a:tabLst>
            </a:pPr>
            <a:endParaRPr lang="en-US" altLang="zh-TW" sz="2000" u="sng" dirty="0">
              <a:solidFill>
                <a:srgbClr val="FF3300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>
              <a:buFontTx/>
              <a:buChar char="•"/>
              <a:tabLst>
                <a:tab pos="349250" algn="l"/>
              </a:tabLst>
            </a:pPr>
            <a:r>
              <a:rPr lang="en-US" altLang="zh-TW" sz="2000" dirty="0" smtClean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 Venture </a:t>
            </a:r>
            <a:r>
              <a:rPr lang="en-US" altLang="zh-TW" sz="2000" dirty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capital </a:t>
            </a:r>
            <a:r>
              <a:rPr lang="en-US" altLang="zh-TW" sz="2000" dirty="0" smtClean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firms</a:t>
            </a:r>
            <a:endParaRPr lang="en-US" altLang="zh-TW" sz="2000" dirty="0" smtClean="0">
              <a:solidFill>
                <a:srgbClr val="FF3300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>
              <a:buFontTx/>
              <a:buChar char="•"/>
              <a:tabLst>
                <a:tab pos="349250" algn="l"/>
              </a:tabLst>
            </a:pPr>
            <a:r>
              <a:rPr lang="en-US" altLang="zh-TW" sz="2000" dirty="0" smtClean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 Investment </a:t>
            </a:r>
            <a:r>
              <a:rPr lang="en-US" altLang="zh-TW" sz="2000" dirty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banks</a:t>
            </a:r>
            <a:endParaRPr lang="en-US" altLang="zh-TW" sz="2000" dirty="0">
              <a:solidFill>
                <a:srgbClr val="FF3300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>
              <a:buFontTx/>
              <a:buChar char="•"/>
              <a:tabLst>
                <a:tab pos="349250" algn="l"/>
              </a:tabLst>
            </a:pPr>
            <a:r>
              <a:rPr lang="en-US" altLang="zh-TW" sz="2000" dirty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 Institutional investors:      mutual/pension funds, banks &amp; </a:t>
            </a:r>
            <a:r>
              <a:rPr lang="en-US" altLang="zh-CN" sz="2000" dirty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i</a:t>
            </a:r>
            <a:r>
              <a:rPr lang="en-US" altLang="zh-TW" sz="2000" dirty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nsurance </a:t>
            </a:r>
            <a:r>
              <a:rPr lang="en-US" altLang="zh-CN" sz="2000" dirty="0" smtClean="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Ltd</a:t>
            </a:r>
            <a:endParaRPr lang="en-US" altLang="zh-TW" sz="2000" dirty="0">
              <a:solidFill>
                <a:srgbClr val="FF3300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141547" y="2565400"/>
            <a:ext cx="3860800" cy="246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tabLst>
                <a:tab pos="349250" algn="l"/>
              </a:tabLst>
            </a:pPr>
            <a:r>
              <a:rPr lang="en-US" altLang="zh-TW" sz="2000" dirty="0">
                <a:solidFill>
                  <a:schemeClr val="accent2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Information</a:t>
            </a:r>
            <a:endParaRPr lang="en-US" altLang="zh-TW" sz="2000" dirty="0">
              <a:solidFill>
                <a:schemeClr val="accent2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  <a:tabLst>
                <a:tab pos="349250" algn="l"/>
              </a:tabLst>
            </a:pPr>
            <a:r>
              <a:rPr lang="en-US" altLang="zh-TW" sz="2000" u="sng" dirty="0">
                <a:solidFill>
                  <a:schemeClr val="accent2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Intermediaries</a:t>
            </a:r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FontTx/>
              <a:buChar char="•"/>
              <a:tabLst>
                <a:tab pos="349250" algn="l"/>
              </a:tabLst>
            </a:pPr>
            <a:r>
              <a:rPr lang="en-US" altLang="zh-TW" sz="2000" dirty="0">
                <a:solidFill>
                  <a:schemeClr val="accent2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 Auditors </a:t>
            </a:r>
            <a:endParaRPr lang="en-US" altLang="zh-TW" sz="2000" dirty="0">
              <a:solidFill>
                <a:schemeClr val="accent2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  <a:tabLst>
                <a:tab pos="349250" algn="l"/>
              </a:tabLst>
            </a:pPr>
            <a:r>
              <a:rPr lang="en-US" altLang="zh-TW" sz="2000" dirty="0">
                <a:solidFill>
                  <a:schemeClr val="accent2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 Financial analysts </a:t>
            </a:r>
            <a:endParaRPr lang="en-US" altLang="zh-TW" sz="2000" dirty="0">
              <a:solidFill>
                <a:schemeClr val="accent2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  <a:tabLst>
                <a:tab pos="349250" algn="l"/>
              </a:tabLst>
            </a:pPr>
            <a:r>
              <a:rPr lang="en-US" altLang="zh-TW" sz="2000" dirty="0">
                <a:solidFill>
                  <a:schemeClr val="accent2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 Bond-rating agencies </a:t>
            </a:r>
            <a:endParaRPr lang="en-US" altLang="zh-TW" sz="2000" dirty="0">
              <a:solidFill>
                <a:schemeClr val="accent2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  <a:tabLst>
                <a:tab pos="349250" algn="l"/>
              </a:tabLst>
            </a:pPr>
            <a:r>
              <a:rPr lang="en-US" altLang="zh-TW" sz="2000" dirty="0">
                <a:solidFill>
                  <a:schemeClr val="accent2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 </a:t>
            </a:r>
            <a:r>
              <a:rPr lang="en-US" altLang="zh-CN" sz="2000" dirty="0">
                <a:solidFill>
                  <a:schemeClr val="accent2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Media</a:t>
            </a:r>
            <a:endParaRPr lang="en-US" altLang="zh-TW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5791200" y="3352801"/>
            <a:ext cx="2743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solidFill>
                  <a:schemeClr val="accent2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Information</a:t>
            </a:r>
            <a:endParaRPr lang="en-US" altLang="zh-TW" sz="2000">
              <a:solidFill>
                <a:schemeClr val="accent2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759200" y="3276601"/>
            <a:ext cx="2844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solidFill>
                  <a:srgbClr val="FF3300"/>
                </a:solidFill>
                <a:latin typeface="Tahoma" panose="020B0604030504040204" pitchFamily="34" charset="0"/>
                <a:ea typeface="PMingLiU" panose="02020500000000000000" pitchFamily="18" charset="-120"/>
              </a:rPr>
              <a:t>Capital</a:t>
            </a:r>
            <a:endParaRPr lang="en-US" altLang="zh-TW" sz="2000">
              <a:solidFill>
                <a:srgbClr val="FF3300"/>
              </a:solidFill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139065" y="5436235"/>
            <a:ext cx="4673600" cy="7607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03505" y="5499736"/>
            <a:ext cx="46736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>
                <a:latin typeface="Tahoma" panose="020B0604030504040204" pitchFamily="34" charset="0"/>
                <a:ea typeface="PMingLiU" panose="02020500000000000000" pitchFamily="18" charset="-120"/>
              </a:rPr>
              <a:t>Regulation of capital markets &amp; financial institutions</a:t>
            </a:r>
            <a:endParaRPr lang="en-US" altLang="zh-TW" sz="200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7518400" y="5562600"/>
            <a:ext cx="4673600" cy="7346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7518400" y="5537836"/>
            <a:ext cx="46736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latin typeface="Tahoma" panose="020B0604030504040204" pitchFamily="34" charset="0"/>
                <a:ea typeface="PMingLiU" panose="02020500000000000000" pitchFamily="18" charset="-120"/>
              </a:rPr>
              <a:t>Regulation of auditors, analysts, &amp; disclosure (including GAAP)</a:t>
            </a:r>
            <a:endParaRPr lang="en-US" altLang="zh-TW" sz="2000" dirty="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V="1">
            <a:off x="2438400" y="50292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V="1">
            <a:off x="9956800" y="50292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 flipV="1">
            <a:off x="7112000" y="5029200"/>
            <a:ext cx="28448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914400" y="1524001"/>
            <a:ext cx="264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>
                <a:latin typeface="Tahoma" panose="020B0604030504040204" pitchFamily="34" charset="0"/>
                <a:ea typeface="PMingLiU" panose="02020500000000000000" pitchFamily="18" charset="-120"/>
              </a:rPr>
              <a:t>Stock price</a:t>
            </a:r>
            <a:endParaRPr lang="en-US" altLang="zh-TW" sz="200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53" name="Oval 24"/>
          <p:cNvSpPr>
            <a:spLocks noChangeArrowheads="1"/>
          </p:cNvSpPr>
          <p:nvPr/>
        </p:nvSpPr>
        <p:spPr bwMode="auto">
          <a:xfrm>
            <a:off x="8242300" y="1295400"/>
            <a:ext cx="3454400" cy="7620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8534400" y="1447801"/>
            <a:ext cx="264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>
                <a:latin typeface="Tahoma" panose="020B0604030504040204" pitchFamily="34" charset="0"/>
                <a:ea typeface="PMingLiU" panose="02020500000000000000" pitchFamily="18" charset="-120"/>
              </a:rPr>
              <a:t>Accounting Info</a:t>
            </a:r>
            <a:endParaRPr lang="en-US" altLang="zh-TW" sz="200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cxnSp>
        <p:nvCxnSpPr>
          <p:cNvPr id="55" name="AutoShape 26"/>
          <p:cNvCxnSpPr>
            <a:cxnSpLocks noChangeShapeType="1"/>
            <a:endCxn id="53" idx="1"/>
          </p:cNvCxnSpPr>
          <p:nvPr/>
        </p:nvCxnSpPr>
        <p:spPr bwMode="auto">
          <a:xfrm flipV="1">
            <a:off x="3583941" y="1407161"/>
            <a:ext cx="5164455" cy="2603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triangle" w="sm" len="sm"/>
            <a:tailEnd type="triangl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undamental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roblem of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inancial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ccounting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heory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1150620" y="1216978"/>
            <a:ext cx="7239000" cy="4846638"/>
          </a:xfrm>
        </p:spPr>
        <p:txBody>
          <a:bodyPr vert="horz" wrap="square" lIns="91440" tIns="45720" rIns="91440" bIns="45720" numCol="1" anchor="t" anchorCtr="0" compatLnSpc="1"/>
          <a:p>
            <a:pPr marR="0" lvl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Char char="•"/>
            </a:pPr>
            <a:r>
              <a:rPr kumimoji="0" lang="en-US" altLang="zh-CN" sz="32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Manager performance evaluating</a:t>
            </a:r>
            <a:endParaRPr kumimoji="0" lang="en-US" altLang="zh-CN" sz="32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  # Separation of ownership and control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algn="l" defTabSz="914400" rtl="0" latinLnBrk="0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kumimoji="0" lang="en-US" altLang="zh-CN" sz="28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  # Control agency problem</a:t>
            </a:r>
            <a:endParaRPr kumimoji="0" lang="en-US" altLang="zh-CN" sz="28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2" name="图片 3" descr="shower_curtain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418" y="2924175"/>
            <a:ext cx="2751137" cy="347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tyco_123734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60" y="3835400"/>
            <a:ext cx="3383915" cy="2117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charRg st="3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charRg st="3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7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charRg st="7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charRg st="71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Relevance versus Reliability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879475" y="1333500"/>
            <a:ext cx="10817860" cy="4351655"/>
          </a:xfrm>
        </p:spPr>
        <p:txBody>
          <a:bodyPr vert="horz" wrap="square" lIns="91440" tIns="45720" rIns="91440" bIns="45720" anchor="t" anchorCtr="0"/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</a:pPr>
            <a:r>
              <a:rPr lang="en-US" altLang="zh-CN" sz="3200" b="1" dirty="0">
                <a:ea typeface="宋体" panose="02010600030101010101" pitchFamily="2" charset="-122"/>
              </a:rPr>
              <a:t>The most useful measures to control two kinds of information asymmetry need not be the same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</a:pPr>
            <a:endParaRPr lang="en-US" altLang="zh-CN" sz="3200" b="1" dirty="0"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ClrTx/>
              <a:buSzTx/>
            </a:pPr>
            <a:r>
              <a:rPr lang="en-US" altLang="zh-CN" sz="3200" b="1" dirty="0">
                <a:ea typeface="宋体" panose="02010600030101010101" pitchFamily="2" charset="-122"/>
              </a:rPr>
              <a:t>Best trade off the investor-informing and manager performance-evaluating roles for accounting information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endParaRPr lang="zh-CN" altLang="en-US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93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charRg st="93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istrator\Desktop\财大ppt模板\B9PPT模板（一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90" y="526"/>
            <a:ext cx="12177711" cy="685536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434" y="2586814"/>
            <a:ext cx="10972801" cy="11428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Thank You!</a:t>
            </a:r>
            <a:endParaRPr lang="en-US" altLang="zh-CN" sz="7195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Historical Perspective 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879475" y="1233805"/>
            <a:ext cx="8213725" cy="540766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ea typeface="宋体" panose="02010600030101010101" pitchFamily="2" charset="-122"/>
              </a:rPr>
              <a:t>Development in the England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18th century, Joint stock company-&gt; Accounting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#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有新股东进入，有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老股东退出，发放股利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#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持续经营、会计分期</a:t>
            </a:r>
            <a:endParaRPr lang="zh-CN" altLang="en-US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#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计算生产成本、期间费用</a:t>
            </a:r>
            <a:endParaRPr lang="zh-CN" altLang="en-US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zh-CN" altLang="en-US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5364" name="图片 4" descr="蒸汽机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8930" y="1397318"/>
            <a:ext cx="2509838" cy="186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2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charRg st="2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charRg st="2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Historical Perspective 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879475" y="1233805"/>
            <a:ext cx="9553575" cy="4114800"/>
          </a:xfrm>
        </p:spPr>
        <p:txBody>
          <a:bodyPr vert="horz" wrap="square" lIns="91440" tIns="45720" rIns="91440" bIns="45720" anchor="t" anchorCtr="0"/>
          <a:p>
            <a:pPr lvl="1"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Auditing profession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# 1844 Companies Act: audited financial statement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#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合理保证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zh-CN" altLang="en-US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 descr="b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2900" y="4690745"/>
            <a:ext cx="3699510" cy="186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Historical Perspective 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79475" y="1253490"/>
            <a:ext cx="10515600" cy="4351338"/>
          </a:xfrm>
        </p:spPr>
        <p:txBody>
          <a:bodyPr vert="horz" wrap="square" lIns="91440" tIns="45720" rIns="91440" bIns="45720" numCol="1" anchor="t" anchorCtr="0" compatLnSpc="1"/>
          <a:p>
            <a:pPr marR="0" lv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Char char="•"/>
            </a:pPr>
            <a:r>
              <a:rPr kumimoji="0" lang="en-US" altLang="zh-CN" sz="32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Development in United States</a:t>
            </a:r>
            <a:endParaRPr kumimoji="0" lang="en-US" altLang="zh-CN" sz="32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The second industrial revolution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921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# Erie Canal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921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921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921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921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1900 the largest economy in the world 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6C6C6C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 descr="y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6728" y="2733993"/>
            <a:ext cx="3897312" cy="220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niujiaosu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223" y="332105"/>
            <a:ext cx="2322512" cy="331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62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charRg st="62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charRg st="62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8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charRg st="8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charRg st="8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Historical Perspective 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838200" y="1339850"/>
            <a:ext cx="10800080" cy="435165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ea typeface="宋体" panose="02010600030101010101" pitchFamily="2" charset="-122"/>
              </a:rPr>
              <a:t>Development in United States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1929 Stock market crash and great depression: manipulation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700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家公司占据了美国</a:t>
            </a: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70%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财富（</a:t>
            </a: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Berle and Means, 1932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）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1933 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美国证券法、</a:t>
            </a: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1934</a:t>
            </a:r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</a:rPr>
              <a:t>美国证券交易法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1934 SEC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FASB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 # Accounting standard: reduce</a:t>
            </a:r>
            <a:endParaRPr lang="en-US" altLang="zh-CN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inconsistency</a:t>
            </a:r>
            <a:endParaRPr lang="en-US" altLang="zh-CN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9220" name="Picture 4" descr="great depress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6358" y="3337560"/>
            <a:ext cx="2303462" cy="2995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29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29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charRg st="8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charRg st="88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charRg st="9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charRg st="9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charRg st="10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charRg st="10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charRg st="13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charRg st="13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21th Century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21715" y="1296035"/>
            <a:ext cx="8970010" cy="5516880"/>
          </a:xfrm>
        </p:spPr>
        <p:txBody>
          <a:bodyPr vert="horz" wrap="square" lIns="91440" tIns="45720" rIns="91440" bIns="45720" numCol="1" anchor="t" anchorCtr="0" compatLnSpc="1"/>
          <a:p>
            <a:pPr marR="0" lv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Char char="•"/>
            </a:pPr>
            <a:r>
              <a:rPr kumimoji="0" lang="en-US" altLang="zh-CN" sz="32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Accounting irregularities: revenue recognition</a:t>
            </a:r>
            <a:endParaRPr kumimoji="0" lang="en-US" altLang="zh-CN" sz="32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Enron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, WorldCom, Xerox,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etc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921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R="0" lvl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Char char="•"/>
            </a:pPr>
            <a:r>
              <a:rPr kumimoji="0" lang="en-US" altLang="zh-CN" sz="3200" b="1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rPr>
              <a:t>Increased regulation</a:t>
            </a:r>
            <a:endParaRPr kumimoji="0" lang="en-US" altLang="zh-CN" sz="32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  <a:p>
            <a:pPr marL="5207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2002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Sarbanes-Oxley Act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# Non-audit service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     # Internal control report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 descr="enro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3053" y="4164965"/>
            <a:ext cx="2522537" cy="250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21th Century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7105" y="1268730"/>
            <a:ext cx="9712960" cy="525589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3200" b="1" dirty="0">
                <a:ea typeface="宋体" panose="02010600030101010101" pitchFamily="2" charset="-122"/>
              </a:rPr>
              <a:t>2008 Financial Crisis</a:t>
            </a:r>
            <a:endParaRPr lang="en-US" altLang="zh-CN" sz="3200" b="1" dirty="0">
              <a:ea typeface="宋体" panose="02010600030101010101" pitchFamily="2" charset="-122"/>
            </a:endParaRPr>
          </a:p>
          <a:p>
            <a:pPr marL="520700" lvl="1" algn="l" eaLnBrk="1" fontAlgn="base" hangingPunct="1">
              <a:lnSpc>
                <a:spcPct val="100000"/>
              </a:lnSpc>
              <a:spcBef>
                <a:spcPts val="12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lang="en-US" altLang="zh-CN" sz="28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宋体" panose="02010600030101010101" pitchFamily="2" charset="-122"/>
              </a:rPr>
              <a:t>Fair value accounting</a:t>
            </a:r>
            <a:endParaRPr lang="en-US" altLang="zh-CN" sz="28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    # International Financial Reporting Standards (IFRS): </a:t>
            </a:r>
            <a:r>
              <a:rPr lang="zh-CN" altLang="en-US" sz="2800" b="1" dirty="0">
                <a:ea typeface="宋体" panose="02010600030101010101" pitchFamily="2" charset="-122"/>
              </a:rPr>
              <a:t>中国</a:t>
            </a:r>
            <a:r>
              <a:rPr lang="en-US" altLang="zh-CN" sz="2800" b="1" dirty="0">
                <a:ea typeface="宋体" panose="02010600030101010101" pitchFamily="2" charset="-122"/>
              </a:rPr>
              <a:t>2006</a:t>
            </a:r>
            <a:r>
              <a:rPr lang="zh-CN" altLang="en-US" sz="2800" b="1" dirty="0">
                <a:ea typeface="宋体" panose="02010600030101010101" pitchFamily="2" charset="-122"/>
              </a:rPr>
              <a:t>年新会计准则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    # More volatile, and difficult to estimate</a:t>
            </a:r>
            <a:endParaRPr lang="en-US" altLang="zh-CN" sz="2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0" name="图片 4" descr="雷曼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8330" y="404813"/>
            <a:ext cx="3240088" cy="2138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我国会计的发展历史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多边形 6"/>
          <p:cNvSpPr/>
          <p:nvPr>
            <p:custDataLst>
              <p:tags r:id="rId1"/>
            </p:custDataLst>
          </p:nvPr>
        </p:nvSpPr>
        <p:spPr>
          <a:xfrm>
            <a:off x="4491067" y="2306697"/>
            <a:ext cx="2731826" cy="2731826"/>
          </a:xfrm>
          <a:custGeom>
            <a:avLst/>
            <a:gdLst>
              <a:gd name="connsiteX0" fmla="*/ 2412268 w 4824536"/>
              <a:gd name="connsiteY0" fmla="*/ 0 h 4824536"/>
              <a:gd name="connsiteX1" fmla="*/ 2553067 w 4824536"/>
              <a:gd name="connsiteY1" fmla="*/ 7110 h 4824536"/>
              <a:gd name="connsiteX2" fmla="*/ 2525836 w 4824536"/>
              <a:gd name="connsiteY2" fmla="*/ 1178024 h 4824536"/>
              <a:gd name="connsiteX3" fmla="*/ 4730850 w 4824536"/>
              <a:gd name="connsiteY3" fmla="*/ 1752353 h 4824536"/>
              <a:gd name="connsiteX4" fmla="*/ 4775528 w 4824536"/>
              <a:gd name="connsiteY4" fmla="*/ 1926112 h 4824536"/>
              <a:gd name="connsiteX5" fmla="*/ 4824536 w 4824536"/>
              <a:gd name="connsiteY5" fmla="*/ 2412268 h 4824536"/>
              <a:gd name="connsiteX6" fmla="*/ 2412268 w 4824536"/>
              <a:gd name="connsiteY6" fmla="*/ 4824536 h 4824536"/>
              <a:gd name="connsiteX7" fmla="*/ 0 w 4824536"/>
              <a:gd name="connsiteY7" fmla="*/ 2412268 h 4824536"/>
              <a:gd name="connsiteX8" fmla="*/ 2412268 w 4824536"/>
              <a:gd name="connsiteY8" fmla="*/ 0 h 4824536"/>
              <a:gd name="connsiteX0-1" fmla="*/ 2525836 w 4824536"/>
              <a:gd name="connsiteY0-2" fmla="*/ 1178024 h 4824536"/>
              <a:gd name="connsiteX1-3" fmla="*/ 4730850 w 4824536"/>
              <a:gd name="connsiteY1-4" fmla="*/ 1752353 h 4824536"/>
              <a:gd name="connsiteX2-5" fmla="*/ 4775528 w 4824536"/>
              <a:gd name="connsiteY2-6" fmla="*/ 1926112 h 4824536"/>
              <a:gd name="connsiteX3-7" fmla="*/ 4824536 w 4824536"/>
              <a:gd name="connsiteY3-8" fmla="*/ 2412268 h 4824536"/>
              <a:gd name="connsiteX4-9" fmla="*/ 2412268 w 4824536"/>
              <a:gd name="connsiteY4-10" fmla="*/ 4824536 h 4824536"/>
              <a:gd name="connsiteX5-11" fmla="*/ 0 w 4824536"/>
              <a:gd name="connsiteY5-12" fmla="*/ 2412268 h 4824536"/>
              <a:gd name="connsiteX6-13" fmla="*/ 2412268 w 4824536"/>
              <a:gd name="connsiteY6-14" fmla="*/ 0 h 4824536"/>
              <a:gd name="connsiteX7-15" fmla="*/ 2553067 w 4824536"/>
              <a:gd name="connsiteY7-16" fmla="*/ 7110 h 4824536"/>
              <a:gd name="connsiteX8-17" fmla="*/ 2617276 w 4824536"/>
              <a:gd name="connsiteY8-18" fmla="*/ 1269464 h 4824536"/>
              <a:gd name="connsiteX0-19" fmla="*/ 2525836 w 4824536"/>
              <a:gd name="connsiteY0-20" fmla="*/ 1178024 h 4824536"/>
              <a:gd name="connsiteX1-21" fmla="*/ 4730850 w 4824536"/>
              <a:gd name="connsiteY1-22" fmla="*/ 1752353 h 4824536"/>
              <a:gd name="connsiteX2-23" fmla="*/ 4775528 w 4824536"/>
              <a:gd name="connsiteY2-24" fmla="*/ 1926112 h 4824536"/>
              <a:gd name="connsiteX3-25" fmla="*/ 4824536 w 4824536"/>
              <a:gd name="connsiteY3-26" fmla="*/ 2412268 h 4824536"/>
              <a:gd name="connsiteX4-27" fmla="*/ 2412268 w 4824536"/>
              <a:gd name="connsiteY4-28" fmla="*/ 4824536 h 4824536"/>
              <a:gd name="connsiteX5-29" fmla="*/ 0 w 4824536"/>
              <a:gd name="connsiteY5-30" fmla="*/ 2412268 h 4824536"/>
              <a:gd name="connsiteX6-31" fmla="*/ 2412268 w 4824536"/>
              <a:gd name="connsiteY6-32" fmla="*/ 0 h 4824536"/>
              <a:gd name="connsiteX7-33" fmla="*/ 2553067 w 4824536"/>
              <a:gd name="connsiteY7-34" fmla="*/ 7110 h 4824536"/>
              <a:gd name="connsiteX0-35" fmla="*/ 4730850 w 4824536"/>
              <a:gd name="connsiteY0-36" fmla="*/ 1752353 h 4824536"/>
              <a:gd name="connsiteX1-37" fmla="*/ 4775528 w 4824536"/>
              <a:gd name="connsiteY1-38" fmla="*/ 1926112 h 4824536"/>
              <a:gd name="connsiteX2-39" fmla="*/ 4824536 w 4824536"/>
              <a:gd name="connsiteY2-40" fmla="*/ 2412268 h 4824536"/>
              <a:gd name="connsiteX3-41" fmla="*/ 2412268 w 4824536"/>
              <a:gd name="connsiteY3-42" fmla="*/ 4824536 h 4824536"/>
              <a:gd name="connsiteX4-43" fmla="*/ 0 w 4824536"/>
              <a:gd name="connsiteY4-44" fmla="*/ 2412268 h 4824536"/>
              <a:gd name="connsiteX5-45" fmla="*/ 2412268 w 4824536"/>
              <a:gd name="connsiteY5-46" fmla="*/ 0 h 4824536"/>
              <a:gd name="connsiteX6-47" fmla="*/ 2553067 w 4824536"/>
              <a:gd name="connsiteY6-48" fmla="*/ 7110 h 48245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824536" h="4824536">
                <a:moveTo>
                  <a:pt x="4730850" y="1752353"/>
                </a:moveTo>
                <a:lnTo>
                  <a:pt x="4775528" y="1926112"/>
                </a:lnTo>
                <a:cubicBezTo>
                  <a:pt x="4807661" y="2083145"/>
                  <a:pt x="4824536" y="2245736"/>
                  <a:pt x="4824536" y="2412268"/>
                </a:cubicBezTo>
                <a:cubicBezTo>
                  <a:pt x="4824536" y="3744527"/>
                  <a:pt x="3744527" y="4824536"/>
                  <a:pt x="2412268" y="4824536"/>
                </a:cubicBezTo>
                <a:cubicBezTo>
                  <a:pt x="1080009" y="4824536"/>
                  <a:pt x="0" y="3744527"/>
                  <a:pt x="0" y="2412268"/>
                </a:cubicBezTo>
                <a:cubicBezTo>
                  <a:pt x="0" y="1080009"/>
                  <a:pt x="1080009" y="0"/>
                  <a:pt x="2412268" y="0"/>
                </a:cubicBezTo>
                <a:lnTo>
                  <a:pt x="2553067" y="711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stealth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endParaRPr lang="zh-CN" altLang="en-US" sz="97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椭圆 24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211988" y="3484610"/>
            <a:ext cx="540000" cy="540000"/>
          </a:xfrm>
          <a:prstGeom prst="ellipse">
            <a:avLst/>
          </a:prstGeom>
          <a:solidFill>
            <a:srgbClr val="2D87E1"/>
          </a:solidFill>
          <a:ln w="63500">
            <a:solidFill>
              <a:srgbClr val="2D87E1">
                <a:alpha val="2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r>
              <a:rPr lang="en-US" altLang="zh-CN" sz="1600" dirty="0">
                <a:latin typeface="Futura Bk BT" panose="020B0502020204020303" pitchFamily="34" charset="0"/>
                <a:ea typeface="微软雅黑" panose="020B0503020204020204" charset="-122"/>
              </a:rPr>
              <a:t>5</a:t>
            </a:r>
            <a:endParaRPr lang="zh-CN" altLang="en-US" sz="1600" dirty="0">
              <a:latin typeface="Futura Bk BT" panose="020B0502020204020303" pitchFamily="34" charset="0"/>
              <a:ea typeface="微软雅黑" panose="020B0503020204020204" charset="-122"/>
            </a:endParaRPr>
          </a:p>
        </p:txBody>
      </p:sp>
      <p:sp>
        <p:nvSpPr>
          <p:cNvPr id="27" name="椭圆 2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911091" y="4702291"/>
            <a:ext cx="540000" cy="540000"/>
          </a:xfrm>
          <a:prstGeom prst="ellipse">
            <a:avLst/>
          </a:prstGeom>
          <a:solidFill>
            <a:srgbClr val="FB921D"/>
          </a:solidFill>
          <a:ln w="63500">
            <a:solidFill>
              <a:srgbClr val="FB921D">
                <a:alpha val="2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r>
              <a:rPr lang="en-US" altLang="zh-CN" sz="1600" dirty="0">
                <a:latin typeface="Futura Bk BT" panose="020B0502020204020303" pitchFamily="34" charset="0"/>
                <a:ea typeface="微软雅黑" panose="020B0503020204020204" charset="-122"/>
              </a:rPr>
              <a:t>3</a:t>
            </a:r>
            <a:endParaRPr lang="zh-CN" altLang="en-US" sz="1600" dirty="0">
              <a:latin typeface="Futura Bk BT" panose="020B0502020204020303" pitchFamily="34" charset="0"/>
              <a:ea typeface="微软雅黑" panose="020B0503020204020204" charset="-122"/>
            </a:endParaRPr>
          </a:p>
        </p:txBody>
      </p:sp>
      <p:sp>
        <p:nvSpPr>
          <p:cNvPr id="28" name="椭圆 27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834649" y="3990888"/>
            <a:ext cx="540000" cy="540000"/>
          </a:xfrm>
          <a:prstGeom prst="ellipse">
            <a:avLst/>
          </a:prstGeom>
          <a:solidFill>
            <a:srgbClr val="33C4A7"/>
          </a:solidFill>
          <a:ln w="63500">
            <a:solidFill>
              <a:srgbClr val="33C4A7">
                <a:alpha val="2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r>
              <a:rPr lang="en-US" altLang="zh-CN" sz="1600" dirty="0">
                <a:latin typeface="Futura Bk BT" panose="020B0502020204020303" pitchFamily="34" charset="0"/>
                <a:ea typeface="微软雅黑" panose="020B0503020204020204" charset="-122"/>
              </a:rPr>
              <a:t>2</a:t>
            </a:r>
            <a:endParaRPr lang="zh-CN" altLang="en-US" sz="1600" dirty="0">
              <a:latin typeface="Futura Bk BT" panose="020B0502020204020303" pitchFamily="34" charset="0"/>
              <a:ea typeface="微软雅黑" panose="020B0503020204020204" charset="-122"/>
            </a:endParaRPr>
          </a:p>
        </p:txBody>
      </p:sp>
      <p:sp>
        <p:nvSpPr>
          <p:cNvPr id="29" name="椭圆 28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921458" y="2969438"/>
            <a:ext cx="540000" cy="540000"/>
          </a:xfrm>
          <a:prstGeom prst="ellipse">
            <a:avLst/>
          </a:prstGeom>
          <a:solidFill>
            <a:srgbClr val="F45921"/>
          </a:solidFill>
          <a:ln w="63500">
            <a:solidFill>
              <a:srgbClr val="F45921">
                <a:alpha val="2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r>
              <a:rPr lang="en-US" altLang="zh-CN" sz="1600" dirty="0">
                <a:latin typeface="Futura Bk BT" panose="020B0502020204020303" pitchFamily="34" charset="0"/>
                <a:ea typeface="微软雅黑" panose="020B0503020204020204" charset="-122"/>
              </a:rPr>
              <a:t>1</a:t>
            </a:r>
            <a:endParaRPr lang="zh-CN" altLang="en-US" sz="1600" dirty="0">
              <a:latin typeface="Futura Bk BT" panose="020B0502020204020303" pitchFamily="34" charset="0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6"/>
            </p:custDataLst>
          </p:nvPr>
        </p:nvSpPr>
        <p:spPr>
          <a:xfrm>
            <a:off x="7588275" y="3036257"/>
            <a:ext cx="193253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F45921"/>
                </a:solidFill>
              </a:rPr>
              <a:t>西周时期：司会</a:t>
            </a:r>
            <a:endParaRPr lang="zh-CN" altLang="en-US" sz="1600" dirty="0">
              <a:solidFill>
                <a:srgbClr val="F45921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7486760" y="4159089"/>
            <a:ext cx="21355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33C4A7"/>
                </a:solidFill>
              </a:rPr>
              <a:t>秦汉时期：中式簿记</a:t>
            </a:r>
            <a:endParaRPr lang="zh-CN" altLang="en-US" sz="1600" dirty="0">
              <a:solidFill>
                <a:srgbClr val="33C4A7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673717" y="4453429"/>
            <a:ext cx="530361" cy="540000"/>
            <a:chOff x="3008792" y="3331708"/>
            <a:chExt cx="1296000" cy="1296000"/>
          </a:xfrm>
          <a:effectLst/>
        </p:grpSpPr>
        <p:sp>
          <p:nvSpPr>
            <p:cNvPr id="24" name="椭圆 2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008792" y="3331708"/>
              <a:ext cx="1296000" cy="1296000"/>
            </a:xfrm>
            <a:prstGeom prst="ellipse">
              <a:avLst/>
            </a:prstGeom>
            <a:solidFill>
              <a:srgbClr val="25B476"/>
            </a:solidFill>
            <a:ln w="101600">
              <a:solidFill>
                <a:srgbClr val="25B476">
                  <a:alpha val="1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9"/>
              </p:custDataLst>
            </p:nvPr>
          </p:nvSpPr>
          <p:spPr>
            <a:xfrm>
              <a:off x="3038348" y="3539733"/>
              <a:ext cx="1236884" cy="81253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4</a:t>
              </a:r>
              <a:endParaRPr lang="zh-CN" altLang="en-US" sz="1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</p:grpSp>
      <p:sp>
        <p:nvSpPr>
          <p:cNvPr id="37" name="椭圆 36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654779" y="2331501"/>
            <a:ext cx="540000" cy="540000"/>
          </a:xfrm>
          <a:prstGeom prst="ellipse">
            <a:avLst/>
          </a:prstGeom>
          <a:solidFill>
            <a:srgbClr val="574366"/>
          </a:solidFill>
          <a:ln w="63500">
            <a:solidFill>
              <a:srgbClr val="574366">
                <a:alpha val="2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r>
              <a:rPr lang="en-US" altLang="zh-CN" sz="1600" dirty="0">
                <a:latin typeface="Futura Bk BT" panose="020B0502020204020303" pitchFamily="34" charset="0"/>
                <a:ea typeface="微软雅黑" panose="020B0503020204020204" charset="-122"/>
              </a:rPr>
              <a:t>6</a:t>
            </a:r>
            <a:endParaRPr lang="zh-CN" altLang="en-US" sz="1600" dirty="0">
              <a:latin typeface="Futura Bk BT" panose="020B0502020204020303" pitchFamily="34" charset="0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11"/>
            </p:custDataLst>
          </p:nvPr>
        </p:nvSpPr>
        <p:spPr>
          <a:xfrm>
            <a:off x="6921500" y="1781810"/>
            <a:ext cx="3939540" cy="829945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旧石器时代的中晚期就出现了最为原始的计量刻录行为，如 “绘图记事”、“结绳记事”、“刻契记数”等。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6615829" y="4963925"/>
            <a:ext cx="21355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FB921D"/>
                </a:solidFill>
              </a:rPr>
              <a:t>唐宋时期：四柱清册</a:t>
            </a:r>
            <a:endParaRPr lang="zh-CN" altLang="en-US" sz="1600" dirty="0">
              <a:solidFill>
                <a:srgbClr val="FB921D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68" y="3045949"/>
            <a:ext cx="1124173" cy="1232094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2924202" y="5001224"/>
            <a:ext cx="194147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00B050"/>
                </a:solidFill>
              </a:rPr>
              <a:t>明清时期：龙门账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6"/>
            </p:custDataLst>
          </p:nvPr>
        </p:nvSpPr>
        <p:spPr>
          <a:xfrm>
            <a:off x="2470161" y="3585333"/>
            <a:ext cx="164263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2D87E1"/>
                </a:solidFill>
              </a:rPr>
              <a:t>清末：天地合账</a:t>
            </a:r>
            <a:endParaRPr lang="zh-CN" altLang="en-US" sz="1600" dirty="0">
              <a:solidFill>
                <a:srgbClr val="2D87E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17"/>
            </p:custDataLst>
          </p:nvPr>
        </p:nvSpPr>
        <p:spPr>
          <a:xfrm>
            <a:off x="2120669" y="2407273"/>
            <a:ext cx="2553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574366"/>
                </a:solidFill>
              </a:rPr>
              <a:t>建国初期：苏联会计模式</a:t>
            </a:r>
            <a:endParaRPr lang="zh-CN" altLang="en-US" sz="1600" dirty="0">
              <a:solidFill>
                <a:srgbClr val="5743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1" grpId="0" bldLvl="0" animBg="1"/>
      <p:bldP spid="32" grpId="0" bldLvl="0" animBg="1"/>
      <p:bldP spid="37" grpId="0" bldLvl="0" animBg="1"/>
      <p:bldP spid="38" grpId="0" bldLvl="0" animBg="1"/>
      <p:bldP spid="3" grpId="0" bldLvl="0" animBg="1"/>
      <p:bldP spid="26" grpId="0" bldLvl="0" animBg="1"/>
      <p:bldP spid="30" grpId="0" bldLvl="0" animBg="1"/>
      <p:bldP spid="3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489.303937007874,&quot;width&quot;:1955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PP_MARK_KEY" val="415199fe-5cac-46f8-8d4f-49244cc9ae3d"/>
  <p:tag name="COMMONDATA" val="eyJoZGlkIjoiNTZjMmQyZmE2M2U0ZmU4MDI4NzYyMDI0NmIzOTFlYz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3720</Words>
  <Application>WPS 演示</Application>
  <PresentationFormat>自定义</PresentationFormat>
  <Paragraphs>236</Paragraphs>
  <Slides>23</Slides>
  <Notes>60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Times New Roman</vt:lpstr>
      <vt:lpstr>Calibri</vt:lpstr>
      <vt:lpstr>Wingdings 2</vt:lpstr>
      <vt:lpstr>Futura Bk BT</vt:lpstr>
      <vt:lpstr>Yu Gothic UI</vt:lpstr>
      <vt:lpstr>Futura Medium</vt:lpstr>
      <vt:lpstr>Arial Unicode MS</vt:lpstr>
      <vt:lpstr>等线 Light</vt:lpstr>
      <vt:lpstr>等线</vt:lpstr>
      <vt:lpstr>-apple-system</vt:lpstr>
      <vt:lpstr>Segoe Print</vt:lpstr>
      <vt:lpstr>华文新魏</vt:lpstr>
      <vt:lpstr>PMingLiU</vt:lpstr>
      <vt:lpstr>Tahoma</vt:lpstr>
      <vt:lpstr>PMingLiU-ExtB</vt:lpstr>
      <vt:lpstr>Office 主题​​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I</dc:creator>
  <cp:lastModifiedBy>张天舒</cp:lastModifiedBy>
  <cp:revision>1189</cp:revision>
  <dcterms:created xsi:type="dcterms:W3CDTF">2020-08-25T05:17:00Z</dcterms:created>
  <dcterms:modified xsi:type="dcterms:W3CDTF">2026-03-24T09:05:51Z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03539F76BA884C5BA88B9F75FB13EE47</vt:lpwstr>
  </property>
  <property fmtid="{D5CDD505-2E9C-101B-9397-08002B2CF9AE}" pid="3" name="KSOProductBuildVer">
    <vt:lpwstr>2052-12.1.0.25225</vt:lpwstr>
  </property>
</Properties>
</file>