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4"/>
  </p:handoutMasterIdLst>
  <p:sldIdLst>
    <p:sldId id="538" r:id="rId3"/>
    <p:sldId id="11088203" r:id="rId4"/>
    <p:sldId id="11088475" r:id="rId6"/>
    <p:sldId id="11088476" r:id="rId7"/>
    <p:sldId id="11088477" r:id="rId8"/>
    <p:sldId id="11088479" r:id="rId9"/>
    <p:sldId id="11088480" r:id="rId10"/>
    <p:sldId id="11088481" r:id="rId11"/>
    <p:sldId id="11088482" r:id="rId12"/>
    <p:sldId id="11088483" r:id="rId13"/>
    <p:sldId id="11088484" r:id="rId14"/>
    <p:sldId id="11088485" r:id="rId15"/>
    <p:sldId id="11088521" r:id="rId16"/>
    <p:sldId id="11088522" r:id="rId17"/>
    <p:sldId id="11088523" r:id="rId18"/>
    <p:sldId id="11088529" r:id="rId19"/>
    <p:sldId id="11088530" r:id="rId20"/>
    <p:sldId id="11088533" r:id="rId21"/>
    <p:sldId id="11088534" r:id="rId22"/>
    <p:sldId id="691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 I" initials="FI" lastIdx="1" clrIdx="0"/>
  <p:cmAuthor id="2" name="DELL" initials="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6C2"/>
    <a:srgbClr val="1F4E79"/>
    <a:srgbClr val="DAE3F3"/>
    <a:srgbClr val="F0F0F0"/>
    <a:srgbClr val="2E75B6"/>
    <a:srgbClr val="BF9000"/>
    <a:srgbClr val="548235"/>
    <a:srgbClr val="C55A11"/>
    <a:srgbClr val="167CC5"/>
    <a:srgbClr val="98A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2" autoAdjust="0"/>
    <p:restoredTop sz="90408" autoAdjust="0"/>
  </p:normalViewPr>
  <p:slideViewPr>
    <p:cSldViewPr snapToGrid="0" showGuides="1">
      <p:cViewPr>
        <p:scale>
          <a:sx n="50" d="100"/>
          <a:sy n="50" d="100"/>
        </p:scale>
        <p:origin x="-1116" y="-48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580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3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CB0A-888F-483A-912E-900EAD4356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539C-21DC-41C0-8896-5F68402D18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A368-9F22-4EFB-AC27-EC9EB6DE5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524000" y="1981200"/>
            <a:ext cx="10363200" cy="4114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/>
            </a:pPr>
            <a:endParaRPr kumimoji="0" lang="zh-CN" alt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62084" y="6557963"/>
            <a:ext cx="2669117" cy="227013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9600" y="6557963"/>
            <a:ext cx="4876800" cy="228600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2006 Pearson Education Canada Inc.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5433" y="6556375"/>
            <a:ext cx="785284" cy="228600"/>
          </a:xfrm>
        </p:spPr>
        <p:txBody>
          <a:bodyPr/>
          <a:p>
            <a:pPr lvl="0" eaLnBrk="1" hangingPunct="1">
              <a:buNone/>
            </a:pPr>
            <a:r>
              <a:rPr lang="en-US" altLang="zh-CN" dirty="0">
                <a:latin typeface="Garamond" panose="02020404030301010803" pitchFamily="18" charset="0"/>
              </a:rPr>
              <a:t>3-</a:t>
            </a:r>
            <a:fld id="{9A0DB2DC-4C9A-4742-B13C-FB6460FD3503}" type="slidenum">
              <a:rPr lang="en-US" altLang="zh-CN" sz="1100" dirty="0">
                <a:solidFill>
                  <a:schemeClr val="tx2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</a:fld>
            <a:endParaRPr lang="en-US" altLang="zh-CN" sz="1100" dirty="0">
              <a:solidFill>
                <a:schemeClr val="tx2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662084" y="6557963"/>
            <a:ext cx="2669117" cy="227013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0" y="6557963"/>
            <a:ext cx="4876800" cy="228600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2006 Pearson Education Canada Inc.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5433" y="6556375"/>
            <a:ext cx="785284" cy="228600"/>
          </a:xfrm>
        </p:spPr>
        <p:txBody>
          <a:bodyPr/>
          <a:p>
            <a:pPr lvl="0" eaLnBrk="1" hangingPunct="1">
              <a:buNone/>
            </a:pPr>
            <a:r>
              <a:rPr lang="en-US" altLang="zh-CN" dirty="0">
                <a:latin typeface="Garamond" panose="02020404030301010803" pitchFamily="18" charset="0"/>
              </a:rPr>
              <a:t>3-</a:t>
            </a:r>
            <a:fld id="{9A0DB2DC-4C9A-4742-B13C-FB6460FD3503}" type="slidenum">
              <a:rPr lang="en-US" altLang="zh-CN" sz="1100" dirty="0">
                <a:solidFill>
                  <a:schemeClr val="tx2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</a:fld>
            <a:endParaRPr lang="en-US" altLang="zh-CN" sz="1100" dirty="0">
              <a:solidFill>
                <a:schemeClr val="tx2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60" y="6181848"/>
            <a:ext cx="2026190" cy="448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财大ppt模板\B10PPT模板（二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0507" y="1588"/>
            <a:ext cx="12186568" cy="6856730"/>
          </a:xfrm>
          <a:prstGeom prst="rect">
            <a:avLst/>
          </a:prstGeom>
          <a:noFill/>
        </p:spPr>
      </p:pic>
      <p:sp>
        <p:nvSpPr>
          <p:cNvPr id="6" name="标题 1"/>
          <p:cNvSpPr txBox="1"/>
          <p:nvPr/>
        </p:nvSpPr>
        <p:spPr>
          <a:xfrm>
            <a:off x="1110199" y="2102008"/>
            <a:ext cx="10359932" cy="647967"/>
          </a:xfrm>
          <a:prstGeom prst="rect">
            <a:avLst/>
          </a:prstGeom>
        </p:spPr>
        <p:txBody>
          <a:bodyPr vert="horz" lIns="104286" tIns="52143" rIns="104286" bIns="5214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8" name="Picture 2" descr="I:\几何背景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2" t="4600" r="5399" b="3410"/>
          <a:stretch>
            <a:fillRect/>
          </a:stretch>
        </p:blipFill>
        <p:spPr bwMode="auto">
          <a:xfrm>
            <a:off x="-20955" y="2513330"/>
            <a:ext cx="12238990" cy="2200275"/>
          </a:xfrm>
          <a:prstGeom prst="rect">
            <a:avLst/>
          </a:prstGeom>
          <a:noFill/>
        </p:spPr>
      </p:pic>
      <p:sp>
        <p:nvSpPr>
          <p:cNvPr id="3076" name="Text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58750" y="2592039"/>
            <a:ext cx="12419965" cy="106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二讲</a:t>
            </a:r>
            <a:r>
              <a:rPr lang="en-US" altLang="zh-CN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财务报告的决策有用观</a:t>
            </a:r>
            <a:endParaRPr lang="zh-CN" altLang="en-US" sz="4200" b="1" dirty="0" smtClean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-64135" y="4690345"/>
            <a:ext cx="12192000" cy="506095"/>
          </a:xfrm>
          <a:prstGeom prst="rect">
            <a:avLst/>
          </a:prstGeom>
        </p:spPr>
      </p:pic>
      <p:sp>
        <p:nvSpPr>
          <p:cNvPr id="3077" name="Text Box 4"/>
          <p:cNvSpPr/>
          <p:nvPr/>
        </p:nvSpPr>
        <p:spPr>
          <a:xfrm>
            <a:off x="3737907" y="4946711"/>
            <a:ext cx="4587916" cy="1430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黄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俊</a:t>
            </a:r>
            <a:endParaRPr lang="en-US" altLang="zh-CN" sz="26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What’s Information?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838200" y="1301750"/>
            <a:ext cx="10631170" cy="492061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spcBef>
                <a:spcPts val="1800"/>
              </a:spcBef>
            </a:pPr>
            <a:r>
              <a:rPr lang="en-US" altLang="zh-CN" b="1" dirty="0">
                <a:ea typeface="宋体" panose="02010600030101010101" pitchFamily="2" charset="-122"/>
              </a:rPr>
              <a:t>Information is evidence that has the potential to affect an individual’s decision</a:t>
            </a:r>
            <a:endParaRPr lang="en-US" altLang="zh-CN" b="1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spcBef>
                <a:spcPts val="1800"/>
              </a:spcBef>
            </a:pPr>
            <a:r>
              <a:rPr lang="en-CA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Information can sufficiently affect beliefs </a:t>
            </a:r>
            <a:endParaRPr lang="en-CA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spcBef>
                <a:spcPts val="1800"/>
              </a:spcBef>
            </a:pPr>
            <a:r>
              <a:rPr lang="en-CA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Individual-specific</a:t>
            </a:r>
            <a:endParaRPr lang="en-CA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spcBef>
                <a:spcPts val="1800"/>
              </a:spcBef>
            </a:pPr>
            <a:r>
              <a:rPr lang="en-CA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Cost-effective consideration</a:t>
            </a:r>
            <a:endParaRPr lang="en-CA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spcBef>
                <a:spcPts val="1800"/>
              </a:spcBef>
            </a:pP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Many sources</a:t>
            </a:r>
            <a:endParaRPr lang="en-US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   - eg, analyst forecast, media, website, Wechat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82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charRg st="82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charRg st="82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27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charRg st="127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charRg st="127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4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charRg st="147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76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charRg st="176" end="2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Rational and Risk-Averse Investor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1129665" y="1261110"/>
            <a:ext cx="10036810" cy="484695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Capture average investor behavior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Risk-averse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zh-CN" altLang="en-US" dirty="0">
                <a:ea typeface="宋体" panose="02010600030101010101" pitchFamily="2" charset="-122"/>
              </a:rPr>
              <a:t>    </a:t>
            </a:r>
            <a:r>
              <a:rPr lang="en-US" altLang="zh-CN" b="1" dirty="0">
                <a:ea typeface="宋体" panose="02010600030101010101" pitchFamily="2" charset="-122"/>
              </a:rPr>
              <a:t>- An experiment: flip penny, quarter, dollar and $ 100,000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1800"/>
              </a:spcBef>
              <a:buFontTx/>
              <a:buNone/>
            </a:pP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charRg st="3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charRg st="3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charRg st="3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charRg st="46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charRg st="46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charRg st="46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Rational and Risk-Averse Investor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021715" y="1186180"/>
            <a:ext cx="9978390" cy="523811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Utility function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Mean-variance 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Concave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ea typeface="宋体" panose="02010600030101010101" pitchFamily="2" charset="-122"/>
              </a:rPr>
              <a:t>(Figure 3.3)</a:t>
            </a:r>
            <a:endParaRPr lang="en-US" altLang="zh-CN" b="1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b="1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Risk-averse investor trades off risk and return</a:t>
            </a:r>
            <a:endParaRPr lang="en-US" altLang="zh-CN" b="1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If risk increases, demands higher return, and vice versa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17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8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38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6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charRg st="66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66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4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charRg st="114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Portfolio Diversification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2350" y="1204595"/>
            <a:ext cx="10440035" cy="4681855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p>
            <a:pPr marR="0" lvl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Char char="•"/>
            </a:pPr>
            <a:r>
              <a:rPr kumimoji="0" lang="en-US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Divide all events affecting the returns on firms’ shares into two types (factors)</a:t>
            </a:r>
            <a:endParaRPr kumimoji="0" lang="en-US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Market-wide factors: interest rate 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Firm-specific factors: GN or BN in a firm’s financial statements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endParaRPr kumimoji="0" lang="en-US" altLang="zh-CN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R="0" lvl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Char char="•"/>
            </a:pPr>
            <a:r>
              <a:rPr kumimoji="0" lang="en-US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A strategy of reducing risk</a:t>
            </a:r>
            <a:endParaRPr kumimoji="0" lang="en-US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- Invest in a portfolio of securities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 panose="05020102010507070707"/>
              <a:buChar char=""/>
              <a:defRPr/>
            </a:pP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 panose="05020102010507070707"/>
              <a:buChar char=""/>
              <a:defRPr/>
            </a:pP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 panose="05020102010507070707"/>
              <a:buChar char=""/>
              <a:defRPr/>
            </a:pP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8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charRg st="8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charRg st="8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18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charRg st="118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charRg st="118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84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charRg st="184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charRg st="184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12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charRg st="212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charRg st="212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Portfolio Diversification, Cont’d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21715" y="1207770"/>
            <a:ext cx="10515600" cy="4351338"/>
          </a:xfrm>
        </p:spPr>
        <p:txBody>
          <a:bodyPr vert="horz" wrap="square" lIns="91440" tIns="45720" rIns="91440" bIns="45720" numCol="1" anchor="t" anchorCtr="0" compatLnSpc="1"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Char char="•"/>
            </a:pPr>
            <a:r>
              <a:rPr kumimoji="0" lang="en-US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Example 3.2</a:t>
            </a:r>
            <a:endParaRPr kumimoji="0" lang="en-US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- The same expected return, but less variance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- Reduce the idiosyncratic risk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R="0" lvl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Char char="•"/>
            </a:pPr>
            <a:r>
              <a:rPr kumimoji="0" lang="en-US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Eliminate some risk, but not all</a:t>
            </a:r>
            <a:endParaRPr kumimoji="0" lang="en-US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- Firm-specific risks tend to cancel out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charRg st="1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charRg st="1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6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charRg st="62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9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charRg st="9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charRg st="9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32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charRg st="132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MD&amp;A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1021715" y="1252855"/>
            <a:ext cx="10515600" cy="435133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A narrative explanation of company performance, financial condition, risks and future prospects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Forward-looking information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Consistent with the theory of rational investor decision making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b="1" dirty="0">
                <a:ea typeface="华文新魏" panose="02010800040101010101" pitchFamily="2" charset="-122"/>
              </a:rPr>
              <a:t>   - </a:t>
            </a:r>
            <a:r>
              <a:rPr lang="en-US" altLang="zh-CN" b="1" dirty="0">
                <a:ea typeface="华文新魏" panose="02010800040101010101" pitchFamily="2" charset="-122"/>
              </a:rPr>
              <a:t>Risk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eaLnBrk="1" hangingPunct="1">
              <a:buNone/>
            </a:pPr>
            <a:r>
              <a:rPr lang="en-US" altLang="zh-CN" dirty="0">
                <a:ea typeface="华文新魏" panose="02010800040101010101" pitchFamily="2" charset="-122"/>
              </a:rPr>
              <a:t>   </a:t>
            </a:r>
            <a:endParaRPr lang="zh-CN" altLang="en-US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96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charRg st="96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24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charRg st="124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charRg st="124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88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483">
                                            <p:txEl>
                                              <p:charRg st="188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21404" y="493111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bjectives</a:t>
            </a:r>
            <a:endParaRPr lang="zh-CN" altLang="en-US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838200" y="1345565"/>
            <a:ext cx="10515600" cy="435133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Help investors understand the financial statements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Discuss information not fully reflected in the financial statements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Discuss important trends and risks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Provide information about the quality of earnings</a:t>
            </a:r>
            <a:endParaRPr lang="zh-CN" altLang="en-US" b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51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charRg st="51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19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charRg st="119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charRg st="119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54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charRg st="154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21404" y="493111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MD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&amp;A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U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seful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021715" y="1216660"/>
            <a:ext cx="9884410" cy="484695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Consist mainly of words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Much financial information has already been released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Brown and Tucker (2011) study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lvl="1" eaLnBrk="1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Change of MD&amp;A</a:t>
            </a:r>
            <a:endParaRPr lang="zh-CN" altLang="en-US" b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2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charRg st="2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charRg st="2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7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charRg st="7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charRg st="7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0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charRg st="10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charRg st="10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21404" y="493111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IASB/FASB Conceptual Framework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838200" y="1219835"/>
            <a:ext cx="10515600" cy="435133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Financial statements provide information that is useful to present and </a:t>
            </a:r>
            <a:r>
              <a:rPr lang="en-US" altLang="zh-CN" b="1" dirty="0">
                <a:solidFill>
                  <a:srgbClr val="FF0000"/>
                </a:solidFill>
                <a:ea typeface="宋体" panose="02010600030101010101" pitchFamily="2" charset="-122"/>
              </a:rPr>
              <a:t>potential </a:t>
            </a:r>
            <a:r>
              <a:rPr lang="en-US" altLang="zh-CN" b="1" dirty="0">
                <a:ea typeface="宋体" panose="02010600030101010101" pitchFamily="2" charset="-122"/>
              </a:rPr>
              <a:t>investors, lenders and other creditors about providing resources to the entity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CA" altLang="zh-CN" b="1" dirty="0">
                <a:ea typeface="宋体" panose="02010600030101010101" pitchFamily="2" charset="-122"/>
              </a:rPr>
              <a:t>Useful in assessing the amount, timing, and uncertainty of future cash flows (i.e., of future firm performance)</a:t>
            </a:r>
            <a:endParaRPr lang="en-CA" altLang="zh-CN" b="1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Decision usefulness is implied</a:t>
            </a:r>
            <a:endParaRPr lang="en-CA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CA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Investor risk aversion is implied</a:t>
            </a:r>
            <a:endParaRPr lang="en-CA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>
              <a:spcBef>
                <a:spcPts val="1800"/>
              </a:spcBef>
            </a:pPr>
            <a:endParaRPr lang="en-US" altLang="zh-CN" b="1" dirty="0">
              <a:ea typeface="宋体" panose="02010600030101010101" pitchFamily="2" charset="-122"/>
            </a:endParaRPr>
          </a:p>
          <a:p>
            <a:pPr lvl="1" algn="just" eaLnBrk="1" hangingPunct="1">
              <a:buFont typeface="Wingdings" panose="05000000000000000000" pitchFamily="2" charset="2"/>
              <a:buChar char="ü"/>
            </a:pPr>
            <a:endParaRPr lang="en-US" altLang="zh-CN" sz="32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charRg st="0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60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charRg st="160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charRg st="160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72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charRg st="272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charRg st="272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303" end="3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charRg st="303" end="3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charRg st="303" end="3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21404" y="493111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IASB/FASB Conceptual Framework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974090" y="1238885"/>
            <a:ext cx="10380345" cy="484695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Information system is implied, since information system links current and future performance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Suggests that investors use current performance to update their probabilities of future firm performance</a:t>
            </a:r>
            <a:endParaRPr lang="en-US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Role of accruals in the Framework</a:t>
            </a:r>
            <a:endParaRPr lang="en-US" altLang="zh-CN" b="1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To predict future cash flows</a:t>
            </a:r>
            <a:endParaRPr lang="en-US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93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charRg st="93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charRg st="93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98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charRg st="198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32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charRg st="232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charRg st="232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 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</a:t>
            </a: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uestion</a:t>
            </a:r>
            <a:endParaRPr lang="zh-CN" altLang="en-US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056005" y="1267460"/>
            <a:ext cx="9966960" cy="525589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Can financial statements based on historical costs be useful?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What’s usefulness?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Decision usefulness approach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Two related questions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Who are the users of financial statements?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# Investors, creditors, managers, government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What information they need to make decisions?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62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charRg st="62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8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charRg st="8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charRg st="8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16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charRg st="116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charRg st="116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38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charRg st="138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charRg st="138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87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219">
                                            <p:txEl>
                                              <p:charRg st="187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222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charRg st="222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charRg st="222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istrator\Desktop\财大ppt模板\B9PPT模板（一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90" y="526"/>
            <a:ext cx="12177711" cy="685536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434" y="2586814"/>
            <a:ext cx="10972801" cy="11428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Thank You!</a:t>
            </a:r>
            <a:endParaRPr lang="en-US" altLang="zh-CN" sz="7195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Theories of Economics and Finance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817245" y="1162685"/>
            <a:ext cx="10515600" cy="435133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Single-person decision theory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- Make decisions under uncertainty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Theory of investment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- Portfolio theory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Single-Person Decision Theory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1021715" y="1232535"/>
            <a:ext cx="9871075" cy="439229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ea typeface="宋体" panose="02010600030101010101" pitchFamily="2" charset="-122"/>
              </a:rPr>
              <a:t>Explain decision making in the face of uncertainty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State probability is no longer objective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Revise assessment of probabilities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Financial information 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51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charRg st="51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98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charRg st="98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charRg st="98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39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charRg st="139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charRg st="139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Bayes’Theorem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42975" y="1181100"/>
            <a:ext cx="9951720" cy="426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L="228600" marR="0" indent="-228600" algn="l" defTabSz="914400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800" b="1" kern="1200" cap="none" spc="0" normalizeH="0" baseline="0" dirty="0">
                <a:latin typeface="+mn-lt"/>
                <a:ea typeface="宋体" panose="02010600030101010101" pitchFamily="2" charset="-122"/>
                <a:cs typeface="+mn-cs"/>
              </a:rPr>
              <a:t>A device to revise state probabilities upon receipt of new evidence</a:t>
            </a:r>
            <a:endParaRPr kumimoji="0" lang="en-US" altLang="zh-CN" sz="2800" b="1" kern="1200" cap="none" spc="0" normalizeH="0" baseline="0" dirty="0"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l-GR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θ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state of nature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is message received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</a:t>
            </a:r>
            <a:r>
              <a:rPr kumimoji="0" lang="el-GR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is prior probability of </a:t>
            </a:r>
            <a:r>
              <a:rPr kumimoji="0" lang="el-GR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(subjective)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endParaRPr kumimoji="0" lang="el-GR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indent="-228600" algn="l" defTabSz="914400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800" b="1" kern="1200" cap="none" spc="0" normalizeH="0" baseline="0" dirty="0">
                <a:latin typeface="+mn-lt"/>
                <a:ea typeface="宋体" panose="02010600030101010101" pitchFamily="2" charset="-122"/>
                <a:cs typeface="+mn-cs"/>
              </a:rPr>
              <a:t>Formula</a:t>
            </a:r>
            <a:endParaRPr kumimoji="0" lang="en-US" altLang="zh-CN" sz="2800" b="1" kern="1200" cap="none" spc="0" normalizeH="0" baseline="0" dirty="0"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endParaRPr kumimoji="0" lang="en-CA" altLang="zh-CN" sz="3100" b="0" i="0" u="none" strike="noStrike" kern="1200" cap="none" spc="0" normalizeH="0" baseline="0" noProof="0" dirty="0">
              <a:ln>
                <a:noFill/>
              </a:ln>
              <a:solidFill>
                <a:srgbClr val="6C6C6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207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endParaRPr kumimoji="0" lang="en-CA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6C6C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indent="-273050" defTabSz="91440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/>
            </a:pPr>
            <a:endParaRPr kumimoji="0" lang="en-CA" altLang="zh-CN" sz="26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3010" name="Object 2"/>
          <p:cNvGraphicFramePr>
            <a:graphicFrameLocks noGrp="1" noChangeAspect="1"/>
          </p:cNvGraphicFramePr>
          <p:nvPr/>
        </p:nvGraphicFramePr>
        <p:xfrm>
          <a:off x="3226435" y="5411470"/>
          <a:ext cx="3048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663700" imgH="533400" progId="">
                  <p:embed/>
                </p:oleObj>
              </mc:Choice>
              <mc:Fallback>
                <p:oleObj name="" r:id="rId1" imgW="1663700" imgH="5334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26435" y="5411470"/>
                        <a:ext cx="3048000" cy="1104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68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9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89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89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1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111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111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6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charRg st="156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156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Example 3.1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918210" y="1340485"/>
            <a:ext cx="10515600" cy="435133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Prior probability </a:t>
            </a:r>
            <a:r>
              <a:rPr lang="en-US" altLang="zh-CN" b="1" dirty="0">
                <a:ea typeface="宋体" panose="02010600030101010101" pitchFamily="2" charset="-122"/>
                <a:sym typeface="Wingdings" panose="05000000000000000000" pitchFamily="2" charset="2"/>
              </a:rPr>
              <a:t>posterior state probability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Bayes’ theorem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Expected utility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Earnings news </a:t>
            </a:r>
            <a:r>
              <a:rPr lang="en-US" altLang="zh-CN" b="1" dirty="0">
                <a:ea typeface="宋体" panose="02010600030101010101" pitchFamily="2" charset="-122"/>
                <a:sym typeface="Wingdings" panose="05000000000000000000" pitchFamily="2" charset="2"/>
              </a:rPr>
              <a:t>future expected performance future expected return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4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charRg st="4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charRg st="4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62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charRg st="62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charRg st="62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79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charRg st="79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charRg st="79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Matrix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31290" y="1613535"/>
          <a:ext cx="9252585" cy="3981450"/>
        </p:xfrm>
        <a:graphic>
          <a:graphicData uri="http://schemas.openxmlformats.org/drawingml/2006/table">
            <a:tbl>
              <a:tblPr/>
              <a:tblGrid>
                <a:gridCol w="4224020"/>
                <a:gridCol w="2593340"/>
                <a:gridCol w="2435225"/>
              </a:tblGrid>
              <a:tr h="1327150">
                <a:tc>
                  <a:txBody>
                    <a:bodyPr/>
                    <a:p>
                      <a:pPr algn="ctr" fontAlgn="ctr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Good News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Bad News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7150">
                <a:tc>
                  <a:txBody>
                    <a:bodyPr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High Performance (0.3)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0.8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0.2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7150">
                <a:tc>
                  <a:txBody>
                    <a:bodyPr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Low Performance (0.7)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0.1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0.9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Information System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1021715" y="1199515"/>
            <a:ext cx="9639935" cy="432752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A probabilities table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Specify the objective probability of each possible financial statement conditional on each state of nature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b="1" dirty="0">
              <a:ea typeface="宋体" panose="02010600030101010101" pitchFamily="2" charset="-122"/>
            </a:endParaRPr>
          </a:p>
        </p:txBody>
      </p:sp>
      <p:pic>
        <p:nvPicPr>
          <p:cNvPr id="2" name="Picture 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1090" y="2887980"/>
            <a:ext cx="7087870" cy="3519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2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charRg st="22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charRg st="22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Information System 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1033780" y="1181735"/>
            <a:ext cx="10167620" cy="432752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Informative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Update prior probabilities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The higher the main diagonal probabilities, the higher its quality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The better the investor can predict the state of nature (i.e., future firm performance)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2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charRg st="12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6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charRg st="46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charRg st="46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13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charRg st="113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charRg st="113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489.303937007874,&quot;width&quot;:19559}"/>
</p:tagLst>
</file>

<file path=ppt/tags/tag2.xml><?xml version="1.0" encoding="utf-8"?>
<p:tagLst xmlns:p="http://schemas.openxmlformats.org/presentationml/2006/main">
  <p:tag name="TABLE_ENDDRAG_ORIGIN_RECT" val="728*313"/>
  <p:tag name="TABLE_ENDDRAG_RECT" val="112*150*728*313"/>
</p:tagLst>
</file>

<file path=ppt/tags/tag3.xml><?xml version="1.0" encoding="utf-8"?>
<p:tagLst xmlns:p="http://schemas.openxmlformats.org/presentationml/2006/main">
  <p:tag name="KSO_WPP_MARK_KEY" val="415199fe-5cac-46f8-8d4f-49244cc9ae3d"/>
  <p:tag name="COMMONDATA" val="eyJoZGlkIjoiNTZjMmQyZmE2M2U0ZmU4MDI4NzYyMDI0NmIzOTFlYz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3698</Words>
  <Application>WPS 演示</Application>
  <PresentationFormat>自定义</PresentationFormat>
  <Paragraphs>170</Paragraphs>
  <Slides>20</Slides>
  <Notes>60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Wingdings 2</vt:lpstr>
      <vt:lpstr>Garamond</vt:lpstr>
      <vt:lpstr>华文新魏</vt:lpstr>
      <vt:lpstr>微软雅黑</vt:lpstr>
      <vt:lpstr>Times New Roman</vt:lpstr>
      <vt:lpstr>Calibri</vt:lpstr>
      <vt:lpstr>Times New Roman</vt:lpstr>
      <vt:lpstr>Arial Unicode MS</vt:lpstr>
      <vt:lpstr>等线 Light</vt:lpstr>
      <vt:lpstr>等线</vt:lpstr>
      <vt:lpstr>Wingdings 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 I</dc:creator>
  <cp:lastModifiedBy>张天舒</cp:lastModifiedBy>
  <cp:revision>1183</cp:revision>
  <dcterms:created xsi:type="dcterms:W3CDTF">2020-08-25T05:17:00Z</dcterms:created>
  <dcterms:modified xsi:type="dcterms:W3CDTF">2026-03-24T09:06:11Z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03539F76BA884C5BA88B9F75FB13EE47</vt:lpwstr>
  </property>
  <property fmtid="{D5CDD505-2E9C-101B-9397-08002B2CF9AE}" pid="3" name="KSOProductBuildVer">
    <vt:lpwstr>2052-12.1.0.25225</vt:lpwstr>
  </property>
</Properties>
</file>