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2"/>
  </p:handoutMasterIdLst>
  <p:sldIdLst>
    <p:sldId id="538" r:id="rId3"/>
    <p:sldId id="11088203" r:id="rId4"/>
    <p:sldId id="11088536" r:id="rId6"/>
    <p:sldId id="11088484" r:id="rId7"/>
    <p:sldId id="11088537" r:id="rId8"/>
    <p:sldId id="11088538" r:id="rId9"/>
    <p:sldId id="11088485" r:id="rId10"/>
    <p:sldId id="11088539" r:id="rId11"/>
    <p:sldId id="11088540" r:id="rId12"/>
    <p:sldId id="11088543" r:id="rId13"/>
    <p:sldId id="11088544" r:id="rId14"/>
    <p:sldId id="11088545" r:id="rId15"/>
    <p:sldId id="11088546" r:id="rId16"/>
    <p:sldId id="11088547" r:id="rId17"/>
    <p:sldId id="11088548" r:id="rId18"/>
    <p:sldId id="11088549" r:id="rId19"/>
    <p:sldId id="11088550" r:id="rId20"/>
    <p:sldId id="691" r:id="rId21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78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 I" initials="FI" lastIdx="1" clrIdx="0"/>
  <p:cmAuthor id="2" name="DELL" initials="D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76C2"/>
    <a:srgbClr val="1F4E79"/>
    <a:srgbClr val="DAE3F3"/>
    <a:srgbClr val="F0F0F0"/>
    <a:srgbClr val="2E75B6"/>
    <a:srgbClr val="BF9000"/>
    <a:srgbClr val="548235"/>
    <a:srgbClr val="C55A11"/>
    <a:srgbClr val="167CC5"/>
    <a:srgbClr val="98A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12" autoAdjust="0"/>
    <p:restoredTop sz="90408" autoAdjust="0"/>
  </p:normalViewPr>
  <p:slideViewPr>
    <p:cSldViewPr snapToGrid="0" showGuides="1">
      <p:cViewPr>
        <p:scale>
          <a:sx n="50" d="100"/>
          <a:sy n="50" d="100"/>
        </p:scale>
        <p:origin x="-1116" y="-488"/>
      </p:cViewPr>
      <p:guideLst>
        <p:guide orient="horz" pos="2161"/>
        <p:guide pos="3786"/>
      </p:guideLst>
    </p:cSldViewPr>
  </p:slideViewPr>
  <p:outlineViewPr>
    <p:cViewPr>
      <p:scale>
        <a:sx n="33" d="100"/>
        <a:sy n="33" d="100"/>
      </p:scale>
      <p:origin x="0" y="5809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2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BCB0A-888F-483A-912E-900EAD4356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9539C-21DC-41C0-8896-5F68402D18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7A368-9F22-4EFB-AC27-EC9EB6DE5F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1524000" y="1981200"/>
            <a:ext cx="10363200" cy="4114800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/>
            </a:pPr>
            <a:endParaRPr kumimoji="0" lang="zh-CN" altLang="en-U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662084" y="6557963"/>
            <a:ext cx="2669117" cy="227013"/>
          </a:xfrm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9600" y="6557963"/>
            <a:ext cx="4876800" cy="228600"/>
          </a:xfrm>
        </p:spPr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© 2006 Pearson Education Canada Inc.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335433" y="6556375"/>
            <a:ext cx="785284" cy="228600"/>
          </a:xfrm>
        </p:spPr>
        <p:txBody>
          <a:bodyPr/>
          <a:p>
            <a:pPr lvl="0" eaLnBrk="1" hangingPunct="1">
              <a:buNone/>
            </a:pPr>
            <a:r>
              <a:rPr lang="en-US" altLang="zh-CN" dirty="0">
                <a:latin typeface="Garamond" panose="02020404030301010803" pitchFamily="18" charset="0"/>
              </a:rPr>
              <a:t>3-</a:t>
            </a:r>
            <a:fld id="{9A0DB2DC-4C9A-4742-B13C-FB6460FD3503}" type="slidenum">
              <a:rPr lang="en-US" altLang="zh-CN" sz="1100" dirty="0">
                <a:solidFill>
                  <a:schemeClr val="tx2"/>
                </a:solidFill>
                <a:latin typeface="Garamond" panose="02020404030301010803" pitchFamily="18" charset="0"/>
                <a:ea typeface="华文新魏" panose="02010800040101010101" pitchFamily="2" charset="-122"/>
              </a:rPr>
            </a:fld>
            <a:endParaRPr lang="en-US" altLang="zh-CN" sz="1100" dirty="0">
              <a:solidFill>
                <a:schemeClr val="tx2"/>
              </a:solidFill>
              <a:latin typeface="Garamond" panose="02020404030301010803" pitchFamily="18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5240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8072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662084" y="6557963"/>
            <a:ext cx="2669117" cy="227013"/>
          </a:xfrm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9600" y="6557963"/>
            <a:ext cx="4876800" cy="228600"/>
          </a:xfrm>
        </p:spPr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© 2006 Pearson Education Canada Inc.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335433" y="6556375"/>
            <a:ext cx="785284" cy="228600"/>
          </a:xfrm>
        </p:spPr>
        <p:txBody>
          <a:bodyPr/>
          <a:p>
            <a:pPr lvl="0" eaLnBrk="1" hangingPunct="1">
              <a:buNone/>
            </a:pPr>
            <a:r>
              <a:rPr lang="en-US" altLang="zh-CN" dirty="0">
                <a:latin typeface="Garamond" panose="02020404030301010803" pitchFamily="18" charset="0"/>
              </a:rPr>
              <a:t>3-</a:t>
            </a:r>
            <a:fld id="{9A0DB2DC-4C9A-4742-B13C-FB6460FD3503}" type="slidenum">
              <a:rPr lang="en-US" altLang="zh-CN" sz="1100" dirty="0">
                <a:solidFill>
                  <a:schemeClr val="tx2"/>
                </a:solidFill>
                <a:latin typeface="Garamond" panose="02020404030301010803" pitchFamily="18" charset="0"/>
                <a:ea typeface="华文新魏" panose="02010800040101010101" pitchFamily="2" charset="-122"/>
              </a:rPr>
            </a:fld>
            <a:endParaRPr lang="en-US" altLang="zh-CN" sz="1100" dirty="0">
              <a:solidFill>
                <a:schemeClr val="tx2"/>
              </a:solidFill>
              <a:latin typeface="Garamond" panose="02020404030301010803" pitchFamily="18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60" y="6181848"/>
            <a:ext cx="2026190" cy="4480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tags" Target="../tags/tag1.xml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ministrator\Desktop\财大ppt模板\B10PPT模板（二）宽屏-08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0507" y="1588"/>
            <a:ext cx="12186568" cy="6856730"/>
          </a:xfrm>
          <a:prstGeom prst="rect">
            <a:avLst/>
          </a:prstGeom>
          <a:noFill/>
        </p:spPr>
      </p:pic>
      <p:sp>
        <p:nvSpPr>
          <p:cNvPr id="6" name="标题 1"/>
          <p:cNvSpPr txBox="1"/>
          <p:nvPr/>
        </p:nvSpPr>
        <p:spPr>
          <a:xfrm>
            <a:off x="1110199" y="2102008"/>
            <a:ext cx="10359932" cy="647967"/>
          </a:xfrm>
          <a:prstGeom prst="rect">
            <a:avLst/>
          </a:prstGeom>
        </p:spPr>
        <p:txBody>
          <a:bodyPr vert="horz" lIns="104286" tIns="52143" rIns="104286" bIns="52143" rtlCol="0" anchor="ctr">
            <a:normAutofit/>
          </a:bodyPr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pic>
        <p:nvPicPr>
          <p:cNvPr id="8" name="Picture 2" descr="I:\几何背景\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2" t="4600" r="5399" b="3410"/>
          <a:stretch>
            <a:fillRect/>
          </a:stretch>
        </p:blipFill>
        <p:spPr bwMode="auto">
          <a:xfrm>
            <a:off x="-20955" y="2513330"/>
            <a:ext cx="12238990" cy="2200275"/>
          </a:xfrm>
          <a:prstGeom prst="rect">
            <a:avLst/>
          </a:prstGeom>
          <a:noFill/>
        </p:spPr>
      </p:pic>
      <p:sp>
        <p:nvSpPr>
          <p:cNvPr id="3076" name="TextBox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-158750" y="2592039"/>
            <a:ext cx="12419965" cy="106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第三讲</a:t>
            </a:r>
            <a:r>
              <a:rPr lang="en-US" altLang="zh-CN" sz="4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4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会计信息的价值相关性</a:t>
            </a:r>
            <a:endParaRPr lang="zh-CN" altLang="en-US" sz="4200" b="1" dirty="0" smtClean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V="1">
            <a:off x="-64135" y="4690345"/>
            <a:ext cx="12192000" cy="506095"/>
          </a:xfrm>
          <a:prstGeom prst="rect">
            <a:avLst/>
          </a:prstGeom>
        </p:spPr>
      </p:pic>
      <p:sp>
        <p:nvSpPr>
          <p:cNvPr id="3077" name="Text Box 4"/>
          <p:cNvSpPr/>
          <p:nvPr/>
        </p:nvSpPr>
        <p:spPr>
          <a:xfrm>
            <a:off x="3737907" y="4946711"/>
            <a:ext cx="4587916" cy="203009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黄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俊</a:t>
            </a:r>
            <a:endParaRPr lang="en-US" altLang="zh-CN" sz="3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endParaRPr lang="en-US" altLang="zh-CN" sz="2600" b="1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endParaRPr lang="zh-CN" altLang="en-US" sz="26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Earnings Response Coefficients (ERC)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>
          <a:xfrm>
            <a:off x="980440" y="1195070"/>
            <a:ext cx="10429240" cy="257429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  ERC definition</a:t>
            </a:r>
            <a:endParaRPr lang="en-US" altLang="zh-CN" b="1" dirty="0"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altLang="zh-CN" sz="2800" b="1" dirty="0">
                <a:ea typeface="宋体" panose="02010600030101010101" pitchFamily="2" charset="-122"/>
              </a:rPr>
              <a:t>  </a:t>
            </a:r>
            <a:r>
              <a:rPr lang="en-US" altLang="zh-CN" sz="2400" b="1" dirty="0">
                <a:ea typeface="宋体" panose="02010600030101010101" pitchFamily="2" charset="-122"/>
              </a:rPr>
              <a:t>- </a:t>
            </a:r>
            <a:r>
              <a:rPr lang="en-US" altLang="zh-CN" sz="2400" b="1" dirty="0">
                <a:ea typeface="宋体" panose="02010600030101010101" pitchFamily="2" charset="-122"/>
                <a:sym typeface="+mn-ea"/>
              </a:rPr>
              <a:t>The extent of a security’s abnormal return in response to the unexpected component of reported earnings of the firm</a:t>
            </a:r>
            <a:endParaRPr lang="en-US" altLang="zh-CN" sz="2800" b="1" dirty="0">
              <a:ea typeface="宋体" panose="02010600030101010101" pitchFamily="2" charset="-122"/>
              <a:sym typeface="+mn-ea"/>
            </a:endParaRPr>
          </a:p>
          <a:p>
            <a:pPr marL="0" lvl="1" indent="0" algn="l">
              <a:spcBef>
                <a:spcPts val="1200"/>
              </a:spcBef>
              <a:buClrTx/>
              <a:buSzTx/>
              <a:buNone/>
            </a:pPr>
            <a:endParaRPr lang="en-US" altLang="zh-CN" sz="2800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Determinants of ERC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>
          <a:xfrm>
            <a:off x="944245" y="1136015"/>
            <a:ext cx="9978390" cy="5209540"/>
          </a:xfrm>
        </p:spPr>
        <p:txBody>
          <a:bodyPr vert="horz" wrap="square" lIns="91440" tIns="45720" rIns="91440" bIns="45720" anchor="t" anchorCtr="0"/>
          <a:p>
            <a:pPr fontAlgn="auto">
              <a:lnSpc>
                <a:spcPct val="150000"/>
              </a:lnSpc>
              <a:spcBef>
                <a:spcPts val="600"/>
              </a:spcBef>
            </a:pPr>
            <a:r>
              <a:rPr lang="en-US" altLang="zh-CN" b="1" dirty="0">
                <a:ea typeface="宋体" panose="02010600030101010101" pitchFamily="2" charset="-122"/>
              </a:rPr>
              <a:t>  Reasons for different market response</a:t>
            </a:r>
            <a:endParaRPr lang="en-US" altLang="zh-CN" b="1" dirty="0">
              <a:ea typeface="宋体" panose="02010600030101010101" pitchFamily="2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CN" sz="2400" b="1" dirty="0">
                <a:ea typeface="宋体" panose="02010600030101010101" pitchFamily="2" charset="-122"/>
              </a:rPr>
              <a:t>  - </a:t>
            </a:r>
            <a:r>
              <a:rPr lang="en-US" altLang="zh-CN" sz="2400" b="1" dirty="0">
                <a:ea typeface="宋体" panose="02010600030101010101" pitchFamily="2" charset="-122"/>
                <a:sym typeface="+mn-ea"/>
              </a:rPr>
              <a:t>Beta </a:t>
            </a:r>
            <a:endParaRPr lang="en-US" altLang="zh-CN" sz="2400" b="1" dirty="0">
              <a:ea typeface="宋体" panose="02010600030101010101" pitchFamily="2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CN" sz="2400" b="1" dirty="0">
                <a:ea typeface="宋体" panose="02010600030101010101" pitchFamily="2" charset="-122"/>
                <a:sym typeface="+mn-ea"/>
              </a:rPr>
              <a:t>  - </a:t>
            </a:r>
            <a:r>
              <a:rPr lang="en-US" altLang="zh-CN" sz="2400" b="1" dirty="0">
                <a:ea typeface="宋体" panose="02010600030101010101" pitchFamily="2" charset="-122"/>
                <a:sym typeface="+mn-ea"/>
              </a:rPr>
              <a:t>Capital structure</a:t>
            </a:r>
            <a:endParaRPr lang="en-US" altLang="zh-CN" sz="2400" b="1" dirty="0">
              <a:ea typeface="宋体" panose="02010600030101010101" pitchFamily="2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CN" sz="2400" b="1" dirty="0">
                <a:ea typeface="宋体" panose="02010600030101010101" pitchFamily="2" charset="-122"/>
                <a:sym typeface="+mn-ea"/>
              </a:rPr>
              <a:t>  - </a:t>
            </a:r>
            <a:r>
              <a:rPr lang="en-US" altLang="zh-CN" sz="2400" b="1" dirty="0">
                <a:ea typeface="宋体" panose="02010600030101010101" pitchFamily="2" charset="-122"/>
                <a:sym typeface="+mn-ea"/>
              </a:rPr>
              <a:t>Earnings quality</a:t>
            </a:r>
            <a:endParaRPr lang="en-US" altLang="zh-CN" sz="2400" b="1" dirty="0">
              <a:ea typeface="宋体" panose="02010600030101010101" pitchFamily="2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CN" sz="2400" b="1" dirty="0">
                <a:ea typeface="宋体" panose="02010600030101010101" pitchFamily="2" charset="-122"/>
                <a:sym typeface="+mn-ea"/>
              </a:rPr>
              <a:t>  - </a:t>
            </a:r>
            <a:r>
              <a:rPr lang="en-US" altLang="zh-CN" sz="2400" b="1" dirty="0">
                <a:ea typeface="宋体" panose="02010600030101010101" pitchFamily="2" charset="-122"/>
                <a:sym typeface="+mn-ea"/>
              </a:rPr>
              <a:t>Growth opportunities</a:t>
            </a:r>
            <a:endParaRPr lang="en-US" altLang="zh-CN" sz="2400" b="1" dirty="0">
              <a:ea typeface="宋体" panose="02010600030101010101" pitchFamily="2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CN" sz="2400" b="1" dirty="0">
                <a:ea typeface="宋体" panose="02010600030101010101" pitchFamily="2" charset="-122"/>
                <a:sym typeface="+mn-ea"/>
              </a:rPr>
              <a:t>  - </a:t>
            </a:r>
            <a:r>
              <a:rPr lang="en-US" altLang="zh-CN" sz="2400" b="1" dirty="0">
                <a:ea typeface="宋体" panose="02010600030101010101" pitchFamily="2" charset="-122"/>
                <a:sym typeface="+mn-ea"/>
              </a:rPr>
              <a:t>Similarity of investor expectations</a:t>
            </a:r>
            <a:endParaRPr lang="en-US" altLang="zh-CN" sz="2400" b="1" dirty="0">
              <a:ea typeface="宋体" panose="02010600030101010101" pitchFamily="2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CN" sz="2400" b="1" dirty="0">
                <a:ea typeface="宋体" panose="02010600030101010101" pitchFamily="2" charset="-122"/>
                <a:sym typeface="+mn-ea"/>
              </a:rPr>
              <a:t>  - Price informativeness</a:t>
            </a:r>
            <a:endParaRPr lang="en-US" altLang="zh-CN" sz="2400" b="1" dirty="0">
              <a:ea typeface="宋体" panose="02010600030101010101" pitchFamily="2" charset="-122"/>
              <a:sym typeface="+mn-ea"/>
            </a:endParaRPr>
          </a:p>
          <a:p>
            <a:pPr marL="0" indent="0" eaLnBrk="1" hangingPunct="1">
              <a:spcBef>
                <a:spcPts val="1200"/>
              </a:spcBef>
              <a:buNone/>
            </a:pPr>
            <a:endParaRPr lang="en-US" altLang="zh-CN" b="1" dirty="0">
              <a:ea typeface="宋体" panose="02010600030101010101" pitchFamily="2" charset="-122"/>
              <a:sym typeface="+mn-ea"/>
            </a:endParaRPr>
          </a:p>
          <a:p>
            <a:pPr marL="0" indent="0" eaLnBrk="1" hangingPunct="1">
              <a:spcBef>
                <a:spcPts val="1200"/>
              </a:spcBef>
              <a:buNone/>
            </a:pPr>
            <a:endParaRPr lang="en-US" altLang="zh-CN" sz="2800" b="1" dirty="0">
              <a:ea typeface="宋体" panose="02010600030101010101" pitchFamily="2" charset="-122"/>
              <a:sym typeface="+mn-ea"/>
            </a:endParaRPr>
          </a:p>
          <a:p>
            <a:pPr marL="0" lvl="1" indent="0" algn="l">
              <a:spcBef>
                <a:spcPts val="1200"/>
              </a:spcBef>
              <a:buClrTx/>
              <a:buSzTx/>
              <a:buNone/>
            </a:pPr>
            <a:endParaRPr lang="en-US" altLang="zh-CN" sz="2800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Determinants of ERC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>
          <a:xfrm>
            <a:off x="977265" y="1136015"/>
            <a:ext cx="10535920" cy="4920615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 Beta</a:t>
            </a:r>
            <a:endParaRPr lang="en-US" altLang="zh-CN" b="1" dirty="0"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2800" b="1" dirty="0"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ea typeface="宋体" panose="02010600030101010101" pitchFamily="2" charset="-122"/>
              </a:rPr>
              <a:t>- </a:t>
            </a:r>
            <a:r>
              <a:rPr lang="en-US" altLang="zh-CN" sz="2400" b="1" dirty="0">
                <a:ea typeface="宋体" panose="02010600030101010101" pitchFamily="2" charset="-122"/>
                <a:sym typeface="+mn-ea"/>
              </a:rPr>
              <a:t>The lower the Beta, the higher ERC (Collins and Kothari, 1989; Easton and Zmijewski, 1989)</a:t>
            </a:r>
            <a:endParaRPr lang="en-US" altLang="zh-CN" sz="2400" b="1" dirty="0">
              <a:ea typeface="宋体" panose="02010600030101010101" pitchFamily="2" charset="-122"/>
              <a:sym typeface="+mn-ea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altLang="zh-CN" sz="2400" b="1" dirty="0">
                <a:ea typeface="宋体" panose="02010600030101010101" pitchFamily="2" charset="-122"/>
                <a:sym typeface="+mn-ea"/>
              </a:rPr>
              <a:t>- The higher beta acts as a brake on the investor’s demand for GN security</a:t>
            </a:r>
            <a:endParaRPr lang="en-US" altLang="zh-CN" sz="2400" b="1" dirty="0">
              <a:ea typeface="宋体" panose="02010600030101010101" pitchFamily="2" charset="-122"/>
              <a:sym typeface="+mn-ea"/>
            </a:endParaRPr>
          </a:p>
          <a:p>
            <a:pPr eaLnBrk="1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</a:pPr>
            <a:r>
              <a:rPr lang="en-US" altLang="zh-CN" sz="2800" b="1" dirty="0">
                <a:ea typeface="宋体" panose="02010600030101010101" pitchFamily="2" charset="-122"/>
                <a:sym typeface="+mn-ea"/>
              </a:rPr>
              <a:t>Capital structure</a:t>
            </a:r>
            <a:endParaRPr lang="en-US" altLang="zh-CN" sz="2800" b="1" dirty="0">
              <a:ea typeface="宋体" panose="02010600030101010101" pitchFamily="2" charset="-122"/>
              <a:sym typeface="+mn-ea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CN" sz="2400" b="1" dirty="0">
                <a:ea typeface="宋体" panose="02010600030101010101" pitchFamily="2" charset="-122"/>
                <a:sym typeface="+mn-ea"/>
              </a:rPr>
              <a:t>- The lower the debt ratio, the higher ERC (Dhaliwal, Lee and Fargher, 1991)</a:t>
            </a:r>
            <a:endParaRPr lang="en-US" altLang="zh-CN" sz="2400" b="1" dirty="0">
              <a:ea typeface="宋体" panose="02010600030101010101" pitchFamily="2" charset="-122"/>
              <a:sym typeface="+mn-ea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altLang="zh-CN" sz="2400" b="1" dirty="0">
                <a:ea typeface="宋体" panose="02010600030101010101" pitchFamily="2" charset="-122"/>
                <a:sym typeface="+mn-ea"/>
              </a:rPr>
              <a:t>- For highly levered firms, the increase in earnings add strength and safety to creditors</a:t>
            </a:r>
            <a:endParaRPr lang="en-US" altLang="zh-CN" sz="2400" b="1" dirty="0">
              <a:ea typeface="宋体" panose="02010600030101010101" pitchFamily="2" charset="-122"/>
              <a:sym typeface="+mn-ea"/>
            </a:endParaRPr>
          </a:p>
          <a:p>
            <a:pPr marL="0" lvl="1" indent="0" algn="l">
              <a:spcBef>
                <a:spcPts val="1200"/>
              </a:spcBef>
              <a:buClrTx/>
              <a:buSzTx/>
              <a:buNone/>
            </a:pPr>
            <a:endParaRPr lang="en-US" altLang="zh-CN" sz="2400" b="1" dirty="0"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Determinants of ERC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/>
        </p:nvSpPr>
        <p:spPr>
          <a:xfrm>
            <a:off x="658495" y="1065530"/>
            <a:ext cx="11160125" cy="5661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normAutofit fontScale="90000" lnSpcReduction="10000"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13F9A"/>
              </a:buClr>
              <a:buSzPct val="73000"/>
              <a:buFont typeface="Wingdings 2" panose="05020102010507070707" pitchFamily="18" charset="2"/>
              <a:buChar char=""/>
              <a:defRPr sz="2600" kern="1200">
                <a:solidFill>
                  <a:sysClr val="windowText" lastClr="000000"/>
                </a:solidFill>
                <a:latin typeface="Trebuchet MS" panose="020B0603020202020204" charset="0"/>
                <a:ea typeface="+mn-ea"/>
                <a:cs typeface="+mn-ea"/>
              </a:defRPr>
            </a:lvl1pPr>
            <a:lvl2pPr marL="5207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 kern="1200">
                <a:solidFill>
                  <a:srgbClr val="6C6C6C"/>
                </a:solidFill>
                <a:latin typeface="Trebuchet MS" panose="020B0603020202020204" charset="0"/>
                <a:ea typeface="+mn-ea"/>
                <a:cs typeface="+mn-ea"/>
              </a:defRPr>
            </a:lvl2pPr>
            <a:lvl3pPr marL="7588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 kern="1200">
                <a:solidFill>
                  <a:sysClr val="windowText" lastClr="000000"/>
                </a:solidFill>
                <a:latin typeface="Trebuchet MS" panose="020B0603020202020204" charset="0"/>
                <a:ea typeface="+mn-ea"/>
                <a:cs typeface="+mn-ea"/>
              </a:defRPr>
            </a:lvl3pPr>
            <a:lvl4pPr marL="10052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rgbClr val="6C6C6C"/>
                </a:solidFill>
                <a:latin typeface="Trebuchet MS" panose="020B0603020202020204" charset="0"/>
                <a:ea typeface="+mn-ea"/>
                <a:cs typeface="+mn-ea"/>
              </a:defRPr>
            </a:lvl4pPr>
            <a:lvl5pPr marL="12795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kern="1200">
                <a:solidFill>
                  <a:sysClr val="windowText" lastClr="000000"/>
                </a:solidFill>
                <a:latin typeface="Trebuchet MS" panose="020B0603020202020204" charset="0"/>
                <a:ea typeface="+mn-ea"/>
                <a:cs typeface="+mn-ea"/>
              </a:defRPr>
            </a:lvl5pPr>
            <a:lvl6pPr marL="1471930" indent="-182880" algn="l" rtl="0" eaLnBrk="1" latinLnBrk="0" hangingPunct="1">
              <a:spcBef>
                <a:spcPts val="400"/>
              </a:spcBef>
              <a:buClr>
                <a:srgbClr val="F9B639"/>
              </a:buClr>
              <a:buSzPct val="80000"/>
              <a:buFont typeface="Wingdings 2" panose="05020102010507070707"/>
              <a:buChar char=""/>
              <a:defRPr kumimoji="0" sz="1800" kern="1200">
                <a:solidFill>
                  <a:sysClr val="windowText" lastClr="000000">
                    <a:tint val="85000"/>
                  </a:sysClr>
                </a:solidFill>
                <a:latin typeface="Trebuchet MS" panose="020B0603020202020204" charset="0"/>
                <a:ea typeface="+mn-ea"/>
                <a:cs typeface="+mn-ea"/>
              </a:defRPr>
            </a:lvl6pPr>
            <a:lvl7pPr marL="1673225" indent="-182880" algn="l" rtl="0" eaLnBrk="1" latinLnBrk="0" hangingPunct="1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/>
              <a:buChar char=""/>
              <a:defRPr kumimoji="0" sz="1600" kern="1200" baseline="0">
                <a:solidFill>
                  <a:sysClr val="windowText" lastClr="000000"/>
                </a:solidFill>
                <a:latin typeface="Trebuchet MS" panose="020B0603020202020204" charset="0"/>
                <a:ea typeface="+mn-ea"/>
                <a:cs typeface="+mn-ea"/>
              </a:defRPr>
            </a:lvl7pPr>
            <a:lvl8pPr marL="1847215" indent="-182880" algn="l" rtl="0" eaLnBrk="1" latinLnBrk="0" hangingPunct="1">
              <a:spcBef>
                <a:spcPts val="300"/>
              </a:spcBef>
              <a:buClr>
                <a:srgbClr val="F9B639"/>
              </a:buClr>
              <a:buSzPct val="100000"/>
              <a:buChar char="•"/>
              <a:defRPr kumimoji="0" sz="1600" kern="1200" baseline="0">
                <a:solidFill>
                  <a:sysClr val="windowText" lastClr="000000">
                    <a:tint val="85000"/>
                  </a:sysClr>
                </a:solidFill>
                <a:latin typeface="Trebuchet MS" panose="020B0603020202020204" charset="0"/>
                <a:ea typeface="+mn-ea"/>
                <a:cs typeface="+mn-ea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rgbClr val="F9B639"/>
              </a:buClr>
              <a:buSzPct val="100000"/>
              <a:buFont typeface="Wingdings" panose="05000000000000000000"/>
              <a:buChar char="§"/>
              <a:defRPr kumimoji="0" sz="1400" kern="1200" baseline="0">
                <a:solidFill>
                  <a:sysClr val="windowText" lastClr="000000"/>
                </a:solidFill>
                <a:latin typeface="Trebuchet MS" panose="020B0603020202020204" charset="0"/>
                <a:ea typeface="+mn-ea"/>
                <a:cs typeface="+mn-ea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800" b="1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Earnings quality</a:t>
            </a:r>
            <a:endParaRPr kumimoji="0" lang="en-US" altLang="zh-CN" sz="2800" b="1" i="0" u="none" strike="noStrike" kern="1200" cap="none" spc="0" normalizeH="0" baseline="0" dirty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marL="292735" marR="0" lvl="1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anose="05020102010507070707"/>
              <a:buNone/>
              <a:defRPr/>
            </a:pPr>
            <a:r>
              <a:rPr kumimoji="0" lang="en-US" altLang="zh-CN" sz="2400" b="1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- The higher the earnings quality, the higher ERC (Kormendi and Lipe, 1987)</a:t>
            </a:r>
            <a:endParaRPr kumimoji="0" lang="en-US" altLang="zh-CN" sz="2400" b="1" i="0" u="none" strike="noStrike" kern="1200" cap="none" spc="0" normalizeH="0" baseline="0" dirty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800" b="1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How to measure earnings quality</a:t>
            </a:r>
            <a:endParaRPr kumimoji="0" lang="en-US" altLang="zh-CN" sz="2800" b="1" i="0" u="none" strike="noStrike" kern="1200" cap="none" spc="0" normalizeH="0" baseline="0" dirty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marL="292735" marR="0" lvl="1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anose="05020102010507070707"/>
              <a:buNone/>
              <a:defRPr/>
            </a:pPr>
            <a:r>
              <a:rPr kumimoji="0" lang="en-US" altLang="zh-CN" sz="2400" b="1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- Earnings persistence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 panose="020B0603020202020204" charset="0"/>
              <a:ea typeface="+mn-ea"/>
              <a:cs typeface="Arial" panose="020B0604020202020204" pitchFamily="34" charset="0"/>
            </a:endParaRPr>
          </a:p>
          <a:p>
            <a:pPr marL="1005840" marR="0" lvl="3" indent="-2286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en-US" altLang="zh-CN" sz="2400" b="1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Higher persistence </a:t>
            </a:r>
            <a:r>
              <a:rPr kumimoji="0" lang="en-US" altLang="zh-CN" sz="2400" b="1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  <a:sym typeface="Symbol" panose="05050102010706020507" pitchFamily="18" charset="2"/>
              </a:rPr>
              <a:t></a:t>
            </a:r>
            <a:r>
              <a:rPr kumimoji="0" lang="en-US" altLang="zh-CN" sz="2400" b="1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 higher quality</a:t>
            </a:r>
            <a:endParaRPr kumimoji="0" lang="en-US" altLang="zh-CN" sz="2400" b="1" i="0" u="none" strike="noStrike" kern="1200" cap="none" spc="0" normalizeH="0" baseline="0" dirty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marL="1005840" marR="0" lvl="3" indent="-2286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en-US" altLang="zh-CN" sz="2400" b="1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Three types of persistence</a:t>
            </a:r>
            <a:endParaRPr kumimoji="0" lang="en-US" altLang="zh-CN" sz="21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 panose="020B0603020202020204" charset="0"/>
              <a:ea typeface="+mn-ea"/>
              <a:cs typeface="+mn-ea"/>
            </a:endParaRPr>
          </a:p>
          <a:p>
            <a:pPr marL="1143000" marR="0" lvl="2" indent="-2286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kumimoji="0" lang="en-US" altLang="zh-CN" sz="2400" b="1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Permanent: ERC&gt;1, equal to (1+R</a:t>
            </a:r>
            <a:r>
              <a:rPr kumimoji="0" lang="en-US" altLang="zh-CN" sz="2400" b="1" i="0" u="none" strike="noStrike" kern="1200" cap="none" spc="0" normalizeH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f</a:t>
            </a:r>
            <a:r>
              <a:rPr kumimoji="0" lang="en-US" altLang="zh-CN" sz="2400" b="1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) /R</a:t>
            </a:r>
            <a:r>
              <a:rPr kumimoji="0" lang="en-US" altLang="zh-CN" sz="2400" b="1" i="0" u="none" strike="noStrike" kern="1200" cap="none" spc="0" normalizeH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f</a:t>
            </a:r>
            <a:endParaRPr kumimoji="0" lang="en-US" altLang="zh-CN" sz="2400" b="1" i="0" u="none" strike="noStrike" kern="1200" cap="none" spc="0" normalizeH="0" dirty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marL="1143000" marR="0" lvl="2" indent="-2286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kumimoji="0" lang="en-US" altLang="zh-CN" sz="2400" b="1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Transitory: ERC=1</a:t>
            </a:r>
            <a:endParaRPr kumimoji="0" lang="en-US" altLang="zh-CN" sz="21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 panose="020B0603020202020204" charset="0"/>
              <a:ea typeface="+mn-ea"/>
              <a:cs typeface="+mn-ea"/>
            </a:endParaRPr>
          </a:p>
          <a:p>
            <a:pPr marL="1143000" marR="0" lvl="2" indent="-2286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kumimoji="0" lang="en-US" altLang="zh-CN" sz="2400" b="1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Price irrelevant: ERC=0, accounting policy change</a:t>
            </a:r>
            <a:endParaRPr kumimoji="0" lang="en-US" altLang="zh-CN" sz="2400" b="1" i="0" u="none" strike="noStrike" kern="1200" cap="none" spc="0" normalizeH="0" baseline="0" dirty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marL="292735" marR="0" lvl="1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anose="05020102010507070707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charset="0"/>
                <a:ea typeface="+mn-ea"/>
                <a:cs typeface="Arial" panose="020B0604020202020204" pitchFamily="34" charset="0"/>
              </a:rPr>
              <a:t>- Accruals quality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 panose="020B0603020202020204" charset="0"/>
              <a:ea typeface="+mn-ea"/>
              <a:cs typeface="Arial" panose="020B0604020202020204" pitchFamily="34" charset="0"/>
            </a:endParaRPr>
          </a:p>
          <a:p>
            <a:pPr marL="1005840" marR="0" lvl="3" indent="-2286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en-US" altLang="zh-CN" sz="2400" b="1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DeChow &amp; Dichev (2002): higher accruals quality </a:t>
            </a:r>
            <a:r>
              <a:rPr kumimoji="0" lang="en-US" altLang="zh-CN" sz="2400" b="1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  <a:sym typeface="Symbol" panose="05050102010706020507" pitchFamily="18" charset="2"/>
              </a:rPr>
              <a:t></a:t>
            </a:r>
            <a:r>
              <a:rPr kumimoji="0" lang="en-US" altLang="zh-CN" sz="2400" b="1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 higher earnings quality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 panose="020B0603020202020204" charset="0"/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charRg st="17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676">
                                            <p:txEl>
                                              <p:charRg st="17" end="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charRg st="91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6">
                                            <p:txEl>
                                              <p:charRg st="91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6">
                                            <p:txEl>
                                              <p:charRg st="91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charRg st="123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8676">
                                            <p:txEl>
                                              <p:charRg st="123" end="1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charRg st="144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6">
                                            <p:txEl>
                                              <p:charRg st="144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6">
                                            <p:txEl>
                                              <p:charRg st="144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charRg st="180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676">
                                            <p:txEl>
                                              <p:charRg st="180" end="2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charRg st="207" end="2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8676">
                                            <p:txEl>
                                              <p:charRg st="207" end="2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charRg st="245" end="2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8676">
                                            <p:txEl>
                                              <p:charRg st="245" end="2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charRg st="263" end="3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8676">
                                            <p:txEl>
                                              <p:charRg st="263" end="3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charRg st="313" end="3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6">
                                            <p:txEl>
                                              <p:charRg st="313" end="3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6">
                                            <p:txEl>
                                              <p:charRg st="313" end="3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charRg st="330" end="4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76">
                                            <p:txEl>
                                              <p:charRg st="330" end="40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76">
                                            <p:txEl>
                                              <p:charRg st="330" end="40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Determinants of ERC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>
          <a:xfrm>
            <a:off x="1021715" y="1201420"/>
            <a:ext cx="9978390" cy="4920615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Growth opportunities</a:t>
            </a:r>
            <a:endParaRPr lang="en-US" altLang="zh-CN" b="1" dirty="0"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altLang="zh-CN" sz="2800" b="1" dirty="0"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ea typeface="宋体" panose="02010600030101010101" pitchFamily="2" charset="-122"/>
              </a:rPr>
              <a:t>- The higher the growth opportunities, the higher ERC (Collins and Kothari, 1989)</a:t>
            </a:r>
            <a:endParaRPr lang="en-US" altLang="zh-CN" sz="2400" b="1" dirty="0"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lang="en-US" altLang="zh-CN" sz="2400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altLang="zh-CN" sz="2800" b="1" dirty="0">
                <a:ea typeface="宋体" panose="02010600030101010101" pitchFamily="2" charset="-122"/>
                <a:sym typeface="+mn-ea"/>
              </a:rPr>
              <a:t>How to measure growth opportunities</a:t>
            </a:r>
            <a:endParaRPr lang="en-US" altLang="zh-CN" sz="2800" b="1" dirty="0">
              <a:ea typeface="宋体" panose="02010600030101010101" pitchFamily="2" charset="-122"/>
              <a:sym typeface="+mn-ea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altLang="zh-CN" sz="2400" b="1" dirty="0">
                <a:ea typeface="宋体" panose="02010600030101010101" pitchFamily="2" charset="-122"/>
                <a:sym typeface="+mn-ea"/>
              </a:rPr>
              <a:t> - PB ratio: equity market value/equity book value</a:t>
            </a:r>
            <a:endParaRPr lang="en-US" altLang="zh-CN" sz="2400" b="1" dirty="0"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Determinants of ERC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/>
        </p:nvSpPr>
        <p:spPr>
          <a:xfrm>
            <a:off x="756285" y="1242695"/>
            <a:ext cx="10902315" cy="43402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13F9A"/>
              </a:buClr>
              <a:buSzPct val="73000"/>
              <a:buFont typeface="Wingdings 2" panose="05020102010507070707" pitchFamily="18" charset="2"/>
              <a:buChar char=""/>
              <a:defRPr sz="2600" kern="1200">
                <a:solidFill>
                  <a:sysClr val="windowText" lastClr="000000"/>
                </a:solidFill>
                <a:latin typeface="Trebuchet MS" panose="020B0603020202020204" charset="0"/>
                <a:ea typeface="+mn-ea"/>
                <a:cs typeface="+mn-ea"/>
              </a:defRPr>
            </a:lvl1pPr>
            <a:lvl2pPr marL="5207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 kern="1200">
                <a:solidFill>
                  <a:srgbClr val="6C6C6C"/>
                </a:solidFill>
                <a:latin typeface="Trebuchet MS" panose="020B0603020202020204" charset="0"/>
                <a:ea typeface="+mn-ea"/>
                <a:cs typeface="+mn-ea"/>
              </a:defRPr>
            </a:lvl2pPr>
            <a:lvl3pPr marL="7588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 kern="1200">
                <a:solidFill>
                  <a:sysClr val="windowText" lastClr="000000"/>
                </a:solidFill>
                <a:latin typeface="Trebuchet MS" panose="020B0603020202020204" charset="0"/>
                <a:ea typeface="+mn-ea"/>
                <a:cs typeface="+mn-ea"/>
              </a:defRPr>
            </a:lvl3pPr>
            <a:lvl4pPr marL="10052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rgbClr val="6C6C6C"/>
                </a:solidFill>
                <a:latin typeface="Trebuchet MS" panose="020B0603020202020204" charset="0"/>
                <a:ea typeface="+mn-ea"/>
                <a:cs typeface="+mn-ea"/>
              </a:defRPr>
            </a:lvl4pPr>
            <a:lvl5pPr marL="12795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kern="1200">
                <a:solidFill>
                  <a:sysClr val="windowText" lastClr="000000"/>
                </a:solidFill>
                <a:latin typeface="Trebuchet MS" panose="020B0603020202020204" charset="0"/>
                <a:ea typeface="+mn-ea"/>
                <a:cs typeface="+mn-ea"/>
              </a:defRPr>
            </a:lvl5pPr>
            <a:lvl6pPr marL="1471930" indent="-182880" algn="l" rtl="0" eaLnBrk="1" latinLnBrk="0" hangingPunct="1">
              <a:spcBef>
                <a:spcPts val="400"/>
              </a:spcBef>
              <a:buClr>
                <a:srgbClr val="F9B639"/>
              </a:buClr>
              <a:buSzPct val="80000"/>
              <a:buFont typeface="Wingdings 2" panose="05020102010507070707"/>
              <a:buChar char=""/>
              <a:defRPr kumimoji="0" sz="1800" kern="1200">
                <a:solidFill>
                  <a:sysClr val="windowText" lastClr="000000">
                    <a:tint val="85000"/>
                  </a:sysClr>
                </a:solidFill>
                <a:latin typeface="Trebuchet MS" panose="020B0603020202020204" charset="0"/>
                <a:ea typeface="+mn-ea"/>
                <a:cs typeface="+mn-ea"/>
              </a:defRPr>
            </a:lvl6pPr>
            <a:lvl7pPr marL="1673225" indent="-182880" algn="l" rtl="0" eaLnBrk="1" latinLnBrk="0" hangingPunct="1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/>
              <a:buChar char=""/>
              <a:defRPr kumimoji="0" sz="1600" kern="1200" baseline="0">
                <a:solidFill>
                  <a:sysClr val="windowText" lastClr="000000"/>
                </a:solidFill>
                <a:latin typeface="Trebuchet MS" panose="020B0603020202020204" charset="0"/>
                <a:ea typeface="+mn-ea"/>
                <a:cs typeface="+mn-ea"/>
              </a:defRPr>
            </a:lvl7pPr>
            <a:lvl8pPr marL="1847215" indent="-182880" algn="l" rtl="0" eaLnBrk="1" latinLnBrk="0" hangingPunct="1">
              <a:spcBef>
                <a:spcPts val="300"/>
              </a:spcBef>
              <a:buClr>
                <a:srgbClr val="F9B639"/>
              </a:buClr>
              <a:buSzPct val="100000"/>
              <a:buChar char="•"/>
              <a:defRPr kumimoji="0" sz="1600" kern="1200" baseline="0">
                <a:solidFill>
                  <a:sysClr val="windowText" lastClr="000000">
                    <a:tint val="85000"/>
                  </a:sysClr>
                </a:solidFill>
                <a:latin typeface="Trebuchet MS" panose="020B0603020202020204" charset="0"/>
                <a:ea typeface="+mn-ea"/>
                <a:cs typeface="+mn-ea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rgbClr val="F9B639"/>
              </a:buClr>
              <a:buSzPct val="100000"/>
              <a:buFont typeface="Wingdings" panose="05000000000000000000"/>
              <a:buChar char="§"/>
              <a:defRPr kumimoji="0" sz="1400" kern="1200" baseline="0">
                <a:solidFill>
                  <a:sysClr val="windowText" lastClr="000000"/>
                </a:solidFill>
                <a:latin typeface="Trebuchet MS" panose="020B0603020202020204" charset="0"/>
                <a:ea typeface="+mn-ea"/>
                <a:cs typeface="+mn-ea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800" b="1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Similarity of investor expectations</a:t>
            </a:r>
            <a:endParaRPr kumimoji="0" lang="en-US" altLang="zh-CN" sz="2800" b="1" i="0" u="none" strike="noStrike" kern="1200" cap="none" spc="0" normalizeH="0" baseline="0" dirty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marL="292735" marR="0" lvl="1" indent="0" algn="l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F9B639"/>
              </a:buClr>
              <a:buSzPct val="80000"/>
              <a:buFont typeface="Wingdings 2" panose="05020102010507070707"/>
              <a:buNone/>
              <a:defRPr/>
            </a:pPr>
            <a:r>
              <a:rPr kumimoji="0" lang="en-US" altLang="zh-CN" sz="2400" b="1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-The more similar the earnings expectations, the greater the effect of a dollar of unexpected earnings on share price, the greater ERC</a:t>
            </a:r>
            <a:endParaRPr kumimoji="0" lang="en-US" altLang="zh-CN" sz="2400" b="1" i="0" u="none" strike="noStrike" kern="1200" cap="none" spc="0" normalizeH="0" baseline="0" dirty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marL="292735" marR="0" lvl="1" indent="0" algn="l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F9B639"/>
              </a:buClr>
              <a:buSzPct val="80000"/>
              <a:buFont typeface="Wingdings 2" panose="05020102010507070707"/>
              <a:buNone/>
              <a:defRPr/>
            </a:pPr>
            <a:r>
              <a:rPr kumimoji="0" lang="en-US" altLang="zh-CN" sz="2400" b="1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- How to measure the similarity</a:t>
            </a:r>
            <a:endParaRPr kumimoji="0" lang="en-US" altLang="zh-CN" sz="2400" b="1" i="0" u="none" strike="noStrike" kern="1200" cap="none" spc="0" normalizeH="0" baseline="0" dirty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marL="1005840" marR="0" lvl="3" indent="-228600" algn="l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F9B639"/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en-US" altLang="zh-CN" sz="2400" b="1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  <a:sym typeface="Symbol" panose="05050102010706020507" pitchFamily="18" charset="2"/>
              </a:rPr>
              <a:t>More precise analysts’ forecasts (</a:t>
            </a:r>
            <a:r>
              <a:rPr kumimoji="0" lang="en-US" altLang="zh-CN" sz="2400" b="1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Abarbanell, Lanen, and Verrecchia, 1995)</a:t>
            </a:r>
            <a:endParaRPr kumimoji="0" lang="en-US" altLang="zh-CN" sz="23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tint val="8500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charRg st="36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460">
                                            <p:txEl>
                                              <p:charRg st="36" end="1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charRg st="170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0">
                                            <p:txEl>
                                              <p:charRg st="170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>
                                            <p:txEl>
                                              <p:charRg st="170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charRg st="200" end="2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9460">
                                            <p:txEl>
                                              <p:charRg st="200" end="2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Determinants of ERC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650" name="Rectangle 3"/>
          <p:cNvSpPr>
            <a:spLocks noGrp="1"/>
          </p:cNvSpPr>
          <p:nvPr/>
        </p:nvSpPr>
        <p:spPr>
          <a:xfrm>
            <a:off x="879475" y="1294130"/>
            <a:ext cx="11012170" cy="484695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13F9A"/>
              </a:buClr>
              <a:buSzPct val="73000"/>
              <a:buFont typeface="Wingdings 2" panose="05020102010507070707" pitchFamily="18" charset="2"/>
              <a:buChar char=""/>
              <a:defRPr sz="2600" kern="1200">
                <a:solidFill>
                  <a:sysClr val="windowText" lastClr="000000"/>
                </a:solidFill>
                <a:latin typeface="Trebuchet MS" panose="020B0603020202020204" charset="0"/>
                <a:ea typeface="+mn-ea"/>
                <a:cs typeface="+mn-ea"/>
              </a:defRPr>
            </a:lvl1pPr>
            <a:lvl2pPr marL="5207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 kern="1200">
                <a:solidFill>
                  <a:srgbClr val="6C6C6C"/>
                </a:solidFill>
                <a:latin typeface="Trebuchet MS" panose="020B0603020202020204" charset="0"/>
                <a:ea typeface="+mn-ea"/>
                <a:cs typeface="+mn-ea"/>
              </a:defRPr>
            </a:lvl2pPr>
            <a:lvl3pPr marL="7588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 kern="1200">
                <a:solidFill>
                  <a:sysClr val="windowText" lastClr="000000"/>
                </a:solidFill>
                <a:latin typeface="Trebuchet MS" panose="020B0603020202020204" charset="0"/>
                <a:ea typeface="+mn-ea"/>
                <a:cs typeface="+mn-ea"/>
              </a:defRPr>
            </a:lvl3pPr>
            <a:lvl4pPr marL="10052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rgbClr val="6C6C6C"/>
                </a:solidFill>
                <a:latin typeface="Trebuchet MS" panose="020B0603020202020204" charset="0"/>
                <a:ea typeface="+mn-ea"/>
                <a:cs typeface="+mn-ea"/>
              </a:defRPr>
            </a:lvl4pPr>
            <a:lvl5pPr marL="12795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kern="1200">
                <a:solidFill>
                  <a:sysClr val="windowText" lastClr="000000"/>
                </a:solidFill>
                <a:latin typeface="Trebuchet MS" panose="020B0603020202020204" charset="0"/>
                <a:ea typeface="+mn-ea"/>
                <a:cs typeface="+mn-ea"/>
              </a:defRPr>
            </a:lvl5pPr>
            <a:lvl6pPr marL="1471930" indent="-182880" algn="l" rtl="0" eaLnBrk="1" latinLnBrk="0" hangingPunct="1">
              <a:spcBef>
                <a:spcPts val="400"/>
              </a:spcBef>
              <a:buClr>
                <a:srgbClr val="F9B639"/>
              </a:buClr>
              <a:buSzPct val="80000"/>
              <a:buFont typeface="Wingdings 2" panose="05020102010507070707"/>
              <a:buChar char=""/>
              <a:defRPr kumimoji="0" sz="1800" kern="1200">
                <a:solidFill>
                  <a:sysClr val="windowText" lastClr="000000">
                    <a:tint val="85000"/>
                  </a:sysClr>
                </a:solidFill>
                <a:latin typeface="Trebuchet MS" panose="020B0603020202020204" charset="0"/>
                <a:ea typeface="+mn-ea"/>
                <a:cs typeface="+mn-ea"/>
              </a:defRPr>
            </a:lvl6pPr>
            <a:lvl7pPr marL="1673225" indent="-182880" algn="l" rtl="0" eaLnBrk="1" latinLnBrk="0" hangingPunct="1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/>
              <a:buChar char=""/>
              <a:defRPr kumimoji="0" sz="1600" kern="1200" baseline="0">
                <a:solidFill>
                  <a:sysClr val="windowText" lastClr="000000"/>
                </a:solidFill>
                <a:latin typeface="Trebuchet MS" panose="020B0603020202020204" charset="0"/>
                <a:ea typeface="+mn-ea"/>
                <a:cs typeface="+mn-ea"/>
              </a:defRPr>
            </a:lvl7pPr>
            <a:lvl8pPr marL="1847215" indent="-182880" algn="l" rtl="0" eaLnBrk="1" latinLnBrk="0" hangingPunct="1">
              <a:spcBef>
                <a:spcPts val="300"/>
              </a:spcBef>
              <a:buClr>
                <a:srgbClr val="F9B639"/>
              </a:buClr>
              <a:buSzPct val="100000"/>
              <a:buChar char="•"/>
              <a:defRPr kumimoji="0" sz="1600" kern="1200" baseline="0">
                <a:solidFill>
                  <a:sysClr val="windowText" lastClr="000000">
                    <a:tint val="85000"/>
                  </a:sysClr>
                </a:solidFill>
                <a:latin typeface="Trebuchet MS" panose="020B0603020202020204" charset="0"/>
                <a:ea typeface="+mn-ea"/>
                <a:cs typeface="+mn-ea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rgbClr val="F9B639"/>
              </a:buClr>
              <a:buSzPct val="100000"/>
              <a:buFont typeface="Wingdings" panose="05000000000000000000"/>
              <a:buChar char="§"/>
              <a:defRPr kumimoji="0" sz="1400" kern="1200" baseline="0">
                <a:solidFill>
                  <a:sysClr val="windowText" lastClr="000000"/>
                </a:solidFill>
                <a:latin typeface="Trebuchet MS" panose="020B0603020202020204" charset="0"/>
                <a:ea typeface="+mn-ea"/>
                <a:cs typeface="+mn-ea"/>
              </a:defRPr>
            </a:lvl9pPr>
          </a:lstStyle>
          <a:p>
            <a:pPr marL="228600" indent="-228600" algn="l" eaLnBrk="1" fontAlgn="auto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Informativeness of price</a:t>
            </a:r>
            <a:endParaRPr lang="en-US" altLang="zh-CN" sz="2800" b="1" dirty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marL="292100" lvl="1" indent="0" eaLnBrk="1" hangingPunct="1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- The more informative the price, the less will be the information content of accounting earnings, the lower the ERC</a:t>
            </a:r>
            <a:endParaRPr lang="en-US" altLang="zh-CN" sz="2400" b="1" dirty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marL="292100" lvl="1" indent="0" algn="l" eaLnBrk="1" hangingPunct="1">
              <a:lnSpc>
                <a:spcPct val="110000"/>
              </a:lnSpc>
              <a:spcBef>
                <a:spcPts val="2400"/>
              </a:spcBef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- Proxy for price informativeness</a:t>
            </a:r>
            <a:endParaRPr lang="en-US" altLang="zh-CN" sz="2400" b="1" dirty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lvl="3" eaLnBrk="1" hangingPunct="1">
              <a:lnSpc>
                <a:spcPct val="90000"/>
              </a:lnSpc>
              <a:spcBef>
                <a:spcPts val="2400"/>
              </a:spcBef>
            </a:pPr>
            <a:r>
              <a:rPr lang="en-US" altLang="zh-CN" sz="2400" b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  <a:sym typeface="Symbol" panose="05050102010706020507" pitchFamily="18" charset="2"/>
              </a:rPr>
              <a:t> Firm size</a:t>
            </a:r>
            <a:endParaRPr lang="en-US" altLang="zh-CN" sz="2400" b="1" dirty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  <a:sym typeface="Symbol" panose="05050102010706020507" pitchFamily="18" charset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charRg st="25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7650">
                                            <p:txEl>
                                              <p:charRg st="25" end="1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charRg st="140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0">
                                            <p:txEl>
                                              <p:charRg st="140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0">
                                            <p:txEl>
                                              <p:charRg st="140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charRg st="172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0">
                                            <p:txEl>
                                              <p:charRg st="172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0">
                                            <p:txEl>
                                              <p:charRg st="172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Implication of ERC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R</a:t>
            </a:r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esearch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>
          <a:xfrm>
            <a:off x="1021715" y="1201420"/>
            <a:ext cx="10719435" cy="4920615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Improved understanding of market response suggests ways that accountants can further improve the decision usefulness of financial statements</a:t>
            </a:r>
            <a:endParaRPr lang="en-US" altLang="zh-CN" b="1" dirty="0"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altLang="zh-CN" sz="2400" b="1" dirty="0">
                <a:ea typeface="宋体" panose="02010600030101010101" pitchFamily="2" charset="-122"/>
              </a:rPr>
              <a:t> - Capital structure: disclosure of financial instruments</a:t>
            </a:r>
            <a:endParaRPr lang="en-US" altLang="zh-CN" sz="2400" b="1" dirty="0"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altLang="zh-CN" sz="2400" b="1" dirty="0">
                <a:ea typeface="宋体" panose="02010600030101010101" pitchFamily="2" charset="-122"/>
                <a:sym typeface="+mn-ea"/>
              </a:rPr>
              <a:t> - Growth of opportunities: disclosure of segment information, MD&amp;A</a:t>
            </a:r>
            <a:endParaRPr lang="en-US" altLang="zh-CN" sz="2400" b="1" dirty="0">
              <a:ea typeface="宋体" panose="02010600030101010101" pitchFamily="2" charset="-122"/>
              <a:sym typeface="+mn-ea"/>
            </a:endParaRPr>
          </a:p>
          <a:p>
            <a:pPr marL="0" indent="0" eaLnBrk="1" hangingPunct="1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altLang="zh-CN" sz="2400" b="1" dirty="0">
                <a:ea typeface="宋体" panose="02010600030101010101" pitchFamily="2" charset="-122"/>
                <a:sym typeface="+mn-ea"/>
              </a:rPr>
              <a:t> - Earnings quality: disclosure of components of net income</a:t>
            </a:r>
            <a:endParaRPr lang="en-US" altLang="zh-CN" sz="2400" b="1" dirty="0"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Administrator\Desktop\财大ppt模板\B9PPT模板（一）宽屏-08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290" y="526"/>
            <a:ext cx="12177711" cy="6855363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7434" y="2586814"/>
            <a:ext cx="10972801" cy="114282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7195" dirty="0">
                <a:solidFill>
                  <a:srgbClr val="7C1D20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en-US" altLang="zh-CN" sz="7195" dirty="0">
                <a:solidFill>
                  <a:srgbClr val="7C1D20"/>
                </a:solidFill>
                <a:latin typeface="微软雅黑" panose="020B0503020204020204" charset="-122"/>
                <a:ea typeface="微软雅黑" panose="020B0503020204020204" charset="-122"/>
              </a:rPr>
              <a:t>Thank You!</a:t>
            </a:r>
            <a:endParaRPr lang="en-US" altLang="zh-CN" sz="7195" dirty="0">
              <a:solidFill>
                <a:srgbClr val="7C1D2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The Value Relevance Approach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xfrm>
            <a:off x="1056005" y="1267460"/>
            <a:ext cx="10464165" cy="5255895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altLang="zh-CN" b="1" dirty="0">
                <a:ea typeface="宋体" panose="02010600030101010101" pitchFamily="2" charset="-122"/>
                <a:sym typeface="+mn-ea"/>
              </a:rPr>
              <a:t>Assumes securities market efficiency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Investors responsible for predicting future firm performance    </a:t>
            </a:r>
            <a:endParaRPr lang="en-US" altLang="zh-CN" b="1" dirty="0">
              <a:ea typeface="宋体" panose="02010600030101010101" pitchFamily="2" charset="-122"/>
            </a:endParaRPr>
          </a:p>
          <a:p>
            <a:pPr marL="0" lvl="1" indent="0" eaLnBrk="1" hangingPunct="1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altLang="zh-CN" sz="2000" b="1" dirty="0">
                <a:ea typeface="宋体" panose="02010600030101010101" pitchFamily="2" charset="-122"/>
              </a:rPr>
              <a:t>  -</a:t>
            </a:r>
            <a:r>
              <a:rPr lang="en-US" altLang="zh-CN" b="1" dirty="0">
                <a:ea typeface="宋体" panose="02010600030101010101" pitchFamily="2" charset="-122"/>
              </a:rPr>
              <a:t> </a:t>
            </a:r>
            <a:r>
              <a:rPr lang="en-US" altLang="zh-CN" b="1" dirty="0">
                <a:ea typeface="宋体" panose="02010600030101010101" pitchFamily="2" charset="-122"/>
                <a:sym typeface="+mn-ea"/>
              </a:rPr>
              <a:t>Role of financial reporting to provide useful information for this purpose</a:t>
            </a:r>
            <a:endParaRPr lang="en-US" altLang="zh-CN" b="1" dirty="0">
              <a:ea typeface="宋体" panose="02010600030101010101" pitchFamily="2" charset="-122"/>
              <a:sym typeface="+mn-ea"/>
            </a:endParaRPr>
          </a:p>
          <a:p>
            <a:pPr marL="228600" lvl="1" algn="l" eaLnBrk="1" hangingPunct="1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Tx/>
              <a:buSzTx/>
            </a:pPr>
            <a:r>
              <a:rPr lang="en-US" altLang="zh-CN" sz="2800" b="1" dirty="0">
                <a:ea typeface="宋体" panose="02010600030101010101" pitchFamily="2" charset="-122"/>
              </a:rPr>
              <a:t>Usefulness of financial information evaluated by magnitude of security price response to that information</a:t>
            </a:r>
            <a:endParaRPr lang="en-US" altLang="zh-CN" sz="2800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Reasons for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</a:t>
            </a:r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ecurity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</a:t>
            </a:r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rice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R</a:t>
            </a:r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esponse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xfrm>
            <a:off x="1056005" y="1267460"/>
            <a:ext cx="9718040" cy="5255895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An application of decision theory model </a:t>
            </a:r>
            <a:endParaRPr lang="en-US" altLang="zh-CN" b="1" dirty="0">
              <a:ea typeface="宋体" panose="02010600030101010101" pitchFamily="2" charset="-122"/>
            </a:endParaRPr>
          </a:p>
          <a:p>
            <a:pPr marL="0" lvl="1" indent="0" eaLnBrk="1" hangingPunct="1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altLang="zh-CN" sz="2800" b="1" dirty="0">
                <a:ea typeface="宋体" panose="02010600030101010101" pitchFamily="2" charset="-122"/>
              </a:rPr>
              <a:t> </a:t>
            </a:r>
            <a:r>
              <a:rPr lang="en-US" altLang="zh-CN" b="1" dirty="0">
                <a:ea typeface="宋体" panose="02010600030101010101" pitchFamily="2" charset="-122"/>
              </a:rPr>
              <a:t>- </a:t>
            </a:r>
            <a:r>
              <a:rPr lang="en-US" altLang="zh-CN" b="1" dirty="0">
                <a:ea typeface="宋体" panose="02010600030101010101" pitchFamily="2" charset="-122"/>
                <a:sym typeface="+mn-ea"/>
              </a:rPr>
              <a:t>Investors have prior probabilities of future firm performance</a:t>
            </a:r>
            <a:endParaRPr lang="en-US" altLang="zh-CN" b="1" dirty="0">
              <a:ea typeface="宋体" panose="02010600030101010101" pitchFamily="2" charset="-122"/>
              <a:sym typeface="+mn-ea"/>
            </a:endParaRPr>
          </a:p>
          <a:p>
            <a:pPr marL="0" lvl="1" indent="0" eaLnBrk="1" hangingPunct="1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altLang="zh-CN" b="1" dirty="0">
                <a:ea typeface="宋体" panose="02010600030101010101" pitchFamily="2" charset="-122"/>
                <a:sym typeface="+mn-ea"/>
              </a:rPr>
              <a:t> - Investors obtain useful information from financial statements</a:t>
            </a:r>
            <a:endParaRPr lang="en-US" altLang="zh-CN" b="1" dirty="0">
              <a:ea typeface="宋体" panose="02010600030101010101" pitchFamily="2" charset="-122"/>
              <a:sym typeface="+mn-ea"/>
            </a:endParaRPr>
          </a:p>
          <a:p>
            <a:pPr marL="0" lvl="1" indent="0" eaLnBrk="1" hangingPunct="1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altLang="zh-CN" b="1" dirty="0">
                <a:ea typeface="宋体" panose="02010600030101010101" pitchFamily="2" charset="-122"/>
                <a:sym typeface="+mn-ea"/>
              </a:rPr>
              <a:t> - Investors revise their probabilities</a:t>
            </a:r>
            <a:endParaRPr lang="en-US" altLang="zh-CN" b="1" dirty="0">
              <a:ea typeface="宋体" panose="02010600030101010101" pitchFamily="2" charset="-122"/>
              <a:sym typeface="+mn-ea"/>
            </a:endParaRPr>
          </a:p>
          <a:p>
            <a:pPr marL="0" lvl="1" indent="0" eaLnBrk="1" hangingPunct="1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altLang="zh-CN" b="1" dirty="0">
                <a:ea typeface="宋体" panose="02010600030101010101" pitchFamily="2" charset="-122"/>
                <a:sym typeface="+mn-ea"/>
              </a:rPr>
              <a:t> - Leads to buy/sell decisions</a:t>
            </a:r>
            <a:endParaRPr lang="en-US" altLang="zh-CN" b="1" dirty="0">
              <a:ea typeface="宋体" panose="02010600030101010101" pitchFamily="2" charset="-122"/>
              <a:sym typeface="+mn-ea"/>
            </a:endParaRPr>
          </a:p>
          <a:p>
            <a:pPr marL="0" lvl="1" indent="0" eaLnBrk="1" hangingPunct="1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altLang="zh-CN" b="1" dirty="0">
                <a:ea typeface="宋体" panose="02010600030101010101" pitchFamily="2" charset="-122"/>
                <a:sym typeface="+mn-ea"/>
              </a:rPr>
              <a:t> - Security price</a:t>
            </a:r>
            <a:r>
              <a:rPr lang="en-US" altLang="zh-CN" b="1" dirty="0">
                <a:ea typeface="宋体" panose="02010600030101010101" pitchFamily="2" charset="-122"/>
                <a:sym typeface="+mn-ea"/>
              </a:rPr>
              <a:t>s change</a:t>
            </a:r>
            <a:endParaRPr lang="en-US" altLang="zh-CN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0" lvl="1" indent="0" eaLnBrk="1" hangingPunct="1">
              <a:spcBef>
                <a:spcPts val="1800"/>
              </a:spcBef>
              <a:buNone/>
            </a:pPr>
            <a:endParaRPr lang="en-US" altLang="zh-CN" b="1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Beaver’s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R</a:t>
            </a:r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esearch (1968)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52" name="Rectangle 3"/>
          <p:cNvSpPr>
            <a:spLocks noGrp="1"/>
          </p:cNvSpPr>
          <p:nvPr>
            <p:ph idx="1"/>
          </p:nvPr>
        </p:nvSpPr>
        <p:spPr>
          <a:xfrm>
            <a:off x="1129665" y="1318260"/>
            <a:ext cx="10036810" cy="5251450"/>
          </a:xfrm>
        </p:spPr>
        <p:txBody>
          <a:bodyPr vert="horz" wrap="square" lIns="91440" tIns="45720" rIns="91440" bIns="45720" anchor="t" anchorCtr="0"/>
          <a:p>
            <a:pPr eaLnBrk="1" hangingPunct="1">
              <a:spcBef>
                <a:spcPts val="1200"/>
              </a:spcBef>
            </a:pPr>
            <a:r>
              <a:rPr lang="en-US" altLang="zh-CN" b="1" dirty="0">
                <a:ea typeface="宋体" panose="02010600030101010101" pitchFamily="2" charset="-122"/>
                <a:sym typeface="+mn-ea"/>
              </a:rPr>
              <a:t>Trading volume</a:t>
            </a:r>
            <a:endParaRPr lang="en-US" altLang="zh-CN" b="1" dirty="0">
              <a:ea typeface="宋体" panose="02010600030101010101" pitchFamily="2" charset="-122"/>
              <a:sym typeface="+mn-ea"/>
            </a:endParaRPr>
          </a:p>
          <a:p>
            <a:pPr eaLnBrk="1" hangingPunct="1">
              <a:spcBef>
                <a:spcPts val="1200"/>
              </a:spcBef>
            </a:pPr>
            <a:endParaRPr lang="en-US" altLang="zh-CN" dirty="0">
              <a:sym typeface="+mn-ea"/>
            </a:endParaRPr>
          </a:p>
          <a:p>
            <a:pPr eaLnBrk="1" hangingPunct="1">
              <a:spcBef>
                <a:spcPts val="1200"/>
              </a:spcBef>
            </a:pPr>
            <a:endParaRPr lang="en-US" altLang="zh-CN" dirty="0">
              <a:sym typeface="+mn-ea"/>
            </a:endParaRPr>
          </a:p>
          <a:p>
            <a:pPr eaLnBrk="1" hangingPunct="1">
              <a:spcBef>
                <a:spcPts val="1200"/>
              </a:spcBef>
            </a:pPr>
            <a:endParaRPr lang="en-US" altLang="zh-CN" dirty="0">
              <a:sym typeface="+mn-ea"/>
            </a:endParaRPr>
          </a:p>
          <a:p>
            <a:pPr eaLnBrk="1" hangingPunct="1">
              <a:spcBef>
                <a:spcPts val="1200"/>
              </a:spcBef>
            </a:pPr>
            <a:endParaRPr lang="en-US" altLang="zh-CN" dirty="0">
              <a:sym typeface="+mn-ea"/>
            </a:endParaRPr>
          </a:p>
          <a:p>
            <a:pPr eaLnBrk="1" hangingPunct="1">
              <a:spcBef>
                <a:spcPts val="1200"/>
              </a:spcBef>
            </a:pPr>
            <a:endParaRPr lang="en-US" altLang="zh-CN" dirty="0">
              <a:sym typeface="+mn-ea"/>
            </a:endParaRPr>
          </a:p>
          <a:p>
            <a:pPr eaLnBrk="1" hangingPunct="1">
              <a:spcBef>
                <a:spcPts val="1200"/>
              </a:spcBef>
            </a:pP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spcBef>
                <a:spcPts val="1200"/>
              </a:spcBef>
            </a:pP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spcBef>
                <a:spcPts val="1200"/>
              </a:spcBef>
            </a:pPr>
            <a:r>
              <a:rPr lang="en-US" altLang="zh-CN" b="1" dirty="0">
                <a:ea typeface="宋体" panose="02010600030101010101" pitchFamily="2" charset="-122"/>
              </a:rPr>
              <a:t>Trading volume is noisier than market price (Kim and Verrcchia, 1997)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spcBef>
                <a:spcPts val="1800"/>
              </a:spcBef>
              <a:buFontTx/>
              <a:buNone/>
            </a:pP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b="1" dirty="0">
                <a:ea typeface="宋体" panose="02010600030101010101" pitchFamily="2" charset="-122"/>
              </a:rPr>
              <a:t>    </a:t>
            </a:r>
            <a:endParaRPr lang="en-US" altLang="zh-CN" dirty="0">
              <a:ea typeface="宋体" panose="02010600030101010101" pitchFamily="2" charset="-122"/>
            </a:endParaRPr>
          </a:p>
        </p:txBody>
      </p:sp>
      <p:pic>
        <p:nvPicPr>
          <p:cNvPr id="1024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5155" y="1258570"/>
            <a:ext cx="7053580" cy="4244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Finding the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M</a:t>
            </a:r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arket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R</a:t>
            </a:r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esponse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xfrm>
            <a:off x="1056005" y="1267460"/>
            <a:ext cx="10209530" cy="5255895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altLang="zh-CN" b="1" dirty="0">
                <a:ea typeface="宋体" panose="02010600030101010101" pitchFamily="2" charset="-122"/>
                <a:sym typeface="+mn-ea"/>
              </a:rPr>
              <a:t>The date of net income report</a:t>
            </a:r>
            <a:endParaRPr lang="en-US" altLang="zh-CN" b="1" dirty="0">
              <a:ea typeface="宋体" panose="02010600030101010101" pitchFamily="2" charset="-122"/>
              <a:sym typeface="+mn-ea"/>
            </a:endParaRPr>
          </a:p>
          <a:p>
            <a:pPr eaLnBrk="1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A narrow window of a few days </a:t>
            </a:r>
            <a:r>
              <a:rPr lang="en-US" altLang="zh-CN" b="1" dirty="0">
                <a:solidFill>
                  <a:srgbClr val="FF0000"/>
                </a:solidFill>
                <a:ea typeface="宋体" panose="02010600030101010101" pitchFamily="2" charset="-122"/>
              </a:rPr>
              <a:t>surrounding the reporting date </a:t>
            </a:r>
            <a:endParaRPr lang="en-US" altLang="zh-CN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0" lvl="1" indent="0" eaLnBrk="1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altLang="zh-CN" sz="2000" b="1" dirty="0">
                <a:ea typeface="宋体" panose="02010600030101010101" pitchFamily="2" charset="-122"/>
              </a:rPr>
              <a:t>  -</a:t>
            </a:r>
            <a:r>
              <a:rPr lang="en-US" altLang="zh-CN" b="1" dirty="0">
                <a:ea typeface="宋体" panose="02010600030101010101" pitchFamily="2" charset="-122"/>
              </a:rPr>
              <a:t> </a:t>
            </a:r>
            <a:r>
              <a:rPr lang="en-US" altLang="zh-CN" b="1" dirty="0">
                <a:ea typeface="宋体" panose="02010600030101010101" pitchFamily="2" charset="-122"/>
                <a:sym typeface="+mn-ea"/>
              </a:rPr>
              <a:t>Information may leak early</a:t>
            </a:r>
            <a:endParaRPr lang="en-US" altLang="zh-CN" b="1" dirty="0">
              <a:ea typeface="宋体" panose="02010600030101010101" pitchFamily="2" charset="-122"/>
              <a:sym typeface="+mn-ea"/>
            </a:endParaRPr>
          </a:p>
          <a:p>
            <a:pPr marL="0" lvl="1" indent="0" eaLnBrk="1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altLang="zh-CN" b="1" dirty="0">
                <a:ea typeface="宋体" panose="02010600030101010101" pitchFamily="2" charset="-122"/>
                <a:sym typeface="+mn-ea"/>
              </a:rPr>
              <a:t>  - </a:t>
            </a:r>
            <a:r>
              <a:rPr lang="en-US" altLang="zh-CN" b="1" dirty="0">
                <a:ea typeface="宋体" panose="02010600030101010101" pitchFamily="2" charset="-122"/>
                <a:sym typeface="+mn-ea"/>
              </a:rPr>
              <a:t>Market may take some time to digest the information</a:t>
            </a:r>
            <a:endParaRPr lang="en-US" altLang="zh-CN" b="1" dirty="0">
              <a:ea typeface="宋体" panose="02010600030101010101" pitchFamily="2" charset="-122"/>
              <a:sym typeface="+mn-ea"/>
            </a:endParaRPr>
          </a:p>
          <a:p>
            <a:pPr marL="228600" lvl="1" algn="l" eaLnBrk="1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</a:pPr>
            <a:r>
              <a:rPr lang="en-US" altLang="zh-CN" sz="2800" b="1" dirty="0">
                <a:ea typeface="宋体" panose="02010600030101010101" pitchFamily="2" charset="-122"/>
              </a:rPr>
              <a:t>Evaluated relative to what investors expected</a:t>
            </a:r>
            <a:endParaRPr lang="en-US" altLang="zh-CN" sz="2800" b="1" dirty="0">
              <a:ea typeface="宋体" panose="02010600030101010101" pitchFamily="2" charset="-122"/>
            </a:endParaRPr>
          </a:p>
          <a:p>
            <a:pPr marL="0" lvl="1" indent="0" algn="l" eaLnBrk="1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b="1" dirty="0">
                <a:ea typeface="宋体" panose="02010600030101010101" pitchFamily="2" charset="-122"/>
                <a:sym typeface="+mn-ea"/>
              </a:rPr>
              <a:t>  - Investor expectation: previous earnings or analyst forecast</a:t>
            </a:r>
            <a:endParaRPr lang="en-US" altLang="zh-CN" b="1" dirty="0"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Separating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M</a:t>
            </a:r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arket-wide and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</a:t>
            </a:r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irm-specific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</a:t>
            </a:r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hare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R</a:t>
            </a:r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eturns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xfrm>
            <a:off x="1056005" y="1267460"/>
            <a:ext cx="10268585" cy="5255895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Use a market model to estimate market-wide return on firm’s shares around the narrow window </a:t>
            </a:r>
            <a:endParaRPr lang="en-US" altLang="zh-CN" b="1" dirty="0">
              <a:ea typeface="宋体" panose="02010600030101010101" pitchFamily="2" charset="-122"/>
            </a:endParaRPr>
          </a:p>
          <a:p>
            <a:pPr marL="292735" lvl="1" indent="0" algn="l" eaLnBrk="1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anose="05020102010507070707"/>
              <a:buNone/>
              <a:defRPr/>
            </a:pPr>
            <a:r>
              <a:rPr lang="en-US" altLang="zh-CN" b="1" dirty="0">
                <a:ea typeface="宋体" panose="02010600030101010101" pitchFamily="2" charset="-122"/>
              </a:rPr>
              <a:t>-</a:t>
            </a:r>
            <a:r>
              <a:rPr lang="en-US" altLang="zh-CN" sz="2800" b="1" dirty="0">
                <a:ea typeface="宋体" panose="02010600030101010101" pitchFamily="2" charset="-122"/>
              </a:rPr>
              <a:t> </a:t>
            </a:r>
            <a:r>
              <a:rPr lang="en-US" altLang="zh-CN" b="1" i="1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R</a:t>
            </a:r>
            <a:r>
              <a:rPr lang="en-US" altLang="zh-CN" b="1" i="1" baseline="-25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jt</a:t>
            </a:r>
            <a:r>
              <a:rPr lang="en-US" altLang="zh-CN" b="1" i="1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= </a:t>
            </a:r>
            <a:r>
              <a:rPr lang="en-US" altLang="zh-CN" b="1" i="1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b="1" i="1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j</a:t>
            </a:r>
            <a:r>
              <a:rPr lang="en-US" altLang="zh-CN" b="1" i="1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i="1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+ </a:t>
            </a:r>
            <a:r>
              <a:rPr lang="en-US" altLang="zh-CN" b="1" i="1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β</a:t>
            </a:r>
            <a:r>
              <a:rPr lang="en-US" altLang="zh-CN" b="1" i="1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j</a:t>
            </a:r>
            <a:r>
              <a:rPr lang="en-US" altLang="zh-CN" b="1" i="1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R</a:t>
            </a:r>
            <a:r>
              <a:rPr lang="en-US" altLang="zh-CN" b="1" i="1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Mt</a:t>
            </a:r>
            <a:r>
              <a:rPr lang="en-US" altLang="zh-CN" b="1" i="1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+</a:t>
            </a:r>
            <a:r>
              <a:rPr lang="zh-CN" altLang="zh-CN" b="1" i="1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∈</a:t>
            </a:r>
            <a:r>
              <a:rPr lang="en-US" altLang="zh-CN" b="1" i="1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jt</a:t>
            </a:r>
            <a:endParaRPr lang="en-US" altLang="zh-CN" sz="2800" b="1" dirty="0">
              <a:ea typeface="宋体" panose="02010600030101010101" pitchFamily="2" charset="-122"/>
              <a:sym typeface="+mn-ea"/>
            </a:endParaRPr>
          </a:p>
          <a:p>
            <a:pPr marL="228600" lvl="1" algn="l" eaLnBrk="1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</a:pPr>
            <a:endParaRPr lang="en-US" altLang="zh-CN" sz="2800" b="1" dirty="0">
              <a:ea typeface="宋体" panose="02010600030101010101" pitchFamily="2" charset="-122"/>
            </a:endParaRPr>
          </a:p>
          <a:p>
            <a:pPr marL="228600" lvl="1" algn="l" eaLnBrk="1" hangingPunct="1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ClrTx/>
              <a:buSzTx/>
            </a:pPr>
            <a:r>
              <a:rPr lang="en-US" altLang="zh-CN" sz="2800" b="1" dirty="0">
                <a:ea typeface="宋体" panose="02010600030101010101" pitchFamily="2" charset="-122"/>
              </a:rPr>
              <a:t>Abnormal share return during narrow window = actual return – expected return</a:t>
            </a:r>
            <a:endParaRPr lang="en-US" altLang="zh-CN" sz="2800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Ball and Brown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</a:t>
            </a:r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tudy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>
          <a:xfrm>
            <a:off x="950595" y="1301115"/>
            <a:ext cx="9978390" cy="4846955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The first study to document statistically an abnormal share price response to the financial statement (1968)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</a:pPr>
            <a:endParaRPr lang="en-US" altLang="zh-CN" b="1" dirty="0"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Methodology still in use today</a:t>
            </a:r>
            <a:endParaRPr lang="en-US" altLang="zh-CN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0" lvl="1" inden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altLang="zh-CN" b="1" dirty="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 - </a:t>
            </a:r>
            <a:r>
              <a:rPr lang="en-US" altLang="zh-CN" b="1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Event study</a:t>
            </a:r>
            <a:endParaRPr lang="en-US" altLang="zh-CN" sz="28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b="1" dirty="0">
                <a:ea typeface="宋体" panose="02010600030101010101" pitchFamily="2" charset="-122"/>
              </a:rPr>
              <a:t>    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B&amp;B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M</a:t>
            </a:r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ethodology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>
          <a:xfrm>
            <a:off x="1021715" y="1269365"/>
            <a:ext cx="9978390" cy="4846955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Estimate investors’ earnings expectation</a:t>
            </a:r>
            <a:endParaRPr lang="en-US" altLang="zh-CN" b="1" dirty="0">
              <a:ea typeface="宋体" panose="02010600030101010101" pitchFamily="2" charset="-122"/>
            </a:endParaRPr>
          </a:p>
          <a:p>
            <a:pPr marL="0" lvl="1" indent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altLang="zh-CN" b="1" dirty="0">
                <a:ea typeface="宋体" panose="02010600030101010101" pitchFamily="2" charset="-122"/>
              </a:rPr>
              <a:t> - </a:t>
            </a:r>
            <a:r>
              <a:rPr lang="en-US" altLang="zh-CN" b="1" dirty="0">
                <a:ea typeface="宋体" panose="02010600030101010101" pitchFamily="2" charset="-122"/>
                <a:sym typeface="+mn-ea"/>
              </a:rPr>
              <a:t>Proxy by last year earnings</a:t>
            </a:r>
            <a:endParaRPr lang="en-US" altLang="zh-CN" b="1" dirty="0">
              <a:ea typeface="宋体" panose="02010600030101010101" pitchFamily="2" charset="-122"/>
            </a:endParaRPr>
          </a:p>
          <a:p>
            <a:pPr marL="0" lvl="1" indent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altLang="zh-CN" b="1" dirty="0">
                <a:ea typeface="宋体" panose="02010600030101010101" pitchFamily="2" charset="-122"/>
              </a:rPr>
              <a:t> - </a:t>
            </a:r>
            <a:r>
              <a:rPr lang="en-US" altLang="zh-CN" b="1" dirty="0">
                <a:ea typeface="宋体" panose="02010600030101010101" pitchFamily="2" charset="-122"/>
                <a:sym typeface="+mn-ea"/>
              </a:rPr>
              <a:t>Classify as GN (actual earnings &gt; expected earnings), or BN (vice versa)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</a:pPr>
            <a:endParaRPr lang="en-US" altLang="zh-CN" b="1" dirty="0">
              <a:ea typeface="宋体" panose="02010600030101010101" pitchFamily="2" charset="-122"/>
            </a:endParaRPr>
          </a:p>
          <a:p>
            <a:pPr marL="0" lvl="1" algn="l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Tx/>
              <a:buSzTx/>
            </a:pPr>
            <a:r>
              <a:rPr lang="en-US" altLang="zh-CN" sz="2800" b="1" dirty="0">
                <a:ea typeface="宋体" panose="02010600030101010101" pitchFamily="2" charset="-122"/>
                <a:sym typeface="+mn-ea"/>
              </a:rPr>
              <a:t>Estimate abnormal share return for the month of earnings release (month 0)</a:t>
            </a:r>
            <a:endParaRPr lang="en-US" altLang="zh-CN" sz="2800" b="1" dirty="0"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b="1" dirty="0">
                <a:ea typeface="宋体" panose="02010600030101010101" pitchFamily="2" charset="-122"/>
              </a:rPr>
              <a:t>    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B&amp;B Results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8436" name="Picture 5" descr="scot_fg05-0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986405" y="1078230"/>
            <a:ext cx="6043295" cy="570293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1489.303937007874,&quot;width&quot;:19559}"/>
</p:tagLst>
</file>

<file path=ppt/tags/tag2.xml><?xml version="1.0" encoding="utf-8"?>
<p:tagLst xmlns:p="http://schemas.openxmlformats.org/presentationml/2006/main">
  <p:tag name="KSO_WPP_MARK_KEY" val="415199fe-5cac-46f8-8d4f-49244cc9ae3d"/>
  <p:tag name="COMMONDATA" val="eyJoZGlkIjoiNTZjMmQyZmE2M2U0ZmU4MDI4NzYyMDI0NmIzOTFlYzUifQ=="/>
  <p:tag name="commondata" val="eyJoZGlkIjoiYmU2YzI3ZTAzMjVkMTJjM2VlZmFlN2IxMzg2NGM1Mjc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3941</Words>
  <Application>WPS 演示</Application>
  <PresentationFormat>自定义</PresentationFormat>
  <Paragraphs>147</Paragraphs>
  <Slides>18</Slides>
  <Notes>60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5" baseType="lpstr">
      <vt:lpstr>Arial</vt:lpstr>
      <vt:lpstr>宋体</vt:lpstr>
      <vt:lpstr>Wingdings</vt:lpstr>
      <vt:lpstr>Wingdings 2</vt:lpstr>
      <vt:lpstr>Garamond</vt:lpstr>
      <vt:lpstr>华文新魏</vt:lpstr>
      <vt:lpstr>微软雅黑</vt:lpstr>
      <vt:lpstr>Times New Roman</vt:lpstr>
      <vt:lpstr>Calibri</vt:lpstr>
      <vt:lpstr>Wingdings 2</vt:lpstr>
      <vt:lpstr>Arial Unicode MS</vt:lpstr>
      <vt:lpstr>等线 Light</vt:lpstr>
      <vt:lpstr>等线</vt:lpstr>
      <vt:lpstr>Trebuchet MS</vt:lpstr>
      <vt:lpstr>Wingdings</vt:lpstr>
      <vt:lpstr>Symbol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 I</dc:creator>
  <cp:lastModifiedBy>张天舒</cp:lastModifiedBy>
  <cp:revision>1204</cp:revision>
  <dcterms:created xsi:type="dcterms:W3CDTF">2020-08-25T05:17:00Z</dcterms:created>
  <dcterms:modified xsi:type="dcterms:W3CDTF">2026-03-24T09:04:02Z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0FCE042286AA479593E5CE3B454C72E0_13</vt:lpwstr>
  </property>
  <property fmtid="{D5CDD505-2E9C-101B-9397-08002B2CF9AE}" pid="3" name="KSOProductBuildVer">
    <vt:lpwstr>2052-12.1.0.25225</vt:lpwstr>
  </property>
</Properties>
</file>