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handoutMasterIdLst>
    <p:handoutMasterId r:id="rId30"/>
  </p:handoutMasterIdLst>
  <p:sldIdLst>
    <p:sldId id="538" r:id="rId3"/>
    <p:sldId id="11088203" r:id="rId4"/>
    <p:sldId id="11088536" r:id="rId6"/>
    <p:sldId id="11088537" r:id="rId7"/>
    <p:sldId id="11088539" r:id="rId8"/>
    <p:sldId id="11088538" r:id="rId9"/>
    <p:sldId id="11088540" r:id="rId10"/>
    <p:sldId id="11088541" r:id="rId11"/>
    <p:sldId id="11088542" r:id="rId12"/>
    <p:sldId id="11088543" r:id="rId13"/>
    <p:sldId id="11088545" r:id="rId14"/>
    <p:sldId id="11088544" r:id="rId15"/>
    <p:sldId id="11088546" r:id="rId16"/>
    <p:sldId id="11088547" r:id="rId17"/>
    <p:sldId id="11088548" r:id="rId18"/>
    <p:sldId id="11088549" r:id="rId19"/>
    <p:sldId id="11088550" r:id="rId20"/>
    <p:sldId id="11088551" r:id="rId21"/>
    <p:sldId id="11088552" r:id="rId22"/>
    <p:sldId id="11088553" r:id="rId23"/>
    <p:sldId id="11088554" r:id="rId24"/>
    <p:sldId id="11088555" r:id="rId25"/>
    <p:sldId id="11088556" r:id="rId26"/>
    <p:sldId id="11088557" r:id="rId27"/>
    <p:sldId id="11088559" r:id="rId28"/>
    <p:sldId id="691" r:id="rId29"/>
  </p:sldIdLst>
  <p:sldSz cx="12192000" cy="6858000"/>
  <p:notesSz cx="6858000" cy="9144000"/>
  <p:custDataLst>
    <p:tags r:id="rId3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4" userDrawn="1">
          <p15:clr>
            <a:srgbClr val="A4A3A4"/>
          </p15:clr>
        </p15:guide>
        <p15:guide id="2" pos="3805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 I" initials="FI" lastIdx="1" clrIdx="0"/>
  <p:cmAuthor id="2" name="DELL" initials="D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76C2"/>
    <a:srgbClr val="1F4E79"/>
    <a:srgbClr val="DAE3F3"/>
    <a:srgbClr val="F0F0F0"/>
    <a:srgbClr val="2E75B6"/>
    <a:srgbClr val="BF9000"/>
    <a:srgbClr val="548235"/>
    <a:srgbClr val="C55A11"/>
    <a:srgbClr val="167CC5"/>
    <a:srgbClr val="98AE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12" autoAdjust="0"/>
    <p:restoredTop sz="90408" autoAdjust="0"/>
  </p:normalViewPr>
  <p:slideViewPr>
    <p:cSldViewPr snapToGrid="0" showGuides="1">
      <p:cViewPr>
        <p:scale>
          <a:sx n="50" d="100"/>
          <a:sy n="50" d="100"/>
        </p:scale>
        <p:origin x="-1116" y="-488"/>
      </p:cViewPr>
      <p:guideLst>
        <p:guide orient="horz" pos="2194"/>
        <p:guide pos="3805"/>
      </p:guideLst>
    </p:cSldViewPr>
  </p:slideViewPr>
  <p:outlineViewPr>
    <p:cViewPr>
      <p:scale>
        <a:sx n="33" d="100"/>
        <a:sy n="33" d="100"/>
      </p:scale>
      <p:origin x="0" y="5809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5" d="100"/>
          <a:sy n="75" d="100"/>
        </p:scale>
        <p:origin x="2648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5" Type="http://schemas.openxmlformats.org/officeDocument/2006/relationships/tags" Target="tags/tag2.xml"/><Relationship Id="rId34" Type="http://schemas.openxmlformats.org/officeDocument/2006/relationships/commentAuthors" Target="commentAuthors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BCB0A-888F-483A-912E-900EAD43567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19539C-21DC-41C0-8896-5F68402D185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77A368-9F22-4EFB-AC27-EC9EB6DE5FB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274644-609C-4AA6-830C-27A8B752183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274644-609C-4AA6-830C-27A8B75218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274644-609C-4AA6-830C-27A8B75218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274644-609C-4AA6-830C-27A8B75218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274644-609C-4AA6-830C-27A8B75218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274644-609C-4AA6-830C-27A8B75218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274644-609C-4AA6-830C-27A8B75218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274644-609C-4AA6-830C-27A8B75218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274644-609C-4AA6-830C-27A8B75218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274644-609C-4AA6-830C-27A8B75218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274644-609C-4AA6-830C-27A8B75218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274644-609C-4AA6-830C-27A8B75218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274644-609C-4AA6-830C-27A8B75218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274644-609C-4AA6-830C-27A8B75218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274644-609C-4AA6-830C-27A8B75218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274644-609C-4AA6-830C-27A8B75218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274644-609C-4AA6-830C-27A8B75218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274644-609C-4AA6-830C-27A8B75218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274644-609C-4AA6-830C-27A8B75218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274644-609C-4AA6-830C-27A8B75218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274644-609C-4AA6-830C-27A8B75218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274644-609C-4AA6-830C-27A8B75218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274644-609C-4AA6-830C-27A8B75218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274644-609C-4AA6-830C-27A8B75218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274644-609C-4AA6-830C-27A8B75218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A28DC4-420E-46C8-99E9-A9EC6FCE4CC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4DB612-D93C-46AA-BF34-DAF5508D1B8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A28DC4-420E-46C8-99E9-A9EC6FCE4CC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4DB612-D93C-46AA-BF34-DAF5508D1B8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A28DC4-420E-46C8-99E9-A9EC6FCE4CC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4DB612-D93C-46AA-BF34-DAF5508D1B8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24000" y="609600"/>
            <a:ext cx="103632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1524000" y="1981200"/>
            <a:ext cx="10363200" cy="4114800"/>
          </a:xfrm>
        </p:spPr>
        <p:txBody>
          <a:bodyPr vert="horz" wrap="square" lIns="91440" tIns="45720" rIns="91440" bIns="45720" numCol="1" anchor="t" anchorCtr="0" compatLnSpc="1">
            <a:normAutofit/>
          </a:bodyPr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/>
            </a:pPr>
            <a:endParaRPr kumimoji="0" lang="zh-CN" altLang="en-US" sz="26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5662084" y="6557963"/>
            <a:ext cx="2669117" cy="227013"/>
          </a:xfrm>
        </p:spPr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609600" y="6557963"/>
            <a:ext cx="4876800" cy="228600"/>
          </a:xfrm>
        </p:spPr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© 2006 Pearson Education Canada Inc.</a:t>
            </a: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335433" y="6556375"/>
            <a:ext cx="785284" cy="228600"/>
          </a:xfrm>
        </p:spPr>
        <p:txBody>
          <a:bodyPr/>
          <a:p>
            <a:pPr lvl="0" eaLnBrk="1" hangingPunct="1">
              <a:buNone/>
            </a:pPr>
            <a:r>
              <a:rPr lang="en-US" altLang="zh-CN" dirty="0">
                <a:latin typeface="Garamond" panose="02020404030301010803" pitchFamily="18" charset="0"/>
              </a:rPr>
              <a:t>3-</a:t>
            </a:r>
            <a:fld id="{9A0DB2DC-4C9A-4742-B13C-FB6460FD3503}" type="slidenum">
              <a:rPr lang="en-US" altLang="zh-CN" sz="1100" dirty="0">
                <a:solidFill>
                  <a:schemeClr val="tx2"/>
                </a:solidFill>
                <a:latin typeface="Garamond" panose="02020404030301010803" pitchFamily="18" charset="0"/>
                <a:ea typeface="华文新魏" panose="02010800040101010101" pitchFamily="2" charset="-122"/>
              </a:rPr>
            </a:fld>
            <a:endParaRPr lang="en-US" altLang="zh-CN" sz="1100" dirty="0">
              <a:solidFill>
                <a:schemeClr val="tx2"/>
              </a:solidFill>
              <a:latin typeface="Garamond" panose="02020404030301010803" pitchFamily="18" charset="0"/>
              <a:ea typeface="华文新魏" panose="020108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24000" y="609600"/>
            <a:ext cx="103632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1524000" y="1981200"/>
            <a:ext cx="5080000" cy="4114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807200" y="1981200"/>
            <a:ext cx="5080000" cy="4114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5662084" y="6557963"/>
            <a:ext cx="2669117" cy="227013"/>
          </a:xfrm>
        </p:spPr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609600" y="6557963"/>
            <a:ext cx="4876800" cy="228600"/>
          </a:xfrm>
        </p:spPr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© 2006 Pearson Education Canada Inc.</a:t>
            </a: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335433" y="6556375"/>
            <a:ext cx="785284" cy="228600"/>
          </a:xfrm>
        </p:spPr>
        <p:txBody>
          <a:bodyPr/>
          <a:p>
            <a:pPr lvl="0" eaLnBrk="1" hangingPunct="1">
              <a:buNone/>
            </a:pPr>
            <a:r>
              <a:rPr lang="en-US" altLang="zh-CN" dirty="0">
                <a:latin typeface="Garamond" panose="02020404030301010803" pitchFamily="18" charset="0"/>
              </a:rPr>
              <a:t>3-</a:t>
            </a:r>
            <a:fld id="{9A0DB2DC-4C9A-4742-B13C-FB6460FD3503}" type="slidenum">
              <a:rPr lang="en-US" altLang="zh-CN" sz="1100" dirty="0">
                <a:solidFill>
                  <a:schemeClr val="tx2"/>
                </a:solidFill>
                <a:latin typeface="Garamond" panose="02020404030301010803" pitchFamily="18" charset="0"/>
                <a:ea typeface="华文新魏" panose="02010800040101010101" pitchFamily="2" charset="-122"/>
              </a:rPr>
            </a:fld>
            <a:endParaRPr lang="en-US" altLang="zh-CN" sz="1100" dirty="0">
              <a:solidFill>
                <a:schemeClr val="tx2"/>
              </a:solidFill>
              <a:latin typeface="Garamond" panose="02020404030301010803" pitchFamily="18" charset="0"/>
              <a:ea typeface="华文新魏" panose="020108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A28DC4-420E-46C8-99E9-A9EC6FCE4CC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4DB612-D93C-46AA-BF34-DAF5508D1B8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A28DC4-420E-46C8-99E9-A9EC6FCE4CC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4DB612-D93C-46AA-BF34-DAF5508D1B8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A28DC4-420E-46C8-99E9-A9EC6FCE4CC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4DB612-D93C-46AA-BF34-DAF5508D1B8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A28DC4-420E-46C8-99E9-A9EC6FCE4CC8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4DB612-D93C-46AA-BF34-DAF5508D1B8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A28DC4-420E-46C8-99E9-A9EC6FCE4CC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4DB612-D93C-46AA-BF34-DAF5508D1B8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A28DC4-420E-46C8-99E9-A9EC6FCE4CC8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4DB612-D93C-46AA-BF34-DAF5508D1B8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A28DC4-420E-46C8-99E9-A9EC6FCE4CC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4DB612-D93C-46AA-BF34-DAF5508D1B8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A28DC4-420E-46C8-99E9-A9EC6FCE4CC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4DB612-D93C-46AA-BF34-DAF5508D1B8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1.jpeg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760" y="6181848"/>
            <a:ext cx="2026190" cy="4480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tags" Target="../tags/tag1.xml"/><Relationship Id="rId3" Type="http://schemas.microsoft.com/office/2007/relationships/hdphoto" Target="../media/image4.wdp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Administrator\Desktop\财大ppt模板\B10PPT模板（二）宽屏-08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-10507" y="1588"/>
            <a:ext cx="12186568" cy="6856730"/>
          </a:xfrm>
          <a:prstGeom prst="rect">
            <a:avLst/>
          </a:prstGeom>
          <a:noFill/>
        </p:spPr>
      </p:pic>
      <p:sp>
        <p:nvSpPr>
          <p:cNvPr id="6" name="标题 1"/>
          <p:cNvSpPr txBox="1"/>
          <p:nvPr/>
        </p:nvSpPr>
        <p:spPr>
          <a:xfrm>
            <a:off x="1110199" y="2102008"/>
            <a:ext cx="10359932" cy="647967"/>
          </a:xfrm>
          <a:prstGeom prst="rect">
            <a:avLst/>
          </a:prstGeom>
        </p:spPr>
        <p:txBody>
          <a:bodyPr vert="horz" lIns="104286" tIns="52143" rIns="104286" bIns="52143" rtlCol="0" anchor="ctr">
            <a:normAutofit/>
          </a:bodyPr>
          <a:lstStyle/>
          <a:p>
            <a:pPr marL="0" marR="0" lvl="0" indent="0" algn="ctr" defTabSz="10426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pic>
        <p:nvPicPr>
          <p:cNvPr id="8" name="Picture 2" descr="I:\几何背景\1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12" t="4600" r="5399" b="3410"/>
          <a:stretch>
            <a:fillRect/>
          </a:stretch>
        </p:blipFill>
        <p:spPr bwMode="auto">
          <a:xfrm>
            <a:off x="-20955" y="2513330"/>
            <a:ext cx="12238990" cy="2200275"/>
          </a:xfrm>
          <a:prstGeom prst="rect">
            <a:avLst/>
          </a:prstGeom>
          <a:noFill/>
        </p:spPr>
      </p:pic>
      <p:sp>
        <p:nvSpPr>
          <p:cNvPr id="3076" name="TextBox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-158750" y="2592039"/>
            <a:ext cx="12419965" cy="1060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第四讲</a:t>
            </a:r>
            <a:r>
              <a:rPr lang="en-US" altLang="zh-CN" sz="4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</a:t>
            </a:r>
            <a:r>
              <a:rPr lang="zh-CN" altLang="en-US" sz="4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决策有用性的计量观</a:t>
            </a:r>
            <a:endParaRPr lang="zh-CN" altLang="en-US" sz="4200" b="1" dirty="0" smtClean="0">
              <a:solidFill>
                <a:schemeClr val="bg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800000" flipV="1">
            <a:off x="-64135" y="4690345"/>
            <a:ext cx="12192000" cy="506095"/>
          </a:xfrm>
          <a:prstGeom prst="rect">
            <a:avLst/>
          </a:prstGeom>
        </p:spPr>
      </p:pic>
      <p:sp>
        <p:nvSpPr>
          <p:cNvPr id="3077" name="Text Box 4"/>
          <p:cNvSpPr/>
          <p:nvPr/>
        </p:nvSpPr>
        <p:spPr>
          <a:xfrm>
            <a:off x="3737907" y="4946711"/>
            <a:ext cx="4587916" cy="203009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2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黄</a:t>
            </a:r>
            <a:r>
              <a:rPr lang="en-US" altLang="zh-CN" sz="32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</a:t>
            </a:r>
            <a:r>
              <a:rPr lang="zh-CN" altLang="en-US" sz="32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俊</a:t>
            </a:r>
            <a:endParaRPr lang="en-US" altLang="zh-CN" sz="32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>
              <a:lnSpc>
                <a:spcPct val="150000"/>
              </a:lnSpc>
            </a:pPr>
            <a:endParaRPr lang="en-US" altLang="zh-CN" sz="2600" b="1" dirty="0" smtClean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>
              <a:lnSpc>
                <a:spcPct val="150000"/>
              </a:lnSpc>
            </a:pPr>
            <a:endParaRPr lang="zh-CN" altLang="en-US" sz="26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9682716" y="5952212"/>
            <a:ext cx="2247754" cy="8607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Group 89"/>
          <p:cNvGrpSpPr>
            <a:grpSpLocks noChangeAspect="1"/>
          </p:cNvGrpSpPr>
          <p:nvPr/>
        </p:nvGrpSpPr>
        <p:grpSpPr>
          <a:xfrm>
            <a:off x="604738" y="555742"/>
            <a:ext cx="274574" cy="461666"/>
            <a:chOff x="6627813" y="1292226"/>
            <a:chExt cx="503238" cy="846137"/>
          </a:xfrm>
          <a:solidFill>
            <a:schemeClr val="accent5">
              <a:lumMod val="50000"/>
            </a:schemeClr>
          </a:solidFill>
        </p:grpSpPr>
        <p:sp>
          <p:nvSpPr>
            <p:cNvPr id="5" name="Freeform 17"/>
            <p:cNvSpPr>
              <a:spLocks noEditPoints="1"/>
            </p:cNvSpPr>
            <p:nvPr/>
          </p:nvSpPr>
          <p:spPr bwMode="auto">
            <a:xfrm>
              <a:off x="6740525" y="1900238"/>
              <a:ext cx="276225" cy="63500"/>
            </a:xfrm>
            <a:custGeom>
              <a:avLst/>
              <a:gdLst/>
              <a:ahLst/>
              <a:cxnLst>
                <a:cxn ang="0">
                  <a:pos x="131" y="0"/>
                </a:cxn>
                <a:cxn ang="0">
                  <a:pos x="21" y="0"/>
                </a:cxn>
                <a:cxn ang="0">
                  <a:pos x="0" y="17"/>
                </a:cxn>
                <a:cxn ang="0">
                  <a:pos x="21" y="34"/>
                </a:cxn>
                <a:cxn ang="0">
                  <a:pos x="131" y="34"/>
                </a:cxn>
                <a:cxn ang="0">
                  <a:pos x="151" y="17"/>
                </a:cxn>
                <a:cxn ang="0">
                  <a:pos x="131" y="0"/>
                </a:cxn>
                <a:cxn ang="0">
                  <a:pos x="131" y="0"/>
                </a:cxn>
                <a:cxn ang="0">
                  <a:pos x="131" y="0"/>
                </a:cxn>
              </a:cxnLst>
              <a:rect l="0" t="0" r="r" b="b"/>
              <a:pathLst>
                <a:path w="151" h="34">
                  <a:moveTo>
                    <a:pt x="131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8"/>
                    <a:pt x="0" y="17"/>
                  </a:cubicBezTo>
                  <a:cubicBezTo>
                    <a:pt x="0" y="26"/>
                    <a:pt x="9" y="34"/>
                    <a:pt x="21" y="34"/>
                  </a:cubicBezTo>
                  <a:cubicBezTo>
                    <a:pt x="131" y="34"/>
                    <a:pt x="131" y="34"/>
                    <a:pt x="131" y="34"/>
                  </a:cubicBezTo>
                  <a:cubicBezTo>
                    <a:pt x="142" y="34"/>
                    <a:pt x="151" y="26"/>
                    <a:pt x="151" y="17"/>
                  </a:cubicBezTo>
                  <a:cubicBezTo>
                    <a:pt x="151" y="8"/>
                    <a:pt x="142" y="0"/>
                    <a:pt x="131" y="0"/>
                  </a:cubicBezTo>
                  <a:close/>
                  <a:moveTo>
                    <a:pt x="131" y="0"/>
                  </a:moveTo>
                  <a:cubicBezTo>
                    <a:pt x="131" y="0"/>
                    <a:pt x="131" y="0"/>
                    <a:pt x="131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 18"/>
            <p:cNvSpPr>
              <a:spLocks noEditPoints="1"/>
            </p:cNvSpPr>
            <p:nvPr/>
          </p:nvSpPr>
          <p:spPr bwMode="auto">
            <a:xfrm>
              <a:off x="6740525" y="1989138"/>
              <a:ext cx="276225" cy="61913"/>
            </a:xfrm>
            <a:custGeom>
              <a:avLst/>
              <a:gdLst/>
              <a:ahLst/>
              <a:cxnLst>
                <a:cxn ang="0">
                  <a:pos x="151" y="17"/>
                </a:cxn>
                <a:cxn ang="0">
                  <a:pos x="131" y="0"/>
                </a:cxn>
                <a:cxn ang="0">
                  <a:pos x="21" y="0"/>
                </a:cxn>
                <a:cxn ang="0">
                  <a:pos x="0" y="17"/>
                </a:cxn>
                <a:cxn ang="0">
                  <a:pos x="21" y="34"/>
                </a:cxn>
                <a:cxn ang="0">
                  <a:pos x="131" y="34"/>
                </a:cxn>
                <a:cxn ang="0">
                  <a:pos x="151" y="17"/>
                </a:cxn>
                <a:cxn ang="0">
                  <a:pos x="151" y="17"/>
                </a:cxn>
                <a:cxn ang="0">
                  <a:pos x="151" y="17"/>
                </a:cxn>
              </a:cxnLst>
              <a:rect l="0" t="0" r="r" b="b"/>
              <a:pathLst>
                <a:path w="151" h="34">
                  <a:moveTo>
                    <a:pt x="151" y="17"/>
                  </a:moveTo>
                  <a:cubicBezTo>
                    <a:pt x="151" y="8"/>
                    <a:pt x="142" y="0"/>
                    <a:pt x="13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8"/>
                    <a:pt x="0" y="17"/>
                  </a:cubicBezTo>
                  <a:cubicBezTo>
                    <a:pt x="0" y="26"/>
                    <a:pt x="9" y="34"/>
                    <a:pt x="21" y="34"/>
                  </a:cubicBezTo>
                  <a:cubicBezTo>
                    <a:pt x="131" y="34"/>
                    <a:pt x="131" y="34"/>
                    <a:pt x="131" y="34"/>
                  </a:cubicBezTo>
                  <a:cubicBezTo>
                    <a:pt x="142" y="34"/>
                    <a:pt x="151" y="26"/>
                    <a:pt x="151" y="17"/>
                  </a:cubicBezTo>
                  <a:close/>
                  <a:moveTo>
                    <a:pt x="151" y="17"/>
                  </a:moveTo>
                  <a:cubicBezTo>
                    <a:pt x="151" y="17"/>
                    <a:pt x="151" y="17"/>
                    <a:pt x="151" y="17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 19"/>
            <p:cNvSpPr>
              <a:spLocks noEditPoints="1"/>
            </p:cNvSpPr>
            <p:nvPr/>
          </p:nvSpPr>
          <p:spPr bwMode="auto">
            <a:xfrm>
              <a:off x="6770688" y="2078038"/>
              <a:ext cx="219075" cy="60325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0" y="17"/>
                </a:cxn>
                <a:cxn ang="0">
                  <a:pos x="20" y="33"/>
                </a:cxn>
                <a:cxn ang="0">
                  <a:pos x="99" y="33"/>
                </a:cxn>
                <a:cxn ang="0">
                  <a:pos x="120" y="17"/>
                </a:cxn>
                <a:cxn ang="0">
                  <a:pos x="99" y="0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20" y="0"/>
                </a:cxn>
              </a:cxnLst>
              <a:rect l="0" t="0" r="r" b="b"/>
              <a:pathLst>
                <a:path w="120" h="33">
                  <a:moveTo>
                    <a:pt x="20" y="0"/>
                  </a:moveTo>
                  <a:cubicBezTo>
                    <a:pt x="9" y="0"/>
                    <a:pt x="0" y="7"/>
                    <a:pt x="0" y="17"/>
                  </a:cubicBezTo>
                  <a:cubicBezTo>
                    <a:pt x="0" y="26"/>
                    <a:pt x="9" y="33"/>
                    <a:pt x="2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10" y="33"/>
                    <a:pt x="120" y="26"/>
                    <a:pt x="120" y="17"/>
                  </a:cubicBezTo>
                  <a:cubicBezTo>
                    <a:pt x="120" y="7"/>
                    <a:pt x="110" y="0"/>
                    <a:pt x="99" y="0"/>
                  </a:cubicBezTo>
                  <a:lnTo>
                    <a:pt x="20" y="0"/>
                  </a:lnTo>
                  <a:close/>
                  <a:moveTo>
                    <a:pt x="20" y="0"/>
                  </a:moveTo>
                  <a:cubicBezTo>
                    <a:pt x="20" y="0"/>
                    <a:pt x="20" y="0"/>
                    <a:pt x="20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 20"/>
            <p:cNvSpPr>
              <a:spLocks noEditPoints="1"/>
            </p:cNvSpPr>
            <p:nvPr/>
          </p:nvSpPr>
          <p:spPr bwMode="auto">
            <a:xfrm>
              <a:off x="6627813" y="1292226"/>
              <a:ext cx="503238" cy="581024"/>
            </a:xfrm>
            <a:custGeom>
              <a:avLst/>
              <a:gdLst/>
              <a:ahLst/>
              <a:cxnLst>
                <a:cxn ang="0">
                  <a:pos x="221" y="309"/>
                </a:cxn>
                <a:cxn ang="0">
                  <a:pos x="223" y="297"/>
                </a:cxn>
                <a:cxn ang="0">
                  <a:pos x="224" y="294"/>
                </a:cxn>
                <a:cxn ang="0">
                  <a:pos x="251" y="220"/>
                </a:cxn>
                <a:cxn ang="0">
                  <a:pos x="276" y="138"/>
                </a:cxn>
                <a:cxn ang="0">
                  <a:pos x="138" y="0"/>
                </a:cxn>
                <a:cxn ang="0">
                  <a:pos x="0" y="138"/>
                </a:cxn>
                <a:cxn ang="0">
                  <a:pos x="24" y="220"/>
                </a:cxn>
                <a:cxn ang="0">
                  <a:pos x="52" y="301"/>
                </a:cxn>
                <a:cxn ang="0">
                  <a:pos x="68" y="317"/>
                </a:cxn>
                <a:cxn ang="0">
                  <a:pos x="207" y="317"/>
                </a:cxn>
                <a:cxn ang="0">
                  <a:pos x="221" y="309"/>
                </a:cxn>
                <a:cxn ang="0">
                  <a:pos x="115" y="281"/>
                </a:cxn>
                <a:cxn ang="0">
                  <a:pos x="149" y="175"/>
                </a:cxn>
                <a:cxn ang="0">
                  <a:pos x="150" y="169"/>
                </a:cxn>
                <a:cxn ang="0">
                  <a:pos x="147" y="167"/>
                </a:cxn>
                <a:cxn ang="0">
                  <a:pos x="144" y="168"/>
                </a:cxn>
                <a:cxn ang="0">
                  <a:pos x="109" y="226"/>
                </a:cxn>
                <a:cxn ang="0">
                  <a:pos x="109" y="226"/>
                </a:cxn>
                <a:cxn ang="0">
                  <a:pos x="99" y="159"/>
                </a:cxn>
                <a:cxn ang="0">
                  <a:pos x="186" y="102"/>
                </a:cxn>
                <a:cxn ang="0">
                  <a:pos x="187" y="102"/>
                </a:cxn>
                <a:cxn ang="0">
                  <a:pos x="191" y="105"/>
                </a:cxn>
                <a:cxn ang="0">
                  <a:pos x="175" y="216"/>
                </a:cxn>
                <a:cxn ang="0">
                  <a:pos x="145" y="231"/>
                </a:cxn>
                <a:cxn ang="0">
                  <a:pos x="136" y="241"/>
                </a:cxn>
                <a:cxn ang="0">
                  <a:pos x="136" y="280"/>
                </a:cxn>
                <a:cxn ang="0">
                  <a:pos x="131" y="285"/>
                </a:cxn>
                <a:cxn ang="0">
                  <a:pos x="119" y="285"/>
                </a:cxn>
                <a:cxn ang="0">
                  <a:pos x="115" y="284"/>
                </a:cxn>
                <a:cxn ang="0">
                  <a:pos x="115" y="281"/>
                </a:cxn>
                <a:cxn ang="0">
                  <a:pos x="115" y="281"/>
                </a:cxn>
                <a:cxn ang="0">
                  <a:pos x="115" y="281"/>
                </a:cxn>
              </a:cxnLst>
              <a:rect l="0" t="0" r="r" b="b"/>
              <a:pathLst>
                <a:path w="276" h="317">
                  <a:moveTo>
                    <a:pt x="221" y="309"/>
                  </a:moveTo>
                  <a:cubicBezTo>
                    <a:pt x="223" y="306"/>
                    <a:pt x="223" y="301"/>
                    <a:pt x="223" y="297"/>
                  </a:cubicBezTo>
                  <a:cubicBezTo>
                    <a:pt x="224" y="296"/>
                    <a:pt x="224" y="295"/>
                    <a:pt x="224" y="294"/>
                  </a:cubicBezTo>
                  <a:cubicBezTo>
                    <a:pt x="228" y="260"/>
                    <a:pt x="240" y="240"/>
                    <a:pt x="251" y="220"/>
                  </a:cubicBezTo>
                  <a:cubicBezTo>
                    <a:pt x="264" y="198"/>
                    <a:pt x="276" y="177"/>
                    <a:pt x="276" y="138"/>
                  </a:cubicBezTo>
                  <a:cubicBezTo>
                    <a:pt x="276" y="62"/>
                    <a:pt x="214" y="0"/>
                    <a:pt x="138" y="0"/>
                  </a:cubicBezTo>
                  <a:cubicBezTo>
                    <a:pt x="62" y="0"/>
                    <a:pt x="0" y="62"/>
                    <a:pt x="0" y="138"/>
                  </a:cubicBezTo>
                  <a:cubicBezTo>
                    <a:pt x="0" y="177"/>
                    <a:pt x="12" y="198"/>
                    <a:pt x="24" y="220"/>
                  </a:cubicBezTo>
                  <a:cubicBezTo>
                    <a:pt x="36" y="241"/>
                    <a:pt x="48" y="263"/>
                    <a:pt x="52" y="301"/>
                  </a:cubicBezTo>
                  <a:cubicBezTo>
                    <a:pt x="52" y="310"/>
                    <a:pt x="60" y="317"/>
                    <a:pt x="68" y="317"/>
                  </a:cubicBezTo>
                  <a:cubicBezTo>
                    <a:pt x="207" y="317"/>
                    <a:pt x="207" y="317"/>
                    <a:pt x="207" y="317"/>
                  </a:cubicBezTo>
                  <a:cubicBezTo>
                    <a:pt x="213" y="317"/>
                    <a:pt x="218" y="314"/>
                    <a:pt x="221" y="309"/>
                  </a:cubicBezTo>
                  <a:close/>
                  <a:moveTo>
                    <a:pt x="115" y="281"/>
                  </a:moveTo>
                  <a:cubicBezTo>
                    <a:pt x="126" y="209"/>
                    <a:pt x="144" y="182"/>
                    <a:pt x="149" y="175"/>
                  </a:cubicBezTo>
                  <a:cubicBezTo>
                    <a:pt x="151" y="172"/>
                    <a:pt x="151" y="170"/>
                    <a:pt x="150" y="169"/>
                  </a:cubicBezTo>
                  <a:cubicBezTo>
                    <a:pt x="150" y="168"/>
                    <a:pt x="149" y="167"/>
                    <a:pt x="147" y="167"/>
                  </a:cubicBezTo>
                  <a:cubicBezTo>
                    <a:pt x="146" y="167"/>
                    <a:pt x="145" y="167"/>
                    <a:pt x="144" y="168"/>
                  </a:cubicBezTo>
                  <a:cubicBezTo>
                    <a:pt x="136" y="171"/>
                    <a:pt x="112" y="186"/>
                    <a:pt x="109" y="226"/>
                  </a:cubicBezTo>
                  <a:cubicBezTo>
                    <a:pt x="109" y="226"/>
                    <a:pt x="109" y="226"/>
                    <a:pt x="109" y="226"/>
                  </a:cubicBezTo>
                  <a:cubicBezTo>
                    <a:pt x="102" y="215"/>
                    <a:pt x="88" y="187"/>
                    <a:pt x="99" y="159"/>
                  </a:cubicBezTo>
                  <a:cubicBezTo>
                    <a:pt x="110" y="133"/>
                    <a:pt x="139" y="114"/>
                    <a:pt x="186" y="102"/>
                  </a:cubicBezTo>
                  <a:cubicBezTo>
                    <a:pt x="186" y="102"/>
                    <a:pt x="187" y="102"/>
                    <a:pt x="187" y="102"/>
                  </a:cubicBezTo>
                  <a:cubicBezTo>
                    <a:pt x="189" y="102"/>
                    <a:pt x="191" y="103"/>
                    <a:pt x="191" y="105"/>
                  </a:cubicBezTo>
                  <a:cubicBezTo>
                    <a:pt x="193" y="126"/>
                    <a:pt x="200" y="188"/>
                    <a:pt x="175" y="216"/>
                  </a:cubicBezTo>
                  <a:cubicBezTo>
                    <a:pt x="168" y="225"/>
                    <a:pt x="158" y="230"/>
                    <a:pt x="145" y="231"/>
                  </a:cubicBezTo>
                  <a:cubicBezTo>
                    <a:pt x="140" y="231"/>
                    <a:pt x="136" y="236"/>
                    <a:pt x="136" y="241"/>
                  </a:cubicBezTo>
                  <a:cubicBezTo>
                    <a:pt x="136" y="280"/>
                    <a:pt x="136" y="280"/>
                    <a:pt x="136" y="280"/>
                  </a:cubicBezTo>
                  <a:cubicBezTo>
                    <a:pt x="136" y="283"/>
                    <a:pt x="134" y="285"/>
                    <a:pt x="131" y="285"/>
                  </a:cubicBezTo>
                  <a:cubicBezTo>
                    <a:pt x="119" y="285"/>
                    <a:pt x="119" y="285"/>
                    <a:pt x="119" y="285"/>
                  </a:cubicBezTo>
                  <a:cubicBezTo>
                    <a:pt x="117" y="285"/>
                    <a:pt x="116" y="285"/>
                    <a:pt x="115" y="284"/>
                  </a:cubicBezTo>
                  <a:cubicBezTo>
                    <a:pt x="115" y="283"/>
                    <a:pt x="114" y="282"/>
                    <a:pt x="115" y="281"/>
                  </a:cubicBezTo>
                  <a:close/>
                  <a:moveTo>
                    <a:pt x="115" y="281"/>
                  </a:moveTo>
                  <a:cubicBezTo>
                    <a:pt x="115" y="281"/>
                    <a:pt x="115" y="281"/>
                    <a:pt x="115" y="28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16" name="直接连接符 15"/>
          <p:cNvCxnSpPr/>
          <p:nvPr/>
        </p:nvCxnSpPr>
        <p:spPr>
          <a:xfrm>
            <a:off x="1021404" y="1011677"/>
            <a:ext cx="10447507" cy="0"/>
          </a:xfrm>
          <a:prstGeom prst="line">
            <a:avLst/>
          </a:prstGeom>
          <a:ln w="254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1021404" y="480585"/>
            <a:ext cx="1044750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2800" b="1" dirty="0" smtClean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Is Beta Dead?</a:t>
            </a:r>
            <a:endParaRPr sz="2800" b="1" dirty="0" smtClean="0">
              <a:solidFill>
                <a:schemeClr val="accent5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339" name="Rectangle 3"/>
          <p:cNvSpPr>
            <a:spLocks noGrp="1"/>
          </p:cNvSpPr>
          <p:nvPr>
            <p:ph idx="1"/>
          </p:nvPr>
        </p:nvSpPr>
        <p:spPr>
          <a:xfrm>
            <a:off x="967105" y="1384300"/>
            <a:ext cx="11161395" cy="4846955"/>
          </a:xfrm>
        </p:spPr>
        <p:txBody>
          <a:bodyPr vert="horz" wrap="square" lIns="91440" tIns="45720" rIns="91440" bIns="45720" anchor="t" anchorCtr="0"/>
          <a:p>
            <a:pPr eaLnBrk="1" hangingPunct="1">
              <a:spcBef>
                <a:spcPts val="2400"/>
              </a:spcBef>
            </a:pPr>
            <a:r>
              <a:rPr lang="en-US" altLang="zh-CN" b="1" dirty="0">
                <a:solidFill>
                  <a:srgbClr val="000000"/>
                </a:solidFill>
                <a:ea typeface="宋体" panose="02010600030101010101" pitchFamily="2" charset="-122"/>
              </a:rPr>
              <a:t>CAPM implies Beta is sole risk measure to explain share return</a:t>
            </a:r>
            <a:endParaRPr lang="en-US" altLang="zh-CN" b="1" dirty="0">
              <a:solidFill>
                <a:srgbClr val="000000"/>
              </a:solidFill>
              <a:ea typeface="宋体" panose="02010600030101010101" pitchFamily="2" charset="-122"/>
            </a:endParaRPr>
          </a:p>
          <a:p>
            <a:pPr eaLnBrk="1" hangingPunct="1">
              <a:spcBef>
                <a:spcPts val="2400"/>
              </a:spcBef>
            </a:pPr>
            <a:r>
              <a:rPr lang="en-US" altLang="zh-CN" b="1" dirty="0">
                <a:ea typeface="宋体" panose="02010600030101010101" pitchFamily="2" charset="-122"/>
              </a:rPr>
              <a:t>Fama and French (1992)</a:t>
            </a:r>
            <a:endParaRPr lang="en-US" altLang="zh-CN" b="1" dirty="0">
              <a:ea typeface="宋体" panose="02010600030101010101" pitchFamily="2" charset="-122"/>
            </a:endParaRPr>
          </a:p>
          <a:p>
            <a:pPr eaLnBrk="1" hangingPunct="1">
              <a:spcBef>
                <a:spcPts val="2400"/>
              </a:spcBef>
              <a:buFontTx/>
              <a:buNone/>
            </a:pPr>
            <a:r>
              <a:rPr lang="en-US" altLang="zh-CN" b="1" dirty="0">
                <a:ea typeface="宋体" panose="02010600030101010101" pitchFamily="2" charset="-122"/>
              </a:rPr>
              <a:t>   -Three factors model: B/M, Size and Beta</a:t>
            </a:r>
            <a:endParaRPr lang="en-US" altLang="zh-CN" b="1" dirty="0">
              <a:ea typeface="宋体" panose="02010600030101010101" pitchFamily="2" charset="-122"/>
            </a:endParaRPr>
          </a:p>
          <a:p>
            <a:pPr eaLnBrk="1" hangingPunct="1">
              <a:spcBef>
                <a:spcPts val="2400"/>
              </a:spcBef>
            </a:pPr>
            <a:r>
              <a:rPr lang="en-US" altLang="zh-CN" b="1" dirty="0">
                <a:ea typeface="宋体" panose="02010600030101010101" pitchFamily="2" charset="-122"/>
              </a:rPr>
              <a:t>Four factor model (Carhart,1997)</a:t>
            </a:r>
            <a:endParaRPr lang="en-US" altLang="zh-CN" b="1" dirty="0">
              <a:ea typeface="宋体" panose="02010600030101010101" pitchFamily="2" charset="-122"/>
            </a:endParaRPr>
          </a:p>
          <a:p>
            <a:pPr eaLnBrk="1" hangingPunct="1">
              <a:spcBef>
                <a:spcPts val="2400"/>
              </a:spcBef>
              <a:buNone/>
            </a:pPr>
            <a:r>
              <a:rPr lang="en-US" altLang="zh-CN" b="1" dirty="0">
                <a:ea typeface="宋体" panose="02010600030101010101" pitchFamily="2" charset="-122"/>
              </a:rPr>
              <a:t>    - Momentum</a:t>
            </a:r>
            <a:endParaRPr lang="en-US" altLang="zh-CN" b="1" dirty="0">
              <a:ea typeface="宋体" panose="02010600030101010101" pitchFamily="2" charset="-122"/>
            </a:endParaRPr>
          </a:p>
          <a:p>
            <a:pPr eaLnBrk="1" hangingPunct="1">
              <a:spcBef>
                <a:spcPts val="2400"/>
              </a:spcBef>
              <a:buNone/>
            </a:pPr>
            <a:endParaRPr lang="en-US" altLang="zh-CN" b="1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charRg st="0" end="6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>
                                            <p:txEl>
                                              <p:charRg st="0" end="6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>
                                            <p:txEl>
                                              <p:charRg st="0" end="6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charRg st="63" end="8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9">
                                            <p:txEl>
                                              <p:charRg st="63" end="8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9">
                                            <p:txEl>
                                              <p:charRg st="63" end="8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charRg st="86" end="1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39">
                                            <p:txEl>
                                              <p:charRg st="86" end="13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39">
                                            <p:txEl>
                                              <p:charRg st="86" end="13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charRg st="130" end="16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4339">
                                            <p:txEl>
                                              <p:charRg st="130" end="16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charRg st="163" end="17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339">
                                            <p:txEl>
                                              <p:charRg st="163" end="17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339">
                                            <p:txEl>
                                              <p:charRg st="163" end="17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9682716" y="5952212"/>
            <a:ext cx="2247754" cy="8607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Group 89"/>
          <p:cNvGrpSpPr>
            <a:grpSpLocks noChangeAspect="1"/>
          </p:cNvGrpSpPr>
          <p:nvPr/>
        </p:nvGrpSpPr>
        <p:grpSpPr>
          <a:xfrm>
            <a:off x="604738" y="555742"/>
            <a:ext cx="274574" cy="461666"/>
            <a:chOff x="6627813" y="1292226"/>
            <a:chExt cx="503238" cy="846137"/>
          </a:xfrm>
          <a:solidFill>
            <a:schemeClr val="accent5">
              <a:lumMod val="50000"/>
            </a:schemeClr>
          </a:solidFill>
        </p:grpSpPr>
        <p:sp>
          <p:nvSpPr>
            <p:cNvPr id="5" name="Freeform 17"/>
            <p:cNvSpPr>
              <a:spLocks noEditPoints="1"/>
            </p:cNvSpPr>
            <p:nvPr/>
          </p:nvSpPr>
          <p:spPr bwMode="auto">
            <a:xfrm>
              <a:off x="6740525" y="1900238"/>
              <a:ext cx="276225" cy="63500"/>
            </a:xfrm>
            <a:custGeom>
              <a:avLst/>
              <a:gdLst/>
              <a:ahLst/>
              <a:cxnLst>
                <a:cxn ang="0">
                  <a:pos x="131" y="0"/>
                </a:cxn>
                <a:cxn ang="0">
                  <a:pos x="21" y="0"/>
                </a:cxn>
                <a:cxn ang="0">
                  <a:pos x="0" y="17"/>
                </a:cxn>
                <a:cxn ang="0">
                  <a:pos x="21" y="34"/>
                </a:cxn>
                <a:cxn ang="0">
                  <a:pos x="131" y="34"/>
                </a:cxn>
                <a:cxn ang="0">
                  <a:pos x="151" y="17"/>
                </a:cxn>
                <a:cxn ang="0">
                  <a:pos x="131" y="0"/>
                </a:cxn>
                <a:cxn ang="0">
                  <a:pos x="131" y="0"/>
                </a:cxn>
                <a:cxn ang="0">
                  <a:pos x="131" y="0"/>
                </a:cxn>
              </a:cxnLst>
              <a:rect l="0" t="0" r="r" b="b"/>
              <a:pathLst>
                <a:path w="151" h="34">
                  <a:moveTo>
                    <a:pt x="131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8"/>
                    <a:pt x="0" y="17"/>
                  </a:cubicBezTo>
                  <a:cubicBezTo>
                    <a:pt x="0" y="26"/>
                    <a:pt x="9" y="34"/>
                    <a:pt x="21" y="34"/>
                  </a:cubicBezTo>
                  <a:cubicBezTo>
                    <a:pt x="131" y="34"/>
                    <a:pt x="131" y="34"/>
                    <a:pt x="131" y="34"/>
                  </a:cubicBezTo>
                  <a:cubicBezTo>
                    <a:pt x="142" y="34"/>
                    <a:pt x="151" y="26"/>
                    <a:pt x="151" y="17"/>
                  </a:cubicBezTo>
                  <a:cubicBezTo>
                    <a:pt x="151" y="8"/>
                    <a:pt x="142" y="0"/>
                    <a:pt x="131" y="0"/>
                  </a:cubicBezTo>
                  <a:close/>
                  <a:moveTo>
                    <a:pt x="131" y="0"/>
                  </a:moveTo>
                  <a:cubicBezTo>
                    <a:pt x="131" y="0"/>
                    <a:pt x="131" y="0"/>
                    <a:pt x="131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 18"/>
            <p:cNvSpPr>
              <a:spLocks noEditPoints="1"/>
            </p:cNvSpPr>
            <p:nvPr/>
          </p:nvSpPr>
          <p:spPr bwMode="auto">
            <a:xfrm>
              <a:off x="6740525" y="1989138"/>
              <a:ext cx="276225" cy="61913"/>
            </a:xfrm>
            <a:custGeom>
              <a:avLst/>
              <a:gdLst/>
              <a:ahLst/>
              <a:cxnLst>
                <a:cxn ang="0">
                  <a:pos x="151" y="17"/>
                </a:cxn>
                <a:cxn ang="0">
                  <a:pos x="131" y="0"/>
                </a:cxn>
                <a:cxn ang="0">
                  <a:pos x="21" y="0"/>
                </a:cxn>
                <a:cxn ang="0">
                  <a:pos x="0" y="17"/>
                </a:cxn>
                <a:cxn ang="0">
                  <a:pos x="21" y="34"/>
                </a:cxn>
                <a:cxn ang="0">
                  <a:pos x="131" y="34"/>
                </a:cxn>
                <a:cxn ang="0">
                  <a:pos x="151" y="17"/>
                </a:cxn>
                <a:cxn ang="0">
                  <a:pos x="151" y="17"/>
                </a:cxn>
                <a:cxn ang="0">
                  <a:pos x="151" y="17"/>
                </a:cxn>
              </a:cxnLst>
              <a:rect l="0" t="0" r="r" b="b"/>
              <a:pathLst>
                <a:path w="151" h="34">
                  <a:moveTo>
                    <a:pt x="151" y="17"/>
                  </a:moveTo>
                  <a:cubicBezTo>
                    <a:pt x="151" y="8"/>
                    <a:pt x="142" y="0"/>
                    <a:pt x="13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8"/>
                    <a:pt x="0" y="17"/>
                  </a:cubicBezTo>
                  <a:cubicBezTo>
                    <a:pt x="0" y="26"/>
                    <a:pt x="9" y="34"/>
                    <a:pt x="21" y="34"/>
                  </a:cubicBezTo>
                  <a:cubicBezTo>
                    <a:pt x="131" y="34"/>
                    <a:pt x="131" y="34"/>
                    <a:pt x="131" y="34"/>
                  </a:cubicBezTo>
                  <a:cubicBezTo>
                    <a:pt x="142" y="34"/>
                    <a:pt x="151" y="26"/>
                    <a:pt x="151" y="17"/>
                  </a:cubicBezTo>
                  <a:close/>
                  <a:moveTo>
                    <a:pt x="151" y="17"/>
                  </a:moveTo>
                  <a:cubicBezTo>
                    <a:pt x="151" y="17"/>
                    <a:pt x="151" y="17"/>
                    <a:pt x="151" y="17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 19"/>
            <p:cNvSpPr>
              <a:spLocks noEditPoints="1"/>
            </p:cNvSpPr>
            <p:nvPr/>
          </p:nvSpPr>
          <p:spPr bwMode="auto">
            <a:xfrm>
              <a:off x="6770688" y="2078038"/>
              <a:ext cx="219075" cy="60325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0" y="17"/>
                </a:cxn>
                <a:cxn ang="0">
                  <a:pos x="20" y="33"/>
                </a:cxn>
                <a:cxn ang="0">
                  <a:pos x="99" y="33"/>
                </a:cxn>
                <a:cxn ang="0">
                  <a:pos x="120" y="17"/>
                </a:cxn>
                <a:cxn ang="0">
                  <a:pos x="99" y="0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20" y="0"/>
                </a:cxn>
              </a:cxnLst>
              <a:rect l="0" t="0" r="r" b="b"/>
              <a:pathLst>
                <a:path w="120" h="33">
                  <a:moveTo>
                    <a:pt x="20" y="0"/>
                  </a:moveTo>
                  <a:cubicBezTo>
                    <a:pt x="9" y="0"/>
                    <a:pt x="0" y="7"/>
                    <a:pt x="0" y="17"/>
                  </a:cubicBezTo>
                  <a:cubicBezTo>
                    <a:pt x="0" y="26"/>
                    <a:pt x="9" y="33"/>
                    <a:pt x="2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10" y="33"/>
                    <a:pt x="120" y="26"/>
                    <a:pt x="120" y="17"/>
                  </a:cubicBezTo>
                  <a:cubicBezTo>
                    <a:pt x="120" y="7"/>
                    <a:pt x="110" y="0"/>
                    <a:pt x="99" y="0"/>
                  </a:cubicBezTo>
                  <a:lnTo>
                    <a:pt x="20" y="0"/>
                  </a:lnTo>
                  <a:close/>
                  <a:moveTo>
                    <a:pt x="20" y="0"/>
                  </a:moveTo>
                  <a:cubicBezTo>
                    <a:pt x="20" y="0"/>
                    <a:pt x="20" y="0"/>
                    <a:pt x="20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 20"/>
            <p:cNvSpPr>
              <a:spLocks noEditPoints="1"/>
            </p:cNvSpPr>
            <p:nvPr/>
          </p:nvSpPr>
          <p:spPr bwMode="auto">
            <a:xfrm>
              <a:off x="6627813" y="1292226"/>
              <a:ext cx="503238" cy="581024"/>
            </a:xfrm>
            <a:custGeom>
              <a:avLst/>
              <a:gdLst/>
              <a:ahLst/>
              <a:cxnLst>
                <a:cxn ang="0">
                  <a:pos x="221" y="309"/>
                </a:cxn>
                <a:cxn ang="0">
                  <a:pos x="223" y="297"/>
                </a:cxn>
                <a:cxn ang="0">
                  <a:pos x="224" y="294"/>
                </a:cxn>
                <a:cxn ang="0">
                  <a:pos x="251" y="220"/>
                </a:cxn>
                <a:cxn ang="0">
                  <a:pos x="276" y="138"/>
                </a:cxn>
                <a:cxn ang="0">
                  <a:pos x="138" y="0"/>
                </a:cxn>
                <a:cxn ang="0">
                  <a:pos x="0" y="138"/>
                </a:cxn>
                <a:cxn ang="0">
                  <a:pos x="24" y="220"/>
                </a:cxn>
                <a:cxn ang="0">
                  <a:pos x="52" y="301"/>
                </a:cxn>
                <a:cxn ang="0">
                  <a:pos x="68" y="317"/>
                </a:cxn>
                <a:cxn ang="0">
                  <a:pos x="207" y="317"/>
                </a:cxn>
                <a:cxn ang="0">
                  <a:pos x="221" y="309"/>
                </a:cxn>
                <a:cxn ang="0">
                  <a:pos x="115" y="281"/>
                </a:cxn>
                <a:cxn ang="0">
                  <a:pos x="149" y="175"/>
                </a:cxn>
                <a:cxn ang="0">
                  <a:pos x="150" y="169"/>
                </a:cxn>
                <a:cxn ang="0">
                  <a:pos x="147" y="167"/>
                </a:cxn>
                <a:cxn ang="0">
                  <a:pos x="144" y="168"/>
                </a:cxn>
                <a:cxn ang="0">
                  <a:pos x="109" y="226"/>
                </a:cxn>
                <a:cxn ang="0">
                  <a:pos x="109" y="226"/>
                </a:cxn>
                <a:cxn ang="0">
                  <a:pos x="99" y="159"/>
                </a:cxn>
                <a:cxn ang="0">
                  <a:pos x="186" y="102"/>
                </a:cxn>
                <a:cxn ang="0">
                  <a:pos x="187" y="102"/>
                </a:cxn>
                <a:cxn ang="0">
                  <a:pos x="191" y="105"/>
                </a:cxn>
                <a:cxn ang="0">
                  <a:pos x="175" y="216"/>
                </a:cxn>
                <a:cxn ang="0">
                  <a:pos x="145" y="231"/>
                </a:cxn>
                <a:cxn ang="0">
                  <a:pos x="136" y="241"/>
                </a:cxn>
                <a:cxn ang="0">
                  <a:pos x="136" y="280"/>
                </a:cxn>
                <a:cxn ang="0">
                  <a:pos x="131" y="285"/>
                </a:cxn>
                <a:cxn ang="0">
                  <a:pos x="119" y="285"/>
                </a:cxn>
                <a:cxn ang="0">
                  <a:pos x="115" y="284"/>
                </a:cxn>
                <a:cxn ang="0">
                  <a:pos x="115" y="281"/>
                </a:cxn>
                <a:cxn ang="0">
                  <a:pos x="115" y="281"/>
                </a:cxn>
                <a:cxn ang="0">
                  <a:pos x="115" y="281"/>
                </a:cxn>
              </a:cxnLst>
              <a:rect l="0" t="0" r="r" b="b"/>
              <a:pathLst>
                <a:path w="276" h="317">
                  <a:moveTo>
                    <a:pt x="221" y="309"/>
                  </a:moveTo>
                  <a:cubicBezTo>
                    <a:pt x="223" y="306"/>
                    <a:pt x="223" y="301"/>
                    <a:pt x="223" y="297"/>
                  </a:cubicBezTo>
                  <a:cubicBezTo>
                    <a:pt x="224" y="296"/>
                    <a:pt x="224" y="295"/>
                    <a:pt x="224" y="294"/>
                  </a:cubicBezTo>
                  <a:cubicBezTo>
                    <a:pt x="228" y="260"/>
                    <a:pt x="240" y="240"/>
                    <a:pt x="251" y="220"/>
                  </a:cubicBezTo>
                  <a:cubicBezTo>
                    <a:pt x="264" y="198"/>
                    <a:pt x="276" y="177"/>
                    <a:pt x="276" y="138"/>
                  </a:cubicBezTo>
                  <a:cubicBezTo>
                    <a:pt x="276" y="62"/>
                    <a:pt x="214" y="0"/>
                    <a:pt x="138" y="0"/>
                  </a:cubicBezTo>
                  <a:cubicBezTo>
                    <a:pt x="62" y="0"/>
                    <a:pt x="0" y="62"/>
                    <a:pt x="0" y="138"/>
                  </a:cubicBezTo>
                  <a:cubicBezTo>
                    <a:pt x="0" y="177"/>
                    <a:pt x="12" y="198"/>
                    <a:pt x="24" y="220"/>
                  </a:cubicBezTo>
                  <a:cubicBezTo>
                    <a:pt x="36" y="241"/>
                    <a:pt x="48" y="263"/>
                    <a:pt x="52" y="301"/>
                  </a:cubicBezTo>
                  <a:cubicBezTo>
                    <a:pt x="52" y="310"/>
                    <a:pt x="60" y="317"/>
                    <a:pt x="68" y="317"/>
                  </a:cubicBezTo>
                  <a:cubicBezTo>
                    <a:pt x="207" y="317"/>
                    <a:pt x="207" y="317"/>
                    <a:pt x="207" y="317"/>
                  </a:cubicBezTo>
                  <a:cubicBezTo>
                    <a:pt x="213" y="317"/>
                    <a:pt x="218" y="314"/>
                    <a:pt x="221" y="309"/>
                  </a:cubicBezTo>
                  <a:close/>
                  <a:moveTo>
                    <a:pt x="115" y="281"/>
                  </a:moveTo>
                  <a:cubicBezTo>
                    <a:pt x="126" y="209"/>
                    <a:pt x="144" y="182"/>
                    <a:pt x="149" y="175"/>
                  </a:cubicBezTo>
                  <a:cubicBezTo>
                    <a:pt x="151" y="172"/>
                    <a:pt x="151" y="170"/>
                    <a:pt x="150" y="169"/>
                  </a:cubicBezTo>
                  <a:cubicBezTo>
                    <a:pt x="150" y="168"/>
                    <a:pt x="149" y="167"/>
                    <a:pt x="147" y="167"/>
                  </a:cubicBezTo>
                  <a:cubicBezTo>
                    <a:pt x="146" y="167"/>
                    <a:pt x="145" y="167"/>
                    <a:pt x="144" y="168"/>
                  </a:cubicBezTo>
                  <a:cubicBezTo>
                    <a:pt x="136" y="171"/>
                    <a:pt x="112" y="186"/>
                    <a:pt x="109" y="226"/>
                  </a:cubicBezTo>
                  <a:cubicBezTo>
                    <a:pt x="109" y="226"/>
                    <a:pt x="109" y="226"/>
                    <a:pt x="109" y="226"/>
                  </a:cubicBezTo>
                  <a:cubicBezTo>
                    <a:pt x="102" y="215"/>
                    <a:pt x="88" y="187"/>
                    <a:pt x="99" y="159"/>
                  </a:cubicBezTo>
                  <a:cubicBezTo>
                    <a:pt x="110" y="133"/>
                    <a:pt x="139" y="114"/>
                    <a:pt x="186" y="102"/>
                  </a:cubicBezTo>
                  <a:cubicBezTo>
                    <a:pt x="186" y="102"/>
                    <a:pt x="187" y="102"/>
                    <a:pt x="187" y="102"/>
                  </a:cubicBezTo>
                  <a:cubicBezTo>
                    <a:pt x="189" y="102"/>
                    <a:pt x="191" y="103"/>
                    <a:pt x="191" y="105"/>
                  </a:cubicBezTo>
                  <a:cubicBezTo>
                    <a:pt x="193" y="126"/>
                    <a:pt x="200" y="188"/>
                    <a:pt x="175" y="216"/>
                  </a:cubicBezTo>
                  <a:cubicBezTo>
                    <a:pt x="168" y="225"/>
                    <a:pt x="158" y="230"/>
                    <a:pt x="145" y="231"/>
                  </a:cubicBezTo>
                  <a:cubicBezTo>
                    <a:pt x="140" y="231"/>
                    <a:pt x="136" y="236"/>
                    <a:pt x="136" y="241"/>
                  </a:cubicBezTo>
                  <a:cubicBezTo>
                    <a:pt x="136" y="280"/>
                    <a:pt x="136" y="280"/>
                    <a:pt x="136" y="280"/>
                  </a:cubicBezTo>
                  <a:cubicBezTo>
                    <a:pt x="136" y="283"/>
                    <a:pt x="134" y="285"/>
                    <a:pt x="131" y="285"/>
                  </a:cubicBezTo>
                  <a:cubicBezTo>
                    <a:pt x="119" y="285"/>
                    <a:pt x="119" y="285"/>
                    <a:pt x="119" y="285"/>
                  </a:cubicBezTo>
                  <a:cubicBezTo>
                    <a:pt x="117" y="285"/>
                    <a:pt x="116" y="285"/>
                    <a:pt x="115" y="284"/>
                  </a:cubicBezTo>
                  <a:cubicBezTo>
                    <a:pt x="115" y="283"/>
                    <a:pt x="114" y="282"/>
                    <a:pt x="115" y="281"/>
                  </a:cubicBezTo>
                  <a:close/>
                  <a:moveTo>
                    <a:pt x="115" y="281"/>
                  </a:moveTo>
                  <a:cubicBezTo>
                    <a:pt x="115" y="281"/>
                    <a:pt x="115" y="281"/>
                    <a:pt x="115" y="28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16" name="直接连接符 15"/>
          <p:cNvCxnSpPr/>
          <p:nvPr/>
        </p:nvCxnSpPr>
        <p:spPr>
          <a:xfrm>
            <a:off x="1021404" y="1011677"/>
            <a:ext cx="10447507" cy="0"/>
          </a:xfrm>
          <a:prstGeom prst="line">
            <a:avLst/>
          </a:prstGeom>
          <a:ln w="254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1021404" y="480585"/>
            <a:ext cx="1044750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2800" b="1" dirty="0" smtClean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Excess Market Volatility</a:t>
            </a:r>
            <a:endParaRPr sz="2800" b="1" dirty="0" smtClean="0">
              <a:solidFill>
                <a:schemeClr val="accent5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507" name="Rectangle 3"/>
          <p:cNvSpPr>
            <a:spLocks noGrp="1"/>
          </p:cNvSpPr>
          <p:nvPr>
            <p:ph idx="1"/>
          </p:nvPr>
        </p:nvSpPr>
        <p:spPr>
          <a:xfrm>
            <a:off x="879475" y="1144905"/>
            <a:ext cx="9898380" cy="5040630"/>
          </a:xfrm>
        </p:spPr>
        <p:txBody>
          <a:bodyPr vert="horz" wrap="square" lIns="91440" tIns="45720" rIns="91440" bIns="45720" anchor="t" anchorCtr="0"/>
          <a:p>
            <a:pPr eaLnBrk="1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altLang="zh-CN" sz="2400" b="1" dirty="0">
                <a:ea typeface="宋体" panose="02010600030101010101" pitchFamily="2" charset="-122"/>
              </a:rPr>
              <a:t>Shiller (1981)</a:t>
            </a:r>
            <a:endParaRPr lang="en-US" altLang="zh-CN" sz="2400" b="1" dirty="0">
              <a:ea typeface="宋体" panose="02010600030101010101" pitchFamily="2" charset="-122"/>
            </a:endParaRPr>
          </a:p>
          <a:p>
            <a:pPr lvl="1" eaLnBrk="1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altLang="zh-CN" sz="2400" b="1" dirty="0">
                <a:solidFill>
                  <a:schemeClr val="tx1"/>
                </a:solidFill>
                <a:ea typeface="宋体" panose="02010600030101010101" pitchFamily="2" charset="-122"/>
              </a:rPr>
              <a:t>Variability of the stock market index several times greater than variability of aggregate dividends</a:t>
            </a:r>
            <a:endParaRPr lang="en-US" altLang="zh-CN" sz="2400" b="1" dirty="0">
              <a:solidFill>
                <a:schemeClr val="tx1"/>
              </a:solidFill>
              <a:ea typeface="宋体" panose="02010600030101010101" pitchFamily="2" charset="-122"/>
            </a:endParaRPr>
          </a:p>
          <a:p>
            <a:pPr lvl="1" eaLnBrk="1" hangingPunct="1">
              <a:spcBef>
                <a:spcPts val="1200"/>
              </a:spcBef>
            </a:pPr>
            <a:endParaRPr lang="en-US" altLang="zh-CN" sz="2400" b="1" dirty="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862330" y="2838450"/>
            <a:ext cx="10357485" cy="354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charRg st="0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7">
                                            <p:txEl>
                                              <p:charRg st="0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7">
                                            <p:txEl>
                                              <p:charRg st="0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charRg st="15" end="1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507">
                                            <p:txEl>
                                              <p:charRg st="15" end="1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507">
                                            <p:txEl>
                                              <p:charRg st="15" end="1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9682716" y="5952212"/>
            <a:ext cx="2247754" cy="8607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Group 89"/>
          <p:cNvGrpSpPr>
            <a:grpSpLocks noChangeAspect="1"/>
          </p:cNvGrpSpPr>
          <p:nvPr/>
        </p:nvGrpSpPr>
        <p:grpSpPr>
          <a:xfrm>
            <a:off x="604738" y="555742"/>
            <a:ext cx="274574" cy="461666"/>
            <a:chOff x="6627813" y="1292226"/>
            <a:chExt cx="503238" cy="846137"/>
          </a:xfrm>
          <a:solidFill>
            <a:schemeClr val="accent5">
              <a:lumMod val="50000"/>
            </a:schemeClr>
          </a:solidFill>
        </p:grpSpPr>
        <p:sp>
          <p:nvSpPr>
            <p:cNvPr id="5" name="Freeform 17"/>
            <p:cNvSpPr>
              <a:spLocks noEditPoints="1"/>
            </p:cNvSpPr>
            <p:nvPr/>
          </p:nvSpPr>
          <p:spPr bwMode="auto">
            <a:xfrm>
              <a:off x="6740525" y="1900238"/>
              <a:ext cx="276225" cy="63500"/>
            </a:xfrm>
            <a:custGeom>
              <a:avLst/>
              <a:gdLst/>
              <a:ahLst/>
              <a:cxnLst>
                <a:cxn ang="0">
                  <a:pos x="131" y="0"/>
                </a:cxn>
                <a:cxn ang="0">
                  <a:pos x="21" y="0"/>
                </a:cxn>
                <a:cxn ang="0">
                  <a:pos x="0" y="17"/>
                </a:cxn>
                <a:cxn ang="0">
                  <a:pos x="21" y="34"/>
                </a:cxn>
                <a:cxn ang="0">
                  <a:pos x="131" y="34"/>
                </a:cxn>
                <a:cxn ang="0">
                  <a:pos x="151" y="17"/>
                </a:cxn>
                <a:cxn ang="0">
                  <a:pos x="131" y="0"/>
                </a:cxn>
                <a:cxn ang="0">
                  <a:pos x="131" y="0"/>
                </a:cxn>
                <a:cxn ang="0">
                  <a:pos x="131" y="0"/>
                </a:cxn>
              </a:cxnLst>
              <a:rect l="0" t="0" r="r" b="b"/>
              <a:pathLst>
                <a:path w="151" h="34">
                  <a:moveTo>
                    <a:pt x="131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8"/>
                    <a:pt x="0" y="17"/>
                  </a:cubicBezTo>
                  <a:cubicBezTo>
                    <a:pt x="0" y="26"/>
                    <a:pt x="9" y="34"/>
                    <a:pt x="21" y="34"/>
                  </a:cubicBezTo>
                  <a:cubicBezTo>
                    <a:pt x="131" y="34"/>
                    <a:pt x="131" y="34"/>
                    <a:pt x="131" y="34"/>
                  </a:cubicBezTo>
                  <a:cubicBezTo>
                    <a:pt x="142" y="34"/>
                    <a:pt x="151" y="26"/>
                    <a:pt x="151" y="17"/>
                  </a:cubicBezTo>
                  <a:cubicBezTo>
                    <a:pt x="151" y="8"/>
                    <a:pt x="142" y="0"/>
                    <a:pt x="131" y="0"/>
                  </a:cubicBezTo>
                  <a:close/>
                  <a:moveTo>
                    <a:pt x="131" y="0"/>
                  </a:moveTo>
                  <a:cubicBezTo>
                    <a:pt x="131" y="0"/>
                    <a:pt x="131" y="0"/>
                    <a:pt x="131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 18"/>
            <p:cNvSpPr>
              <a:spLocks noEditPoints="1"/>
            </p:cNvSpPr>
            <p:nvPr/>
          </p:nvSpPr>
          <p:spPr bwMode="auto">
            <a:xfrm>
              <a:off x="6740525" y="1989138"/>
              <a:ext cx="276225" cy="61913"/>
            </a:xfrm>
            <a:custGeom>
              <a:avLst/>
              <a:gdLst/>
              <a:ahLst/>
              <a:cxnLst>
                <a:cxn ang="0">
                  <a:pos x="151" y="17"/>
                </a:cxn>
                <a:cxn ang="0">
                  <a:pos x="131" y="0"/>
                </a:cxn>
                <a:cxn ang="0">
                  <a:pos x="21" y="0"/>
                </a:cxn>
                <a:cxn ang="0">
                  <a:pos x="0" y="17"/>
                </a:cxn>
                <a:cxn ang="0">
                  <a:pos x="21" y="34"/>
                </a:cxn>
                <a:cxn ang="0">
                  <a:pos x="131" y="34"/>
                </a:cxn>
                <a:cxn ang="0">
                  <a:pos x="151" y="17"/>
                </a:cxn>
                <a:cxn ang="0">
                  <a:pos x="151" y="17"/>
                </a:cxn>
                <a:cxn ang="0">
                  <a:pos x="151" y="17"/>
                </a:cxn>
              </a:cxnLst>
              <a:rect l="0" t="0" r="r" b="b"/>
              <a:pathLst>
                <a:path w="151" h="34">
                  <a:moveTo>
                    <a:pt x="151" y="17"/>
                  </a:moveTo>
                  <a:cubicBezTo>
                    <a:pt x="151" y="8"/>
                    <a:pt x="142" y="0"/>
                    <a:pt x="13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8"/>
                    <a:pt x="0" y="17"/>
                  </a:cubicBezTo>
                  <a:cubicBezTo>
                    <a:pt x="0" y="26"/>
                    <a:pt x="9" y="34"/>
                    <a:pt x="21" y="34"/>
                  </a:cubicBezTo>
                  <a:cubicBezTo>
                    <a:pt x="131" y="34"/>
                    <a:pt x="131" y="34"/>
                    <a:pt x="131" y="34"/>
                  </a:cubicBezTo>
                  <a:cubicBezTo>
                    <a:pt x="142" y="34"/>
                    <a:pt x="151" y="26"/>
                    <a:pt x="151" y="17"/>
                  </a:cubicBezTo>
                  <a:close/>
                  <a:moveTo>
                    <a:pt x="151" y="17"/>
                  </a:moveTo>
                  <a:cubicBezTo>
                    <a:pt x="151" y="17"/>
                    <a:pt x="151" y="17"/>
                    <a:pt x="151" y="17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 19"/>
            <p:cNvSpPr>
              <a:spLocks noEditPoints="1"/>
            </p:cNvSpPr>
            <p:nvPr/>
          </p:nvSpPr>
          <p:spPr bwMode="auto">
            <a:xfrm>
              <a:off x="6770688" y="2078038"/>
              <a:ext cx="219075" cy="60325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0" y="17"/>
                </a:cxn>
                <a:cxn ang="0">
                  <a:pos x="20" y="33"/>
                </a:cxn>
                <a:cxn ang="0">
                  <a:pos x="99" y="33"/>
                </a:cxn>
                <a:cxn ang="0">
                  <a:pos x="120" y="17"/>
                </a:cxn>
                <a:cxn ang="0">
                  <a:pos x="99" y="0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20" y="0"/>
                </a:cxn>
              </a:cxnLst>
              <a:rect l="0" t="0" r="r" b="b"/>
              <a:pathLst>
                <a:path w="120" h="33">
                  <a:moveTo>
                    <a:pt x="20" y="0"/>
                  </a:moveTo>
                  <a:cubicBezTo>
                    <a:pt x="9" y="0"/>
                    <a:pt x="0" y="7"/>
                    <a:pt x="0" y="17"/>
                  </a:cubicBezTo>
                  <a:cubicBezTo>
                    <a:pt x="0" y="26"/>
                    <a:pt x="9" y="33"/>
                    <a:pt x="2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10" y="33"/>
                    <a:pt x="120" y="26"/>
                    <a:pt x="120" y="17"/>
                  </a:cubicBezTo>
                  <a:cubicBezTo>
                    <a:pt x="120" y="7"/>
                    <a:pt x="110" y="0"/>
                    <a:pt x="99" y="0"/>
                  </a:cubicBezTo>
                  <a:lnTo>
                    <a:pt x="20" y="0"/>
                  </a:lnTo>
                  <a:close/>
                  <a:moveTo>
                    <a:pt x="20" y="0"/>
                  </a:moveTo>
                  <a:cubicBezTo>
                    <a:pt x="20" y="0"/>
                    <a:pt x="20" y="0"/>
                    <a:pt x="20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 20"/>
            <p:cNvSpPr>
              <a:spLocks noEditPoints="1"/>
            </p:cNvSpPr>
            <p:nvPr/>
          </p:nvSpPr>
          <p:spPr bwMode="auto">
            <a:xfrm>
              <a:off x="6627813" y="1292226"/>
              <a:ext cx="503238" cy="581024"/>
            </a:xfrm>
            <a:custGeom>
              <a:avLst/>
              <a:gdLst/>
              <a:ahLst/>
              <a:cxnLst>
                <a:cxn ang="0">
                  <a:pos x="221" y="309"/>
                </a:cxn>
                <a:cxn ang="0">
                  <a:pos x="223" y="297"/>
                </a:cxn>
                <a:cxn ang="0">
                  <a:pos x="224" y="294"/>
                </a:cxn>
                <a:cxn ang="0">
                  <a:pos x="251" y="220"/>
                </a:cxn>
                <a:cxn ang="0">
                  <a:pos x="276" y="138"/>
                </a:cxn>
                <a:cxn ang="0">
                  <a:pos x="138" y="0"/>
                </a:cxn>
                <a:cxn ang="0">
                  <a:pos x="0" y="138"/>
                </a:cxn>
                <a:cxn ang="0">
                  <a:pos x="24" y="220"/>
                </a:cxn>
                <a:cxn ang="0">
                  <a:pos x="52" y="301"/>
                </a:cxn>
                <a:cxn ang="0">
                  <a:pos x="68" y="317"/>
                </a:cxn>
                <a:cxn ang="0">
                  <a:pos x="207" y="317"/>
                </a:cxn>
                <a:cxn ang="0">
                  <a:pos x="221" y="309"/>
                </a:cxn>
                <a:cxn ang="0">
                  <a:pos x="115" y="281"/>
                </a:cxn>
                <a:cxn ang="0">
                  <a:pos x="149" y="175"/>
                </a:cxn>
                <a:cxn ang="0">
                  <a:pos x="150" y="169"/>
                </a:cxn>
                <a:cxn ang="0">
                  <a:pos x="147" y="167"/>
                </a:cxn>
                <a:cxn ang="0">
                  <a:pos x="144" y="168"/>
                </a:cxn>
                <a:cxn ang="0">
                  <a:pos x="109" y="226"/>
                </a:cxn>
                <a:cxn ang="0">
                  <a:pos x="109" y="226"/>
                </a:cxn>
                <a:cxn ang="0">
                  <a:pos x="99" y="159"/>
                </a:cxn>
                <a:cxn ang="0">
                  <a:pos x="186" y="102"/>
                </a:cxn>
                <a:cxn ang="0">
                  <a:pos x="187" y="102"/>
                </a:cxn>
                <a:cxn ang="0">
                  <a:pos x="191" y="105"/>
                </a:cxn>
                <a:cxn ang="0">
                  <a:pos x="175" y="216"/>
                </a:cxn>
                <a:cxn ang="0">
                  <a:pos x="145" y="231"/>
                </a:cxn>
                <a:cxn ang="0">
                  <a:pos x="136" y="241"/>
                </a:cxn>
                <a:cxn ang="0">
                  <a:pos x="136" y="280"/>
                </a:cxn>
                <a:cxn ang="0">
                  <a:pos x="131" y="285"/>
                </a:cxn>
                <a:cxn ang="0">
                  <a:pos x="119" y="285"/>
                </a:cxn>
                <a:cxn ang="0">
                  <a:pos x="115" y="284"/>
                </a:cxn>
                <a:cxn ang="0">
                  <a:pos x="115" y="281"/>
                </a:cxn>
                <a:cxn ang="0">
                  <a:pos x="115" y="281"/>
                </a:cxn>
                <a:cxn ang="0">
                  <a:pos x="115" y="281"/>
                </a:cxn>
              </a:cxnLst>
              <a:rect l="0" t="0" r="r" b="b"/>
              <a:pathLst>
                <a:path w="276" h="317">
                  <a:moveTo>
                    <a:pt x="221" y="309"/>
                  </a:moveTo>
                  <a:cubicBezTo>
                    <a:pt x="223" y="306"/>
                    <a:pt x="223" y="301"/>
                    <a:pt x="223" y="297"/>
                  </a:cubicBezTo>
                  <a:cubicBezTo>
                    <a:pt x="224" y="296"/>
                    <a:pt x="224" y="295"/>
                    <a:pt x="224" y="294"/>
                  </a:cubicBezTo>
                  <a:cubicBezTo>
                    <a:pt x="228" y="260"/>
                    <a:pt x="240" y="240"/>
                    <a:pt x="251" y="220"/>
                  </a:cubicBezTo>
                  <a:cubicBezTo>
                    <a:pt x="264" y="198"/>
                    <a:pt x="276" y="177"/>
                    <a:pt x="276" y="138"/>
                  </a:cubicBezTo>
                  <a:cubicBezTo>
                    <a:pt x="276" y="62"/>
                    <a:pt x="214" y="0"/>
                    <a:pt x="138" y="0"/>
                  </a:cubicBezTo>
                  <a:cubicBezTo>
                    <a:pt x="62" y="0"/>
                    <a:pt x="0" y="62"/>
                    <a:pt x="0" y="138"/>
                  </a:cubicBezTo>
                  <a:cubicBezTo>
                    <a:pt x="0" y="177"/>
                    <a:pt x="12" y="198"/>
                    <a:pt x="24" y="220"/>
                  </a:cubicBezTo>
                  <a:cubicBezTo>
                    <a:pt x="36" y="241"/>
                    <a:pt x="48" y="263"/>
                    <a:pt x="52" y="301"/>
                  </a:cubicBezTo>
                  <a:cubicBezTo>
                    <a:pt x="52" y="310"/>
                    <a:pt x="60" y="317"/>
                    <a:pt x="68" y="317"/>
                  </a:cubicBezTo>
                  <a:cubicBezTo>
                    <a:pt x="207" y="317"/>
                    <a:pt x="207" y="317"/>
                    <a:pt x="207" y="317"/>
                  </a:cubicBezTo>
                  <a:cubicBezTo>
                    <a:pt x="213" y="317"/>
                    <a:pt x="218" y="314"/>
                    <a:pt x="221" y="309"/>
                  </a:cubicBezTo>
                  <a:close/>
                  <a:moveTo>
                    <a:pt x="115" y="281"/>
                  </a:moveTo>
                  <a:cubicBezTo>
                    <a:pt x="126" y="209"/>
                    <a:pt x="144" y="182"/>
                    <a:pt x="149" y="175"/>
                  </a:cubicBezTo>
                  <a:cubicBezTo>
                    <a:pt x="151" y="172"/>
                    <a:pt x="151" y="170"/>
                    <a:pt x="150" y="169"/>
                  </a:cubicBezTo>
                  <a:cubicBezTo>
                    <a:pt x="150" y="168"/>
                    <a:pt x="149" y="167"/>
                    <a:pt x="147" y="167"/>
                  </a:cubicBezTo>
                  <a:cubicBezTo>
                    <a:pt x="146" y="167"/>
                    <a:pt x="145" y="167"/>
                    <a:pt x="144" y="168"/>
                  </a:cubicBezTo>
                  <a:cubicBezTo>
                    <a:pt x="136" y="171"/>
                    <a:pt x="112" y="186"/>
                    <a:pt x="109" y="226"/>
                  </a:cubicBezTo>
                  <a:cubicBezTo>
                    <a:pt x="109" y="226"/>
                    <a:pt x="109" y="226"/>
                    <a:pt x="109" y="226"/>
                  </a:cubicBezTo>
                  <a:cubicBezTo>
                    <a:pt x="102" y="215"/>
                    <a:pt x="88" y="187"/>
                    <a:pt x="99" y="159"/>
                  </a:cubicBezTo>
                  <a:cubicBezTo>
                    <a:pt x="110" y="133"/>
                    <a:pt x="139" y="114"/>
                    <a:pt x="186" y="102"/>
                  </a:cubicBezTo>
                  <a:cubicBezTo>
                    <a:pt x="186" y="102"/>
                    <a:pt x="187" y="102"/>
                    <a:pt x="187" y="102"/>
                  </a:cubicBezTo>
                  <a:cubicBezTo>
                    <a:pt x="189" y="102"/>
                    <a:pt x="191" y="103"/>
                    <a:pt x="191" y="105"/>
                  </a:cubicBezTo>
                  <a:cubicBezTo>
                    <a:pt x="193" y="126"/>
                    <a:pt x="200" y="188"/>
                    <a:pt x="175" y="216"/>
                  </a:cubicBezTo>
                  <a:cubicBezTo>
                    <a:pt x="168" y="225"/>
                    <a:pt x="158" y="230"/>
                    <a:pt x="145" y="231"/>
                  </a:cubicBezTo>
                  <a:cubicBezTo>
                    <a:pt x="140" y="231"/>
                    <a:pt x="136" y="236"/>
                    <a:pt x="136" y="241"/>
                  </a:cubicBezTo>
                  <a:cubicBezTo>
                    <a:pt x="136" y="280"/>
                    <a:pt x="136" y="280"/>
                    <a:pt x="136" y="280"/>
                  </a:cubicBezTo>
                  <a:cubicBezTo>
                    <a:pt x="136" y="283"/>
                    <a:pt x="134" y="285"/>
                    <a:pt x="131" y="285"/>
                  </a:cubicBezTo>
                  <a:cubicBezTo>
                    <a:pt x="119" y="285"/>
                    <a:pt x="119" y="285"/>
                    <a:pt x="119" y="285"/>
                  </a:cubicBezTo>
                  <a:cubicBezTo>
                    <a:pt x="117" y="285"/>
                    <a:pt x="116" y="285"/>
                    <a:pt x="115" y="284"/>
                  </a:cubicBezTo>
                  <a:cubicBezTo>
                    <a:pt x="115" y="283"/>
                    <a:pt x="114" y="282"/>
                    <a:pt x="115" y="281"/>
                  </a:cubicBezTo>
                  <a:close/>
                  <a:moveTo>
                    <a:pt x="115" y="281"/>
                  </a:moveTo>
                  <a:cubicBezTo>
                    <a:pt x="115" y="281"/>
                    <a:pt x="115" y="281"/>
                    <a:pt x="115" y="28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16" name="直接连接符 15"/>
          <p:cNvCxnSpPr/>
          <p:nvPr/>
        </p:nvCxnSpPr>
        <p:spPr>
          <a:xfrm>
            <a:off x="1021404" y="1011677"/>
            <a:ext cx="10447507" cy="0"/>
          </a:xfrm>
          <a:prstGeom prst="line">
            <a:avLst/>
          </a:prstGeom>
          <a:ln w="254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1021404" y="480585"/>
            <a:ext cx="1044750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2800" b="1" dirty="0" smtClean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Efficient Securities Markets Anomalies</a:t>
            </a:r>
            <a:endParaRPr sz="2800" b="1" dirty="0" smtClean="0">
              <a:solidFill>
                <a:schemeClr val="accent5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4579" name="Rectangle 3"/>
          <p:cNvSpPr>
            <a:spLocks noGrp="1"/>
          </p:cNvSpPr>
          <p:nvPr>
            <p:ph idx="1"/>
          </p:nvPr>
        </p:nvSpPr>
        <p:spPr>
          <a:xfrm>
            <a:off x="918210" y="1210310"/>
            <a:ext cx="10551160" cy="4177030"/>
          </a:xfrm>
        </p:spPr>
        <p:txBody>
          <a:bodyPr vert="horz" wrap="square" lIns="91440" tIns="45720" rIns="91440" bIns="45720" anchor="t" anchorCtr="0"/>
          <a:p>
            <a:pPr eaLnBrk="1" hangingPunct="1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</a:pPr>
            <a:r>
              <a:rPr lang="en-US" altLang="zh-CN" b="1" dirty="0">
                <a:ea typeface="华文新魏" panose="02010800040101010101" pitchFamily="2" charset="-122"/>
              </a:rPr>
              <a:t>Post-Announcement Drift (PAD)</a:t>
            </a:r>
            <a:endParaRPr lang="en-US" altLang="zh-CN" b="1" dirty="0">
              <a:ea typeface="华文新魏" panose="02010800040101010101" pitchFamily="2" charset="-122"/>
            </a:endParaRPr>
          </a:p>
          <a:p>
            <a:pPr lvl="1" eaLnBrk="1" hangingPunct="1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</a:pPr>
            <a:r>
              <a:rPr lang="en-US" altLang="zh-CN" sz="2600" b="1" dirty="0">
                <a:solidFill>
                  <a:schemeClr val="tx1"/>
                </a:solidFill>
                <a:ea typeface="华文新魏" panose="02010800040101010101" pitchFamily="2" charset="-122"/>
              </a:rPr>
              <a:t>Abnormal share returns drift upwards or downwards for some time following GN or BN in quarterly earnings</a:t>
            </a:r>
            <a:endParaRPr lang="en-US" altLang="zh-CN" sz="2600" b="1" dirty="0">
              <a:solidFill>
                <a:schemeClr val="tx1"/>
              </a:solidFill>
              <a:ea typeface="华文新魏" panose="02010800040101010101" pitchFamily="2" charset="-122"/>
            </a:endParaRPr>
          </a:p>
          <a:p>
            <a:pPr lvl="1" eaLnBrk="1" hangingPunct="1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</a:pPr>
            <a:r>
              <a:rPr lang="en-US" altLang="zh-CN" sz="2600" b="1" dirty="0">
                <a:solidFill>
                  <a:schemeClr val="tx1"/>
                </a:solidFill>
                <a:ea typeface="华文新魏" panose="02010800040101010101" pitchFamily="2" charset="-122"/>
              </a:rPr>
              <a:t>Efficient securities market theory predicts immediate response to GN or BN </a:t>
            </a:r>
            <a:endParaRPr lang="en-US" altLang="zh-CN" sz="2600" b="1" dirty="0">
              <a:solidFill>
                <a:schemeClr val="tx1"/>
              </a:solidFill>
              <a:ea typeface="华文新魏" panose="020108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charRg st="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9">
                                            <p:txEl>
                                              <p:charRg st="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9">
                                            <p:txEl>
                                              <p:charRg st="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charRg st="30" end="13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79">
                                            <p:txEl>
                                              <p:charRg st="30" end="13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79">
                                            <p:txEl>
                                              <p:charRg st="30" end="13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charRg st="135" end="2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79">
                                            <p:txEl>
                                              <p:charRg st="135" end="2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79">
                                            <p:txEl>
                                              <p:charRg st="135" end="2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9682716" y="5952212"/>
            <a:ext cx="2247754" cy="8607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Group 89"/>
          <p:cNvGrpSpPr>
            <a:grpSpLocks noChangeAspect="1"/>
          </p:cNvGrpSpPr>
          <p:nvPr/>
        </p:nvGrpSpPr>
        <p:grpSpPr>
          <a:xfrm>
            <a:off x="604738" y="555742"/>
            <a:ext cx="274574" cy="461666"/>
            <a:chOff x="6627813" y="1292226"/>
            <a:chExt cx="503238" cy="846137"/>
          </a:xfrm>
          <a:solidFill>
            <a:schemeClr val="accent5">
              <a:lumMod val="50000"/>
            </a:schemeClr>
          </a:solidFill>
        </p:grpSpPr>
        <p:sp>
          <p:nvSpPr>
            <p:cNvPr id="5" name="Freeform 17"/>
            <p:cNvSpPr>
              <a:spLocks noEditPoints="1"/>
            </p:cNvSpPr>
            <p:nvPr/>
          </p:nvSpPr>
          <p:spPr bwMode="auto">
            <a:xfrm>
              <a:off x="6740525" y="1900238"/>
              <a:ext cx="276225" cy="63500"/>
            </a:xfrm>
            <a:custGeom>
              <a:avLst/>
              <a:gdLst/>
              <a:ahLst/>
              <a:cxnLst>
                <a:cxn ang="0">
                  <a:pos x="131" y="0"/>
                </a:cxn>
                <a:cxn ang="0">
                  <a:pos x="21" y="0"/>
                </a:cxn>
                <a:cxn ang="0">
                  <a:pos x="0" y="17"/>
                </a:cxn>
                <a:cxn ang="0">
                  <a:pos x="21" y="34"/>
                </a:cxn>
                <a:cxn ang="0">
                  <a:pos x="131" y="34"/>
                </a:cxn>
                <a:cxn ang="0">
                  <a:pos x="151" y="17"/>
                </a:cxn>
                <a:cxn ang="0">
                  <a:pos x="131" y="0"/>
                </a:cxn>
                <a:cxn ang="0">
                  <a:pos x="131" y="0"/>
                </a:cxn>
                <a:cxn ang="0">
                  <a:pos x="131" y="0"/>
                </a:cxn>
              </a:cxnLst>
              <a:rect l="0" t="0" r="r" b="b"/>
              <a:pathLst>
                <a:path w="151" h="34">
                  <a:moveTo>
                    <a:pt x="131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8"/>
                    <a:pt x="0" y="17"/>
                  </a:cubicBezTo>
                  <a:cubicBezTo>
                    <a:pt x="0" y="26"/>
                    <a:pt x="9" y="34"/>
                    <a:pt x="21" y="34"/>
                  </a:cubicBezTo>
                  <a:cubicBezTo>
                    <a:pt x="131" y="34"/>
                    <a:pt x="131" y="34"/>
                    <a:pt x="131" y="34"/>
                  </a:cubicBezTo>
                  <a:cubicBezTo>
                    <a:pt x="142" y="34"/>
                    <a:pt x="151" y="26"/>
                    <a:pt x="151" y="17"/>
                  </a:cubicBezTo>
                  <a:cubicBezTo>
                    <a:pt x="151" y="8"/>
                    <a:pt x="142" y="0"/>
                    <a:pt x="131" y="0"/>
                  </a:cubicBezTo>
                  <a:close/>
                  <a:moveTo>
                    <a:pt x="131" y="0"/>
                  </a:moveTo>
                  <a:cubicBezTo>
                    <a:pt x="131" y="0"/>
                    <a:pt x="131" y="0"/>
                    <a:pt x="131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 18"/>
            <p:cNvSpPr>
              <a:spLocks noEditPoints="1"/>
            </p:cNvSpPr>
            <p:nvPr/>
          </p:nvSpPr>
          <p:spPr bwMode="auto">
            <a:xfrm>
              <a:off x="6740525" y="1989138"/>
              <a:ext cx="276225" cy="61913"/>
            </a:xfrm>
            <a:custGeom>
              <a:avLst/>
              <a:gdLst/>
              <a:ahLst/>
              <a:cxnLst>
                <a:cxn ang="0">
                  <a:pos x="151" y="17"/>
                </a:cxn>
                <a:cxn ang="0">
                  <a:pos x="131" y="0"/>
                </a:cxn>
                <a:cxn ang="0">
                  <a:pos x="21" y="0"/>
                </a:cxn>
                <a:cxn ang="0">
                  <a:pos x="0" y="17"/>
                </a:cxn>
                <a:cxn ang="0">
                  <a:pos x="21" y="34"/>
                </a:cxn>
                <a:cxn ang="0">
                  <a:pos x="131" y="34"/>
                </a:cxn>
                <a:cxn ang="0">
                  <a:pos x="151" y="17"/>
                </a:cxn>
                <a:cxn ang="0">
                  <a:pos x="151" y="17"/>
                </a:cxn>
                <a:cxn ang="0">
                  <a:pos x="151" y="17"/>
                </a:cxn>
              </a:cxnLst>
              <a:rect l="0" t="0" r="r" b="b"/>
              <a:pathLst>
                <a:path w="151" h="34">
                  <a:moveTo>
                    <a:pt x="151" y="17"/>
                  </a:moveTo>
                  <a:cubicBezTo>
                    <a:pt x="151" y="8"/>
                    <a:pt x="142" y="0"/>
                    <a:pt x="13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8"/>
                    <a:pt x="0" y="17"/>
                  </a:cubicBezTo>
                  <a:cubicBezTo>
                    <a:pt x="0" y="26"/>
                    <a:pt x="9" y="34"/>
                    <a:pt x="21" y="34"/>
                  </a:cubicBezTo>
                  <a:cubicBezTo>
                    <a:pt x="131" y="34"/>
                    <a:pt x="131" y="34"/>
                    <a:pt x="131" y="34"/>
                  </a:cubicBezTo>
                  <a:cubicBezTo>
                    <a:pt x="142" y="34"/>
                    <a:pt x="151" y="26"/>
                    <a:pt x="151" y="17"/>
                  </a:cubicBezTo>
                  <a:close/>
                  <a:moveTo>
                    <a:pt x="151" y="17"/>
                  </a:moveTo>
                  <a:cubicBezTo>
                    <a:pt x="151" y="17"/>
                    <a:pt x="151" y="17"/>
                    <a:pt x="151" y="17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 19"/>
            <p:cNvSpPr>
              <a:spLocks noEditPoints="1"/>
            </p:cNvSpPr>
            <p:nvPr/>
          </p:nvSpPr>
          <p:spPr bwMode="auto">
            <a:xfrm>
              <a:off x="6770688" y="2078038"/>
              <a:ext cx="219075" cy="60325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0" y="17"/>
                </a:cxn>
                <a:cxn ang="0">
                  <a:pos x="20" y="33"/>
                </a:cxn>
                <a:cxn ang="0">
                  <a:pos x="99" y="33"/>
                </a:cxn>
                <a:cxn ang="0">
                  <a:pos x="120" y="17"/>
                </a:cxn>
                <a:cxn ang="0">
                  <a:pos x="99" y="0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20" y="0"/>
                </a:cxn>
              </a:cxnLst>
              <a:rect l="0" t="0" r="r" b="b"/>
              <a:pathLst>
                <a:path w="120" h="33">
                  <a:moveTo>
                    <a:pt x="20" y="0"/>
                  </a:moveTo>
                  <a:cubicBezTo>
                    <a:pt x="9" y="0"/>
                    <a:pt x="0" y="7"/>
                    <a:pt x="0" y="17"/>
                  </a:cubicBezTo>
                  <a:cubicBezTo>
                    <a:pt x="0" y="26"/>
                    <a:pt x="9" y="33"/>
                    <a:pt x="2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10" y="33"/>
                    <a:pt x="120" y="26"/>
                    <a:pt x="120" y="17"/>
                  </a:cubicBezTo>
                  <a:cubicBezTo>
                    <a:pt x="120" y="7"/>
                    <a:pt x="110" y="0"/>
                    <a:pt x="99" y="0"/>
                  </a:cubicBezTo>
                  <a:lnTo>
                    <a:pt x="20" y="0"/>
                  </a:lnTo>
                  <a:close/>
                  <a:moveTo>
                    <a:pt x="20" y="0"/>
                  </a:moveTo>
                  <a:cubicBezTo>
                    <a:pt x="20" y="0"/>
                    <a:pt x="20" y="0"/>
                    <a:pt x="20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 20"/>
            <p:cNvSpPr>
              <a:spLocks noEditPoints="1"/>
            </p:cNvSpPr>
            <p:nvPr/>
          </p:nvSpPr>
          <p:spPr bwMode="auto">
            <a:xfrm>
              <a:off x="6627813" y="1292226"/>
              <a:ext cx="503238" cy="581024"/>
            </a:xfrm>
            <a:custGeom>
              <a:avLst/>
              <a:gdLst/>
              <a:ahLst/>
              <a:cxnLst>
                <a:cxn ang="0">
                  <a:pos x="221" y="309"/>
                </a:cxn>
                <a:cxn ang="0">
                  <a:pos x="223" y="297"/>
                </a:cxn>
                <a:cxn ang="0">
                  <a:pos x="224" y="294"/>
                </a:cxn>
                <a:cxn ang="0">
                  <a:pos x="251" y="220"/>
                </a:cxn>
                <a:cxn ang="0">
                  <a:pos x="276" y="138"/>
                </a:cxn>
                <a:cxn ang="0">
                  <a:pos x="138" y="0"/>
                </a:cxn>
                <a:cxn ang="0">
                  <a:pos x="0" y="138"/>
                </a:cxn>
                <a:cxn ang="0">
                  <a:pos x="24" y="220"/>
                </a:cxn>
                <a:cxn ang="0">
                  <a:pos x="52" y="301"/>
                </a:cxn>
                <a:cxn ang="0">
                  <a:pos x="68" y="317"/>
                </a:cxn>
                <a:cxn ang="0">
                  <a:pos x="207" y="317"/>
                </a:cxn>
                <a:cxn ang="0">
                  <a:pos x="221" y="309"/>
                </a:cxn>
                <a:cxn ang="0">
                  <a:pos x="115" y="281"/>
                </a:cxn>
                <a:cxn ang="0">
                  <a:pos x="149" y="175"/>
                </a:cxn>
                <a:cxn ang="0">
                  <a:pos x="150" y="169"/>
                </a:cxn>
                <a:cxn ang="0">
                  <a:pos x="147" y="167"/>
                </a:cxn>
                <a:cxn ang="0">
                  <a:pos x="144" y="168"/>
                </a:cxn>
                <a:cxn ang="0">
                  <a:pos x="109" y="226"/>
                </a:cxn>
                <a:cxn ang="0">
                  <a:pos x="109" y="226"/>
                </a:cxn>
                <a:cxn ang="0">
                  <a:pos x="99" y="159"/>
                </a:cxn>
                <a:cxn ang="0">
                  <a:pos x="186" y="102"/>
                </a:cxn>
                <a:cxn ang="0">
                  <a:pos x="187" y="102"/>
                </a:cxn>
                <a:cxn ang="0">
                  <a:pos x="191" y="105"/>
                </a:cxn>
                <a:cxn ang="0">
                  <a:pos x="175" y="216"/>
                </a:cxn>
                <a:cxn ang="0">
                  <a:pos x="145" y="231"/>
                </a:cxn>
                <a:cxn ang="0">
                  <a:pos x="136" y="241"/>
                </a:cxn>
                <a:cxn ang="0">
                  <a:pos x="136" y="280"/>
                </a:cxn>
                <a:cxn ang="0">
                  <a:pos x="131" y="285"/>
                </a:cxn>
                <a:cxn ang="0">
                  <a:pos x="119" y="285"/>
                </a:cxn>
                <a:cxn ang="0">
                  <a:pos x="115" y="284"/>
                </a:cxn>
                <a:cxn ang="0">
                  <a:pos x="115" y="281"/>
                </a:cxn>
                <a:cxn ang="0">
                  <a:pos x="115" y="281"/>
                </a:cxn>
                <a:cxn ang="0">
                  <a:pos x="115" y="281"/>
                </a:cxn>
              </a:cxnLst>
              <a:rect l="0" t="0" r="r" b="b"/>
              <a:pathLst>
                <a:path w="276" h="317">
                  <a:moveTo>
                    <a:pt x="221" y="309"/>
                  </a:moveTo>
                  <a:cubicBezTo>
                    <a:pt x="223" y="306"/>
                    <a:pt x="223" y="301"/>
                    <a:pt x="223" y="297"/>
                  </a:cubicBezTo>
                  <a:cubicBezTo>
                    <a:pt x="224" y="296"/>
                    <a:pt x="224" y="295"/>
                    <a:pt x="224" y="294"/>
                  </a:cubicBezTo>
                  <a:cubicBezTo>
                    <a:pt x="228" y="260"/>
                    <a:pt x="240" y="240"/>
                    <a:pt x="251" y="220"/>
                  </a:cubicBezTo>
                  <a:cubicBezTo>
                    <a:pt x="264" y="198"/>
                    <a:pt x="276" y="177"/>
                    <a:pt x="276" y="138"/>
                  </a:cubicBezTo>
                  <a:cubicBezTo>
                    <a:pt x="276" y="62"/>
                    <a:pt x="214" y="0"/>
                    <a:pt x="138" y="0"/>
                  </a:cubicBezTo>
                  <a:cubicBezTo>
                    <a:pt x="62" y="0"/>
                    <a:pt x="0" y="62"/>
                    <a:pt x="0" y="138"/>
                  </a:cubicBezTo>
                  <a:cubicBezTo>
                    <a:pt x="0" y="177"/>
                    <a:pt x="12" y="198"/>
                    <a:pt x="24" y="220"/>
                  </a:cubicBezTo>
                  <a:cubicBezTo>
                    <a:pt x="36" y="241"/>
                    <a:pt x="48" y="263"/>
                    <a:pt x="52" y="301"/>
                  </a:cubicBezTo>
                  <a:cubicBezTo>
                    <a:pt x="52" y="310"/>
                    <a:pt x="60" y="317"/>
                    <a:pt x="68" y="317"/>
                  </a:cubicBezTo>
                  <a:cubicBezTo>
                    <a:pt x="207" y="317"/>
                    <a:pt x="207" y="317"/>
                    <a:pt x="207" y="317"/>
                  </a:cubicBezTo>
                  <a:cubicBezTo>
                    <a:pt x="213" y="317"/>
                    <a:pt x="218" y="314"/>
                    <a:pt x="221" y="309"/>
                  </a:cubicBezTo>
                  <a:close/>
                  <a:moveTo>
                    <a:pt x="115" y="281"/>
                  </a:moveTo>
                  <a:cubicBezTo>
                    <a:pt x="126" y="209"/>
                    <a:pt x="144" y="182"/>
                    <a:pt x="149" y="175"/>
                  </a:cubicBezTo>
                  <a:cubicBezTo>
                    <a:pt x="151" y="172"/>
                    <a:pt x="151" y="170"/>
                    <a:pt x="150" y="169"/>
                  </a:cubicBezTo>
                  <a:cubicBezTo>
                    <a:pt x="150" y="168"/>
                    <a:pt x="149" y="167"/>
                    <a:pt x="147" y="167"/>
                  </a:cubicBezTo>
                  <a:cubicBezTo>
                    <a:pt x="146" y="167"/>
                    <a:pt x="145" y="167"/>
                    <a:pt x="144" y="168"/>
                  </a:cubicBezTo>
                  <a:cubicBezTo>
                    <a:pt x="136" y="171"/>
                    <a:pt x="112" y="186"/>
                    <a:pt x="109" y="226"/>
                  </a:cubicBezTo>
                  <a:cubicBezTo>
                    <a:pt x="109" y="226"/>
                    <a:pt x="109" y="226"/>
                    <a:pt x="109" y="226"/>
                  </a:cubicBezTo>
                  <a:cubicBezTo>
                    <a:pt x="102" y="215"/>
                    <a:pt x="88" y="187"/>
                    <a:pt x="99" y="159"/>
                  </a:cubicBezTo>
                  <a:cubicBezTo>
                    <a:pt x="110" y="133"/>
                    <a:pt x="139" y="114"/>
                    <a:pt x="186" y="102"/>
                  </a:cubicBezTo>
                  <a:cubicBezTo>
                    <a:pt x="186" y="102"/>
                    <a:pt x="187" y="102"/>
                    <a:pt x="187" y="102"/>
                  </a:cubicBezTo>
                  <a:cubicBezTo>
                    <a:pt x="189" y="102"/>
                    <a:pt x="191" y="103"/>
                    <a:pt x="191" y="105"/>
                  </a:cubicBezTo>
                  <a:cubicBezTo>
                    <a:pt x="193" y="126"/>
                    <a:pt x="200" y="188"/>
                    <a:pt x="175" y="216"/>
                  </a:cubicBezTo>
                  <a:cubicBezTo>
                    <a:pt x="168" y="225"/>
                    <a:pt x="158" y="230"/>
                    <a:pt x="145" y="231"/>
                  </a:cubicBezTo>
                  <a:cubicBezTo>
                    <a:pt x="140" y="231"/>
                    <a:pt x="136" y="236"/>
                    <a:pt x="136" y="241"/>
                  </a:cubicBezTo>
                  <a:cubicBezTo>
                    <a:pt x="136" y="280"/>
                    <a:pt x="136" y="280"/>
                    <a:pt x="136" y="280"/>
                  </a:cubicBezTo>
                  <a:cubicBezTo>
                    <a:pt x="136" y="283"/>
                    <a:pt x="134" y="285"/>
                    <a:pt x="131" y="285"/>
                  </a:cubicBezTo>
                  <a:cubicBezTo>
                    <a:pt x="119" y="285"/>
                    <a:pt x="119" y="285"/>
                    <a:pt x="119" y="285"/>
                  </a:cubicBezTo>
                  <a:cubicBezTo>
                    <a:pt x="117" y="285"/>
                    <a:pt x="116" y="285"/>
                    <a:pt x="115" y="284"/>
                  </a:cubicBezTo>
                  <a:cubicBezTo>
                    <a:pt x="115" y="283"/>
                    <a:pt x="114" y="282"/>
                    <a:pt x="115" y="281"/>
                  </a:cubicBezTo>
                  <a:close/>
                  <a:moveTo>
                    <a:pt x="115" y="281"/>
                  </a:moveTo>
                  <a:cubicBezTo>
                    <a:pt x="115" y="281"/>
                    <a:pt x="115" y="281"/>
                    <a:pt x="115" y="28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16" name="直接连接符 15"/>
          <p:cNvCxnSpPr/>
          <p:nvPr/>
        </p:nvCxnSpPr>
        <p:spPr>
          <a:xfrm>
            <a:off x="1021404" y="1011677"/>
            <a:ext cx="10447507" cy="0"/>
          </a:xfrm>
          <a:prstGeom prst="line">
            <a:avLst/>
          </a:prstGeom>
          <a:ln w="254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1021404" y="480585"/>
            <a:ext cx="1044750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2800" b="1" dirty="0" smtClean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Efficient Securities Markets Anomalies</a:t>
            </a:r>
            <a:endParaRPr sz="2800" b="1" dirty="0" smtClean="0">
              <a:solidFill>
                <a:schemeClr val="accent5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Picture 5" descr="scot_fg05-03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2844165" y="1088390"/>
            <a:ext cx="6482715" cy="571754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9682716" y="5952212"/>
            <a:ext cx="2247754" cy="8607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Group 89"/>
          <p:cNvGrpSpPr>
            <a:grpSpLocks noChangeAspect="1"/>
          </p:cNvGrpSpPr>
          <p:nvPr/>
        </p:nvGrpSpPr>
        <p:grpSpPr>
          <a:xfrm>
            <a:off x="604738" y="555742"/>
            <a:ext cx="274574" cy="461666"/>
            <a:chOff x="6627813" y="1292226"/>
            <a:chExt cx="503238" cy="846137"/>
          </a:xfrm>
          <a:solidFill>
            <a:schemeClr val="accent5">
              <a:lumMod val="50000"/>
            </a:schemeClr>
          </a:solidFill>
        </p:grpSpPr>
        <p:sp>
          <p:nvSpPr>
            <p:cNvPr id="5" name="Freeform 17"/>
            <p:cNvSpPr>
              <a:spLocks noEditPoints="1"/>
            </p:cNvSpPr>
            <p:nvPr/>
          </p:nvSpPr>
          <p:spPr bwMode="auto">
            <a:xfrm>
              <a:off x="6740525" y="1900238"/>
              <a:ext cx="276225" cy="63500"/>
            </a:xfrm>
            <a:custGeom>
              <a:avLst/>
              <a:gdLst/>
              <a:ahLst/>
              <a:cxnLst>
                <a:cxn ang="0">
                  <a:pos x="131" y="0"/>
                </a:cxn>
                <a:cxn ang="0">
                  <a:pos x="21" y="0"/>
                </a:cxn>
                <a:cxn ang="0">
                  <a:pos x="0" y="17"/>
                </a:cxn>
                <a:cxn ang="0">
                  <a:pos x="21" y="34"/>
                </a:cxn>
                <a:cxn ang="0">
                  <a:pos x="131" y="34"/>
                </a:cxn>
                <a:cxn ang="0">
                  <a:pos x="151" y="17"/>
                </a:cxn>
                <a:cxn ang="0">
                  <a:pos x="131" y="0"/>
                </a:cxn>
                <a:cxn ang="0">
                  <a:pos x="131" y="0"/>
                </a:cxn>
                <a:cxn ang="0">
                  <a:pos x="131" y="0"/>
                </a:cxn>
              </a:cxnLst>
              <a:rect l="0" t="0" r="r" b="b"/>
              <a:pathLst>
                <a:path w="151" h="34">
                  <a:moveTo>
                    <a:pt x="131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8"/>
                    <a:pt x="0" y="17"/>
                  </a:cubicBezTo>
                  <a:cubicBezTo>
                    <a:pt x="0" y="26"/>
                    <a:pt x="9" y="34"/>
                    <a:pt x="21" y="34"/>
                  </a:cubicBezTo>
                  <a:cubicBezTo>
                    <a:pt x="131" y="34"/>
                    <a:pt x="131" y="34"/>
                    <a:pt x="131" y="34"/>
                  </a:cubicBezTo>
                  <a:cubicBezTo>
                    <a:pt x="142" y="34"/>
                    <a:pt x="151" y="26"/>
                    <a:pt x="151" y="17"/>
                  </a:cubicBezTo>
                  <a:cubicBezTo>
                    <a:pt x="151" y="8"/>
                    <a:pt x="142" y="0"/>
                    <a:pt x="131" y="0"/>
                  </a:cubicBezTo>
                  <a:close/>
                  <a:moveTo>
                    <a:pt x="131" y="0"/>
                  </a:moveTo>
                  <a:cubicBezTo>
                    <a:pt x="131" y="0"/>
                    <a:pt x="131" y="0"/>
                    <a:pt x="131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 18"/>
            <p:cNvSpPr>
              <a:spLocks noEditPoints="1"/>
            </p:cNvSpPr>
            <p:nvPr/>
          </p:nvSpPr>
          <p:spPr bwMode="auto">
            <a:xfrm>
              <a:off x="6740525" y="1989138"/>
              <a:ext cx="276225" cy="61913"/>
            </a:xfrm>
            <a:custGeom>
              <a:avLst/>
              <a:gdLst/>
              <a:ahLst/>
              <a:cxnLst>
                <a:cxn ang="0">
                  <a:pos x="151" y="17"/>
                </a:cxn>
                <a:cxn ang="0">
                  <a:pos x="131" y="0"/>
                </a:cxn>
                <a:cxn ang="0">
                  <a:pos x="21" y="0"/>
                </a:cxn>
                <a:cxn ang="0">
                  <a:pos x="0" y="17"/>
                </a:cxn>
                <a:cxn ang="0">
                  <a:pos x="21" y="34"/>
                </a:cxn>
                <a:cxn ang="0">
                  <a:pos x="131" y="34"/>
                </a:cxn>
                <a:cxn ang="0">
                  <a:pos x="151" y="17"/>
                </a:cxn>
                <a:cxn ang="0">
                  <a:pos x="151" y="17"/>
                </a:cxn>
                <a:cxn ang="0">
                  <a:pos x="151" y="17"/>
                </a:cxn>
              </a:cxnLst>
              <a:rect l="0" t="0" r="r" b="b"/>
              <a:pathLst>
                <a:path w="151" h="34">
                  <a:moveTo>
                    <a:pt x="151" y="17"/>
                  </a:moveTo>
                  <a:cubicBezTo>
                    <a:pt x="151" y="8"/>
                    <a:pt x="142" y="0"/>
                    <a:pt x="13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8"/>
                    <a:pt x="0" y="17"/>
                  </a:cubicBezTo>
                  <a:cubicBezTo>
                    <a:pt x="0" y="26"/>
                    <a:pt x="9" y="34"/>
                    <a:pt x="21" y="34"/>
                  </a:cubicBezTo>
                  <a:cubicBezTo>
                    <a:pt x="131" y="34"/>
                    <a:pt x="131" y="34"/>
                    <a:pt x="131" y="34"/>
                  </a:cubicBezTo>
                  <a:cubicBezTo>
                    <a:pt x="142" y="34"/>
                    <a:pt x="151" y="26"/>
                    <a:pt x="151" y="17"/>
                  </a:cubicBezTo>
                  <a:close/>
                  <a:moveTo>
                    <a:pt x="151" y="17"/>
                  </a:moveTo>
                  <a:cubicBezTo>
                    <a:pt x="151" y="17"/>
                    <a:pt x="151" y="17"/>
                    <a:pt x="151" y="17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 19"/>
            <p:cNvSpPr>
              <a:spLocks noEditPoints="1"/>
            </p:cNvSpPr>
            <p:nvPr/>
          </p:nvSpPr>
          <p:spPr bwMode="auto">
            <a:xfrm>
              <a:off x="6770688" y="2078038"/>
              <a:ext cx="219075" cy="60325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0" y="17"/>
                </a:cxn>
                <a:cxn ang="0">
                  <a:pos x="20" y="33"/>
                </a:cxn>
                <a:cxn ang="0">
                  <a:pos x="99" y="33"/>
                </a:cxn>
                <a:cxn ang="0">
                  <a:pos x="120" y="17"/>
                </a:cxn>
                <a:cxn ang="0">
                  <a:pos x="99" y="0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20" y="0"/>
                </a:cxn>
              </a:cxnLst>
              <a:rect l="0" t="0" r="r" b="b"/>
              <a:pathLst>
                <a:path w="120" h="33">
                  <a:moveTo>
                    <a:pt x="20" y="0"/>
                  </a:moveTo>
                  <a:cubicBezTo>
                    <a:pt x="9" y="0"/>
                    <a:pt x="0" y="7"/>
                    <a:pt x="0" y="17"/>
                  </a:cubicBezTo>
                  <a:cubicBezTo>
                    <a:pt x="0" y="26"/>
                    <a:pt x="9" y="33"/>
                    <a:pt x="2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10" y="33"/>
                    <a:pt x="120" y="26"/>
                    <a:pt x="120" y="17"/>
                  </a:cubicBezTo>
                  <a:cubicBezTo>
                    <a:pt x="120" y="7"/>
                    <a:pt x="110" y="0"/>
                    <a:pt x="99" y="0"/>
                  </a:cubicBezTo>
                  <a:lnTo>
                    <a:pt x="20" y="0"/>
                  </a:lnTo>
                  <a:close/>
                  <a:moveTo>
                    <a:pt x="20" y="0"/>
                  </a:moveTo>
                  <a:cubicBezTo>
                    <a:pt x="20" y="0"/>
                    <a:pt x="20" y="0"/>
                    <a:pt x="20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 20"/>
            <p:cNvSpPr>
              <a:spLocks noEditPoints="1"/>
            </p:cNvSpPr>
            <p:nvPr/>
          </p:nvSpPr>
          <p:spPr bwMode="auto">
            <a:xfrm>
              <a:off x="6627813" y="1292226"/>
              <a:ext cx="503238" cy="581024"/>
            </a:xfrm>
            <a:custGeom>
              <a:avLst/>
              <a:gdLst/>
              <a:ahLst/>
              <a:cxnLst>
                <a:cxn ang="0">
                  <a:pos x="221" y="309"/>
                </a:cxn>
                <a:cxn ang="0">
                  <a:pos x="223" y="297"/>
                </a:cxn>
                <a:cxn ang="0">
                  <a:pos x="224" y="294"/>
                </a:cxn>
                <a:cxn ang="0">
                  <a:pos x="251" y="220"/>
                </a:cxn>
                <a:cxn ang="0">
                  <a:pos x="276" y="138"/>
                </a:cxn>
                <a:cxn ang="0">
                  <a:pos x="138" y="0"/>
                </a:cxn>
                <a:cxn ang="0">
                  <a:pos x="0" y="138"/>
                </a:cxn>
                <a:cxn ang="0">
                  <a:pos x="24" y="220"/>
                </a:cxn>
                <a:cxn ang="0">
                  <a:pos x="52" y="301"/>
                </a:cxn>
                <a:cxn ang="0">
                  <a:pos x="68" y="317"/>
                </a:cxn>
                <a:cxn ang="0">
                  <a:pos x="207" y="317"/>
                </a:cxn>
                <a:cxn ang="0">
                  <a:pos x="221" y="309"/>
                </a:cxn>
                <a:cxn ang="0">
                  <a:pos x="115" y="281"/>
                </a:cxn>
                <a:cxn ang="0">
                  <a:pos x="149" y="175"/>
                </a:cxn>
                <a:cxn ang="0">
                  <a:pos x="150" y="169"/>
                </a:cxn>
                <a:cxn ang="0">
                  <a:pos x="147" y="167"/>
                </a:cxn>
                <a:cxn ang="0">
                  <a:pos x="144" y="168"/>
                </a:cxn>
                <a:cxn ang="0">
                  <a:pos x="109" y="226"/>
                </a:cxn>
                <a:cxn ang="0">
                  <a:pos x="109" y="226"/>
                </a:cxn>
                <a:cxn ang="0">
                  <a:pos x="99" y="159"/>
                </a:cxn>
                <a:cxn ang="0">
                  <a:pos x="186" y="102"/>
                </a:cxn>
                <a:cxn ang="0">
                  <a:pos x="187" y="102"/>
                </a:cxn>
                <a:cxn ang="0">
                  <a:pos x="191" y="105"/>
                </a:cxn>
                <a:cxn ang="0">
                  <a:pos x="175" y="216"/>
                </a:cxn>
                <a:cxn ang="0">
                  <a:pos x="145" y="231"/>
                </a:cxn>
                <a:cxn ang="0">
                  <a:pos x="136" y="241"/>
                </a:cxn>
                <a:cxn ang="0">
                  <a:pos x="136" y="280"/>
                </a:cxn>
                <a:cxn ang="0">
                  <a:pos x="131" y="285"/>
                </a:cxn>
                <a:cxn ang="0">
                  <a:pos x="119" y="285"/>
                </a:cxn>
                <a:cxn ang="0">
                  <a:pos x="115" y="284"/>
                </a:cxn>
                <a:cxn ang="0">
                  <a:pos x="115" y="281"/>
                </a:cxn>
                <a:cxn ang="0">
                  <a:pos x="115" y="281"/>
                </a:cxn>
                <a:cxn ang="0">
                  <a:pos x="115" y="281"/>
                </a:cxn>
              </a:cxnLst>
              <a:rect l="0" t="0" r="r" b="b"/>
              <a:pathLst>
                <a:path w="276" h="317">
                  <a:moveTo>
                    <a:pt x="221" y="309"/>
                  </a:moveTo>
                  <a:cubicBezTo>
                    <a:pt x="223" y="306"/>
                    <a:pt x="223" y="301"/>
                    <a:pt x="223" y="297"/>
                  </a:cubicBezTo>
                  <a:cubicBezTo>
                    <a:pt x="224" y="296"/>
                    <a:pt x="224" y="295"/>
                    <a:pt x="224" y="294"/>
                  </a:cubicBezTo>
                  <a:cubicBezTo>
                    <a:pt x="228" y="260"/>
                    <a:pt x="240" y="240"/>
                    <a:pt x="251" y="220"/>
                  </a:cubicBezTo>
                  <a:cubicBezTo>
                    <a:pt x="264" y="198"/>
                    <a:pt x="276" y="177"/>
                    <a:pt x="276" y="138"/>
                  </a:cubicBezTo>
                  <a:cubicBezTo>
                    <a:pt x="276" y="62"/>
                    <a:pt x="214" y="0"/>
                    <a:pt x="138" y="0"/>
                  </a:cubicBezTo>
                  <a:cubicBezTo>
                    <a:pt x="62" y="0"/>
                    <a:pt x="0" y="62"/>
                    <a:pt x="0" y="138"/>
                  </a:cubicBezTo>
                  <a:cubicBezTo>
                    <a:pt x="0" y="177"/>
                    <a:pt x="12" y="198"/>
                    <a:pt x="24" y="220"/>
                  </a:cubicBezTo>
                  <a:cubicBezTo>
                    <a:pt x="36" y="241"/>
                    <a:pt x="48" y="263"/>
                    <a:pt x="52" y="301"/>
                  </a:cubicBezTo>
                  <a:cubicBezTo>
                    <a:pt x="52" y="310"/>
                    <a:pt x="60" y="317"/>
                    <a:pt x="68" y="317"/>
                  </a:cubicBezTo>
                  <a:cubicBezTo>
                    <a:pt x="207" y="317"/>
                    <a:pt x="207" y="317"/>
                    <a:pt x="207" y="317"/>
                  </a:cubicBezTo>
                  <a:cubicBezTo>
                    <a:pt x="213" y="317"/>
                    <a:pt x="218" y="314"/>
                    <a:pt x="221" y="309"/>
                  </a:cubicBezTo>
                  <a:close/>
                  <a:moveTo>
                    <a:pt x="115" y="281"/>
                  </a:moveTo>
                  <a:cubicBezTo>
                    <a:pt x="126" y="209"/>
                    <a:pt x="144" y="182"/>
                    <a:pt x="149" y="175"/>
                  </a:cubicBezTo>
                  <a:cubicBezTo>
                    <a:pt x="151" y="172"/>
                    <a:pt x="151" y="170"/>
                    <a:pt x="150" y="169"/>
                  </a:cubicBezTo>
                  <a:cubicBezTo>
                    <a:pt x="150" y="168"/>
                    <a:pt x="149" y="167"/>
                    <a:pt x="147" y="167"/>
                  </a:cubicBezTo>
                  <a:cubicBezTo>
                    <a:pt x="146" y="167"/>
                    <a:pt x="145" y="167"/>
                    <a:pt x="144" y="168"/>
                  </a:cubicBezTo>
                  <a:cubicBezTo>
                    <a:pt x="136" y="171"/>
                    <a:pt x="112" y="186"/>
                    <a:pt x="109" y="226"/>
                  </a:cubicBezTo>
                  <a:cubicBezTo>
                    <a:pt x="109" y="226"/>
                    <a:pt x="109" y="226"/>
                    <a:pt x="109" y="226"/>
                  </a:cubicBezTo>
                  <a:cubicBezTo>
                    <a:pt x="102" y="215"/>
                    <a:pt x="88" y="187"/>
                    <a:pt x="99" y="159"/>
                  </a:cubicBezTo>
                  <a:cubicBezTo>
                    <a:pt x="110" y="133"/>
                    <a:pt x="139" y="114"/>
                    <a:pt x="186" y="102"/>
                  </a:cubicBezTo>
                  <a:cubicBezTo>
                    <a:pt x="186" y="102"/>
                    <a:pt x="187" y="102"/>
                    <a:pt x="187" y="102"/>
                  </a:cubicBezTo>
                  <a:cubicBezTo>
                    <a:pt x="189" y="102"/>
                    <a:pt x="191" y="103"/>
                    <a:pt x="191" y="105"/>
                  </a:cubicBezTo>
                  <a:cubicBezTo>
                    <a:pt x="193" y="126"/>
                    <a:pt x="200" y="188"/>
                    <a:pt x="175" y="216"/>
                  </a:cubicBezTo>
                  <a:cubicBezTo>
                    <a:pt x="168" y="225"/>
                    <a:pt x="158" y="230"/>
                    <a:pt x="145" y="231"/>
                  </a:cubicBezTo>
                  <a:cubicBezTo>
                    <a:pt x="140" y="231"/>
                    <a:pt x="136" y="236"/>
                    <a:pt x="136" y="241"/>
                  </a:cubicBezTo>
                  <a:cubicBezTo>
                    <a:pt x="136" y="280"/>
                    <a:pt x="136" y="280"/>
                    <a:pt x="136" y="280"/>
                  </a:cubicBezTo>
                  <a:cubicBezTo>
                    <a:pt x="136" y="283"/>
                    <a:pt x="134" y="285"/>
                    <a:pt x="131" y="285"/>
                  </a:cubicBezTo>
                  <a:cubicBezTo>
                    <a:pt x="119" y="285"/>
                    <a:pt x="119" y="285"/>
                    <a:pt x="119" y="285"/>
                  </a:cubicBezTo>
                  <a:cubicBezTo>
                    <a:pt x="117" y="285"/>
                    <a:pt x="116" y="285"/>
                    <a:pt x="115" y="284"/>
                  </a:cubicBezTo>
                  <a:cubicBezTo>
                    <a:pt x="115" y="283"/>
                    <a:pt x="114" y="282"/>
                    <a:pt x="115" y="281"/>
                  </a:cubicBezTo>
                  <a:close/>
                  <a:moveTo>
                    <a:pt x="115" y="281"/>
                  </a:moveTo>
                  <a:cubicBezTo>
                    <a:pt x="115" y="281"/>
                    <a:pt x="115" y="281"/>
                    <a:pt x="115" y="28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16" name="直接连接符 15"/>
          <p:cNvCxnSpPr/>
          <p:nvPr/>
        </p:nvCxnSpPr>
        <p:spPr>
          <a:xfrm>
            <a:off x="1021404" y="1011677"/>
            <a:ext cx="10447507" cy="0"/>
          </a:xfrm>
          <a:prstGeom prst="line">
            <a:avLst/>
          </a:prstGeom>
          <a:ln w="254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1021404" y="480585"/>
            <a:ext cx="1044750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2800" b="1" dirty="0" smtClean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Efficient Securities Markets Anomalies</a:t>
            </a:r>
            <a:endParaRPr sz="2800" b="1" dirty="0" smtClean="0">
              <a:solidFill>
                <a:schemeClr val="accent5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6626" name="Rectangle 3"/>
          <p:cNvSpPr>
            <a:spLocks noGrp="1"/>
          </p:cNvSpPr>
          <p:nvPr>
            <p:ph idx="1"/>
          </p:nvPr>
        </p:nvSpPr>
        <p:spPr>
          <a:xfrm>
            <a:off x="1021715" y="1254125"/>
            <a:ext cx="9652000" cy="4914265"/>
          </a:xfrm>
        </p:spPr>
        <p:txBody>
          <a:bodyPr vert="horz" wrap="square" lIns="91440" tIns="45720" rIns="91440" bIns="45720" anchor="t" anchorCtr="0"/>
          <a:p>
            <a:pPr eaLnBrk="1" hangingPunct="1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</a:pPr>
            <a:r>
              <a:rPr lang="en-US" altLang="zh-CN" b="1" dirty="0">
                <a:ea typeface="宋体" panose="02010600030101010101" pitchFamily="2" charset="-122"/>
              </a:rPr>
              <a:t>Bernard and Thomas (1989)</a:t>
            </a:r>
            <a:endParaRPr lang="en-US" altLang="zh-CN" b="1" dirty="0">
              <a:ea typeface="宋体" panose="02010600030101010101" pitchFamily="2" charset="-122"/>
            </a:endParaRPr>
          </a:p>
          <a:p>
            <a:pPr marL="457200" lvl="1" indent="0" eaLnBrk="1" hangingPunct="1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None/>
            </a:pPr>
            <a:r>
              <a:rPr lang="en-US" altLang="zh-CN" sz="2600" b="1" dirty="0">
                <a:solidFill>
                  <a:schemeClr val="tx1"/>
                </a:solidFill>
                <a:ea typeface="华文新魏" panose="02010800040101010101" pitchFamily="2" charset="-122"/>
              </a:rPr>
              <a:t>- Sell-and-buy strategy, and hold for 60 days</a:t>
            </a:r>
            <a:endParaRPr lang="en-US" altLang="zh-CN" sz="2600" b="1" dirty="0">
              <a:solidFill>
                <a:schemeClr val="tx1"/>
              </a:solidFill>
              <a:ea typeface="华文新魏" panose="02010800040101010101" pitchFamily="2" charset="-122"/>
            </a:endParaRPr>
          </a:p>
          <a:p>
            <a:pPr marL="457200" lvl="1" indent="0" eaLnBrk="1" hangingPunct="1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None/>
            </a:pPr>
            <a:r>
              <a:rPr lang="en-US" altLang="zh-CN" sz="2600" b="1" dirty="0">
                <a:solidFill>
                  <a:schemeClr val="tx1"/>
                </a:solidFill>
                <a:ea typeface="华文新魏" panose="02010800040101010101" pitchFamily="2" charset="-122"/>
              </a:rPr>
              <a:t>- Earn 18% AR before transaction cost</a:t>
            </a:r>
            <a:endParaRPr lang="en-US" altLang="zh-CN" sz="2600" b="1" dirty="0">
              <a:solidFill>
                <a:schemeClr val="tx1"/>
              </a:solidFill>
              <a:ea typeface="华文新魏" panose="02010800040101010101" pitchFamily="2" charset="-122"/>
            </a:endParaRPr>
          </a:p>
          <a:p>
            <a:pPr marL="457200" lvl="1" indent="0" eaLnBrk="1" hangingPunct="1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None/>
            </a:pPr>
            <a:r>
              <a:rPr lang="en-US" altLang="zh-CN" sz="2600" b="1" dirty="0">
                <a:solidFill>
                  <a:schemeClr val="tx1"/>
                </a:solidFill>
                <a:ea typeface="华文新魏" panose="02010800040101010101" pitchFamily="2" charset="-122"/>
              </a:rPr>
              <a:t>- Investors underestimate the implications of current earnings for future earnings</a:t>
            </a:r>
            <a:endParaRPr lang="en-US" altLang="zh-CN" sz="2600" b="1" dirty="0">
              <a:solidFill>
                <a:schemeClr val="tx1"/>
              </a:solidFill>
              <a:ea typeface="华文新魏" panose="02010800040101010101" pitchFamily="2" charset="-122"/>
            </a:endParaRPr>
          </a:p>
          <a:p>
            <a:pPr eaLnBrk="1" hangingPunct="1">
              <a:spcAft>
                <a:spcPts val="600"/>
              </a:spcAft>
              <a:buFontTx/>
              <a:buNone/>
            </a:pPr>
            <a:endParaRPr lang="en-US" altLang="zh-CN" sz="2800" dirty="0">
              <a:ea typeface="宋体" panose="02010600030101010101" pitchFamily="2" charset="-122"/>
            </a:endParaRPr>
          </a:p>
          <a:p>
            <a:pPr eaLnBrk="1" hangingPunct="1">
              <a:spcAft>
                <a:spcPts val="600"/>
              </a:spcAft>
              <a:buFontTx/>
              <a:buNone/>
            </a:pPr>
            <a:endParaRPr lang="en-US" altLang="zh-CN" sz="280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9682716" y="5952212"/>
            <a:ext cx="2247754" cy="8607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Group 89"/>
          <p:cNvGrpSpPr>
            <a:grpSpLocks noChangeAspect="1"/>
          </p:cNvGrpSpPr>
          <p:nvPr/>
        </p:nvGrpSpPr>
        <p:grpSpPr>
          <a:xfrm>
            <a:off x="604738" y="555742"/>
            <a:ext cx="274574" cy="461666"/>
            <a:chOff x="6627813" y="1292226"/>
            <a:chExt cx="503238" cy="846137"/>
          </a:xfrm>
          <a:solidFill>
            <a:schemeClr val="accent5">
              <a:lumMod val="50000"/>
            </a:schemeClr>
          </a:solidFill>
        </p:grpSpPr>
        <p:sp>
          <p:nvSpPr>
            <p:cNvPr id="5" name="Freeform 17"/>
            <p:cNvSpPr>
              <a:spLocks noEditPoints="1"/>
            </p:cNvSpPr>
            <p:nvPr/>
          </p:nvSpPr>
          <p:spPr bwMode="auto">
            <a:xfrm>
              <a:off x="6740525" y="1900238"/>
              <a:ext cx="276225" cy="63500"/>
            </a:xfrm>
            <a:custGeom>
              <a:avLst/>
              <a:gdLst/>
              <a:ahLst/>
              <a:cxnLst>
                <a:cxn ang="0">
                  <a:pos x="131" y="0"/>
                </a:cxn>
                <a:cxn ang="0">
                  <a:pos x="21" y="0"/>
                </a:cxn>
                <a:cxn ang="0">
                  <a:pos x="0" y="17"/>
                </a:cxn>
                <a:cxn ang="0">
                  <a:pos x="21" y="34"/>
                </a:cxn>
                <a:cxn ang="0">
                  <a:pos x="131" y="34"/>
                </a:cxn>
                <a:cxn ang="0">
                  <a:pos x="151" y="17"/>
                </a:cxn>
                <a:cxn ang="0">
                  <a:pos x="131" y="0"/>
                </a:cxn>
                <a:cxn ang="0">
                  <a:pos x="131" y="0"/>
                </a:cxn>
                <a:cxn ang="0">
                  <a:pos x="131" y="0"/>
                </a:cxn>
              </a:cxnLst>
              <a:rect l="0" t="0" r="r" b="b"/>
              <a:pathLst>
                <a:path w="151" h="34">
                  <a:moveTo>
                    <a:pt x="131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8"/>
                    <a:pt x="0" y="17"/>
                  </a:cubicBezTo>
                  <a:cubicBezTo>
                    <a:pt x="0" y="26"/>
                    <a:pt x="9" y="34"/>
                    <a:pt x="21" y="34"/>
                  </a:cubicBezTo>
                  <a:cubicBezTo>
                    <a:pt x="131" y="34"/>
                    <a:pt x="131" y="34"/>
                    <a:pt x="131" y="34"/>
                  </a:cubicBezTo>
                  <a:cubicBezTo>
                    <a:pt x="142" y="34"/>
                    <a:pt x="151" y="26"/>
                    <a:pt x="151" y="17"/>
                  </a:cubicBezTo>
                  <a:cubicBezTo>
                    <a:pt x="151" y="8"/>
                    <a:pt x="142" y="0"/>
                    <a:pt x="131" y="0"/>
                  </a:cubicBezTo>
                  <a:close/>
                  <a:moveTo>
                    <a:pt x="131" y="0"/>
                  </a:moveTo>
                  <a:cubicBezTo>
                    <a:pt x="131" y="0"/>
                    <a:pt x="131" y="0"/>
                    <a:pt x="131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 18"/>
            <p:cNvSpPr>
              <a:spLocks noEditPoints="1"/>
            </p:cNvSpPr>
            <p:nvPr/>
          </p:nvSpPr>
          <p:spPr bwMode="auto">
            <a:xfrm>
              <a:off x="6740525" y="1989138"/>
              <a:ext cx="276225" cy="61913"/>
            </a:xfrm>
            <a:custGeom>
              <a:avLst/>
              <a:gdLst/>
              <a:ahLst/>
              <a:cxnLst>
                <a:cxn ang="0">
                  <a:pos x="151" y="17"/>
                </a:cxn>
                <a:cxn ang="0">
                  <a:pos x="131" y="0"/>
                </a:cxn>
                <a:cxn ang="0">
                  <a:pos x="21" y="0"/>
                </a:cxn>
                <a:cxn ang="0">
                  <a:pos x="0" y="17"/>
                </a:cxn>
                <a:cxn ang="0">
                  <a:pos x="21" y="34"/>
                </a:cxn>
                <a:cxn ang="0">
                  <a:pos x="131" y="34"/>
                </a:cxn>
                <a:cxn ang="0">
                  <a:pos x="151" y="17"/>
                </a:cxn>
                <a:cxn ang="0">
                  <a:pos x="151" y="17"/>
                </a:cxn>
                <a:cxn ang="0">
                  <a:pos x="151" y="17"/>
                </a:cxn>
              </a:cxnLst>
              <a:rect l="0" t="0" r="r" b="b"/>
              <a:pathLst>
                <a:path w="151" h="34">
                  <a:moveTo>
                    <a:pt x="151" y="17"/>
                  </a:moveTo>
                  <a:cubicBezTo>
                    <a:pt x="151" y="8"/>
                    <a:pt x="142" y="0"/>
                    <a:pt x="13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8"/>
                    <a:pt x="0" y="17"/>
                  </a:cubicBezTo>
                  <a:cubicBezTo>
                    <a:pt x="0" y="26"/>
                    <a:pt x="9" y="34"/>
                    <a:pt x="21" y="34"/>
                  </a:cubicBezTo>
                  <a:cubicBezTo>
                    <a:pt x="131" y="34"/>
                    <a:pt x="131" y="34"/>
                    <a:pt x="131" y="34"/>
                  </a:cubicBezTo>
                  <a:cubicBezTo>
                    <a:pt x="142" y="34"/>
                    <a:pt x="151" y="26"/>
                    <a:pt x="151" y="17"/>
                  </a:cubicBezTo>
                  <a:close/>
                  <a:moveTo>
                    <a:pt x="151" y="17"/>
                  </a:moveTo>
                  <a:cubicBezTo>
                    <a:pt x="151" y="17"/>
                    <a:pt x="151" y="17"/>
                    <a:pt x="151" y="17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 19"/>
            <p:cNvSpPr>
              <a:spLocks noEditPoints="1"/>
            </p:cNvSpPr>
            <p:nvPr/>
          </p:nvSpPr>
          <p:spPr bwMode="auto">
            <a:xfrm>
              <a:off x="6770688" y="2078038"/>
              <a:ext cx="219075" cy="60325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0" y="17"/>
                </a:cxn>
                <a:cxn ang="0">
                  <a:pos x="20" y="33"/>
                </a:cxn>
                <a:cxn ang="0">
                  <a:pos x="99" y="33"/>
                </a:cxn>
                <a:cxn ang="0">
                  <a:pos x="120" y="17"/>
                </a:cxn>
                <a:cxn ang="0">
                  <a:pos x="99" y="0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20" y="0"/>
                </a:cxn>
              </a:cxnLst>
              <a:rect l="0" t="0" r="r" b="b"/>
              <a:pathLst>
                <a:path w="120" h="33">
                  <a:moveTo>
                    <a:pt x="20" y="0"/>
                  </a:moveTo>
                  <a:cubicBezTo>
                    <a:pt x="9" y="0"/>
                    <a:pt x="0" y="7"/>
                    <a:pt x="0" y="17"/>
                  </a:cubicBezTo>
                  <a:cubicBezTo>
                    <a:pt x="0" y="26"/>
                    <a:pt x="9" y="33"/>
                    <a:pt x="2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10" y="33"/>
                    <a:pt x="120" y="26"/>
                    <a:pt x="120" y="17"/>
                  </a:cubicBezTo>
                  <a:cubicBezTo>
                    <a:pt x="120" y="7"/>
                    <a:pt x="110" y="0"/>
                    <a:pt x="99" y="0"/>
                  </a:cubicBezTo>
                  <a:lnTo>
                    <a:pt x="20" y="0"/>
                  </a:lnTo>
                  <a:close/>
                  <a:moveTo>
                    <a:pt x="20" y="0"/>
                  </a:moveTo>
                  <a:cubicBezTo>
                    <a:pt x="20" y="0"/>
                    <a:pt x="20" y="0"/>
                    <a:pt x="20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 20"/>
            <p:cNvSpPr>
              <a:spLocks noEditPoints="1"/>
            </p:cNvSpPr>
            <p:nvPr/>
          </p:nvSpPr>
          <p:spPr bwMode="auto">
            <a:xfrm>
              <a:off x="6627813" y="1292226"/>
              <a:ext cx="503238" cy="581024"/>
            </a:xfrm>
            <a:custGeom>
              <a:avLst/>
              <a:gdLst/>
              <a:ahLst/>
              <a:cxnLst>
                <a:cxn ang="0">
                  <a:pos x="221" y="309"/>
                </a:cxn>
                <a:cxn ang="0">
                  <a:pos x="223" y="297"/>
                </a:cxn>
                <a:cxn ang="0">
                  <a:pos x="224" y="294"/>
                </a:cxn>
                <a:cxn ang="0">
                  <a:pos x="251" y="220"/>
                </a:cxn>
                <a:cxn ang="0">
                  <a:pos x="276" y="138"/>
                </a:cxn>
                <a:cxn ang="0">
                  <a:pos x="138" y="0"/>
                </a:cxn>
                <a:cxn ang="0">
                  <a:pos x="0" y="138"/>
                </a:cxn>
                <a:cxn ang="0">
                  <a:pos x="24" y="220"/>
                </a:cxn>
                <a:cxn ang="0">
                  <a:pos x="52" y="301"/>
                </a:cxn>
                <a:cxn ang="0">
                  <a:pos x="68" y="317"/>
                </a:cxn>
                <a:cxn ang="0">
                  <a:pos x="207" y="317"/>
                </a:cxn>
                <a:cxn ang="0">
                  <a:pos x="221" y="309"/>
                </a:cxn>
                <a:cxn ang="0">
                  <a:pos x="115" y="281"/>
                </a:cxn>
                <a:cxn ang="0">
                  <a:pos x="149" y="175"/>
                </a:cxn>
                <a:cxn ang="0">
                  <a:pos x="150" y="169"/>
                </a:cxn>
                <a:cxn ang="0">
                  <a:pos x="147" y="167"/>
                </a:cxn>
                <a:cxn ang="0">
                  <a:pos x="144" y="168"/>
                </a:cxn>
                <a:cxn ang="0">
                  <a:pos x="109" y="226"/>
                </a:cxn>
                <a:cxn ang="0">
                  <a:pos x="109" y="226"/>
                </a:cxn>
                <a:cxn ang="0">
                  <a:pos x="99" y="159"/>
                </a:cxn>
                <a:cxn ang="0">
                  <a:pos x="186" y="102"/>
                </a:cxn>
                <a:cxn ang="0">
                  <a:pos x="187" y="102"/>
                </a:cxn>
                <a:cxn ang="0">
                  <a:pos x="191" y="105"/>
                </a:cxn>
                <a:cxn ang="0">
                  <a:pos x="175" y="216"/>
                </a:cxn>
                <a:cxn ang="0">
                  <a:pos x="145" y="231"/>
                </a:cxn>
                <a:cxn ang="0">
                  <a:pos x="136" y="241"/>
                </a:cxn>
                <a:cxn ang="0">
                  <a:pos x="136" y="280"/>
                </a:cxn>
                <a:cxn ang="0">
                  <a:pos x="131" y="285"/>
                </a:cxn>
                <a:cxn ang="0">
                  <a:pos x="119" y="285"/>
                </a:cxn>
                <a:cxn ang="0">
                  <a:pos x="115" y="284"/>
                </a:cxn>
                <a:cxn ang="0">
                  <a:pos x="115" y="281"/>
                </a:cxn>
                <a:cxn ang="0">
                  <a:pos x="115" y="281"/>
                </a:cxn>
                <a:cxn ang="0">
                  <a:pos x="115" y="281"/>
                </a:cxn>
              </a:cxnLst>
              <a:rect l="0" t="0" r="r" b="b"/>
              <a:pathLst>
                <a:path w="276" h="317">
                  <a:moveTo>
                    <a:pt x="221" y="309"/>
                  </a:moveTo>
                  <a:cubicBezTo>
                    <a:pt x="223" y="306"/>
                    <a:pt x="223" y="301"/>
                    <a:pt x="223" y="297"/>
                  </a:cubicBezTo>
                  <a:cubicBezTo>
                    <a:pt x="224" y="296"/>
                    <a:pt x="224" y="295"/>
                    <a:pt x="224" y="294"/>
                  </a:cubicBezTo>
                  <a:cubicBezTo>
                    <a:pt x="228" y="260"/>
                    <a:pt x="240" y="240"/>
                    <a:pt x="251" y="220"/>
                  </a:cubicBezTo>
                  <a:cubicBezTo>
                    <a:pt x="264" y="198"/>
                    <a:pt x="276" y="177"/>
                    <a:pt x="276" y="138"/>
                  </a:cubicBezTo>
                  <a:cubicBezTo>
                    <a:pt x="276" y="62"/>
                    <a:pt x="214" y="0"/>
                    <a:pt x="138" y="0"/>
                  </a:cubicBezTo>
                  <a:cubicBezTo>
                    <a:pt x="62" y="0"/>
                    <a:pt x="0" y="62"/>
                    <a:pt x="0" y="138"/>
                  </a:cubicBezTo>
                  <a:cubicBezTo>
                    <a:pt x="0" y="177"/>
                    <a:pt x="12" y="198"/>
                    <a:pt x="24" y="220"/>
                  </a:cubicBezTo>
                  <a:cubicBezTo>
                    <a:pt x="36" y="241"/>
                    <a:pt x="48" y="263"/>
                    <a:pt x="52" y="301"/>
                  </a:cubicBezTo>
                  <a:cubicBezTo>
                    <a:pt x="52" y="310"/>
                    <a:pt x="60" y="317"/>
                    <a:pt x="68" y="317"/>
                  </a:cubicBezTo>
                  <a:cubicBezTo>
                    <a:pt x="207" y="317"/>
                    <a:pt x="207" y="317"/>
                    <a:pt x="207" y="317"/>
                  </a:cubicBezTo>
                  <a:cubicBezTo>
                    <a:pt x="213" y="317"/>
                    <a:pt x="218" y="314"/>
                    <a:pt x="221" y="309"/>
                  </a:cubicBezTo>
                  <a:close/>
                  <a:moveTo>
                    <a:pt x="115" y="281"/>
                  </a:moveTo>
                  <a:cubicBezTo>
                    <a:pt x="126" y="209"/>
                    <a:pt x="144" y="182"/>
                    <a:pt x="149" y="175"/>
                  </a:cubicBezTo>
                  <a:cubicBezTo>
                    <a:pt x="151" y="172"/>
                    <a:pt x="151" y="170"/>
                    <a:pt x="150" y="169"/>
                  </a:cubicBezTo>
                  <a:cubicBezTo>
                    <a:pt x="150" y="168"/>
                    <a:pt x="149" y="167"/>
                    <a:pt x="147" y="167"/>
                  </a:cubicBezTo>
                  <a:cubicBezTo>
                    <a:pt x="146" y="167"/>
                    <a:pt x="145" y="167"/>
                    <a:pt x="144" y="168"/>
                  </a:cubicBezTo>
                  <a:cubicBezTo>
                    <a:pt x="136" y="171"/>
                    <a:pt x="112" y="186"/>
                    <a:pt x="109" y="226"/>
                  </a:cubicBezTo>
                  <a:cubicBezTo>
                    <a:pt x="109" y="226"/>
                    <a:pt x="109" y="226"/>
                    <a:pt x="109" y="226"/>
                  </a:cubicBezTo>
                  <a:cubicBezTo>
                    <a:pt x="102" y="215"/>
                    <a:pt x="88" y="187"/>
                    <a:pt x="99" y="159"/>
                  </a:cubicBezTo>
                  <a:cubicBezTo>
                    <a:pt x="110" y="133"/>
                    <a:pt x="139" y="114"/>
                    <a:pt x="186" y="102"/>
                  </a:cubicBezTo>
                  <a:cubicBezTo>
                    <a:pt x="186" y="102"/>
                    <a:pt x="187" y="102"/>
                    <a:pt x="187" y="102"/>
                  </a:cubicBezTo>
                  <a:cubicBezTo>
                    <a:pt x="189" y="102"/>
                    <a:pt x="191" y="103"/>
                    <a:pt x="191" y="105"/>
                  </a:cubicBezTo>
                  <a:cubicBezTo>
                    <a:pt x="193" y="126"/>
                    <a:pt x="200" y="188"/>
                    <a:pt x="175" y="216"/>
                  </a:cubicBezTo>
                  <a:cubicBezTo>
                    <a:pt x="168" y="225"/>
                    <a:pt x="158" y="230"/>
                    <a:pt x="145" y="231"/>
                  </a:cubicBezTo>
                  <a:cubicBezTo>
                    <a:pt x="140" y="231"/>
                    <a:pt x="136" y="236"/>
                    <a:pt x="136" y="241"/>
                  </a:cubicBezTo>
                  <a:cubicBezTo>
                    <a:pt x="136" y="280"/>
                    <a:pt x="136" y="280"/>
                    <a:pt x="136" y="280"/>
                  </a:cubicBezTo>
                  <a:cubicBezTo>
                    <a:pt x="136" y="283"/>
                    <a:pt x="134" y="285"/>
                    <a:pt x="131" y="285"/>
                  </a:cubicBezTo>
                  <a:cubicBezTo>
                    <a:pt x="119" y="285"/>
                    <a:pt x="119" y="285"/>
                    <a:pt x="119" y="285"/>
                  </a:cubicBezTo>
                  <a:cubicBezTo>
                    <a:pt x="117" y="285"/>
                    <a:pt x="116" y="285"/>
                    <a:pt x="115" y="284"/>
                  </a:cubicBezTo>
                  <a:cubicBezTo>
                    <a:pt x="115" y="283"/>
                    <a:pt x="114" y="282"/>
                    <a:pt x="115" y="281"/>
                  </a:cubicBezTo>
                  <a:close/>
                  <a:moveTo>
                    <a:pt x="115" y="281"/>
                  </a:moveTo>
                  <a:cubicBezTo>
                    <a:pt x="115" y="281"/>
                    <a:pt x="115" y="281"/>
                    <a:pt x="115" y="28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16" name="直接连接符 15"/>
          <p:cNvCxnSpPr/>
          <p:nvPr/>
        </p:nvCxnSpPr>
        <p:spPr>
          <a:xfrm>
            <a:off x="1021404" y="1011677"/>
            <a:ext cx="10447507" cy="0"/>
          </a:xfrm>
          <a:prstGeom prst="line">
            <a:avLst/>
          </a:prstGeom>
          <a:ln w="254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1021404" y="480585"/>
            <a:ext cx="1044750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2800" b="1" dirty="0" smtClean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Efficient Securities Markets Anomalies</a:t>
            </a:r>
            <a:endParaRPr sz="2800" b="1" dirty="0" smtClean="0">
              <a:solidFill>
                <a:schemeClr val="accent5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483" name="Rectangle 1027"/>
          <p:cNvSpPr>
            <a:spLocks noGrp="1" noChangeArrowheads="1"/>
          </p:cNvSpPr>
          <p:nvPr>
            <p:ph idx="1"/>
          </p:nvPr>
        </p:nvSpPr>
        <p:spPr>
          <a:xfrm>
            <a:off x="949325" y="1194435"/>
            <a:ext cx="10831195" cy="5618480"/>
          </a:xfrm>
        </p:spPr>
        <p:txBody>
          <a:bodyPr vert="horz" wrap="square" lIns="91440" tIns="45720" rIns="91440" bIns="45720" numCol="1" anchor="t" anchorCtr="0" compatLnSpc="1">
            <a:normAutofit lnSpcReduction="10000"/>
          </a:bodyPr>
          <a:p>
            <a:pPr marR="0" lvl="0" algn="l" defTabSz="914400" rtl="0" eaLnBrk="1" fontAlgn="base" latinLnBrk="0" hangingPunct="1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Clr>
                <a:schemeClr val="tx2"/>
              </a:buClr>
              <a:buSzPct val="50000"/>
              <a:buFont typeface="Wingdings" panose="05000000000000000000" charset="0"/>
              <a:buChar char="l"/>
              <a:defRPr/>
            </a:pPr>
            <a:r>
              <a:rPr kumimoji="0" lang="en-US" altLang="zh-CN" sz="2800" b="1" i="0" u="none" strike="noStrike" kern="1200" cap="none" spc="0" normalizeH="0" baseline="0" dirty="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rPr>
              <a:t>Accruals anomaly (Sloan, 1996) </a:t>
            </a:r>
            <a:r>
              <a:rPr kumimoji="0" lang="en-US" altLang="zh-CN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        </a:t>
            </a:r>
            <a:endParaRPr kumimoji="0" lang="en-US" altLang="zh-CN" sz="2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SzPct val="73000"/>
              <a:buFontTx/>
              <a:buNone/>
              <a:defRPr/>
            </a:pPr>
            <a:r>
              <a:rPr kumimoji="0" lang="en-US" altLang="zh-CN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   - Net income = OCF ± net accruals</a:t>
            </a:r>
            <a:endParaRPr kumimoji="0" lang="en-US" altLang="zh-CN" sz="2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SzPct val="73000"/>
              <a:buFontTx/>
              <a:buNone/>
              <a:defRPr/>
            </a:pPr>
            <a:r>
              <a:rPr kumimoji="0" lang="en-US" altLang="zh-CN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   - Accruals have lower persistence than cash flows</a:t>
            </a:r>
            <a:endParaRPr kumimoji="0" lang="en-US" altLang="zh-CN" sz="2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SzPct val="73000"/>
              <a:buFontTx/>
              <a:buNone/>
              <a:defRPr/>
            </a:pPr>
            <a:r>
              <a:rPr kumimoji="0" lang="en-US" altLang="zh-CN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   - Investment strategy</a:t>
            </a:r>
            <a:endParaRPr kumimoji="0" lang="en-US" altLang="zh-CN" sz="2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SzPct val="73000"/>
              <a:buFontTx/>
              <a:buNone/>
              <a:defRPr/>
            </a:pPr>
            <a:r>
              <a:rPr kumimoji="0" lang="en-US" altLang="zh-CN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     # </a:t>
            </a:r>
            <a:r>
              <a:rPr kumimoji="0" lang="en-US" altLang="zh-CN" sz="2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Buy </a:t>
            </a:r>
            <a:r>
              <a:rPr kumimoji="0" lang="en-US" altLang="zh-CN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if net accruals/OCF is “low”</a:t>
            </a:r>
            <a:endParaRPr kumimoji="0" lang="en-US" altLang="zh-CN" sz="2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SzPct val="73000"/>
              <a:buFontTx/>
              <a:buNone/>
              <a:defRPr/>
            </a:pPr>
            <a:r>
              <a:rPr kumimoji="0" lang="en-US" altLang="zh-CN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     # </a:t>
            </a:r>
            <a:r>
              <a:rPr kumimoji="0" lang="en-US" altLang="zh-CN" sz="2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Sell short</a:t>
            </a:r>
            <a:r>
              <a:rPr kumimoji="0" lang="en-US" altLang="zh-CN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 if net accruals/OCF is “high”</a:t>
            </a:r>
            <a:endParaRPr kumimoji="0" lang="en-US" altLang="zh-CN" sz="2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SzPct val="73000"/>
              <a:buFontTx/>
              <a:buNone/>
              <a:defRPr/>
            </a:pPr>
            <a:r>
              <a:rPr kumimoji="0" lang="en-US" altLang="zh-CN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    - This strategy earned 10.4% more than market return over one year</a:t>
            </a:r>
            <a:endParaRPr kumimoji="0" lang="en-US" altLang="zh-CN" sz="2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SzPct val="73000"/>
              <a:buFontTx/>
              <a:buNone/>
              <a:defRPr/>
            </a:pPr>
            <a:r>
              <a:rPr kumimoji="0" lang="en-US" altLang="zh-CN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    - Should not happen if markets are efficient</a:t>
            </a:r>
            <a:endParaRPr kumimoji="0" lang="en-US" altLang="zh-CN" sz="2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9682716" y="5952212"/>
            <a:ext cx="2247754" cy="8607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Group 89"/>
          <p:cNvGrpSpPr>
            <a:grpSpLocks noChangeAspect="1"/>
          </p:cNvGrpSpPr>
          <p:nvPr/>
        </p:nvGrpSpPr>
        <p:grpSpPr>
          <a:xfrm>
            <a:off x="604738" y="555742"/>
            <a:ext cx="274574" cy="461666"/>
            <a:chOff x="6627813" y="1292226"/>
            <a:chExt cx="503238" cy="846137"/>
          </a:xfrm>
          <a:solidFill>
            <a:schemeClr val="accent5">
              <a:lumMod val="50000"/>
            </a:schemeClr>
          </a:solidFill>
        </p:grpSpPr>
        <p:sp>
          <p:nvSpPr>
            <p:cNvPr id="5" name="Freeform 17"/>
            <p:cNvSpPr>
              <a:spLocks noEditPoints="1"/>
            </p:cNvSpPr>
            <p:nvPr/>
          </p:nvSpPr>
          <p:spPr bwMode="auto">
            <a:xfrm>
              <a:off x="6740525" y="1900238"/>
              <a:ext cx="276225" cy="63500"/>
            </a:xfrm>
            <a:custGeom>
              <a:avLst/>
              <a:gdLst/>
              <a:ahLst/>
              <a:cxnLst>
                <a:cxn ang="0">
                  <a:pos x="131" y="0"/>
                </a:cxn>
                <a:cxn ang="0">
                  <a:pos x="21" y="0"/>
                </a:cxn>
                <a:cxn ang="0">
                  <a:pos x="0" y="17"/>
                </a:cxn>
                <a:cxn ang="0">
                  <a:pos x="21" y="34"/>
                </a:cxn>
                <a:cxn ang="0">
                  <a:pos x="131" y="34"/>
                </a:cxn>
                <a:cxn ang="0">
                  <a:pos x="151" y="17"/>
                </a:cxn>
                <a:cxn ang="0">
                  <a:pos x="131" y="0"/>
                </a:cxn>
                <a:cxn ang="0">
                  <a:pos x="131" y="0"/>
                </a:cxn>
                <a:cxn ang="0">
                  <a:pos x="131" y="0"/>
                </a:cxn>
              </a:cxnLst>
              <a:rect l="0" t="0" r="r" b="b"/>
              <a:pathLst>
                <a:path w="151" h="34">
                  <a:moveTo>
                    <a:pt x="131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8"/>
                    <a:pt x="0" y="17"/>
                  </a:cubicBezTo>
                  <a:cubicBezTo>
                    <a:pt x="0" y="26"/>
                    <a:pt x="9" y="34"/>
                    <a:pt x="21" y="34"/>
                  </a:cubicBezTo>
                  <a:cubicBezTo>
                    <a:pt x="131" y="34"/>
                    <a:pt x="131" y="34"/>
                    <a:pt x="131" y="34"/>
                  </a:cubicBezTo>
                  <a:cubicBezTo>
                    <a:pt x="142" y="34"/>
                    <a:pt x="151" y="26"/>
                    <a:pt x="151" y="17"/>
                  </a:cubicBezTo>
                  <a:cubicBezTo>
                    <a:pt x="151" y="8"/>
                    <a:pt x="142" y="0"/>
                    <a:pt x="131" y="0"/>
                  </a:cubicBezTo>
                  <a:close/>
                  <a:moveTo>
                    <a:pt x="131" y="0"/>
                  </a:moveTo>
                  <a:cubicBezTo>
                    <a:pt x="131" y="0"/>
                    <a:pt x="131" y="0"/>
                    <a:pt x="131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 18"/>
            <p:cNvSpPr>
              <a:spLocks noEditPoints="1"/>
            </p:cNvSpPr>
            <p:nvPr/>
          </p:nvSpPr>
          <p:spPr bwMode="auto">
            <a:xfrm>
              <a:off x="6740525" y="1989138"/>
              <a:ext cx="276225" cy="61913"/>
            </a:xfrm>
            <a:custGeom>
              <a:avLst/>
              <a:gdLst/>
              <a:ahLst/>
              <a:cxnLst>
                <a:cxn ang="0">
                  <a:pos x="151" y="17"/>
                </a:cxn>
                <a:cxn ang="0">
                  <a:pos x="131" y="0"/>
                </a:cxn>
                <a:cxn ang="0">
                  <a:pos x="21" y="0"/>
                </a:cxn>
                <a:cxn ang="0">
                  <a:pos x="0" y="17"/>
                </a:cxn>
                <a:cxn ang="0">
                  <a:pos x="21" y="34"/>
                </a:cxn>
                <a:cxn ang="0">
                  <a:pos x="131" y="34"/>
                </a:cxn>
                <a:cxn ang="0">
                  <a:pos x="151" y="17"/>
                </a:cxn>
                <a:cxn ang="0">
                  <a:pos x="151" y="17"/>
                </a:cxn>
                <a:cxn ang="0">
                  <a:pos x="151" y="17"/>
                </a:cxn>
              </a:cxnLst>
              <a:rect l="0" t="0" r="r" b="b"/>
              <a:pathLst>
                <a:path w="151" h="34">
                  <a:moveTo>
                    <a:pt x="151" y="17"/>
                  </a:moveTo>
                  <a:cubicBezTo>
                    <a:pt x="151" y="8"/>
                    <a:pt x="142" y="0"/>
                    <a:pt x="13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8"/>
                    <a:pt x="0" y="17"/>
                  </a:cubicBezTo>
                  <a:cubicBezTo>
                    <a:pt x="0" y="26"/>
                    <a:pt x="9" y="34"/>
                    <a:pt x="21" y="34"/>
                  </a:cubicBezTo>
                  <a:cubicBezTo>
                    <a:pt x="131" y="34"/>
                    <a:pt x="131" y="34"/>
                    <a:pt x="131" y="34"/>
                  </a:cubicBezTo>
                  <a:cubicBezTo>
                    <a:pt x="142" y="34"/>
                    <a:pt x="151" y="26"/>
                    <a:pt x="151" y="17"/>
                  </a:cubicBezTo>
                  <a:close/>
                  <a:moveTo>
                    <a:pt x="151" y="17"/>
                  </a:moveTo>
                  <a:cubicBezTo>
                    <a:pt x="151" y="17"/>
                    <a:pt x="151" y="17"/>
                    <a:pt x="151" y="17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 19"/>
            <p:cNvSpPr>
              <a:spLocks noEditPoints="1"/>
            </p:cNvSpPr>
            <p:nvPr/>
          </p:nvSpPr>
          <p:spPr bwMode="auto">
            <a:xfrm>
              <a:off x="6770688" y="2078038"/>
              <a:ext cx="219075" cy="60325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0" y="17"/>
                </a:cxn>
                <a:cxn ang="0">
                  <a:pos x="20" y="33"/>
                </a:cxn>
                <a:cxn ang="0">
                  <a:pos x="99" y="33"/>
                </a:cxn>
                <a:cxn ang="0">
                  <a:pos x="120" y="17"/>
                </a:cxn>
                <a:cxn ang="0">
                  <a:pos x="99" y="0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20" y="0"/>
                </a:cxn>
              </a:cxnLst>
              <a:rect l="0" t="0" r="r" b="b"/>
              <a:pathLst>
                <a:path w="120" h="33">
                  <a:moveTo>
                    <a:pt x="20" y="0"/>
                  </a:moveTo>
                  <a:cubicBezTo>
                    <a:pt x="9" y="0"/>
                    <a:pt x="0" y="7"/>
                    <a:pt x="0" y="17"/>
                  </a:cubicBezTo>
                  <a:cubicBezTo>
                    <a:pt x="0" y="26"/>
                    <a:pt x="9" y="33"/>
                    <a:pt x="2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10" y="33"/>
                    <a:pt x="120" y="26"/>
                    <a:pt x="120" y="17"/>
                  </a:cubicBezTo>
                  <a:cubicBezTo>
                    <a:pt x="120" y="7"/>
                    <a:pt x="110" y="0"/>
                    <a:pt x="99" y="0"/>
                  </a:cubicBezTo>
                  <a:lnTo>
                    <a:pt x="20" y="0"/>
                  </a:lnTo>
                  <a:close/>
                  <a:moveTo>
                    <a:pt x="20" y="0"/>
                  </a:moveTo>
                  <a:cubicBezTo>
                    <a:pt x="20" y="0"/>
                    <a:pt x="20" y="0"/>
                    <a:pt x="20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 20"/>
            <p:cNvSpPr>
              <a:spLocks noEditPoints="1"/>
            </p:cNvSpPr>
            <p:nvPr/>
          </p:nvSpPr>
          <p:spPr bwMode="auto">
            <a:xfrm>
              <a:off x="6627813" y="1292226"/>
              <a:ext cx="503238" cy="581024"/>
            </a:xfrm>
            <a:custGeom>
              <a:avLst/>
              <a:gdLst/>
              <a:ahLst/>
              <a:cxnLst>
                <a:cxn ang="0">
                  <a:pos x="221" y="309"/>
                </a:cxn>
                <a:cxn ang="0">
                  <a:pos x="223" y="297"/>
                </a:cxn>
                <a:cxn ang="0">
                  <a:pos x="224" y="294"/>
                </a:cxn>
                <a:cxn ang="0">
                  <a:pos x="251" y="220"/>
                </a:cxn>
                <a:cxn ang="0">
                  <a:pos x="276" y="138"/>
                </a:cxn>
                <a:cxn ang="0">
                  <a:pos x="138" y="0"/>
                </a:cxn>
                <a:cxn ang="0">
                  <a:pos x="0" y="138"/>
                </a:cxn>
                <a:cxn ang="0">
                  <a:pos x="24" y="220"/>
                </a:cxn>
                <a:cxn ang="0">
                  <a:pos x="52" y="301"/>
                </a:cxn>
                <a:cxn ang="0">
                  <a:pos x="68" y="317"/>
                </a:cxn>
                <a:cxn ang="0">
                  <a:pos x="207" y="317"/>
                </a:cxn>
                <a:cxn ang="0">
                  <a:pos x="221" y="309"/>
                </a:cxn>
                <a:cxn ang="0">
                  <a:pos x="115" y="281"/>
                </a:cxn>
                <a:cxn ang="0">
                  <a:pos x="149" y="175"/>
                </a:cxn>
                <a:cxn ang="0">
                  <a:pos x="150" y="169"/>
                </a:cxn>
                <a:cxn ang="0">
                  <a:pos x="147" y="167"/>
                </a:cxn>
                <a:cxn ang="0">
                  <a:pos x="144" y="168"/>
                </a:cxn>
                <a:cxn ang="0">
                  <a:pos x="109" y="226"/>
                </a:cxn>
                <a:cxn ang="0">
                  <a:pos x="109" y="226"/>
                </a:cxn>
                <a:cxn ang="0">
                  <a:pos x="99" y="159"/>
                </a:cxn>
                <a:cxn ang="0">
                  <a:pos x="186" y="102"/>
                </a:cxn>
                <a:cxn ang="0">
                  <a:pos x="187" y="102"/>
                </a:cxn>
                <a:cxn ang="0">
                  <a:pos x="191" y="105"/>
                </a:cxn>
                <a:cxn ang="0">
                  <a:pos x="175" y="216"/>
                </a:cxn>
                <a:cxn ang="0">
                  <a:pos x="145" y="231"/>
                </a:cxn>
                <a:cxn ang="0">
                  <a:pos x="136" y="241"/>
                </a:cxn>
                <a:cxn ang="0">
                  <a:pos x="136" y="280"/>
                </a:cxn>
                <a:cxn ang="0">
                  <a:pos x="131" y="285"/>
                </a:cxn>
                <a:cxn ang="0">
                  <a:pos x="119" y="285"/>
                </a:cxn>
                <a:cxn ang="0">
                  <a:pos x="115" y="284"/>
                </a:cxn>
                <a:cxn ang="0">
                  <a:pos x="115" y="281"/>
                </a:cxn>
                <a:cxn ang="0">
                  <a:pos x="115" y="281"/>
                </a:cxn>
                <a:cxn ang="0">
                  <a:pos x="115" y="281"/>
                </a:cxn>
              </a:cxnLst>
              <a:rect l="0" t="0" r="r" b="b"/>
              <a:pathLst>
                <a:path w="276" h="317">
                  <a:moveTo>
                    <a:pt x="221" y="309"/>
                  </a:moveTo>
                  <a:cubicBezTo>
                    <a:pt x="223" y="306"/>
                    <a:pt x="223" y="301"/>
                    <a:pt x="223" y="297"/>
                  </a:cubicBezTo>
                  <a:cubicBezTo>
                    <a:pt x="224" y="296"/>
                    <a:pt x="224" y="295"/>
                    <a:pt x="224" y="294"/>
                  </a:cubicBezTo>
                  <a:cubicBezTo>
                    <a:pt x="228" y="260"/>
                    <a:pt x="240" y="240"/>
                    <a:pt x="251" y="220"/>
                  </a:cubicBezTo>
                  <a:cubicBezTo>
                    <a:pt x="264" y="198"/>
                    <a:pt x="276" y="177"/>
                    <a:pt x="276" y="138"/>
                  </a:cubicBezTo>
                  <a:cubicBezTo>
                    <a:pt x="276" y="62"/>
                    <a:pt x="214" y="0"/>
                    <a:pt x="138" y="0"/>
                  </a:cubicBezTo>
                  <a:cubicBezTo>
                    <a:pt x="62" y="0"/>
                    <a:pt x="0" y="62"/>
                    <a:pt x="0" y="138"/>
                  </a:cubicBezTo>
                  <a:cubicBezTo>
                    <a:pt x="0" y="177"/>
                    <a:pt x="12" y="198"/>
                    <a:pt x="24" y="220"/>
                  </a:cubicBezTo>
                  <a:cubicBezTo>
                    <a:pt x="36" y="241"/>
                    <a:pt x="48" y="263"/>
                    <a:pt x="52" y="301"/>
                  </a:cubicBezTo>
                  <a:cubicBezTo>
                    <a:pt x="52" y="310"/>
                    <a:pt x="60" y="317"/>
                    <a:pt x="68" y="317"/>
                  </a:cubicBezTo>
                  <a:cubicBezTo>
                    <a:pt x="207" y="317"/>
                    <a:pt x="207" y="317"/>
                    <a:pt x="207" y="317"/>
                  </a:cubicBezTo>
                  <a:cubicBezTo>
                    <a:pt x="213" y="317"/>
                    <a:pt x="218" y="314"/>
                    <a:pt x="221" y="309"/>
                  </a:cubicBezTo>
                  <a:close/>
                  <a:moveTo>
                    <a:pt x="115" y="281"/>
                  </a:moveTo>
                  <a:cubicBezTo>
                    <a:pt x="126" y="209"/>
                    <a:pt x="144" y="182"/>
                    <a:pt x="149" y="175"/>
                  </a:cubicBezTo>
                  <a:cubicBezTo>
                    <a:pt x="151" y="172"/>
                    <a:pt x="151" y="170"/>
                    <a:pt x="150" y="169"/>
                  </a:cubicBezTo>
                  <a:cubicBezTo>
                    <a:pt x="150" y="168"/>
                    <a:pt x="149" y="167"/>
                    <a:pt x="147" y="167"/>
                  </a:cubicBezTo>
                  <a:cubicBezTo>
                    <a:pt x="146" y="167"/>
                    <a:pt x="145" y="167"/>
                    <a:pt x="144" y="168"/>
                  </a:cubicBezTo>
                  <a:cubicBezTo>
                    <a:pt x="136" y="171"/>
                    <a:pt x="112" y="186"/>
                    <a:pt x="109" y="226"/>
                  </a:cubicBezTo>
                  <a:cubicBezTo>
                    <a:pt x="109" y="226"/>
                    <a:pt x="109" y="226"/>
                    <a:pt x="109" y="226"/>
                  </a:cubicBezTo>
                  <a:cubicBezTo>
                    <a:pt x="102" y="215"/>
                    <a:pt x="88" y="187"/>
                    <a:pt x="99" y="159"/>
                  </a:cubicBezTo>
                  <a:cubicBezTo>
                    <a:pt x="110" y="133"/>
                    <a:pt x="139" y="114"/>
                    <a:pt x="186" y="102"/>
                  </a:cubicBezTo>
                  <a:cubicBezTo>
                    <a:pt x="186" y="102"/>
                    <a:pt x="187" y="102"/>
                    <a:pt x="187" y="102"/>
                  </a:cubicBezTo>
                  <a:cubicBezTo>
                    <a:pt x="189" y="102"/>
                    <a:pt x="191" y="103"/>
                    <a:pt x="191" y="105"/>
                  </a:cubicBezTo>
                  <a:cubicBezTo>
                    <a:pt x="193" y="126"/>
                    <a:pt x="200" y="188"/>
                    <a:pt x="175" y="216"/>
                  </a:cubicBezTo>
                  <a:cubicBezTo>
                    <a:pt x="168" y="225"/>
                    <a:pt x="158" y="230"/>
                    <a:pt x="145" y="231"/>
                  </a:cubicBezTo>
                  <a:cubicBezTo>
                    <a:pt x="140" y="231"/>
                    <a:pt x="136" y="236"/>
                    <a:pt x="136" y="241"/>
                  </a:cubicBezTo>
                  <a:cubicBezTo>
                    <a:pt x="136" y="280"/>
                    <a:pt x="136" y="280"/>
                    <a:pt x="136" y="280"/>
                  </a:cubicBezTo>
                  <a:cubicBezTo>
                    <a:pt x="136" y="283"/>
                    <a:pt x="134" y="285"/>
                    <a:pt x="131" y="285"/>
                  </a:cubicBezTo>
                  <a:cubicBezTo>
                    <a:pt x="119" y="285"/>
                    <a:pt x="119" y="285"/>
                    <a:pt x="119" y="285"/>
                  </a:cubicBezTo>
                  <a:cubicBezTo>
                    <a:pt x="117" y="285"/>
                    <a:pt x="116" y="285"/>
                    <a:pt x="115" y="284"/>
                  </a:cubicBezTo>
                  <a:cubicBezTo>
                    <a:pt x="115" y="283"/>
                    <a:pt x="114" y="282"/>
                    <a:pt x="115" y="281"/>
                  </a:cubicBezTo>
                  <a:close/>
                  <a:moveTo>
                    <a:pt x="115" y="281"/>
                  </a:moveTo>
                  <a:cubicBezTo>
                    <a:pt x="115" y="281"/>
                    <a:pt x="115" y="281"/>
                    <a:pt x="115" y="28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16" name="直接连接符 15"/>
          <p:cNvCxnSpPr/>
          <p:nvPr/>
        </p:nvCxnSpPr>
        <p:spPr>
          <a:xfrm>
            <a:off x="1021404" y="1011677"/>
            <a:ext cx="10447507" cy="0"/>
          </a:xfrm>
          <a:prstGeom prst="line">
            <a:avLst/>
          </a:prstGeom>
          <a:ln w="254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1021404" y="480585"/>
            <a:ext cx="1044750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2800" b="1" dirty="0" smtClean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Efficient Securities Markets Anomalies</a:t>
            </a:r>
            <a:endParaRPr sz="2800" b="1" dirty="0" smtClean="0">
              <a:solidFill>
                <a:schemeClr val="accent5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436" name="Rectangle 1027"/>
          <p:cNvSpPr>
            <a:spLocks noGrp="1"/>
          </p:cNvSpPr>
          <p:nvPr/>
        </p:nvSpPr>
        <p:spPr>
          <a:xfrm>
            <a:off x="1068705" y="1195705"/>
            <a:ext cx="11011535" cy="518477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 anchorCtr="0"/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07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 kern="1200">
                <a:solidFill>
                  <a:srgbClr val="6C6C6C"/>
                </a:solidFill>
                <a:latin typeface="+mn-lt"/>
                <a:ea typeface="+mn-ea"/>
                <a:cs typeface="+mn-cs"/>
              </a:defRPr>
            </a:lvl2pPr>
            <a:lvl3pPr marL="758825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20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 kern="1200">
                <a:solidFill>
                  <a:srgbClr val="6C6C6C"/>
                </a:solidFill>
                <a:latin typeface="+mn-lt"/>
                <a:ea typeface="+mn-ea"/>
                <a:cs typeface="+mn-cs"/>
              </a:defRPr>
            </a:lvl4pPr>
            <a:lvl5pPr marL="1279525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1930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 panose="05020102010507070707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225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 panose="05020102010507070707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215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 panose="05000000000000000000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SzPct val="50000"/>
              <a:buFont typeface="Wingdings" panose="05000000000000000000" charset="0"/>
              <a:buChar char="l"/>
            </a:pPr>
            <a:r>
              <a:rPr lang="en-US" altLang="zh-CN" b="1" dirty="0">
                <a:ea typeface="华文新魏" panose="02010800040101010101" pitchFamily="2" charset="-122"/>
              </a:rPr>
              <a:t>Possible explanations for anomalies</a:t>
            </a:r>
            <a:r>
              <a:rPr lang="en-US" altLang="zh-CN" b="1" dirty="0">
                <a:latin typeface="Arial" panose="020B0604020202020204" pitchFamily="34" charset="0"/>
                <a:ea typeface="华文新魏" panose="02010800040101010101" pitchFamily="2" charset="-122"/>
              </a:rPr>
              <a:t>’</a:t>
            </a:r>
            <a:r>
              <a:rPr lang="en-US" altLang="zh-CN" b="1" dirty="0">
                <a:ea typeface="华文新魏" panose="02010800040101010101" pitchFamily="2" charset="-122"/>
              </a:rPr>
              <a:t> continued existence</a:t>
            </a:r>
            <a:endParaRPr lang="en-US" altLang="zh-CN" b="1" dirty="0">
              <a:ea typeface="华文新魏" panose="02010800040101010101" pitchFamily="2" charset="-122"/>
            </a:endParaRPr>
          </a:p>
          <a:p>
            <a:pPr marL="457200" lvl="1" indent="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altLang="zh-CN" sz="2600" b="1" dirty="0">
                <a:solidFill>
                  <a:srgbClr val="000000"/>
                </a:solidFill>
                <a:ea typeface="华文新魏" panose="02010800040101010101" pitchFamily="2" charset="-122"/>
              </a:rPr>
              <a:t>- Behavioural biases</a:t>
            </a:r>
            <a:endParaRPr lang="en-US" altLang="zh-CN" sz="2600" b="1" dirty="0">
              <a:solidFill>
                <a:srgbClr val="000000"/>
              </a:solidFill>
              <a:ea typeface="华文新魏" panose="02010800040101010101" pitchFamily="2" charset="-122"/>
            </a:endParaRPr>
          </a:p>
          <a:p>
            <a:pPr marL="1143000" lvl="2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altLang="zh-CN" sz="2400" b="1" dirty="0">
                <a:solidFill>
                  <a:srgbClr val="000000"/>
                </a:solidFill>
                <a:ea typeface="华文新魏" panose="02010800040101010101" pitchFamily="2" charset="-122"/>
              </a:rPr>
              <a:t>E.g., limited attention, conservatism, noise traders</a:t>
            </a:r>
            <a:endParaRPr lang="en-US" altLang="zh-CN" sz="2400" b="1" dirty="0">
              <a:solidFill>
                <a:srgbClr val="000000"/>
              </a:solidFill>
              <a:ea typeface="华文新魏" panose="02010800040101010101" pitchFamily="2" charset="-122"/>
            </a:endParaRPr>
          </a:p>
          <a:p>
            <a:pPr marL="457200" lvl="1" indent="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altLang="zh-CN" sz="2600" b="1" dirty="0">
                <a:solidFill>
                  <a:srgbClr val="000000"/>
                </a:solidFill>
                <a:ea typeface="华文新魏" panose="02010800040101010101" pitchFamily="2" charset="-122"/>
              </a:rPr>
              <a:t>- Rational investors, but subject to:</a:t>
            </a:r>
            <a:endParaRPr lang="en-US" altLang="zh-CN" sz="2600" b="1" dirty="0">
              <a:solidFill>
                <a:srgbClr val="000000"/>
              </a:solidFill>
              <a:ea typeface="华文新魏" panose="02010800040101010101" pitchFamily="2" charset="-122"/>
            </a:endParaRPr>
          </a:p>
          <a:p>
            <a:pPr marL="1143000" lvl="2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altLang="zh-CN" sz="2400" b="1" dirty="0">
                <a:solidFill>
                  <a:srgbClr val="000000"/>
                </a:solidFill>
                <a:ea typeface="华文新魏" panose="02010800040101010101" pitchFamily="2" charset="-122"/>
              </a:rPr>
              <a:t>Transactions costs</a:t>
            </a:r>
            <a:endParaRPr lang="en-US" altLang="zh-CN" sz="2400" b="1" dirty="0">
              <a:solidFill>
                <a:srgbClr val="000000"/>
              </a:solidFill>
              <a:ea typeface="华文新魏" panose="02010800040101010101" pitchFamily="2" charset="-122"/>
            </a:endParaRPr>
          </a:p>
          <a:p>
            <a:pPr marL="1143000" lvl="2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altLang="zh-CN" sz="2400" b="1" dirty="0">
                <a:ea typeface="华文新魏" panose="02010800040101010101" pitchFamily="2" charset="-122"/>
              </a:rPr>
              <a:t>Idiosyncratic risk</a:t>
            </a:r>
            <a:endParaRPr lang="en-US" altLang="zh-CN" sz="2400" b="1" dirty="0">
              <a:ea typeface="华文新魏" panose="02010800040101010101" pitchFamily="2" charset="-122"/>
            </a:endParaRPr>
          </a:p>
          <a:p>
            <a:pPr marL="1600200" lvl="3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altLang="zh-CN" sz="2400" b="1" dirty="0">
                <a:solidFill>
                  <a:srgbClr val="000000"/>
                </a:solidFill>
                <a:ea typeface="华文新魏" panose="02010800040101010101" pitchFamily="2" charset="-122"/>
              </a:rPr>
              <a:t>To exploit anomalies, investors depart from diversified investment strategy</a:t>
            </a:r>
            <a:endParaRPr lang="en-US" altLang="zh-CN" sz="2400" b="1" dirty="0">
              <a:solidFill>
                <a:srgbClr val="000000"/>
              </a:solidFill>
              <a:ea typeface="华文新魏" panose="020108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charRg st="0" end="5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6">
                                            <p:txEl>
                                              <p:charRg st="0" end="5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6">
                                            <p:txEl>
                                              <p:charRg st="0" end="5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charRg st="57" end="7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8436">
                                            <p:txEl>
                                              <p:charRg st="57" end="7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charRg st="76" end="1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8436">
                                            <p:txEl>
                                              <p:charRg st="76" end="12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charRg st="129" end="16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436">
                                            <p:txEl>
                                              <p:charRg st="129" end="16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436">
                                            <p:txEl>
                                              <p:charRg st="129" end="16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charRg st="165" end="18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436">
                                            <p:txEl>
                                              <p:charRg st="165" end="18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charRg st="184" end="20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436">
                                            <p:txEl>
                                              <p:charRg st="184" end="20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436">
                                            <p:txEl>
                                              <p:charRg st="184" end="20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charRg st="203" end="27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436">
                                            <p:txEl>
                                              <p:charRg st="203" end="27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436">
                                            <p:txEl>
                                              <p:charRg st="203" end="27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9682716" y="5952212"/>
            <a:ext cx="2247754" cy="8607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Group 89"/>
          <p:cNvGrpSpPr>
            <a:grpSpLocks noChangeAspect="1"/>
          </p:cNvGrpSpPr>
          <p:nvPr/>
        </p:nvGrpSpPr>
        <p:grpSpPr>
          <a:xfrm>
            <a:off x="604738" y="555742"/>
            <a:ext cx="274574" cy="461666"/>
            <a:chOff x="6627813" y="1292226"/>
            <a:chExt cx="503238" cy="846137"/>
          </a:xfrm>
          <a:solidFill>
            <a:schemeClr val="accent5">
              <a:lumMod val="50000"/>
            </a:schemeClr>
          </a:solidFill>
        </p:grpSpPr>
        <p:sp>
          <p:nvSpPr>
            <p:cNvPr id="5" name="Freeform 17"/>
            <p:cNvSpPr>
              <a:spLocks noEditPoints="1"/>
            </p:cNvSpPr>
            <p:nvPr/>
          </p:nvSpPr>
          <p:spPr bwMode="auto">
            <a:xfrm>
              <a:off x="6740525" y="1900238"/>
              <a:ext cx="276225" cy="63500"/>
            </a:xfrm>
            <a:custGeom>
              <a:avLst/>
              <a:gdLst/>
              <a:ahLst/>
              <a:cxnLst>
                <a:cxn ang="0">
                  <a:pos x="131" y="0"/>
                </a:cxn>
                <a:cxn ang="0">
                  <a:pos x="21" y="0"/>
                </a:cxn>
                <a:cxn ang="0">
                  <a:pos x="0" y="17"/>
                </a:cxn>
                <a:cxn ang="0">
                  <a:pos x="21" y="34"/>
                </a:cxn>
                <a:cxn ang="0">
                  <a:pos x="131" y="34"/>
                </a:cxn>
                <a:cxn ang="0">
                  <a:pos x="151" y="17"/>
                </a:cxn>
                <a:cxn ang="0">
                  <a:pos x="131" y="0"/>
                </a:cxn>
                <a:cxn ang="0">
                  <a:pos x="131" y="0"/>
                </a:cxn>
                <a:cxn ang="0">
                  <a:pos x="131" y="0"/>
                </a:cxn>
              </a:cxnLst>
              <a:rect l="0" t="0" r="r" b="b"/>
              <a:pathLst>
                <a:path w="151" h="34">
                  <a:moveTo>
                    <a:pt x="131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8"/>
                    <a:pt x="0" y="17"/>
                  </a:cubicBezTo>
                  <a:cubicBezTo>
                    <a:pt x="0" y="26"/>
                    <a:pt x="9" y="34"/>
                    <a:pt x="21" y="34"/>
                  </a:cubicBezTo>
                  <a:cubicBezTo>
                    <a:pt x="131" y="34"/>
                    <a:pt x="131" y="34"/>
                    <a:pt x="131" y="34"/>
                  </a:cubicBezTo>
                  <a:cubicBezTo>
                    <a:pt x="142" y="34"/>
                    <a:pt x="151" y="26"/>
                    <a:pt x="151" y="17"/>
                  </a:cubicBezTo>
                  <a:cubicBezTo>
                    <a:pt x="151" y="8"/>
                    <a:pt x="142" y="0"/>
                    <a:pt x="131" y="0"/>
                  </a:cubicBezTo>
                  <a:close/>
                  <a:moveTo>
                    <a:pt x="131" y="0"/>
                  </a:moveTo>
                  <a:cubicBezTo>
                    <a:pt x="131" y="0"/>
                    <a:pt x="131" y="0"/>
                    <a:pt x="131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 18"/>
            <p:cNvSpPr>
              <a:spLocks noEditPoints="1"/>
            </p:cNvSpPr>
            <p:nvPr/>
          </p:nvSpPr>
          <p:spPr bwMode="auto">
            <a:xfrm>
              <a:off x="6740525" y="1989138"/>
              <a:ext cx="276225" cy="61913"/>
            </a:xfrm>
            <a:custGeom>
              <a:avLst/>
              <a:gdLst/>
              <a:ahLst/>
              <a:cxnLst>
                <a:cxn ang="0">
                  <a:pos x="151" y="17"/>
                </a:cxn>
                <a:cxn ang="0">
                  <a:pos x="131" y="0"/>
                </a:cxn>
                <a:cxn ang="0">
                  <a:pos x="21" y="0"/>
                </a:cxn>
                <a:cxn ang="0">
                  <a:pos x="0" y="17"/>
                </a:cxn>
                <a:cxn ang="0">
                  <a:pos x="21" y="34"/>
                </a:cxn>
                <a:cxn ang="0">
                  <a:pos x="131" y="34"/>
                </a:cxn>
                <a:cxn ang="0">
                  <a:pos x="151" y="17"/>
                </a:cxn>
                <a:cxn ang="0">
                  <a:pos x="151" y="17"/>
                </a:cxn>
                <a:cxn ang="0">
                  <a:pos x="151" y="17"/>
                </a:cxn>
              </a:cxnLst>
              <a:rect l="0" t="0" r="r" b="b"/>
              <a:pathLst>
                <a:path w="151" h="34">
                  <a:moveTo>
                    <a:pt x="151" y="17"/>
                  </a:moveTo>
                  <a:cubicBezTo>
                    <a:pt x="151" y="8"/>
                    <a:pt x="142" y="0"/>
                    <a:pt x="13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8"/>
                    <a:pt x="0" y="17"/>
                  </a:cubicBezTo>
                  <a:cubicBezTo>
                    <a:pt x="0" y="26"/>
                    <a:pt x="9" y="34"/>
                    <a:pt x="21" y="34"/>
                  </a:cubicBezTo>
                  <a:cubicBezTo>
                    <a:pt x="131" y="34"/>
                    <a:pt x="131" y="34"/>
                    <a:pt x="131" y="34"/>
                  </a:cubicBezTo>
                  <a:cubicBezTo>
                    <a:pt x="142" y="34"/>
                    <a:pt x="151" y="26"/>
                    <a:pt x="151" y="17"/>
                  </a:cubicBezTo>
                  <a:close/>
                  <a:moveTo>
                    <a:pt x="151" y="17"/>
                  </a:moveTo>
                  <a:cubicBezTo>
                    <a:pt x="151" y="17"/>
                    <a:pt x="151" y="17"/>
                    <a:pt x="151" y="17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 19"/>
            <p:cNvSpPr>
              <a:spLocks noEditPoints="1"/>
            </p:cNvSpPr>
            <p:nvPr/>
          </p:nvSpPr>
          <p:spPr bwMode="auto">
            <a:xfrm>
              <a:off x="6770688" y="2078038"/>
              <a:ext cx="219075" cy="60325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0" y="17"/>
                </a:cxn>
                <a:cxn ang="0">
                  <a:pos x="20" y="33"/>
                </a:cxn>
                <a:cxn ang="0">
                  <a:pos x="99" y="33"/>
                </a:cxn>
                <a:cxn ang="0">
                  <a:pos x="120" y="17"/>
                </a:cxn>
                <a:cxn ang="0">
                  <a:pos x="99" y="0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20" y="0"/>
                </a:cxn>
              </a:cxnLst>
              <a:rect l="0" t="0" r="r" b="b"/>
              <a:pathLst>
                <a:path w="120" h="33">
                  <a:moveTo>
                    <a:pt x="20" y="0"/>
                  </a:moveTo>
                  <a:cubicBezTo>
                    <a:pt x="9" y="0"/>
                    <a:pt x="0" y="7"/>
                    <a:pt x="0" y="17"/>
                  </a:cubicBezTo>
                  <a:cubicBezTo>
                    <a:pt x="0" y="26"/>
                    <a:pt x="9" y="33"/>
                    <a:pt x="2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10" y="33"/>
                    <a:pt x="120" y="26"/>
                    <a:pt x="120" y="17"/>
                  </a:cubicBezTo>
                  <a:cubicBezTo>
                    <a:pt x="120" y="7"/>
                    <a:pt x="110" y="0"/>
                    <a:pt x="99" y="0"/>
                  </a:cubicBezTo>
                  <a:lnTo>
                    <a:pt x="20" y="0"/>
                  </a:lnTo>
                  <a:close/>
                  <a:moveTo>
                    <a:pt x="20" y="0"/>
                  </a:moveTo>
                  <a:cubicBezTo>
                    <a:pt x="20" y="0"/>
                    <a:pt x="20" y="0"/>
                    <a:pt x="20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 20"/>
            <p:cNvSpPr>
              <a:spLocks noEditPoints="1"/>
            </p:cNvSpPr>
            <p:nvPr/>
          </p:nvSpPr>
          <p:spPr bwMode="auto">
            <a:xfrm>
              <a:off x="6627813" y="1292226"/>
              <a:ext cx="503238" cy="581024"/>
            </a:xfrm>
            <a:custGeom>
              <a:avLst/>
              <a:gdLst/>
              <a:ahLst/>
              <a:cxnLst>
                <a:cxn ang="0">
                  <a:pos x="221" y="309"/>
                </a:cxn>
                <a:cxn ang="0">
                  <a:pos x="223" y="297"/>
                </a:cxn>
                <a:cxn ang="0">
                  <a:pos x="224" y="294"/>
                </a:cxn>
                <a:cxn ang="0">
                  <a:pos x="251" y="220"/>
                </a:cxn>
                <a:cxn ang="0">
                  <a:pos x="276" y="138"/>
                </a:cxn>
                <a:cxn ang="0">
                  <a:pos x="138" y="0"/>
                </a:cxn>
                <a:cxn ang="0">
                  <a:pos x="0" y="138"/>
                </a:cxn>
                <a:cxn ang="0">
                  <a:pos x="24" y="220"/>
                </a:cxn>
                <a:cxn ang="0">
                  <a:pos x="52" y="301"/>
                </a:cxn>
                <a:cxn ang="0">
                  <a:pos x="68" y="317"/>
                </a:cxn>
                <a:cxn ang="0">
                  <a:pos x="207" y="317"/>
                </a:cxn>
                <a:cxn ang="0">
                  <a:pos x="221" y="309"/>
                </a:cxn>
                <a:cxn ang="0">
                  <a:pos x="115" y="281"/>
                </a:cxn>
                <a:cxn ang="0">
                  <a:pos x="149" y="175"/>
                </a:cxn>
                <a:cxn ang="0">
                  <a:pos x="150" y="169"/>
                </a:cxn>
                <a:cxn ang="0">
                  <a:pos x="147" y="167"/>
                </a:cxn>
                <a:cxn ang="0">
                  <a:pos x="144" y="168"/>
                </a:cxn>
                <a:cxn ang="0">
                  <a:pos x="109" y="226"/>
                </a:cxn>
                <a:cxn ang="0">
                  <a:pos x="109" y="226"/>
                </a:cxn>
                <a:cxn ang="0">
                  <a:pos x="99" y="159"/>
                </a:cxn>
                <a:cxn ang="0">
                  <a:pos x="186" y="102"/>
                </a:cxn>
                <a:cxn ang="0">
                  <a:pos x="187" y="102"/>
                </a:cxn>
                <a:cxn ang="0">
                  <a:pos x="191" y="105"/>
                </a:cxn>
                <a:cxn ang="0">
                  <a:pos x="175" y="216"/>
                </a:cxn>
                <a:cxn ang="0">
                  <a:pos x="145" y="231"/>
                </a:cxn>
                <a:cxn ang="0">
                  <a:pos x="136" y="241"/>
                </a:cxn>
                <a:cxn ang="0">
                  <a:pos x="136" y="280"/>
                </a:cxn>
                <a:cxn ang="0">
                  <a:pos x="131" y="285"/>
                </a:cxn>
                <a:cxn ang="0">
                  <a:pos x="119" y="285"/>
                </a:cxn>
                <a:cxn ang="0">
                  <a:pos x="115" y="284"/>
                </a:cxn>
                <a:cxn ang="0">
                  <a:pos x="115" y="281"/>
                </a:cxn>
                <a:cxn ang="0">
                  <a:pos x="115" y="281"/>
                </a:cxn>
                <a:cxn ang="0">
                  <a:pos x="115" y="281"/>
                </a:cxn>
              </a:cxnLst>
              <a:rect l="0" t="0" r="r" b="b"/>
              <a:pathLst>
                <a:path w="276" h="317">
                  <a:moveTo>
                    <a:pt x="221" y="309"/>
                  </a:moveTo>
                  <a:cubicBezTo>
                    <a:pt x="223" y="306"/>
                    <a:pt x="223" y="301"/>
                    <a:pt x="223" y="297"/>
                  </a:cubicBezTo>
                  <a:cubicBezTo>
                    <a:pt x="224" y="296"/>
                    <a:pt x="224" y="295"/>
                    <a:pt x="224" y="294"/>
                  </a:cubicBezTo>
                  <a:cubicBezTo>
                    <a:pt x="228" y="260"/>
                    <a:pt x="240" y="240"/>
                    <a:pt x="251" y="220"/>
                  </a:cubicBezTo>
                  <a:cubicBezTo>
                    <a:pt x="264" y="198"/>
                    <a:pt x="276" y="177"/>
                    <a:pt x="276" y="138"/>
                  </a:cubicBezTo>
                  <a:cubicBezTo>
                    <a:pt x="276" y="62"/>
                    <a:pt x="214" y="0"/>
                    <a:pt x="138" y="0"/>
                  </a:cubicBezTo>
                  <a:cubicBezTo>
                    <a:pt x="62" y="0"/>
                    <a:pt x="0" y="62"/>
                    <a:pt x="0" y="138"/>
                  </a:cubicBezTo>
                  <a:cubicBezTo>
                    <a:pt x="0" y="177"/>
                    <a:pt x="12" y="198"/>
                    <a:pt x="24" y="220"/>
                  </a:cubicBezTo>
                  <a:cubicBezTo>
                    <a:pt x="36" y="241"/>
                    <a:pt x="48" y="263"/>
                    <a:pt x="52" y="301"/>
                  </a:cubicBezTo>
                  <a:cubicBezTo>
                    <a:pt x="52" y="310"/>
                    <a:pt x="60" y="317"/>
                    <a:pt x="68" y="317"/>
                  </a:cubicBezTo>
                  <a:cubicBezTo>
                    <a:pt x="207" y="317"/>
                    <a:pt x="207" y="317"/>
                    <a:pt x="207" y="317"/>
                  </a:cubicBezTo>
                  <a:cubicBezTo>
                    <a:pt x="213" y="317"/>
                    <a:pt x="218" y="314"/>
                    <a:pt x="221" y="309"/>
                  </a:cubicBezTo>
                  <a:close/>
                  <a:moveTo>
                    <a:pt x="115" y="281"/>
                  </a:moveTo>
                  <a:cubicBezTo>
                    <a:pt x="126" y="209"/>
                    <a:pt x="144" y="182"/>
                    <a:pt x="149" y="175"/>
                  </a:cubicBezTo>
                  <a:cubicBezTo>
                    <a:pt x="151" y="172"/>
                    <a:pt x="151" y="170"/>
                    <a:pt x="150" y="169"/>
                  </a:cubicBezTo>
                  <a:cubicBezTo>
                    <a:pt x="150" y="168"/>
                    <a:pt x="149" y="167"/>
                    <a:pt x="147" y="167"/>
                  </a:cubicBezTo>
                  <a:cubicBezTo>
                    <a:pt x="146" y="167"/>
                    <a:pt x="145" y="167"/>
                    <a:pt x="144" y="168"/>
                  </a:cubicBezTo>
                  <a:cubicBezTo>
                    <a:pt x="136" y="171"/>
                    <a:pt x="112" y="186"/>
                    <a:pt x="109" y="226"/>
                  </a:cubicBezTo>
                  <a:cubicBezTo>
                    <a:pt x="109" y="226"/>
                    <a:pt x="109" y="226"/>
                    <a:pt x="109" y="226"/>
                  </a:cubicBezTo>
                  <a:cubicBezTo>
                    <a:pt x="102" y="215"/>
                    <a:pt x="88" y="187"/>
                    <a:pt x="99" y="159"/>
                  </a:cubicBezTo>
                  <a:cubicBezTo>
                    <a:pt x="110" y="133"/>
                    <a:pt x="139" y="114"/>
                    <a:pt x="186" y="102"/>
                  </a:cubicBezTo>
                  <a:cubicBezTo>
                    <a:pt x="186" y="102"/>
                    <a:pt x="187" y="102"/>
                    <a:pt x="187" y="102"/>
                  </a:cubicBezTo>
                  <a:cubicBezTo>
                    <a:pt x="189" y="102"/>
                    <a:pt x="191" y="103"/>
                    <a:pt x="191" y="105"/>
                  </a:cubicBezTo>
                  <a:cubicBezTo>
                    <a:pt x="193" y="126"/>
                    <a:pt x="200" y="188"/>
                    <a:pt x="175" y="216"/>
                  </a:cubicBezTo>
                  <a:cubicBezTo>
                    <a:pt x="168" y="225"/>
                    <a:pt x="158" y="230"/>
                    <a:pt x="145" y="231"/>
                  </a:cubicBezTo>
                  <a:cubicBezTo>
                    <a:pt x="140" y="231"/>
                    <a:pt x="136" y="236"/>
                    <a:pt x="136" y="241"/>
                  </a:cubicBezTo>
                  <a:cubicBezTo>
                    <a:pt x="136" y="280"/>
                    <a:pt x="136" y="280"/>
                    <a:pt x="136" y="280"/>
                  </a:cubicBezTo>
                  <a:cubicBezTo>
                    <a:pt x="136" y="283"/>
                    <a:pt x="134" y="285"/>
                    <a:pt x="131" y="285"/>
                  </a:cubicBezTo>
                  <a:cubicBezTo>
                    <a:pt x="119" y="285"/>
                    <a:pt x="119" y="285"/>
                    <a:pt x="119" y="285"/>
                  </a:cubicBezTo>
                  <a:cubicBezTo>
                    <a:pt x="117" y="285"/>
                    <a:pt x="116" y="285"/>
                    <a:pt x="115" y="284"/>
                  </a:cubicBezTo>
                  <a:cubicBezTo>
                    <a:pt x="115" y="283"/>
                    <a:pt x="114" y="282"/>
                    <a:pt x="115" y="281"/>
                  </a:cubicBezTo>
                  <a:close/>
                  <a:moveTo>
                    <a:pt x="115" y="281"/>
                  </a:moveTo>
                  <a:cubicBezTo>
                    <a:pt x="115" y="281"/>
                    <a:pt x="115" y="281"/>
                    <a:pt x="115" y="28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16" name="直接连接符 15"/>
          <p:cNvCxnSpPr/>
          <p:nvPr/>
        </p:nvCxnSpPr>
        <p:spPr>
          <a:xfrm>
            <a:off x="1021404" y="1011677"/>
            <a:ext cx="10447507" cy="0"/>
          </a:xfrm>
          <a:prstGeom prst="line">
            <a:avLst/>
          </a:prstGeom>
          <a:ln w="254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1021404" y="480585"/>
            <a:ext cx="1044750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2800" b="1" dirty="0" smtClean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Conclusions: Investor Rationality and Market Efficiency</a:t>
            </a:r>
            <a:endParaRPr sz="2800" b="1" dirty="0" smtClean="0">
              <a:solidFill>
                <a:schemeClr val="accent5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9699" name="Rectangle 3"/>
          <p:cNvSpPr>
            <a:spLocks noGrp="1"/>
          </p:cNvSpPr>
          <p:nvPr>
            <p:ph idx="1"/>
          </p:nvPr>
        </p:nvSpPr>
        <p:spPr>
          <a:xfrm>
            <a:off x="879475" y="1219200"/>
            <a:ext cx="10876915" cy="5059045"/>
          </a:xfrm>
        </p:spPr>
        <p:txBody>
          <a:bodyPr vert="horz" wrap="square" lIns="91440" tIns="45720" rIns="91440" bIns="45720" anchor="t" anchorCtr="0"/>
          <a:p>
            <a:pPr marL="273050" indent="-273050" algn="l" eaLnBrk="0" fontAlgn="base" hangingPunct="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Clr>
                <a:schemeClr val="tx2"/>
              </a:buClr>
              <a:buSzPct val="50000"/>
              <a:buFont typeface="Wingdings" panose="05000000000000000000" charset="0"/>
              <a:buChar char="l"/>
            </a:pPr>
            <a:r>
              <a:rPr lang="en-US" altLang="zh-CN" sz="2600" b="1" dirty="0">
                <a:ea typeface="华文新魏" panose="02010800040101010101" pitchFamily="2" charset="-122"/>
              </a:rPr>
              <a:t>Rational decision theory model of investment is still the most useful model to guide accountants about investor decision needs</a:t>
            </a:r>
            <a:endParaRPr lang="en-US" altLang="zh-CN" sz="2600" b="1" dirty="0">
              <a:ea typeface="华文新魏" panose="02010800040101010101" pitchFamily="2" charset="-122"/>
            </a:endParaRPr>
          </a:p>
          <a:p>
            <a:pPr marL="273050" indent="-273050" algn="l" eaLnBrk="0" fontAlgn="base" hangingPunct="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Clr>
                <a:schemeClr val="tx2"/>
              </a:buClr>
              <a:buSzPct val="50000"/>
              <a:buFont typeface="Wingdings" panose="05000000000000000000" charset="0"/>
              <a:buChar char="l"/>
            </a:pPr>
            <a:r>
              <a:rPr lang="en-US" altLang="zh-CN" sz="2600" b="1" dirty="0">
                <a:ea typeface="华文新魏" panose="02010800040101010101" pitchFamily="2" charset="-122"/>
              </a:rPr>
              <a:t>Securities markets not fully efficient, but close enough that accountants can be guided by its reporting implications</a:t>
            </a:r>
            <a:endParaRPr lang="en-US" altLang="zh-CN" sz="2600" b="1" dirty="0">
              <a:ea typeface="华文新魏" panose="02010800040101010101" pitchFamily="2" charset="-122"/>
            </a:endParaRPr>
          </a:p>
          <a:p>
            <a:pPr marL="457200" lvl="1" algn="l" eaLnBrk="0" fontAlgn="base" hangingPunct="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Clr>
                <a:srgbClr val="F9B639"/>
              </a:buClr>
              <a:buSzPct val="80000"/>
              <a:buFont typeface="Wingdings 2" panose="05020102010507070707" pitchFamily="18" charset="2"/>
              <a:buNone/>
            </a:pPr>
            <a:r>
              <a:rPr lang="en-US" altLang="zh-CN" sz="2400" b="1" dirty="0">
                <a:solidFill>
                  <a:srgbClr val="000000"/>
                </a:solidFill>
                <a:ea typeface="华文新魏" panose="02010800040101010101" pitchFamily="2" charset="-122"/>
              </a:rPr>
              <a:t>- To extent markets not fully efficient, role of financial reporting increases</a:t>
            </a:r>
            <a:endParaRPr lang="en-US" altLang="zh-CN" sz="2400" b="1" dirty="0">
              <a:solidFill>
                <a:srgbClr val="000000"/>
              </a:solidFill>
              <a:ea typeface="华文新魏" panose="02010800040101010101" pitchFamily="2" charset="-122"/>
            </a:endParaRPr>
          </a:p>
          <a:p>
            <a:pPr marL="457200" lvl="1" algn="l" eaLnBrk="0" fontAlgn="base" hangingPunct="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Clr>
                <a:srgbClr val="F9B639"/>
              </a:buClr>
              <a:buSzPct val="80000"/>
              <a:buFont typeface="Wingdings 2" panose="05020102010507070707" pitchFamily="18" charset="2"/>
              <a:buNone/>
            </a:pPr>
            <a:r>
              <a:rPr lang="en-US" altLang="zh-CN" sz="2400" b="1" dirty="0">
                <a:solidFill>
                  <a:srgbClr val="000000"/>
                </a:solidFill>
                <a:ea typeface="华文新魏" panose="02010800040101010101" pitchFamily="2" charset="-122"/>
              </a:rPr>
              <a:t>- Current value accounting helps to fulfil this increased role</a:t>
            </a:r>
            <a:endParaRPr lang="en-US" altLang="zh-CN" sz="2400" b="1" dirty="0">
              <a:solidFill>
                <a:srgbClr val="000000"/>
              </a:solidFill>
              <a:ea typeface="华文新魏" panose="020108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charRg st="0" end="1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9">
                                            <p:txEl>
                                              <p:charRg st="0" end="12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9">
                                            <p:txEl>
                                              <p:charRg st="0" end="12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charRg st="124" end="24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699">
                                            <p:txEl>
                                              <p:charRg st="124" end="24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699">
                                            <p:txEl>
                                              <p:charRg st="124" end="24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charRg st="242" end="3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699">
                                            <p:txEl>
                                              <p:charRg st="242" end="3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699">
                                            <p:txEl>
                                              <p:charRg st="242" end="3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charRg st="319" end="38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699">
                                            <p:txEl>
                                              <p:charRg st="319" end="38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699">
                                            <p:txEl>
                                              <p:charRg st="319" end="38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9682716" y="5952212"/>
            <a:ext cx="2247754" cy="8607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Group 89"/>
          <p:cNvGrpSpPr>
            <a:grpSpLocks noChangeAspect="1"/>
          </p:cNvGrpSpPr>
          <p:nvPr/>
        </p:nvGrpSpPr>
        <p:grpSpPr>
          <a:xfrm>
            <a:off x="604738" y="555742"/>
            <a:ext cx="274574" cy="461666"/>
            <a:chOff x="6627813" y="1292226"/>
            <a:chExt cx="503238" cy="846137"/>
          </a:xfrm>
          <a:solidFill>
            <a:schemeClr val="accent5">
              <a:lumMod val="50000"/>
            </a:schemeClr>
          </a:solidFill>
        </p:grpSpPr>
        <p:sp>
          <p:nvSpPr>
            <p:cNvPr id="5" name="Freeform 17"/>
            <p:cNvSpPr>
              <a:spLocks noEditPoints="1"/>
            </p:cNvSpPr>
            <p:nvPr/>
          </p:nvSpPr>
          <p:spPr bwMode="auto">
            <a:xfrm>
              <a:off x="6740525" y="1900238"/>
              <a:ext cx="276225" cy="63500"/>
            </a:xfrm>
            <a:custGeom>
              <a:avLst/>
              <a:gdLst/>
              <a:ahLst/>
              <a:cxnLst>
                <a:cxn ang="0">
                  <a:pos x="131" y="0"/>
                </a:cxn>
                <a:cxn ang="0">
                  <a:pos x="21" y="0"/>
                </a:cxn>
                <a:cxn ang="0">
                  <a:pos x="0" y="17"/>
                </a:cxn>
                <a:cxn ang="0">
                  <a:pos x="21" y="34"/>
                </a:cxn>
                <a:cxn ang="0">
                  <a:pos x="131" y="34"/>
                </a:cxn>
                <a:cxn ang="0">
                  <a:pos x="151" y="17"/>
                </a:cxn>
                <a:cxn ang="0">
                  <a:pos x="131" y="0"/>
                </a:cxn>
                <a:cxn ang="0">
                  <a:pos x="131" y="0"/>
                </a:cxn>
                <a:cxn ang="0">
                  <a:pos x="131" y="0"/>
                </a:cxn>
              </a:cxnLst>
              <a:rect l="0" t="0" r="r" b="b"/>
              <a:pathLst>
                <a:path w="151" h="34">
                  <a:moveTo>
                    <a:pt x="131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8"/>
                    <a:pt x="0" y="17"/>
                  </a:cubicBezTo>
                  <a:cubicBezTo>
                    <a:pt x="0" y="26"/>
                    <a:pt x="9" y="34"/>
                    <a:pt x="21" y="34"/>
                  </a:cubicBezTo>
                  <a:cubicBezTo>
                    <a:pt x="131" y="34"/>
                    <a:pt x="131" y="34"/>
                    <a:pt x="131" y="34"/>
                  </a:cubicBezTo>
                  <a:cubicBezTo>
                    <a:pt x="142" y="34"/>
                    <a:pt x="151" y="26"/>
                    <a:pt x="151" y="17"/>
                  </a:cubicBezTo>
                  <a:cubicBezTo>
                    <a:pt x="151" y="8"/>
                    <a:pt x="142" y="0"/>
                    <a:pt x="131" y="0"/>
                  </a:cubicBezTo>
                  <a:close/>
                  <a:moveTo>
                    <a:pt x="131" y="0"/>
                  </a:moveTo>
                  <a:cubicBezTo>
                    <a:pt x="131" y="0"/>
                    <a:pt x="131" y="0"/>
                    <a:pt x="131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 18"/>
            <p:cNvSpPr>
              <a:spLocks noEditPoints="1"/>
            </p:cNvSpPr>
            <p:nvPr/>
          </p:nvSpPr>
          <p:spPr bwMode="auto">
            <a:xfrm>
              <a:off x="6740525" y="1989138"/>
              <a:ext cx="276225" cy="61913"/>
            </a:xfrm>
            <a:custGeom>
              <a:avLst/>
              <a:gdLst/>
              <a:ahLst/>
              <a:cxnLst>
                <a:cxn ang="0">
                  <a:pos x="151" y="17"/>
                </a:cxn>
                <a:cxn ang="0">
                  <a:pos x="131" y="0"/>
                </a:cxn>
                <a:cxn ang="0">
                  <a:pos x="21" y="0"/>
                </a:cxn>
                <a:cxn ang="0">
                  <a:pos x="0" y="17"/>
                </a:cxn>
                <a:cxn ang="0">
                  <a:pos x="21" y="34"/>
                </a:cxn>
                <a:cxn ang="0">
                  <a:pos x="131" y="34"/>
                </a:cxn>
                <a:cxn ang="0">
                  <a:pos x="151" y="17"/>
                </a:cxn>
                <a:cxn ang="0">
                  <a:pos x="151" y="17"/>
                </a:cxn>
                <a:cxn ang="0">
                  <a:pos x="151" y="17"/>
                </a:cxn>
              </a:cxnLst>
              <a:rect l="0" t="0" r="r" b="b"/>
              <a:pathLst>
                <a:path w="151" h="34">
                  <a:moveTo>
                    <a:pt x="151" y="17"/>
                  </a:moveTo>
                  <a:cubicBezTo>
                    <a:pt x="151" y="8"/>
                    <a:pt x="142" y="0"/>
                    <a:pt x="13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8"/>
                    <a:pt x="0" y="17"/>
                  </a:cubicBezTo>
                  <a:cubicBezTo>
                    <a:pt x="0" y="26"/>
                    <a:pt x="9" y="34"/>
                    <a:pt x="21" y="34"/>
                  </a:cubicBezTo>
                  <a:cubicBezTo>
                    <a:pt x="131" y="34"/>
                    <a:pt x="131" y="34"/>
                    <a:pt x="131" y="34"/>
                  </a:cubicBezTo>
                  <a:cubicBezTo>
                    <a:pt x="142" y="34"/>
                    <a:pt x="151" y="26"/>
                    <a:pt x="151" y="17"/>
                  </a:cubicBezTo>
                  <a:close/>
                  <a:moveTo>
                    <a:pt x="151" y="17"/>
                  </a:moveTo>
                  <a:cubicBezTo>
                    <a:pt x="151" y="17"/>
                    <a:pt x="151" y="17"/>
                    <a:pt x="151" y="17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 19"/>
            <p:cNvSpPr>
              <a:spLocks noEditPoints="1"/>
            </p:cNvSpPr>
            <p:nvPr/>
          </p:nvSpPr>
          <p:spPr bwMode="auto">
            <a:xfrm>
              <a:off x="6770688" y="2078038"/>
              <a:ext cx="219075" cy="60325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0" y="17"/>
                </a:cxn>
                <a:cxn ang="0">
                  <a:pos x="20" y="33"/>
                </a:cxn>
                <a:cxn ang="0">
                  <a:pos x="99" y="33"/>
                </a:cxn>
                <a:cxn ang="0">
                  <a:pos x="120" y="17"/>
                </a:cxn>
                <a:cxn ang="0">
                  <a:pos x="99" y="0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20" y="0"/>
                </a:cxn>
              </a:cxnLst>
              <a:rect l="0" t="0" r="r" b="b"/>
              <a:pathLst>
                <a:path w="120" h="33">
                  <a:moveTo>
                    <a:pt x="20" y="0"/>
                  </a:moveTo>
                  <a:cubicBezTo>
                    <a:pt x="9" y="0"/>
                    <a:pt x="0" y="7"/>
                    <a:pt x="0" y="17"/>
                  </a:cubicBezTo>
                  <a:cubicBezTo>
                    <a:pt x="0" y="26"/>
                    <a:pt x="9" y="33"/>
                    <a:pt x="2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10" y="33"/>
                    <a:pt x="120" y="26"/>
                    <a:pt x="120" y="17"/>
                  </a:cubicBezTo>
                  <a:cubicBezTo>
                    <a:pt x="120" y="7"/>
                    <a:pt x="110" y="0"/>
                    <a:pt x="99" y="0"/>
                  </a:cubicBezTo>
                  <a:lnTo>
                    <a:pt x="20" y="0"/>
                  </a:lnTo>
                  <a:close/>
                  <a:moveTo>
                    <a:pt x="20" y="0"/>
                  </a:moveTo>
                  <a:cubicBezTo>
                    <a:pt x="20" y="0"/>
                    <a:pt x="20" y="0"/>
                    <a:pt x="20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 20"/>
            <p:cNvSpPr>
              <a:spLocks noEditPoints="1"/>
            </p:cNvSpPr>
            <p:nvPr/>
          </p:nvSpPr>
          <p:spPr bwMode="auto">
            <a:xfrm>
              <a:off x="6627813" y="1292226"/>
              <a:ext cx="503238" cy="581024"/>
            </a:xfrm>
            <a:custGeom>
              <a:avLst/>
              <a:gdLst/>
              <a:ahLst/>
              <a:cxnLst>
                <a:cxn ang="0">
                  <a:pos x="221" y="309"/>
                </a:cxn>
                <a:cxn ang="0">
                  <a:pos x="223" y="297"/>
                </a:cxn>
                <a:cxn ang="0">
                  <a:pos x="224" y="294"/>
                </a:cxn>
                <a:cxn ang="0">
                  <a:pos x="251" y="220"/>
                </a:cxn>
                <a:cxn ang="0">
                  <a:pos x="276" y="138"/>
                </a:cxn>
                <a:cxn ang="0">
                  <a:pos x="138" y="0"/>
                </a:cxn>
                <a:cxn ang="0">
                  <a:pos x="0" y="138"/>
                </a:cxn>
                <a:cxn ang="0">
                  <a:pos x="24" y="220"/>
                </a:cxn>
                <a:cxn ang="0">
                  <a:pos x="52" y="301"/>
                </a:cxn>
                <a:cxn ang="0">
                  <a:pos x="68" y="317"/>
                </a:cxn>
                <a:cxn ang="0">
                  <a:pos x="207" y="317"/>
                </a:cxn>
                <a:cxn ang="0">
                  <a:pos x="221" y="309"/>
                </a:cxn>
                <a:cxn ang="0">
                  <a:pos x="115" y="281"/>
                </a:cxn>
                <a:cxn ang="0">
                  <a:pos x="149" y="175"/>
                </a:cxn>
                <a:cxn ang="0">
                  <a:pos x="150" y="169"/>
                </a:cxn>
                <a:cxn ang="0">
                  <a:pos x="147" y="167"/>
                </a:cxn>
                <a:cxn ang="0">
                  <a:pos x="144" y="168"/>
                </a:cxn>
                <a:cxn ang="0">
                  <a:pos x="109" y="226"/>
                </a:cxn>
                <a:cxn ang="0">
                  <a:pos x="109" y="226"/>
                </a:cxn>
                <a:cxn ang="0">
                  <a:pos x="99" y="159"/>
                </a:cxn>
                <a:cxn ang="0">
                  <a:pos x="186" y="102"/>
                </a:cxn>
                <a:cxn ang="0">
                  <a:pos x="187" y="102"/>
                </a:cxn>
                <a:cxn ang="0">
                  <a:pos x="191" y="105"/>
                </a:cxn>
                <a:cxn ang="0">
                  <a:pos x="175" y="216"/>
                </a:cxn>
                <a:cxn ang="0">
                  <a:pos x="145" y="231"/>
                </a:cxn>
                <a:cxn ang="0">
                  <a:pos x="136" y="241"/>
                </a:cxn>
                <a:cxn ang="0">
                  <a:pos x="136" y="280"/>
                </a:cxn>
                <a:cxn ang="0">
                  <a:pos x="131" y="285"/>
                </a:cxn>
                <a:cxn ang="0">
                  <a:pos x="119" y="285"/>
                </a:cxn>
                <a:cxn ang="0">
                  <a:pos x="115" y="284"/>
                </a:cxn>
                <a:cxn ang="0">
                  <a:pos x="115" y="281"/>
                </a:cxn>
                <a:cxn ang="0">
                  <a:pos x="115" y="281"/>
                </a:cxn>
                <a:cxn ang="0">
                  <a:pos x="115" y="281"/>
                </a:cxn>
              </a:cxnLst>
              <a:rect l="0" t="0" r="r" b="b"/>
              <a:pathLst>
                <a:path w="276" h="317">
                  <a:moveTo>
                    <a:pt x="221" y="309"/>
                  </a:moveTo>
                  <a:cubicBezTo>
                    <a:pt x="223" y="306"/>
                    <a:pt x="223" y="301"/>
                    <a:pt x="223" y="297"/>
                  </a:cubicBezTo>
                  <a:cubicBezTo>
                    <a:pt x="224" y="296"/>
                    <a:pt x="224" y="295"/>
                    <a:pt x="224" y="294"/>
                  </a:cubicBezTo>
                  <a:cubicBezTo>
                    <a:pt x="228" y="260"/>
                    <a:pt x="240" y="240"/>
                    <a:pt x="251" y="220"/>
                  </a:cubicBezTo>
                  <a:cubicBezTo>
                    <a:pt x="264" y="198"/>
                    <a:pt x="276" y="177"/>
                    <a:pt x="276" y="138"/>
                  </a:cubicBezTo>
                  <a:cubicBezTo>
                    <a:pt x="276" y="62"/>
                    <a:pt x="214" y="0"/>
                    <a:pt x="138" y="0"/>
                  </a:cubicBezTo>
                  <a:cubicBezTo>
                    <a:pt x="62" y="0"/>
                    <a:pt x="0" y="62"/>
                    <a:pt x="0" y="138"/>
                  </a:cubicBezTo>
                  <a:cubicBezTo>
                    <a:pt x="0" y="177"/>
                    <a:pt x="12" y="198"/>
                    <a:pt x="24" y="220"/>
                  </a:cubicBezTo>
                  <a:cubicBezTo>
                    <a:pt x="36" y="241"/>
                    <a:pt x="48" y="263"/>
                    <a:pt x="52" y="301"/>
                  </a:cubicBezTo>
                  <a:cubicBezTo>
                    <a:pt x="52" y="310"/>
                    <a:pt x="60" y="317"/>
                    <a:pt x="68" y="317"/>
                  </a:cubicBezTo>
                  <a:cubicBezTo>
                    <a:pt x="207" y="317"/>
                    <a:pt x="207" y="317"/>
                    <a:pt x="207" y="317"/>
                  </a:cubicBezTo>
                  <a:cubicBezTo>
                    <a:pt x="213" y="317"/>
                    <a:pt x="218" y="314"/>
                    <a:pt x="221" y="309"/>
                  </a:cubicBezTo>
                  <a:close/>
                  <a:moveTo>
                    <a:pt x="115" y="281"/>
                  </a:moveTo>
                  <a:cubicBezTo>
                    <a:pt x="126" y="209"/>
                    <a:pt x="144" y="182"/>
                    <a:pt x="149" y="175"/>
                  </a:cubicBezTo>
                  <a:cubicBezTo>
                    <a:pt x="151" y="172"/>
                    <a:pt x="151" y="170"/>
                    <a:pt x="150" y="169"/>
                  </a:cubicBezTo>
                  <a:cubicBezTo>
                    <a:pt x="150" y="168"/>
                    <a:pt x="149" y="167"/>
                    <a:pt x="147" y="167"/>
                  </a:cubicBezTo>
                  <a:cubicBezTo>
                    <a:pt x="146" y="167"/>
                    <a:pt x="145" y="167"/>
                    <a:pt x="144" y="168"/>
                  </a:cubicBezTo>
                  <a:cubicBezTo>
                    <a:pt x="136" y="171"/>
                    <a:pt x="112" y="186"/>
                    <a:pt x="109" y="226"/>
                  </a:cubicBezTo>
                  <a:cubicBezTo>
                    <a:pt x="109" y="226"/>
                    <a:pt x="109" y="226"/>
                    <a:pt x="109" y="226"/>
                  </a:cubicBezTo>
                  <a:cubicBezTo>
                    <a:pt x="102" y="215"/>
                    <a:pt x="88" y="187"/>
                    <a:pt x="99" y="159"/>
                  </a:cubicBezTo>
                  <a:cubicBezTo>
                    <a:pt x="110" y="133"/>
                    <a:pt x="139" y="114"/>
                    <a:pt x="186" y="102"/>
                  </a:cubicBezTo>
                  <a:cubicBezTo>
                    <a:pt x="186" y="102"/>
                    <a:pt x="187" y="102"/>
                    <a:pt x="187" y="102"/>
                  </a:cubicBezTo>
                  <a:cubicBezTo>
                    <a:pt x="189" y="102"/>
                    <a:pt x="191" y="103"/>
                    <a:pt x="191" y="105"/>
                  </a:cubicBezTo>
                  <a:cubicBezTo>
                    <a:pt x="193" y="126"/>
                    <a:pt x="200" y="188"/>
                    <a:pt x="175" y="216"/>
                  </a:cubicBezTo>
                  <a:cubicBezTo>
                    <a:pt x="168" y="225"/>
                    <a:pt x="158" y="230"/>
                    <a:pt x="145" y="231"/>
                  </a:cubicBezTo>
                  <a:cubicBezTo>
                    <a:pt x="140" y="231"/>
                    <a:pt x="136" y="236"/>
                    <a:pt x="136" y="241"/>
                  </a:cubicBezTo>
                  <a:cubicBezTo>
                    <a:pt x="136" y="280"/>
                    <a:pt x="136" y="280"/>
                    <a:pt x="136" y="280"/>
                  </a:cubicBezTo>
                  <a:cubicBezTo>
                    <a:pt x="136" y="283"/>
                    <a:pt x="134" y="285"/>
                    <a:pt x="131" y="285"/>
                  </a:cubicBezTo>
                  <a:cubicBezTo>
                    <a:pt x="119" y="285"/>
                    <a:pt x="119" y="285"/>
                    <a:pt x="119" y="285"/>
                  </a:cubicBezTo>
                  <a:cubicBezTo>
                    <a:pt x="117" y="285"/>
                    <a:pt x="116" y="285"/>
                    <a:pt x="115" y="284"/>
                  </a:cubicBezTo>
                  <a:cubicBezTo>
                    <a:pt x="115" y="283"/>
                    <a:pt x="114" y="282"/>
                    <a:pt x="115" y="281"/>
                  </a:cubicBezTo>
                  <a:close/>
                  <a:moveTo>
                    <a:pt x="115" y="281"/>
                  </a:moveTo>
                  <a:cubicBezTo>
                    <a:pt x="115" y="281"/>
                    <a:pt x="115" y="281"/>
                    <a:pt x="115" y="28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16" name="直接连接符 15"/>
          <p:cNvCxnSpPr/>
          <p:nvPr/>
        </p:nvCxnSpPr>
        <p:spPr>
          <a:xfrm>
            <a:off x="1021404" y="1011677"/>
            <a:ext cx="10447507" cy="0"/>
          </a:xfrm>
          <a:prstGeom prst="line">
            <a:avLst/>
          </a:prstGeom>
          <a:ln w="254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1021404" y="480585"/>
            <a:ext cx="1044750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2800" b="1" dirty="0" smtClean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Low Value Relevance of Financial Statement Information</a:t>
            </a:r>
            <a:endParaRPr sz="2800" b="1" dirty="0" smtClean="0">
              <a:solidFill>
                <a:schemeClr val="accent5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0723" name="Rectangle 3"/>
          <p:cNvSpPr>
            <a:spLocks noGrp="1"/>
          </p:cNvSpPr>
          <p:nvPr>
            <p:ph idx="1"/>
          </p:nvPr>
        </p:nvSpPr>
        <p:spPr>
          <a:xfrm>
            <a:off x="985520" y="1078865"/>
            <a:ext cx="10008235" cy="5734050"/>
          </a:xfrm>
        </p:spPr>
        <p:txBody>
          <a:bodyPr vert="horz" wrap="square" lIns="91440" tIns="45720" rIns="91440" bIns="45720" anchor="t" anchorCtr="0"/>
          <a:p>
            <a:pPr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</a:pPr>
            <a:r>
              <a:rPr lang="en-CA" altLang="zh-CN" b="1" dirty="0">
                <a:ea typeface="华文新魏" panose="02010800040101010101" pitchFamily="2" charset="-122"/>
              </a:rPr>
              <a:t>Low R</a:t>
            </a:r>
            <a:r>
              <a:rPr lang="en-CA" altLang="zh-CN" b="1" baseline="30000" dirty="0">
                <a:ea typeface="华文新魏" panose="02010800040101010101" pitchFamily="2" charset="-122"/>
              </a:rPr>
              <a:t>2</a:t>
            </a:r>
            <a:r>
              <a:rPr lang="en-CA" altLang="zh-CN" b="1" dirty="0">
                <a:ea typeface="华文新魏" panose="02010800040101010101" pitchFamily="2" charset="-122"/>
              </a:rPr>
              <a:t> problem</a:t>
            </a:r>
            <a:endParaRPr lang="en-CA" altLang="zh-CN" b="1" dirty="0">
              <a:ea typeface="华文新魏" panose="02010800040101010101" pitchFamily="2" charset="-122"/>
            </a:endParaRPr>
          </a:p>
          <a:p>
            <a:pPr marL="457200" lvl="1" indent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altLang="en-CA" b="1" dirty="0">
                <a:solidFill>
                  <a:srgbClr val="000000"/>
                </a:solidFill>
                <a:ea typeface="华文新魏" panose="02010800040101010101" pitchFamily="2" charset="-122"/>
              </a:rPr>
              <a:t>- </a:t>
            </a:r>
            <a:r>
              <a:rPr lang="en-CA" altLang="zh-CN" b="1" dirty="0">
                <a:solidFill>
                  <a:srgbClr val="000000"/>
                </a:solidFill>
                <a:ea typeface="华文新魏" panose="02010800040101010101" pitchFamily="2" charset="-122"/>
              </a:rPr>
              <a:t>R</a:t>
            </a:r>
            <a:r>
              <a:rPr lang="en-CA" altLang="zh-CN" b="1" baseline="30000" dirty="0">
                <a:solidFill>
                  <a:srgbClr val="000000"/>
                </a:solidFill>
                <a:ea typeface="华文新魏" panose="02010800040101010101" pitchFamily="2" charset="-122"/>
              </a:rPr>
              <a:t>2 </a:t>
            </a:r>
            <a:r>
              <a:rPr lang="en-CA" altLang="zh-CN" b="1" dirty="0">
                <a:solidFill>
                  <a:srgbClr val="000000"/>
                </a:solidFill>
                <a:ea typeface="华文新魏" panose="02010800040101010101" pitchFamily="2" charset="-122"/>
              </a:rPr>
              <a:t>is a measure of proportion of share return explained by accounting information</a:t>
            </a:r>
            <a:endParaRPr lang="en-CA" altLang="zh-CN" b="1" dirty="0">
              <a:solidFill>
                <a:srgbClr val="000000"/>
              </a:solidFill>
              <a:ea typeface="华文新魏" panose="02010800040101010101" pitchFamily="2" charset="-122"/>
            </a:endParaRPr>
          </a:p>
          <a:p>
            <a:pPr lvl="2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</a:pPr>
            <a:r>
              <a:rPr lang="en-CA" altLang="zh-CN" sz="2200" b="1" dirty="0">
                <a:solidFill>
                  <a:srgbClr val="000000"/>
                </a:solidFill>
                <a:ea typeface="华文新魏" panose="02010800040101010101" pitchFamily="2" charset="-122"/>
              </a:rPr>
              <a:t>Empirical evidence shows R</a:t>
            </a:r>
            <a:r>
              <a:rPr lang="en-CA" altLang="zh-CN" sz="2200" b="1" baseline="30000" dirty="0">
                <a:solidFill>
                  <a:srgbClr val="000000"/>
                </a:solidFill>
                <a:ea typeface="华文新魏" panose="02010800040101010101" pitchFamily="2" charset="-122"/>
              </a:rPr>
              <a:t>2</a:t>
            </a:r>
            <a:r>
              <a:rPr lang="en-CA" altLang="zh-CN" sz="2200" b="1" dirty="0">
                <a:solidFill>
                  <a:srgbClr val="000000"/>
                </a:solidFill>
                <a:ea typeface="华文新魏" panose="02010800040101010101" pitchFamily="2" charset="-122"/>
              </a:rPr>
              <a:t> quite low (2 – 5%, Lev 1989)</a:t>
            </a:r>
            <a:endParaRPr lang="en-CA" altLang="zh-CN" sz="2200" b="1" dirty="0">
              <a:solidFill>
                <a:srgbClr val="000000"/>
              </a:solidFill>
              <a:ea typeface="华文新魏" panose="02010800040101010101" pitchFamily="2" charset="-122"/>
            </a:endParaRPr>
          </a:p>
          <a:p>
            <a:pPr lvl="2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</a:pPr>
            <a:r>
              <a:rPr lang="en-CA" altLang="zh-CN" sz="2200" b="1" dirty="0">
                <a:solidFill>
                  <a:srgbClr val="000000"/>
                </a:solidFill>
                <a:ea typeface="华文新魏" panose="02010800040101010101" pitchFamily="2" charset="-122"/>
              </a:rPr>
              <a:t>Getting worse ?</a:t>
            </a:r>
            <a:endParaRPr lang="en-CA" altLang="zh-CN" sz="2200" b="1" dirty="0">
              <a:solidFill>
                <a:srgbClr val="000000"/>
              </a:solidFill>
              <a:ea typeface="华文新魏" panose="02010800040101010101" pitchFamily="2" charset="-122"/>
            </a:endParaRPr>
          </a:p>
          <a:p>
            <a:pPr marL="457200" lvl="1" indent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altLang="en-CA" b="1" dirty="0">
                <a:solidFill>
                  <a:srgbClr val="000000"/>
                </a:solidFill>
                <a:ea typeface="华文新魏" panose="02010800040101010101" pitchFamily="2" charset="-122"/>
              </a:rPr>
              <a:t>- </a:t>
            </a:r>
            <a:r>
              <a:rPr lang="en-CA" altLang="zh-CN" b="1" dirty="0">
                <a:solidFill>
                  <a:srgbClr val="000000"/>
                </a:solidFill>
                <a:ea typeface="华文新魏" panose="02010800040101010101" pitchFamily="2" charset="-122"/>
              </a:rPr>
              <a:t>Effect of accounting information on share price can be </a:t>
            </a:r>
            <a:r>
              <a:rPr lang="en-CA" altLang="zh-CN" b="1" i="1" dirty="0">
                <a:solidFill>
                  <a:srgbClr val="000000"/>
                </a:solidFill>
                <a:ea typeface="华文新魏" panose="02010800040101010101" pitchFamily="2" charset="-122"/>
              </a:rPr>
              <a:t>statistically</a:t>
            </a:r>
            <a:r>
              <a:rPr lang="en-CA" altLang="zh-CN" b="1" dirty="0">
                <a:solidFill>
                  <a:srgbClr val="000000"/>
                </a:solidFill>
                <a:ea typeface="华文新魏" panose="02010800040101010101" pitchFamily="2" charset="-122"/>
              </a:rPr>
              <a:t> significant (e.g., ERC research) but </a:t>
            </a:r>
            <a:r>
              <a:rPr lang="en-CA" altLang="zh-CN" b="1" i="1" dirty="0">
                <a:solidFill>
                  <a:srgbClr val="000000"/>
                </a:solidFill>
                <a:ea typeface="华文新魏" panose="02010800040101010101" pitchFamily="2" charset="-122"/>
              </a:rPr>
              <a:t>practically </a:t>
            </a:r>
            <a:r>
              <a:rPr lang="en-CA" altLang="zh-CN" b="1" dirty="0">
                <a:solidFill>
                  <a:srgbClr val="000000"/>
                </a:solidFill>
                <a:ea typeface="华文新魏" panose="02010800040101010101" pitchFamily="2" charset="-122"/>
              </a:rPr>
              <a:t>insignificant (i.e., low R</a:t>
            </a:r>
            <a:r>
              <a:rPr lang="en-CA" altLang="zh-CN" b="1" baseline="30000" dirty="0">
                <a:solidFill>
                  <a:srgbClr val="000000"/>
                </a:solidFill>
                <a:ea typeface="华文新魏" panose="02010800040101010101" pitchFamily="2" charset="-122"/>
              </a:rPr>
              <a:t>2</a:t>
            </a:r>
            <a:r>
              <a:rPr lang="en-CA" altLang="zh-CN" b="1" dirty="0">
                <a:solidFill>
                  <a:srgbClr val="000000"/>
                </a:solidFill>
                <a:ea typeface="华文新魏" panose="02010800040101010101" pitchFamily="2" charset="-122"/>
              </a:rPr>
              <a:t>) </a:t>
            </a:r>
            <a:endParaRPr lang="en-CA" altLang="zh-CN" b="1" dirty="0">
              <a:solidFill>
                <a:srgbClr val="000000"/>
              </a:solidFill>
              <a:ea typeface="华文新魏" panose="02010800040101010101" pitchFamily="2" charset="-122"/>
            </a:endParaRPr>
          </a:p>
          <a:p>
            <a:pPr marL="457200" lvl="1" indent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altLang="zh-CN" b="1" dirty="0">
                <a:solidFill>
                  <a:srgbClr val="000000"/>
                </a:solidFill>
                <a:ea typeface="华文新魏" panose="02010800040101010101" pitchFamily="2" charset="-122"/>
              </a:rPr>
              <a:t>- Lev (1989) attributes this low share to poor earnings quality</a:t>
            </a:r>
            <a:endParaRPr lang="en-US" altLang="zh-CN" b="1" dirty="0">
              <a:solidFill>
                <a:srgbClr val="000000"/>
              </a:solidFill>
              <a:ea typeface="华文新魏" panose="02010800040101010101" pitchFamily="2" charset="-122"/>
            </a:endParaRPr>
          </a:p>
          <a:p>
            <a:pPr marL="457200" lvl="1" indent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altLang="en-CA" b="1" dirty="0">
                <a:solidFill>
                  <a:srgbClr val="000000"/>
                </a:solidFill>
                <a:ea typeface="华文新魏" panose="02010800040101010101" pitchFamily="2" charset="-122"/>
              </a:rPr>
              <a:t>- </a:t>
            </a:r>
            <a:r>
              <a:rPr lang="en-CA" altLang="zh-CN" b="1" dirty="0">
                <a:solidFill>
                  <a:srgbClr val="000000"/>
                </a:solidFill>
                <a:ea typeface="华文新魏" panose="02010800040101010101" pitchFamily="2" charset="-122"/>
              </a:rPr>
              <a:t>Suggests lots of scope to improve financial reporting, eg, </a:t>
            </a:r>
            <a:r>
              <a:rPr lang="en-CA" altLang="zh-CN" b="1" dirty="0">
                <a:solidFill>
                  <a:srgbClr val="000000"/>
                </a:solidFill>
                <a:ea typeface="华文新魏" panose="02010800040101010101" pitchFamily="2" charset="-122"/>
              </a:rPr>
              <a:t>current value accounting</a:t>
            </a:r>
            <a:endParaRPr lang="en-CA" altLang="zh-CN" b="1" dirty="0">
              <a:solidFill>
                <a:srgbClr val="000000"/>
              </a:solidFill>
              <a:ea typeface="华文新魏" panose="020108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charRg st="0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3">
                                            <p:txEl>
                                              <p:charRg st="0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3">
                                            <p:txEl>
                                              <p:charRg st="0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charRg st="15" end="9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3">
                                            <p:txEl>
                                              <p:charRg st="15" end="9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23">
                                            <p:txEl>
                                              <p:charRg st="15" end="9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charRg st="97" end="15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23">
                                            <p:txEl>
                                              <p:charRg st="97" end="15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23">
                                            <p:txEl>
                                              <p:charRg st="97" end="15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charRg st="154" end="17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23">
                                            <p:txEl>
                                              <p:charRg st="154" end="17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23">
                                            <p:txEl>
                                              <p:charRg st="154" end="17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charRg st="170" end="3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0723">
                                            <p:txEl>
                                              <p:charRg st="170" end="3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charRg st="318" end="38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723">
                                            <p:txEl>
                                              <p:charRg st="318" end="38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23">
                                            <p:txEl>
                                              <p:charRg st="318" end="38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charRg st="380" end="46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723">
                                            <p:txEl>
                                              <p:charRg st="380" end="46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723">
                                            <p:txEl>
                                              <p:charRg st="380" end="46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9682716" y="5952212"/>
            <a:ext cx="2247754" cy="8607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Group 89"/>
          <p:cNvGrpSpPr>
            <a:grpSpLocks noChangeAspect="1"/>
          </p:cNvGrpSpPr>
          <p:nvPr/>
        </p:nvGrpSpPr>
        <p:grpSpPr>
          <a:xfrm>
            <a:off x="604738" y="555742"/>
            <a:ext cx="274574" cy="461666"/>
            <a:chOff x="6627813" y="1292226"/>
            <a:chExt cx="503238" cy="846137"/>
          </a:xfrm>
          <a:solidFill>
            <a:schemeClr val="accent5">
              <a:lumMod val="50000"/>
            </a:schemeClr>
          </a:solidFill>
        </p:grpSpPr>
        <p:sp>
          <p:nvSpPr>
            <p:cNvPr id="5" name="Freeform 17"/>
            <p:cNvSpPr>
              <a:spLocks noEditPoints="1"/>
            </p:cNvSpPr>
            <p:nvPr/>
          </p:nvSpPr>
          <p:spPr bwMode="auto">
            <a:xfrm>
              <a:off x="6740525" y="1900238"/>
              <a:ext cx="276225" cy="63500"/>
            </a:xfrm>
            <a:custGeom>
              <a:avLst/>
              <a:gdLst/>
              <a:ahLst/>
              <a:cxnLst>
                <a:cxn ang="0">
                  <a:pos x="131" y="0"/>
                </a:cxn>
                <a:cxn ang="0">
                  <a:pos x="21" y="0"/>
                </a:cxn>
                <a:cxn ang="0">
                  <a:pos x="0" y="17"/>
                </a:cxn>
                <a:cxn ang="0">
                  <a:pos x="21" y="34"/>
                </a:cxn>
                <a:cxn ang="0">
                  <a:pos x="131" y="34"/>
                </a:cxn>
                <a:cxn ang="0">
                  <a:pos x="151" y="17"/>
                </a:cxn>
                <a:cxn ang="0">
                  <a:pos x="131" y="0"/>
                </a:cxn>
                <a:cxn ang="0">
                  <a:pos x="131" y="0"/>
                </a:cxn>
                <a:cxn ang="0">
                  <a:pos x="131" y="0"/>
                </a:cxn>
              </a:cxnLst>
              <a:rect l="0" t="0" r="r" b="b"/>
              <a:pathLst>
                <a:path w="151" h="34">
                  <a:moveTo>
                    <a:pt x="131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8"/>
                    <a:pt x="0" y="17"/>
                  </a:cubicBezTo>
                  <a:cubicBezTo>
                    <a:pt x="0" y="26"/>
                    <a:pt x="9" y="34"/>
                    <a:pt x="21" y="34"/>
                  </a:cubicBezTo>
                  <a:cubicBezTo>
                    <a:pt x="131" y="34"/>
                    <a:pt x="131" y="34"/>
                    <a:pt x="131" y="34"/>
                  </a:cubicBezTo>
                  <a:cubicBezTo>
                    <a:pt x="142" y="34"/>
                    <a:pt x="151" y="26"/>
                    <a:pt x="151" y="17"/>
                  </a:cubicBezTo>
                  <a:cubicBezTo>
                    <a:pt x="151" y="8"/>
                    <a:pt x="142" y="0"/>
                    <a:pt x="131" y="0"/>
                  </a:cubicBezTo>
                  <a:close/>
                  <a:moveTo>
                    <a:pt x="131" y="0"/>
                  </a:moveTo>
                  <a:cubicBezTo>
                    <a:pt x="131" y="0"/>
                    <a:pt x="131" y="0"/>
                    <a:pt x="131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 18"/>
            <p:cNvSpPr>
              <a:spLocks noEditPoints="1"/>
            </p:cNvSpPr>
            <p:nvPr/>
          </p:nvSpPr>
          <p:spPr bwMode="auto">
            <a:xfrm>
              <a:off x="6740525" y="1989138"/>
              <a:ext cx="276225" cy="61913"/>
            </a:xfrm>
            <a:custGeom>
              <a:avLst/>
              <a:gdLst/>
              <a:ahLst/>
              <a:cxnLst>
                <a:cxn ang="0">
                  <a:pos x="151" y="17"/>
                </a:cxn>
                <a:cxn ang="0">
                  <a:pos x="131" y="0"/>
                </a:cxn>
                <a:cxn ang="0">
                  <a:pos x="21" y="0"/>
                </a:cxn>
                <a:cxn ang="0">
                  <a:pos x="0" y="17"/>
                </a:cxn>
                <a:cxn ang="0">
                  <a:pos x="21" y="34"/>
                </a:cxn>
                <a:cxn ang="0">
                  <a:pos x="131" y="34"/>
                </a:cxn>
                <a:cxn ang="0">
                  <a:pos x="151" y="17"/>
                </a:cxn>
                <a:cxn ang="0">
                  <a:pos x="151" y="17"/>
                </a:cxn>
                <a:cxn ang="0">
                  <a:pos x="151" y="17"/>
                </a:cxn>
              </a:cxnLst>
              <a:rect l="0" t="0" r="r" b="b"/>
              <a:pathLst>
                <a:path w="151" h="34">
                  <a:moveTo>
                    <a:pt x="151" y="17"/>
                  </a:moveTo>
                  <a:cubicBezTo>
                    <a:pt x="151" y="8"/>
                    <a:pt x="142" y="0"/>
                    <a:pt x="13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8"/>
                    <a:pt x="0" y="17"/>
                  </a:cubicBezTo>
                  <a:cubicBezTo>
                    <a:pt x="0" y="26"/>
                    <a:pt x="9" y="34"/>
                    <a:pt x="21" y="34"/>
                  </a:cubicBezTo>
                  <a:cubicBezTo>
                    <a:pt x="131" y="34"/>
                    <a:pt x="131" y="34"/>
                    <a:pt x="131" y="34"/>
                  </a:cubicBezTo>
                  <a:cubicBezTo>
                    <a:pt x="142" y="34"/>
                    <a:pt x="151" y="26"/>
                    <a:pt x="151" y="17"/>
                  </a:cubicBezTo>
                  <a:close/>
                  <a:moveTo>
                    <a:pt x="151" y="17"/>
                  </a:moveTo>
                  <a:cubicBezTo>
                    <a:pt x="151" y="17"/>
                    <a:pt x="151" y="17"/>
                    <a:pt x="151" y="17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 19"/>
            <p:cNvSpPr>
              <a:spLocks noEditPoints="1"/>
            </p:cNvSpPr>
            <p:nvPr/>
          </p:nvSpPr>
          <p:spPr bwMode="auto">
            <a:xfrm>
              <a:off x="6770688" y="2078038"/>
              <a:ext cx="219075" cy="60325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0" y="17"/>
                </a:cxn>
                <a:cxn ang="0">
                  <a:pos x="20" y="33"/>
                </a:cxn>
                <a:cxn ang="0">
                  <a:pos x="99" y="33"/>
                </a:cxn>
                <a:cxn ang="0">
                  <a:pos x="120" y="17"/>
                </a:cxn>
                <a:cxn ang="0">
                  <a:pos x="99" y="0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20" y="0"/>
                </a:cxn>
              </a:cxnLst>
              <a:rect l="0" t="0" r="r" b="b"/>
              <a:pathLst>
                <a:path w="120" h="33">
                  <a:moveTo>
                    <a:pt x="20" y="0"/>
                  </a:moveTo>
                  <a:cubicBezTo>
                    <a:pt x="9" y="0"/>
                    <a:pt x="0" y="7"/>
                    <a:pt x="0" y="17"/>
                  </a:cubicBezTo>
                  <a:cubicBezTo>
                    <a:pt x="0" y="26"/>
                    <a:pt x="9" y="33"/>
                    <a:pt x="2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10" y="33"/>
                    <a:pt x="120" y="26"/>
                    <a:pt x="120" y="17"/>
                  </a:cubicBezTo>
                  <a:cubicBezTo>
                    <a:pt x="120" y="7"/>
                    <a:pt x="110" y="0"/>
                    <a:pt x="99" y="0"/>
                  </a:cubicBezTo>
                  <a:lnTo>
                    <a:pt x="20" y="0"/>
                  </a:lnTo>
                  <a:close/>
                  <a:moveTo>
                    <a:pt x="20" y="0"/>
                  </a:moveTo>
                  <a:cubicBezTo>
                    <a:pt x="20" y="0"/>
                    <a:pt x="20" y="0"/>
                    <a:pt x="20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 20"/>
            <p:cNvSpPr>
              <a:spLocks noEditPoints="1"/>
            </p:cNvSpPr>
            <p:nvPr/>
          </p:nvSpPr>
          <p:spPr bwMode="auto">
            <a:xfrm>
              <a:off x="6627813" y="1292226"/>
              <a:ext cx="503238" cy="581024"/>
            </a:xfrm>
            <a:custGeom>
              <a:avLst/>
              <a:gdLst/>
              <a:ahLst/>
              <a:cxnLst>
                <a:cxn ang="0">
                  <a:pos x="221" y="309"/>
                </a:cxn>
                <a:cxn ang="0">
                  <a:pos x="223" y="297"/>
                </a:cxn>
                <a:cxn ang="0">
                  <a:pos x="224" y="294"/>
                </a:cxn>
                <a:cxn ang="0">
                  <a:pos x="251" y="220"/>
                </a:cxn>
                <a:cxn ang="0">
                  <a:pos x="276" y="138"/>
                </a:cxn>
                <a:cxn ang="0">
                  <a:pos x="138" y="0"/>
                </a:cxn>
                <a:cxn ang="0">
                  <a:pos x="0" y="138"/>
                </a:cxn>
                <a:cxn ang="0">
                  <a:pos x="24" y="220"/>
                </a:cxn>
                <a:cxn ang="0">
                  <a:pos x="52" y="301"/>
                </a:cxn>
                <a:cxn ang="0">
                  <a:pos x="68" y="317"/>
                </a:cxn>
                <a:cxn ang="0">
                  <a:pos x="207" y="317"/>
                </a:cxn>
                <a:cxn ang="0">
                  <a:pos x="221" y="309"/>
                </a:cxn>
                <a:cxn ang="0">
                  <a:pos x="115" y="281"/>
                </a:cxn>
                <a:cxn ang="0">
                  <a:pos x="149" y="175"/>
                </a:cxn>
                <a:cxn ang="0">
                  <a:pos x="150" y="169"/>
                </a:cxn>
                <a:cxn ang="0">
                  <a:pos x="147" y="167"/>
                </a:cxn>
                <a:cxn ang="0">
                  <a:pos x="144" y="168"/>
                </a:cxn>
                <a:cxn ang="0">
                  <a:pos x="109" y="226"/>
                </a:cxn>
                <a:cxn ang="0">
                  <a:pos x="109" y="226"/>
                </a:cxn>
                <a:cxn ang="0">
                  <a:pos x="99" y="159"/>
                </a:cxn>
                <a:cxn ang="0">
                  <a:pos x="186" y="102"/>
                </a:cxn>
                <a:cxn ang="0">
                  <a:pos x="187" y="102"/>
                </a:cxn>
                <a:cxn ang="0">
                  <a:pos x="191" y="105"/>
                </a:cxn>
                <a:cxn ang="0">
                  <a:pos x="175" y="216"/>
                </a:cxn>
                <a:cxn ang="0">
                  <a:pos x="145" y="231"/>
                </a:cxn>
                <a:cxn ang="0">
                  <a:pos x="136" y="241"/>
                </a:cxn>
                <a:cxn ang="0">
                  <a:pos x="136" y="280"/>
                </a:cxn>
                <a:cxn ang="0">
                  <a:pos x="131" y="285"/>
                </a:cxn>
                <a:cxn ang="0">
                  <a:pos x="119" y="285"/>
                </a:cxn>
                <a:cxn ang="0">
                  <a:pos x="115" y="284"/>
                </a:cxn>
                <a:cxn ang="0">
                  <a:pos x="115" y="281"/>
                </a:cxn>
                <a:cxn ang="0">
                  <a:pos x="115" y="281"/>
                </a:cxn>
                <a:cxn ang="0">
                  <a:pos x="115" y="281"/>
                </a:cxn>
              </a:cxnLst>
              <a:rect l="0" t="0" r="r" b="b"/>
              <a:pathLst>
                <a:path w="276" h="317">
                  <a:moveTo>
                    <a:pt x="221" y="309"/>
                  </a:moveTo>
                  <a:cubicBezTo>
                    <a:pt x="223" y="306"/>
                    <a:pt x="223" y="301"/>
                    <a:pt x="223" y="297"/>
                  </a:cubicBezTo>
                  <a:cubicBezTo>
                    <a:pt x="224" y="296"/>
                    <a:pt x="224" y="295"/>
                    <a:pt x="224" y="294"/>
                  </a:cubicBezTo>
                  <a:cubicBezTo>
                    <a:pt x="228" y="260"/>
                    <a:pt x="240" y="240"/>
                    <a:pt x="251" y="220"/>
                  </a:cubicBezTo>
                  <a:cubicBezTo>
                    <a:pt x="264" y="198"/>
                    <a:pt x="276" y="177"/>
                    <a:pt x="276" y="138"/>
                  </a:cubicBezTo>
                  <a:cubicBezTo>
                    <a:pt x="276" y="62"/>
                    <a:pt x="214" y="0"/>
                    <a:pt x="138" y="0"/>
                  </a:cubicBezTo>
                  <a:cubicBezTo>
                    <a:pt x="62" y="0"/>
                    <a:pt x="0" y="62"/>
                    <a:pt x="0" y="138"/>
                  </a:cubicBezTo>
                  <a:cubicBezTo>
                    <a:pt x="0" y="177"/>
                    <a:pt x="12" y="198"/>
                    <a:pt x="24" y="220"/>
                  </a:cubicBezTo>
                  <a:cubicBezTo>
                    <a:pt x="36" y="241"/>
                    <a:pt x="48" y="263"/>
                    <a:pt x="52" y="301"/>
                  </a:cubicBezTo>
                  <a:cubicBezTo>
                    <a:pt x="52" y="310"/>
                    <a:pt x="60" y="317"/>
                    <a:pt x="68" y="317"/>
                  </a:cubicBezTo>
                  <a:cubicBezTo>
                    <a:pt x="207" y="317"/>
                    <a:pt x="207" y="317"/>
                    <a:pt x="207" y="317"/>
                  </a:cubicBezTo>
                  <a:cubicBezTo>
                    <a:pt x="213" y="317"/>
                    <a:pt x="218" y="314"/>
                    <a:pt x="221" y="309"/>
                  </a:cubicBezTo>
                  <a:close/>
                  <a:moveTo>
                    <a:pt x="115" y="281"/>
                  </a:moveTo>
                  <a:cubicBezTo>
                    <a:pt x="126" y="209"/>
                    <a:pt x="144" y="182"/>
                    <a:pt x="149" y="175"/>
                  </a:cubicBezTo>
                  <a:cubicBezTo>
                    <a:pt x="151" y="172"/>
                    <a:pt x="151" y="170"/>
                    <a:pt x="150" y="169"/>
                  </a:cubicBezTo>
                  <a:cubicBezTo>
                    <a:pt x="150" y="168"/>
                    <a:pt x="149" y="167"/>
                    <a:pt x="147" y="167"/>
                  </a:cubicBezTo>
                  <a:cubicBezTo>
                    <a:pt x="146" y="167"/>
                    <a:pt x="145" y="167"/>
                    <a:pt x="144" y="168"/>
                  </a:cubicBezTo>
                  <a:cubicBezTo>
                    <a:pt x="136" y="171"/>
                    <a:pt x="112" y="186"/>
                    <a:pt x="109" y="226"/>
                  </a:cubicBezTo>
                  <a:cubicBezTo>
                    <a:pt x="109" y="226"/>
                    <a:pt x="109" y="226"/>
                    <a:pt x="109" y="226"/>
                  </a:cubicBezTo>
                  <a:cubicBezTo>
                    <a:pt x="102" y="215"/>
                    <a:pt x="88" y="187"/>
                    <a:pt x="99" y="159"/>
                  </a:cubicBezTo>
                  <a:cubicBezTo>
                    <a:pt x="110" y="133"/>
                    <a:pt x="139" y="114"/>
                    <a:pt x="186" y="102"/>
                  </a:cubicBezTo>
                  <a:cubicBezTo>
                    <a:pt x="186" y="102"/>
                    <a:pt x="187" y="102"/>
                    <a:pt x="187" y="102"/>
                  </a:cubicBezTo>
                  <a:cubicBezTo>
                    <a:pt x="189" y="102"/>
                    <a:pt x="191" y="103"/>
                    <a:pt x="191" y="105"/>
                  </a:cubicBezTo>
                  <a:cubicBezTo>
                    <a:pt x="193" y="126"/>
                    <a:pt x="200" y="188"/>
                    <a:pt x="175" y="216"/>
                  </a:cubicBezTo>
                  <a:cubicBezTo>
                    <a:pt x="168" y="225"/>
                    <a:pt x="158" y="230"/>
                    <a:pt x="145" y="231"/>
                  </a:cubicBezTo>
                  <a:cubicBezTo>
                    <a:pt x="140" y="231"/>
                    <a:pt x="136" y="236"/>
                    <a:pt x="136" y="241"/>
                  </a:cubicBezTo>
                  <a:cubicBezTo>
                    <a:pt x="136" y="280"/>
                    <a:pt x="136" y="280"/>
                    <a:pt x="136" y="280"/>
                  </a:cubicBezTo>
                  <a:cubicBezTo>
                    <a:pt x="136" y="283"/>
                    <a:pt x="134" y="285"/>
                    <a:pt x="131" y="285"/>
                  </a:cubicBezTo>
                  <a:cubicBezTo>
                    <a:pt x="119" y="285"/>
                    <a:pt x="119" y="285"/>
                    <a:pt x="119" y="285"/>
                  </a:cubicBezTo>
                  <a:cubicBezTo>
                    <a:pt x="117" y="285"/>
                    <a:pt x="116" y="285"/>
                    <a:pt x="115" y="284"/>
                  </a:cubicBezTo>
                  <a:cubicBezTo>
                    <a:pt x="115" y="283"/>
                    <a:pt x="114" y="282"/>
                    <a:pt x="115" y="281"/>
                  </a:cubicBezTo>
                  <a:close/>
                  <a:moveTo>
                    <a:pt x="115" y="281"/>
                  </a:moveTo>
                  <a:cubicBezTo>
                    <a:pt x="115" y="281"/>
                    <a:pt x="115" y="281"/>
                    <a:pt x="115" y="28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16" name="直接连接符 15"/>
          <p:cNvCxnSpPr/>
          <p:nvPr/>
        </p:nvCxnSpPr>
        <p:spPr>
          <a:xfrm>
            <a:off x="1021404" y="1011677"/>
            <a:ext cx="10447507" cy="0"/>
          </a:xfrm>
          <a:prstGeom prst="line">
            <a:avLst/>
          </a:prstGeom>
          <a:ln w="254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1021404" y="480585"/>
            <a:ext cx="1044750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2800" b="1" dirty="0" smtClean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Ohlson’s Clean Surplus Theory</a:t>
            </a:r>
            <a:endParaRPr sz="2800" b="1" dirty="0" smtClean="0">
              <a:solidFill>
                <a:schemeClr val="accent5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919480" y="1214120"/>
            <a:ext cx="10259695" cy="4681855"/>
          </a:xfrm>
        </p:spPr>
        <p:txBody>
          <a:bodyPr vert="horz" wrap="square" lIns="91440" tIns="45720" rIns="91440" bIns="45720" numCol="1" anchor="t" anchorCtr="0" compatLnSpc="1"/>
          <a:p>
            <a:pPr marR="0" lvl="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Char char="•"/>
            </a:pPr>
            <a:r>
              <a:rPr kumimoji="0" lang="en-CA" altLang="zh-CN" sz="2800" b="1" i="0" u="none" strike="noStrike" kern="1200" cap="none" spc="0" normalizeH="0" baseline="0" dirty="0">
                <a:solidFill>
                  <a:schemeClr val="tx1"/>
                </a:solidFill>
                <a:latin typeface="+mn-lt"/>
                <a:ea typeface="华文新魏" panose="02010800040101010101" pitchFamily="2" charset="-122"/>
                <a:cs typeface="+mn-cs"/>
              </a:rPr>
              <a:t>What is it?</a:t>
            </a:r>
            <a:endParaRPr kumimoji="0" lang="en-CA" altLang="zh-CN" sz="2800" b="1" i="0" u="none" strike="noStrike" kern="1200" cap="none" spc="0" normalizeH="0" baseline="0" dirty="0">
              <a:solidFill>
                <a:schemeClr val="tx1"/>
              </a:solidFill>
              <a:latin typeface="+mn-lt"/>
              <a:ea typeface="华文新魏" panose="02010800040101010101" pitchFamily="2" charset="-122"/>
              <a:cs typeface="+mn-cs"/>
            </a:endParaRPr>
          </a:p>
          <a:p>
            <a:pPr marL="292100" marR="0" lvl="1" indent="0" algn="l" defTabSz="914400" rtl="0" eaLnBrk="1" fontAlgn="base" latinLnBrk="0" hangingPunct="1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Clr>
                <a:srgbClr val="F9B639"/>
              </a:buClr>
              <a:buSzPct val="80000"/>
              <a:buFont typeface="Wingdings 2" panose="05020102010507070707" pitchFamily="18" charset="2"/>
              <a:buNone/>
              <a:defRPr/>
            </a:pPr>
            <a:r>
              <a:rPr kumimoji="0" lang="en-US" altLang="zh-CN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- Expresses value of firm in terms of accounting variables: balance sheet and income statement components</a:t>
            </a:r>
            <a:endParaRPr kumimoji="0" lang="en-US" altLang="zh-CN" sz="2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  <a:p>
            <a:pPr marR="0" lvl="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Char char="•"/>
            </a:pPr>
            <a:r>
              <a:rPr kumimoji="0" lang="en-CA" altLang="zh-CN" sz="2800" b="1" i="0" u="none" strike="noStrike" kern="1200" cap="none" spc="0" normalizeH="0" baseline="0" dirty="0">
                <a:solidFill>
                  <a:schemeClr val="tx1"/>
                </a:solidFill>
                <a:latin typeface="+mn-lt"/>
                <a:ea typeface="华文新魏" panose="02010800040101010101" pitchFamily="2" charset="-122"/>
                <a:cs typeface="+mn-cs"/>
              </a:rPr>
              <a:t>Firm value = net assets + PV of expected future abnormal earnings (goodwill)</a:t>
            </a:r>
            <a:endParaRPr kumimoji="0" lang="en-CA" altLang="zh-CN" sz="2800" b="1" i="0" u="none" strike="noStrike" kern="1200" cap="none" spc="0" normalizeH="0" baseline="0" dirty="0">
              <a:solidFill>
                <a:schemeClr val="tx1"/>
              </a:solidFill>
              <a:latin typeface="+mn-lt"/>
              <a:ea typeface="华文新魏" panose="02010800040101010101" pitchFamily="2" charset="-122"/>
              <a:cs typeface="+mn-cs"/>
            </a:endParaRPr>
          </a:p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chemeClr val="tx2"/>
              </a:buClr>
              <a:buSzPct val="73000"/>
              <a:buFont typeface="Wingdings 2" panose="05020102010507070707" pitchFamily="18" charset="2"/>
              <a:buNone/>
              <a:defRPr/>
            </a:pPr>
            <a:endParaRPr kumimoji="0" lang="en-US" altLang="zh-CN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  <a:p>
            <a:pPr marL="273050" marR="0" lvl="1" indent="-273050" algn="l" defTabSz="91440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/>
            </a:pPr>
            <a:endParaRPr kumimoji="0" lang="en-US" altLang="zh-CN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  <a:p>
            <a:pPr marL="520700" marR="0" lvl="1" indent="-228600" algn="l" defTabSz="91440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/>
            </a:pPr>
            <a:endParaRPr kumimoji="0" lang="en-US" altLang="zh-CN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7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7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charRg st="12" end="1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47">
                                            <p:txEl>
                                              <p:charRg st="12" end="1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47">
                                            <p:txEl>
                                              <p:charRg st="12" end="1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charRg st="116" end="19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747">
                                            <p:txEl>
                                              <p:charRg st="116" end="19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747">
                                            <p:txEl>
                                              <p:charRg st="116" end="19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9682716" y="5952212"/>
            <a:ext cx="2247754" cy="8607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Group 89"/>
          <p:cNvGrpSpPr>
            <a:grpSpLocks noChangeAspect="1"/>
          </p:cNvGrpSpPr>
          <p:nvPr/>
        </p:nvGrpSpPr>
        <p:grpSpPr>
          <a:xfrm>
            <a:off x="604738" y="555742"/>
            <a:ext cx="274574" cy="461666"/>
            <a:chOff x="6627813" y="1292226"/>
            <a:chExt cx="503238" cy="846137"/>
          </a:xfrm>
          <a:solidFill>
            <a:schemeClr val="accent5">
              <a:lumMod val="50000"/>
            </a:schemeClr>
          </a:solidFill>
        </p:grpSpPr>
        <p:sp>
          <p:nvSpPr>
            <p:cNvPr id="5" name="Freeform 17"/>
            <p:cNvSpPr>
              <a:spLocks noEditPoints="1"/>
            </p:cNvSpPr>
            <p:nvPr/>
          </p:nvSpPr>
          <p:spPr bwMode="auto">
            <a:xfrm>
              <a:off x="6740525" y="1900238"/>
              <a:ext cx="276225" cy="63500"/>
            </a:xfrm>
            <a:custGeom>
              <a:avLst/>
              <a:gdLst/>
              <a:ahLst/>
              <a:cxnLst>
                <a:cxn ang="0">
                  <a:pos x="131" y="0"/>
                </a:cxn>
                <a:cxn ang="0">
                  <a:pos x="21" y="0"/>
                </a:cxn>
                <a:cxn ang="0">
                  <a:pos x="0" y="17"/>
                </a:cxn>
                <a:cxn ang="0">
                  <a:pos x="21" y="34"/>
                </a:cxn>
                <a:cxn ang="0">
                  <a:pos x="131" y="34"/>
                </a:cxn>
                <a:cxn ang="0">
                  <a:pos x="151" y="17"/>
                </a:cxn>
                <a:cxn ang="0">
                  <a:pos x="131" y="0"/>
                </a:cxn>
                <a:cxn ang="0">
                  <a:pos x="131" y="0"/>
                </a:cxn>
                <a:cxn ang="0">
                  <a:pos x="131" y="0"/>
                </a:cxn>
              </a:cxnLst>
              <a:rect l="0" t="0" r="r" b="b"/>
              <a:pathLst>
                <a:path w="151" h="34">
                  <a:moveTo>
                    <a:pt x="131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8"/>
                    <a:pt x="0" y="17"/>
                  </a:cubicBezTo>
                  <a:cubicBezTo>
                    <a:pt x="0" y="26"/>
                    <a:pt x="9" y="34"/>
                    <a:pt x="21" y="34"/>
                  </a:cubicBezTo>
                  <a:cubicBezTo>
                    <a:pt x="131" y="34"/>
                    <a:pt x="131" y="34"/>
                    <a:pt x="131" y="34"/>
                  </a:cubicBezTo>
                  <a:cubicBezTo>
                    <a:pt x="142" y="34"/>
                    <a:pt x="151" y="26"/>
                    <a:pt x="151" y="17"/>
                  </a:cubicBezTo>
                  <a:cubicBezTo>
                    <a:pt x="151" y="8"/>
                    <a:pt x="142" y="0"/>
                    <a:pt x="131" y="0"/>
                  </a:cubicBezTo>
                  <a:close/>
                  <a:moveTo>
                    <a:pt x="131" y="0"/>
                  </a:moveTo>
                  <a:cubicBezTo>
                    <a:pt x="131" y="0"/>
                    <a:pt x="131" y="0"/>
                    <a:pt x="131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 18"/>
            <p:cNvSpPr>
              <a:spLocks noEditPoints="1"/>
            </p:cNvSpPr>
            <p:nvPr/>
          </p:nvSpPr>
          <p:spPr bwMode="auto">
            <a:xfrm>
              <a:off x="6740525" y="1989138"/>
              <a:ext cx="276225" cy="61913"/>
            </a:xfrm>
            <a:custGeom>
              <a:avLst/>
              <a:gdLst/>
              <a:ahLst/>
              <a:cxnLst>
                <a:cxn ang="0">
                  <a:pos x="151" y="17"/>
                </a:cxn>
                <a:cxn ang="0">
                  <a:pos x="131" y="0"/>
                </a:cxn>
                <a:cxn ang="0">
                  <a:pos x="21" y="0"/>
                </a:cxn>
                <a:cxn ang="0">
                  <a:pos x="0" y="17"/>
                </a:cxn>
                <a:cxn ang="0">
                  <a:pos x="21" y="34"/>
                </a:cxn>
                <a:cxn ang="0">
                  <a:pos x="131" y="34"/>
                </a:cxn>
                <a:cxn ang="0">
                  <a:pos x="151" y="17"/>
                </a:cxn>
                <a:cxn ang="0">
                  <a:pos x="151" y="17"/>
                </a:cxn>
                <a:cxn ang="0">
                  <a:pos x="151" y="17"/>
                </a:cxn>
              </a:cxnLst>
              <a:rect l="0" t="0" r="r" b="b"/>
              <a:pathLst>
                <a:path w="151" h="34">
                  <a:moveTo>
                    <a:pt x="151" y="17"/>
                  </a:moveTo>
                  <a:cubicBezTo>
                    <a:pt x="151" y="8"/>
                    <a:pt x="142" y="0"/>
                    <a:pt x="13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8"/>
                    <a:pt x="0" y="17"/>
                  </a:cubicBezTo>
                  <a:cubicBezTo>
                    <a:pt x="0" y="26"/>
                    <a:pt x="9" y="34"/>
                    <a:pt x="21" y="34"/>
                  </a:cubicBezTo>
                  <a:cubicBezTo>
                    <a:pt x="131" y="34"/>
                    <a:pt x="131" y="34"/>
                    <a:pt x="131" y="34"/>
                  </a:cubicBezTo>
                  <a:cubicBezTo>
                    <a:pt x="142" y="34"/>
                    <a:pt x="151" y="26"/>
                    <a:pt x="151" y="17"/>
                  </a:cubicBezTo>
                  <a:close/>
                  <a:moveTo>
                    <a:pt x="151" y="17"/>
                  </a:moveTo>
                  <a:cubicBezTo>
                    <a:pt x="151" y="17"/>
                    <a:pt x="151" y="17"/>
                    <a:pt x="151" y="17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 19"/>
            <p:cNvSpPr>
              <a:spLocks noEditPoints="1"/>
            </p:cNvSpPr>
            <p:nvPr/>
          </p:nvSpPr>
          <p:spPr bwMode="auto">
            <a:xfrm>
              <a:off x="6770688" y="2078038"/>
              <a:ext cx="219075" cy="60325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0" y="17"/>
                </a:cxn>
                <a:cxn ang="0">
                  <a:pos x="20" y="33"/>
                </a:cxn>
                <a:cxn ang="0">
                  <a:pos x="99" y="33"/>
                </a:cxn>
                <a:cxn ang="0">
                  <a:pos x="120" y="17"/>
                </a:cxn>
                <a:cxn ang="0">
                  <a:pos x="99" y="0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20" y="0"/>
                </a:cxn>
              </a:cxnLst>
              <a:rect l="0" t="0" r="r" b="b"/>
              <a:pathLst>
                <a:path w="120" h="33">
                  <a:moveTo>
                    <a:pt x="20" y="0"/>
                  </a:moveTo>
                  <a:cubicBezTo>
                    <a:pt x="9" y="0"/>
                    <a:pt x="0" y="7"/>
                    <a:pt x="0" y="17"/>
                  </a:cubicBezTo>
                  <a:cubicBezTo>
                    <a:pt x="0" y="26"/>
                    <a:pt x="9" y="33"/>
                    <a:pt x="2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10" y="33"/>
                    <a:pt x="120" y="26"/>
                    <a:pt x="120" y="17"/>
                  </a:cubicBezTo>
                  <a:cubicBezTo>
                    <a:pt x="120" y="7"/>
                    <a:pt x="110" y="0"/>
                    <a:pt x="99" y="0"/>
                  </a:cubicBezTo>
                  <a:lnTo>
                    <a:pt x="20" y="0"/>
                  </a:lnTo>
                  <a:close/>
                  <a:moveTo>
                    <a:pt x="20" y="0"/>
                  </a:moveTo>
                  <a:cubicBezTo>
                    <a:pt x="20" y="0"/>
                    <a:pt x="20" y="0"/>
                    <a:pt x="20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 20"/>
            <p:cNvSpPr>
              <a:spLocks noEditPoints="1"/>
            </p:cNvSpPr>
            <p:nvPr/>
          </p:nvSpPr>
          <p:spPr bwMode="auto">
            <a:xfrm>
              <a:off x="6627813" y="1292226"/>
              <a:ext cx="503238" cy="581024"/>
            </a:xfrm>
            <a:custGeom>
              <a:avLst/>
              <a:gdLst/>
              <a:ahLst/>
              <a:cxnLst>
                <a:cxn ang="0">
                  <a:pos x="221" y="309"/>
                </a:cxn>
                <a:cxn ang="0">
                  <a:pos x="223" y="297"/>
                </a:cxn>
                <a:cxn ang="0">
                  <a:pos x="224" y="294"/>
                </a:cxn>
                <a:cxn ang="0">
                  <a:pos x="251" y="220"/>
                </a:cxn>
                <a:cxn ang="0">
                  <a:pos x="276" y="138"/>
                </a:cxn>
                <a:cxn ang="0">
                  <a:pos x="138" y="0"/>
                </a:cxn>
                <a:cxn ang="0">
                  <a:pos x="0" y="138"/>
                </a:cxn>
                <a:cxn ang="0">
                  <a:pos x="24" y="220"/>
                </a:cxn>
                <a:cxn ang="0">
                  <a:pos x="52" y="301"/>
                </a:cxn>
                <a:cxn ang="0">
                  <a:pos x="68" y="317"/>
                </a:cxn>
                <a:cxn ang="0">
                  <a:pos x="207" y="317"/>
                </a:cxn>
                <a:cxn ang="0">
                  <a:pos x="221" y="309"/>
                </a:cxn>
                <a:cxn ang="0">
                  <a:pos x="115" y="281"/>
                </a:cxn>
                <a:cxn ang="0">
                  <a:pos x="149" y="175"/>
                </a:cxn>
                <a:cxn ang="0">
                  <a:pos x="150" y="169"/>
                </a:cxn>
                <a:cxn ang="0">
                  <a:pos x="147" y="167"/>
                </a:cxn>
                <a:cxn ang="0">
                  <a:pos x="144" y="168"/>
                </a:cxn>
                <a:cxn ang="0">
                  <a:pos x="109" y="226"/>
                </a:cxn>
                <a:cxn ang="0">
                  <a:pos x="109" y="226"/>
                </a:cxn>
                <a:cxn ang="0">
                  <a:pos x="99" y="159"/>
                </a:cxn>
                <a:cxn ang="0">
                  <a:pos x="186" y="102"/>
                </a:cxn>
                <a:cxn ang="0">
                  <a:pos x="187" y="102"/>
                </a:cxn>
                <a:cxn ang="0">
                  <a:pos x="191" y="105"/>
                </a:cxn>
                <a:cxn ang="0">
                  <a:pos x="175" y="216"/>
                </a:cxn>
                <a:cxn ang="0">
                  <a:pos x="145" y="231"/>
                </a:cxn>
                <a:cxn ang="0">
                  <a:pos x="136" y="241"/>
                </a:cxn>
                <a:cxn ang="0">
                  <a:pos x="136" y="280"/>
                </a:cxn>
                <a:cxn ang="0">
                  <a:pos x="131" y="285"/>
                </a:cxn>
                <a:cxn ang="0">
                  <a:pos x="119" y="285"/>
                </a:cxn>
                <a:cxn ang="0">
                  <a:pos x="115" y="284"/>
                </a:cxn>
                <a:cxn ang="0">
                  <a:pos x="115" y="281"/>
                </a:cxn>
                <a:cxn ang="0">
                  <a:pos x="115" y="281"/>
                </a:cxn>
                <a:cxn ang="0">
                  <a:pos x="115" y="281"/>
                </a:cxn>
              </a:cxnLst>
              <a:rect l="0" t="0" r="r" b="b"/>
              <a:pathLst>
                <a:path w="276" h="317">
                  <a:moveTo>
                    <a:pt x="221" y="309"/>
                  </a:moveTo>
                  <a:cubicBezTo>
                    <a:pt x="223" y="306"/>
                    <a:pt x="223" y="301"/>
                    <a:pt x="223" y="297"/>
                  </a:cubicBezTo>
                  <a:cubicBezTo>
                    <a:pt x="224" y="296"/>
                    <a:pt x="224" y="295"/>
                    <a:pt x="224" y="294"/>
                  </a:cubicBezTo>
                  <a:cubicBezTo>
                    <a:pt x="228" y="260"/>
                    <a:pt x="240" y="240"/>
                    <a:pt x="251" y="220"/>
                  </a:cubicBezTo>
                  <a:cubicBezTo>
                    <a:pt x="264" y="198"/>
                    <a:pt x="276" y="177"/>
                    <a:pt x="276" y="138"/>
                  </a:cubicBezTo>
                  <a:cubicBezTo>
                    <a:pt x="276" y="62"/>
                    <a:pt x="214" y="0"/>
                    <a:pt x="138" y="0"/>
                  </a:cubicBezTo>
                  <a:cubicBezTo>
                    <a:pt x="62" y="0"/>
                    <a:pt x="0" y="62"/>
                    <a:pt x="0" y="138"/>
                  </a:cubicBezTo>
                  <a:cubicBezTo>
                    <a:pt x="0" y="177"/>
                    <a:pt x="12" y="198"/>
                    <a:pt x="24" y="220"/>
                  </a:cubicBezTo>
                  <a:cubicBezTo>
                    <a:pt x="36" y="241"/>
                    <a:pt x="48" y="263"/>
                    <a:pt x="52" y="301"/>
                  </a:cubicBezTo>
                  <a:cubicBezTo>
                    <a:pt x="52" y="310"/>
                    <a:pt x="60" y="317"/>
                    <a:pt x="68" y="317"/>
                  </a:cubicBezTo>
                  <a:cubicBezTo>
                    <a:pt x="207" y="317"/>
                    <a:pt x="207" y="317"/>
                    <a:pt x="207" y="317"/>
                  </a:cubicBezTo>
                  <a:cubicBezTo>
                    <a:pt x="213" y="317"/>
                    <a:pt x="218" y="314"/>
                    <a:pt x="221" y="309"/>
                  </a:cubicBezTo>
                  <a:close/>
                  <a:moveTo>
                    <a:pt x="115" y="281"/>
                  </a:moveTo>
                  <a:cubicBezTo>
                    <a:pt x="126" y="209"/>
                    <a:pt x="144" y="182"/>
                    <a:pt x="149" y="175"/>
                  </a:cubicBezTo>
                  <a:cubicBezTo>
                    <a:pt x="151" y="172"/>
                    <a:pt x="151" y="170"/>
                    <a:pt x="150" y="169"/>
                  </a:cubicBezTo>
                  <a:cubicBezTo>
                    <a:pt x="150" y="168"/>
                    <a:pt x="149" y="167"/>
                    <a:pt x="147" y="167"/>
                  </a:cubicBezTo>
                  <a:cubicBezTo>
                    <a:pt x="146" y="167"/>
                    <a:pt x="145" y="167"/>
                    <a:pt x="144" y="168"/>
                  </a:cubicBezTo>
                  <a:cubicBezTo>
                    <a:pt x="136" y="171"/>
                    <a:pt x="112" y="186"/>
                    <a:pt x="109" y="226"/>
                  </a:cubicBezTo>
                  <a:cubicBezTo>
                    <a:pt x="109" y="226"/>
                    <a:pt x="109" y="226"/>
                    <a:pt x="109" y="226"/>
                  </a:cubicBezTo>
                  <a:cubicBezTo>
                    <a:pt x="102" y="215"/>
                    <a:pt x="88" y="187"/>
                    <a:pt x="99" y="159"/>
                  </a:cubicBezTo>
                  <a:cubicBezTo>
                    <a:pt x="110" y="133"/>
                    <a:pt x="139" y="114"/>
                    <a:pt x="186" y="102"/>
                  </a:cubicBezTo>
                  <a:cubicBezTo>
                    <a:pt x="186" y="102"/>
                    <a:pt x="187" y="102"/>
                    <a:pt x="187" y="102"/>
                  </a:cubicBezTo>
                  <a:cubicBezTo>
                    <a:pt x="189" y="102"/>
                    <a:pt x="191" y="103"/>
                    <a:pt x="191" y="105"/>
                  </a:cubicBezTo>
                  <a:cubicBezTo>
                    <a:pt x="193" y="126"/>
                    <a:pt x="200" y="188"/>
                    <a:pt x="175" y="216"/>
                  </a:cubicBezTo>
                  <a:cubicBezTo>
                    <a:pt x="168" y="225"/>
                    <a:pt x="158" y="230"/>
                    <a:pt x="145" y="231"/>
                  </a:cubicBezTo>
                  <a:cubicBezTo>
                    <a:pt x="140" y="231"/>
                    <a:pt x="136" y="236"/>
                    <a:pt x="136" y="241"/>
                  </a:cubicBezTo>
                  <a:cubicBezTo>
                    <a:pt x="136" y="280"/>
                    <a:pt x="136" y="280"/>
                    <a:pt x="136" y="280"/>
                  </a:cubicBezTo>
                  <a:cubicBezTo>
                    <a:pt x="136" y="283"/>
                    <a:pt x="134" y="285"/>
                    <a:pt x="131" y="285"/>
                  </a:cubicBezTo>
                  <a:cubicBezTo>
                    <a:pt x="119" y="285"/>
                    <a:pt x="119" y="285"/>
                    <a:pt x="119" y="285"/>
                  </a:cubicBezTo>
                  <a:cubicBezTo>
                    <a:pt x="117" y="285"/>
                    <a:pt x="116" y="285"/>
                    <a:pt x="115" y="284"/>
                  </a:cubicBezTo>
                  <a:cubicBezTo>
                    <a:pt x="115" y="283"/>
                    <a:pt x="114" y="282"/>
                    <a:pt x="115" y="281"/>
                  </a:cubicBezTo>
                  <a:close/>
                  <a:moveTo>
                    <a:pt x="115" y="281"/>
                  </a:moveTo>
                  <a:cubicBezTo>
                    <a:pt x="115" y="281"/>
                    <a:pt x="115" y="281"/>
                    <a:pt x="115" y="28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16" name="直接连接符 15"/>
          <p:cNvCxnSpPr/>
          <p:nvPr/>
        </p:nvCxnSpPr>
        <p:spPr>
          <a:xfrm>
            <a:off x="1021404" y="1011677"/>
            <a:ext cx="10447507" cy="0"/>
          </a:xfrm>
          <a:prstGeom prst="line">
            <a:avLst/>
          </a:prstGeom>
          <a:ln w="254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1021404" y="480585"/>
            <a:ext cx="1044750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2800" b="1" dirty="0" smtClean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What is the Measurement Perspective?</a:t>
            </a:r>
            <a:endParaRPr sz="2800" b="1" dirty="0" smtClean="0">
              <a:solidFill>
                <a:schemeClr val="accent5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219" name="Rectangle 3"/>
          <p:cNvSpPr>
            <a:spLocks noGrp="1"/>
          </p:cNvSpPr>
          <p:nvPr>
            <p:ph idx="1"/>
          </p:nvPr>
        </p:nvSpPr>
        <p:spPr>
          <a:xfrm>
            <a:off x="1021715" y="1231900"/>
            <a:ext cx="10927715" cy="5255895"/>
          </a:xfrm>
        </p:spPr>
        <p:txBody>
          <a:bodyPr vert="horz" wrap="square" lIns="91440" tIns="45720" rIns="91440" bIns="45720" anchor="t" anchorCtr="0"/>
          <a:p>
            <a:pPr eaLnBrk="1" hangingPunct="1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</a:pPr>
            <a:r>
              <a:rPr lang="en-US" altLang="zh-CN" b="1" dirty="0">
                <a:ea typeface="宋体" panose="02010600030101010101" pitchFamily="2" charset="-122"/>
              </a:rPr>
              <a:t>Greater use of fair values in the financial statements</a:t>
            </a:r>
            <a:endParaRPr lang="en-US" altLang="zh-CN" b="1" dirty="0">
              <a:ea typeface="宋体" panose="02010600030101010101" pitchFamily="2" charset="-122"/>
            </a:endParaRPr>
          </a:p>
          <a:p>
            <a:pPr eaLnBrk="1" hangingPunct="1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</a:pPr>
            <a:r>
              <a:rPr lang="en-US" altLang="zh-CN" b="1" dirty="0">
                <a:ea typeface="宋体" panose="02010600030101010101" pitchFamily="2" charset="-122"/>
              </a:rPr>
              <a:t>A balance sheet approach of financial reporting    </a:t>
            </a:r>
            <a:endParaRPr lang="en-US" altLang="zh-CN" b="1" dirty="0">
              <a:ea typeface="宋体" panose="02010600030101010101" pitchFamily="2" charset="-122"/>
            </a:endParaRPr>
          </a:p>
          <a:p>
            <a:pPr eaLnBrk="1" hangingPunct="1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</a:pPr>
            <a:r>
              <a:rPr lang="en-US" altLang="zh-CN" b="1" dirty="0">
                <a:ea typeface="宋体" panose="02010600030101010101" pitchFamily="2" charset="-122"/>
              </a:rPr>
              <a:t>Definition</a:t>
            </a:r>
            <a:endParaRPr lang="en-US" altLang="zh-CN" b="1" dirty="0">
              <a:ea typeface="宋体" panose="02010600030101010101" pitchFamily="2" charset="-122"/>
            </a:endParaRPr>
          </a:p>
          <a:p>
            <a:pPr eaLnBrk="1" hangingPunct="1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FontTx/>
              <a:buNone/>
            </a:pPr>
            <a:r>
              <a:rPr lang="en-US" altLang="zh-CN" b="1" dirty="0">
                <a:ea typeface="宋体" panose="02010600030101010101" pitchFamily="2" charset="-122"/>
              </a:rPr>
              <a:t>    - Incorporate fair values into the financial statements</a:t>
            </a:r>
            <a:endParaRPr lang="en-US" altLang="zh-CN" b="1" dirty="0">
              <a:ea typeface="宋体" panose="02010600030101010101" pitchFamily="2" charset="-122"/>
            </a:endParaRPr>
          </a:p>
          <a:p>
            <a:pPr eaLnBrk="1" hangingPunct="1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FontTx/>
              <a:buNone/>
            </a:pPr>
            <a:r>
              <a:rPr lang="en-US" altLang="zh-CN" b="1" dirty="0">
                <a:ea typeface="宋体" panose="02010600030101010101" pitchFamily="2" charset="-122"/>
              </a:rPr>
              <a:t>    - Assume that this can be done with reasonable reliability</a:t>
            </a:r>
            <a:endParaRPr lang="en-US" altLang="zh-CN" b="1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9682716" y="5952212"/>
            <a:ext cx="2247754" cy="8607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Group 89"/>
          <p:cNvGrpSpPr>
            <a:grpSpLocks noChangeAspect="1"/>
          </p:cNvGrpSpPr>
          <p:nvPr/>
        </p:nvGrpSpPr>
        <p:grpSpPr>
          <a:xfrm>
            <a:off x="604738" y="555742"/>
            <a:ext cx="274574" cy="461666"/>
            <a:chOff x="6627813" y="1292226"/>
            <a:chExt cx="503238" cy="846137"/>
          </a:xfrm>
          <a:solidFill>
            <a:schemeClr val="accent5">
              <a:lumMod val="50000"/>
            </a:schemeClr>
          </a:solidFill>
        </p:grpSpPr>
        <p:sp>
          <p:nvSpPr>
            <p:cNvPr id="5" name="Freeform 17"/>
            <p:cNvSpPr>
              <a:spLocks noEditPoints="1"/>
            </p:cNvSpPr>
            <p:nvPr/>
          </p:nvSpPr>
          <p:spPr bwMode="auto">
            <a:xfrm>
              <a:off x="6740525" y="1900238"/>
              <a:ext cx="276225" cy="63500"/>
            </a:xfrm>
            <a:custGeom>
              <a:avLst/>
              <a:gdLst/>
              <a:ahLst/>
              <a:cxnLst>
                <a:cxn ang="0">
                  <a:pos x="131" y="0"/>
                </a:cxn>
                <a:cxn ang="0">
                  <a:pos x="21" y="0"/>
                </a:cxn>
                <a:cxn ang="0">
                  <a:pos x="0" y="17"/>
                </a:cxn>
                <a:cxn ang="0">
                  <a:pos x="21" y="34"/>
                </a:cxn>
                <a:cxn ang="0">
                  <a:pos x="131" y="34"/>
                </a:cxn>
                <a:cxn ang="0">
                  <a:pos x="151" y="17"/>
                </a:cxn>
                <a:cxn ang="0">
                  <a:pos x="131" y="0"/>
                </a:cxn>
                <a:cxn ang="0">
                  <a:pos x="131" y="0"/>
                </a:cxn>
                <a:cxn ang="0">
                  <a:pos x="131" y="0"/>
                </a:cxn>
              </a:cxnLst>
              <a:rect l="0" t="0" r="r" b="b"/>
              <a:pathLst>
                <a:path w="151" h="34">
                  <a:moveTo>
                    <a:pt x="131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8"/>
                    <a:pt x="0" y="17"/>
                  </a:cubicBezTo>
                  <a:cubicBezTo>
                    <a:pt x="0" y="26"/>
                    <a:pt x="9" y="34"/>
                    <a:pt x="21" y="34"/>
                  </a:cubicBezTo>
                  <a:cubicBezTo>
                    <a:pt x="131" y="34"/>
                    <a:pt x="131" y="34"/>
                    <a:pt x="131" y="34"/>
                  </a:cubicBezTo>
                  <a:cubicBezTo>
                    <a:pt x="142" y="34"/>
                    <a:pt x="151" y="26"/>
                    <a:pt x="151" y="17"/>
                  </a:cubicBezTo>
                  <a:cubicBezTo>
                    <a:pt x="151" y="8"/>
                    <a:pt x="142" y="0"/>
                    <a:pt x="131" y="0"/>
                  </a:cubicBezTo>
                  <a:close/>
                  <a:moveTo>
                    <a:pt x="131" y="0"/>
                  </a:moveTo>
                  <a:cubicBezTo>
                    <a:pt x="131" y="0"/>
                    <a:pt x="131" y="0"/>
                    <a:pt x="131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 18"/>
            <p:cNvSpPr>
              <a:spLocks noEditPoints="1"/>
            </p:cNvSpPr>
            <p:nvPr/>
          </p:nvSpPr>
          <p:spPr bwMode="auto">
            <a:xfrm>
              <a:off x="6740525" y="1989138"/>
              <a:ext cx="276225" cy="61913"/>
            </a:xfrm>
            <a:custGeom>
              <a:avLst/>
              <a:gdLst/>
              <a:ahLst/>
              <a:cxnLst>
                <a:cxn ang="0">
                  <a:pos x="151" y="17"/>
                </a:cxn>
                <a:cxn ang="0">
                  <a:pos x="131" y="0"/>
                </a:cxn>
                <a:cxn ang="0">
                  <a:pos x="21" y="0"/>
                </a:cxn>
                <a:cxn ang="0">
                  <a:pos x="0" y="17"/>
                </a:cxn>
                <a:cxn ang="0">
                  <a:pos x="21" y="34"/>
                </a:cxn>
                <a:cxn ang="0">
                  <a:pos x="131" y="34"/>
                </a:cxn>
                <a:cxn ang="0">
                  <a:pos x="151" y="17"/>
                </a:cxn>
                <a:cxn ang="0">
                  <a:pos x="151" y="17"/>
                </a:cxn>
                <a:cxn ang="0">
                  <a:pos x="151" y="17"/>
                </a:cxn>
              </a:cxnLst>
              <a:rect l="0" t="0" r="r" b="b"/>
              <a:pathLst>
                <a:path w="151" h="34">
                  <a:moveTo>
                    <a:pt x="151" y="17"/>
                  </a:moveTo>
                  <a:cubicBezTo>
                    <a:pt x="151" y="8"/>
                    <a:pt x="142" y="0"/>
                    <a:pt x="13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8"/>
                    <a:pt x="0" y="17"/>
                  </a:cubicBezTo>
                  <a:cubicBezTo>
                    <a:pt x="0" y="26"/>
                    <a:pt x="9" y="34"/>
                    <a:pt x="21" y="34"/>
                  </a:cubicBezTo>
                  <a:cubicBezTo>
                    <a:pt x="131" y="34"/>
                    <a:pt x="131" y="34"/>
                    <a:pt x="131" y="34"/>
                  </a:cubicBezTo>
                  <a:cubicBezTo>
                    <a:pt x="142" y="34"/>
                    <a:pt x="151" y="26"/>
                    <a:pt x="151" y="17"/>
                  </a:cubicBezTo>
                  <a:close/>
                  <a:moveTo>
                    <a:pt x="151" y="17"/>
                  </a:moveTo>
                  <a:cubicBezTo>
                    <a:pt x="151" y="17"/>
                    <a:pt x="151" y="17"/>
                    <a:pt x="151" y="17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 19"/>
            <p:cNvSpPr>
              <a:spLocks noEditPoints="1"/>
            </p:cNvSpPr>
            <p:nvPr/>
          </p:nvSpPr>
          <p:spPr bwMode="auto">
            <a:xfrm>
              <a:off x="6770688" y="2078038"/>
              <a:ext cx="219075" cy="60325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0" y="17"/>
                </a:cxn>
                <a:cxn ang="0">
                  <a:pos x="20" y="33"/>
                </a:cxn>
                <a:cxn ang="0">
                  <a:pos x="99" y="33"/>
                </a:cxn>
                <a:cxn ang="0">
                  <a:pos x="120" y="17"/>
                </a:cxn>
                <a:cxn ang="0">
                  <a:pos x="99" y="0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20" y="0"/>
                </a:cxn>
              </a:cxnLst>
              <a:rect l="0" t="0" r="r" b="b"/>
              <a:pathLst>
                <a:path w="120" h="33">
                  <a:moveTo>
                    <a:pt x="20" y="0"/>
                  </a:moveTo>
                  <a:cubicBezTo>
                    <a:pt x="9" y="0"/>
                    <a:pt x="0" y="7"/>
                    <a:pt x="0" y="17"/>
                  </a:cubicBezTo>
                  <a:cubicBezTo>
                    <a:pt x="0" y="26"/>
                    <a:pt x="9" y="33"/>
                    <a:pt x="2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10" y="33"/>
                    <a:pt x="120" y="26"/>
                    <a:pt x="120" y="17"/>
                  </a:cubicBezTo>
                  <a:cubicBezTo>
                    <a:pt x="120" y="7"/>
                    <a:pt x="110" y="0"/>
                    <a:pt x="99" y="0"/>
                  </a:cubicBezTo>
                  <a:lnTo>
                    <a:pt x="20" y="0"/>
                  </a:lnTo>
                  <a:close/>
                  <a:moveTo>
                    <a:pt x="20" y="0"/>
                  </a:moveTo>
                  <a:cubicBezTo>
                    <a:pt x="20" y="0"/>
                    <a:pt x="20" y="0"/>
                    <a:pt x="20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 20"/>
            <p:cNvSpPr>
              <a:spLocks noEditPoints="1"/>
            </p:cNvSpPr>
            <p:nvPr/>
          </p:nvSpPr>
          <p:spPr bwMode="auto">
            <a:xfrm>
              <a:off x="6627813" y="1292226"/>
              <a:ext cx="503238" cy="581024"/>
            </a:xfrm>
            <a:custGeom>
              <a:avLst/>
              <a:gdLst/>
              <a:ahLst/>
              <a:cxnLst>
                <a:cxn ang="0">
                  <a:pos x="221" y="309"/>
                </a:cxn>
                <a:cxn ang="0">
                  <a:pos x="223" y="297"/>
                </a:cxn>
                <a:cxn ang="0">
                  <a:pos x="224" y="294"/>
                </a:cxn>
                <a:cxn ang="0">
                  <a:pos x="251" y="220"/>
                </a:cxn>
                <a:cxn ang="0">
                  <a:pos x="276" y="138"/>
                </a:cxn>
                <a:cxn ang="0">
                  <a:pos x="138" y="0"/>
                </a:cxn>
                <a:cxn ang="0">
                  <a:pos x="0" y="138"/>
                </a:cxn>
                <a:cxn ang="0">
                  <a:pos x="24" y="220"/>
                </a:cxn>
                <a:cxn ang="0">
                  <a:pos x="52" y="301"/>
                </a:cxn>
                <a:cxn ang="0">
                  <a:pos x="68" y="317"/>
                </a:cxn>
                <a:cxn ang="0">
                  <a:pos x="207" y="317"/>
                </a:cxn>
                <a:cxn ang="0">
                  <a:pos x="221" y="309"/>
                </a:cxn>
                <a:cxn ang="0">
                  <a:pos x="115" y="281"/>
                </a:cxn>
                <a:cxn ang="0">
                  <a:pos x="149" y="175"/>
                </a:cxn>
                <a:cxn ang="0">
                  <a:pos x="150" y="169"/>
                </a:cxn>
                <a:cxn ang="0">
                  <a:pos x="147" y="167"/>
                </a:cxn>
                <a:cxn ang="0">
                  <a:pos x="144" y="168"/>
                </a:cxn>
                <a:cxn ang="0">
                  <a:pos x="109" y="226"/>
                </a:cxn>
                <a:cxn ang="0">
                  <a:pos x="109" y="226"/>
                </a:cxn>
                <a:cxn ang="0">
                  <a:pos x="99" y="159"/>
                </a:cxn>
                <a:cxn ang="0">
                  <a:pos x="186" y="102"/>
                </a:cxn>
                <a:cxn ang="0">
                  <a:pos x="187" y="102"/>
                </a:cxn>
                <a:cxn ang="0">
                  <a:pos x="191" y="105"/>
                </a:cxn>
                <a:cxn ang="0">
                  <a:pos x="175" y="216"/>
                </a:cxn>
                <a:cxn ang="0">
                  <a:pos x="145" y="231"/>
                </a:cxn>
                <a:cxn ang="0">
                  <a:pos x="136" y="241"/>
                </a:cxn>
                <a:cxn ang="0">
                  <a:pos x="136" y="280"/>
                </a:cxn>
                <a:cxn ang="0">
                  <a:pos x="131" y="285"/>
                </a:cxn>
                <a:cxn ang="0">
                  <a:pos x="119" y="285"/>
                </a:cxn>
                <a:cxn ang="0">
                  <a:pos x="115" y="284"/>
                </a:cxn>
                <a:cxn ang="0">
                  <a:pos x="115" y="281"/>
                </a:cxn>
                <a:cxn ang="0">
                  <a:pos x="115" y="281"/>
                </a:cxn>
                <a:cxn ang="0">
                  <a:pos x="115" y="281"/>
                </a:cxn>
              </a:cxnLst>
              <a:rect l="0" t="0" r="r" b="b"/>
              <a:pathLst>
                <a:path w="276" h="317">
                  <a:moveTo>
                    <a:pt x="221" y="309"/>
                  </a:moveTo>
                  <a:cubicBezTo>
                    <a:pt x="223" y="306"/>
                    <a:pt x="223" y="301"/>
                    <a:pt x="223" y="297"/>
                  </a:cubicBezTo>
                  <a:cubicBezTo>
                    <a:pt x="224" y="296"/>
                    <a:pt x="224" y="295"/>
                    <a:pt x="224" y="294"/>
                  </a:cubicBezTo>
                  <a:cubicBezTo>
                    <a:pt x="228" y="260"/>
                    <a:pt x="240" y="240"/>
                    <a:pt x="251" y="220"/>
                  </a:cubicBezTo>
                  <a:cubicBezTo>
                    <a:pt x="264" y="198"/>
                    <a:pt x="276" y="177"/>
                    <a:pt x="276" y="138"/>
                  </a:cubicBezTo>
                  <a:cubicBezTo>
                    <a:pt x="276" y="62"/>
                    <a:pt x="214" y="0"/>
                    <a:pt x="138" y="0"/>
                  </a:cubicBezTo>
                  <a:cubicBezTo>
                    <a:pt x="62" y="0"/>
                    <a:pt x="0" y="62"/>
                    <a:pt x="0" y="138"/>
                  </a:cubicBezTo>
                  <a:cubicBezTo>
                    <a:pt x="0" y="177"/>
                    <a:pt x="12" y="198"/>
                    <a:pt x="24" y="220"/>
                  </a:cubicBezTo>
                  <a:cubicBezTo>
                    <a:pt x="36" y="241"/>
                    <a:pt x="48" y="263"/>
                    <a:pt x="52" y="301"/>
                  </a:cubicBezTo>
                  <a:cubicBezTo>
                    <a:pt x="52" y="310"/>
                    <a:pt x="60" y="317"/>
                    <a:pt x="68" y="317"/>
                  </a:cubicBezTo>
                  <a:cubicBezTo>
                    <a:pt x="207" y="317"/>
                    <a:pt x="207" y="317"/>
                    <a:pt x="207" y="317"/>
                  </a:cubicBezTo>
                  <a:cubicBezTo>
                    <a:pt x="213" y="317"/>
                    <a:pt x="218" y="314"/>
                    <a:pt x="221" y="309"/>
                  </a:cubicBezTo>
                  <a:close/>
                  <a:moveTo>
                    <a:pt x="115" y="281"/>
                  </a:moveTo>
                  <a:cubicBezTo>
                    <a:pt x="126" y="209"/>
                    <a:pt x="144" y="182"/>
                    <a:pt x="149" y="175"/>
                  </a:cubicBezTo>
                  <a:cubicBezTo>
                    <a:pt x="151" y="172"/>
                    <a:pt x="151" y="170"/>
                    <a:pt x="150" y="169"/>
                  </a:cubicBezTo>
                  <a:cubicBezTo>
                    <a:pt x="150" y="168"/>
                    <a:pt x="149" y="167"/>
                    <a:pt x="147" y="167"/>
                  </a:cubicBezTo>
                  <a:cubicBezTo>
                    <a:pt x="146" y="167"/>
                    <a:pt x="145" y="167"/>
                    <a:pt x="144" y="168"/>
                  </a:cubicBezTo>
                  <a:cubicBezTo>
                    <a:pt x="136" y="171"/>
                    <a:pt x="112" y="186"/>
                    <a:pt x="109" y="226"/>
                  </a:cubicBezTo>
                  <a:cubicBezTo>
                    <a:pt x="109" y="226"/>
                    <a:pt x="109" y="226"/>
                    <a:pt x="109" y="226"/>
                  </a:cubicBezTo>
                  <a:cubicBezTo>
                    <a:pt x="102" y="215"/>
                    <a:pt x="88" y="187"/>
                    <a:pt x="99" y="159"/>
                  </a:cubicBezTo>
                  <a:cubicBezTo>
                    <a:pt x="110" y="133"/>
                    <a:pt x="139" y="114"/>
                    <a:pt x="186" y="102"/>
                  </a:cubicBezTo>
                  <a:cubicBezTo>
                    <a:pt x="186" y="102"/>
                    <a:pt x="187" y="102"/>
                    <a:pt x="187" y="102"/>
                  </a:cubicBezTo>
                  <a:cubicBezTo>
                    <a:pt x="189" y="102"/>
                    <a:pt x="191" y="103"/>
                    <a:pt x="191" y="105"/>
                  </a:cubicBezTo>
                  <a:cubicBezTo>
                    <a:pt x="193" y="126"/>
                    <a:pt x="200" y="188"/>
                    <a:pt x="175" y="216"/>
                  </a:cubicBezTo>
                  <a:cubicBezTo>
                    <a:pt x="168" y="225"/>
                    <a:pt x="158" y="230"/>
                    <a:pt x="145" y="231"/>
                  </a:cubicBezTo>
                  <a:cubicBezTo>
                    <a:pt x="140" y="231"/>
                    <a:pt x="136" y="236"/>
                    <a:pt x="136" y="241"/>
                  </a:cubicBezTo>
                  <a:cubicBezTo>
                    <a:pt x="136" y="280"/>
                    <a:pt x="136" y="280"/>
                    <a:pt x="136" y="280"/>
                  </a:cubicBezTo>
                  <a:cubicBezTo>
                    <a:pt x="136" y="283"/>
                    <a:pt x="134" y="285"/>
                    <a:pt x="131" y="285"/>
                  </a:cubicBezTo>
                  <a:cubicBezTo>
                    <a:pt x="119" y="285"/>
                    <a:pt x="119" y="285"/>
                    <a:pt x="119" y="285"/>
                  </a:cubicBezTo>
                  <a:cubicBezTo>
                    <a:pt x="117" y="285"/>
                    <a:pt x="116" y="285"/>
                    <a:pt x="115" y="284"/>
                  </a:cubicBezTo>
                  <a:cubicBezTo>
                    <a:pt x="115" y="283"/>
                    <a:pt x="114" y="282"/>
                    <a:pt x="115" y="281"/>
                  </a:cubicBezTo>
                  <a:close/>
                  <a:moveTo>
                    <a:pt x="115" y="281"/>
                  </a:moveTo>
                  <a:cubicBezTo>
                    <a:pt x="115" y="281"/>
                    <a:pt x="115" y="281"/>
                    <a:pt x="115" y="28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16" name="直接连接符 15"/>
          <p:cNvCxnSpPr/>
          <p:nvPr/>
        </p:nvCxnSpPr>
        <p:spPr>
          <a:xfrm>
            <a:off x="1021404" y="1011677"/>
            <a:ext cx="10447507" cy="0"/>
          </a:xfrm>
          <a:prstGeom prst="line">
            <a:avLst/>
          </a:prstGeom>
          <a:ln w="254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1021404" y="480585"/>
            <a:ext cx="1044750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2800" b="1" dirty="0" smtClean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Estimating Firm Value</a:t>
            </a:r>
            <a:endParaRPr sz="2800" b="1" dirty="0" smtClean="0">
              <a:solidFill>
                <a:schemeClr val="accent5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9700" name="Rectangle 3"/>
          <p:cNvSpPr>
            <a:spLocks noGrp="1"/>
          </p:cNvSpPr>
          <p:nvPr>
            <p:ph idx="1"/>
          </p:nvPr>
        </p:nvSpPr>
        <p:spPr>
          <a:xfrm>
            <a:off x="879475" y="1186815"/>
            <a:ext cx="10723245" cy="4916170"/>
          </a:xfrm>
        </p:spPr>
        <p:txBody>
          <a:bodyPr vert="horz" wrap="square" lIns="91440" tIns="45720" rIns="91440" bIns="45720" anchor="t" anchorCtr="0"/>
          <a:p>
            <a:pPr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altLang="zh-CN" b="1" dirty="0">
                <a:ea typeface="华文新魏" panose="02010800040101010101" pitchFamily="2" charset="-122"/>
              </a:rPr>
              <a:t>Choose a time horizon (e.g., 7 years) over which </a:t>
            </a:r>
            <a:r>
              <a:rPr lang="en-US" altLang="zh-CN" b="1" i="1" dirty="0">
                <a:ea typeface="华文新魏" panose="02010800040101010101" pitchFamily="2" charset="-122"/>
              </a:rPr>
              <a:t>abnormal</a:t>
            </a:r>
            <a:r>
              <a:rPr lang="en-US" altLang="zh-CN" b="1" dirty="0">
                <a:ea typeface="华文新魏" panose="02010800040101010101" pitchFamily="2" charset="-122"/>
              </a:rPr>
              <a:t> earnings expected to persist</a:t>
            </a:r>
            <a:endParaRPr lang="en-US" altLang="zh-CN" b="1" dirty="0">
              <a:ea typeface="华文新魏" panose="02010800040101010101" pitchFamily="2" charset="-122"/>
            </a:endParaRPr>
          </a:p>
          <a:p>
            <a:pPr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altLang="zh-CN" b="1" dirty="0">
                <a:ea typeface="华文新魏" panose="02010800040101010101" pitchFamily="2" charset="-122"/>
              </a:rPr>
              <a:t>Calculate ROE from financial statements for year of valuation</a:t>
            </a:r>
            <a:endParaRPr lang="en-US" altLang="zh-CN" b="1" dirty="0">
              <a:ea typeface="华文新魏" panose="02010800040101010101" pitchFamily="2" charset="-122"/>
            </a:endParaRPr>
          </a:p>
          <a:p>
            <a:pPr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altLang="zh-CN" b="1" dirty="0">
                <a:ea typeface="华文新魏" panose="02010800040101010101" pitchFamily="2" charset="-122"/>
              </a:rPr>
              <a:t>Calculate dividend payout ratio (k)</a:t>
            </a:r>
            <a:endParaRPr lang="en-US" altLang="zh-CN" b="1" dirty="0">
              <a:ea typeface="华文新魏" panose="02010800040101010101" pitchFamily="2" charset="-122"/>
            </a:endParaRPr>
          </a:p>
          <a:p>
            <a:pPr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altLang="zh-CN" b="1" dirty="0">
                <a:ea typeface="华文新魏" panose="02010800040101010101" pitchFamily="2" charset="-122"/>
              </a:rPr>
              <a:t>Year-by-year over time horizon</a:t>
            </a:r>
            <a:endParaRPr lang="en-US" altLang="zh-CN" b="1" dirty="0">
              <a:ea typeface="华文新魏" panose="02010800040101010101" pitchFamily="2" charset="-122"/>
            </a:endParaRPr>
          </a:p>
          <a:p>
            <a:pPr marL="457200" lvl="1" indent="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altLang="zh-CN" sz="2600" b="1" dirty="0">
                <a:solidFill>
                  <a:schemeClr val="tx1"/>
                </a:solidFill>
                <a:ea typeface="华文新魏" panose="02010800040101010101" pitchFamily="2" charset="-122"/>
              </a:rPr>
              <a:t>- Project book value</a:t>
            </a:r>
            <a:endParaRPr lang="en-US" altLang="zh-CN" sz="2600" b="1" dirty="0">
              <a:solidFill>
                <a:schemeClr val="tx1"/>
              </a:solidFill>
              <a:ea typeface="华文新魏" panose="02010800040101010101" pitchFamily="2" charset="-122"/>
            </a:endParaRPr>
          </a:p>
          <a:p>
            <a:pPr marL="914400" lvl="2" indent="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altLang="zh-CN" sz="2400" b="1" dirty="0">
                <a:ea typeface="华文新魏" panose="02010800040101010101" pitchFamily="2" charset="-122"/>
              </a:rPr>
              <a:t>- End-of-year BV = opening BV + (1-k)NI</a:t>
            </a:r>
            <a:endParaRPr lang="en-US" altLang="zh-CN" sz="2400" b="1" dirty="0">
              <a:ea typeface="华文新魏" panose="020108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charRg st="0" end="8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00">
                                            <p:txEl>
                                              <p:charRg st="0" end="8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00">
                                            <p:txEl>
                                              <p:charRg st="0" end="8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charRg st="87" end="14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700">
                                            <p:txEl>
                                              <p:charRg st="87" end="14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700">
                                            <p:txEl>
                                              <p:charRg st="87" end="14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charRg st="149" end="18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700">
                                            <p:txEl>
                                              <p:charRg st="149" end="18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700">
                                            <p:txEl>
                                              <p:charRg st="149" end="18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charRg st="185" end="2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700">
                                            <p:txEl>
                                              <p:charRg st="185" end="2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700">
                                            <p:txEl>
                                              <p:charRg st="185" end="2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charRg st="216" end="23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700">
                                            <p:txEl>
                                              <p:charRg st="216" end="23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700">
                                            <p:txEl>
                                              <p:charRg st="216" end="23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charRg st="235" end="27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9700">
                                            <p:txEl>
                                              <p:charRg st="235" end="27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9682716" y="5952212"/>
            <a:ext cx="2247754" cy="8607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Group 89"/>
          <p:cNvGrpSpPr>
            <a:grpSpLocks noChangeAspect="1"/>
          </p:cNvGrpSpPr>
          <p:nvPr/>
        </p:nvGrpSpPr>
        <p:grpSpPr>
          <a:xfrm>
            <a:off x="604738" y="555742"/>
            <a:ext cx="274574" cy="461666"/>
            <a:chOff x="6627813" y="1292226"/>
            <a:chExt cx="503238" cy="846137"/>
          </a:xfrm>
          <a:solidFill>
            <a:schemeClr val="accent5">
              <a:lumMod val="50000"/>
            </a:schemeClr>
          </a:solidFill>
        </p:grpSpPr>
        <p:sp>
          <p:nvSpPr>
            <p:cNvPr id="5" name="Freeform 17"/>
            <p:cNvSpPr>
              <a:spLocks noEditPoints="1"/>
            </p:cNvSpPr>
            <p:nvPr/>
          </p:nvSpPr>
          <p:spPr bwMode="auto">
            <a:xfrm>
              <a:off x="6740525" y="1900238"/>
              <a:ext cx="276225" cy="63500"/>
            </a:xfrm>
            <a:custGeom>
              <a:avLst/>
              <a:gdLst/>
              <a:ahLst/>
              <a:cxnLst>
                <a:cxn ang="0">
                  <a:pos x="131" y="0"/>
                </a:cxn>
                <a:cxn ang="0">
                  <a:pos x="21" y="0"/>
                </a:cxn>
                <a:cxn ang="0">
                  <a:pos x="0" y="17"/>
                </a:cxn>
                <a:cxn ang="0">
                  <a:pos x="21" y="34"/>
                </a:cxn>
                <a:cxn ang="0">
                  <a:pos x="131" y="34"/>
                </a:cxn>
                <a:cxn ang="0">
                  <a:pos x="151" y="17"/>
                </a:cxn>
                <a:cxn ang="0">
                  <a:pos x="131" y="0"/>
                </a:cxn>
                <a:cxn ang="0">
                  <a:pos x="131" y="0"/>
                </a:cxn>
                <a:cxn ang="0">
                  <a:pos x="131" y="0"/>
                </a:cxn>
              </a:cxnLst>
              <a:rect l="0" t="0" r="r" b="b"/>
              <a:pathLst>
                <a:path w="151" h="34">
                  <a:moveTo>
                    <a:pt x="131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8"/>
                    <a:pt x="0" y="17"/>
                  </a:cubicBezTo>
                  <a:cubicBezTo>
                    <a:pt x="0" y="26"/>
                    <a:pt x="9" y="34"/>
                    <a:pt x="21" y="34"/>
                  </a:cubicBezTo>
                  <a:cubicBezTo>
                    <a:pt x="131" y="34"/>
                    <a:pt x="131" y="34"/>
                    <a:pt x="131" y="34"/>
                  </a:cubicBezTo>
                  <a:cubicBezTo>
                    <a:pt x="142" y="34"/>
                    <a:pt x="151" y="26"/>
                    <a:pt x="151" y="17"/>
                  </a:cubicBezTo>
                  <a:cubicBezTo>
                    <a:pt x="151" y="8"/>
                    <a:pt x="142" y="0"/>
                    <a:pt x="131" y="0"/>
                  </a:cubicBezTo>
                  <a:close/>
                  <a:moveTo>
                    <a:pt x="131" y="0"/>
                  </a:moveTo>
                  <a:cubicBezTo>
                    <a:pt x="131" y="0"/>
                    <a:pt x="131" y="0"/>
                    <a:pt x="131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 18"/>
            <p:cNvSpPr>
              <a:spLocks noEditPoints="1"/>
            </p:cNvSpPr>
            <p:nvPr/>
          </p:nvSpPr>
          <p:spPr bwMode="auto">
            <a:xfrm>
              <a:off x="6740525" y="1989138"/>
              <a:ext cx="276225" cy="61913"/>
            </a:xfrm>
            <a:custGeom>
              <a:avLst/>
              <a:gdLst/>
              <a:ahLst/>
              <a:cxnLst>
                <a:cxn ang="0">
                  <a:pos x="151" y="17"/>
                </a:cxn>
                <a:cxn ang="0">
                  <a:pos x="131" y="0"/>
                </a:cxn>
                <a:cxn ang="0">
                  <a:pos x="21" y="0"/>
                </a:cxn>
                <a:cxn ang="0">
                  <a:pos x="0" y="17"/>
                </a:cxn>
                <a:cxn ang="0">
                  <a:pos x="21" y="34"/>
                </a:cxn>
                <a:cxn ang="0">
                  <a:pos x="131" y="34"/>
                </a:cxn>
                <a:cxn ang="0">
                  <a:pos x="151" y="17"/>
                </a:cxn>
                <a:cxn ang="0">
                  <a:pos x="151" y="17"/>
                </a:cxn>
                <a:cxn ang="0">
                  <a:pos x="151" y="17"/>
                </a:cxn>
              </a:cxnLst>
              <a:rect l="0" t="0" r="r" b="b"/>
              <a:pathLst>
                <a:path w="151" h="34">
                  <a:moveTo>
                    <a:pt x="151" y="17"/>
                  </a:moveTo>
                  <a:cubicBezTo>
                    <a:pt x="151" y="8"/>
                    <a:pt x="142" y="0"/>
                    <a:pt x="13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8"/>
                    <a:pt x="0" y="17"/>
                  </a:cubicBezTo>
                  <a:cubicBezTo>
                    <a:pt x="0" y="26"/>
                    <a:pt x="9" y="34"/>
                    <a:pt x="21" y="34"/>
                  </a:cubicBezTo>
                  <a:cubicBezTo>
                    <a:pt x="131" y="34"/>
                    <a:pt x="131" y="34"/>
                    <a:pt x="131" y="34"/>
                  </a:cubicBezTo>
                  <a:cubicBezTo>
                    <a:pt x="142" y="34"/>
                    <a:pt x="151" y="26"/>
                    <a:pt x="151" y="17"/>
                  </a:cubicBezTo>
                  <a:close/>
                  <a:moveTo>
                    <a:pt x="151" y="17"/>
                  </a:moveTo>
                  <a:cubicBezTo>
                    <a:pt x="151" y="17"/>
                    <a:pt x="151" y="17"/>
                    <a:pt x="151" y="17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 19"/>
            <p:cNvSpPr>
              <a:spLocks noEditPoints="1"/>
            </p:cNvSpPr>
            <p:nvPr/>
          </p:nvSpPr>
          <p:spPr bwMode="auto">
            <a:xfrm>
              <a:off x="6770688" y="2078038"/>
              <a:ext cx="219075" cy="60325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0" y="17"/>
                </a:cxn>
                <a:cxn ang="0">
                  <a:pos x="20" y="33"/>
                </a:cxn>
                <a:cxn ang="0">
                  <a:pos x="99" y="33"/>
                </a:cxn>
                <a:cxn ang="0">
                  <a:pos x="120" y="17"/>
                </a:cxn>
                <a:cxn ang="0">
                  <a:pos x="99" y="0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20" y="0"/>
                </a:cxn>
              </a:cxnLst>
              <a:rect l="0" t="0" r="r" b="b"/>
              <a:pathLst>
                <a:path w="120" h="33">
                  <a:moveTo>
                    <a:pt x="20" y="0"/>
                  </a:moveTo>
                  <a:cubicBezTo>
                    <a:pt x="9" y="0"/>
                    <a:pt x="0" y="7"/>
                    <a:pt x="0" y="17"/>
                  </a:cubicBezTo>
                  <a:cubicBezTo>
                    <a:pt x="0" y="26"/>
                    <a:pt x="9" y="33"/>
                    <a:pt x="2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10" y="33"/>
                    <a:pt x="120" y="26"/>
                    <a:pt x="120" y="17"/>
                  </a:cubicBezTo>
                  <a:cubicBezTo>
                    <a:pt x="120" y="7"/>
                    <a:pt x="110" y="0"/>
                    <a:pt x="99" y="0"/>
                  </a:cubicBezTo>
                  <a:lnTo>
                    <a:pt x="20" y="0"/>
                  </a:lnTo>
                  <a:close/>
                  <a:moveTo>
                    <a:pt x="20" y="0"/>
                  </a:moveTo>
                  <a:cubicBezTo>
                    <a:pt x="20" y="0"/>
                    <a:pt x="20" y="0"/>
                    <a:pt x="20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 20"/>
            <p:cNvSpPr>
              <a:spLocks noEditPoints="1"/>
            </p:cNvSpPr>
            <p:nvPr/>
          </p:nvSpPr>
          <p:spPr bwMode="auto">
            <a:xfrm>
              <a:off x="6627813" y="1292226"/>
              <a:ext cx="503238" cy="581024"/>
            </a:xfrm>
            <a:custGeom>
              <a:avLst/>
              <a:gdLst/>
              <a:ahLst/>
              <a:cxnLst>
                <a:cxn ang="0">
                  <a:pos x="221" y="309"/>
                </a:cxn>
                <a:cxn ang="0">
                  <a:pos x="223" y="297"/>
                </a:cxn>
                <a:cxn ang="0">
                  <a:pos x="224" y="294"/>
                </a:cxn>
                <a:cxn ang="0">
                  <a:pos x="251" y="220"/>
                </a:cxn>
                <a:cxn ang="0">
                  <a:pos x="276" y="138"/>
                </a:cxn>
                <a:cxn ang="0">
                  <a:pos x="138" y="0"/>
                </a:cxn>
                <a:cxn ang="0">
                  <a:pos x="0" y="138"/>
                </a:cxn>
                <a:cxn ang="0">
                  <a:pos x="24" y="220"/>
                </a:cxn>
                <a:cxn ang="0">
                  <a:pos x="52" y="301"/>
                </a:cxn>
                <a:cxn ang="0">
                  <a:pos x="68" y="317"/>
                </a:cxn>
                <a:cxn ang="0">
                  <a:pos x="207" y="317"/>
                </a:cxn>
                <a:cxn ang="0">
                  <a:pos x="221" y="309"/>
                </a:cxn>
                <a:cxn ang="0">
                  <a:pos x="115" y="281"/>
                </a:cxn>
                <a:cxn ang="0">
                  <a:pos x="149" y="175"/>
                </a:cxn>
                <a:cxn ang="0">
                  <a:pos x="150" y="169"/>
                </a:cxn>
                <a:cxn ang="0">
                  <a:pos x="147" y="167"/>
                </a:cxn>
                <a:cxn ang="0">
                  <a:pos x="144" y="168"/>
                </a:cxn>
                <a:cxn ang="0">
                  <a:pos x="109" y="226"/>
                </a:cxn>
                <a:cxn ang="0">
                  <a:pos x="109" y="226"/>
                </a:cxn>
                <a:cxn ang="0">
                  <a:pos x="99" y="159"/>
                </a:cxn>
                <a:cxn ang="0">
                  <a:pos x="186" y="102"/>
                </a:cxn>
                <a:cxn ang="0">
                  <a:pos x="187" y="102"/>
                </a:cxn>
                <a:cxn ang="0">
                  <a:pos x="191" y="105"/>
                </a:cxn>
                <a:cxn ang="0">
                  <a:pos x="175" y="216"/>
                </a:cxn>
                <a:cxn ang="0">
                  <a:pos x="145" y="231"/>
                </a:cxn>
                <a:cxn ang="0">
                  <a:pos x="136" y="241"/>
                </a:cxn>
                <a:cxn ang="0">
                  <a:pos x="136" y="280"/>
                </a:cxn>
                <a:cxn ang="0">
                  <a:pos x="131" y="285"/>
                </a:cxn>
                <a:cxn ang="0">
                  <a:pos x="119" y="285"/>
                </a:cxn>
                <a:cxn ang="0">
                  <a:pos x="115" y="284"/>
                </a:cxn>
                <a:cxn ang="0">
                  <a:pos x="115" y="281"/>
                </a:cxn>
                <a:cxn ang="0">
                  <a:pos x="115" y="281"/>
                </a:cxn>
                <a:cxn ang="0">
                  <a:pos x="115" y="281"/>
                </a:cxn>
              </a:cxnLst>
              <a:rect l="0" t="0" r="r" b="b"/>
              <a:pathLst>
                <a:path w="276" h="317">
                  <a:moveTo>
                    <a:pt x="221" y="309"/>
                  </a:moveTo>
                  <a:cubicBezTo>
                    <a:pt x="223" y="306"/>
                    <a:pt x="223" y="301"/>
                    <a:pt x="223" y="297"/>
                  </a:cubicBezTo>
                  <a:cubicBezTo>
                    <a:pt x="224" y="296"/>
                    <a:pt x="224" y="295"/>
                    <a:pt x="224" y="294"/>
                  </a:cubicBezTo>
                  <a:cubicBezTo>
                    <a:pt x="228" y="260"/>
                    <a:pt x="240" y="240"/>
                    <a:pt x="251" y="220"/>
                  </a:cubicBezTo>
                  <a:cubicBezTo>
                    <a:pt x="264" y="198"/>
                    <a:pt x="276" y="177"/>
                    <a:pt x="276" y="138"/>
                  </a:cubicBezTo>
                  <a:cubicBezTo>
                    <a:pt x="276" y="62"/>
                    <a:pt x="214" y="0"/>
                    <a:pt x="138" y="0"/>
                  </a:cubicBezTo>
                  <a:cubicBezTo>
                    <a:pt x="62" y="0"/>
                    <a:pt x="0" y="62"/>
                    <a:pt x="0" y="138"/>
                  </a:cubicBezTo>
                  <a:cubicBezTo>
                    <a:pt x="0" y="177"/>
                    <a:pt x="12" y="198"/>
                    <a:pt x="24" y="220"/>
                  </a:cubicBezTo>
                  <a:cubicBezTo>
                    <a:pt x="36" y="241"/>
                    <a:pt x="48" y="263"/>
                    <a:pt x="52" y="301"/>
                  </a:cubicBezTo>
                  <a:cubicBezTo>
                    <a:pt x="52" y="310"/>
                    <a:pt x="60" y="317"/>
                    <a:pt x="68" y="317"/>
                  </a:cubicBezTo>
                  <a:cubicBezTo>
                    <a:pt x="207" y="317"/>
                    <a:pt x="207" y="317"/>
                    <a:pt x="207" y="317"/>
                  </a:cubicBezTo>
                  <a:cubicBezTo>
                    <a:pt x="213" y="317"/>
                    <a:pt x="218" y="314"/>
                    <a:pt x="221" y="309"/>
                  </a:cubicBezTo>
                  <a:close/>
                  <a:moveTo>
                    <a:pt x="115" y="281"/>
                  </a:moveTo>
                  <a:cubicBezTo>
                    <a:pt x="126" y="209"/>
                    <a:pt x="144" y="182"/>
                    <a:pt x="149" y="175"/>
                  </a:cubicBezTo>
                  <a:cubicBezTo>
                    <a:pt x="151" y="172"/>
                    <a:pt x="151" y="170"/>
                    <a:pt x="150" y="169"/>
                  </a:cubicBezTo>
                  <a:cubicBezTo>
                    <a:pt x="150" y="168"/>
                    <a:pt x="149" y="167"/>
                    <a:pt x="147" y="167"/>
                  </a:cubicBezTo>
                  <a:cubicBezTo>
                    <a:pt x="146" y="167"/>
                    <a:pt x="145" y="167"/>
                    <a:pt x="144" y="168"/>
                  </a:cubicBezTo>
                  <a:cubicBezTo>
                    <a:pt x="136" y="171"/>
                    <a:pt x="112" y="186"/>
                    <a:pt x="109" y="226"/>
                  </a:cubicBezTo>
                  <a:cubicBezTo>
                    <a:pt x="109" y="226"/>
                    <a:pt x="109" y="226"/>
                    <a:pt x="109" y="226"/>
                  </a:cubicBezTo>
                  <a:cubicBezTo>
                    <a:pt x="102" y="215"/>
                    <a:pt x="88" y="187"/>
                    <a:pt x="99" y="159"/>
                  </a:cubicBezTo>
                  <a:cubicBezTo>
                    <a:pt x="110" y="133"/>
                    <a:pt x="139" y="114"/>
                    <a:pt x="186" y="102"/>
                  </a:cubicBezTo>
                  <a:cubicBezTo>
                    <a:pt x="186" y="102"/>
                    <a:pt x="187" y="102"/>
                    <a:pt x="187" y="102"/>
                  </a:cubicBezTo>
                  <a:cubicBezTo>
                    <a:pt x="189" y="102"/>
                    <a:pt x="191" y="103"/>
                    <a:pt x="191" y="105"/>
                  </a:cubicBezTo>
                  <a:cubicBezTo>
                    <a:pt x="193" y="126"/>
                    <a:pt x="200" y="188"/>
                    <a:pt x="175" y="216"/>
                  </a:cubicBezTo>
                  <a:cubicBezTo>
                    <a:pt x="168" y="225"/>
                    <a:pt x="158" y="230"/>
                    <a:pt x="145" y="231"/>
                  </a:cubicBezTo>
                  <a:cubicBezTo>
                    <a:pt x="140" y="231"/>
                    <a:pt x="136" y="236"/>
                    <a:pt x="136" y="241"/>
                  </a:cubicBezTo>
                  <a:cubicBezTo>
                    <a:pt x="136" y="280"/>
                    <a:pt x="136" y="280"/>
                    <a:pt x="136" y="280"/>
                  </a:cubicBezTo>
                  <a:cubicBezTo>
                    <a:pt x="136" y="283"/>
                    <a:pt x="134" y="285"/>
                    <a:pt x="131" y="285"/>
                  </a:cubicBezTo>
                  <a:cubicBezTo>
                    <a:pt x="119" y="285"/>
                    <a:pt x="119" y="285"/>
                    <a:pt x="119" y="285"/>
                  </a:cubicBezTo>
                  <a:cubicBezTo>
                    <a:pt x="117" y="285"/>
                    <a:pt x="116" y="285"/>
                    <a:pt x="115" y="284"/>
                  </a:cubicBezTo>
                  <a:cubicBezTo>
                    <a:pt x="115" y="283"/>
                    <a:pt x="114" y="282"/>
                    <a:pt x="115" y="281"/>
                  </a:cubicBezTo>
                  <a:close/>
                  <a:moveTo>
                    <a:pt x="115" y="281"/>
                  </a:moveTo>
                  <a:cubicBezTo>
                    <a:pt x="115" y="281"/>
                    <a:pt x="115" y="281"/>
                    <a:pt x="115" y="28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16" name="直接连接符 15"/>
          <p:cNvCxnSpPr/>
          <p:nvPr/>
        </p:nvCxnSpPr>
        <p:spPr>
          <a:xfrm>
            <a:off x="1021404" y="1011677"/>
            <a:ext cx="10447507" cy="0"/>
          </a:xfrm>
          <a:prstGeom prst="line">
            <a:avLst/>
          </a:prstGeom>
          <a:ln w="254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1021404" y="480585"/>
            <a:ext cx="1044750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2800" b="1" dirty="0" smtClean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Estimating Firm Value</a:t>
            </a:r>
            <a:endParaRPr sz="2800" b="1" dirty="0" smtClean="0">
              <a:solidFill>
                <a:schemeClr val="accent5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0724" name="Rectangle 3"/>
          <p:cNvSpPr>
            <a:spLocks noGrp="1"/>
          </p:cNvSpPr>
          <p:nvPr>
            <p:ph idx="1"/>
          </p:nvPr>
        </p:nvSpPr>
        <p:spPr>
          <a:xfrm>
            <a:off x="545465" y="1134745"/>
            <a:ext cx="10652760" cy="4392295"/>
          </a:xfrm>
        </p:spPr>
        <p:txBody>
          <a:bodyPr vert="horz" wrap="square" lIns="91440" tIns="45720" rIns="91440" bIns="45720" anchor="t" anchorCtr="0"/>
          <a:p>
            <a:pPr lvl="1">
              <a:lnSpc>
                <a:spcPct val="110000"/>
              </a:lnSpc>
              <a:spcBef>
                <a:spcPts val="1800"/>
              </a:spcBef>
              <a:spcAft>
                <a:spcPts val="600"/>
              </a:spcAft>
            </a:pPr>
            <a:r>
              <a:rPr lang="en-US" altLang="zh-CN" sz="2800" b="1" dirty="0">
                <a:solidFill>
                  <a:schemeClr val="tx1"/>
                </a:solidFill>
                <a:ea typeface="华文新魏" panose="02010800040101010101" pitchFamily="2" charset="-122"/>
              </a:rPr>
              <a:t>Estimate actual earnings</a:t>
            </a:r>
            <a:endParaRPr lang="en-US" altLang="zh-CN" sz="2800" b="1" dirty="0">
              <a:solidFill>
                <a:schemeClr val="tx1"/>
              </a:solidFill>
              <a:ea typeface="华文新魏" panose="02010800040101010101" pitchFamily="2" charset="-122"/>
            </a:endParaRPr>
          </a:p>
          <a:p>
            <a:pPr marL="914400" lvl="2" indent="0">
              <a:lnSpc>
                <a:spcPct val="110000"/>
              </a:lnSpc>
              <a:spcBef>
                <a:spcPts val="1800"/>
              </a:spcBef>
              <a:spcAft>
                <a:spcPts val="600"/>
              </a:spcAft>
              <a:buNone/>
            </a:pPr>
            <a:r>
              <a:rPr lang="en-US" altLang="zh-CN" sz="2600" b="1" dirty="0">
                <a:ea typeface="华文新魏" panose="02010800040101010101" pitchFamily="2" charset="-122"/>
              </a:rPr>
              <a:t>- Estimated Actual Earnings = ROE × Opening BV</a:t>
            </a:r>
            <a:endParaRPr lang="en-US" altLang="zh-CN" sz="2600" b="1" dirty="0">
              <a:ea typeface="华文新魏" panose="02010800040101010101" pitchFamily="2" charset="-122"/>
            </a:endParaRPr>
          </a:p>
          <a:p>
            <a:pPr lvl="1">
              <a:lnSpc>
                <a:spcPct val="110000"/>
              </a:lnSpc>
              <a:spcBef>
                <a:spcPts val="1800"/>
              </a:spcBef>
              <a:spcAft>
                <a:spcPts val="600"/>
              </a:spcAft>
            </a:pPr>
            <a:r>
              <a:rPr lang="en-US" altLang="zh-CN" sz="2800" b="1" dirty="0">
                <a:solidFill>
                  <a:schemeClr val="tx1"/>
                </a:solidFill>
                <a:ea typeface="华文新魏" panose="02010800040101010101" pitchFamily="2" charset="-122"/>
              </a:rPr>
              <a:t>Calculate expected </a:t>
            </a:r>
            <a:r>
              <a:rPr lang="en-US" altLang="zh-CN" sz="2800" b="1" i="1" dirty="0">
                <a:solidFill>
                  <a:schemeClr val="tx1"/>
                </a:solidFill>
                <a:ea typeface="华文新魏" panose="02010800040101010101" pitchFamily="2" charset="-122"/>
              </a:rPr>
              <a:t>normal</a:t>
            </a:r>
            <a:r>
              <a:rPr lang="en-US" altLang="zh-CN" sz="2800" b="1" dirty="0">
                <a:solidFill>
                  <a:schemeClr val="tx1"/>
                </a:solidFill>
                <a:ea typeface="华文新魏" panose="02010800040101010101" pitchFamily="2" charset="-122"/>
              </a:rPr>
              <a:t> earnings</a:t>
            </a:r>
            <a:endParaRPr lang="en-US" altLang="zh-CN" sz="2800" b="1" dirty="0">
              <a:solidFill>
                <a:schemeClr val="tx1"/>
              </a:solidFill>
              <a:ea typeface="华文新魏" panose="02010800040101010101" pitchFamily="2" charset="-122"/>
            </a:endParaRPr>
          </a:p>
          <a:p>
            <a:pPr marL="914400" lvl="2" indent="0">
              <a:lnSpc>
                <a:spcPct val="110000"/>
              </a:lnSpc>
              <a:spcBef>
                <a:spcPts val="1800"/>
              </a:spcBef>
              <a:spcAft>
                <a:spcPts val="600"/>
              </a:spcAft>
              <a:buNone/>
            </a:pPr>
            <a:r>
              <a:rPr lang="en-US" altLang="zh-CN" sz="2600" b="1" dirty="0">
                <a:ea typeface="华文新魏" panose="02010800040101010101" pitchFamily="2" charset="-122"/>
              </a:rPr>
              <a:t>- Cost of Capital × Opening BV</a:t>
            </a:r>
            <a:endParaRPr lang="en-US" altLang="zh-CN" sz="2600" b="1" dirty="0">
              <a:ea typeface="华文新魏" panose="02010800040101010101" pitchFamily="2" charset="-122"/>
            </a:endParaRPr>
          </a:p>
          <a:p>
            <a:pPr marL="914400" lvl="2" indent="0">
              <a:lnSpc>
                <a:spcPct val="110000"/>
              </a:lnSpc>
              <a:spcBef>
                <a:spcPts val="1800"/>
              </a:spcBef>
              <a:spcAft>
                <a:spcPts val="600"/>
              </a:spcAft>
              <a:buNone/>
            </a:pPr>
            <a:r>
              <a:rPr lang="en-US" altLang="zh-CN" sz="2600" b="1" dirty="0">
                <a:ea typeface="华文新魏" panose="02010800040101010101" pitchFamily="2" charset="-122"/>
              </a:rPr>
              <a:t>- Cost of Capital: CAPM model</a:t>
            </a:r>
            <a:endParaRPr lang="en-US" altLang="zh-CN" sz="2600" b="1" dirty="0">
              <a:ea typeface="华文新魏" panose="02010800040101010101" pitchFamily="2" charset="-122"/>
            </a:endParaRPr>
          </a:p>
          <a:p>
            <a:pPr lvl="1">
              <a:lnSpc>
                <a:spcPct val="110000"/>
              </a:lnSpc>
              <a:spcBef>
                <a:spcPts val="1800"/>
              </a:spcBef>
              <a:spcAft>
                <a:spcPts val="600"/>
              </a:spcAft>
            </a:pPr>
            <a:r>
              <a:rPr lang="en-US" altLang="zh-CN" sz="2800" b="1" dirty="0">
                <a:solidFill>
                  <a:schemeClr val="tx1"/>
                </a:solidFill>
                <a:ea typeface="华文新魏" panose="02010800040101010101" pitchFamily="2" charset="-122"/>
              </a:rPr>
              <a:t>Abnormal earnings = actual earnings - expected earnings</a:t>
            </a:r>
            <a:endParaRPr lang="en-US" altLang="zh-CN" sz="2800" b="1" dirty="0">
              <a:solidFill>
                <a:schemeClr val="tx1"/>
              </a:solidFill>
              <a:ea typeface="华文新魏" panose="02010800040101010101" pitchFamily="2" charset="-122"/>
            </a:endParaRPr>
          </a:p>
          <a:p>
            <a:pPr lvl="1">
              <a:buFont typeface="Wingdings" panose="05000000000000000000" pitchFamily="2" charset="2"/>
              <a:buNone/>
            </a:pPr>
            <a:endParaRPr lang="en-US" altLang="zh-CN" sz="2800" b="1" dirty="0">
              <a:ea typeface="华文新魏" panose="020108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charRg st="0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4">
                                            <p:txEl>
                                              <p:charRg st="0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4">
                                            <p:txEl>
                                              <p:charRg st="0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charRg st="25" end="7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24">
                                            <p:txEl>
                                              <p:charRg st="25" end="7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24">
                                            <p:txEl>
                                              <p:charRg st="25" end="7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charRg st="70" end="10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24">
                                            <p:txEl>
                                              <p:charRg st="70" end="10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24">
                                            <p:txEl>
                                              <p:charRg st="70" end="10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charRg st="105" end="13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724">
                                            <p:txEl>
                                              <p:charRg st="105" end="13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724">
                                            <p:txEl>
                                              <p:charRg st="105" end="13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charRg st="134" end="16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724">
                                            <p:txEl>
                                              <p:charRg st="134" end="16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724">
                                            <p:txEl>
                                              <p:charRg st="134" end="16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charRg st="162" end="2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724">
                                            <p:txEl>
                                              <p:charRg st="162" end="2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724">
                                            <p:txEl>
                                              <p:charRg st="162" end="2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9682716" y="5952212"/>
            <a:ext cx="2247754" cy="8607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Group 89"/>
          <p:cNvGrpSpPr>
            <a:grpSpLocks noChangeAspect="1"/>
          </p:cNvGrpSpPr>
          <p:nvPr/>
        </p:nvGrpSpPr>
        <p:grpSpPr>
          <a:xfrm>
            <a:off x="604738" y="555742"/>
            <a:ext cx="274574" cy="461666"/>
            <a:chOff x="6627813" y="1292226"/>
            <a:chExt cx="503238" cy="846137"/>
          </a:xfrm>
          <a:solidFill>
            <a:schemeClr val="accent5">
              <a:lumMod val="50000"/>
            </a:schemeClr>
          </a:solidFill>
        </p:grpSpPr>
        <p:sp>
          <p:nvSpPr>
            <p:cNvPr id="5" name="Freeform 17"/>
            <p:cNvSpPr>
              <a:spLocks noEditPoints="1"/>
            </p:cNvSpPr>
            <p:nvPr/>
          </p:nvSpPr>
          <p:spPr bwMode="auto">
            <a:xfrm>
              <a:off x="6740525" y="1900238"/>
              <a:ext cx="276225" cy="63500"/>
            </a:xfrm>
            <a:custGeom>
              <a:avLst/>
              <a:gdLst/>
              <a:ahLst/>
              <a:cxnLst>
                <a:cxn ang="0">
                  <a:pos x="131" y="0"/>
                </a:cxn>
                <a:cxn ang="0">
                  <a:pos x="21" y="0"/>
                </a:cxn>
                <a:cxn ang="0">
                  <a:pos x="0" y="17"/>
                </a:cxn>
                <a:cxn ang="0">
                  <a:pos x="21" y="34"/>
                </a:cxn>
                <a:cxn ang="0">
                  <a:pos x="131" y="34"/>
                </a:cxn>
                <a:cxn ang="0">
                  <a:pos x="151" y="17"/>
                </a:cxn>
                <a:cxn ang="0">
                  <a:pos x="131" y="0"/>
                </a:cxn>
                <a:cxn ang="0">
                  <a:pos x="131" y="0"/>
                </a:cxn>
                <a:cxn ang="0">
                  <a:pos x="131" y="0"/>
                </a:cxn>
              </a:cxnLst>
              <a:rect l="0" t="0" r="r" b="b"/>
              <a:pathLst>
                <a:path w="151" h="34">
                  <a:moveTo>
                    <a:pt x="131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8"/>
                    <a:pt x="0" y="17"/>
                  </a:cubicBezTo>
                  <a:cubicBezTo>
                    <a:pt x="0" y="26"/>
                    <a:pt x="9" y="34"/>
                    <a:pt x="21" y="34"/>
                  </a:cubicBezTo>
                  <a:cubicBezTo>
                    <a:pt x="131" y="34"/>
                    <a:pt x="131" y="34"/>
                    <a:pt x="131" y="34"/>
                  </a:cubicBezTo>
                  <a:cubicBezTo>
                    <a:pt x="142" y="34"/>
                    <a:pt x="151" y="26"/>
                    <a:pt x="151" y="17"/>
                  </a:cubicBezTo>
                  <a:cubicBezTo>
                    <a:pt x="151" y="8"/>
                    <a:pt x="142" y="0"/>
                    <a:pt x="131" y="0"/>
                  </a:cubicBezTo>
                  <a:close/>
                  <a:moveTo>
                    <a:pt x="131" y="0"/>
                  </a:moveTo>
                  <a:cubicBezTo>
                    <a:pt x="131" y="0"/>
                    <a:pt x="131" y="0"/>
                    <a:pt x="131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 18"/>
            <p:cNvSpPr>
              <a:spLocks noEditPoints="1"/>
            </p:cNvSpPr>
            <p:nvPr/>
          </p:nvSpPr>
          <p:spPr bwMode="auto">
            <a:xfrm>
              <a:off x="6740525" y="1989138"/>
              <a:ext cx="276225" cy="61913"/>
            </a:xfrm>
            <a:custGeom>
              <a:avLst/>
              <a:gdLst/>
              <a:ahLst/>
              <a:cxnLst>
                <a:cxn ang="0">
                  <a:pos x="151" y="17"/>
                </a:cxn>
                <a:cxn ang="0">
                  <a:pos x="131" y="0"/>
                </a:cxn>
                <a:cxn ang="0">
                  <a:pos x="21" y="0"/>
                </a:cxn>
                <a:cxn ang="0">
                  <a:pos x="0" y="17"/>
                </a:cxn>
                <a:cxn ang="0">
                  <a:pos x="21" y="34"/>
                </a:cxn>
                <a:cxn ang="0">
                  <a:pos x="131" y="34"/>
                </a:cxn>
                <a:cxn ang="0">
                  <a:pos x="151" y="17"/>
                </a:cxn>
                <a:cxn ang="0">
                  <a:pos x="151" y="17"/>
                </a:cxn>
                <a:cxn ang="0">
                  <a:pos x="151" y="17"/>
                </a:cxn>
              </a:cxnLst>
              <a:rect l="0" t="0" r="r" b="b"/>
              <a:pathLst>
                <a:path w="151" h="34">
                  <a:moveTo>
                    <a:pt x="151" y="17"/>
                  </a:moveTo>
                  <a:cubicBezTo>
                    <a:pt x="151" y="8"/>
                    <a:pt x="142" y="0"/>
                    <a:pt x="13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8"/>
                    <a:pt x="0" y="17"/>
                  </a:cubicBezTo>
                  <a:cubicBezTo>
                    <a:pt x="0" y="26"/>
                    <a:pt x="9" y="34"/>
                    <a:pt x="21" y="34"/>
                  </a:cubicBezTo>
                  <a:cubicBezTo>
                    <a:pt x="131" y="34"/>
                    <a:pt x="131" y="34"/>
                    <a:pt x="131" y="34"/>
                  </a:cubicBezTo>
                  <a:cubicBezTo>
                    <a:pt x="142" y="34"/>
                    <a:pt x="151" y="26"/>
                    <a:pt x="151" y="17"/>
                  </a:cubicBezTo>
                  <a:close/>
                  <a:moveTo>
                    <a:pt x="151" y="17"/>
                  </a:moveTo>
                  <a:cubicBezTo>
                    <a:pt x="151" y="17"/>
                    <a:pt x="151" y="17"/>
                    <a:pt x="151" y="17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 19"/>
            <p:cNvSpPr>
              <a:spLocks noEditPoints="1"/>
            </p:cNvSpPr>
            <p:nvPr/>
          </p:nvSpPr>
          <p:spPr bwMode="auto">
            <a:xfrm>
              <a:off x="6770688" y="2078038"/>
              <a:ext cx="219075" cy="60325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0" y="17"/>
                </a:cxn>
                <a:cxn ang="0">
                  <a:pos x="20" y="33"/>
                </a:cxn>
                <a:cxn ang="0">
                  <a:pos x="99" y="33"/>
                </a:cxn>
                <a:cxn ang="0">
                  <a:pos x="120" y="17"/>
                </a:cxn>
                <a:cxn ang="0">
                  <a:pos x="99" y="0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20" y="0"/>
                </a:cxn>
              </a:cxnLst>
              <a:rect l="0" t="0" r="r" b="b"/>
              <a:pathLst>
                <a:path w="120" h="33">
                  <a:moveTo>
                    <a:pt x="20" y="0"/>
                  </a:moveTo>
                  <a:cubicBezTo>
                    <a:pt x="9" y="0"/>
                    <a:pt x="0" y="7"/>
                    <a:pt x="0" y="17"/>
                  </a:cubicBezTo>
                  <a:cubicBezTo>
                    <a:pt x="0" y="26"/>
                    <a:pt x="9" y="33"/>
                    <a:pt x="2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10" y="33"/>
                    <a:pt x="120" y="26"/>
                    <a:pt x="120" y="17"/>
                  </a:cubicBezTo>
                  <a:cubicBezTo>
                    <a:pt x="120" y="7"/>
                    <a:pt x="110" y="0"/>
                    <a:pt x="99" y="0"/>
                  </a:cubicBezTo>
                  <a:lnTo>
                    <a:pt x="20" y="0"/>
                  </a:lnTo>
                  <a:close/>
                  <a:moveTo>
                    <a:pt x="20" y="0"/>
                  </a:moveTo>
                  <a:cubicBezTo>
                    <a:pt x="20" y="0"/>
                    <a:pt x="20" y="0"/>
                    <a:pt x="20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 20"/>
            <p:cNvSpPr>
              <a:spLocks noEditPoints="1"/>
            </p:cNvSpPr>
            <p:nvPr/>
          </p:nvSpPr>
          <p:spPr bwMode="auto">
            <a:xfrm>
              <a:off x="6627813" y="1292226"/>
              <a:ext cx="503238" cy="581024"/>
            </a:xfrm>
            <a:custGeom>
              <a:avLst/>
              <a:gdLst/>
              <a:ahLst/>
              <a:cxnLst>
                <a:cxn ang="0">
                  <a:pos x="221" y="309"/>
                </a:cxn>
                <a:cxn ang="0">
                  <a:pos x="223" y="297"/>
                </a:cxn>
                <a:cxn ang="0">
                  <a:pos x="224" y="294"/>
                </a:cxn>
                <a:cxn ang="0">
                  <a:pos x="251" y="220"/>
                </a:cxn>
                <a:cxn ang="0">
                  <a:pos x="276" y="138"/>
                </a:cxn>
                <a:cxn ang="0">
                  <a:pos x="138" y="0"/>
                </a:cxn>
                <a:cxn ang="0">
                  <a:pos x="0" y="138"/>
                </a:cxn>
                <a:cxn ang="0">
                  <a:pos x="24" y="220"/>
                </a:cxn>
                <a:cxn ang="0">
                  <a:pos x="52" y="301"/>
                </a:cxn>
                <a:cxn ang="0">
                  <a:pos x="68" y="317"/>
                </a:cxn>
                <a:cxn ang="0">
                  <a:pos x="207" y="317"/>
                </a:cxn>
                <a:cxn ang="0">
                  <a:pos x="221" y="309"/>
                </a:cxn>
                <a:cxn ang="0">
                  <a:pos x="115" y="281"/>
                </a:cxn>
                <a:cxn ang="0">
                  <a:pos x="149" y="175"/>
                </a:cxn>
                <a:cxn ang="0">
                  <a:pos x="150" y="169"/>
                </a:cxn>
                <a:cxn ang="0">
                  <a:pos x="147" y="167"/>
                </a:cxn>
                <a:cxn ang="0">
                  <a:pos x="144" y="168"/>
                </a:cxn>
                <a:cxn ang="0">
                  <a:pos x="109" y="226"/>
                </a:cxn>
                <a:cxn ang="0">
                  <a:pos x="109" y="226"/>
                </a:cxn>
                <a:cxn ang="0">
                  <a:pos x="99" y="159"/>
                </a:cxn>
                <a:cxn ang="0">
                  <a:pos x="186" y="102"/>
                </a:cxn>
                <a:cxn ang="0">
                  <a:pos x="187" y="102"/>
                </a:cxn>
                <a:cxn ang="0">
                  <a:pos x="191" y="105"/>
                </a:cxn>
                <a:cxn ang="0">
                  <a:pos x="175" y="216"/>
                </a:cxn>
                <a:cxn ang="0">
                  <a:pos x="145" y="231"/>
                </a:cxn>
                <a:cxn ang="0">
                  <a:pos x="136" y="241"/>
                </a:cxn>
                <a:cxn ang="0">
                  <a:pos x="136" y="280"/>
                </a:cxn>
                <a:cxn ang="0">
                  <a:pos x="131" y="285"/>
                </a:cxn>
                <a:cxn ang="0">
                  <a:pos x="119" y="285"/>
                </a:cxn>
                <a:cxn ang="0">
                  <a:pos x="115" y="284"/>
                </a:cxn>
                <a:cxn ang="0">
                  <a:pos x="115" y="281"/>
                </a:cxn>
                <a:cxn ang="0">
                  <a:pos x="115" y="281"/>
                </a:cxn>
                <a:cxn ang="0">
                  <a:pos x="115" y="281"/>
                </a:cxn>
              </a:cxnLst>
              <a:rect l="0" t="0" r="r" b="b"/>
              <a:pathLst>
                <a:path w="276" h="317">
                  <a:moveTo>
                    <a:pt x="221" y="309"/>
                  </a:moveTo>
                  <a:cubicBezTo>
                    <a:pt x="223" y="306"/>
                    <a:pt x="223" y="301"/>
                    <a:pt x="223" y="297"/>
                  </a:cubicBezTo>
                  <a:cubicBezTo>
                    <a:pt x="224" y="296"/>
                    <a:pt x="224" y="295"/>
                    <a:pt x="224" y="294"/>
                  </a:cubicBezTo>
                  <a:cubicBezTo>
                    <a:pt x="228" y="260"/>
                    <a:pt x="240" y="240"/>
                    <a:pt x="251" y="220"/>
                  </a:cubicBezTo>
                  <a:cubicBezTo>
                    <a:pt x="264" y="198"/>
                    <a:pt x="276" y="177"/>
                    <a:pt x="276" y="138"/>
                  </a:cubicBezTo>
                  <a:cubicBezTo>
                    <a:pt x="276" y="62"/>
                    <a:pt x="214" y="0"/>
                    <a:pt x="138" y="0"/>
                  </a:cubicBezTo>
                  <a:cubicBezTo>
                    <a:pt x="62" y="0"/>
                    <a:pt x="0" y="62"/>
                    <a:pt x="0" y="138"/>
                  </a:cubicBezTo>
                  <a:cubicBezTo>
                    <a:pt x="0" y="177"/>
                    <a:pt x="12" y="198"/>
                    <a:pt x="24" y="220"/>
                  </a:cubicBezTo>
                  <a:cubicBezTo>
                    <a:pt x="36" y="241"/>
                    <a:pt x="48" y="263"/>
                    <a:pt x="52" y="301"/>
                  </a:cubicBezTo>
                  <a:cubicBezTo>
                    <a:pt x="52" y="310"/>
                    <a:pt x="60" y="317"/>
                    <a:pt x="68" y="317"/>
                  </a:cubicBezTo>
                  <a:cubicBezTo>
                    <a:pt x="207" y="317"/>
                    <a:pt x="207" y="317"/>
                    <a:pt x="207" y="317"/>
                  </a:cubicBezTo>
                  <a:cubicBezTo>
                    <a:pt x="213" y="317"/>
                    <a:pt x="218" y="314"/>
                    <a:pt x="221" y="309"/>
                  </a:cubicBezTo>
                  <a:close/>
                  <a:moveTo>
                    <a:pt x="115" y="281"/>
                  </a:moveTo>
                  <a:cubicBezTo>
                    <a:pt x="126" y="209"/>
                    <a:pt x="144" y="182"/>
                    <a:pt x="149" y="175"/>
                  </a:cubicBezTo>
                  <a:cubicBezTo>
                    <a:pt x="151" y="172"/>
                    <a:pt x="151" y="170"/>
                    <a:pt x="150" y="169"/>
                  </a:cubicBezTo>
                  <a:cubicBezTo>
                    <a:pt x="150" y="168"/>
                    <a:pt x="149" y="167"/>
                    <a:pt x="147" y="167"/>
                  </a:cubicBezTo>
                  <a:cubicBezTo>
                    <a:pt x="146" y="167"/>
                    <a:pt x="145" y="167"/>
                    <a:pt x="144" y="168"/>
                  </a:cubicBezTo>
                  <a:cubicBezTo>
                    <a:pt x="136" y="171"/>
                    <a:pt x="112" y="186"/>
                    <a:pt x="109" y="226"/>
                  </a:cubicBezTo>
                  <a:cubicBezTo>
                    <a:pt x="109" y="226"/>
                    <a:pt x="109" y="226"/>
                    <a:pt x="109" y="226"/>
                  </a:cubicBezTo>
                  <a:cubicBezTo>
                    <a:pt x="102" y="215"/>
                    <a:pt x="88" y="187"/>
                    <a:pt x="99" y="159"/>
                  </a:cubicBezTo>
                  <a:cubicBezTo>
                    <a:pt x="110" y="133"/>
                    <a:pt x="139" y="114"/>
                    <a:pt x="186" y="102"/>
                  </a:cubicBezTo>
                  <a:cubicBezTo>
                    <a:pt x="186" y="102"/>
                    <a:pt x="187" y="102"/>
                    <a:pt x="187" y="102"/>
                  </a:cubicBezTo>
                  <a:cubicBezTo>
                    <a:pt x="189" y="102"/>
                    <a:pt x="191" y="103"/>
                    <a:pt x="191" y="105"/>
                  </a:cubicBezTo>
                  <a:cubicBezTo>
                    <a:pt x="193" y="126"/>
                    <a:pt x="200" y="188"/>
                    <a:pt x="175" y="216"/>
                  </a:cubicBezTo>
                  <a:cubicBezTo>
                    <a:pt x="168" y="225"/>
                    <a:pt x="158" y="230"/>
                    <a:pt x="145" y="231"/>
                  </a:cubicBezTo>
                  <a:cubicBezTo>
                    <a:pt x="140" y="231"/>
                    <a:pt x="136" y="236"/>
                    <a:pt x="136" y="241"/>
                  </a:cubicBezTo>
                  <a:cubicBezTo>
                    <a:pt x="136" y="280"/>
                    <a:pt x="136" y="280"/>
                    <a:pt x="136" y="280"/>
                  </a:cubicBezTo>
                  <a:cubicBezTo>
                    <a:pt x="136" y="283"/>
                    <a:pt x="134" y="285"/>
                    <a:pt x="131" y="285"/>
                  </a:cubicBezTo>
                  <a:cubicBezTo>
                    <a:pt x="119" y="285"/>
                    <a:pt x="119" y="285"/>
                    <a:pt x="119" y="285"/>
                  </a:cubicBezTo>
                  <a:cubicBezTo>
                    <a:pt x="117" y="285"/>
                    <a:pt x="116" y="285"/>
                    <a:pt x="115" y="284"/>
                  </a:cubicBezTo>
                  <a:cubicBezTo>
                    <a:pt x="115" y="283"/>
                    <a:pt x="114" y="282"/>
                    <a:pt x="115" y="281"/>
                  </a:cubicBezTo>
                  <a:close/>
                  <a:moveTo>
                    <a:pt x="115" y="281"/>
                  </a:moveTo>
                  <a:cubicBezTo>
                    <a:pt x="115" y="281"/>
                    <a:pt x="115" y="281"/>
                    <a:pt x="115" y="28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16" name="直接连接符 15"/>
          <p:cNvCxnSpPr/>
          <p:nvPr/>
        </p:nvCxnSpPr>
        <p:spPr>
          <a:xfrm>
            <a:off x="1021404" y="1011677"/>
            <a:ext cx="10447507" cy="0"/>
          </a:xfrm>
          <a:prstGeom prst="line">
            <a:avLst/>
          </a:prstGeom>
          <a:ln w="254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1021404" y="480585"/>
            <a:ext cx="1044750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2800" b="1" dirty="0" smtClean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Estimating Firm Value</a:t>
            </a:r>
            <a:endParaRPr sz="2800" b="1" dirty="0" smtClean="0">
              <a:solidFill>
                <a:schemeClr val="accent5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1748" name="Rectangle 3"/>
          <p:cNvSpPr>
            <a:spLocks noGrp="1"/>
          </p:cNvSpPr>
          <p:nvPr>
            <p:ph idx="1"/>
          </p:nvPr>
        </p:nvSpPr>
        <p:spPr>
          <a:xfrm>
            <a:off x="775335" y="1362710"/>
            <a:ext cx="11416665" cy="4530725"/>
          </a:xfrm>
        </p:spPr>
        <p:txBody>
          <a:bodyPr vert="horz" wrap="square" lIns="91440" tIns="45720" rIns="91440" bIns="45720" anchor="t" anchorCtr="0"/>
          <a:p>
            <a:pPr>
              <a:spcBef>
                <a:spcPts val="2400"/>
              </a:spcBef>
            </a:pPr>
            <a:r>
              <a:rPr lang="en-US" altLang="zh-CN" b="1" dirty="0">
                <a:ea typeface="华文新魏" panose="02010800040101010101" pitchFamily="2" charset="-122"/>
              </a:rPr>
              <a:t>Calculate PV of expected abnormal earnings at cost of capital over time horizon</a:t>
            </a:r>
            <a:endParaRPr lang="en-US" altLang="zh-CN" b="1" dirty="0">
              <a:ea typeface="华文新魏" panose="02010800040101010101" pitchFamily="2" charset="-122"/>
            </a:endParaRPr>
          </a:p>
          <a:p>
            <a:pPr>
              <a:spcBef>
                <a:spcPts val="2400"/>
              </a:spcBef>
            </a:pPr>
            <a:r>
              <a:rPr lang="en-US" altLang="zh-CN" b="1" dirty="0">
                <a:ea typeface="华文新魏" panose="02010800040101010101" pitchFamily="2" charset="-122"/>
              </a:rPr>
              <a:t>Estimated firm value = net assets ± PV of expected abnormal earnings</a:t>
            </a:r>
            <a:endParaRPr lang="en-US" altLang="zh-CN" b="1" dirty="0">
              <a:ea typeface="华文新魏" panose="02010800040101010101" pitchFamily="2" charset="-122"/>
            </a:endParaRPr>
          </a:p>
          <a:p>
            <a:pPr>
              <a:spcBef>
                <a:spcPts val="2400"/>
              </a:spcBef>
            </a:pPr>
            <a:r>
              <a:rPr lang="en-US" altLang="zh-CN" b="1" dirty="0">
                <a:ea typeface="华文新魏" panose="02010800040101010101" pitchFamily="2" charset="-122"/>
              </a:rPr>
              <a:t>Example 6.2, P195</a:t>
            </a:r>
            <a:endParaRPr lang="en-US" altLang="zh-CN" b="1" dirty="0">
              <a:ea typeface="华文新魏" panose="020108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charRg st="0" end="8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748">
                                            <p:txEl>
                                              <p:charRg st="0" end="8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charRg st="80" end="14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748">
                                            <p:txEl>
                                              <p:charRg st="80" end="14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48">
                                            <p:txEl>
                                              <p:charRg st="80" end="14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charRg st="149" end="16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748">
                                            <p:txEl>
                                              <p:charRg st="149" end="16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748">
                                            <p:txEl>
                                              <p:charRg st="149" end="16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9682716" y="5952212"/>
            <a:ext cx="2247754" cy="8607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Group 89"/>
          <p:cNvGrpSpPr>
            <a:grpSpLocks noChangeAspect="1"/>
          </p:cNvGrpSpPr>
          <p:nvPr/>
        </p:nvGrpSpPr>
        <p:grpSpPr>
          <a:xfrm>
            <a:off x="604738" y="555742"/>
            <a:ext cx="274574" cy="461666"/>
            <a:chOff x="6627813" y="1292226"/>
            <a:chExt cx="503238" cy="846137"/>
          </a:xfrm>
          <a:solidFill>
            <a:schemeClr val="accent5">
              <a:lumMod val="50000"/>
            </a:schemeClr>
          </a:solidFill>
        </p:grpSpPr>
        <p:sp>
          <p:nvSpPr>
            <p:cNvPr id="5" name="Freeform 17"/>
            <p:cNvSpPr>
              <a:spLocks noEditPoints="1"/>
            </p:cNvSpPr>
            <p:nvPr/>
          </p:nvSpPr>
          <p:spPr bwMode="auto">
            <a:xfrm>
              <a:off x="6740525" y="1900238"/>
              <a:ext cx="276225" cy="63500"/>
            </a:xfrm>
            <a:custGeom>
              <a:avLst/>
              <a:gdLst/>
              <a:ahLst/>
              <a:cxnLst>
                <a:cxn ang="0">
                  <a:pos x="131" y="0"/>
                </a:cxn>
                <a:cxn ang="0">
                  <a:pos x="21" y="0"/>
                </a:cxn>
                <a:cxn ang="0">
                  <a:pos x="0" y="17"/>
                </a:cxn>
                <a:cxn ang="0">
                  <a:pos x="21" y="34"/>
                </a:cxn>
                <a:cxn ang="0">
                  <a:pos x="131" y="34"/>
                </a:cxn>
                <a:cxn ang="0">
                  <a:pos x="151" y="17"/>
                </a:cxn>
                <a:cxn ang="0">
                  <a:pos x="131" y="0"/>
                </a:cxn>
                <a:cxn ang="0">
                  <a:pos x="131" y="0"/>
                </a:cxn>
                <a:cxn ang="0">
                  <a:pos x="131" y="0"/>
                </a:cxn>
              </a:cxnLst>
              <a:rect l="0" t="0" r="r" b="b"/>
              <a:pathLst>
                <a:path w="151" h="34">
                  <a:moveTo>
                    <a:pt x="131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8"/>
                    <a:pt x="0" y="17"/>
                  </a:cubicBezTo>
                  <a:cubicBezTo>
                    <a:pt x="0" y="26"/>
                    <a:pt x="9" y="34"/>
                    <a:pt x="21" y="34"/>
                  </a:cubicBezTo>
                  <a:cubicBezTo>
                    <a:pt x="131" y="34"/>
                    <a:pt x="131" y="34"/>
                    <a:pt x="131" y="34"/>
                  </a:cubicBezTo>
                  <a:cubicBezTo>
                    <a:pt x="142" y="34"/>
                    <a:pt x="151" y="26"/>
                    <a:pt x="151" y="17"/>
                  </a:cubicBezTo>
                  <a:cubicBezTo>
                    <a:pt x="151" y="8"/>
                    <a:pt x="142" y="0"/>
                    <a:pt x="131" y="0"/>
                  </a:cubicBezTo>
                  <a:close/>
                  <a:moveTo>
                    <a:pt x="131" y="0"/>
                  </a:moveTo>
                  <a:cubicBezTo>
                    <a:pt x="131" y="0"/>
                    <a:pt x="131" y="0"/>
                    <a:pt x="131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 18"/>
            <p:cNvSpPr>
              <a:spLocks noEditPoints="1"/>
            </p:cNvSpPr>
            <p:nvPr/>
          </p:nvSpPr>
          <p:spPr bwMode="auto">
            <a:xfrm>
              <a:off x="6740525" y="1989138"/>
              <a:ext cx="276225" cy="61913"/>
            </a:xfrm>
            <a:custGeom>
              <a:avLst/>
              <a:gdLst/>
              <a:ahLst/>
              <a:cxnLst>
                <a:cxn ang="0">
                  <a:pos x="151" y="17"/>
                </a:cxn>
                <a:cxn ang="0">
                  <a:pos x="131" y="0"/>
                </a:cxn>
                <a:cxn ang="0">
                  <a:pos x="21" y="0"/>
                </a:cxn>
                <a:cxn ang="0">
                  <a:pos x="0" y="17"/>
                </a:cxn>
                <a:cxn ang="0">
                  <a:pos x="21" y="34"/>
                </a:cxn>
                <a:cxn ang="0">
                  <a:pos x="131" y="34"/>
                </a:cxn>
                <a:cxn ang="0">
                  <a:pos x="151" y="17"/>
                </a:cxn>
                <a:cxn ang="0">
                  <a:pos x="151" y="17"/>
                </a:cxn>
                <a:cxn ang="0">
                  <a:pos x="151" y="17"/>
                </a:cxn>
              </a:cxnLst>
              <a:rect l="0" t="0" r="r" b="b"/>
              <a:pathLst>
                <a:path w="151" h="34">
                  <a:moveTo>
                    <a:pt x="151" y="17"/>
                  </a:moveTo>
                  <a:cubicBezTo>
                    <a:pt x="151" y="8"/>
                    <a:pt x="142" y="0"/>
                    <a:pt x="13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8"/>
                    <a:pt x="0" y="17"/>
                  </a:cubicBezTo>
                  <a:cubicBezTo>
                    <a:pt x="0" y="26"/>
                    <a:pt x="9" y="34"/>
                    <a:pt x="21" y="34"/>
                  </a:cubicBezTo>
                  <a:cubicBezTo>
                    <a:pt x="131" y="34"/>
                    <a:pt x="131" y="34"/>
                    <a:pt x="131" y="34"/>
                  </a:cubicBezTo>
                  <a:cubicBezTo>
                    <a:pt x="142" y="34"/>
                    <a:pt x="151" y="26"/>
                    <a:pt x="151" y="17"/>
                  </a:cubicBezTo>
                  <a:close/>
                  <a:moveTo>
                    <a:pt x="151" y="17"/>
                  </a:moveTo>
                  <a:cubicBezTo>
                    <a:pt x="151" y="17"/>
                    <a:pt x="151" y="17"/>
                    <a:pt x="151" y="17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 19"/>
            <p:cNvSpPr>
              <a:spLocks noEditPoints="1"/>
            </p:cNvSpPr>
            <p:nvPr/>
          </p:nvSpPr>
          <p:spPr bwMode="auto">
            <a:xfrm>
              <a:off x="6770688" y="2078038"/>
              <a:ext cx="219075" cy="60325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0" y="17"/>
                </a:cxn>
                <a:cxn ang="0">
                  <a:pos x="20" y="33"/>
                </a:cxn>
                <a:cxn ang="0">
                  <a:pos x="99" y="33"/>
                </a:cxn>
                <a:cxn ang="0">
                  <a:pos x="120" y="17"/>
                </a:cxn>
                <a:cxn ang="0">
                  <a:pos x="99" y="0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20" y="0"/>
                </a:cxn>
              </a:cxnLst>
              <a:rect l="0" t="0" r="r" b="b"/>
              <a:pathLst>
                <a:path w="120" h="33">
                  <a:moveTo>
                    <a:pt x="20" y="0"/>
                  </a:moveTo>
                  <a:cubicBezTo>
                    <a:pt x="9" y="0"/>
                    <a:pt x="0" y="7"/>
                    <a:pt x="0" y="17"/>
                  </a:cubicBezTo>
                  <a:cubicBezTo>
                    <a:pt x="0" y="26"/>
                    <a:pt x="9" y="33"/>
                    <a:pt x="2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10" y="33"/>
                    <a:pt x="120" y="26"/>
                    <a:pt x="120" y="17"/>
                  </a:cubicBezTo>
                  <a:cubicBezTo>
                    <a:pt x="120" y="7"/>
                    <a:pt x="110" y="0"/>
                    <a:pt x="99" y="0"/>
                  </a:cubicBezTo>
                  <a:lnTo>
                    <a:pt x="20" y="0"/>
                  </a:lnTo>
                  <a:close/>
                  <a:moveTo>
                    <a:pt x="20" y="0"/>
                  </a:moveTo>
                  <a:cubicBezTo>
                    <a:pt x="20" y="0"/>
                    <a:pt x="20" y="0"/>
                    <a:pt x="20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 20"/>
            <p:cNvSpPr>
              <a:spLocks noEditPoints="1"/>
            </p:cNvSpPr>
            <p:nvPr/>
          </p:nvSpPr>
          <p:spPr bwMode="auto">
            <a:xfrm>
              <a:off x="6627813" y="1292226"/>
              <a:ext cx="503238" cy="581024"/>
            </a:xfrm>
            <a:custGeom>
              <a:avLst/>
              <a:gdLst/>
              <a:ahLst/>
              <a:cxnLst>
                <a:cxn ang="0">
                  <a:pos x="221" y="309"/>
                </a:cxn>
                <a:cxn ang="0">
                  <a:pos x="223" y="297"/>
                </a:cxn>
                <a:cxn ang="0">
                  <a:pos x="224" y="294"/>
                </a:cxn>
                <a:cxn ang="0">
                  <a:pos x="251" y="220"/>
                </a:cxn>
                <a:cxn ang="0">
                  <a:pos x="276" y="138"/>
                </a:cxn>
                <a:cxn ang="0">
                  <a:pos x="138" y="0"/>
                </a:cxn>
                <a:cxn ang="0">
                  <a:pos x="0" y="138"/>
                </a:cxn>
                <a:cxn ang="0">
                  <a:pos x="24" y="220"/>
                </a:cxn>
                <a:cxn ang="0">
                  <a:pos x="52" y="301"/>
                </a:cxn>
                <a:cxn ang="0">
                  <a:pos x="68" y="317"/>
                </a:cxn>
                <a:cxn ang="0">
                  <a:pos x="207" y="317"/>
                </a:cxn>
                <a:cxn ang="0">
                  <a:pos x="221" y="309"/>
                </a:cxn>
                <a:cxn ang="0">
                  <a:pos x="115" y="281"/>
                </a:cxn>
                <a:cxn ang="0">
                  <a:pos x="149" y="175"/>
                </a:cxn>
                <a:cxn ang="0">
                  <a:pos x="150" y="169"/>
                </a:cxn>
                <a:cxn ang="0">
                  <a:pos x="147" y="167"/>
                </a:cxn>
                <a:cxn ang="0">
                  <a:pos x="144" y="168"/>
                </a:cxn>
                <a:cxn ang="0">
                  <a:pos x="109" y="226"/>
                </a:cxn>
                <a:cxn ang="0">
                  <a:pos x="109" y="226"/>
                </a:cxn>
                <a:cxn ang="0">
                  <a:pos x="99" y="159"/>
                </a:cxn>
                <a:cxn ang="0">
                  <a:pos x="186" y="102"/>
                </a:cxn>
                <a:cxn ang="0">
                  <a:pos x="187" y="102"/>
                </a:cxn>
                <a:cxn ang="0">
                  <a:pos x="191" y="105"/>
                </a:cxn>
                <a:cxn ang="0">
                  <a:pos x="175" y="216"/>
                </a:cxn>
                <a:cxn ang="0">
                  <a:pos x="145" y="231"/>
                </a:cxn>
                <a:cxn ang="0">
                  <a:pos x="136" y="241"/>
                </a:cxn>
                <a:cxn ang="0">
                  <a:pos x="136" y="280"/>
                </a:cxn>
                <a:cxn ang="0">
                  <a:pos x="131" y="285"/>
                </a:cxn>
                <a:cxn ang="0">
                  <a:pos x="119" y="285"/>
                </a:cxn>
                <a:cxn ang="0">
                  <a:pos x="115" y="284"/>
                </a:cxn>
                <a:cxn ang="0">
                  <a:pos x="115" y="281"/>
                </a:cxn>
                <a:cxn ang="0">
                  <a:pos x="115" y="281"/>
                </a:cxn>
                <a:cxn ang="0">
                  <a:pos x="115" y="281"/>
                </a:cxn>
              </a:cxnLst>
              <a:rect l="0" t="0" r="r" b="b"/>
              <a:pathLst>
                <a:path w="276" h="317">
                  <a:moveTo>
                    <a:pt x="221" y="309"/>
                  </a:moveTo>
                  <a:cubicBezTo>
                    <a:pt x="223" y="306"/>
                    <a:pt x="223" y="301"/>
                    <a:pt x="223" y="297"/>
                  </a:cubicBezTo>
                  <a:cubicBezTo>
                    <a:pt x="224" y="296"/>
                    <a:pt x="224" y="295"/>
                    <a:pt x="224" y="294"/>
                  </a:cubicBezTo>
                  <a:cubicBezTo>
                    <a:pt x="228" y="260"/>
                    <a:pt x="240" y="240"/>
                    <a:pt x="251" y="220"/>
                  </a:cubicBezTo>
                  <a:cubicBezTo>
                    <a:pt x="264" y="198"/>
                    <a:pt x="276" y="177"/>
                    <a:pt x="276" y="138"/>
                  </a:cubicBezTo>
                  <a:cubicBezTo>
                    <a:pt x="276" y="62"/>
                    <a:pt x="214" y="0"/>
                    <a:pt x="138" y="0"/>
                  </a:cubicBezTo>
                  <a:cubicBezTo>
                    <a:pt x="62" y="0"/>
                    <a:pt x="0" y="62"/>
                    <a:pt x="0" y="138"/>
                  </a:cubicBezTo>
                  <a:cubicBezTo>
                    <a:pt x="0" y="177"/>
                    <a:pt x="12" y="198"/>
                    <a:pt x="24" y="220"/>
                  </a:cubicBezTo>
                  <a:cubicBezTo>
                    <a:pt x="36" y="241"/>
                    <a:pt x="48" y="263"/>
                    <a:pt x="52" y="301"/>
                  </a:cubicBezTo>
                  <a:cubicBezTo>
                    <a:pt x="52" y="310"/>
                    <a:pt x="60" y="317"/>
                    <a:pt x="68" y="317"/>
                  </a:cubicBezTo>
                  <a:cubicBezTo>
                    <a:pt x="207" y="317"/>
                    <a:pt x="207" y="317"/>
                    <a:pt x="207" y="317"/>
                  </a:cubicBezTo>
                  <a:cubicBezTo>
                    <a:pt x="213" y="317"/>
                    <a:pt x="218" y="314"/>
                    <a:pt x="221" y="309"/>
                  </a:cubicBezTo>
                  <a:close/>
                  <a:moveTo>
                    <a:pt x="115" y="281"/>
                  </a:moveTo>
                  <a:cubicBezTo>
                    <a:pt x="126" y="209"/>
                    <a:pt x="144" y="182"/>
                    <a:pt x="149" y="175"/>
                  </a:cubicBezTo>
                  <a:cubicBezTo>
                    <a:pt x="151" y="172"/>
                    <a:pt x="151" y="170"/>
                    <a:pt x="150" y="169"/>
                  </a:cubicBezTo>
                  <a:cubicBezTo>
                    <a:pt x="150" y="168"/>
                    <a:pt x="149" y="167"/>
                    <a:pt x="147" y="167"/>
                  </a:cubicBezTo>
                  <a:cubicBezTo>
                    <a:pt x="146" y="167"/>
                    <a:pt x="145" y="167"/>
                    <a:pt x="144" y="168"/>
                  </a:cubicBezTo>
                  <a:cubicBezTo>
                    <a:pt x="136" y="171"/>
                    <a:pt x="112" y="186"/>
                    <a:pt x="109" y="226"/>
                  </a:cubicBezTo>
                  <a:cubicBezTo>
                    <a:pt x="109" y="226"/>
                    <a:pt x="109" y="226"/>
                    <a:pt x="109" y="226"/>
                  </a:cubicBezTo>
                  <a:cubicBezTo>
                    <a:pt x="102" y="215"/>
                    <a:pt x="88" y="187"/>
                    <a:pt x="99" y="159"/>
                  </a:cubicBezTo>
                  <a:cubicBezTo>
                    <a:pt x="110" y="133"/>
                    <a:pt x="139" y="114"/>
                    <a:pt x="186" y="102"/>
                  </a:cubicBezTo>
                  <a:cubicBezTo>
                    <a:pt x="186" y="102"/>
                    <a:pt x="187" y="102"/>
                    <a:pt x="187" y="102"/>
                  </a:cubicBezTo>
                  <a:cubicBezTo>
                    <a:pt x="189" y="102"/>
                    <a:pt x="191" y="103"/>
                    <a:pt x="191" y="105"/>
                  </a:cubicBezTo>
                  <a:cubicBezTo>
                    <a:pt x="193" y="126"/>
                    <a:pt x="200" y="188"/>
                    <a:pt x="175" y="216"/>
                  </a:cubicBezTo>
                  <a:cubicBezTo>
                    <a:pt x="168" y="225"/>
                    <a:pt x="158" y="230"/>
                    <a:pt x="145" y="231"/>
                  </a:cubicBezTo>
                  <a:cubicBezTo>
                    <a:pt x="140" y="231"/>
                    <a:pt x="136" y="236"/>
                    <a:pt x="136" y="241"/>
                  </a:cubicBezTo>
                  <a:cubicBezTo>
                    <a:pt x="136" y="280"/>
                    <a:pt x="136" y="280"/>
                    <a:pt x="136" y="280"/>
                  </a:cubicBezTo>
                  <a:cubicBezTo>
                    <a:pt x="136" y="283"/>
                    <a:pt x="134" y="285"/>
                    <a:pt x="131" y="285"/>
                  </a:cubicBezTo>
                  <a:cubicBezTo>
                    <a:pt x="119" y="285"/>
                    <a:pt x="119" y="285"/>
                    <a:pt x="119" y="285"/>
                  </a:cubicBezTo>
                  <a:cubicBezTo>
                    <a:pt x="117" y="285"/>
                    <a:pt x="116" y="285"/>
                    <a:pt x="115" y="284"/>
                  </a:cubicBezTo>
                  <a:cubicBezTo>
                    <a:pt x="115" y="283"/>
                    <a:pt x="114" y="282"/>
                    <a:pt x="115" y="281"/>
                  </a:cubicBezTo>
                  <a:close/>
                  <a:moveTo>
                    <a:pt x="115" y="281"/>
                  </a:moveTo>
                  <a:cubicBezTo>
                    <a:pt x="115" y="281"/>
                    <a:pt x="115" y="281"/>
                    <a:pt x="115" y="28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16" name="直接连接符 15"/>
          <p:cNvCxnSpPr/>
          <p:nvPr/>
        </p:nvCxnSpPr>
        <p:spPr>
          <a:xfrm>
            <a:off x="1021404" y="1011677"/>
            <a:ext cx="10447507" cy="0"/>
          </a:xfrm>
          <a:prstGeom prst="line">
            <a:avLst/>
          </a:prstGeom>
          <a:ln w="254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1021404" y="480585"/>
            <a:ext cx="1044750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2800" b="1" dirty="0" smtClean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Implication of Clean Surplus Theory</a:t>
            </a:r>
            <a:endParaRPr sz="2800" b="1" dirty="0" smtClean="0">
              <a:solidFill>
                <a:schemeClr val="accent5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2772" name="Rectangle 3"/>
          <p:cNvSpPr>
            <a:spLocks noGrp="1"/>
          </p:cNvSpPr>
          <p:nvPr>
            <p:ph idx="1"/>
          </p:nvPr>
        </p:nvSpPr>
        <p:spPr>
          <a:xfrm>
            <a:off x="879475" y="1162050"/>
            <a:ext cx="10546715" cy="4846955"/>
          </a:xfrm>
        </p:spPr>
        <p:txBody>
          <a:bodyPr vert="horz" wrap="square" lIns="91440" tIns="45720" rIns="91440" bIns="45720" anchor="t" anchorCtr="0"/>
          <a:p>
            <a:pPr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CA" altLang="zh-CN" b="1" dirty="0">
                <a:ea typeface="华文新魏" panose="02010800040101010101" pitchFamily="2" charset="-122"/>
              </a:rPr>
              <a:t>An alternate approach to estimating firm value</a:t>
            </a:r>
            <a:endParaRPr lang="en-CA" altLang="zh-CN" b="1" dirty="0">
              <a:ea typeface="华文新魏" panose="02010800040101010101" pitchFamily="2" charset="-122"/>
            </a:endParaRPr>
          </a:p>
          <a:p>
            <a:pPr marL="457200" lvl="1" indent="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altLang="en-CA" b="1" dirty="0">
                <a:solidFill>
                  <a:schemeClr val="tx1"/>
                </a:solidFill>
                <a:ea typeface="华文新魏" panose="02010800040101010101" pitchFamily="2" charset="-122"/>
              </a:rPr>
              <a:t>- </a:t>
            </a:r>
            <a:r>
              <a:rPr lang="en-CA" altLang="zh-CN" b="1" dirty="0">
                <a:solidFill>
                  <a:schemeClr val="tx1"/>
                </a:solidFill>
                <a:ea typeface="华文新魏" panose="02010800040101010101" pitchFamily="2" charset="-122"/>
              </a:rPr>
              <a:t>Theoretically sound</a:t>
            </a:r>
            <a:endParaRPr lang="en-CA" altLang="zh-CN" b="1" dirty="0">
              <a:solidFill>
                <a:schemeClr val="tx1"/>
              </a:solidFill>
              <a:ea typeface="华文新魏" panose="02010800040101010101" pitchFamily="2" charset="-122"/>
            </a:endParaRPr>
          </a:p>
          <a:p>
            <a:pPr marL="457200" lvl="1" indent="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altLang="en-CA" b="1" dirty="0">
                <a:solidFill>
                  <a:schemeClr val="tx1"/>
                </a:solidFill>
                <a:ea typeface="华文新魏" panose="02010800040101010101" pitchFamily="2" charset="-122"/>
              </a:rPr>
              <a:t>- </a:t>
            </a:r>
            <a:r>
              <a:rPr lang="en-CA" altLang="zh-CN" b="1" dirty="0">
                <a:solidFill>
                  <a:schemeClr val="tx1"/>
                </a:solidFill>
                <a:ea typeface="华文新魏" panose="02010800040101010101" pitchFamily="2" charset="-122"/>
              </a:rPr>
              <a:t>Uses accounting variables, may be easier to apply than discounted cash flow or dividends</a:t>
            </a:r>
            <a:endParaRPr lang="en-CA" altLang="zh-CN" b="1" dirty="0">
              <a:solidFill>
                <a:schemeClr val="tx1"/>
              </a:solidFill>
              <a:ea typeface="华文新魏" panose="02010800040101010101" pitchFamily="2" charset="-122"/>
            </a:endParaRPr>
          </a:p>
          <a:p>
            <a:pPr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CA" altLang="zh-CN" b="1" dirty="0">
                <a:ea typeface="华文新魏" panose="02010800040101010101" pitchFamily="2" charset="-122"/>
              </a:rPr>
              <a:t>Supports measurement approach</a:t>
            </a:r>
            <a:endParaRPr lang="en-CA" altLang="zh-CN" sz="2400" b="1" dirty="0">
              <a:ea typeface="华文新魏" panose="02010800040101010101" pitchFamily="2" charset="-122"/>
            </a:endParaRPr>
          </a:p>
          <a:p>
            <a:pPr marL="457200" lvl="1" indent="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altLang="en-CA" b="1" dirty="0">
                <a:solidFill>
                  <a:schemeClr val="tx1"/>
                </a:solidFill>
                <a:ea typeface="华文新魏" panose="02010800040101010101" pitchFamily="2" charset="-122"/>
              </a:rPr>
              <a:t>- </a:t>
            </a:r>
            <a:r>
              <a:rPr lang="en-CA" altLang="zh-CN" b="1" dirty="0">
                <a:solidFill>
                  <a:schemeClr val="tx1"/>
                </a:solidFill>
                <a:ea typeface="华文新魏" panose="02010800040101010101" pitchFamily="2" charset="-122"/>
              </a:rPr>
              <a:t>Current value accounting moves more of firm value onto the balance sheet</a:t>
            </a:r>
            <a:endParaRPr lang="en-CA" altLang="zh-CN" b="1" dirty="0">
              <a:solidFill>
                <a:schemeClr val="tx1"/>
              </a:solidFill>
              <a:ea typeface="华文新魏" panose="02010800040101010101" pitchFamily="2" charset="-122"/>
            </a:endParaRPr>
          </a:p>
          <a:p>
            <a:pPr marL="457200" lvl="1" indent="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altLang="en-CA" b="1" dirty="0">
                <a:solidFill>
                  <a:schemeClr val="tx1"/>
                </a:solidFill>
                <a:ea typeface="华文新魏" panose="02010800040101010101" pitchFamily="2" charset="-122"/>
              </a:rPr>
              <a:t>- </a:t>
            </a:r>
            <a:r>
              <a:rPr lang="en-CA" altLang="zh-CN" b="1" dirty="0">
                <a:solidFill>
                  <a:schemeClr val="tx1"/>
                </a:solidFill>
                <a:ea typeface="华文新魏" panose="02010800040101010101" pitchFamily="2" charset="-122"/>
              </a:rPr>
              <a:t>This improves estimates of firm value since more of firm value can be read from the balance sheet, and less  goodwill to be predicted</a:t>
            </a:r>
            <a:endParaRPr lang="en-CA" altLang="zh-CN" b="1" dirty="0">
              <a:solidFill>
                <a:schemeClr val="tx1"/>
              </a:solidFill>
              <a:ea typeface="华文新魏" panose="020108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charRg st="0" end="4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2">
                                            <p:txEl>
                                              <p:charRg st="0" end="4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2">
                                            <p:txEl>
                                              <p:charRg st="0" end="4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charRg st="47" end="6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2">
                                            <p:txEl>
                                              <p:charRg st="47" end="6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72">
                                            <p:txEl>
                                              <p:charRg st="47" end="6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charRg st="67" end="15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772">
                                            <p:txEl>
                                              <p:charRg st="67" end="15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772">
                                            <p:txEl>
                                              <p:charRg st="67" end="15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charRg st="156" end="18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772">
                                            <p:txEl>
                                              <p:charRg st="156" end="18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772">
                                            <p:txEl>
                                              <p:charRg st="156" end="18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charRg st="186" end="25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772">
                                            <p:txEl>
                                              <p:charRg st="186" end="25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772">
                                            <p:txEl>
                                              <p:charRg st="186" end="25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charRg st="259" end="39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772">
                                            <p:txEl>
                                              <p:charRg st="259" end="39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772">
                                            <p:txEl>
                                              <p:charRg st="259" end="39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9682716" y="5952212"/>
            <a:ext cx="2247754" cy="8607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Group 89"/>
          <p:cNvGrpSpPr>
            <a:grpSpLocks noChangeAspect="1"/>
          </p:cNvGrpSpPr>
          <p:nvPr/>
        </p:nvGrpSpPr>
        <p:grpSpPr>
          <a:xfrm>
            <a:off x="604738" y="555742"/>
            <a:ext cx="274574" cy="461666"/>
            <a:chOff x="6627813" y="1292226"/>
            <a:chExt cx="503238" cy="846137"/>
          </a:xfrm>
          <a:solidFill>
            <a:schemeClr val="accent5">
              <a:lumMod val="50000"/>
            </a:schemeClr>
          </a:solidFill>
        </p:grpSpPr>
        <p:sp>
          <p:nvSpPr>
            <p:cNvPr id="5" name="Freeform 17"/>
            <p:cNvSpPr>
              <a:spLocks noEditPoints="1"/>
            </p:cNvSpPr>
            <p:nvPr/>
          </p:nvSpPr>
          <p:spPr bwMode="auto">
            <a:xfrm>
              <a:off x="6740525" y="1900238"/>
              <a:ext cx="276225" cy="63500"/>
            </a:xfrm>
            <a:custGeom>
              <a:avLst/>
              <a:gdLst/>
              <a:ahLst/>
              <a:cxnLst>
                <a:cxn ang="0">
                  <a:pos x="131" y="0"/>
                </a:cxn>
                <a:cxn ang="0">
                  <a:pos x="21" y="0"/>
                </a:cxn>
                <a:cxn ang="0">
                  <a:pos x="0" y="17"/>
                </a:cxn>
                <a:cxn ang="0">
                  <a:pos x="21" y="34"/>
                </a:cxn>
                <a:cxn ang="0">
                  <a:pos x="131" y="34"/>
                </a:cxn>
                <a:cxn ang="0">
                  <a:pos x="151" y="17"/>
                </a:cxn>
                <a:cxn ang="0">
                  <a:pos x="131" y="0"/>
                </a:cxn>
                <a:cxn ang="0">
                  <a:pos x="131" y="0"/>
                </a:cxn>
                <a:cxn ang="0">
                  <a:pos x="131" y="0"/>
                </a:cxn>
              </a:cxnLst>
              <a:rect l="0" t="0" r="r" b="b"/>
              <a:pathLst>
                <a:path w="151" h="34">
                  <a:moveTo>
                    <a:pt x="131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8"/>
                    <a:pt x="0" y="17"/>
                  </a:cubicBezTo>
                  <a:cubicBezTo>
                    <a:pt x="0" y="26"/>
                    <a:pt x="9" y="34"/>
                    <a:pt x="21" y="34"/>
                  </a:cubicBezTo>
                  <a:cubicBezTo>
                    <a:pt x="131" y="34"/>
                    <a:pt x="131" y="34"/>
                    <a:pt x="131" y="34"/>
                  </a:cubicBezTo>
                  <a:cubicBezTo>
                    <a:pt x="142" y="34"/>
                    <a:pt x="151" y="26"/>
                    <a:pt x="151" y="17"/>
                  </a:cubicBezTo>
                  <a:cubicBezTo>
                    <a:pt x="151" y="8"/>
                    <a:pt x="142" y="0"/>
                    <a:pt x="131" y="0"/>
                  </a:cubicBezTo>
                  <a:close/>
                  <a:moveTo>
                    <a:pt x="131" y="0"/>
                  </a:moveTo>
                  <a:cubicBezTo>
                    <a:pt x="131" y="0"/>
                    <a:pt x="131" y="0"/>
                    <a:pt x="131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 18"/>
            <p:cNvSpPr>
              <a:spLocks noEditPoints="1"/>
            </p:cNvSpPr>
            <p:nvPr/>
          </p:nvSpPr>
          <p:spPr bwMode="auto">
            <a:xfrm>
              <a:off x="6740525" y="1989138"/>
              <a:ext cx="276225" cy="61913"/>
            </a:xfrm>
            <a:custGeom>
              <a:avLst/>
              <a:gdLst/>
              <a:ahLst/>
              <a:cxnLst>
                <a:cxn ang="0">
                  <a:pos x="151" y="17"/>
                </a:cxn>
                <a:cxn ang="0">
                  <a:pos x="131" y="0"/>
                </a:cxn>
                <a:cxn ang="0">
                  <a:pos x="21" y="0"/>
                </a:cxn>
                <a:cxn ang="0">
                  <a:pos x="0" y="17"/>
                </a:cxn>
                <a:cxn ang="0">
                  <a:pos x="21" y="34"/>
                </a:cxn>
                <a:cxn ang="0">
                  <a:pos x="131" y="34"/>
                </a:cxn>
                <a:cxn ang="0">
                  <a:pos x="151" y="17"/>
                </a:cxn>
                <a:cxn ang="0">
                  <a:pos x="151" y="17"/>
                </a:cxn>
                <a:cxn ang="0">
                  <a:pos x="151" y="17"/>
                </a:cxn>
              </a:cxnLst>
              <a:rect l="0" t="0" r="r" b="b"/>
              <a:pathLst>
                <a:path w="151" h="34">
                  <a:moveTo>
                    <a:pt x="151" y="17"/>
                  </a:moveTo>
                  <a:cubicBezTo>
                    <a:pt x="151" y="8"/>
                    <a:pt x="142" y="0"/>
                    <a:pt x="13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8"/>
                    <a:pt x="0" y="17"/>
                  </a:cubicBezTo>
                  <a:cubicBezTo>
                    <a:pt x="0" y="26"/>
                    <a:pt x="9" y="34"/>
                    <a:pt x="21" y="34"/>
                  </a:cubicBezTo>
                  <a:cubicBezTo>
                    <a:pt x="131" y="34"/>
                    <a:pt x="131" y="34"/>
                    <a:pt x="131" y="34"/>
                  </a:cubicBezTo>
                  <a:cubicBezTo>
                    <a:pt x="142" y="34"/>
                    <a:pt x="151" y="26"/>
                    <a:pt x="151" y="17"/>
                  </a:cubicBezTo>
                  <a:close/>
                  <a:moveTo>
                    <a:pt x="151" y="17"/>
                  </a:moveTo>
                  <a:cubicBezTo>
                    <a:pt x="151" y="17"/>
                    <a:pt x="151" y="17"/>
                    <a:pt x="151" y="17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 19"/>
            <p:cNvSpPr>
              <a:spLocks noEditPoints="1"/>
            </p:cNvSpPr>
            <p:nvPr/>
          </p:nvSpPr>
          <p:spPr bwMode="auto">
            <a:xfrm>
              <a:off x="6770688" y="2078038"/>
              <a:ext cx="219075" cy="60325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0" y="17"/>
                </a:cxn>
                <a:cxn ang="0">
                  <a:pos x="20" y="33"/>
                </a:cxn>
                <a:cxn ang="0">
                  <a:pos x="99" y="33"/>
                </a:cxn>
                <a:cxn ang="0">
                  <a:pos x="120" y="17"/>
                </a:cxn>
                <a:cxn ang="0">
                  <a:pos x="99" y="0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20" y="0"/>
                </a:cxn>
              </a:cxnLst>
              <a:rect l="0" t="0" r="r" b="b"/>
              <a:pathLst>
                <a:path w="120" h="33">
                  <a:moveTo>
                    <a:pt x="20" y="0"/>
                  </a:moveTo>
                  <a:cubicBezTo>
                    <a:pt x="9" y="0"/>
                    <a:pt x="0" y="7"/>
                    <a:pt x="0" y="17"/>
                  </a:cubicBezTo>
                  <a:cubicBezTo>
                    <a:pt x="0" y="26"/>
                    <a:pt x="9" y="33"/>
                    <a:pt x="2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10" y="33"/>
                    <a:pt x="120" y="26"/>
                    <a:pt x="120" y="17"/>
                  </a:cubicBezTo>
                  <a:cubicBezTo>
                    <a:pt x="120" y="7"/>
                    <a:pt x="110" y="0"/>
                    <a:pt x="99" y="0"/>
                  </a:cubicBezTo>
                  <a:lnTo>
                    <a:pt x="20" y="0"/>
                  </a:lnTo>
                  <a:close/>
                  <a:moveTo>
                    <a:pt x="20" y="0"/>
                  </a:moveTo>
                  <a:cubicBezTo>
                    <a:pt x="20" y="0"/>
                    <a:pt x="20" y="0"/>
                    <a:pt x="20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 20"/>
            <p:cNvSpPr>
              <a:spLocks noEditPoints="1"/>
            </p:cNvSpPr>
            <p:nvPr/>
          </p:nvSpPr>
          <p:spPr bwMode="auto">
            <a:xfrm>
              <a:off x="6627813" y="1292226"/>
              <a:ext cx="503238" cy="581024"/>
            </a:xfrm>
            <a:custGeom>
              <a:avLst/>
              <a:gdLst/>
              <a:ahLst/>
              <a:cxnLst>
                <a:cxn ang="0">
                  <a:pos x="221" y="309"/>
                </a:cxn>
                <a:cxn ang="0">
                  <a:pos x="223" y="297"/>
                </a:cxn>
                <a:cxn ang="0">
                  <a:pos x="224" y="294"/>
                </a:cxn>
                <a:cxn ang="0">
                  <a:pos x="251" y="220"/>
                </a:cxn>
                <a:cxn ang="0">
                  <a:pos x="276" y="138"/>
                </a:cxn>
                <a:cxn ang="0">
                  <a:pos x="138" y="0"/>
                </a:cxn>
                <a:cxn ang="0">
                  <a:pos x="0" y="138"/>
                </a:cxn>
                <a:cxn ang="0">
                  <a:pos x="24" y="220"/>
                </a:cxn>
                <a:cxn ang="0">
                  <a:pos x="52" y="301"/>
                </a:cxn>
                <a:cxn ang="0">
                  <a:pos x="68" y="317"/>
                </a:cxn>
                <a:cxn ang="0">
                  <a:pos x="207" y="317"/>
                </a:cxn>
                <a:cxn ang="0">
                  <a:pos x="221" y="309"/>
                </a:cxn>
                <a:cxn ang="0">
                  <a:pos x="115" y="281"/>
                </a:cxn>
                <a:cxn ang="0">
                  <a:pos x="149" y="175"/>
                </a:cxn>
                <a:cxn ang="0">
                  <a:pos x="150" y="169"/>
                </a:cxn>
                <a:cxn ang="0">
                  <a:pos x="147" y="167"/>
                </a:cxn>
                <a:cxn ang="0">
                  <a:pos x="144" y="168"/>
                </a:cxn>
                <a:cxn ang="0">
                  <a:pos x="109" y="226"/>
                </a:cxn>
                <a:cxn ang="0">
                  <a:pos x="109" y="226"/>
                </a:cxn>
                <a:cxn ang="0">
                  <a:pos x="99" y="159"/>
                </a:cxn>
                <a:cxn ang="0">
                  <a:pos x="186" y="102"/>
                </a:cxn>
                <a:cxn ang="0">
                  <a:pos x="187" y="102"/>
                </a:cxn>
                <a:cxn ang="0">
                  <a:pos x="191" y="105"/>
                </a:cxn>
                <a:cxn ang="0">
                  <a:pos x="175" y="216"/>
                </a:cxn>
                <a:cxn ang="0">
                  <a:pos x="145" y="231"/>
                </a:cxn>
                <a:cxn ang="0">
                  <a:pos x="136" y="241"/>
                </a:cxn>
                <a:cxn ang="0">
                  <a:pos x="136" y="280"/>
                </a:cxn>
                <a:cxn ang="0">
                  <a:pos x="131" y="285"/>
                </a:cxn>
                <a:cxn ang="0">
                  <a:pos x="119" y="285"/>
                </a:cxn>
                <a:cxn ang="0">
                  <a:pos x="115" y="284"/>
                </a:cxn>
                <a:cxn ang="0">
                  <a:pos x="115" y="281"/>
                </a:cxn>
                <a:cxn ang="0">
                  <a:pos x="115" y="281"/>
                </a:cxn>
                <a:cxn ang="0">
                  <a:pos x="115" y="281"/>
                </a:cxn>
              </a:cxnLst>
              <a:rect l="0" t="0" r="r" b="b"/>
              <a:pathLst>
                <a:path w="276" h="317">
                  <a:moveTo>
                    <a:pt x="221" y="309"/>
                  </a:moveTo>
                  <a:cubicBezTo>
                    <a:pt x="223" y="306"/>
                    <a:pt x="223" y="301"/>
                    <a:pt x="223" y="297"/>
                  </a:cubicBezTo>
                  <a:cubicBezTo>
                    <a:pt x="224" y="296"/>
                    <a:pt x="224" y="295"/>
                    <a:pt x="224" y="294"/>
                  </a:cubicBezTo>
                  <a:cubicBezTo>
                    <a:pt x="228" y="260"/>
                    <a:pt x="240" y="240"/>
                    <a:pt x="251" y="220"/>
                  </a:cubicBezTo>
                  <a:cubicBezTo>
                    <a:pt x="264" y="198"/>
                    <a:pt x="276" y="177"/>
                    <a:pt x="276" y="138"/>
                  </a:cubicBezTo>
                  <a:cubicBezTo>
                    <a:pt x="276" y="62"/>
                    <a:pt x="214" y="0"/>
                    <a:pt x="138" y="0"/>
                  </a:cubicBezTo>
                  <a:cubicBezTo>
                    <a:pt x="62" y="0"/>
                    <a:pt x="0" y="62"/>
                    <a:pt x="0" y="138"/>
                  </a:cubicBezTo>
                  <a:cubicBezTo>
                    <a:pt x="0" y="177"/>
                    <a:pt x="12" y="198"/>
                    <a:pt x="24" y="220"/>
                  </a:cubicBezTo>
                  <a:cubicBezTo>
                    <a:pt x="36" y="241"/>
                    <a:pt x="48" y="263"/>
                    <a:pt x="52" y="301"/>
                  </a:cubicBezTo>
                  <a:cubicBezTo>
                    <a:pt x="52" y="310"/>
                    <a:pt x="60" y="317"/>
                    <a:pt x="68" y="317"/>
                  </a:cubicBezTo>
                  <a:cubicBezTo>
                    <a:pt x="207" y="317"/>
                    <a:pt x="207" y="317"/>
                    <a:pt x="207" y="317"/>
                  </a:cubicBezTo>
                  <a:cubicBezTo>
                    <a:pt x="213" y="317"/>
                    <a:pt x="218" y="314"/>
                    <a:pt x="221" y="309"/>
                  </a:cubicBezTo>
                  <a:close/>
                  <a:moveTo>
                    <a:pt x="115" y="281"/>
                  </a:moveTo>
                  <a:cubicBezTo>
                    <a:pt x="126" y="209"/>
                    <a:pt x="144" y="182"/>
                    <a:pt x="149" y="175"/>
                  </a:cubicBezTo>
                  <a:cubicBezTo>
                    <a:pt x="151" y="172"/>
                    <a:pt x="151" y="170"/>
                    <a:pt x="150" y="169"/>
                  </a:cubicBezTo>
                  <a:cubicBezTo>
                    <a:pt x="150" y="168"/>
                    <a:pt x="149" y="167"/>
                    <a:pt x="147" y="167"/>
                  </a:cubicBezTo>
                  <a:cubicBezTo>
                    <a:pt x="146" y="167"/>
                    <a:pt x="145" y="167"/>
                    <a:pt x="144" y="168"/>
                  </a:cubicBezTo>
                  <a:cubicBezTo>
                    <a:pt x="136" y="171"/>
                    <a:pt x="112" y="186"/>
                    <a:pt x="109" y="226"/>
                  </a:cubicBezTo>
                  <a:cubicBezTo>
                    <a:pt x="109" y="226"/>
                    <a:pt x="109" y="226"/>
                    <a:pt x="109" y="226"/>
                  </a:cubicBezTo>
                  <a:cubicBezTo>
                    <a:pt x="102" y="215"/>
                    <a:pt x="88" y="187"/>
                    <a:pt x="99" y="159"/>
                  </a:cubicBezTo>
                  <a:cubicBezTo>
                    <a:pt x="110" y="133"/>
                    <a:pt x="139" y="114"/>
                    <a:pt x="186" y="102"/>
                  </a:cubicBezTo>
                  <a:cubicBezTo>
                    <a:pt x="186" y="102"/>
                    <a:pt x="187" y="102"/>
                    <a:pt x="187" y="102"/>
                  </a:cubicBezTo>
                  <a:cubicBezTo>
                    <a:pt x="189" y="102"/>
                    <a:pt x="191" y="103"/>
                    <a:pt x="191" y="105"/>
                  </a:cubicBezTo>
                  <a:cubicBezTo>
                    <a:pt x="193" y="126"/>
                    <a:pt x="200" y="188"/>
                    <a:pt x="175" y="216"/>
                  </a:cubicBezTo>
                  <a:cubicBezTo>
                    <a:pt x="168" y="225"/>
                    <a:pt x="158" y="230"/>
                    <a:pt x="145" y="231"/>
                  </a:cubicBezTo>
                  <a:cubicBezTo>
                    <a:pt x="140" y="231"/>
                    <a:pt x="136" y="236"/>
                    <a:pt x="136" y="241"/>
                  </a:cubicBezTo>
                  <a:cubicBezTo>
                    <a:pt x="136" y="280"/>
                    <a:pt x="136" y="280"/>
                    <a:pt x="136" y="280"/>
                  </a:cubicBezTo>
                  <a:cubicBezTo>
                    <a:pt x="136" y="283"/>
                    <a:pt x="134" y="285"/>
                    <a:pt x="131" y="285"/>
                  </a:cubicBezTo>
                  <a:cubicBezTo>
                    <a:pt x="119" y="285"/>
                    <a:pt x="119" y="285"/>
                    <a:pt x="119" y="285"/>
                  </a:cubicBezTo>
                  <a:cubicBezTo>
                    <a:pt x="117" y="285"/>
                    <a:pt x="116" y="285"/>
                    <a:pt x="115" y="284"/>
                  </a:cubicBezTo>
                  <a:cubicBezTo>
                    <a:pt x="115" y="283"/>
                    <a:pt x="114" y="282"/>
                    <a:pt x="115" y="281"/>
                  </a:cubicBezTo>
                  <a:close/>
                  <a:moveTo>
                    <a:pt x="115" y="281"/>
                  </a:moveTo>
                  <a:cubicBezTo>
                    <a:pt x="115" y="281"/>
                    <a:pt x="115" y="281"/>
                    <a:pt x="115" y="28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16" name="直接连接符 15"/>
          <p:cNvCxnSpPr/>
          <p:nvPr/>
        </p:nvCxnSpPr>
        <p:spPr>
          <a:xfrm>
            <a:off x="1021404" y="1011677"/>
            <a:ext cx="10447507" cy="0"/>
          </a:xfrm>
          <a:prstGeom prst="line">
            <a:avLst/>
          </a:prstGeom>
          <a:ln w="254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1021404" y="480585"/>
            <a:ext cx="1044750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2800" b="1" dirty="0" smtClean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Auditors’ Legal Liability</a:t>
            </a:r>
            <a:endParaRPr sz="2800" b="1" dirty="0" smtClean="0">
              <a:solidFill>
                <a:schemeClr val="accent5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3796" name="Rectangle 3"/>
          <p:cNvSpPr>
            <a:spLocks noGrp="1"/>
          </p:cNvSpPr>
          <p:nvPr>
            <p:ph idx="1"/>
          </p:nvPr>
        </p:nvSpPr>
        <p:spPr>
          <a:xfrm>
            <a:off x="879475" y="1106170"/>
            <a:ext cx="10833735" cy="4846320"/>
          </a:xfrm>
        </p:spPr>
        <p:txBody>
          <a:bodyPr vert="horz" wrap="square" lIns="91440" tIns="45720" rIns="91440" bIns="45720" anchor="t" anchorCtr="0"/>
          <a:p>
            <a:pPr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</a:pPr>
            <a:r>
              <a:rPr lang="en-US" altLang="zh-CN" b="1" dirty="0">
                <a:ea typeface="华文新魏" panose="02010800040101010101" pitchFamily="2" charset="-122"/>
              </a:rPr>
              <a:t>Auditors face legal liability </a:t>
            </a:r>
            <a:endParaRPr lang="en-US" altLang="zh-CN" b="1" dirty="0">
              <a:ea typeface="华文新魏" panose="02010800040101010101" pitchFamily="2" charset="-122"/>
            </a:endParaRPr>
          </a:p>
          <a:p>
            <a:pPr marL="457200" lvl="1" indent="0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n-US" altLang="zh-CN" sz="2600" b="1" dirty="0">
                <a:solidFill>
                  <a:schemeClr val="tx1"/>
                </a:solidFill>
                <a:ea typeface="华文新魏" panose="02010800040101010101" pitchFamily="2" charset="-122"/>
              </a:rPr>
              <a:t>- Failure of financial institutions in the early 1980s</a:t>
            </a:r>
            <a:endParaRPr lang="en-US" altLang="zh-CN" sz="2600" b="1" dirty="0">
              <a:solidFill>
                <a:schemeClr val="tx1"/>
              </a:solidFill>
              <a:ea typeface="华文新魏" panose="02010800040101010101" pitchFamily="2" charset="-122"/>
            </a:endParaRPr>
          </a:p>
          <a:p>
            <a:pPr marL="457200" lvl="1" indent="0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n-US" altLang="zh-CN" sz="2600" b="1" dirty="0">
                <a:solidFill>
                  <a:schemeClr val="tx1"/>
                </a:solidFill>
                <a:ea typeface="华文新魏" panose="02010800040101010101" pitchFamily="2" charset="-122"/>
              </a:rPr>
              <a:t>- Overestimate financial assets</a:t>
            </a:r>
            <a:endParaRPr lang="en-US" altLang="zh-CN" sz="2600" b="1" dirty="0">
              <a:solidFill>
                <a:schemeClr val="tx1"/>
              </a:solidFill>
              <a:ea typeface="华文新魏" panose="02010800040101010101" pitchFamily="2" charset="-122"/>
            </a:endParaRPr>
          </a:p>
          <a:p>
            <a:pPr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</a:pPr>
            <a:r>
              <a:rPr lang="en-CA" altLang="zh-CN" b="1" dirty="0">
                <a:ea typeface="华文新魏" panose="02010800040101010101" pitchFamily="2" charset="-122"/>
              </a:rPr>
              <a:t>Will a measurement approach reduce auditor liability?</a:t>
            </a:r>
            <a:endParaRPr lang="en-CA" altLang="zh-CN" b="1" dirty="0">
              <a:ea typeface="华文新魏" panose="02010800040101010101" pitchFamily="2" charset="-122"/>
            </a:endParaRPr>
          </a:p>
          <a:p>
            <a:pPr marL="457200" lvl="1" indent="0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n-US" altLang="en-CA" sz="2600" b="1" dirty="0">
                <a:solidFill>
                  <a:schemeClr val="tx1"/>
                </a:solidFill>
                <a:ea typeface="华文新魏" panose="02010800040101010101" pitchFamily="2" charset="-122"/>
              </a:rPr>
              <a:t>- </a:t>
            </a:r>
            <a:r>
              <a:rPr lang="en-CA" altLang="zh-CN" sz="2600" b="1" dirty="0">
                <a:solidFill>
                  <a:schemeClr val="tx1"/>
                </a:solidFill>
                <a:ea typeface="华文新魏" panose="02010800040101010101" pitchFamily="2" charset="-122"/>
              </a:rPr>
              <a:t>Perhaps, if investors subject to limited attention</a:t>
            </a:r>
            <a:endParaRPr lang="en-CA" altLang="zh-CN" b="1" dirty="0">
              <a:solidFill>
                <a:schemeClr val="tx1"/>
              </a:solidFill>
              <a:ea typeface="华文新魏" panose="02010800040101010101" pitchFamily="2" charset="-122"/>
            </a:endParaRPr>
          </a:p>
          <a:p>
            <a:pPr marL="1143000" lvl="2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</a:pPr>
            <a:r>
              <a:rPr lang="en-CA" altLang="zh-CN" sz="2400" b="1" dirty="0">
                <a:ea typeface="华文新魏" panose="02010800040101010101" pitchFamily="2" charset="-122"/>
              </a:rPr>
              <a:t>Auditor can claim that the financial statements </a:t>
            </a:r>
            <a:r>
              <a:rPr lang="en-CA" altLang="zh-CN" sz="2400" b="1" i="1" dirty="0">
                <a:ea typeface="华文新魏" panose="02010800040101010101" pitchFamily="2" charset="-122"/>
              </a:rPr>
              <a:t>proper</a:t>
            </a:r>
            <a:r>
              <a:rPr lang="en-US" altLang="en-CA" sz="2400" b="1" i="1" dirty="0">
                <a:ea typeface="华文新魏" panose="02010800040101010101" pitchFamily="2" charset="-122"/>
              </a:rPr>
              <a:t>ly</a:t>
            </a:r>
            <a:r>
              <a:rPr lang="en-CA" altLang="zh-CN" sz="2400" b="1" dirty="0">
                <a:ea typeface="华文新魏" panose="02010800040101010101" pitchFamily="2" charset="-122"/>
              </a:rPr>
              <a:t> anticipate value changes</a:t>
            </a:r>
            <a:endParaRPr lang="en-US" altLang="zh-CN" sz="2400" b="1" dirty="0">
              <a:ea typeface="华文新魏" panose="020108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charRg st="0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6">
                                            <p:txEl>
                                              <p:charRg st="0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6">
                                            <p:txEl>
                                              <p:charRg st="0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charRg st="31" end="8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6">
                                            <p:txEl>
                                              <p:charRg st="31" end="8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796">
                                            <p:txEl>
                                              <p:charRg st="31" end="8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charRg st="84" end="1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796">
                                            <p:txEl>
                                              <p:charRg st="84" end="1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796">
                                            <p:txEl>
                                              <p:charRg st="84" end="1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charRg st="114" end="16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796">
                                            <p:txEl>
                                              <p:charRg st="114" end="16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796">
                                            <p:txEl>
                                              <p:charRg st="114" end="16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charRg st="168" end="2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796">
                                            <p:txEl>
                                              <p:charRg st="168" end="2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796">
                                            <p:txEl>
                                              <p:charRg st="168" end="2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charRg st="219" end="30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796">
                                            <p:txEl>
                                              <p:charRg st="219" end="30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796">
                                            <p:txEl>
                                              <p:charRg st="219" end="30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9682716" y="5952212"/>
            <a:ext cx="2247754" cy="8607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Group 89"/>
          <p:cNvGrpSpPr>
            <a:grpSpLocks noChangeAspect="1"/>
          </p:cNvGrpSpPr>
          <p:nvPr/>
        </p:nvGrpSpPr>
        <p:grpSpPr>
          <a:xfrm>
            <a:off x="604738" y="555742"/>
            <a:ext cx="274574" cy="461666"/>
            <a:chOff x="6627813" y="1292226"/>
            <a:chExt cx="503238" cy="846137"/>
          </a:xfrm>
          <a:solidFill>
            <a:schemeClr val="accent5">
              <a:lumMod val="50000"/>
            </a:schemeClr>
          </a:solidFill>
        </p:grpSpPr>
        <p:sp>
          <p:nvSpPr>
            <p:cNvPr id="5" name="Freeform 17"/>
            <p:cNvSpPr>
              <a:spLocks noEditPoints="1"/>
            </p:cNvSpPr>
            <p:nvPr/>
          </p:nvSpPr>
          <p:spPr bwMode="auto">
            <a:xfrm>
              <a:off x="6740525" y="1900238"/>
              <a:ext cx="276225" cy="63500"/>
            </a:xfrm>
            <a:custGeom>
              <a:avLst/>
              <a:gdLst/>
              <a:ahLst/>
              <a:cxnLst>
                <a:cxn ang="0">
                  <a:pos x="131" y="0"/>
                </a:cxn>
                <a:cxn ang="0">
                  <a:pos x="21" y="0"/>
                </a:cxn>
                <a:cxn ang="0">
                  <a:pos x="0" y="17"/>
                </a:cxn>
                <a:cxn ang="0">
                  <a:pos x="21" y="34"/>
                </a:cxn>
                <a:cxn ang="0">
                  <a:pos x="131" y="34"/>
                </a:cxn>
                <a:cxn ang="0">
                  <a:pos x="151" y="17"/>
                </a:cxn>
                <a:cxn ang="0">
                  <a:pos x="131" y="0"/>
                </a:cxn>
                <a:cxn ang="0">
                  <a:pos x="131" y="0"/>
                </a:cxn>
                <a:cxn ang="0">
                  <a:pos x="131" y="0"/>
                </a:cxn>
              </a:cxnLst>
              <a:rect l="0" t="0" r="r" b="b"/>
              <a:pathLst>
                <a:path w="151" h="34">
                  <a:moveTo>
                    <a:pt x="131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8"/>
                    <a:pt x="0" y="17"/>
                  </a:cubicBezTo>
                  <a:cubicBezTo>
                    <a:pt x="0" y="26"/>
                    <a:pt x="9" y="34"/>
                    <a:pt x="21" y="34"/>
                  </a:cubicBezTo>
                  <a:cubicBezTo>
                    <a:pt x="131" y="34"/>
                    <a:pt x="131" y="34"/>
                    <a:pt x="131" y="34"/>
                  </a:cubicBezTo>
                  <a:cubicBezTo>
                    <a:pt x="142" y="34"/>
                    <a:pt x="151" y="26"/>
                    <a:pt x="151" y="17"/>
                  </a:cubicBezTo>
                  <a:cubicBezTo>
                    <a:pt x="151" y="8"/>
                    <a:pt x="142" y="0"/>
                    <a:pt x="131" y="0"/>
                  </a:cubicBezTo>
                  <a:close/>
                  <a:moveTo>
                    <a:pt x="131" y="0"/>
                  </a:moveTo>
                  <a:cubicBezTo>
                    <a:pt x="131" y="0"/>
                    <a:pt x="131" y="0"/>
                    <a:pt x="131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 18"/>
            <p:cNvSpPr>
              <a:spLocks noEditPoints="1"/>
            </p:cNvSpPr>
            <p:nvPr/>
          </p:nvSpPr>
          <p:spPr bwMode="auto">
            <a:xfrm>
              <a:off x="6740525" y="1989138"/>
              <a:ext cx="276225" cy="61913"/>
            </a:xfrm>
            <a:custGeom>
              <a:avLst/>
              <a:gdLst/>
              <a:ahLst/>
              <a:cxnLst>
                <a:cxn ang="0">
                  <a:pos x="151" y="17"/>
                </a:cxn>
                <a:cxn ang="0">
                  <a:pos x="131" y="0"/>
                </a:cxn>
                <a:cxn ang="0">
                  <a:pos x="21" y="0"/>
                </a:cxn>
                <a:cxn ang="0">
                  <a:pos x="0" y="17"/>
                </a:cxn>
                <a:cxn ang="0">
                  <a:pos x="21" y="34"/>
                </a:cxn>
                <a:cxn ang="0">
                  <a:pos x="131" y="34"/>
                </a:cxn>
                <a:cxn ang="0">
                  <a:pos x="151" y="17"/>
                </a:cxn>
                <a:cxn ang="0">
                  <a:pos x="151" y="17"/>
                </a:cxn>
                <a:cxn ang="0">
                  <a:pos x="151" y="17"/>
                </a:cxn>
              </a:cxnLst>
              <a:rect l="0" t="0" r="r" b="b"/>
              <a:pathLst>
                <a:path w="151" h="34">
                  <a:moveTo>
                    <a:pt x="151" y="17"/>
                  </a:moveTo>
                  <a:cubicBezTo>
                    <a:pt x="151" y="8"/>
                    <a:pt x="142" y="0"/>
                    <a:pt x="13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8"/>
                    <a:pt x="0" y="17"/>
                  </a:cubicBezTo>
                  <a:cubicBezTo>
                    <a:pt x="0" y="26"/>
                    <a:pt x="9" y="34"/>
                    <a:pt x="21" y="34"/>
                  </a:cubicBezTo>
                  <a:cubicBezTo>
                    <a:pt x="131" y="34"/>
                    <a:pt x="131" y="34"/>
                    <a:pt x="131" y="34"/>
                  </a:cubicBezTo>
                  <a:cubicBezTo>
                    <a:pt x="142" y="34"/>
                    <a:pt x="151" y="26"/>
                    <a:pt x="151" y="17"/>
                  </a:cubicBezTo>
                  <a:close/>
                  <a:moveTo>
                    <a:pt x="151" y="17"/>
                  </a:moveTo>
                  <a:cubicBezTo>
                    <a:pt x="151" y="17"/>
                    <a:pt x="151" y="17"/>
                    <a:pt x="151" y="17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 19"/>
            <p:cNvSpPr>
              <a:spLocks noEditPoints="1"/>
            </p:cNvSpPr>
            <p:nvPr/>
          </p:nvSpPr>
          <p:spPr bwMode="auto">
            <a:xfrm>
              <a:off x="6770688" y="2078038"/>
              <a:ext cx="219075" cy="60325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0" y="17"/>
                </a:cxn>
                <a:cxn ang="0">
                  <a:pos x="20" y="33"/>
                </a:cxn>
                <a:cxn ang="0">
                  <a:pos x="99" y="33"/>
                </a:cxn>
                <a:cxn ang="0">
                  <a:pos x="120" y="17"/>
                </a:cxn>
                <a:cxn ang="0">
                  <a:pos x="99" y="0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20" y="0"/>
                </a:cxn>
              </a:cxnLst>
              <a:rect l="0" t="0" r="r" b="b"/>
              <a:pathLst>
                <a:path w="120" h="33">
                  <a:moveTo>
                    <a:pt x="20" y="0"/>
                  </a:moveTo>
                  <a:cubicBezTo>
                    <a:pt x="9" y="0"/>
                    <a:pt x="0" y="7"/>
                    <a:pt x="0" y="17"/>
                  </a:cubicBezTo>
                  <a:cubicBezTo>
                    <a:pt x="0" y="26"/>
                    <a:pt x="9" y="33"/>
                    <a:pt x="2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10" y="33"/>
                    <a:pt x="120" y="26"/>
                    <a:pt x="120" y="17"/>
                  </a:cubicBezTo>
                  <a:cubicBezTo>
                    <a:pt x="120" y="7"/>
                    <a:pt x="110" y="0"/>
                    <a:pt x="99" y="0"/>
                  </a:cubicBezTo>
                  <a:lnTo>
                    <a:pt x="20" y="0"/>
                  </a:lnTo>
                  <a:close/>
                  <a:moveTo>
                    <a:pt x="20" y="0"/>
                  </a:moveTo>
                  <a:cubicBezTo>
                    <a:pt x="20" y="0"/>
                    <a:pt x="20" y="0"/>
                    <a:pt x="20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 20"/>
            <p:cNvSpPr>
              <a:spLocks noEditPoints="1"/>
            </p:cNvSpPr>
            <p:nvPr/>
          </p:nvSpPr>
          <p:spPr bwMode="auto">
            <a:xfrm>
              <a:off x="6627813" y="1292226"/>
              <a:ext cx="503238" cy="581024"/>
            </a:xfrm>
            <a:custGeom>
              <a:avLst/>
              <a:gdLst/>
              <a:ahLst/>
              <a:cxnLst>
                <a:cxn ang="0">
                  <a:pos x="221" y="309"/>
                </a:cxn>
                <a:cxn ang="0">
                  <a:pos x="223" y="297"/>
                </a:cxn>
                <a:cxn ang="0">
                  <a:pos x="224" y="294"/>
                </a:cxn>
                <a:cxn ang="0">
                  <a:pos x="251" y="220"/>
                </a:cxn>
                <a:cxn ang="0">
                  <a:pos x="276" y="138"/>
                </a:cxn>
                <a:cxn ang="0">
                  <a:pos x="138" y="0"/>
                </a:cxn>
                <a:cxn ang="0">
                  <a:pos x="0" y="138"/>
                </a:cxn>
                <a:cxn ang="0">
                  <a:pos x="24" y="220"/>
                </a:cxn>
                <a:cxn ang="0">
                  <a:pos x="52" y="301"/>
                </a:cxn>
                <a:cxn ang="0">
                  <a:pos x="68" y="317"/>
                </a:cxn>
                <a:cxn ang="0">
                  <a:pos x="207" y="317"/>
                </a:cxn>
                <a:cxn ang="0">
                  <a:pos x="221" y="309"/>
                </a:cxn>
                <a:cxn ang="0">
                  <a:pos x="115" y="281"/>
                </a:cxn>
                <a:cxn ang="0">
                  <a:pos x="149" y="175"/>
                </a:cxn>
                <a:cxn ang="0">
                  <a:pos x="150" y="169"/>
                </a:cxn>
                <a:cxn ang="0">
                  <a:pos x="147" y="167"/>
                </a:cxn>
                <a:cxn ang="0">
                  <a:pos x="144" y="168"/>
                </a:cxn>
                <a:cxn ang="0">
                  <a:pos x="109" y="226"/>
                </a:cxn>
                <a:cxn ang="0">
                  <a:pos x="109" y="226"/>
                </a:cxn>
                <a:cxn ang="0">
                  <a:pos x="99" y="159"/>
                </a:cxn>
                <a:cxn ang="0">
                  <a:pos x="186" y="102"/>
                </a:cxn>
                <a:cxn ang="0">
                  <a:pos x="187" y="102"/>
                </a:cxn>
                <a:cxn ang="0">
                  <a:pos x="191" y="105"/>
                </a:cxn>
                <a:cxn ang="0">
                  <a:pos x="175" y="216"/>
                </a:cxn>
                <a:cxn ang="0">
                  <a:pos x="145" y="231"/>
                </a:cxn>
                <a:cxn ang="0">
                  <a:pos x="136" y="241"/>
                </a:cxn>
                <a:cxn ang="0">
                  <a:pos x="136" y="280"/>
                </a:cxn>
                <a:cxn ang="0">
                  <a:pos x="131" y="285"/>
                </a:cxn>
                <a:cxn ang="0">
                  <a:pos x="119" y="285"/>
                </a:cxn>
                <a:cxn ang="0">
                  <a:pos x="115" y="284"/>
                </a:cxn>
                <a:cxn ang="0">
                  <a:pos x="115" y="281"/>
                </a:cxn>
                <a:cxn ang="0">
                  <a:pos x="115" y="281"/>
                </a:cxn>
                <a:cxn ang="0">
                  <a:pos x="115" y="281"/>
                </a:cxn>
              </a:cxnLst>
              <a:rect l="0" t="0" r="r" b="b"/>
              <a:pathLst>
                <a:path w="276" h="317">
                  <a:moveTo>
                    <a:pt x="221" y="309"/>
                  </a:moveTo>
                  <a:cubicBezTo>
                    <a:pt x="223" y="306"/>
                    <a:pt x="223" y="301"/>
                    <a:pt x="223" y="297"/>
                  </a:cubicBezTo>
                  <a:cubicBezTo>
                    <a:pt x="224" y="296"/>
                    <a:pt x="224" y="295"/>
                    <a:pt x="224" y="294"/>
                  </a:cubicBezTo>
                  <a:cubicBezTo>
                    <a:pt x="228" y="260"/>
                    <a:pt x="240" y="240"/>
                    <a:pt x="251" y="220"/>
                  </a:cubicBezTo>
                  <a:cubicBezTo>
                    <a:pt x="264" y="198"/>
                    <a:pt x="276" y="177"/>
                    <a:pt x="276" y="138"/>
                  </a:cubicBezTo>
                  <a:cubicBezTo>
                    <a:pt x="276" y="62"/>
                    <a:pt x="214" y="0"/>
                    <a:pt x="138" y="0"/>
                  </a:cubicBezTo>
                  <a:cubicBezTo>
                    <a:pt x="62" y="0"/>
                    <a:pt x="0" y="62"/>
                    <a:pt x="0" y="138"/>
                  </a:cubicBezTo>
                  <a:cubicBezTo>
                    <a:pt x="0" y="177"/>
                    <a:pt x="12" y="198"/>
                    <a:pt x="24" y="220"/>
                  </a:cubicBezTo>
                  <a:cubicBezTo>
                    <a:pt x="36" y="241"/>
                    <a:pt x="48" y="263"/>
                    <a:pt x="52" y="301"/>
                  </a:cubicBezTo>
                  <a:cubicBezTo>
                    <a:pt x="52" y="310"/>
                    <a:pt x="60" y="317"/>
                    <a:pt x="68" y="317"/>
                  </a:cubicBezTo>
                  <a:cubicBezTo>
                    <a:pt x="207" y="317"/>
                    <a:pt x="207" y="317"/>
                    <a:pt x="207" y="317"/>
                  </a:cubicBezTo>
                  <a:cubicBezTo>
                    <a:pt x="213" y="317"/>
                    <a:pt x="218" y="314"/>
                    <a:pt x="221" y="309"/>
                  </a:cubicBezTo>
                  <a:close/>
                  <a:moveTo>
                    <a:pt x="115" y="281"/>
                  </a:moveTo>
                  <a:cubicBezTo>
                    <a:pt x="126" y="209"/>
                    <a:pt x="144" y="182"/>
                    <a:pt x="149" y="175"/>
                  </a:cubicBezTo>
                  <a:cubicBezTo>
                    <a:pt x="151" y="172"/>
                    <a:pt x="151" y="170"/>
                    <a:pt x="150" y="169"/>
                  </a:cubicBezTo>
                  <a:cubicBezTo>
                    <a:pt x="150" y="168"/>
                    <a:pt x="149" y="167"/>
                    <a:pt x="147" y="167"/>
                  </a:cubicBezTo>
                  <a:cubicBezTo>
                    <a:pt x="146" y="167"/>
                    <a:pt x="145" y="167"/>
                    <a:pt x="144" y="168"/>
                  </a:cubicBezTo>
                  <a:cubicBezTo>
                    <a:pt x="136" y="171"/>
                    <a:pt x="112" y="186"/>
                    <a:pt x="109" y="226"/>
                  </a:cubicBezTo>
                  <a:cubicBezTo>
                    <a:pt x="109" y="226"/>
                    <a:pt x="109" y="226"/>
                    <a:pt x="109" y="226"/>
                  </a:cubicBezTo>
                  <a:cubicBezTo>
                    <a:pt x="102" y="215"/>
                    <a:pt x="88" y="187"/>
                    <a:pt x="99" y="159"/>
                  </a:cubicBezTo>
                  <a:cubicBezTo>
                    <a:pt x="110" y="133"/>
                    <a:pt x="139" y="114"/>
                    <a:pt x="186" y="102"/>
                  </a:cubicBezTo>
                  <a:cubicBezTo>
                    <a:pt x="186" y="102"/>
                    <a:pt x="187" y="102"/>
                    <a:pt x="187" y="102"/>
                  </a:cubicBezTo>
                  <a:cubicBezTo>
                    <a:pt x="189" y="102"/>
                    <a:pt x="191" y="103"/>
                    <a:pt x="191" y="105"/>
                  </a:cubicBezTo>
                  <a:cubicBezTo>
                    <a:pt x="193" y="126"/>
                    <a:pt x="200" y="188"/>
                    <a:pt x="175" y="216"/>
                  </a:cubicBezTo>
                  <a:cubicBezTo>
                    <a:pt x="168" y="225"/>
                    <a:pt x="158" y="230"/>
                    <a:pt x="145" y="231"/>
                  </a:cubicBezTo>
                  <a:cubicBezTo>
                    <a:pt x="140" y="231"/>
                    <a:pt x="136" y="236"/>
                    <a:pt x="136" y="241"/>
                  </a:cubicBezTo>
                  <a:cubicBezTo>
                    <a:pt x="136" y="280"/>
                    <a:pt x="136" y="280"/>
                    <a:pt x="136" y="280"/>
                  </a:cubicBezTo>
                  <a:cubicBezTo>
                    <a:pt x="136" y="283"/>
                    <a:pt x="134" y="285"/>
                    <a:pt x="131" y="285"/>
                  </a:cubicBezTo>
                  <a:cubicBezTo>
                    <a:pt x="119" y="285"/>
                    <a:pt x="119" y="285"/>
                    <a:pt x="119" y="285"/>
                  </a:cubicBezTo>
                  <a:cubicBezTo>
                    <a:pt x="117" y="285"/>
                    <a:pt x="116" y="285"/>
                    <a:pt x="115" y="284"/>
                  </a:cubicBezTo>
                  <a:cubicBezTo>
                    <a:pt x="115" y="283"/>
                    <a:pt x="114" y="282"/>
                    <a:pt x="115" y="281"/>
                  </a:cubicBezTo>
                  <a:close/>
                  <a:moveTo>
                    <a:pt x="115" y="281"/>
                  </a:moveTo>
                  <a:cubicBezTo>
                    <a:pt x="115" y="281"/>
                    <a:pt x="115" y="281"/>
                    <a:pt x="115" y="28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16" name="直接连接符 15"/>
          <p:cNvCxnSpPr/>
          <p:nvPr/>
        </p:nvCxnSpPr>
        <p:spPr>
          <a:xfrm>
            <a:off x="1021404" y="1011677"/>
            <a:ext cx="10447507" cy="0"/>
          </a:xfrm>
          <a:prstGeom prst="line">
            <a:avLst/>
          </a:prstGeom>
          <a:ln w="254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1021404" y="480585"/>
            <a:ext cx="1044750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2800" b="1" dirty="0" smtClean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Conclusions</a:t>
            </a:r>
            <a:endParaRPr sz="2800" b="1" dirty="0" smtClean="0">
              <a:solidFill>
                <a:schemeClr val="accent5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4820" name="Rectangle 3"/>
          <p:cNvSpPr>
            <a:spLocks noGrp="1"/>
          </p:cNvSpPr>
          <p:nvPr>
            <p:ph idx="1"/>
          </p:nvPr>
        </p:nvSpPr>
        <p:spPr>
          <a:xfrm>
            <a:off x="902970" y="1136015"/>
            <a:ext cx="10488295" cy="5039995"/>
          </a:xfrm>
        </p:spPr>
        <p:txBody>
          <a:bodyPr vert="horz" wrap="square" lIns="91440" tIns="45720" rIns="91440" bIns="45720" anchor="t" anchorCtr="0"/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altLang="zh-CN" b="1" dirty="0">
                <a:ea typeface="华文新魏" panose="02010800040101010101" pitchFamily="2" charset="-122"/>
              </a:rPr>
              <a:t>Assuming reasonable reliability, current value accounting can increase decision usefulness relative to information approach</a:t>
            </a:r>
            <a:endParaRPr lang="en-US" altLang="zh-CN" b="1" dirty="0">
              <a:ea typeface="华文新魏" panose="020108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charRg st="0" end="1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20">
                                            <p:txEl>
                                              <p:charRg st="0" end="12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20">
                                            <p:txEl>
                                              <p:charRg st="0" end="12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C:\Users\Administrator\Desktop\财大ppt模板\B9PPT模板（一）宽屏-08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4290" y="526"/>
            <a:ext cx="12177711" cy="6855363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57434" y="2586814"/>
            <a:ext cx="10972801" cy="1142825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sz="7195" dirty="0">
                <a:solidFill>
                  <a:srgbClr val="7C1D20"/>
                </a:solidFill>
                <a:latin typeface="微软雅黑" panose="020B0503020204020204" charset="-122"/>
                <a:ea typeface="微软雅黑" panose="020B0503020204020204" charset="-122"/>
              </a:rPr>
              <a:t>   </a:t>
            </a:r>
            <a:r>
              <a:rPr lang="en-US" altLang="zh-CN" sz="7195" dirty="0">
                <a:solidFill>
                  <a:srgbClr val="7C1D20"/>
                </a:solidFill>
                <a:latin typeface="微软雅黑" panose="020B0503020204020204" charset="-122"/>
                <a:ea typeface="微软雅黑" panose="020B0503020204020204" charset="-122"/>
              </a:rPr>
              <a:t>Thank You!</a:t>
            </a:r>
            <a:endParaRPr lang="en-US" altLang="zh-CN" sz="7195" dirty="0">
              <a:solidFill>
                <a:srgbClr val="7C1D2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9682716" y="5952212"/>
            <a:ext cx="2247754" cy="8607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Group 89"/>
          <p:cNvGrpSpPr>
            <a:grpSpLocks noChangeAspect="1"/>
          </p:cNvGrpSpPr>
          <p:nvPr/>
        </p:nvGrpSpPr>
        <p:grpSpPr>
          <a:xfrm>
            <a:off x="604738" y="555742"/>
            <a:ext cx="274574" cy="461666"/>
            <a:chOff x="6627813" y="1292226"/>
            <a:chExt cx="503238" cy="846137"/>
          </a:xfrm>
          <a:solidFill>
            <a:schemeClr val="accent5">
              <a:lumMod val="50000"/>
            </a:schemeClr>
          </a:solidFill>
        </p:grpSpPr>
        <p:sp>
          <p:nvSpPr>
            <p:cNvPr id="5" name="Freeform 17"/>
            <p:cNvSpPr>
              <a:spLocks noEditPoints="1"/>
            </p:cNvSpPr>
            <p:nvPr/>
          </p:nvSpPr>
          <p:spPr bwMode="auto">
            <a:xfrm>
              <a:off x="6740525" y="1900238"/>
              <a:ext cx="276225" cy="63500"/>
            </a:xfrm>
            <a:custGeom>
              <a:avLst/>
              <a:gdLst/>
              <a:ahLst/>
              <a:cxnLst>
                <a:cxn ang="0">
                  <a:pos x="131" y="0"/>
                </a:cxn>
                <a:cxn ang="0">
                  <a:pos x="21" y="0"/>
                </a:cxn>
                <a:cxn ang="0">
                  <a:pos x="0" y="17"/>
                </a:cxn>
                <a:cxn ang="0">
                  <a:pos x="21" y="34"/>
                </a:cxn>
                <a:cxn ang="0">
                  <a:pos x="131" y="34"/>
                </a:cxn>
                <a:cxn ang="0">
                  <a:pos x="151" y="17"/>
                </a:cxn>
                <a:cxn ang="0">
                  <a:pos x="131" y="0"/>
                </a:cxn>
                <a:cxn ang="0">
                  <a:pos x="131" y="0"/>
                </a:cxn>
                <a:cxn ang="0">
                  <a:pos x="131" y="0"/>
                </a:cxn>
              </a:cxnLst>
              <a:rect l="0" t="0" r="r" b="b"/>
              <a:pathLst>
                <a:path w="151" h="34">
                  <a:moveTo>
                    <a:pt x="131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8"/>
                    <a:pt x="0" y="17"/>
                  </a:cubicBezTo>
                  <a:cubicBezTo>
                    <a:pt x="0" y="26"/>
                    <a:pt x="9" y="34"/>
                    <a:pt x="21" y="34"/>
                  </a:cubicBezTo>
                  <a:cubicBezTo>
                    <a:pt x="131" y="34"/>
                    <a:pt x="131" y="34"/>
                    <a:pt x="131" y="34"/>
                  </a:cubicBezTo>
                  <a:cubicBezTo>
                    <a:pt x="142" y="34"/>
                    <a:pt x="151" y="26"/>
                    <a:pt x="151" y="17"/>
                  </a:cubicBezTo>
                  <a:cubicBezTo>
                    <a:pt x="151" y="8"/>
                    <a:pt x="142" y="0"/>
                    <a:pt x="131" y="0"/>
                  </a:cubicBezTo>
                  <a:close/>
                  <a:moveTo>
                    <a:pt x="131" y="0"/>
                  </a:moveTo>
                  <a:cubicBezTo>
                    <a:pt x="131" y="0"/>
                    <a:pt x="131" y="0"/>
                    <a:pt x="131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 18"/>
            <p:cNvSpPr>
              <a:spLocks noEditPoints="1"/>
            </p:cNvSpPr>
            <p:nvPr/>
          </p:nvSpPr>
          <p:spPr bwMode="auto">
            <a:xfrm>
              <a:off x="6740525" y="1989138"/>
              <a:ext cx="276225" cy="61913"/>
            </a:xfrm>
            <a:custGeom>
              <a:avLst/>
              <a:gdLst/>
              <a:ahLst/>
              <a:cxnLst>
                <a:cxn ang="0">
                  <a:pos x="151" y="17"/>
                </a:cxn>
                <a:cxn ang="0">
                  <a:pos x="131" y="0"/>
                </a:cxn>
                <a:cxn ang="0">
                  <a:pos x="21" y="0"/>
                </a:cxn>
                <a:cxn ang="0">
                  <a:pos x="0" y="17"/>
                </a:cxn>
                <a:cxn ang="0">
                  <a:pos x="21" y="34"/>
                </a:cxn>
                <a:cxn ang="0">
                  <a:pos x="131" y="34"/>
                </a:cxn>
                <a:cxn ang="0">
                  <a:pos x="151" y="17"/>
                </a:cxn>
                <a:cxn ang="0">
                  <a:pos x="151" y="17"/>
                </a:cxn>
                <a:cxn ang="0">
                  <a:pos x="151" y="17"/>
                </a:cxn>
              </a:cxnLst>
              <a:rect l="0" t="0" r="r" b="b"/>
              <a:pathLst>
                <a:path w="151" h="34">
                  <a:moveTo>
                    <a:pt x="151" y="17"/>
                  </a:moveTo>
                  <a:cubicBezTo>
                    <a:pt x="151" y="8"/>
                    <a:pt x="142" y="0"/>
                    <a:pt x="13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8"/>
                    <a:pt x="0" y="17"/>
                  </a:cubicBezTo>
                  <a:cubicBezTo>
                    <a:pt x="0" y="26"/>
                    <a:pt x="9" y="34"/>
                    <a:pt x="21" y="34"/>
                  </a:cubicBezTo>
                  <a:cubicBezTo>
                    <a:pt x="131" y="34"/>
                    <a:pt x="131" y="34"/>
                    <a:pt x="131" y="34"/>
                  </a:cubicBezTo>
                  <a:cubicBezTo>
                    <a:pt x="142" y="34"/>
                    <a:pt x="151" y="26"/>
                    <a:pt x="151" y="17"/>
                  </a:cubicBezTo>
                  <a:close/>
                  <a:moveTo>
                    <a:pt x="151" y="17"/>
                  </a:moveTo>
                  <a:cubicBezTo>
                    <a:pt x="151" y="17"/>
                    <a:pt x="151" y="17"/>
                    <a:pt x="151" y="17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 19"/>
            <p:cNvSpPr>
              <a:spLocks noEditPoints="1"/>
            </p:cNvSpPr>
            <p:nvPr/>
          </p:nvSpPr>
          <p:spPr bwMode="auto">
            <a:xfrm>
              <a:off x="6770688" y="2078038"/>
              <a:ext cx="219075" cy="60325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0" y="17"/>
                </a:cxn>
                <a:cxn ang="0">
                  <a:pos x="20" y="33"/>
                </a:cxn>
                <a:cxn ang="0">
                  <a:pos x="99" y="33"/>
                </a:cxn>
                <a:cxn ang="0">
                  <a:pos x="120" y="17"/>
                </a:cxn>
                <a:cxn ang="0">
                  <a:pos x="99" y="0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20" y="0"/>
                </a:cxn>
              </a:cxnLst>
              <a:rect l="0" t="0" r="r" b="b"/>
              <a:pathLst>
                <a:path w="120" h="33">
                  <a:moveTo>
                    <a:pt x="20" y="0"/>
                  </a:moveTo>
                  <a:cubicBezTo>
                    <a:pt x="9" y="0"/>
                    <a:pt x="0" y="7"/>
                    <a:pt x="0" y="17"/>
                  </a:cubicBezTo>
                  <a:cubicBezTo>
                    <a:pt x="0" y="26"/>
                    <a:pt x="9" y="33"/>
                    <a:pt x="2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10" y="33"/>
                    <a:pt x="120" y="26"/>
                    <a:pt x="120" y="17"/>
                  </a:cubicBezTo>
                  <a:cubicBezTo>
                    <a:pt x="120" y="7"/>
                    <a:pt x="110" y="0"/>
                    <a:pt x="99" y="0"/>
                  </a:cubicBezTo>
                  <a:lnTo>
                    <a:pt x="20" y="0"/>
                  </a:lnTo>
                  <a:close/>
                  <a:moveTo>
                    <a:pt x="20" y="0"/>
                  </a:moveTo>
                  <a:cubicBezTo>
                    <a:pt x="20" y="0"/>
                    <a:pt x="20" y="0"/>
                    <a:pt x="20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 20"/>
            <p:cNvSpPr>
              <a:spLocks noEditPoints="1"/>
            </p:cNvSpPr>
            <p:nvPr/>
          </p:nvSpPr>
          <p:spPr bwMode="auto">
            <a:xfrm>
              <a:off x="6627813" y="1292226"/>
              <a:ext cx="503238" cy="581024"/>
            </a:xfrm>
            <a:custGeom>
              <a:avLst/>
              <a:gdLst/>
              <a:ahLst/>
              <a:cxnLst>
                <a:cxn ang="0">
                  <a:pos x="221" y="309"/>
                </a:cxn>
                <a:cxn ang="0">
                  <a:pos x="223" y="297"/>
                </a:cxn>
                <a:cxn ang="0">
                  <a:pos x="224" y="294"/>
                </a:cxn>
                <a:cxn ang="0">
                  <a:pos x="251" y="220"/>
                </a:cxn>
                <a:cxn ang="0">
                  <a:pos x="276" y="138"/>
                </a:cxn>
                <a:cxn ang="0">
                  <a:pos x="138" y="0"/>
                </a:cxn>
                <a:cxn ang="0">
                  <a:pos x="0" y="138"/>
                </a:cxn>
                <a:cxn ang="0">
                  <a:pos x="24" y="220"/>
                </a:cxn>
                <a:cxn ang="0">
                  <a:pos x="52" y="301"/>
                </a:cxn>
                <a:cxn ang="0">
                  <a:pos x="68" y="317"/>
                </a:cxn>
                <a:cxn ang="0">
                  <a:pos x="207" y="317"/>
                </a:cxn>
                <a:cxn ang="0">
                  <a:pos x="221" y="309"/>
                </a:cxn>
                <a:cxn ang="0">
                  <a:pos x="115" y="281"/>
                </a:cxn>
                <a:cxn ang="0">
                  <a:pos x="149" y="175"/>
                </a:cxn>
                <a:cxn ang="0">
                  <a:pos x="150" y="169"/>
                </a:cxn>
                <a:cxn ang="0">
                  <a:pos x="147" y="167"/>
                </a:cxn>
                <a:cxn ang="0">
                  <a:pos x="144" y="168"/>
                </a:cxn>
                <a:cxn ang="0">
                  <a:pos x="109" y="226"/>
                </a:cxn>
                <a:cxn ang="0">
                  <a:pos x="109" y="226"/>
                </a:cxn>
                <a:cxn ang="0">
                  <a:pos x="99" y="159"/>
                </a:cxn>
                <a:cxn ang="0">
                  <a:pos x="186" y="102"/>
                </a:cxn>
                <a:cxn ang="0">
                  <a:pos x="187" y="102"/>
                </a:cxn>
                <a:cxn ang="0">
                  <a:pos x="191" y="105"/>
                </a:cxn>
                <a:cxn ang="0">
                  <a:pos x="175" y="216"/>
                </a:cxn>
                <a:cxn ang="0">
                  <a:pos x="145" y="231"/>
                </a:cxn>
                <a:cxn ang="0">
                  <a:pos x="136" y="241"/>
                </a:cxn>
                <a:cxn ang="0">
                  <a:pos x="136" y="280"/>
                </a:cxn>
                <a:cxn ang="0">
                  <a:pos x="131" y="285"/>
                </a:cxn>
                <a:cxn ang="0">
                  <a:pos x="119" y="285"/>
                </a:cxn>
                <a:cxn ang="0">
                  <a:pos x="115" y="284"/>
                </a:cxn>
                <a:cxn ang="0">
                  <a:pos x="115" y="281"/>
                </a:cxn>
                <a:cxn ang="0">
                  <a:pos x="115" y="281"/>
                </a:cxn>
                <a:cxn ang="0">
                  <a:pos x="115" y="281"/>
                </a:cxn>
              </a:cxnLst>
              <a:rect l="0" t="0" r="r" b="b"/>
              <a:pathLst>
                <a:path w="276" h="317">
                  <a:moveTo>
                    <a:pt x="221" y="309"/>
                  </a:moveTo>
                  <a:cubicBezTo>
                    <a:pt x="223" y="306"/>
                    <a:pt x="223" y="301"/>
                    <a:pt x="223" y="297"/>
                  </a:cubicBezTo>
                  <a:cubicBezTo>
                    <a:pt x="224" y="296"/>
                    <a:pt x="224" y="295"/>
                    <a:pt x="224" y="294"/>
                  </a:cubicBezTo>
                  <a:cubicBezTo>
                    <a:pt x="228" y="260"/>
                    <a:pt x="240" y="240"/>
                    <a:pt x="251" y="220"/>
                  </a:cubicBezTo>
                  <a:cubicBezTo>
                    <a:pt x="264" y="198"/>
                    <a:pt x="276" y="177"/>
                    <a:pt x="276" y="138"/>
                  </a:cubicBezTo>
                  <a:cubicBezTo>
                    <a:pt x="276" y="62"/>
                    <a:pt x="214" y="0"/>
                    <a:pt x="138" y="0"/>
                  </a:cubicBezTo>
                  <a:cubicBezTo>
                    <a:pt x="62" y="0"/>
                    <a:pt x="0" y="62"/>
                    <a:pt x="0" y="138"/>
                  </a:cubicBezTo>
                  <a:cubicBezTo>
                    <a:pt x="0" y="177"/>
                    <a:pt x="12" y="198"/>
                    <a:pt x="24" y="220"/>
                  </a:cubicBezTo>
                  <a:cubicBezTo>
                    <a:pt x="36" y="241"/>
                    <a:pt x="48" y="263"/>
                    <a:pt x="52" y="301"/>
                  </a:cubicBezTo>
                  <a:cubicBezTo>
                    <a:pt x="52" y="310"/>
                    <a:pt x="60" y="317"/>
                    <a:pt x="68" y="317"/>
                  </a:cubicBezTo>
                  <a:cubicBezTo>
                    <a:pt x="207" y="317"/>
                    <a:pt x="207" y="317"/>
                    <a:pt x="207" y="317"/>
                  </a:cubicBezTo>
                  <a:cubicBezTo>
                    <a:pt x="213" y="317"/>
                    <a:pt x="218" y="314"/>
                    <a:pt x="221" y="309"/>
                  </a:cubicBezTo>
                  <a:close/>
                  <a:moveTo>
                    <a:pt x="115" y="281"/>
                  </a:moveTo>
                  <a:cubicBezTo>
                    <a:pt x="126" y="209"/>
                    <a:pt x="144" y="182"/>
                    <a:pt x="149" y="175"/>
                  </a:cubicBezTo>
                  <a:cubicBezTo>
                    <a:pt x="151" y="172"/>
                    <a:pt x="151" y="170"/>
                    <a:pt x="150" y="169"/>
                  </a:cubicBezTo>
                  <a:cubicBezTo>
                    <a:pt x="150" y="168"/>
                    <a:pt x="149" y="167"/>
                    <a:pt x="147" y="167"/>
                  </a:cubicBezTo>
                  <a:cubicBezTo>
                    <a:pt x="146" y="167"/>
                    <a:pt x="145" y="167"/>
                    <a:pt x="144" y="168"/>
                  </a:cubicBezTo>
                  <a:cubicBezTo>
                    <a:pt x="136" y="171"/>
                    <a:pt x="112" y="186"/>
                    <a:pt x="109" y="226"/>
                  </a:cubicBezTo>
                  <a:cubicBezTo>
                    <a:pt x="109" y="226"/>
                    <a:pt x="109" y="226"/>
                    <a:pt x="109" y="226"/>
                  </a:cubicBezTo>
                  <a:cubicBezTo>
                    <a:pt x="102" y="215"/>
                    <a:pt x="88" y="187"/>
                    <a:pt x="99" y="159"/>
                  </a:cubicBezTo>
                  <a:cubicBezTo>
                    <a:pt x="110" y="133"/>
                    <a:pt x="139" y="114"/>
                    <a:pt x="186" y="102"/>
                  </a:cubicBezTo>
                  <a:cubicBezTo>
                    <a:pt x="186" y="102"/>
                    <a:pt x="187" y="102"/>
                    <a:pt x="187" y="102"/>
                  </a:cubicBezTo>
                  <a:cubicBezTo>
                    <a:pt x="189" y="102"/>
                    <a:pt x="191" y="103"/>
                    <a:pt x="191" y="105"/>
                  </a:cubicBezTo>
                  <a:cubicBezTo>
                    <a:pt x="193" y="126"/>
                    <a:pt x="200" y="188"/>
                    <a:pt x="175" y="216"/>
                  </a:cubicBezTo>
                  <a:cubicBezTo>
                    <a:pt x="168" y="225"/>
                    <a:pt x="158" y="230"/>
                    <a:pt x="145" y="231"/>
                  </a:cubicBezTo>
                  <a:cubicBezTo>
                    <a:pt x="140" y="231"/>
                    <a:pt x="136" y="236"/>
                    <a:pt x="136" y="241"/>
                  </a:cubicBezTo>
                  <a:cubicBezTo>
                    <a:pt x="136" y="280"/>
                    <a:pt x="136" y="280"/>
                    <a:pt x="136" y="280"/>
                  </a:cubicBezTo>
                  <a:cubicBezTo>
                    <a:pt x="136" y="283"/>
                    <a:pt x="134" y="285"/>
                    <a:pt x="131" y="285"/>
                  </a:cubicBezTo>
                  <a:cubicBezTo>
                    <a:pt x="119" y="285"/>
                    <a:pt x="119" y="285"/>
                    <a:pt x="119" y="285"/>
                  </a:cubicBezTo>
                  <a:cubicBezTo>
                    <a:pt x="117" y="285"/>
                    <a:pt x="116" y="285"/>
                    <a:pt x="115" y="284"/>
                  </a:cubicBezTo>
                  <a:cubicBezTo>
                    <a:pt x="115" y="283"/>
                    <a:pt x="114" y="282"/>
                    <a:pt x="115" y="281"/>
                  </a:cubicBezTo>
                  <a:close/>
                  <a:moveTo>
                    <a:pt x="115" y="281"/>
                  </a:moveTo>
                  <a:cubicBezTo>
                    <a:pt x="115" y="281"/>
                    <a:pt x="115" y="281"/>
                    <a:pt x="115" y="28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16" name="直接连接符 15"/>
          <p:cNvCxnSpPr/>
          <p:nvPr/>
        </p:nvCxnSpPr>
        <p:spPr>
          <a:xfrm>
            <a:off x="1021404" y="1011677"/>
            <a:ext cx="10447507" cy="0"/>
          </a:xfrm>
          <a:prstGeom prst="line">
            <a:avLst/>
          </a:prstGeom>
          <a:ln w="254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1021404" y="480585"/>
            <a:ext cx="1044750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2800" b="1" dirty="0" smtClean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Are Securities Markets Fully Efficient?</a:t>
            </a:r>
            <a:endParaRPr sz="2800" b="1" dirty="0" smtClean="0">
              <a:solidFill>
                <a:schemeClr val="accent5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243" name="Rectangle 3"/>
          <p:cNvSpPr>
            <a:spLocks noGrp="1"/>
          </p:cNvSpPr>
          <p:nvPr>
            <p:ph idx="1"/>
          </p:nvPr>
        </p:nvSpPr>
        <p:spPr>
          <a:xfrm>
            <a:off x="970280" y="1202055"/>
            <a:ext cx="11030585" cy="4937125"/>
          </a:xfrm>
        </p:spPr>
        <p:txBody>
          <a:bodyPr vert="horz" wrap="square" lIns="91440" tIns="45720" rIns="91440" bIns="45720" anchor="t" anchorCtr="0"/>
          <a:p>
            <a:pPr eaLnBrk="1" hangingPunct="1">
              <a:lnSpc>
                <a:spcPct val="110000"/>
              </a:lnSpc>
              <a:spcBef>
                <a:spcPts val="1800"/>
              </a:spcBef>
              <a:spcAft>
                <a:spcPts val="1200"/>
              </a:spcAft>
            </a:pPr>
            <a:r>
              <a:rPr lang="en-US" altLang="zh-CN" b="1" dirty="0">
                <a:ea typeface="宋体" panose="02010600030101010101" pitchFamily="2" charset="-122"/>
              </a:rPr>
              <a:t>To extent markets not efficient, the logic of information perspective is not solid</a:t>
            </a:r>
            <a:endParaRPr lang="en-US" altLang="zh-CN" b="1" dirty="0">
              <a:ea typeface="宋体" panose="02010600030101010101" pitchFamily="2" charset="-122"/>
            </a:endParaRPr>
          </a:p>
          <a:p>
            <a:pPr eaLnBrk="1" hangingPunct="1">
              <a:lnSpc>
                <a:spcPct val="110000"/>
              </a:lnSpc>
              <a:spcBef>
                <a:spcPts val="1800"/>
              </a:spcBef>
              <a:spcAft>
                <a:spcPts val="1200"/>
              </a:spcAft>
            </a:pPr>
            <a:r>
              <a:rPr lang="en-US" altLang="zh-CN" b="1" dirty="0">
                <a:ea typeface="宋体" panose="02010600030101010101" pitchFamily="2" charset="-122"/>
              </a:rPr>
              <a:t>Much empirical evidence on usefulness of financial statement information relies on efficient securities markets</a:t>
            </a:r>
            <a:endParaRPr lang="en-US" altLang="zh-CN" b="1" dirty="0">
              <a:ea typeface="宋体" panose="02010600030101010101" pitchFamily="2" charset="-122"/>
            </a:endParaRPr>
          </a:p>
          <a:p>
            <a:pPr eaLnBrk="1" hangingPunct="1">
              <a:lnSpc>
                <a:spcPct val="110000"/>
              </a:lnSpc>
              <a:spcBef>
                <a:spcPts val="1800"/>
              </a:spcBef>
              <a:spcAft>
                <a:spcPts val="1200"/>
              </a:spcAft>
            </a:pPr>
            <a:r>
              <a:rPr lang="en-US" altLang="zh-CN" b="1" dirty="0">
                <a:ea typeface="宋体" panose="02010600030101010101" pitchFamily="2" charset="-122"/>
              </a:rPr>
              <a:t>If securities markets are not fully efficient, improved financial reporting may be helpful in reducing inefficiency, and improving the operation of securities markets</a:t>
            </a:r>
            <a:endParaRPr lang="en-US" altLang="zh-CN" b="1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charRg st="0" end="8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charRg st="0" end="8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charRg st="0" end="8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charRg st="83" end="1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charRg st="83" end="1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>
                                            <p:txEl>
                                              <p:charRg st="83" end="1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charRg st="195" end="36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3">
                                            <p:txEl>
                                              <p:charRg st="195" end="36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3">
                                            <p:txEl>
                                              <p:charRg st="195" end="36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9682716" y="5952212"/>
            <a:ext cx="2247754" cy="8607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Group 89"/>
          <p:cNvGrpSpPr>
            <a:grpSpLocks noChangeAspect="1"/>
          </p:cNvGrpSpPr>
          <p:nvPr/>
        </p:nvGrpSpPr>
        <p:grpSpPr>
          <a:xfrm>
            <a:off x="604738" y="555742"/>
            <a:ext cx="274574" cy="461666"/>
            <a:chOff x="6627813" y="1292226"/>
            <a:chExt cx="503238" cy="846137"/>
          </a:xfrm>
          <a:solidFill>
            <a:schemeClr val="accent5">
              <a:lumMod val="50000"/>
            </a:schemeClr>
          </a:solidFill>
        </p:grpSpPr>
        <p:sp>
          <p:nvSpPr>
            <p:cNvPr id="5" name="Freeform 17"/>
            <p:cNvSpPr>
              <a:spLocks noEditPoints="1"/>
            </p:cNvSpPr>
            <p:nvPr/>
          </p:nvSpPr>
          <p:spPr bwMode="auto">
            <a:xfrm>
              <a:off x="6740525" y="1900238"/>
              <a:ext cx="276225" cy="63500"/>
            </a:xfrm>
            <a:custGeom>
              <a:avLst/>
              <a:gdLst/>
              <a:ahLst/>
              <a:cxnLst>
                <a:cxn ang="0">
                  <a:pos x="131" y="0"/>
                </a:cxn>
                <a:cxn ang="0">
                  <a:pos x="21" y="0"/>
                </a:cxn>
                <a:cxn ang="0">
                  <a:pos x="0" y="17"/>
                </a:cxn>
                <a:cxn ang="0">
                  <a:pos x="21" y="34"/>
                </a:cxn>
                <a:cxn ang="0">
                  <a:pos x="131" y="34"/>
                </a:cxn>
                <a:cxn ang="0">
                  <a:pos x="151" y="17"/>
                </a:cxn>
                <a:cxn ang="0">
                  <a:pos x="131" y="0"/>
                </a:cxn>
                <a:cxn ang="0">
                  <a:pos x="131" y="0"/>
                </a:cxn>
                <a:cxn ang="0">
                  <a:pos x="131" y="0"/>
                </a:cxn>
              </a:cxnLst>
              <a:rect l="0" t="0" r="r" b="b"/>
              <a:pathLst>
                <a:path w="151" h="34">
                  <a:moveTo>
                    <a:pt x="131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8"/>
                    <a:pt x="0" y="17"/>
                  </a:cubicBezTo>
                  <a:cubicBezTo>
                    <a:pt x="0" y="26"/>
                    <a:pt x="9" y="34"/>
                    <a:pt x="21" y="34"/>
                  </a:cubicBezTo>
                  <a:cubicBezTo>
                    <a:pt x="131" y="34"/>
                    <a:pt x="131" y="34"/>
                    <a:pt x="131" y="34"/>
                  </a:cubicBezTo>
                  <a:cubicBezTo>
                    <a:pt x="142" y="34"/>
                    <a:pt x="151" y="26"/>
                    <a:pt x="151" y="17"/>
                  </a:cubicBezTo>
                  <a:cubicBezTo>
                    <a:pt x="151" y="8"/>
                    <a:pt x="142" y="0"/>
                    <a:pt x="131" y="0"/>
                  </a:cubicBezTo>
                  <a:close/>
                  <a:moveTo>
                    <a:pt x="131" y="0"/>
                  </a:moveTo>
                  <a:cubicBezTo>
                    <a:pt x="131" y="0"/>
                    <a:pt x="131" y="0"/>
                    <a:pt x="131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 18"/>
            <p:cNvSpPr>
              <a:spLocks noEditPoints="1"/>
            </p:cNvSpPr>
            <p:nvPr/>
          </p:nvSpPr>
          <p:spPr bwMode="auto">
            <a:xfrm>
              <a:off x="6740525" y="1989138"/>
              <a:ext cx="276225" cy="61913"/>
            </a:xfrm>
            <a:custGeom>
              <a:avLst/>
              <a:gdLst/>
              <a:ahLst/>
              <a:cxnLst>
                <a:cxn ang="0">
                  <a:pos x="151" y="17"/>
                </a:cxn>
                <a:cxn ang="0">
                  <a:pos x="131" y="0"/>
                </a:cxn>
                <a:cxn ang="0">
                  <a:pos x="21" y="0"/>
                </a:cxn>
                <a:cxn ang="0">
                  <a:pos x="0" y="17"/>
                </a:cxn>
                <a:cxn ang="0">
                  <a:pos x="21" y="34"/>
                </a:cxn>
                <a:cxn ang="0">
                  <a:pos x="131" y="34"/>
                </a:cxn>
                <a:cxn ang="0">
                  <a:pos x="151" y="17"/>
                </a:cxn>
                <a:cxn ang="0">
                  <a:pos x="151" y="17"/>
                </a:cxn>
                <a:cxn ang="0">
                  <a:pos x="151" y="17"/>
                </a:cxn>
              </a:cxnLst>
              <a:rect l="0" t="0" r="r" b="b"/>
              <a:pathLst>
                <a:path w="151" h="34">
                  <a:moveTo>
                    <a:pt x="151" y="17"/>
                  </a:moveTo>
                  <a:cubicBezTo>
                    <a:pt x="151" y="8"/>
                    <a:pt x="142" y="0"/>
                    <a:pt x="13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8"/>
                    <a:pt x="0" y="17"/>
                  </a:cubicBezTo>
                  <a:cubicBezTo>
                    <a:pt x="0" y="26"/>
                    <a:pt x="9" y="34"/>
                    <a:pt x="21" y="34"/>
                  </a:cubicBezTo>
                  <a:cubicBezTo>
                    <a:pt x="131" y="34"/>
                    <a:pt x="131" y="34"/>
                    <a:pt x="131" y="34"/>
                  </a:cubicBezTo>
                  <a:cubicBezTo>
                    <a:pt x="142" y="34"/>
                    <a:pt x="151" y="26"/>
                    <a:pt x="151" y="17"/>
                  </a:cubicBezTo>
                  <a:close/>
                  <a:moveTo>
                    <a:pt x="151" y="17"/>
                  </a:moveTo>
                  <a:cubicBezTo>
                    <a:pt x="151" y="17"/>
                    <a:pt x="151" y="17"/>
                    <a:pt x="151" y="17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 19"/>
            <p:cNvSpPr>
              <a:spLocks noEditPoints="1"/>
            </p:cNvSpPr>
            <p:nvPr/>
          </p:nvSpPr>
          <p:spPr bwMode="auto">
            <a:xfrm>
              <a:off x="6770688" y="2078038"/>
              <a:ext cx="219075" cy="60325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0" y="17"/>
                </a:cxn>
                <a:cxn ang="0">
                  <a:pos x="20" y="33"/>
                </a:cxn>
                <a:cxn ang="0">
                  <a:pos x="99" y="33"/>
                </a:cxn>
                <a:cxn ang="0">
                  <a:pos x="120" y="17"/>
                </a:cxn>
                <a:cxn ang="0">
                  <a:pos x="99" y="0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20" y="0"/>
                </a:cxn>
              </a:cxnLst>
              <a:rect l="0" t="0" r="r" b="b"/>
              <a:pathLst>
                <a:path w="120" h="33">
                  <a:moveTo>
                    <a:pt x="20" y="0"/>
                  </a:moveTo>
                  <a:cubicBezTo>
                    <a:pt x="9" y="0"/>
                    <a:pt x="0" y="7"/>
                    <a:pt x="0" y="17"/>
                  </a:cubicBezTo>
                  <a:cubicBezTo>
                    <a:pt x="0" y="26"/>
                    <a:pt x="9" y="33"/>
                    <a:pt x="2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10" y="33"/>
                    <a:pt x="120" y="26"/>
                    <a:pt x="120" y="17"/>
                  </a:cubicBezTo>
                  <a:cubicBezTo>
                    <a:pt x="120" y="7"/>
                    <a:pt x="110" y="0"/>
                    <a:pt x="99" y="0"/>
                  </a:cubicBezTo>
                  <a:lnTo>
                    <a:pt x="20" y="0"/>
                  </a:lnTo>
                  <a:close/>
                  <a:moveTo>
                    <a:pt x="20" y="0"/>
                  </a:moveTo>
                  <a:cubicBezTo>
                    <a:pt x="20" y="0"/>
                    <a:pt x="20" y="0"/>
                    <a:pt x="20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 20"/>
            <p:cNvSpPr>
              <a:spLocks noEditPoints="1"/>
            </p:cNvSpPr>
            <p:nvPr/>
          </p:nvSpPr>
          <p:spPr bwMode="auto">
            <a:xfrm>
              <a:off x="6627813" y="1292226"/>
              <a:ext cx="503238" cy="581024"/>
            </a:xfrm>
            <a:custGeom>
              <a:avLst/>
              <a:gdLst/>
              <a:ahLst/>
              <a:cxnLst>
                <a:cxn ang="0">
                  <a:pos x="221" y="309"/>
                </a:cxn>
                <a:cxn ang="0">
                  <a:pos x="223" y="297"/>
                </a:cxn>
                <a:cxn ang="0">
                  <a:pos x="224" y="294"/>
                </a:cxn>
                <a:cxn ang="0">
                  <a:pos x="251" y="220"/>
                </a:cxn>
                <a:cxn ang="0">
                  <a:pos x="276" y="138"/>
                </a:cxn>
                <a:cxn ang="0">
                  <a:pos x="138" y="0"/>
                </a:cxn>
                <a:cxn ang="0">
                  <a:pos x="0" y="138"/>
                </a:cxn>
                <a:cxn ang="0">
                  <a:pos x="24" y="220"/>
                </a:cxn>
                <a:cxn ang="0">
                  <a:pos x="52" y="301"/>
                </a:cxn>
                <a:cxn ang="0">
                  <a:pos x="68" y="317"/>
                </a:cxn>
                <a:cxn ang="0">
                  <a:pos x="207" y="317"/>
                </a:cxn>
                <a:cxn ang="0">
                  <a:pos x="221" y="309"/>
                </a:cxn>
                <a:cxn ang="0">
                  <a:pos x="115" y="281"/>
                </a:cxn>
                <a:cxn ang="0">
                  <a:pos x="149" y="175"/>
                </a:cxn>
                <a:cxn ang="0">
                  <a:pos x="150" y="169"/>
                </a:cxn>
                <a:cxn ang="0">
                  <a:pos x="147" y="167"/>
                </a:cxn>
                <a:cxn ang="0">
                  <a:pos x="144" y="168"/>
                </a:cxn>
                <a:cxn ang="0">
                  <a:pos x="109" y="226"/>
                </a:cxn>
                <a:cxn ang="0">
                  <a:pos x="109" y="226"/>
                </a:cxn>
                <a:cxn ang="0">
                  <a:pos x="99" y="159"/>
                </a:cxn>
                <a:cxn ang="0">
                  <a:pos x="186" y="102"/>
                </a:cxn>
                <a:cxn ang="0">
                  <a:pos x="187" y="102"/>
                </a:cxn>
                <a:cxn ang="0">
                  <a:pos x="191" y="105"/>
                </a:cxn>
                <a:cxn ang="0">
                  <a:pos x="175" y="216"/>
                </a:cxn>
                <a:cxn ang="0">
                  <a:pos x="145" y="231"/>
                </a:cxn>
                <a:cxn ang="0">
                  <a:pos x="136" y="241"/>
                </a:cxn>
                <a:cxn ang="0">
                  <a:pos x="136" y="280"/>
                </a:cxn>
                <a:cxn ang="0">
                  <a:pos x="131" y="285"/>
                </a:cxn>
                <a:cxn ang="0">
                  <a:pos x="119" y="285"/>
                </a:cxn>
                <a:cxn ang="0">
                  <a:pos x="115" y="284"/>
                </a:cxn>
                <a:cxn ang="0">
                  <a:pos x="115" y="281"/>
                </a:cxn>
                <a:cxn ang="0">
                  <a:pos x="115" y="281"/>
                </a:cxn>
                <a:cxn ang="0">
                  <a:pos x="115" y="281"/>
                </a:cxn>
              </a:cxnLst>
              <a:rect l="0" t="0" r="r" b="b"/>
              <a:pathLst>
                <a:path w="276" h="317">
                  <a:moveTo>
                    <a:pt x="221" y="309"/>
                  </a:moveTo>
                  <a:cubicBezTo>
                    <a:pt x="223" y="306"/>
                    <a:pt x="223" y="301"/>
                    <a:pt x="223" y="297"/>
                  </a:cubicBezTo>
                  <a:cubicBezTo>
                    <a:pt x="224" y="296"/>
                    <a:pt x="224" y="295"/>
                    <a:pt x="224" y="294"/>
                  </a:cubicBezTo>
                  <a:cubicBezTo>
                    <a:pt x="228" y="260"/>
                    <a:pt x="240" y="240"/>
                    <a:pt x="251" y="220"/>
                  </a:cubicBezTo>
                  <a:cubicBezTo>
                    <a:pt x="264" y="198"/>
                    <a:pt x="276" y="177"/>
                    <a:pt x="276" y="138"/>
                  </a:cubicBezTo>
                  <a:cubicBezTo>
                    <a:pt x="276" y="62"/>
                    <a:pt x="214" y="0"/>
                    <a:pt x="138" y="0"/>
                  </a:cubicBezTo>
                  <a:cubicBezTo>
                    <a:pt x="62" y="0"/>
                    <a:pt x="0" y="62"/>
                    <a:pt x="0" y="138"/>
                  </a:cubicBezTo>
                  <a:cubicBezTo>
                    <a:pt x="0" y="177"/>
                    <a:pt x="12" y="198"/>
                    <a:pt x="24" y="220"/>
                  </a:cubicBezTo>
                  <a:cubicBezTo>
                    <a:pt x="36" y="241"/>
                    <a:pt x="48" y="263"/>
                    <a:pt x="52" y="301"/>
                  </a:cubicBezTo>
                  <a:cubicBezTo>
                    <a:pt x="52" y="310"/>
                    <a:pt x="60" y="317"/>
                    <a:pt x="68" y="317"/>
                  </a:cubicBezTo>
                  <a:cubicBezTo>
                    <a:pt x="207" y="317"/>
                    <a:pt x="207" y="317"/>
                    <a:pt x="207" y="317"/>
                  </a:cubicBezTo>
                  <a:cubicBezTo>
                    <a:pt x="213" y="317"/>
                    <a:pt x="218" y="314"/>
                    <a:pt x="221" y="309"/>
                  </a:cubicBezTo>
                  <a:close/>
                  <a:moveTo>
                    <a:pt x="115" y="281"/>
                  </a:moveTo>
                  <a:cubicBezTo>
                    <a:pt x="126" y="209"/>
                    <a:pt x="144" y="182"/>
                    <a:pt x="149" y="175"/>
                  </a:cubicBezTo>
                  <a:cubicBezTo>
                    <a:pt x="151" y="172"/>
                    <a:pt x="151" y="170"/>
                    <a:pt x="150" y="169"/>
                  </a:cubicBezTo>
                  <a:cubicBezTo>
                    <a:pt x="150" y="168"/>
                    <a:pt x="149" y="167"/>
                    <a:pt x="147" y="167"/>
                  </a:cubicBezTo>
                  <a:cubicBezTo>
                    <a:pt x="146" y="167"/>
                    <a:pt x="145" y="167"/>
                    <a:pt x="144" y="168"/>
                  </a:cubicBezTo>
                  <a:cubicBezTo>
                    <a:pt x="136" y="171"/>
                    <a:pt x="112" y="186"/>
                    <a:pt x="109" y="226"/>
                  </a:cubicBezTo>
                  <a:cubicBezTo>
                    <a:pt x="109" y="226"/>
                    <a:pt x="109" y="226"/>
                    <a:pt x="109" y="226"/>
                  </a:cubicBezTo>
                  <a:cubicBezTo>
                    <a:pt x="102" y="215"/>
                    <a:pt x="88" y="187"/>
                    <a:pt x="99" y="159"/>
                  </a:cubicBezTo>
                  <a:cubicBezTo>
                    <a:pt x="110" y="133"/>
                    <a:pt x="139" y="114"/>
                    <a:pt x="186" y="102"/>
                  </a:cubicBezTo>
                  <a:cubicBezTo>
                    <a:pt x="186" y="102"/>
                    <a:pt x="187" y="102"/>
                    <a:pt x="187" y="102"/>
                  </a:cubicBezTo>
                  <a:cubicBezTo>
                    <a:pt x="189" y="102"/>
                    <a:pt x="191" y="103"/>
                    <a:pt x="191" y="105"/>
                  </a:cubicBezTo>
                  <a:cubicBezTo>
                    <a:pt x="193" y="126"/>
                    <a:pt x="200" y="188"/>
                    <a:pt x="175" y="216"/>
                  </a:cubicBezTo>
                  <a:cubicBezTo>
                    <a:pt x="168" y="225"/>
                    <a:pt x="158" y="230"/>
                    <a:pt x="145" y="231"/>
                  </a:cubicBezTo>
                  <a:cubicBezTo>
                    <a:pt x="140" y="231"/>
                    <a:pt x="136" y="236"/>
                    <a:pt x="136" y="241"/>
                  </a:cubicBezTo>
                  <a:cubicBezTo>
                    <a:pt x="136" y="280"/>
                    <a:pt x="136" y="280"/>
                    <a:pt x="136" y="280"/>
                  </a:cubicBezTo>
                  <a:cubicBezTo>
                    <a:pt x="136" y="283"/>
                    <a:pt x="134" y="285"/>
                    <a:pt x="131" y="285"/>
                  </a:cubicBezTo>
                  <a:cubicBezTo>
                    <a:pt x="119" y="285"/>
                    <a:pt x="119" y="285"/>
                    <a:pt x="119" y="285"/>
                  </a:cubicBezTo>
                  <a:cubicBezTo>
                    <a:pt x="117" y="285"/>
                    <a:pt x="116" y="285"/>
                    <a:pt x="115" y="284"/>
                  </a:cubicBezTo>
                  <a:cubicBezTo>
                    <a:pt x="115" y="283"/>
                    <a:pt x="114" y="282"/>
                    <a:pt x="115" y="281"/>
                  </a:cubicBezTo>
                  <a:close/>
                  <a:moveTo>
                    <a:pt x="115" y="281"/>
                  </a:moveTo>
                  <a:cubicBezTo>
                    <a:pt x="115" y="281"/>
                    <a:pt x="115" y="281"/>
                    <a:pt x="115" y="28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16" name="直接连接符 15"/>
          <p:cNvCxnSpPr/>
          <p:nvPr/>
        </p:nvCxnSpPr>
        <p:spPr>
          <a:xfrm>
            <a:off x="1021404" y="1011677"/>
            <a:ext cx="10447507" cy="0"/>
          </a:xfrm>
          <a:prstGeom prst="line">
            <a:avLst/>
          </a:prstGeom>
          <a:ln w="254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1021404" y="480585"/>
            <a:ext cx="1044750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2800" b="1" dirty="0" smtClean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Are Securities Markets Fully Efficient?</a:t>
            </a:r>
            <a:endParaRPr sz="2800" b="1" dirty="0" smtClean="0">
              <a:solidFill>
                <a:schemeClr val="accent5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196" name="Rectangle 3"/>
          <p:cNvSpPr>
            <a:spLocks noGrp="1"/>
          </p:cNvSpPr>
          <p:nvPr>
            <p:ph idx="1"/>
          </p:nvPr>
        </p:nvSpPr>
        <p:spPr>
          <a:xfrm>
            <a:off x="1021715" y="1193800"/>
            <a:ext cx="10518140" cy="3694430"/>
          </a:xfrm>
        </p:spPr>
        <p:txBody>
          <a:bodyPr vert="horz" wrap="square" lIns="91440" tIns="45720" rIns="91440" bIns="45720" anchor="t" anchorCtr="0"/>
          <a:p>
            <a:pPr eaLnBrk="1" hangingPunct="1">
              <a:lnSpc>
                <a:spcPct val="150000"/>
              </a:lnSpc>
            </a:pPr>
            <a:r>
              <a:rPr lang="en-US" altLang="zh-CN" b="1" dirty="0">
                <a:ea typeface="宋体" panose="02010600030101010101" pitchFamily="2" charset="-122"/>
              </a:rPr>
              <a:t>Behavioural finance</a:t>
            </a:r>
            <a:endParaRPr lang="en-US" altLang="zh-CN" b="1" dirty="0">
              <a:ea typeface="宋体" panose="02010600030101010101" pitchFamily="2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b="1" dirty="0">
                <a:ea typeface="宋体" panose="02010600030101010101" pitchFamily="2" charset="-122"/>
              </a:rPr>
              <a:t>Prospect theory</a:t>
            </a:r>
            <a:endParaRPr lang="en-US" altLang="zh-CN" b="1" dirty="0">
              <a:ea typeface="宋体" panose="02010600030101010101" pitchFamily="2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b="1" dirty="0">
                <a:ea typeface="宋体" panose="02010600030101010101" pitchFamily="2" charset="-122"/>
              </a:rPr>
              <a:t>Is beta dead?</a:t>
            </a:r>
            <a:endParaRPr lang="en-US" altLang="zh-CN" b="1" dirty="0">
              <a:ea typeface="宋体" panose="02010600030101010101" pitchFamily="2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b="1" dirty="0">
                <a:ea typeface="宋体" panose="02010600030101010101" pitchFamily="2" charset="-122"/>
              </a:rPr>
              <a:t>Excess stock market volatility and bubbles</a:t>
            </a:r>
            <a:endParaRPr lang="en-US" altLang="zh-CN" b="1" dirty="0">
              <a:ea typeface="宋体" panose="02010600030101010101" pitchFamily="2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b="1" dirty="0">
                <a:ea typeface="宋体" panose="02010600030101010101" pitchFamily="2" charset="-122"/>
              </a:rPr>
              <a:t>Efficient securities market anomalies</a:t>
            </a:r>
            <a:endParaRPr lang="en-US" altLang="zh-CN" b="1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charRg st="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196">
                                            <p:txEl>
                                              <p:charRg st="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charRg st="20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196">
                                            <p:txEl>
                                              <p:charRg st="20" end="3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charRg st="36" end="5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8196">
                                            <p:txEl>
                                              <p:charRg st="36" end="5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charRg st="50" end="9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8196">
                                            <p:txEl>
                                              <p:charRg st="50" end="9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charRg st="93" end="1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8196">
                                            <p:txEl>
                                              <p:charRg st="93" end="13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9682716" y="5952212"/>
            <a:ext cx="2247754" cy="8607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Group 89"/>
          <p:cNvGrpSpPr>
            <a:grpSpLocks noChangeAspect="1"/>
          </p:cNvGrpSpPr>
          <p:nvPr/>
        </p:nvGrpSpPr>
        <p:grpSpPr>
          <a:xfrm>
            <a:off x="604738" y="555742"/>
            <a:ext cx="274574" cy="461666"/>
            <a:chOff x="6627813" y="1292226"/>
            <a:chExt cx="503238" cy="846137"/>
          </a:xfrm>
          <a:solidFill>
            <a:schemeClr val="accent5">
              <a:lumMod val="50000"/>
            </a:schemeClr>
          </a:solidFill>
        </p:grpSpPr>
        <p:sp>
          <p:nvSpPr>
            <p:cNvPr id="5" name="Freeform 17"/>
            <p:cNvSpPr>
              <a:spLocks noEditPoints="1"/>
            </p:cNvSpPr>
            <p:nvPr/>
          </p:nvSpPr>
          <p:spPr bwMode="auto">
            <a:xfrm>
              <a:off x="6740525" y="1900238"/>
              <a:ext cx="276225" cy="63500"/>
            </a:xfrm>
            <a:custGeom>
              <a:avLst/>
              <a:gdLst/>
              <a:ahLst/>
              <a:cxnLst>
                <a:cxn ang="0">
                  <a:pos x="131" y="0"/>
                </a:cxn>
                <a:cxn ang="0">
                  <a:pos x="21" y="0"/>
                </a:cxn>
                <a:cxn ang="0">
                  <a:pos x="0" y="17"/>
                </a:cxn>
                <a:cxn ang="0">
                  <a:pos x="21" y="34"/>
                </a:cxn>
                <a:cxn ang="0">
                  <a:pos x="131" y="34"/>
                </a:cxn>
                <a:cxn ang="0">
                  <a:pos x="151" y="17"/>
                </a:cxn>
                <a:cxn ang="0">
                  <a:pos x="131" y="0"/>
                </a:cxn>
                <a:cxn ang="0">
                  <a:pos x="131" y="0"/>
                </a:cxn>
                <a:cxn ang="0">
                  <a:pos x="131" y="0"/>
                </a:cxn>
              </a:cxnLst>
              <a:rect l="0" t="0" r="r" b="b"/>
              <a:pathLst>
                <a:path w="151" h="34">
                  <a:moveTo>
                    <a:pt x="131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8"/>
                    <a:pt x="0" y="17"/>
                  </a:cubicBezTo>
                  <a:cubicBezTo>
                    <a:pt x="0" y="26"/>
                    <a:pt x="9" y="34"/>
                    <a:pt x="21" y="34"/>
                  </a:cubicBezTo>
                  <a:cubicBezTo>
                    <a:pt x="131" y="34"/>
                    <a:pt x="131" y="34"/>
                    <a:pt x="131" y="34"/>
                  </a:cubicBezTo>
                  <a:cubicBezTo>
                    <a:pt x="142" y="34"/>
                    <a:pt x="151" y="26"/>
                    <a:pt x="151" y="17"/>
                  </a:cubicBezTo>
                  <a:cubicBezTo>
                    <a:pt x="151" y="8"/>
                    <a:pt x="142" y="0"/>
                    <a:pt x="131" y="0"/>
                  </a:cubicBezTo>
                  <a:close/>
                  <a:moveTo>
                    <a:pt x="131" y="0"/>
                  </a:moveTo>
                  <a:cubicBezTo>
                    <a:pt x="131" y="0"/>
                    <a:pt x="131" y="0"/>
                    <a:pt x="131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 18"/>
            <p:cNvSpPr>
              <a:spLocks noEditPoints="1"/>
            </p:cNvSpPr>
            <p:nvPr/>
          </p:nvSpPr>
          <p:spPr bwMode="auto">
            <a:xfrm>
              <a:off x="6740525" y="1989138"/>
              <a:ext cx="276225" cy="61913"/>
            </a:xfrm>
            <a:custGeom>
              <a:avLst/>
              <a:gdLst/>
              <a:ahLst/>
              <a:cxnLst>
                <a:cxn ang="0">
                  <a:pos x="151" y="17"/>
                </a:cxn>
                <a:cxn ang="0">
                  <a:pos x="131" y="0"/>
                </a:cxn>
                <a:cxn ang="0">
                  <a:pos x="21" y="0"/>
                </a:cxn>
                <a:cxn ang="0">
                  <a:pos x="0" y="17"/>
                </a:cxn>
                <a:cxn ang="0">
                  <a:pos x="21" y="34"/>
                </a:cxn>
                <a:cxn ang="0">
                  <a:pos x="131" y="34"/>
                </a:cxn>
                <a:cxn ang="0">
                  <a:pos x="151" y="17"/>
                </a:cxn>
                <a:cxn ang="0">
                  <a:pos x="151" y="17"/>
                </a:cxn>
                <a:cxn ang="0">
                  <a:pos x="151" y="17"/>
                </a:cxn>
              </a:cxnLst>
              <a:rect l="0" t="0" r="r" b="b"/>
              <a:pathLst>
                <a:path w="151" h="34">
                  <a:moveTo>
                    <a:pt x="151" y="17"/>
                  </a:moveTo>
                  <a:cubicBezTo>
                    <a:pt x="151" y="8"/>
                    <a:pt x="142" y="0"/>
                    <a:pt x="13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8"/>
                    <a:pt x="0" y="17"/>
                  </a:cubicBezTo>
                  <a:cubicBezTo>
                    <a:pt x="0" y="26"/>
                    <a:pt x="9" y="34"/>
                    <a:pt x="21" y="34"/>
                  </a:cubicBezTo>
                  <a:cubicBezTo>
                    <a:pt x="131" y="34"/>
                    <a:pt x="131" y="34"/>
                    <a:pt x="131" y="34"/>
                  </a:cubicBezTo>
                  <a:cubicBezTo>
                    <a:pt x="142" y="34"/>
                    <a:pt x="151" y="26"/>
                    <a:pt x="151" y="17"/>
                  </a:cubicBezTo>
                  <a:close/>
                  <a:moveTo>
                    <a:pt x="151" y="17"/>
                  </a:moveTo>
                  <a:cubicBezTo>
                    <a:pt x="151" y="17"/>
                    <a:pt x="151" y="17"/>
                    <a:pt x="151" y="17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 19"/>
            <p:cNvSpPr>
              <a:spLocks noEditPoints="1"/>
            </p:cNvSpPr>
            <p:nvPr/>
          </p:nvSpPr>
          <p:spPr bwMode="auto">
            <a:xfrm>
              <a:off x="6770688" y="2078038"/>
              <a:ext cx="219075" cy="60325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0" y="17"/>
                </a:cxn>
                <a:cxn ang="0">
                  <a:pos x="20" y="33"/>
                </a:cxn>
                <a:cxn ang="0">
                  <a:pos x="99" y="33"/>
                </a:cxn>
                <a:cxn ang="0">
                  <a:pos x="120" y="17"/>
                </a:cxn>
                <a:cxn ang="0">
                  <a:pos x="99" y="0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20" y="0"/>
                </a:cxn>
              </a:cxnLst>
              <a:rect l="0" t="0" r="r" b="b"/>
              <a:pathLst>
                <a:path w="120" h="33">
                  <a:moveTo>
                    <a:pt x="20" y="0"/>
                  </a:moveTo>
                  <a:cubicBezTo>
                    <a:pt x="9" y="0"/>
                    <a:pt x="0" y="7"/>
                    <a:pt x="0" y="17"/>
                  </a:cubicBezTo>
                  <a:cubicBezTo>
                    <a:pt x="0" y="26"/>
                    <a:pt x="9" y="33"/>
                    <a:pt x="2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10" y="33"/>
                    <a:pt x="120" y="26"/>
                    <a:pt x="120" y="17"/>
                  </a:cubicBezTo>
                  <a:cubicBezTo>
                    <a:pt x="120" y="7"/>
                    <a:pt x="110" y="0"/>
                    <a:pt x="99" y="0"/>
                  </a:cubicBezTo>
                  <a:lnTo>
                    <a:pt x="20" y="0"/>
                  </a:lnTo>
                  <a:close/>
                  <a:moveTo>
                    <a:pt x="20" y="0"/>
                  </a:moveTo>
                  <a:cubicBezTo>
                    <a:pt x="20" y="0"/>
                    <a:pt x="20" y="0"/>
                    <a:pt x="20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 20"/>
            <p:cNvSpPr>
              <a:spLocks noEditPoints="1"/>
            </p:cNvSpPr>
            <p:nvPr/>
          </p:nvSpPr>
          <p:spPr bwMode="auto">
            <a:xfrm>
              <a:off x="6627813" y="1292226"/>
              <a:ext cx="503238" cy="581024"/>
            </a:xfrm>
            <a:custGeom>
              <a:avLst/>
              <a:gdLst/>
              <a:ahLst/>
              <a:cxnLst>
                <a:cxn ang="0">
                  <a:pos x="221" y="309"/>
                </a:cxn>
                <a:cxn ang="0">
                  <a:pos x="223" y="297"/>
                </a:cxn>
                <a:cxn ang="0">
                  <a:pos x="224" y="294"/>
                </a:cxn>
                <a:cxn ang="0">
                  <a:pos x="251" y="220"/>
                </a:cxn>
                <a:cxn ang="0">
                  <a:pos x="276" y="138"/>
                </a:cxn>
                <a:cxn ang="0">
                  <a:pos x="138" y="0"/>
                </a:cxn>
                <a:cxn ang="0">
                  <a:pos x="0" y="138"/>
                </a:cxn>
                <a:cxn ang="0">
                  <a:pos x="24" y="220"/>
                </a:cxn>
                <a:cxn ang="0">
                  <a:pos x="52" y="301"/>
                </a:cxn>
                <a:cxn ang="0">
                  <a:pos x="68" y="317"/>
                </a:cxn>
                <a:cxn ang="0">
                  <a:pos x="207" y="317"/>
                </a:cxn>
                <a:cxn ang="0">
                  <a:pos x="221" y="309"/>
                </a:cxn>
                <a:cxn ang="0">
                  <a:pos x="115" y="281"/>
                </a:cxn>
                <a:cxn ang="0">
                  <a:pos x="149" y="175"/>
                </a:cxn>
                <a:cxn ang="0">
                  <a:pos x="150" y="169"/>
                </a:cxn>
                <a:cxn ang="0">
                  <a:pos x="147" y="167"/>
                </a:cxn>
                <a:cxn ang="0">
                  <a:pos x="144" y="168"/>
                </a:cxn>
                <a:cxn ang="0">
                  <a:pos x="109" y="226"/>
                </a:cxn>
                <a:cxn ang="0">
                  <a:pos x="109" y="226"/>
                </a:cxn>
                <a:cxn ang="0">
                  <a:pos x="99" y="159"/>
                </a:cxn>
                <a:cxn ang="0">
                  <a:pos x="186" y="102"/>
                </a:cxn>
                <a:cxn ang="0">
                  <a:pos x="187" y="102"/>
                </a:cxn>
                <a:cxn ang="0">
                  <a:pos x="191" y="105"/>
                </a:cxn>
                <a:cxn ang="0">
                  <a:pos x="175" y="216"/>
                </a:cxn>
                <a:cxn ang="0">
                  <a:pos x="145" y="231"/>
                </a:cxn>
                <a:cxn ang="0">
                  <a:pos x="136" y="241"/>
                </a:cxn>
                <a:cxn ang="0">
                  <a:pos x="136" y="280"/>
                </a:cxn>
                <a:cxn ang="0">
                  <a:pos x="131" y="285"/>
                </a:cxn>
                <a:cxn ang="0">
                  <a:pos x="119" y="285"/>
                </a:cxn>
                <a:cxn ang="0">
                  <a:pos x="115" y="284"/>
                </a:cxn>
                <a:cxn ang="0">
                  <a:pos x="115" y="281"/>
                </a:cxn>
                <a:cxn ang="0">
                  <a:pos x="115" y="281"/>
                </a:cxn>
                <a:cxn ang="0">
                  <a:pos x="115" y="281"/>
                </a:cxn>
              </a:cxnLst>
              <a:rect l="0" t="0" r="r" b="b"/>
              <a:pathLst>
                <a:path w="276" h="317">
                  <a:moveTo>
                    <a:pt x="221" y="309"/>
                  </a:moveTo>
                  <a:cubicBezTo>
                    <a:pt x="223" y="306"/>
                    <a:pt x="223" y="301"/>
                    <a:pt x="223" y="297"/>
                  </a:cubicBezTo>
                  <a:cubicBezTo>
                    <a:pt x="224" y="296"/>
                    <a:pt x="224" y="295"/>
                    <a:pt x="224" y="294"/>
                  </a:cubicBezTo>
                  <a:cubicBezTo>
                    <a:pt x="228" y="260"/>
                    <a:pt x="240" y="240"/>
                    <a:pt x="251" y="220"/>
                  </a:cubicBezTo>
                  <a:cubicBezTo>
                    <a:pt x="264" y="198"/>
                    <a:pt x="276" y="177"/>
                    <a:pt x="276" y="138"/>
                  </a:cubicBezTo>
                  <a:cubicBezTo>
                    <a:pt x="276" y="62"/>
                    <a:pt x="214" y="0"/>
                    <a:pt x="138" y="0"/>
                  </a:cubicBezTo>
                  <a:cubicBezTo>
                    <a:pt x="62" y="0"/>
                    <a:pt x="0" y="62"/>
                    <a:pt x="0" y="138"/>
                  </a:cubicBezTo>
                  <a:cubicBezTo>
                    <a:pt x="0" y="177"/>
                    <a:pt x="12" y="198"/>
                    <a:pt x="24" y="220"/>
                  </a:cubicBezTo>
                  <a:cubicBezTo>
                    <a:pt x="36" y="241"/>
                    <a:pt x="48" y="263"/>
                    <a:pt x="52" y="301"/>
                  </a:cubicBezTo>
                  <a:cubicBezTo>
                    <a:pt x="52" y="310"/>
                    <a:pt x="60" y="317"/>
                    <a:pt x="68" y="317"/>
                  </a:cubicBezTo>
                  <a:cubicBezTo>
                    <a:pt x="207" y="317"/>
                    <a:pt x="207" y="317"/>
                    <a:pt x="207" y="317"/>
                  </a:cubicBezTo>
                  <a:cubicBezTo>
                    <a:pt x="213" y="317"/>
                    <a:pt x="218" y="314"/>
                    <a:pt x="221" y="309"/>
                  </a:cubicBezTo>
                  <a:close/>
                  <a:moveTo>
                    <a:pt x="115" y="281"/>
                  </a:moveTo>
                  <a:cubicBezTo>
                    <a:pt x="126" y="209"/>
                    <a:pt x="144" y="182"/>
                    <a:pt x="149" y="175"/>
                  </a:cubicBezTo>
                  <a:cubicBezTo>
                    <a:pt x="151" y="172"/>
                    <a:pt x="151" y="170"/>
                    <a:pt x="150" y="169"/>
                  </a:cubicBezTo>
                  <a:cubicBezTo>
                    <a:pt x="150" y="168"/>
                    <a:pt x="149" y="167"/>
                    <a:pt x="147" y="167"/>
                  </a:cubicBezTo>
                  <a:cubicBezTo>
                    <a:pt x="146" y="167"/>
                    <a:pt x="145" y="167"/>
                    <a:pt x="144" y="168"/>
                  </a:cubicBezTo>
                  <a:cubicBezTo>
                    <a:pt x="136" y="171"/>
                    <a:pt x="112" y="186"/>
                    <a:pt x="109" y="226"/>
                  </a:cubicBezTo>
                  <a:cubicBezTo>
                    <a:pt x="109" y="226"/>
                    <a:pt x="109" y="226"/>
                    <a:pt x="109" y="226"/>
                  </a:cubicBezTo>
                  <a:cubicBezTo>
                    <a:pt x="102" y="215"/>
                    <a:pt x="88" y="187"/>
                    <a:pt x="99" y="159"/>
                  </a:cubicBezTo>
                  <a:cubicBezTo>
                    <a:pt x="110" y="133"/>
                    <a:pt x="139" y="114"/>
                    <a:pt x="186" y="102"/>
                  </a:cubicBezTo>
                  <a:cubicBezTo>
                    <a:pt x="186" y="102"/>
                    <a:pt x="187" y="102"/>
                    <a:pt x="187" y="102"/>
                  </a:cubicBezTo>
                  <a:cubicBezTo>
                    <a:pt x="189" y="102"/>
                    <a:pt x="191" y="103"/>
                    <a:pt x="191" y="105"/>
                  </a:cubicBezTo>
                  <a:cubicBezTo>
                    <a:pt x="193" y="126"/>
                    <a:pt x="200" y="188"/>
                    <a:pt x="175" y="216"/>
                  </a:cubicBezTo>
                  <a:cubicBezTo>
                    <a:pt x="168" y="225"/>
                    <a:pt x="158" y="230"/>
                    <a:pt x="145" y="231"/>
                  </a:cubicBezTo>
                  <a:cubicBezTo>
                    <a:pt x="140" y="231"/>
                    <a:pt x="136" y="236"/>
                    <a:pt x="136" y="241"/>
                  </a:cubicBezTo>
                  <a:cubicBezTo>
                    <a:pt x="136" y="280"/>
                    <a:pt x="136" y="280"/>
                    <a:pt x="136" y="280"/>
                  </a:cubicBezTo>
                  <a:cubicBezTo>
                    <a:pt x="136" y="283"/>
                    <a:pt x="134" y="285"/>
                    <a:pt x="131" y="285"/>
                  </a:cubicBezTo>
                  <a:cubicBezTo>
                    <a:pt x="119" y="285"/>
                    <a:pt x="119" y="285"/>
                    <a:pt x="119" y="285"/>
                  </a:cubicBezTo>
                  <a:cubicBezTo>
                    <a:pt x="117" y="285"/>
                    <a:pt x="116" y="285"/>
                    <a:pt x="115" y="284"/>
                  </a:cubicBezTo>
                  <a:cubicBezTo>
                    <a:pt x="115" y="283"/>
                    <a:pt x="114" y="282"/>
                    <a:pt x="115" y="281"/>
                  </a:cubicBezTo>
                  <a:close/>
                  <a:moveTo>
                    <a:pt x="115" y="281"/>
                  </a:moveTo>
                  <a:cubicBezTo>
                    <a:pt x="115" y="281"/>
                    <a:pt x="115" y="281"/>
                    <a:pt x="115" y="28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16" name="直接连接符 15"/>
          <p:cNvCxnSpPr/>
          <p:nvPr/>
        </p:nvCxnSpPr>
        <p:spPr>
          <a:xfrm>
            <a:off x="1021404" y="1011677"/>
            <a:ext cx="10447507" cy="0"/>
          </a:xfrm>
          <a:prstGeom prst="line">
            <a:avLst/>
          </a:prstGeom>
          <a:ln w="254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1021404" y="480585"/>
            <a:ext cx="1044750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2800" b="1" dirty="0" smtClean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Some Attributes of Investors</a:t>
            </a:r>
            <a:endParaRPr sz="2800" b="1" dirty="0" smtClean="0">
              <a:solidFill>
                <a:schemeClr val="accent5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267" name="Rectangle 3"/>
          <p:cNvSpPr>
            <a:spLocks noGrp="1"/>
          </p:cNvSpPr>
          <p:nvPr>
            <p:ph idx="1"/>
          </p:nvPr>
        </p:nvSpPr>
        <p:spPr>
          <a:xfrm>
            <a:off x="948690" y="1135380"/>
            <a:ext cx="11068685" cy="5039995"/>
          </a:xfrm>
        </p:spPr>
        <p:txBody>
          <a:bodyPr vert="horz" wrap="square" lIns="91440" tIns="45720" rIns="91440" bIns="45720" anchor="t" anchorCtr="0"/>
          <a:p>
            <a:pPr eaLnBrk="1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altLang="zh-CN" b="1" dirty="0">
                <a:ea typeface="宋体" panose="02010600030101010101" pitchFamily="2" charset="-122"/>
              </a:rPr>
              <a:t>Limited attention</a:t>
            </a:r>
            <a:endParaRPr lang="en-US" altLang="zh-CN" b="1" dirty="0">
              <a:ea typeface="宋体" panose="02010600030101010101" pitchFamily="2" charset="-122"/>
            </a:endParaRPr>
          </a:p>
          <a:p>
            <a:pPr algn="l" eaLnBrk="1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None/>
            </a:pPr>
            <a:r>
              <a:rPr lang="en-US" altLang="zh-CN" dirty="0">
                <a:ea typeface="宋体" panose="02010600030101010101" pitchFamily="2" charset="-122"/>
              </a:rPr>
              <a:t>   </a:t>
            </a:r>
            <a:r>
              <a:rPr lang="en-US" altLang="zh-CN" b="1" dirty="0">
                <a:ea typeface="宋体" panose="02010600030101010101" pitchFamily="2" charset="-122"/>
              </a:rPr>
              <a:t>- Not process all information</a:t>
            </a:r>
            <a:endParaRPr lang="en-US" altLang="zh-CN" b="1" dirty="0">
              <a:ea typeface="宋体" panose="02010600030101010101" pitchFamily="2" charset="-122"/>
            </a:endParaRPr>
          </a:p>
          <a:p>
            <a:pPr eaLnBrk="1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altLang="zh-CN" b="1" dirty="0">
                <a:ea typeface="宋体" panose="02010600030101010101" pitchFamily="2" charset="-122"/>
              </a:rPr>
              <a:t>Conservative</a:t>
            </a:r>
            <a:endParaRPr lang="en-US" altLang="zh-CN" b="1" dirty="0">
              <a:ea typeface="宋体" panose="02010600030101010101" pitchFamily="2" charset="-122"/>
            </a:endParaRPr>
          </a:p>
          <a:p>
            <a:pPr eaLnBrk="1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altLang="zh-CN" dirty="0">
                <a:ea typeface="宋体" panose="02010600030101010101" pitchFamily="2" charset="-122"/>
              </a:rPr>
              <a:t>   </a:t>
            </a:r>
            <a:r>
              <a:rPr lang="en-US" altLang="zh-CN" b="1" dirty="0">
                <a:ea typeface="宋体" panose="02010600030101010101" pitchFamily="2" charset="-122"/>
              </a:rPr>
              <a:t>-</a:t>
            </a:r>
            <a:r>
              <a:rPr lang="en-US" altLang="zh-CN" dirty="0">
                <a:ea typeface="宋体" panose="02010600030101010101" pitchFamily="2" charset="-122"/>
              </a:rPr>
              <a:t> </a:t>
            </a:r>
            <a:r>
              <a:rPr lang="en-US" altLang="zh-CN" b="1" dirty="0">
                <a:ea typeface="宋体" panose="02010600030101010101" pitchFamily="2" charset="-122"/>
              </a:rPr>
              <a:t>Revise beliefs by less than Bayes’ theorem implies</a:t>
            </a:r>
            <a:endParaRPr lang="en-US" altLang="zh-CN" b="1" dirty="0">
              <a:ea typeface="宋体" panose="02010600030101010101" pitchFamily="2" charset="-122"/>
            </a:endParaRPr>
          </a:p>
          <a:p>
            <a:pPr eaLnBrk="1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altLang="zh-CN" b="1" dirty="0">
                <a:ea typeface="宋体" panose="02010600030101010101" pitchFamily="2" charset="-122"/>
              </a:rPr>
              <a:t>   - Retain excess weight on their prior beliefs</a:t>
            </a:r>
            <a:endParaRPr lang="en-US" altLang="zh-CN" b="1" dirty="0">
              <a:ea typeface="宋体" panose="02010600030101010101" pitchFamily="2" charset="-122"/>
            </a:endParaRPr>
          </a:p>
          <a:p>
            <a:pPr eaLnBrk="1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altLang="zh-CN" b="1" dirty="0">
                <a:ea typeface="宋体" panose="02010600030101010101" pitchFamily="2" charset="-122"/>
              </a:rPr>
              <a:t>Overconfident</a:t>
            </a:r>
            <a:endParaRPr lang="en-US" altLang="zh-CN" b="1" dirty="0">
              <a:ea typeface="宋体" panose="02010600030101010101" pitchFamily="2" charset="-122"/>
            </a:endParaRPr>
          </a:p>
          <a:p>
            <a:pPr eaLnBrk="1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FontTx/>
              <a:buNone/>
            </a:pPr>
            <a:r>
              <a:rPr lang="en-US" altLang="zh-CN" dirty="0">
                <a:ea typeface="宋体" panose="02010600030101010101" pitchFamily="2" charset="-122"/>
              </a:rPr>
              <a:t>   </a:t>
            </a:r>
            <a:r>
              <a:rPr lang="en-US" altLang="zh-CN" b="1" dirty="0">
                <a:ea typeface="宋体" panose="02010600030101010101" pitchFamily="2" charset="-122"/>
              </a:rPr>
              <a:t>- Overestimate the precision of information they collect themselves</a:t>
            </a:r>
            <a:endParaRPr lang="en-US" altLang="zh-CN" b="1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charRg st="0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charRg st="0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charRg st="0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charRg st="18" end="5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charRg st="18" end="5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7">
                                            <p:txEl>
                                              <p:charRg st="18" end="5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charRg st="51" end="6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7">
                                            <p:txEl>
                                              <p:charRg st="51" end="6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7">
                                            <p:txEl>
                                              <p:charRg st="51" end="6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charRg st="64" end="1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1267">
                                            <p:txEl>
                                              <p:charRg st="64" end="1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charRg st="120" end="16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1267">
                                            <p:txEl>
                                              <p:charRg st="120" end="16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charRg st="169" end="18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267">
                                            <p:txEl>
                                              <p:charRg st="169" end="18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267">
                                            <p:txEl>
                                              <p:charRg st="169" end="18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charRg st="183" end="25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267">
                                            <p:txEl>
                                              <p:charRg st="183" end="25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267">
                                            <p:txEl>
                                              <p:charRg st="183" end="25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9682716" y="5952212"/>
            <a:ext cx="2247754" cy="8607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Group 89"/>
          <p:cNvGrpSpPr>
            <a:grpSpLocks noChangeAspect="1"/>
          </p:cNvGrpSpPr>
          <p:nvPr/>
        </p:nvGrpSpPr>
        <p:grpSpPr>
          <a:xfrm>
            <a:off x="604738" y="555742"/>
            <a:ext cx="274574" cy="461666"/>
            <a:chOff x="6627813" y="1292226"/>
            <a:chExt cx="503238" cy="846137"/>
          </a:xfrm>
          <a:solidFill>
            <a:schemeClr val="accent5">
              <a:lumMod val="50000"/>
            </a:schemeClr>
          </a:solidFill>
        </p:grpSpPr>
        <p:sp>
          <p:nvSpPr>
            <p:cNvPr id="5" name="Freeform 17"/>
            <p:cNvSpPr>
              <a:spLocks noEditPoints="1"/>
            </p:cNvSpPr>
            <p:nvPr/>
          </p:nvSpPr>
          <p:spPr bwMode="auto">
            <a:xfrm>
              <a:off x="6740525" y="1900238"/>
              <a:ext cx="276225" cy="63500"/>
            </a:xfrm>
            <a:custGeom>
              <a:avLst/>
              <a:gdLst/>
              <a:ahLst/>
              <a:cxnLst>
                <a:cxn ang="0">
                  <a:pos x="131" y="0"/>
                </a:cxn>
                <a:cxn ang="0">
                  <a:pos x="21" y="0"/>
                </a:cxn>
                <a:cxn ang="0">
                  <a:pos x="0" y="17"/>
                </a:cxn>
                <a:cxn ang="0">
                  <a:pos x="21" y="34"/>
                </a:cxn>
                <a:cxn ang="0">
                  <a:pos x="131" y="34"/>
                </a:cxn>
                <a:cxn ang="0">
                  <a:pos x="151" y="17"/>
                </a:cxn>
                <a:cxn ang="0">
                  <a:pos x="131" y="0"/>
                </a:cxn>
                <a:cxn ang="0">
                  <a:pos x="131" y="0"/>
                </a:cxn>
                <a:cxn ang="0">
                  <a:pos x="131" y="0"/>
                </a:cxn>
              </a:cxnLst>
              <a:rect l="0" t="0" r="r" b="b"/>
              <a:pathLst>
                <a:path w="151" h="34">
                  <a:moveTo>
                    <a:pt x="131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8"/>
                    <a:pt x="0" y="17"/>
                  </a:cubicBezTo>
                  <a:cubicBezTo>
                    <a:pt x="0" y="26"/>
                    <a:pt x="9" y="34"/>
                    <a:pt x="21" y="34"/>
                  </a:cubicBezTo>
                  <a:cubicBezTo>
                    <a:pt x="131" y="34"/>
                    <a:pt x="131" y="34"/>
                    <a:pt x="131" y="34"/>
                  </a:cubicBezTo>
                  <a:cubicBezTo>
                    <a:pt x="142" y="34"/>
                    <a:pt x="151" y="26"/>
                    <a:pt x="151" y="17"/>
                  </a:cubicBezTo>
                  <a:cubicBezTo>
                    <a:pt x="151" y="8"/>
                    <a:pt x="142" y="0"/>
                    <a:pt x="131" y="0"/>
                  </a:cubicBezTo>
                  <a:close/>
                  <a:moveTo>
                    <a:pt x="131" y="0"/>
                  </a:moveTo>
                  <a:cubicBezTo>
                    <a:pt x="131" y="0"/>
                    <a:pt x="131" y="0"/>
                    <a:pt x="131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 18"/>
            <p:cNvSpPr>
              <a:spLocks noEditPoints="1"/>
            </p:cNvSpPr>
            <p:nvPr/>
          </p:nvSpPr>
          <p:spPr bwMode="auto">
            <a:xfrm>
              <a:off x="6740525" y="1989138"/>
              <a:ext cx="276225" cy="61913"/>
            </a:xfrm>
            <a:custGeom>
              <a:avLst/>
              <a:gdLst/>
              <a:ahLst/>
              <a:cxnLst>
                <a:cxn ang="0">
                  <a:pos x="151" y="17"/>
                </a:cxn>
                <a:cxn ang="0">
                  <a:pos x="131" y="0"/>
                </a:cxn>
                <a:cxn ang="0">
                  <a:pos x="21" y="0"/>
                </a:cxn>
                <a:cxn ang="0">
                  <a:pos x="0" y="17"/>
                </a:cxn>
                <a:cxn ang="0">
                  <a:pos x="21" y="34"/>
                </a:cxn>
                <a:cxn ang="0">
                  <a:pos x="131" y="34"/>
                </a:cxn>
                <a:cxn ang="0">
                  <a:pos x="151" y="17"/>
                </a:cxn>
                <a:cxn ang="0">
                  <a:pos x="151" y="17"/>
                </a:cxn>
                <a:cxn ang="0">
                  <a:pos x="151" y="17"/>
                </a:cxn>
              </a:cxnLst>
              <a:rect l="0" t="0" r="r" b="b"/>
              <a:pathLst>
                <a:path w="151" h="34">
                  <a:moveTo>
                    <a:pt x="151" y="17"/>
                  </a:moveTo>
                  <a:cubicBezTo>
                    <a:pt x="151" y="8"/>
                    <a:pt x="142" y="0"/>
                    <a:pt x="13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8"/>
                    <a:pt x="0" y="17"/>
                  </a:cubicBezTo>
                  <a:cubicBezTo>
                    <a:pt x="0" y="26"/>
                    <a:pt x="9" y="34"/>
                    <a:pt x="21" y="34"/>
                  </a:cubicBezTo>
                  <a:cubicBezTo>
                    <a:pt x="131" y="34"/>
                    <a:pt x="131" y="34"/>
                    <a:pt x="131" y="34"/>
                  </a:cubicBezTo>
                  <a:cubicBezTo>
                    <a:pt x="142" y="34"/>
                    <a:pt x="151" y="26"/>
                    <a:pt x="151" y="17"/>
                  </a:cubicBezTo>
                  <a:close/>
                  <a:moveTo>
                    <a:pt x="151" y="17"/>
                  </a:moveTo>
                  <a:cubicBezTo>
                    <a:pt x="151" y="17"/>
                    <a:pt x="151" y="17"/>
                    <a:pt x="151" y="17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 19"/>
            <p:cNvSpPr>
              <a:spLocks noEditPoints="1"/>
            </p:cNvSpPr>
            <p:nvPr/>
          </p:nvSpPr>
          <p:spPr bwMode="auto">
            <a:xfrm>
              <a:off x="6770688" y="2078038"/>
              <a:ext cx="219075" cy="60325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0" y="17"/>
                </a:cxn>
                <a:cxn ang="0">
                  <a:pos x="20" y="33"/>
                </a:cxn>
                <a:cxn ang="0">
                  <a:pos x="99" y="33"/>
                </a:cxn>
                <a:cxn ang="0">
                  <a:pos x="120" y="17"/>
                </a:cxn>
                <a:cxn ang="0">
                  <a:pos x="99" y="0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20" y="0"/>
                </a:cxn>
              </a:cxnLst>
              <a:rect l="0" t="0" r="r" b="b"/>
              <a:pathLst>
                <a:path w="120" h="33">
                  <a:moveTo>
                    <a:pt x="20" y="0"/>
                  </a:moveTo>
                  <a:cubicBezTo>
                    <a:pt x="9" y="0"/>
                    <a:pt x="0" y="7"/>
                    <a:pt x="0" y="17"/>
                  </a:cubicBezTo>
                  <a:cubicBezTo>
                    <a:pt x="0" y="26"/>
                    <a:pt x="9" y="33"/>
                    <a:pt x="2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10" y="33"/>
                    <a:pt x="120" y="26"/>
                    <a:pt x="120" y="17"/>
                  </a:cubicBezTo>
                  <a:cubicBezTo>
                    <a:pt x="120" y="7"/>
                    <a:pt x="110" y="0"/>
                    <a:pt x="99" y="0"/>
                  </a:cubicBezTo>
                  <a:lnTo>
                    <a:pt x="20" y="0"/>
                  </a:lnTo>
                  <a:close/>
                  <a:moveTo>
                    <a:pt x="20" y="0"/>
                  </a:moveTo>
                  <a:cubicBezTo>
                    <a:pt x="20" y="0"/>
                    <a:pt x="20" y="0"/>
                    <a:pt x="20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 20"/>
            <p:cNvSpPr>
              <a:spLocks noEditPoints="1"/>
            </p:cNvSpPr>
            <p:nvPr/>
          </p:nvSpPr>
          <p:spPr bwMode="auto">
            <a:xfrm>
              <a:off x="6627813" y="1292226"/>
              <a:ext cx="503238" cy="581024"/>
            </a:xfrm>
            <a:custGeom>
              <a:avLst/>
              <a:gdLst/>
              <a:ahLst/>
              <a:cxnLst>
                <a:cxn ang="0">
                  <a:pos x="221" y="309"/>
                </a:cxn>
                <a:cxn ang="0">
                  <a:pos x="223" y="297"/>
                </a:cxn>
                <a:cxn ang="0">
                  <a:pos x="224" y="294"/>
                </a:cxn>
                <a:cxn ang="0">
                  <a:pos x="251" y="220"/>
                </a:cxn>
                <a:cxn ang="0">
                  <a:pos x="276" y="138"/>
                </a:cxn>
                <a:cxn ang="0">
                  <a:pos x="138" y="0"/>
                </a:cxn>
                <a:cxn ang="0">
                  <a:pos x="0" y="138"/>
                </a:cxn>
                <a:cxn ang="0">
                  <a:pos x="24" y="220"/>
                </a:cxn>
                <a:cxn ang="0">
                  <a:pos x="52" y="301"/>
                </a:cxn>
                <a:cxn ang="0">
                  <a:pos x="68" y="317"/>
                </a:cxn>
                <a:cxn ang="0">
                  <a:pos x="207" y="317"/>
                </a:cxn>
                <a:cxn ang="0">
                  <a:pos x="221" y="309"/>
                </a:cxn>
                <a:cxn ang="0">
                  <a:pos x="115" y="281"/>
                </a:cxn>
                <a:cxn ang="0">
                  <a:pos x="149" y="175"/>
                </a:cxn>
                <a:cxn ang="0">
                  <a:pos x="150" y="169"/>
                </a:cxn>
                <a:cxn ang="0">
                  <a:pos x="147" y="167"/>
                </a:cxn>
                <a:cxn ang="0">
                  <a:pos x="144" y="168"/>
                </a:cxn>
                <a:cxn ang="0">
                  <a:pos x="109" y="226"/>
                </a:cxn>
                <a:cxn ang="0">
                  <a:pos x="109" y="226"/>
                </a:cxn>
                <a:cxn ang="0">
                  <a:pos x="99" y="159"/>
                </a:cxn>
                <a:cxn ang="0">
                  <a:pos x="186" y="102"/>
                </a:cxn>
                <a:cxn ang="0">
                  <a:pos x="187" y="102"/>
                </a:cxn>
                <a:cxn ang="0">
                  <a:pos x="191" y="105"/>
                </a:cxn>
                <a:cxn ang="0">
                  <a:pos x="175" y="216"/>
                </a:cxn>
                <a:cxn ang="0">
                  <a:pos x="145" y="231"/>
                </a:cxn>
                <a:cxn ang="0">
                  <a:pos x="136" y="241"/>
                </a:cxn>
                <a:cxn ang="0">
                  <a:pos x="136" y="280"/>
                </a:cxn>
                <a:cxn ang="0">
                  <a:pos x="131" y="285"/>
                </a:cxn>
                <a:cxn ang="0">
                  <a:pos x="119" y="285"/>
                </a:cxn>
                <a:cxn ang="0">
                  <a:pos x="115" y="284"/>
                </a:cxn>
                <a:cxn ang="0">
                  <a:pos x="115" y="281"/>
                </a:cxn>
                <a:cxn ang="0">
                  <a:pos x="115" y="281"/>
                </a:cxn>
                <a:cxn ang="0">
                  <a:pos x="115" y="281"/>
                </a:cxn>
              </a:cxnLst>
              <a:rect l="0" t="0" r="r" b="b"/>
              <a:pathLst>
                <a:path w="276" h="317">
                  <a:moveTo>
                    <a:pt x="221" y="309"/>
                  </a:moveTo>
                  <a:cubicBezTo>
                    <a:pt x="223" y="306"/>
                    <a:pt x="223" y="301"/>
                    <a:pt x="223" y="297"/>
                  </a:cubicBezTo>
                  <a:cubicBezTo>
                    <a:pt x="224" y="296"/>
                    <a:pt x="224" y="295"/>
                    <a:pt x="224" y="294"/>
                  </a:cubicBezTo>
                  <a:cubicBezTo>
                    <a:pt x="228" y="260"/>
                    <a:pt x="240" y="240"/>
                    <a:pt x="251" y="220"/>
                  </a:cubicBezTo>
                  <a:cubicBezTo>
                    <a:pt x="264" y="198"/>
                    <a:pt x="276" y="177"/>
                    <a:pt x="276" y="138"/>
                  </a:cubicBezTo>
                  <a:cubicBezTo>
                    <a:pt x="276" y="62"/>
                    <a:pt x="214" y="0"/>
                    <a:pt x="138" y="0"/>
                  </a:cubicBezTo>
                  <a:cubicBezTo>
                    <a:pt x="62" y="0"/>
                    <a:pt x="0" y="62"/>
                    <a:pt x="0" y="138"/>
                  </a:cubicBezTo>
                  <a:cubicBezTo>
                    <a:pt x="0" y="177"/>
                    <a:pt x="12" y="198"/>
                    <a:pt x="24" y="220"/>
                  </a:cubicBezTo>
                  <a:cubicBezTo>
                    <a:pt x="36" y="241"/>
                    <a:pt x="48" y="263"/>
                    <a:pt x="52" y="301"/>
                  </a:cubicBezTo>
                  <a:cubicBezTo>
                    <a:pt x="52" y="310"/>
                    <a:pt x="60" y="317"/>
                    <a:pt x="68" y="317"/>
                  </a:cubicBezTo>
                  <a:cubicBezTo>
                    <a:pt x="207" y="317"/>
                    <a:pt x="207" y="317"/>
                    <a:pt x="207" y="317"/>
                  </a:cubicBezTo>
                  <a:cubicBezTo>
                    <a:pt x="213" y="317"/>
                    <a:pt x="218" y="314"/>
                    <a:pt x="221" y="309"/>
                  </a:cubicBezTo>
                  <a:close/>
                  <a:moveTo>
                    <a:pt x="115" y="281"/>
                  </a:moveTo>
                  <a:cubicBezTo>
                    <a:pt x="126" y="209"/>
                    <a:pt x="144" y="182"/>
                    <a:pt x="149" y="175"/>
                  </a:cubicBezTo>
                  <a:cubicBezTo>
                    <a:pt x="151" y="172"/>
                    <a:pt x="151" y="170"/>
                    <a:pt x="150" y="169"/>
                  </a:cubicBezTo>
                  <a:cubicBezTo>
                    <a:pt x="150" y="168"/>
                    <a:pt x="149" y="167"/>
                    <a:pt x="147" y="167"/>
                  </a:cubicBezTo>
                  <a:cubicBezTo>
                    <a:pt x="146" y="167"/>
                    <a:pt x="145" y="167"/>
                    <a:pt x="144" y="168"/>
                  </a:cubicBezTo>
                  <a:cubicBezTo>
                    <a:pt x="136" y="171"/>
                    <a:pt x="112" y="186"/>
                    <a:pt x="109" y="226"/>
                  </a:cubicBezTo>
                  <a:cubicBezTo>
                    <a:pt x="109" y="226"/>
                    <a:pt x="109" y="226"/>
                    <a:pt x="109" y="226"/>
                  </a:cubicBezTo>
                  <a:cubicBezTo>
                    <a:pt x="102" y="215"/>
                    <a:pt x="88" y="187"/>
                    <a:pt x="99" y="159"/>
                  </a:cubicBezTo>
                  <a:cubicBezTo>
                    <a:pt x="110" y="133"/>
                    <a:pt x="139" y="114"/>
                    <a:pt x="186" y="102"/>
                  </a:cubicBezTo>
                  <a:cubicBezTo>
                    <a:pt x="186" y="102"/>
                    <a:pt x="187" y="102"/>
                    <a:pt x="187" y="102"/>
                  </a:cubicBezTo>
                  <a:cubicBezTo>
                    <a:pt x="189" y="102"/>
                    <a:pt x="191" y="103"/>
                    <a:pt x="191" y="105"/>
                  </a:cubicBezTo>
                  <a:cubicBezTo>
                    <a:pt x="193" y="126"/>
                    <a:pt x="200" y="188"/>
                    <a:pt x="175" y="216"/>
                  </a:cubicBezTo>
                  <a:cubicBezTo>
                    <a:pt x="168" y="225"/>
                    <a:pt x="158" y="230"/>
                    <a:pt x="145" y="231"/>
                  </a:cubicBezTo>
                  <a:cubicBezTo>
                    <a:pt x="140" y="231"/>
                    <a:pt x="136" y="236"/>
                    <a:pt x="136" y="241"/>
                  </a:cubicBezTo>
                  <a:cubicBezTo>
                    <a:pt x="136" y="280"/>
                    <a:pt x="136" y="280"/>
                    <a:pt x="136" y="280"/>
                  </a:cubicBezTo>
                  <a:cubicBezTo>
                    <a:pt x="136" y="283"/>
                    <a:pt x="134" y="285"/>
                    <a:pt x="131" y="285"/>
                  </a:cubicBezTo>
                  <a:cubicBezTo>
                    <a:pt x="119" y="285"/>
                    <a:pt x="119" y="285"/>
                    <a:pt x="119" y="285"/>
                  </a:cubicBezTo>
                  <a:cubicBezTo>
                    <a:pt x="117" y="285"/>
                    <a:pt x="116" y="285"/>
                    <a:pt x="115" y="284"/>
                  </a:cubicBezTo>
                  <a:cubicBezTo>
                    <a:pt x="115" y="283"/>
                    <a:pt x="114" y="282"/>
                    <a:pt x="115" y="281"/>
                  </a:cubicBezTo>
                  <a:close/>
                  <a:moveTo>
                    <a:pt x="115" y="281"/>
                  </a:moveTo>
                  <a:cubicBezTo>
                    <a:pt x="115" y="281"/>
                    <a:pt x="115" y="281"/>
                    <a:pt x="115" y="28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16" name="直接连接符 15"/>
          <p:cNvCxnSpPr/>
          <p:nvPr/>
        </p:nvCxnSpPr>
        <p:spPr>
          <a:xfrm>
            <a:off x="1021404" y="1011677"/>
            <a:ext cx="10447507" cy="0"/>
          </a:xfrm>
          <a:prstGeom prst="line">
            <a:avLst/>
          </a:prstGeom>
          <a:ln w="254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1021404" y="480585"/>
            <a:ext cx="1044750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2800" b="1" dirty="0" smtClean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Some Attributes of Investors</a:t>
            </a:r>
            <a:endParaRPr sz="2800" b="1" dirty="0" smtClean="0">
              <a:solidFill>
                <a:schemeClr val="accent5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267" name="Rectangle 3"/>
          <p:cNvSpPr>
            <a:spLocks noGrp="1"/>
          </p:cNvSpPr>
          <p:nvPr>
            <p:ph idx="1"/>
          </p:nvPr>
        </p:nvSpPr>
        <p:spPr>
          <a:xfrm>
            <a:off x="778510" y="1221740"/>
            <a:ext cx="10913110" cy="5516245"/>
          </a:xfrm>
        </p:spPr>
        <p:txBody>
          <a:bodyPr vert="horz" wrap="square" lIns="91440" tIns="45720" rIns="91440" bIns="45720" anchor="t" anchorCtr="0"/>
          <a:p>
            <a:pPr eaLnBrk="1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</a:pPr>
            <a:r>
              <a:rPr lang="en-US" altLang="zh-CN" b="1" dirty="0">
                <a:ea typeface="宋体" panose="02010600030101010101" pitchFamily="2" charset="-122"/>
              </a:rPr>
              <a:t>Representativeness</a:t>
            </a:r>
            <a:endParaRPr lang="en-US" altLang="zh-CN" b="1" dirty="0">
              <a:ea typeface="宋体" panose="02010600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n-US" altLang="zh-CN" b="1" dirty="0">
                <a:ea typeface="宋体" panose="02010600030101010101" pitchFamily="2" charset="-122"/>
              </a:rPr>
              <a:t>   - Assign too much weight to evidence consistent with one’s impression</a:t>
            </a:r>
            <a:endParaRPr lang="en-US" altLang="zh-CN" b="1" dirty="0">
              <a:ea typeface="宋体" panose="02010600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</a:pPr>
            <a:r>
              <a:rPr lang="en-US" altLang="zh-CN" b="1" dirty="0">
                <a:ea typeface="宋体" panose="02010600030101010101" pitchFamily="2" charset="-122"/>
              </a:rPr>
              <a:t>Self-attribution bias</a:t>
            </a:r>
            <a:endParaRPr lang="en-US" altLang="zh-CN" b="1" dirty="0">
              <a:ea typeface="宋体" panose="02010600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FontTx/>
              <a:buNone/>
            </a:pPr>
            <a:r>
              <a:rPr lang="en-US" altLang="zh-CN" b="1" dirty="0">
                <a:ea typeface="宋体" panose="02010600030101010101" pitchFamily="2" charset="-122"/>
              </a:rPr>
              <a:t>   - Good outcomes are due to their abilities, but bad outcomes are due to </a:t>
            </a:r>
            <a:r>
              <a:rPr lang="en-US" altLang="zh-CN" b="1" dirty="0">
                <a:ea typeface="宋体" panose="02010600030101010101" pitchFamily="2" charset="-122"/>
              </a:rPr>
              <a:t>misfortune</a:t>
            </a:r>
            <a:endParaRPr lang="en-US" altLang="zh-CN" b="1" dirty="0">
              <a:ea typeface="宋体" panose="02010600030101010101" pitchFamily="2" charset="-122"/>
            </a:endParaRPr>
          </a:p>
          <a:p>
            <a:pPr marL="228600" lvl="1" algn="l" eaLnBrk="1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Char char="•"/>
            </a:pPr>
            <a:r>
              <a:rPr lang="en-US" altLang="zh-CN" sz="2800" b="1" dirty="0">
                <a:solidFill>
                  <a:schemeClr val="tx1"/>
                </a:solidFill>
                <a:ea typeface="宋体" panose="02010600030101010101" pitchFamily="2" charset="-122"/>
              </a:rPr>
              <a:t>Motivated reasoning</a:t>
            </a:r>
            <a:endParaRPr lang="en-US" altLang="zh-CN" sz="2800" b="1" dirty="0">
              <a:solidFill>
                <a:schemeClr val="tx1"/>
              </a:solidFill>
              <a:ea typeface="宋体" panose="02010600030101010101" pitchFamily="2" charset="-122"/>
            </a:endParaRPr>
          </a:p>
          <a:p>
            <a:pPr marL="273050" lvl="1" indent="-273050" eaLnBrk="1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tx2"/>
              </a:buClr>
              <a:buSzPct val="73000"/>
              <a:buNone/>
            </a:pPr>
            <a:r>
              <a:rPr lang="en-US" altLang="zh-CN" sz="2600" b="1" dirty="0">
                <a:solidFill>
                  <a:schemeClr val="tx1"/>
                </a:solidFill>
                <a:ea typeface="宋体" panose="02010600030101010101" pitchFamily="2" charset="-122"/>
              </a:rPr>
              <a:t>   - If information is inconsistent with investors’ preference, investors tend to discredit it</a:t>
            </a:r>
            <a:endParaRPr lang="en-US" altLang="zh-CN" b="1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charRg st="0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charRg st="0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charRg st="0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charRg st="19" end="9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267">
                                            <p:txEl>
                                              <p:charRg st="19" end="9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charRg st="93" end="1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267">
                                            <p:txEl>
                                              <p:charRg st="93" end="1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7">
                                            <p:txEl>
                                              <p:charRg st="93" end="1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charRg st="115" end="20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267">
                                            <p:txEl>
                                              <p:charRg st="115" end="20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67">
                                            <p:txEl>
                                              <p:charRg st="115" end="20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charRg st="202" end="2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1267">
                                            <p:txEl>
                                              <p:charRg st="202" end="2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charRg st="222" end="3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267">
                                            <p:txEl>
                                              <p:charRg st="222" end="3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267">
                                            <p:txEl>
                                              <p:charRg st="222" end="3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9682716" y="5952212"/>
            <a:ext cx="2247754" cy="8607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Group 89"/>
          <p:cNvGrpSpPr>
            <a:grpSpLocks noChangeAspect="1"/>
          </p:cNvGrpSpPr>
          <p:nvPr/>
        </p:nvGrpSpPr>
        <p:grpSpPr>
          <a:xfrm>
            <a:off x="604738" y="555742"/>
            <a:ext cx="274574" cy="461666"/>
            <a:chOff x="6627813" y="1292226"/>
            <a:chExt cx="503238" cy="846137"/>
          </a:xfrm>
          <a:solidFill>
            <a:schemeClr val="accent5">
              <a:lumMod val="50000"/>
            </a:schemeClr>
          </a:solidFill>
        </p:grpSpPr>
        <p:sp>
          <p:nvSpPr>
            <p:cNvPr id="5" name="Freeform 17"/>
            <p:cNvSpPr>
              <a:spLocks noEditPoints="1"/>
            </p:cNvSpPr>
            <p:nvPr/>
          </p:nvSpPr>
          <p:spPr bwMode="auto">
            <a:xfrm>
              <a:off x="6740525" y="1900238"/>
              <a:ext cx="276225" cy="63500"/>
            </a:xfrm>
            <a:custGeom>
              <a:avLst/>
              <a:gdLst/>
              <a:ahLst/>
              <a:cxnLst>
                <a:cxn ang="0">
                  <a:pos x="131" y="0"/>
                </a:cxn>
                <a:cxn ang="0">
                  <a:pos x="21" y="0"/>
                </a:cxn>
                <a:cxn ang="0">
                  <a:pos x="0" y="17"/>
                </a:cxn>
                <a:cxn ang="0">
                  <a:pos x="21" y="34"/>
                </a:cxn>
                <a:cxn ang="0">
                  <a:pos x="131" y="34"/>
                </a:cxn>
                <a:cxn ang="0">
                  <a:pos x="151" y="17"/>
                </a:cxn>
                <a:cxn ang="0">
                  <a:pos x="131" y="0"/>
                </a:cxn>
                <a:cxn ang="0">
                  <a:pos x="131" y="0"/>
                </a:cxn>
                <a:cxn ang="0">
                  <a:pos x="131" y="0"/>
                </a:cxn>
              </a:cxnLst>
              <a:rect l="0" t="0" r="r" b="b"/>
              <a:pathLst>
                <a:path w="151" h="34">
                  <a:moveTo>
                    <a:pt x="131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8"/>
                    <a:pt x="0" y="17"/>
                  </a:cubicBezTo>
                  <a:cubicBezTo>
                    <a:pt x="0" y="26"/>
                    <a:pt x="9" y="34"/>
                    <a:pt x="21" y="34"/>
                  </a:cubicBezTo>
                  <a:cubicBezTo>
                    <a:pt x="131" y="34"/>
                    <a:pt x="131" y="34"/>
                    <a:pt x="131" y="34"/>
                  </a:cubicBezTo>
                  <a:cubicBezTo>
                    <a:pt x="142" y="34"/>
                    <a:pt x="151" y="26"/>
                    <a:pt x="151" y="17"/>
                  </a:cubicBezTo>
                  <a:cubicBezTo>
                    <a:pt x="151" y="8"/>
                    <a:pt x="142" y="0"/>
                    <a:pt x="131" y="0"/>
                  </a:cubicBezTo>
                  <a:close/>
                  <a:moveTo>
                    <a:pt x="131" y="0"/>
                  </a:moveTo>
                  <a:cubicBezTo>
                    <a:pt x="131" y="0"/>
                    <a:pt x="131" y="0"/>
                    <a:pt x="131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 18"/>
            <p:cNvSpPr>
              <a:spLocks noEditPoints="1"/>
            </p:cNvSpPr>
            <p:nvPr/>
          </p:nvSpPr>
          <p:spPr bwMode="auto">
            <a:xfrm>
              <a:off x="6740525" y="1989138"/>
              <a:ext cx="276225" cy="61913"/>
            </a:xfrm>
            <a:custGeom>
              <a:avLst/>
              <a:gdLst/>
              <a:ahLst/>
              <a:cxnLst>
                <a:cxn ang="0">
                  <a:pos x="151" y="17"/>
                </a:cxn>
                <a:cxn ang="0">
                  <a:pos x="131" y="0"/>
                </a:cxn>
                <a:cxn ang="0">
                  <a:pos x="21" y="0"/>
                </a:cxn>
                <a:cxn ang="0">
                  <a:pos x="0" y="17"/>
                </a:cxn>
                <a:cxn ang="0">
                  <a:pos x="21" y="34"/>
                </a:cxn>
                <a:cxn ang="0">
                  <a:pos x="131" y="34"/>
                </a:cxn>
                <a:cxn ang="0">
                  <a:pos x="151" y="17"/>
                </a:cxn>
                <a:cxn ang="0">
                  <a:pos x="151" y="17"/>
                </a:cxn>
                <a:cxn ang="0">
                  <a:pos x="151" y="17"/>
                </a:cxn>
              </a:cxnLst>
              <a:rect l="0" t="0" r="r" b="b"/>
              <a:pathLst>
                <a:path w="151" h="34">
                  <a:moveTo>
                    <a:pt x="151" y="17"/>
                  </a:moveTo>
                  <a:cubicBezTo>
                    <a:pt x="151" y="8"/>
                    <a:pt x="142" y="0"/>
                    <a:pt x="13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8"/>
                    <a:pt x="0" y="17"/>
                  </a:cubicBezTo>
                  <a:cubicBezTo>
                    <a:pt x="0" y="26"/>
                    <a:pt x="9" y="34"/>
                    <a:pt x="21" y="34"/>
                  </a:cubicBezTo>
                  <a:cubicBezTo>
                    <a:pt x="131" y="34"/>
                    <a:pt x="131" y="34"/>
                    <a:pt x="131" y="34"/>
                  </a:cubicBezTo>
                  <a:cubicBezTo>
                    <a:pt x="142" y="34"/>
                    <a:pt x="151" y="26"/>
                    <a:pt x="151" y="17"/>
                  </a:cubicBezTo>
                  <a:close/>
                  <a:moveTo>
                    <a:pt x="151" y="17"/>
                  </a:moveTo>
                  <a:cubicBezTo>
                    <a:pt x="151" y="17"/>
                    <a:pt x="151" y="17"/>
                    <a:pt x="151" y="17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 19"/>
            <p:cNvSpPr>
              <a:spLocks noEditPoints="1"/>
            </p:cNvSpPr>
            <p:nvPr/>
          </p:nvSpPr>
          <p:spPr bwMode="auto">
            <a:xfrm>
              <a:off x="6770688" y="2078038"/>
              <a:ext cx="219075" cy="60325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0" y="17"/>
                </a:cxn>
                <a:cxn ang="0">
                  <a:pos x="20" y="33"/>
                </a:cxn>
                <a:cxn ang="0">
                  <a:pos x="99" y="33"/>
                </a:cxn>
                <a:cxn ang="0">
                  <a:pos x="120" y="17"/>
                </a:cxn>
                <a:cxn ang="0">
                  <a:pos x="99" y="0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20" y="0"/>
                </a:cxn>
              </a:cxnLst>
              <a:rect l="0" t="0" r="r" b="b"/>
              <a:pathLst>
                <a:path w="120" h="33">
                  <a:moveTo>
                    <a:pt x="20" y="0"/>
                  </a:moveTo>
                  <a:cubicBezTo>
                    <a:pt x="9" y="0"/>
                    <a:pt x="0" y="7"/>
                    <a:pt x="0" y="17"/>
                  </a:cubicBezTo>
                  <a:cubicBezTo>
                    <a:pt x="0" y="26"/>
                    <a:pt x="9" y="33"/>
                    <a:pt x="2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10" y="33"/>
                    <a:pt x="120" y="26"/>
                    <a:pt x="120" y="17"/>
                  </a:cubicBezTo>
                  <a:cubicBezTo>
                    <a:pt x="120" y="7"/>
                    <a:pt x="110" y="0"/>
                    <a:pt x="99" y="0"/>
                  </a:cubicBezTo>
                  <a:lnTo>
                    <a:pt x="20" y="0"/>
                  </a:lnTo>
                  <a:close/>
                  <a:moveTo>
                    <a:pt x="20" y="0"/>
                  </a:moveTo>
                  <a:cubicBezTo>
                    <a:pt x="20" y="0"/>
                    <a:pt x="20" y="0"/>
                    <a:pt x="20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 20"/>
            <p:cNvSpPr>
              <a:spLocks noEditPoints="1"/>
            </p:cNvSpPr>
            <p:nvPr/>
          </p:nvSpPr>
          <p:spPr bwMode="auto">
            <a:xfrm>
              <a:off x="6627813" y="1292226"/>
              <a:ext cx="503238" cy="581024"/>
            </a:xfrm>
            <a:custGeom>
              <a:avLst/>
              <a:gdLst/>
              <a:ahLst/>
              <a:cxnLst>
                <a:cxn ang="0">
                  <a:pos x="221" y="309"/>
                </a:cxn>
                <a:cxn ang="0">
                  <a:pos x="223" y="297"/>
                </a:cxn>
                <a:cxn ang="0">
                  <a:pos x="224" y="294"/>
                </a:cxn>
                <a:cxn ang="0">
                  <a:pos x="251" y="220"/>
                </a:cxn>
                <a:cxn ang="0">
                  <a:pos x="276" y="138"/>
                </a:cxn>
                <a:cxn ang="0">
                  <a:pos x="138" y="0"/>
                </a:cxn>
                <a:cxn ang="0">
                  <a:pos x="0" y="138"/>
                </a:cxn>
                <a:cxn ang="0">
                  <a:pos x="24" y="220"/>
                </a:cxn>
                <a:cxn ang="0">
                  <a:pos x="52" y="301"/>
                </a:cxn>
                <a:cxn ang="0">
                  <a:pos x="68" y="317"/>
                </a:cxn>
                <a:cxn ang="0">
                  <a:pos x="207" y="317"/>
                </a:cxn>
                <a:cxn ang="0">
                  <a:pos x="221" y="309"/>
                </a:cxn>
                <a:cxn ang="0">
                  <a:pos x="115" y="281"/>
                </a:cxn>
                <a:cxn ang="0">
                  <a:pos x="149" y="175"/>
                </a:cxn>
                <a:cxn ang="0">
                  <a:pos x="150" y="169"/>
                </a:cxn>
                <a:cxn ang="0">
                  <a:pos x="147" y="167"/>
                </a:cxn>
                <a:cxn ang="0">
                  <a:pos x="144" y="168"/>
                </a:cxn>
                <a:cxn ang="0">
                  <a:pos x="109" y="226"/>
                </a:cxn>
                <a:cxn ang="0">
                  <a:pos x="109" y="226"/>
                </a:cxn>
                <a:cxn ang="0">
                  <a:pos x="99" y="159"/>
                </a:cxn>
                <a:cxn ang="0">
                  <a:pos x="186" y="102"/>
                </a:cxn>
                <a:cxn ang="0">
                  <a:pos x="187" y="102"/>
                </a:cxn>
                <a:cxn ang="0">
                  <a:pos x="191" y="105"/>
                </a:cxn>
                <a:cxn ang="0">
                  <a:pos x="175" y="216"/>
                </a:cxn>
                <a:cxn ang="0">
                  <a:pos x="145" y="231"/>
                </a:cxn>
                <a:cxn ang="0">
                  <a:pos x="136" y="241"/>
                </a:cxn>
                <a:cxn ang="0">
                  <a:pos x="136" y="280"/>
                </a:cxn>
                <a:cxn ang="0">
                  <a:pos x="131" y="285"/>
                </a:cxn>
                <a:cxn ang="0">
                  <a:pos x="119" y="285"/>
                </a:cxn>
                <a:cxn ang="0">
                  <a:pos x="115" y="284"/>
                </a:cxn>
                <a:cxn ang="0">
                  <a:pos x="115" y="281"/>
                </a:cxn>
                <a:cxn ang="0">
                  <a:pos x="115" y="281"/>
                </a:cxn>
                <a:cxn ang="0">
                  <a:pos x="115" y="281"/>
                </a:cxn>
              </a:cxnLst>
              <a:rect l="0" t="0" r="r" b="b"/>
              <a:pathLst>
                <a:path w="276" h="317">
                  <a:moveTo>
                    <a:pt x="221" y="309"/>
                  </a:moveTo>
                  <a:cubicBezTo>
                    <a:pt x="223" y="306"/>
                    <a:pt x="223" y="301"/>
                    <a:pt x="223" y="297"/>
                  </a:cubicBezTo>
                  <a:cubicBezTo>
                    <a:pt x="224" y="296"/>
                    <a:pt x="224" y="295"/>
                    <a:pt x="224" y="294"/>
                  </a:cubicBezTo>
                  <a:cubicBezTo>
                    <a:pt x="228" y="260"/>
                    <a:pt x="240" y="240"/>
                    <a:pt x="251" y="220"/>
                  </a:cubicBezTo>
                  <a:cubicBezTo>
                    <a:pt x="264" y="198"/>
                    <a:pt x="276" y="177"/>
                    <a:pt x="276" y="138"/>
                  </a:cubicBezTo>
                  <a:cubicBezTo>
                    <a:pt x="276" y="62"/>
                    <a:pt x="214" y="0"/>
                    <a:pt x="138" y="0"/>
                  </a:cubicBezTo>
                  <a:cubicBezTo>
                    <a:pt x="62" y="0"/>
                    <a:pt x="0" y="62"/>
                    <a:pt x="0" y="138"/>
                  </a:cubicBezTo>
                  <a:cubicBezTo>
                    <a:pt x="0" y="177"/>
                    <a:pt x="12" y="198"/>
                    <a:pt x="24" y="220"/>
                  </a:cubicBezTo>
                  <a:cubicBezTo>
                    <a:pt x="36" y="241"/>
                    <a:pt x="48" y="263"/>
                    <a:pt x="52" y="301"/>
                  </a:cubicBezTo>
                  <a:cubicBezTo>
                    <a:pt x="52" y="310"/>
                    <a:pt x="60" y="317"/>
                    <a:pt x="68" y="317"/>
                  </a:cubicBezTo>
                  <a:cubicBezTo>
                    <a:pt x="207" y="317"/>
                    <a:pt x="207" y="317"/>
                    <a:pt x="207" y="317"/>
                  </a:cubicBezTo>
                  <a:cubicBezTo>
                    <a:pt x="213" y="317"/>
                    <a:pt x="218" y="314"/>
                    <a:pt x="221" y="309"/>
                  </a:cubicBezTo>
                  <a:close/>
                  <a:moveTo>
                    <a:pt x="115" y="281"/>
                  </a:moveTo>
                  <a:cubicBezTo>
                    <a:pt x="126" y="209"/>
                    <a:pt x="144" y="182"/>
                    <a:pt x="149" y="175"/>
                  </a:cubicBezTo>
                  <a:cubicBezTo>
                    <a:pt x="151" y="172"/>
                    <a:pt x="151" y="170"/>
                    <a:pt x="150" y="169"/>
                  </a:cubicBezTo>
                  <a:cubicBezTo>
                    <a:pt x="150" y="168"/>
                    <a:pt x="149" y="167"/>
                    <a:pt x="147" y="167"/>
                  </a:cubicBezTo>
                  <a:cubicBezTo>
                    <a:pt x="146" y="167"/>
                    <a:pt x="145" y="167"/>
                    <a:pt x="144" y="168"/>
                  </a:cubicBezTo>
                  <a:cubicBezTo>
                    <a:pt x="136" y="171"/>
                    <a:pt x="112" y="186"/>
                    <a:pt x="109" y="226"/>
                  </a:cubicBezTo>
                  <a:cubicBezTo>
                    <a:pt x="109" y="226"/>
                    <a:pt x="109" y="226"/>
                    <a:pt x="109" y="226"/>
                  </a:cubicBezTo>
                  <a:cubicBezTo>
                    <a:pt x="102" y="215"/>
                    <a:pt x="88" y="187"/>
                    <a:pt x="99" y="159"/>
                  </a:cubicBezTo>
                  <a:cubicBezTo>
                    <a:pt x="110" y="133"/>
                    <a:pt x="139" y="114"/>
                    <a:pt x="186" y="102"/>
                  </a:cubicBezTo>
                  <a:cubicBezTo>
                    <a:pt x="186" y="102"/>
                    <a:pt x="187" y="102"/>
                    <a:pt x="187" y="102"/>
                  </a:cubicBezTo>
                  <a:cubicBezTo>
                    <a:pt x="189" y="102"/>
                    <a:pt x="191" y="103"/>
                    <a:pt x="191" y="105"/>
                  </a:cubicBezTo>
                  <a:cubicBezTo>
                    <a:pt x="193" y="126"/>
                    <a:pt x="200" y="188"/>
                    <a:pt x="175" y="216"/>
                  </a:cubicBezTo>
                  <a:cubicBezTo>
                    <a:pt x="168" y="225"/>
                    <a:pt x="158" y="230"/>
                    <a:pt x="145" y="231"/>
                  </a:cubicBezTo>
                  <a:cubicBezTo>
                    <a:pt x="140" y="231"/>
                    <a:pt x="136" y="236"/>
                    <a:pt x="136" y="241"/>
                  </a:cubicBezTo>
                  <a:cubicBezTo>
                    <a:pt x="136" y="280"/>
                    <a:pt x="136" y="280"/>
                    <a:pt x="136" y="280"/>
                  </a:cubicBezTo>
                  <a:cubicBezTo>
                    <a:pt x="136" y="283"/>
                    <a:pt x="134" y="285"/>
                    <a:pt x="131" y="285"/>
                  </a:cubicBezTo>
                  <a:cubicBezTo>
                    <a:pt x="119" y="285"/>
                    <a:pt x="119" y="285"/>
                    <a:pt x="119" y="285"/>
                  </a:cubicBezTo>
                  <a:cubicBezTo>
                    <a:pt x="117" y="285"/>
                    <a:pt x="116" y="285"/>
                    <a:pt x="115" y="284"/>
                  </a:cubicBezTo>
                  <a:cubicBezTo>
                    <a:pt x="115" y="283"/>
                    <a:pt x="114" y="282"/>
                    <a:pt x="115" y="281"/>
                  </a:cubicBezTo>
                  <a:close/>
                  <a:moveTo>
                    <a:pt x="115" y="281"/>
                  </a:moveTo>
                  <a:cubicBezTo>
                    <a:pt x="115" y="281"/>
                    <a:pt x="115" y="281"/>
                    <a:pt x="115" y="28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16" name="直接连接符 15"/>
          <p:cNvCxnSpPr/>
          <p:nvPr/>
        </p:nvCxnSpPr>
        <p:spPr>
          <a:xfrm>
            <a:off x="1021404" y="1011677"/>
            <a:ext cx="10447507" cy="0"/>
          </a:xfrm>
          <a:prstGeom prst="line">
            <a:avLst/>
          </a:prstGeom>
          <a:ln w="254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1021404" y="480585"/>
            <a:ext cx="1044750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2800" b="1" dirty="0" smtClean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Prospect Theory</a:t>
            </a:r>
            <a:endParaRPr sz="2800" b="1" dirty="0" smtClean="0">
              <a:solidFill>
                <a:schemeClr val="accent5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291" name="Rectangle 3"/>
          <p:cNvSpPr>
            <a:spLocks noGrp="1"/>
          </p:cNvSpPr>
          <p:nvPr>
            <p:ph idx="1"/>
          </p:nvPr>
        </p:nvSpPr>
        <p:spPr>
          <a:xfrm>
            <a:off x="802005" y="1163955"/>
            <a:ext cx="10478135" cy="2266950"/>
          </a:xfrm>
        </p:spPr>
        <p:txBody>
          <a:bodyPr vert="horz" wrap="square" lIns="91440" tIns="45720" rIns="91440" bIns="45720" anchor="t" anchorCtr="0"/>
          <a:p>
            <a:pPr eaLnBrk="1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altLang="zh-CN" b="1" dirty="0">
                <a:solidFill>
                  <a:srgbClr val="000000"/>
                </a:solidFill>
                <a:ea typeface="宋体" panose="02010600030101010101" pitchFamily="2" charset="-122"/>
              </a:rPr>
              <a:t>An alternative to the theory of the optimal investment decision</a:t>
            </a:r>
            <a:endParaRPr lang="en-US" altLang="zh-CN" b="1" dirty="0">
              <a:solidFill>
                <a:srgbClr val="000000"/>
              </a:solidFill>
              <a:ea typeface="宋体" panose="02010600030101010101" pitchFamily="2" charset="-122"/>
            </a:endParaRPr>
          </a:p>
          <a:p>
            <a:pPr marL="457200" lvl="1" indent="0" eaLnBrk="1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altLang="zh-CN" sz="2600" b="1" dirty="0">
                <a:solidFill>
                  <a:srgbClr val="000000"/>
                </a:solidFill>
                <a:ea typeface="宋体" panose="02010600030101010101" pitchFamily="2" charset="-122"/>
              </a:rPr>
              <a:t>- Separate evaluation of gains and losses</a:t>
            </a:r>
            <a:endParaRPr lang="en-US" altLang="zh-CN" sz="2600" b="1" dirty="0">
              <a:solidFill>
                <a:srgbClr val="000000"/>
              </a:solidFill>
              <a:ea typeface="宋体" panose="02010600030101010101" pitchFamily="2" charset="-122"/>
            </a:endParaRPr>
          </a:p>
          <a:p>
            <a:pPr marL="457200" lvl="1" indent="0" eaLnBrk="1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altLang="zh-CN" sz="2600" b="1" dirty="0">
                <a:solidFill>
                  <a:srgbClr val="000000"/>
                </a:solidFill>
                <a:ea typeface="宋体" panose="02010600030101010101" pitchFamily="2" charset="-122"/>
              </a:rPr>
              <a:t>- Lose aversion: dislike even very small losses</a:t>
            </a:r>
            <a:endParaRPr lang="en-US" altLang="zh-CN" sz="2600" b="1" dirty="0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grpSp>
        <p:nvGrpSpPr>
          <p:cNvPr id="2" name="组合 9"/>
          <p:cNvGrpSpPr/>
          <p:nvPr/>
        </p:nvGrpSpPr>
        <p:grpSpPr>
          <a:xfrm>
            <a:off x="3623945" y="3482340"/>
            <a:ext cx="4681538" cy="3086100"/>
            <a:chOff x="2362200" y="1905000"/>
            <a:chExt cx="4664075" cy="3733800"/>
          </a:xfrm>
        </p:grpSpPr>
        <p:sp>
          <p:nvSpPr>
            <p:cNvPr id="12294" name="Line 4"/>
            <p:cNvSpPr/>
            <p:nvPr/>
          </p:nvSpPr>
          <p:spPr>
            <a:xfrm>
              <a:off x="4267200" y="2438400"/>
              <a:ext cx="0" cy="3200400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2295" name="Line 5"/>
            <p:cNvSpPr/>
            <p:nvPr/>
          </p:nvSpPr>
          <p:spPr>
            <a:xfrm>
              <a:off x="2590800" y="3962400"/>
              <a:ext cx="3505200" cy="0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2296" name="Text Box 6"/>
            <p:cNvSpPr txBox="1"/>
            <p:nvPr/>
          </p:nvSpPr>
          <p:spPr>
            <a:xfrm>
              <a:off x="3962400" y="1905000"/>
              <a:ext cx="762000" cy="45720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en-US" altLang="zh-CN" dirty="0">
                  <a:latin typeface="Arial" panose="020B0604020202020204" pitchFamily="34" charset="0"/>
                  <a:ea typeface="宋体" panose="02010600030101010101" pitchFamily="2" charset="-122"/>
                </a:rPr>
                <a:t>u(x)</a:t>
              </a:r>
              <a:endParaRPr lang="en-US" altLang="zh-CN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297" name="Text Box 7"/>
            <p:cNvSpPr txBox="1"/>
            <p:nvPr/>
          </p:nvSpPr>
          <p:spPr>
            <a:xfrm>
              <a:off x="6188075" y="3716338"/>
              <a:ext cx="838200" cy="82232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en-US" altLang="zh-CN" dirty="0">
                  <a:latin typeface="Arial" panose="020B0604020202020204" pitchFamily="34" charset="0"/>
                  <a:ea typeface="宋体" panose="02010600030101010101" pitchFamily="2" charset="-122"/>
                </a:rPr>
                <a:t>z gain</a:t>
              </a:r>
              <a:endParaRPr lang="en-US" altLang="zh-CN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298" name="Text Box 8"/>
            <p:cNvSpPr txBox="1"/>
            <p:nvPr/>
          </p:nvSpPr>
          <p:spPr>
            <a:xfrm>
              <a:off x="2362200" y="4038600"/>
              <a:ext cx="762000" cy="45720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en-US" altLang="zh-CN" dirty="0">
                  <a:latin typeface="Arial" panose="020B0604020202020204" pitchFamily="34" charset="0"/>
                  <a:ea typeface="宋体" panose="02010600030101010101" pitchFamily="2" charset="-122"/>
                </a:rPr>
                <a:t>loss</a:t>
              </a:r>
              <a:endParaRPr lang="en-US" altLang="zh-CN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cxnSp>
          <p:nvCxnSpPr>
            <p:cNvPr id="12299" name="AutoShape 9"/>
            <p:cNvCxnSpPr/>
            <p:nvPr/>
          </p:nvCxnSpPr>
          <p:spPr>
            <a:xfrm flipV="1">
              <a:off x="2743200" y="2895600"/>
              <a:ext cx="3048000" cy="2438400"/>
            </a:xfrm>
            <a:prstGeom prst="curvedConnector3">
              <a:avLst>
                <a:gd name="adj1" fmla="val 50000"/>
              </a:avLst>
            </a:prstGeom>
            <a:ln w="2857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charRg st="0" end="6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charRg st="0" end="6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charRg st="0" end="6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charRg st="64" end="10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>
                                            <p:txEl>
                                              <p:charRg st="64" end="10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1">
                                            <p:txEl>
                                              <p:charRg st="64" end="10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charRg st="104" end="15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1">
                                            <p:txEl>
                                              <p:charRg st="104" end="15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1">
                                            <p:txEl>
                                              <p:charRg st="104" end="15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9682716" y="5952212"/>
            <a:ext cx="2247754" cy="8607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Group 89"/>
          <p:cNvGrpSpPr>
            <a:grpSpLocks noChangeAspect="1"/>
          </p:cNvGrpSpPr>
          <p:nvPr/>
        </p:nvGrpSpPr>
        <p:grpSpPr>
          <a:xfrm>
            <a:off x="604738" y="555742"/>
            <a:ext cx="274574" cy="461666"/>
            <a:chOff x="6627813" y="1292226"/>
            <a:chExt cx="503238" cy="846137"/>
          </a:xfrm>
          <a:solidFill>
            <a:schemeClr val="accent5">
              <a:lumMod val="50000"/>
            </a:schemeClr>
          </a:solidFill>
        </p:grpSpPr>
        <p:sp>
          <p:nvSpPr>
            <p:cNvPr id="5" name="Freeform 17"/>
            <p:cNvSpPr>
              <a:spLocks noEditPoints="1"/>
            </p:cNvSpPr>
            <p:nvPr/>
          </p:nvSpPr>
          <p:spPr bwMode="auto">
            <a:xfrm>
              <a:off x="6740525" y="1900238"/>
              <a:ext cx="276225" cy="63500"/>
            </a:xfrm>
            <a:custGeom>
              <a:avLst/>
              <a:gdLst/>
              <a:ahLst/>
              <a:cxnLst>
                <a:cxn ang="0">
                  <a:pos x="131" y="0"/>
                </a:cxn>
                <a:cxn ang="0">
                  <a:pos x="21" y="0"/>
                </a:cxn>
                <a:cxn ang="0">
                  <a:pos x="0" y="17"/>
                </a:cxn>
                <a:cxn ang="0">
                  <a:pos x="21" y="34"/>
                </a:cxn>
                <a:cxn ang="0">
                  <a:pos x="131" y="34"/>
                </a:cxn>
                <a:cxn ang="0">
                  <a:pos x="151" y="17"/>
                </a:cxn>
                <a:cxn ang="0">
                  <a:pos x="131" y="0"/>
                </a:cxn>
                <a:cxn ang="0">
                  <a:pos x="131" y="0"/>
                </a:cxn>
                <a:cxn ang="0">
                  <a:pos x="131" y="0"/>
                </a:cxn>
              </a:cxnLst>
              <a:rect l="0" t="0" r="r" b="b"/>
              <a:pathLst>
                <a:path w="151" h="34">
                  <a:moveTo>
                    <a:pt x="131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8"/>
                    <a:pt x="0" y="17"/>
                  </a:cubicBezTo>
                  <a:cubicBezTo>
                    <a:pt x="0" y="26"/>
                    <a:pt x="9" y="34"/>
                    <a:pt x="21" y="34"/>
                  </a:cubicBezTo>
                  <a:cubicBezTo>
                    <a:pt x="131" y="34"/>
                    <a:pt x="131" y="34"/>
                    <a:pt x="131" y="34"/>
                  </a:cubicBezTo>
                  <a:cubicBezTo>
                    <a:pt x="142" y="34"/>
                    <a:pt x="151" y="26"/>
                    <a:pt x="151" y="17"/>
                  </a:cubicBezTo>
                  <a:cubicBezTo>
                    <a:pt x="151" y="8"/>
                    <a:pt x="142" y="0"/>
                    <a:pt x="131" y="0"/>
                  </a:cubicBezTo>
                  <a:close/>
                  <a:moveTo>
                    <a:pt x="131" y="0"/>
                  </a:moveTo>
                  <a:cubicBezTo>
                    <a:pt x="131" y="0"/>
                    <a:pt x="131" y="0"/>
                    <a:pt x="131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 18"/>
            <p:cNvSpPr>
              <a:spLocks noEditPoints="1"/>
            </p:cNvSpPr>
            <p:nvPr/>
          </p:nvSpPr>
          <p:spPr bwMode="auto">
            <a:xfrm>
              <a:off x="6740525" y="1989138"/>
              <a:ext cx="276225" cy="61913"/>
            </a:xfrm>
            <a:custGeom>
              <a:avLst/>
              <a:gdLst/>
              <a:ahLst/>
              <a:cxnLst>
                <a:cxn ang="0">
                  <a:pos x="151" y="17"/>
                </a:cxn>
                <a:cxn ang="0">
                  <a:pos x="131" y="0"/>
                </a:cxn>
                <a:cxn ang="0">
                  <a:pos x="21" y="0"/>
                </a:cxn>
                <a:cxn ang="0">
                  <a:pos x="0" y="17"/>
                </a:cxn>
                <a:cxn ang="0">
                  <a:pos x="21" y="34"/>
                </a:cxn>
                <a:cxn ang="0">
                  <a:pos x="131" y="34"/>
                </a:cxn>
                <a:cxn ang="0">
                  <a:pos x="151" y="17"/>
                </a:cxn>
                <a:cxn ang="0">
                  <a:pos x="151" y="17"/>
                </a:cxn>
                <a:cxn ang="0">
                  <a:pos x="151" y="17"/>
                </a:cxn>
              </a:cxnLst>
              <a:rect l="0" t="0" r="r" b="b"/>
              <a:pathLst>
                <a:path w="151" h="34">
                  <a:moveTo>
                    <a:pt x="151" y="17"/>
                  </a:moveTo>
                  <a:cubicBezTo>
                    <a:pt x="151" y="8"/>
                    <a:pt x="142" y="0"/>
                    <a:pt x="13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8"/>
                    <a:pt x="0" y="17"/>
                  </a:cubicBezTo>
                  <a:cubicBezTo>
                    <a:pt x="0" y="26"/>
                    <a:pt x="9" y="34"/>
                    <a:pt x="21" y="34"/>
                  </a:cubicBezTo>
                  <a:cubicBezTo>
                    <a:pt x="131" y="34"/>
                    <a:pt x="131" y="34"/>
                    <a:pt x="131" y="34"/>
                  </a:cubicBezTo>
                  <a:cubicBezTo>
                    <a:pt x="142" y="34"/>
                    <a:pt x="151" y="26"/>
                    <a:pt x="151" y="17"/>
                  </a:cubicBezTo>
                  <a:close/>
                  <a:moveTo>
                    <a:pt x="151" y="17"/>
                  </a:moveTo>
                  <a:cubicBezTo>
                    <a:pt x="151" y="17"/>
                    <a:pt x="151" y="17"/>
                    <a:pt x="151" y="17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 19"/>
            <p:cNvSpPr>
              <a:spLocks noEditPoints="1"/>
            </p:cNvSpPr>
            <p:nvPr/>
          </p:nvSpPr>
          <p:spPr bwMode="auto">
            <a:xfrm>
              <a:off x="6770688" y="2078038"/>
              <a:ext cx="219075" cy="60325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0" y="17"/>
                </a:cxn>
                <a:cxn ang="0">
                  <a:pos x="20" y="33"/>
                </a:cxn>
                <a:cxn ang="0">
                  <a:pos x="99" y="33"/>
                </a:cxn>
                <a:cxn ang="0">
                  <a:pos x="120" y="17"/>
                </a:cxn>
                <a:cxn ang="0">
                  <a:pos x="99" y="0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20" y="0"/>
                </a:cxn>
              </a:cxnLst>
              <a:rect l="0" t="0" r="r" b="b"/>
              <a:pathLst>
                <a:path w="120" h="33">
                  <a:moveTo>
                    <a:pt x="20" y="0"/>
                  </a:moveTo>
                  <a:cubicBezTo>
                    <a:pt x="9" y="0"/>
                    <a:pt x="0" y="7"/>
                    <a:pt x="0" y="17"/>
                  </a:cubicBezTo>
                  <a:cubicBezTo>
                    <a:pt x="0" y="26"/>
                    <a:pt x="9" y="33"/>
                    <a:pt x="2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10" y="33"/>
                    <a:pt x="120" y="26"/>
                    <a:pt x="120" y="17"/>
                  </a:cubicBezTo>
                  <a:cubicBezTo>
                    <a:pt x="120" y="7"/>
                    <a:pt x="110" y="0"/>
                    <a:pt x="99" y="0"/>
                  </a:cubicBezTo>
                  <a:lnTo>
                    <a:pt x="20" y="0"/>
                  </a:lnTo>
                  <a:close/>
                  <a:moveTo>
                    <a:pt x="20" y="0"/>
                  </a:moveTo>
                  <a:cubicBezTo>
                    <a:pt x="20" y="0"/>
                    <a:pt x="20" y="0"/>
                    <a:pt x="20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 20"/>
            <p:cNvSpPr>
              <a:spLocks noEditPoints="1"/>
            </p:cNvSpPr>
            <p:nvPr/>
          </p:nvSpPr>
          <p:spPr bwMode="auto">
            <a:xfrm>
              <a:off x="6627813" y="1292226"/>
              <a:ext cx="503238" cy="581024"/>
            </a:xfrm>
            <a:custGeom>
              <a:avLst/>
              <a:gdLst/>
              <a:ahLst/>
              <a:cxnLst>
                <a:cxn ang="0">
                  <a:pos x="221" y="309"/>
                </a:cxn>
                <a:cxn ang="0">
                  <a:pos x="223" y="297"/>
                </a:cxn>
                <a:cxn ang="0">
                  <a:pos x="224" y="294"/>
                </a:cxn>
                <a:cxn ang="0">
                  <a:pos x="251" y="220"/>
                </a:cxn>
                <a:cxn ang="0">
                  <a:pos x="276" y="138"/>
                </a:cxn>
                <a:cxn ang="0">
                  <a:pos x="138" y="0"/>
                </a:cxn>
                <a:cxn ang="0">
                  <a:pos x="0" y="138"/>
                </a:cxn>
                <a:cxn ang="0">
                  <a:pos x="24" y="220"/>
                </a:cxn>
                <a:cxn ang="0">
                  <a:pos x="52" y="301"/>
                </a:cxn>
                <a:cxn ang="0">
                  <a:pos x="68" y="317"/>
                </a:cxn>
                <a:cxn ang="0">
                  <a:pos x="207" y="317"/>
                </a:cxn>
                <a:cxn ang="0">
                  <a:pos x="221" y="309"/>
                </a:cxn>
                <a:cxn ang="0">
                  <a:pos x="115" y="281"/>
                </a:cxn>
                <a:cxn ang="0">
                  <a:pos x="149" y="175"/>
                </a:cxn>
                <a:cxn ang="0">
                  <a:pos x="150" y="169"/>
                </a:cxn>
                <a:cxn ang="0">
                  <a:pos x="147" y="167"/>
                </a:cxn>
                <a:cxn ang="0">
                  <a:pos x="144" y="168"/>
                </a:cxn>
                <a:cxn ang="0">
                  <a:pos x="109" y="226"/>
                </a:cxn>
                <a:cxn ang="0">
                  <a:pos x="109" y="226"/>
                </a:cxn>
                <a:cxn ang="0">
                  <a:pos x="99" y="159"/>
                </a:cxn>
                <a:cxn ang="0">
                  <a:pos x="186" y="102"/>
                </a:cxn>
                <a:cxn ang="0">
                  <a:pos x="187" y="102"/>
                </a:cxn>
                <a:cxn ang="0">
                  <a:pos x="191" y="105"/>
                </a:cxn>
                <a:cxn ang="0">
                  <a:pos x="175" y="216"/>
                </a:cxn>
                <a:cxn ang="0">
                  <a:pos x="145" y="231"/>
                </a:cxn>
                <a:cxn ang="0">
                  <a:pos x="136" y="241"/>
                </a:cxn>
                <a:cxn ang="0">
                  <a:pos x="136" y="280"/>
                </a:cxn>
                <a:cxn ang="0">
                  <a:pos x="131" y="285"/>
                </a:cxn>
                <a:cxn ang="0">
                  <a:pos x="119" y="285"/>
                </a:cxn>
                <a:cxn ang="0">
                  <a:pos x="115" y="284"/>
                </a:cxn>
                <a:cxn ang="0">
                  <a:pos x="115" y="281"/>
                </a:cxn>
                <a:cxn ang="0">
                  <a:pos x="115" y="281"/>
                </a:cxn>
                <a:cxn ang="0">
                  <a:pos x="115" y="281"/>
                </a:cxn>
              </a:cxnLst>
              <a:rect l="0" t="0" r="r" b="b"/>
              <a:pathLst>
                <a:path w="276" h="317">
                  <a:moveTo>
                    <a:pt x="221" y="309"/>
                  </a:moveTo>
                  <a:cubicBezTo>
                    <a:pt x="223" y="306"/>
                    <a:pt x="223" y="301"/>
                    <a:pt x="223" y="297"/>
                  </a:cubicBezTo>
                  <a:cubicBezTo>
                    <a:pt x="224" y="296"/>
                    <a:pt x="224" y="295"/>
                    <a:pt x="224" y="294"/>
                  </a:cubicBezTo>
                  <a:cubicBezTo>
                    <a:pt x="228" y="260"/>
                    <a:pt x="240" y="240"/>
                    <a:pt x="251" y="220"/>
                  </a:cubicBezTo>
                  <a:cubicBezTo>
                    <a:pt x="264" y="198"/>
                    <a:pt x="276" y="177"/>
                    <a:pt x="276" y="138"/>
                  </a:cubicBezTo>
                  <a:cubicBezTo>
                    <a:pt x="276" y="62"/>
                    <a:pt x="214" y="0"/>
                    <a:pt x="138" y="0"/>
                  </a:cubicBezTo>
                  <a:cubicBezTo>
                    <a:pt x="62" y="0"/>
                    <a:pt x="0" y="62"/>
                    <a:pt x="0" y="138"/>
                  </a:cubicBezTo>
                  <a:cubicBezTo>
                    <a:pt x="0" y="177"/>
                    <a:pt x="12" y="198"/>
                    <a:pt x="24" y="220"/>
                  </a:cubicBezTo>
                  <a:cubicBezTo>
                    <a:pt x="36" y="241"/>
                    <a:pt x="48" y="263"/>
                    <a:pt x="52" y="301"/>
                  </a:cubicBezTo>
                  <a:cubicBezTo>
                    <a:pt x="52" y="310"/>
                    <a:pt x="60" y="317"/>
                    <a:pt x="68" y="317"/>
                  </a:cubicBezTo>
                  <a:cubicBezTo>
                    <a:pt x="207" y="317"/>
                    <a:pt x="207" y="317"/>
                    <a:pt x="207" y="317"/>
                  </a:cubicBezTo>
                  <a:cubicBezTo>
                    <a:pt x="213" y="317"/>
                    <a:pt x="218" y="314"/>
                    <a:pt x="221" y="309"/>
                  </a:cubicBezTo>
                  <a:close/>
                  <a:moveTo>
                    <a:pt x="115" y="281"/>
                  </a:moveTo>
                  <a:cubicBezTo>
                    <a:pt x="126" y="209"/>
                    <a:pt x="144" y="182"/>
                    <a:pt x="149" y="175"/>
                  </a:cubicBezTo>
                  <a:cubicBezTo>
                    <a:pt x="151" y="172"/>
                    <a:pt x="151" y="170"/>
                    <a:pt x="150" y="169"/>
                  </a:cubicBezTo>
                  <a:cubicBezTo>
                    <a:pt x="150" y="168"/>
                    <a:pt x="149" y="167"/>
                    <a:pt x="147" y="167"/>
                  </a:cubicBezTo>
                  <a:cubicBezTo>
                    <a:pt x="146" y="167"/>
                    <a:pt x="145" y="167"/>
                    <a:pt x="144" y="168"/>
                  </a:cubicBezTo>
                  <a:cubicBezTo>
                    <a:pt x="136" y="171"/>
                    <a:pt x="112" y="186"/>
                    <a:pt x="109" y="226"/>
                  </a:cubicBezTo>
                  <a:cubicBezTo>
                    <a:pt x="109" y="226"/>
                    <a:pt x="109" y="226"/>
                    <a:pt x="109" y="226"/>
                  </a:cubicBezTo>
                  <a:cubicBezTo>
                    <a:pt x="102" y="215"/>
                    <a:pt x="88" y="187"/>
                    <a:pt x="99" y="159"/>
                  </a:cubicBezTo>
                  <a:cubicBezTo>
                    <a:pt x="110" y="133"/>
                    <a:pt x="139" y="114"/>
                    <a:pt x="186" y="102"/>
                  </a:cubicBezTo>
                  <a:cubicBezTo>
                    <a:pt x="186" y="102"/>
                    <a:pt x="187" y="102"/>
                    <a:pt x="187" y="102"/>
                  </a:cubicBezTo>
                  <a:cubicBezTo>
                    <a:pt x="189" y="102"/>
                    <a:pt x="191" y="103"/>
                    <a:pt x="191" y="105"/>
                  </a:cubicBezTo>
                  <a:cubicBezTo>
                    <a:pt x="193" y="126"/>
                    <a:pt x="200" y="188"/>
                    <a:pt x="175" y="216"/>
                  </a:cubicBezTo>
                  <a:cubicBezTo>
                    <a:pt x="168" y="225"/>
                    <a:pt x="158" y="230"/>
                    <a:pt x="145" y="231"/>
                  </a:cubicBezTo>
                  <a:cubicBezTo>
                    <a:pt x="140" y="231"/>
                    <a:pt x="136" y="236"/>
                    <a:pt x="136" y="241"/>
                  </a:cubicBezTo>
                  <a:cubicBezTo>
                    <a:pt x="136" y="280"/>
                    <a:pt x="136" y="280"/>
                    <a:pt x="136" y="280"/>
                  </a:cubicBezTo>
                  <a:cubicBezTo>
                    <a:pt x="136" y="283"/>
                    <a:pt x="134" y="285"/>
                    <a:pt x="131" y="285"/>
                  </a:cubicBezTo>
                  <a:cubicBezTo>
                    <a:pt x="119" y="285"/>
                    <a:pt x="119" y="285"/>
                    <a:pt x="119" y="285"/>
                  </a:cubicBezTo>
                  <a:cubicBezTo>
                    <a:pt x="117" y="285"/>
                    <a:pt x="116" y="285"/>
                    <a:pt x="115" y="284"/>
                  </a:cubicBezTo>
                  <a:cubicBezTo>
                    <a:pt x="115" y="283"/>
                    <a:pt x="114" y="282"/>
                    <a:pt x="115" y="281"/>
                  </a:cubicBezTo>
                  <a:close/>
                  <a:moveTo>
                    <a:pt x="115" y="281"/>
                  </a:moveTo>
                  <a:cubicBezTo>
                    <a:pt x="115" y="281"/>
                    <a:pt x="115" y="281"/>
                    <a:pt x="115" y="28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16" name="直接连接符 15"/>
          <p:cNvCxnSpPr/>
          <p:nvPr/>
        </p:nvCxnSpPr>
        <p:spPr>
          <a:xfrm>
            <a:off x="1021404" y="1011677"/>
            <a:ext cx="10447507" cy="0"/>
          </a:xfrm>
          <a:prstGeom prst="line">
            <a:avLst/>
          </a:prstGeom>
          <a:ln w="254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1021404" y="480585"/>
            <a:ext cx="1044750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2800" b="1" dirty="0" smtClean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Prospect Theory</a:t>
            </a:r>
            <a:endParaRPr sz="2800" b="1" dirty="0" smtClean="0">
              <a:solidFill>
                <a:schemeClr val="accent5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291" name="Rectangle 3"/>
          <p:cNvSpPr>
            <a:spLocks noGrp="1"/>
          </p:cNvSpPr>
          <p:nvPr>
            <p:ph idx="1"/>
          </p:nvPr>
        </p:nvSpPr>
        <p:spPr>
          <a:xfrm>
            <a:off x="458153" y="1169988"/>
            <a:ext cx="7416800" cy="5183187"/>
          </a:xfrm>
        </p:spPr>
        <p:txBody>
          <a:bodyPr vert="horz" wrap="square" lIns="91440" tIns="45720" rIns="91440" bIns="45720" anchor="t" anchorCtr="0"/>
          <a:p>
            <a:pPr lvl="1" eaLnBrk="1" hangingPunct="1">
              <a:lnSpc>
                <a:spcPct val="150000"/>
              </a:lnSpc>
              <a:spcBef>
                <a:spcPts val="1200"/>
              </a:spcBef>
            </a:pPr>
            <a:r>
              <a:rPr lang="en-US" altLang="zh-CN" sz="2800" b="1" dirty="0">
                <a:solidFill>
                  <a:srgbClr val="000000"/>
                </a:solidFill>
                <a:ea typeface="宋体" panose="02010600030101010101" pitchFamily="2" charset="-122"/>
              </a:rPr>
              <a:t>Deposit effect</a:t>
            </a:r>
            <a:endParaRPr lang="en-US" altLang="zh-CN" sz="2800" b="1" dirty="0">
              <a:solidFill>
                <a:srgbClr val="000000"/>
              </a:solidFill>
              <a:ea typeface="宋体" panose="02010600030101010101" pitchFamily="2" charset="-122"/>
            </a:endParaRPr>
          </a:p>
          <a:p>
            <a:pPr lvl="1" eaLnBrk="1" hangingPunct="1">
              <a:lnSpc>
                <a:spcPct val="150000"/>
              </a:lnSpc>
              <a:spcBef>
                <a:spcPts val="1200"/>
              </a:spcBef>
              <a:buNone/>
            </a:pPr>
            <a:r>
              <a:rPr lang="en-US" altLang="zh-CN" sz="2800" b="1" dirty="0">
                <a:solidFill>
                  <a:srgbClr val="000000"/>
                </a:solidFill>
                <a:ea typeface="宋体" panose="02010600030101010101" pitchFamily="2" charset="-122"/>
              </a:rPr>
              <a:t>  </a:t>
            </a:r>
            <a:r>
              <a:rPr lang="en-US" altLang="zh-CN" sz="2800" b="1" dirty="0">
                <a:solidFill>
                  <a:srgbClr val="000000"/>
                </a:solidFill>
                <a:ea typeface="宋体" panose="02010600030101010101" pitchFamily="2" charset="-122"/>
              </a:rPr>
              <a:t>- Do an experiment</a:t>
            </a:r>
            <a:endParaRPr lang="en-US" altLang="zh-CN" sz="2800" b="1" dirty="0">
              <a:solidFill>
                <a:srgbClr val="000000"/>
              </a:solidFill>
              <a:ea typeface="宋体" panose="02010600030101010101" pitchFamily="2" charset="-122"/>
            </a:endParaRPr>
          </a:p>
          <a:p>
            <a:pPr lvl="1" algn="l" eaLnBrk="1" hangingPunct="1">
              <a:lnSpc>
                <a:spcPct val="150000"/>
              </a:lnSpc>
              <a:spcBef>
                <a:spcPts val="1200"/>
              </a:spcBef>
              <a:buClrTx/>
              <a:buSzTx/>
              <a:buNone/>
            </a:pPr>
            <a:r>
              <a:rPr lang="en-US" altLang="zh-CN" sz="2800" b="1" dirty="0">
                <a:solidFill>
                  <a:srgbClr val="000000"/>
                </a:solidFill>
                <a:ea typeface="宋体" panose="02010600030101010101" pitchFamily="2" charset="-122"/>
              </a:rPr>
              <a:t>  - Hold on losers and sell winners</a:t>
            </a:r>
            <a:endParaRPr lang="en-US" altLang="zh-CN" sz="2800" b="1" dirty="0">
              <a:solidFill>
                <a:srgbClr val="000000"/>
              </a:solidFill>
              <a:ea typeface="宋体" panose="02010600030101010101" pitchFamily="2" charset="-122"/>
            </a:endParaRPr>
          </a:p>
          <a:p>
            <a:pPr lvl="2" indent="49530" eaLnBrk="1" hangingPunct="1">
              <a:spcBef>
                <a:spcPts val="1200"/>
              </a:spcBef>
              <a:buNone/>
            </a:pPr>
            <a:endParaRPr lang="en-US" altLang="zh-CN" sz="2800" b="1" dirty="0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charRg st="0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charRg st="0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charRg st="0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charRg st="15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>
                                            <p:txEl>
                                              <p:charRg st="15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1">
                                            <p:txEl>
                                              <p:charRg st="15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9682716" y="5952212"/>
            <a:ext cx="2247754" cy="8607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Group 89"/>
          <p:cNvGrpSpPr>
            <a:grpSpLocks noChangeAspect="1"/>
          </p:cNvGrpSpPr>
          <p:nvPr/>
        </p:nvGrpSpPr>
        <p:grpSpPr>
          <a:xfrm>
            <a:off x="604738" y="555742"/>
            <a:ext cx="274574" cy="461666"/>
            <a:chOff x="6627813" y="1292226"/>
            <a:chExt cx="503238" cy="846137"/>
          </a:xfrm>
          <a:solidFill>
            <a:schemeClr val="accent5">
              <a:lumMod val="50000"/>
            </a:schemeClr>
          </a:solidFill>
        </p:grpSpPr>
        <p:sp>
          <p:nvSpPr>
            <p:cNvPr id="5" name="Freeform 17"/>
            <p:cNvSpPr>
              <a:spLocks noEditPoints="1"/>
            </p:cNvSpPr>
            <p:nvPr/>
          </p:nvSpPr>
          <p:spPr bwMode="auto">
            <a:xfrm>
              <a:off x="6740525" y="1900238"/>
              <a:ext cx="276225" cy="63500"/>
            </a:xfrm>
            <a:custGeom>
              <a:avLst/>
              <a:gdLst/>
              <a:ahLst/>
              <a:cxnLst>
                <a:cxn ang="0">
                  <a:pos x="131" y="0"/>
                </a:cxn>
                <a:cxn ang="0">
                  <a:pos x="21" y="0"/>
                </a:cxn>
                <a:cxn ang="0">
                  <a:pos x="0" y="17"/>
                </a:cxn>
                <a:cxn ang="0">
                  <a:pos x="21" y="34"/>
                </a:cxn>
                <a:cxn ang="0">
                  <a:pos x="131" y="34"/>
                </a:cxn>
                <a:cxn ang="0">
                  <a:pos x="151" y="17"/>
                </a:cxn>
                <a:cxn ang="0">
                  <a:pos x="131" y="0"/>
                </a:cxn>
                <a:cxn ang="0">
                  <a:pos x="131" y="0"/>
                </a:cxn>
                <a:cxn ang="0">
                  <a:pos x="131" y="0"/>
                </a:cxn>
              </a:cxnLst>
              <a:rect l="0" t="0" r="r" b="b"/>
              <a:pathLst>
                <a:path w="151" h="34">
                  <a:moveTo>
                    <a:pt x="131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8"/>
                    <a:pt x="0" y="17"/>
                  </a:cubicBezTo>
                  <a:cubicBezTo>
                    <a:pt x="0" y="26"/>
                    <a:pt x="9" y="34"/>
                    <a:pt x="21" y="34"/>
                  </a:cubicBezTo>
                  <a:cubicBezTo>
                    <a:pt x="131" y="34"/>
                    <a:pt x="131" y="34"/>
                    <a:pt x="131" y="34"/>
                  </a:cubicBezTo>
                  <a:cubicBezTo>
                    <a:pt x="142" y="34"/>
                    <a:pt x="151" y="26"/>
                    <a:pt x="151" y="17"/>
                  </a:cubicBezTo>
                  <a:cubicBezTo>
                    <a:pt x="151" y="8"/>
                    <a:pt x="142" y="0"/>
                    <a:pt x="131" y="0"/>
                  </a:cubicBezTo>
                  <a:close/>
                  <a:moveTo>
                    <a:pt x="131" y="0"/>
                  </a:moveTo>
                  <a:cubicBezTo>
                    <a:pt x="131" y="0"/>
                    <a:pt x="131" y="0"/>
                    <a:pt x="131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 18"/>
            <p:cNvSpPr>
              <a:spLocks noEditPoints="1"/>
            </p:cNvSpPr>
            <p:nvPr/>
          </p:nvSpPr>
          <p:spPr bwMode="auto">
            <a:xfrm>
              <a:off x="6740525" y="1989138"/>
              <a:ext cx="276225" cy="61913"/>
            </a:xfrm>
            <a:custGeom>
              <a:avLst/>
              <a:gdLst/>
              <a:ahLst/>
              <a:cxnLst>
                <a:cxn ang="0">
                  <a:pos x="151" y="17"/>
                </a:cxn>
                <a:cxn ang="0">
                  <a:pos x="131" y="0"/>
                </a:cxn>
                <a:cxn ang="0">
                  <a:pos x="21" y="0"/>
                </a:cxn>
                <a:cxn ang="0">
                  <a:pos x="0" y="17"/>
                </a:cxn>
                <a:cxn ang="0">
                  <a:pos x="21" y="34"/>
                </a:cxn>
                <a:cxn ang="0">
                  <a:pos x="131" y="34"/>
                </a:cxn>
                <a:cxn ang="0">
                  <a:pos x="151" y="17"/>
                </a:cxn>
                <a:cxn ang="0">
                  <a:pos x="151" y="17"/>
                </a:cxn>
                <a:cxn ang="0">
                  <a:pos x="151" y="17"/>
                </a:cxn>
              </a:cxnLst>
              <a:rect l="0" t="0" r="r" b="b"/>
              <a:pathLst>
                <a:path w="151" h="34">
                  <a:moveTo>
                    <a:pt x="151" y="17"/>
                  </a:moveTo>
                  <a:cubicBezTo>
                    <a:pt x="151" y="8"/>
                    <a:pt x="142" y="0"/>
                    <a:pt x="13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8"/>
                    <a:pt x="0" y="17"/>
                  </a:cubicBezTo>
                  <a:cubicBezTo>
                    <a:pt x="0" y="26"/>
                    <a:pt x="9" y="34"/>
                    <a:pt x="21" y="34"/>
                  </a:cubicBezTo>
                  <a:cubicBezTo>
                    <a:pt x="131" y="34"/>
                    <a:pt x="131" y="34"/>
                    <a:pt x="131" y="34"/>
                  </a:cubicBezTo>
                  <a:cubicBezTo>
                    <a:pt x="142" y="34"/>
                    <a:pt x="151" y="26"/>
                    <a:pt x="151" y="17"/>
                  </a:cubicBezTo>
                  <a:close/>
                  <a:moveTo>
                    <a:pt x="151" y="17"/>
                  </a:moveTo>
                  <a:cubicBezTo>
                    <a:pt x="151" y="17"/>
                    <a:pt x="151" y="17"/>
                    <a:pt x="151" y="17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 19"/>
            <p:cNvSpPr>
              <a:spLocks noEditPoints="1"/>
            </p:cNvSpPr>
            <p:nvPr/>
          </p:nvSpPr>
          <p:spPr bwMode="auto">
            <a:xfrm>
              <a:off x="6770688" y="2078038"/>
              <a:ext cx="219075" cy="60325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0" y="17"/>
                </a:cxn>
                <a:cxn ang="0">
                  <a:pos x="20" y="33"/>
                </a:cxn>
                <a:cxn ang="0">
                  <a:pos x="99" y="33"/>
                </a:cxn>
                <a:cxn ang="0">
                  <a:pos x="120" y="17"/>
                </a:cxn>
                <a:cxn ang="0">
                  <a:pos x="99" y="0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20" y="0"/>
                </a:cxn>
              </a:cxnLst>
              <a:rect l="0" t="0" r="r" b="b"/>
              <a:pathLst>
                <a:path w="120" h="33">
                  <a:moveTo>
                    <a:pt x="20" y="0"/>
                  </a:moveTo>
                  <a:cubicBezTo>
                    <a:pt x="9" y="0"/>
                    <a:pt x="0" y="7"/>
                    <a:pt x="0" y="17"/>
                  </a:cubicBezTo>
                  <a:cubicBezTo>
                    <a:pt x="0" y="26"/>
                    <a:pt x="9" y="33"/>
                    <a:pt x="2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10" y="33"/>
                    <a:pt x="120" y="26"/>
                    <a:pt x="120" y="17"/>
                  </a:cubicBezTo>
                  <a:cubicBezTo>
                    <a:pt x="120" y="7"/>
                    <a:pt x="110" y="0"/>
                    <a:pt x="99" y="0"/>
                  </a:cubicBezTo>
                  <a:lnTo>
                    <a:pt x="20" y="0"/>
                  </a:lnTo>
                  <a:close/>
                  <a:moveTo>
                    <a:pt x="20" y="0"/>
                  </a:moveTo>
                  <a:cubicBezTo>
                    <a:pt x="20" y="0"/>
                    <a:pt x="20" y="0"/>
                    <a:pt x="20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 20"/>
            <p:cNvSpPr>
              <a:spLocks noEditPoints="1"/>
            </p:cNvSpPr>
            <p:nvPr/>
          </p:nvSpPr>
          <p:spPr bwMode="auto">
            <a:xfrm>
              <a:off x="6627813" y="1292226"/>
              <a:ext cx="503238" cy="581024"/>
            </a:xfrm>
            <a:custGeom>
              <a:avLst/>
              <a:gdLst/>
              <a:ahLst/>
              <a:cxnLst>
                <a:cxn ang="0">
                  <a:pos x="221" y="309"/>
                </a:cxn>
                <a:cxn ang="0">
                  <a:pos x="223" y="297"/>
                </a:cxn>
                <a:cxn ang="0">
                  <a:pos x="224" y="294"/>
                </a:cxn>
                <a:cxn ang="0">
                  <a:pos x="251" y="220"/>
                </a:cxn>
                <a:cxn ang="0">
                  <a:pos x="276" y="138"/>
                </a:cxn>
                <a:cxn ang="0">
                  <a:pos x="138" y="0"/>
                </a:cxn>
                <a:cxn ang="0">
                  <a:pos x="0" y="138"/>
                </a:cxn>
                <a:cxn ang="0">
                  <a:pos x="24" y="220"/>
                </a:cxn>
                <a:cxn ang="0">
                  <a:pos x="52" y="301"/>
                </a:cxn>
                <a:cxn ang="0">
                  <a:pos x="68" y="317"/>
                </a:cxn>
                <a:cxn ang="0">
                  <a:pos x="207" y="317"/>
                </a:cxn>
                <a:cxn ang="0">
                  <a:pos x="221" y="309"/>
                </a:cxn>
                <a:cxn ang="0">
                  <a:pos x="115" y="281"/>
                </a:cxn>
                <a:cxn ang="0">
                  <a:pos x="149" y="175"/>
                </a:cxn>
                <a:cxn ang="0">
                  <a:pos x="150" y="169"/>
                </a:cxn>
                <a:cxn ang="0">
                  <a:pos x="147" y="167"/>
                </a:cxn>
                <a:cxn ang="0">
                  <a:pos x="144" y="168"/>
                </a:cxn>
                <a:cxn ang="0">
                  <a:pos x="109" y="226"/>
                </a:cxn>
                <a:cxn ang="0">
                  <a:pos x="109" y="226"/>
                </a:cxn>
                <a:cxn ang="0">
                  <a:pos x="99" y="159"/>
                </a:cxn>
                <a:cxn ang="0">
                  <a:pos x="186" y="102"/>
                </a:cxn>
                <a:cxn ang="0">
                  <a:pos x="187" y="102"/>
                </a:cxn>
                <a:cxn ang="0">
                  <a:pos x="191" y="105"/>
                </a:cxn>
                <a:cxn ang="0">
                  <a:pos x="175" y="216"/>
                </a:cxn>
                <a:cxn ang="0">
                  <a:pos x="145" y="231"/>
                </a:cxn>
                <a:cxn ang="0">
                  <a:pos x="136" y="241"/>
                </a:cxn>
                <a:cxn ang="0">
                  <a:pos x="136" y="280"/>
                </a:cxn>
                <a:cxn ang="0">
                  <a:pos x="131" y="285"/>
                </a:cxn>
                <a:cxn ang="0">
                  <a:pos x="119" y="285"/>
                </a:cxn>
                <a:cxn ang="0">
                  <a:pos x="115" y="284"/>
                </a:cxn>
                <a:cxn ang="0">
                  <a:pos x="115" y="281"/>
                </a:cxn>
                <a:cxn ang="0">
                  <a:pos x="115" y="281"/>
                </a:cxn>
                <a:cxn ang="0">
                  <a:pos x="115" y="281"/>
                </a:cxn>
              </a:cxnLst>
              <a:rect l="0" t="0" r="r" b="b"/>
              <a:pathLst>
                <a:path w="276" h="317">
                  <a:moveTo>
                    <a:pt x="221" y="309"/>
                  </a:moveTo>
                  <a:cubicBezTo>
                    <a:pt x="223" y="306"/>
                    <a:pt x="223" y="301"/>
                    <a:pt x="223" y="297"/>
                  </a:cubicBezTo>
                  <a:cubicBezTo>
                    <a:pt x="224" y="296"/>
                    <a:pt x="224" y="295"/>
                    <a:pt x="224" y="294"/>
                  </a:cubicBezTo>
                  <a:cubicBezTo>
                    <a:pt x="228" y="260"/>
                    <a:pt x="240" y="240"/>
                    <a:pt x="251" y="220"/>
                  </a:cubicBezTo>
                  <a:cubicBezTo>
                    <a:pt x="264" y="198"/>
                    <a:pt x="276" y="177"/>
                    <a:pt x="276" y="138"/>
                  </a:cubicBezTo>
                  <a:cubicBezTo>
                    <a:pt x="276" y="62"/>
                    <a:pt x="214" y="0"/>
                    <a:pt x="138" y="0"/>
                  </a:cubicBezTo>
                  <a:cubicBezTo>
                    <a:pt x="62" y="0"/>
                    <a:pt x="0" y="62"/>
                    <a:pt x="0" y="138"/>
                  </a:cubicBezTo>
                  <a:cubicBezTo>
                    <a:pt x="0" y="177"/>
                    <a:pt x="12" y="198"/>
                    <a:pt x="24" y="220"/>
                  </a:cubicBezTo>
                  <a:cubicBezTo>
                    <a:pt x="36" y="241"/>
                    <a:pt x="48" y="263"/>
                    <a:pt x="52" y="301"/>
                  </a:cubicBezTo>
                  <a:cubicBezTo>
                    <a:pt x="52" y="310"/>
                    <a:pt x="60" y="317"/>
                    <a:pt x="68" y="317"/>
                  </a:cubicBezTo>
                  <a:cubicBezTo>
                    <a:pt x="207" y="317"/>
                    <a:pt x="207" y="317"/>
                    <a:pt x="207" y="317"/>
                  </a:cubicBezTo>
                  <a:cubicBezTo>
                    <a:pt x="213" y="317"/>
                    <a:pt x="218" y="314"/>
                    <a:pt x="221" y="309"/>
                  </a:cubicBezTo>
                  <a:close/>
                  <a:moveTo>
                    <a:pt x="115" y="281"/>
                  </a:moveTo>
                  <a:cubicBezTo>
                    <a:pt x="126" y="209"/>
                    <a:pt x="144" y="182"/>
                    <a:pt x="149" y="175"/>
                  </a:cubicBezTo>
                  <a:cubicBezTo>
                    <a:pt x="151" y="172"/>
                    <a:pt x="151" y="170"/>
                    <a:pt x="150" y="169"/>
                  </a:cubicBezTo>
                  <a:cubicBezTo>
                    <a:pt x="150" y="168"/>
                    <a:pt x="149" y="167"/>
                    <a:pt x="147" y="167"/>
                  </a:cubicBezTo>
                  <a:cubicBezTo>
                    <a:pt x="146" y="167"/>
                    <a:pt x="145" y="167"/>
                    <a:pt x="144" y="168"/>
                  </a:cubicBezTo>
                  <a:cubicBezTo>
                    <a:pt x="136" y="171"/>
                    <a:pt x="112" y="186"/>
                    <a:pt x="109" y="226"/>
                  </a:cubicBezTo>
                  <a:cubicBezTo>
                    <a:pt x="109" y="226"/>
                    <a:pt x="109" y="226"/>
                    <a:pt x="109" y="226"/>
                  </a:cubicBezTo>
                  <a:cubicBezTo>
                    <a:pt x="102" y="215"/>
                    <a:pt x="88" y="187"/>
                    <a:pt x="99" y="159"/>
                  </a:cubicBezTo>
                  <a:cubicBezTo>
                    <a:pt x="110" y="133"/>
                    <a:pt x="139" y="114"/>
                    <a:pt x="186" y="102"/>
                  </a:cubicBezTo>
                  <a:cubicBezTo>
                    <a:pt x="186" y="102"/>
                    <a:pt x="187" y="102"/>
                    <a:pt x="187" y="102"/>
                  </a:cubicBezTo>
                  <a:cubicBezTo>
                    <a:pt x="189" y="102"/>
                    <a:pt x="191" y="103"/>
                    <a:pt x="191" y="105"/>
                  </a:cubicBezTo>
                  <a:cubicBezTo>
                    <a:pt x="193" y="126"/>
                    <a:pt x="200" y="188"/>
                    <a:pt x="175" y="216"/>
                  </a:cubicBezTo>
                  <a:cubicBezTo>
                    <a:pt x="168" y="225"/>
                    <a:pt x="158" y="230"/>
                    <a:pt x="145" y="231"/>
                  </a:cubicBezTo>
                  <a:cubicBezTo>
                    <a:pt x="140" y="231"/>
                    <a:pt x="136" y="236"/>
                    <a:pt x="136" y="241"/>
                  </a:cubicBezTo>
                  <a:cubicBezTo>
                    <a:pt x="136" y="280"/>
                    <a:pt x="136" y="280"/>
                    <a:pt x="136" y="280"/>
                  </a:cubicBezTo>
                  <a:cubicBezTo>
                    <a:pt x="136" y="283"/>
                    <a:pt x="134" y="285"/>
                    <a:pt x="131" y="285"/>
                  </a:cubicBezTo>
                  <a:cubicBezTo>
                    <a:pt x="119" y="285"/>
                    <a:pt x="119" y="285"/>
                    <a:pt x="119" y="285"/>
                  </a:cubicBezTo>
                  <a:cubicBezTo>
                    <a:pt x="117" y="285"/>
                    <a:pt x="116" y="285"/>
                    <a:pt x="115" y="284"/>
                  </a:cubicBezTo>
                  <a:cubicBezTo>
                    <a:pt x="115" y="283"/>
                    <a:pt x="114" y="282"/>
                    <a:pt x="115" y="281"/>
                  </a:cubicBezTo>
                  <a:close/>
                  <a:moveTo>
                    <a:pt x="115" y="281"/>
                  </a:moveTo>
                  <a:cubicBezTo>
                    <a:pt x="115" y="281"/>
                    <a:pt x="115" y="281"/>
                    <a:pt x="115" y="28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16" name="直接连接符 15"/>
          <p:cNvCxnSpPr/>
          <p:nvPr/>
        </p:nvCxnSpPr>
        <p:spPr>
          <a:xfrm>
            <a:off x="1021404" y="1011677"/>
            <a:ext cx="10447507" cy="0"/>
          </a:xfrm>
          <a:prstGeom prst="line">
            <a:avLst/>
          </a:prstGeom>
          <a:ln w="254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1021404" y="480585"/>
            <a:ext cx="1044750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2800" b="1" dirty="0" smtClean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Prospect Theory</a:t>
            </a:r>
            <a:endParaRPr sz="2800" b="1" dirty="0" smtClean="0">
              <a:solidFill>
                <a:schemeClr val="accent5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802005" y="1252855"/>
            <a:ext cx="10163810" cy="5184775"/>
          </a:xfrm>
        </p:spPr>
        <p:txBody>
          <a:bodyPr vert="horz" wrap="square" lIns="91440" tIns="45720" rIns="91440" bIns="45720" numCol="1" anchor="t" anchorCtr="0" compatLnSpc="1">
            <a:normAutofit/>
          </a:bodyPr>
          <a:p>
            <a:pPr marL="228600" marR="0" lvl="1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</a:pPr>
            <a:r>
              <a:rPr kumimoji="0" lang="en-US" altLang="zh-CN" sz="2800" b="1" i="0" u="none" strike="noStrike" kern="1200" cap="none" spc="0" normalizeH="0" baseline="0" dirty="0">
                <a:solidFill>
                  <a:srgbClr val="000000"/>
                </a:solidFill>
                <a:latin typeface="+mn-lt"/>
                <a:ea typeface="宋体" panose="02010600030101010101" pitchFamily="2" charset="-122"/>
                <a:cs typeface="+mn-cs"/>
              </a:rPr>
              <a:t>Weighting of probabilities</a:t>
            </a:r>
            <a:endParaRPr kumimoji="0" lang="en-US" altLang="zh-CN" sz="2800" b="1" i="0" u="none" strike="noStrike" kern="1200" cap="none" spc="0" normalizeH="0" baseline="0" dirty="0">
              <a:solidFill>
                <a:srgbClr val="000000"/>
              </a:solidFill>
              <a:latin typeface="+mn-lt"/>
              <a:ea typeface="宋体" panose="02010600030101010101" pitchFamily="2" charset="-122"/>
              <a:cs typeface="+mn-cs"/>
            </a:endParaRPr>
          </a:p>
          <a:p>
            <a:pPr marL="530225" marR="0" lvl="2" indent="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SzPct val="60000"/>
              <a:buFont typeface="Wingdings" panose="05000000000000000000"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- Rare events </a:t>
            </a:r>
            <a:r>
              <a:rPr kumimoji="0" lang="en-US" altLang="zh-CN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overweighted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: salient, anecdotal and extreme</a:t>
            </a:r>
            <a:endParaRPr kumimoji="0" lang="en-US" altLang="zh-CN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  <a:p>
            <a:pPr marL="530225" marR="0" lvl="2" indent="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SzPct val="60000"/>
              <a:buFont typeface="Wingdings" panose="05000000000000000000"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- Likely events underweighted: abstract, statistical and relevant</a:t>
            </a:r>
            <a:endParaRPr kumimoji="0" lang="en-US" altLang="zh-CN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  <a:p>
            <a:pPr marL="758825" marR="0" lvl="2" indent="4953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SzPct val="60000"/>
              <a:buFont typeface="Wingdings" panose="05000000000000000000"/>
              <a:buNone/>
              <a:defRPr/>
            </a:pPr>
            <a:endParaRPr kumimoji="0" lang="en-US" altLang="zh-CN" sz="2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charRg st="0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charRg st="0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charRg st="0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charRg st="27" end="8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291">
                                            <p:txEl>
                                              <p:charRg st="27" end="8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charRg st="84" end="14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291">
                                            <p:txEl>
                                              <p:charRg st="84" end="14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1">
                                            <p:txEl>
                                              <p:charRg st="84" end="14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UNIT_PLACING_PICTURE_USER_VIEWPORT" val="{&quot;height&quot;:1489.303937007874,&quot;width&quot;:19559}"/>
</p:tagLst>
</file>

<file path=ppt/tags/tag2.xml><?xml version="1.0" encoding="utf-8"?>
<p:tagLst xmlns:p="http://schemas.openxmlformats.org/presentationml/2006/main">
  <p:tag name="KSO_WPP_MARK_KEY" val="415199fe-5cac-46f8-8d4f-49244cc9ae3d"/>
  <p:tag name="COMMONDATA" val="eyJoZGlkIjoiNTZjMmQyZmE2M2U0ZmU4MDI4NzYyMDI0NmIzOTFlYzUifQ=="/>
  <p:tag name="commondata" val="eyJoZGlkIjoiMThjN2RhY2Y5ZmExMzRmY2NkNjRiYjE5MWQzOWFkNWY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6231</Words>
  <Application>WPS 演示</Application>
  <PresentationFormat>自定义</PresentationFormat>
  <Paragraphs>201</Paragraphs>
  <Slides>26</Slides>
  <Notes>60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42" baseType="lpstr">
      <vt:lpstr>Arial</vt:lpstr>
      <vt:lpstr>宋体</vt:lpstr>
      <vt:lpstr>Wingdings</vt:lpstr>
      <vt:lpstr>Wingdings 2</vt:lpstr>
      <vt:lpstr>Garamond</vt:lpstr>
      <vt:lpstr>华文新魏</vt:lpstr>
      <vt:lpstr>微软雅黑</vt:lpstr>
      <vt:lpstr>Times New Roman</vt:lpstr>
      <vt:lpstr>Calibri</vt:lpstr>
      <vt:lpstr>Wingdings</vt:lpstr>
      <vt:lpstr>Arial Unicode MS</vt:lpstr>
      <vt:lpstr>等线 Light</vt:lpstr>
      <vt:lpstr>等线</vt:lpstr>
      <vt:lpstr>Wingdings</vt:lpstr>
      <vt:lpstr>Wingdings 2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  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F I</dc:creator>
  <cp:lastModifiedBy>张天舒</cp:lastModifiedBy>
  <cp:revision>1194</cp:revision>
  <dcterms:created xsi:type="dcterms:W3CDTF">2020-08-25T05:17:00Z</dcterms:created>
  <dcterms:modified xsi:type="dcterms:W3CDTF">2026-03-24T09:07:08Z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574127B417154A188D976402013409D4_13</vt:lpwstr>
  </property>
  <property fmtid="{D5CDD505-2E9C-101B-9397-08002B2CF9AE}" pid="3" name="KSOProductBuildVer">
    <vt:lpwstr>2052-12.1.0.25225</vt:lpwstr>
  </property>
</Properties>
</file>