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8"/>
  </p:handoutMasterIdLst>
  <p:sldIdLst>
    <p:sldId id="538" r:id="rId3"/>
    <p:sldId id="11088203" r:id="rId4"/>
    <p:sldId id="11088536" r:id="rId6"/>
    <p:sldId id="11088537" r:id="rId7"/>
    <p:sldId id="11088538" r:id="rId8"/>
    <p:sldId id="11088543" r:id="rId9"/>
    <p:sldId id="11088539" r:id="rId10"/>
    <p:sldId id="11088540" r:id="rId11"/>
    <p:sldId id="11088544" r:id="rId12"/>
    <p:sldId id="11088546" r:id="rId13"/>
    <p:sldId id="11088547" r:id="rId14"/>
    <p:sldId id="11088555" r:id="rId15"/>
    <p:sldId id="11088548" r:id="rId16"/>
    <p:sldId id="691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 I" initials="FI" lastIdx="1" clrIdx="0"/>
  <p:cmAuthor id="2" name="DELL" initials="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6C2"/>
    <a:srgbClr val="1F4E79"/>
    <a:srgbClr val="DAE3F3"/>
    <a:srgbClr val="F0F0F0"/>
    <a:srgbClr val="2E75B6"/>
    <a:srgbClr val="BF9000"/>
    <a:srgbClr val="548235"/>
    <a:srgbClr val="C55A11"/>
    <a:srgbClr val="167CC5"/>
    <a:srgbClr val="98A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2" autoAdjust="0"/>
    <p:restoredTop sz="90408" autoAdjust="0"/>
  </p:normalViewPr>
  <p:slideViewPr>
    <p:cSldViewPr snapToGrid="0" showGuides="1">
      <p:cViewPr>
        <p:scale>
          <a:sx n="50" d="100"/>
          <a:sy n="50" d="100"/>
        </p:scale>
        <p:origin x="-1116" y="-48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580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CB0A-888F-483A-912E-900EAD4356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539C-21DC-41C0-8896-5F68402D18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A368-9F22-4EFB-AC27-EC9EB6DE5F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74644-609C-4AA6-830C-27A8B75218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524000" y="1981200"/>
            <a:ext cx="10363200" cy="4114800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/>
            </a:pPr>
            <a:endParaRPr kumimoji="0" lang="zh-CN" alt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62084" y="6557963"/>
            <a:ext cx="2669117" cy="227013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9600" y="6557963"/>
            <a:ext cx="4876800" cy="228600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2006 Pearson Education Canada Inc.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35433" y="6556375"/>
            <a:ext cx="785284" cy="228600"/>
          </a:xfrm>
        </p:spPr>
        <p:txBody>
          <a:bodyPr/>
          <a:p>
            <a:pPr lvl="0" eaLnBrk="1" hangingPunct="1">
              <a:buNone/>
            </a:pPr>
            <a:r>
              <a:rPr lang="en-US" altLang="zh-CN" dirty="0">
                <a:latin typeface="Garamond" panose="02020404030301010803" pitchFamily="18" charset="0"/>
              </a:rPr>
              <a:t>3-</a:t>
            </a:r>
            <a:fld id="{9A0DB2DC-4C9A-4742-B13C-FB6460FD3503}" type="slidenum">
              <a:rPr lang="en-US" altLang="zh-CN" sz="1100" dirty="0">
                <a:solidFill>
                  <a:schemeClr val="tx2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</a:fld>
            <a:endParaRPr lang="en-US" altLang="zh-CN" sz="1100" dirty="0">
              <a:solidFill>
                <a:schemeClr val="tx2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662084" y="6557963"/>
            <a:ext cx="2669117" cy="227013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9600" y="6557963"/>
            <a:ext cx="4876800" cy="228600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© 2006 Pearson Education Canada Inc.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5433" y="6556375"/>
            <a:ext cx="785284" cy="228600"/>
          </a:xfrm>
        </p:spPr>
        <p:txBody>
          <a:bodyPr/>
          <a:p>
            <a:pPr lvl="0" eaLnBrk="1" hangingPunct="1">
              <a:buNone/>
            </a:pPr>
            <a:r>
              <a:rPr lang="en-US" altLang="zh-CN" dirty="0">
                <a:latin typeface="Garamond" panose="02020404030301010803" pitchFamily="18" charset="0"/>
              </a:rPr>
              <a:t>3-</a:t>
            </a:r>
            <a:fld id="{9A0DB2DC-4C9A-4742-B13C-FB6460FD3503}" type="slidenum">
              <a:rPr lang="en-US" altLang="zh-CN" sz="1100" dirty="0">
                <a:solidFill>
                  <a:schemeClr val="tx2"/>
                </a:solidFill>
                <a:latin typeface="Garamond" panose="02020404030301010803" pitchFamily="18" charset="0"/>
                <a:ea typeface="华文新魏" panose="02010800040101010101" pitchFamily="2" charset="-122"/>
              </a:rPr>
            </a:fld>
            <a:endParaRPr lang="en-US" altLang="zh-CN" sz="1100" dirty="0">
              <a:solidFill>
                <a:schemeClr val="tx2"/>
              </a:solidFill>
              <a:latin typeface="Garamond" panose="02020404030301010803" pitchFamily="18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28DC4-420E-46C8-99E9-A9EC6FCE4C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4DB612-D93C-46AA-BF34-DAF5508D1B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60" y="6181848"/>
            <a:ext cx="2026190" cy="4480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财大ppt模板\B10PPT模板（二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0507" y="1588"/>
            <a:ext cx="12186568" cy="6856730"/>
          </a:xfrm>
          <a:prstGeom prst="rect">
            <a:avLst/>
          </a:prstGeom>
          <a:noFill/>
        </p:spPr>
      </p:pic>
      <p:sp>
        <p:nvSpPr>
          <p:cNvPr id="6" name="标题 1"/>
          <p:cNvSpPr txBox="1"/>
          <p:nvPr/>
        </p:nvSpPr>
        <p:spPr>
          <a:xfrm>
            <a:off x="1110199" y="2102008"/>
            <a:ext cx="10359932" cy="647967"/>
          </a:xfrm>
          <a:prstGeom prst="rect">
            <a:avLst/>
          </a:prstGeom>
        </p:spPr>
        <p:txBody>
          <a:bodyPr vert="horz" lIns="104286" tIns="52143" rIns="104286" bIns="52143" rtlCol="0" anchor="ctr">
            <a:normAutofit/>
          </a:bodyPr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8" name="Picture 2" descr="I:\几何背景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2" t="4600" r="5399" b="3410"/>
          <a:stretch>
            <a:fillRect/>
          </a:stretch>
        </p:blipFill>
        <p:spPr bwMode="auto">
          <a:xfrm>
            <a:off x="-20955" y="2513330"/>
            <a:ext cx="12238990" cy="2200275"/>
          </a:xfrm>
          <a:prstGeom prst="rect">
            <a:avLst/>
          </a:prstGeom>
          <a:noFill/>
        </p:spPr>
      </p:pic>
      <p:sp>
        <p:nvSpPr>
          <p:cNvPr id="3076" name="TextBox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158750" y="2592039"/>
            <a:ext cx="12419965" cy="106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第五讲</a:t>
            </a:r>
            <a:r>
              <a:rPr lang="en-US" altLang="zh-CN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4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有效契约理论与会计</a:t>
            </a:r>
            <a:endParaRPr lang="zh-CN" altLang="en-US" sz="4200" b="1" dirty="0" smtClean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-64135" y="4690345"/>
            <a:ext cx="12192000" cy="506095"/>
          </a:xfrm>
          <a:prstGeom prst="rect">
            <a:avLst/>
          </a:prstGeom>
        </p:spPr>
      </p:pic>
      <p:sp>
        <p:nvSpPr>
          <p:cNvPr id="3077" name="Text Box 4"/>
          <p:cNvSpPr/>
          <p:nvPr/>
        </p:nvSpPr>
        <p:spPr>
          <a:xfrm>
            <a:off x="3737907" y="4946711"/>
            <a:ext cx="4587916" cy="20300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黄</a:t>
            </a: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俊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altLang="zh-CN" sz="26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zh-CN" altLang="en-US" sz="2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715" y="393700"/>
            <a:ext cx="10630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Distinguishing Efficiency and Opportunism in Contracting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960120" y="1139825"/>
            <a:ext cx="10561320" cy="5157470"/>
          </a:xfrm>
        </p:spPr>
        <p:txBody>
          <a:bodyPr>
            <a:normAutofit/>
          </a:bodyPr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b="1" dirty="0">
                <a:ea typeface="宋体" panose="02010600030101010101" pitchFamily="2" charset="-122"/>
              </a:rPr>
              <a:t>A basic question in contract theory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Are managers’ accounting policy choices driven by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2600" b="1" dirty="0">
                <a:ea typeface="宋体" panose="02010600030101010101" pitchFamily="2" charset="-122"/>
              </a:rPr>
              <a:t>Opportunistic view:  manager benefits at expense of investors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lvl="2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2600" b="1" dirty="0">
                <a:ea typeface="宋体" panose="02010600030101010101" pitchFamily="2" charset="-122"/>
              </a:rPr>
              <a:t>Efficient contracting view: manager chooses accounting policies to maximize contract efficiency (i.e., unexpected environment change)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marL="0" lvl="2" indent="0">
              <a:lnSpc>
                <a:spcPct val="150000"/>
              </a:lnSpc>
              <a:spcBef>
                <a:spcPts val="1200"/>
              </a:spcBef>
              <a:buClr>
                <a:schemeClr val="tx2"/>
              </a:buClr>
              <a:buSzPct val="73000"/>
              <a:buNone/>
            </a:pPr>
            <a:endParaRPr lang="en-US" altLang="zh-CN" sz="2600" dirty="0" smtClean="0">
              <a:ea typeface="宋体" panose="02010600030101010101" pitchFamily="2" charset="-122"/>
            </a:endParaRPr>
          </a:p>
          <a:p>
            <a:pPr lvl="2" eaLnBrk="1" hangingPunct="1">
              <a:lnSpc>
                <a:spcPct val="150000"/>
              </a:lnSpc>
              <a:spcBef>
                <a:spcPts val="1200"/>
              </a:spcBef>
            </a:pPr>
            <a:endParaRPr lang="en-US" altLang="zh-CN" dirty="0" smtClean="0">
              <a:ea typeface="宋体" panose="02010600030101010101" pitchFamily="2" charset="-122"/>
            </a:endParaRPr>
          </a:p>
          <a:p>
            <a:pPr lvl="2">
              <a:buFont typeface="Wingdings" panose="05000000000000000000" pitchFamily="2" charset="2"/>
              <a:buNone/>
            </a:pPr>
            <a:endParaRPr lang="en-US" altLang="zh-C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1046480" y="1183640"/>
            <a:ext cx="10863580" cy="4968240"/>
          </a:xfrm>
        </p:spPr>
        <p:txBody>
          <a:bodyPr>
            <a:normAutofit lnSpcReduction="10000"/>
          </a:bodyPr>
          <a:p>
            <a:pPr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2800" b="1" dirty="0">
                <a:ea typeface="宋体" panose="02010600030101010101" pitchFamily="2" charset="-122"/>
              </a:rPr>
              <a:t>Some research consistent with contracting efficiency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marL="457200" lvl="1" indent="0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Mian &amp; Smith (1990)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2600" b="1" dirty="0">
                <a:ea typeface="宋体" panose="02010600030101010101" pitchFamily="2" charset="-122"/>
              </a:rPr>
              <a:t>Consolidated financial statements: interdependence between parent and subsidiary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marL="457200" lvl="1" indent="0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Dechow (1994)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2600" b="1" dirty="0">
                <a:ea typeface="宋体" panose="02010600030101010101" pitchFamily="2" charset="-122"/>
              </a:rPr>
              <a:t>Net income more highly associated than cash flows with share returns</a:t>
            </a:r>
            <a:endParaRPr lang="en-US" altLang="zh-CN" sz="2600" b="1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1715" y="393700"/>
            <a:ext cx="10630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Distinguishing Efficiency and Opportunism in Contracting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915670" y="1160780"/>
            <a:ext cx="10863580" cy="4968240"/>
          </a:xfrm>
        </p:spPr>
        <p:txBody>
          <a:bodyPr>
            <a:normAutofit/>
          </a:bodyPr>
          <a:p>
            <a:pPr marL="457200" lvl="1" indent="0" fontAlgn="auto">
              <a:lnSpc>
                <a:spcPct val="150000"/>
              </a:lnSpc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Bharath, Sunder &amp; Sunder (2008) 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fontAlgn="auto">
              <a:lnSpc>
                <a:spcPct val="150000"/>
              </a:lnSpc>
            </a:pPr>
            <a:r>
              <a:rPr lang="en-US" altLang="zh-CN" sz="2600" b="1" dirty="0">
                <a:ea typeface="宋体" panose="02010600030101010101" pitchFamily="2" charset="-122"/>
              </a:rPr>
              <a:t>Interest rates are lower for firms with low accruals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marL="457200" lvl="1" indent="0" fontAlgn="auto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Wittenberg-Moerman (2008)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fontAlgn="auto">
              <a:lnSpc>
                <a:spcPct val="150000"/>
              </a:lnSpc>
            </a:pPr>
            <a:r>
              <a:rPr lang="en-US" altLang="zh-CN" sz="2600" b="1" dirty="0">
                <a:ea typeface="宋体" panose="02010600030101010101" pitchFamily="2" charset="-122"/>
              </a:rPr>
              <a:t>Conditional conservatism and information asymmetry  (measured by bid-ask spread) negatively associated</a:t>
            </a:r>
            <a:endParaRPr lang="en-US" altLang="zh-CN" sz="2600" b="1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1715" y="393700"/>
            <a:ext cx="10630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Distinguishing Efficiency and Opportunism in Contracting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977265" y="1160145"/>
            <a:ext cx="10864850" cy="5091430"/>
          </a:xfrm>
        </p:spPr>
        <p:txBody>
          <a:bodyPr>
            <a:normAutofit/>
          </a:bodyPr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800" b="1" dirty="0">
                <a:ea typeface="宋体" panose="02010600030101010101" pitchFamily="2" charset="-122"/>
              </a:rPr>
              <a:t>Some research consistent with  opportunistic manager behaviour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Hope and Thomas (2008)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400" b="1" dirty="0">
                <a:ea typeface="宋体" panose="02010600030101010101" pitchFamily="2" charset="-122"/>
              </a:rPr>
              <a:t>For multinational firms that did not disclose  earnings by geographic segment, foreign sales increased but earnings did not. Suggests empire building.</a:t>
            </a:r>
            <a:endParaRPr lang="en-US" altLang="zh-CN" sz="2400" b="1" dirty="0"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Dechow and Shakespeare (2009)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400" b="1" dirty="0">
                <a:ea typeface="宋体" panose="02010600030101010101" pitchFamily="2" charset="-122"/>
              </a:rPr>
              <a:t>Most firms in sample adopted aggressive fair value accounting for securitizations so as to avoid reporting a loss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1715" y="393700"/>
            <a:ext cx="10630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Distinguishing Efficiency and Opportunism in Contracting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Administrator\Desktop\财大ppt模板\B9PPT模板（一）宽屏-0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90" y="526"/>
            <a:ext cx="12177711" cy="685536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434" y="2586814"/>
            <a:ext cx="10972801" cy="11428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7195" dirty="0">
                <a:solidFill>
                  <a:srgbClr val="7C1D20"/>
                </a:solidFill>
                <a:latin typeface="微软雅黑" panose="020B0503020204020204" charset="-122"/>
                <a:ea typeface="微软雅黑" panose="020B0503020204020204" charset="-122"/>
              </a:rPr>
              <a:t>Thank You!</a:t>
            </a:r>
            <a:endParaRPr lang="en-US" altLang="zh-CN" sz="7195" dirty="0">
              <a:solidFill>
                <a:srgbClr val="7C1D2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Contracting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heory of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irm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idx="1"/>
          </p:nvPr>
        </p:nvSpPr>
        <p:spPr>
          <a:xfrm>
            <a:off x="868045" y="1144905"/>
            <a:ext cx="10562590" cy="5300980"/>
          </a:xfrm>
        </p:spPr>
        <p:txBody>
          <a:bodyPr>
            <a:normAutofit/>
          </a:bodyPr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b="1" dirty="0">
                <a:ea typeface="宋体" panose="02010600030101010101" pitchFamily="2" charset="-122"/>
              </a:rPr>
              <a:t> A firm can be viewed as a nexus of contracts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228600" lvl="1" algn="l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 The firm wants to minimize the various contracting costs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517525" lvl="1" indent="0" eaLnBrk="1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Costs of negotiation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517525" lvl="1" indent="0" eaLnBrk="1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Monitoring of contract performance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517525" lvl="1" indent="0" eaLnBrk="1" hangingPunct="1">
              <a:lnSpc>
                <a:spcPct val="120000"/>
              </a:lnSpc>
              <a:spcBef>
                <a:spcPts val="1200"/>
              </a:spcBef>
              <a:buNone/>
            </a:pPr>
            <a:endParaRPr lang="en-US" altLang="zh-CN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6125" lvl="1" indent="-228600" eaLnBrk="1" hangingPunct="1">
              <a:spcBef>
                <a:spcPts val="1200"/>
              </a:spcBef>
            </a:pPr>
            <a:endParaRPr lang="en-US" altLang="zh-CN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What is Efficient Contracting Theory?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idx="1"/>
          </p:nvPr>
        </p:nvSpPr>
        <p:spPr>
          <a:xfrm>
            <a:off x="837565" y="1115060"/>
            <a:ext cx="10760075" cy="5112385"/>
          </a:xfrm>
        </p:spPr>
        <p:txBody>
          <a:bodyPr>
            <a:normAutofit/>
          </a:bodyPr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The role of financial accounting information in moderating information asymmetry between contracting parties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An efficient contract generates trust between these conflicting interests at lowest cost to firm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eaLnBrk="1" hangingPunct="1">
              <a:spcBef>
                <a:spcPts val="1200"/>
              </a:spcBef>
            </a:pPr>
            <a:endParaRPr lang="en-US" altLang="zh-CN" sz="2600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97680"/>
            <a:ext cx="1044750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Sources of Contracting Demand for Financial Accounting Information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986155" y="1148715"/>
            <a:ext cx="10863580" cy="4968240"/>
          </a:xfrm>
        </p:spPr>
        <p:txBody>
          <a:bodyPr>
            <a:normAutofit/>
          </a:bodyPr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Lenders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Managers have information advantage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Lenders face payoff asymmetry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sz="2600" b="1" dirty="0">
                <a:ea typeface="宋体" panose="02010600030101010101" pitchFamily="2" charset="-122"/>
              </a:rPr>
              <a:t>They can lose heavily if firm does poorly, but do not directly share in gains if firm does well</a:t>
            </a:r>
            <a:endParaRPr lang="en-US" altLang="zh-CN" sz="2600" b="1" dirty="0">
              <a:ea typeface="宋体" panose="02010600030101010101" pitchFamily="2" charset="-122"/>
            </a:endParaRPr>
          </a:p>
          <a:p>
            <a:pPr lvl="2" eaLnBrk="1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sz="2600" b="1" dirty="0">
                <a:ea typeface="宋体" panose="02010600030101010101" pitchFamily="2" charset="-122"/>
              </a:rPr>
              <a:t>As a result, they demand early warning of financial distress</a:t>
            </a:r>
            <a:endParaRPr lang="en-US" altLang="zh-CN" sz="26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879475" y="1190625"/>
            <a:ext cx="10862945" cy="4896485"/>
          </a:xfrm>
        </p:spPr>
        <p:txBody>
          <a:bodyPr>
            <a:normAutofit/>
          </a:bodyPr>
          <a:p>
            <a:pPr eaLnBrk="1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b="1" dirty="0">
                <a:ea typeface="宋体" panose="02010600030101010101" pitchFamily="2" charset="-122"/>
              </a:rPr>
              <a:t>Shareholders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Managers assumed rational and will act in their own interest, which may conflict with shareholders’ interests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2" eaLnBrk="1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CN" sz="2600" b="1" dirty="0">
                <a:ea typeface="宋体" panose="02010600030101010101" pitchFamily="2" charset="-122"/>
              </a:rPr>
              <a:t>As a result, shareholders demand information to encourage responsible manager effort and limit opportunistic actions</a:t>
            </a:r>
            <a:endParaRPr lang="en-US" altLang="zh-CN" sz="2600" b="1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1404" y="97680"/>
            <a:ext cx="1044750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Sources of Contracting Demand for Financial Accounting Information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Accounting Policies for Efficient Contracting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65835" y="1186180"/>
            <a:ext cx="10865485" cy="5085080"/>
          </a:xfrm>
        </p:spPr>
        <p:txBody>
          <a:bodyPr>
            <a:normAutofit/>
          </a:bodyPr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800" b="1" dirty="0">
                <a:ea typeface="宋体" panose="02010600030101010101" pitchFamily="2" charset="-122"/>
              </a:rPr>
              <a:t>Reliability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Lenders demand reliable information to help protect against opportunistic manager policies that hide losses and record unrealized gains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Sometimes conflict with the role of financial statement to investors, eg, fair value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292735" lvl="1" indent="0" eaLnBrk="1" hangingPunct="1">
              <a:spcBef>
                <a:spcPts val="1800"/>
              </a:spcBef>
              <a:buNone/>
            </a:pPr>
            <a:endParaRPr lang="en-US" altLang="zh-CN" sz="2600" dirty="0" smtClean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Contract Rigidity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915" y="1148715"/>
            <a:ext cx="10864215" cy="5445125"/>
          </a:xfrm>
        </p:spPr>
        <p:txBody>
          <a:bodyPr>
            <a:normAutofit/>
          </a:bodyPr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800" b="1" dirty="0">
                <a:ea typeface="宋体" panose="02010600030101010101" pitchFamily="2" charset="-122"/>
              </a:rPr>
              <a:t>Many contracts depend on accounting variables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Debt contracts contain accounting-based covenants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Manager compensation contracts depend on net income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algn="l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lang="en-US" altLang="zh-CN" sz="2800" b="1" dirty="0">
                <a:ea typeface="宋体" panose="02010600030101010101" pitchFamily="2" charset="-122"/>
              </a:rPr>
              <a:t> Both types of contract tend to be long-term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marL="457200" lvl="1" indent="0" algn="l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Accounting standards often change during contract term, affecting net income and debt covenants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 algn="l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Probability of debt covenant violation may increase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 algn="l" eaLnBrk="1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600" b="1" dirty="0">
                <a:ea typeface="宋体" panose="02010600030101010101" pitchFamily="2" charset="-122"/>
              </a:rPr>
              <a:t>- Manager compensation may be affected</a:t>
            </a:r>
            <a:endParaRPr lang="en-US" altLang="zh-CN" sz="26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Contract Rigidity (cont’d)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385" y="1180465"/>
            <a:ext cx="10864215" cy="5445125"/>
          </a:xfrm>
        </p:spPr>
        <p:txBody>
          <a:bodyPr>
            <a:normAutofit/>
          </a:bodyPr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altLang="zh-CN" b="1" dirty="0">
                <a:ea typeface="宋体" panose="02010600030101010101" pitchFamily="2" charset="-122"/>
              </a:rPr>
              <a:t>Some suggested solutions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457200" lvl="1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Renegotiate contract: costly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Complete contract: can’t predict all future events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Freeze accounting standard: impractical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682716" y="5952212"/>
            <a:ext cx="2247754" cy="860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89"/>
          <p:cNvGrpSpPr>
            <a:grpSpLocks noChangeAspect="1"/>
          </p:cNvGrpSpPr>
          <p:nvPr/>
        </p:nvGrpSpPr>
        <p:grpSpPr>
          <a:xfrm>
            <a:off x="604738" y="555742"/>
            <a:ext cx="274574" cy="461666"/>
            <a:chOff x="6627813" y="1292226"/>
            <a:chExt cx="503238" cy="846137"/>
          </a:xfrm>
          <a:solidFill>
            <a:schemeClr val="accent5">
              <a:lumMod val="50000"/>
            </a:schemeClr>
          </a:solidFill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40525" y="1900238"/>
              <a:ext cx="276225" cy="63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1" y="0"/>
                </a:cxn>
              </a:cxnLst>
              <a:rect l="0" t="0" r="r" b="b"/>
              <a:pathLst>
                <a:path w="151" h="34">
                  <a:moveTo>
                    <a:pt x="13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ubicBezTo>
                    <a:pt x="151" y="8"/>
                    <a:pt x="142" y="0"/>
                    <a:pt x="131" y="0"/>
                  </a:cubicBezTo>
                  <a:close/>
                  <a:moveTo>
                    <a:pt x="131" y="0"/>
                  </a:move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740525" y="1989138"/>
              <a:ext cx="276225" cy="61913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31" y="0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21" y="34"/>
                </a:cxn>
                <a:cxn ang="0">
                  <a:pos x="131" y="34"/>
                </a:cxn>
                <a:cxn ang="0">
                  <a:pos x="151" y="17"/>
                </a:cxn>
                <a:cxn ang="0">
                  <a:pos x="151" y="17"/>
                </a:cxn>
                <a:cxn ang="0">
                  <a:pos x="151" y="17"/>
                </a:cxn>
              </a:cxnLst>
              <a:rect l="0" t="0" r="r" b="b"/>
              <a:pathLst>
                <a:path w="151" h="34">
                  <a:moveTo>
                    <a:pt x="151" y="17"/>
                  </a:moveTo>
                  <a:cubicBezTo>
                    <a:pt x="151" y="8"/>
                    <a:pt x="142" y="0"/>
                    <a:pt x="1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26"/>
                    <a:pt x="9" y="34"/>
                    <a:pt x="21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42" y="34"/>
                    <a:pt x="151" y="26"/>
                    <a:pt x="151" y="17"/>
                  </a:cubicBezTo>
                  <a:close/>
                  <a:moveTo>
                    <a:pt x="151" y="17"/>
                  </a:moveTo>
                  <a:cubicBezTo>
                    <a:pt x="151" y="17"/>
                    <a:pt x="151" y="17"/>
                    <a:pt x="151" y="1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770688" y="2078038"/>
              <a:ext cx="21907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7"/>
                </a:cxn>
                <a:cxn ang="0">
                  <a:pos x="20" y="33"/>
                </a:cxn>
                <a:cxn ang="0">
                  <a:pos x="99" y="33"/>
                </a:cxn>
                <a:cxn ang="0">
                  <a:pos x="120" y="17"/>
                </a:cxn>
                <a:cxn ang="0">
                  <a:pos x="9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20" h="33">
                  <a:moveTo>
                    <a:pt x="20" y="0"/>
                  </a:moveTo>
                  <a:cubicBezTo>
                    <a:pt x="9" y="0"/>
                    <a:pt x="0" y="7"/>
                    <a:pt x="0" y="17"/>
                  </a:cubicBezTo>
                  <a:cubicBezTo>
                    <a:pt x="0" y="26"/>
                    <a:pt x="9" y="33"/>
                    <a:pt x="2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10" y="33"/>
                    <a:pt x="120" y="26"/>
                    <a:pt x="120" y="17"/>
                  </a:cubicBezTo>
                  <a:cubicBezTo>
                    <a:pt x="120" y="7"/>
                    <a:pt x="110" y="0"/>
                    <a:pt x="99" y="0"/>
                  </a:cubicBezTo>
                  <a:lnTo>
                    <a:pt x="20" y="0"/>
                  </a:ln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6627813" y="1292226"/>
              <a:ext cx="503238" cy="581024"/>
            </a:xfrm>
            <a:custGeom>
              <a:avLst/>
              <a:gdLst/>
              <a:ahLst/>
              <a:cxnLst>
                <a:cxn ang="0">
                  <a:pos x="221" y="309"/>
                </a:cxn>
                <a:cxn ang="0">
                  <a:pos x="223" y="297"/>
                </a:cxn>
                <a:cxn ang="0">
                  <a:pos x="224" y="294"/>
                </a:cxn>
                <a:cxn ang="0">
                  <a:pos x="251" y="220"/>
                </a:cxn>
                <a:cxn ang="0">
                  <a:pos x="276" y="138"/>
                </a:cxn>
                <a:cxn ang="0">
                  <a:pos x="138" y="0"/>
                </a:cxn>
                <a:cxn ang="0">
                  <a:pos x="0" y="138"/>
                </a:cxn>
                <a:cxn ang="0">
                  <a:pos x="24" y="220"/>
                </a:cxn>
                <a:cxn ang="0">
                  <a:pos x="52" y="301"/>
                </a:cxn>
                <a:cxn ang="0">
                  <a:pos x="68" y="317"/>
                </a:cxn>
                <a:cxn ang="0">
                  <a:pos x="207" y="317"/>
                </a:cxn>
                <a:cxn ang="0">
                  <a:pos x="221" y="309"/>
                </a:cxn>
                <a:cxn ang="0">
                  <a:pos x="115" y="281"/>
                </a:cxn>
                <a:cxn ang="0">
                  <a:pos x="149" y="175"/>
                </a:cxn>
                <a:cxn ang="0">
                  <a:pos x="150" y="169"/>
                </a:cxn>
                <a:cxn ang="0">
                  <a:pos x="147" y="167"/>
                </a:cxn>
                <a:cxn ang="0">
                  <a:pos x="144" y="168"/>
                </a:cxn>
                <a:cxn ang="0">
                  <a:pos x="109" y="226"/>
                </a:cxn>
                <a:cxn ang="0">
                  <a:pos x="109" y="226"/>
                </a:cxn>
                <a:cxn ang="0">
                  <a:pos x="99" y="159"/>
                </a:cxn>
                <a:cxn ang="0">
                  <a:pos x="186" y="102"/>
                </a:cxn>
                <a:cxn ang="0">
                  <a:pos x="187" y="102"/>
                </a:cxn>
                <a:cxn ang="0">
                  <a:pos x="191" y="105"/>
                </a:cxn>
                <a:cxn ang="0">
                  <a:pos x="175" y="216"/>
                </a:cxn>
                <a:cxn ang="0">
                  <a:pos x="145" y="231"/>
                </a:cxn>
                <a:cxn ang="0">
                  <a:pos x="136" y="241"/>
                </a:cxn>
                <a:cxn ang="0">
                  <a:pos x="136" y="280"/>
                </a:cxn>
                <a:cxn ang="0">
                  <a:pos x="131" y="285"/>
                </a:cxn>
                <a:cxn ang="0">
                  <a:pos x="119" y="285"/>
                </a:cxn>
                <a:cxn ang="0">
                  <a:pos x="115" y="284"/>
                </a:cxn>
                <a:cxn ang="0">
                  <a:pos x="115" y="281"/>
                </a:cxn>
                <a:cxn ang="0">
                  <a:pos x="115" y="281"/>
                </a:cxn>
                <a:cxn ang="0">
                  <a:pos x="115" y="281"/>
                </a:cxn>
              </a:cxnLst>
              <a:rect l="0" t="0" r="r" b="b"/>
              <a:pathLst>
                <a:path w="276" h="317">
                  <a:moveTo>
                    <a:pt x="221" y="309"/>
                  </a:moveTo>
                  <a:cubicBezTo>
                    <a:pt x="223" y="306"/>
                    <a:pt x="223" y="301"/>
                    <a:pt x="223" y="297"/>
                  </a:cubicBezTo>
                  <a:cubicBezTo>
                    <a:pt x="224" y="296"/>
                    <a:pt x="224" y="295"/>
                    <a:pt x="224" y="294"/>
                  </a:cubicBezTo>
                  <a:cubicBezTo>
                    <a:pt x="228" y="260"/>
                    <a:pt x="240" y="240"/>
                    <a:pt x="251" y="220"/>
                  </a:cubicBezTo>
                  <a:cubicBezTo>
                    <a:pt x="264" y="198"/>
                    <a:pt x="276" y="177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ubicBezTo>
                    <a:pt x="62" y="0"/>
                    <a:pt x="0" y="62"/>
                    <a:pt x="0" y="138"/>
                  </a:cubicBezTo>
                  <a:cubicBezTo>
                    <a:pt x="0" y="177"/>
                    <a:pt x="12" y="198"/>
                    <a:pt x="24" y="220"/>
                  </a:cubicBezTo>
                  <a:cubicBezTo>
                    <a:pt x="36" y="241"/>
                    <a:pt x="48" y="263"/>
                    <a:pt x="52" y="301"/>
                  </a:cubicBezTo>
                  <a:cubicBezTo>
                    <a:pt x="52" y="310"/>
                    <a:pt x="60" y="317"/>
                    <a:pt x="68" y="317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13" y="317"/>
                    <a:pt x="218" y="314"/>
                    <a:pt x="221" y="309"/>
                  </a:cubicBezTo>
                  <a:close/>
                  <a:moveTo>
                    <a:pt x="115" y="281"/>
                  </a:moveTo>
                  <a:cubicBezTo>
                    <a:pt x="126" y="209"/>
                    <a:pt x="144" y="182"/>
                    <a:pt x="149" y="175"/>
                  </a:cubicBezTo>
                  <a:cubicBezTo>
                    <a:pt x="151" y="172"/>
                    <a:pt x="151" y="170"/>
                    <a:pt x="150" y="169"/>
                  </a:cubicBezTo>
                  <a:cubicBezTo>
                    <a:pt x="150" y="168"/>
                    <a:pt x="149" y="167"/>
                    <a:pt x="147" y="167"/>
                  </a:cubicBezTo>
                  <a:cubicBezTo>
                    <a:pt x="146" y="167"/>
                    <a:pt x="145" y="167"/>
                    <a:pt x="144" y="168"/>
                  </a:cubicBezTo>
                  <a:cubicBezTo>
                    <a:pt x="136" y="171"/>
                    <a:pt x="112" y="186"/>
                    <a:pt x="109" y="226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2" y="215"/>
                    <a:pt x="88" y="187"/>
                    <a:pt x="99" y="159"/>
                  </a:cubicBezTo>
                  <a:cubicBezTo>
                    <a:pt x="110" y="133"/>
                    <a:pt x="139" y="114"/>
                    <a:pt x="186" y="102"/>
                  </a:cubicBezTo>
                  <a:cubicBezTo>
                    <a:pt x="186" y="102"/>
                    <a:pt x="187" y="102"/>
                    <a:pt x="187" y="102"/>
                  </a:cubicBezTo>
                  <a:cubicBezTo>
                    <a:pt x="189" y="102"/>
                    <a:pt x="191" y="103"/>
                    <a:pt x="191" y="105"/>
                  </a:cubicBezTo>
                  <a:cubicBezTo>
                    <a:pt x="193" y="126"/>
                    <a:pt x="200" y="188"/>
                    <a:pt x="175" y="216"/>
                  </a:cubicBezTo>
                  <a:cubicBezTo>
                    <a:pt x="168" y="225"/>
                    <a:pt x="158" y="230"/>
                    <a:pt x="145" y="231"/>
                  </a:cubicBezTo>
                  <a:cubicBezTo>
                    <a:pt x="140" y="231"/>
                    <a:pt x="136" y="236"/>
                    <a:pt x="136" y="241"/>
                  </a:cubicBezTo>
                  <a:cubicBezTo>
                    <a:pt x="136" y="280"/>
                    <a:pt x="136" y="280"/>
                    <a:pt x="136" y="280"/>
                  </a:cubicBezTo>
                  <a:cubicBezTo>
                    <a:pt x="136" y="283"/>
                    <a:pt x="134" y="285"/>
                    <a:pt x="131" y="285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7" y="285"/>
                    <a:pt x="116" y="285"/>
                    <a:pt x="115" y="284"/>
                  </a:cubicBezTo>
                  <a:cubicBezTo>
                    <a:pt x="115" y="283"/>
                    <a:pt x="114" y="282"/>
                    <a:pt x="115" y="281"/>
                  </a:cubicBezTo>
                  <a:close/>
                  <a:moveTo>
                    <a:pt x="115" y="281"/>
                  </a:moveTo>
                  <a:cubicBezTo>
                    <a:pt x="115" y="281"/>
                    <a:pt x="115" y="281"/>
                    <a:pt x="115" y="2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021404" y="1011677"/>
            <a:ext cx="10447507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21404" y="480585"/>
            <a:ext cx="104475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Contract Rigidity (cont’d)</a:t>
            </a:r>
            <a:endParaRPr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1540" y="1200785"/>
            <a:ext cx="10864215" cy="5661025"/>
          </a:xfrm>
        </p:spPr>
        <p:txBody>
          <a:bodyPr>
            <a:normAutofit/>
          </a:bodyPr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ea typeface="宋体" panose="02010600030101010101" pitchFamily="2" charset="-122"/>
              </a:rPr>
              <a:t>As a result, managers are concerned about changes in accounting standards and policies, even if no effects on cash flows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May exploit the flexibility of GAAP to change accounting policies to offset effects of changes in accounting standards on contracts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altLang="zh-CN" sz="2600" b="1" dirty="0">
                <a:solidFill>
                  <a:schemeClr val="tx1"/>
                </a:solidFill>
                <a:ea typeface="宋体" panose="02010600030101010101" pitchFamily="2" charset="-122"/>
              </a:rPr>
              <a:t>- May change operating policies (e.g., R&amp;D, extent of hedging)</a:t>
            </a:r>
            <a:endParaRPr lang="en-US" altLang="zh-CN" sz="2600" b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228600" lvl="1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Char char="•"/>
              <a:defRPr/>
            </a:pPr>
            <a:r>
              <a:rPr lang="en-US" altLang="zh-CN" sz="2800" b="1" dirty="0">
                <a:solidFill>
                  <a:schemeClr val="tx1"/>
                </a:solidFill>
                <a:ea typeface="宋体" panose="02010600030101010101" pitchFamily="2" charset="-122"/>
              </a:rPr>
              <a:t>A new accounting standard has economic consequences if it motivates managers to change accounting and/or operating policies</a:t>
            </a:r>
            <a:endParaRPr lang="en-US" altLang="zh-CN" sz="28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489.303937007874,&quot;width&quot;:19559}"/>
</p:tagLst>
</file>

<file path=ppt/tags/tag2.xml><?xml version="1.0" encoding="utf-8"?>
<p:tagLst xmlns:p="http://schemas.openxmlformats.org/presentationml/2006/main">
  <p:tag name="KSO_WPP_MARK_KEY" val="415199fe-5cac-46f8-8d4f-49244cc9ae3d"/>
  <p:tag name="COMMONDATA" val="eyJoZGlkIjoiNTZjMmQyZmE2M2U0ZmU4MDI4NzYyMDI0NmIzOTFlYzUifQ=="/>
  <p:tag name="commondata" val="eyJoZGlkIjoiMThjN2RhY2Y5ZmExMzRmY2NkNjRiYjE5MWQzOWFkN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3710</Words>
  <Application>WPS 演示</Application>
  <PresentationFormat>自定义</PresentationFormat>
  <Paragraphs>101</Paragraphs>
  <Slides>14</Slides>
  <Notes>60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Wingdings 2</vt:lpstr>
      <vt:lpstr>Garamond</vt:lpstr>
      <vt:lpstr>华文新魏</vt:lpstr>
      <vt:lpstr>微软雅黑</vt:lpstr>
      <vt:lpstr>Times New Roman</vt:lpstr>
      <vt:lpstr>Calibri</vt:lpstr>
      <vt:lpstr>Verdana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 I</dc:creator>
  <cp:lastModifiedBy>张天舒</cp:lastModifiedBy>
  <cp:revision>1189</cp:revision>
  <dcterms:created xsi:type="dcterms:W3CDTF">2020-08-25T05:17:00Z</dcterms:created>
  <dcterms:modified xsi:type="dcterms:W3CDTF">2026-03-24T09:08:16Z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6D7DB82D7BD841CFB5CE1064060D5F6A_13</vt:lpwstr>
  </property>
  <property fmtid="{D5CDD505-2E9C-101B-9397-08002B2CF9AE}" pid="3" name="KSOProductBuildVer">
    <vt:lpwstr>2052-12.1.0.25225</vt:lpwstr>
  </property>
</Properties>
</file>