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538" r:id="rId3"/>
    <p:sldId id="11088203" r:id="rId4"/>
    <p:sldId id="11088475" r:id="rId6"/>
    <p:sldId id="11088550" r:id="rId7"/>
    <p:sldId id="11088537" r:id="rId8"/>
    <p:sldId id="11088553" r:id="rId9"/>
    <p:sldId id="11088549" r:id="rId10"/>
    <p:sldId id="11088546" r:id="rId11"/>
    <p:sldId id="11088547" r:id="rId12"/>
    <p:sldId id="11088544" r:id="rId13"/>
    <p:sldId id="11088545" r:id="rId14"/>
    <p:sldId id="11088542" r:id="rId15"/>
    <p:sldId id="11088543" r:id="rId16"/>
    <p:sldId id="11088540" r:id="rId17"/>
    <p:sldId id="11088541" r:id="rId18"/>
    <p:sldId id="11088538" r:id="rId19"/>
    <p:sldId id="11088539" r:id="rId20"/>
    <p:sldId id="11088551" r:id="rId21"/>
    <p:sldId id="11088552" r:id="rId22"/>
    <p:sldId id="691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9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I" initials="FI" lastIdx="1" clrIdx="0"/>
  <p:cmAuthor id="2" name="DELL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  <a:srgbClr val="1F4E79"/>
    <a:srgbClr val="DAE3F3"/>
    <a:srgbClr val="F0F0F0"/>
    <a:srgbClr val="2E75B6"/>
    <a:srgbClr val="BF9000"/>
    <a:srgbClr val="548235"/>
    <a:srgbClr val="C55A11"/>
    <a:srgbClr val="167CC5"/>
    <a:srgbClr val="98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0408" autoAdjust="0"/>
  </p:normalViewPr>
  <p:slideViewPr>
    <p:cSldViewPr snapToGrid="0" showGuides="1">
      <p:cViewPr>
        <p:scale>
          <a:sx n="50" d="100"/>
          <a:sy n="50" d="100"/>
        </p:scale>
        <p:origin x="-1116" y="-488"/>
      </p:cViewPr>
      <p:guideLst>
        <p:guide orient="horz" pos="2161"/>
        <p:guide pos="3962"/>
      </p:guideLst>
    </p:cSldViewPr>
  </p:slideViewPr>
  <p:outlineViewPr>
    <p:cViewPr>
      <p:scale>
        <a:sx n="33" d="100"/>
        <a:sy n="33" d="100"/>
      </p:scale>
      <p:origin x="0" y="5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CB0A-888F-483A-912E-900EAD435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539C-21DC-41C0-8896-5F68402D18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A368-9F22-4EFB-AC27-EC9EB6DE5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zh-CN" alt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0" y="6181848"/>
            <a:ext cx="2026190" cy="448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507" y="1588"/>
            <a:ext cx="12186568" cy="6856730"/>
          </a:xfrm>
          <a:prstGeom prst="rect">
            <a:avLst/>
          </a:prstGeom>
          <a:noFill/>
        </p:spPr>
      </p:pic>
      <p:sp>
        <p:nvSpPr>
          <p:cNvPr id="6" name="标题 1"/>
          <p:cNvSpPr txBox="1"/>
          <p:nvPr/>
        </p:nvSpPr>
        <p:spPr>
          <a:xfrm>
            <a:off x="1110199" y="2102008"/>
            <a:ext cx="10359932" cy="647967"/>
          </a:xfrm>
          <a:prstGeom prst="rect">
            <a:avLst/>
          </a:prstGeom>
        </p:spPr>
        <p:txBody>
          <a:bodyPr vert="horz" lIns="104286" tIns="52143" rIns="104286" bIns="5214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8" name="Picture 2" descr="I:\几何背景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600" r="5399" b="3410"/>
          <a:stretch>
            <a:fillRect/>
          </a:stretch>
        </p:blipFill>
        <p:spPr bwMode="auto">
          <a:xfrm>
            <a:off x="-20955" y="2513330"/>
            <a:ext cx="12238990" cy="2200275"/>
          </a:xfrm>
          <a:prstGeom prst="rect">
            <a:avLst/>
          </a:prstGeom>
          <a:noFill/>
        </p:spPr>
      </p:pic>
      <p:sp>
        <p:nvSpPr>
          <p:cNvPr id="3076" name="Text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8750" y="2592039"/>
            <a:ext cx="1241996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第六讲</a:t>
            </a:r>
            <a:r>
              <a:rPr lang="en-US" altLang="zh-CN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盈余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管理</a:t>
            </a:r>
            <a:endParaRPr lang="zh-CN" altLang="en-US" sz="42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-64135" y="4690345"/>
            <a:ext cx="12192000" cy="506095"/>
          </a:xfrm>
          <a:prstGeom prst="rect">
            <a:avLst/>
          </a:prstGeom>
        </p:spPr>
      </p:pic>
      <p:sp>
        <p:nvSpPr>
          <p:cNvPr id="3077" name="Text Box 4"/>
          <p:cNvSpPr/>
          <p:nvPr/>
        </p:nvSpPr>
        <p:spPr>
          <a:xfrm>
            <a:off x="3737907" y="4946711"/>
            <a:ext cx="4587916" cy="2030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黄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俊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2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Motivations for Earnings Management 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40435" y="1235075"/>
            <a:ext cx="10514965" cy="4351655"/>
          </a:xfrm>
        </p:spPr>
        <p:txBody>
          <a:bodyPr/>
          <a:p>
            <a:pPr marL="228600" lvl="1" algn="l">
              <a:spcBef>
                <a:spcPts val="1000"/>
              </a:spcBef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Debt covenant hypothesis: to avoid violation of debt covenants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457200" lvl="1" algn="l">
              <a:lnSpc>
                <a:spcPct val="100000"/>
              </a:lnSpc>
              <a:spcBef>
                <a:spcPts val="1800"/>
              </a:spcBef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- Sweeney (1994)</a:t>
            </a:r>
            <a:endParaRPr lang="en-US" altLang="zh-CN" sz="2800" b="1" dirty="0" smtClean="0">
              <a:ea typeface="宋体" panose="02010600030101010101" pitchFamily="2" charset="-122"/>
              <a:sym typeface="+mn-ea"/>
            </a:endParaRPr>
          </a:p>
          <a:p>
            <a:pPr marL="457200" lvl="1" algn="l">
              <a:lnSpc>
                <a:spcPct val="100000"/>
              </a:lnSpc>
              <a:spcBef>
                <a:spcPts val="1800"/>
              </a:spcBef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800" b="1" dirty="0" smtClean="0">
                <a:sym typeface="+mn-ea"/>
              </a:rPr>
              <a:t># Beginning five years prior to the year of default, significantly more voluntary income-increasing accounting policy changes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Motivations for Earnings Management 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58520" y="1056005"/>
            <a:ext cx="10631170" cy="5445125"/>
          </a:xfrm>
        </p:spPr>
        <p:txBody>
          <a:bodyPr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ym typeface="+mn-ea"/>
              </a:rPr>
              <a:t>To meet earnings expectations</a:t>
            </a:r>
            <a:endParaRPr lang="en-US" altLang="zh-CN" sz="2800" b="1" dirty="0" smtClean="0"/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Earnings expectation: last year earnings or analyst forecast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Significant negative effects on share price and manager reputation if expectations not met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Strong incentive when managers hold ESOs or other share-related compensation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 smtClean="0">
                <a:sym typeface="+mn-ea"/>
              </a:rPr>
              <a:t>Other motivations</a:t>
            </a:r>
            <a:endParaRPr lang="en-US" altLang="zh-CN" sz="2800" b="1" dirty="0" smtClean="0"/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Initial public offerings (IPO)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Seasoned equity offering (SEO): 10% phenomenon in China</a:t>
            </a:r>
            <a:endParaRPr lang="en-US" altLang="zh-CN" sz="2800" b="1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Earnings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erformance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urrounding IPO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ear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4520" y="1097915"/>
            <a:ext cx="108521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10%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henomenon in China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58" y="887413"/>
            <a:ext cx="85344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Good Side of Earnings Management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29640" y="1058545"/>
            <a:ext cx="10515600" cy="5683250"/>
          </a:xfrm>
        </p:spPr>
        <p:txBody>
          <a:bodyPr/>
          <a:p>
            <a:pPr marL="2286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Contract-based arguments</a:t>
            </a:r>
            <a:endParaRPr lang="en-US" altLang="zh-CN" sz="2800" b="1" dirty="0" smtClean="0"/>
          </a:p>
          <a:p>
            <a:pPr marL="4572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To give firm some flexibility in the face of rigid, incomplete contracts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# Bonus contracts based on net income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pPr marL="4572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  - New accounting standards may lower net income and/or increase volatility; May adversely affect manager effort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# Debt covenant contracts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pPr marL="4572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  - New accounting standards may increase probability of debt covenant violation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# Contract violation is costly, earnings management may be low-cost way to work around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Good Side of Earnings Management 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79475" y="1092835"/>
            <a:ext cx="10515600" cy="5445760"/>
          </a:xfrm>
        </p:spPr>
        <p:txBody>
          <a:bodyPr/>
          <a:p>
            <a:pPr marL="2286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Investor-based arguments</a:t>
            </a:r>
            <a:endParaRPr lang="en-US" altLang="zh-CN" sz="2800" b="1" dirty="0" smtClean="0"/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To credibly communicate inside information to investors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Blocked communication may inhibit direct disclosure of earnings expectations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Discretionary accrual management as a way to credibly reveal management’s inside information about earnings expectations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pPr marL="457200"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   - Manage reported earnings to an amount management expects will persist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Bad Side of Earnings Management: Opportunism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53135" y="1171575"/>
            <a:ext cx="10515600" cy="5134610"/>
          </a:xfrm>
        </p:spPr>
        <p:txBody>
          <a:bodyPr/>
          <a:p>
            <a:pPr marL="2286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Contracting perspective</a:t>
            </a:r>
            <a:endParaRPr lang="en-US" altLang="zh-CN" sz="2800" b="1" dirty="0" smtClean="0"/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Healy (1985)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Use earnings management to maximize managers’ bonus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Dechow, Sloan, and Sweeney (1996)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Earnings management to maintain an overvalued share price and maximization of the proceeds of new share issues by firms with financial misstatement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Bad Side of Earnings Management :Opportunism(cont’d)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1021715" y="1082675"/>
            <a:ext cx="10515600" cy="5327650"/>
          </a:xfrm>
        </p:spPr>
        <p:txBody>
          <a:bodyPr/>
          <a:p>
            <a:pPr marL="2286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More recent studies of bad earnings management</a:t>
            </a:r>
            <a:endParaRPr lang="en-US" altLang="zh-CN" sz="2800" b="1" dirty="0" smtClean="0"/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Leuz, Nanda &amp; Wysocki (2003)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Countries with poor investor protection experience more earnings management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McInnis &amp; Collins (2011)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Increase in accrual quality (i.e., less bad earnings management) following availability of cash flow forecasts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Can Accountants Control Bad Earnings Management?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110615"/>
            <a:ext cx="10515600" cy="4351338"/>
          </a:xfrm>
        </p:spPr>
        <p:txBody>
          <a:bodyPr/>
          <a:p>
            <a:pPr marL="2286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Full disclosure</a:t>
            </a:r>
            <a:endParaRPr lang="en-US" altLang="zh-CN" sz="2800" b="1" dirty="0" smtClean="0"/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Revenue recognition policies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Unusual, non-recurring and extraordinary items disclosure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  # Enables investors to better evaluate earnings persistence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Conclusions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53135" y="1210310"/>
            <a:ext cx="10515600" cy="4351338"/>
          </a:xfrm>
        </p:spPr>
        <p:txBody>
          <a:bodyPr/>
          <a:p>
            <a:pPr marL="2286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Earnings management can be good if used responsibly</a:t>
            </a:r>
            <a:endParaRPr lang="en-US" altLang="zh-CN" sz="2800" b="1" dirty="0" smtClean="0"/>
          </a:p>
          <a:p>
            <a:pPr>
              <a:buFont typeface="Wingdings" panose="05000000000000000000" pitchFamily="2" charset="2"/>
              <a:buNone/>
            </a:pPr>
            <a:endParaRPr lang="en-CA" altLang="zh-CN" dirty="0" smtClean="0"/>
          </a:p>
          <a:p>
            <a:pPr marL="2286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800" b="1" dirty="0" smtClean="0">
                <a:sym typeface="+mn-ea"/>
              </a:rPr>
              <a:t>Full disclosure helps to control bad earnings management</a:t>
            </a:r>
            <a:endParaRPr lang="en-US" altLang="zh-CN" sz="2800" b="1" dirty="0" smtClean="0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What is Earnings Management?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973455" y="1214120"/>
            <a:ext cx="10357485" cy="5255895"/>
          </a:xfrm>
        </p:spPr>
        <p:txBody>
          <a:bodyPr vert="horz" wrap="square" lIns="91440" tIns="45720" rIns="91440" bIns="45720" anchor="t" anchorCtr="0"/>
          <a:p>
            <a:pPr>
              <a:spcBef>
                <a:spcPts val="1800"/>
              </a:spcBef>
            </a:pPr>
            <a:r>
              <a:rPr lang="en-CA" altLang="zh-CN" sz="2800" b="1" dirty="0" smtClean="0">
                <a:sym typeface="+mn-ea"/>
              </a:rPr>
              <a:t>Earnings management is the choice by a manager of accounting policies, or real actions that affect earnings, so as to achieve some specific reported earnings objective</a:t>
            </a:r>
            <a:endParaRPr lang="en-CA" altLang="zh-CN" sz="2800" b="1" dirty="0" smtClean="0"/>
          </a:p>
          <a:p>
            <a:pPr marL="457200" lvl="1" indent="0" eaLnBrk="1" hangingPunct="1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Accrual-based earnings management includes, for example, managing the allowance for bad debts, changing amortization policy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Real actions to manage earnings include, for example, cutting or increasing R&amp;D and advertising; manufacturing for stock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986155" lvl="2" indent="-273050">
              <a:lnSpc>
                <a:spcPct val="120000"/>
              </a:lnSpc>
              <a:spcBef>
                <a:spcPct val="35000"/>
              </a:spcBef>
              <a:defRPr/>
            </a:pP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When managing accruals is costly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9219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财大ppt模板\B9PPT模板（一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90" y="526"/>
            <a:ext cx="12177711" cy="68553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434" y="2586814"/>
            <a:ext cx="10972801" cy="11428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altLang="zh-CN" sz="7195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What is Earnings Management? 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53135" y="1203325"/>
            <a:ext cx="10515600" cy="4351338"/>
          </a:xfrm>
        </p:spPr>
        <p:txBody>
          <a:bodyPr/>
          <a:p>
            <a:pPr>
              <a:spcBef>
                <a:spcPts val="1800"/>
              </a:spcBef>
            </a:pPr>
            <a:r>
              <a:rPr lang="en-CA" altLang="zh-CN" sz="2800" b="1" dirty="0" smtClean="0">
                <a:sym typeface="+mn-ea"/>
              </a:rPr>
              <a:t> “iron law” of accruals reversal</a:t>
            </a:r>
            <a:endParaRPr lang="en-CA" altLang="zh-CN" sz="2800" b="1" dirty="0" smtClean="0">
              <a:solidFill>
                <a:schemeClr val="tx1"/>
              </a:solidFill>
            </a:endParaRP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en-CA" sz="2800" b="1" dirty="0" smtClean="0">
                <a:sym typeface="+mn-ea"/>
              </a:rPr>
              <a:t>-</a:t>
            </a:r>
            <a:r>
              <a:rPr lang="en-CA" altLang="zh-CN" sz="2800" b="1" dirty="0" smtClean="0">
                <a:sym typeface="+mn-ea"/>
              </a:rPr>
              <a:t> If accruals increase earnings this period, their reversal lowers earnings in future periods</a:t>
            </a:r>
            <a:endParaRPr lang="en-CA" altLang="zh-CN" sz="2800" b="1" dirty="0" smtClean="0">
              <a:solidFill>
                <a:schemeClr val="tx1"/>
              </a:solidFill>
            </a:endParaRPr>
          </a:p>
          <a:p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What is Earnings Management? 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79475" y="1252855"/>
            <a:ext cx="10551160" cy="4351655"/>
          </a:xfrm>
        </p:spPr>
        <p:txBody>
          <a:bodyPr/>
          <a:p>
            <a:pPr>
              <a:spcBef>
                <a:spcPts val="1200"/>
              </a:spcBef>
            </a:pPr>
            <a:r>
              <a:rPr lang="en-US" altLang="zh-CN" sz="2800" b="1" dirty="0" smtClean="0">
                <a:sym typeface="+mn-ea"/>
              </a:rPr>
              <a:t>Two types of accruals</a:t>
            </a:r>
            <a:endParaRPr lang="en-US" altLang="zh-CN" sz="2800" b="1" dirty="0" smtClean="0"/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Non-discretionary: management has little discretion to control amounts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Discretionary: management has discretion to control amounts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To discover role of accruals in earnings management, accountant needs to separate these two types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Jones (1991) model usually used for this separation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Patterns of Earnings Management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53135" y="1278890"/>
            <a:ext cx="10515600" cy="4999990"/>
          </a:xfrm>
        </p:spPr>
        <p:txBody>
          <a:bodyPr/>
          <a:p>
            <a:r>
              <a:rPr lang="en-US" altLang="zh-CN" sz="2800" b="1" dirty="0" smtClean="0">
                <a:sym typeface="+mn-ea"/>
              </a:rPr>
              <a:t>Taking a bath</a:t>
            </a:r>
            <a:endParaRPr lang="en-US" altLang="zh-CN" sz="2800" b="1" dirty="0" smtClean="0"/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Largely decrease net income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ym typeface="+mn-ea"/>
              </a:rPr>
              <a:t>Income minimization</a:t>
            </a:r>
            <a:endParaRPr lang="en-US" altLang="zh-CN" sz="2800" b="1" dirty="0" smtClean="0"/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Less extreme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Incentive to lower profitability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ym typeface="+mn-ea"/>
              </a:rPr>
              <a:t>Income maximization</a:t>
            </a:r>
            <a:endParaRPr lang="en-US" altLang="zh-CN" sz="2800" b="1" dirty="0" smtClean="0"/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Increase compensation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Avoid debt covenant violation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Patterns of Earnings Management (cont’d)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1021715" y="1185545"/>
            <a:ext cx="10515600" cy="4351338"/>
          </a:xfrm>
        </p:spPr>
        <p:txBody>
          <a:bodyPr/>
          <a:p>
            <a:pPr>
              <a:lnSpc>
                <a:spcPct val="100000"/>
              </a:lnSpc>
            </a:pPr>
            <a:r>
              <a:rPr lang="en-US" altLang="zh-CN" sz="2800" b="1" dirty="0" smtClean="0">
                <a:sym typeface="+mn-ea"/>
              </a:rPr>
              <a:t>Income smoothing</a:t>
            </a:r>
            <a:endParaRPr lang="en-US" altLang="zh-CN" sz="2800" b="1" dirty="0" smtClean="0"/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Receive relatively constant compensation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Reduce volatility of net income to smooth debt covenant ratios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Convey inside information to the market about persistent earnings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Motivations for Earnings Management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939165" y="1125855"/>
            <a:ext cx="10515600" cy="2150745"/>
          </a:xfrm>
        </p:spPr>
        <p:txBody>
          <a:bodyPr/>
          <a:p>
            <a:pPr algn="l">
              <a:lnSpc>
                <a:spcPct val="100000"/>
              </a:lnSpc>
              <a:spcBef>
                <a:spcPts val="1000"/>
              </a:spcBef>
              <a:buClrTx/>
              <a:buSzTx/>
            </a:pPr>
            <a:r>
              <a:rPr lang="en-US" altLang="zh-CN" sz="2800" b="1" dirty="0" smtClean="0">
                <a:sym typeface="+mn-ea"/>
              </a:rPr>
              <a:t>Contractual motivations</a:t>
            </a:r>
            <a:endParaRPr lang="en-US" altLang="zh-CN" sz="2800" b="1" dirty="0" smtClean="0"/>
          </a:p>
          <a:p>
            <a:pPr marL="457200" lvl="1" algn="l">
              <a:lnSpc>
                <a:spcPct val="100000"/>
              </a:lnSpc>
              <a:spcBef>
                <a:spcPts val="1800"/>
              </a:spcBef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Bonus plan hypothesis: manage earnings to maximize cash bonus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lvl="2" indent="0" algn="l">
              <a:lnSpc>
                <a:spcPct val="10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zh-CN" sz="2800" b="1" dirty="0" smtClean="0">
                <a:sym typeface="+mn-ea"/>
              </a:rPr>
              <a:t>    # Evidence: Healy (1985)</a:t>
            </a:r>
            <a:endParaRPr lang="en-US" altLang="zh-CN" sz="2800" b="1" dirty="0" smtClean="0"/>
          </a:p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60090" y="3505835"/>
            <a:ext cx="6179820" cy="32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Healy’s Study (1985)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206500"/>
            <a:ext cx="10515600" cy="4351338"/>
          </a:xfrm>
        </p:spPr>
        <p:txBody>
          <a:bodyPr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en-US" altLang="zh-CN" sz="2800" b="1" dirty="0" smtClean="0">
                <a:sym typeface="+mn-ea"/>
              </a:rPr>
              <a:t>Earnings management pattern</a:t>
            </a:r>
            <a:endParaRPr lang="en-US" altLang="zh-CN" sz="2800" b="1" dirty="0" smtClean="0"/>
          </a:p>
          <a:p>
            <a:pPr marL="457200" lvl="1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Low NI (below bogey): take a bath&gt;&gt;&gt;high NI, next year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High NI (over cap): reduce NI&gt;&gt;&gt;high NI, next year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NI between bogey and cap: increasing NI, this means bonus plan hypothesis applies only when NI is between bogey and cap</a:t>
            </a:r>
            <a:endParaRPr lang="en-US" altLang="zh-CN" sz="2800" b="1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Jones’s Study (1991)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243965"/>
            <a:ext cx="10515600" cy="4351338"/>
          </a:xfrm>
        </p:spPr>
        <p:txBody>
          <a:bodyPr/>
          <a:p>
            <a:pPr>
              <a:defRPr/>
            </a:pPr>
            <a:r>
              <a:rPr lang="en-US" altLang="zh-CN" sz="2800" b="1" dirty="0" smtClean="0">
                <a:sym typeface="+mn-ea"/>
              </a:rPr>
              <a:t>How to separate nondiscretionary accruals from total accruals?</a:t>
            </a:r>
            <a:endParaRPr lang="en-US" altLang="zh-CN" sz="2800" b="1" dirty="0" smtClean="0"/>
          </a:p>
          <a:p>
            <a:pPr>
              <a:defRPr/>
            </a:pPr>
            <a:endParaRPr lang="en-US" altLang="zh-CN" sz="2800" dirty="0" smtClean="0"/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endParaRPr lang="fr-FR" altLang="zh-CN" sz="2800" dirty="0" smtClean="0"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endParaRPr lang="fr-FR" altLang="zh-CN" sz="28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dirty="0" smtClean="0">
                <a:sym typeface="+mn-ea"/>
              </a:rPr>
              <a:t>Findings</a:t>
            </a:r>
            <a:endParaRPr lang="en-US" altLang="zh-CN" sz="2800" b="1" dirty="0" smtClean="0"/>
          </a:p>
          <a:p>
            <a:pPr marL="457200" lvl="1" algn="l">
              <a:lnSpc>
                <a:spcPct val="100000"/>
              </a:lnSpc>
              <a:spcBef>
                <a:spcPts val="1800"/>
              </a:spcBef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Discretionary accruals were significantly negative in the ITC investigation years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algn="l">
              <a:lnSpc>
                <a:spcPct val="100000"/>
              </a:lnSpc>
              <a:spcBef>
                <a:spcPts val="1800"/>
              </a:spcBef>
              <a:buClrTx/>
              <a:buSzTx/>
              <a:buNone/>
            </a:pPr>
            <a:r>
              <a:rPr lang="en-US" altLang="zh-CN" sz="2800" b="1" dirty="0" smtClean="0">
                <a:ea typeface="宋体" panose="02010600030101010101" pitchFamily="2" charset="-122"/>
                <a:sym typeface="+mn-ea"/>
              </a:rPr>
              <a:t>- Significant negative accruals not found in the years immediately preceding and following the investigations</a:t>
            </a:r>
            <a:endParaRPr lang="en-US" altLang="zh-CN" sz="28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18005" y="2058035"/>
            <a:ext cx="794639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489.303937007874,&quot;width&quot;:19559}"/>
</p:tagLst>
</file>

<file path=ppt/tags/tag2.xml><?xml version="1.0" encoding="utf-8"?>
<p:tagLst xmlns:p="http://schemas.openxmlformats.org/presentationml/2006/main">
  <p:tag name="KSO_WPP_MARK_KEY" val="415199fe-5cac-46f8-8d4f-49244cc9ae3d"/>
  <p:tag name="COMMONDATA" val="eyJoZGlkIjoiNTZjMmQyZmE2M2U0ZmU4MDI4NzYyMDI0NmIzOTFlYzUifQ=="/>
  <p:tag name="commondata" val="eyJoZGlkIjoiMThjN2RhY2Y5ZmExMzRmY2NkNjRiYjE5MWQzOWFkN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4785</Words>
  <Application>WPS 演示</Application>
  <PresentationFormat>自定义</PresentationFormat>
  <Paragraphs>149</Paragraphs>
  <Slides>20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 2</vt:lpstr>
      <vt:lpstr>Garamond</vt:lpstr>
      <vt:lpstr>华文新魏</vt:lpstr>
      <vt:lpstr>微软雅黑</vt:lpstr>
      <vt:lpstr>Times New Roman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I</dc:creator>
  <cp:lastModifiedBy>张天舒</cp:lastModifiedBy>
  <cp:revision>1190</cp:revision>
  <dcterms:created xsi:type="dcterms:W3CDTF">2020-08-25T05:17:00Z</dcterms:created>
  <dcterms:modified xsi:type="dcterms:W3CDTF">2026-03-24T09:09:28Z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4545FB8DA6E34B75BA8F73060BE773EE_13</vt:lpwstr>
  </property>
  <property fmtid="{D5CDD505-2E9C-101B-9397-08002B2CF9AE}" pid="3" name="KSOProductBuildVer">
    <vt:lpwstr>2052-12.1.0.25225</vt:lpwstr>
  </property>
</Properties>
</file>