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52"/>
  </p:notesMasterIdLst>
  <p:sldIdLst>
    <p:sldId id="360" r:id="rId2"/>
    <p:sldId id="1060" r:id="rId3"/>
    <p:sldId id="777" r:id="rId4"/>
    <p:sldId id="776" r:id="rId5"/>
    <p:sldId id="420" r:id="rId6"/>
    <p:sldId id="607" r:id="rId7"/>
    <p:sldId id="800" r:id="rId8"/>
    <p:sldId id="826" r:id="rId9"/>
    <p:sldId id="261" r:id="rId10"/>
    <p:sldId id="546" r:id="rId11"/>
    <p:sldId id="547" r:id="rId12"/>
    <p:sldId id="548" r:id="rId13"/>
    <p:sldId id="588" r:id="rId14"/>
    <p:sldId id="554" r:id="rId15"/>
    <p:sldId id="555" r:id="rId16"/>
    <p:sldId id="827" r:id="rId17"/>
    <p:sldId id="828" r:id="rId18"/>
    <p:sldId id="829" r:id="rId19"/>
    <p:sldId id="830" r:id="rId20"/>
    <p:sldId id="557" r:id="rId21"/>
    <p:sldId id="831" r:id="rId22"/>
    <p:sldId id="256" r:id="rId23"/>
    <p:sldId id="571" r:id="rId24"/>
    <p:sldId id="606" r:id="rId25"/>
    <p:sldId id="318" r:id="rId26"/>
    <p:sldId id="337" r:id="rId27"/>
    <p:sldId id="338" r:id="rId28"/>
    <p:sldId id="339" r:id="rId29"/>
    <p:sldId id="340" r:id="rId30"/>
    <p:sldId id="341" r:id="rId31"/>
    <p:sldId id="342" r:id="rId32"/>
    <p:sldId id="345" r:id="rId33"/>
    <p:sldId id="346" r:id="rId34"/>
    <p:sldId id="347" r:id="rId35"/>
    <p:sldId id="350" r:id="rId36"/>
    <p:sldId id="589" r:id="rId37"/>
    <p:sldId id="564" r:id="rId38"/>
    <p:sldId id="565" r:id="rId39"/>
    <p:sldId id="566" r:id="rId40"/>
    <p:sldId id="567" r:id="rId41"/>
    <p:sldId id="568" r:id="rId42"/>
    <p:sldId id="1066" r:id="rId43"/>
    <p:sldId id="1067" r:id="rId44"/>
    <p:sldId id="569" r:id="rId45"/>
    <p:sldId id="570" r:id="rId46"/>
    <p:sldId id="778" r:id="rId47"/>
    <p:sldId id="352" r:id="rId48"/>
    <p:sldId id="590" r:id="rId49"/>
    <p:sldId id="572" r:id="rId50"/>
    <p:sldId id="697" r:id="rId51"/>
  </p:sldIdLst>
  <p:sldSz cx="9144000" cy="6858000" type="screen4x3"/>
  <p:notesSz cx="6858000" cy="9144000"/>
  <p:custDataLst>
    <p:tags r:id="rId53"/>
  </p:custDataLst>
  <p:defaultTextStyle>
    <a:defPPr>
      <a:defRPr lang="zh-CN"/>
    </a:defPPr>
    <a:lvl1pPr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1pPr>
    <a:lvl2pPr marL="4572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2pPr>
    <a:lvl3pPr marL="9144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3pPr>
    <a:lvl4pPr marL="13716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4pPr>
    <a:lvl5pPr marL="1828800" algn="l" rtl="0" eaLnBrk="0" fontAlgn="base" hangingPunct="0">
      <a:spcBef>
        <a:spcPct val="0"/>
      </a:spcBef>
      <a:spcAft>
        <a:spcPct val="0"/>
      </a:spcAft>
      <a:defRPr kumimoji="1" sz="2400" kern="1200">
        <a:solidFill>
          <a:schemeClr val="tx1"/>
        </a:solidFill>
        <a:latin typeface="Tahoma" panose="020B0604030504040204" pitchFamily="34" charset="0"/>
        <a:ea typeface="宋体" panose="02010600030101010101" pitchFamily="2" charset="-122"/>
        <a:cs typeface="+mn-cs"/>
      </a:defRPr>
    </a:lvl5pPr>
    <a:lvl6pPr marL="22860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6pPr>
    <a:lvl7pPr marL="27432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7pPr>
    <a:lvl8pPr marL="32004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8pPr>
    <a:lvl9pPr marL="3657600" algn="l" defTabSz="914400" rtl="0" eaLnBrk="1" latinLnBrk="0" hangingPunct="1">
      <a:defRPr kumimoji="1" sz="2400" kern="1200">
        <a:solidFill>
          <a:schemeClr val="tx1"/>
        </a:solidFill>
        <a:latin typeface="Tahoma" panose="020B060403050404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C90324"/>
    <a:srgbClr val="CE2A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469" autoAdjust="0"/>
    <p:restoredTop sz="86375" autoAdjust="0"/>
  </p:normalViewPr>
  <p:slideViewPr>
    <p:cSldViewPr showGuides="1">
      <p:cViewPr varScale="1">
        <p:scale>
          <a:sx n="79" d="100"/>
          <a:sy n="79" d="100"/>
        </p:scale>
        <p:origin x="200" y="10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1026"/>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vl1pPr>
          </a:lstStyle>
          <a:p>
            <a:pPr>
              <a:defRPr/>
            </a:pPr>
            <a:endParaRPr lang="en-US" altLang="zh-CN"/>
          </a:p>
        </p:txBody>
      </p:sp>
      <p:sp>
        <p:nvSpPr>
          <p:cNvPr id="36867" name="Rectangle 1027"/>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vl1pPr>
          </a:lstStyle>
          <a:p>
            <a:pPr>
              <a:defRPr/>
            </a:pPr>
            <a:endParaRPr lang="en-US" altLang="zh-CN"/>
          </a:p>
        </p:txBody>
      </p:sp>
      <p:sp>
        <p:nvSpPr>
          <p:cNvPr id="13316"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36869" name="Rectangle 1029"/>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6870" name="Rectangle 1030"/>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vl1pPr>
          </a:lstStyle>
          <a:p>
            <a:pPr>
              <a:defRPr/>
            </a:pPr>
            <a:endParaRPr lang="en-US" altLang="zh-CN"/>
          </a:p>
        </p:txBody>
      </p:sp>
      <p:sp>
        <p:nvSpPr>
          <p:cNvPr id="36871"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a:defRPr/>
            </a:pPr>
            <a:fld id="{B815268B-C0E9-4E16-BEA0-4A95894DB60C}" type="slidenum">
              <a:rPr lang="en-US" altLang="zh-CN"/>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1026"/>
          <p:cNvGrpSpPr/>
          <p:nvPr/>
        </p:nvGrpSpPr>
        <p:grpSpPr bwMode="auto">
          <a:xfrm>
            <a:off x="0" y="0"/>
            <a:ext cx="9144000" cy="6858000"/>
            <a:chOff x="0" y="0"/>
            <a:chExt cx="5760" cy="4320"/>
          </a:xfrm>
        </p:grpSpPr>
        <p:grpSp>
          <p:nvGrpSpPr>
            <p:cNvPr id="5" name="Group 1027"/>
            <p:cNvGrpSpPr/>
            <p:nvPr/>
          </p:nvGrpSpPr>
          <p:grpSpPr bwMode="auto">
            <a:xfrm>
              <a:off x="0" y="0"/>
              <a:ext cx="5760" cy="4320"/>
              <a:chOff x="0" y="0"/>
              <a:chExt cx="5760" cy="4320"/>
            </a:xfrm>
          </p:grpSpPr>
          <p:sp>
            <p:nvSpPr>
              <p:cNvPr id="15" name="Rectangle 1028"/>
              <p:cNvSpPr>
                <a:spLocks noChangeArrowheads="1"/>
              </p:cNvSpPr>
              <p:nvPr/>
            </p:nvSpPr>
            <p:spPr bwMode="ltGray">
              <a:xfrm>
                <a:off x="2112" y="0"/>
                <a:ext cx="3648" cy="9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ahoma" panose="020B0604030504040204" pitchFamily="34" charset="0"/>
                    <a:ea typeface="宋体" panose="02010600030101010101" pitchFamily="2" charset="-122"/>
                  </a:defRPr>
                </a:lvl1pPr>
                <a:lvl2pPr marL="742950" indent="-285750" eaLnBrk="0" hangingPunct="0">
                  <a:defRPr kumimoji="1" sz="2400">
                    <a:solidFill>
                      <a:schemeClr val="tx1"/>
                    </a:solidFill>
                    <a:latin typeface="Tahoma" panose="020B0604030504040204" pitchFamily="34" charset="0"/>
                    <a:ea typeface="宋体" panose="02010600030101010101" pitchFamily="2" charset="-122"/>
                  </a:defRPr>
                </a:lvl2pPr>
                <a:lvl3pPr marL="1143000" indent="-228600" eaLnBrk="0" hangingPunct="0">
                  <a:defRPr kumimoji="1" sz="2400">
                    <a:solidFill>
                      <a:schemeClr val="tx1"/>
                    </a:solidFill>
                    <a:latin typeface="Tahoma" panose="020B0604030504040204" pitchFamily="34" charset="0"/>
                    <a:ea typeface="宋体" panose="02010600030101010101" pitchFamily="2" charset="-122"/>
                  </a:defRPr>
                </a:lvl3pPr>
                <a:lvl4pPr marL="1600200" indent="-228600" eaLnBrk="0" hangingPunct="0">
                  <a:defRPr kumimoji="1" sz="2400">
                    <a:solidFill>
                      <a:schemeClr val="tx1"/>
                    </a:solidFill>
                    <a:latin typeface="Tahoma" panose="020B0604030504040204" pitchFamily="34" charset="0"/>
                    <a:ea typeface="宋体" panose="02010600030101010101" pitchFamily="2" charset="-122"/>
                  </a:defRPr>
                </a:lvl4pPr>
                <a:lvl5pPr marL="2057400" indent="-228600" eaLnBrk="0" hangingPunct="0">
                  <a:defRPr kumimoji="1" sz="24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9pPr>
              </a:lstStyle>
              <a:p>
                <a:pPr eaLnBrk="1" hangingPunct="1">
                  <a:defRPr/>
                </a:pPr>
                <a:endParaRPr lang="zh-CN" altLang="en-US" sz="2400"/>
              </a:p>
            </p:txBody>
          </p:sp>
          <p:grpSp>
            <p:nvGrpSpPr>
              <p:cNvPr id="16" name="Group 1029"/>
              <p:cNvGrpSpPr/>
              <p:nvPr userDrawn="1"/>
            </p:nvGrpSpPr>
            <p:grpSpPr bwMode="auto">
              <a:xfrm>
                <a:off x="0" y="0"/>
                <a:ext cx="5760" cy="4320"/>
                <a:chOff x="0" y="0"/>
                <a:chExt cx="5760" cy="4320"/>
              </a:xfrm>
            </p:grpSpPr>
            <p:sp>
              <p:nvSpPr>
                <p:cNvPr id="18" name="Line 1030"/>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9" name="Line 1031"/>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0" name="Line 1032"/>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1" name="Line 1033"/>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2" name="Line 1034"/>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3" name="Line 1035"/>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4" name="Line 1036"/>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5" name="Line 1037"/>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6" name="Line 1038"/>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7" name="Line 1039"/>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8" name="Line 1040"/>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29" name="Line 1041"/>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0" name="Line 1042"/>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1" name="Line 1043"/>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2" name="Line 1044"/>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3" name="Line 1045"/>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4" name="Line 1046"/>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5" name="Line 1047"/>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6" name="Line 1048"/>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7" name="Line 1049"/>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8" name="Line 1050"/>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39" name="Line 1051"/>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0" name="Line 1052"/>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1" name="Line 1053"/>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2" name="Line 1054"/>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3" name="Line 1055"/>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4" name="Line 1056"/>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5" name="Line 1057"/>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6" name="Line 1058"/>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7" name="Line 1059"/>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8" name="Line 1060"/>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49" name="Line 1061"/>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0" name="Line 1062"/>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1" name="Line 1063"/>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2" name="Line 1064"/>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3" name="Line 1065"/>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4" name="Line 1066"/>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5" name="Line 1067"/>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6" name="Line 1068"/>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7" name="Line 1069"/>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8" name="Line 1070"/>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59" name="Line 1071"/>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0" name="Line 1072"/>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1" name="Line 1073"/>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2" name="Line 1074"/>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3" name="Line 1075"/>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4" name="Line 1076"/>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5" name="Line 1077"/>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6" name="Line 1078"/>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7" name="Line 1079"/>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68" name="Line 1080"/>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sp>
            <p:nvSpPr>
              <p:cNvPr id="17" name="Line 1081"/>
              <p:cNvSpPr>
                <a:spLocks noChangeShapeType="1"/>
              </p:cNvSpPr>
              <p:nvPr/>
            </p:nvSpPr>
            <p:spPr bwMode="ltGray">
              <a:xfrm>
                <a:off x="5568" y="0"/>
                <a:ext cx="0" cy="1488"/>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nvGrpSpPr>
            <p:cNvPr id="6" name="Group 1082"/>
            <p:cNvGrpSpPr/>
            <p:nvPr userDrawn="1"/>
          </p:nvGrpSpPr>
          <p:grpSpPr bwMode="auto">
            <a:xfrm>
              <a:off x="3" y="559"/>
              <a:ext cx="4192" cy="1796"/>
              <a:chOff x="3" y="559"/>
              <a:chExt cx="4192" cy="1796"/>
            </a:xfrm>
          </p:grpSpPr>
          <p:sp>
            <p:nvSpPr>
              <p:cNvPr id="11" name="Line 1083"/>
              <p:cNvSpPr>
                <a:spLocks noChangeShapeType="1"/>
              </p:cNvSpPr>
              <p:nvPr/>
            </p:nvSpPr>
            <p:spPr bwMode="ltGray">
              <a:xfrm>
                <a:off x="506" y="559"/>
                <a:ext cx="0" cy="1796"/>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2" name="Line 1084"/>
              <p:cNvSpPr>
                <a:spLocks noChangeShapeType="1"/>
              </p:cNvSpPr>
              <p:nvPr/>
            </p:nvSpPr>
            <p:spPr bwMode="ltGray">
              <a:xfrm flipH="1" flipV="1">
                <a:off x="3" y="1924"/>
                <a:ext cx="3211" cy="1"/>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3" name="Line 1085"/>
              <p:cNvSpPr>
                <a:spLocks noChangeShapeType="1"/>
              </p:cNvSpPr>
              <p:nvPr/>
            </p:nvSpPr>
            <p:spPr bwMode="ltGray">
              <a:xfrm flipH="1" flipV="1">
                <a:off x="384" y="938"/>
                <a:ext cx="3811" cy="1"/>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4" name="Arc 1086"/>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nvGrpSpPr>
            <p:cNvPr id="7" name="Group 1087"/>
            <p:cNvGrpSpPr/>
            <p:nvPr userDrawn="1"/>
          </p:nvGrpSpPr>
          <p:grpSpPr bwMode="auto">
            <a:xfrm>
              <a:off x="1480" y="1952"/>
              <a:ext cx="3808" cy="1812"/>
              <a:chOff x="1480" y="1952"/>
              <a:chExt cx="3808" cy="1812"/>
            </a:xfrm>
          </p:grpSpPr>
          <p:sp>
            <p:nvSpPr>
              <p:cNvPr id="8" name="Line 1088"/>
              <p:cNvSpPr>
                <a:spLocks noChangeShapeType="1"/>
              </p:cNvSpPr>
              <p:nvPr/>
            </p:nvSpPr>
            <p:spPr bwMode="ltGray">
              <a:xfrm flipV="1">
                <a:off x="1480" y="3442"/>
                <a:ext cx="3808" cy="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9" name="Line 1089"/>
              <p:cNvSpPr>
                <a:spLocks noChangeShapeType="1"/>
              </p:cNvSpPr>
              <p:nvPr/>
            </p:nvSpPr>
            <p:spPr bwMode="ltGray">
              <a:xfrm flipH="1">
                <a:off x="5172" y="1952"/>
                <a:ext cx="0" cy="1812"/>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 name="Arc 1090"/>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sp>
        <p:nvSpPr>
          <p:cNvPr id="5187" name="Rectangle 1091"/>
          <p:cNvSpPr>
            <a:spLocks noGrp="1" noChangeArrowheads="1"/>
          </p:cNvSpPr>
          <p:nvPr>
            <p:ph type="ctrTitle"/>
          </p:nvPr>
        </p:nvSpPr>
        <p:spPr>
          <a:xfrm>
            <a:off x="990600" y="1752600"/>
            <a:ext cx="7772400" cy="1143000"/>
          </a:xfrm>
        </p:spPr>
        <p:txBody>
          <a:bodyPr/>
          <a:lstStyle>
            <a:lvl1pPr>
              <a:defRPr/>
            </a:lvl1pPr>
          </a:lstStyle>
          <a:p>
            <a:r>
              <a:rPr lang="zh-CN" altLang="en-US"/>
              <a:t>单击此处编辑母版标题样式</a:t>
            </a:r>
          </a:p>
        </p:txBody>
      </p:sp>
      <p:sp>
        <p:nvSpPr>
          <p:cNvPr id="5188" name="Rectangle 1092"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anose="05000000000000000000" pitchFamily="2" charset="2"/>
              <a:buNone/>
              <a:defRPr/>
            </a:lvl1pPr>
          </a:lstStyle>
          <a:p>
            <a:r>
              <a:rPr lang="zh-CN" altLang="en-US"/>
              <a:t>单击此处编辑母版副标题样式</a:t>
            </a:r>
          </a:p>
        </p:txBody>
      </p:sp>
      <p:sp>
        <p:nvSpPr>
          <p:cNvPr id="69" name="Rectangle 1093"/>
          <p:cNvSpPr>
            <a:spLocks noGrp="1" noChangeArrowheads="1"/>
          </p:cNvSpPr>
          <p:nvPr>
            <p:ph type="dt" sz="quarter" idx="10"/>
          </p:nvPr>
        </p:nvSpPr>
        <p:spPr/>
        <p:txBody>
          <a:bodyPr/>
          <a:lstStyle>
            <a:lvl1pPr>
              <a:defRPr/>
            </a:lvl1pPr>
          </a:lstStyle>
          <a:p>
            <a:pPr>
              <a:defRPr/>
            </a:pPr>
            <a:fld id="{DEABDAEA-991B-4249-8A4D-F01C9BBB494D}" type="datetime1">
              <a:rPr lang="zh-CN" altLang="en-US"/>
              <a:t>2026/3/30</a:t>
            </a:fld>
            <a:endParaRPr lang="en-US" altLang="zh-CN"/>
          </a:p>
        </p:txBody>
      </p:sp>
      <p:sp>
        <p:nvSpPr>
          <p:cNvPr id="70" name="Rectangle 1094"/>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1" name="Rectangle 1095"/>
          <p:cNvSpPr>
            <a:spLocks noGrp="1" noChangeArrowheads="1"/>
          </p:cNvSpPr>
          <p:nvPr>
            <p:ph type="sldNum" sz="quarter" idx="12"/>
          </p:nvPr>
        </p:nvSpPr>
        <p:spPr/>
        <p:txBody>
          <a:bodyPr/>
          <a:lstStyle>
            <a:lvl1pPr>
              <a:defRPr/>
            </a:lvl1pPr>
          </a:lstStyle>
          <a:p>
            <a:pPr>
              <a:defRPr/>
            </a:pPr>
            <a:fld id="{21857E0B-18A5-4974-8C12-A17A50D9BC0B}" type="slidenum">
              <a:rPr lang="en-US" altLang="zh-CN"/>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E8274251-BA94-4671-AAA7-C0577C7C5061}"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71C92808-67D3-4158-AD42-73FCAAFD15C2}" type="slidenum">
              <a:rPr lang="en-US" altLang="zh-CN"/>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0350" y="304800"/>
            <a:ext cx="2000250" cy="57150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304800"/>
            <a:ext cx="5848350" cy="57150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8FCA11BE-C677-4A77-9088-F9135B388505}"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F90BA759-00DC-4EBC-88E4-9683F1C9760F}" type="slidenum">
              <a:rPr lang="en-US" altLang="zh-CN"/>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5"/>
          <p:cNvSpPr>
            <a:spLocks noGrp="1" noChangeArrowheads="1"/>
          </p:cNvSpPr>
          <p:nvPr>
            <p:ph type="dt" sz="half" idx="10"/>
          </p:nvPr>
        </p:nvSpPr>
        <p:spPr/>
        <p:txBody>
          <a:bodyPr/>
          <a:lstStyle>
            <a:lvl1pPr>
              <a:defRPr/>
            </a:lvl1pPr>
          </a:lstStyle>
          <a:p>
            <a:pPr>
              <a:defRPr/>
            </a:pPr>
            <a:fld id="{65A44374-260E-45F8-ABD9-3CF116A7E071}"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EB978B96-773E-417D-BBE0-8A5413C4E953}" type="slidenum">
              <a:rPr lang="en-US" altLang="zh-CN"/>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2"/>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65"/>
          <p:cNvSpPr>
            <a:spLocks noGrp="1" noChangeArrowheads="1"/>
          </p:cNvSpPr>
          <p:nvPr>
            <p:ph type="dt" sz="half" idx="10"/>
          </p:nvPr>
        </p:nvSpPr>
        <p:spPr/>
        <p:txBody>
          <a:bodyPr/>
          <a:lstStyle>
            <a:lvl1pPr>
              <a:defRPr/>
            </a:lvl1pPr>
          </a:lstStyle>
          <a:p>
            <a:pPr>
              <a:defRPr/>
            </a:pPr>
            <a:fld id="{D6ED34FE-F460-4F54-B995-5B35A781B224}" type="datetime1">
              <a:rPr lang="zh-CN" altLang="en-US"/>
              <a:t>2026/3/30</a:t>
            </a:fld>
            <a:endParaRPr lang="en-US" altLang="zh-CN"/>
          </a:p>
        </p:txBody>
      </p:sp>
      <p:sp>
        <p:nvSpPr>
          <p:cNvPr id="5"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6" name="Rectangle 67"/>
          <p:cNvSpPr>
            <a:spLocks noGrp="1" noChangeArrowheads="1"/>
          </p:cNvSpPr>
          <p:nvPr>
            <p:ph type="sldNum" sz="quarter" idx="12"/>
          </p:nvPr>
        </p:nvSpPr>
        <p:spPr/>
        <p:txBody>
          <a:bodyPr/>
          <a:lstStyle>
            <a:lvl1pPr>
              <a:defRPr/>
            </a:lvl1pPr>
          </a:lstStyle>
          <a:p>
            <a:pPr>
              <a:defRPr/>
            </a:pPr>
            <a:fld id="{B41B7011-868B-4FEB-93AA-7394B0AA0A4F}" type="slidenum">
              <a:rPr lang="en-US" altLang="zh-CN"/>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65"/>
          <p:cNvSpPr>
            <a:spLocks noGrp="1" noChangeArrowheads="1"/>
          </p:cNvSpPr>
          <p:nvPr>
            <p:ph type="dt" sz="half" idx="10"/>
          </p:nvPr>
        </p:nvSpPr>
        <p:spPr/>
        <p:txBody>
          <a:bodyPr/>
          <a:lstStyle>
            <a:lvl1pPr>
              <a:defRPr/>
            </a:lvl1pPr>
          </a:lstStyle>
          <a:p>
            <a:pPr>
              <a:defRPr/>
            </a:pPr>
            <a:fld id="{25D647BC-CD95-4080-87FC-80D38D57E118}"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C1E07FBC-D755-4519-8714-CCD9ECEFF045}" type="slidenum">
              <a:rPr lang="en-US" altLang="zh-CN"/>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65"/>
          <p:cNvSpPr>
            <a:spLocks noGrp="1" noChangeArrowheads="1"/>
          </p:cNvSpPr>
          <p:nvPr>
            <p:ph type="dt" sz="half" idx="10"/>
          </p:nvPr>
        </p:nvSpPr>
        <p:spPr/>
        <p:txBody>
          <a:bodyPr/>
          <a:lstStyle>
            <a:lvl1pPr>
              <a:defRPr/>
            </a:lvl1pPr>
          </a:lstStyle>
          <a:p>
            <a:pPr>
              <a:defRPr/>
            </a:pPr>
            <a:fld id="{517A87F7-CB43-44A6-A08A-76FE49C2703A}" type="datetime1">
              <a:rPr lang="zh-CN" altLang="en-US"/>
              <a:t>2026/3/30</a:t>
            </a:fld>
            <a:endParaRPr lang="en-US" altLang="zh-CN"/>
          </a:p>
        </p:txBody>
      </p:sp>
      <p:sp>
        <p:nvSpPr>
          <p:cNvPr id="8"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9" name="Rectangle 67"/>
          <p:cNvSpPr>
            <a:spLocks noGrp="1" noChangeArrowheads="1"/>
          </p:cNvSpPr>
          <p:nvPr>
            <p:ph type="sldNum" sz="quarter" idx="12"/>
          </p:nvPr>
        </p:nvSpPr>
        <p:spPr/>
        <p:txBody>
          <a:bodyPr/>
          <a:lstStyle>
            <a:lvl1pPr>
              <a:defRPr/>
            </a:lvl1pPr>
          </a:lstStyle>
          <a:p>
            <a:pPr>
              <a:defRPr/>
            </a:pPr>
            <a:fld id="{9C8B9CC0-57C6-4E3F-8F8B-251F355D8383}" type="slidenum">
              <a:rPr lang="en-US" altLang="zh-CN"/>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65"/>
          <p:cNvSpPr>
            <a:spLocks noGrp="1" noChangeArrowheads="1"/>
          </p:cNvSpPr>
          <p:nvPr>
            <p:ph type="dt" sz="half" idx="10"/>
          </p:nvPr>
        </p:nvSpPr>
        <p:spPr/>
        <p:txBody>
          <a:bodyPr/>
          <a:lstStyle>
            <a:lvl1pPr>
              <a:defRPr/>
            </a:lvl1pPr>
          </a:lstStyle>
          <a:p>
            <a:pPr>
              <a:defRPr/>
            </a:pPr>
            <a:fld id="{7AC3BABF-8DAC-448E-ACF0-9B9333A60EC3}" type="datetime1">
              <a:rPr lang="zh-CN" altLang="en-US"/>
              <a:t>2026/3/30</a:t>
            </a:fld>
            <a:endParaRPr lang="en-US" altLang="zh-CN"/>
          </a:p>
        </p:txBody>
      </p:sp>
      <p:sp>
        <p:nvSpPr>
          <p:cNvPr id="4"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5" name="Rectangle 67"/>
          <p:cNvSpPr>
            <a:spLocks noGrp="1" noChangeArrowheads="1"/>
          </p:cNvSpPr>
          <p:nvPr>
            <p:ph type="sldNum" sz="quarter" idx="12"/>
          </p:nvPr>
        </p:nvSpPr>
        <p:spPr/>
        <p:txBody>
          <a:bodyPr/>
          <a:lstStyle>
            <a:lvl1pPr>
              <a:defRPr/>
            </a:lvl1pPr>
          </a:lstStyle>
          <a:p>
            <a:pPr>
              <a:defRPr/>
            </a:pPr>
            <a:fld id="{3C5DBF40-32FD-464A-A8C4-BECEB841C64E}" type="slidenum">
              <a:rPr lang="en-US" altLang="zh-CN"/>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p:txBody>
          <a:bodyPr/>
          <a:lstStyle>
            <a:lvl1pPr>
              <a:defRPr/>
            </a:lvl1pPr>
          </a:lstStyle>
          <a:p>
            <a:pPr>
              <a:defRPr/>
            </a:pPr>
            <a:fld id="{6EBC3744-B4F3-42EE-9D88-265FE065F705}" type="datetime1">
              <a:rPr lang="zh-CN" altLang="en-US"/>
              <a:t>2026/3/30</a:t>
            </a:fld>
            <a:endParaRPr lang="en-US" altLang="zh-CN"/>
          </a:p>
        </p:txBody>
      </p:sp>
      <p:sp>
        <p:nvSpPr>
          <p:cNvPr id="3"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4" name="Rectangle 67"/>
          <p:cNvSpPr>
            <a:spLocks noGrp="1" noChangeArrowheads="1"/>
          </p:cNvSpPr>
          <p:nvPr>
            <p:ph type="sldNum" sz="quarter" idx="12"/>
          </p:nvPr>
        </p:nvSpPr>
        <p:spPr/>
        <p:txBody>
          <a:bodyPr/>
          <a:lstStyle>
            <a:lvl1pPr>
              <a:defRPr/>
            </a:lvl1pPr>
          </a:lstStyle>
          <a:p>
            <a:pPr>
              <a:defRPr/>
            </a:pPr>
            <a:fld id="{25F26FD1-3D6F-47FF-A73C-56BDC8DD946C}" type="slidenum">
              <a:rPr lang="en-US" altLang="zh-CN"/>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5"/>
          <p:cNvSpPr>
            <a:spLocks noGrp="1" noChangeArrowheads="1"/>
          </p:cNvSpPr>
          <p:nvPr>
            <p:ph type="dt" sz="half" idx="10"/>
          </p:nvPr>
        </p:nvSpPr>
        <p:spPr/>
        <p:txBody>
          <a:bodyPr/>
          <a:lstStyle>
            <a:lvl1pPr>
              <a:defRPr/>
            </a:lvl1pPr>
          </a:lstStyle>
          <a:p>
            <a:pPr>
              <a:defRPr/>
            </a:pPr>
            <a:fld id="{B5FEC77C-C037-4032-88CD-F32549F09B13}"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2952A0DC-7A53-41D0-898D-ADD66C1390D9}" type="slidenum">
              <a:rPr lang="en-US" altLang="zh-CN"/>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5"/>
          <p:cNvSpPr>
            <a:spLocks noGrp="1" noChangeArrowheads="1"/>
          </p:cNvSpPr>
          <p:nvPr>
            <p:ph type="dt" sz="half" idx="10"/>
          </p:nvPr>
        </p:nvSpPr>
        <p:spPr/>
        <p:txBody>
          <a:bodyPr/>
          <a:lstStyle>
            <a:lvl1pPr>
              <a:defRPr/>
            </a:lvl1pPr>
          </a:lstStyle>
          <a:p>
            <a:pPr>
              <a:defRPr/>
            </a:pPr>
            <a:fld id="{FF98A3E5-CBBD-45E4-897F-B85DFD528AEA}" type="datetime1">
              <a:rPr lang="zh-CN" altLang="en-US"/>
              <a:t>2026/3/30</a:t>
            </a:fld>
            <a:endParaRPr lang="en-US" altLang="zh-CN"/>
          </a:p>
        </p:txBody>
      </p:sp>
      <p:sp>
        <p:nvSpPr>
          <p:cNvPr id="6" name="Rectangle 66"/>
          <p:cNvSpPr>
            <a:spLocks noGrp="1" noChangeArrowheads="1"/>
          </p:cNvSpPr>
          <p:nvPr>
            <p:ph type="ftr" sz="quarter" idx="11"/>
          </p:nvPr>
        </p:nvSpPr>
        <p:spPr/>
        <p:txBody>
          <a:bodyPr/>
          <a:lstStyle>
            <a:lvl1pPr>
              <a:defRPr/>
            </a:lvl1pPr>
          </a:lstStyle>
          <a:p>
            <a:pPr>
              <a:defRPr/>
            </a:pPr>
            <a:r>
              <a:rPr lang="zh-CN" altLang="en-US"/>
              <a:t>曾庆生 </a:t>
            </a:r>
            <a:r>
              <a:rPr lang="en-US" altLang="zh-CN"/>
              <a:t>SHUFE</a:t>
            </a:r>
            <a:r>
              <a:rPr lang="zh-CN" altLang="en-US"/>
              <a:t>会计学院</a:t>
            </a:r>
            <a:endParaRPr lang="en-US" altLang="zh-CN"/>
          </a:p>
        </p:txBody>
      </p:sp>
      <p:sp>
        <p:nvSpPr>
          <p:cNvPr id="7" name="Rectangle 67"/>
          <p:cNvSpPr>
            <a:spLocks noGrp="1" noChangeArrowheads="1"/>
          </p:cNvSpPr>
          <p:nvPr>
            <p:ph type="sldNum" sz="quarter" idx="12"/>
          </p:nvPr>
        </p:nvSpPr>
        <p:spPr/>
        <p:txBody>
          <a:bodyPr/>
          <a:lstStyle>
            <a:lvl1pPr>
              <a:defRPr/>
            </a:lvl1pPr>
          </a:lstStyle>
          <a:p>
            <a:pPr>
              <a:defRPr/>
            </a:pPr>
            <a:fld id="{0A33C357-E3C6-4706-BF00-CB24D9F05AF1}" type="slidenum">
              <a:rPr lang="en-US" altLang="zh-CN"/>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bwMode="auto">
          <a:xfrm>
            <a:off x="0" y="0"/>
            <a:ext cx="9144000" cy="6858000"/>
            <a:chOff x="0" y="0"/>
            <a:chExt cx="5760" cy="4320"/>
          </a:xfrm>
        </p:grpSpPr>
        <p:grpSp>
          <p:nvGrpSpPr>
            <p:cNvPr id="1032" name="Group 3"/>
            <p:cNvGrpSpPr/>
            <p:nvPr/>
          </p:nvGrpSpPr>
          <p:grpSpPr bwMode="auto">
            <a:xfrm>
              <a:off x="0" y="0"/>
              <a:ext cx="5760" cy="4320"/>
              <a:chOff x="0" y="0"/>
              <a:chExt cx="5760" cy="4320"/>
            </a:xfrm>
          </p:grpSpPr>
          <p:grpSp>
            <p:nvGrpSpPr>
              <p:cNvPr id="1039" name="Group 4"/>
              <p:cNvGrpSpPr/>
              <p:nvPr/>
            </p:nvGrpSpPr>
            <p:grpSpPr bwMode="auto">
              <a:xfrm>
                <a:off x="0" y="192"/>
                <a:ext cx="5760" cy="4032"/>
                <a:chOff x="0" y="192"/>
                <a:chExt cx="5760" cy="4032"/>
              </a:xfrm>
            </p:grpSpPr>
            <p:sp>
              <p:nvSpPr>
                <p:cNvPr id="1070"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1"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2"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3"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4"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5"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6"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7"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8"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79"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0"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1"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2"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3"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4"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5"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6"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7"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8"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89"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90"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91"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nvGrpSpPr>
              <p:cNvPr id="1040" name="Group 27"/>
              <p:cNvGrpSpPr/>
              <p:nvPr/>
            </p:nvGrpSpPr>
            <p:grpSpPr bwMode="auto">
              <a:xfrm>
                <a:off x="192" y="0"/>
                <a:ext cx="5376" cy="4320"/>
                <a:chOff x="192" y="0"/>
                <a:chExt cx="5376" cy="4320"/>
              </a:xfrm>
            </p:grpSpPr>
            <p:sp>
              <p:nvSpPr>
                <p:cNvPr id="1041"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2"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3"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4"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5"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6"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7"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8"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49"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0"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1"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2"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3"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4"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5"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6"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7"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8"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59"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0"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1"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2"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3"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4"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5"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6"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7"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8"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69"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grpSp>
        <p:sp>
          <p:nvSpPr>
            <p:cNvPr id="1033"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ahoma" panose="020B0604030504040204" pitchFamily="34" charset="0"/>
                  <a:ea typeface="宋体" panose="02010600030101010101" pitchFamily="2" charset="-122"/>
                </a:defRPr>
              </a:lvl1pPr>
              <a:lvl2pPr marL="742950" indent="-285750" eaLnBrk="0" hangingPunct="0">
                <a:defRPr kumimoji="1" sz="2400">
                  <a:solidFill>
                    <a:schemeClr val="tx1"/>
                  </a:solidFill>
                  <a:latin typeface="Tahoma" panose="020B0604030504040204" pitchFamily="34" charset="0"/>
                  <a:ea typeface="宋体" panose="02010600030101010101" pitchFamily="2" charset="-122"/>
                </a:defRPr>
              </a:lvl2pPr>
              <a:lvl3pPr marL="1143000" indent="-228600" eaLnBrk="0" hangingPunct="0">
                <a:defRPr kumimoji="1" sz="2400">
                  <a:solidFill>
                    <a:schemeClr val="tx1"/>
                  </a:solidFill>
                  <a:latin typeface="Tahoma" panose="020B0604030504040204" pitchFamily="34" charset="0"/>
                  <a:ea typeface="宋体" panose="02010600030101010101" pitchFamily="2" charset="-122"/>
                </a:defRPr>
              </a:lvl3pPr>
              <a:lvl4pPr marL="1600200" indent="-228600" eaLnBrk="0" hangingPunct="0">
                <a:defRPr kumimoji="1" sz="2400">
                  <a:solidFill>
                    <a:schemeClr val="tx1"/>
                  </a:solidFill>
                  <a:latin typeface="Tahoma" panose="020B0604030504040204" pitchFamily="34" charset="0"/>
                  <a:ea typeface="宋体" panose="02010600030101010101" pitchFamily="2" charset="-122"/>
                </a:defRPr>
              </a:lvl4pPr>
              <a:lvl5pPr marL="2057400" indent="-228600" eaLnBrk="0" hangingPunct="0">
                <a:defRPr kumimoji="1" sz="24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宋体" panose="02010600030101010101" pitchFamily="2" charset="-122"/>
                </a:defRPr>
              </a:lvl9pPr>
            </a:lstStyle>
            <a:p>
              <a:pPr eaLnBrk="1" hangingPunct="1">
                <a:defRPr/>
              </a:pPr>
              <a:endParaRPr lang="zh-CN" altLang="en-US" sz="2400"/>
            </a:p>
          </p:txBody>
        </p:sp>
        <p:sp>
          <p:nvSpPr>
            <p:cNvPr id="1034" name="Line 58"/>
            <p:cNvSpPr>
              <a:spLocks noChangeShapeType="1"/>
            </p:cNvSpPr>
            <p:nvPr/>
          </p:nvSpPr>
          <p:spPr bwMode="ltGray">
            <a:xfrm>
              <a:off x="5568" y="0"/>
              <a:ext cx="0" cy="1488"/>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grpSp>
          <p:nvGrpSpPr>
            <p:cNvPr id="1035" name="Group 59"/>
            <p:cNvGrpSpPr/>
            <p:nvPr/>
          </p:nvGrpSpPr>
          <p:grpSpPr bwMode="auto">
            <a:xfrm>
              <a:off x="261" y="892"/>
              <a:ext cx="1124" cy="1464"/>
              <a:chOff x="96" y="916"/>
              <a:chExt cx="2208" cy="2876"/>
            </a:xfrm>
          </p:grpSpPr>
          <p:sp>
            <p:nvSpPr>
              <p:cNvPr id="1036" name="Line 60"/>
              <p:cNvSpPr>
                <a:spLocks noChangeShapeType="1"/>
              </p:cNvSpPr>
              <p:nvPr/>
            </p:nvSpPr>
            <p:spPr bwMode="ltGray">
              <a:xfrm flipH="1">
                <a:off x="96" y="1038"/>
                <a:ext cx="2208" cy="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37" name="Line 61"/>
              <p:cNvSpPr>
                <a:spLocks noChangeShapeType="1"/>
              </p:cNvSpPr>
              <p:nvPr/>
            </p:nvSpPr>
            <p:spPr bwMode="ltGray">
              <a:xfrm>
                <a:off x="336" y="920"/>
                <a:ext cx="0" cy="2872"/>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wrap="none" anchor="ctr"/>
              <a:lstStyle/>
              <a:p>
                <a:endParaRPr lang="zh-CN" altLang="en-US" sz="2400"/>
              </a:p>
            </p:txBody>
          </p:sp>
          <p:sp>
            <p:nvSpPr>
              <p:cNvPr id="1038" name="Arc 62"/>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sz="2400"/>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p>
            <a:pPr lvl="0"/>
            <a:r>
              <a:rPr lang="zh-CN" altLang="en-US"/>
              <a:t>单击此处编辑母版标题样式</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161" name="Rectangle 65"/>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kumimoji="0" sz="1400"/>
            </a:lvl1pPr>
          </a:lstStyle>
          <a:p>
            <a:pPr>
              <a:defRPr/>
            </a:pPr>
            <a:fld id="{53C0E8FB-A4BD-4181-8C31-634215C31C62}" type="datetime1">
              <a:rPr lang="zh-CN" altLang="en-US"/>
              <a:t>2026/3/30</a:t>
            </a:fld>
            <a:endParaRPr lang="en-US" altLang="zh-CN"/>
          </a:p>
        </p:txBody>
      </p:sp>
      <p:sp>
        <p:nvSpPr>
          <p:cNvPr id="4162" name="Rectangle 66"/>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eaLnBrk="1" hangingPunct="1">
              <a:defRPr kumimoji="0" sz="1400"/>
            </a:lvl1pPr>
          </a:lstStyle>
          <a:p>
            <a:pPr>
              <a:defRPr/>
            </a:pPr>
            <a:r>
              <a:rPr lang="zh-CN" altLang="en-US"/>
              <a:t>曾庆生 </a:t>
            </a:r>
            <a:r>
              <a:rPr lang="en-US" altLang="zh-CN"/>
              <a:t>SHUFE</a:t>
            </a:r>
            <a:r>
              <a:rPr lang="zh-CN" altLang="en-US"/>
              <a:t>会计学院</a:t>
            </a:r>
            <a:endParaRPr lang="en-US" altLang="zh-CN"/>
          </a:p>
        </p:txBody>
      </p:sp>
      <p:sp>
        <p:nvSpPr>
          <p:cNvPr id="4163" name="Rectangle 67"/>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kumimoji="0" sz="1400"/>
            </a:lvl1pPr>
          </a:lstStyle>
          <a:p>
            <a:pPr>
              <a:defRPr/>
            </a:pPr>
            <a:fld id="{A4367320-214D-41E3-BE3A-F950DCCB4D50}" type="slidenum">
              <a:rPr lang="en-US" altLang="zh-CN"/>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kumimoji="1"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kumimoji="1"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3"/>
        </a:buBlip>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qszeng@mail.shufe.edu.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标题 1"/>
          <p:cNvSpPr>
            <a:spLocks noGrp="1"/>
          </p:cNvSpPr>
          <p:nvPr>
            <p:ph type="ctrTitle"/>
          </p:nvPr>
        </p:nvSpPr>
        <p:spPr>
          <a:xfrm>
            <a:off x="900115" y="1557338"/>
            <a:ext cx="7862887" cy="1338262"/>
          </a:xfrm>
        </p:spPr>
        <p:txBody>
          <a:bodyPr/>
          <a:lstStyle/>
          <a:p>
            <a:pPr algn="ctr"/>
            <a:r>
              <a:rPr lang="zh-CN" altLang="en-US" sz="3200" b="1" dirty="0"/>
              <a:t>财务会计理论与实务（实务篇）</a:t>
            </a:r>
          </a:p>
        </p:txBody>
      </p:sp>
      <p:sp>
        <p:nvSpPr>
          <p:cNvPr id="14339" name="副标题 2" descr="Rectangle: Click to edit Master text styles&#10;Second level&#10;Third level&#10;Fourth level&#10;Fifth level"/>
          <p:cNvSpPr>
            <a:spLocks noGrp="1"/>
          </p:cNvSpPr>
          <p:nvPr>
            <p:ph type="subTitle" idx="1"/>
          </p:nvPr>
        </p:nvSpPr>
        <p:spPr>
          <a:xfrm>
            <a:off x="990600" y="3309940"/>
            <a:ext cx="7325816" cy="2711348"/>
          </a:xfrm>
        </p:spPr>
        <p:txBody>
          <a:bodyPr/>
          <a:lstStyle/>
          <a:p>
            <a:pPr algn="ctr">
              <a:lnSpc>
                <a:spcPct val="150000"/>
              </a:lnSpc>
            </a:pPr>
            <a:r>
              <a:rPr lang="zh-CN" altLang="en-US" sz="2400" b="1" dirty="0"/>
              <a:t>曾庆生</a:t>
            </a:r>
            <a:endParaRPr lang="en-US" altLang="zh-CN" sz="2400" b="1" dirty="0"/>
          </a:p>
          <a:p>
            <a:pPr algn="ctr">
              <a:lnSpc>
                <a:spcPct val="150000"/>
              </a:lnSpc>
            </a:pPr>
            <a:r>
              <a:rPr lang="zh-CN" altLang="en-US" sz="2000" b="1" dirty="0"/>
              <a:t>上海财经大学会计学院</a:t>
            </a:r>
            <a:endParaRPr lang="en-US" altLang="zh-CN" sz="2000" b="1" dirty="0"/>
          </a:p>
          <a:p>
            <a:pPr algn="ctr">
              <a:lnSpc>
                <a:spcPct val="150000"/>
              </a:lnSpc>
            </a:pPr>
            <a:r>
              <a:rPr lang="en-US" altLang="zh-CN" sz="2000" b="1" dirty="0">
                <a:latin typeface="Calibri" panose="020F0502020204030204" pitchFamily="34" charset="0"/>
                <a:cs typeface="Calibri" panose="020F0502020204030204" pitchFamily="34" charset="0"/>
                <a:hlinkClick r:id="rId2"/>
              </a:rPr>
              <a:t>qszeng@mail.shufe.edu.cn</a:t>
            </a:r>
            <a:endParaRPr lang="en-US" altLang="zh-CN" sz="2000" b="1" dirty="0">
              <a:latin typeface="Calibri" panose="020F0502020204030204" pitchFamily="34" charset="0"/>
              <a:cs typeface="Calibri" panose="020F0502020204030204" pitchFamily="34" charset="0"/>
            </a:endParaRPr>
          </a:p>
          <a:p>
            <a:pPr algn="ctr">
              <a:lnSpc>
                <a:spcPct val="150000"/>
              </a:lnSpc>
            </a:pPr>
            <a:r>
              <a:rPr lang="en-US" altLang="zh-CN" sz="2000" b="1" dirty="0">
                <a:latin typeface="Calibri" panose="020F0502020204030204" pitchFamily="34" charset="0"/>
                <a:cs typeface="Calibri" panose="020F0502020204030204" pitchFamily="34" charset="0"/>
              </a:rPr>
              <a:t>021-65904095 (O)</a:t>
            </a:r>
            <a:endParaRPr lang="zh-CN" altLang="en-US" sz="2000" b="1"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15C4CEA4-FE19-4E87-B00A-E11219363B9E}" type="slidenum">
              <a:rPr kumimoji="0" lang="en-US" altLang="zh-CN" sz="1400"/>
              <a:t>10</a:t>
            </a:fld>
            <a:endParaRPr kumimoji="0" lang="en-US" altLang="zh-CN" sz="1400"/>
          </a:p>
        </p:txBody>
      </p:sp>
      <p:sp>
        <p:nvSpPr>
          <p:cNvPr id="15366" name="Rectangle 3" descr="Rectangle: Click to edit Master text styles&#10;Second level&#10;Third level&#10;Fourth level&#10;Fifth level"/>
          <p:cNvSpPr>
            <a:spLocks noGrp="1" noChangeArrowheads="1"/>
          </p:cNvSpPr>
          <p:nvPr>
            <p:ph type="body" idx="1"/>
          </p:nvPr>
        </p:nvSpPr>
        <p:spPr>
          <a:xfrm>
            <a:off x="323528" y="620688"/>
            <a:ext cx="8424936" cy="5627712"/>
          </a:xfrm>
        </p:spPr>
        <p:txBody>
          <a:bodyPr/>
          <a:lstStyle/>
          <a:p>
            <a:pPr marL="0" indent="0" eaLnBrk="1" hangingPunct="1">
              <a:lnSpc>
                <a:spcPct val="90000"/>
              </a:lnSpc>
              <a:buNone/>
            </a:pPr>
            <a:r>
              <a:rPr lang="en-US" altLang="zh-CN" sz="2800" b="1" dirty="0">
                <a:solidFill>
                  <a:srgbClr val="CE2A51"/>
                </a:solidFill>
                <a:latin typeface="华文隶书" panose="02010800040101010101" pitchFamily="2" charset="-122"/>
                <a:ea typeface="华文隶书" panose="02010800040101010101" pitchFamily="2" charset="-122"/>
              </a:rPr>
              <a:t>1.1.2 </a:t>
            </a:r>
            <a:r>
              <a:rPr lang="zh-CN" altLang="en-US" sz="2800" b="1" dirty="0">
                <a:solidFill>
                  <a:srgbClr val="CE2A51"/>
                </a:solidFill>
                <a:latin typeface="华文隶书" panose="02010800040101010101" pitchFamily="2" charset="-122"/>
                <a:ea typeface="华文隶书" panose="02010800040101010101" pitchFamily="2" charset="-122"/>
              </a:rPr>
              <a:t>购买法 </a:t>
            </a:r>
            <a:r>
              <a:rPr lang="zh-CN" altLang="en-US" sz="2400" b="1" dirty="0">
                <a:solidFill>
                  <a:srgbClr val="CE2A51"/>
                </a:solidFill>
                <a:latin typeface="华文隶书" panose="02010800040101010101" pitchFamily="2" charset="-122"/>
                <a:ea typeface="华文隶书" panose="02010800040101010101" pitchFamily="2" charset="-122"/>
              </a:rPr>
              <a:t>（即</a:t>
            </a:r>
            <a:r>
              <a:rPr lang="en-US" altLang="zh-CN" sz="2400" b="1" dirty="0">
                <a:solidFill>
                  <a:srgbClr val="CE2A51"/>
                </a:solidFill>
                <a:latin typeface="华文隶书" panose="02010800040101010101" pitchFamily="2" charset="-122"/>
                <a:ea typeface="华文隶书" panose="02010800040101010101" pitchFamily="2" charset="-122"/>
              </a:rPr>
              <a:t>Purchase/Acquisition Method</a:t>
            </a:r>
            <a:r>
              <a:rPr lang="zh-CN" altLang="en-US" sz="2400" b="1" dirty="0">
                <a:solidFill>
                  <a:srgbClr val="0000FF"/>
                </a:solidFill>
                <a:latin typeface="华文隶书" panose="02010800040101010101" pitchFamily="2" charset="-122"/>
                <a:ea typeface="华文隶书" panose="02010800040101010101" pitchFamily="2" charset="-122"/>
              </a:rPr>
              <a:t>新购买法</a:t>
            </a:r>
            <a:r>
              <a:rPr lang="zh-CN" altLang="en-US" sz="2400" b="1" dirty="0">
                <a:solidFill>
                  <a:srgbClr val="CE2A51"/>
                </a:solidFill>
                <a:latin typeface="华文隶书" panose="02010800040101010101" pitchFamily="2" charset="-122"/>
                <a:ea typeface="华文隶书" panose="02010800040101010101" pitchFamily="2" charset="-122"/>
              </a:rPr>
              <a:t>）</a:t>
            </a:r>
            <a:endParaRPr lang="en-US" altLang="zh-CN" sz="2400" b="1" dirty="0">
              <a:solidFill>
                <a:srgbClr val="CE2A51"/>
              </a:solidFill>
              <a:latin typeface="华文隶书" panose="02010800040101010101" pitchFamily="2" charset="-122"/>
              <a:ea typeface="华文隶书" panose="02010800040101010101" pitchFamily="2" charset="-122"/>
            </a:endParaRPr>
          </a:p>
          <a:p>
            <a:pPr lvl="1" eaLnBrk="1" hangingPunct="1">
              <a:lnSpc>
                <a:spcPct val="120000"/>
              </a:lnSpc>
            </a:pPr>
            <a:r>
              <a:rPr lang="zh-CN" altLang="en-US" sz="2400" b="1" dirty="0">
                <a:latin typeface="Times New Roman" panose="02020603050405020304" charset="0"/>
              </a:rPr>
              <a:t>购买法的特点</a:t>
            </a:r>
          </a:p>
          <a:p>
            <a:pPr lvl="2" eaLnBrk="1" hangingPunct="1">
              <a:lnSpc>
                <a:spcPct val="120000"/>
              </a:lnSpc>
            </a:pPr>
            <a:r>
              <a:rPr lang="zh-CN" altLang="en-US" sz="2000" b="1" dirty="0">
                <a:latin typeface="Times New Roman" panose="02020603050405020304" charset="0"/>
              </a:rPr>
              <a:t>主并企业要按公允价值记录所收到的资产和承担的债务</a:t>
            </a:r>
            <a:r>
              <a:rPr lang="zh-CN" altLang="en-US" sz="2000" b="1" dirty="0"/>
              <a:t>，</a:t>
            </a:r>
            <a:r>
              <a:rPr lang="zh-CN" altLang="en-US" sz="2000" b="1" dirty="0">
                <a:latin typeface="Times New Roman" panose="02020603050405020304" charset="0"/>
              </a:rPr>
              <a:t>取得被并企业的成本要按与其它经济业务相同的方法加以确定</a:t>
            </a:r>
            <a:r>
              <a:rPr lang="zh-CN" altLang="en-US" sz="2000" b="1" dirty="0"/>
              <a:t>，</a:t>
            </a:r>
            <a:r>
              <a:rPr lang="zh-CN" altLang="en-US" sz="2000" b="1" dirty="0">
                <a:latin typeface="Times New Roman" panose="02020603050405020304" charset="0"/>
              </a:rPr>
              <a:t>即将合并成本按合并日各自的公允价值</a:t>
            </a:r>
            <a:r>
              <a:rPr lang="en-US" altLang="zh-CN" sz="2000" b="1" dirty="0"/>
              <a:t>(Fair value)</a:t>
            </a:r>
            <a:r>
              <a:rPr lang="zh-CN" altLang="en-US" sz="2000" b="1" dirty="0"/>
              <a:t>，</a:t>
            </a:r>
            <a:r>
              <a:rPr lang="zh-CN" altLang="en-US" sz="2000" b="1" dirty="0">
                <a:latin typeface="Times New Roman" panose="02020603050405020304" charset="0"/>
              </a:rPr>
              <a:t>分配到所取得的可辨认资产和所承担和债务。</a:t>
            </a:r>
            <a:endParaRPr lang="zh-CN" altLang="en-US" sz="2000" b="1" dirty="0"/>
          </a:p>
          <a:p>
            <a:pPr lvl="2" eaLnBrk="1" hangingPunct="1">
              <a:lnSpc>
                <a:spcPct val="120000"/>
              </a:lnSpc>
            </a:pPr>
            <a:r>
              <a:rPr lang="zh-CN" altLang="en-US" sz="2000" b="1" dirty="0">
                <a:latin typeface="Times New Roman" panose="02020603050405020304" charset="0"/>
              </a:rPr>
              <a:t>合并成本超过所取得的被并企业</a:t>
            </a:r>
            <a:r>
              <a:rPr lang="zh-CN" altLang="en-US" sz="2000" b="1" dirty="0">
                <a:solidFill>
                  <a:srgbClr val="C00000"/>
                </a:solidFill>
                <a:latin typeface="Times New Roman" panose="02020603050405020304" charset="0"/>
              </a:rPr>
              <a:t>可辨认</a:t>
            </a:r>
            <a:r>
              <a:rPr lang="zh-CN" altLang="en-US" sz="2000" b="1" dirty="0">
                <a:latin typeface="Times New Roman" panose="02020603050405020304" charset="0"/>
              </a:rPr>
              <a:t>净资产公允价值所占份额的差额，记为</a:t>
            </a:r>
            <a:r>
              <a:rPr lang="zh-CN" altLang="en-US" sz="2000" b="1" dirty="0">
                <a:solidFill>
                  <a:srgbClr val="C00000"/>
                </a:solidFill>
                <a:latin typeface="Times New Roman" panose="02020603050405020304" charset="0"/>
              </a:rPr>
              <a:t>商誉</a:t>
            </a:r>
            <a:r>
              <a:rPr lang="zh-CN" altLang="en-US" sz="2000" b="1" dirty="0">
                <a:latin typeface="Times New Roman" panose="02020603050405020304" charset="0"/>
              </a:rPr>
              <a:t>。在控股合并中，合并分录中并不出现商誉。若合并成本小于被并企业净资产公允价值所占份额的差额则为</a:t>
            </a:r>
            <a:r>
              <a:rPr lang="zh-CN" altLang="en-US" sz="2000" b="1" dirty="0">
                <a:solidFill>
                  <a:srgbClr val="C00000"/>
                </a:solidFill>
                <a:latin typeface="Times New Roman" panose="02020603050405020304" charset="0"/>
              </a:rPr>
              <a:t>负商誉</a:t>
            </a:r>
            <a:r>
              <a:rPr lang="zh-CN" altLang="en-US" sz="2000" b="1" dirty="0">
                <a:latin typeface="Times New Roman" panose="02020603050405020304" charset="0"/>
              </a:rPr>
              <a:t>，计入当期损益（营业外收入）。</a:t>
            </a:r>
            <a:endParaRPr lang="en-US" altLang="zh-CN" sz="2000" b="1" dirty="0">
              <a:latin typeface="Times New Roman" panose="02020603050405020304" charset="0"/>
            </a:endParaRPr>
          </a:p>
          <a:p>
            <a:pPr lvl="2" eaLnBrk="1" hangingPunct="1">
              <a:lnSpc>
                <a:spcPct val="120000"/>
              </a:lnSpc>
            </a:pPr>
            <a:r>
              <a:rPr lang="zh-CN" altLang="en-US" sz="2000" b="1" dirty="0">
                <a:latin typeface="黑体" panose="02010609060101010101" pitchFamily="49" charset="-122"/>
                <a:ea typeface="黑体" panose="02010609060101010101" pitchFamily="49" charset="-122"/>
              </a:rPr>
              <a:t>合并成本：</a:t>
            </a:r>
            <a:r>
              <a:rPr lang="zh-CN" altLang="en-US" sz="2000" b="1" dirty="0">
                <a:latin typeface="Times New Roman" panose="02020603050405020304" charset="0"/>
              </a:rPr>
              <a:t>购买方在购买日为取得对被购买方的控制权而付出的资产、发生或承担的负债以及发行的权益性证券的公允价值，</a:t>
            </a:r>
            <a:r>
              <a:rPr lang="zh-CN" altLang="en-US" sz="2000" b="1" dirty="0">
                <a:latin typeface="黑体" panose="02010609060101010101" pitchFamily="49" charset="-122"/>
                <a:ea typeface="黑体" panose="02010609060101010101" pitchFamily="49" charset="-122"/>
              </a:rPr>
              <a:t>即支付对价的公允价值。</a:t>
            </a:r>
            <a:endParaRPr lang="en-US" altLang="zh-CN" sz="2000" b="1" dirty="0">
              <a:latin typeface="黑体" panose="02010609060101010101" pitchFamily="49" charset="-122"/>
              <a:ea typeface="黑体" panose="02010609060101010101" pitchFamily="49" charset="-122"/>
            </a:endParaRPr>
          </a:p>
          <a:p>
            <a:pPr lvl="3" eaLnBrk="1" hangingPunct="1">
              <a:lnSpc>
                <a:spcPct val="90000"/>
              </a:lnSpc>
            </a:pPr>
            <a:r>
              <a:rPr lang="zh-CN" altLang="en-US" sz="1800" b="1" dirty="0">
                <a:solidFill>
                  <a:srgbClr val="CE2A51"/>
                </a:solidFill>
                <a:latin typeface="Times New Roman" panose="02020603050405020304" charset="0"/>
              </a:rPr>
              <a:t>合并成本不包括合并过程中发生的直接或间接费用。</a:t>
            </a:r>
            <a:endParaRPr lang="en-US" altLang="zh-CN" sz="1800" b="1" dirty="0">
              <a:solidFill>
                <a:srgbClr val="CE2A51"/>
              </a:solidFill>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animEffect transition="in" filter="box(in)">
                                      <p:cBhvr>
                                        <p:cTn id="7" dur="500"/>
                                        <p:tgtEl>
                                          <p:spTgt spid="15366">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5366">
                                            <p:txEl>
                                              <p:pRg st="1" end="1"/>
                                            </p:txEl>
                                          </p:spTgt>
                                        </p:tgtEl>
                                        <p:attrNameLst>
                                          <p:attrName>style.visibility</p:attrName>
                                        </p:attrNameLst>
                                      </p:cBhvr>
                                      <p:to>
                                        <p:strVal val="visible"/>
                                      </p:to>
                                    </p:set>
                                    <p:animEffect transition="in" filter="box(in)">
                                      <p:cBhvr>
                                        <p:cTn id="10" dur="500"/>
                                        <p:tgtEl>
                                          <p:spTgt spid="15366">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5366">
                                            <p:txEl>
                                              <p:pRg st="2" end="2"/>
                                            </p:txEl>
                                          </p:spTgt>
                                        </p:tgtEl>
                                        <p:attrNameLst>
                                          <p:attrName>style.visibility</p:attrName>
                                        </p:attrNameLst>
                                      </p:cBhvr>
                                      <p:to>
                                        <p:strVal val="visible"/>
                                      </p:to>
                                    </p:set>
                                    <p:animEffect transition="in" filter="box(in)">
                                      <p:cBhvr>
                                        <p:cTn id="13" dur="500"/>
                                        <p:tgtEl>
                                          <p:spTgt spid="15366">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5366">
                                            <p:txEl>
                                              <p:pRg st="3" end="3"/>
                                            </p:txEl>
                                          </p:spTgt>
                                        </p:tgtEl>
                                        <p:attrNameLst>
                                          <p:attrName>style.visibility</p:attrName>
                                        </p:attrNameLst>
                                      </p:cBhvr>
                                      <p:to>
                                        <p:strVal val="visible"/>
                                      </p:to>
                                    </p:set>
                                    <p:animEffect transition="in" filter="box(in)">
                                      <p:cBhvr>
                                        <p:cTn id="16" dur="500"/>
                                        <p:tgtEl>
                                          <p:spTgt spid="15366">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5366">
                                            <p:txEl>
                                              <p:pRg st="4" end="4"/>
                                            </p:txEl>
                                          </p:spTgt>
                                        </p:tgtEl>
                                        <p:attrNameLst>
                                          <p:attrName>style.visibility</p:attrName>
                                        </p:attrNameLst>
                                      </p:cBhvr>
                                      <p:to>
                                        <p:strVal val="visible"/>
                                      </p:to>
                                    </p:set>
                                    <p:animEffect transition="in" filter="box(in)">
                                      <p:cBhvr>
                                        <p:cTn id="19" dur="500"/>
                                        <p:tgtEl>
                                          <p:spTgt spid="15366">
                                            <p:txEl>
                                              <p:pRg st="4" end="4"/>
                                            </p:txEl>
                                          </p:spTgt>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5366">
                                            <p:txEl>
                                              <p:pRg st="5" end="5"/>
                                            </p:txEl>
                                          </p:spTgt>
                                        </p:tgtEl>
                                        <p:attrNameLst>
                                          <p:attrName>style.visibility</p:attrName>
                                        </p:attrNameLst>
                                      </p:cBhvr>
                                      <p:to>
                                        <p:strVal val="visible"/>
                                      </p:to>
                                    </p:set>
                                    <p:animEffect transition="in" filter="box(in)">
                                      <p:cBhvr>
                                        <p:cTn id="22" dur="500"/>
                                        <p:tgtEl>
                                          <p:spTgt spid="153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6711DC6A-B9BF-4874-8EB8-28C698CEE42C}" type="slidenum">
              <a:rPr kumimoji="0" lang="en-US" altLang="zh-CN" sz="1400"/>
              <a:t>11</a:t>
            </a:fld>
            <a:endParaRPr kumimoji="0" lang="en-US" altLang="zh-CN" sz="1400"/>
          </a:p>
        </p:txBody>
      </p:sp>
      <p:sp>
        <p:nvSpPr>
          <p:cNvPr id="16389" name="Rectangle 3" descr="Rectangle: Click to edit Master text styles&#10;Second level&#10;Third level&#10;Fourth level&#10;Fifth level"/>
          <p:cNvSpPr>
            <a:spLocks noGrp="1" noChangeArrowheads="1"/>
          </p:cNvSpPr>
          <p:nvPr>
            <p:ph type="body" idx="1"/>
          </p:nvPr>
        </p:nvSpPr>
        <p:spPr>
          <a:xfrm>
            <a:off x="467544" y="476672"/>
            <a:ext cx="8352928" cy="5616624"/>
          </a:xfrm>
        </p:spPr>
        <p:txBody>
          <a:bodyPr/>
          <a:lstStyle/>
          <a:p>
            <a:pPr lvl="2" eaLnBrk="1" hangingPunct="1">
              <a:lnSpc>
                <a:spcPct val="120000"/>
              </a:lnSpc>
            </a:pPr>
            <a:r>
              <a:rPr lang="zh-CN" altLang="en-US" b="1" dirty="0">
                <a:latin typeface="Times New Roman" panose="02020603050405020304" charset="0"/>
              </a:rPr>
              <a:t>合并费用的处理：</a:t>
            </a:r>
          </a:p>
          <a:p>
            <a:pPr lvl="3" eaLnBrk="1" hangingPunct="1">
              <a:lnSpc>
                <a:spcPct val="120000"/>
              </a:lnSpc>
            </a:pPr>
            <a:r>
              <a:rPr lang="zh-CN" altLang="en-US" b="1" dirty="0">
                <a:latin typeface="Times New Roman" panose="02020603050405020304" charset="0"/>
              </a:rPr>
              <a:t>若以发行股票为代价</a:t>
            </a:r>
            <a:r>
              <a:rPr lang="zh-CN" altLang="en-US" b="1" dirty="0"/>
              <a:t>，</a:t>
            </a:r>
            <a:r>
              <a:rPr lang="zh-CN" altLang="en-US" b="1" dirty="0">
                <a:latin typeface="Times New Roman" panose="02020603050405020304" charset="0"/>
              </a:rPr>
              <a:t>股票登记和发行成本直接冲销股票的公允价值</a:t>
            </a:r>
            <a:r>
              <a:rPr lang="zh-CN" altLang="en-US" b="1" dirty="0"/>
              <a:t>，</a:t>
            </a:r>
            <a:r>
              <a:rPr lang="zh-CN" altLang="en-US" b="1" dirty="0">
                <a:latin typeface="Times New Roman" panose="02020603050405020304" charset="0"/>
              </a:rPr>
              <a:t>即减少资本公积；</a:t>
            </a:r>
            <a:endParaRPr lang="en-US" altLang="zh-CN" b="1" dirty="0">
              <a:latin typeface="Times New Roman" panose="02020603050405020304" charset="0"/>
            </a:endParaRPr>
          </a:p>
          <a:p>
            <a:pPr lvl="4" eaLnBrk="1" hangingPunct="1">
              <a:lnSpc>
                <a:spcPct val="120000"/>
              </a:lnSpc>
            </a:pPr>
            <a:r>
              <a:rPr lang="zh-CN" altLang="en-US" b="1" dirty="0">
                <a:latin typeface="Times New Roman" panose="02020603050405020304" charset="0"/>
              </a:rPr>
              <a:t>股票发行成本可以包括与股票发行直接相关的各种费用，如承销费、律师为股票发行而提供的专门服务的律师费。</a:t>
            </a:r>
          </a:p>
          <a:p>
            <a:pPr lvl="3" eaLnBrk="1" hangingPunct="1">
              <a:lnSpc>
                <a:spcPct val="120000"/>
              </a:lnSpc>
            </a:pPr>
            <a:r>
              <a:rPr lang="zh-CN" altLang="en-US" b="1" dirty="0">
                <a:solidFill>
                  <a:srgbClr val="000000"/>
                </a:solidFill>
                <a:latin typeface="Times New Roman" panose="02020603050405020304" charset="0"/>
              </a:rPr>
              <a:t>若以发行债券为对价，相关发行费用应调整债券溢价；</a:t>
            </a:r>
            <a:endParaRPr lang="en-US" altLang="zh-CN" b="1" dirty="0">
              <a:latin typeface="Times New Roman" panose="02020603050405020304" charset="0"/>
            </a:endParaRPr>
          </a:p>
          <a:p>
            <a:pPr lvl="3" eaLnBrk="1" hangingPunct="1">
              <a:lnSpc>
                <a:spcPct val="120000"/>
              </a:lnSpc>
            </a:pPr>
            <a:r>
              <a:rPr lang="zh-CN" altLang="en-US" b="1" dirty="0">
                <a:latin typeface="Times New Roman" panose="02020603050405020304" charset="0"/>
              </a:rPr>
              <a:t>与合并相关的法律费、咨询费和佣金等中介费用以及其他相关的管理费用，应于发生时计入当期损益（计入“管理费用）。</a:t>
            </a:r>
          </a:p>
          <a:p>
            <a:pPr lvl="2" eaLnBrk="1" hangingPunct="1">
              <a:lnSpc>
                <a:spcPct val="120000"/>
              </a:lnSpc>
            </a:pPr>
            <a:r>
              <a:rPr lang="zh-CN" altLang="en-US" b="1" dirty="0">
                <a:latin typeface="Times New Roman" panose="02020603050405020304" charset="0"/>
              </a:rPr>
              <a:t>主并企业的损益既包括当年自身实现的损益</a:t>
            </a:r>
            <a:r>
              <a:rPr lang="zh-CN" altLang="en-US" b="1" dirty="0"/>
              <a:t>，</a:t>
            </a:r>
            <a:r>
              <a:rPr lang="zh-CN" altLang="en-US" b="1" dirty="0">
                <a:latin typeface="Times New Roman" panose="02020603050405020304" charset="0"/>
              </a:rPr>
              <a:t>还包括</a:t>
            </a:r>
            <a:r>
              <a:rPr lang="zh-CN" altLang="en-US" b="1" dirty="0">
                <a:solidFill>
                  <a:srgbClr val="0000FF"/>
                </a:solidFill>
                <a:latin typeface="Times New Roman" panose="02020603050405020304" charset="0"/>
              </a:rPr>
              <a:t>合并日后</a:t>
            </a:r>
            <a:r>
              <a:rPr lang="zh-CN" altLang="en-US" b="1" dirty="0">
                <a:latin typeface="Times New Roman" panose="02020603050405020304" charset="0"/>
              </a:rPr>
              <a:t>被并企业所实现的损益。</a:t>
            </a:r>
            <a:endParaRPr lang="zh-CN" altLang="en-US" b="1" dirty="0"/>
          </a:p>
          <a:p>
            <a:pPr lvl="2" eaLnBrk="1" hangingPunct="1">
              <a:lnSpc>
                <a:spcPct val="120000"/>
              </a:lnSpc>
            </a:pPr>
            <a:r>
              <a:rPr lang="zh-CN" altLang="en-US" b="1" dirty="0">
                <a:latin typeface="Times New Roman" panose="02020603050405020304" charset="0"/>
              </a:rPr>
              <a:t>被并企业的留存利润也</a:t>
            </a:r>
            <a:r>
              <a:rPr lang="zh-CN" altLang="en-US" b="1" dirty="0">
                <a:solidFill>
                  <a:srgbClr val="0000FF"/>
                </a:solidFill>
                <a:latin typeface="Times New Roman" panose="02020603050405020304" charset="0"/>
              </a:rPr>
              <a:t>不能转入</a:t>
            </a:r>
            <a:r>
              <a:rPr lang="zh-CN" altLang="en-US" b="1" dirty="0">
                <a:latin typeface="Times New Roman" panose="02020603050405020304" charset="0"/>
              </a:rPr>
              <a:t>主并企业。</a:t>
            </a:r>
            <a:endParaRPr lang="en-US" altLang="zh-CN" b="1" dirty="0">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checkerboard(across)">
                                      <p:cBhvr>
                                        <p:cTn id="7" dur="500"/>
                                        <p:tgtEl>
                                          <p:spTgt spid="16389">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389">
                                            <p:txEl>
                                              <p:pRg st="1" end="1"/>
                                            </p:txEl>
                                          </p:spTgt>
                                        </p:tgtEl>
                                        <p:attrNameLst>
                                          <p:attrName>style.visibility</p:attrName>
                                        </p:attrNameLst>
                                      </p:cBhvr>
                                      <p:to>
                                        <p:strVal val="visible"/>
                                      </p:to>
                                    </p:set>
                                    <p:animEffect transition="in" filter="checkerboard(across)">
                                      <p:cBhvr>
                                        <p:cTn id="10" dur="500"/>
                                        <p:tgtEl>
                                          <p:spTgt spid="16389">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6389">
                                            <p:txEl>
                                              <p:pRg st="2" end="2"/>
                                            </p:txEl>
                                          </p:spTgt>
                                        </p:tgtEl>
                                        <p:attrNameLst>
                                          <p:attrName>style.visibility</p:attrName>
                                        </p:attrNameLst>
                                      </p:cBhvr>
                                      <p:to>
                                        <p:strVal val="visible"/>
                                      </p:to>
                                    </p:set>
                                    <p:animEffect transition="in" filter="checkerboard(across)">
                                      <p:cBhvr>
                                        <p:cTn id="13" dur="500"/>
                                        <p:tgtEl>
                                          <p:spTgt spid="16389">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6389">
                                            <p:txEl>
                                              <p:pRg st="3" end="3"/>
                                            </p:txEl>
                                          </p:spTgt>
                                        </p:tgtEl>
                                        <p:attrNameLst>
                                          <p:attrName>style.visibility</p:attrName>
                                        </p:attrNameLst>
                                      </p:cBhvr>
                                      <p:to>
                                        <p:strVal val="visible"/>
                                      </p:to>
                                    </p:set>
                                    <p:animEffect transition="in" filter="checkerboard(across)">
                                      <p:cBhvr>
                                        <p:cTn id="16" dur="500"/>
                                        <p:tgtEl>
                                          <p:spTgt spid="16389">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6389">
                                            <p:txEl>
                                              <p:pRg st="4" end="4"/>
                                            </p:txEl>
                                          </p:spTgt>
                                        </p:tgtEl>
                                        <p:attrNameLst>
                                          <p:attrName>style.visibility</p:attrName>
                                        </p:attrNameLst>
                                      </p:cBhvr>
                                      <p:to>
                                        <p:strVal val="visible"/>
                                      </p:to>
                                    </p:set>
                                    <p:animEffect transition="in" filter="checkerboard(across)">
                                      <p:cBhvr>
                                        <p:cTn id="19" dur="500"/>
                                        <p:tgtEl>
                                          <p:spTgt spid="16389">
                                            <p:txEl>
                                              <p:pRg st="4" end="4"/>
                                            </p:txEl>
                                          </p:spTgt>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6389">
                                            <p:txEl>
                                              <p:pRg st="5" end="5"/>
                                            </p:txEl>
                                          </p:spTgt>
                                        </p:tgtEl>
                                        <p:attrNameLst>
                                          <p:attrName>style.visibility</p:attrName>
                                        </p:attrNameLst>
                                      </p:cBhvr>
                                      <p:to>
                                        <p:strVal val="visible"/>
                                      </p:to>
                                    </p:set>
                                    <p:animEffect transition="in" filter="checkerboard(across)">
                                      <p:cBhvr>
                                        <p:cTn id="22" dur="500"/>
                                        <p:tgtEl>
                                          <p:spTgt spid="16389">
                                            <p:txEl>
                                              <p:pRg st="5" end="5"/>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6389">
                                            <p:txEl>
                                              <p:pRg st="6" end="6"/>
                                            </p:txEl>
                                          </p:spTgt>
                                        </p:tgtEl>
                                        <p:attrNameLst>
                                          <p:attrName>style.visibility</p:attrName>
                                        </p:attrNameLst>
                                      </p:cBhvr>
                                      <p:to>
                                        <p:strVal val="visible"/>
                                      </p:to>
                                    </p:set>
                                    <p:animEffect transition="in" filter="checkerboard(across)">
                                      <p:cBhvr>
                                        <p:cTn id="25" dur="500"/>
                                        <p:tgtEl>
                                          <p:spTgt spid="1638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FB7517C-B727-4C53-8E09-1FF32B476CED}" type="slidenum">
              <a:rPr kumimoji="0" lang="en-US" altLang="zh-CN" sz="1400"/>
              <a:t>12</a:t>
            </a:fld>
            <a:endParaRPr kumimoji="0" lang="en-US" altLang="zh-CN" sz="1400"/>
          </a:p>
        </p:txBody>
      </p:sp>
      <p:sp>
        <p:nvSpPr>
          <p:cNvPr id="17414" name="Rectangle 3" descr="Rectangle: Click to edit Master text styles&#10;Second level&#10;Third level&#10;Fourth level&#10;Fifth level"/>
          <p:cNvSpPr>
            <a:spLocks noGrp="1" noChangeArrowheads="1"/>
          </p:cNvSpPr>
          <p:nvPr>
            <p:ph type="body" idx="1"/>
          </p:nvPr>
        </p:nvSpPr>
        <p:spPr>
          <a:xfrm>
            <a:off x="179512" y="332656"/>
            <a:ext cx="8497317" cy="6336704"/>
          </a:xfrm>
        </p:spPr>
        <p:txBody>
          <a:bodyPr/>
          <a:lstStyle/>
          <a:p>
            <a:pPr lvl="1" eaLnBrk="1" hangingPunct="1">
              <a:lnSpc>
                <a:spcPct val="150000"/>
              </a:lnSpc>
            </a:pPr>
            <a:r>
              <a:rPr lang="zh-CN" altLang="en-US" sz="2400" b="1" dirty="0">
                <a:latin typeface="Times New Roman" panose="02020603050405020304" charset="0"/>
              </a:rPr>
              <a:t>合并日期的确定</a:t>
            </a:r>
            <a:endParaRPr lang="en-US" altLang="zh-CN" sz="2400" b="1" dirty="0">
              <a:latin typeface="Times New Roman" panose="02020603050405020304" charset="0"/>
            </a:endParaRPr>
          </a:p>
          <a:p>
            <a:pPr lvl="2">
              <a:lnSpc>
                <a:spcPct val="125000"/>
              </a:lnSpc>
            </a:pPr>
            <a:r>
              <a:rPr lang="zh-CN" altLang="zh-CN" sz="2000" b="1" dirty="0"/>
              <a:t>合并日或购买日是指合并方或购买方实际取得对被合并方或被购买方控制权的日期，即被合并方或被购买方的净资产或生产经营决策的控制权转移给合并方或购买方的日期。</a:t>
            </a:r>
            <a:r>
              <a:rPr lang="en-US" altLang="zh-CN" sz="2000" b="1" dirty="0"/>
              <a:t> </a:t>
            </a:r>
            <a:r>
              <a:rPr lang="zh-CN" altLang="zh-CN" sz="2000" b="1" dirty="0"/>
              <a:t>同时满足下列条件的，通常可认为实现了控制权的转移：</a:t>
            </a:r>
            <a:r>
              <a:rPr lang="en-US" altLang="zh-CN" sz="2000" b="1" dirty="0"/>
              <a:t> </a:t>
            </a:r>
            <a:endParaRPr lang="zh-CN" altLang="zh-CN" sz="2000" b="1" dirty="0"/>
          </a:p>
          <a:p>
            <a:pPr marL="1771650" lvl="3" indent="-400050">
              <a:lnSpc>
                <a:spcPct val="125000"/>
              </a:lnSpc>
              <a:buFont typeface="Tahoma" panose="020B0604030504040204" pitchFamily="34" charset="0"/>
              <a:buAutoNum type="romanUcPeriod"/>
            </a:pPr>
            <a:r>
              <a:rPr lang="zh-CN" altLang="zh-CN" sz="1800" b="1" dirty="0"/>
              <a:t>企业合并合同或协议已获股东大会等通过。</a:t>
            </a:r>
            <a:r>
              <a:rPr lang="en-US" altLang="zh-CN" sz="1800" b="1" dirty="0"/>
              <a:t> </a:t>
            </a:r>
            <a:endParaRPr lang="zh-CN" altLang="zh-CN" sz="1800" b="1" dirty="0"/>
          </a:p>
          <a:p>
            <a:pPr marL="1771650" lvl="3" indent="-400050">
              <a:lnSpc>
                <a:spcPct val="125000"/>
              </a:lnSpc>
              <a:buFont typeface="Tahoma" panose="020B0604030504040204" pitchFamily="34" charset="0"/>
              <a:buAutoNum type="romanUcPeriod"/>
            </a:pPr>
            <a:r>
              <a:rPr lang="zh-CN" altLang="zh-CN" sz="1800" b="1" dirty="0"/>
              <a:t>企业合并事项需要经过国家有关主管部门审批的，已获得批准。</a:t>
            </a:r>
            <a:r>
              <a:rPr lang="en-US" altLang="zh-CN" sz="1800" b="1" dirty="0"/>
              <a:t> </a:t>
            </a:r>
            <a:endParaRPr lang="zh-CN" altLang="zh-CN" sz="1800" b="1" dirty="0"/>
          </a:p>
          <a:p>
            <a:pPr marL="1771650" lvl="3" indent="-400050">
              <a:lnSpc>
                <a:spcPct val="125000"/>
              </a:lnSpc>
              <a:buFont typeface="Tahoma" panose="020B0604030504040204" pitchFamily="34" charset="0"/>
              <a:buAutoNum type="romanUcPeriod"/>
            </a:pPr>
            <a:r>
              <a:rPr lang="zh-CN" altLang="zh-CN" sz="1800" b="1" dirty="0"/>
              <a:t>参与合并各方已办理了必要的财产权转移手续。</a:t>
            </a:r>
            <a:r>
              <a:rPr lang="en-US" altLang="zh-CN" sz="1800" b="1" dirty="0"/>
              <a:t> </a:t>
            </a:r>
            <a:endParaRPr lang="zh-CN" altLang="zh-CN" sz="1800" b="1" dirty="0"/>
          </a:p>
          <a:p>
            <a:pPr marL="1771650" lvl="3" indent="-400050">
              <a:lnSpc>
                <a:spcPct val="125000"/>
              </a:lnSpc>
              <a:buFont typeface="Tahoma" panose="020B0604030504040204" pitchFamily="34" charset="0"/>
              <a:buAutoNum type="romanUcPeriod"/>
            </a:pPr>
            <a:r>
              <a:rPr lang="zh-CN" altLang="zh-CN" sz="1800" b="1" dirty="0"/>
              <a:t>合并方或购买方已支付了合并价款的大部分（一般应超过</a:t>
            </a:r>
            <a:r>
              <a:rPr lang="en-US" altLang="zh-CN" sz="1800" b="1" dirty="0"/>
              <a:t>50</a:t>
            </a:r>
            <a:r>
              <a:rPr lang="zh-CN" altLang="zh-CN" sz="1800" b="1" dirty="0"/>
              <a:t>％），并且有能力、有计划支付剩余款项。</a:t>
            </a:r>
            <a:r>
              <a:rPr lang="en-US" altLang="zh-CN" sz="1800" b="1" dirty="0"/>
              <a:t> </a:t>
            </a:r>
            <a:endParaRPr lang="zh-CN" altLang="zh-CN" sz="1800" b="1" dirty="0"/>
          </a:p>
          <a:p>
            <a:pPr marL="1771650" lvl="3" indent="-400050">
              <a:lnSpc>
                <a:spcPct val="125000"/>
              </a:lnSpc>
              <a:buFont typeface="Tahoma" panose="020B0604030504040204" pitchFamily="34" charset="0"/>
              <a:buAutoNum type="romanUcPeriod"/>
            </a:pPr>
            <a:r>
              <a:rPr lang="zh-CN" altLang="zh-CN" sz="1800" b="1" dirty="0"/>
              <a:t>合并方或购买方实际上已经控制了被合并方或被购买方的财务和经营政策，并享有相应的利益、承担相应的风险。</a:t>
            </a:r>
            <a:endParaRPr lang="en-US" altLang="zh-CN" sz="2400" b="1" dirty="0">
              <a:latin typeface="Times New Roman" panose="02020603050405020304" charset="0"/>
            </a:endParaRPr>
          </a:p>
          <a:p>
            <a:pPr lvl="2">
              <a:lnSpc>
                <a:spcPct val="125000"/>
              </a:lnSpc>
              <a:buFont typeface="Wingdings" panose="05000000000000000000" pitchFamily="2" charset="2"/>
              <a:buChar char="Ø"/>
            </a:pPr>
            <a:r>
              <a:rPr lang="zh-CN" altLang="en-US" sz="2000" b="1" dirty="0">
                <a:solidFill>
                  <a:srgbClr val="CE2A51"/>
                </a:solidFill>
              </a:rPr>
              <a:t>合并日或购买日的判断应基于实质重于形式原则</a:t>
            </a:r>
            <a:endParaRPr lang="zh-CN" altLang="zh-CN" sz="2000" b="1" dirty="0">
              <a:solidFill>
                <a:srgbClr val="CE2A5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Effect transition="in" filter="diamond(in)">
                                      <p:cBhvr>
                                        <p:cTn id="7" dur="2000"/>
                                        <p:tgtEl>
                                          <p:spTgt spid="174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内容占位符 2" descr="Rectangle: Click to edit Master text styles&#10;Second level&#10;Third level&#10;Fourth level&#10;Fifth level"/>
          <p:cNvSpPr>
            <a:spLocks noGrp="1"/>
          </p:cNvSpPr>
          <p:nvPr>
            <p:ph idx="1"/>
          </p:nvPr>
        </p:nvSpPr>
        <p:spPr>
          <a:xfrm>
            <a:off x="395536" y="764704"/>
            <a:ext cx="8136904" cy="5399683"/>
          </a:xfrm>
        </p:spPr>
        <p:txBody>
          <a:bodyPr/>
          <a:lstStyle/>
          <a:p>
            <a:pPr marL="0" indent="0">
              <a:buNone/>
            </a:pPr>
            <a:r>
              <a:rPr lang="en-US" altLang="zh-CN" sz="2800" b="1" dirty="0">
                <a:solidFill>
                  <a:srgbClr val="FF0000"/>
                </a:solidFill>
              </a:rPr>
              <a:t>Case1.1</a:t>
            </a:r>
            <a:r>
              <a:rPr lang="zh-CN" altLang="en-US" sz="2800" b="1" dirty="0"/>
              <a:t>（购买日的确定）</a:t>
            </a:r>
            <a:endParaRPr lang="en-US" altLang="zh-CN" sz="2800" b="1" dirty="0"/>
          </a:p>
          <a:p>
            <a:pPr lvl="1">
              <a:lnSpc>
                <a:spcPct val="125000"/>
              </a:lnSpc>
              <a:buFont typeface="Wingdings" panose="05000000000000000000" pitchFamily="2" charset="2"/>
              <a:buChar char="p"/>
            </a:pPr>
            <a:r>
              <a:rPr lang="en-US" altLang="zh-CN" sz="2000" b="1" dirty="0"/>
              <a:t>A</a:t>
            </a:r>
            <a:r>
              <a:rPr lang="zh-CN" altLang="zh-CN" sz="2000" b="1" dirty="0"/>
              <a:t>公司是上市公司，拟发行股份</a:t>
            </a:r>
            <a:r>
              <a:rPr lang="en-US" altLang="zh-CN" sz="2000" b="1" dirty="0"/>
              <a:t>2,000</a:t>
            </a:r>
            <a:r>
              <a:rPr lang="zh-CN" altLang="zh-CN" sz="2000" b="1" dirty="0"/>
              <a:t>万股收购</a:t>
            </a:r>
            <a:r>
              <a:rPr lang="en-US" altLang="zh-CN" sz="2000" b="1" dirty="0"/>
              <a:t>B</a:t>
            </a:r>
            <a:r>
              <a:rPr lang="zh-CN" altLang="zh-CN" sz="2000" b="1" dirty="0"/>
              <a:t>公司股权，此项交易为</a:t>
            </a:r>
            <a:r>
              <a:rPr lang="zh-CN" altLang="en-US" sz="2000" b="1" dirty="0"/>
              <a:t>非</a:t>
            </a:r>
            <a:r>
              <a:rPr lang="zh-CN" altLang="zh-CN" sz="2000" b="1" dirty="0"/>
              <a:t>同一控制下的企业合并。交易于</a:t>
            </a:r>
            <a:r>
              <a:rPr lang="en-US" altLang="zh-CN" sz="2000" b="1" dirty="0"/>
              <a:t>2×13</a:t>
            </a:r>
            <a:r>
              <a:rPr lang="zh-CN" altLang="zh-CN" sz="2000" b="1" dirty="0"/>
              <a:t>年</a:t>
            </a:r>
            <a:r>
              <a:rPr lang="en-US" altLang="zh-CN" sz="2000" b="1" dirty="0"/>
              <a:t>3</a:t>
            </a:r>
            <a:r>
              <a:rPr lang="zh-CN" altLang="zh-CN" sz="2000" b="1" dirty="0"/>
              <a:t>月获得国务院国资委及国家发改委批准。</a:t>
            </a:r>
            <a:r>
              <a:rPr lang="en-US" altLang="zh-CN" sz="2000" b="1" dirty="0"/>
              <a:t>2×13</a:t>
            </a:r>
            <a:r>
              <a:rPr lang="zh-CN" altLang="zh-CN" sz="2000" b="1" dirty="0"/>
              <a:t>年</a:t>
            </a:r>
            <a:r>
              <a:rPr lang="en-US" altLang="zh-CN" sz="2000" b="1" dirty="0"/>
              <a:t>4</a:t>
            </a:r>
            <a:r>
              <a:rPr lang="zh-CN" altLang="zh-CN" sz="2000" b="1" dirty="0"/>
              <a:t>月经上市公司临时股东大会审议通过。</a:t>
            </a:r>
            <a:r>
              <a:rPr lang="en-US" altLang="zh-CN" sz="2000" b="1" dirty="0"/>
              <a:t>2×13</a:t>
            </a:r>
            <a:r>
              <a:rPr lang="zh-CN" altLang="zh-CN" sz="2000" b="1" dirty="0"/>
              <a:t>年</a:t>
            </a:r>
            <a:r>
              <a:rPr lang="en-US" altLang="zh-CN" sz="2000" b="1" dirty="0"/>
              <a:t>5</a:t>
            </a:r>
            <a:r>
              <a:rPr lang="zh-CN" altLang="zh-CN" sz="2000" b="1" dirty="0"/>
              <a:t>月获得国家商务部批准。</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20</a:t>
            </a:r>
            <a:r>
              <a:rPr lang="zh-CN" altLang="zh-CN" sz="2000" b="1" dirty="0"/>
              <a:t>日收到证监会的批复。</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30</a:t>
            </a:r>
            <a:r>
              <a:rPr lang="zh-CN" altLang="zh-CN" sz="2000" b="1" dirty="0"/>
              <a:t>日重组双方签订了《资产交割协议》，以</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31</a:t>
            </a:r>
            <a:r>
              <a:rPr lang="zh-CN" altLang="zh-CN" sz="2000" b="1" dirty="0"/>
              <a:t>日作为本次重大资产重组的交割日。</a:t>
            </a:r>
            <a:r>
              <a:rPr lang="en-US" altLang="zh-CN" sz="2000" b="1" dirty="0"/>
              <a:t>B</a:t>
            </a:r>
            <a:r>
              <a:rPr lang="zh-CN" altLang="zh-CN" sz="2000" b="1" dirty="0"/>
              <a:t>公司高级管理层主要人员于</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31</a:t>
            </a:r>
            <a:r>
              <a:rPr lang="zh-CN" altLang="zh-CN" sz="2000" b="1" dirty="0"/>
              <a:t>日变更为</a:t>
            </a:r>
            <a:r>
              <a:rPr lang="en-US" altLang="zh-CN" sz="2000" b="1" dirty="0"/>
              <a:t>A</a:t>
            </a:r>
            <a:r>
              <a:rPr lang="zh-CN" altLang="zh-CN" sz="2000" b="1" dirty="0"/>
              <a:t>公司任命。上市公司将购买日确定为</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31</a:t>
            </a:r>
            <a:r>
              <a:rPr lang="zh-CN" altLang="zh-CN" sz="2000" b="1" dirty="0"/>
              <a:t>日。截至财务报告报出日，置入、置出资产工商变更、登记过户手续尚在办理中，但相关资产权属的变更不存在实质性障碍。</a:t>
            </a:r>
          </a:p>
          <a:p>
            <a:pPr lvl="1">
              <a:lnSpc>
                <a:spcPct val="125000"/>
              </a:lnSpc>
              <a:buFont typeface="Wingdings" panose="05000000000000000000" pitchFamily="2" charset="2"/>
              <a:buChar char="p"/>
            </a:pPr>
            <a:r>
              <a:rPr lang="zh-CN" altLang="zh-CN" sz="2000" b="1" dirty="0">
                <a:solidFill>
                  <a:srgbClr val="0000FF"/>
                </a:solidFill>
              </a:rPr>
              <a:t>问题：</a:t>
            </a:r>
            <a:r>
              <a:rPr lang="en-US" altLang="zh-CN" sz="2000" b="1" dirty="0"/>
              <a:t>A</a:t>
            </a:r>
            <a:r>
              <a:rPr lang="zh-CN" altLang="zh-CN" sz="2000" b="1" dirty="0"/>
              <a:t>公司本次交易的合并日是否应该确定为</a:t>
            </a:r>
            <a:r>
              <a:rPr lang="en-US" altLang="zh-CN" sz="2000" b="1" dirty="0"/>
              <a:t>2×13</a:t>
            </a:r>
            <a:r>
              <a:rPr lang="zh-CN" altLang="zh-CN" sz="2000" b="1" dirty="0"/>
              <a:t>年</a:t>
            </a:r>
            <a:r>
              <a:rPr lang="en-US" altLang="zh-CN" sz="2000" b="1" dirty="0"/>
              <a:t>12</a:t>
            </a:r>
            <a:r>
              <a:rPr lang="zh-CN" altLang="zh-CN" sz="2000" b="1" dirty="0"/>
              <a:t>月</a:t>
            </a:r>
            <a:r>
              <a:rPr lang="en-US" altLang="zh-CN" sz="2000" b="1" dirty="0"/>
              <a:t>31</a:t>
            </a:r>
            <a:r>
              <a:rPr lang="zh-CN" altLang="zh-CN" sz="2000" b="1" dirty="0"/>
              <a:t>日？</a:t>
            </a:r>
          </a:p>
          <a:p>
            <a:pPr marL="857250" lvl="2" indent="0">
              <a:buNone/>
            </a:pPr>
            <a:endParaRPr lang="zh-CN" altLang="en-US" sz="2000" b="1" dirty="0"/>
          </a:p>
        </p:txBody>
      </p:sp>
      <p:sp>
        <p:nvSpPr>
          <p:cNvPr id="29699"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0F343F4-9F05-473C-9990-FBE091A54315}" type="slidenum">
              <a:rPr kumimoji="0" lang="en-US" altLang="zh-CN" sz="1400"/>
              <a:t>13</a:t>
            </a:fld>
            <a:endParaRPr kumimoji="0" lang="en-US" altLang="zh-CN"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8FCB5BCC-CA43-4681-BDFD-E9A8F11AB988}" type="slidenum">
              <a:rPr kumimoji="0" lang="en-US" altLang="zh-CN" sz="1400"/>
              <a:t>14</a:t>
            </a:fld>
            <a:endParaRPr kumimoji="0" lang="en-US" altLang="zh-CN" sz="1400"/>
          </a:p>
        </p:txBody>
      </p:sp>
      <p:sp>
        <p:nvSpPr>
          <p:cNvPr id="39939" name="Rectangle 3" descr="Rectangle: Click to edit Master text styles&#10;Second level&#10;Third level&#10;Fourth level&#10;Fifth level"/>
          <p:cNvSpPr>
            <a:spLocks noGrp="1" noChangeArrowheads="1"/>
          </p:cNvSpPr>
          <p:nvPr>
            <p:ph type="body" idx="1"/>
          </p:nvPr>
        </p:nvSpPr>
        <p:spPr>
          <a:xfrm>
            <a:off x="323528" y="548680"/>
            <a:ext cx="8280970" cy="5976664"/>
          </a:xfrm>
        </p:spPr>
        <p:txBody>
          <a:bodyPr/>
          <a:lstStyle/>
          <a:p>
            <a:pPr marL="0" indent="0" eaLnBrk="1" hangingPunct="1">
              <a:lnSpc>
                <a:spcPct val="125000"/>
              </a:lnSpc>
              <a:buNone/>
            </a:pPr>
            <a:r>
              <a:rPr lang="en-US" altLang="zh-CN" sz="2800" b="1" dirty="0">
                <a:solidFill>
                  <a:srgbClr val="CE2A51"/>
                </a:solidFill>
                <a:latin typeface="华文隶书" panose="02010800040101010101" pitchFamily="2" charset="-122"/>
                <a:ea typeface="华文隶书" panose="02010800040101010101" pitchFamily="2" charset="-122"/>
              </a:rPr>
              <a:t>1.1.3 </a:t>
            </a:r>
            <a:r>
              <a:rPr lang="zh-CN" altLang="en-US" sz="2800" b="1" dirty="0">
                <a:solidFill>
                  <a:srgbClr val="CE2A51"/>
                </a:solidFill>
                <a:latin typeface="华文隶书" panose="02010800040101010101" pitchFamily="2" charset="-122"/>
                <a:ea typeface="华文隶书" panose="02010800040101010101" pitchFamily="2" charset="-122"/>
              </a:rPr>
              <a:t>权益结合法</a:t>
            </a:r>
            <a:endParaRPr lang="en-US" altLang="zh-CN" sz="2800" b="1" dirty="0">
              <a:solidFill>
                <a:srgbClr val="CE2A51"/>
              </a:solidFill>
              <a:latin typeface="华文隶书" panose="02010800040101010101" pitchFamily="2" charset="-122"/>
              <a:ea typeface="华文隶书" panose="02010800040101010101" pitchFamily="2" charset="-122"/>
            </a:endParaRPr>
          </a:p>
          <a:p>
            <a:pPr lvl="1" eaLnBrk="1" hangingPunct="1">
              <a:lnSpc>
                <a:spcPct val="125000"/>
              </a:lnSpc>
            </a:pPr>
            <a:r>
              <a:rPr lang="zh-CN" altLang="en-US" sz="2400" b="1" dirty="0">
                <a:latin typeface="Times New Roman" panose="02020603050405020304" charset="0"/>
              </a:rPr>
              <a:t>权益结合法（</a:t>
            </a:r>
            <a:r>
              <a:rPr lang="en-US" altLang="zh-CN" sz="2400" b="1" dirty="0">
                <a:latin typeface="Times New Roman" panose="02020603050405020304" charset="0"/>
              </a:rPr>
              <a:t>pooling of interests method)</a:t>
            </a:r>
            <a:r>
              <a:rPr lang="zh-CN" altLang="en-US" sz="2400" b="1" dirty="0">
                <a:latin typeface="Times New Roman" panose="02020603050405020304" charset="0"/>
              </a:rPr>
              <a:t>：也称权益联营法或者权益合并法，当一家企业完全以其普通股去交换另一家企业几乎全部的普通股时适用，因为这一行为的实质是股东之间的联合，而不是购买。</a:t>
            </a:r>
            <a:endParaRPr lang="en-US" altLang="zh-CN" sz="2400" b="1" dirty="0">
              <a:latin typeface="Times New Roman" panose="02020603050405020304" charset="0"/>
            </a:endParaRPr>
          </a:p>
          <a:p>
            <a:pPr lvl="2" eaLnBrk="1" hangingPunct="1">
              <a:lnSpc>
                <a:spcPct val="125000"/>
              </a:lnSpc>
            </a:pPr>
            <a:r>
              <a:rPr lang="zh-CN" altLang="en-US" sz="2000" b="1" dirty="0">
                <a:solidFill>
                  <a:srgbClr val="C00000"/>
                </a:solidFill>
                <a:latin typeface="Times New Roman" panose="02020603050405020304" charset="0"/>
              </a:rPr>
              <a:t>该方法已被</a:t>
            </a:r>
            <a:r>
              <a:rPr lang="en-US" altLang="zh-CN" sz="2000" b="1" dirty="0">
                <a:solidFill>
                  <a:srgbClr val="C00000"/>
                </a:solidFill>
                <a:latin typeface="Times New Roman" panose="02020603050405020304" charset="0"/>
              </a:rPr>
              <a:t>FASB&amp;IASB</a:t>
            </a:r>
            <a:r>
              <a:rPr lang="zh-CN" altLang="en-US" sz="2000" b="1" dirty="0">
                <a:solidFill>
                  <a:srgbClr val="C00000"/>
                </a:solidFill>
                <a:latin typeface="Times New Roman" panose="02020603050405020304" charset="0"/>
              </a:rPr>
              <a:t>禁止采用，但被我国“植入”同一控制下的企业合并的会计处理。</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246E6BBA-7AE3-41A4-9C3B-1F7570C36EDC}" type="slidenum">
              <a:rPr kumimoji="0" lang="en-US" altLang="zh-CN" sz="1400"/>
              <a:t>15</a:t>
            </a:fld>
            <a:endParaRPr kumimoji="0" lang="en-US" altLang="zh-CN" sz="1400" dirty="0"/>
          </a:p>
        </p:txBody>
      </p:sp>
      <p:sp>
        <p:nvSpPr>
          <p:cNvPr id="40963" name="Rectangle 3" descr="Rectangle: Click to edit Master text styles&#10;Second level&#10;Third level&#10;Fourth level&#10;Fifth level"/>
          <p:cNvSpPr>
            <a:spLocks noGrp="1" noChangeArrowheads="1"/>
          </p:cNvSpPr>
          <p:nvPr>
            <p:ph type="body" idx="1"/>
          </p:nvPr>
        </p:nvSpPr>
        <p:spPr>
          <a:xfrm>
            <a:off x="179512" y="260648"/>
            <a:ext cx="8496944" cy="6120680"/>
          </a:xfrm>
        </p:spPr>
        <p:txBody>
          <a:bodyPr/>
          <a:lstStyle/>
          <a:p>
            <a:pPr lvl="1" eaLnBrk="1" hangingPunct="1">
              <a:lnSpc>
                <a:spcPct val="125000"/>
              </a:lnSpc>
            </a:pPr>
            <a:r>
              <a:rPr lang="zh-CN" altLang="en-US" sz="2400" b="1" dirty="0">
                <a:latin typeface="Times New Roman" panose="02020603050405020304" charset="0"/>
              </a:rPr>
              <a:t>权益结合法的特点 </a:t>
            </a:r>
          </a:p>
          <a:p>
            <a:pPr marL="1371600" lvl="2" indent="-457200" eaLnBrk="1" hangingPunct="1">
              <a:lnSpc>
                <a:spcPct val="125000"/>
              </a:lnSpc>
              <a:buFont typeface="+mj-lt"/>
              <a:buAutoNum type="arabicPeriod"/>
            </a:pPr>
            <a:r>
              <a:rPr lang="zh-CN" altLang="en-US" sz="2000" b="1" dirty="0">
                <a:latin typeface="Times New Roman" panose="02020603050405020304" charset="0"/>
              </a:rPr>
              <a:t> 参与合并企业</a:t>
            </a:r>
            <a:r>
              <a:rPr lang="zh-CN" altLang="en-US" sz="2000" b="1" dirty="0"/>
              <a:t>的</a:t>
            </a:r>
            <a:r>
              <a:rPr lang="zh-CN" altLang="en-US" sz="2000" b="1" dirty="0">
                <a:latin typeface="Times New Roman" panose="02020603050405020304" charset="0"/>
              </a:rPr>
              <a:t>净资产均按账面价值计价，没有新的计量基础；既不存在可辨认净资产公允价值与账面价值的差额</a:t>
            </a:r>
            <a:r>
              <a:rPr lang="zh-CN" altLang="en-US" sz="2000" b="1" dirty="0"/>
              <a:t>，</a:t>
            </a:r>
            <a:r>
              <a:rPr lang="zh-CN" altLang="en-US" sz="2000" b="1" dirty="0">
                <a:latin typeface="Times New Roman" panose="02020603050405020304" charset="0"/>
              </a:rPr>
              <a:t>也不存在商誉。</a:t>
            </a:r>
            <a:endParaRPr lang="en-US" altLang="zh-CN" sz="2000" b="1" dirty="0">
              <a:latin typeface="Times New Roman" panose="02020603050405020304" charset="0"/>
            </a:endParaRPr>
          </a:p>
          <a:p>
            <a:pPr marL="1371600" lvl="2" indent="-457200" eaLnBrk="1" hangingPunct="1">
              <a:lnSpc>
                <a:spcPct val="125000"/>
              </a:lnSpc>
              <a:buFont typeface="+mj-lt"/>
              <a:buAutoNum type="arabicPeriod"/>
            </a:pPr>
            <a:r>
              <a:rPr lang="zh-CN" altLang="en-US" sz="2000" b="1" dirty="0">
                <a:latin typeface="Times New Roman" panose="02020603050405020304" charset="0"/>
              </a:rPr>
              <a:t>不论合并发生在会计年度的哪一时点</a:t>
            </a:r>
            <a:r>
              <a:rPr lang="zh-CN" altLang="en-US" sz="2000" b="1" dirty="0"/>
              <a:t>，</a:t>
            </a:r>
            <a:r>
              <a:rPr lang="zh-CN" altLang="en-US" sz="2000" b="1" dirty="0">
                <a:solidFill>
                  <a:srgbClr val="C00000"/>
                </a:solidFill>
                <a:latin typeface="Times New Roman" panose="02020603050405020304" charset="0"/>
              </a:rPr>
              <a:t>参与合并企业的整个年度的损益要全部包括在合并后的企业</a:t>
            </a:r>
            <a:r>
              <a:rPr lang="zh-CN" altLang="en-US" sz="2000" b="1" dirty="0">
                <a:latin typeface="Times New Roman" panose="02020603050405020304" charset="0"/>
              </a:rPr>
              <a:t>。</a:t>
            </a:r>
          </a:p>
          <a:p>
            <a:pPr marL="1371600" lvl="2" indent="-457200" eaLnBrk="1" hangingPunct="1">
              <a:lnSpc>
                <a:spcPct val="125000"/>
              </a:lnSpc>
              <a:buFont typeface="+mj-lt"/>
              <a:buAutoNum type="arabicPeriod"/>
            </a:pPr>
            <a:r>
              <a:rPr lang="zh-CN" altLang="en-US" sz="2000" b="1" dirty="0">
                <a:latin typeface="Times New Roman" panose="02020603050405020304" charset="0"/>
              </a:rPr>
              <a:t>参与合并企业的整个年度留存利润（包括未弥补亏损）均应转入合并后的企业。</a:t>
            </a:r>
          </a:p>
          <a:p>
            <a:pPr marL="1371600" lvl="2" indent="-457200" eaLnBrk="1" hangingPunct="1">
              <a:lnSpc>
                <a:spcPct val="125000"/>
              </a:lnSpc>
              <a:buFont typeface="+mj-lt"/>
              <a:buAutoNum type="arabicPeriod"/>
            </a:pPr>
            <a:r>
              <a:rPr lang="zh-CN" altLang="en-US" sz="2000" b="1" dirty="0">
                <a:latin typeface="Times New Roman" panose="02020603050405020304" charset="0"/>
              </a:rPr>
              <a:t>企业合并时发生的全部相关费用，不论其是直接的或间接的，</a:t>
            </a:r>
            <a:r>
              <a:rPr lang="zh-CN" altLang="en-US" sz="2000" b="1" u="sng" dirty="0">
                <a:solidFill>
                  <a:srgbClr val="C00000"/>
                </a:solidFill>
                <a:latin typeface="Times New Roman" panose="02020603050405020304" charset="0"/>
              </a:rPr>
              <a:t>均确认为当期费用</a:t>
            </a:r>
            <a:r>
              <a:rPr lang="zh-CN" altLang="en-US" sz="1400" b="1" u="sng" dirty="0">
                <a:solidFill>
                  <a:srgbClr val="000000"/>
                </a:solidFill>
                <a:latin typeface="Times New Roman" panose="02020603050405020304" charset="0"/>
              </a:rPr>
              <a:t>（与目前中国同一控制下企业合并的合并费用处理有差别）</a:t>
            </a:r>
            <a:r>
              <a:rPr lang="zh-CN" altLang="en-US" sz="2000" b="1" u="sng" dirty="0">
                <a:solidFill>
                  <a:srgbClr val="C00000"/>
                </a:solidFill>
                <a:latin typeface="Times New Roman" panose="02020603050405020304" charset="0"/>
              </a:rPr>
              <a:t>。</a:t>
            </a:r>
          </a:p>
          <a:p>
            <a:pPr marL="1371600" lvl="2" indent="-457200" eaLnBrk="1" hangingPunct="1">
              <a:lnSpc>
                <a:spcPct val="125000"/>
              </a:lnSpc>
              <a:buFont typeface="+mj-lt"/>
              <a:buAutoNum type="arabicPeriod"/>
            </a:pPr>
            <a:r>
              <a:rPr lang="zh-CN" altLang="en-US" sz="2000" b="1" dirty="0">
                <a:latin typeface="Times New Roman" panose="02020603050405020304" charset="0"/>
              </a:rPr>
              <a:t>若参与合并企业的会计方法不一致</a:t>
            </a:r>
            <a:r>
              <a:rPr lang="en-US" altLang="zh-CN" sz="2000" b="1" dirty="0">
                <a:latin typeface="Times New Roman" panose="02020603050405020304" charset="0"/>
              </a:rPr>
              <a:t>,</a:t>
            </a:r>
            <a:r>
              <a:rPr lang="zh-CN" altLang="en-US" sz="2000" b="1" dirty="0">
                <a:latin typeface="Times New Roman" panose="02020603050405020304" charset="0"/>
              </a:rPr>
              <a:t>应予以追溯调整</a:t>
            </a:r>
            <a:r>
              <a:rPr lang="en-US" altLang="zh-CN" sz="2000" b="1" dirty="0">
                <a:latin typeface="Times New Roman" panose="02020603050405020304" charset="0"/>
              </a:rPr>
              <a:t>,</a:t>
            </a:r>
            <a:r>
              <a:rPr lang="zh-CN" altLang="en-US" sz="2000" b="1" dirty="0">
                <a:latin typeface="Times New Roman" panose="02020603050405020304" charset="0"/>
              </a:rPr>
              <a:t>以保持合并后企业会计方法的一致性。同时</a:t>
            </a:r>
            <a:r>
              <a:rPr lang="en-US" altLang="zh-CN" sz="2000" b="1" dirty="0">
                <a:latin typeface="Times New Roman" panose="02020603050405020304" charset="0"/>
              </a:rPr>
              <a:t>,</a:t>
            </a:r>
            <a:r>
              <a:rPr lang="zh-CN" altLang="en-US" sz="2000" b="1" dirty="0">
                <a:latin typeface="Times New Roman" panose="02020603050405020304" charset="0"/>
              </a:rPr>
              <a:t>在比较报表中应重编前期财务报表（即假定一开始就合并了）。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246E6BBA-7AE3-41A4-9C3B-1F7570C36EDC}" type="slidenum">
              <a:rPr kumimoji="0" lang="en-US" altLang="zh-CN" sz="1400"/>
              <a:t>16</a:t>
            </a:fld>
            <a:endParaRPr kumimoji="0" lang="en-US" altLang="zh-CN" sz="1400" dirty="0"/>
          </a:p>
        </p:txBody>
      </p:sp>
      <p:sp>
        <p:nvSpPr>
          <p:cNvPr id="40963" name="Rectangle 3" descr="Rectangle: Click to edit Master text styles&#10;Second level&#10;Third level&#10;Fourth level&#10;Fifth level"/>
          <p:cNvSpPr>
            <a:spLocks noGrp="1" noChangeArrowheads="1"/>
          </p:cNvSpPr>
          <p:nvPr>
            <p:ph type="body" idx="1"/>
          </p:nvPr>
        </p:nvSpPr>
        <p:spPr>
          <a:xfrm>
            <a:off x="179512" y="260648"/>
            <a:ext cx="8496944" cy="6120680"/>
          </a:xfrm>
        </p:spPr>
        <p:txBody>
          <a:bodyPr/>
          <a:lstStyle/>
          <a:p>
            <a:pPr lvl="1" eaLnBrk="1" hangingPunct="1">
              <a:lnSpc>
                <a:spcPct val="125000"/>
              </a:lnSpc>
            </a:pPr>
            <a:r>
              <a:rPr lang="zh-CN" altLang="en-US" sz="2400" b="1" dirty="0">
                <a:latin typeface="Times New Roman" panose="02020603050405020304" charset="0"/>
              </a:rPr>
              <a:t>举例：合并方法的选择对</a:t>
            </a:r>
            <a:r>
              <a:rPr lang="en-US" altLang="zh-CN" sz="2400" b="1" dirty="0" err="1">
                <a:latin typeface="Times New Roman" panose="02020603050405020304" charset="0"/>
              </a:rPr>
              <a:t>ROA</a:t>
            </a:r>
            <a:r>
              <a:rPr lang="zh-CN" altLang="en-US" sz="2400" b="1" dirty="0">
                <a:latin typeface="Times New Roman" panose="02020603050405020304" charset="0"/>
              </a:rPr>
              <a:t>影响</a:t>
            </a:r>
            <a:endParaRPr lang="en-US" altLang="zh-CN" sz="2400" b="1" dirty="0">
              <a:latin typeface="Times New Roman" panose="02020603050405020304" charset="0"/>
            </a:endParaRPr>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056" y="980728"/>
            <a:ext cx="8467192" cy="34563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25F26FD1-3D6F-47FF-A73C-56BDC8DD946C}" type="slidenum">
              <a:rPr lang="en-US" altLang="zh-CN" smtClean="0"/>
              <a:t>17</a:t>
            </a:fld>
            <a:endParaRPr lang="en-US" altLang="zh-CN"/>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096" y="116632"/>
            <a:ext cx="5782884" cy="652534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25F26FD1-3D6F-47FF-A73C-56BDC8DD946C}" type="slidenum">
              <a:rPr lang="en-US" altLang="zh-CN" smtClean="0"/>
              <a:t>18</a:t>
            </a:fld>
            <a:endParaRPr lang="en-US" altLang="zh-CN"/>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94320"/>
            <a:ext cx="5855327" cy="666936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25F26FD1-3D6F-47FF-A73C-56BDC8DD946C}" type="slidenum">
              <a:rPr lang="en-US" altLang="zh-CN" smtClean="0"/>
              <a:t>19</a:t>
            </a:fld>
            <a:endParaRPr lang="en-US" altLang="zh-CN"/>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332656"/>
            <a:ext cx="6931884" cy="5400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标题 1"/>
          <p:cNvSpPr>
            <a:spLocks noGrp="1"/>
          </p:cNvSpPr>
          <p:nvPr>
            <p:ph type="title"/>
          </p:nvPr>
        </p:nvSpPr>
        <p:spPr>
          <a:xfrm>
            <a:off x="539552" y="152400"/>
            <a:ext cx="7772400" cy="747936"/>
          </a:xfrm>
        </p:spPr>
        <p:txBody>
          <a:bodyPr/>
          <a:lstStyle/>
          <a:p>
            <a:r>
              <a:rPr lang="en-US" altLang="zh-CN" sz="3200" b="1" dirty="0">
                <a:solidFill>
                  <a:srgbClr val="FF0000"/>
                </a:solidFill>
              </a:rPr>
              <a:t>《</a:t>
            </a:r>
            <a:r>
              <a:rPr lang="zh-CN" altLang="en-US" sz="3200" b="1" dirty="0">
                <a:solidFill>
                  <a:srgbClr val="FF0000"/>
                </a:solidFill>
              </a:rPr>
              <a:t>财务会计理论与实务</a:t>
            </a:r>
            <a:r>
              <a:rPr lang="en-US" altLang="zh-CN" sz="3200" b="1" dirty="0">
                <a:solidFill>
                  <a:srgbClr val="FF0000"/>
                </a:solidFill>
              </a:rPr>
              <a:t>》</a:t>
            </a:r>
            <a:r>
              <a:rPr lang="zh-CN" altLang="en-US" sz="3200" b="1" dirty="0">
                <a:solidFill>
                  <a:srgbClr val="FF0000"/>
                </a:solidFill>
              </a:rPr>
              <a:t>课程大纲</a:t>
            </a:r>
          </a:p>
        </p:txBody>
      </p:sp>
      <p:sp>
        <p:nvSpPr>
          <p:cNvPr id="20483" name="内容占位符 2" descr="Rectangle: Click to edit Master text styles&#10;Second level&#10;Third level&#10;Fourth level&#10;Fifth level"/>
          <p:cNvSpPr>
            <a:spLocks noGrp="1"/>
          </p:cNvSpPr>
          <p:nvPr>
            <p:ph idx="1"/>
          </p:nvPr>
        </p:nvSpPr>
        <p:spPr>
          <a:xfrm>
            <a:off x="718592" y="1340768"/>
            <a:ext cx="4069431" cy="5173621"/>
          </a:xfrm>
        </p:spPr>
        <p:txBody>
          <a:bodyPr/>
          <a:lstStyle/>
          <a:p>
            <a:pPr marL="0" indent="0">
              <a:buNone/>
            </a:pPr>
            <a:r>
              <a:rPr lang="zh-CN" altLang="en-US" sz="2800" b="1" dirty="0">
                <a:solidFill>
                  <a:srgbClr val="FF0000"/>
                </a:solidFill>
                <a:latin typeface="黑体" panose="02010609060101010101" pitchFamily="49" charset="-122"/>
                <a:ea typeface="黑体" panose="02010609060101010101" pitchFamily="49" charset="-122"/>
              </a:rPr>
              <a:t>理论部分</a:t>
            </a:r>
            <a:r>
              <a:rPr lang="zh-CN" altLang="en-US" sz="2400" b="1" dirty="0">
                <a:solidFill>
                  <a:srgbClr val="000000"/>
                </a:solidFill>
                <a:latin typeface="黑体" panose="02010609060101010101" pitchFamily="49" charset="-122"/>
                <a:ea typeface="黑体" panose="02010609060101010101" pitchFamily="49" charset="-122"/>
              </a:rPr>
              <a:t>（</a:t>
            </a:r>
            <a:r>
              <a:rPr lang="en-US" altLang="zh-CN" sz="2400" b="1" dirty="0">
                <a:solidFill>
                  <a:srgbClr val="000000"/>
                </a:solidFill>
                <a:latin typeface="黑体" panose="02010609060101010101" pitchFamily="49" charset="-122"/>
                <a:ea typeface="黑体" panose="02010609060101010101" pitchFamily="49" charset="-122"/>
              </a:rPr>
              <a:t>24</a:t>
            </a:r>
            <a:r>
              <a:rPr lang="zh-CN" altLang="en-US" sz="2400" b="1" dirty="0">
                <a:solidFill>
                  <a:srgbClr val="000000"/>
                </a:solidFill>
                <a:latin typeface="黑体" panose="02010609060101010101" pitchFamily="49" charset="-122"/>
                <a:ea typeface="黑体" panose="02010609060101010101" pitchFamily="49" charset="-122"/>
              </a:rPr>
              <a:t>课时）</a:t>
            </a:r>
            <a:endParaRPr lang="en-US" altLang="zh-CN" sz="2400" b="1" dirty="0">
              <a:solidFill>
                <a:srgbClr val="000000"/>
              </a:solidFill>
              <a:latin typeface="黑体" panose="02010609060101010101" pitchFamily="49" charset="-122"/>
              <a:ea typeface="黑体" panose="02010609060101010101" pitchFamily="49" charset="-122"/>
            </a:endParaRP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绪论以及财务会计的边界和作用</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理想环境下的会计</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财务报告的决策有用性</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有效证券市场</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决策有用的信息观</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决策有用的计量观</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代理冲突分析</a:t>
            </a:r>
          </a:p>
          <a:p>
            <a:pPr marL="514350" indent="-514350">
              <a:buFont typeface="+mj-lt"/>
              <a:buAutoNum type="arabicPeriod"/>
            </a:pPr>
            <a:r>
              <a:rPr lang="zh-CN" altLang="en-US" sz="2400" b="1" dirty="0">
                <a:solidFill>
                  <a:srgbClr val="0000FF"/>
                </a:solidFill>
                <a:latin typeface="华文新魏" panose="02010800040101010101" pitchFamily="2" charset="-122"/>
                <a:ea typeface="华文新魏" panose="02010800040101010101" pitchFamily="2" charset="-122"/>
              </a:rPr>
              <a:t>会计信息质量和盈余管理</a:t>
            </a:r>
            <a:endParaRPr lang="en-US" altLang="zh-CN" sz="2400" b="1" dirty="0">
              <a:solidFill>
                <a:srgbClr val="0000FF"/>
              </a:solidFill>
              <a:latin typeface="华文新魏" panose="02010800040101010101" pitchFamily="2" charset="-122"/>
              <a:ea typeface="华文新魏" panose="02010800040101010101" pitchFamily="2" charset="-122"/>
            </a:endParaRPr>
          </a:p>
        </p:txBody>
      </p:sp>
      <p:sp>
        <p:nvSpPr>
          <p:cNvPr id="204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CB813014-1363-4500-814D-4405311A11A4}" type="slidenum">
              <a:rPr kumimoji="0" lang="en-US" altLang="zh-CN" sz="1400"/>
              <a:t>2</a:t>
            </a:fld>
            <a:endParaRPr kumimoji="0" lang="en-US" altLang="zh-CN" sz="1400" dirty="0"/>
          </a:p>
        </p:txBody>
      </p:sp>
      <p:sp>
        <p:nvSpPr>
          <p:cNvPr id="2" name="内容占位符 2" descr="Rectangle: Click to edit Master text styles&#10;Second level&#10;Third level&#10;Fourth level&#10;Fifth level"/>
          <p:cNvSpPr txBox="1"/>
          <p:nvPr/>
        </p:nvSpPr>
        <p:spPr bwMode="auto">
          <a:xfrm>
            <a:off x="5364088" y="1337170"/>
            <a:ext cx="3645554" cy="4112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2"/>
              </a:buBlip>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mn-lt"/>
                <a:ea typeface="+mn-ea"/>
              </a:defRPr>
            </a:lvl9pPr>
          </a:lstStyle>
          <a:p>
            <a:pPr marL="0" indent="0">
              <a:buNone/>
            </a:pPr>
            <a:r>
              <a:rPr lang="zh-CN" altLang="en-US" sz="2800" b="1" dirty="0">
                <a:solidFill>
                  <a:srgbClr val="FF0000"/>
                </a:solidFill>
                <a:latin typeface="黑体" panose="02010609060101010101" pitchFamily="49" charset="-122"/>
                <a:ea typeface="黑体" panose="02010609060101010101" pitchFamily="49" charset="-122"/>
              </a:rPr>
              <a:t>实务部分</a:t>
            </a:r>
            <a:r>
              <a:rPr lang="zh-CN" altLang="en-US" sz="2400" b="1" dirty="0">
                <a:solidFill>
                  <a:srgbClr val="000000"/>
                </a:solidFill>
                <a:latin typeface="黑体" panose="02010609060101010101" pitchFamily="49" charset="-122"/>
                <a:ea typeface="黑体" panose="02010609060101010101" pitchFamily="49" charset="-122"/>
              </a:rPr>
              <a:t>（</a:t>
            </a:r>
            <a:r>
              <a:rPr lang="en-US" altLang="zh-CN" sz="2400" b="1" dirty="0">
                <a:solidFill>
                  <a:srgbClr val="000000"/>
                </a:solidFill>
                <a:latin typeface="黑体" panose="02010609060101010101" pitchFamily="49" charset="-122"/>
                <a:ea typeface="黑体" panose="02010609060101010101" pitchFamily="49" charset="-122"/>
              </a:rPr>
              <a:t>24</a:t>
            </a:r>
            <a:r>
              <a:rPr lang="zh-CN" altLang="en-US" sz="2400" b="1" dirty="0">
                <a:solidFill>
                  <a:srgbClr val="000000"/>
                </a:solidFill>
                <a:latin typeface="黑体" panose="02010609060101010101" pitchFamily="49" charset="-122"/>
                <a:ea typeface="黑体" panose="02010609060101010101" pitchFamily="49" charset="-122"/>
              </a:rPr>
              <a:t>课时）</a:t>
            </a:r>
            <a:endParaRPr lang="en-US" altLang="zh-CN" sz="2400" b="1" dirty="0">
              <a:solidFill>
                <a:srgbClr val="000000"/>
              </a:solidFill>
              <a:latin typeface="黑体" panose="02010609060101010101" pitchFamily="49" charset="-122"/>
              <a:ea typeface="黑体" panose="02010609060101010101" pitchFamily="49" charset="-122"/>
            </a:endParaRPr>
          </a:p>
          <a:p>
            <a:pPr marL="514350" indent="-514350">
              <a:buFont typeface="+mj-lt"/>
              <a:buAutoNum type="arabicPeriod"/>
            </a:pPr>
            <a:r>
              <a:rPr lang="zh-CN" altLang="en-US" sz="2400" b="1" kern="0" dirty="0">
                <a:solidFill>
                  <a:srgbClr val="0000FF"/>
                </a:solidFill>
                <a:latin typeface="华文新魏" panose="02010800040101010101" pitchFamily="2" charset="-122"/>
                <a:ea typeface="华文新魏" panose="02010800040101010101" pitchFamily="2" charset="-122"/>
              </a:rPr>
              <a:t>企业合并会计</a:t>
            </a:r>
            <a:endParaRPr lang="en-US" altLang="zh-CN" sz="2400" b="1" kern="0" dirty="0">
              <a:solidFill>
                <a:srgbClr val="0000FF"/>
              </a:solidFill>
              <a:latin typeface="华文新魏" panose="02010800040101010101" pitchFamily="2" charset="-122"/>
              <a:ea typeface="华文新魏" panose="02010800040101010101" pitchFamily="2" charset="-122"/>
            </a:endParaRPr>
          </a:p>
          <a:p>
            <a:pPr marL="514350" indent="-514350">
              <a:buFont typeface="+mj-lt"/>
              <a:buAutoNum type="arabicPeriod"/>
            </a:pPr>
            <a:r>
              <a:rPr lang="zh-CN" altLang="en-US" sz="2400" b="1" kern="0" dirty="0">
                <a:solidFill>
                  <a:srgbClr val="0000FF"/>
                </a:solidFill>
                <a:latin typeface="华文新魏" panose="02010800040101010101" pitchFamily="2" charset="-122"/>
                <a:ea typeface="华文新魏" panose="02010800040101010101" pitchFamily="2" charset="-122"/>
              </a:rPr>
              <a:t>合并财务报表的编制</a:t>
            </a:r>
            <a:endParaRPr lang="en-US" altLang="zh-CN" sz="2400" b="1" kern="0" dirty="0">
              <a:solidFill>
                <a:srgbClr val="0000FF"/>
              </a:solidFill>
              <a:latin typeface="华文新魏" panose="02010800040101010101" pitchFamily="2" charset="-122"/>
              <a:ea typeface="华文新魏" panose="02010800040101010101" pitchFamily="2" charset="-122"/>
            </a:endParaRPr>
          </a:p>
          <a:p>
            <a:pPr marL="514350" indent="-514350">
              <a:buFont typeface="+mj-lt"/>
              <a:buAutoNum type="arabicPeriod"/>
            </a:pPr>
            <a:r>
              <a:rPr lang="zh-CN" altLang="en-US" sz="2400" b="1" kern="0" dirty="0">
                <a:solidFill>
                  <a:srgbClr val="0000FF"/>
                </a:solidFill>
                <a:latin typeface="华文新魏" panose="02010800040101010101" pitchFamily="2" charset="-122"/>
                <a:ea typeface="华文新魏" panose="02010800040101010101" pitchFamily="2" charset="-122"/>
              </a:rPr>
              <a:t>金融工具</a:t>
            </a:r>
            <a:endParaRPr lang="en-US" altLang="zh-CN" sz="2400" b="1" kern="0" dirty="0">
              <a:solidFill>
                <a:srgbClr val="0000FF"/>
              </a:solidFill>
              <a:latin typeface="华文新魏" panose="02010800040101010101" pitchFamily="2" charset="-122"/>
              <a:ea typeface="华文新魏" panose="02010800040101010101" pitchFamily="2" charset="-122"/>
            </a:endParaRPr>
          </a:p>
          <a:p>
            <a:pPr marL="514350" indent="-514350">
              <a:buFont typeface="+mj-lt"/>
              <a:buAutoNum type="arabicPeriod"/>
            </a:pPr>
            <a:r>
              <a:rPr lang="zh-CN" altLang="en-US" sz="2400" b="1" kern="0" dirty="0">
                <a:solidFill>
                  <a:srgbClr val="0000FF"/>
                </a:solidFill>
                <a:latin typeface="华文新魏" panose="02010800040101010101" pitchFamily="2" charset="-122"/>
                <a:ea typeface="华文新魏" panose="02010800040101010101" pitchFamily="2" charset="-122"/>
              </a:rPr>
              <a:t>租赁</a:t>
            </a:r>
            <a:endParaRPr lang="en-US" altLang="zh-CN" sz="2400" b="1" kern="0" dirty="0">
              <a:solidFill>
                <a:srgbClr val="0000FF"/>
              </a:solidFill>
              <a:latin typeface="华文新魏" panose="02010800040101010101" pitchFamily="2" charset="-122"/>
              <a:ea typeface="华文新魏" panose="02010800040101010101" pitchFamily="2" charset="-122"/>
            </a:endParaRPr>
          </a:p>
          <a:p>
            <a:pPr marL="514350" indent="-514350">
              <a:buFont typeface="+mj-lt"/>
              <a:buAutoNum type="arabicPeriod"/>
            </a:pPr>
            <a:r>
              <a:rPr lang="en-US" altLang="zh-CN" sz="2400" b="1" kern="0" dirty="0">
                <a:solidFill>
                  <a:srgbClr val="0000FF"/>
                </a:solidFill>
                <a:latin typeface="华文新魏" panose="02010800040101010101" pitchFamily="2" charset="-122"/>
                <a:ea typeface="华文新魏" panose="02010800040101010101" pitchFamily="2" charset="-122"/>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7051BA22-EBE4-443E-B2A2-6079A28EE6C4}" type="slidenum">
              <a:rPr kumimoji="0" lang="en-US" altLang="zh-CN" sz="1400"/>
              <a:t>20</a:t>
            </a:fld>
            <a:endParaRPr kumimoji="0" lang="en-US" altLang="zh-CN" sz="1400"/>
          </a:p>
        </p:txBody>
      </p:sp>
      <p:sp>
        <p:nvSpPr>
          <p:cNvPr id="41987" name="Rectangle 3" descr="Rectangle: Click to edit Master text styles&#10;Second level&#10;Third level&#10;Fourth level&#10;Fifth level"/>
          <p:cNvSpPr>
            <a:spLocks noGrp="1" noChangeArrowheads="1"/>
          </p:cNvSpPr>
          <p:nvPr>
            <p:ph type="body" idx="1"/>
          </p:nvPr>
        </p:nvSpPr>
        <p:spPr>
          <a:xfrm>
            <a:off x="323529" y="332657"/>
            <a:ext cx="8287074" cy="5687146"/>
          </a:xfrm>
        </p:spPr>
        <p:txBody>
          <a:bodyPr/>
          <a:lstStyle/>
          <a:p>
            <a:pPr lvl="1" eaLnBrk="1" hangingPunct="1">
              <a:lnSpc>
                <a:spcPct val="120000"/>
              </a:lnSpc>
            </a:pPr>
            <a:r>
              <a:rPr lang="zh-CN" altLang="en-US" sz="2000" b="1" dirty="0">
                <a:latin typeface="Times New Roman" panose="02020603050405020304" charset="0"/>
              </a:rPr>
              <a:t>美国权益结合法使用条件</a:t>
            </a:r>
            <a:endParaRPr lang="en-US" altLang="zh-CN" sz="2000" b="1" dirty="0">
              <a:latin typeface="Times New Roman" panose="02020603050405020304" charset="0"/>
            </a:endParaRPr>
          </a:p>
          <a:p>
            <a:pPr lvl="2" eaLnBrk="1" hangingPunct="1">
              <a:lnSpc>
                <a:spcPct val="120000"/>
              </a:lnSpc>
            </a:pPr>
            <a:r>
              <a:rPr lang="en-US" altLang="zh-CN" sz="1800" b="1" dirty="0">
                <a:latin typeface="Times New Roman" panose="02020603050405020304" charset="0"/>
              </a:rPr>
              <a:t>3</a:t>
            </a:r>
            <a:r>
              <a:rPr lang="zh-CN" altLang="en-US" sz="1800" b="1" dirty="0">
                <a:latin typeface="Times New Roman" panose="02020603050405020304" charset="0"/>
              </a:rPr>
              <a:t>类</a:t>
            </a:r>
            <a:r>
              <a:rPr lang="en-US" altLang="zh-CN" sz="1800" b="1" dirty="0">
                <a:latin typeface="Times New Roman" panose="02020603050405020304" charset="0"/>
              </a:rPr>
              <a:t>12</a:t>
            </a:r>
            <a:r>
              <a:rPr lang="zh-CN" altLang="en-US" sz="1800" b="1" dirty="0">
                <a:latin typeface="Times New Roman" panose="02020603050405020304" charset="0"/>
              </a:rPr>
              <a:t>个条件</a:t>
            </a:r>
            <a:endParaRPr lang="en-US" altLang="zh-CN" sz="1800" b="1" dirty="0">
              <a:latin typeface="Times New Roman" panose="02020603050405020304" charset="0"/>
            </a:endParaRPr>
          </a:p>
          <a:p>
            <a:pPr lvl="2" eaLnBrk="1" hangingPunct="1">
              <a:lnSpc>
                <a:spcPct val="120000"/>
              </a:lnSpc>
            </a:pPr>
            <a:r>
              <a:rPr lang="zh-CN" altLang="en-US" sz="1800" b="1" dirty="0">
                <a:latin typeface="Times New Roman" panose="02020603050405020304" charset="0"/>
              </a:rPr>
              <a:t>参阅：</a:t>
            </a:r>
            <a:r>
              <a:rPr lang="zh-CN" altLang="en-US" sz="1800" b="1" dirty="0">
                <a:solidFill>
                  <a:srgbClr val="000000"/>
                </a:solidFill>
                <a:latin typeface="华文楷体" panose="02010600040101010101" pitchFamily="2" charset="-122"/>
                <a:ea typeface="华文楷体" panose="02010600040101010101" pitchFamily="2" charset="-122"/>
              </a:rPr>
              <a:t>陈信元、董华（实为陈冬华），企业合并的会计方法选择</a:t>
            </a:r>
            <a:r>
              <a:rPr lang="en-US" altLang="zh-CN" sz="1800" b="1" dirty="0">
                <a:solidFill>
                  <a:srgbClr val="000000"/>
                </a:solidFill>
                <a:latin typeface="华文楷体" panose="02010600040101010101" pitchFamily="2" charset="-122"/>
                <a:ea typeface="华文楷体" panose="02010600040101010101" pitchFamily="2" charset="-122"/>
              </a:rPr>
              <a:t>:</a:t>
            </a:r>
            <a:r>
              <a:rPr lang="zh-CN" altLang="en-US" sz="1800" b="1" dirty="0">
                <a:solidFill>
                  <a:srgbClr val="000000"/>
                </a:solidFill>
                <a:latin typeface="华文楷体" panose="02010600040101010101" pitchFamily="2" charset="-122"/>
                <a:ea typeface="华文楷体" panose="02010600040101010101" pitchFamily="2" charset="-122"/>
              </a:rPr>
              <a:t>一项案例研究，</a:t>
            </a:r>
            <a:r>
              <a:rPr lang="en-US" altLang="zh-CN" sz="1800" b="1" dirty="0">
                <a:solidFill>
                  <a:srgbClr val="000000"/>
                </a:solidFill>
                <a:latin typeface="华文楷体" panose="02010600040101010101" pitchFamily="2" charset="-122"/>
                <a:ea typeface="华文楷体" panose="02010600040101010101" pitchFamily="2" charset="-122"/>
              </a:rPr>
              <a:t>《</a:t>
            </a:r>
            <a:r>
              <a:rPr lang="zh-CN" altLang="en-US" sz="1800" b="1" dirty="0">
                <a:solidFill>
                  <a:srgbClr val="000000"/>
                </a:solidFill>
                <a:latin typeface="华文楷体" panose="02010600040101010101" pitchFamily="2" charset="-122"/>
                <a:ea typeface="华文楷体" panose="02010600040101010101" pitchFamily="2" charset="-122"/>
              </a:rPr>
              <a:t>会计研究</a:t>
            </a:r>
            <a:r>
              <a:rPr lang="en-US" altLang="zh-CN" sz="1800" b="1" dirty="0">
                <a:solidFill>
                  <a:srgbClr val="000000"/>
                </a:solidFill>
                <a:latin typeface="华文楷体" panose="02010600040101010101" pitchFamily="2" charset="-122"/>
                <a:ea typeface="华文楷体" panose="02010600040101010101" pitchFamily="2" charset="-122"/>
              </a:rPr>
              <a:t>》2000</a:t>
            </a:r>
            <a:r>
              <a:rPr lang="zh-CN" altLang="en-US" sz="1800" b="1" dirty="0">
                <a:solidFill>
                  <a:srgbClr val="000000"/>
                </a:solidFill>
                <a:latin typeface="华文楷体" panose="02010600040101010101" pitchFamily="2" charset="-122"/>
                <a:ea typeface="华文楷体" panose="02010600040101010101" pitchFamily="2" charset="-122"/>
              </a:rPr>
              <a:t>年第</a:t>
            </a:r>
            <a:r>
              <a:rPr lang="en-US" altLang="zh-CN" sz="1800" b="1" dirty="0">
                <a:solidFill>
                  <a:srgbClr val="000000"/>
                </a:solidFill>
                <a:latin typeface="华文楷体" panose="02010600040101010101" pitchFamily="2" charset="-122"/>
                <a:ea typeface="华文楷体" panose="02010600040101010101" pitchFamily="2" charset="-122"/>
              </a:rPr>
              <a:t>2</a:t>
            </a:r>
            <a:r>
              <a:rPr lang="zh-CN" altLang="en-US" sz="1800" b="1" dirty="0">
                <a:solidFill>
                  <a:srgbClr val="000000"/>
                </a:solidFill>
                <a:latin typeface="华文楷体" panose="02010600040101010101" pitchFamily="2" charset="-122"/>
                <a:ea typeface="华文楷体" panose="02010600040101010101" pitchFamily="2" charset="-122"/>
              </a:rPr>
              <a:t>期。</a:t>
            </a:r>
            <a:endParaRPr lang="en-US" altLang="zh-CN" sz="1800" b="1" dirty="0">
              <a:solidFill>
                <a:srgbClr val="000000"/>
              </a:solidFill>
              <a:latin typeface="华文楷体" panose="02010600040101010101" pitchFamily="2" charset="-122"/>
              <a:ea typeface="华文楷体" panose="02010600040101010101" pitchFamily="2" charset="-122"/>
            </a:endParaRPr>
          </a:p>
          <a:p>
            <a:pPr lvl="1" eaLnBrk="1" hangingPunct="1"/>
            <a:endParaRPr lang="en-US" altLang="zh-CN" b="1" dirty="0">
              <a:latin typeface="Times New Roman" panose="02020603050405020304" charset="0"/>
            </a:endParaRPr>
          </a:p>
          <a:p>
            <a:pPr lvl="1" eaLnBrk="1" hangingPunct="1"/>
            <a:r>
              <a:rPr lang="zh-CN" altLang="en-US" b="1" dirty="0">
                <a:latin typeface="Times New Roman" panose="02020603050405020304" charset="0"/>
              </a:rPr>
              <a:t>会计处理</a:t>
            </a:r>
            <a:endParaRPr lang="en-US" altLang="zh-CN" b="1" dirty="0">
              <a:latin typeface="Times New Roman" panose="02020603050405020304" charset="0"/>
            </a:endParaRPr>
          </a:p>
          <a:p>
            <a:pPr lvl="2" eaLnBrk="1" hangingPunct="1"/>
            <a:r>
              <a:rPr lang="zh-CN" altLang="en-US" b="1" dirty="0">
                <a:latin typeface="Times New Roman" panose="02020603050405020304" charset="0"/>
              </a:rPr>
              <a:t>若换出股份面值大于被并企业股本数，则差额部分首先用被并公司资本公积冲抵，不足部分用主并企业的资本公积冲抵，再有不足部分先用被并企业留存收益冲抵，然后用主并企业留存收益冲抵。（</a:t>
            </a:r>
            <a:r>
              <a:rPr lang="zh-CN" altLang="en-US" b="1" u="sng" dirty="0">
                <a:solidFill>
                  <a:srgbClr val="0000FF"/>
                </a:solidFill>
                <a:latin typeface="Times New Roman" panose="02020603050405020304" charset="0"/>
              </a:rPr>
              <a:t>即抵消顺序：</a:t>
            </a:r>
            <a:r>
              <a:rPr lang="zh-CN" altLang="en-US" b="1" dirty="0">
                <a:solidFill>
                  <a:srgbClr val="CE2A51"/>
                </a:solidFill>
                <a:latin typeface="Times New Roman" panose="02020603050405020304" charset="0"/>
              </a:rPr>
              <a:t>先资本公积，后留存收益；先被并公司，后主并公司</a:t>
            </a:r>
            <a:r>
              <a:rPr lang="zh-CN" altLang="en-US" b="1" dirty="0">
                <a:latin typeface="Times New Roman" panose="02020603050405020304" charset="0"/>
              </a:rPr>
              <a:t>）</a:t>
            </a:r>
            <a:endParaRPr lang="en-US" altLang="zh-CN" b="1" dirty="0">
              <a:latin typeface="Times New Roman" panose="02020603050405020304" charset="0"/>
            </a:endParaRPr>
          </a:p>
          <a:p>
            <a:pPr lvl="3" eaLnBrk="1" hangingPunct="1"/>
            <a:r>
              <a:rPr lang="zh-CN" altLang="en-US" b="1" dirty="0">
                <a:latin typeface="Times New Roman" panose="02020603050405020304" charset="0"/>
              </a:rPr>
              <a:t>冲留存收益时，先充盈余公积，再冲未分配利润</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404664"/>
            <a:ext cx="8352928" cy="6120680"/>
          </a:xfrm>
        </p:spPr>
        <p:txBody>
          <a:bodyPr/>
          <a:lstStyle/>
          <a:p>
            <a:pPr lvl="1"/>
            <a:r>
              <a:rPr lang="zh-CN" altLang="en-US" b="1" dirty="0"/>
              <a:t>取消权益结合法的经济后果</a:t>
            </a:r>
            <a:endParaRPr lang="en-US" altLang="zh-CN" b="1" dirty="0"/>
          </a:p>
          <a:p>
            <a:pPr lvl="2"/>
            <a:r>
              <a:rPr lang="zh-CN" altLang="en-US" b="1" dirty="0"/>
              <a:t>交易对价是上升还是下降？</a:t>
            </a:r>
            <a:endParaRPr lang="en-US" altLang="zh-CN" b="1" dirty="0"/>
          </a:p>
          <a:p>
            <a:pPr lvl="2"/>
            <a:r>
              <a:rPr lang="zh-CN" altLang="en-US" b="1" dirty="0"/>
              <a:t>换股合并方式增加还是减少？</a:t>
            </a:r>
            <a:endParaRPr lang="en-US" altLang="zh-CN" b="1" dirty="0"/>
          </a:p>
          <a:p>
            <a:pPr lvl="2"/>
            <a:endParaRPr lang="zh-CN" altLang="en-US" b="1" dirty="0"/>
          </a:p>
        </p:txBody>
      </p:sp>
      <p:sp>
        <p:nvSpPr>
          <p:cNvPr id="4" name="灯片编号占位符 3"/>
          <p:cNvSpPr>
            <a:spLocks noGrp="1"/>
          </p:cNvSpPr>
          <p:nvPr>
            <p:ph type="sldNum" sz="quarter" idx="12"/>
          </p:nvPr>
        </p:nvSpPr>
        <p:spPr/>
        <p:txBody>
          <a:bodyPr/>
          <a:lstStyle/>
          <a:p>
            <a:pPr>
              <a:defRPr/>
            </a:pPr>
            <a:fld id="{EB978B96-773E-417D-BBE0-8A5413C4E953}" type="slidenum">
              <a:rPr lang="en-US" altLang="zh-CN" smtClean="0"/>
              <a:t>21</a:t>
            </a:fld>
            <a:endParaRPr lang="en-US" altLang="zh-CN"/>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10647" y="1139081"/>
          <a:ext cx="8661892" cy="4505580"/>
        </p:xfrm>
        <a:graphic>
          <a:graphicData uri="http://schemas.openxmlformats.org/drawingml/2006/table">
            <a:tbl>
              <a:tblPr firstRow="1" bandRow="1">
                <a:tableStyleId>{5C22544A-7EE6-4342-B048-85BDC9FD1C3A}</a:tableStyleId>
              </a:tblPr>
              <a:tblGrid>
                <a:gridCol w="1574890">
                  <a:extLst>
                    <a:ext uri="{9D8B030D-6E8A-4147-A177-3AD203B41FA5}">
                      <a16:colId xmlns:a16="http://schemas.microsoft.com/office/drawing/2014/main" val="20000"/>
                    </a:ext>
                  </a:extLst>
                </a:gridCol>
                <a:gridCol w="1574890">
                  <a:extLst>
                    <a:ext uri="{9D8B030D-6E8A-4147-A177-3AD203B41FA5}">
                      <a16:colId xmlns:a16="http://schemas.microsoft.com/office/drawing/2014/main" val="20001"/>
                    </a:ext>
                  </a:extLst>
                </a:gridCol>
                <a:gridCol w="1181166">
                  <a:extLst>
                    <a:ext uri="{9D8B030D-6E8A-4147-A177-3AD203B41FA5}">
                      <a16:colId xmlns:a16="http://schemas.microsoft.com/office/drawing/2014/main" val="20002"/>
                    </a:ext>
                  </a:extLst>
                </a:gridCol>
                <a:gridCol w="1574890">
                  <a:extLst>
                    <a:ext uri="{9D8B030D-6E8A-4147-A177-3AD203B41FA5}">
                      <a16:colId xmlns:a16="http://schemas.microsoft.com/office/drawing/2014/main" val="20003"/>
                    </a:ext>
                  </a:extLst>
                </a:gridCol>
                <a:gridCol w="2756056">
                  <a:extLst>
                    <a:ext uri="{9D8B030D-6E8A-4147-A177-3AD203B41FA5}">
                      <a16:colId xmlns:a16="http://schemas.microsoft.com/office/drawing/2014/main" val="20004"/>
                    </a:ext>
                  </a:extLst>
                </a:gridCol>
              </a:tblGrid>
              <a:tr h="750930">
                <a:tc>
                  <a:txBody>
                    <a:bodyPr/>
                    <a:lstStyle/>
                    <a:p>
                      <a:pPr>
                        <a:defRPr sz="1200" b="1">
                          <a:solidFill>
                            <a:srgbClr val="FFFFFF"/>
                          </a:solidFill>
                        </a:defRPr>
                      </a:pPr>
                      <a:r>
                        <a:rPr sz="1200">
                          <a:latin typeface="Times New Roman" panose="02020603050405020304" charset="0"/>
                          <a:cs typeface="Times New Roman" panose="02020603050405020304" charset="0"/>
                        </a:rPr>
                        <a:t>Paper</a:t>
                      </a:r>
                    </a:p>
                  </a:txBody>
                  <a:tcPr marL="68580" marR="68580" marT="34290" marB="34290">
                    <a:solidFill>
                      <a:srgbClr val="0066CC"/>
                    </a:solidFill>
                  </a:tcPr>
                </a:tc>
                <a:tc>
                  <a:txBody>
                    <a:bodyPr/>
                    <a:lstStyle/>
                    <a:p>
                      <a:pPr>
                        <a:defRPr sz="1200" b="1">
                          <a:solidFill>
                            <a:srgbClr val="FFFFFF"/>
                          </a:solidFill>
                        </a:defRPr>
                      </a:pPr>
                      <a:r>
                        <a:rPr sz="1200" dirty="0">
                          <a:latin typeface="Times New Roman" panose="02020603050405020304" charset="0"/>
                          <a:cs typeface="Times New Roman" panose="02020603050405020304" charset="0"/>
                        </a:rPr>
                        <a:t>Design</a:t>
                      </a:r>
                    </a:p>
                  </a:txBody>
                  <a:tcPr marL="68580" marR="68580" marT="34290" marB="34290">
                    <a:solidFill>
                      <a:srgbClr val="0066CC"/>
                    </a:solidFill>
                  </a:tcPr>
                </a:tc>
                <a:tc>
                  <a:txBody>
                    <a:bodyPr/>
                    <a:lstStyle/>
                    <a:p>
                      <a:pPr>
                        <a:defRPr sz="1200" b="1">
                          <a:solidFill>
                            <a:srgbClr val="FFFFFF"/>
                          </a:solidFill>
                        </a:defRPr>
                      </a:pPr>
                      <a:r>
                        <a:rPr sz="1200">
                          <a:latin typeface="Times New Roman" panose="02020603050405020304" charset="0"/>
                          <a:cs typeface="Times New Roman" panose="02020603050405020304" charset="0"/>
                        </a:rPr>
                        <a:t>Sample Period</a:t>
                      </a:r>
                    </a:p>
                  </a:txBody>
                  <a:tcPr marL="68580" marR="68580" marT="34290" marB="34290">
                    <a:solidFill>
                      <a:srgbClr val="0066CC"/>
                    </a:solidFill>
                  </a:tcPr>
                </a:tc>
                <a:tc>
                  <a:txBody>
                    <a:bodyPr/>
                    <a:lstStyle/>
                    <a:p>
                      <a:pPr>
                        <a:defRPr sz="1200" b="1">
                          <a:solidFill>
                            <a:srgbClr val="FFFFFF"/>
                          </a:solidFill>
                        </a:defRPr>
                      </a:pPr>
                      <a:r>
                        <a:rPr sz="1200">
                          <a:latin typeface="Times New Roman" panose="02020603050405020304" charset="0"/>
                          <a:cs typeface="Times New Roman" panose="02020603050405020304" charset="0"/>
                        </a:rPr>
                        <a:t>Model</a:t>
                      </a:r>
                    </a:p>
                  </a:txBody>
                  <a:tcPr marL="68580" marR="68580" marT="34290" marB="34290">
                    <a:solidFill>
                      <a:srgbClr val="0066CC"/>
                    </a:solidFill>
                  </a:tcPr>
                </a:tc>
                <a:tc>
                  <a:txBody>
                    <a:bodyPr/>
                    <a:lstStyle/>
                    <a:p>
                      <a:pPr>
                        <a:defRPr sz="1200" b="1">
                          <a:solidFill>
                            <a:srgbClr val="FFFFFF"/>
                          </a:solidFill>
                        </a:defRPr>
                      </a:pPr>
                      <a:r>
                        <a:rPr sz="1200">
                          <a:latin typeface="Times New Roman" panose="02020603050405020304" charset="0"/>
                          <a:cs typeface="Times New Roman" panose="02020603050405020304" charset="0"/>
                        </a:rPr>
                        <a:t>Key Findings (Economic Significance)</a:t>
                      </a:r>
                    </a:p>
                  </a:txBody>
                  <a:tcPr marL="68580" marR="68580" marT="34290" marB="34290">
                    <a:solidFill>
                      <a:srgbClr val="0066CC"/>
                    </a:solidFill>
                  </a:tcPr>
                </a:tc>
                <a:extLst>
                  <a:ext uri="{0D108BD9-81ED-4DB2-BD59-A6C34878D82A}">
                    <a16:rowId xmlns:a16="http://schemas.microsoft.com/office/drawing/2014/main" val="10000"/>
                  </a:ext>
                </a:extLst>
              </a:tr>
              <a:tr h="750930">
                <a:tc>
                  <a:txBody>
                    <a:bodyPr/>
                    <a:lstStyle/>
                    <a:p>
                      <a:pPr>
                        <a:defRPr sz="1000"/>
                      </a:pPr>
                      <a:r>
                        <a:rPr sz="1200">
                          <a:latin typeface="Times New Roman" panose="02020603050405020304" charset="0"/>
                          <a:cs typeface="Times New Roman" panose="02020603050405020304" charset="0"/>
                        </a:rPr>
                        <a:t>Ali &amp; Kravet (2016, TAR)</a:t>
                      </a:r>
                    </a:p>
                  </a:txBody>
                  <a:tcPr marL="68580" marR="68580" marT="34290" marB="34290"/>
                </a:tc>
                <a:tc>
                  <a:txBody>
                    <a:bodyPr/>
                    <a:lstStyle/>
                    <a:p>
                      <a:pPr>
                        <a:defRPr sz="1000"/>
                      </a:pPr>
                      <a:r>
                        <a:rPr sz="1200">
                          <a:latin typeface="Times New Roman" panose="02020603050405020304" charset="0"/>
                          <a:cs typeface="Times New Roman" panose="02020603050405020304" charset="0"/>
                        </a:rPr>
                        <a:t>Quasi-natural exp.; takeover prob. &amp; payment choice</a:t>
                      </a:r>
                    </a:p>
                  </a:txBody>
                  <a:tcPr marL="68580" marR="68580" marT="34290" marB="34290"/>
                </a:tc>
                <a:tc>
                  <a:txBody>
                    <a:bodyPr/>
                    <a:lstStyle/>
                    <a:p>
                      <a:pPr>
                        <a:defRPr sz="1000"/>
                      </a:pPr>
                      <a:r>
                        <a:rPr sz="1200">
                          <a:latin typeface="Times New Roman" panose="02020603050405020304" charset="0"/>
                          <a:cs typeface="Times New Roman" panose="02020603050405020304" charset="0"/>
                        </a:rPr>
                        <a:t>1996–2006</a:t>
                      </a:r>
                    </a:p>
                  </a:txBody>
                  <a:tcPr marL="68580" marR="68580" marT="34290" marB="34290"/>
                </a:tc>
                <a:tc>
                  <a:txBody>
                    <a:bodyPr/>
                    <a:lstStyle/>
                    <a:p>
                      <a:pPr>
                        <a:defRPr sz="1000"/>
                      </a:pPr>
                      <a:r>
                        <a:rPr sz="1200">
                          <a:latin typeface="Times New Roman" panose="02020603050405020304" charset="0"/>
                          <a:cs typeface="Times New Roman" panose="02020603050405020304" charset="0"/>
                        </a:rPr>
                        <a:t>Logit/Probit</a:t>
                      </a:r>
                    </a:p>
                    <a:p>
                      <a:pPr>
                        <a:defRPr sz="1000"/>
                      </a:pPr>
                      <a:r>
                        <a:rPr sz="1200">
                          <a:latin typeface="Times New Roman" panose="02020603050405020304" charset="0"/>
                          <a:cs typeface="Times New Roman" panose="02020603050405020304" charset="0"/>
                        </a:rPr>
                        <a:t>Takeover ~ Step-up × Post-SFAS</a:t>
                      </a:r>
                    </a:p>
                  </a:txBody>
                  <a:tcPr marL="68580" marR="68580" marT="34290" marB="34290"/>
                </a:tc>
                <a:tc>
                  <a:txBody>
                    <a:bodyPr/>
                    <a:lstStyle/>
                    <a:p>
                      <a:pPr>
                        <a:defRPr sz="1000"/>
                      </a:pPr>
                      <a:r>
                        <a:rPr sz="1200">
                          <a:latin typeface="Times New Roman" panose="02020603050405020304" charset="0"/>
                          <a:cs typeface="Times New Roman" panose="02020603050405020304" charset="0"/>
                        </a:rPr>
                        <a:t>- High step-up targets: takeover prob. ↓ 20–30%</a:t>
                      </a:r>
                    </a:p>
                    <a:p>
                      <a:pPr>
                        <a:defRPr sz="1000"/>
                      </a:pPr>
                      <a:r>
                        <a:rPr sz="1200">
                          <a:latin typeface="Times New Roman" panose="02020603050405020304" charset="0"/>
                          <a:cs typeface="Times New Roman" panose="02020603050405020304" charset="0"/>
                        </a:rPr>
                        <a:t>- Stock payment ↓, cash ↑</a:t>
                      </a:r>
                    </a:p>
                  </a:txBody>
                  <a:tcPr marL="68580" marR="68580" marT="34290" marB="34290"/>
                </a:tc>
                <a:extLst>
                  <a:ext uri="{0D108BD9-81ED-4DB2-BD59-A6C34878D82A}">
                    <a16:rowId xmlns:a16="http://schemas.microsoft.com/office/drawing/2014/main" val="10001"/>
                  </a:ext>
                </a:extLst>
              </a:tr>
              <a:tr h="750930">
                <a:tc>
                  <a:txBody>
                    <a:bodyPr/>
                    <a:lstStyle/>
                    <a:p>
                      <a:pPr>
                        <a:defRPr sz="1000"/>
                      </a:pPr>
                      <a:r>
                        <a:rPr sz="1200">
                          <a:latin typeface="Times New Roman" panose="02020603050405020304" charset="0"/>
                          <a:cs typeface="Times New Roman" panose="02020603050405020304" charset="0"/>
                        </a:rPr>
                        <a:t>Bartov, Cheng &amp; Wu (2021, TAR)</a:t>
                      </a:r>
                    </a:p>
                  </a:txBody>
                  <a:tcPr marL="68580" marR="68580" marT="34290" marB="34290"/>
                </a:tc>
                <a:tc>
                  <a:txBody>
                    <a:bodyPr/>
                    <a:lstStyle/>
                    <a:p>
                      <a:pPr>
                        <a:defRPr sz="1000"/>
                      </a:pPr>
                      <a:r>
                        <a:rPr sz="1200">
                          <a:latin typeface="Times New Roman" panose="02020603050405020304" charset="0"/>
                          <a:cs typeface="Times New Roman" panose="02020603050405020304" charset="0"/>
                        </a:rPr>
                        <a:t>Test M&amp;A overbidding pre/post 2001</a:t>
                      </a:r>
                    </a:p>
                  </a:txBody>
                  <a:tcPr marL="68580" marR="68580" marT="34290" marB="34290"/>
                </a:tc>
                <a:tc>
                  <a:txBody>
                    <a:bodyPr/>
                    <a:lstStyle/>
                    <a:p>
                      <a:pPr>
                        <a:defRPr sz="1000"/>
                      </a:pPr>
                      <a:r>
                        <a:rPr sz="1200">
                          <a:latin typeface="Times New Roman" panose="02020603050405020304" charset="0"/>
                          <a:cs typeface="Times New Roman" panose="02020603050405020304" charset="0"/>
                        </a:rPr>
                        <a:t>1990–2010</a:t>
                      </a:r>
                    </a:p>
                  </a:txBody>
                  <a:tcPr marL="68580" marR="68580" marT="34290" marB="34290"/>
                </a:tc>
                <a:tc>
                  <a:txBody>
                    <a:bodyPr/>
                    <a:lstStyle/>
                    <a:p>
                      <a:pPr>
                        <a:defRPr sz="1000"/>
                      </a:pPr>
                      <a:r>
                        <a:rPr sz="1200">
                          <a:latin typeface="Times New Roman" panose="02020603050405020304" charset="0"/>
                          <a:cs typeface="Times New Roman" panose="02020603050405020304" charset="0"/>
                        </a:rPr>
                        <a:t>OLS</a:t>
                      </a:r>
                    </a:p>
                    <a:p>
                      <a:pPr>
                        <a:defRPr sz="1000"/>
                      </a:pPr>
                      <a:r>
                        <a:rPr sz="1200">
                          <a:latin typeface="Times New Roman" panose="02020603050405020304" charset="0"/>
                          <a:cs typeface="Times New Roman" panose="02020603050405020304" charset="0"/>
                        </a:rPr>
                        <a:t>Bid Premium ~ Post-2001 + Controls</a:t>
                      </a:r>
                    </a:p>
                  </a:txBody>
                  <a:tcPr marL="68580" marR="68580" marT="34290" marB="34290"/>
                </a:tc>
                <a:tc>
                  <a:txBody>
                    <a:bodyPr/>
                    <a:lstStyle/>
                    <a:p>
                      <a:pPr>
                        <a:defRPr sz="1000"/>
                      </a:pPr>
                      <a:r>
                        <a:rPr sz="1200">
                          <a:latin typeface="Times New Roman" panose="02020603050405020304" charset="0"/>
                          <a:cs typeface="Times New Roman" panose="02020603050405020304" charset="0"/>
                        </a:rPr>
                        <a:t>- Overbidding ↑ 5–8% post-2001</a:t>
                      </a:r>
                    </a:p>
                    <a:p>
                      <a:pPr>
                        <a:defRPr sz="1000"/>
                      </a:pPr>
                      <a:r>
                        <a:rPr sz="1200">
                          <a:latin typeface="Times New Roman" panose="02020603050405020304" charset="0"/>
                          <a:cs typeface="Times New Roman" panose="02020603050405020304" charset="0"/>
                        </a:rPr>
                        <a:t>- Driven by goodwill non-amortization (SFAS 142)</a:t>
                      </a:r>
                    </a:p>
                  </a:txBody>
                  <a:tcPr marL="68580" marR="68580" marT="34290" marB="34290"/>
                </a:tc>
                <a:extLst>
                  <a:ext uri="{0D108BD9-81ED-4DB2-BD59-A6C34878D82A}">
                    <a16:rowId xmlns:a16="http://schemas.microsoft.com/office/drawing/2014/main" val="10002"/>
                  </a:ext>
                </a:extLst>
              </a:tr>
              <a:tr h="750930">
                <a:tc>
                  <a:txBody>
                    <a:bodyPr/>
                    <a:lstStyle/>
                    <a:p>
                      <a:pPr>
                        <a:defRPr sz="1000"/>
                      </a:pPr>
                      <a:r>
                        <a:rPr sz="1200">
                          <a:latin typeface="Times New Roman" panose="02020603050405020304" charset="0"/>
                          <a:cs typeface="Times New Roman" panose="02020603050405020304" charset="0"/>
                        </a:rPr>
                        <a:t>Hayn &amp; Hughes (2006, RAST)</a:t>
                      </a:r>
                    </a:p>
                  </a:txBody>
                  <a:tcPr marL="68580" marR="68580" marT="34290" marB="34290"/>
                </a:tc>
                <a:tc>
                  <a:txBody>
                    <a:bodyPr/>
                    <a:lstStyle/>
                    <a:p>
                      <a:pPr>
                        <a:defRPr sz="1000"/>
                      </a:pPr>
                      <a:r>
                        <a:rPr sz="1200">
                          <a:latin typeface="Times New Roman" panose="02020603050405020304" charset="0"/>
                          <a:cs typeface="Times New Roman" panose="02020603050405020304" charset="0"/>
                        </a:rPr>
                        <a:t>Goodwill impairment indicators</a:t>
                      </a:r>
                    </a:p>
                  </a:txBody>
                  <a:tcPr marL="68580" marR="68580" marT="34290" marB="34290"/>
                </a:tc>
                <a:tc>
                  <a:txBody>
                    <a:bodyPr/>
                    <a:lstStyle/>
                    <a:p>
                      <a:pPr>
                        <a:defRPr sz="1000"/>
                      </a:pPr>
                      <a:r>
                        <a:rPr sz="1200">
                          <a:latin typeface="Times New Roman" panose="02020603050405020304" charset="0"/>
                          <a:cs typeface="Times New Roman" panose="02020603050405020304" charset="0"/>
                        </a:rPr>
                        <a:t>1990s–2000s</a:t>
                      </a:r>
                    </a:p>
                  </a:txBody>
                  <a:tcPr marL="68580" marR="68580" marT="34290" marB="34290"/>
                </a:tc>
                <a:tc>
                  <a:txBody>
                    <a:bodyPr/>
                    <a:lstStyle/>
                    <a:p>
                      <a:pPr>
                        <a:defRPr sz="1000"/>
                      </a:pPr>
                      <a:r>
                        <a:rPr sz="1200">
                          <a:latin typeface="Times New Roman" panose="02020603050405020304" charset="0"/>
                          <a:cs typeface="Times New Roman" panose="02020603050405020304" charset="0"/>
                        </a:rPr>
                        <a:t>Logit</a:t>
                      </a:r>
                    </a:p>
                    <a:p>
                      <a:pPr>
                        <a:defRPr sz="1000"/>
                      </a:pPr>
                      <a:r>
                        <a:rPr sz="1200">
                          <a:latin typeface="Times New Roman" panose="02020603050405020304" charset="0"/>
                          <a:cs typeface="Times New Roman" panose="02020603050405020304" charset="0"/>
                        </a:rPr>
                        <a:t>Impairment ~ M&amp;A features</a:t>
                      </a:r>
                    </a:p>
                  </a:txBody>
                  <a:tcPr marL="68580" marR="68580" marT="34290" marB="34290"/>
                </a:tc>
                <a:tc>
                  <a:txBody>
                    <a:bodyPr/>
                    <a:lstStyle/>
                    <a:p>
                      <a:pPr>
                        <a:defRPr sz="1000"/>
                      </a:pPr>
                      <a:r>
                        <a:rPr sz="1200">
                          <a:latin typeface="Times New Roman" panose="02020603050405020304" charset="0"/>
                          <a:cs typeface="Times New Roman" panose="02020603050405020304" charset="0"/>
                        </a:rPr>
                        <a:t>- Firms bid more aggressively (no amortization)</a:t>
                      </a:r>
                    </a:p>
                    <a:p>
                      <a:pPr>
                        <a:defRPr sz="1000"/>
                      </a:pPr>
                      <a:r>
                        <a:rPr sz="1200">
                          <a:latin typeface="Times New Roman" panose="02020603050405020304" charset="0"/>
                          <a:cs typeface="Times New Roman" panose="02020603050405020304" charset="0"/>
                        </a:rPr>
                        <a:t>- Future impairment risk ↑</a:t>
                      </a:r>
                    </a:p>
                  </a:txBody>
                  <a:tcPr marL="68580" marR="68580" marT="34290" marB="34290"/>
                </a:tc>
                <a:extLst>
                  <a:ext uri="{0D108BD9-81ED-4DB2-BD59-A6C34878D82A}">
                    <a16:rowId xmlns:a16="http://schemas.microsoft.com/office/drawing/2014/main" val="10003"/>
                  </a:ext>
                </a:extLst>
              </a:tr>
              <a:tr h="750930">
                <a:tc>
                  <a:txBody>
                    <a:bodyPr/>
                    <a:lstStyle/>
                    <a:p>
                      <a:pPr>
                        <a:defRPr sz="1000"/>
                      </a:pPr>
                      <a:r>
                        <a:rPr sz="1200">
                          <a:latin typeface="Times New Roman" panose="02020603050405020304" charset="0"/>
                          <a:cs typeface="Times New Roman" panose="02020603050405020304" charset="0"/>
                        </a:rPr>
                        <a:t>Shalev, Zhang &amp; Zhang (2013, RAST)</a:t>
                      </a:r>
                    </a:p>
                  </a:txBody>
                  <a:tcPr marL="68580" marR="68580" marT="34290" marB="34290"/>
                </a:tc>
                <a:tc>
                  <a:txBody>
                    <a:bodyPr/>
                    <a:lstStyle/>
                    <a:p>
                      <a:pPr>
                        <a:defRPr sz="1000"/>
                      </a:pPr>
                      <a:r>
                        <a:rPr sz="1200">
                          <a:latin typeface="Times New Roman" panose="02020603050405020304" charset="0"/>
                          <a:cs typeface="Times New Roman" panose="02020603050405020304" charset="0"/>
                        </a:rPr>
                        <a:t>CEO incentives &amp; M&amp;A pricing</a:t>
                      </a:r>
                    </a:p>
                  </a:txBody>
                  <a:tcPr marL="68580" marR="68580" marT="34290" marB="34290"/>
                </a:tc>
                <a:tc>
                  <a:txBody>
                    <a:bodyPr/>
                    <a:lstStyle/>
                    <a:p>
                      <a:pPr>
                        <a:defRPr sz="1000"/>
                      </a:pPr>
                      <a:r>
                        <a:rPr sz="1200">
                          <a:latin typeface="Times New Roman" panose="02020603050405020304" charset="0"/>
                          <a:cs typeface="Times New Roman" panose="02020603050405020304" charset="0"/>
                        </a:rPr>
                        <a:t>1993–2007</a:t>
                      </a:r>
                    </a:p>
                  </a:txBody>
                  <a:tcPr marL="68580" marR="68580" marT="34290" marB="34290"/>
                </a:tc>
                <a:tc>
                  <a:txBody>
                    <a:bodyPr/>
                    <a:lstStyle/>
                    <a:p>
                      <a:pPr>
                        <a:defRPr sz="1000"/>
                      </a:pPr>
                      <a:r>
                        <a:rPr sz="1200">
                          <a:latin typeface="Times New Roman" panose="02020603050405020304" charset="0"/>
                          <a:cs typeface="Times New Roman" panose="02020603050405020304" charset="0"/>
                        </a:rPr>
                        <a:t>OLS</a:t>
                      </a:r>
                    </a:p>
                    <a:p>
                      <a:pPr>
                        <a:defRPr sz="1000"/>
                      </a:pPr>
                      <a:r>
                        <a:rPr sz="1200">
                          <a:latin typeface="Times New Roman" panose="02020603050405020304" charset="0"/>
                          <a:cs typeface="Times New Roman" panose="02020603050405020304" charset="0"/>
                        </a:rPr>
                        <a:t>M&amp;A Premium ~ CEO equity × Post-141</a:t>
                      </a:r>
                    </a:p>
                  </a:txBody>
                  <a:tcPr marL="68580" marR="68580" marT="34290" marB="34290"/>
                </a:tc>
                <a:tc>
                  <a:txBody>
                    <a:bodyPr/>
                    <a:lstStyle/>
                    <a:p>
                      <a:pPr>
                        <a:defRPr sz="1000"/>
                      </a:pPr>
                      <a:r>
                        <a:rPr sz="1200">
                          <a:latin typeface="Times New Roman" panose="02020603050405020304" charset="0"/>
                          <a:cs typeface="Times New Roman" panose="02020603050405020304" charset="0"/>
                        </a:rPr>
                        <a:t>- Equity-based pay → 6–10% higher premiums</a:t>
                      </a:r>
                    </a:p>
                  </a:txBody>
                  <a:tcPr marL="68580" marR="68580" marT="34290" marB="34290"/>
                </a:tc>
                <a:extLst>
                  <a:ext uri="{0D108BD9-81ED-4DB2-BD59-A6C34878D82A}">
                    <a16:rowId xmlns:a16="http://schemas.microsoft.com/office/drawing/2014/main" val="10004"/>
                  </a:ext>
                </a:extLst>
              </a:tr>
              <a:tr h="750930">
                <a:tc>
                  <a:txBody>
                    <a:bodyPr/>
                    <a:lstStyle/>
                    <a:p>
                      <a:pPr>
                        <a:defRPr sz="1000"/>
                      </a:pPr>
                      <a:r>
                        <a:rPr sz="1200">
                          <a:latin typeface="Times New Roman" panose="02020603050405020304" charset="0"/>
                          <a:cs typeface="Times New Roman" panose="02020603050405020304" charset="0"/>
                        </a:rPr>
                        <a:t>Li, Shroff &amp; Venkataraman (2011)</a:t>
                      </a:r>
                    </a:p>
                  </a:txBody>
                  <a:tcPr marL="68580" marR="68580" marT="34290" marB="34290"/>
                </a:tc>
                <a:tc>
                  <a:txBody>
                    <a:bodyPr/>
                    <a:lstStyle/>
                    <a:p>
                      <a:pPr>
                        <a:defRPr sz="1000"/>
                      </a:pPr>
                      <a:r>
                        <a:rPr sz="1200" dirty="0">
                          <a:latin typeface="Times New Roman" panose="02020603050405020304" charset="0"/>
                          <a:cs typeface="Times New Roman" panose="02020603050405020304" charset="0"/>
                        </a:rPr>
                        <a:t>Analyst forecast accuracy</a:t>
                      </a:r>
                    </a:p>
                  </a:txBody>
                  <a:tcPr marL="68580" marR="68580" marT="34290" marB="34290"/>
                </a:tc>
                <a:tc>
                  <a:txBody>
                    <a:bodyPr/>
                    <a:lstStyle/>
                    <a:p>
                      <a:pPr>
                        <a:defRPr sz="1000"/>
                      </a:pPr>
                      <a:r>
                        <a:rPr sz="1200">
                          <a:latin typeface="Times New Roman" panose="02020603050405020304" charset="0"/>
                          <a:cs typeface="Times New Roman" panose="02020603050405020304" charset="0"/>
                        </a:rPr>
                        <a:t>1997–2004</a:t>
                      </a:r>
                    </a:p>
                  </a:txBody>
                  <a:tcPr marL="68580" marR="68580" marT="34290" marB="34290"/>
                </a:tc>
                <a:tc>
                  <a:txBody>
                    <a:bodyPr/>
                    <a:lstStyle/>
                    <a:p>
                      <a:pPr>
                        <a:defRPr sz="1000"/>
                      </a:pPr>
                      <a:r>
                        <a:rPr sz="1200">
                          <a:latin typeface="Times New Roman" panose="02020603050405020304" charset="0"/>
                          <a:cs typeface="Times New Roman" panose="02020603050405020304" charset="0"/>
                        </a:rPr>
                        <a:t>OLS</a:t>
                      </a:r>
                    </a:p>
                    <a:p>
                      <a:pPr>
                        <a:defRPr sz="1000"/>
                      </a:pPr>
                      <a:r>
                        <a:rPr sz="1200">
                          <a:latin typeface="Times New Roman" panose="02020603050405020304" charset="0"/>
                          <a:cs typeface="Times New Roman" panose="02020603050405020304" charset="0"/>
                        </a:rPr>
                        <a:t>Forecast Error ~ Post-SFAS + Controls</a:t>
                      </a:r>
                    </a:p>
                  </a:txBody>
                  <a:tcPr marL="68580" marR="68580" marT="34290" marB="34290"/>
                </a:tc>
                <a:tc>
                  <a:txBody>
                    <a:bodyPr/>
                    <a:lstStyle/>
                    <a:p>
                      <a:pPr>
                        <a:defRPr sz="1000"/>
                      </a:pPr>
                      <a:r>
                        <a:rPr sz="1200" dirty="0">
                          <a:latin typeface="Times New Roman" panose="02020603050405020304" charset="0"/>
                          <a:cs typeface="Times New Roman" panose="02020603050405020304" charset="0"/>
                        </a:rPr>
                        <a:t>- Forecast errors ↓ 10–15%</a:t>
                      </a:r>
                    </a:p>
                    <a:p>
                      <a:pPr>
                        <a:defRPr sz="1000"/>
                      </a:pPr>
                      <a:r>
                        <a:rPr sz="1200" dirty="0">
                          <a:latin typeface="Times New Roman" panose="02020603050405020304" charset="0"/>
                          <a:cs typeface="Times New Roman" panose="02020603050405020304" charset="0"/>
                        </a:rPr>
                        <a:t>- Transparency &amp; comparability ↑</a:t>
                      </a:r>
                    </a:p>
                  </a:txBody>
                  <a:tcPr marL="68580" marR="68580" marT="34290" marB="34290"/>
                </a:tc>
                <a:extLst>
                  <a:ext uri="{0D108BD9-81ED-4DB2-BD59-A6C34878D82A}">
                    <a16:rowId xmlns:a16="http://schemas.microsoft.com/office/drawing/2014/main" val="10005"/>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内容占位符 2" descr="Rectangle: Click to edit Master text styles&#10;Second level&#10;Third level&#10;Fourth level&#10;Fifth level"/>
          <p:cNvSpPr>
            <a:spLocks noGrp="1"/>
          </p:cNvSpPr>
          <p:nvPr>
            <p:ph idx="1"/>
          </p:nvPr>
        </p:nvSpPr>
        <p:spPr>
          <a:xfrm>
            <a:off x="251520" y="238350"/>
            <a:ext cx="8640960" cy="6214985"/>
          </a:xfrm>
        </p:spPr>
        <p:txBody>
          <a:bodyPr/>
          <a:lstStyle/>
          <a:p>
            <a:pPr marL="0" indent="0">
              <a:buNone/>
              <a:defRPr/>
            </a:pPr>
            <a:r>
              <a:rPr lang="en-US" altLang="zh-CN" sz="2800" b="1" dirty="0">
                <a:solidFill>
                  <a:srgbClr val="CE2A51"/>
                </a:solidFill>
                <a:latin typeface="华文隶书" panose="02010800040101010101" pitchFamily="2" charset="-122"/>
                <a:ea typeface="华文隶书" panose="02010800040101010101" pitchFamily="2" charset="-122"/>
              </a:rPr>
              <a:t>1.1.4 </a:t>
            </a:r>
            <a:r>
              <a:rPr lang="zh-CN" altLang="en-US" sz="2800" b="1" dirty="0">
                <a:solidFill>
                  <a:srgbClr val="CE2A51"/>
                </a:solidFill>
                <a:latin typeface="华文隶书" panose="02010800040101010101" pitchFamily="2" charset="-122"/>
                <a:ea typeface="华文隶书" panose="02010800040101010101" pitchFamily="2" charset="-122"/>
              </a:rPr>
              <a:t>同一控制下的企业合并</a:t>
            </a:r>
            <a:endParaRPr lang="en-US" altLang="zh-CN" sz="2800" b="1" dirty="0">
              <a:solidFill>
                <a:srgbClr val="CE2A51"/>
              </a:solidFill>
              <a:latin typeface="华文隶书" panose="02010800040101010101" pitchFamily="2" charset="-122"/>
              <a:ea typeface="华文隶书" panose="02010800040101010101" pitchFamily="2" charset="-122"/>
            </a:endParaRPr>
          </a:p>
          <a:p>
            <a:pPr lvl="1">
              <a:lnSpc>
                <a:spcPct val="125000"/>
              </a:lnSpc>
              <a:defRPr/>
            </a:pPr>
            <a:r>
              <a:rPr lang="zh-CN" altLang="en-US" sz="2400" b="1" dirty="0"/>
              <a:t>国有企业之间的“同一控制”如何判断？</a:t>
            </a:r>
            <a:endParaRPr lang="en-US" altLang="zh-CN" sz="2400" b="1" dirty="0"/>
          </a:p>
          <a:p>
            <a:pPr lvl="1">
              <a:lnSpc>
                <a:spcPct val="125000"/>
              </a:lnSpc>
              <a:defRPr/>
            </a:pPr>
            <a:r>
              <a:rPr lang="zh-CN" altLang="en-US" sz="2400" b="1" dirty="0"/>
              <a:t>会计处理</a:t>
            </a:r>
            <a:r>
              <a:rPr lang="zh-CN" altLang="en-US" sz="2000" b="1" dirty="0"/>
              <a:t>（</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企业会计准则第</a:t>
            </a:r>
            <a:r>
              <a:rPr lang="en-US" altLang="zh-CN" sz="2000" b="1" dirty="0">
                <a:solidFill>
                  <a:srgbClr val="000000"/>
                </a:solidFill>
                <a:latin typeface="楷体" panose="02010609060101010101" pitchFamily="49" charset="-122"/>
                <a:ea typeface="楷体" panose="02010609060101010101" pitchFamily="49" charset="-122"/>
              </a:rPr>
              <a:t>20</a:t>
            </a:r>
            <a:r>
              <a:rPr lang="zh-CN" altLang="en-US" sz="2000" b="1" dirty="0">
                <a:solidFill>
                  <a:srgbClr val="000000"/>
                </a:solidFill>
                <a:latin typeface="楷体" panose="02010609060101010101" pitchFamily="49" charset="-122"/>
                <a:ea typeface="楷体" panose="02010609060101010101" pitchFamily="49" charset="-122"/>
              </a:rPr>
              <a:t>号</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企业合并</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原文</a:t>
            </a:r>
            <a:r>
              <a:rPr lang="zh-CN" altLang="en-US" sz="2000" b="1" dirty="0"/>
              <a:t>）</a:t>
            </a:r>
            <a:endParaRPr lang="en-US" altLang="zh-CN" sz="2000" b="1" dirty="0"/>
          </a:p>
          <a:p>
            <a:pPr lvl="2">
              <a:lnSpc>
                <a:spcPct val="125000"/>
              </a:lnSpc>
              <a:defRPr/>
            </a:pPr>
            <a:r>
              <a:rPr lang="zh-CN" altLang="zh-CN" sz="2000" b="1" dirty="0"/>
              <a:t>同一控制下的企业合并，合并方以支付现金、转让非现金资产或承担债务方式作为合并对价的，应当在合并日按照</a:t>
            </a:r>
            <a:r>
              <a:rPr lang="zh-CN" altLang="zh-CN" sz="2000" b="1" dirty="0">
                <a:solidFill>
                  <a:srgbClr val="000000"/>
                </a:solidFill>
              </a:rPr>
              <a:t>被合并方所有者权益</a:t>
            </a:r>
            <a:r>
              <a:rPr lang="zh-CN" altLang="zh-CN" sz="2000" b="1" dirty="0">
                <a:solidFill>
                  <a:srgbClr val="FF0000"/>
                </a:solidFill>
              </a:rPr>
              <a:t>在最终控制方合并财务报表中</a:t>
            </a:r>
            <a:r>
              <a:rPr lang="zh-CN" altLang="zh-CN" sz="2000" b="1" dirty="0">
                <a:solidFill>
                  <a:srgbClr val="0000FF"/>
                </a:solidFill>
              </a:rPr>
              <a:t>的账面价值</a:t>
            </a:r>
            <a:r>
              <a:rPr lang="zh-CN" altLang="zh-CN" sz="2000" b="1" dirty="0"/>
              <a:t>的份额作为长期股权投资的初始投资成本。长期股权投资初始投资成本与支付的现金、转让的非现金资产以及所承担债务账面价值之间的差额，应当调整资本公积；资本公积不足冲减的，调整留存收益。</a:t>
            </a:r>
            <a:endParaRPr lang="en-US" altLang="zh-CN" sz="2000" b="1" dirty="0"/>
          </a:p>
          <a:p>
            <a:pPr lvl="2">
              <a:lnSpc>
                <a:spcPct val="125000"/>
              </a:lnSpc>
              <a:defRPr/>
            </a:pPr>
            <a:r>
              <a:rPr lang="zh-CN" altLang="zh-CN" sz="2000" b="1" dirty="0"/>
              <a:t>合并方以发行权益性证券作为合并对价的，应当在合并日按照被合并方所有者权益</a:t>
            </a:r>
            <a:r>
              <a:rPr lang="zh-CN" altLang="zh-CN" sz="2000" b="1" dirty="0">
                <a:solidFill>
                  <a:srgbClr val="FF0000"/>
                </a:solidFill>
              </a:rPr>
              <a:t>在最终控制方合并财务报表中</a:t>
            </a:r>
            <a:r>
              <a:rPr lang="zh-CN" altLang="zh-CN" sz="2000" b="1" dirty="0">
                <a:solidFill>
                  <a:srgbClr val="0000FF"/>
                </a:solidFill>
              </a:rPr>
              <a:t>的账面价值</a:t>
            </a:r>
            <a:r>
              <a:rPr lang="zh-CN" altLang="zh-CN" sz="2000" b="1" dirty="0"/>
              <a:t>的份额作为长期股权投资的初始投资成本。按照发行股份的面值总额作为股本，长期股权投资初始投资成本与所发行股份面值总额之间的差额，应当调整资本公积；资本公积不足冲减的，调整留存收益。</a:t>
            </a:r>
          </a:p>
        </p:txBody>
      </p:sp>
      <p:sp>
        <p:nvSpPr>
          <p:cNvPr id="45059"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2F20E019-D07F-46FA-B393-F5D35AA42534}" type="slidenum">
              <a:rPr kumimoji="0" lang="en-US" altLang="zh-CN" sz="1400"/>
              <a:t>23</a:t>
            </a:fld>
            <a:endParaRPr kumimoji="0" lang="en-US" altLang="zh-CN"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内容占位符 2" descr="Rectangle: Click to edit Master text styles&#10;Second level&#10;Third level&#10;Fourth level&#10;Fifth level"/>
          <p:cNvSpPr>
            <a:spLocks noGrp="1"/>
          </p:cNvSpPr>
          <p:nvPr>
            <p:ph idx="1"/>
          </p:nvPr>
        </p:nvSpPr>
        <p:spPr>
          <a:xfrm>
            <a:off x="251520" y="332656"/>
            <a:ext cx="8712968" cy="6192688"/>
          </a:xfrm>
        </p:spPr>
        <p:txBody>
          <a:bodyPr/>
          <a:lstStyle/>
          <a:p>
            <a:pPr lvl="2">
              <a:lnSpc>
                <a:spcPct val="150000"/>
              </a:lnSpc>
            </a:pPr>
            <a:r>
              <a:rPr lang="zh-CN" altLang="en-US" sz="2000" b="1" dirty="0">
                <a:solidFill>
                  <a:srgbClr val="000000"/>
                </a:solidFill>
              </a:rPr>
              <a:t>“</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企业会计准则第</a:t>
            </a:r>
            <a:r>
              <a:rPr lang="en-US" altLang="zh-CN" sz="2000" b="1" dirty="0">
                <a:solidFill>
                  <a:srgbClr val="000000"/>
                </a:solidFill>
                <a:latin typeface="楷体" panose="02010609060101010101" pitchFamily="49" charset="-122"/>
                <a:ea typeface="楷体" panose="02010609060101010101" pitchFamily="49" charset="-122"/>
              </a:rPr>
              <a:t>20</a:t>
            </a:r>
            <a:r>
              <a:rPr lang="zh-CN" altLang="en-US" sz="2000" b="1" dirty="0">
                <a:solidFill>
                  <a:srgbClr val="000000"/>
                </a:solidFill>
                <a:latin typeface="楷体" panose="02010609060101010101" pitchFamily="49" charset="-122"/>
                <a:ea typeface="楷体" panose="02010609060101010101" pitchFamily="49" charset="-122"/>
              </a:rPr>
              <a:t>号</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企业合并</a:t>
            </a:r>
            <a:r>
              <a:rPr lang="en-US" altLang="zh-CN" sz="2000" b="1" dirty="0">
                <a:solidFill>
                  <a:srgbClr val="000000"/>
                </a:solidFill>
                <a:latin typeface="楷体" panose="02010609060101010101" pitchFamily="49" charset="-122"/>
                <a:ea typeface="楷体" panose="02010609060101010101" pitchFamily="49" charset="-122"/>
              </a:rPr>
              <a:t>》</a:t>
            </a:r>
            <a:r>
              <a:rPr lang="zh-CN" altLang="en-US" sz="2000" b="1" dirty="0">
                <a:solidFill>
                  <a:srgbClr val="000000"/>
                </a:solidFill>
                <a:latin typeface="楷体" panose="02010609060101010101" pitchFamily="49" charset="-122"/>
                <a:ea typeface="楷体" panose="02010609060101010101" pitchFamily="49" charset="-122"/>
              </a:rPr>
              <a:t>解释</a:t>
            </a:r>
            <a:r>
              <a:rPr lang="zh-CN" altLang="en-US" sz="2000" b="1" dirty="0"/>
              <a:t>”规定</a:t>
            </a:r>
            <a:r>
              <a:rPr lang="zh-CN" altLang="en-US" sz="2000" b="1" dirty="0">
                <a:sym typeface="Wingdings" panose="05000000000000000000" pitchFamily="2" charset="2"/>
              </a:rPr>
              <a:t>：</a:t>
            </a:r>
            <a:endParaRPr lang="en-US" altLang="zh-CN" sz="2000" b="1" dirty="0">
              <a:sym typeface="Wingdings" panose="05000000000000000000" pitchFamily="2" charset="2"/>
            </a:endParaRPr>
          </a:p>
          <a:p>
            <a:pPr lvl="3">
              <a:lnSpc>
                <a:spcPct val="150000"/>
              </a:lnSpc>
            </a:pPr>
            <a:r>
              <a:rPr lang="zh-CN" altLang="en-US" sz="1800" b="1" dirty="0">
                <a:sym typeface="Wingdings" panose="05000000000000000000" pitchFamily="2" charset="2"/>
              </a:rPr>
              <a:t>（</a:t>
            </a:r>
            <a:r>
              <a:rPr lang="en-US" altLang="zh-CN" sz="1800" b="1" dirty="0">
                <a:sym typeface="Wingdings" panose="05000000000000000000" pitchFamily="2" charset="2"/>
              </a:rPr>
              <a:t>1</a:t>
            </a:r>
            <a:r>
              <a:rPr lang="zh-CN" altLang="en-US" sz="1800" b="1" dirty="0">
                <a:sym typeface="Wingdings" panose="05000000000000000000" pitchFamily="2" charset="2"/>
              </a:rPr>
              <a:t>）</a:t>
            </a:r>
            <a:r>
              <a:rPr lang="zh-CN" altLang="zh-CN" sz="1800" b="1" dirty="0"/>
              <a:t>同一控制下的控股合并，</a:t>
            </a:r>
            <a:r>
              <a:rPr lang="zh-CN" altLang="en-US" sz="1800" b="1" dirty="0"/>
              <a:t>在</a:t>
            </a:r>
            <a:r>
              <a:rPr lang="zh-CN" altLang="zh-CN" sz="1800" b="1" dirty="0"/>
              <a:t>进行上述处理后，在合并日的合并财务报表中，对于被合并方在合并日以前实现的留存收益中归属于合并方的部分，应根据不同情况进行适当的调整，自资本公积转入留存收益</a:t>
            </a:r>
            <a:r>
              <a:rPr lang="zh-CN" altLang="en-US" sz="1800" b="1" dirty="0"/>
              <a:t>；</a:t>
            </a:r>
            <a:endParaRPr lang="en-US" altLang="zh-CN" sz="1800" b="1" dirty="0"/>
          </a:p>
          <a:p>
            <a:pPr lvl="3">
              <a:lnSpc>
                <a:spcPct val="150000"/>
              </a:lnSpc>
            </a:pPr>
            <a:r>
              <a:rPr lang="zh-CN" altLang="en-US" sz="1800" b="1" dirty="0"/>
              <a:t>（</a:t>
            </a:r>
            <a:r>
              <a:rPr lang="en-US" altLang="zh-CN" sz="1800" b="1" dirty="0"/>
              <a:t>2</a:t>
            </a:r>
            <a:r>
              <a:rPr lang="zh-CN" altLang="en-US" sz="1800" b="1" dirty="0"/>
              <a:t>）同一控制下的</a:t>
            </a:r>
            <a:r>
              <a:rPr lang="zh-CN" altLang="zh-CN" sz="1800" b="1" dirty="0"/>
              <a:t>吸收合并和新设合并，</a:t>
            </a:r>
            <a:r>
              <a:rPr lang="zh-CN" altLang="en-US" sz="1800" b="1" dirty="0"/>
              <a:t>在</a:t>
            </a:r>
            <a:r>
              <a:rPr lang="zh-CN" altLang="zh-CN" sz="1800" b="1" dirty="0"/>
              <a:t>进行上述处理后，对于被合并方在合并前实现的留存收益中属于合并方的部分，应视情况进行调整，自资本公积转入留存收益</a:t>
            </a:r>
            <a:r>
              <a:rPr lang="zh-CN" altLang="en-US" sz="1800" b="1" dirty="0"/>
              <a:t>。</a:t>
            </a:r>
            <a:endParaRPr lang="en-US" altLang="zh-CN" sz="1800" b="1" dirty="0"/>
          </a:p>
          <a:p>
            <a:pPr lvl="2">
              <a:lnSpc>
                <a:spcPct val="150000"/>
              </a:lnSpc>
            </a:pPr>
            <a:r>
              <a:rPr lang="zh-CN" altLang="en-US" sz="2200" b="1" dirty="0"/>
              <a:t>同一控制下企业合并的合并费用处理与非同一控制下企业合并相同。</a:t>
            </a:r>
            <a:endParaRPr lang="en-US" altLang="zh-CN" sz="2200" b="1" dirty="0"/>
          </a:p>
          <a:p>
            <a:pPr lvl="2">
              <a:lnSpc>
                <a:spcPct val="150000"/>
              </a:lnSpc>
              <a:buClr>
                <a:srgbClr val="C00000"/>
              </a:buClr>
              <a:buFont typeface="Wingdings" panose="05000000000000000000" pitchFamily="2" charset="2"/>
              <a:buChar char="Ø"/>
            </a:pPr>
            <a:r>
              <a:rPr lang="zh-CN" altLang="en-US" sz="2000" b="1" dirty="0"/>
              <a:t>因此，与美国原权益结合法几乎一致（</a:t>
            </a:r>
            <a:r>
              <a:rPr lang="zh-CN" altLang="en-US" sz="2000" b="1" dirty="0">
                <a:solidFill>
                  <a:srgbClr val="0000FF"/>
                </a:solidFill>
              </a:rPr>
              <a:t>不同之处在于控股合并下主并方单体报表不要求保留被并企业的留存利润，编合并报表时再保留被并企业的留存利润</a:t>
            </a:r>
            <a:r>
              <a:rPr lang="zh-CN" altLang="en-US" sz="2000" b="1" dirty="0"/>
              <a:t>），但放弃其适用条件</a:t>
            </a:r>
            <a:r>
              <a:rPr lang="en-US" altLang="zh-CN" sz="2000" b="1" dirty="0"/>
              <a:t>——</a:t>
            </a:r>
            <a:r>
              <a:rPr lang="zh-CN" altLang="en-US" sz="2000" b="1" dirty="0"/>
              <a:t>换股合并。</a:t>
            </a:r>
            <a:endParaRPr lang="en-US" altLang="zh-CN" sz="2000" b="1" dirty="0"/>
          </a:p>
        </p:txBody>
      </p:sp>
      <p:sp>
        <p:nvSpPr>
          <p:cNvPr id="46083"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95D2F0D-132C-42FE-9888-7A2C5664F378}" type="slidenum">
              <a:rPr kumimoji="0" lang="en-US" altLang="zh-CN" sz="1400"/>
              <a:t>24</a:t>
            </a:fld>
            <a:endParaRPr kumimoji="0" lang="en-US" altLang="zh-CN"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内容占位符 2" descr="Rectangle: Click to edit Master text styles&#10;Second level&#10;Third level&#10;Fourth level&#10;Fifth level"/>
          <p:cNvSpPr>
            <a:spLocks noGrp="1"/>
          </p:cNvSpPr>
          <p:nvPr>
            <p:ph idx="1"/>
          </p:nvPr>
        </p:nvSpPr>
        <p:spPr>
          <a:xfrm>
            <a:off x="251520" y="188640"/>
            <a:ext cx="8640960" cy="6192688"/>
          </a:xfrm>
        </p:spPr>
        <p:txBody>
          <a:bodyPr/>
          <a:lstStyle/>
          <a:p>
            <a:pPr marL="0" indent="0">
              <a:lnSpc>
                <a:spcPct val="150000"/>
              </a:lnSpc>
              <a:buNone/>
            </a:pPr>
            <a:r>
              <a:rPr lang="en-US" altLang="zh-CN" sz="2800" b="1" dirty="0">
                <a:solidFill>
                  <a:srgbClr val="FF0000"/>
                </a:solidFill>
                <a:latin typeface="华文隶书" panose="02010800040101010101" pitchFamily="2" charset="-122"/>
                <a:ea typeface="华文隶书" panose="02010800040101010101" pitchFamily="2" charset="-122"/>
              </a:rPr>
              <a:t>1.2 </a:t>
            </a:r>
            <a:r>
              <a:rPr lang="zh-CN" altLang="en-US" sz="2800" b="1" dirty="0">
                <a:solidFill>
                  <a:srgbClr val="FF0000"/>
                </a:solidFill>
                <a:latin typeface="华文隶书" panose="02010800040101010101" pitchFamily="2" charset="-122"/>
                <a:ea typeface="华文隶书" panose="02010800040101010101" pitchFamily="2" charset="-122"/>
              </a:rPr>
              <a:t>反向购买</a:t>
            </a:r>
            <a:r>
              <a:rPr lang="zh-CN" altLang="en-US" sz="2400" b="1" dirty="0">
                <a:solidFill>
                  <a:srgbClr val="FF0000"/>
                </a:solidFill>
                <a:latin typeface="华文隶书" panose="02010800040101010101" pitchFamily="2" charset="-122"/>
                <a:ea typeface="华文隶书" panose="02010800040101010101" pitchFamily="2" charset="-122"/>
              </a:rPr>
              <a:t>（</a:t>
            </a:r>
            <a:r>
              <a:rPr lang="en-US" altLang="zh-CN" sz="2400" b="1" dirty="0">
                <a:solidFill>
                  <a:srgbClr val="FF0000"/>
                </a:solidFill>
                <a:latin typeface="华文隶书" panose="02010800040101010101" pitchFamily="2" charset="-122"/>
                <a:ea typeface="华文隶书" panose="02010800040101010101" pitchFamily="2" charset="-122"/>
              </a:rPr>
              <a:t> reverse acquisition</a:t>
            </a:r>
            <a:r>
              <a:rPr lang="zh-CN" altLang="en-US" sz="2400" b="1" dirty="0">
                <a:solidFill>
                  <a:srgbClr val="FF0000"/>
                </a:solidFill>
                <a:latin typeface="华文隶书" panose="02010800040101010101" pitchFamily="2" charset="-122"/>
                <a:ea typeface="华文隶书" panose="02010800040101010101" pitchFamily="2" charset="-122"/>
              </a:rPr>
              <a:t>）</a:t>
            </a:r>
            <a:endParaRPr lang="en-US" altLang="zh-CN" sz="2400" b="1" dirty="0">
              <a:solidFill>
                <a:srgbClr val="FF0000"/>
              </a:solidFill>
              <a:latin typeface="华文隶书" panose="02010800040101010101" pitchFamily="2" charset="-122"/>
              <a:ea typeface="华文隶书" panose="02010800040101010101" pitchFamily="2" charset="-122"/>
            </a:endParaRPr>
          </a:p>
          <a:p>
            <a:pPr lvl="1">
              <a:lnSpc>
                <a:spcPct val="125000"/>
              </a:lnSpc>
            </a:pPr>
            <a:r>
              <a:rPr lang="zh-CN" altLang="en-US" sz="2400" b="1" dirty="0">
                <a:solidFill>
                  <a:srgbClr val="0000FF"/>
                </a:solidFill>
              </a:rPr>
              <a:t>反向购买</a:t>
            </a:r>
            <a:r>
              <a:rPr lang="en-US" altLang="zh-CN" sz="2400" dirty="0">
                <a:solidFill>
                  <a:srgbClr val="0000FF"/>
                </a:solidFill>
              </a:rPr>
              <a:t> </a:t>
            </a:r>
            <a:r>
              <a:rPr lang="zh-CN" altLang="zh-CN" sz="2400" b="1" dirty="0">
                <a:solidFill>
                  <a:srgbClr val="0000FF"/>
                </a:solidFill>
              </a:rPr>
              <a:t>（</a:t>
            </a:r>
            <a:r>
              <a:rPr lang="zh-CN" altLang="en-US" sz="2400" b="1" dirty="0">
                <a:solidFill>
                  <a:srgbClr val="0000FF"/>
                </a:solidFill>
              </a:rPr>
              <a:t>又称买（</a:t>
            </a:r>
            <a:r>
              <a:rPr lang="en-US" altLang="zh-CN" sz="2400" b="1" dirty="0">
                <a:solidFill>
                  <a:srgbClr val="0000FF"/>
                </a:solidFill>
              </a:rPr>
              <a:t>/</a:t>
            </a:r>
            <a:r>
              <a:rPr lang="zh-CN" altLang="en-US" sz="2400" b="1" dirty="0">
                <a:solidFill>
                  <a:srgbClr val="0000FF"/>
                </a:solidFill>
              </a:rPr>
              <a:t>借）壳上市</a:t>
            </a:r>
            <a:r>
              <a:rPr lang="zh-CN" altLang="zh-CN" sz="2400" b="1" dirty="0">
                <a:solidFill>
                  <a:srgbClr val="0000FF"/>
                </a:solidFill>
              </a:rPr>
              <a:t>）</a:t>
            </a:r>
            <a:endParaRPr lang="en-US" altLang="zh-CN" sz="2400" b="1" dirty="0">
              <a:solidFill>
                <a:srgbClr val="0000FF"/>
              </a:solidFill>
            </a:endParaRPr>
          </a:p>
          <a:p>
            <a:pPr lvl="2" eaLnBrk="1" hangingPunct="1">
              <a:lnSpc>
                <a:spcPct val="125000"/>
              </a:lnSpc>
            </a:pPr>
            <a:r>
              <a:rPr lang="zh-CN" altLang="zh-CN" sz="2000" b="1" dirty="0">
                <a:latin typeface="宋体" panose="02010600030101010101" pitchFamily="2" charset="-122"/>
              </a:rPr>
              <a:t>从会计的角度看，将某一方认定为主并企业可能与法律上所规定的导致反向收购的交易可能有所不同。</a:t>
            </a:r>
            <a:endParaRPr lang="en-US" altLang="zh-CN" sz="2000" b="1" dirty="0">
              <a:latin typeface="宋体" panose="02010600030101010101" pitchFamily="2" charset="-122"/>
            </a:endParaRPr>
          </a:p>
          <a:p>
            <a:pPr lvl="2" eaLnBrk="1" hangingPunct="1">
              <a:lnSpc>
                <a:spcPct val="125000"/>
              </a:lnSpc>
            </a:pPr>
            <a:r>
              <a:rPr lang="zh-CN" altLang="zh-CN" sz="2000" b="1" dirty="0">
                <a:latin typeface="宋体" panose="02010600030101010101" pitchFamily="2" charset="-122"/>
              </a:rPr>
              <a:t>反向</a:t>
            </a:r>
            <a:r>
              <a:rPr lang="zh-CN" altLang="en-US" sz="2000" b="1" dirty="0">
                <a:latin typeface="宋体" panose="02010600030101010101" pitchFamily="2" charset="-122"/>
              </a:rPr>
              <a:t>购买</a:t>
            </a:r>
            <a:r>
              <a:rPr lang="zh-CN" altLang="zh-CN" sz="2000" b="1" dirty="0">
                <a:latin typeface="宋体" panose="02010600030101010101" pitchFamily="2" charset="-122"/>
              </a:rPr>
              <a:t>，又称买（借）壳上市，是指</a:t>
            </a:r>
            <a:r>
              <a:rPr lang="zh-CN" altLang="en-US" sz="2000" b="1" dirty="0">
                <a:latin typeface="宋体" panose="02010600030101010101" pitchFamily="2" charset="-122"/>
              </a:rPr>
              <a:t>在交易过程中，上市公司向</a:t>
            </a:r>
            <a:r>
              <a:rPr lang="zh-CN" altLang="zh-CN" sz="2000" b="1" dirty="0">
                <a:latin typeface="宋体" panose="02010600030101010101" pitchFamily="2" charset="-122"/>
              </a:rPr>
              <a:t>非上市公司</a:t>
            </a:r>
            <a:r>
              <a:rPr lang="zh-CN" altLang="en-US" sz="2000" b="1" dirty="0">
                <a:latin typeface="宋体" panose="02010600030101010101" pitchFamily="2" charset="-122"/>
              </a:rPr>
              <a:t>的</a:t>
            </a:r>
            <a:r>
              <a:rPr lang="zh-CN" altLang="zh-CN" sz="2000" b="1" dirty="0">
                <a:latin typeface="宋体" panose="02010600030101010101" pitchFamily="2" charset="-122"/>
              </a:rPr>
              <a:t>股东</a:t>
            </a:r>
            <a:r>
              <a:rPr lang="zh-CN" altLang="en-US" sz="2000" b="1" dirty="0">
                <a:latin typeface="宋体" panose="02010600030101010101" pitchFamily="2" charset="-122"/>
              </a:rPr>
              <a:t>定向增发股票，非上市公司的股东以非上市公司的股权（或经营性资产）认购上市公司增发的股票，从而在交易完成后成为</a:t>
            </a:r>
            <a:r>
              <a:rPr lang="zh-CN" altLang="zh-CN" sz="2000" b="1" dirty="0">
                <a:latin typeface="宋体" panose="02010600030101010101" pitchFamily="2" charset="-122"/>
              </a:rPr>
              <a:t>上市公司（壳公司）的</a:t>
            </a:r>
            <a:r>
              <a:rPr lang="zh-CN" altLang="en-US" sz="2000" b="1" dirty="0">
                <a:latin typeface="宋体" panose="02010600030101010101" pitchFamily="2" charset="-122"/>
              </a:rPr>
              <a:t>控股股东，非上市公司取得上市地位。</a:t>
            </a:r>
            <a:endParaRPr lang="en-US" altLang="zh-CN" sz="2000" b="1" dirty="0">
              <a:latin typeface="宋体" panose="02010600030101010101" pitchFamily="2" charset="-122"/>
            </a:endParaRPr>
          </a:p>
          <a:p>
            <a:pPr lvl="2" eaLnBrk="1" hangingPunct="1">
              <a:lnSpc>
                <a:spcPct val="125000"/>
              </a:lnSpc>
            </a:pPr>
            <a:r>
              <a:rPr lang="zh-CN" altLang="en-US" sz="2000" b="1" dirty="0">
                <a:latin typeface="宋体" panose="02010600030101010101" pitchFamily="2" charset="-122"/>
              </a:rPr>
              <a:t>反向购买中的上市公司规模通常小于（甚至远小于）非上市公司，上市公司甚至是空壳公司。</a:t>
            </a:r>
          </a:p>
          <a:p>
            <a:pPr lvl="2" eaLnBrk="1" hangingPunct="1">
              <a:lnSpc>
                <a:spcPct val="125000"/>
              </a:lnSpc>
            </a:pPr>
            <a:r>
              <a:rPr lang="zh-CN" altLang="en-US" sz="2000" b="1" dirty="0">
                <a:latin typeface="楷体" panose="02010609060101010101" pitchFamily="49" charset="-122"/>
                <a:ea typeface="楷体" panose="02010609060101010101" pitchFamily="49" charset="-122"/>
              </a:rPr>
              <a:t>在反向购买中，发行权益性证券的一方因其生产经营决策在合并后被参与合并的另一方所控制的，发行权益性证券的一方虽然为法律上的母公司，但其为会计上的被购买方。</a:t>
            </a:r>
          </a:p>
        </p:txBody>
      </p:sp>
      <p:sp>
        <p:nvSpPr>
          <p:cNvPr id="47107"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BDFEFA4-D7C3-4CFE-A950-4FD96FA50FE2}" type="slidenum">
              <a:rPr kumimoji="0" lang="en-US" altLang="zh-CN" sz="1400"/>
              <a:t>25</a:t>
            </a:fld>
            <a:endParaRPr kumimoji="0" lang="en-US" altLang="zh-CN"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内容占位符 2" descr="Rectangle: Click to edit Master text styles&#10;Second level&#10;Third level&#10;Fourth level&#10;Fifth level"/>
          <p:cNvSpPr>
            <a:spLocks noGrp="1"/>
          </p:cNvSpPr>
          <p:nvPr>
            <p:ph idx="1"/>
          </p:nvPr>
        </p:nvSpPr>
        <p:spPr>
          <a:xfrm>
            <a:off x="179512" y="764704"/>
            <a:ext cx="8568952" cy="5328592"/>
          </a:xfrm>
        </p:spPr>
        <p:txBody>
          <a:bodyPr/>
          <a:lstStyle/>
          <a:p>
            <a:pPr lvl="1" eaLnBrk="1" hangingPunct="1">
              <a:lnSpc>
                <a:spcPct val="125000"/>
              </a:lnSpc>
            </a:pPr>
            <a:r>
              <a:rPr lang="zh-CN" altLang="en-US" sz="2400" b="1" dirty="0">
                <a:solidFill>
                  <a:srgbClr val="0000FF"/>
                </a:solidFill>
                <a:latin typeface="楷体" panose="02010609060101010101" pitchFamily="49" charset="-122"/>
                <a:ea typeface="楷体" panose="02010609060101010101" pitchFamily="49" charset="-122"/>
              </a:rPr>
              <a:t>企业合并成本的确定（体现在合并报表中）</a:t>
            </a:r>
          </a:p>
          <a:p>
            <a:pPr lvl="2" eaLnBrk="1" hangingPunct="1">
              <a:lnSpc>
                <a:spcPct val="125000"/>
              </a:lnSpc>
            </a:pPr>
            <a:r>
              <a:rPr lang="zh-CN" altLang="en-US" sz="2000" b="1" dirty="0">
                <a:latin typeface="楷体" panose="02010609060101010101" pitchFamily="49" charset="-122"/>
                <a:ea typeface="楷体" panose="02010609060101010101" pitchFamily="49" charset="-122"/>
              </a:rPr>
              <a:t>反向购买中，法律上的子公司（购买方）的企业合并成本是指其</a:t>
            </a:r>
            <a:r>
              <a:rPr lang="zh-CN" altLang="en-US" sz="2000" b="1" dirty="0">
                <a:solidFill>
                  <a:srgbClr val="C00000"/>
                </a:solidFill>
                <a:latin typeface="楷体" panose="02010609060101010101" pitchFamily="49" charset="-122"/>
                <a:ea typeface="楷体" panose="02010609060101010101" pitchFamily="49" charset="-122"/>
              </a:rPr>
              <a:t>如果</a:t>
            </a:r>
            <a:r>
              <a:rPr lang="zh-CN" altLang="en-US" sz="2000" b="1" dirty="0">
                <a:latin typeface="楷体" panose="02010609060101010101" pitchFamily="49" charset="-122"/>
                <a:ea typeface="楷体" panose="02010609060101010101" pitchFamily="49" charset="-122"/>
              </a:rPr>
              <a:t>以发行权益性证券的方式为获取合并后报告主体的股权比例，应向法律上母公司（被购买方）的股东发行的权益性证券数量与权益性证券的公允价值计算的结果。</a:t>
            </a:r>
          </a:p>
          <a:p>
            <a:pPr lvl="2" eaLnBrk="1" hangingPunct="1">
              <a:lnSpc>
                <a:spcPct val="125000"/>
              </a:lnSpc>
            </a:pPr>
            <a:r>
              <a:rPr lang="zh-CN" altLang="en-US" sz="2000" b="1" dirty="0">
                <a:latin typeface="楷体" panose="02010609060101010101" pitchFamily="49" charset="-122"/>
                <a:ea typeface="楷体" panose="02010609060101010101" pitchFamily="49" charset="-122"/>
              </a:rPr>
              <a:t>购买方的权益性证券在购买日存在公开报价的，通常应以公开报价作为其公允价值；购买方权益性证券在购买日不存在公开报价的，应参照购买方的公允价值和被购买方的公允价值二者之中有更为明显证据支持的作为基础，确定假定应发行权益性证券的公允价值。</a:t>
            </a:r>
          </a:p>
        </p:txBody>
      </p:sp>
      <p:sp>
        <p:nvSpPr>
          <p:cNvPr id="48131"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24C1B8B6-92DD-4A60-B84F-2D10AC3F506C}" type="slidenum">
              <a:rPr kumimoji="0" lang="en-US" altLang="zh-CN" sz="1400"/>
              <a:t>26</a:t>
            </a:fld>
            <a:endParaRPr kumimoji="0" lang="en-US" altLang="zh-CN"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内容占位符 2" descr="Rectangle: Click to edit Master text styles&#10;Second level&#10;Third level&#10;Fourth level&#10;Fifth level"/>
          <p:cNvSpPr>
            <a:spLocks noGrp="1"/>
          </p:cNvSpPr>
          <p:nvPr>
            <p:ph idx="1"/>
          </p:nvPr>
        </p:nvSpPr>
        <p:spPr>
          <a:xfrm>
            <a:off x="311150" y="260648"/>
            <a:ext cx="8437314" cy="5987752"/>
          </a:xfrm>
        </p:spPr>
        <p:txBody>
          <a:bodyPr rtlCol="0">
            <a:normAutofit fontScale="70000" lnSpcReduction="20000"/>
          </a:bodyPr>
          <a:lstStyle/>
          <a:p>
            <a:pPr lvl="1" eaLnBrk="1" fontAlgn="auto" hangingPunct="1">
              <a:lnSpc>
                <a:spcPct val="135000"/>
              </a:lnSpc>
              <a:spcAft>
                <a:spcPts val="0"/>
              </a:spcAft>
              <a:buFont typeface="Wingdings 2" panose="05020102010507070707"/>
              <a:buChar char=""/>
              <a:defRPr/>
            </a:pPr>
            <a:r>
              <a:rPr lang="zh-CN" altLang="en-US" sz="3200" b="1" dirty="0">
                <a:solidFill>
                  <a:srgbClr val="0000FF"/>
                </a:solidFill>
                <a:latin typeface="楷体" panose="02010609060101010101" pitchFamily="49" charset="-122"/>
                <a:ea typeface="楷体" panose="02010609060101010101" pitchFamily="49" charset="-122"/>
              </a:rPr>
              <a:t>反向购买后的</a:t>
            </a:r>
            <a:r>
              <a:rPr lang="zh-CN" altLang="en-US" sz="3200" b="1" dirty="0">
                <a:solidFill>
                  <a:srgbClr val="FF0000"/>
                </a:solidFill>
                <a:latin typeface="楷体" panose="02010609060101010101" pitchFamily="49" charset="-122"/>
                <a:ea typeface="楷体" panose="02010609060101010101" pitchFamily="49" charset="-122"/>
              </a:rPr>
              <a:t>合并会计报表</a:t>
            </a:r>
            <a:r>
              <a:rPr lang="zh-CN" altLang="en-US" sz="3200" b="1" dirty="0">
                <a:solidFill>
                  <a:srgbClr val="0000FF"/>
                </a:solidFill>
                <a:latin typeface="楷体" panose="02010609060101010101" pitchFamily="49" charset="-122"/>
                <a:ea typeface="楷体" panose="02010609060101010101" pitchFamily="49" charset="-122"/>
              </a:rPr>
              <a:t>：</a:t>
            </a:r>
            <a:endParaRPr lang="en-US" altLang="zh-CN" sz="3200" b="1" dirty="0">
              <a:solidFill>
                <a:srgbClr val="0000FF"/>
              </a:solidFill>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zh-CN" sz="2800" b="1" dirty="0">
                <a:latin typeface="楷体" panose="02010609060101010101" pitchFamily="49" charset="-122"/>
                <a:ea typeface="楷体" panose="02010609060101010101" pitchFamily="49" charset="-122"/>
              </a:rPr>
              <a:t>合并财务报表中，</a:t>
            </a:r>
            <a:r>
              <a:rPr lang="zh-CN" altLang="zh-CN" sz="2800" b="1" dirty="0">
                <a:solidFill>
                  <a:srgbClr val="0000FF"/>
                </a:solidFill>
                <a:latin typeface="楷体" panose="02010609060101010101" pitchFamily="49" charset="-122"/>
                <a:ea typeface="楷体" panose="02010609060101010101" pitchFamily="49" charset="-122"/>
              </a:rPr>
              <a:t>法律上子公司</a:t>
            </a:r>
            <a:r>
              <a:rPr lang="zh-CN" altLang="zh-CN" sz="2800" b="1" dirty="0">
                <a:latin typeface="楷体" panose="02010609060101010101" pitchFamily="49" charset="-122"/>
                <a:ea typeface="楷体" panose="02010609060101010101" pitchFamily="49" charset="-122"/>
              </a:rPr>
              <a:t>的资产、负债应以其在合并前的账面价值进行确认和计量。</a:t>
            </a:r>
            <a:endParaRPr lang="en-US" altLang="zh-CN" sz="2800" b="1" dirty="0">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zh-CN" sz="2800" b="1" dirty="0">
                <a:latin typeface="楷体" panose="02010609060101010101" pitchFamily="49" charset="-122"/>
                <a:ea typeface="楷体" panose="02010609060101010101" pitchFamily="49" charset="-122"/>
              </a:rPr>
              <a:t>合并财务报表中的留存收益和其他权益余额应当反映的是</a:t>
            </a:r>
            <a:r>
              <a:rPr lang="zh-CN" altLang="zh-CN" sz="2800" b="1" dirty="0">
                <a:solidFill>
                  <a:srgbClr val="0000FF"/>
                </a:solidFill>
                <a:latin typeface="楷体" panose="02010609060101010101" pitchFamily="49" charset="-122"/>
                <a:ea typeface="楷体" panose="02010609060101010101" pitchFamily="49" charset="-122"/>
              </a:rPr>
              <a:t>法律上子公司</a:t>
            </a:r>
            <a:r>
              <a:rPr lang="zh-CN" altLang="zh-CN" sz="2800" b="1" dirty="0">
                <a:latin typeface="楷体" panose="02010609060101010101" pitchFamily="49" charset="-122"/>
                <a:ea typeface="楷体" panose="02010609060101010101" pitchFamily="49" charset="-122"/>
              </a:rPr>
              <a:t>在合并前的留存收益和其他权益余额</a:t>
            </a:r>
            <a:r>
              <a:rPr lang="zh-CN" altLang="en-US" sz="2800" b="1" dirty="0">
                <a:latin typeface="楷体" panose="02010609060101010101" pitchFamily="49" charset="-122"/>
                <a:ea typeface="楷体" panose="02010609060101010101" pitchFamily="49" charset="-122"/>
              </a:rPr>
              <a:t>。</a:t>
            </a:r>
            <a:endParaRPr lang="en-US" altLang="zh-CN" sz="2800" b="1" dirty="0">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zh-CN" sz="2800" b="1" dirty="0">
                <a:latin typeface="楷体" panose="02010609060101010101" pitchFamily="49" charset="-122"/>
                <a:ea typeface="楷体" panose="02010609060101010101" pitchFamily="49" charset="-122"/>
              </a:rPr>
              <a:t>合并财务报表中的</a:t>
            </a:r>
            <a:r>
              <a:rPr lang="zh-CN" altLang="zh-CN" sz="2800" b="1" dirty="0">
                <a:solidFill>
                  <a:srgbClr val="0000FF"/>
                </a:solidFill>
                <a:latin typeface="楷体" panose="02010609060101010101" pitchFamily="49" charset="-122"/>
                <a:ea typeface="楷体" panose="02010609060101010101" pitchFamily="49" charset="-122"/>
              </a:rPr>
              <a:t>权益性工具的金额</a:t>
            </a:r>
            <a:r>
              <a:rPr lang="zh-CN" altLang="zh-CN" sz="2800" b="1" dirty="0">
                <a:latin typeface="楷体" panose="02010609060101010101" pitchFamily="49" charset="-122"/>
                <a:ea typeface="楷体" panose="02010609060101010101" pitchFamily="49" charset="-122"/>
              </a:rPr>
              <a:t>应当反映法律上子公司合并前发行在外的股份面值以及假定在确定该项企业合并成本过程中新发行的权益性工具的金额。</a:t>
            </a:r>
            <a:r>
              <a:rPr lang="zh-CN" altLang="en-US" sz="2800" b="1" dirty="0">
                <a:latin typeface="楷体" panose="02010609060101010101" pitchFamily="49" charset="-122"/>
                <a:ea typeface="楷体" panose="02010609060101010101" pitchFamily="49" charset="-122"/>
              </a:rPr>
              <a:t>但是，在合并财务报表中的</a:t>
            </a:r>
            <a:r>
              <a:rPr lang="zh-CN" altLang="en-US" sz="2800" b="1" dirty="0">
                <a:solidFill>
                  <a:srgbClr val="0000FF"/>
                </a:solidFill>
                <a:latin typeface="楷体" panose="02010609060101010101" pitchFamily="49" charset="-122"/>
                <a:ea typeface="楷体" panose="02010609060101010101" pitchFamily="49" charset="-122"/>
              </a:rPr>
              <a:t>权益结构</a:t>
            </a:r>
            <a:r>
              <a:rPr lang="zh-CN" altLang="en-US" sz="2800" b="1" dirty="0">
                <a:latin typeface="楷体" panose="02010609060101010101" pitchFamily="49" charset="-122"/>
                <a:ea typeface="楷体" panose="02010609060101010101" pitchFamily="49" charset="-122"/>
              </a:rPr>
              <a:t>应当反映法律上母公司的权益结构，即法律上母公司发行在外权益性证券的数量和种类。</a:t>
            </a:r>
            <a:endParaRPr lang="en-US" altLang="zh-CN" sz="2800" b="1" dirty="0">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zh-CN" sz="2800" b="1" dirty="0">
                <a:solidFill>
                  <a:srgbClr val="0000FF"/>
                </a:solidFill>
                <a:latin typeface="楷体" panose="02010609060101010101" pitchFamily="49" charset="-122"/>
                <a:ea typeface="楷体" panose="02010609060101010101" pitchFamily="49" charset="-122"/>
              </a:rPr>
              <a:t>法律上母公司</a:t>
            </a:r>
            <a:r>
              <a:rPr lang="zh-CN" altLang="zh-CN" sz="2800" b="1" dirty="0">
                <a:latin typeface="楷体" panose="02010609060101010101" pitchFamily="49" charset="-122"/>
                <a:ea typeface="楷体" panose="02010609060101010101" pitchFamily="49" charset="-122"/>
              </a:rPr>
              <a:t>的有关可辨认资产、负债在并入合并财务报表时，应以其在购买日确定的公允价值进行合并。</a:t>
            </a:r>
            <a:r>
              <a:rPr lang="zh-CN" altLang="en-US" sz="2800" b="1" dirty="0">
                <a:latin typeface="楷体" panose="02010609060101010101" pitchFamily="49" charset="-122"/>
                <a:ea typeface="楷体" panose="02010609060101010101" pitchFamily="49" charset="-122"/>
              </a:rPr>
              <a:t>若企业合并成本大于合并中取得的法律上母公司（被购买方）可辨认净资产公允价值的份额体现为商誉；若企业合并成本小于合并中取得的法律上母公司（被购买方）可辨认净资产公允价值的份额应确认为合并当期损益。</a:t>
            </a:r>
            <a:endParaRPr lang="en-US" altLang="zh-CN" sz="2800" b="1" dirty="0">
              <a:latin typeface="楷体" panose="02010609060101010101" pitchFamily="49" charset="-122"/>
              <a:ea typeface="楷体" panose="02010609060101010101" pitchFamily="49" charset="-122"/>
            </a:endParaRPr>
          </a:p>
        </p:txBody>
      </p:sp>
      <p:sp>
        <p:nvSpPr>
          <p:cNvPr id="49155"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DCDEF33F-F8EA-4354-ABF5-E6DF4D8BF055}" type="slidenum">
              <a:rPr kumimoji="0" lang="en-US" altLang="zh-CN" sz="1400"/>
              <a:t>27</a:t>
            </a:fld>
            <a:endParaRPr kumimoji="0" lang="en-US" altLang="zh-CN" sz="1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内容占位符 2" descr="Rectangle: Click to edit Master text styles&#10;Second level&#10;Third level&#10;Fourth level&#10;Fifth level"/>
          <p:cNvSpPr>
            <a:spLocks noGrp="1"/>
          </p:cNvSpPr>
          <p:nvPr>
            <p:ph idx="1"/>
          </p:nvPr>
        </p:nvSpPr>
        <p:spPr>
          <a:xfrm>
            <a:off x="572294" y="980728"/>
            <a:ext cx="7999412" cy="5328592"/>
          </a:xfrm>
        </p:spPr>
        <p:txBody>
          <a:bodyPr rtlCol="0">
            <a:normAutofit fontScale="77500" lnSpcReduction="20000"/>
          </a:bodyPr>
          <a:lstStyle/>
          <a:p>
            <a:pPr lvl="1" eaLnBrk="1" fontAlgn="auto" hangingPunct="1">
              <a:lnSpc>
                <a:spcPct val="135000"/>
              </a:lnSpc>
              <a:spcAft>
                <a:spcPts val="0"/>
              </a:spcAft>
              <a:buFont typeface="Wingdings 2" panose="05020102010507070707"/>
              <a:buChar char=""/>
              <a:defRPr/>
            </a:pPr>
            <a:r>
              <a:rPr lang="zh-CN" altLang="zh-CN" b="1" dirty="0">
                <a:solidFill>
                  <a:srgbClr val="0000FF"/>
                </a:solidFill>
                <a:latin typeface="楷体" panose="02010609060101010101" pitchFamily="49" charset="-122"/>
                <a:ea typeface="楷体" panose="02010609060101010101" pitchFamily="49" charset="-122"/>
              </a:rPr>
              <a:t>法律上子公司的</a:t>
            </a:r>
            <a:r>
              <a:rPr lang="zh-CN" altLang="zh-CN" b="1" dirty="0">
                <a:latin typeface="楷体" panose="02010609060101010101" pitchFamily="49" charset="-122"/>
                <a:ea typeface="楷体" panose="02010609060101010101" pitchFamily="49" charset="-122"/>
              </a:rPr>
              <a:t>有关股东在合并过程中</a:t>
            </a:r>
            <a:r>
              <a:rPr lang="zh-CN" altLang="zh-CN" b="1" dirty="0">
                <a:solidFill>
                  <a:srgbClr val="C00000"/>
                </a:solidFill>
                <a:latin typeface="楷体" panose="02010609060101010101" pitchFamily="49" charset="-122"/>
                <a:ea typeface="楷体" panose="02010609060101010101" pitchFamily="49" charset="-122"/>
              </a:rPr>
              <a:t>未将其持有的股份转换为对法律上母公司股份的</a:t>
            </a:r>
            <a:r>
              <a:rPr lang="zh-CN" altLang="zh-CN" b="1" dirty="0">
                <a:latin typeface="楷体" panose="02010609060101010101" pitchFamily="49" charset="-122"/>
                <a:ea typeface="楷体" panose="02010609060101010101" pitchFamily="49" charset="-122"/>
              </a:rPr>
              <a:t>，该部分股东享有的权益份额在合并财务报表中应作为</a:t>
            </a:r>
            <a:r>
              <a:rPr lang="zh-CN" altLang="zh-CN" b="1" dirty="0">
                <a:solidFill>
                  <a:srgbClr val="0000FF"/>
                </a:solidFill>
                <a:latin typeface="楷体" panose="02010609060101010101" pitchFamily="49" charset="-122"/>
                <a:ea typeface="楷体" panose="02010609060101010101" pitchFamily="49" charset="-122"/>
              </a:rPr>
              <a:t>少数股东权益</a:t>
            </a:r>
            <a:r>
              <a:rPr lang="zh-CN" altLang="zh-CN" b="1" dirty="0">
                <a:latin typeface="楷体" panose="02010609060101010101" pitchFamily="49" charset="-122"/>
                <a:ea typeface="楷体" panose="02010609060101010101" pitchFamily="49" charset="-122"/>
              </a:rPr>
              <a:t>列示。</a:t>
            </a:r>
            <a:endParaRPr lang="en-US" altLang="zh-CN" b="1" dirty="0">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en-US" b="1" dirty="0">
                <a:latin typeface="楷体" panose="02010609060101010101" pitchFamily="49" charset="-122"/>
                <a:ea typeface="楷体" panose="02010609060101010101" pitchFamily="49" charset="-122"/>
              </a:rPr>
              <a:t>因法律上子公司的部分股东未将其持有的股份转换为法律上母公司的股权，其享有的权益份额仍仅限于对法律上子公司的部分，该部分少数股东权益反映的是少数股东按持股比例计算享有法律上子公司合并前净资产账面价值的份额。</a:t>
            </a:r>
            <a:endParaRPr lang="en-US" altLang="zh-CN" b="1" dirty="0">
              <a:latin typeface="楷体" panose="02010609060101010101" pitchFamily="49" charset="-122"/>
              <a:ea typeface="楷体" panose="02010609060101010101" pitchFamily="49" charset="-122"/>
            </a:endParaRPr>
          </a:p>
          <a:p>
            <a:pPr lvl="2" eaLnBrk="1" fontAlgn="auto" hangingPunct="1">
              <a:lnSpc>
                <a:spcPct val="135000"/>
              </a:lnSpc>
              <a:spcAft>
                <a:spcPts val="0"/>
              </a:spcAft>
              <a:buFont typeface="Wingdings 2" panose="05020102010507070707"/>
              <a:buChar char=""/>
              <a:defRPr/>
            </a:pPr>
            <a:r>
              <a:rPr lang="zh-CN" altLang="en-US" b="1" dirty="0">
                <a:latin typeface="楷体" panose="02010609060101010101" pitchFamily="49" charset="-122"/>
                <a:ea typeface="楷体" panose="02010609060101010101" pitchFamily="49" charset="-122"/>
              </a:rPr>
              <a:t>另外，对于法律上母公司的所有股东，虽然该项合并中其被认为被购买方，但其享有合并形成报告主体的净资产及损益，不应作为少数股东权益列示。</a:t>
            </a:r>
            <a:endParaRPr lang="en-US" altLang="zh-CN" b="1" dirty="0">
              <a:latin typeface="楷体" panose="02010609060101010101" pitchFamily="49" charset="-122"/>
              <a:ea typeface="楷体" panose="02010609060101010101" pitchFamily="49" charset="-122"/>
            </a:endParaRPr>
          </a:p>
          <a:p>
            <a:pPr lvl="1" eaLnBrk="1" fontAlgn="auto" hangingPunct="1">
              <a:lnSpc>
                <a:spcPct val="135000"/>
              </a:lnSpc>
              <a:spcAft>
                <a:spcPts val="0"/>
              </a:spcAft>
              <a:buClr>
                <a:srgbClr val="FF0000"/>
              </a:buClr>
              <a:buFont typeface="Wingdings" panose="05000000000000000000" pitchFamily="2" charset="2"/>
              <a:buChar char="Ø"/>
              <a:defRPr/>
            </a:pPr>
            <a:r>
              <a:rPr lang="zh-CN" altLang="zh-CN" b="1" dirty="0">
                <a:latin typeface="楷体" panose="02010609060101010101" pitchFamily="49" charset="-122"/>
                <a:ea typeface="楷体" panose="02010609060101010101" pitchFamily="49" charset="-122"/>
              </a:rPr>
              <a:t>上述反向购买的会计处理原则仅适用于合并财务报表的编制。</a:t>
            </a:r>
            <a:r>
              <a:rPr lang="zh-CN" altLang="en-US" b="1" dirty="0">
                <a:latin typeface="楷体" panose="02010609060101010101" pitchFamily="49" charset="-122"/>
                <a:ea typeface="楷体" panose="02010609060101010101" pitchFamily="49" charset="-122"/>
              </a:rPr>
              <a:t>法律上母公司在该项合并中形成的对法律上子公司的长期股权投资投资成本的确定，应遵从</a:t>
            </a:r>
            <a:r>
              <a:rPr lang="en-US" altLang="zh-CN" b="1" dirty="0">
                <a:latin typeface="楷体" panose="02010609060101010101" pitchFamily="49" charset="-122"/>
                <a:ea typeface="楷体" panose="02010609060101010101" pitchFamily="49" charset="-122"/>
              </a:rPr>
              <a:t>《</a:t>
            </a:r>
            <a:r>
              <a:rPr lang="zh-CN" altLang="en-US" b="1" dirty="0">
                <a:latin typeface="楷体" panose="02010609060101010101" pitchFamily="49" charset="-122"/>
                <a:ea typeface="楷体" panose="02010609060101010101" pitchFamily="49" charset="-122"/>
              </a:rPr>
              <a:t>第</a:t>
            </a:r>
            <a:r>
              <a:rPr lang="en-US" altLang="zh-CN" b="1" dirty="0">
                <a:latin typeface="楷体" panose="02010609060101010101" pitchFamily="49" charset="-122"/>
                <a:ea typeface="楷体" panose="02010609060101010101" pitchFamily="49" charset="-122"/>
              </a:rPr>
              <a:t>2</a:t>
            </a:r>
            <a:r>
              <a:rPr lang="zh-CN" altLang="en-US" b="1" dirty="0">
                <a:latin typeface="楷体" panose="02010609060101010101" pitchFamily="49" charset="-122"/>
                <a:ea typeface="楷体" panose="02010609060101010101" pitchFamily="49" charset="-122"/>
              </a:rPr>
              <a:t>号准则</a:t>
            </a:r>
            <a:r>
              <a:rPr lang="en-US" altLang="zh-CN" b="1" dirty="0">
                <a:latin typeface="楷体" panose="02010609060101010101" pitchFamily="49" charset="-122"/>
                <a:ea typeface="楷体" panose="02010609060101010101" pitchFamily="49" charset="-122"/>
              </a:rPr>
              <a:t>——</a:t>
            </a:r>
            <a:r>
              <a:rPr lang="zh-CN" altLang="en-US" b="1" dirty="0">
                <a:latin typeface="楷体" panose="02010609060101010101" pitchFamily="49" charset="-122"/>
                <a:ea typeface="楷体" panose="02010609060101010101" pitchFamily="49" charset="-122"/>
              </a:rPr>
              <a:t>长期股权投资</a:t>
            </a:r>
            <a:r>
              <a:rPr lang="en-US" altLang="zh-CN" b="1" dirty="0">
                <a:latin typeface="楷体" panose="02010609060101010101" pitchFamily="49" charset="-122"/>
                <a:ea typeface="楷体" panose="02010609060101010101" pitchFamily="49" charset="-122"/>
              </a:rPr>
              <a:t>》</a:t>
            </a:r>
            <a:r>
              <a:rPr lang="zh-CN" altLang="en-US" b="1" dirty="0">
                <a:latin typeface="楷体" panose="02010609060101010101" pitchFamily="49" charset="-122"/>
                <a:ea typeface="楷体" panose="02010609060101010101" pitchFamily="49" charset="-122"/>
              </a:rPr>
              <a:t>的相关规定。</a:t>
            </a:r>
          </a:p>
          <a:p>
            <a:pPr lvl="2" eaLnBrk="1" fontAlgn="auto" hangingPunct="1">
              <a:spcAft>
                <a:spcPts val="0"/>
              </a:spcAft>
              <a:buFont typeface="Wingdings 2" panose="05020102010507070707"/>
              <a:buChar char=""/>
              <a:defRPr/>
            </a:pPr>
            <a:endParaRPr lang="zh-CN" altLang="en-US" b="1" dirty="0"/>
          </a:p>
        </p:txBody>
      </p:sp>
      <p:sp>
        <p:nvSpPr>
          <p:cNvPr id="50179"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4BC6D2A4-62BE-48C4-8C93-BA5E7ED97DBA}" type="slidenum">
              <a:rPr kumimoji="0" lang="en-US" altLang="zh-CN" sz="1400"/>
              <a:t>28</a:t>
            </a:fld>
            <a:endParaRPr kumimoji="0" lang="en-US" altLang="zh-CN" sz="1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内容占位符 2" descr="Rectangle: Click to edit Master text styles&#10;Second level&#10;Third level&#10;Fourth level&#10;Fifth level"/>
          <p:cNvSpPr>
            <a:spLocks noGrp="1"/>
          </p:cNvSpPr>
          <p:nvPr>
            <p:ph idx="1"/>
          </p:nvPr>
        </p:nvSpPr>
        <p:spPr>
          <a:xfrm>
            <a:off x="107950" y="260350"/>
            <a:ext cx="8712200" cy="6121400"/>
          </a:xfrm>
        </p:spPr>
        <p:txBody>
          <a:bodyPr rtlCol="0">
            <a:normAutofit fontScale="77500" lnSpcReduction="20000"/>
          </a:bodyPr>
          <a:lstStyle/>
          <a:p>
            <a:pPr lvl="1" eaLnBrk="1" fontAlgn="auto" hangingPunct="1">
              <a:spcAft>
                <a:spcPts val="0"/>
              </a:spcAft>
              <a:buFont typeface="Wingdings 2" panose="05020102010507070707"/>
              <a:buChar char=""/>
              <a:defRPr/>
            </a:pPr>
            <a:r>
              <a:rPr lang="zh-CN" altLang="en-US" b="1" dirty="0">
                <a:solidFill>
                  <a:srgbClr val="C00000"/>
                </a:solidFill>
                <a:latin typeface="楷体" panose="02010609060101010101" pitchFamily="49" charset="-122"/>
                <a:ea typeface="楷体" panose="02010609060101010101" pitchFamily="49" charset="-122"/>
              </a:rPr>
              <a:t>每股收益（</a:t>
            </a:r>
            <a:r>
              <a:rPr lang="en-US" altLang="zh-CN" b="1" dirty="0">
                <a:solidFill>
                  <a:srgbClr val="C00000"/>
                </a:solidFill>
                <a:latin typeface="楷体" panose="02010609060101010101" pitchFamily="49" charset="-122"/>
                <a:ea typeface="楷体" panose="02010609060101010101" pitchFamily="49" charset="-122"/>
              </a:rPr>
              <a:t>EPS</a:t>
            </a:r>
            <a:r>
              <a:rPr lang="zh-CN" altLang="en-US" b="1" dirty="0">
                <a:solidFill>
                  <a:srgbClr val="C00000"/>
                </a:solidFill>
                <a:latin typeface="楷体" panose="02010609060101010101" pitchFamily="49" charset="-122"/>
                <a:ea typeface="楷体" panose="02010609060101010101" pitchFamily="49" charset="-122"/>
              </a:rPr>
              <a:t>）的计算：</a:t>
            </a:r>
            <a:r>
              <a:rPr lang="zh-CN" altLang="en-US" sz="2400" b="1" dirty="0">
                <a:solidFill>
                  <a:srgbClr val="000000"/>
                </a:solidFill>
                <a:latin typeface="楷体" panose="02010609060101010101" pitchFamily="49" charset="-122"/>
                <a:ea typeface="楷体" panose="02010609060101010101" pitchFamily="49" charset="-122"/>
              </a:rPr>
              <a:t>基于上市公司发行的股份数</a:t>
            </a:r>
            <a:endParaRPr lang="en-US" altLang="zh-CN" sz="2400" b="1" dirty="0">
              <a:solidFill>
                <a:srgbClr val="000000"/>
              </a:solidFill>
              <a:latin typeface="楷体" panose="02010609060101010101" pitchFamily="49" charset="-122"/>
              <a:ea typeface="楷体" panose="02010609060101010101" pitchFamily="49" charset="-122"/>
            </a:endParaRPr>
          </a:p>
          <a:p>
            <a:pPr lvl="2" eaLnBrk="1" fontAlgn="auto" hangingPunct="1">
              <a:lnSpc>
                <a:spcPct val="140000"/>
              </a:lnSpc>
              <a:spcAft>
                <a:spcPts val="0"/>
              </a:spcAft>
              <a:buFont typeface="Wingdings 2" panose="05020102010507070707"/>
              <a:buChar char=""/>
              <a:defRPr/>
            </a:pPr>
            <a:r>
              <a:rPr lang="zh-CN" altLang="en-US" sz="2300" b="1" dirty="0">
                <a:latin typeface="楷体" panose="02010609060101010101" pitchFamily="49" charset="-122"/>
                <a:ea typeface="楷体" panose="02010609060101010101" pitchFamily="49" charset="-122"/>
              </a:rPr>
              <a:t>发生反向购买当期，用于计算每股收益的发行在外的普通股加权平均数为：</a:t>
            </a:r>
            <a:endParaRPr lang="en-US" altLang="zh-CN" sz="2300" b="1" dirty="0">
              <a:latin typeface="楷体" panose="02010609060101010101" pitchFamily="49" charset="-122"/>
              <a:ea typeface="楷体" panose="02010609060101010101" pitchFamily="49" charset="-122"/>
            </a:endParaRPr>
          </a:p>
          <a:p>
            <a:pPr lvl="3" eaLnBrk="1" fontAlgn="auto" hangingPunct="1">
              <a:lnSpc>
                <a:spcPct val="140000"/>
              </a:lnSpc>
              <a:spcAft>
                <a:spcPts val="0"/>
              </a:spcAft>
              <a:buFont typeface="Wingdings 2" panose="05020102010507070707"/>
              <a:buChar char=""/>
              <a:defRPr/>
            </a:pPr>
            <a:r>
              <a:rPr lang="zh-CN" altLang="en-US" sz="2300" b="1" dirty="0">
                <a:latin typeface="楷体" panose="02010609060101010101" pitchFamily="49" charset="-122"/>
                <a:ea typeface="楷体" panose="02010609060101010101" pitchFamily="49" charset="-122"/>
              </a:rPr>
              <a:t>自当期期初至购买日，发行在外的普通股数量应假定为在该项合并中法律上母公司向法律上子公司股东发行的普通股股数。</a:t>
            </a:r>
            <a:r>
              <a:rPr lang="zh-CN" altLang="en-US" sz="2300" b="1" dirty="0">
                <a:solidFill>
                  <a:srgbClr val="000000"/>
                </a:solidFill>
                <a:latin typeface="楷体" panose="02010609060101010101" pitchFamily="49" charset="-122"/>
                <a:ea typeface="楷体" panose="02010609060101010101" pitchFamily="49" charset="-122"/>
              </a:rPr>
              <a:t>（因为合并当年的合并净利润包括</a:t>
            </a:r>
            <a:r>
              <a:rPr lang="zh-CN" altLang="en-US" sz="2300" b="1" u="sng" dirty="0">
                <a:solidFill>
                  <a:srgbClr val="000000"/>
                </a:solidFill>
                <a:latin typeface="楷体" panose="02010609060101010101" pitchFamily="49" charset="-122"/>
                <a:ea typeface="楷体" panose="02010609060101010101" pitchFamily="49" charset="-122"/>
              </a:rPr>
              <a:t>期初至购买日的主并方的净利润</a:t>
            </a:r>
            <a:r>
              <a:rPr lang="zh-CN" altLang="en-US" sz="2300" b="1" dirty="0">
                <a:solidFill>
                  <a:srgbClr val="000000"/>
                </a:solidFill>
                <a:latin typeface="楷体" panose="02010609060101010101" pitchFamily="49" charset="-122"/>
                <a:ea typeface="楷体" panose="02010609060101010101" pitchFamily="49" charset="-122"/>
              </a:rPr>
              <a:t>和</a:t>
            </a:r>
            <a:r>
              <a:rPr lang="zh-CN" altLang="en-US" sz="2300" b="1" u="sng" dirty="0">
                <a:solidFill>
                  <a:srgbClr val="000000"/>
                </a:solidFill>
                <a:latin typeface="楷体" panose="02010609060101010101" pitchFamily="49" charset="-122"/>
                <a:ea typeface="楷体" panose="02010609060101010101" pitchFamily="49" charset="-122"/>
              </a:rPr>
              <a:t>合并日至期末的主并方和被并方的净利润</a:t>
            </a:r>
            <a:r>
              <a:rPr lang="zh-CN" altLang="en-US" sz="2300" b="1" dirty="0">
                <a:solidFill>
                  <a:srgbClr val="000000"/>
                </a:solidFill>
                <a:latin typeface="楷体" panose="02010609060101010101" pitchFamily="49" charset="-122"/>
                <a:ea typeface="楷体" panose="02010609060101010101" pitchFamily="49" charset="-122"/>
              </a:rPr>
              <a:t>，故期初至购买日对应的股份数应为主并方“对应的股份数”</a:t>
            </a:r>
            <a:r>
              <a:rPr lang="en-US" altLang="zh-CN" sz="2300" b="1" dirty="0">
                <a:solidFill>
                  <a:srgbClr val="000000"/>
                </a:solidFill>
                <a:latin typeface="楷体" panose="02010609060101010101" pitchFamily="49" charset="-122"/>
                <a:ea typeface="楷体" panose="02010609060101010101" pitchFamily="49" charset="-122"/>
              </a:rPr>
              <a:t>——</a:t>
            </a:r>
            <a:r>
              <a:rPr lang="zh-CN" altLang="en-US" sz="2300" b="1" dirty="0">
                <a:solidFill>
                  <a:srgbClr val="000000"/>
                </a:solidFill>
                <a:latin typeface="楷体" panose="02010609060101010101" pitchFamily="49" charset="-122"/>
                <a:ea typeface="楷体" panose="02010609060101010101" pitchFamily="49" charset="-122"/>
              </a:rPr>
              <a:t>但不是主并方原股份数）</a:t>
            </a:r>
            <a:endParaRPr lang="en-US" altLang="zh-CN" sz="2300" b="1" dirty="0">
              <a:solidFill>
                <a:srgbClr val="000000"/>
              </a:solidFill>
              <a:latin typeface="楷体" panose="02010609060101010101" pitchFamily="49" charset="-122"/>
              <a:ea typeface="楷体" panose="02010609060101010101" pitchFamily="49" charset="-122"/>
            </a:endParaRPr>
          </a:p>
          <a:p>
            <a:pPr lvl="3" eaLnBrk="1" fontAlgn="auto" hangingPunct="1">
              <a:lnSpc>
                <a:spcPct val="140000"/>
              </a:lnSpc>
              <a:spcAft>
                <a:spcPts val="0"/>
              </a:spcAft>
              <a:buFont typeface="Wingdings 2" panose="05020102010507070707"/>
              <a:buChar char=""/>
              <a:defRPr/>
            </a:pPr>
            <a:r>
              <a:rPr lang="zh-CN" altLang="en-US" sz="2300" b="1" dirty="0">
                <a:latin typeface="楷体" panose="02010609060101010101" pitchFamily="49" charset="-122"/>
                <a:ea typeface="楷体" panose="02010609060101010101" pitchFamily="49" charset="-122"/>
              </a:rPr>
              <a:t>自购买日指期末，发行在外的普通股数量为法律上母公司实际发行在外的普通股股数。</a:t>
            </a:r>
            <a:endParaRPr lang="en-US" altLang="zh-CN" sz="2300" b="1" dirty="0">
              <a:latin typeface="楷体" panose="02010609060101010101" pitchFamily="49" charset="-122"/>
              <a:ea typeface="楷体" panose="02010609060101010101" pitchFamily="49" charset="-122"/>
            </a:endParaRPr>
          </a:p>
          <a:p>
            <a:pPr lvl="2" eaLnBrk="1" fontAlgn="auto" hangingPunct="1">
              <a:lnSpc>
                <a:spcPct val="140000"/>
              </a:lnSpc>
              <a:spcAft>
                <a:spcPts val="0"/>
              </a:spcAft>
              <a:buFont typeface="Wingdings 2" panose="05020102010507070707"/>
              <a:buChar char=""/>
              <a:defRPr/>
            </a:pPr>
            <a:r>
              <a:rPr lang="zh-CN" altLang="en-US" sz="2300" b="1" dirty="0">
                <a:latin typeface="楷体" panose="02010609060101010101" pitchFamily="49" charset="-122"/>
                <a:ea typeface="楷体" panose="02010609060101010101" pitchFamily="49" charset="-122"/>
              </a:rPr>
              <a:t>反向购买后对外提供比较合并财务报表的，其比较前期合并财务报表中的基本每股收益，应以法律上子公司在每一比较报表期间归属于普通股股东的净损益除以在反向购买中法律上母公司向法律上子公司股东发行的普通股股数计算确定。</a:t>
            </a:r>
            <a:endParaRPr lang="en-US" altLang="zh-CN" sz="2300" b="1" dirty="0">
              <a:latin typeface="楷体" panose="02010609060101010101" pitchFamily="49" charset="-122"/>
              <a:ea typeface="楷体" panose="02010609060101010101" pitchFamily="49" charset="-122"/>
            </a:endParaRPr>
          </a:p>
          <a:p>
            <a:pPr lvl="2" eaLnBrk="1" fontAlgn="auto" hangingPunct="1">
              <a:lnSpc>
                <a:spcPct val="140000"/>
              </a:lnSpc>
              <a:spcAft>
                <a:spcPts val="0"/>
              </a:spcAft>
              <a:buFont typeface="Wingdings 2" panose="05020102010507070707"/>
              <a:buChar char=""/>
              <a:defRPr/>
            </a:pPr>
            <a:r>
              <a:rPr lang="zh-CN" altLang="en-US" sz="2300" b="1" dirty="0">
                <a:latin typeface="楷体" panose="02010609060101010101" pitchFamily="49" charset="-122"/>
                <a:ea typeface="楷体" panose="02010609060101010101" pitchFamily="49" charset="-122"/>
              </a:rPr>
              <a:t>上述假定法律上子公司发行的普通股股数在比较期间内和自反向购买发生期间的期初至购买日之间未发生变化。如果法律上子公司发行的普通股股数在此期间发生了变动，计算每股收益时应当考虑其影响进行调整。</a:t>
            </a:r>
          </a:p>
        </p:txBody>
      </p:sp>
      <p:sp>
        <p:nvSpPr>
          <p:cNvPr id="51203"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4592AB8E-A902-4F75-BD7A-6C3B194A0E47}" type="slidenum">
              <a:rPr kumimoji="0" lang="en-US" altLang="zh-CN" sz="1400"/>
              <a:t>29</a:t>
            </a:fld>
            <a:endParaRPr kumimoji="0" lang="en-US" altLang="zh-CN"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FE423712-7080-40A1-9BA8-20182A24E400}" type="slidenum">
              <a:rPr kumimoji="0" lang="en-US" altLang="zh-CN" sz="1400"/>
              <a:t>3</a:t>
            </a:fld>
            <a:endParaRPr kumimoji="0" lang="en-US" altLang="zh-CN" sz="1400"/>
          </a:p>
        </p:txBody>
      </p:sp>
      <p:pic>
        <p:nvPicPr>
          <p:cNvPr id="16387" name="图片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17527"/>
            <a:ext cx="5087938" cy="595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图片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155575"/>
            <a:ext cx="54594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文本框 4"/>
          <p:cNvSpPr txBox="1">
            <a:spLocks noChangeArrowheads="1"/>
          </p:cNvSpPr>
          <p:nvPr/>
        </p:nvSpPr>
        <p:spPr bwMode="auto">
          <a:xfrm>
            <a:off x="179388" y="2"/>
            <a:ext cx="3168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r>
              <a:rPr lang="zh-CN" altLang="en-US" sz="2400">
                <a:solidFill>
                  <a:srgbClr val="C90324"/>
                </a:solidFill>
                <a:latin typeface="华文行楷" panose="02010800040101010101" pitchFamily="2" charset="-122"/>
                <a:ea typeface="华文行楷" panose="02010800040101010101" pitchFamily="2" charset="-122"/>
              </a:rPr>
              <a:t>这是怎么回事？</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4228892A-8EAE-4BCD-85B1-0635F342B72B}" type="slidenum">
              <a:rPr kumimoji="0" lang="en-US" altLang="zh-CN" sz="1400"/>
              <a:t>30</a:t>
            </a:fld>
            <a:endParaRPr kumimoji="0" lang="en-US" altLang="zh-CN" sz="1400"/>
          </a:p>
        </p:txBody>
      </p:sp>
      <p:sp>
        <p:nvSpPr>
          <p:cNvPr id="52227" name="TextBox 7"/>
          <p:cNvSpPr txBox="1">
            <a:spLocks noChangeArrowheads="1"/>
          </p:cNvSpPr>
          <p:nvPr/>
        </p:nvSpPr>
        <p:spPr bwMode="auto">
          <a:xfrm>
            <a:off x="395288" y="260352"/>
            <a:ext cx="82867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r>
              <a:rPr lang="zh-CN" altLang="en-US" sz="2400" b="1">
                <a:latin typeface="楷体" panose="02010609060101010101" pitchFamily="49" charset="-122"/>
                <a:ea typeface="楷体" panose="02010609060101010101" pitchFamily="49" charset="-122"/>
              </a:rPr>
              <a:t>例题：</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上市公司于</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9</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30</a:t>
            </a:r>
            <a:r>
              <a:rPr lang="zh-CN" altLang="en-US" sz="2000" b="1">
                <a:latin typeface="楷体" panose="02010609060101010101" pitchFamily="49" charset="-122"/>
                <a:ea typeface="楷体" panose="02010609060101010101" pitchFamily="49" charset="-122"/>
              </a:rPr>
              <a:t>日通过定向增发本企业普通股对</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企业进行合并，取得</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a:t>
            </a:r>
            <a:r>
              <a:rPr lang="en-US" altLang="zh-CN" sz="2000" b="1">
                <a:latin typeface="楷体" panose="02010609060101010101" pitchFamily="49" charset="-122"/>
                <a:ea typeface="楷体" panose="02010609060101010101" pitchFamily="49" charset="-122"/>
              </a:rPr>
              <a:t>100%</a:t>
            </a:r>
            <a:r>
              <a:rPr lang="zh-CN" altLang="en-US" sz="2000" b="1">
                <a:latin typeface="楷体" panose="02010609060101010101" pitchFamily="49" charset="-122"/>
                <a:ea typeface="楷体" panose="02010609060101010101" pitchFamily="49" charset="-122"/>
              </a:rPr>
              <a:t>股权。假定不考虑所得税影响。</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公司及</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企业在合并前的简化资产负债表如下：</a:t>
            </a:r>
          </a:p>
        </p:txBody>
      </p:sp>
      <p:graphicFrame>
        <p:nvGraphicFramePr>
          <p:cNvPr id="10" name="表格 9"/>
          <p:cNvGraphicFramePr>
            <a:graphicFrameLocks noGrp="1"/>
          </p:cNvGraphicFramePr>
          <p:nvPr/>
        </p:nvGraphicFramePr>
        <p:xfrm>
          <a:off x="539752" y="1484313"/>
          <a:ext cx="7643813" cy="4286256"/>
        </p:xfrm>
        <a:graphic>
          <a:graphicData uri="http://schemas.openxmlformats.org/drawingml/2006/table">
            <a:tbl>
              <a:tblPr/>
              <a:tblGrid>
                <a:gridCol w="3409740">
                  <a:extLst>
                    <a:ext uri="{9D8B030D-6E8A-4147-A177-3AD203B41FA5}">
                      <a16:colId xmlns:a16="http://schemas.microsoft.com/office/drawing/2014/main" val="20000"/>
                    </a:ext>
                  </a:extLst>
                </a:gridCol>
                <a:gridCol w="2210711">
                  <a:extLst>
                    <a:ext uri="{9D8B030D-6E8A-4147-A177-3AD203B41FA5}">
                      <a16:colId xmlns:a16="http://schemas.microsoft.com/office/drawing/2014/main" val="20001"/>
                    </a:ext>
                  </a:extLst>
                </a:gridCol>
                <a:gridCol w="2023362">
                  <a:extLst>
                    <a:ext uri="{9D8B030D-6E8A-4147-A177-3AD203B41FA5}">
                      <a16:colId xmlns:a16="http://schemas.microsoft.com/office/drawing/2014/main" val="20002"/>
                    </a:ext>
                  </a:extLst>
                </a:gridCol>
              </a:tblGrid>
              <a:tr h="329712">
                <a:tc>
                  <a:txBody>
                    <a:bodyPr/>
                    <a:lstStyle/>
                    <a:p>
                      <a:pPr algn="l" fontAlgn="ctr"/>
                      <a:r>
                        <a:rPr lang="zh-CN" altLang="en-US" sz="2000" b="1" i="0" u="none" strike="noStrike" dirty="0">
                          <a:solidFill>
                            <a:srgbClr val="000000"/>
                          </a:solidFill>
                          <a:latin typeface="楷体" panose="02010609060101010101" pitchFamily="49" charset="-122"/>
                          <a:ea typeface="楷体" panose="02010609060101010101" pitchFamily="49" charset="-122"/>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a:solidFill>
                            <a:srgbClr val="000000"/>
                          </a:solidFill>
                          <a:latin typeface="楷体" panose="02010609060101010101" pitchFamily="49" charset="-122"/>
                          <a:ea typeface="楷体" panose="02010609060101010101" pitchFamily="49" charset="-122"/>
                        </a:rPr>
                        <a:t>A</a:t>
                      </a:r>
                      <a:r>
                        <a:rPr lang="zh-CN" altLang="en-US" sz="2000" b="1" i="0" u="none" strike="noStrike">
                          <a:solidFill>
                            <a:srgbClr val="000000"/>
                          </a:solidFill>
                          <a:latin typeface="楷体" panose="02010609060101010101" pitchFamily="49" charset="-122"/>
                          <a:ea typeface="楷体" panose="02010609060101010101" pitchFamily="49" charset="-122"/>
                        </a:rPr>
                        <a:t>公司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a:solidFill>
                            <a:srgbClr val="000000"/>
                          </a:solidFill>
                          <a:latin typeface="楷体" panose="02010609060101010101" pitchFamily="49" charset="-122"/>
                          <a:ea typeface="楷体" panose="02010609060101010101" pitchFamily="49" charset="-122"/>
                        </a:rPr>
                        <a:t>B</a:t>
                      </a:r>
                      <a:r>
                        <a:rPr lang="zh-CN" altLang="en-US" sz="2000" b="1" i="0" u="none" strike="noStrike">
                          <a:solidFill>
                            <a:srgbClr val="000000"/>
                          </a:solidFill>
                          <a:latin typeface="楷体" panose="02010609060101010101" pitchFamily="49" charset="-122"/>
                          <a:ea typeface="楷体" panose="02010609060101010101" pitchFamily="49" charset="-122"/>
                        </a:rPr>
                        <a:t>企业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9712">
                <a:tc>
                  <a:txBody>
                    <a:bodyPr/>
                    <a:lstStyle/>
                    <a:p>
                      <a:pPr algn="l" fontAlgn="ctr"/>
                      <a:r>
                        <a:rPr lang="zh-CN" altLang="en-US" sz="2000" b="1" i="0" u="none" strike="noStrike" dirty="0">
                          <a:solidFill>
                            <a:srgbClr val="000000"/>
                          </a:solidFill>
                          <a:latin typeface="楷体" panose="02010609060101010101" pitchFamily="49" charset="-122"/>
                          <a:ea typeface="楷体" panose="02010609060101010101" pitchFamily="49" charset="-122"/>
                        </a:rPr>
                        <a:t>流动资产</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3,000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9712">
                <a:tc>
                  <a:txBody>
                    <a:bodyPr/>
                    <a:lstStyle/>
                    <a:p>
                      <a:pPr algn="l" fontAlgn="ctr"/>
                      <a:r>
                        <a:rPr lang="zh-CN" altLang="en-US" sz="2000" b="1" i="0" u="none" strike="noStrike" dirty="0">
                          <a:solidFill>
                            <a:srgbClr val="000000"/>
                          </a:solidFill>
                          <a:latin typeface="楷体" panose="02010609060101010101" pitchFamily="49" charset="-122"/>
                          <a:ea typeface="楷体" panose="02010609060101010101" pitchFamily="49" charset="-122"/>
                        </a:rPr>
                        <a:t>非流动资产</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14,000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资产总额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16,000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23,000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9712">
                <a:tc>
                  <a:txBody>
                    <a:bodyPr/>
                    <a:lstStyle/>
                    <a:p>
                      <a:pPr algn="l" fontAlgn="ctr"/>
                      <a:r>
                        <a:rPr lang="zh-CN" altLang="en-US" sz="2000" b="1" i="0" u="none" strike="noStrike" dirty="0">
                          <a:solidFill>
                            <a:srgbClr val="000000"/>
                          </a:solidFill>
                          <a:latin typeface="楷体" panose="02010609060101010101" pitchFamily="49" charset="-122"/>
                          <a:ea typeface="楷体" panose="02010609060101010101" pitchFamily="49" charset="-122"/>
                        </a:rPr>
                        <a:t>流动负债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800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非流动负债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负债总额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a:solidFill>
                            <a:srgbClr val="000000"/>
                          </a:solidFill>
                          <a:latin typeface="楷体" panose="02010609060101010101" pitchFamily="49" charset="-122"/>
                          <a:ea typeface="楷体" panose="02010609060101010101" pitchFamily="49" charset="-122"/>
                        </a:rPr>
                        <a:t>1,000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3,000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所有者权益：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楷体" panose="02010609060101010101" pitchFamily="49" charset="-122"/>
                          <a:ea typeface="楷体" panose="02010609060101010101" pitchFamily="49" charset="-122"/>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dirty="0">
                          <a:solidFill>
                            <a:srgbClr val="000000"/>
                          </a:solidFill>
                          <a:latin typeface="楷体" panose="02010609060101010101" pitchFamily="49" charset="-122"/>
                          <a:ea typeface="楷体" panose="02010609060101010101" pitchFamily="49" charset="-122"/>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股本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600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资本公积</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9,000</a:t>
                      </a:r>
                      <a:r>
                        <a:rPr lang="zh-CN" altLang="en-US" sz="2000" b="1" i="0" u="none" strike="noStrike" dirty="0">
                          <a:solidFill>
                            <a:srgbClr val="000000"/>
                          </a:solidFill>
                          <a:latin typeface="楷体" panose="02010609060101010101" pitchFamily="49" charset="-122"/>
                          <a:ea typeface="楷体" panose="02010609060101010101" pitchFamily="49" charset="-122"/>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dirty="0">
                          <a:solidFill>
                            <a:srgbClr val="000000"/>
                          </a:solidFill>
                          <a:latin typeface="楷体" panose="02010609060101010101" pitchFamily="49" charset="-122"/>
                          <a:ea typeface="楷体" panose="02010609060101010101" pitchFamily="49" charset="-122"/>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盈余公积</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a:solidFill>
                            <a:srgbClr val="000000"/>
                          </a:solidFill>
                          <a:latin typeface="楷体" panose="02010609060101010101" pitchFamily="49" charset="-122"/>
                          <a:ea typeface="楷体" panose="02010609060101010101" pitchFamily="49" charset="-122"/>
                        </a:rPr>
                        <a:t>4,000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11,400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未分配利润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8,000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29712">
                <a:tc>
                  <a:txBody>
                    <a:bodyPr/>
                    <a:lstStyle/>
                    <a:p>
                      <a:pPr algn="l" fontAlgn="ctr"/>
                      <a:r>
                        <a:rPr lang="zh-CN" altLang="en-US" sz="2000" b="1" i="0" u="none" strike="noStrike">
                          <a:solidFill>
                            <a:srgbClr val="000000"/>
                          </a:solidFill>
                          <a:latin typeface="楷体" panose="02010609060101010101" pitchFamily="49" charset="-122"/>
                          <a:ea typeface="楷体" panose="02010609060101010101" pitchFamily="49" charset="-122"/>
                        </a:rPr>
                        <a:t>所有者权益总额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15,000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1" i="0" u="none" strike="noStrike" dirty="0">
                          <a:solidFill>
                            <a:srgbClr val="000000"/>
                          </a:solidFill>
                          <a:latin typeface="楷体" panose="02010609060101010101" pitchFamily="49" charset="-122"/>
                          <a:ea typeface="楷体" panose="02010609060101010101" pitchFamily="49" charset="-122"/>
                        </a:rPr>
                        <a:t>23,000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D59A505-45FC-4152-999B-2BF2AB6FA92A}" type="slidenum">
              <a:rPr kumimoji="0" lang="en-US" altLang="zh-CN" sz="1400"/>
              <a:t>31</a:t>
            </a:fld>
            <a:endParaRPr kumimoji="0" lang="en-US" altLang="zh-CN" sz="1400"/>
          </a:p>
        </p:txBody>
      </p:sp>
      <p:sp>
        <p:nvSpPr>
          <p:cNvPr id="53251" name="TextBox 4"/>
          <p:cNvSpPr txBox="1">
            <a:spLocks noChangeArrowheads="1"/>
          </p:cNvSpPr>
          <p:nvPr/>
        </p:nvSpPr>
        <p:spPr bwMode="auto">
          <a:xfrm>
            <a:off x="571500" y="333375"/>
            <a:ext cx="80010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其他资料：</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9</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30</a:t>
            </a:r>
            <a:r>
              <a:rPr lang="zh-CN" altLang="en-US" sz="2000" b="1">
                <a:latin typeface="楷体" panose="02010609060101010101" pitchFamily="49" charset="-122"/>
                <a:ea typeface="楷体" panose="02010609060101010101" pitchFamily="49" charset="-122"/>
              </a:rPr>
              <a:t>日，</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公司通过定向增发本企业普通股，以</a:t>
            </a:r>
            <a:r>
              <a:rPr lang="en-US" altLang="zh-CN" sz="2000" b="1">
                <a:latin typeface="楷体" panose="02010609060101010101" pitchFamily="49" charset="-122"/>
                <a:ea typeface="楷体" panose="02010609060101010101" pitchFamily="49" charset="-122"/>
              </a:rPr>
              <a:t>2</a:t>
            </a:r>
            <a:r>
              <a:rPr lang="zh-CN" altLang="en-US" sz="2000" b="1">
                <a:latin typeface="楷体" panose="02010609060101010101" pitchFamily="49" charset="-122"/>
                <a:ea typeface="楷体" panose="02010609060101010101" pitchFamily="49" charset="-122"/>
              </a:rPr>
              <a:t>股换</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股的比例自</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公司原股东处取得</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企业全部股权。</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公司共发行了</a:t>
            </a:r>
            <a:r>
              <a:rPr lang="en-US" altLang="zh-CN" sz="2000" b="1">
                <a:latin typeface="楷体" panose="02010609060101010101" pitchFamily="49" charset="-122"/>
                <a:ea typeface="楷体" panose="02010609060101010101" pitchFamily="49" charset="-122"/>
              </a:rPr>
              <a:t>1200</a:t>
            </a:r>
            <a:r>
              <a:rPr lang="zh-CN" altLang="en-US" sz="2000" b="1">
                <a:latin typeface="楷体" panose="02010609060101010101" pitchFamily="49" charset="-122"/>
                <a:ea typeface="楷体" panose="02010609060101010101" pitchFamily="49" charset="-122"/>
              </a:rPr>
              <a:t>万股普通股以取得</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公司全部</a:t>
            </a:r>
            <a:r>
              <a:rPr lang="en-US" altLang="zh-CN" sz="2000" b="1">
                <a:latin typeface="楷体" panose="02010609060101010101" pitchFamily="49" charset="-122"/>
                <a:ea typeface="楷体" panose="02010609060101010101" pitchFamily="49" charset="-122"/>
              </a:rPr>
              <a:t>600</a:t>
            </a:r>
            <a:r>
              <a:rPr lang="zh-CN" altLang="en-US" sz="2000" b="1">
                <a:latin typeface="楷体" panose="02010609060101010101" pitchFamily="49" charset="-122"/>
                <a:ea typeface="楷体" panose="02010609060101010101" pitchFamily="49" charset="-122"/>
              </a:rPr>
              <a:t>股普通股。</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2</a:t>
            </a: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公司普通股在</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9</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30</a:t>
            </a:r>
            <a:r>
              <a:rPr lang="zh-CN" altLang="en-US" sz="2000" b="1">
                <a:latin typeface="楷体" panose="02010609060101010101" pitchFamily="49" charset="-122"/>
                <a:ea typeface="楷体" panose="02010609060101010101" pitchFamily="49" charset="-122"/>
              </a:rPr>
              <a:t>日的公允价值为</a:t>
            </a:r>
            <a:r>
              <a:rPr lang="en-US" altLang="zh-CN" sz="2000" b="1">
                <a:latin typeface="楷体" panose="02010609060101010101" pitchFamily="49" charset="-122"/>
                <a:ea typeface="楷体" panose="02010609060101010101" pitchFamily="49" charset="-122"/>
              </a:rPr>
              <a:t>20</a:t>
            </a:r>
            <a:r>
              <a:rPr lang="zh-CN" altLang="en-US" sz="2000" b="1">
                <a:latin typeface="楷体" panose="02010609060101010101" pitchFamily="49" charset="-122"/>
                <a:ea typeface="楷体" panose="02010609060101010101" pitchFamily="49" charset="-122"/>
              </a:rPr>
              <a:t>元，</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企业每股普通股当日的公允价值为</a:t>
            </a:r>
            <a:r>
              <a:rPr lang="en-US" altLang="zh-CN" sz="2000" b="1">
                <a:latin typeface="楷体" panose="02010609060101010101" pitchFamily="49" charset="-122"/>
                <a:ea typeface="楷体" panose="02010609060101010101" pitchFamily="49" charset="-122"/>
              </a:rPr>
              <a:t>40</a:t>
            </a:r>
            <a:r>
              <a:rPr lang="zh-CN" altLang="en-US" sz="2000" b="1">
                <a:latin typeface="楷体" panose="02010609060101010101" pitchFamily="49" charset="-122"/>
                <a:ea typeface="楷体" panose="02010609060101010101" pitchFamily="49" charset="-122"/>
              </a:rPr>
              <a:t>元。</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企业的每股普通股的面值均为</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元。</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3</a:t>
            </a: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9</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30</a:t>
            </a:r>
            <a:r>
              <a:rPr lang="zh-CN" altLang="en-US" sz="2000" b="1">
                <a:latin typeface="楷体" panose="02010609060101010101" pitchFamily="49" charset="-122"/>
                <a:ea typeface="楷体" panose="02010609060101010101" pitchFamily="49" charset="-122"/>
              </a:rPr>
              <a:t>日，</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公司除非流动资产公允价值较账面价值高</a:t>
            </a:r>
            <a:r>
              <a:rPr lang="en-US" altLang="zh-CN" sz="2000" b="1">
                <a:latin typeface="楷体" panose="02010609060101010101" pitchFamily="49" charset="-122"/>
                <a:ea typeface="楷体" panose="02010609060101010101" pitchFamily="49" charset="-122"/>
              </a:rPr>
              <a:t>3000</a:t>
            </a:r>
            <a:r>
              <a:rPr lang="zh-CN" altLang="en-US" sz="2000" b="1">
                <a:latin typeface="楷体" panose="02010609060101010101" pitchFamily="49" charset="-122"/>
                <a:ea typeface="楷体" panose="02010609060101010101" pitchFamily="49" charset="-122"/>
              </a:rPr>
              <a:t>万元外，其他资产、负债的公允价值与账面价值相同。</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4</a:t>
            </a:r>
            <a:r>
              <a:rPr lang="zh-CN" altLang="en-US" sz="2000" b="1">
                <a:latin typeface="楷体" panose="02010609060101010101" pitchFamily="49" charset="-122"/>
                <a:ea typeface="楷体" panose="02010609060101010101" pitchFamily="49" charset="-122"/>
              </a:rPr>
              <a:t>）假定</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公司与</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企业在合并前不存在任何关联方关系。</a:t>
            </a:r>
          </a:p>
        </p:txBody>
      </p:sp>
      <p:sp>
        <p:nvSpPr>
          <p:cNvPr id="53252" name="TextBox 4"/>
          <p:cNvSpPr txBox="1">
            <a:spLocks noChangeArrowheads="1"/>
          </p:cNvSpPr>
          <p:nvPr/>
        </p:nvSpPr>
        <p:spPr bwMode="auto">
          <a:xfrm>
            <a:off x="611190" y="3716340"/>
            <a:ext cx="8072437"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r>
              <a:rPr lang="zh-CN" altLang="en-US" sz="2000" b="1">
                <a:latin typeface="楷体" panose="02010609060101010101" pitchFamily="49" charset="-122"/>
                <a:ea typeface="楷体" panose="02010609060101010101" pitchFamily="49" charset="-122"/>
              </a:rPr>
              <a:t>要求：</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en-US" altLang="zh-CN" sz="2000" b="1">
                <a:latin typeface="楷体" panose="02010609060101010101" pitchFamily="49" charset="-122"/>
                <a:ea typeface="楷体" panose="02010609060101010101" pitchFamily="49" charset="-122"/>
              </a:rPr>
              <a:t>     </a:t>
            </a: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）编制合并日的资产负债表</a:t>
            </a:r>
            <a:endParaRPr lang="en-US" altLang="zh-CN" sz="2000" b="1">
              <a:latin typeface="楷体" panose="02010609060101010101" pitchFamily="49" charset="-122"/>
              <a:ea typeface="楷体" panose="02010609060101010101" pitchFamily="49" charset="-122"/>
            </a:endParaRPr>
          </a:p>
          <a:p>
            <a:pPr eaLnBrk="1" hangingPunct="1">
              <a:spcBef>
                <a:spcPct val="0"/>
              </a:spcBef>
              <a:buClrTx/>
              <a:buSzTx/>
              <a:buFontTx/>
              <a:buNone/>
            </a:pPr>
            <a:r>
              <a:rPr lang="en-US" altLang="zh-CN" sz="2000" b="1">
                <a:latin typeface="楷体" panose="02010609060101010101" pitchFamily="49" charset="-122"/>
                <a:ea typeface="楷体" panose="02010609060101010101" pitchFamily="49" charset="-122"/>
              </a:rPr>
              <a:t>     </a:t>
            </a:r>
            <a:r>
              <a:rPr lang="zh-CN" altLang="en-US" sz="2000" b="1">
                <a:latin typeface="楷体" panose="02010609060101010101" pitchFamily="49" charset="-122"/>
                <a:ea typeface="楷体" panose="02010609060101010101" pitchFamily="49" charset="-122"/>
              </a:rPr>
              <a:t>（</a:t>
            </a:r>
            <a:r>
              <a:rPr lang="en-US" altLang="zh-CN" sz="2000" b="1">
                <a:latin typeface="楷体" panose="02010609060101010101" pitchFamily="49" charset="-122"/>
                <a:ea typeface="楷体" panose="02010609060101010101" pitchFamily="49" charset="-122"/>
              </a:rPr>
              <a:t>2</a:t>
            </a:r>
            <a:r>
              <a:rPr lang="zh-CN" altLang="en-US" sz="2000" b="1">
                <a:latin typeface="楷体" panose="02010609060101010101" pitchFamily="49" charset="-122"/>
                <a:ea typeface="楷体" panose="02010609060101010101" pitchFamily="49" charset="-122"/>
              </a:rPr>
              <a:t>）若</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a:t>
            </a:r>
            <a:r>
              <a:rPr lang="en-US" altLang="zh-CN" sz="2000" b="1">
                <a:latin typeface="楷体" panose="02010609060101010101" pitchFamily="49" charset="-122"/>
                <a:ea typeface="楷体" panose="02010609060101010101" pitchFamily="49" charset="-122"/>
              </a:rPr>
              <a:t>2006</a:t>
            </a:r>
            <a:r>
              <a:rPr lang="zh-CN" altLang="en-US" sz="2000" b="1">
                <a:latin typeface="楷体" panose="02010609060101010101" pitchFamily="49" charset="-122"/>
                <a:ea typeface="楷体" panose="02010609060101010101" pitchFamily="49" charset="-122"/>
              </a:rPr>
              <a:t>年实现合并净利润</a:t>
            </a:r>
            <a:r>
              <a:rPr lang="en-US" altLang="zh-CN" sz="2000" b="1">
                <a:latin typeface="楷体" panose="02010609060101010101" pitchFamily="49" charset="-122"/>
                <a:ea typeface="楷体" panose="02010609060101010101" pitchFamily="49" charset="-122"/>
              </a:rPr>
              <a:t>1200</a:t>
            </a:r>
            <a:r>
              <a:rPr lang="zh-CN" altLang="en-US" sz="2000" b="1">
                <a:latin typeface="楷体" panose="02010609060101010101" pitchFamily="49" charset="-122"/>
                <a:ea typeface="楷体" panose="02010609060101010101" pitchFamily="49" charset="-122"/>
              </a:rPr>
              <a:t>万元，</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公司与</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企业形成的主体实现合并净利润</a:t>
            </a:r>
            <a:r>
              <a:rPr lang="en-US" altLang="zh-CN" sz="2000" b="1">
                <a:latin typeface="楷体" panose="02010609060101010101" pitchFamily="49" charset="-122"/>
                <a:ea typeface="楷体" panose="02010609060101010101" pitchFamily="49" charset="-122"/>
              </a:rPr>
              <a:t>2300</a:t>
            </a:r>
            <a:r>
              <a:rPr lang="zh-CN" altLang="en-US" sz="2000" b="1">
                <a:latin typeface="楷体" panose="02010609060101010101" pitchFamily="49" charset="-122"/>
                <a:ea typeface="楷体" panose="02010609060101010101" pitchFamily="49" charset="-122"/>
              </a:rPr>
              <a:t>万元，自</a:t>
            </a:r>
            <a:r>
              <a:rPr lang="en-US" altLang="zh-CN" sz="2000" b="1">
                <a:latin typeface="楷体" panose="02010609060101010101" pitchFamily="49" charset="-122"/>
                <a:ea typeface="楷体" panose="02010609060101010101" pitchFamily="49" charset="-122"/>
              </a:rPr>
              <a:t>2006</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1</a:t>
            </a:r>
            <a:r>
              <a:rPr lang="zh-CN" altLang="en-US" sz="2000" b="1">
                <a:latin typeface="楷体" panose="02010609060101010101" pitchFamily="49" charset="-122"/>
                <a:ea typeface="楷体" panose="02010609060101010101" pitchFamily="49" charset="-122"/>
              </a:rPr>
              <a:t>日至</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9</a:t>
            </a:r>
            <a:r>
              <a:rPr lang="zh-CN" altLang="en-US" sz="2000" b="1">
                <a:latin typeface="楷体" panose="02010609060101010101" pitchFamily="49" charset="-122"/>
                <a:ea typeface="楷体" panose="02010609060101010101" pitchFamily="49" charset="-122"/>
              </a:rPr>
              <a:t>月</a:t>
            </a:r>
            <a:r>
              <a:rPr lang="en-US" altLang="zh-CN" sz="2000" b="1">
                <a:latin typeface="楷体" panose="02010609060101010101" pitchFamily="49" charset="-122"/>
                <a:ea typeface="楷体" panose="02010609060101010101" pitchFamily="49" charset="-122"/>
              </a:rPr>
              <a:t>30</a:t>
            </a:r>
            <a:r>
              <a:rPr lang="zh-CN" altLang="en-US" sz="2000" b="1">
                <a:latin typeface="楷体" panose="02010609060101010101" pitchFamily="49" charset="-122"/>
                <a:ea typeface="楷体" panose="02010609060101010101" pitchFamily="49" charset="-122"/>
              </a:rPr>
              <a:t>日，</a:t>
            </a:r>
            <a:r>
              <a:rPr lang="en-US" altLang="zh-CN" sz="2000" b="1">
                <a:latin typeface="楷体" panose="02010609060101010101" pitchFamily="49" charset="-122"/>
                <a:ea typeface="楷体" panose="02010609060101010101" pitchFamily="49" charset="-122"/>
              </a:rPr>
              <a:t>B</a:t>
            </a:r>
            <a:r>
              <a:rPr lang="zh-CN" altLang="en-US" sz="2000" b="1">
                <a:latin typeface="楷体" panose="02010609060101010101" pitchFamily="49" charset="-122"/>
                <a:ea typeface="楷体" panose="02010609060101010101" pitchFamily="49" charset="-122"/>
              </a:rPr>
              <a:t>企业发行在外的普通股股数未发生变化。计算</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a:t>
            </a:r>
            <a:r>
              <a:rPr lang="en-US" altLang="zh-CN" sz="2000" b="1">
                <a:latin typeface="楷体" panose="02010609060101010101" pitchFamily="49" charset="-122"/>
                <a:ea typeface="楷体" panose="02010609060101010101" pitchFamily="49" charset="-122"/>
              </a:rPr>
              <a:t>2007</a:t>
            </a:r>
            <a:r>
              <a:rPr lang="zh-CN" altLang="en-US" sz="2000" b="1">
                <a:latin typeface="楷体" panose="02010609060101010101" pitchFamily="49" charset="-122"/>
                <a:ea typeface="楷体" panose="02010609060101010101" pitchFamily="49" charset="-122"/>
              </a:rPr>
              <a:t>年每股收益和比较报表中</a:t>
            </a:r>
            <a:r>
              <a:rPr lang="en-US" altLang="zh-CN" sz="2000" b="1">
                <a:latin typeface="楷体" panose="02010609060101010101" pitchFamily="49" charset="-122"/>
                <a:ea typeface="楷体" panose="02010609060101010101" pitchFamily="49" charset="-122"/>
              </a:rPr>
              <a:t>2006</a:t>
            </a:r>
            <a:r>
              <a:rPr lang="zh-CN" altLang="en-US" sz="2000" b="1">
                <a:latin typeface="楷体" panose="02010609060101010101" pitchFamily="49" charset="-122"/>
                <a:ea typeface="楷体" panose="02010609060101010101" pitchFamily="49" charset="-122"/>
              </a:rPr>
              <a:t>年</a:t>
            </a:r>
            <a:r>
              <a:rPr lang="en-US" altLang="zh-CN" sz="2000" b="1">
                <a:latin typeface="楷体" panose="02010609060101010101" pitchFamily="49" charset="-122"/>
                <a:ea typeface="楷体" panose="02010609060101010101" pitchFamily="49" charset="-122"/>
              </a:rPr>
              <a:t>A</a:t>
            </a:r>
            <a:r>
              <a:rPr lang="zh-CN" altLang="en-US" sz="2000" b="1">
                <a:latin typeface="楷体" panose="02010609060101010101" pitchFamily="49" charset="-122"/>
                <a:ea typeface="楷体" panose="02010609060101010101" pitchFamily="49" charset="-122"/>
              </a:rPr>
              <a:t>公司的每股收益。</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椭圆 10"/>
          <p:cNvSpPr>
            <a:spLocks noChangeArrowheads="1"/>
          </p:cNvSpPr>
          <p:nvPr/>
        </p:nvSpPr>
        <p:spPr bwMode="auto">
          <a:xfrm>
            <a:off x="6728242" y="4077072"/>
            <a:ext cx="1657349" cy="865188"/>
          </a:xfrm>
          <a:prstGeom prst="ellipse">
            <a:avLst/>
          </a:prstGeom>
          <a:solidFill>
            <a:schemeClr val="bg1"/>
          </a:solidFill>
          <a:ln w="28575" algn="ctr">
            <a:solidFill>
              <a:srgbClr val="FF0000"/>
            </a:solidFill>
            <a:round/>
          </a:ln>
        </p:spPr>
        <p:txBody>
          <a:bodyPr wrap="none"/>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endParaRPr lang="zh-CN" altLang="en-US" sz="2400">
              <a:latin typeface="Franklin Gothic Book" panose="020B0503020102020204" pitchFamily="34" charset="0"/>
              <a:ea typeface="黑体" panose="02010609060101010101" pitchFamily="49" charset="-122"/>
            </a:endParaRPr>
          </a:p>
        </p:txBody>
      </p:sp>
      <p:sp>
        <p:nvSpPr>
          <p:cNvPr id="10" name="椭圆 9"/>
          <p:cNvSpPr>
            <a:spLocks noChangeArrowheads="1"/>
          </p:cNvSpPr>
          <p:nvPr/>
        </p:nvSpPr>
        <p:spPr bwMode="auto">
          <a:xfrm>
            <a:off x="6929438" y="1643063"/>
            <a:ext cx="1428750" cy="857250"/>
          </a:xfrm>
          <a:prstGeom prst="ellipse">
            <a:avLst/>
          </a:prstGeom>
          <a:solidFill>
            <a:schemeClr val="bg1"/>
          </a:solidFill>
          <a:ln w="28575" algn="ctr">
            <a:solidFill>
              <a:srgbClr val="FF0000"/>
            </a:solidFill>
            <a:round/>
          </a:ln>
        </p:spPr>
        <p:txBody>
          <a:bodyPr wrap="none"/>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endParaRPr lang="zh-CN" altLang="en-US" sz="2400">
              <a:latin typeface="Franklin Gothic Book" panose="020B0503020102020204" pitchFamily="34" charset="0"/>
              <a:ea typeface="黑体" panose="02010609060101010101" pitchFamily="49" charset="-122"/>
            </a:endParaRPr>
          </a:p>
        </p:txBody>
      </p:sp>
      <p:sp>
        <p:nvSpPr>
          <p:cNvPr id="54276"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A14089F7-40D2-4385-8944-34F24F441E43}" type="slidenum">
              <a:rPr kumimoji="0" lang="en-US" altLang="zh-CN" sz="1400"/>
              <a:t>32</a:t>
            </a:fld>
            <a:endParaRPr kumimoji="0" lang="en-US" altLang="zh-CN" sz="1400"/>
          </a:p>
        </p:txBody>
      </p:sp>
      <p:sp>
        <p:nvSpPr>
          <p:cNvPr id="9" name="内容占位符 2"/>
          <p:cNvSpPr txBox="1"/>
          <p:nvPr/>
        </p:nvSpPr>
        <p:spPr bwMode="auto">
          <a:xfrm>
            <a:off x="539750" y="188915"/>
            <a:ext cx="7772400" cy="477837"/>
          </a:xfrm>
          <a:prstGeom prst="rect">
            <a:avLst/>
          </a:prstGeom>
          <a:noFill/>
          <a:ln w="9525">
            <a:noFill/>
            <a:miter lim="800000"/>
          </a:ln>
        </p:spPr>
        <p:txBody>
          <a:bodyPr/>
          <a:lstStyle/>
          <a:p>
            <a:pPr marL="742950" lvl="1" indent="-285750" fontAlgn="auto">
              <a:spcBef>
                <a:spcPct val="20000"/>
              </a:spcBef>
              <a:spcAft>
                <a:spcPts val="0"/>
              </a:spcAft>
              <a:buClr>
                <a:schemeClr val="tx1"/>
              </a:buClr>
              <a:buSzPct val="60000"/>
              <a:buFont typeface="Wingdings" panose="05000000000000000000" pitchFamily="2" charset="2"/>
              <a:buChar char="n"/>
              <a:defRPr/>
            </a:pPr>
            <a:r>
              <a:rPr lang="zh-CN" altLang="en-US" b="1" kern="0" dirty="0">
                <a:solidFill>
                  <a:srgbClr val="000000"/>
                </a:solidFill>
                <a:latin typeface="+mn-lt"/>
                <a:ea typeface="+mn-ea"/>
              </a:rPr>
              <a:t>合并日的合并资产负债表</a:t>
            </a:r>
          </a:p>
        </p:txBody>
      </p:sp>
      <p:graphicFrame>
        <p:nvGraphicFramePr>
          <p:cNvPr id="7" name="内容占位符 6"/>
          <p:cNvGraphicFramePr>
            <a:graphicFrameLocks noGrp="1"/>
          </p:cNvGraphicFramePr>
          <p:nvPr>
            <p:ph idx="1"/>
          </p:nvPr>
        </p:nvGraphicFramePr>
        <p:xfrm>
          <a:off x="611190" y="692152"/>
          <a:ext cx="7858125" cy="5726109"/>
        </p:xfrm>
        <a:graphic>
          <a:graphicData uri="http://schemas.openxmlformats.org/drawingml/2006/table">
            <a:tbl>
              <a:tblPr/>
              <a:tblGrid>
                <a:gridCol w="3040581">
                  <a:extLst>
                    <a:ext uri="{9D8B030D-6E8A-4147-A177-3AD203B41FA5}">
                      <a16:colId xmlns:a16="http://schemas.microsoft.com/office/drawing/2014/main" val="20000"/>
                    </a:ext>
                  </a:extLst>
                </a:gridCol>
                <a:gridCol w="1520290">
                  <a:extLst>
                    <a:ext uri="{9D8B030D-6E8A-4147-A177-3AD203B41FA5}">
                      <a16:colId xmlns:a16="http://schemas.microsoft.com/office/drawing/2014/main" val="20001"/>
                    </a:ext>
                  </a:extLst>
                </a:gridCol>
                <a:gridCol w="1520290">
                  <a:extLst>
                    <a:ext uri="{9D8B030D-6E8A-4147-A177-3AD203B41FA5}">
                      <a16:colId xmlns:a16="http://schemas.microsoft.com/office/drawing/2014/main" val="20002"/>
                    </a:ext>
                  </a:extLst>
                </a:gridCol>
                <a:gridCol w="1776964">
                  <a:extLst>
                    <a:ext uri="{9D8B030D-6E8A-4147-A177-3AD203B41FA5}">
                      <a16:colId xmlns:a16="http://schemas.microsoft.com/office/drawing/2014/main" val="20003"/>
                    </a:ext>
                  </a:extLst>
                </a:gridCol>
              </a:tblGrid>
              <a:tr h="392912">
                <a:tc>
                  <a:txBody>
                    <a:bodyPr/>
                    <a:lstStyle/>
                    <a:p>
                      <a:pPr algn="l" rtl="0" fontAlgn="ctr"/>
                      <a:r>
                        <a:rPr lang="zh-CN" altLang="en-US" sz="2000" b="0" i="0" u="none" strike="noStrike" dirty="0">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2000" b="0" i="0" u="none" strike="noStrike" dirty="0">
                          <a:solidFill>
                            <a:srgbClr val="000000"/>
                          </a:solidFill>
                          <a:latin typeface="宋体" panose="02010600030101010101" pitchFamily="2" charset="-122"/>
                        </a:rPr>
                        <a:t>A</a:t>
                      </a:r>
                      <a:r>
                        <a:rPr lang="zh-CN" altLang="en-US" sz="2000" b="0" i="0" u="none" strike="noStrike" dirty="0">
                          <a:solidFill>
                            <a:srgbClr val="000000"/>
                          </a:solidFill>
                          <a:latin typeface="宋体" panose="02010600030101010101" pitchFamily="2" charset="-122"/>
                        </a:rPr>
                        <a:t>公司</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2000" b="0" i="0" u="none" strike="noStrike" dirty="0">
                          <a:solidFill>
                            <a:srgbClr val="000000"/>
                          </a:solidFill>
                          <a:latin typeface="宋体" panose="02010600030101010101" pitchFamily="2" charset="-122"/>
                        </a:rPr>
                        <a:t>B</a:t>
                      </a:r>
                      <a:r>
                        <a:rPr lang="zh-CN" altLang="en-US" sz="2000" b="0" i="0" u="none" strike="noStrike" dirty="0">
                          <a:solidFill>
                            <a:srgbClr val="000000"/>
                          </a:solidFill>
                          <a:latin typeface="宋体" panose="02010600030101010101" pitchFamily="2" charset="-122"/>
                        </a:rPr>
                        <a:t>企业</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dirty="0">
                          <a:solidFill>
                            <a:srgbClr val="0000CC"/>
                          </a:solidFill>
                          <a:latin typeface="宋体" panose="02010600030101010101" pitchFamily="2" charset="-122"/>
                        </a:rPr>
                        <a:t>合并金额</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2912">
                <a:tc>
                  <a:txBody>
                    <a:bodyPr/>
                    <a:lstStyle/>
                    <a:p>
                      <a:pPr algn="l" rtl="0" fontAlgn="ctr"/>
                      <a:r>
                        <a:rPr lang="zh-CN" altLang="en-US" sz="2000" b="0" i="0" u="none" strike="noStrike">
                          <a:solidFill>
                            <a:srgbClr val="000000"/>
                          </a:solidFill>
                          <a:latin typeface="宋体" panose="02010600030101010101" pitchFamily="2" charset="-122"/>
                        </a:rPr>
                        <a:t>流动资产</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2,000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3,000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5,000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2912">
                <a:tc>
                  <a:txBody>
                    <a:bodyPr/>
                    <a:lstStyle/>
                    <a:p>
                      <a:pPr algn="l" rtl="0" fontAlgn="ctr"/>
                      <a:r>
                        <a:rPr lang="zh-CN" altLang="en-US" sz="2000" b="0" i="0" u="none" strike="noStrike">
                          <a:solidFill>
                            <a:srgbClr val="000000"/>
                          </a:solidFill>
                          <a:latin typeface="宋体" panose="02010600030101010101" pitchFamily="2" charset="-122"/>
                        </a:rPr>
                        <a:t>非流动资产</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14,000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20,000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37,000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2912">
                <a:tc>
                  <a:txBody>
                    <a:bodyPr/>
                    <a:lstStyle/>
                    <a:p>
                      <a:pPr algn="l" rtl="0" fontAlgn="ctr"/>
                      <a:r>
                        <a:rPr lang="zh-CN" altLang="en-US" sz="2000" b="0" i="0" u="none" strike="noStrike">
                          <a:solidFill>
                            <a:srgbClr val="000000"/>
                          </a:solidFill>
                          <a:latin typeface="宋体" panose="02010600030101010101" pitchFamily="2" charset="-122"/>
                        </a:rPr>
                        <a:t>商誉</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dirty="0">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2,000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2912">
                <a:tc>
                  <a:txBody>
                    <a:bodyPr/>
                    <a:lstStyle/>
                    <a:p>
                      <a:pPr algn="l" rtl="0" fontAlgn="ctr"/>
                      <a:r>
                        <a:rPr lang="zh-CN" altLang="en-US" sz="2000" b="0" i="0" u="none" strike="noStrike" dirty="0">
                          <a:solidFill>
                            <a:srgbClr val="000000"/>
                          </a:solidFill>
                          <a:latin typeface="宋体" panose="02010600030101010101" pitchFamily="2" charset="-122"/>
                        </a:rPr>
                        <a:t>资产总额</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16,000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23,000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44,000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92912">
                <a:tc>
                  <a:txBody>
                    <a:bodyPr/>
                    <a:lstStyle/>
                    <a:p>
                      <a:pPr algn="l" rtl="0" fontAlgn="ctr"/>
                      <a:r>
                        <a:rPr lang="zh-CN" altLang="en-US" sz="2000" b="0" i="0" u="none" strike="noStrike">
                          <a:solidFill>
                            <a:srgbClr val="000000"/>
                          </a:solidFill>
                          <a:latin typeface="宋体" panose="02010600030101010101" pitchFamily="2" charset="-122"/>
                        </a:rPr>
                        <a:t>流动负债</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800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1,000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1,800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2912">
                <a:tc>
                  <a:txBody>
                    <a:bodyPr/>
                    <a:lstStyle/>
                    <a:p>
                      <a:pPr algn="l" rtl="0" fontAlgn="ctr"/>
                      <a:r>
                        <a:rPr lang="zh-CN" altLang="en-US" sz="2000" b="0" i="0" u="none" strike="noStrike">
                          <a:solidFill>
                            <a:srgbClr val="000000"/>
                          </a:solidFill>
                          <a:latin typeface="宋体" panose="02010600030101010101" pitchFamily="2" charset="-122"/>
                        </a:rPr>
                        <a:t>非流动负债</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200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2,000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2,200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2912">
                <a:tc>
                  <a:txBody>
                    <a:bodyPr/>
                    <a:lstStyle/>
                    <a:p>
                      <a:pPr algn="l" rtl="0" fontAlgn="ctr"/>
                      <a:r>
                        <a:rPr lang="zh-CN" altLang="en-US" sz="2000" b="0" i="0" u="none" strike="noStrike">
                          <a:solidFill>
                            <a:srgbClr val="000000"/>
                          </a:solidFill>
                          <a:latin typeface="宋体" panose="02010600030101010101" pitchFamily="2" charset="-122"/>
                        </a:rPr>
                        <a:t>负债总额</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1,000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3,000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4,000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92912">
                <a:tc>
                  <a:txBody>
                    <a:bodyPr/>
                    <a:lstStyle/>
                    <a:p>
                      <a:pPr algn="l" rtl="0" fontAlgn="ctr"/>
                      <a:r>
                        <a:rPr lang="zh-CN" altLang="en-US" sz="2000" b="0" i="0" u="none" strike="noStrike">
                          <a:solidFill>
                            <a:srgbClr val="000000"/>
                          </a:solidFill>
                          <a:latin typeface="宋体" panose="02010600030101010101" pitchFamily="2" charset="-122"/>
                        </a:rPr>
                        <a:t>所有者权益：</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dirty="0">
                          <a:solidFill>
                            <a:srgbClr val="0000CC"/>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18253">
                <a:tc>
                  <a:txBody>
                    <a:bodyPr/>
                    <a:lstStyle/>
                    <a:p>
                      <a:pPr algn="l" rtl="0" fontAlgn="ctr"/>
                      <a:r>
                        <a:rPr lang="zh-CN" altLang="en-US" sz="2000" b="0" i="0" u="none" strike="noStrike" dirty="0">
                          <a:solidFill>
                            <a:srgbClr val="000000"/>
                          </a:solidFill>
                          <a:latin typeface="宋体" panose="02010600030101010101" pitchFamily="2" charset="-122"/>
                        </a:rPr>
                        <a:t>股本</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1,000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600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1,100</a:t>
                      </a:r>
                      <a:r>
                        <a:rPr lang="zh-CN" altLang="en-US" sz="2000" b="0" i="0" u="none" strike="noStrike" dirty="0">
                          <a:solidFill>
                            <a:srgbClr val="0000CC"/>
                          </a:solidFill>
                          <a:latin typeface="宋体" panose="02010600030101010101" pitchFamily="2" charset="-122"/>
                        </a:rPr>
                        <a:t>（股本</a:t>
                      </a:r>
                      <a:r>
                        <a:rPr lang="en-US" altLang="zh-CN" sz="2000" b="0" i="0" u="none" strike="noStrike" dirty="0">
                          <a:solidFill>
                            <a:srgbClr val="0000CC"/>
                          </a:solidFill>
                          <a:latin typeface="宋体" panose="02010600030101010101" pitchFamily="2" charset="-122"/>
                        </a:rPr>
                        <a:t>2200</a:t>
                      </a:r>
                      <a:r>
                        <a:rPr lang="zh-CN" altLang="en-US" sz="2000" b="0" i="0" u="none" strike="noStrike" dirty="0">
                          <a:solidFill>
                            <a:srgbClr val="0000CC"/>
                          </a:solidFill>
                          <a:latin typeface="宋体" panose="02010600030101010101" pitchFamily="2" charset="-122"/>
                        </a:rPr>
                        <a:t>万股）</a:t>
                      </a:r>
                      <a:endParaRPr lang="en-US" altLang="zh-CN" sz="2000" b="0" i="0" u="none" strike="noStrike" dirty="0">
                        <a:solidFill>
                          <a:srgbClr val="0000CC"/>
                        </a:solidFill>
                        <a:latin typeface="宋体" panose="02010600030101010101" pitchFamily="2" charset="-122"/>
                      </a:endParaRP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92912">
                <a:tc>
                  <a:txBody>
                    <a:bodyPr/>
                    <a:lstStyle/>
                    <a:p>
                      <a:pPr algn="l" rtl="0" fontAlgn="ctr"/>
                      <a:r>
                        <a:rPr lang="zh-CN" altLang="en-US" sz="2000" b="0" i="0" u="none" strike="noStrike">
                          <a:solidFill>
                            <a:srgbClr val="000000"/>
                          </a:solidFill>
                          <a:latin typeface="宋体" panose="02010600030101010101" pitchFamily="2" charset="-122"/>
                        </a:rPr>
                        <a:t>资本公积</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9,000</a:t>
                      </a:r>
                      <a:r>
                        <a:rPr lang="zh-CN" altLang="en-US" sz="2000" b="0" i="0" u="none" strike="noStrike" dirty="0">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zh-CN" altLang="en-US" sz="2000" b="0" i="0" u="none" strike="noStrike" dirty="0">
                          <a:solidFill>
                            <a:srgbClr val="000000"/>
                          </a:solidFill>
                          <a:latin typeface="宋体" panose="02010600030101010101" pitchFamily="2" charset="-122"/>
                        </a:rPr>
                        <a:t>　</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19,500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92912">
                <a:tc>
                  <a:txBody>
                    <a:bodyPr/>
                    <a:lstStyle/>
                    <a:p>
                      <a:pPr algn="l" rtl="0" fontAlgn="ctr"/>
                      <a:r>
                        <a:rPr lang="zh-CN" altLang="en-US" sz="2000" b="0" i="0" u="none" strike="noStrike">
                          <a:solidFill>
                            <a:srgbClr val="000000"/>
                          </a:solidFill>
                          <a:latin typeface="宋体" panose="02010600030101010101" pitchFamily="2" charset="-122"/>
                        </a:rPr>
                        <a:t>盈余公积</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4,000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a:solidFill>
                            <a:srgbClr val="000000"/>
                          </a:solidFill>
                          <a:latin typeface="宋体" panose="02010600030101010101" pitchFamily="2" charset="-122"/>
                        </a:rPr>
                        <a:t>11,400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11,400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92912">
                <a:tc>
                  <a:txBody>
                    <a:bodyPr/>
                    <a:lstStyle/>
                    <a:p>
                      <a:pPr algn="l" rtl="0" fontAlgn="ctr"/>
                      <a:r>
                        <a:rPr lang="zh-CN" altLang="en-US" sz="2000" b="0" i="0" u="none" strike="noStrike">
                          <a:solidFill>
                            <a:srgbClr val="000000"/>
                          </a:solidFill>
                          <a:latin typeface="宋体" panose="02010600030101010101" pitchFamily="2" charset="-122"/>
                        </a:rPr>
                        <a:t>未分配利润</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1,000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8,000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8,000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92912">
                <a:tc>
                  <a:txBody>
                    <a:bodyPr/>
                    <a:lstStyle/>
                    <a:p>
                      <a:pPr algn="l" rtl="0" fontAlgn="ctr"/>
                      <a:r>
                        <a:rPr lang="zh-CN" altLang="en-US" sz="2000" b="0" i="0" u="none" strike="noStrike">
                          <a:solidFill>
                            <a:srgbClr val="000000"/>
                          </a:solidFill>
                          <a:latin typeface="宋体" panose="02010600030101010101" pitchFamily="2" charset="-122"/>
                        </a:rPr>
                        <a:t>所有者权益总额</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15,000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00"/>
                          </a:solidFill>
                          <a:latin typeface="宋体" panose="02010600030101010101" pitchFamily="2" charset="-122"/>
                        </a:rPr>
                        <a:t>23,000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zh-CN" sz="2000" b="0" i="0" u="none" strike="noStrike" dirty="0">
                          <a:solidFill>
                            <a:srgbClr val="0000CC"/>
                          </a:solidFill>
                          <a:latin typeface="宋体" panose="02010600030101010101" pitchFamily="2" charset="-122"/>
                        </a:rPr>
                        <a:t>44,000</a:t>
                      </a:r>
                    </a:p>
                  </a:txBody>
                  <a:tcPr marL="8645" marR="8645" marT="86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checkerboard(across)">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内容占位符 2" descr="Rectangle: Click to edit Master text styles&#10;Second level&#10;Third level&#10;Fourth level&#10;Fifth level"/>
          <p:cNvSpPr>
            <a:spLocks noGrp="1"/>
          </p:cNvSpPr>
          <p:nvPr>
            <p:ph idx="1"/>
          </p:nvPr>
        </p:nvSpPr>
        <p:spPr>
          <a:xfrm>
            <a:off x="714375" y="1571625"/>
            <a:ext cx="8091488" cy="4357688"/>
          </a:xfrm>
        </p:spPr>
        <p:txBody>
          <a:bodyPr/>
          <a:lstStyle/>
          <a:p>
            <a:pPr eaLnBrk="1" hangingPunct="1"/>
            <a:r>
              <a:rPr lang="zh-CN" altLang="en-US" b="1" dirty="0">
                <a:latin typeface="楷体" panose="02010609060101010101" pitchFamily="49" charset="-122"/>
                <a:ea typeface="楷体" panose="02010609060101010101" pitchFamily="49" charset="-122"/>
              </a:rPr>
              <a:t>每股收益的计算</a:t>
            </a:r>
            <a:endParaRPr lang="en-US" altLang="zh-CN" b="1" dirty="0">
              <a:latin typeface="楷体" panose="02010609060101010101" pitchFamily="49" charset="-122"/>
              <a:ea typeface="楷体" panose="02010609060101010101" pitchFamily="49" charset="-122"/>
            </a:endParaRPr>
          </a:p>
          <a:p>
            <a:pPr lvl="1" eaLnBrk="1" hangingPunct="1"/>
            <a:r>
              <a:rPr lang="en-US" altLang="zh-CN" b="1" dirty="0">
                <a:solidFill>
                  <a:srgbClr val="000000"/>
                </a:solidFill>
                <a:latin typeface="楷体" panose="02010609060101010101" pitchFamily="49" charset="-122"/>
                <a:ea typeface="楷体" panose="02010609060101010101" pitchFamily="49" charset="-122"/>
              </a:rPr>
              <a:t>A</a:t>
            </a:r>
            <a:r>
              <a:rPr lang="zh-CN" altLang="en-US" b="1" dirty="0">
                <a:solidFill>
                  <a:srgbClr val="000000"/>
                </a:solidFill>
                <a:latin typeface="楷体" panose="02010609060101010101" pitchFamily="49" charset="-122"/>
                <a:ea typeface="楷体" panose="02010609060101010101" pitchFamily="49" charset="-122"/>
              </a:rPr>
              <a:t>公司</a:t>
            </a:r>
            <a:r>
              <a:rPr lang="en-US" altLang="zh-CN" b="1" dirty="0">
                <a:solidFill>
                  <a:srgbClr val="000000"/>
                </a:solidFill>
                <a:latin typeface="楷体" panose="02010609060101010101" pitchFamily="49" charset="-122"/>
                <a:ea typeface="楷体" panose="02010609060101010101" pitchFamily="49" charset="-122"/>
              </a:rPr>
              <a:t>2007</a:t>
            </a:r>
            <a:r>
              <a:rPr lang="zh-CN" altLang="en-US" b="1" dirty="0">
                <a:solidFill>
                  <a:srgbClr val="000000"/>
                </a:solidFill>
                <a:latin typeface="楷体" panose="02010609060101010101" pitchFamily="49" charset="-122"/>
                <a:ea typeface="楷体" panose="02010609060101010101" pitchFamily="49" charset="-122"/>
              </a:rPr>
              <a:t>年基本每股收益：</a:t>
            </a:r>
            <a:endParaRPr lang="en-US" altLang="zh-CN" b="1" dirty="0">
              <a:solidFill>
                <a:srgbClr val="000000"/>
              </a:solidFill>
              <a:latin typeface="楷体" panose="02010609060101010101" pitchFamily="49" charset="-122"/>
              <a:ea typeface="楷体" panose="02010609060101010101" pitchFamily="49" charset="-122"/>
            </a:endParaRPr>
          </a:p>
          <a:p>
            <a:pPr lvl="1" eaLnBrk="1" hangingPunct="1"/>
            <a:endParaRPr lang="en-US" altLang="zh-CN" b="1" dirty="0">
              <a:solidFill>
                <a:srgbClr val="000000"/>
              </a:solidFill>
              <a:latin typeface="楷体" panose="02010609060101010101" pitchFamily="49" charset="-122"/>
              <a:ea typeface="楷体" panose="02010609060101010101" pitchFamily="49" charset="-122"/>
            </a:endParaRPr>
          </a:p>
          <a:p>
            <a:pPr lvl="1" eaLnBrk="1" hangingPunct="1"/>
            <a:endParaRPr lang="en-US" altLang="zh-CN" b="1" dirty="0">
              <a:solidFill>
                <a:srgbClr val="000000"/>
              </a:solidFill>
              <a:latin typeface="楷体" panose="02010609060101010101" pitchFamily="49" charset="-122"/>
              <a:ea typeface="楷体" panose="02010609060101010101" pitchFamily="49" charset="-122"/>
            </a:endParaRPr>
          </a:p>
          <a:p>
            <a:pPr lvl="1" eaLnBrk="1" hangingPunct="1"/>
            <a:endParaRPr lang="en-US" altLang="zh-CN" b="1" dirty="0">
              <a:solidFill>
                <a:srgbClr val="000000"/>
              </a:solidFill>
              <a:latin typeface="楷体" panose="02010609060101010101" pitchFamily="49" charset="-122"/>
              <a:ea typeface="楷体" panose="02010609060101010101" pitchFamily="49" charset="-122"/>
            </a:endParaRPr>
          </a:p>
          <a:p>
            <a:pPr lvl="1" eaLnBrk="1" hangingPunct="1"/>
            <a:r>
              <a:rPr lang="zh-CN" altLang="en-US" b="1" dirty="0">
                <a:solidFill>
                  <a:srgbClr val="000000"/>
                </a:solidFill>
                <a:latin typeface="楷体" panose="02010609060101010101" pitchFamily="49" charset="-122"/>
                <a:ea typeface="楷体" panose="02010609060101010101" pitchFamily="49" charset="-122"/>
              </a:rPr>
              <a:t>比较报表中应对</a:t>
            </a:r>
            <a:r>
              <a:rPr lang="en-US" altLang="zh-CN" b="1" dirty="0">
                <a:solidFill>
                  <a:srgbClr val="000000"/>
                </a:solidFill>
                <a:latin typeface="楷体" panose="02010609060101010101" pitchFamily="49" charset="-122"/>
                <a:ea typeface="楷体" panose="02010609060101010101" pitchFamily="49" charset="-122"/>
              </a:rPr>
              <a:t>2006</a:t>
            </a:r>
            <a:r>
              <a:rPr lang="zh-CN" altLang="en-US" b="1" dirty="0">
                <a:solidFill>
                  <a:srgbClr val="000000"/>
                </a:solidFill>
                <a:latin typeface="楷体" panose="02010609060101010101" pitchFamily="49" charset="-122"/>
                <a:ea typeface="楷体" panose="02010609060101010101" pitchFamily="49" charset="-122"/>
              </a:rPr>
              <a:t>年</a:t>
            </a:r>
            <a:r>
              <a:rPr lang="en-US" altLang="zh-CN" b="1" dirty="0">
                <a:solidFill>
                  <a:srgbClr val="000000"/>
                </a:solidFill>
                <a:latin typeface="楷体" panose="02010609060101010101" pitchFamily="49" charset="-122"/>
                <a:ea typeface="楷体" panose="02010609060101010101" pitchFamily="49" charset="-122"/>
              </a:rPr>
              <a:t>A</a:t>
            </a:r>
            <a:r>
              <a:rPr lang="zh-CN" altLang="en-US" b="1" dirty="0">
                <a:solidFill>
                  <a:srgbClr val="000000"/>
                </a:solidFill>
                <a:latin typeface="楷体" panose="02010609060101010101" pitchFamily="49" charset="-122"/>
                <a:ea typeface="楷体" panose="02010609060101010101" pitchFamily="49" charset="-122"/>
              </a:rPr>
              <a:t>公司的每股收益进行调整：</a:t>
            </a:r>
            <a:r>
              <a:rPr lang="en-US" altLang="zh-CN" b="1" dirty="0">
                <a:solidFill>
                  <a:srgbClr val="000000"/>
                </a:solidFill>
                <a:latin typeface="楷体" panose="02010609060101010101" pitchFamily="49" charset="-122"/>
                <a:ea typeface="楷体" panose="02010609060101010101" pitchFamily="49" charset="-122"/>
              </a:rPr>
              <a:t>1200/1200=1</a:t>
            </a:r>
            <a:r>
              <a:rPr lang="zh-CN" altLang="en-US" b="1" dirty="0">
                <a:solidFill>
                  <a:srgbClr val="000000"/>
                </a:solidFill>
                <a:latin typeface="楷体" panose="02010609060101010101" pitchFamily="49" charset="-122"/>
                <a:ea typeface="楷体" panose="02010609060101010101" pitchFamily="49" charset="-122"/>
              </a:rPr>
              <a:t>（元）</a:t>
            </a:r>
          </a:p>
        </p:txBody>
      </p:sp>
      <p:sp>
        <p:nvSpPr>
          <p:cNvPr id="55299"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ADB5A6E4-9E32-4723-AC7B-E68A49BEF9DA}" type="slidenum">
              <a:rPr kumimoji="0" lang="en-US" altLang="zh-CN" sz="1400"/>
              <a:t>33</a:t>
            </a:fld>
            <a:endParaRPr kumimoji="0" lang="en-US" altLang="zh-CN" sz="1400"/>
          </a:p>
        </p:txBody>
      </p:sp>
      <p:graphicFrame>
        <p:nvGraphicFramePr>
          <p:cNvPr id="55300" name="Object 2"/>
          <p:cNvGraphicFramePr>
            <a:graphicFrameLocks noChangeAspect="1"/>
          </p:cNvGraphicFramePr>
          <p:nvPr/>
        </p:nvGraphicFramePr>
        <p:xfrm>
          <a:off x="2071688" y="2643188"/>
          <a:ext cx="5072062" cy="1458912"/>
        </p:xfrm>
        <a:graphic>
          <a:graphicData uri="http://schemas.openxmlformats.org/presentationml/2006/ole">
            <mc:AlternateContent xmlns:mc="http://schemas.openxmlformats.org/markup-compatibility/2006">
              <mc:Choice xmlns:v="urn:schemas-microsoft-com:vml" Requires="v">
                <p:oleObj name="公式" r:id="rId3" imgW="2032000" imgH="584200" progId="Equation.3">
                  <p:embed/>
                </p:oleObj>
              </mc:Choice>
              <mc:Fallback>
                <p:oleObj name="公式" r:id="rId3" imgW="2032000" imgH="584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688" y="2643188"/>
                        <a:ext cx="5072062" cy="1458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内容占位符 2" descr="Rectangle: Click to edit Master text styles&#10;Second level&#10;Third level&#10;Fourth level&#10;Fifth level"/>
          <p:cNvSpPr>
            <a:spLocks noGrp="1"/>
          </p:cNvSpPr>
          <p:nvPr>
            <p:ph idx="1"/>
          </p:nvPr>
        </p:nvSpPr>
        <p:spPr>
          <a:xfrm>
            <a:off x="642940" y="1196751"/>
            <a:ext cx="8143875" cy="4875439"/>
          </a:xfrm>
        </p:spPr>
        <p:txBody>
          <a:bodyPr rtlCol="0">
            <a:normAutofit fontScale="92500"/>
          </a:bodyPr>
          <a:lstStyle/>
          <a:p>
            <a:pPr eaLnBrk="1" fontAlgn="auto" hangingPunct="1">
              <a:spcAft>
                <a:spcPts val="0"/>
              </a:spcAft>
              <a:buClr>
                <a:srgbClr val="FF0000"/>
              </a:buClr>
              <a:buFont typeface="Wingdings" panose="05000000000000000000" pitchFamily="2" charset="2"/>
              <a:buChar char="ü"/>
              <a:defRPr/>
            </a:pPr>
            <a:r>
              <a:rPr lang="zh-CN" altLang="en-US" b="1" dirty="0">
                <a:latin typeface="楷体" panose="02010609060101010101" pitchFamily="49" charset="-122"/>
                <a:ea typeface="楷体" panose="02010609060101010101" pitchFamily="49" charset="-122"/>
              </a:rPr>
              <a:t>“少数股权权益”问题</a:t>
            </a:r>
            <a:endParaRPr lang="en-US" altLang="zh-CN" b="1" dirty="0">
              <a:latin typeface="楷体" panose="02010609060101010101" pitchFamily="49" charset="-122"/>
              <a:ea typeface="楷体" panose="02010609060101010101" pitchFamily="49" charset="-122"/>
            </a:endParaRPr>
          </a:p>
          <a:p>
            <a:pPr lvl="1" eaLnBrk="1" fontAlgn="auto" hangingPunct="1">
              <a:spcAft>
                <a:spcPts val="0"/>
              </a:spcAft>
              <a:buClr>
                <a:srgbClr val="FF0000"/>
              </a:buClr>
              <a:buFont typeface="Wingdings" panose="05000000000000000000" pitchFamily="2" charset="2"/>
              <a:buChar char="ü"/>
              <a:defRPr/>
            </a:pPr>
            <a:r>
              <a:rPr lang="zh-CN" altLang="en-US" sz="2400" b="1" dirty="0">
                <a:solidFill>
                  <a:srgbClr val="000000"/>
                </a:solidFill>
                <a:latin typeface="楷体" panose="02010609060101010101" pitchFamily="49" charset="-122"/>
                <a:ea typeface="楷体" panose="02010609060101010101" pitchFamily="49" charset="-122"/>
              </a:rPr>
              <a:t>如果本例中</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企业的全部股东只有其中的</a:t>
            </a:r>
            <a:r>
              <a:rPr lang="en-US" altLang="zh-CN" sz="2400" b="1" dirty="0">
                <a:solidFill>
                  <a:srgbClr val="000000"/>
                </a:solidFill>
                <a:latin typeface="楷体" panose="02010609060101010101" pitchFamily="49" charset="-122"/>
                <a:ea typeface="楷体" panose="02010609060101010101" pitchFamily="49" charset="-122"/>
              </a:rPr>
              <a:t>90%</a:t>
            </a:r>
            <a:r>
              <a:rPr lang="zh-CN" altLang="en-US" sz="2400" b="1" dirty="0">
                <a:solidFill>
                  <a:srgbClr val="000000"/>
                </a:solidFill>
                <a:latin typeface="楷体" panose="02010609060101010101" pitchFamily="49" charset="-122"/>
                <a:ea typeface="楷体" panose="02010609060101010101" pitchFamily="49" charset="-122"/>
              </a:rPr>
              <a:t>以原持有的对</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企业股权换取了</a:t>
            </a:r>
            <a:r>
              <a:rPr lang="en-US" altLang="zh-CN" sz="2400" b="1" dirty="0">
                <a:solidFill>
                  <a:srgbClr val="000000"/>
                </a:solidFill>
                <a:latin typeface="楷体" panose="02010609060101010101" pitchFamily="49" charset="-122"/>
                <a:ea typeface="楷体" panose="02010609060101010101" pitchFamily="49" charset="-122"/>
              </a:rPr>
              <a:t>A</a:t>
            </a:r>
            <a:r>
              <a:rPr lang="zh-CN" altLang="en-US" sz="2400" b="1" dirty="0">
                <a:solidFill>
                  <a:srgbClr val="000000"/>
                </a:solidFill>
                <a:latin typeface="楷体" panose="02010609060101010101" pitchFamily="49" charset="-122"/>
                <a:ea typeface="楷体" panose="02010609060101010101" pitchFamily="49" charset="-122"/>
              </a:rPr>
              <a:t>公司增发的普通股。</a:t>
            </a:r>
            <a:r>
              <a:rPr lang="en-US" altLang="zh-CN" sz="2400" b="1" dirty="0">
                <a:solidFill>
                  <a:srgbClr val="000000"/>
                </a:solidFill>
                <a:latin typeface="楷体" panose="02010609060101010101" pitchFamily="49" charset="-122"/>
                <a:ea typeface="楷体" panose="02010609060101010101" pitchFamily="49" charset="-122"/>
              </a:rPr>
              <a:t>A</a:t>
            </a:r>
            <a:r>
              <a:rPr lang="zh-CN" altLang="en-US" sz="2400" b="1" dirty="0">
                <a:solidFill>
                  <a:srgbClr val="000000"/>
                </a:solidFill>
                <a:latin typeface="楷体" panose="02010609060101010101" pitchFamily="49" charset="-122"/>
                <a:ea typeface="楷体" panose="02010609060101010101" pitchFamily="49" charset="-122"/>
              </a:rPr>
              <a:t>公司应发行的普通股股数为</a:t>
            </a:r>
            <a:r>
              <a:rPr lang="en-US" altLang="zh-CN" sz="2400" b="1" dirty="0">
                <a:solidFill>
                  <a:srgbClr val="000000"/>
                </a:solidFill>
                <a:latin typeface="楷体" panose="02010609060101010101" pitchFamily="49" charset="-122"/>
                <a:ea typeface="楷体" panose="02010609060101010101" pitchFamily="49" charset="-122"/>
              </a:rPr>
              <a:t>1080</a:t>
            </a:r>
            <a:r>
              <a:rPr lang="zh-CN" altLang="en-US" sz="2400" b="1" dirty="0">
                <a:solidFill>
                  <a:srgbClr val="000000"/>
                </a:solidFill>
                <a:latin typeface="楷体" panose="02010609060101010101" pitchFamily="49" charset="-122"/>
                <a:ea typeface="楷体" panose="02010609060101010101" pitchFamily="49" charset="-122"/>
              </a:rPr>
              <a:t>万股（</a:t>
            </a:r>
            <a:r>
              <a:rPr lang="en-US" altLang="zh-CN" sz="2400" b="1" dirty="0">
                <a:solidFill>
                  <a:srgbClr val="000000"/>
                </a:solidFill>
                <a:latin typeface="楷体" panose="02010609060101010101" pitchFamily="49" charset="-122"/>
                <a:ea typeface="楷体" panose="02010609060101010101" pitchFamily="49" charset="-122"/>
              </a:rPr>
              <a:t>600*90%*2</a:t>
            </a:r>
            <a:r>
              <a:rPr lang="zh-CN" altLang="en-US" sz="2400" b="1" dirty="0">
                <a:solidFill>
                  <a:srgbClr val="000000"/>
                </a:solidFill>
                <a:latin typeface="楷体" panose="02010609060101010101" pitchFamily="49" charset="-122"/>
                <a:ea typeface="楷体" panose="02010609060101010101" pitchFamily="49" charset="-122"/>
              </a:rPr>
              <a:t>）。企业合并后，</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企业的股东拥有合并后报告主体的股权比例为</a:t>
            </a:r>
            <a:r>
              <a:rPr lang="en-US" altLang="zh-CN" sz="2400" b="1" dirty="0">
                <a:solidFill>
                  <a:srgbClr val="000000"/>
                </a:solidFill>
                <a:latin typeface="楷体" panose="02010609060101010101" pitchFamily="49" charset="-122"/>
                <a:ea typeface="楷体" panose="02010609060101010101" pitchFamily="49" charset="-122"/>
              </a:rPr>
              <a:t>51.92%</a:t>
            </a:r>
            <a:r>
              <a:rPr lang="zh-CN" altLang="en-US" sz="2400" b="1" dirty="0">
                <a:solidFill>
                  <a:srgbClr val="000000"/>
                </a:solidFill>
                <a:latin typeface="楷体" panose="02010609060101010101" pitchFamily="49" charset="-122"/>
                <a:ea typeface="楷体" panose="02010609060101010101" pitchFamily="49" charset="-122"/>
              </a:rPr>
              <a:t>（</a:t>
            </a:r>
            <a:r>
              <a:rPr lang="en-US" altLang="zh-CN" sz="2400" b="1" dirty="0">
                <a:solidFill>
                  <a:srgbClr val="000000"/>
                </a:solidFill>
                <a:latin typeface="楷体" panose="02010609060101010101" pitchFamily="49" charset="-122"/>
                <a:ea typeface="楷体" panose="02010609060101010101" pitchFamily="49" charset="-122"/>
              </a:rPr>
              <a:t>=1080/2080</a:t>
            </a:r>
            <a:r>
              <a:rPr lang="zh-CN" altLang="en-US" sz="2400" b="1" dirty="0">
                <a:solidFill>
                  <a:srgbClr val="000000"/>
                </a:solidFill>
                <a:latin typeface="楷体" panose="02010609060101010101" pitchFamily="49" charset="-122"/>
                <a:ea typeface="楷体" panose="02010609060101010101" pitchFamily="49" charset="-122"/>
              </a:rPr>
              <a:t>）。通过假定</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企业向</a:t>
            </a:r>
            <a:r>
              <a:rPr lang="en-US" altLang="zh-CN" sz="2400" b="1" dirty="0">
                <a:solidFill>
                  <a:srgbClr val="000000"/>
                </a:solidFill>
                <a:latin typeface="楷体" panose="02010609060101010101" pitchFamily="49" charset="-122"/>
                <a:ea typeface="楷体" panose="02010609060101010101" pitchFamily="49" charset="-122"/>
              </a:rPr>
              <a:t>A</a:t>
            </a:r>
            <a:r>
              <a:rPr lang="zh-CN" altLang="en-US" sz="2400" b="1" dirty="0">
                <a:solidFill>
                  <a:srgbClr val="000000"/>
                </a:solidFill>
                <a:latin typeface="楷体" panose="02010609060101010101" pitchFamily="49" charset="-122"/>
                <a:ea typeface="楷体" panose="02010609060101010101" pitchFamily="49" charset="-122"/>
              </a:rPr>
              <a:t>公司股东发行本企业普通股在合并后主体享有同样的股权比例，在计算</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企业须发行的普通股数量时，不考虑少数股权的因素，故</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企业应发行的普通股股数为</a:t>
            </a:r>
            <a:r>
              <a:rPr lang="en-US" altLang="zh-CN" sz="2400" b="1" dirty="0">
                <a:solidFill>
                  <a:srgbClr val="000000"/>
                </a:solidFill>
                <a:latin typeface="楷体" panose="02010609060101010101" pitchFamily="49" charset="-122"/>
                <a:ea typeface="楷体" panose="02010609060101010101" pitchFamily="49" charset="-122"/>
              </a:rPr>
              <a:t>500</a:t>
            </a:r>
            <a:r>
              <a:rPr lang="zh-CN" altLang="en-US" sz="2400" b="1" dirty="0">
                <a:solidFill>
                  <a:srgbClr val="000000"/>
                </a:solidFill>
                <a:latin typeface="楷体" panose="02010609060101010101" pitchFamily="49" charset="-122"/>
                <a:ea typeface="楷体" panose="02010609060101010101" pitchFamily="49" charset="-122"/>
              </a:rPr>
              <a:t>万股（</a:t>
            </a:r>
            <a:r>
              <a:rPr lang="en-US" altLang="zh-CN" sz="2400" b="1" dirty="0">
                <a:solidFill>
                  <a:srgbClr val="000000"/>
                </a:solidFill>
                <a:latin typeface="楷体" panose="02010609060101010101" pitchFamily="49" charset="-122"/>
                <a:ea typeface="楷体" panose="02010609060101010101" pitchFamily="49" charset="-122"/>
              </a:rPr>
              <a:t>=600*90%/51.92%-600*90%</a:t>
            </a:r>
            <a:r>
              <a:rPr lang="zh-CN" altLang="en-US" sz="2400" b="1" dirty="0">
                <a:solidFill>
                  <a:srgbClr val="000000"/>
                </a:solidFill>
                <a:latin typeface="楷体" panose="02010609060101010101" pitchFamily="49" charset="-122"/>
                <a:ea typeface="楷体" panose="02010609060101010101" pitchFamily="49" charset="-122"/>
              </a:rPr>
              <a:t>），</a:t>
            </a:r>
            <a:r>
              <a:rPr lang="en-US" altLang="zh-CN" sz="2400" b="1" dirty="0">
                <a:solidFill>
                  <a:srgbClr val="000000"/>
                </a:solidFill>
                <a:latin typeface="楷体" panose="02010609060101010101" pitchFamily="49" charset="-122"/>
                <a:ea typeface="楷体" panose="02010609060101010101" pitchFamily="49" charset="-122"/>
              </a:rPr>
              <a:t>B </a:t>
            </a:r>
            <a:r>
              <a:rPr lang="zh-CN" altLang="en-US" sz="2400" b="1" dirty="0">
                <a:solidFill>
                  <a:srgbClr val="000000"/>
                </a:solidFill>
                <a:latin typeface="楷体" panose="02010609060101010101" pitchFamily="49" charset="-122"/>
                <a:ea typeface="楷体" panose="02010609060101010101" pitchFamily="49" charset="-122"/>
              </a:rPr>
              <a:t>企业在该项合并中的企业合并成本为</a:t>
            </a:r>
            <a:r>
              <a:rPr lang="en-US" altLang="zh-CN" sz="2400" b="1" dirty="0">
                <a:solidFill>
                  <a:srgbClr val="000000"/>
                </a:solidFill>
                <a:latin typeface="楷体" panose="02010609060101010101" pitchFamily="49" charset="-122"/>
                <a:ea typeface="楷体" panose="02010609060101010101" pitchFamily="49" charset="-122"/>
              </a:rPr>
              <a:t>20000</a:t>
            </a:r>
            <a:r>
              <a:rPr lang="zh-CN" altLang="en-US" sz="2400" b="1" dirty="0">
                <a:solidFill>
                  <a:srgbClr val="000000"/>
                </a:solidFill>
                <a:latin typeface="楷体" panose="02010609060101010101" pitchFamily="49" charset="-122"/>
                <a:ea typeface="楷体" panose="02010609060101010101" pitchFamily="49" charset="-122"/>
              </a:rPr>
              <a:t>万元（</a:t>
            </a:r>
            <a:r>
              <a:rPr lang="en-US" altLang="zh-CN" sz="2400" b="1" dirty="0">
                <a:solidFill>
                  <a:srgbClr val="000000"/>
                </a:solidFill>
                <a:latin typeface="楷体" panose="02010609060101010101" pitchFamily="49" charset="-122"/>
                <a:ea typeface="楷体" panose="02010609060101010101" pitchFamily="49" charset="-122"/>
              </a:rPr>
              <a:t>=500*40</a:t>
            </a:r>
            <a:r>
              <a:rPr lang="zh-CN" altLang="en-US" sz="2400" b="1" dirty="0">
                <a:solidFill>
                  <a:srgbClr val="000000"/>
                </a:solidFill>
                <a:latin typeface="楷体" panose="02010609060101010101" pitchFamily="49" charset="-122"/>
                <a:ea typeface="楷体" panose="02010609060101010101" pitchFamily="49" charset="-122"/>
              </a:rPr>
              <a:t>），</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企业未参与股权交换的股东拥有</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企业的股份为</a:t>
            </a:r>
            <a:r>
              <a:rPr lang="en-US" altLang="zh-CN" sz="2400" b="1" dirty="0">
                <a:solidFill>
                  <a:srgbClr val="000000"/>
                </a:solidFill>
                <a:latin typeface="楷体" panose="02010609060101010101" pitchFamily="49" charset="-122"/>
                <a:ea typeface="楷体" panose="02010609060101010101" pitchFamily="49" charset="-122"/>
              </a:rPr>
              <a:t>10%</a:t>
            </a:r>
            <a:r>
              <a:rPr lang="zh-CN" altLang="en-US" sz="2400" b="1" dirty="0">
                <a:solidFill>
                  <a:srgbClr val="000000"/>
                </a:solidFill>
                <a:latin typeface="楷体" panose="02010609060101010101" pitchFamily="49" charset="-122"/>
                <a:ea typeface="楷体" panose="02010609060101010101" pitchFamily="49" charset="-122"/>
              </a:rPr>
              <a:t>，享有</a:t>
            </a:r>
            <a:r>
              <a:rPr lang="en-US" altLang="zh-CN" sz="2400" b="1" dirty="0">
                <a:solidFill>
                  <a:srgbClr val="000000"/>
                </a:solidFill>
                <a:latin typeface="楷体" panose="02010609060101010101" pitchFamily="49" charset="-122"/>
                <a:ea typeface="楷体" panose="02010609060101010101" pitchFamily="49" charset="-122"/>
              </a:rPr>
              <a:t>B</a:t>
            </a:r>
            <a:r>
              <a:rPr lang="zh-CN" altLang="en-US" sz="2400" b="1" dirty="0">
                <a:solidFill>
                  <a:srgbClr val="000000"/>
                </a:solidFill>
                <a:latin typeface="楷体" panose="02010609060101010101" pitchFamily="49" charset="-122"/>
                <a:ea typeface="楷体" panose="02010609060101010101" pitchFamily="49" charset="-122"/>
              </a:rPr>
              <a:t>企业合并前净资产的份额为</a:t>
            </a:r>
            <a:r>
              <a:rPr lang="en-US" altLang="zh-CN" sz="2400" b="1">
                <a:solidFill>
                  <a:srgbClr val="000000"/>
                </a:solidFill>
                <a:latin typeface="楷体" panose="02010609060101010101" pitchFamily="49" charset="-122"/>
                <a:ea typeface="楷体" panose="02010609060101010101" pitchFamily="49" charset="-122"/>
              </a:rPr>
              <a:t>2300</a:t>
            </a:r>
            <a:r>
              <a:rPr lang="zh-CN" altLang="en-US" sz="2400" b="1" dirty="0">
                <a:solidFill>
                  <a:srgbClr val="000000"/>
                </a:solidFill>
                <a:latin typeface="楷体" panose="02010609060101010101" pitchFamily="49" charset="-122"/>
                <a:ea typeface="楷体" panose="02010609060101010101" pitchFamily="49" charset="-122"/>
              </a:rPr>
              <a:t>万元，在合并报表中应作为“少数股东权益”列示。</a:t>
            </a:r>
          </a:p>
        </p:txBody>
      </p:sp>
      <p:sp>
        <p:nvSpPr>
          <p:cNvPr id="56323"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3AAB3CBA-5EE0-4562-ABD6-04EDE0CF9086}" type="slidenum">
              <a:rPr kumimoji="0" lang="en-US" altLang="zh-CN" sz="1400"/>
              <a:t>34</a:t>
            </a:fld>
            <a:endParaRPr kumimoji="0" lang="en-US" altLang="zh-CN" sz="1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内容占位符 2" descr="Rectangle: Click to edit Master text styles&#10;Second level&#10;Third level&#10;Fourth level&#10;Fifth level"/>
          <p:cNvSpPr>
            <a:spLocks noGrp="1"/>
          </p:cNvSpPr>
          <p:nvPr>
            <p:ph idx="1"/>
          </p:nvPr>
        </p:nvSpPr>
        <p:spPr>
          <a:xfrm>
            <a:off x="179512" y="116632"/>
            <a:ext cx="8640960" cy="6624736"/>
          </a:xfrm>
        </p:spPr>
        <p:txBody>
          <a:bodyPr/>
          <a:lstStyle/>
          <a:p>
            <a:pPr>
              <a:buFont typeface="Wingdings" panose="05000000000000000000" pitchFamily="2" charset="2"/>
              <a:buChar char="Ø"/>
            </a:pPr>
            <a:r>
              <a:rPr lang="zh-CN" altLang="en-US" sz="2400" b="1" dirty="0">
                <a:solidFill>
                  <a:srgbClr val="FF0000"/>
                </a:solidFill>
                <a:latin typeface="华文隶书" panose="02010800040101010101" pitchFamily="2" charset="-122"/>
                <a:ea typeface="华文隶书" panose="02010800040101010101" pitchFamily="2" charset="-122"/>
              </a:rPr>
              <a:t>不构成业务的反向购买</a:t>
            </a:r>
            <a:endParaRPr lang="en-US" altLang="zh-CN" sz="2400" b="1" dirty="0">
              <a:latin typeface="华文隶书" panose="02010800040101010101" pitchFamily="2" charset="-122"/>
              <a:ea typeface="华文隶书" panose="02010800040101010101" pitchFamily="2" charset="-122"/>
            </a:endParaRPr>
          </a:p>
          <a:p>
            <a:pPr lvl="1">
              <a:lnSpc>
                <a:spcPct val="125000"/>
              </a:lnSpc>
            </a:pPr>
            <a:r>
              <a:rPr lang="zh-CN" altLang="en-US" sz="2000" b="1" dirty="0">
                <a:solidFill>
                  <a:srgbClr val="000000"/>
                </a:solidFill>
              </a:rPr>
              <a:t>非上市公司</a:t>
            </a:r>
            <a:r>
              <a:rPr lang="zh-CN" altLang="en-US" sz="2000" b="1" dirty="0"/>
              <a:t>以所持有的对子公司投资等资产为对价取得上市公司的控制权，构成反向购买的，若交易发生时，</a:t>
            </a:r>
            <a:r>
              <a:rPr lang="zh-CN" altLang="en-US" sz="2000" b="1" dirty="0">
                <a:solidFill>
                  <a:srgbClr val="000000"/>
                </a:solidFill>
              </a:rPr>
              <a:t>上市公司未持有任何资产负债或仅持有现金、交易性金融资产等不构成业务的资产或负债的</a:t>
            </a:r>
            <a:r>
              <a:rPr lang="zh-CN" altLang="en-US" sz="2000" b="1" dirty="0"/>
              <a:t>，上市公司在编制合并财务报表时，应当按照</a:t>
            </a:r>
            <a:r>
              <a:rPr lang="en-US" altLang="zh-CN" sz="2000" b="1" dirty="0"/>
              <a:t>《</a:t>
            </a:r>
            <a:r>
              <a:rPr lang="zh-CN" altLang="en-US" sz="2000" b="1" dirty="0"/>
              <a:t>财政部关于做好执行会计准则企业</a:t>
            </a:r>
            <a:r>
              <a:rPr lang="en-US" altLang="zh-CN" sz="2000" b="1" dirty="0"/>
              <a:t>2008</a:t>
            </a:r>
            <a:r>
              <a:rPr lang="zh-CN" altLang="en-US" sz="2000" b="1" dirty="0"/>
              <a:t>年年报工作的通知</a:t>
            </a:r>
            <a:r>
              <a:rPr lang="en-US" altLang="zh-CN" sz="2000" b="1" dirty="0"/>
              <a:t>》</a:t>
            </a:r>
            <a:r>
              <a:rPr lang="zh-CN" altLang="en-US" sz="2000" b="1" dirty="0"/>
              <a:t>（财会函</a:t>
            </a:r>
            <a:r>
              <a:rPr lang="en-US" altLang="zh-CN" sz="2000" b="1" dirty="0"/>
              <a:t>[2008]60</a:t>
            </a:r>
            <a:r>
              <a:rPr lang="zh-CN" altLang="en-US" sz="2000" b="1" dirty="0"/>
              <a:t>号）的规定执行。</a:t>
            </a:r>
            <a:endParaRPr lang="en-US" altLang="zh-CN" sz="2000" b="1" dirty="0"/>
          </a:p>
          <a:p>
            <a:pPr lvl="2">
              <a:lnSpc>
                <a:spcPct val="125000"/>
              </a:lnSpc>
            </a:pPr>
            <a:r>
              <a:rPr lang="zh-CN" altLang="en-US" sz="1800" b="1" dirty="0"/>
              <a:t>财会函</a:t>
            </a:r>
            <a:r>
              <a:rPr lang="en-US" altLang="zh-CN" sz="1800" b="1" dirty="0"/>
              <a:t>[2008]60</a:t>
            </a:r>
            <a:r>
              <a:rPr lang="zh-CN" altLang="en-US" sz="1800" b="1" dirty="0"/>
              <a:t>号：企业购买上市公司，被购买的上市公司不构成业务的，购买企业应按照权益性交易的原则进行处理，不得确认商誉或确认计入当期损益。</a:t>
            </a:r>
            <a:endParaRPr lang="en-US" altLang="zh-CN" sz="1800" b="1" dirty="0"/>
          </a:p>
          <a:p>
            <a:pPr lvl="3">
              <a:lnSpc>
                <a:spcPct val="125000"/>
              </a:lnSpc>
            </a:pPr>
            <a:r>
              <a:rPr lang="zh-CN" altLang="en-US" sz="1600" b="1" dirty="0"/>
              <a:t>业务是指企业内部某些生产经营活动或资产负债的组合，该组合具有投入、加工处理过程和产出能力，能够独立计算其成本费用或所产生的收入等，可以为投资者等提供股利、更低的成本或其他经济利益等形式的回报。有关资产或资产、负债的组合具备了投入和加工处理过程两个要素即可认为构成一项业务。对于取得的资产、负债组合是否构成业务，应当由企业结合实际情况进行判断。</a:t>
            </a:r>
            <a:endParaRPr lang="en-US" altLang="zh-CN" sz="1600" b="1" dirty="0"/>
          </a:p>
          <a:p>
            <a:pPr lvl="2">
              <a:lnSpc>
                <a:spcPct val="125000"/>
              </a:lnSpc>
              <a:buClr>
                <a:srgbClr val="FF0000"/>
              </a:buClr>
              <a:buFont typeface="Wingdings" panose="05000000000000000000" pitchFamily="2" charset="2"/>
              <a:buChar char="Ø"/>
            </a:pPr>
            <a:r>
              <a:rPr lang="zh-CN" altLang="en-US" sz="1800" b="1" dirty="0">
                <a:solidFill>
                  <a:srgbClr val="FF0000"/>
                </a:solidFill>
              </a:rPr>
              <a:t>不构成业务的反向购买，并不是一项企业合并（不属于第</a:t>
            </a:r>
            <a:r>
              <a:rPr lang="en-US" altLang="zh-CN" sz="1800" b="1" dirty="0">
                <a:solidFill>
                  <a:srgbClr val="FF0000"/>
                </a:solidFill>
              </a:rPr>
              <a:t>20</a:t>
            </a:r>
            <a:r>
              <a:rPr lang="zh-CN" altLang="en-US" sz="1800" b="1" dirty="0">
                <a:solidFill>
                  <a:srgbClr val="FF0000"/>
                </a:solidFill>
              </a:rPr>
              <a:t>号准则定义的“企业合并”）。</a:t>
            </a:r>
            <a:endParaRPr lang="en-US" altLang="zh-CN" sz="1800" b="1" dirty="0">
              <a:solidFill>
                <a:srgbClr val="FF0000"/>
              </a:solidFill>
            </a:endParaRPr>
          </a:p>
          <a:p>
            <a:pPr lvl="2">
              <a:buClr>
                <a:srgbClr val="FF0000"/>
              </a:buClr>
              <a:buFont typeface="Wingdings" panose="05000000000000000000" pitchFamily="2" charset="2"/>
              <a:buChar char="Ø"/>
            </a:pPr>
            <a:endParaRPr lang="zh-CN" altLang="en-US" sz="1800" b="1" dirty="0">
              <a:solidFill>
                <a:srgbClr val="FF0000"/>
              </a:solidFill>
            </a:endParaRPr>
          </a:p>
        </p:txBody>
      </p:sp>
      <p:sp>
        <p:nvSpPr>
          <p:cNvPr id="57347"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2A798730-4243-4552-A7DD-DAB09F8BE66C}" type="slidenum">
              <a:rPr kumimoji="0" lang="en-US" altLang="zh-CN" sz="1400"/>
              <a:t>35</a:t>
            </a:fld>
            <a:endParaRPr kumimoji="0" lang="en-US" altLang="zh-CN" sz="1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内容占位符 2" descr="Rectangle: Click to edit Master text styles&#10;Second level&#10;Third level&#10;Fourth level&#10;Fifth level"/>
          <p:cNvSpPr>
            <a:spLocks noGrp="1"/>
          </p:cNvSpPr>
          <p:nvPr>
            <p:ph idx="1"/>
          </p:nvPr>
        </p:nvSpPr>
        <p:spPr>
          <a:xfrm>
            <a:off x="395536" y="404664"/>
            <a:ext cx="8424936" cy="5544616"/>
          </a:xfrm>
        </p:spPr>
        <p:txBody>
          <a:bodyPr/>
          <a:lstStyle/>
          <a:p>
            <a:pPr marL="0" indent="0">
              <a:buNone/>
            </a:pPr>
            <a:r>
              <a:rPr lang="en-US" altLang="zh-CN" sz="2400" b="1" dirty="0">
                <a:latin typeface="华文隶书" panose="02010800040101010101" pitchFamily="2" charset="-122"/>
                <a:ea typeface="华文隶书" panose="02010800040101010101" pitchFamily="2" charset="-122"/>
              </a:rPr>
              <a:t>Case1.2</a:t>
            </a:r>
            <a:r>
              <a:rPr lang="zh-CN" altLang="en-US" sz="2400" b="1" dirty="0">
                <a:latin typeface="华文隶书" panose="02010800040101010101" pitchFamily="2" charset="-122"/>
                <a:ea typeface="华文隶书" panose="02010800040101010101" pitchFamily="2" charset="-122"/>
              </a:rPr>
              <a:t>（合并成本的确定）</a:t>
            </a:r>
            <a:endParaRPr lang="en-US" altLang="zh-CN" sz="2400" dirty="0">
              <a:latin typeface="华文隶书" panose="02010800040101010101" pitchFamily="2" charset="-122"/>
              <a:ea typeface="华文隶书" panose="02010800040101010101" pitchFamily="2" charset="-122"/>
            </a:endParaRPr>
          </a:p>
          <a:p>
            <a:pPr lvl="1">
              <a:lnSpc>
                <a:spcPct val="125000"/>
              </a:lnSpc>
            </a:pPr>
            <a:r>
              <a:rPr lang="en-US" altLang="zh-CN" sz="2000" b="1" dirty="0">
                <a:solidFill>
                  <a:srgbClr val="000000"/>
                </a:solidFill>
                <a:latin typeface="+mn-ea"/>
              </a:rPr>
              <a:t>A</a:t>
            </a:r>
            <a:r>
              <a:rPr lang="zh-CN" altLang="zh-CN" sz="2000" b="1" dirty="0">
                <a:solidFill>
                  <a:srgbClr val="000000"/>
                </a:solidFill>
                <a:latin typeface="+mn-ea"/>
              </a:rPr>
              <a:t>公司为上市公司，</a:t>
            </a:r>
            <a:r>
              <a:rPr lang="en-US" altLang="zh-CN" sz="2000" b="1" dirty="0">
                <a:solidFill>
                  <a:srgbClr val="000000"/>
                </a:solidFill>
                <a:latin typeface="+mn-ea"/>
              </a:rPr>
              <a:t>2×13</a:t>
            </a:r>
            <a:r>
              <a:rPr lang="zh-CN" altLang="zh-CN" sz="2000" b="1" dirty="0">
                <a:solidFill>
                  <a:srgbClr val="000000"/>
                </a:solidFill>
                <a:latin typeface="+mn-ea"/>
              </a:rPr>
              <a:t>年</a:t>
            </a:r>
            <a:r>
              <a:rPr lang="en-US" altLang="zh-CN" sz="2000" b="1" dirty="0">
                <a:solidFill>
                  <a:srgbClr val="000000"/>
                </a:solidFill>
                <a:latin typeface="+mn-ea"/>
              </a:rPr>
              <a:t>12</a:t>
            </a:r>
            <a:r>
              <a:rPr lang="zh-CN" altLang="zh-CN" sz="2000" b="1" dirty="0">
                <a:solidFill>
                  <a:srgbClr val="000000"/>
                </a:solidFill>
                <a:latin typeface="+mn-ea"/>
              </a:rPr>
              <a:t>月</a:t>
            </a:r>
            <a:r>
              <a:rPr lang="en-US" altLang="zh-CN" sz="2000" b="1" dirty="0">
                <a:solidFill>
                  <a:srgbClr val="000000"/>
                </a:solidFill>
                <a:latin typeface="+mn-ea"/>
              </a:rPr>
              <a:t>31</a:t>
            </a:r>
            <a:r>
              <a:rPr lang="zh-CN" altLang="zh-CN" sz="2000" b="1" dirty="0">
                <a:solidFill>
                  <a:srgbClr val="000000"/>
                </a:solidFill>
                <a:latin typeface="+mn-ea"/>
              </a:rPr>
              <a:t>日账面净资产约</a:t>
            </a:r>
            <a:r>
              <a:rPr lang="en-US" altLang="zh-CN" sz="2000" b="1" dirty="0">
                <a:solidFill>
                  <a:srgbClr val="000000"/>
                </a:solidFill>
                <a:latin typeface="+mn-ea"/>
              </a:rPr>
              <a:t>20</a:t>
            </a:r>
            <a:r>
              <a:rPr lang="zh-CN" altLang="zh-CN" sz="2000" b="1" dirty="0">
                <a:solidFill>
                  <a:srgbClr val="000000"/>
                </a:solidFill>
                <a:latin typeface="+mn-ea"/>
              </a:rPr>
              <a:t>亿元。</a:t>
            </a:r>
            <a:r>
              <a:rPr lang="en-US" altLang="zh-CN" sz="2000" b="1" dirty="0">
                <a:solidFill>
                  <a:srgbClr val="000000"/>
                </a:solidFill>
                <a:latin typeface="+mn-ea"/>
              </a:rPr>
              <a:t>2×14</a:t>
            </a:r>
            <a:r>
              <a:rPr lang="zh-CN" altLang="zh-CN" sz="2000" b="1" dirty="0">
                <a:solidFill>
                  <a:srgbClr val="000000"/>
                </a:solidFill>
                <a:latin typeface="+mn-ea"/>
              </a:rPr>
              <a:t>年，</a:t>
            </a:r>
            <a:r>
              <a:rPr lang="en-US" altLang="zh-CN" sz="2000" b="1" dirty="0">
                <a:solidFill>
                  <a:srgbClr val="000000"/>
                </a:solidFill>
                <a:latin typeface="+mn-ea"/>
              </a:rPr>
              <a:t>A</a:t>
            </a:r>
            <a:r>
              <a:rPr lang="zh-CN" altLang="zh-CN" sz="2000" b="1" dirty="0">
                <a:solidFill>
                  <a:srgbClr val="000000"/>
                </a:solidFill>
                <a:latin typeface="+mn-ea"/>
              </a:rPr>
              <a:t>公司决定向非关联方</a:t>
            </a:r>
            <a:r>
              <a:rPr lang="en-US" altLang="zh-CN" sz="2000" b="1" dirty="0">
                <a:solidFill>
                  <a:srgbClr val="000000"/>
                </a:solidFill>
                <a:latin typeface="+mn-ea"/>
              </a:rPr>
              <a:t>B</a:t>
            </a:r>
            <a:r>
              <a:rPr lang="zh-CN" altLang="zh-CN" sz="2000" b="1" dirty="0">
                <a:solidFill>
                  <a:srgbClr val="000000"/>
                </a:solidFill>
                <a:latin typeface="+mn-ea"/>
              </a:rPr>
              <a:t>公司定向发行股份购买</a:t>
            </a:r>
            <a:r>
              <a:rPr lang="en-US" altLang="zh-CN" sz="2000" b="1" dirty="0">
                <a:solidFill>
                  <a:srgbClr val="000000"/>
                </a:solidFill>
                <a:latin typeface="+mn-ea"/>
              </a:rPr>
              <a:t>B</a:t>
            </a:r>
            <a:r>
              <a:rPr lang="zh-CN" altLang="zh-CN" sz="2000" b="1" dirty="0">
                <a:solidFill>
                  <a:srgbClr val="000000"/>
                </a:solidFill>
                <a:latin typeface="+mn-ea"/>
              </a:rPr>
              <a:t>公司持有的一项业务。</a:t>
            </a:r>
            <a:r>
              <a:rPr lang="en-US" altLang="zh-CN" sz="2000" b="1" dirty="0">
                <a:solidFill>
                  <a:srgbClr val="000000"/>
                </a:solidFill>
                <a:latin typeface="+mn-ea"/>
              </a:rPr>
              <a:t>A</a:t>
            </a:r>
            <a:r>
              <a:rPr lang="zh-CN" altLang="zh-CN" sz="2000" b="1" dirty="0">
                <a:solidFill>
                  <a:srgbClr val="000000"/>
                </a:solidFill>
                <a:latin typeface="+mn-ea"/>
              </a:rPr>
              <a:t>公司和</a:t>
            </a:r>
            <a:r>
              <a:rPr lang="en-US" altLang="zh-CN" sz="2000" b="1" dirty="0">
                <a:solidFill>
                  <a:srgbClr val="000000"/>
                </a:solidFill>
                <a:latin typeface="+mn-ea"/>
              </a:rPr>
              <a:t>B</a:t>
            </a:r>
            <a:r>
              <a:rPr lang="zh-CN" altLang="zh-CN" sz="2000" b="1" dirty="0">
                <a:solidFill>
                  <a:srgbClr val="000000"/>
                </a:solidFill>
                <a:latin typeface="+mn-ea"/>
              </a:rPr>
              <a:t>公司以被购买业务中可辨认净资产在</a:t>
            </a:r>
            <a:r>
              <a:rPr lang="en-US" altLang="zh-CN" sz="2000" b="1" dirty="0">
                <a:solidFill>
                  <a:srgbClr val="000000"/>
                </a:solidFill>
                <a:latin typeface="+mn-ea"/>
              </a:rPr>
              <a:t>2×13</a:t>
            </a:r>
            <a:r>
              <a:rPr lang="zh-CN" altLang="zh-CN" sz="2000" b="1" dirty="0">
                <a:solidFill>
                  <a:srgbClr val="000000"/>
                </a:solidFill>
                <a:latin typeface="+mn-ea"/>
              </a:rPr>
              <a:t>年</a:t>
            </a:r>
            <a:r>
              <a:rPr lang="en-US" altLang="zh-CN" sz="2000" b="1" dirty="0">
                <a:solidFill>
                  <a:srgbClr val="000000"/>
                </a:solidFill>
                <a:latin typeface="+mn-ea"/>
              </a:rPr>
              <a:t>12</a:t>
            </a:r>
            <a:r>
              <a:rPr lang="zh-CN" altLang="zh-CN" sz="2000" b="1" dirty="0">
                <a:solidFill>
                  <a:srgbClr val="000000"/>
                </a:solidFill>
                <a:latin typeface="+mn-ea"/>
              </a:rPr>
              <a:t>月</a:t>
            </a:r>
            <a:r>
              <a:rPr lang="en-US" altLang="zh-CN" sz="2000" b="1" dirty="0">
                <a:solidFill>
                  <a:srgbClr val="000000"/>
                </a:solidFill>
                <a:latin typeface="+mn-ea"/>
              </a:rPr>
              <a:t>31</a:t>
            </a:r>
            <a:r>
              <a:rPr lang="zh-CN" altLang="zh-CN" sz="2000" b="1" dirty="0">
                <a:solidFill>
                  <a:srgbClr val="000000"/>
                </a:solidFill>
                <a:latin typeface="+mn-ea"/>
              </a:rPr>
              <a:t>日的公允价值为参考依据，确定交易价格为</a:t>
            </a:r>
            <a:r>
              <a:rPr lang="en-US" altLang="zh-CN" sz="2000" b="1" dirty="0">
                <a:solidFill>
                  <a:srgbClr val="000000"/>
                </a:solidFill>
                <a:latin typeface="+mn-ea"/>
              </a:rPr>
              <a:t>15</a:t>
            </a:r>
            <a:r>
              <a:rPr lang="zh-CN" altLang="zh-CN" sz="2000" b="1" dirty="0">
                <a:solidFill>
                  <a:srgbClr val="000000"/>
                </a:solidFill>
                <a:latin typeface="+mn-ea"/>
              </a:rPr>
              <a:t>亿元。</a:t>
            </a:r>
            <a:r>
              <a:rPr lang="en-US" altLang="zh-CN" sz="2000" b="1" dirty="0">
                <a:solidFill>
                  <a:srgbClr val="000000"/>
                </a:solidFill>
                <a:latin typeface="+mn-ea"/>
              </a:rPr>
              <a:t>A</a:t>
            </a:r>
            <a:r>
              <a:rPr lang="zh-CN" altLang="zh-CN" sz="2000" b="1" dirty="0">
                <a:solidFill>
                  <a:srgbClr val="000000"/>
                </a:solidFill>
                <a:latin typeface="+mn-ea"/>
              </a:rPr>
              <a:t>公司董事会决议公告日（</a:t>
            </a:r>
            <a:r>
              <a:rPr lang="en-US" altLang="zh-CN" sz="2000" b="1" dirty="0">
                <a:solidFill>
                  <a:srgbClr val="000000"/>
                </a:solidFill>
                <a:latin typeface="+mn-ea"/>
              </a:rPr>
              <a:t>2×14</a:t>
            </a:r>
            <a:r>
              <a:rPr lang="zh-CN" altLang="zh-CN" sz="2000" b="1" dirty="0">
                <a:solidFill>
                  <a:srgbClr val="000000"/>
                </a:solidFill>
                <a:latin typeface="+mn-ea"/>
              </a:rPr>
              <a:t>年</a:t>
            </a:r>
            <a:r>
              <a:rPr lang="en-US" altLang="zh-CN" sz="2000" b="1" dirty="0">
                <a:solidFill>
                  <a:srgbClr val="000000"/>
                </a:solidFill>
                <a:latin typeface="+mn-ea"/>
              </a:rPr>
              <a:t>2</a:t>
            </a:r>
            <a:r>
              <a:rPr lang="zh-CN" altLang="zh-CN" sz="2000" b="1" dirty="0">
                <a:solidFill>
                  <a:srgbClr val="000000"/>
                </a:solidFill>
                <a:latin typeface="+mn-ea"/>
              </a:rPr>
              <a:t>月）前</a:t>
            </a:r>
            <a:r>
              <a:rPr lang="en-US" altLang="zh-CN" sz="2000" b="1" dirty="0">
                <a:solidFill>
                  <a:srgbClr val="000000"/>
                </a:solidFill>
                <a:latin typeface="+mn-ea"/>
              </a:rPr>
              <a:t>20</a:t>
            </a:r>
            <a:r>
              <a:rPr lang="zh-CN" altLang="zh-CN" sz="2000" b="1" dirty="0">
                <a:solidFill>
                  <a:srgbClr val="000000"/>
                </a:solidFill>
                <a:latin typeface="+mn-ea"/>
              </a:rPr>
              <a:t>个交易日公司股票交易均价为</a:t>
            </a:r>
            <a:r>
              <a:rPr lang="en-US" altLang="zh-CN" sz="2000" b="1" dirty="0">
                <a:solidFill>
                  <a:srgbClr val="000000"/>
                </a:solidFill>
                <a:latin typeface="+mn-ea"/>
              </a:rPr>
              <a:t>5</a:t>
            </a:r>
            <a:r>
              <a:rPr lang="zh-CN" altLang="zh-CN" sz="2000" b="1" dirty="0">
                <a:solidFill>
                  <a:srgbClr val="000000"/>
                </a:solidFill>
                <a:latin typeface="+mn-ea"/>
              </a:rPr>
              <a:t>元</a:t>
            </a:r>
            <a:r>
              <a:rPr lang="en-US" altLang="zh-CN" sz="2000" b="1" dirty="0">
                <a:solidFill>
                  <a:srgbClr val="000000"/>
                </a:solidFill>
                <a:latin typeface="+mn-ea"/>
              </a:rPr>
              <a:t>/</a:t>
            </a:r>
            <a:r>
              <a:rPr lang="zh-CN" altLang="zh-CN" sz="2000" b="1" dirty="0">
                <a:solidFill>
                  <a:srgbClr val="000000"/>
                </a:solidFill>
                <a:latin typeface="+mn-ea"/>
              </a:rPr>
              <a:t>股，此次交易中</a:t>
            </a:r>
            <a:r>
              <a:rPr lang="en-US" altLang="zh-CN" sz="2000" b="1" dirty="0">
                <a:solidFill>
                  <a:srgbClr val="000000"/>
                </a:solidFill>
                <a:latin typeface="+mn-ea"/>
              </a:rPr>
              <a:t>A</a:t>
            </a:r>
            <a:r>
              <a:rPr lang="zh-CN" altLang="zh-CN" sz="2000" b="1" dirty="0">
                <a:solidFill>
                  <a:srgbClr val="000000"/>
                </a:solidFill>
                <a:latin typeface="+mn-ea"/>
              </a:rPr>
              <a:t>公司向</a:t>
            </a:r>
            <a:r>
              <a:rPr lang="en-US" altLang="zh-CN" sz="2000" b="1" dirty="0">
                <a:solidFill>
                  <a:srgbClr val="000000"/>
                </a:solidFill>
                <a:latin typeface="+mn-ea"/>
              </a:rPr>
              <a:t>B</a:t>
            </a:r>
            <a:r>
              <a:rPr lang="zh-CN" altLang="zh-CN" sz="2000" b="1" dirty="0">
                <a:solidFill>
                  <a:srgbClr val="000000"/>
                </a:solidFill>
                <a:latin typeface="+mn-ea"/>
              </a:rPr>
              <a:t>公司非公开发行股份</a:t>
            </a:r>
            <a:r>
              <a:rPr lang="en-US" altLang="zh-CN" sz="2000" b="1" dirty="0">
                <a:solidFill>
                  <a:srgbClr val="000000"/>
                </a:solidFill>
                <a:latin typeface="+mn-ea"/>
              </a:rPr>
              <a:t>3</a:t>
            </a:r>
            <a:r>
              <a:rPr lang="zh-CN" altLang="zh-CN" sz="2000" b="1" dirty="0">
                <a:solidFill>
                  <a:srgbClr val="000000"/>
                </a:solidFill>
                <a:latin typeface="+mn-ea"/>
              </a:rPr>
              <a:t>亿股。交易协议同时约定，</a:t>
            </a:r>
            <a:r>
              <a:rPr lang="en-US" altLang="zh-CN" sz="2000" b="1" dirty="0">
                <a:solidFill>
                  <a:srgbClr val="000000"/>
                </a:solidFill>
                <a:latin typeface="+mn-ea"/>
              </a:rPr>
              <a:t>B</a:t>
            </a:r>
            <a:r>
              <a:rPr lang="zh-CN" altLang="zh-CN" sz="2000" b="1" dirty="0">
                <a:solidFill>
                  <a:srgbClr val="000000"/>
                </a:solidFill>
                <a:latin typeface="+mn-ea"/>
              </a:rPr>
              <a:t>公司取得的股份</a:t>
            </a:r>
            <a:r>
              <a:rPr lang="en-US" altLang="zh-CN" sz="2000" b="1" dirty="0">
                <a:solidFill>
                  <a:srgbClr val="000000"/>
                </a:solidFill>
                <a:latin typeface="+mn-ea"/>
              </a:rPr>
              <a:t>3</a:t>
            </a:r>
            <a:r>
              <a:rPr lang="zh-CN" altLang="zh-CN" sz="2000" b="1" dirty="0">
                <a:solidFill>
                  <a:srgbClr val="000000"/>
                </a:solidFill>
                <a:latin typeface="+mn-ea"/>
              </a:rPr>
              <a:t>年内不能转让。</a:t>
            </a:r>
            <a:r>
              <a:rPr lang="en-US" altLang="zh-CN" sz="2000" b="1" dirty="0">
                <a:solidFill>
                  <a:srgbClr val="000000"/>
                </a:solidFill>
                <a:latin typeface="+mn-ea"/>
              </a:rPr>
              <a:t>2×14</a:t>
            </a:r>
            <a:r>
              <a:rPr lang="zh-CN" altLang="zh-CN" sz="2000" b="1" dirty="0">
                <a:solidFill>
                  <a:srgbClr val="000000"/>
                </a:solidFill>
                <a:latin typeface="+mn-ea"/>
              </a:rPr>
              <a:t>年</a:t>
            </a:r>
            <a:r>
              <a:rPr lang="en-US" altLang="zh-CN" sz="2000" b="1" dirty="0">
                <a:solidFill>
                  <a:srgbClr val="000000"/>
                </a:solidFill>
                <a:latin typeface="+mn-ea"/>
              </a:rPr>
              <a:t>8</a:t>
            </a:r>
            <a:r>
              <a:rPr lang="zh-CN" altLang="zh-CN" sz="2000" b="1" dirty="0">
                <a:solidFill>
                  <a:srgbClr val="000000"/>
                </a:solidFill>
                <a:latin typeface="+mn-ea"/>
              </a:rPr>
              <a:t>月</a:t>
            </a:r>
            <a:r>
              <a:rPr lang="en-US" altLang="zh-CN" sz="2000" b="1" dirty="0">
                <a:solidFill>
                  <a:srgbClr val="000000"/>
                </a:solidFill>
                <a:latin typeface="+mn-ea"/>
              </a:rPr>
              <a:t>31</a:t>
            </a:r>
            <a:r>
              <a:rPr lang="zh-CN" altLang="zh-CN" sz="2000" b="1" dirty="0">
                <a:solidFill>
                  <a:srgbClr val="000000"/>
                </a:solidFill>
                <a:latin typeface="+mn-ea"/>
              </a:rPr>
              <a:t>日办理完增发股份登记等手续，</a:t>
            </a:r>
            <a:r>
              <a:rPr lang="en-US" altLang="zh-CN" sz="2000" b="1" dirty="0">
                <a:solidFill>
                  <a:srgbClr val="000000"/>
                </a:solidFill>
                <a:latin typeface="+mn-ea"/>
              </a:rPr>
              <a:t>A</a:t>
            </a:r>
            <a:r>
              <a:rPr lang="zh-CN" altLang="zh-CN" sz="2000" b="1" dirty="0">
                <a:solidFill>
                  <a:srgbClr val="000000"/>
                </a:solidFill>
                <a:latin typeface="+mn-ea"/>
              </a:rPr>
              <a:t>公司也完成了必要的财产权交接手续，并对被购买业务开始实施控制。当日</a:t>
            </a:r>
            <a:r>
              <a:rPr lang="en-US" altLang="zh-CN" sz="2000" b="1" dirty="0">
                <a:solidFill>
                  <a:srgbClr val="000000"/>
                </a:solidFill>
                <a:latin typeface="+mn-ea"/>
              </a:rPr>
              <a:t>A</a:t>
            </a:r>
            <a:r>
              <a:rPr lang="zh-CN" altLang="zh-CN" sz="2000" b="1" dirty="0">
                <a:solidFill>
                  <a:srgbClr val="000000"/>
                </a:solidFill>
                <a:latin typeface="+mn-ea"/>
              </a:rPr>
              <a:t>公司股票收盘价为</a:t>
            </a:r>
            <a:r>
              <a:rPr lang="en-US" altLang="zh-CN" sz="2000" b="1" dirty="0">
                <a:solidFill>
                  <a:srgbClr val="000000"/>
                </a:solidFill>
                <a:latin typeface="+mn-ea"/>
              </a:rPr>
              <a:t>10</a:t>
            </a:r>
            <a:r>
              <a:rPr lang="zh-CN" altLang="zh-CN" sz="2000" b="1" dirty="0">
                <a:solidFill>
                  <a:srgbClr val="000000"/>
                </a:solidFill>
                <a:latin typeface="+mn-ea"/>
              </a:rPr>
              <a:t>元</a:t>
            </a:r>
            <a:r>
              <a:rPr lang="en-US" altLang="zh-CN" sz="2000" b="1" dirty="0">
                <a:solidFill>
                  <a:srgbClr val="000000"/>
                </a:solidFill>
                <a:latin typeface="+mn-ea"/>
              </a:rPr>
              <a:t>/</a:t>
            </a:r>
            <a:r>
              <a:rPr lang="zh-CN" altLang="zh-CN" sz="2000" b="1" dirty="0">
                <a:solidFill>
                  <a:srgbClr val="000000"/>
                </a:solidFill>
                <a:latin typeface="+mn-ea"/>
              </a:rPr>
              <a:t>股（</a:t>
            </a:r>
            <a:r>
              <a:rPr lang="en-US" altLang="zh-CN" sz="2000" b="1" dirty="0">
                <a:solidFill>
                  <a:srgbClr val="000000"/>
                </a:solidFill>
                <a:latin typeface="+mn-ea"/>
              </a:rPr>
              <a:t>2×14</a:t>
            </a:r>
            <a:r>
              <a:rPr lang="zh-CN" altLang="zh-CN" sz="2000" b="1" dirty="0">
                <a:solidFill>
                  <a:srgbClr val="000000"/>
                </a:solidFill>
                <a:latin typeface="+mn-ea"/>
              </a:rPr>
              <a:t>年</a:t>
            </a:r>
            <a:r>
              <a:rPr lang="en-US" altLang="zh-CN" sz="2000" b="1" dirty="0">
                <a:solidFill>
                  <a:srgbClr val="000000"/>
                </a:solidFill>
                <a:latin typeface="+mn-ea"/>
              </a:rPr>
              <a:t>1</a:t>
            </a:r>
            <a:r>
              <a:rPr lang="zh-CN" altLang="zh-CN" sz="2000" b="1" dirty="0">
                <a:solidFill>
                  <a:srgbClr val="000000"/>
                </a:solidFill>
                <a:latin typeface="+mn-ea"/>
              </a:rPr>
              <a:t>月到</a:t>
            </a:r>
            <a:r>
              <a:rPr lang="en-US" altLang="zh-CN" sz="2000" b="1" dirty="0">
                <a:solidFill>
                  <a:srgbClr val="000000"/>
                </a:solidFill>
                <a:latin typeface="+mn-ea"/>
              </a:rPr>
              <a:t>8</a:t>
            </a:r>
            <a:r>
              <a:rPr lang="zh-CN" altLang="zh-CN" sz="2000" b="1" dirty="0">
                <a:solidFill>
                  <a:srgbClr val="000000"/>
                </a:solidFill>
                <a:latin typeface="+mn-ea"/>
              </a:rPr>
              <a:t>月，</a:t>
            </a:r>
            <a:r>
              <a:rPr lang="en-US" altLang="zh-CN" sz="2000" b="1" dirty="0">
                <a:solidFill>
                  <a:srgbClr val="000000"/>
                </a:solidFill>
                <a:latin typeface="+mn-ea"/>
              </a:rPr>
              <a:t>A</a:t>
            </a:r>
            <a:r>
              <a:rPr lang="zh-CN" altLang="zh-CN" sz="2000" b="1" dirty="0">
                <a:solidFill>
                  <a:srgbClr val="000000"/>
                </a:solidFill>
                <a:latin typeface="+mn-ea"/>
              </a:rPr>
              <a:t>股指数上涨约</a:t>
            </a:r>
            <a:r>
              <a:rPr lang="en-US" altLang="zh-CN" sz="2000" b="1" dirty="0">
                <a:solidFill>
                  <a:srgbClr val="000000"/>
                </a:solidFill>
                <a:latin typeface="+mn-ea"/>
              </a:rPr>
              <a:t>60%</a:t>
            </a:r>
            <a:r>
              <a:rPr lang="zh-CN" altLang="zh-CN" sz="2000" b="1" dirty="0">
                <a:solidFill>
                  <a:srgbClr val="000000"/>
                </a:solidFill>
                <a:latin typeface="+mn-ea"/>
              </a:rPr>
              <a:t>），同时，</a:t>
            </a:r>
            <a:r>
              <a:rPr lang="en-US" altLang="zh-CN" sz="2000" b="1" dirty="0">
                <a:solidFill>
                  <a:srgbClr val="000000"/>
                </a:solidFill>
                <a:latin typeface="+mn-ea"/>
              </a:rPr>
              <a:t>B</a:t>
            </a:r>
            <a:r>
              <a:rPr lang="zh-CN" altLang="zh-CN" sz="2000" b="1" dirty="0">
                <a:solidFill>
                  <a:srgbClr val="000000"/>
                </a:solidFill>
                <a:latin typeface="+mn-ea"/>
              </a:rPr>
              <a:t>公司被购买业务中的可辨认资产的公允价值在</a:t>
            </a:r>
            <a:r>
              <a:rPr lang="en-US" altLang="zh-CN" sz="2000" b="1" dirty="0">
                <a:solidFill>
                  <a:srgbClr val="000000"/>
                </a:solidFill>
                <a:latin typeface="+mn-ea"/>
              </a:rPr>
              <a:t>2×14</a:t>
            </a:r>
            <a:r>
              <a:rPr lang="zh-CN" altLang="zh-CN" sz="2000" b="1" dirty="0">
                <a:solidFill>
                  <a:srgbClr val="000000"/>
                </a:solidFill>
                <a:latin typeface="+mn-ea"/>
              </a:rPr>
              <a:t>年内没有明显变化。</a:t>
            </a:r>
            <a:endParaRPr lang="en-US" altLang="zh-CN" sz="2000" b="1" dirty="0">
              <a:solidFill>
                <a:srgbClr val="000000"/>
              </a:solidFill>
              <a:latin typeface="+mn-ea"/>
            </a:endParaRPr>
          </a:p>
          <a:p>
            <a:pPr lvl="1">
              <a:lnSpc>
                <a:spcPct val="125000"/>
              </a:lnSpc>
            </a:pPr>
            <a:r>
              <a:rPr lang="zh-CN" altLang="zh-CN" sz="2000" b="1" dirty="0">
                <a:solidFill>
                  <a:srgbClr val="0000FF"/>
                </a:solidFill>
                <a:latin typeface="+mn-ea"/>
              </a:rPr>
              <a:t>问题：</a:t>
            </a:r>
            <a:r>
              <a:rPr lang="en-US" altLang="zh-CN" sz="2000" b="1" dirty="0">
                <a:latin typeface="+mn-ea"/>
              </a:rPr>
              <a:t>A</a:t>
            </a:r>
            <a:r>
              <a:rPr lang="zh-CN" altLang="zh-CN" sz="2000" b="1" dirty="0">
                <a:latin typeface="+mn-ea"/>
              </a:rPr>
              <a:t>公司应该如何确定本次交易的合并成本？</a:t>
            </a:r>
            <a:endParaRPr lang="zh-CN" altLang="zh-CN" sz="2000" dirty="0">
              <a:latin typeface="+mn-ea"/>
            </a:endParaRPr>
          </a:p>
        </p:txBody>
      </p:sp>
      <p:sp>
        <p:nvSpPr>
          <p:cNvPr id="30723"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DB66FCA-2F98-40C1-A3AD-4EF1ED317C70}" type="slidenum">
              <a:rPr kumimoji="0" lang="en-US" altLang="zh-CN" sz="1400"/>
              <a:t>36</a:t>
            </a:fld>
            <a:endParaRPr kumimoji="0" lang="en-US" altLang="zh-CN" sz="1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内容占位符 2" descr="Rectangle: Click to edit Master text styles&#10;Second level&#10;Third level&#10;Fourth level&#10;Fifth level"/>
          <p:cNvSpPr>
            <a:spLocks noGrp="1"/>
          </p:cNvSpPr>
          <p:nvPr>
            <p:ph idx="1"/>
          </p:nvPr>
        </p:nvSpPr>
        <p:spPr>
          <a:xfrm>
            <a:off x="611188" y="548681"/>
            <a:ext cx="8208962" cy="5833072"/>
          </a:xfrm>
        </p:spPr>
        <p:txBody>
          <a:bodyPr/>
          <a:lstStyle/>
          <a:p>
            <a:pPr marL="0" indent="0">
              <a:buNone/>
            </a:pPr>
            <a:r>
              <a:rPr lang="en-US" altLang="zh-CN" sz="2400" b="1" dirty="0">
                <a:latin typeface="华文隶书" panose="02010800040101010101" pitchFamily="2" charset="-122"/>
                <a:ea typeface="华文隶书" panose="02010800040101010101" pitchFamily="2" charset="-122"/>
              </a:rPr>
              <a:t>Case1.3</a:t>
            </a:r>
            <a:r>
              <a:rPr lang="zh-CN" altLang="en-US" sz="2400" b="1" dirty="0">
                <a:latin typeface="华文隶书" panose="02010800040101010101" pitchFamily="2" charset="-122"/>
                <a:ea typeface="华文隶书" panose="02010800040101010101" pitchFamily="2" charset="-122"/>
              </a:rPr>
              <a:t>（合并中的或有支付 ）</a:t>
            </a:r>
            <a:endParaRPr lang="en-US" altLang="zh-CN" sz="2400" b="1" dirty="0">
              <a:latin typeface="华文隶书" panose="02010800040101010101" pitchFamily="2" charset="-122"/>
              <a:ea typeface="华文隶书" panose="02010800040101010101" pitchFamily="2" charset="-122"/>
            </a:endParaRPr>
          </a:p>
          <a:p>
            <a:pPr lvl="1"/>
            <a:r>
              <a:rPr lang="en-US" altLang="zh-CN" sz="2000" b="1" dirty="0">
                <a:solidFill>
                  <a:srgbClr val="000000"/>
                </a:solidFill>
              </a:rPr>
              <a:t>A </a:t>
            </a:r>
            <a:r>
              <a:rPr lang="zh-CN" altLang="en-US" sz="2000" b="1" dirty="0">
                <a:solidFill>
                  <a:srgbClr val="000000"/>
                </a:solidFill>
              </a:rPr>
              <a:t>公司为上市公司。</a:t>
            </a:r>
            <a:r>
              <a:rPr lang="en-US" altLang="zh-CN" sz="2000" b="1" dirty="0">
                <a:solidFill>
                  <a:srgbClr val="000000"/>
                </a:solidFill>
              </a:rPr>
              <a:t>2011 </a:t>
            </a:r>
            <a:r>
              <a:rPr lang="zh-CN" altLang="en-US" sz="2000" b="1" dirty="0">
                <a:solidFill>
                  <a:srgbClr val="000000"/>
                </a:solidFill>
              </a:rPr>
              <a:t>年 </a:t>
            </a:r>
            <a:r>
              <a:rPr lang="en-US" altLang="zh-CN" sz="2000" b="1" dirty="0">
                <a:solidFill>
                  <a:srgbClr val="000000"/>
                </a:solidFill>
              </a:rPr>
              <a:t>2 </a:t>
            </a:r>
            <a:r>
              <a:rPr lang="zh-CN" altLang="en-US" sz="2000" b="1" dirty="0">
                <a:solidFill>
                  <a:srgbClr val="000000"/>
                </a:solidFill>
              </a:rPr>
              <a:t>月，</a:t>
            </a:r>
            <a:r>
              <a:rPr lang="en-US" altLang="zh-CN" sz="2000" b="1" dirty="0">
                <a:solidFill>
                  <a:srgbClr val="000000"/>
                </a:solidFill>
              </a:rPr>
              <a:t>A </a:t>
            </a:r>
            <a:r>
              <a:rPr lang="zh-CN" altLang="en-US" sz="2000" b="1" dirty="0">
                <a:solidFill>
                  <a:srgbClr val="000000"/>
                </a:solidFill>
              </a:rPr>
              <a:t>公司收购 </a:t>
            </a:r>
            <a:r>
              <a:rPr lang="en-US" altLang="zh-CN" sz="2000" b="1" dirty="0">
                <a:solidFill>
                  <a:srgbClr val="000000"/>
                </a:solidFill>
              </a:rPr>
              <a:t>B </a:t>
            </a:r>
            <a:r>
              <a:rPr lang="zh-CN" altLang="en-US" sz="2000" b="1" dirty="0">
                <a:solidFill>
                  <a:srgbClr val="000000"/>
                </a:solidFill>
              </a:rPr>
              <a:t>公司 </a:t>
            </a:r>
            <a:r>
              <a:rPr lang="en-US" altLang="zh-CN" sz="2000" b="1" dirty="0">
                <a:solidFill>
                  <a:srgbClr val="000000"/>
                </a:solidFill>
              </a:rPr>
              <a:t>60%</a:t>
            </a:r>
            <a:r>
              <a:rPr lang="zh-CN" altLang="en-US" sz="2000" b="1" dirty="0">
                <a:solidFill>
                  <a:srgbClr val="000000"/>
                </a:solidFill>
              </a:rPr>
              <a:t>的股权，完成非同一控制下的企业合并。</a:t>
            </a:r>
            <a:endParaRPr lang="en-US" altLang="zh-CN" sz="2000" b="1" dirty="0">
              <a:solidFill>
                <a:srgbClr val="000000"/>
              </a:solidFill>
            </a:endParaRPr>
          </a:p>
          <a:p>
            <a:pPr lvl="1"/>
            <a:r>
              <a:rPr lang="zh-CN" altLang="en-US" sz="2000" b="1" dirty="0">
                <a:solidFill>
                  <a:srgbClr val="000000"/>
                </a:solidFill>
              </a:rPr>
              <a:t> </a:t>
            </a:r>
            <a:r>
              <a:rPr lang="en-US" altLang="zh-CN" sz="2000" b="1" dirty="0">
                <a:solidFill>
                  <a:srgbClr val="000000"/>
                </a:solidFill>
              </a:rPr>
              <a:t>1.</a:t>
            </a:r>
            <a:r>
              <a:rPr lang="zh-CN" altLang="en-US" sz="2000" b="1" dirty="0">
                <a:solidFill>
                  <a:srgbClr val="000000"/>
                </a:solidFill>
              </a:rPr>
              <a:t>收购定价的相关约定如下</a:t>
            </a:r>
            <a:r>
              <a:rPr lang="en-US" altLang="zh-CN" sz="2000" b="1" dirty="0">
                <a:solidFill>
                  <a:srgbClr val="000000"/>
                </a:solidFill>
              </a:rPr>
              <a:t>:</a:t>
            </a:r>
            <a:r>
              <a:rPr lang="zh-CN" altLang="en-US" sz="2000" b="1" dirty="0">
                <a:solidFill>
                  <a:srgbClr val="000000"/>
                </a:solidFill>
              </a:rPr>
              <a:t>股权收购协议约定转让价款区间为 </a:t>
            </a:r>
            <a:r>
              <a:rPr lang="en-US" altLang="zh-CN" sz="2000" b="1" dirty="0">
                <a:solidFill>
                  <a:srgbClr val="000000"/>
                </a:solidFill>
              </a:rPr>
              <a:t>5900 </a:t>
            </a:r>
            <a:r>
              <a:rPr lang="zh-CN" altLang="en-US" sz="2000" b="1" dirty="0">
                <a:solidFill>
                  <a:srgbClr val="000000"/>
                </a:solidFill>
              </a:rPr>
              <a:t>万元至 </a:t>
            </a:r>
            <a:r>
              <a:rPr lang="en-US" altLang="zh-CN" sz="2000" b="1" dirty="0">
                <a:solidFill>
                  <a:srgbClr val="000000"/>
                </a:solidFill>
              </a:rPr>
              <a:t>12470 </a:t>
            </a:r>
            <a:r>
              <a:rPr lang="zh-CN" altLang="en-US" sz="2000" b="1" dirty="0">
                <a:solidFill>
                  <a:srgbClr val="000000"/>
                </a:solidFill>
              </a:rPr>
              <a:t>万 元，最终的转让价款与 </a:t>
            </a:r>
            <a:r>
              <a:rPr lang="en-US" altLang="zh-CN" sz="2000" b="1" dirty="0">
                <a:solidFill>
                  <a:srgbClr val="000000"/>
                </a:solidFill>
              </a:rPr>
              <a:t>B </a:t>
            </a:r>
            <a:r>
              <a:rPr lang="zh-CN" altLang="en-US" sz="2000" b="1" dirty="0">
                <a:solidFill>
                  <a:srgbClr val="000000"/>
                </a:solidFill>
              </a:rPr>
              <a:t>公司在未来两年</a:t>
            </a:r>
            <a:r>
              <a:rPr lang="en-US" altLang="zh-CN" sz="2000" b="1" dirty="0">
                <a:solidFill>
                  <a:srgbClr val="000000"/>
                </a:solidFill>
              </a:rPr>
              <a:t>(2011-2012 </a:t>
            </a:r>
            <a:r>
              <a:rPr lang="zh-CN" altLang="en-US" sz="2000" b="1" dirty="0">
                <a:solidFill>
                  <a:srgbClr val="000000"/>
                </a:solidFill>
              </a:rPr>
              <a:t>年</a:t>
            </a:r>
            <a:r>
              <a:rPr lang="en-US" altLang="zh-CN" sz="2000" b="1" dirty="0">
                <a:solidFill>
                  <a:srgbClr val="000000"/>
                </a:solidFill>
              </a:rPr>
              <a:t>)</a:t>
            </a:r>
            <a:r>
              <a:rPr lang="zh-CN" altLang="en-US" sz="2000" b="1" dirty="0">
                <a:solidFill>
                  <a:srgbClr val="000000"/>
                </a:solidFill>
              </a:rPr>
              <a:t>实现的业绩挂勾，按照协议的具体规定计算确定。价款支付方式具体如下</a:t>
            </a:r>
            <a:r>
              <a:rPr lang="en-US" altLang="zh-CN" sz="2000" b="1" dirty="0">
                <a:solidFill>
                  <a:srgbClr val="000000"/>
                </a:solidFill>
              </a:rPr>
              <a:t>: </a:t>
            </a:r>
          </a:p>
          <a:p>
            <a:pPr lvl="2"/>
            <a:r>
              <a:rPr lang="en-US" altLang="zh-CN" sz="1800" b="1" dirty="0">
                <a:solidFill>
                  <a:srgbClr val="000000"/>
                </a:solidFill>
              </a:rPr>
              <a:t>(1)</a:t>
            </a:r>
            <a:r>
              <a:rPr lang="zh-CN" altLang="en-US" sz="1800" b="1" dirty="0">
                <a:solidFill>
                  <a:srgbClr val="000000"/>
                </a:solidFill>
              </a:rPr>
              <a:t>转让协议签署生效后，</a:t>
            </a:r>
            <a:r>
              <a:rPr lang="en-US" altLang="zh-CN" sz="1800" b="1" dirty="0">
                <a:solidFill>
                  <a:srgbClr val="000000"/>
                </a:solidFill>
              </a:rPr>
              <a:t>A </a:t>
            </a:r>
            <a:r>
              <a:rPr lang="zh-CN" altLang="en-US" sz="1800" b="1" dirty="0">
                <a:solidFill>
                  <a:srgbClr val="000000"/>
                </a:solidFill>
              </a:rPr>
              <a:t>公司支付首期收购价款人民币 </a:t>
            </a:r>
            <a:r>
              <a:rPr lang="en-US" altLang="zh-CN" sz="1800" b="1" dirty="0">
                <a:solidFill>
                  <a:srgbClr val="000000"/>
                </a:solidFill>
              </a:rPr>
              <a:t>1200 </a:t>
            </a:r>
            <a:r>
              <a:rPr lang="zh-CN" altLang="en-US" sz="1800" b="1" dirty="0">
                <a:solidFill>
                  <a:srgbClr val="000000"/>
                </a:solidFill>
              </a:rPr>
              <a:t>万元。</a:t>
            </a:r>
            <a:endParaRPr lang="en-US" altLang="zh-CN" sz="1800" b="1" dirty="0">
              <a:solidFill>
                <a:srgbClr val="000000"/>
              </a:solidFill>
            </a:endParaRPr>
          </a:p>
          <a:p>
            <a:pPr lvl="2"/>
            <a:r>
              <a:rPr lang="zh-CN" altLang="en-US" sz="1800" b="1" dirty="0">
                <a:solidFill>
                  <a:srgbClr val="000000"/>
                </a:solidFill>
              </a:rPr>
              <a:t> </a:t>
            </a:r>
            <a:r>
              <a:rPr lang="en-US" altLang="zh-CN" sz="1800" b="1" dirty="0">
                <a:solidFill>
                  <a:srgbClr val="000000"/>
                </a:solidFill>
              </a:rPr>
              <a:t>(2)</a:t>
            </a:r>
            <a:r>
              <a:rPr lang="zh-CN" altLang="en-US" sz="1800" b="1" dirty="0">
                <a:solidFill>
                  <a:srgbClr val="000000"/>
                </a:solidFill>
              </a:rPr>
              <a:t>协议签署之后 </a:t>
            </a:r>
            <a:r>
              <a:rPr lang="en-US" altLang="zh-CN" sz="1800" b="1" dirty="0">
                <a:solidFill>
                  <a:srgbClr val="000000"/>
                </a:solidFill>
              </a:rPr>
              <a:t>3 </a:t>
            </a:r>
            <a:r>
              <a:rPr lang="zh-CN" altLang="en-US" sz="1800" b="1" dirty="0">
                <a:solidFill>
                  <a:srgbClr val="000000"/>
                </a:solidFill>
              </a:rPr>
              <a:t>个月内支付 </a:t>
            </a:r>
            <a:r>
              <a:rPr lang="en-US" altLang="zh-CN" sz="1800" b="1" dirty="0">
                <a:solidFill>
                  <a:srgbClr val="000000"/>
                </a:solidFill>
              </a:rPr>
              <a:t>4700 </a:t>
            </a:r>
            <a:r>
              <a:rPr lang="zh-CN" altLang="en-US" sz="1800" b="1" dirty="0">
                <a:solidFill>
                  <a:srgbClr val="000000"/>
                </a:solidFill>
              </a:rPr>
              <a:t>万元。</a:t>
            </a:r>
            <a:endParaRPr lang="en-US" altLang="zh-CN" sz="1800" b="1" dirty="0">
              <a:solidFill>
                <a:srgbClr val="000000"/>
              </a:solidFill>
            </a:endParaRPr>
          </a:p>
          <a:p>
            <a:pPr lvl="2"/>
            <a:r>
              <a:rPr lang="zh-CN" altLang="en-US" sz="1800" b="1" dirty="0">
                <a:solidFill>
                  <a:srgbClr val="000000"/>
                </a:solidFill>
              </a:rPr>
              <a:t> </a:t>
            </a:r>
            <a:r>
              <a:rPr lang="en-US" altLang="zh-CN" sz="1800" b="1" dirty="0">
                <a:solidFill>
                  <a:srgbClr val="000000"/>
                </a:solidFill>
              </a:rPr>
              <a:t>(3)</a:t>
            </a:r>
            <a:r>
              <a:rPr lang="zh-CN" altLang="en-US" sz="1800" b="1" dirty="0">
                <a:solidFill>
                  <a:srgbClr val="000000"/>
                </a:solidFill>
              </a:rPr>
              <a:t>自 </a:t>
            </a:r>
            <a:r>
              <a:rPr lang="en-US" altLang="zh-CN" sz="1800" b="1" dirty="0">
                <a:solidFill>
                  <a:srgbClr val="000000"/>
                </a:solidFill>
              </a:rPr>
              <a:t>B </a:t>
            </a:r>
            <a:r>
              <a:rPr lang="zh-CN" altLang="en-US" sz="1800" b="1" dirty="0">
                <a:solidFill>
                  <a:srgbClr val="000000"/>
                </a:solidFill>
              </a:rPr>
              <a:t>公司经上市公司指定的会计师事务所完成 </a:t>
            </a:r>
            <a:r>
              <a:rPr lang="en-US" altLang="zh-CN" sz="1800" b="1" dirty="0">
                <a:solidFill>
                  <a:srgbClr val="000000"/>
                </a:solidFill>
              </a:rPr>
              <a:t>2011 </a:t>
            </a:r>
            <a:r>
              <a:rPr lang="zh-CN" altLang="en-US" sz="1800" b="1" dirty="0">
                <a:solidFill>
                  <a:srgbClr val="000000"/>
                </a:solidFill>
              </a:rPr>
              <a:t>年度财务报表审计后 </a:t>
            </a:r>
            <a:r>
              <a:rPr lang="en-US" altLang="zh-CN" sz="1800" b="1" dirty="0">
                <a:solidFill>
                  <a:srgbClr val="000000"/>
                </a:solidFill>
              </a:rPr>
              <a:t>1 </a:t>
            </a:r>
            <a:r>
              <a:rPr lang="zh-CN" altLang="en-US" sz="1800" b="1" dirty="0">
                <a:solidFill>
                  <a:srgbClr val="000000"/>
                </a:solidFill>
              </a:rPr>
              <a:t>个月内， </a:t>
            </a:r>
            <a:r>
              <a:rPr lang="en-US" altLang="zh-CN" sz="1800" b="1" dirty="0">
                <a:solidFill>
                  <a:srgbClr val="000000"/>
                </a:solidFill>
              </a:rPr>
              <a:t>A </a:t>
            </a:r>
            <a:r>
              <a:rPr lang="zh-CN" altLang="en-US" sz="1800" b="1" dirty="0">
                <a:solidFill>
                  <a:srgbClr val="000000"/>
                </a:solidFill>
              </a:rPr>
              <a:t>公司支付第三期收购价款，该价款按照 </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2011 </a:t>
            </a:r>
            <a:r>
              <a:rPr lang="zh-CN" altLang="en-US" sz="1800" b="1" dirty="0">
                <a:solidFill>
                  <a:srgbClr val="000000"/>
                </a:solidFill>
              </a:rPr>
              <a:t>年税后净利润的 </a:t>
            </a:r>
            <a:r>
              <a:rPr lang="en-US" altLang="zh-CN" sz="1800" b="1" dirty="0">
                <a:solidFill>
                  <a:srgbClr val="000000"/>
                </a:solidFill>
              </a:rPr>
              <a:t>2 </a:t>
            </a:r>
            <a:r>
              <a:rPr lang="zh-CN" altLang="en-US" sz="1800" b="1" dirty="0">
                <a:solidFill>
                  <a:srgbClr val="000000"/>
                </a:solidFill>
              </a:rPr>
              <a:t>倍为基础计算，并 设上限。计算方式为</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2011 </a:t>
            </a:r>
            <a:r>
              <a:rPr lang="zh-CN" altLang="en-US" sz="1800" b="1" dirty="0">
                <a:solidFill>
                  <a:srgbClr val="000000"/>
                </a:solidFill>
              </a:rPr>
              <a:t>年税后净利润</a:t>
            </a:r>
            <a:r>
              <a:rPr lang="en-US" altLang="zh-CN" sz="1800" b="1" dirty="0">
                <a:solidFill>
                  <a:srgbClr val="000000"/>
                </a:solidFill>
              </a:rPr>
              <a:t>×2×60%</a:t>
            </a:r>
            <a:r>
              <a:rPr lang="zh-CN" altLang="en-US" sz="1800" b="1" dirty="0">
                <a:solidFill>
                  <a:srgbClr val="000000"/>
                </a:solidFill>
              </a:rPr>
              <a:t>，如果 </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2011 </a:t>
            </a:r>
            <a:r>
              <a:rPr lang="zh-CN" altLang="en-US" sz="1800" b="1" dirty="0">
                <a:solidFill>
                  <a:srgbClr val="000000"/>
                </a:solidFill>
              </a:rPr>
              <a:t>年税后净利润 超过人民币 </a:t>
            </a:r>
            <a:r>
              <a:rPr lang="en-US" altLang="zh-CN" sz="1800" b="1" dirty="0">
                <a:solidFill>
                  <a:srgbClr val="000000"/>
                </a:solidFill>
              </a:rPr>
              <a:t>2300 </a:t>
            </a:r>
            <a:r>
              <a:rPr lang="zh-CN" altLang="en-US" sz="1800" b="1" dirty="0">
                <a:solidFill>
                  <a:srgbClr val="000000"/>
                </a:solidFill>
              </a:rPr>
              <a:t>万元 </a:t>
            </a:r>
            <a:r>
              <a:rPr lang="en-US" altLang="zh-CN" sz="1800" b="1" dirty="0">
                <a:solidFill>
                  <a:srgbClr val="000000"/>
                </a:solidFill>
              </a:rPr>
              <a:t>1.5 </a:t>
            </a:r>
            <a:r>
              <a:rPr lang="zh-CN" altLang="en-US" sz="1800" b="1" dirty="0">
                <a:solidFill>
                  <a:srgbClr val="000000"/>
                </a:solidFill>
              </a:rPr>
              <a:t>倍上限的，按上限计算，即价款不超过人民币 </a:t>
            </a:r>
            <a:r>
              <a:rPr lang="en-US" altLang="zh-CN" sz="1800" b="1" dirty="0">
                <a:solidFill>
                  <a:srgbClr val="000000"/>
                </a:solidFill>
              </a:rPr>
              <a:t>2300×1.5×2× 60%=4140 </a:t>
            </a:r>
            <a:r>
              <a:rPr lang="zh-CN" altLang="en-US" sz="1800" b="1" dirty="0">
                <a:solidFill>
                  <a:srgbClr val="000000"/>
                </a:solidFill>
              </a:rPr>
              <a:t>万元。</a:t>
            </a:r>
            <a:endParaRPr lang="en-US" altLang="zh-CN" sz="1800" b="1" dirty="0">
              <a:solidFill>
                <a:srgbClr val="000000"/>
              </a:solidFill>
            </a:endParaRPr>
          </a:p>
          <a:p>
            <a:pPr lvl="2"/>
            <a:endParaRPr lang="zh-CN" altLang="en-US" sz="1800" b="1" dirty="0"/>
          </a:p>
        </p:txBody>
      </p:sp>
      <p:sp>
        <p:nvSpPr>
          <p:cNvPr id="31747"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1872126B-4192-4467-AF6A-A0429963EA6E}" type="slidenum">
              <a:rPr kumimoji="0" lang="en-US" altLang="zh-CN" sz="1400"/>
              <a:t>37</a:t>
            </a:fld>
            <a:endParaRPr kumimoji="0" lang="en-US" altLang="zh-CN" sz="1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内容占位符 2" descr="Rectangle: Click to edit Master text styles&#10;Second level&#10;Third level&#10;Fourth level&#10;Fifth level"/>
          <p:cNvSpPr>
            <a:spLocks noGrp="1"/>
          </p:cNvSpPr>
          <p:nvPr>
            <p:ph idx="1"/>
          </p:nvPr>
        </p:nvSpPr>
        <p:spPr>
          <a:xfrm>
            <a:off x="684213" y="1484313"/>
            <a:ext cx="8208962" cy="5040312"/>
          </a:xfrm>
        </p:spPr>
        <p:txBody>
          <a:bodyPr/>
          <a:lstStyle/>
          <a:p>
            <a:pPr lvl="2"/>
            <a:r>
              <a:rPr lang="zh-CN" altLang="en-US" sz="1800" b="1" dirty="0">
                <a:solidFill>
                  <a:srgbClr val="000000"/>
                </a:solidFill>
              </a:rPr>
              <a:t> </a:t>
            </a:r>
            <a:r>
              <a:rPr lang="en-US" altLang="zh-CN" sz="1800" b="1" dirty="0">
                <a:solidFill>
                  <a:srgbClr val="000000"/>
                </a:solidFill>
              </a:rPr>
              <a:t>(4)</a:t>
            </a:r>
            <a:r>
              <a:rPr lang="zh-CN" altLang="en-US" sz="1800" b="1" dirty="0">
                <a:solidFill>
                  <a:srgbClr val="000000"/>
                </a:solidFill>
              </a:rPr>
              <a:t>自 </a:t>
            </a:r>
            <a:r>
              <a:rPr lang="en-US" altLang="zh-CN" sz="1800" b="1" dirty="0">
                <a:solidFill>
                  <a:srgbClr val="000000"/>
                </a:solidFill>
              </a:rPr>
              <a:t>B </a:t>
            </a:r>
            <a:r>
              <a:rPr lang="zh-CN" altLang="en-US" sz="1800" b="1" dirty="0">
                <a:solidFill>
                  <a:srgbClr val="000000"/>
                </a:solidFill>
              </a:rPr>
              <a:t>公司经 </a:t>
            </a:r>
            <a:r>
              <a:rPr lang="en-US" altLang="zh-CN" sz="1800" b="1" dirty="0">
                <a:solidFill>
                  <a:srgbClr val="000000"/>
                </a:solidFill>
              </a:rPr>
              <a:t>A </a:t>
            </a:r>
            <a:r>
              <a:rPr lang="zh-CN" altLang="en-US" sz="1800" b="1" dirty="0">
                <a:solidFill>
                  <a:srgbClr val="000000"/>
                </a:solidFill>
              </a:rPr>
              <a:t>公司指定的会计师事务所完成 </a:t>
            </a:r>
            <a:r>
              <a:rPr lang="en-US" altLang="zh-CN" sz="1800" b="1" dirty="0">
                <a:solidFill>
                  <a:srgbClr val="000000"/>
                </a:solidFill>
              </a:rPr>
              <a:t>2012 </a:t>
            </a:r>
            <a:r>
              <a:rPr lang="zh-CN" altLang="en-US" sz="1800" b="1" dirty="0">
                <a:solidFill>
                  <a:srgbClr val="000000"/>
                </a:solidFill>
              </a:rPr>
              <a:t>年度财务报表审计后 </a:t>
            </a:r>
            <a:r>
              <a:rPr lang="en-US" altLang="zh-CN" sz="1800" b="1" dirty="0">
                <a:solidFill>
                  <a:srgbClr val="000000"/>
                </a:solidFill>
              </a:rPr>
              <a:t>1 </a:t>
            </a:r>
            <a:r>
              <a:rPr lang="zh-CN" altLang="en-US" sz="1800" b="1" dirty="0">
                <a:solidFill>
                  <a:srgbClr val="000000"/>
                </a:solidFill>
              </a:rPr>
              <a:t>个月内，</a:t>
            </a:r>
            <a:r>
              <a:rPr lang="en-US" altLang="zh-CN" sz="1800" b="1" dirty="0">
                <a:solidFill>
                  <a:srgbClr val="000000"/>
                </a:solidFill>
              </a:rPr>
              <a:t>A </a:t>
            </a:r>
            <a:r>
              <a:rPr lang="zh-CN" altLang="en-US" sz="1800" b="1" dirty="0">
                <a:solidFill>
                  <a:srgbClr val="000000"/>
                </a:solidFill>
              </a:rPr>
              <a:t>公司向转让方支付第四期收购价款，该价款按照 </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2012 </a:t>
            </a:r>
            <a:r>
              <a:rPr lang="zh-CN" altLang="en-US" sz="1800" b="1" dirty="0">
                <a:solidFill>
                  <a:srgbClr val="000000"/>
                </a:solidFill>
              </a:rPr>
              <a:t>年税后净利润的 </a:t>
            </a:r>
            <a:r>
              <a:rPr lang="en-US" altLang="zh-CN" sz="1800" b="1" dirty="0">
                <a:solidFill>
                  <a:srgbClr val="000000"/>
                </a:solidFill>
              </a:rPr>
              <a:t>1 </a:t>
            </a:r>
            <a:r>
              <a:rPr lang="zh-CN" altLang="en-US" sz="1800" b="1" dirty="0">
                <a:solidFill>
                  <a:srgbClr val="000000"/>
                </a:solidFill>
              </a:rPr>
              <a:t>倍为基础计 算，并设上限。计算方式为</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2012 </a:t>
            </a:r>
            <a:r>
              <a:rPr lang="zh-CN" altLang="en-US" sz="1800" b="1" dirty="0">
                <a:solidFill>
                  <a:srgbClr val="000000"/>
                </a:solidFill>
              </a:rPr>
              <a:t>年税后净利润</a:t>
            </a:r>
            <a:r>
              <a:rPr lang="en-US" altLang="zh-CN" sz="1800" b="1" dirty="0">
                <a:solidFill>
                  <a:srgbClr val="000000"/>
                </a:solidFill>
              </a:rPr>
              <a:t>×1×60%</a:t>
            </a:r>
            <a:r>
              <a:rPr lang="zh-CN" altLang="en-US" sz="1800" b="1" dirty="0">
                <a:solidFill>
                  <a:srgbClr val="000000"/>
                </a:solidFill>
              </a:rPr>
              <a:t>，如果 </a:t>
            </a:r>
            <a:r>
              <a:rPr lang="en-US" altLang="zh-CN" sz="1800" b="1" dirty="0">
                <a:solidFill>
                  <a:srgbClr val="000000"/>
                </a:solidFill>
              </a:rPr>
              <a:t>B </a:t>
            </a:r>
            <a:r>
              <a:rPr lang="zh-CN" altLang="en-US" sz="1800" b="1" dirty="0">
                <a:solidFill>
                  <a:srgbClr val="000000"/>
                </a:solidFill>
              </a:rPr>
              <a:t>公司 </a:t>
            </a:r>
            <a:r>
              <a:rPr lang="en-US" altLang="zh-CN" sz="1800" b="1" dirty="0">
                <a:solidFill>
                  <a:srgbClr val="000000"/>
                </a:solidFill>
              </a:rPr>
              <a:t>2012 </a:t>
            </a:r>
            <a:r>
              <a:rPr lang="zh-CN" altLang="en-US" sz="1800" b="1" dirty="0">
                <a:solidFill>
                  <a:srgbClr val="000000"/>
                </a:solidFill>
              </a:rPr>
              <a:t>年税后 净利润超过人民币 </a:t>
            </a:r>
            <a:r>
              <a:rPr lang="en-US" altLang="zh-CN" sz="1800" b="1" dirty="0">
                <a:solidFill>
                  <a:srgbClr val="000000"/>
                </a:solidFill>
              </a:rPr>
              <a:t>2700 </a:t>
            </a:r>
            <a:r>
              <a:rPr lang="zh-CN" altLang="en-US" sz="1800" b="1" dirty="0">
                <a:solidFill>
                  <a:srgbClr val="000000"/>
                </a:solidFill>
              </a:rPr>
              <a:t>万元 </a:t>
            </a:r>
            <a:r>
              <a:rPr lang="en-US" altLang="zh-CN" sz="1800" b="1" dirty="0">
                <a:solidFill>
                  <a:srgbClr val="000000"/>
                </a:solidFill>
              </a:rPr>
              <a:t>1.5 </a:t>
            </a:r>
            <a:r>
              <a:rPr lang="zh-CN" altLang="en-US" sz="1800" b="1" dirty="0">
                <a:solidFill>
                  <a:srgbClr val="000000"/>
                </a:solidFill>
              </a:rPr>
              <a:t>倍上限的，按上限计算，即价款不超过 </a:t>
            </a:r>
            <a:r>
              <a:rPr lang="en-US" altLang="zh-CN" sz="1800" b="1" dirty="0">
                <a:solidFill>
                  <a:srgbClr val="000000"/>
                </a:solidFill>
              </a:rPr>
              <a:t>2700×1.5×1× 60%=2430 </a:t>
            </a:r>
            <a:r>
              <a:rPr lang="zh-CN" altLang="en-US" sz="1800" b="1" dirty="0">
                <a:solidFill>
                  <a:srgbClr val="000000"/>
                </a:solidFill>
              </a:rPr>
              <a:t>万元。</a:t>
            </a:r>
            <a:endParaRPr lang="en-US" altLang="zh-CN" sz="1800" b="1" dirty="0">
              <a:solidFill>
                <a:srgbClr val="000000"/>
              </a:solidFill>
            </a:endParaRPr>
          </a:p>
          <a:p>
            <a:pPr lvl="1"/>
            <a:r>
              <a:rPr lang="en-US" altLang="zh-CN" sz="2000" b="1" dirty="0">
                <a:solidFill>
                  <a:srgbClr val="000000"/>
                </a:solidFill>
              </a:rPr>
              <a:t>2.</a:t>
            </a:r>
            <a:r>
              <a:rPr lang="zh-CN" altLang="en-US" sz="2000" b="1" dirty="0">
                <a:solidFill>
                  <a:srgbClr val="000000"/>
                </a:solidFill>
              </a:rPr>
              <a:t>利润分配。</a:t>
            </a:r>
            <a:r>
              <a:rPr lang="en-US" altLang="zh-CN" sz="2000" b="1" dirty="0">
                <a:solidFill>
                  <a:srgbClr val="000000"/>
                </a:solidFill>
              </a:rPr>
              <a:t>2011 </a:t>
            </a:r>
            <a:r>
              <a:rPr lang="zh-CN" altLang="en-US" sz="2000" b="1" dirty="0">
                <a:solidFill>
                  <a:srgbClr val="000000"/>
                </a:solidFill>
              </a:rPr>
              <a:t>年及 </a:t>
            </a:r>
            <a:r>
              <a:rPr lang="en-US" altLang="zh-CN" sz="2000" b="1" dirty="0">
                <a:solidFill>
                  <a:srgbClr val="000000"/>
                </a:solidFill>
              </a:rPr>
              <a:t>2012 </a:t>
            </a:r>
            <a:r>
              <a:rPr lang="zh-CN" altLang="en-US" sz="2000" b="1" dirty="0">
                <a:solidFill>
                  <a:srgbClr val="000000"/>
                </a:solidFill>
              </a:rPr>
              <a:t>年利润分配：弥补亏损并提取公积金后，如 </a:t>
            </a:r>
            <a:r>
              <a:rPr lang="en-US" altLang="zh-CN" sz="2000" b="1" dirty="0">
                <a:solidFill>
                  <a:srgbClr val="000000"/>
                </a:solidFill>
              </a:rPr>
              <a:t>B </a:t>
            </a:r>
            <a:r>
              <a:rPr lang="zh-CN" altLang="en-US" sz="2000" b="1" dirty="0">
                <a:solidFill>
                  <a:srgbClr val="000000"/>
                </a:solidFill>
              </a:rPr>
              <a:t>公司实现承诺利润，则按照股权比例进行分配。如 </a:t>
            </a:r>
            <a:r>
              <a:rPr lang="en-US" altLang="zh-CN" sz="2000" b="1" dirty="0">
                <a:solidFill>
                  <a:srgbClr val="000000"/>
                </a:solidFill>
              </a:rPr>
              <a:t>B </a:t>
            </a:r>
            <a:r>
              <a:rPr lang="zh-CN" altLang="en-US" sz="2000" b="1" dirty="0">
                <a:solidFill>
                  <a:srgbClr val="000000"/>
                </a:solidFill>
              </a:rPr>
              <a:t>公司未实现承诺利润，</a:t>
            </a:r>
            <a:r>
              <a:rPr lang="en-US" altLang="zh-CN" sz="2000" b="1" dirty="0">
                <a:solidFill>
                  <a:srgbClr val="000000"/>
                </a:solidFill>
              </a:rPr>
              <a:t>A </a:t>
            </a:r>
            <a:r>
              <a:rPr lang="zh-CN" altLang="en-US" sz="2000" b="1" dirty="0">
                <a:solidFill>
                  <a:srgbClr val="000000"/>
                </a:solidFill>
              </a:rPr>
              <a:t>公司有权按承诺利润的相 应比例优先获得利润分配，即 </a:t>
            </a:r>
            <a:r>
              <a:rPr lang="en-US" altLang="zh-CN" sz="2000" b="1" dirty="0">
                <a:solidFill>
                  <a:srgbClr val="000000"/>
                </a:solidFill>
              </a:rPr>
              <a:t>B </a:t>
            </a:r>
            <a:r>
              <a:rPr lang="zh-CN" altLang="en-US" sz="2000" b="1" dirty="0">
                <a:solidFill>
                  <a:srgbClr val="000000"/>
                </a:solidFill>
              </a:rPr>
              <a:t>公司 </a:t>
            </a:r>
            <a:r>
              <a:rPr lang="en-US" altLang="zh-CN" sz="2000" b="1" dirty="0">
                <a:solidFill>
                  <a:srgbClr val="000000"/>
                </a:solidFill>
              </a:rPr>
              <a:t>2011 </a:t>
            </a:r>
            <a:r>
              <a:rPr lang="zh-CN" altLang="en-US" sz="2000" b="1" dirty="0">
                <a:solidFill>
                  <a:srgbClr val="000000"/>
                </a:solidFill>
              </a:rPr>
              <a:t>年度未完成 </a:t>
            </a:r>
            <a:r>
              <a:rPr lang="en-US" altLang="zh-CN" sz="2000" b="1" dirty="0">
                <a:solidFill>
                  <a:srgbClr val="000000"/>
                </a:solidFill>
              </a:rPr>
              <a:t>2300 </a:t>
            </a:r>
            <a:r>
              <a:rPr lang="zh-CN" altLang="en-US" sz="2000" b="1" dirty="0">
                <a:solidFill>
                  <a:srgbClr val="000000"/>
                </a:solidFill>
              </a:rPr>
              <a:t>万元净利润，</a:t>
            </a:r>
            <a:r>
              <a:rPr lang="en-US" altLang="zh-CN" sz="2000" b="1" dirty="0">
                <a:solidFill>
                  <a:srgbClr val="000000"/>
                </a:solidFill>
              </a:rPr>
              <a:t>A </a:t>
            </a:r>
            <a:r>
              <a:rPr lang="zh-CN" altLang="en-US" sz="2000" b="1" dirty="0">
                <a:solidFill>
                  <a:srgbClr val="000000"/>
                </a:solidFill>
              </a:rPr>
              <a:t>公司有权优先分 配 </a:t>
            </a:r>
            <a:r>
              <a:rPr lang="en-US" altLang="zh-CN" sz="2000" b="1" dirty="0">
                <a:solidFill>
                  <a:srgbClr val="000000"/>
                </a:solidFill>
              </a:rPr>
              <a:t>1380 </a:t>
            </a:r>
            <a:r>
              <a:rPr lang="zh-CN" altLang="en-US" sz="2000" b="1" dirty="0">
                <a:solidFill>
                  <a:srgbClr val="000000"/>
                </a:solidFill>
              </a:rPr>
              <a:t>万元，如实际利润不足 </a:t>
            </a:r>
            <a:r>
              <a:rPr lang="en-US" altLang="zh-CN" sz="2000" b="1" dirty="0">
                <a:solidFill>
                  <a:srgbClr val="000000"/>
                </a:solidFill>
              </a:rPr>
              <a:t>1380 </a:t>
            </a:r>
            <a:r>
              <a:rPr lang="zh-CN" altLang="en-US" sz="2000" b="1" dirty="0">
                <a:solidFill>
                  <a:srgbClr val="000000"/>
                </a:solidFill>
              </a:rPr>
              <a:t>万元，则由 </a:t>
            </a:r>
            <a:r>
              <a:rPr lang="en-US" altLang="zh-CN" sz="2000" b="1" dirty="0">
                <a:solidFill>
                  <a:srgbClr val="000000"/>
                </a:solidFill>
              </a:rPr>
              <a:t>B </a:t>
            </a:r>
            <a:r>
              <a:rPr lang="zh-CN" altLang="en-US" sz="2000" b="1" dirty="0">
                <a:solidFill>
                  <a:srgbClr val="000000"/>
                </a:solidFill>
              </a:rPr>
              <a:t>公司原股东现金补齐不足部分。</a:t>
            </a:r>
            <a:r>
              <a:rPr lang="en-US" altLang="zh-CN" sz="2000" b="1" dirty="0">
                <a:solidFill>
                  <a:srgbClr val="000000"/>
                </a:solidFill>
              </a:rPr>
              <a:t>2012 </a:t>
            </a:r>
            <a:r>
              <a:rPr lang="zh-CN" altLang="en-US" sz="2000" b="1" dirty="0">
                <a:solidFill>
                  <a:srgbClr val="000000"/>
                </a:solidFill>
              </a:rPr>
              <a:t>年 度未完成 </a:t>
            </a:r>
            <a:r>
              <a:rPr lang="en-US" altLang="zh-CN" sz="2000" b="1" dirty="0">
                <a:solidFill>
                  <a:srgbClr val="000000"/>
                </a:solidFill>
              </a:rPr>
              <a:t>2700 </a:t>
            </a:r>
            <a:r>
              <a:rPr lang="zh-CN" altLang="en-US" sz="2000" b="1" dirty="0">
                <a:solidFill>
                  <a:srgbClr val="000000"/>
                </a:solidFill>
              </a:rPr>
              <a:t>万元净利润，</a:t>
            </a:r>
            <a:r>
              <a:rPr lang="en-US" altLang="zh-CN" sz="2000" b="1" dirty="0">
                <a:solidFill>
                  <a:srgbClr val="000000"/>
                </a:solidFill>
              </a:rPr>
              <a:t>A </a:t>
            </a:r>
            <a:r>
              <a:rPr lang="zh-CN" altLang="en-US" sz="2000" b="1" dirty="0">
                <a:solidFill>
                  <a:srgbClr val="000000"/>
                </a:solidFill>
              </a:rPr>
              <a:t>公司有权优先分配 </a:t>
            </a:r>
            <a:r>
              <a:rPr lang="en-US" altLang="zh-CN" sz="2000" b="1" dirty="0">
                <a:solidFill>
                  <a:srgbClr val="000000"/>
                </a:solidFill>
              </a:rPr>
              <a:t>1620 </a:t>
            </a:r>
            <a:r>
              <a:rPr lang="zh-CN" altLang="en-US" sz="2000" b="1" dirty="0">
                <a:solidFill>
                  <a:srgbClr val="000000"/>
                </a:solidFill>
              </a:rPr>
              <a:t>万元，如实际利润不足 </a:t>
            </a:r>
            <a:r>
              <a:rPr lang="en-US" altLang="zh-CN" sz="2000" b="1" dirty="0">
                <a:solidFill>
                  <a:srgbClr val="000000"/>
                </a:solidFill>
              </a:rPr>
              <a:t>1620 </a:t>
            </a:r>
            <a:r>
              <a:rPr lang="zh-CN" altLang="en-US" sz="2000" b="1" dirty="0">
                <a:solidFill>
                  <a:srgbClr val="000000"/>
                </a:solidFill>
              </a:rPr>
              <a:t>万元， 则由 </a:t>
            </a:r>
            <a:r>
              <a:rPr lang="en-US" altLang="zh-CN" sz="2000" b="1" dirty="0">
                <a:solidFill>
                  <a:srgbClr val="000000"/>
                </a:solidFill>
              </a:rPr>
              <a:t>B </a:t>
            </a:r>
            <a:r>
              <a:rPr lang="zh-CN" altLang="en-US" sz="2000" b="1" dirty="0">
                <a:solidFill>
                  <a:srgbClr val="000000"/>
                </a:solidFill>
              </a:rPr>
              <a:t>公司原股东现金补齐不足部分。</a:t>
            </a:r>
            <a:endParaRPr lang="en-US" altLang="zh-CN" sz="2000" b="1" dirty="0">
              <a:solidFill>
                <a:srgbClr val="000000"/>
              </a:solidFill>
            </a:endParaRPr>
          </a:p>
        </p:txBody>
      </p:sp>
      <p:sp>
        <p:nvSpPr>
          <p:cNvPr id="32771"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94DB2F32-96BA-4304-B18B-2A71A7F4F6DD}" type="slidenum">
              <a:rPr kumimoji="0" lang="en-US" altLang="zh-CN" sz="1400"/>
              <a:t>38</a:t>
            </a:fld>
            <a:endParaRPr kumimoji="0" lang="en-US" altLang="zh-CN" sz="1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标题 1"/>
          <p:cNvSpPr>
            <a:spLocks noGrp="1"/>
          </p:cNvSpPr>
          <p:nvPr>
            <p:ph type="title"/>
          </p:nvPr>
        </p:nvSpPr>
        <p:spPr/>
        <p:txBody>
          <a:bodyPr/>
          <a:lstStyle/>
          <a:p>
            <a:endParaRPr lang="zh-CN" altLang="en-US"/>
          </a:p>
        </p:txBody>
      </p:sp>
      <p:sp>
        <p:nvSpPr>
          <p:cNvPr id="3" name="内容占位符 2" descr="Rectangle: Click to edit Master text styles&#10;Second level&#10;Third level&#10;Fourth level&#10;Fifth level"/>
          <p:cNvSpPr>
            <a:spLocks noGrp="1"/>
          </p:cNvSpPr>
          <p:nvPr>
            <p:ph idx="1"/>
          </p:nvPr>
        </p:nvSpPr>
        <p:spPr>
          <a:xfrm>
            <a:off x="900115" y="1628777"/>
            <a:ext cx="7775575" cy="4537075"/>
          </a:xfrm>
        </p:spPr>
        <p:txBody>
          <a:bodyPr/>
          <a:lstStyle/>
          <a:p>
            <a:pPr lvl="1">
              <a:defRPr/>
            </a:pPr>
            <a:r>
              <a:rPr lang="en-US" altLang="zh-CN" sz="2000" b="1" dirty="0">
                <a:solidFill>
                  <a:srgbClr val="000000"/>
                </a:solidFill>
              </a:rPr>
              <a:t>3.</a:t>
            </a:r>
            <a:r>
              <a:rPr lang="zh-CN" altLang="en-US" sz="2000" b="1" dirty="0">
                <a:solidFill>
                  <a:srgbClr val="000000"/>
                </a:solidFill>
              </a:rPr>
              <a:t>业绩承诺。</a:t>
            </a:r>
            <a:r>
              <a:rPr lang="en-US" altLang="zh-CN" sz="2000" b="1" dirty="0">
                <a:solidFill>
                  <a:srgbClr val="000000"/>
                </a:solidFill>
              </a:rPr>
              <a:t>B </a:t>
            </a:r>
            <a:r>
              <a:rPr lang="zh-CN" altLang="en-US" sz="2000" b="1" dirty="0">
                <a:solidFill>
                  <a:srgbClr val="000000"/>
                </a:solidFill>
              </a:rPr>
              <a:t>公司承诺 </a:t>
            </a:r>
            <a:r>
              <a:rPr lang="en-US" altLang="zh-CN" sz="2000" b="1" dirty="0">
                <a:solidFill>
                  <a:srgbClr val="000000"/>
                </a:solidFill>
              </a:rPr>
              <a:t>2011 </a:t>
            </a:r>
            <a:r>
              <a:rPr lang="zh-CN" altLang="en-US" sz="2000" b="1" dirty="0">
                <a:solidFill>
                  <a:srgbClr val="000000"/>
                </a:solidFill>
              </a:rPr>
              <a:t>年实现税后净利润人民币 </a:t>
            </a:r>
            <a:r>
              <a:rPr lang="en-US" altLang="zh-CN" sz="2000" b="1" dirty="0">
                <a:solidFill>
                  <a:srgbClr val="000000"/>
                </a:solidFill>
              </a:rPr>
              <a:t>2300 </a:t>
            </a:r>
            <a:r>
              <a:rPr lang="zh-CN" altLang="en-US" sz="2000" b="1" dirty="0">
                <a:solidFill>
                  <a:srgbClr val="000000"/>
                </a:solidFill>
              </a:rPr>
              <a:t>万元，</a:t>
            </a:r>
            <a:r>
              <a:rPr lang="en-US" altLang="zh-CN" sz="2000" b="1" dirty="0">
                <a:solidFill>
                  <a:srgbClr val="000000"/>
                </a:solidFill>
              </a:rPr>
              <a:t>2012 </a:t>
            </a:r>
            <a:r>
              <a:rPr lang="zh-CN" altLang="en-US" sz="2000" b="1" dirty="0">
                <a:solidFill>
                  <a:srgbClr val="000000"/>
                </a:solidFill>
              </a:rPr>
              <a:t>年实现税后净 利润人民币 </a:t>
            </a:r>
            <a:r>
              <a:rPr lang="en-US" altLang="zh-CN" sz="2000" b="1" dirty="0">
                <a:solidFill>
                  <a:srgbClr val="000000"/>
                </a:solidFill>
              </a:rPr>
              <a:t>2700 </a:t>
            </a:r>
            <a:r>
              <a:rPr lang="zh-CN" altLang="en-US" sz="2000" b="1" dirty="0">
                <a:solidFill>
                  <a:srgbClr val="000000"/>
                </a:solidFill>
              </a:rPr>
              <a:t>万元。若 </a:t>
            </a:r>
            <a:r>
              <a:rPr lang="en-US" altLang="zh-CN" sz="2000" b="1" dirty="0">
                <a:solidFill>
                  <a:srgbClr val="000000"/>
                </a:solidFill>
              </a:rPr>
              <a:t>2011 </a:t>
            </a:r>
            <a:r>
              <a:rPr lang="zh-CN" altLang="en-US" sz="2000" b="1" dirty="0">
                <a:solidFill>
                  <a:srgbClr val="000000"/>
                </a:solidFill>
              </a:rPr>
              <a:t>年 </a:t>
            </a:r>
            <a:r>
              <a:rPr lang="en-US" altLang="zh-CN" sz="2000" b="1" dirty="0">
                <a:solidFill>
                  <a:srgbClr val="000000"/>
                </a:solidFill>
              </a:rPr>
              <a:t>B </a:t>
            </a:r>
            <a:r>
              <a:rPr lang="zh-CN" altLang="en-US" sz="2000" b="1" dirty="0">
                <a:solidFill>
                  <a:srgbClr val="000000"/>
                </a:solidFill>
              </a:rPr>
              <a:t>公司实际完成净利润不足 </a:t>
            </a:r>
            <a:r>
              <a:rPr lang="en-US" altLang="zh-CN" sz="2000" b="1" dirty="0">
                <a:solidFill>
                  <a:srgbClr val="000000"/>
                </a:solidFill>
              </a:rPr>
              <a:t>2300 </a:t>
            </a:r>
            <a:r>
              <a:rPr lang="zh-CN" altLang="en-US" sz="2000" b="1" dirty="0">
                <a:solidFill>
                  <a:srgbClr val="000000"/>
                </a:solidFill>
              </a:rPr>
              <a:t>万元、</a:t>
            </a:r>
            <a:r>
              <a:rPr lang="en-US" altLang="zh-CN" sz="2000" b="1" dirty="0">
                <a:solidFill>
                  <a:srgbClr val="000000"/>
                </a:solidFill>
              </a:rPr>
              <a:t>2012 </a:t>
            </a:r>
            <a:r>
              <a:rPr lang="zh-CN" altLang="en-US" sz="2000" b="1" dirty="0">
                <a:solidFill>
                  <a:srgbClr val="000000"/>
                </a:solidFill>
              </a:rPr>
              <a:t>年实际完成 净利润不足 </a:t>
            </a:r>
            <a:r>
              <a:rPr lang="en-US" altLang="zh-CN" sz="2000" b="1" dirty="0">
                <a:solidFill>
                  <a:srgbClr val="000000"/>
                </a:solidFill>
              </a:rPr>
              <a:t>2700 </a:t>
            </a:r>
            <a:r>
              <a:rPr lang="zh-CN" altLang="en-US" sz="2000" b="1" dirty="0">
                <a:solidFill>
                  <a:srgbClr val="000000"/>
                </a:solidFill>
              </a:rPr>
              <a:t>万元，由原股东以其所持 </a:t>
            </a:r>
            <a:r>
              <a:rPr lang="en-US" altLang="zh-CN" sz="2000" b="1" dirty="0">
                <a:solidFill>
                  <a:srgbClr val="000000"/>
                </a:solidFill>
              </a:rPr>
              <a:t>B </a:t>
            </a:r>
            <a:r>
              <a:rPr lang="zh-CN" altLang="en-US" sz="2000" b="1" dirty="0">
                <a:solidFill>
                  <a:srgbClr val="000000"/>
                </a:solidFill>
              </a:rPr>
              <a:t>公司股权无偿赠予给 </a:t>
            </a:r>
            <a:r>
              <a:rPr lang="en-US" altLang="zh-CN" sz="2000" b="1" dirty="0">
                <a:solidFill>
                  <a:srgbClr val="000000"/>
                </a:solidFill>
              </a:rPr>
              <a:t>A </a:t>
            </a:r>
            <a:r>
              <a:rPr lang="zh-CN" altLang="en-US" sz="2000" b="1" dirty="0">
                <a:solidFill>
                  <a:srgbClr val="000000"/>
                </a:solidFill>
              </a:rPr>
              <a:t>公司。所需无偿转让的 </a:t>
            </a:r>
            <a:r>
              <a:rPr lang="en-US" altLang="zh-CN" sz="2000" b="1" dirty="0">
                <a:solidFill>
                  <a:srgbClr val="000000"/>
                </a:solidFill>
              </a:rPr>
              <a:t>B</a:t>
            </a:r>
            <a:r>
              <a:rPr lang="zh-CN" altLang="en-US" sz="2000" b="1" dirty="0">
                <a:solidFill>
                  <a:srgbClr val="000000"/>
                </a:solidFill>
              </a:rPr>
              <a:t>公司股权比例的计算方式为</a:t>
            </a:r>
            <a:r>
              <a:rPr lang="en-US" altLang="zh-CN" sz="2000" b="1" dirty="0">
                <a:solidFill>
                  <a:srgbClr val="000000"/>
                </a:solidFill>
              </a:rPr>
              <a:t>:(</a:t>
            </a:r>
            <a:r>
              <a:rPr lang="zh-CN" altLang="en-US" sz="2000" b="1" dirty="0">
                <a:solidFill>
                  <a:srgbClr val="000000"/>
                </a:solidFill>
              </a:rPr>
              <a:t>承诺净利润</a:t>
            </a:r>
            <a:r>
              <a:rPr lang="en-US" altLang="zh-CN" sz="2000" b="1" dirty="0">
                <a:solidFill>
                  <a:srgbClr val="000000"/>
                </a:solidFill>
              </a:rPr>
              <a:t>—</a:t>
            </a:r>
            <a:r>
              <a:rPr lang="zh-CN" altLang="en-US" sz="2000" b="1" dirty="0">
                <a:solidFill>
                  <a:srgbClr val="000000"/>
                </a:solidFill>
              </a:rPr>
              <a:t>当年度</a:t>
            </a:r>
            <a:r>
              <a:rPr lang="en-US" altLang="zh-CN" sz="2000" b="1" dirty="0">
                <a:solidFill>
                  <a:srgbClr val="000000"/>
                </a:solidFill>
              </a:rPr>
              <a:t>B</a:t>
            </a:r>
            <a:r>
              <a:rPr lang="zh-CN" altLang="en-US" sz="2000" b="1" dirty="0">
                <a:solidFill>
                  <a:srgbClr val="000000"/>
                </a:solidFill>
              </a:rPr>
              <a:t>公司实际完成净利润</a:t>
            </a:r>
            <a:r>
              <a:rPr lang="en-US" altLang="zh-CN" sz="2000" b="1" dirty="0">
                <a:solidFill>
                  <a:srgbClr val="000000"/>
                </a:solidFill>
              </a:rPr>
              <a:t>)/</a:t>
            </a:r>
            <a:r>
              <a:rPr lang="zh-CN" altLang="en-US" sz="2000" b="1" dirty="0">
                <a:solidFill>
                  <a:srgbClr val="000000"/>
                </a:solidFill>
              </a:rPr>
              <a:t>承诺净利润</a:t>
            </a:r>
            <a:r>
              <a:rPr lang="en-US" altLang="zh-CN" sz="2000" b="1" dirty="0">
                <a:solidFill>
                  <a:srgbClr val="000000"/>
                </a:solidFill>
              </a:rPr>
              <a:t>× 60%</a:t>
            </a:r>
            <a:r>
              <a:rPr lang="zh-CN" altLang="en-US" sz="2000" b="1" dirty="0">
                <a:solidFill>
                  <a:srgbClr val="000000"/>
                </a:solidFill>
              </a:rPr>
              <a:t>。该等无偿股权赠予应在上市公司聘请的会计师出具审计报告后 </a:t>
            </a:r>
            <a:r>
              <a:rPr lang="en-US" altLang="zh-CN" sz="2000" b="1" dirty="0">
                <a:solidFill>
                  <a:srgbClr val="000000"/>
                </a:solidFill>
              </a:rPr>
              <a:t>30 </a:t>
            </a:r>
            <a:r>
              <a:rPr lang="zh-CN" altLang="en-US" sz="2000" b="1" dirty="0">
                <a:solidFill>
                  <a:srgbClr val="000000"/>
                </a:solidFill>
              </a:rPr>
              <a:t>个工作日内完成。 </a:t>
            </a:r>
            <a:endParaRPr lang="en-US" altLang="zh-CN" sz="2000" b="1" dirty="0">
              <a:solidFill>
                <a:srgbClr val="000000"/>
              </a:solidFill>
            </a:endParaRPr>
          </a:p>
          <a:p>
            <a:pPr lvl="1">
              <a:defRPr/>
            </a:pPr>
            <a:endParaRPr lang="en-US" altLang="zh-CN" sz="2000" b="1" dirty="0">
              <a:solidFill>
                <a:srgbClr val="000000"/>
              </a:solidFill>
            </a:endParaRPr>
          </a:p>
          <a:p>
            <a:pPr lvl="1">
              <a:buClr>
                <a:srgbClr val="FF0000"/>
              </a:buClr>
              <a:buSzPct val="80000"/>
              <a:buFont typeface="Wingdings" panose="05000000000000000000" pitchFamily="2" charset="2"/>
              <a:buChar char="Ø"/>
              <a:defRPr/>
            </a:pPr>
            <a:r>
              <a:rPr lang="zh-CN" altLang="en-US" sz="2000" b="1" dirty="0">
                <a:solidFill>
                  <a:srgbClr val="000000"/>
                </a:solidFill>
              </a:rPr>
              <a:t>问题</a:t>
            </a:r>
            <a:r>
              <a:rPr lang="en-US" altLang="zh-CN" sz="2000" b="1" dirty="0">
                <a:solidFill>
                  <a:srgbClr val="000000"/>
                </a:solidFill>
              </a:rPr>
              <a:t>:A </a:t>
            </a:r>
            <a:r>
              <a:rPr lang="zh-CN" altLang="en-US" sz="2000" b="1" dirty="0">
                <a:solidFill>
                  <a:srgbClr val="000000"/>
                </a:solidFill>
              </a:rPr>
              <a:t>公司本次企业合并的合并成本及其后续调整应该如何计量</a:t>
            </a:r>
            <a:r>
              <a:rPr lang="en-US" altLang="zh-CN" sz="2000" b="1" dirty="0">
                <a:solidFill>
                  <a:srgbClr val="000000"/>
                </a:solidFill>
              </a:rPr>
              <a:t>? </a:t>
            </a:r>
            <a:endParaRPr lang="zh-CN" altLang="en-US" sz="2000" b="1" dirty="0">
              <a:solidFill>
                <a:srgbClr val="000000"/>
              </a:solidFill>
            </a:endParaRPr>
          </a:p>
          <a:p>
            <a:pPr marL="914400" lvl="2" indent="0">
              <a:buNone/>
              <a:defRPr/>
            </a:pPr>
            <a:endParaRPr lang="zh-CN" altLang="en-US" sz="2000" b="1" dirty="0"/>
          </a:p>
          <a:p>
            <a:pPr lvl="2">
              <a:defRPr/>
            </a:pPr>
            <a:endParaRPr lang="zh-CN" altLang="en-US" sz="2000" b="1" dirty="0"/>
          </a:p>
        </p:txBody>
      </p:sp>
      <p:sp>
        <p:nvSpPr>
          <p:cNvPr id="33796"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19E30D9B-8761-46FE-AF2D-0CAB99DABDA1}" type="slidenum">
              <a:rPr kumimoji="0" lang="en-US" altLang="zh-CN" sz="1400"/>
              <a:t>39</a:t>
            </a:fld>
            <a:endParaRPr kumimoji="0" lang="en-US" altLang="zh-CN"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内容占位符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692150"/>
            <a:ext cx="4572000" cy="6121400"/>
          </a:xfrm>
        </p:spPr>
      </p:pic>
      <p:sp>
        <p:nvSpPr>
          <p:cNvPr id="17411"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3"/>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3FEBCE70-F662-4F7C-BA11-6B0AED34989D}" type="slidenum">
              <a:rPr kumimoji="0" lang="en-US" altLang="zh-CN" sz="1400"/>
              <a:t>4</a:t>
            </a:fld>
            <a:endParaRPr kumimoji="0" lang="en-US" altLang="zh-CN" sz="1400"/>
          </a:p>
        </p:txBody>
      </p:sp>
      <p:pic>
        <p:nvPicPr>
          <p:cNvPr id="17412" name="图片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30163"/>
            <a:ext cx="5021263"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A5A0BBC5-FA58-4D18-9833-44DE67C3EAC7}" type="slidenum">
              <a:rPr kumimoji="0" lang="en-US" altLang="zh-CN" sz="1400"/>
              <a:t>40</a:t>
            </a:fld>
            <a:endParaRPr kumimoji="0" lang="en-US" altLang="zh-CN" sz="1400"/>
          </a:p>
        </p:txBody>
      </p:sp>
      <p:sp>
        <p:nvSpPr>
          <p:cNvPr id="34819" name="TextBox 4"/>
          <p:cNvSpPr txBox="1">
            <a:spLocks noChangeArrowheads="1"/>
          </p:cNvSpPr>
          <p:nvPr/>
        </p:nvSpPr>
        <p:spPr bwMode="auto">
          <a:xfrm>
            <a:off x="107504" y="476672"/>
            <a:ext cx="8496944" cy="5592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800100" indent="-34290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 typeface="Wingdings" panose="05000000000000000000" pitchFamily="2" charset="2"/>
              <a:buChar char="Ø"/>
            </a:pPr>
            <a:r>
              <a:rPr lang="zh-CN" altLang="en-US" sz="2400" b="1" dirty="0">
                <a:solidFill>
                  <a:srgbClr val="0000FF"/>
                </a:solidFill>
              </a:rPr>
              <a:t>会计准则的相关规定：</a:t>
            </a:r>
            <a:endParaRPr lang="en-US" altLang="zh-CN" sz="2400" b="1" dirty="0">
              <a:solidFill>
                <a:srgbClr val="0000FF"/>
              </a:solidFill>
            </a:endParaRPr>
          </a:p>
          <a:p>
            <a:pPr lvl="1" eaLnBrk="1" hangingPunct="1">
              <a:spcBef>
                <a:spcPct val="0"/>
              </a:spcBef>
              <a:buClrTx/>
              <a:buSzTx/>
              <a:buFont typeface="Wingdings" panose="05000000000000000000" pitchFamily="2" charset="2"/>
              <a:buChar char="ü"/>
            </a:pPr>
            <a:r>
              <a:rPr lang="en-US" altLang="zh-CN" sz="2000" b="1" dirty="0"/>
              <a:t>《</a:t>
            </a:r>
            <a:r>
              <a:rPr lang="zh-CN" altLang="en-US" sz="2000" b="1" dirty="0"/>
              <a:t>企业会计准则讲解 </a:t>
            </a:r>
            <a:r>
              <a:rPr lang="en-US" altLang="zh-CN" sz="2000" b="1" dirty="0"/>
              <a:t>2010》</a:t>
            </a:r>
            <a:r>
              <a:rPr lang="zh-CN" altLang="en-US" sz="2000" b="1" dirty="0"/>
              <a:t>第二十一章中，关于或有对价的会计处理相比之前的</a:t>
            </a:r>
            <a:r>
              <a:rPr lang="en-US" altLang="zh-CN" sz="2000" b="1" dirty="0"/>
              <a:t>《</a:t>
            </a:r>
            <a:r>
              <a:rPr lang="zh-CN" altLang="en-US" sz="2000" b="1" dirty="0"/>
              <a:t>企业会 计准则讲解 </a:t>
            </a:r>
            <a:r>
              <a:rPr lang="en-US" altLang="zh-CN" sz="2000" b="1" dirty="0"/>
              <a:t>2008》</a:t>
            </a:r>
            <a:r>
              <a:rPr lang="zh-CN" altLang="en-US" sz="2000" b="1" dirty="0"/>
              <a:t>发生了改变。</a:t>
            </a:r>
            <a:r>
              <a:rPr lang="en-US" altLang="zh-CN" sz="2000" b="1" dirty="0"/>
              <a:t>《</a:t>
            </a:r>
            <a:r>
              <a:rPr lang="zh-CN" altLang="en-US" sz="2000" b="1" dirty="0"/>
              <a:t>企业会计准则讲解 </a:t>
            </a:r>
            <a:r>
              <a:rPr lang="en-US" altLang="zh-CN" sz="2000" b="1" dirty="0"/>
              <a:t>201O》</a:t>
            </a:r>
            <a:r>
              <a:rPr lang="zh-CN" altLang="en-US" sz="2000" b="1" dirty="0"/>
              <a:t>指出：</a:t>
            </a:r>
            <a:endParaRPr lang="en-US" altLang="zh-CN" sz="2000" b="1" dirty="0"/>
          </a:p>
          <a:p>
            <a:pPr lvl="2" eaLnBrk="1" hangingPunct="1">
              <a:lnSpc>
                <a:spcPct val="125000"/>
              </a:lnSpc>
              <a:spcBef>
                <a:spcPct val="0"/>
              </a:spcBef>
              <a:buClr>
                <a:srgbClr val="C00000"/>
              </a:buClr>
              <a:buSzTx/>
              <a:buFont typeface="Wingdings" panose="05000000000000000000" pitchFamily="2" charset="2"/>
              <a:buChar char="ü"/>
            </a:pPr>
            <a:r>
              <a:rPr lang="zh-CN" altLang="en-US" sz="2000" b="1" dirty="0"/>
              <a:t>“</a:t>
            </a:r>
            <a:r>
              <a:rPr lang="zh-CN" altLang="en-US" sz="2000" b="1" dirty="0">
                <a:solidFill>
                  <a:srgbClr val="000000"/>
                </a:solidFill>
                <a:latin typeface="华文楷体" panose="02010600040101010101" pitchFamily="2" charset="-122"/>
                <a:ea typeface="华文楷体" panose="02010600040101010101" pitchFamily="2" charset="-122"/>
              </a:rPr>
              <a:t>某些情况下，合并各方可能在合并协议中约定，根据未来一项或多项或有事项的发生，购买方通过发行额外证券、支付额外现金或其他资产等方式追加合并对价，或者要求返还之前已经支付的对价。购买方应当将合并协议约定的或有对价作为企业合并转移对价的一部分，按照其在购买日的公允价 值计入企业合并成本。根据</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企业会计准则第 </a:t>
            </a:r>
            <a:r>
              <a:rPr lang="en-US" altLang="zh-CN" sz="2000" b="1" dirty="0">
                <a:solidFill>
                  <a:srgbClr val="000000"/>
                </a:solidFill>
                <a:latin typeface="华文楷体" panose="02010600040101010101" pitchFamily="2" charset="-122"/>
                <a:ea typeface="华文楷体" panose="02010600040101010101" pitchFamily="2" charset="-122"/>
              </a:rPr>
              <a:t>37 </a:t>
            </a:r>
            <a:r>
              <a:rPr lang="zh-CN" altLang="en-US" sz="2000" b="1" dirty="0">
                <a:solidFill>
                  <a:srgbClr val="000000"/>
                </a:solidFill>
                <a:latin typeface="华文楷体" panose="02010600040101010101" pitchFamily="2" charset="-122"/>
                <a:ea typeface="华文楷体" panose="02010600040101010101" pitchFamily="2" charset="-122"/>
              </a:rPr>
              <a:t>号</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金融工具列报</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企业会计准则第 </a:t>
            </a:r>
            <a:r>
              <a:rPr lang="en-US" altLang="zh-CN" sz="2000" b="1" dirty="0">
                <a:solidFill>
                  <a:srgbClr val="000000"/>
                </a:solidFill>
                <a:latin typeface="华文楷体" panose="02010600040101010101" pitchFamily="2" charset="-122"/>
                <a:ea typeface="华文楷体" panose="02010600040101010101" pitchFamily="2" charset="-122"/>
              </a:rPr>
              <a:t>22 </a:t>
            </a:r>
            <a:r>
              <a:rPr lang="zh-CN" altLang="en-US" sz="2000" b="1" dirty="0">
                <a:solidFill>
                  <a:srgbClr val="000000"/>
                </a:solidFill>
                <a:latin typeface="华文楷体" panose="02010600040101010101" pitchFamily="2" charset="-122"/>
                <a:ea typeface="华文楷体" panose="02010600040101010101" pitchFamily="2" charset="-122"/>
              </a:rPr>
              <a:t>号</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金融工具确认和计量</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以及其他相关准则的规定，或有对价符合权益工具和金融负债定义的，购买方应当将支付或有对价的义务确认为一项权益或负债；符合资产定义并满足资产确认条件的，购买方应当将符合合并协议约定条件的、可收回的部分已支付合并对价的权利确认为一项资产</a:t>
            </a:r>
            <a:r>
              <a:rPr lang="zh-CN" altLang="en-US" sz="2000" b="1" dirty="0">
                <a:latin typeface="华文楷体" panose="02010600040101010101" pitchFamily="2" charset="-122"/>
                <a:ea typeface="华文楷体" panose="02010600040101010101" pitchFamily="2" charset="-122"/>
              </a:rPr>
              <a:t>”</a:t>
            </a:r>
            <a:r>
              <a:rPr lang="zh-CN" altLang="en-US" sz="2000" b="1" dirty="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B2E14DCD-D2F6-4CA4-A281-C80B50D9AA31}" type="slidenum">
              <a:rPr kumimoji="0" lang="en-US" altLang="zh-CN" sz="1400"/>
              <a:t>41</a:t>
            </a:fld>
            <a:endParaRPr kumimoji="0" lang="en-US" altLang="zh-CN" sz="1400"/>
          </a:p>
        </p:txBody>
      </p:sp>
      <p:sp>
        <p:nvSpPr>
          <p:cNvPr id="35843" name="TextBox 4"/>
          <p:cNvSpPr txBox="1">
            <a:spLocks noChangeArrowheads="1"/>
          </p:cNvSpPr>
          <p:nvPr/>
        </p:nvSpPr>
        <p:spPr bwMode="auto">
          <a:xfrm>
            <a:off x="179512" y="1052736"/>
            <a:ext cx="8208963"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800100" indent="-34290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lvl="2" eaLnBrk="1" hangingPunct="1">
              <a:lnSpc>
                <a:spcPct val="125000"/>
              </a:lnSpc>
              <a:spcBef>
                <a:spcPct val="0"/>
              </a:spcBef>
              <a:buClr>
                <a:srgbClr val="C00000"/>
              </a:buClr>
              <a:buSzTx/>
              <a:buFont typeface="Wingdings" panose="05000000000000000000" pitchFamily="2" charset="2"/>
              <a:buChar char="ü"/>
            </a:pPr>
            <a:r>
              <a:rPr lang="zh-CN" altLang="en-US" sz="2000" b="1" dirty="0">
                <a:solidFill>
                  <a:srgbClr val="000000"/>
                </a:solidFill>
              </a:rPr>
              <a:t>“</a:t>
            </a:r>
            <a:r>
              <a:rPr lang="zh-CN" altLang="en-US" sz="2000" b="1" dirty="0">
                <a:solidFill>
                  <a:srgbClr val="C00000"/>
                </a:solidFill>
                <a:latin typeface="华文楷体" panose="02010600040101010101" pitchFamily="2" charset="-122"/>
                <a:ea typeface="华文楷体" panose="02010600040101010101" pitchFamily="2" charset="-122"/>
              </a:rPr>
              <a:t>购买日后 </a:t>
            </a:r>
            <a:r>
              <a:rPr lang="en-US" altLang="zh-CN" sz="2000" b="1" dirty="0">
                <a:solidFill>
                  <a:srgbClr val="C00000"/>
                </a:solidFill>
                <a:latin typeface="华文楷体" panose="02010600040101010101" pitchFamily="2" charset="-122"/>
                <a:ea typeface="华文楷体" panose="02010600040101010101" pitchFamily="2" charset="-122"/>
              </a:rPr>
              <a:t>12 </a:t>
            </a:r>
            <a:r>
              <a:rPr lang="zh-CN" altLang="en-US" sz="2000" b="1" dirty="0">
                <a:solidFill>
                  <a:srgbClr val="C00000"/>
                </a:solidFill>
                <a:latin typeface="华文楷体" panose="02010600040101010101" pitchFamily="2" charset="-122"/>
                <a:ea typeface="华文楷体" panose="02010600040101010101" pitchFamily="2" charset="-122"/>
              </a:rPr>
              <a:t>个月内</a:t>
            </a:r>
            <a:r>
              <a:rPr lang="zh-CN" altLang="en-US" sz="2000" b="1" dirty="0">
                <a:solidFill>
                  <a:srgbClr val="000000"/>
                </a:solidFill>
                <a:latin typeface="华文楷体" panose="02010600040101010101" pitchFamily="2" charset="-122"/>
                <a:ea typeface="华文楷体" panose="02010600040101010101" pitchFamily="2" charset="-122"/>
              </a:rPr>
              <a:t>出现对</a:t>
            </a:r>
            <a:r>
              <a:rPr lang="zh-CN" altLang="en-US" sz="2000" b="1" dirty="0">
                <a:solidFill>
                  <a:srgbClr val="C00000"/>
                </a:solidFill>
                <a:latin typeface="华文楷体" panose="02010600040101010101" pitchFamily="2" charset="-122"/>
                <a:ea typeface="华文楷体" panose="02010600040101010101" pitchFamily="2" charset="-122"/>
              </a:rPr>
              <a:t>购买日已存在情况的</a:t>
            </a:r>
            <a:r>
              <a:rPr lang="zh-CN" altLang="en-US" sz="2000" b="1" dirty="0">
                <a:solidFill>
                  <a:srgbClr val="000000"/>
                </a:solidFill>
                <a:latin typeface="华文楷体" panose="02010600040101010101" pitchFamily="2" charset="-122"/>
                <a:ea typeface="华文楷体" panose="02010600040101010101" pitchFamily="2" charset="-122"/>
              </a:rPr>
              <a:t>新的或者进一步证据而需要调整或有对价的，应当予以确认并对原计入合并商誉的金额进行调整；其他情况下发生的或有对价变化或调整，应当区分以下情况进行会计处理：</a:t>
            </a:r>
            <a:r>
              <a:rPr lang="zh-CN" altLang="en-US" sz="2000" b="1" dirty="0">
                <a:solidFill>
                  <a:srgbClr val="0000FF"/>
                </a:solidFill>
                <a:latin typeface="华文楷体" panose="02010600040101010101" pitchFamily="2" charset="-122"/>
                <a:ea typeface="华文楷体" panose="02010600040101010101" pitchFamily="2" charset="-122"/>
              </a:rPr>
              <a:t>或有对价为权益性质的，不进行会计处理</a:t>
            </a:r>
            <a:r>
              <a:rPr lang="zh-CN" altLang="en-US" sz="2000" b="1" dirty="0">
                <a:solidFill>
                  <a:srgbClr val="C90324"/>
                </a:solidFill>
                <a:latin typeface="华文楷体" panose="02010600040101010101" pitchFamily="2" charset="-122"/>
                <a:ea typeface="华文楷体" panose="02010600040101010101" pitchFamily="2" charset="-122"/>
              </a:rPr>
              <a:t>（有新变化）</a:t>
            </a:r>
            <a:r>
              <a:rPr lang="zh-CN" altLang="en-US" sz="2000" b="1" dirty="0">
                <a:solidFill>
                  <a:srgbClr val="0000FF"/>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或有对价为资产或负债性质的，按照企业会计准则有关规定处理，如果属于</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企业会计准则第 </a:t>
            </a:r>
            <a:r>
              <a:rPr lang="en-US" altLang="zh-CN" sz="2000" b="1" dirty="0">
                <a:solidFill>
                  <a:srgbClr val="000000"/>
                </a:solidFill>
                <a:latin typeface="华文楷体" panose="02010600040101010101" pitchFamily="2" charset="-122"/>
                <a:ea typeface="华文楷体" panose="02010600040101010101" pitchFamily="2" charset="-122"/>
              </a:rPr>
              <a:t>22 </a:t>
            </a:r>
            <a:r>
              <a:rPr lang="zh-CN" altLang="en-US" sz="2000" b="1" dirty="0">
                <a:solidFill>
                  <a:srgbClr val="000000"/>
                </a:solidFill>
                <a:latin typeface="华文楷体" panose="02010600040101010101" pitchFamily="2" charset="-122"/>
                <a:ea typeface="华文楷体" panose="02010600040101010101" pitchFamily="2" charset="-122"/>
              </a:rPr>
              <a:t>号 </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金融工具的确认和计量</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中的金融工具，应采用公允价值计量，公允价值变化产生的利得和损失应按该准则规定计入当期损益或计入</a:t>
            </a:r>
            <a:r>
              <a:rPr lang="zh-CN" altLang="en-US" sz="2000" b="1" u="sng" dirty="0">
                <a:solidFill>
                  <a:srgbClr val="000000"/>
                </a:solidFill>
                <a:latin typeface="华文楷体" panose="02010600040101010101" pitchFamily="2" charset="-122"/>
                <a:ea typeface="华文楷体" panose="02010600040101010101" pitchFamily="2" charset="-122"/>
              </a:rPr>
              <a:t>资本公积</a:t>
            </a:r>
            <a:r>
              <a:rPr lang="zh-CN" altLang="en-US" sz="2000" b="1" dirty="0">
                <a:solidFill>
                  <a:srgbClr val="000000"/>
                </a:solidFill>
                <a:latin typeface="华文楷体" panose="02010600040101010101" pitchFamily="2" charset="-122"/>
                <a:ea typeface="华文楷体" panose="02010600040101010101" pitchFamily="2" charset="-122"/>
              </a:rPr>
              <a:t>；如果不属于</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企业会计准则第 </a:t>
            </a:r>
            <a:r>
              <a:rPr lang="en-US" altLang="zh-CN" sz="2000" b="1" dirty="0">
                <a:solidFill>
                  <a:srgbClr val="000000"/>
                </a:solidFill>
                <a:latin typeface="华文楷体" panose="02010600040101010101" pitchFamily="2" charset="-122"/>
                <a:ea typeface="华文楷体" panose="02010600040101010101" pitchFamily="2" charset="-122"/>
              </a:rPr>
              <a:t>22</a:t>
            </a:r>
            <a:r>
              <a:rPr lang="zh-CN" altLang="en-US" sz="2000" b="1" dirty="0">
                <a:solidFill>
                  <a:srgbClr val="000000"/>
                </a:solidFill>
                <a:latin typeface="华文楷体" panose="02010600040101010101" pitchFamily="2" charset="-122"/>
                <a:ea typeface="华文楷体" panose="02010600040101010101" pitchFamily="2" charset="-122"/>
              </a:rPr>
              <a:t>号</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金融工具的确认和计量</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中的金融工具，应按照</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企业会计准则第 </a:t>
            </a:r>
            <a:r>
              <a:rPr lang="en-US" altLang="zh-CN" sz="2000" b="1" dirty="0">
                <a:solidFill>
                  <a:srgbClr val="000000"/>
                </a:solidFill>
                <a:latin typeface="华文楷体" panose="02010600040101010101" pitchFamily="2" charset="-122"/>
                <a:ea typeface="华文楷体" panose="02010600040101010101" pitchFamily="2" charset="-122"/>
              </a:rPr>
              <a:t>13 </a:t>
            </a:r>
            <a:r>
              <a:rPr lang="zh-CN" altLang="en-US" sz="2000" b="1" dirty="0">
                <a:solidFill>
                  <a:srgbClr val="000000"/>
                </a:solidFill>
                <a:latin typeface="华文楷体" panose="02010600040101010101" pitchFamily="2" charset="-122"/>
                <a:ea typeface="华文楷体" panose="02010600040101010101" pitchFamily="2" charset="-122"/>
              </a:rPr>
              <a:t>号</a:t>
            </a:r>
            <a:r>
              <a:rPr lang="en-US" altLang="zh-CN" sz="2000" b="1" dirty="0">
                <a:solidFill>
                  <a:srgbClr val="000000"/>
                </a:solidFill>
                <a:latin typeface="华文楷体" panose="02010600040101010101" pitchFamily="2" charset="-122"/>
                <a:ea typeface="华文楷体" panose="02010600040101010101" pitchFamily="2" charset="-122"/>
              </a:rPr>
              <a:t>—— </a:t>
            </a:r>
            <a:r>
              <a:rPr lang="zh-CN" altLang="en-US" sz="2000" b="1" dirty="0">
                <a:solidFill>
                  <a:srgbClr val="000000"/>
                </a:solidFill>
                <a:latin typeface="华文楷体" panose="02010600040101010101" pitchFamily="2" charset="-122"/>
                <a:ea typeface="华文楷体" panose="02010600040101010101" pitchFamily="2" charset="-122"/>
              </a:rPr>
              <a:t>或有事项</a:t>
            </a:r>
            <a:r>
              <a:rPr lang="en-US" altLang="zh-CN" sz="2000" b="1" dirty="0">
                <a:solidFill>
                  <a:srgbClr val="000000"/>
                </a:solidFill>
                <a:latin typeface="华文楷体" panose="02010600040101010101" pitchFamily="2" charset="-122"/>
                <a:ea typeface="华文楷体" panose="02010600040101010101" pitchFamily="2" charset="-122"/>
              </a:rPr>
              <a:t>》</a:t>
            </a:r>
            <a:r>
              <a:rPr lang="zh-CN" altLang="en-US" sz="2000" b="1" dirty="0">
                <a:solidFill>
                  <a:srgbClr val="000000"/>
                </a:solidFill>
                <a:latin typeface="华文楷体" panose="02010600040101010101" pitchFamily="2" charset="-122"/>
                <a:ea typeface="华文楷体" panose="02010600040101010101" pitchFamily="2" charset="-122"/>
              </a:rPr>
              <a:t>或其他相应的准则处理”</a:t>
            </a:r>
            <a:r>
              <a:rPr lang="zh-CN" altLang="en-US" sz="2000" b="1" dirty="0">
                <a:solidFill>
                  <a:srgbClr val="000000"/>
                </a:solidFill>
              </a:rPr>
              <a:t>。 </a:t>
            </a:r>
            <a:endParaRPr lang="en-US" altLang="zh-CN" sz="2000" b="1" dirty="0">
              <a:solidFill>
                <a:srgbClr val="000000"/>
              </a:solidFill>
            </a:endParaRPr>
          </a:p>
          <a:p>
            <a:pPr lvl="1" eaLnBrk="1" hangingPunct="1">
              <a:spcBef>
                <a:spcPct val="0"/>
              </a:spcBef>
              <a:buClrTx/>
              <a:buSzTx/>
              <a:buFont typeface="Wingdings" panose="05000000000000000000" pitchFamily="2" charset="2"/>
              <a:buChar char="ü"/>
            </a:pPr>
            <a:endParaRPr lang="en-US" altLang="zh-CN" sz="20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B2E14DCD-D2F6-4CA4-A281-C80B50D9AA31}" type="slidenum">
              <a:rPr kumimoji="0" lang="en-US" altLang="zh-CN" sz="1400"/>
              <a:t>42</a:t>
            </a:fld>
            <a:endParaRPr kumimoji="0" lang="en-US" altLang="zh-CN" sz="1400"/>
          </a:p>
        </p:txBody>
      </p:sp>
      <p:sp>
        <p:nvSpPr>
          <p:cNvPr id="35843" name="TextBox 4"/>
          <p:cNvSpPr txBox="1">
            <a:spLocks noChangeArrowheads="1"/>
          </p:cNvSpPr>
          <p:nvPr/>
        </p:nvSpPr>
        <p:spPr bwMode="auto">
          <a:xfrm>
            <a:off x="323528" y="548680"/>
            <a:ext cx="856895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800100" indent="-34290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lnSpc>
                <a:spcPct val="125000"/>
              </a:lnSpc>
              <a:spcBef>
                <a:spcPct val="0"/>
              </a:spcBef>
              <a:buClr>
                <a:srgbClr val="C00000"/>
              </a:buClr>
              <a:buSzTx/>
              <a:buFont typeface="Wingdings" panose="05000000000000000000" pitchFamily="2" charset="2"/>
              <a:buChar char="Ø"/>
            </a:pPr>
            <a:r>
              <a:rPr lang="zh-CN" altLang="en-US" sz="2400" b="1" dirty="0"/>
              <a:t>证监会</a:t>
            </a:r>
            <a:r>
              <a:rPr lang="en-US" altLang="zh-CN" sz="2400" b="1" dirty="0"/>
              <a:t>《</a:t>
            </a:r>
            <a:r>
              <a:rPr lang="zh-CN" altLang="en-US" sz="2400" b="1" dirty="0"/>
              <a:t>监管规则适用指引</a:t>
            </a:r>
            <a:r>
              <a:rPr lang="en-US" altLang="zh-CN" sz="2400" b="1" dirty="0"/>
              <a:t>——</a:t>
            </a:r>
            <a:r>
              <a:rPr lang="zh-CN" altLang="en-US" sz="2400" b="1" dirty="0"/>
              <a:t>会计类第</a:t>
            </a:r>
            <a:r>
              <a:rPr lang="en-US" altLang="zh-CN" sz="2400" b="1" dirty="0"/>
              <a:t>1</a:t>
            </a:r>
            <a:r>
              <a:rPr lang="zh-CN" altLang="en-US" sz="2400" b="1" dirty="0"/>
              <a:t>号</a:t>
            </a:r>
            <a:r>
              <a:rPr lang="en-US" altLang="zh-CN" sz="2400" b="1" dirty="0"/>
              <a:t>》</a:t>
            </a:r>
            <a:r>
              <a:rPr lang="zh-CN" altLang="en-US" sz="2400" b="1" dirty="0"/>
              <a:t>中“</a:t>
            </a:r>
            <a:r>
              <a:rPr lang="en-US" altLang="zh-CN" sz="2400" b="1" dirty="0"/>
              <a:t>1-7 </a:t>
            </a:r>
            <a:r>
              <a:rPr lang="zh-CN" altLang="zh-CN" sz="2400" b="1" dirty="0"/>
              <a:t>非同一控制下企业合并的或有对价</a:t>
            </a:r>
            <a:r>
              <a:rPr lang="zh-CN" altLang="en-US" sz="2400" b="1" dirty="0">
                <a:solidFill>
                  <a:srgbClr val="000000"/>
                </a:solidFill>
              </a:rPr>
              <a:t>”规定：</a:t>
            </a:r>
            <a:r>
              <a:rPr lang="zh-CN" altLang="en-US" sz="2800" b="1" dirty="0">
                <a:solidFill>
                  <a:srgbClr val="000000"/>
                </a:solidFill>
              </a:rPr>
              <a:t> </a:t>
            </a:r>
            <a:endParaRPr lang="en-US" altLang="zh-CN" sz="2800" b="1" dirty="0">
              <a:solidFill>
                <a:srgbClr val="000000"/>
              </a:solidFill>
            </a:endParaRPr>
          </a:p>
          <a:p>
            <a:pPr lvl="1" eaLnBrk="1" hangingPunct="1">
              <a:lnSpc>
                <a:spcPct val="125000"/>
              </a:lnSpc>
              <a:spcBef>
                <a:spcPct val="0"/>
              </a:spcBef>
              <a:buClr>
                <a:srgbClr val="C00000"/>
              </a:buClr>
              <a:buSzTx/>
              <a:buFont typeface="Wingdings" panose="05000000000000000000" pitchFamily="2" charset="2"/>
              <a:buChar char="Ø"/>
            </a:pPr>
            <a:r>
              <a:rPr lang="zh-CN" altLang="en-US" sz="2000" b="1" dirty="0">
                <a:solidFill>
                  <a:srgbClr val="000000"/>
                </a:solidFill>
              </a:rPr>
              <a:t>“</a:t>
            </a:r>
            <a:r>
              <a:rPr lang="zh-CN" altLang="en-US" sz="2000" b="1" dirty="0">
                <a:solidFill>
                  <a:srgbClr val="000000"/>
                </a:solidFill>
                <a:latin typeface="黑体" panose="02010609060101010101" pitchFamily="49" charset="-122"/>
                <a:ea typeface="黑体" panose="02010609060101010101" pitchFamily="49" charset="-122"/>
              </a:rPr>
              <a:t>二、</a:t>
            </a:r>
            <a:r>
              <a:rPr lang="zh-CN" altLang="zh-CN" sz="2000" b="1" dirty="0">
                <a:solidFill>
                  <a:srgbClr val="000000"/>
                </a:solidFill>
                <a:latin typeface="黑体" panose="02010609060101010101" pitchFamily="49" charset="-122"/>
                <a:ea typeface="黑体" panose="02010609060101010101" pitchFamily="49" charset="-122"/>
              </a:rPr>
              <a:t>以自身股份结算的或有对价的后续计量</a:t>
            </a:r>
            <a:r>
              <a:rPr lang="zh-CN" altLang="en-US" sz="2000" b="1" dirty="0">
                <a:solidFill>
                  <a:srgbClr val="000000"/>
                </a:solidFill>
              </a:rPr>
              <a:t>”：</a:t>
            </a:r>
            <a:r>
              <a:rPr lang="zh-CN" altLang="zh-CN" sz="2000" b="1" dirty="0">
                <a:solidFill>
                  <a:srgbClr val="000000"/>
                </a:solidFill>
              </a:rPr>
              <a:t>非同一控制下企业合并形成的或有对价中，若购买方根据标的公司的业绩情况确定收回自身股份的数量，该或有对价在购买日不满足“固定换固定”的条件，不属于一项权益工具，而是属于一项金融资产。因此，购买方应当在购买日将该或有对价分类为以公允价值计量且其变动计入损益的金融资产。随着标的公司实际业绩的确定，购买方能够确定当期应收回的自身股份的具体数量，则在当期资产负债表日，该或有对价满足“固定换固定”的条件，应将其重分类为权益工具（其他权益工具），以重分类日相关股份的公允价值计量，并不再核算相关股份的后续公允价值变动。在实际收到并注销股份时，终止确认上述其他权益工具，并相应调整股本和资本公积等。</a:t>
            </a:r>
            <a:endParaRPr lang="en-US" altLang="zh-CN" sz="2000" b="1" dirty="0">
              <a:solidFill>
                <a:srgbClr val="000000"/>
              </a:solidFill>
            </a:endParaRPr>
          </a:p>
          <a:p>
            <a:pPr lvl="1" eaLnBrk="1" hangingPunct="1">
              <a:spcBef>
                <a:spcPct val="0"/>
              </a:spcBef>
              <a:buClrTx/>
              <a:buSzTx/>
              <a:buFont typeface="Wingdings" panose="05000000000000000000" pitchFamily="2" charset="2"/>
              <a:buChar char="ü"/>
            </a:pPr>
            <a:endParaRPr lang="en-US" altLang="zh-CN" sz="20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B2E14DCD-D2F6-4CA4-A281-C80B50D9AA31}" type="slidenum">
              <a:rPr kumimoji="0" lang="en-US" altLang="zh-CN" sz="1400"/>
              <a:t>43</a:t>
            </a:fld>
            <a:endParaRPr kumimoji="0" lang="en-US" altLang="zh-CN" sz="1400"/>
          </a:p>
        </p:txBody>
      </p:sp>
      <p:sp>
        <p:nvSpPr>
          <p:cNvPr id="35843" name="TextBox 4"/>
          <p:cNvSpPr txBox="1">
            <a:spLocks noChangeArrowheads="1"/>
          </p:cNvSpPr>
          <p:nvPr/>
        </p:nvSpPr>
        <p:spPr bwMode="auto">
          <a:xfrm>
            <a:off x="323528" y="548680"/>
            <a:ext cx="8568952" cy="4125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800100" indent="-34290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lnSpc>
                <a:spcPct val="125000"/>
              </a:lnSpc>
              <a:spcBef>
                <a:spcPct val="0"/>
              </a:spcBef>
              <a:buClr>
                <a:srgbClr val="C00000"/>
              </a:buClr>
              <a:buSzTx/>
              <a:buFont typeface="Wingdings" panose="05000000000000000000" pitchFamily="2" charset="2"/>
              <a:buChar char="Ø"/>
            </a:pPr>
            <a:r>
              <a:rPr lang="zh-CN" altLang="en-US" sz="2400" b="1" dirty="0"/>
              <a:t>证监会</a:t>
            </a:r>
            <a:r>
              <a:rPr lang="en-US" altLang="zh-CN" sz="2400" b="1" dirty="0"/>
              <a:t>《</a:t>
            </a:r>
            <a:r>
              <a:rPr lang="zh-CN" altLang="en-US" sz="2400" b="1" dirty="0"/>
              <a:t>监管规则适用指引</a:t>
            </a:r>
            <a:r>
              <a:rPr lang="en-US" altLang="zh-CN" sz="2400" b="1" dirty="0"/>
              <a:t>——</a:t>
            </a:r>
            <a:r>
              <a:rPr lang="zh-CN" altLang="en-US" sz="2400" b="1" dirty="0"/>
              <a:t>会计类第</a:t>
            </a:r>
            <a:r>
              <a:rPr lang="en-US" altLang="zh-CN" sz="2400" b="1" dirty="0"/>
              <a:t>1</a:t>
            </a:r>
            <a:r>
              <a:rPr lang="zh-CN" altLang="en-US" sz="2400" b="1" dirty="0"/>
              <a:t>号</a:t>
            </a:r>
            <a:r>
              <a:rPr lang="en-US" altLang="zh-CN" sz="2400" b="1" dirty="0"/>
              <a:t>》</a:t>
            </a:r>
            <a:r>
              <a:rPr lang="zh-CN" altLang="en-US" sz="2400" b="1" dirty="0"/>
              <a:t>中“</a:t>
            </a:r>
            <a:r>
              <a:rPr lang="en-US" altLang="zh-CN" sz="2400" b="1" dirty="0"/>
              <a:t>1-7 </a:t>
            </a:r>
            <a:r>
              <a:rPr lang="zh-CN" altLang="zh-CN" sz="2400" b="1" dirty="0"/>
              <a:t>非同一控制下企业合并的或有对价</a:t>
            </a:r>
            <a:r>
              <a:rPr lang="zh-CN" altLang="en-US" sz="2400" b="1" dirty="0">
                <a:solidFill>
                  <a:srgbClr val="000000"/>
                </a:solidFill>
              </a:rPr>
              <a:t>”规定：</a:t>
            </a:r>
            <a:r>
              <a:rPr lang="zh-CN" altLang="en-US" sz="2800" b="1" dirty="0">
                <a:solidFill>
                  <a:srgbClr val="000000"/>
                </a:solidFill>
              </a:rPr>
              <a:t> </a:t>
            </a:r>
            <a:endParaRPr lang="en-US" altLang="zh-CN" sz="2800" b="1" dirty="0">
              <a:solidFill>
                <a:srgbClr val="000000"/>
              </a:solidFill>
            </a:endParaRPr>
          </a:p>
          <a:p>
            <a:pPr lvl="1" eaLnBrk="1" hangingPunct="1">
              <a:lnSpc>
                <a:spcPct val="125000"/>
              </a:lnSpc>
              <a:spcBef>
                <a:spcPct val="0"/>
              </a:spcBef>
              <a:buClr>
                <a:srgbClr val="C00000"/>
              </a:buClr>
              <a:buSzTx/>
              <a:buFont typeface="Wingdings" panose="05000000000000000000" pitchFamily="2" charset="2"/>
              <a:buChar char="Ø"/>
            </a:pPr>
            <a:r>
              <a:rPr lang="zh-CN" altLang="en-US" sz="2000" b="1" dirty="0">
                <a:solidFill>
                  <a:srgbClr val="000000"/>
                </a:solidFill>
              </a:rPr>
              <a:t>“</a:t>
            </a:r>
            <a:r>
              <a:rPr lang="zh-CN" altLang="zh-CN" sz="2000" b="1" dirty="0">
                <a:solidFill>
                  <a:srgbClr val="000000"/>
                </a:solidFill>
                <a:latin typeface="黑体" panose="02010609060101010101" pitchFamily="49" charset="-122"/>
                <a:ea typeface="黑体" panose="02010609060101010101" pitchFamily="49" charset="-122"/>
              </a:rPr>
              <a:t>三、以标的公司少数股权结算的或有对价</a:t>
            </a:r>
            <a:r>
              <a:rPr lang="zh-CN" altLang="en-US" sz="2000" b="1" dirty="0">
                <a:solidFill>
                  <a:srgbClr val="000000"/>
                </a:solidFill>
              </a:rPr>
              <a:t>”：</a:t>
            </a:r>
            <a:r>
              <a:rPr lang="zh-CN" altLang="zh-CN" sz="2000" b="1" dirty="0">
                <a:solidFill>
                  <a:srgbClr val="000000"/>
                </a:solidFill>
              </a:rPr>
              <a:t>以标的公司少数股权结算的或有对价，在合并报表层面，同样适用上述会计处理原则。具体而言，当标的公司实际业绩确定时，将因或有对价确认的金融资产重分类为权益工具（其他权益工具），不再核算相关股份的后续公允价值变动；当购买方实际收到业绩承诺人补偿的标的公司少数股权时，应作为收购少数股东权益处理，即终止确认上述其他权益工具，并相应冲减少数股东权益，差额计入资本公积，资本公积不足冲减的，则冲减留存收益</a:t>
            </a:r>
            <a:r>
              <a:rPr lang="zh-CN" altLang="en-US" sz="2000" b="1" dirty="0">
                <a:solidFill>
                  <a:srgbClr val="000000"/>
                </a:solidFill>
              </a:rPr>
              <a:t>。</a:t>
            </a:r>
            <a:endParaRPr lang="en-US" altLang="zh-CN" sz="2000" b="1" dirty="0">
              <a:solidFill>
                <a:srgbClr val="0000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1C9A460B-FA90-462E-9393-CC284577158D}" type="slidenum">
              <a:rPr kumimoji="0" lang="en-US" altLang="zh-CN" sz="1400"/>
              <a:t>44</a:t>
            </a:fld>
            <a:endParaRPr kumimoji="0" lang="en-US" altLang="zh-CN" sz="1400"/>
          </a:p>
        </p:txBody>
      </p:sp>
      <p:sp>
        <p:nvSpPr>
          <p:cNvPr id="36867" name="TextBox 4"/>
          <p:cNvSpPr txBox="1">
            <a:spLocks noChangeArrowheads="1"/>
          </p:cNvSpPr>
          <p:nvPr/>
        </p:nvSpPr>
        <p:spPr bwMode="auto">
          <a:xfrm>
            <a:off x="395290" y="620713"/>
            <a:ext cx="8569325"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Tx/>
              <a:buNone/>
            </a:pPr>
            <a:r>
              <a:rPr lang="zh-CN" altLang="en-US" sz="1800" b="1" dirty="0">
                <a:solidFill>
                  <a:srgbClr val="FF0000"/>
                </a:solidFill>
                <a:latin typeface="楷体" panose="02010609060101010101" pitchFamily="49" charset="-122"/>
                <a:ea typeface="楷体" panose="02010609060101010101" pitchFamily="49" charset="-122"/>
              </a:rPr>
              <a:t>案例解析（仅供参考）</a:t>
            </a:r>
            <a:r>
              <a:rPr lang="en-US" altLang="zh-CN" sz="1800" b="1" dirty="0">
                <a:solidFill>
                  <a:srgbClr val="FF0000"/>
                </a:solidFill>
                <a:latin typeface="楷体" panose="02010609060101010101" pitchFamily="49" charset="-122"/>
                <a:ea typeface="楷体" panose="02010609060101010101" pitchFamily="49" charset="-122"/>
              </a:rPr>
              <a:t>: </a:t>
            </a:r>
          </a:p>
          <a:p>
            <a:pPr eaLnBrk="1" hangingPunct="1">
              <a:spcBef>
                <a:spcPct val="0"/>
              </a:spcBef>
              <a:buClrTx/>
              <a:buSzTx/>
              <a:buFontTx/>
              <a:buNone/>
            </a:pPr>
            <a:r>
              <a:rPr lang="zh-CN" altLang="en-US" sz="1800" b="1" dirty="0">
                <a:solidFill>
                  <a:srgbClr val="000000"/>
                </a:solidFill>
                <a:latin typeface="楷体" panose="02010609060101010101" pitchFamily="49" charset="-122"/>
                <a:ea typeface="楷体" panose="02010609060101010101" pitchFamily="49" charset="-122"/>
              </a:rPr>
              <a:t>（一）购买日合并成本的计量 本案例中，合并成本的计量需要考虑以下合同条款</a:t>
            </a:r>
            <a:r>
              <a:rPr lang="en-US" altLang="zh-CN" sz="1800" b="1" dirty="0">
                <a:solidFill>
                  <a:srgbClr val="000000"/>
                </a:solidFill>
                <a:latin typeface="楷体" panose="02010609060101010101" pitchFamily="49" charset="-122"/>
                <a:ea typeface="楷体" panose="02010609060101010101" pitchFamily="49" charset="-122"/>
              </a:rPr>
              <a:t>: </a:t>
            </a:r>
          </a:p>
          <a:p>
            <a:pPr lvl="1" eaLnBrk="1" hangingPunct="1">
              <a:spcBef>
                <a:spcPct val="0"/>
              </a:spcBef>
              <a:buClrTx/>
              <a:buSzTx/>
              <a:buFont typeface="Wingdings" panose="05000000000000000000" pitchFamily="2" charset="2"/>
              <a:buChar char="Ø"/>
            </a:pPr>
            <a:r>
              <a:rPr lang="en-US" altLang="zh-CN" sz="1800" b="1" dirty="0">
                <a:solidFill>
                  <a:srgbClr val="000000"/>
                </a:solidFill>
                <a:latin typeface="楷体" panose="02010609060101010101" pitchFamily="49" charset="-122"/>
                <a:ea typeface="楷体" panose="02010609060101010101" pitchFamily="49" charset="-122"/>
              </a:rPr>
              <a:t>(1)</a:t>
            </a:r>
            <a:r>
              <a:rPr lang="zh-CN" altLang="en-US" sz="1800" b="1" dirty="0">
                <a:solidFill>
                  <a:srgbClr val="000000"/>
                </a:solidFill>
                <a:latin typeface="楷体" panose="02010609060101010101" pitchFamily="49" charset="-122"/>
                <a:ea typeface="楷体" panose="02010609060101010101" pitchFamily="49" charset="-122"/>
              </a:rPr>
              <a:t>合同中所约定的交易价格。本案例中，</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公司需要支付的转让价款为</a:t>
            </a:r>
            <a:r>
              <a:rPr lang="en-US" altLang="zh-CN" sz="1800" b="1" dirty="0">
                <a:solidFill>
                  <a:srgbClr val="000000"/>
                </a:solidFill>
                <a:latin typeface="楷体" panose="02010609060101010101" pitchFamily="49" charset="-122"/>
                <a:ea typeface="楷体" panose="02010609060101010101" pitchFamily="49" charset="-122"/>
              </a:rPr>
              <a:t>5900</a:t>
            </a:r>
            <a:r>
              <a:rPr lang="zh-CN" altLang="en-US" sz="1800" b="1" dirty="0">
                <a:solidFill>
                  <a:srgbClr val="000000"/>
                </a:solidFill>
                <a:latin typeface="楷体" panose="02010609060101010101" pitchFamily="49" charset="-122"/>
                <a:ea typeface="楷体" panose="02010609060101010101" pitchFamily="49" charset="-122"/>
              </a:rPr>
              <a:t>万元至</a:t>
            </a:r>
            <a:r>
              <a:rPr lang="en-US" altLang="zh-CN" sz="1800" b="1" dirty="0">
                <a:solidFill>
                  <a:srgbClr val="000000"/>
                </a:solidFill>
                <a:latin typeface="楷体" panose="02010609060101010101" pitchFamily="49" charset="-122"/>
                <a:ea typeface="楷体" panose="02010609060101010101" pitchFamily="49" charset="-122"/>
              </a:rPr>
              <a:t>12470</a:t>
            </a:r>
            <a:r>
              <a:rPr lang="zh-CN" altLang="en-US" sz="1800" b="1" dirty="0">
                <a:solidFill>
                  <a:srgbClr val="000000"/>
                </a:solidFill>
                <a:latin typeface="楷体" panose="02010609060101010101" pitchFamily="49" charset="-122"/>
                <a:ea typeface="楷体" panose="02010609060101010101" pitchFamily="49" charset="-122"/>
              </a:rPr>
              <a:t>万元，其中</a:t>
            </a:r>
            <a:r>
              <a:rPr lang="en-US" altLang="zh-CN" sz="1800" b="1" dirty="0">
                <a:solidFill>
                  <a:srgbClr val="000000"/>
                </a:solidFill>
                <a:latin typeface="楷体" panose="02010609060101010101" pitchFamily="49" charset="-122"/>
                <a:ea typeface="楷体" panose="02010609060101010101" pitchFamily="49" charset="-122"/>
              </a:rPr>
              <a:t>5900</a:t>
            </a:r>
            <a:r>
              <a:rPr lang="zh-CN" altLang="en-US" sz="1800" b="1" dirty="0">
                <a:solidFill>
                  <a:srgbClr val="000000"/>
                </a:solidFill>
                <a:latin typeface="楷体" panose="02010609060101010101" pitchFamily="49" charset="-122"/>
                <a:ea typeface="楷体" panose="02010609060101010101" pitchFamily="49" charset="-122"/>
              </a:rPr>
              <a:t>万元为固定金额，其余</a:t>
            </a:r>
            <a:r>
              <a:rPr lang="en-US" altLang="zh-CN" sz="1800" b="1" dirty="0">
                <a:solidFill>
                  <a:srgbClr val="000000"/>
                </a:solidFill>
                <a:latin typeface="楷体" panose="02010609060101010101" pitchFamily="49" charset="-122"/>
                <a:ea typeface="楷体" panose="02010609060101010101" pitchFamily="49" charset="-122"/>
              </a:rPr>
              <a:t>6570</a:t>
            </a:r>
            <a:r>
              <a:rPr lang="zh-CN" altLang="en-US" sz="1800" b="1" dirty="0">
                <a:solidFill>
                  <a:srgbClr val="000000"/>
                </a:solidFill>
                <a:latin typeface="楷体" panose="02010609060101010101" pitchFamily="49" charset="-122"/>
                <a:ea typeface="楷体" panose="02010609060101010101" pitchFamily="49" charset="-122"/>
              </a:rPr>
              <a:t>万元为变动金额，与</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公司在未来两年</a:t>
            </a:r>
            <a:r>
              <a:rPr lang="en-US" altLang="zh-CN" sz="1800" b="1" dirty="0">
                <a:solidFill>
                  <a:srgbClr val="000000"/>
                </a:solidFill>
                <a:latin typeface="楷体" panose="02010609060101010101" pitchFamily="49" charset="-122"/>
                <a:ea typeface="楷体" panose="02010609060101010101" pitchFamily="49" charset="-122"/>
              </a:rPr>
              <a:t>(2011-2012</a:t>
            </a:r>
            <a:r>
              <a:rPr lang="zh-CN" altLang="en-US" sz="1800" b="1" dirty="0">
                <a:solidFill>
                  <a:srgbClr val="000000"/>
                </a:solidFill>
                <a:latin typeface="楷体" panose="02010609060101010101" pitchFamily="49" charset="-122"/>
                <a:ea typeface="楷体" panose="02010609060101010101" pitchFamily="49" charset="-122"/>
              </a:rPr>
              <a:t>年</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业绩挂勾，这部分变动金额即为或有对价，属于一项金融负债。假定</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公司在购买日判断，</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公司的盈利承诺</a:t>
            </a:r>
            <a:r>
              <a:rPr lang="en-US" altLang="zh-CN" sz="1800" b="1" dirty="0">
                <a:solidFill>
                  <a:srgbClr val="000000"/>
                </a:solidFill>
                <a:latin typeface="楷体" panose="02010609060101010101" pitchFamily="49" charset="-122"/>
                <a:ea typeface="楷体" panose="02010609060101010101" pitchFamily="49" charset="-122"/>
              </a:rPr>
              <a:t>(2011</a:t>
            </a:r>
            <a:r>
              <a:rPr lang="zh-CN" altLang="en-US" sz="1800" b="1" dirty="0">
                <a:solidFill>
                  <a:srgbClr val="000000"/>
                </a:solidFill>
                <a:latin typeface="楷体" panose="02010609060101010101" pitchFamily="49" charset="-122"/>
                <a:ea typeface="楷体" panose="02010609060101010101" pitchFamily="49" charset="-122"/>
              </a:rPr>
              <a:t>年度净利润</a:t>
            </a:r>
            <a:r>
              <a:rPr lang="en-US" altLang="zh-CN" sz="1800" b="1" dirty="0">
                <a:solidFill>
                  <a:srgbClr val="000000"/>
                </a:solidFill>
                <a:latin typeface="楷体" panose="02010609060101010101" pitchFamily="49" charset="-122"/>
                <a:ea typeface="楷体" panose="02010609060101010101" pitchFamily="49" charset="-122"/>
              </a:rPr>
              <a:t>2300</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;2012</a:t>
            </a:r>
            <a:r>
              <a:rPr lang="zh-CN" altLang="en-US" sz="1800" b="1" dirty="0">
                <a:solidFill>
                  <a:srgbClr val="000000"/>
                </a:solidFill>
                <a:latin typeface="楷体" panose="02010609060101010101" pitchFamily="49" charset="-122"/>
                <a:ea typeface="楷体" panose="02010609060101010101" pitchFamily="49" charset="-122"/>
              </a:rPr>
              <a:t>度净利润</a:t>
            </a:r>
            <a:r>
              <a:rPr lang="en-US" altLang="zh-CN" sz="1800" b="1" dirty="0">
                <a:solidFill>
                  <a:srgbClr val="000000"/>
                </a:solidFill>
                <a:latin typeface="楷体" panose="02010609060101010101" pitchFamily="49" charset="-122"/>
                <a:ea typeface="楷体" panose="02010609060101010101" pitchFamily="49" charset="-122"/>
              </a:rPr>
              <a:t>2700</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已经属于最佳估计，</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公司基于此盈利承诺判断这部分或有对价的公允价值为</a:t>
            </a:r>
            <a:r>
              <a:rPr lang="en-US" altLang="zh-CN" sz="1800" b="1" dirty="0">
                <a:solidFill>
                  <a:srgbClr val="000000"/>
                </a:solidFill>
                <a:latin typeface="楷体" panose="02010609060101010101" pitchFamily="49" charset="-122"/>
                <a:ea typeface="楷体" panose="02010609060101010101" pitchFamily="49" charset="-122"/>
              </a:rPr>
              <a:t>4380</a:t>
            </a:r>
            <a:r>
              <a:rPr lang="zh-CN" altLang="en-US" sz="1800" b="1" dirty="0">
                <a:solidFill>
                  <a:srgbClr val="000000"/>
                </a:solidFill>
                <a:latin typeface="楷体" panose="02010609060101010101" pitchFamily="49" charset="-122"/>
                <a:ea typeface="楷体" panose="02010609060101010101" pitchFamily="49" charset="-122"/>
              </a:rPr>
              <a:t>万元，即</a:t>
            </a:r>
            <a:r>
              <a:rPr lang="en-US" altLang="zh-CN" sz="1800" b="1" dirty="0">
                <a:solidFill>
                  <a:srgbClr val="000000"/>
                </a:solidFill>
                <a:latin typeface="楷体" panose="02010609060101010101" pitchFamily="49" charset="-122"/>
                <a:ea typeface="楷体" panose="02010609060101010101" pitchFamily="49" charset="-122"/>
              </a:rPr>
              <a:t>2300×2×60%+2700×1×60%</a:t>
            </a:r>
            <a:r>
              <a:rPr lang="zh-CN" altLang="en-US" sz="1800" b="1" dirty="0">
                <a:solidFill>
                  <a:srgbClr val="000000"/>
                </a:solidFill>
                <a:latin typeface="楷体" panose="02010609060101010101" pitchFamily="49" charset="-122"/>
                <a:ea typeface="楷体" panose="02010609060101010101" pitchFamily="49" charset="-122"/>
              </a:rPr>
              <a:t>。</a:t>
            </a:r>
            <a:endParaRPr lang="en-US" altLang="zh-CN" sz="1800" b="1" dirty="0">
              <a:solidFill>
                <a:srgbClr val="000000"/>
              </a:solidFill>
              <a:latin typeface="楷体" panose="02010609060101010101" pitchFamily="49" charset="-122"/>
              <a:ea typeface="楷体" panose="02010609060101010101" pitchFamily="49" charset="-122"/>
            </a:endParaRPr>
          </a:p>
          <a:p>
            <a:pPr lvl="1" eaLnBrk="1" hangingPunct="1">
              <a:spcBef>
                <a:spcPct val="0"/>
              </a:spcBef>
              <a:buClrTx/>
              <a:buSzTx/>
              <a:buFont typeface="Wingdings" panose="05000000000000000000" pitchFamily="2" charset="2"/>
              <a:buChar char="Ø"/>
            </a:pPr>
            <a:r>
              <a:rPr lang="zh-CN" altLang="en-US" sz="1800" b="1" dirty="0">
                <a:solidFill>
                  <a:srgbClr val="000000"/>
                </a:solidFill>
                <a:latin typeface="楷体" panose="02010609060101010101" pitchFamily="49" charset="-122"/>
                <a:ea typeface="楷体" panose="02010609060101010101" pitchFamily="49" charset="-122"/>
              </a:rPr>
              <a:t> </a:t>
            </a:r>
            <a:r>
              <a:rPr lang="en-US" altLang="zh-CN" sz="1800" b="1" dirty="0">
                <a:solidFill>
                  <a:srgbClr val="000000"/>
                </a:solidFill>
                <a:latin typeface="楷体" panose="02010609060101010101" pitchFamily="49" charset="-122"/>
                <a:ea typeface="楷体" panose="02010609060101010101" pitchFamily="49" charset="-122"/>
              </a:rPr>
              <a:t>(2)</a:t>
            </a:r>
            <a:r>
              <a:rPr lang="zh-CN" altLang="en-US" sz="1800" b="1" dirty="0">
                <a:solidFill>
                  <a:srgbClr val="000000"/>
                </a:solidFill>
                <a:latin typeface="楷体" panose="02010609060101010101" pitchFamily="49" charset="-122"/>
                <a:ea typeface="楷体" panose="02010609060101010101" pitchFamily="49" charset="-122"/>
              </a:rPr>
              <a:t>以被收购公司利润分配的形式来体现的价格调整。如果</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公司未能达到约定的盈利水平</a:t>
            </a:r>
            <a:r>
              <a:rPr lang="en-US" altLang="zh-CN" sz="1800" b="1" dirty="0">
                <a:solidFill>
                  <a:srgbClr val="000000"/>
                </a:solidFill>
                <a:latin typeface="楷体" panose="02010609060101010101" pitchFamily="49" charset="-122"/>
                <a:ea typeface="楷体" panose="02010609060101010101" pitchFamily="49" charset="-122"/>
              </a:rPr>
              <a:t>(2011</a:t>
            </a:r>
            <a:r>
              <a:rPr lang="zh-CN" altLang="en-US" sz="1800" b="1" dirty="0">
                <a:solidFill>
                  <a:srgbClr val="000000"/>
                </a:solidFill>
                <a:latin typeface="楷体" panose="02010609060101010101" pitchFamily="49" charset="-122"/>
                <a:ea typeface="楷体" panose="02010609060101010101" pitchFamily="49" charset="-122"/>
              </a:rPr>
              <a:t>年度净利润</a:t>
            </a:r>
            <a:r>
              <a:rPr lang="en-US" altLang="zh-CN" sz="1800" b="1" dirty="0">
                <a:solidFill>
                  <a:srgbClr val="000000"/>
                </a:solidFill>
                <a:latin typeface="楷体" panose="02010609060101010101" pitchFamily="49" charset="-122"/>
                <a:ea typeface="楷体" panose="02010609060101010101" pitchFamily="49" charset="-122"/>
              </a:rPr>
              <a:t>2300</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;2012</a:t>
            </a:r>
            <a:r>
              <a:rPr lang="zh-CN" altLang="en-US" sz="1800" b="1" dirty="0">
                <a:solidFill>
                  <a:srgbClr val="000000"/>
                </a:solidFill>
                <a:latin typeface="楷体" panose="02010609060101010101" pitchFamily="49" charset="-122"/>
                <a:ea typeface="楷体" panose="02010609060101010101" pitchFamily="49" charset="-122"/>
              </a:rPr>
              <a:t>年度净利润</a:t>
            </a:r>
            <a:r>
              <a:rPr lang="en-US" altLang="zh-CN" sz="1800" b="1" dirty="0">
                <a:solidFill>
                  <a:srgbClr val="000000"/>
                </a:solidFill>
                <a:latin typeface="楷体" panose="02010609060101010101" pitchFamily="49" charset="-122"/>
                <a:ea typeface="楷体" panose="02010609060101010101" pitchFamily="49" charset="-122"/>
              </a:rPr>
              <a:t>2700</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公司仍然能够按照约定盈利水平，按照</a:t>
            </a:r>
            <a:r>
              <a:rPr lang="en-US" altLang="zh-CN" sz="1800" b="1" dirty="0">
                <a:solidFill>
                  <a:srgbClr val="000000"/>
                </a:solidFill>
                <a:latin typeface="楷体" panose="02010609060101010101" pitchFamily="49" charset="-122"/>
                <a:ea typeface="楷体" panose="02010609060101010101" pitchFamily="49" charset="-122"/>
              </a:rPr>
              <a:t>60%</a:t>
            </a:r>
            <a:r>
              <a:rPr lang="zh-CN" altLang="en-US" sz="1800" b="1" dirty="0">
                <a:solidFill>
                  <a:srgbClr val="000000"/>
                </a:solidFill>
                <a:latin typeface="楷体" panose="02010609060101010101" pitchFamily="49" charset="-122"/>
                <a:ea typeface="楷体" panose="02010609060101010101" pitchFamily="49" charset="-122"/>
              </a:rPr>
              <a:t>的比例分配利润或者从转让方得到补偿。这种情况下，</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公司所分享的</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公司利润超过其按照持股比例应分享的部分。例如</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假设</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a:t>
            </a:r>
            <a:r>
              <a:rPr lang="en-US" altLang="zh-CN" sz="1800" b="1" dirty="0">
                <a:solidFill>
                  <a:srgbClr val="000000"/>
                </a:solidFill>
                <a:latin typeface="楷体" panose="02010609060101010101" pitchFamily="49" charset="-122"/>
                <a:ea typeface="楷体" panose="02010609060101010101" pitchFamily="49" charset="-122"/>
              </a:rPr>
              <a:t>2011</a:t>
            </a:r>
            <a:r>
              <a:rPr lang="zh-CN" altLang="en-US" sz="1800" b="1" dirty="0">
                <a:solidFill>
                  <a:srgbClr val="000000"/>
                </a:solidFill>
                <a:latin typeface="楷体" panose="02010609060101010101" pitchFamily="49" charset="-122"/>
                <a:ea typeface="楷体" panose="02010609060101010101" pitchFamily="49" charset="-122"/>
              </a:rPr>
              <a:t>年度净利润为</a:t>
            </a:r>
            <a:r>
              <a:rPr lang="en-US" altLang="zh-CN" sz="1800" b="1" dirty="0">
                <a:solidFill>
                  <a:srgbClr val="000000"/>
                </a:solidFill>
                <a:latin typeface="楷体" panose="02010609060101010101" pitchFamily="49" charset="-122"/>
                <a:ea typeface="楷体" panose="02010609060101010101" pitchFamily="49" charset="-122"/>
              </a:rPr>
              <a:t>2000</a:t>
            </a:r>
            <a:r>
              <a:rPr lang="zh-CN" altLang="en-US" sz="1800" b="1" dirty="0">
                <a:solidFill>
                  <a:srgbClr val="000000"/>
                </a:solidFill>
                <a:latin typeface="楷体" panose="02010609060101010101" pitchFamily="49" charset="-122"/>
                <a:ea typeface="楷体" panose="02010609060101010101" pitchFamily="49" charset="-122"/>
              </a:rPr>
              <a:t>万元，则</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公司按照持股比例</a:t>
            </a:r>
            <a:r>
              <a:rPr lang="en-US" altLang="zh-CN" sz="1800" b="1" dirty="0">
                <a:solidFill>
                  <a:srgbClr val="000000"/>
                </a:solidFill>
                <a:latin typeface="楷体" panose="02010609060101010101" pitchFamily="49" charset="-122"/>
                <a:ea typeface="楷体" panose="02010609060101010101" pitchFamily="49" charset="-122"/>
              </a:rPr>
              <a:t>60%</a:t>
            </a:r>
            <a:r>
              <a:rPr lang="zh-CN" altLang="en-US" sz="1800" b="1" dirty="0">
                <a:solidFill>
                  <a:srgbClr val="000000"/>
                </a:solidFill>
                <a:latin typeface="楷体" panose="02010609060101010101" pitchFamily="49" charset="-122"/>
                <a:ea typeface="楷体" panose="02010609060101010101" pitchFamily="49" charset="-122"/>
              </a:rPr>
              <a:t>应享有</a:t>
            </a:r>
            <a:r>
              <a:rPr lang="en-US" altLang="zh-CN" sz="1800" b="1" dirty="0">
                <a:solidFill>
                  <a:srgbClr val="000000"/>
                </a:solidFill>
                <a:latin typeface="楷体" panose="02010609060101010101" pitchFamily="49" charset="-122"/>
                <a:ea typeface="楷体" panose="02010609060101010101" pitchFamily="49" charset="-122"/>
              </a:rPr>
              <a:t>1200</a:t>
            </a:r>
            <a:r>
              <a:rPr lang="zh-CN" altLang="en-US" sz="1800" b="1" dirty="0">
                <a:solidFill>
                  <a:srgbClr val="000000"/>
                </a:solidFill>
                <a:latin typeface="楷体" panose="02010609060101010101" pitchFamily="49" charset="-122"/>
                <a:ea typeface="楷体" panose="02010609060101010101" pitchFamily="49" charset="-122"/>
              </a:rPr>
              <a:t>万元，但根据收购协议，</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公司可以获得的利润分配金额为</a:t>
            </a:r>
            <a:r>
              <a:rPr lang="en-US" altLang="zh-CN" sz="1800" b="1" dirty="0">
                <a:solidFill>
                  <a:srgbClr val="000000"/>
                </a:solidFill>
                <a:latin typeface="楷体" panose="02010609060101010101" pitchFamily="49" charset="-122"/>
                <a:ea typeface="楷体" panose="02010609060101010101" pitchFamily="49" charset="-122"/>
              </a:rPr>
              <a:t>2300×60%=1380</a:t>
            </a:r>
            <a:r>
              <a:rPr lang="zh-CN" altLang="en-US" sz="1800" b="1" dirty="0">
                <a:solidFill>
                  <a:srgbClr val="000000"/>
                </a:solidFill>
                <a:latin typeface="楷体" panose="02010609060101010101" pitchFamily="49" charset="-122"/>
                <a:ea typeface="楷体" panose="02010609060101010101" pitchFamily="49" charset="-122"/>
              </a:rPr>
              <a:t>万元。超过</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公司按照持股比例应分享的部分，超出金额为</a:t>
            </a:r>
            <a:r>
              <a:rPr lang="en-US" altLang="zh-CN" sz="1800" b="1" dirty="0">
                <a:solidFill>
                  <a:srgbClr val="000000"/>
                </a:solidFill>
                <a:latin typeface="楷体" panose="02010609060101010101" pitchFamily="49" charset="-122"/>
                <a:ea typeface="楷体" panose="02010609060101010101" pitchFamily="49" charset="-122"/>
              </a:rPr>
              <a:t>180</a:t>
            </a:r>
            <a:r>
              <a:rPr lang="zh-CN" altLang="en-US" sz="1800" b="1" dirty="0">
                <a:solidFill>
                  <a:srgbClr val="000000"/>
                </a:solidFill>
                <a:latin typeface="楷体" panose="02010609060101010101" pitchFamily="49" charset="-122"/>
                <a:ea typeface="楷体" panose="02010609060101010101" pitchFamily="49" charset="-122"/>
              </a:rPr>
              <a:t>万元。这部分多出的</a:t>
            </a:r>
            <a:r>
              <a:rPr lang="en-US" altLang="zh-CN" sz="1800" b="1" dirty="0">
                <a:solidFill>
                  <a:srgbClr val="000000"/>
                </a:solidFill>
                <a:latin typeface="楷体" panose="02010609060101010101" pitchFamily="49" charset="-122"/>
                <a:ea typeface="楷体" panose="02010609060101010101" pitchFamily="49" charset="-122"/>
              </a:rPr>
              <a:t>180</a:t>
            </a:r>
            <a:r>
              <a:rPr lang="zh-CN" altLang="en-US" sz="1800" b="1" dirty="0">
                <a:solidFill>
                  <a:srgbClr val="000000"/>
                </a:solidFill>
                <a:latin typeface="楷体" panose="02010609060101010101" pitchFamily="49" charset="-122"/>
                <a:ea typeface="楷体" panose="02010609060101010101" pitchFamily="49" charset="-122"/>
              </a:rPr>
              <a:t>万元实质上是出售方通过</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公司利润分配的形式，返还</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公司一部分合并对价，也是基于</a:t>
            </a:r>
            <a:r>
              <a:rPr lang="en-US" altLang="zh-CN" sz="1800" b="1" dirty="0">
                <a:solidFill>
                  <a:srgbClr val="000000"/>
                </a:solidFill>
                <a:latin typeface="楷体" panose="02010609060101010101" pitchFamily="49" charset="-122"/>
                <a:ea typeface="楷体" panose="02010609060101010101" pitchFamily="49" charset="-122"/>
              </a:rPr>
              <a:t>B</a:t>
            </a:r>
            <a:r>
              <a:rPr lang="zh-CN" altLang="en-US" sz="1800" b="1" dirty="0">
                <a:solidFill>
                  <a:srgbClr val="000000"/>
                </a:solidFill>
                <a:latin typeface="楷体" panose="02010609060101010101" pitchFamily="49" charset="-122"/>
                <a:ea typeface="楷体" panose="02010609060101010101" pitchFamily="49" charset="-122"/>
              </a:rPr>
              <a:t>公司盈利情况的付款，属于或有对价，应该分类为一项金融资产。按照第</a:t>
            </a:r>
            <a:r>
              <a:rPr lang="en-US" altLang="zh-CN" sz="1800" b="1" dirty="0">
                <a:solidFill>
                  <a:srgbClr val="000000"/>
                </a:solidFill>
                <a:latin typeface="楷体" panose="02010609060101010101" pitchFamily="49" charset="-122"/>
                <a:ea typeface="楷体" panose="02010609060101010101" pitchFamily="49" charset="-122"/>
              </a:rPr>
              <a:t>(1)</a:t>
            </a:r>
            <a:r>
              <a:rPr lang="zh-CN" altLang="en-US" sz="1800" b="1" dirty="0">
                <a:solidFill>
                  <a:srgbClr val="000000"/>
                </a:solidFill>
                <a:latin typeface="楷体" panose="02010609060101010101" pitchFamily="49" charset="-122"/>
                <a:ea typeface="楷体" panose="02010609060101010101" pitchFamily="49" charset="-122"/>
              </a:rPr>
              <a:t>段的假定，在购买日这部分或有对价的公允价值为</a:t>
            </a:r>
            <a:r>
              <a:rPr lang="en-US" altLang="zh-CN" sz="1800" b="1" dirty="0">
                <a:solidFill>
                  <a:srgbClr val="000000"/>
                </a:solidFill>
                <a:latin typeface="楷体" panose="02010609060101010101" pitchFamily="49" charset="-122"/>
                <a:ea typeface="楷体" panose="02010609060101010101" pitchFamily="49" charset="-122"/>
              </a:rPr>
              <a:t>0</a:t>
            </a:r>
            <a:r>
              <a:rPr lang="zh-CN" altLang="en-US" sz="1800" b="1" dirty="0">
                <a:solidFill>
                  <a:srgbClr val="000000"/>
                </a:solidFill>
                <a:latin typeface="楷体" panose="02010609060101010101" pitchFamily="49" charset="-122"/>
                <a:ea typeface="楷体" panose="02010609060101010101" pitchFamily="49" charset="-122"/>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F0D89720-A6F1-4F75-BA92-222B03CEAE4A}" type="slidenum">
              <a:rPr kumimoji="0" lang="en-US" altLang="zh-CN" sz="1400"/>
              <a:t>45</a:t>
            </a:fld>
            <a:endParaRPr kumimoji="0" lang="en-US" altLang="zh-CN" sz="1400" dirty="0"/>
          </a:p>
        </p:txBody>
      </p:sp>
      <p:sp>
        <p:nvSpPr>
          <p:cNvPr id="37891" name="TextBox 4"/>
          <p:cNvSpPr txBox="1">
            <a:spLocks noChangeArrowheads="1"/>
          </p:cNvSpPr>
          <p:nvPr/>
        </p:nvSpPr>
        <p:spPr bwMode="auto">
          <a:xfrm>
            <a:off x="684213" y="1484313"/>
            <a:ext cx="80645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742950" indent="-28575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lvl="2" eaLnBrk="1" hangingPunct="1">
              <a:spcBef>
                <a:spcPct val="0"/>
              </a:spcBef>
              <a:buClrTx/>
              <a:buSzTx/>
              <a:buFont typeface="Wingdings" panose="05000000000000000000" pitchFamily="2" charset="2"/>
              <a:buChar char="Ø"/>
            </a:pPr>
            <a:r>
              <a:rPr lang="en-US" altLang="zh-CN" sz="1800" b="1" dirty="0">
                <a:solidFill>
                  <a:srgbClr val="000000"/>
                </a:solidFill>
                <a:latin typeface="楷体" panose="02010609060101010101" pitchFamily="49" charset="-122"/>
                <a:ea typeface="楷体" panose="02010609060101010101" pitchFamily="49" charset="-122"/>
              </a:rPr>
              <a:t>(3)</a:t>
            </a:r>
            <a:r>
              <a:rPr lang="zh-CN" altLang="en-US" sz="1800" b="1" dirty="0">
                <a:solidFill>
                  <a:srgbClr val="000000"/>
                </a:solidFill>
                <a:latin typeface="楷体" panose="02010609060101010101" pitchFamily="49" charset="-122"/>
                <a:ea typeface="楷体" panose="02010609060101010101" pitchFamily="49" charset="-122"/>
              </a:rPr>
              <a:t>出售方的其他承诺。根据股权转让协议约定，若</a:t>
            </a:r>
            <a:r>
              <a:rPr lang="en-US" altLang="zh-CN" sz="1800" b="1" dirty="0">
                <a:solidFill>
                  <a:srgbClr val="000000"/>
                </a:solidFill>
                <a:latin typeface="楷体" panose="02010609060101010101" pitchFamily="49" charset="-122"/>
                <a:ea typeface="楷体" panose="02010609060101010101" pitchFamily="49" charset="-122"/>
              </a:rPr>
              <a:t>2011</a:t>
            </a:r>
            <a:r>
              <a:rPr lang="zh-CN" altLang="en-US" sz="1800" b="1" dirty="0">
                <a:solidFill>
                  <a:srgbClr val="000000"/>
                </a:solidFill>
                <a:latin typeface="楷体" panose="02010609060101010101" pitchFamily="49" charset="-122"/>
                <a:ea typeface="楷体" panose="02010609060101010101" pitchFamily="49" charset="-122"/>
              </a:rPr>
              <a:t>年</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公司实际完成净利润不足</a:t>
            </a:r>
            <a:r>
              <a:rPr lang="en-US" altLang="zh-CN" sz="1800" b="1" dirty="0">
                <a:solidFill>
                  <a:srgbClr val="000000"/>
                </a:solidFill>
                <a:latin typeface="楷体" panose="02010609060101010101" pitchFamily="49" charset="-122"/>
                <a:ea typeface="楷体" panose="02010609060101010101" pitchFamily="49" charset="-122"/>
              </a:rPr>
              <a:t>2300</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2012</a:t>
            </a:r>
            <a:r>
              <a:rPr lang="zh-CN" altLang="en-US" sz="1800" b="1" dirty="0">
                <a:solidFill>
                  <a:srgbClr val="000000"/>
                </a:solidFill>
                <a:latin typeface="楷体" panose="02010609060101010101" pitchFamily="49" charset="-122"/>
                <a:ea typeface="楷体" panose="02010609060101010101" pitchFamily="49" charset="-122"/>
              </a:rPr>
              <a:t>年实际完成净利润不足</a:t>
            </a:r>
            <a:r>
              <a:rPr lang="en-US" altLang="zh-CN" sz="1800" b="1" dirty="0">
                <a:solidFill>
                  <a:srgbClr val="000000"/>
                </a:solidFill>
                <a:latin typeface="楷体" panose="02010609060101010101" pitchFamily="49" charset="-122"/>
                <a:ea typeface="楷体" panose="02010609060101010101" pitchFamily="49" charset="-122"/>
              </a:rPr>
              <a:t>2700</a:t>
            </a:r>
            <a:r>
              <a:rPr lang="zh-CN" altLang="en-US" sz="1800" b="1" dirty="0">
                <a:solidFill>
                  <a:srgbClr val="000000"/>
                </a:solidFill>
                <a:latin typeface="楷体" panose="02010609060101010101" pitchFamily="49" charset="-122"/>
                <a:ea typeface="楷体" panose="02010609060101010101" pitchFamily="49" charset="-122"/>
              </a:rPr>
              <a:t>万元，由原股东以其所持</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股权按一定比例无偿赠予给上市公司。无偿转让股权的约定，实质也是一项基于被购买方未来盈利情况的或有对价，应该分类为一项权益工具。在购买日也应该对这部分或有对价的公允价值进行估计并在购买日确定取得的被购买方权益份额时予以考虑。按照第</a:t>
            </a:r>
            <a:r>
              <a:rPr lang="en-US" altLang="zh-CN" sz="1800" b="1" dirty="0">
                <a:solidFill>
                  <a:srgbClr val="000000"/>
                </a:solidFill>
                <a:latin typeface="楷体" panose="02010609060101010101" pitchFamily="49" charset="-122"/>
                <a:ea typeface="楷体" panose="02010609060101010101" pitchFamily="49" charset="-122"/>
              </a:rPr>
              <a:t>(1)</a:t>
            </a:r>
            <a:r>
              <a:rPr lang="zh-CN" altLang="en-US" sz="1800" b="1" dirty="0">
                <a:solidFill>
                  <a:srgbClr val="000000"/>
                </a:solidFill>
                <a:latin typeface="楷体" panose="02010609060101010101" pitchFamily="49" charset="-122"/>
                <a:ea typeface="楷体" panose="02010609060101010101" pitchFamily="49" charset="-122"/>
              </a:rPr>
              <a:t>段的假定，这部分或有对价的公允价值为</a:t>
            </a:r>
            <a:r>
              <a:rPr lang="en-US" altLang="zh-CN" sz="1800" b="1" dirty="0">
                <a:solidFill>
                  <a:srgbClr val="000000"/>
                </a:solidFill>
                <a:latin typeface="楷体" panose="02010609060101010101" pitchFamily="49" charset="-122"/>
                <a:ea typeface="楷体" panose="02010609060101010101" pitchFamily="49" charset="-122"/>
              </a:rPr>
              <a:t>0</a:t>
            </a:r>
            <a:r>
              <a:rPr lang="zh-CN" altLang="en-US" sz="1800" b="1" dirty="0">
                <a:solidFill>
                  <a:srgbClr val="000000"/>
                </a:solidFill>
                <a:latin typeface="楷体" panose="02010609060101010101" pitchFamily="49" charset="-122"/>
                <a:ea typeface="楷体" panose="02010609060101010101" pitchFamily="49" charset="-122"/>
              </a:rPr>
              <a:t>。 </a:t>
            </a:r>
            <a:endParaRPr lang="en-US" altLang="zh-CN" sz="1800" b="1" dirty="0">
              <a:solidFill>
                <a:srgbClr val="000000"/>
              </a:solidFill>
              <a:latin typeface="楷体" panose="02010609060101010101" pitchFamily="49" charset="-122"/>
              <a:ea typeface="楷体" panose="02010609060101010101" pitchFamily="49" charset="-122"/>
            </a:endParaRPr>
          </a:p>
          <a:p>
            <a:pPr lvl="2" eaLnBrk="1" hangingPunct="1">
              <a:spcBef>
                <a:spcPct val="0"/>
              </a:spcBef>
              <a:buClrTx/>
              <a:buSzTx/>
              <a:buFont typeface="Wingdings" panose="05000000000000000000" pitchFamily="2" charset="2"/>
              <a:buChar char="Ø"/>
            </a:pPr>
            <a:r>
              <a:rPr lang="zh-CN" altLang="en-US" sz="1800" b="1" dirty="0">
                <a:solidFill>
                  <a:srgbClr val="000000"/>
                </a:solidFill>
                <a:latin typeface="楷体" panose="02010609060101010101" pitchFamily="49" charset="-122"/>
                <a:ea typeface="楷体" panose="02010609060101010101" pitchFamily="49" charset="-122"/>
              </a:rPr>
              <a:t>综上所述，在考虑了各项或有对价在购买日的公允价值之后，</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公司此次企业合并的合并对价为</a:t>
            </a:r>
            <a:r>
              <a:rPr lang="en-US" altLang="zh-CN" sz="1800" b="1" dirty="0">
                <a:solidFill>
                  <a:srgbClr val="000000"/>
                </a:solidFill>
                <a:latin typeface="楷体" panose="02010609060101010101" pitchFamily="49" charset="-122"/>
                <a:ea typeface="楷体" panose="02010609060101010101" pitchFamily="49" charset="-122"/>
              </a:rPr>
              <a:t>10280</a:t>
            </a:r>
            <a:r>
              <a:rPr lang="zh-CN" altLang="en-US" sz="1800" b="1" dirty="0">
                <a:solidFill>
                  <a:srgbClr val="000000"/>
                </a:solidFill>
                <a:latin typeface="楷体" panose="02010609060101010101" pitchFamily="49" charset="-122"/>
                <a:ea typeface="楷体" panose="02010609060101010101" pitchFamily="49" charset="-122"/>
              </a:rPr>
              <a:t>万元。</a:t>
            </a:r>
            <a:endParaRPr lang="en-US" altLang="zh-CN" sz="1800" b="1" dirty="0">
              <a:solidFill>
                <a:srgbClr val="000000"/>
              </a:solidFill>
              <a:latin typeface="楷体" panose="02010609060101010101" pitchFamily="49" charset="-122"/>
              <a:ea typeface="楷体" panose="02010609060101010101" pitchFamily="49" charset="-122"/>
            </a:endParaRPr>
          </a:p>
          <a:p>
            <a:pPr lvl="2" eaLnBrk="1" hangingPunct="1">
              <a:spcBef>
                <a:spcPct val="0"/>
              </a:spcBef>
              <a:buClrTx/>
              <a:buSzTx/>
              <a:buFont typeface="Wingdings" panose="05000000000000000000" pitchFamily="2" charset="2"/>
              <a:buChar char="Ø"/>
            </a:pPr>
            <a:endParaRPr lang="en-US" altLang="zh-CN" sz="1800" b="1" dirty="0">
              <a:solidFill>
                <a:srgbClr val="000000"/>
              </a:solidFill>
              <a:latin typeface="楷体" panose="02010609060101010101" pitchFamily="49" charset="-122"/>
              <a:ea typeface="楷体" panose="02010609060101010101" pitchFamily="49" charset="-122"/>
            </a:endParaRPr>
          </a:p>
          <a:p>
            <a:pPr eaLnBrk="1" hangingPunct="1">
              <a:spcBef>
                <a:spcPct val="0"/>
              </a:spcBef>
              <a:buClrTx/>
              <a:buSzTx/>
              <a:buFontTx/>
              <a:buNone/>
            </a:pP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二</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购买日后对原合并成本的调整 </a:t>
            </a:r>
            <a:endParaRPr lang="en-US" altLang="zh-CN" sz="1800" b="1" dirty="0">
              <a:solidFill>
                <a:srgbClr val="000000"/>
              </a:solidFill>
              <a:latin typeface="楷体" panose="02010609060101010101" pitchFamily="49" charset="-122"/>
              <a:ea typeface="楷体" panose="02010609060101010101" pitchFamily="49" charset="-122"/>
            </a:endParaRPr>
          </a:p>
          <a:p>
            <a:pPr lvl="1" eaLnBrk="1" hangingPunct="1">
              <a:spcBef>
                <a:spcPct val="0"/>
              </a:spcBef>
              <a:buClrTx/>
              <a:buSzTx/>
              <a:buFont typeface="Wingdings" panose="05000000000000000000" pitchFamily="2" charset="2"/>
              <a:buChar char="Ø"/>
            </a:pPr>
            <a:r>
              <a:rPr lang="zh-CN" altLang="en-US" sz="1800" b="1" dirty="0">
                <a:solidFill>
                  <a:srgbClr val="000000"/>
                </a:solidFill>
                <a:latin typeface="楷体" panose="02010609060101010101" pitchFamily="49" charset="-122"/>
                <a:ea typeface="楷体" panose="02010609060101010101" pitchFamily="49" charset="-122"/>
              </a:rPr>
              <a:t>购买日之后，第</a:t>
            </a:r>
            <a:r>
              <a:rPr lang="en-US" altLang="zh-CN" sz="1800" b="1" dirty="0">
                <a:solidFill>
                  <a:srgbClr val="000000"/>
                </a:solidFill>
                <a:latin typeface="楷体" panose="02010609060101010101" pitchFamily="49" charset="-122"/>
                <a:ea typeface="楷体" panose="02010609060101010101" pitchFamily="49" charset="-122"/>
              </a:rPr>
              <a:t>(1)</a:t>
            </a:r>
            <a:r>
              <a:rPr lang="zh-CN" altLang="en-US" sz="1800" b="1" dirty="0">
                <a:solidFill>
                  <a:srgbClr val="000000"/>
                </a:solidFill>
                <a:latin typeface="楷体" panose="02010609060101010101" pitchFamily="49" charset="-122"/>
                <a:ea typeface="楷体" panose="02010609060101010101" pitchFamily="49" charset="-122"/>
              </a:rPr>
              <a:t>和第</a:t>
            </a:r>
            <a:r>
              <a:rPr lang="en-US" altLang="zh-CN" sz="1800" b="1" dirty="0">
                <a:solidFill>
                  <a:srgbClr val="000000"/>
                </a:solidFill>
                <a:latin typeface="楷体" panose="02010609060101010101" pitchFamily="49" charset="-122"/>
                <a:ea typeface="楷体" panose="02010609060101010101" pitchFamily="49" charset="-122"/>
              </a:rPr>
              <a:t>(2)</a:t>
            </a:r>
            <a:r>
              <a:rPr lang="zh-CN" altLang="en-US" sz="1800" b="1" dirty="0">
                <a:solidFill>
                  <a:srgbClr val="000000"/>
                </a:solidFill>
                <a:latin typeface="楷体" panose="02010609060101010101" pitchFamily="49" charset="-122"/>
                <a:ea typeface="楷体" panose="02010609060101010101" pitchFamily="49" charset="-122"/>
              </a:rPr>
              <a:t>项或有对价，由于其分类为金融负债和金融资产，后续应该按照公允价值计量，且其公允价值的变动计入当期损益</a:t>
            </a:r>
            <a:r>
              <a:rPr lang="en-US" altLang="zh-CN" sz="1800" b="1" dirty="0">
                <a:solidFill>
                  <a:srgbClr val="000000"/>
                </a:solidFill>
                <a:latin typeface="楷体" panose="02010609060101010101" pitchFamily="49" charset="-122"/>
                <a:ea typeface="楷体" panose="02010609060101010101" pitchFamily="49" charset="-122"/>
              </a:rPr>
              <a:t>;</a:t>
            </a:r>
            <a:r>
              <a:rPr lang="zh-CN" altLang="en-US" sz="1800" b="1" dirty="0">
                <a:solidFill>
                  <a:srgbClr val="000000"/>
                </a:solidFill>
                <a:latin typeface="楷体" panose="02010609060101010101" pitchFamily="49" charset="-122"/>
                <a:ea typeface="楷体" panose="02010609060101010101" pitchFamily="49" charset="-122"/>
              </a:rPr>
              <a:t>第</a:t>
            </a:r>
            <a:r>
              <a:rPr lang="en-US" altLang="zh-CN" sz="1800" b="1" dirty="0">
                <a:solidFill>
                  <a:srgbClr val="000000"/>
                </a:solidFill>
                <a:latin typeface="楷体" panose="02010609060101010101" pitchFamily="49" charset="-122"/>
                <a:ea typeface="楷体" panose="02010609060101010101" pitchFamily="49" charset="-122"/>
              </a:rPr>
              <a:t>(3)</a:t>
            </a:r>
            <a:r>
              <a:rPr lang="zh-CN" altLang="en-US" sz="1800" b="1" dirty="0">
                <a:solidFill>
                  <a:srgbClr val="000000"/>
                </a:solidFill>
                <a:latin typeface="楷体" panose="02010609060101010101" pitchFamily="49" charset="-122"/>
                <a:ea typeface="楷体" panose="02010609060101010101" pitchFamily="49" charset="-122"/>
              </a:rPr>
              <a:t>项或有对价分类为权益工具，后续如果发生股权的无偿赠送，</a:t>
            </a:r>
            <a:r>
              <a:rPr lang="en-US" altLang="zh-CN" sz="1800" b="1" dirty="0">
                <a:solidFill>
                  <a:srgbClr val="000000"/>
                </a:solidFill>
                <a:latin typeface="楷体" panose="02010609060101010101" pitchFamily="49" charset="-122"/>
                <a:ea typeface="楷体" panose="02010609060101010101" pitchFamily="49" charset="-122"/>
              </a:rPr>
              <a:t>A</a:t>
            </a:r>
            <a:r>
              <a:rPr lang="zh-CN" altLang="en-US" sz="1800" b="1" dirty="0">
                <a:solidFill>
                  <a:srgbClr val="000000"/>
                </a:solidFill>
                <a:latin typeface="楷体" panose="02010609060101010101" pitchFamily="49" charset="-122"/>
                <a:ea typeface="楷体" panose="02010609060101010101" pitchFamily="49" charset="-122"/>
              </a:rPr>
              <a:t>公司在合并报表中直接调整少数股东权益和资本公积。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822CA000-06CF-4DA8-AADB-73BECBF3E576}" type="slidenum">
              <a:rPr kumimoji="0" lang="en-US" altLang="zh-CN" sz="1400"/>
              <a:t>46</a:t>
            </a:fld>
            <a:endParaRPr kumimoji="0" lang="en-US" altLang="zh-CN" sz="1400"/>
          </a:p>
        </p:txBody>
      </p:sp>
      <p:sp>
        <p:nvSpPr>
          <p:cNvPr id="38915" name="文本框 2"/>
          <p:cNvSpPr txBox="1">
            <a:spLocks noChangeArrowheads="1"/>
          </p:cNvSpPr>
          <p:nvPr/>
        </p:nvSpPr>
        <p:spPr bwMode="auto">
          <a:xfrm>
            <a:off x="395535" y="404813"/>
            <a:ext cx="8497639" cy="572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buNone/>
            </a:pPr>
            <a:r>
              <a:rPr lang="en-US" altLang="zh-CN" sz="2400" b="1" dirty="0">
                <a:latin typeface="华文隶书" panose="02010800040101010101" pitchFamily="2" charset="-122"/>
                <a:ea typeface="华文隶书" panose="02010800040101010101" pitchFamily="2" charset="-122"/>
              </a:rPr>
              <a:t>Case1.3.2</a:t>
            </a:r>
            <a:r>
              <a:rPr lang="zh-CN" altLang="en-US" sz="2400" b="1" dirty="0">
                <a:latin typeface="华文隶书" panose="02010800040101010101" pitchFamily="2" charset="-122"/>
                <a:ea typeface="华文隶书" panose="02010800040101010101" pitchFamily="2" charset="-122"/>
              </a:rPr>
              <a:t>（对赌协议）</a:t>
            </a:r>
            <a:endParaRPr lang="en-US" altLang="zh-CN" sz="2400" b="1" dirty="0">
              <a:latin typeface="华文隶书" panose="02010800040101010101" pitchFamily="2" charset="-122"/>
              <a:ea typeface="华文隶书" panose="02010800040101010101" pitchFamily="2" charset="-122"/>
            </a:endParaRPr>
          </a:p>
          <a:p>
            <a:pPr>
              <a:spcBef>
                <a:spcPct val="0"/>
              </a:spcBef>
              <a:buClrTx/>
              <a:buSzTx/>
              <a:buFontTx/>
              <a:buNone/>
            </a:pPr>
            <a:r>
              <a:rPr lang="en-US" altLang="zh-CN" sz="1800" b="1" dirty="0"/>
              <a:t>     </a:t>
            </a:r>
            <a:r>
              <a:rPr lang="en-US" altLang="zh-CN" sz="1800" b="1" dirty="0">
                <a:solidFill>
                  <a:srgbClr val="000000"/>
                </a:solidFill>
                <a:latin typeface="楷体" panose="02010609060101010101" pitchFamily="49" charset="-122"/>
                <a:ea typeface="楷体" panose="02010609060101010101" pitchFamily="49" charset="-122"/>
              </a:rPr>
              <a:t>A </a:t>
            </a:r>
            <a:r>
              <a:rPr lang="zh-CN" altLang="en-US" sz="1800" b="1" dirty="0">
                <a:solidFill>
                  <a:srgbClr val="000000"/>
                </a:solidFill>
                <a:latin typeface="楷体" panose="02010609060101010101" pitchFamily="49" charset="-122"/>
                <a:ea typeface="楷体" panose="02010609060101010101" pitchFamily="49" charset="-122"/>
              </a:rPr>
              <a:t>公司为上市公司，</a:t>
            </a:r>
            <a:r>
              <a:rPr lang="en-US" altLang="zh-CN" sz="1800" b="1" dirty="0">
                <a:solidFill>
                  <a:srgbClr val="000000"/>
                </a:solidFill>
                <a:latin typeface="楷体" panose="02010609060101010101" pitchFamily="49" charset="-122"/>
                <a:ea typeface="楷体" panose="02010609060101010101" pitchFamily="49" charset="-122"/>
              </a:rPr>
              <a:t>2x11 </a:t>
            </a:r>
            <a:r>
              <a:rPr lang="zh-CN" altLang="en-US" sz="1800" b="1" dirty="0">
                <a:solidFill>
                  <a:srgbClr val="000000"/>
                </a:solidFill>
                <a:latin typeface="楷体" panose="02010609060101010101" pitchFamily="49" charset="-122"/>
                <a:ea typeface="楷体" panose="02010609060101010101" pitchFamily="49" charset="-122"/>
              </a:rPr>
              <a:t>年 </a:t>
            </a:r>
            <a:r>
              <a:rPr lang="en-US" altLang="zh-CN" sz="1800" b="1" dirty="0">
                <a:solidFill>
                  <a:srgbClr val="000000"/>
                </a:solidFill>
                <a:latin typeface="楷体" panose="02010609060101010101" pitchFamily="49" charset="-122"/>
                <a:ea typeface="楷体" panose="02010609060101010101" pitchFamily="49" charset="-122"/>
              </a:rPr>
              <a:t>6 </a:t>
            </a:r>
            <a:r>
              <a:rPr lang="zh-CN" altLang="en-US" sz="1800" b="1" dirty="0">
                <a:solidFill>
                  <a:srgbClr val="000000"/>
                </a:solidFill>
                <a:latin typeface="楷体" panose="02010609060101010101" pitchFamily="49" charset="-122"/>
                <a:ea typeface="楷体" panose="02010609060101010101" pitchFamily="49" charset="-122"/>
              </a:rPr>
              <a:t>月以现金 </a:t>
            </a:r>
            <a:r>
              <a:rPr lang="en-US" altLang="zh-CN" sz="1800" b="1" dirty="0">
                <a:solidFill>
                  <a:srgbClr val="000000"/>
                </a:solidFill>
                <a:latin typeface="楷体" panose="02010609060101010101" pitchFamily="49" charset="-122"/>
                <a:ea typeface="楷体" panose="02010609060101010101" pitchFamily="49" charset="-122"/>
              </a:rPr>
              <a:t>2 </a:t>
            </a:r>
            <a:r>
              <a:rPr lang="zh-CN" altLang="en-US" sz="1800" b="1" dirty="0">
                <a:solidFill>
                  <a:srgbClr val="000000"/>
                </a:solidFill>
                <a:latin typeface="楷体" panose="02010609060101010101" pitchFamily="49" charset="-122"/>
                <a:ea typeface="楷体" panose="02010609060101010101" pitchFamily="49" charset="-122"/>
              </a:rPr>
              <a:t>亿元向第三方 </a:t>
            </a:r>
            <a:r>
              <a:rPr lang="en-US" altLang="zh-CN" sz="1800" b="1" dirty="0">
                <a:solidFill>
                  <a:srgbClr val="000000"/>
                </a:solidFill>
                <a:latin typeface="楷体" panose="02010609060101010101" pitchFamily="49" charset="-122"/>
                <a:ea typeface="楷体" panose="02010609060101010101" pitchFamily="49" charset="-122"/>
              </a:rPr>
              <a:t>B </a:t>
            </a:r>
            <a:r>
              <a:rPr lang="zh-CN" altLang="en-US" sz="1800" b="1" dirty="0">
                <a:solidFill>
                  <a:srgbClr val="000000"/>
                </a:solidFill>
                <a:latin typeface="楷体" panose="02010609060101010101" pitchFamily="49" charset="-122"/>
                <a:ea typeface="楷体" panose="02010609060101010101" pitchFamily="49" charset="-122"/>
              </a:rPr>
              <a:t>公司收购其持有的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 </a:t>
            </a:r>
            <a:r>
              <a:rPr lang="en-US" altLang="zh-CN" sz="1800" b="1" dirty="0">
                <a:solidFill>
                  <a:srgbClr val="000000"/>
                </a:solidFill>
                <a:latin typeface="楷体" panose="02010609060101010101" pitchFamily="49" charset="-122"/>
                <a:ea typeface="楷体" panose="02010609060101010101" pitchFamily="49" charset="-122"/>
              </a:rPr>
              <a:t>60%</a:t>
            </a:r>
            <a:r>
              <a:rPr lang="zh-CN" altLang="en-US" sz="1800" b="1" dirty="0">
                <a:solidFill>
                  <a:srgbClr val="000000"/>
                </a:solidFill>
                <a:latin typeface="楷体" panose="02010609060101010101" pitchFamily="49" charset="-122"/>
                <a:ea typeface="楷体" panose="02010609060101010101" pitchFamily="49" charset="-122"/>
              </a:rPr>
              <a:t>的股权。该交易为非同一控制下的企业合并，购买日为 </a:t>
            </a:r>
            <a:r>
              <a:rPr lang="en-US" altLang="zh-CN" sz="1800" b="1" dirty="0">
                <a:solidFill>
                  <a:srgbClr val="000000"/>
                </a:solidFill>
                <a:latin typeface="楷体" panose="02010609060101010101" pitchFamily="49" charset="-122"/>
                <a:ea typeface="楷体" panose="02010609060101010101" pitchFamily="49" charset="-122"/>
              </a:rPr>
              <a:t>2x11 </a:t>
            </a:r>
            <a:r>
              <a:rPr lang="zh-CN" altLang="en-US" sz="1800" b="1" dirty="0">
                <a:solidFill>
                  <a:srgbClr val="000000"/>
                </a:solidFill>
                <a:latin typeface="楷体" panose="02010609060101010101" pitchFamily="49" charset="-122"/>
                <a:ea typeface="楷体" panose="02010609060101010101" pitchFamily="49" charset="-122"/>
              </a:rPr>
              <a:t>年 </a:t>
            </a:r>
            <a:r>
              <a:rPr lang="en-US" altLang="zh-CN" sz="1800" b="1" dirty="0">
                <a:solidFill>
                  <a:srgbClr val="000000"/>
                </a:solidFill>
                <a:latin typeface="楷体" panose="02010609060101010101" pitchFamily="49" charset="-122"/>
                <a:ea typeface="楷体" panose="02010609060101010101" pitchFamily="49" charset="-122"/>
              </a:rPr>
              <a:t>6 </a:t>
            </a:r>
            <a:r>
              <a:rPr lang="zh-CN" altLang="en-US" sz="1800" b="1" dirty="0">
                <a:solidFill>
                  <a:srgbClr val="000000"/>
                </a:solidFill>
                <a:latin typeface="楷体" panose="02010609060101010101" pitchFamily="49" charset="-122"/>
                <a:ea typeface="楷体" panose="02010609060101010101" pitchFamily="49" charset="-122"/>
              </a:rPr>
              <a:t>月 </a:t>
            </a:r>
            <a:r>
              <a:rPr lang="en-US" altLang="zh-CN" sz="1800" b="1" dirty="0">
                <a:solidFill>
                  <a:srgbClr val="000000"/>
                </a:solidFill>
                <a:latin typeface="楷体" panose="02010609060101010101" pitchFamily="49" charset="-122"/>
                <a:ea typeface="楷体" panose="02010609060101010101" pitchFamily="49" charset="-122"/>
              </a:rPr>
              <a:t>30 </a:t>
            </a:r>
            <a:r>
              <a:rPr lang="zh-CN" altLang="en-US" sz="1800" b="1" dirty="0">
                <a:solidFill>
                  <a:srgbClr val="000000"/>
                </a:solidFill>
                <a:latin typeface="楷体" panose="02010609060101010101" pitchFamily="49" charset="-122"/>
                <a:ea typeface="楷体" panose="02010609060101010101" pitchFamily="49" charset="-122"/>
              </a:rPr>
              <a:t>日，</a:t>
            </a:r>
            <a:r>
              <a:rPr lang="en-US" altLang="zh-CN" sz="1800" b="1" dirty="0">
                <a:solidFill>
                  <a:srgbClr val="000000"/>
                </a:solidFill>
                <a:latin typeface="楷体" panose="02010609060101010101" pitchFamily="49" charset="-122"/>
                <a:ea typeface="楷体" panose="02010609060101010101" pitchFamily="49" charset="-122"/>
              </a:rPr>
              <a:t>A </a:t>
            </a:r>
            <a:r>
              <a:rPr lang="zh-CN" altLang="en-US" sz="1800" b="1" dirty="0">
                <a:solidFill>
                  <a:srgbClr val="000000"/>
                </a:solidFill>
                <a:latin typeface="楷体" panose="02010609060101010101" pitchFamily="49" charset="-122"/>
                <a:ea typeface="楷体" panose="02010609060101010101" pitchFamily="49" charset="-122"/>
              </a:rPr>
              <a:t>公司已向 </a:t>
            </a:r>
            <a:r>
              <a:rPr lang="en-US" altLang="zh-CN" sz="1800" b="1" dirty="0">
                <a:solidFill>
                  <a:srgbClr val="000000"/>
                </a:solidFill>
                <a:latin typeface="楷体" panose="02010609060101010101" pitchFamily="49" charset="-122"/>
                <a:ea typeface="楷体" panose="02010609060101010101" pitchFamily="49" charset="-122"/>
              </a:rPr>
              <a:t>B </a:t>
            </a:r>
            <a:r>
              <a:rPr lang="zh-CN" altLang="en-US" sz="1800" b="1" dirty="0">
                <a:solidFill>
                  <a:srgbClr val="000000"/>
                </a:solidFill>
                <a:latin typeface="楷体" panose="02010609060101010101" pitchFamily="49" charset="-122"/>
                <a:ea typeface="楷体" panose="02010609060101010101" pitchFamily="49" charset="-122"/>
              </a:rPr>
              <a:t>公司全额支付 </a:t>
            </a:r>
            <a:r>
              <a:rPr lang="en-US" altLang="zh-CN" sz="1800" b="1" dirty="0">
                <a:solidFill>
                  <a:srgbClr val="000000"/>
                </a:solidFill>
                <a:latin typeface="楷体" panose="02010609060101010101" pitchFamily="49" charset="-122"/>
                <a:ea typeface="楷体" panose="02010609060101010101" pitchFamily="49" charset="-122"/>
              </a:rPr>
              <a:t>2 </a:t>
            </a:r>
            <a:r>
              <a:rPr lang="zh-CN" altLang="en-US" sz="1800" b="1" dirty="0">
                <a:solidFill>
                  <a:srgbClr val="000000"/>
                </a:solidFill>
                <a:latin typeface="楷体" panose="02010609060101010101" pitchFamily="49" charset="-122"/>
                <a:ea typeface="楷体" panose="02010609060101010101" pitchFamily="49" charset="-122"/>
              </a:rPr>
              <a:t>亿元的现金合并对价。此外，根据股权转让协议的约定，</a:t>
            </a:r>
            <a:r>
              <a:rPr lang="en-US" altLang="zh-CN" sz="1800" b="1" dirty="0">
                <a:solidFill>
                  <a:srgbClr val="000000"/>
                </a:solidFill>
                <a:latin typeface="楷体" panose="02010609060101010101" pitchFamily="49" charset="-122"/>
                <a:ea typeface="楷体" panose="02010609060101010101" pitchFamily="49" charset="-122"/>
              </a:rPr>
              <a:t>B </a:t>
            </a:r>
            <a:r>
              <a:rPr lang="zh-CN" altLang="en-US" sz="1800" b="1" dirty="0">
                <a:solidFill>
                  <a:srgbClr val="000000"/>
                </a:solidFill>
                <a:latin typeface="楷体" panose="02010609060101010101" pitchFamily="49" charset="-122"/>
                <a:ea typeface="楷体" panose="02010609060101010101" pitchFamily="49" charset="-122"/>
              </a:rPr>
              <a:t>公司就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公司的营业绩向 </a:t>
            </a:r>
            <a:r>
              <a:rPr lang="en-US" altLang="zh-CN" sz="1800" b="1" dirty="0">
                <a:solidFill>
                  <a:srgbClr val="000000"/>
                </a:solidFill>
                <a:latin typeface="楷体" panose="02010609060101010101" pitchFamily="49" charset="-122"/>
                <a:ea typeface="楷体" panose="02010609060101010101" pitchFamily="49" charset="-122"/>
              </a:rPr>
              <a:t>A </a:t>
            </a:r>
            <a:r>
              <a:rPr lang="zh-CN" altLang="en-US" sz="1800" b="1" dirty="0">
                <a:solidFill>
                  <a:srgbClr val="000000"/>
                </a:solidFill>
                <a:latin typeface="楷体" panose="02010609060101010101" pitchFamily="49" charset="-122"/>
                <a:ea typeface="楷体" panose="02010609060101010101" pitchFamily="49" charset="-122"/>
              </a:rPr>
              <a:t>公司做出业绩补偿承诺。</a:t>
            </a:r>
            <a:r>
              <a:rPr lang="en-US" altLang="zh-CN" sz="1800" b="1" dirty="0">
                <a:solidFill>
                  <a:srgbClr val="000000"/>
                </a:solidFill>
                <a:latin typeface="楷体" panose="02010609060101010101" pitchFamily="49" charset="-122"/>
                <a:ea typeface="楷体" panose="02010609060101010101" pitchFamily="49" charset="-122"/>
              </a:rPr>
              <a:t>B </a:t>
            </a:r>
            <a:r>
              <a:rPr lang="zh-CN" altLang="en-US" sz="1800" b="1" dirty="0">
                <a:solidFill>
                  <a:srgbClr val="000000"/>
                </a:solidFill>
                <a:latin typeface="楷体" panose="02010609060101010101" pitchFamily="49" charset="-122"/>
                <a:ea typeface="楷体" panose="02010609060101010101" pitchFamily="49" charset="-122"/>
              </a:rPr>
              <a:t>公司承诺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 </a:t>
            </a:r>
            <a:r>
              <a:rPr lang="en-US" altLang="zh-CN" sz="1800" b="1" dirty="0">
                <a:solidFill>
                  <a:srgbClr val="000000"/>
                </a:solidFill>
                <a:latin typeface="楷体" panose="02010609060101010101" pitchFamily="49" charset="-122"/>
                <a:ea typeface="楷体" panose="02010609060101010101" pitchFamily="49" charset="-122"/>
              </a:rPr>
              <a:t>2X12 </a:t>
            </a:r>
            <a:r>
              <a:rPr lang="zh-CN" altLang="en-US" sz="1800" b="1" dirty="0">
                <a:solidFill>
                  <a:srgbClr val="000000"/>
                </a:solidFill>
                <a:latin typeface="楷体" panose="02010609060101010101" pitchFamily="49" charset="-122"/>
                <a:ea typeface="楷体" panose="02010609060101010101" pitchFamily="49" charset="-122"/>
              </a:rPr>
              <a:t>年、</a:t>
            </a:r>
            <a:r>
              <a:rPr lang="en-US" altLang="zh-CN" sz="1800" b="1" dirty="0">
                <a:solidFill>
                  <a:srgbClr val="000000"/>
                </a:solidFill>
                <a:latin typeface="楷体" panose="02010609060101010101" pitchFamily="49" charset="-122"/>
                <a:ea typeface="楷体" panose="02010609060101010101" pitchFamily="49" charset="-122"/>
              </a:rPr>
              <a:t>2x13 </a:t>
            </a:r>
            <a:r>
              <a:rPr lang="zh-CN" altLang="en-US" sz="1800" b="1" dirty="0">
                <a:solidFill>
                  <a:srgbClr val="000000"/>
                </a:solidFill>
                <a:latin typeface="楷体" panose="02010609060101010101" pitchFamily="49" charset="-122"/>
                <a:ea typeface="楷体" panose="02010609060101010101" pitchFamily="49" charset="-122"/>
              </a:rPr>
              <a:t>年、</a:t>
            </a:r>
            <a:r>
              <a:rPr lang="en-US" altLang="zh-CN" sz="1800" b="1" dirty="0">
                <a:solidFill>
                  <a:srgbClr val="000000"/>
                </a:solidFill>
                <a:latin typeface="楷体" panose="02010609060101010101" pitchFamily="49" charset="-122"/>
                <a:ea typeface="楷体" panose="02010609060101010101" pitchFamily="49" charset="-122"/>
              </a:rPr>
              <a:t>2x14 </a:t>
            </a:r>
            <a:r>
              <a:rPr lang="zh-CN" altLang="en-US" sz="1800" b="1" dirty="0">
                <a:solidFill>
                  <a:srgbClr val="000000"/>
                </a:solidFill>
                <a:latin typeface="楷体" panose="02010609060101010101" pitchFamily="49" charset="-122"/>
                <a:ea typeface="楷体" panose="02010609060101010101" pitchFamily="49" charset="-122"/>
              </a:rPr>
              <a:t>年审计扣除非常性损益后归属于公司股东的净利润分别不低于 </a:t>
            </a:r>
            <a:r>
              <a:rPr lang="en-US" altLang="zh-CN" sz="1800" b="1" dirty="0">
                <a:solidFill>
                  <a:srgbClr val="000000"/>
                </a:solidFill>
                <a:latin typeface="楷体" panose="02010609060101010101" pitchFamily="49" charset="-122"/>
                <a:ea typeface="楷体" panose="02010609060101010101" pitchFamily="49" charset="-122"/>
              </a:rPr>
              <a:t>4,000 </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5,000 </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6,000 </a:t>
            </a:r>
            <a:r>
              <a:rPr lang="zh-CN" altLang="en-US" sz="1800" b="1" dirty="0">
                <a:solidFill>
                  <a:srgbClr val="000000"/>
                </a:solidFill>
                <a:latin typeface="楷体" panose="02010609060101010101" pitchFamily="49" charset="-122"/>
                <a:ea typeface="楷体" panose="02010609060101010101" pitchFamily="49" charset="-122"/>
              </a:rPr>
              <a:t>万元。如果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公司未达到承诺业绩，</a:t>
            </a:r>
            <a:r>
              <a:rPr lang="en-US" altLang="zh-CN" sz="1800" b="1" dirty="0">
                <a:solidFill>
                  <a:srgbClr val="000000"/>
                </a:solidFill>
                <a:latin typeface="楷体" panose="02010609060101010101" pitchFamily="49" charset="-122"/>
                <a:ea typeface="楷体" panose="02010609060101010101" pitchFamily="49" charset="-122"/>
              </a:rPr>
              <a:t>B </a:t>
            </a:r>
            <a:r>
              <a:rPr lang="zh-CN" altLang="en-US" sz="1800" b="1" dirty="0">
                <a:solidFill>
                  <a:srgbClr val="000000"/>
                </a:solidFill>
                <a:latin typeface="楷体" panose="02010609060101010101" pitchFamily="49" charset="-122"/>
                <a:ea typeface="楷体" panose="02010609060101010101" pitchFamily="49" charset="-122"/>
              </a:rPr>
              <a:t>公司将在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公司一相应年度的审计报告出具后 </a:t>
            </a:r>
            <a:r>
              <a:rPr lang="en-US" altLang="zh-CN" sz="1800" b="1" dirty="0">
                <a:solidFill>
                  <a:srgbClr val="000000"/>
                </a:solidFill>
                <a:latin typeface="楷体" panose="02010609060101010101" pitchFamily="49" charset="-122"/>
                <a:ea typeface="楷体" panose="02010609060101010101" pitchFamily="49" charset="-122"/>
              </a:rPr>
              <a:t>30 </a:t>
            </a:r>
            <a:r>
              <a:rPr lang="zh-CN" altLang="en-US" sz="1800" b="1" dirty="0">
                <a:solidFill>
                  <a:srgbClr val="000000"/>
                </a:solidFill>
                <a:latin typeface="楷体" panose="02010609060101010101" pitchFamily="49" charset="-122"/>
                <a:ea typeface="楷体" panose="02010609060101010101" pitchFamily="49" charset="-122"/>
              </a:rPr>
              <a:t>日内，按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公司实现的扣除非常性损益后归属于公司股东的净利润与同期承诺净利润差额，以现金方式对 </a:t>
            </a:r>
            <a:r>
              <a:rPr lang="en-US" altLang="zh-CN" sz="1800" b="1" dirty="0">
                <a:solidFill>
                  <a:srgbClr val="000000"/>
                </a:solidFill>
                <a:latin typeface="楷体" panose="02010609060101010101" pitchFamily="49" charset="-122"/>
                <a:ea typeface="楷体" panose="02010609060101010101" pitchFamily="49" charset="-122"/>
              </a:rPr>
              <a:t>A </a:t>
            </a:r>
            <a:r>
              <a:rPr lang="zh-CN" altLang="en-US" sz="1800" b="1" dirty="0">
                <a:solidFill>
                  <a:srgbClr val="000000"/>
                </a:solidFill>
                <a:latin typeface="楷体" panose="02010609060101010101" pitchFamily="49" charset="-122"/>
                <a:ea typeface="楷体" panose="02010609060101010101" pitchFamily="49" charset="-122"/>
              </a:rPr>
              <a:t>公司进行补偿。购买日至 </a:t>
            </a:r>
            <a:r>
              <a:rPr lang="en-US" altLang="zh-CN" sz="1800" b="1" dirty="0">
                <a:solidFill>
                  <a:srgbClr val="000000"/>
                </a:solidFill>
                <a:latin typeface="楷体" panose="02010609060101010101" pitchFamily="49" charset="-122"/>
                <a:ea typeface="楷体" panose="02010609060101010101" pitchFamily="49" charset="-122"/>
              </a:rPr>
              <a:t>2x11 </a:t>
            </a:r>
            <a:r>
              <a:rPr lang="zh-CN" altLang="en-US" sz="1800" b="1" dirty="0">
                <a:solidFill>
                  <a:srgbClr val="000000"/>
                </a:solidFill>
                <a:latin typeface="楷体" panose="02010609060101010101" pitchFamily="49" charset="-122"/>
                <a:ea typeface="楷体" panose="02010609060101010101" pitchFamily="49" charset="-122"/>
              </a:rPr>
              <a:t>年 </a:t>
            </a:r>
            <a:r>
              <a:rPr lang="en-US" altLang="zh-CN" sz="1800" b="1" dirty="0">
                <a:solidFill>
                  <a:srgbClr val="000000"/>
                </a:solidFill>
                <a:latin typeface="楷体" panose="02010609060101010101" pitchFamily="49" charset="-122"/>
                <a:ea typeface="楷体" panose="02010609060101010101" pitchFamily="49" charset="-122"/>
              </a:rPr>
              <a:t>12 </a:t>
            </a:r>
            <a:r>
              <a:rPr lang="zh-CN" altLang="en-US" sz="1800" b="1" dirty="0">
                <a:solidFill>
                  <a:srgbClr val="000000"/>
                </a:solidFill>
                <a:latin typeface="楷体" panose="02010609060101010101" pitchFamily="49" charset="-122"/>
                <a:ea typeface="楷体" panose="02010609060101010101" pitchFamily="49" charset="-122"/>
              </a:rPr>
              <a:t>月 </a:t>
            </a:r>
            <a:r>
              <a:rPr lang="en-US" altLang="zh-CN" sz="1800" b="1" dirty="0">
                <a:solidFill>
                  <a:srgbClr val="000000"/>
                </a:solidFill>
                <a:latin typeface="楷体" panose="02010609060101010101" pitchFamily="49" charset="-122"/>
                <a:ea typeface="楷体" panose="02010609060101010101" pitchFamily="49" charset="-122"/>
              </a:rPr>
              <a:t>31 </a:t>
            </a:r>
            <a:r>
              <a:rPr lang="zh-CN" altLang="en-US" sz="1800" b="1" dirty="0">
                <a:solidFill>
                  <a:srgbClr val="000000"/>
                </a:solidFill>
                <a:latin typeface="楷体" panose="02010609060101010101" pitchFamily="49" charset="-122"/>
                <a:ea typeface="楷体" panose="02010609060101010101" pitchFamily="49" charset="-122"/>
              </a:rPr>
              <a:t>日期间，</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公司的实际营业绩与原预测情况差异不大。然而，</a:t>
            </a:r>
            <a:r>
              <a:rPr lang="en-US" altLang="zh-CN" sz="1800" b="1" dirty="0">
                <a:solidFill>
                  <a:srgbClr val="000000"/>
                </a:solidFill>
                <a:latin typeface="楷体" panose="02010609060101010101" pitchFamily="49" charset="-122"/>
                <a:ea typeface="楷体" panose="02010609060101010101" pitchFamily="49" charset="-122"/>
              </a:rPr>
              <a:t>2x12 </a:t>
            </a:r>
            <a:r>
              <a:rPr lang="zh-CN" altLang="en-US" sz="1800" b="1" dirty="0">
                <a:solidFill>
                  <a:srgbClr val="000000"/>
                </a:solidFill>
                <a:latin typeface="楷体" panose="02010609060101010101" pitchFamily="49" charset="-122"/>
                <a:ea typeface="楷体" panose="02010609060101010101" pitchFamily="49" charset="-122"/>
              </a:rPr>
              <a:t>年度，由于宏观济增速放缓，且主要竞争对手公司在 </a:t>
            </a:r>
            <a:r>
              <a:rPr lang="en-US" altLang="zh-CN" sz="1800" b="1" dirty="0">
                <a:solidFill>
                  <a:srgbClr val="000000"/>
                </a:solidFill>
                <a:latin typeface="楷体" panose="02010609060101010101" pitchFamily="49" charset="-122"/>
                <a:ea typeface="楷体" panose="02010609060101010101" pitchFamily="49" charset="-122"/>
              </a:rPr>
              <a:t>2x12 </a:t>
            </a:r>
            <a:r>
              <a:rPr lang="zh-CN" altLang="en-US" sz="1800" b="1" dirty="0">
                <a:solidFill>
                  <a:srgbClr val="000000"/>
                </a:solidFill>
                <a:latin typeface="楷体" panose="02010609060101010101" pitchFamily="49" charset="-122"/>
                <a:ea typeface="楷体" panose="02010609060101010101" pitchFamily="49" charset="-122"/>
              </a:rPr>
              <a:t>年度推出了性价比更高的新产品，分流了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公司部分主要客户的采购，导致 </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公司收入规模较原预测有所下滑，</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公司扣除非常性损益后归属于公司股东的净利润仅为</a:t>
            </a:r>
            <a:r>
              <a:rPr lang="en-US" altLang="zh-CN" sz="1800" b="1" dirty="0">
                <a:solidFill>
                  <a:srgbClr val="000000"/>
                </a:solidFill>
                <a:latin typeface="楷体" panose="02010609060101010101" pitchFamily="49" charset="-122"/>
                <a:ea typeface="楷体" panose="02010609060101010101" pitchFamily="49" charset="-122"/>
              </a:rPr>
              <a:t>2,500 </a:t>
            </a:r>
            <a:r>
              <a:rPr lang="zh-CN" altLang="en-US" sz="1800" b="1" dirty="0">
                <a:solidFill>
                  <a:srgbClr val="000000"/>
                </a:solidFill>
                <a:latin typeface="楷体" panose="02010609060101010101" pitchFamily="49" charset="-122"/>
                <a:ea typeface="楷体" panose="02010609060101010101" pitchFamily="49" charset="-122"/>
              </a:rPr>
              <a:t>万元。</a:t>
            </a:r>
            <a:r>
              <a:rPr lang="en-US" altLang="zh-CN" sz="1800" b="1" dirty="0">
                <a:solidFill>
                  <a:srgbClr val="000000"/>
                </a:solidFill>
                <a:latin typeface="楷体" panose="02010609060101010101" pitchFamily="49" charset="-122"/>
                <a:ea typeface="楷体" panose="02010609060101010101" pitchFamily="49" charset="-122"/>
              </a:rPr>
              <a:t>C </a:t>
            </a:r>
            <a:r>
              <a:rPr lang="zh-CN" altLang="en-US" sz="1800" b="1" dirty="0">
                <a:solidFill>
                  <a:srgbClr val="000000"/>
                </a:solidFill>
                <a:latin typeface="楷体" panose="02010609060101010101" pitchFamily="49" charset="-122"/>
                <a:ea typeface="楷体" panose="02010609060101010101" pitchFamily="49" charset="-122"/>
              </a:rPr>
              <a:t>公司管理层预计如果不能尽快推出同类竞争产品，</a:t>
            </a:r>
            <a:r>
              <a:rPr lang="en-US" altLang="zh-CN" sz="1800" b="1" dirty="0">
                <a:solidFill>
                  <a:srgbClr val="000000"/>
                </a:solidFill>
                <a:latin typeface="楷体" panose="02010609060101010101" pitchFamily="49" charset="-122"/>
                <a:ea typeface="楷体" panose="02010609060101010101" pitchFamily="49" charset="-122"/>
              </a:rPr>
              <a:t>2x13 </a:t>
            </a:r>
            <a:r>
              <a:rPr lang="zh-CN" altLang="en-US" sz="1800" b="1" dirty="0">
                <a:solidFill>
                  <a:srgbClr val="000000"/>
                </a:solidFill>
                <a:latin typeface="楷体" panose="02010609060101010101" pitchFamily="49" charset="-122"/>
                <a:ea typeface="楷体" panose="02010609060101010101" pitchFamily="49" charset="-122"/>
              </a:rPr>
              <a:t>年、</a:t>
            </a:r>
            <a:r>
              <a:rPr lang="en-US" altLang="zh-CN" sz="1800" b="1" dirty="0">
                <a:solidFill>
                  <a:srgbClr val="000000"/>
                </a:solidFill>
                <a:latin typeface="楷体" panose="02010609060101010101" pitchFamily="49" charset="-122"/>
                <a:ea typeface="楷体" panose="02010609060101010101" pitchFamily="49" charset="-122"/>
              </a:rPr>
              <a:t>2x14 </a:t>
            </a:r>
            <a:r>
              <a:rPr lang="zh-CN" altLang="en-US" sz="1800" b="1" dirty="0">
                <a:solidFill>
                  <a:srgbClr val="000000"/>
                </a:solidFill>
                <a:latin typeface="楷体" panose="02010609060101010101" pitchFamily="49" charset="-122"/>
                <a:ea typeface="楷体" panose="02010609060101010101" pitchFamily="49" charset="-122"/>
              </a:rPr>
              <a:t>年的情况也不容乐观。 </a:t>
            </a:r>
          </a:p>
          <a:p>
            <a:pPr>
              <a:spcBef>
                <a:spcPct val="0"/>
              </a:spcBef>
              <a:buClrTx/>
              <a:buSzTx/>
              <a:buFontTx/>
              <a:buNone/>
            </a:pPr>
            <a:r>
              <a:rPr lang="en-US" altLang="zh-CN" sz="1800" b="1" dirty="0">
                <a:solidFill>
                  <a:srgbClr val="000000"/>
                </a:solidFill>
                <a:latin typeface="楷体" panose="02010609060101010101" pitchFamily="49" charset="-122"/>
                <a:ea typeface="楷体" panose="02010609060101010101" pitchFamily="49" charset="-122"/>
              </a:rPr>
              <a:t>    </a:t>
            </a:r>
            <a:r>
              <a:rPr lang="zh-CN" altLang="en-US" sz="1800" b="1" dirty="0">
                <a:solidFill>
                  <a:srgbClr val="C00000"/>
                </a:solidFill>
                <a:latin typeface="楷体" panose="02010609060101010101" pitchFamily="49" charset="-122"/>
                <a:ea typeface="楷体" panose="02010609060101010101" pitchFamily="49" charset="-122"/>
              </a:rPr>
              <a:t>问题：</a:t>
            </a:r>
            <a:r>
              <a:rPr lang="zh-CN" altLang="en-US" sz="1800" b="1" dirty="0">
                <a:solidFill>
                  <a:srgbClr val="000000"/>
                </a:solidFill>
                <a:latin typeface="+mn-ea"/>
                <a:ea typeface="+mn-ea"/>
                <a:sym typeface="Wingdings" panose="05000000000000000000" pitchFamily="2" charset="2"/>
              </a:rPr>
              <a:t>（</a:t>
            </a:r>
            <a:r>
              <a:rPr lang="en-US" altLang="zh-CN" sz="1800" b="1" dirty="0">
                <a:solidFill>
                  <a:srgbClr val="000000"/>
                </a:solidFill>
                <a:latin typeface="+mn-ea"/>
                <a:ea typeface="+mn-ea"/>
              </a:rPr>
              <a:t>1</a:t>
            </a:r>
            <a:r>
              <a:rPr lang="zh-CN" altLang="en-US" sz="1800" b="1" dirty="0">
                <a:solidFill>
                  <a:srgbClr val="000000"/>
                </a:solidFill>
                <a:latin typeface="+mn-ea"/>
                <a:ea typeface="+mn-ea"/>
              </a:rPr>
              <a:t>）就 </a:t>
            </a:r>
            <a:r>
              <a:rPr lang="en-US" altLang="zh-CN" sz="1800" b="1" dirty="0">
                <a:solidFill>
                  <a:srgbClr val="000000"/>
                </a:solidFill>
                <a:latin typeface="+mn-ea"/>
                <a:ea typeface="+mn-ea"/>
              </a:rPr>
              <a:t>B </a:t>
            </a:r>
            <a:r>
              <a:rPr lang="zh-CN" altLang="en-US" sz="1800" b="1" dirty="0">
                <a:solidFill>
                  <a:srgbClr val="000000"/>
                </a:solidFill>
                <a:latin typeface="+mn-ea"/>
                <a:ea typeface="+mn-ea"/>
              </a:rPr>
              <a:t>公司做出的业绩补偿承诺事项，</a:t>
            </a:r>
            <a:r>
              <a:rPr lang="en-US" altLang="zh-CN" sz="1800" b="1" dirty="0">
                <a:solidFill>
                  <a:srgbClr val="000000"/>
                </a:solidFill>
                <a:latin typeface="+mn-ea"/>
                <a:ea typeface="+mn-ea"/>
              </a:rPr>
              <a:t>A</a:t>
            </a:r>
            <a:r>
              <a:rPr lang="zh-CN" altLang="en-US" sz="1800" b="1" dirty="0">
                <a:solidFill>
                  <a:srgbClr val="000000"/>
                </a:solidFill>
                <a:latin typeface="+mn-ea"/>
                <a:ea typeface="+mn-ea"/>
              </a:rPr>
              <a:t>公司于企业合并的购买日</a:t>
            </a:r>
            <a:r>
              <a:rPr lang="en-US" altLang="zh-CN" sz="1800" b="1" dirty="0">
                <a:solidFill>
                  <a:srgbClr val="000000"/>
                </a:solidFill>
                <a:latin typeface="+mn-ea"/>
                <a:ea typeface="+mn-ea"/>
              </a:rPr>
              <a:t>(2x11 </a:t>
            </a:r>
            <a:r>
              <a:rPr lang="zh-CN" altLang="en-US" sz="1800" b="1" dirty="0">
                <a:solidFill>
                  <a:srgbClr val="000000"/>
                </a:solidFill>
                <a:latin typeface="+mn-ea"/>
                <a:ea typeface="+mn-ea"/>
              </a:rPr>
              <a:t>年 </a:t>
            </a:r>
            <a:r>
              <a:rPr lang="en-US" altLang="zh-CN" sz="1800" b="1" dirty="0">
                <a:solidFill>
                  <a:srgbClr val="000000"/>
                </a:solidFill>
                <a:latin typeface="+mn-ea"/>
                <a:ea typeface="+mn-ea"/>
              </a:rPr>
              <a:t>6 </a:t>
            </a:r>
            <a:r>
              <a:rPr lang="zh-CN" altLang="en-US" sz="1800" b="1" dirty="0">
                <a:solidFill>
                  <a:srgbClr val="000000"/>
                </a:solidFill>
                <a:latin typeface="+mn-ea"/>
                <a:ea typeface="+mn-ea"/>
              </a:rPr>
              <a:t>月 </a:t>
            </a:r>
            <a:r>
              <a:rPr lang="en-US" altLang="zh-CN" sz="1800" b="1" dirty="0">
                <a:solidFill>
                  <a:srgbClr val="000000"/>
                </a:solidFill>
                <a:latin typeface="+mn-ea"/>
                <a:ea typeface="+mn-ea"/>
              </a:rPr>
              <a:t>30 </a:t>
            </a:r>
            <a:r>
              <a:rPr lang="zh-CN" altLang="en-US" sz="1800" b="1" dirty="0">
                <a:solidFill>
                  <a:srgbClr val="000000"/>
                </a:solidFill>
                <a:latin typeface="+mn-ea"/>
                <a:ea typeface="+mn-ea"/>
              </a:rPr>
              <a:t>日</a:t>
            </a:r>
            <a:r>
              <a:rPr lang="en-US" altLang="zh-CN" sz="1800" b="1" dirty="0">
                <a:solidFill>
                  <a:srgbClr val="000000"/>
                </a:solidFill>
                <a:latin typeface="+mn-ea"/>
                <a:ea typeface="+mn-ea"/>
              </a:rPr>
              <a:t>)</a:t>
            </a:r>
            <a:r>
              <a:rPr lang="zh-CN" altLang="en-US" sz="1800" b="1" dirty="0">
                <a:solidFill>
                  <a:srgbClr val="000000"/>
                </a:solidFill>
                <a:latin typeface="+mn-ea"/>
                <a:ea typeface="+mn-ea"/>
              </a:rPr>
              <a:t>，在合并财务报表和个别财务报表中应如何进行会计处理？ </a:t>
            </a:r>
            <a:r>
              <a:rPr lang="en-US" altLang="zh-CN" sz="1800" b="1" dirty="0">
                <a:solidFill>
                  <a:srgbClr val="000000"/>
                </a:solidFill>
                <a:latin typeface="+mn-ea"/>
                <a:ea typeface="+mn-ea"/>
              </a:rPr>
              <a:t>      </a:t>
            </a:r>
          </a:p>
          <a:p>
            <a:pPr>
              <a:spcBef>
                <a:spcPct val="0"/>
              </a:spcBef>
              <a:buClrTx/>
              <a:buSzTx/>
              <a:buFontTx/>
              <a:buNone/>
            </a:pPr>
            <a:r>
              <a:rPr lang="en-US" altLang="zh-CN" sz="1800" b="1" dirty="0">
                <a:solidFill>
                  <a:srgbClr val="000000"/>
                </a:solidFill>
                <a:latin typeface="+mn-ea"/>
                <a:ea typeface="+mn-ea"/>
              </a:rPr>
              <a:t>         </a:t>
            </a:r>
            <a:r>
              <a:rPr lang="zh-CN" altLang="en-US" sz="1800" b="1" dirty="0">
                <a:solidFill>
                  <a:srgbClr val="000000"/>
                </a:solidFill>
                <a:latin typeface="+mn-ea"/>
                <a:ea typeface="+mn-ea"/>
              </a:rPr>
              <a:t>（</a:t>
            </a:r>
            <a:r>
              <a:rPr lang="en-US" altLang="zh-CN" sz="1800" b="1" dirty="0">
                <a:solidFill>
                  <a:srgbClr val="000000"/>
                </a:solidFill>
                <a:latin typeface="+mn-ea"/>
                <a:ea typeface="+mn-ea"/>
              </a:rPr>
              <a:t>2</a:t>
            </a:r>
            <a:r>
              <a:rPr lang="zh-CN" altLang="en-US" sz="1800" b="1" dirty="0">
                <a:solidFill>
                  <a:srgbClr val="000000"/>
                </a:solidFill>
                <a:latin typeface="+mn-ea"/>
                <a:ea typeface="+mn-ea"/>
              </a:rPr>
              <a:t>）</a:t>
            </a:r>
            <a:r>
              <a:rPr lang="en-US" altLang="zh-CN" sz="1800" b="1" dirty="0">
                <a:solidFill>
                  <a:srgbClr val="000000"/>
                </a:solidFill>
                <a:latin typeface="+mn-ea"/>
                <a:ea typeface="+mn-ea"/>
              </a:rPr>
              <a:t> </a:t>
            </a:r>
            <a:r>
              <a:rPr lang="zh-CN" altLang="en-US" sz="1800" b="1" dirty="0">
                <a:solidFill>
                  <a:srgbClr val="000000"/>
                </a:solidFill>
                <a:latin typeface="+mn-ea"/>
                <a:ea typeface="+mn-ea"/>
              </a:rPr>
              <a:t>就 </a:t>
            </a:r>
            <a:r>
              <a:rPr lang="en-US" altLang="zh-CN" sz="1800" b="1" dirty="0">
                <a:solidFill>
                  <a:srgbClr val="000000"/>
                </a:solidFill>
                <a:latin typeface="+mn-ea"/>
                <a:ea typeface="+mn-ea"/>
              </a:rPr>
              <a:t>B </a:t>
            </a:r>
            <a:r>
              <a:rPr lang="zh-CN" altLang="en-US" sz="1800" b="1" dirty="0">
                <a:solidFill>
                  <a:srgbClr val="000000"/>
                </a:solidFill>
                <a:latin typeface="+mn-ea"/>
                <a:ea typeface="+mn-ea"/>
              </a:rPr>
              <a:t>公司做出的业绩补偿承诺事项，由于 </a:t>
            </a:r>
            <a:r>
              <a:rPr lang="en-US" altLang="zh-CN" sz="1800" b="1" dirty="0">
                <a:solidFill>
                  <a:srgbClr val="000000"/>
                </a:solidFill>
                <a:latin typeface="+mn-ea"/>
                <a:ea typeface="+mn-ea"/>
              </a:rPr>
              <a:t>C </a:t>
            </a:r>
            <a:r>
              <a:rPr lang="zh-CN" altLang="en-US" sz="1800" b="1" dirty="0">
                <a:solidFill>
                  <a:srgbClr val="000000"/>
                </a:solidFill>
                <a:latin typeface="+mn-ea"/>
                <a:ea typeface="+mn-ea"/>
              </a:rPr>
              <a:t>公司利润未达标，</a:t>
            </a:r>
            <a:r>
              <a:rPr lang="en-US" altLang="zh-CN" sz="1800" b="1" dirty="0">
                <a:solidFill>
                  <a:srgbClr val="000000"/>
                </a:solidFill>
                <a:latin typeface="+mn-ea"/>
                <a:ea typeface="+mn-ea"/>
              </a:rPr>
              <a:t>A </a:t>
            </a:r>
            <a:r>
              <a:rPr lang="zh-CN" altLang="en-US" sz="1800" b="1" dirty="0">
                <a:solidFill>
                  <a:srgbClr val="000000"/>
                </a:solidFill>
                <a:latin typeface="+mn-ea"/>
                <a:ea typeface="+mn-ea"/>
              </a:rPr>
              <a:t>公司于 </a:t>
            </a:r>
            <a:r>
              <a:rPr lang="en-US" altLang="zh-CN" sz="1800" b="1" dirty="0">
                <a:solidFill>
                  <a:srgbClr val="000000"/>
                </a:solidFill>
                <a:latin typeface="+mn-ea"/>
                <a:ea typeface="+mn-ea"/>
              </a:rPr>
              <a:t>2x12 </a:t>
            </a:r>
            <a:r>
              <a:rPr lang="zh-CN" altLang="en-US" sz="1800" b="1" dirty="0">
                <a:solidFill>
                  <a:srgbClr val="000000"/>
                </a:solidFill>
                <a:latin typeface="+mn-ea"/>
                <a:ea typeface="+mn-ea"/>
              </a:rPr>
              <a:t>年 </a:t>
            </a:r>
            <a:r>
              <a:rPr lang="en-US" altLang="zh-CN" sz="1800" b="1" dirty="0">
                <a:solidFill>
                  <a:srgbClr val="000000"/>
                </a:solidFill>
                <a:latin typeface="+mn-ea"/>
                <a:ea typeface="+mn-ea"/>
              </a:rPr>
              <a:t>12</a:t>
            </a:r>
            <a:r>
              <a:rPr lang="zh-CN" altLang="en-US" sz="1800" b="1" dirty="0">
                <a:solidFill>
                  <a:srgbClr val="000000"/>
                </a:solidFill>
                <a:latin typeface="+mn-ea"/>
                <a:ea typeface="+mn-ea"/>
              </a:rPr>
              <a:t>月 </a:t>
            </a:r>
            <a:r>
              <a:rPr lang="en-US" altLang="zh-CN" sz="1800" b="1" dirty="0">
                <a:solidFill>
                  <a:srgbClr val="000000"/>
                </a:solidFill>
                <a:latin typeface="+mn-ea"/>
                <a:ea typeface="+mn-ea"/>
              </a:rPr>
              <a:t>31 </a:t>
            </a:r>
            <a:r>
              <a:rPr lang="zh-CN" altLang="en-US" sz="1800" b="1" dirty="0">
                <a:solidFill>
                  <a:srgbClr val="000000"/>
                </a:solidFill>
                <a:latin typeface="+mn-ea"/>
                <a:ea typeface="+mn-ea"/>
              </a:rPr>
              <a:t>日，在合并财务报表和个别财务报表中应如何进行会计处理？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558D8248-BA75-4715-A253-AAF93B47247C}" type="slidenum">
              <a:rPr kumimoji="0" lang="en-US" altLang="zh-CN" sz="1400"/>
              <a:t>47</a:t>
            </a:fld>
            <a:endParaRPr kumimoji="0" lang="en-US" altLang="zh-CN" sz="1400"/>
          </a:p>
        </p:txBody>
      </p:sp>
      <p:sp>
        <p:nvSpPr>
          <p:cNvPr id="58372" name="TextBox 5"/>
          <p:cNvSpPr txBox="1">
            <a:spLocks noChangeArrowheads="1"/>
          </p:cNvSpPr>
          <p:nvPr/>
        </p:nvSpPr>
        <p:spPr bwMode="auto">
          <a:xfrm>
            <a:off x="323850" y="549275"/>
            <a:ext cx="51117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buNone/>
            </a:pPr>
            <a:r>
              <a:rPr lang="en-US" altLang="zh-CN" sz="2400" b="1" dirty="0">
                <a:latin typeface="华文隶书" panose="02010800040101010101" pitchFamily="2" charset="-122"/>
                <a:ea typeface="华文隶书" panose="02010800040101010101" pitchFamily="2" charset="-122"/>
              </a:rPr>
              <a:t>Case 1.4</a:t>
            </a:r>
            <a:r>
              <a:rPr lang="zh-CN" altLang="en-US" sz="2400" b="1" dirty="0">
                <a:latin typeface="华文隶书" panose="02010800040101010101" pitchFamily="2" charset="-122"/>
                <a:ea typeface="华文隶书" panose="02010800040101010101" pitchFamily="2" charset="-122"/>
              </a:rPr>
              <a:t>（业务的判断）</a:t>
            </a:r>
          </a:p>
        </p:txBody>
      </p:sp>
      <p:sp>
        <p:nvSpPr>
          <p:cNvPr id="58373" name="TextBox 6"/>
          <p:cNvSpPr txBox="1">
            <a:spLocks noChangeArrowheads="1"/>
          </p:cNvSpPr>
          <p:nvPr/>
        </p:nvSpPr>
        <p:spPr bwMode="auto">
          <a:xfrm>
            <a:off x="611560" y="5624680"/>
            <a:ext cx="86423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eaLnBrk="1" hangingPunct="1">
              <a:spcBef>
                <a:spcPct val="0"/>
              </a:spcBef>
              <a:buClrTx/>
              <a:buSzTx/>
              <a:buFont typeface="Wingdings" panose="05000000000000000000" pitchFamily="2" charset="2"/>
              <a:buChar char="Ø"/>
            </a:pPr>
            <a:r>
              <a:rPr lang="zh-CN" altLang="en-US" sz="2400" b="1" dirty="0"/>
              <a:t>请问：</a:t>
            </a:r>
            <a:r>
              <a:rPr lang="en-US" altLang="zh-CN" sz="2400" b="1" dirty="0"/>
              <a:t>A</a:t>
            </a:r>
            <a:r>
              <a:rPr lang="zh-CN" altLang="en-US" sz="2400" b="1" dirty="0"/>
              <a:t>公司从</a:t>
            </a:r>
            <a:r>
              <a:rPr lang="en-US" altLang="zh-CN" sz="2400" b="1" dirty="0"/>
              <a:t>B</a:t>
            </a:r>
            <a:r>
              <a:rPr lang="zh-CN" altLang="en-US" sz="2400" b="1" dirty="0"/>
              <a:t>公司购买的是一组资产还是业务？</a:t>
            </a:r>
          </a:p>
        </p:txBody>
      </p:sp>
      <p:sp>
        <p:nvSpPr>
          <p:cNvPr id="2" name="文本框 1"/>
          <p:cNvSpPr txBox="1"/>
          <p:nvPr/>
        </p:nvSpPr>
        <p:spPr>
          <a:xfrm>
            <a:off x="413538" y="1210439"/>
            <a:ext cx="8316924" cy="4154984"/>
          </a:xfrm>
          <a:prstGeom prst="rect">
            <a:avLst/>
          </a:prstGeom>
          <a:noFill/>
        </p:spPr>
        <p:txBody>
          <a:bodyPr wrap="square" rtlCol="0">
            <a:spAutoFit/>
          </a:bodyPr>
          <a:lstStyle/>
          <a:p>
            <a:r>
              <a:rPr lang="en-US" altLang="zh-CN" b="1" dirty="0">
                <a:latin typeface="华文仿宋" panose="02010600040101010101" pitchFamily="2" charset="-122"/>
                <a:ea typeface="华文仿宋" panose="02010600040101010101" pitchFamily="2" charset="-122"/>
              </a:rPr>
              <a:t>       </a:t>
            </a:r>
            <a:r>
              <a:rPr lang="en-US" altLang="zh-CN" b="1" dirty="0">
                <a:solidFill>
                  <a:srgbClr val="000000"/>
                </a:solidFill>
                <a:latin typeface="华文仿宋" panose="02010600040101010101" pitchFamily="2" charset="-122"/>
                <a:ea typeface="华文仿宋" panose="02010600040101010101" pitchFamily="2" charset="-122"/>
              </a:rPr>
              <a:t>A</a:t>
            </a:r>
            <a:r>
              <a:rPr lang="zh-CN" altLang="zh-CN" b="1" dirty="0">
                <a:solidFill>
                  <a:srgbClr val="000000"/>
                </a:solidFill>
                <a:latin typeface="华文仿宋" panose="02010600040101010101" pitchFamily="2" charset="-122"/>
                <a:ea typeface="华文仿宋" panose="02010600040101010101" pitchFamily="2" charset="-122"/>
              </a:rPr>
              <a:t>公司是有色金属行业的上市公司，</a:t>
            </a:r>
            <a:r>
              <a:rPr lang="en-US" altLang="zh-CN" b="1" dirty="0">
                <a:solidFill>
                  <a:srgbClr val="000000"/>
                </a:solidFill>
                <a:latin typeface="华文仿宋" panose="02010600040101010101" pitchFamily="2" charset="-122"/>
                <a:ea typeface="华文仿宋" panose="02010600040101010101" pitchFamily="2" charset="-122"/>
              </a:rPr>
              <a:t>2x13</a:t>
            </a:r>
            <a:r>
              <a:rPr lang="zh-CN" altLang="zh-CN" b="1" dirty="0">
                <a:solidFill>
                  <a:srgbClr val="000000"/>
                </a:solidFill>
                <a:latin typeface="华文仿宋" panose="02010600040101010101" pitchFamily="2" charset="-122"/>
                <a:ea typeface="华文仿宋" panose="02010600040101010101" pitchFamily="2" charset="-122"/>
              </a:rPr>
              <a:t>年</a:t>
            </a:r>
            <a:r>
              <a:rPr lang="en-US" altLang="zh-CN" b="1" dirty="0">
                <a:solidFill>
                  <a:srgbClr val="000000"/>
                </a:solidFill>
                <a:latin typeface="华文仿宋" panose="02010600040101010101" pitchFamily="2" charset="-122"/>
                <a:ea typeface="华文仿宋" panose="02010600040101010101" pitchFamily="2" charset="-122"/>
              </a:rPr>
              <a:t>12</a:t>
            </a:r>
            <a:r>
              <a:rPr lang="zh-CN" altLang="zh-CN" b="1" dirty="0">
                <a:solidFill>
                  <a:srgbClr val="000000"/>
                </a:solidFill>
                <a:latin typeface="华文仿宋" panose="02010600040101010101" pitchFamily="2" charset="-122"/>
                <a:ea typeface="华文仿宋" panose="02010600040101010101" pitchFamily="2" charset="-122"/>
              </a:rPr>
              <a:t>月</a:t>
            </a:r>
            <a:r>
              <a:rPr lang="en-US" altLang="zh-CN" b="1" dirty="0">
                <a:solidFill>
                  <a:srgbClr val="000000"/>
                </a:solidFill>
                <a:latin typeface="华文仿宋" panose="02010600040101010101" pitchFamily="2" charset="-122"/>
                <a:ea typeface="华文仿宋" panose="02010600040101010101" pitchFamily="2" charset="-122"/>
              </a:rPr>
              <a:t>1</a:t>
            </a:r>
            <a:r>
              <a:rPr lang="zh-CN" altLang="zh-CN" b="1" dirty="0">
                <a:solidFill>
                  <a:srgbClr val="000000"/>
                </a:solidFill>
                <a:latin typeface="华文仿宋" panose="02010600040101010101" pitchFamily="2" charset="-122"/>
                <a:ea typeface="华文仿宋" panose="02010600040101010101" pitchFamily="2" charset="-122"/>
              </a:rPr>
              <a:t>日从第三方购入一小型矿业公司</a:t>
            </a:r>
            <a:r>
              <a:rPr lang="en-US" altLang="zh-CN" b="1" dirty="0">
                <a:solidFill>
                  <a:srgbClr val="000000"/>
                </a:solidFill>
                <a:latin typeface="华文仿宋" panose="02010600040101010101" pitchFamily="2" charset="-122"/>
                <a:ea typeface="华文仿宋" panose="02010600040101010101" pitchFamily="2" charset="-122"/>
              </a:rPr>
              <a:t>B</a:t>
            </a:r>
            <a:r>
              <a:rPr lang="zh-CN" altLang="zh-CN" b="1" dirty="0">
                <a:solidFill>
                  <a:srgbClr val="000000"/>
                </a:solidFill>
                <a:latin typeface="华文仿宋" panose="02010600040101010101" pitchFamily="2" charset="-122"/>
                <a:ea typeface="华文仿宋" panose="02010600040101010101" pitchFamily="2" charset="-122"/>
              </a:rPr>
              <a:t>公司</a:t>
            </a:r>
            <a:r>
              <a:rPr lang="en-US" altLang="zh-CN" b="1" dirty="0">
                <a:solidFill>
                  <a:srgbClr val="000000"/>
                </a:solidFill>
                <a:latin typeface="华文仿宋" panose="02010600040101010101" pitchFamily="2" charset="-122"/>
                <a:ea typeface="华文仿宋" panose="02010600040101010101" pitchFamily="2" charset="-122"/>
              </a:rPr>
              <a:t>68%</a:t>
            </a:r>
            <a:r>
              <a:rPr lang="zh-CN" altLang="zh-CN" b="1" dirty="0">
                <a:solidFill>
                  <a:srgbClr val="000000"/>
                </a:solidFill>
                <a:latin typeface="华文仿宋" panose="02010600040101010101" pitchFamily="2" charset="-122"/>
                <a:ea typeface="华文仿宋" panose="02010600040101010101" pitchFamily="2" charset="-122"/>
              </a:rPr>
              <a:t>的股权。</a:t>
            </a:r>
            <a:r>
              <a:rPr lang="en-US" altLang="zh-CN" b="1" dirty="0">
                <a:solidFill>
                  <a:srgbClr val="000000"/>
                </a:solidFill>
                <a:latin typeface="华文仿宋" panose="02010600040101010101" pitchFamily="2" charset="-122"/>
                <a:ea typeface="华文仿宋" panose="02010600040101010101" pitchFamily="2" charset="-122"/>
              </a:rPr>
              <a:t>B</a:t>
            </a:r>
            <a:r>
              <a:rPr lang="zh-CN" altLang="zh-CN" b="1" dirty="0">
                <a:solidFill>
                  <a:srgbClr val="000000"/>
                </a:solidFill>
                <a:latin typeface="华文仿宋" panose="02010600040101010101" pitchFamily="2" charset="-122"/>
                <a:ea typeface="华文仿宋" panose="02010600040101010101" pitchFamily="2" charset="-122"/>
              </a:rPr>
              <a:t>公司账面主要资产为无形资产（即某矿产区块的探矿权）和少量固定资产（即勘探设备和办公设备）。根据地质详查报告显示，该矿产区块位于某贵金属矿区的盆地中。而且，某家大型矿业公司也于近期在盆地周边发现了大额探明储量。</a:t>
            </a:r>
            <a:r>
              <a:rPr lang="en-US" altLang="zh-CN" b="1" dirty="0">
                <a:solidFill>
                  <a:srgbClr val="000000"/>
                </a:solidFill>
                <a:latin typeface="华文仿宋" panose="02010600040101010101" pitchFamily="2" charset="-122"/>
                <a:ea typeface="华文仿宋" panose="02010600040101010101" pitchFamily="2" charset="-122"/>
              </a:rPr>
              <a:t>B</a:t>
            </a:r>
            <a:r>
              <a:rPr lang="zh-CN" altLang="zh-CN" b="1" dirty="0">
                <a:solidFill>
                  <a:srgbClr val="000000"/>
                </a:solidFill>
                <a:latin typeface="华文仿宋" panose="02010600040101010101" pitchFamily="2" charset="-122"/>
                <a:ea typeface="华文仿宋" panose="02010600040101010101" pitchFamily="2" charset="-122"/>
              </a:rPr>
              <a:t>公司的地质勘探报告已通过了储量评审部门的审查并送交国土资源管理部门备案，相关采矿权正在申请办理中。虽然矿山建设尚未开始，管理层已经根据储量详查结果制定了矿产资源开发利用战略方案。除两位核心管理人员外，</a:t>
            </a:r>
            <a:r>
              <a:rPr lang="en-US" altLang="zh-CN" b="1" dirty="0">
                <a:solidFill>
                  <a:srgbClr val="000000"/>
                </a:solidFill>
                <a:latin typeface="华文仿宋" panose="02010600040101010101" pitchFamily="2" charset="-122"/>
                <a:ea typeface="华文仿宋" panose="02010600040101010101" pitchFamily="2" charset="-122"/>
              </a:rPr>
              <a:t>B</a:t>
            </a:r>
            <a:r>
              <a:rPr lang="zh-CN" altLang="zh-CN" b="1" dirty="0">
                <a:solidFill>
                  <a:srgbClr val="000000"/>
                </a:solidFill>
                <a:latin typeface="华文仿宋" panose="02010600040101010101" pitchFamily="2" charset="-122"/>
                <a:ea typeface="华文仿宋" panose="02010600040101010101" pitchFamily="2" charset="-122"/>
              </a:rPr>
              <a:t>公司的其他员工如勘探开采、财务、人事等不会在股权转让之后继续留在公司。</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灯片编号占位符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8EAB5035-C9EE-4BBF-8E38-EE991E9421BD}" type="slidenum">
              <a:rPr kumimoji="0" lang="en-US" altLang="zh-CN" sz="1400"/>
              <a:t>48</a:t>
            </a:fld>
            <a:endParaRPr kumimoji="0" lang="en-US" altLang="zh-CN" sz="1400"/>
          </a:p>
        </p:txBody>
      </p:sp>
      <p:sp>
        <p:nvSpPr>
          <p:cNvPr id="59395" name="TextBox 2"/>
          <p:cNvSpPr txBox="1">
            <a:spLocks noChangeArrowheads="1"/>
          </p:cNvSpPr>
          <p:nvPr/>
        </p:nvSpPr>
        <p:spPr bwMode="auto">
          <a:xfrm>
            <a:off x="323852" y="168277"/>
            <a:ext cx="8640763"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buNone/>
            </a:pPr>
            <a:r>
              <a:rPr lang="en-US" altLang="zh-CN" sz="2400" b="1" dirty="0">
                <a:latin typeface="华文隶书" panose="02010800040101010101" pitchFamily="2" charset="-122"/>
                <a:ea typeface="华文隶书" panose="02010800040101010101" pitchFamily="2" charset="-122"/>
              </a:rPr>
              <a:t>Case1.5</a:t>
            </a:r>
            <a:r>
              <a:rPr lang="zh-CN" altLang="en-US" sz="2400" b="1" dirty="0">
                <a:latin typeface="华文隶书" panose="02010800040101010101" pitchFamily="2" charset="-122"/>
                <a:ea typeface="华文隶书" panose="02010800040101010101" pitchFamily="2" charset="-122"/>
              </a:rPr>
              <a:t>（合并类型）</a:t>
            </a:r>
            <a:endParaRPr lang="en-US" altLang="zh-CN" sz="2400" b="1" dirty="0">
              <a:latin typeface="华文隶书" panose="02010800040101010101" pitchFamily="2" charset="-122"/>
              <a:ea typeface="华文隶书" panose="02010800040101010101" pitchFamily="2" charset="-122"/>
            </a:endParaRPr>
          </a:p>
          <a:p>
            <a:pPr eaLnBrk="1" hangingPunct="1">
              <a:spcBef>
                <a:spcPct val="0"/>
              </a:spcBef>
              <a:buClrTx/>
              <a:buSzTx/>
              <a:buFontTx/>
              <a:buNone/>
            </a:pPr>
            <a:r>
              <a:rPr lang="en-US" altLang="zh-CN" sz="2000" b="1" dirty="0">
                <a:solidFill>
                  <a:srgbClr val="000000"/>
                </a:solidFill>
              </a:rPr>
              <a:t>A</a:t>
            </a:r>
            <a:r>
              <a:rPr lang="zh-CN" altLang="zh-CN" sz="2000" b="1" dirty="0">
                <a:solidFill>
                  <a:srgbClr val="000000"/>
                </a:solidFill>
              </a:rPr>
              <a:t>公司是上市公司，其拥有的资产、负债构成业务。</a:t>
            </a:r>
            <a:r>
              <a:rPr lang="en-US" altLang="zh-CN" sz="2000" b="1" dirty="0">
                <a:solidFill>
                  <a:srgbClr val="000000"/>
                </a:solidFill>
              </a:rPr>
              <a:t>2</a:t>
            </a:r>
            <a:r>
              <a:rPr lang="zh-CN" altLang="zh-CN" sz="2000" b="1" dirty="0">
                <a:solidFill>
                  <a:srgbClr val="000000"/>
                </a:solidFill>
              </a:rPr>
              <a:t>×</a:t>
            </a:r>
            <a:r>
              <a:rPr lang="en-US" altLang="zh-CN" sz="2000" b="1" dirty="0">
                <a:solidFill>
                  <a:srgbClr val="000000"/>
                </a:solidFill>
              </a:rPr>
              <a:t>13</a:t>
            </a:r>
            <a:r>
              <a:rPr lang="zh-CN" altLang="zh-CN" sz="2000" b="1" dirty="0">
                <a:solidFill>
                  <a:srgbClr val="000000"/>
                </a:solidFill>
              </a:rPr>
              <a:t>年</a:t>
            </a:r>
            <a:r>
              <a:rPr lang="en-US" altLang="zh-CN" sz="2000" b="1" dirty="0">
                <a:solidFill>
                  <a:srgbClr val="000000"/>
                </a:solidFill>
              </a:rPr>
              <a:t>10</a:t>
            </a:r>
            <a:r>
              <a:rPr lang="zh-CN" altLang="zh-CN" sz="2000" b="1" dirty="0">
                <a:solidFill>
                  <a:srgbClr val="000000"/>
                </a:solidFill>
              </a:rPr>
              <a:t>月，</a:t>
            </a:r>
            <a:r>
              <a:rPr lang="en-US" altLang="zh-CN" sz="2000" b="1" dirty="0">
                <a:solidFill>
                  <a:srgbClr val="000000"/>
                </a:solidFill>
              </a:rPr>
              <a:t>A</a:t>
            </a:r>
            <a:r>
              <a:rPr lang="zh-CN" altLang="zh-CN" sz="2000" b="1" dirty="0">
                <a:solidFill>
                  <a:srgbClr val="000000"/>
                </a:solidFill>
              </a:rPr>
              <a:t>公司与</a:t>
            </a:r>
            <a:r>
              <a:rPr lang="en-US" altLang="zh-CN" sz="2000" b="1" dirty="0">
                <a:solidFill>
                  <a:srgbClr val="000000"/>
                </a:solidFill>
              </a:rPr>
              <a:t>B</a:t>
            </a:r>
            <a:r>
              <a:rPr lang="zh-CN" altLang="zh-CN" sz="2000" b="1" dirty="0">
                <a:solidFill>
                  <a:srgbClr val="000000"/>
                </a:solidFill>
              </a:rPr>
              <a:t>公司进行重大资产重组：</a:t>
            </a:r>
            <a:r>
              <a:rPr lang="en-US" altLang="zh-CN" sz="2000" b="1" dirty="0">
                <a:solidFill>
                  <a:srgbClr val="000000"/>
                </a:solidFill>
              </a:rPr>
              <a:t>B</a:t>
            </a:r>
            <a:r>
              <a:rPr lang="zh-CN" altLang="zh-CN" sz="2000" b="1" dirty="0">
                <a:solidFill>
                  <a:srgbClr val="000000"/>
                </a:solidFill>
              </a:rPr>
              <a:t>公司以其持有的</a:t>
            </a:r>
            <a:r>
              <a:rPr lang="en-US" altLang="zh-CN" sz="2000" b="1" dirty="0">
                <a:solidFill>
                  <a:srgbClr val="000000"/>
                </a:solidFill>
              </a:rPr>
              <a:t>C</a:t>
            </a:r>
            <a:r>
              <a:rPr lang="zh-CN" altLang="zh-CN" sz="2000" b="1" dirty="0">
                <a:solidFill>
                  <a:srgbClr val="000000"/>
                </a:solidFill>
              </a:rPr>
              <a:t>公司和</a:t>
            </a:r>
            <a:r>
              <a:rPr lang="en-US" altLang="zh-CN" sz="2000" b="1" dirty="0">
                <a:solidFill>
                  <a:srgbClr val="000000"/>
                </a:solidFill>
              </a:rPr>
              <a:t>D</a:t>
            </a:r>
            <a:r>
              <a:rPr lang="zh-CN" altLang="zh-CN" sz="2000" b="1" dirty="0">
                <a:solidFill>
                  <a:srgbClr val="000000"/>
                </a:solidFill>
              </a:rPr>
              <a:t>公司</a:t>
            </a:r>
            <a:r>
              <a:rPr lang="en-US" altLang="zh-CN" sz="2000" b="1" dirty="0">
                <a:solidFill>
                  <a:srgbClr val="000000"/>
                </a:solidFill>
              </a:rPr>
              <a:t>100%</a:t>
            </a:r>
            <a:r>
              <a:rPr lang="zh-CN" altLang="zh-CN" sz="2000" b="1" dirty="0">
                <a:solidFill>
                  <a:srgbClr val="000000"/>
                </a:solidFill>
              </a:rPr>
              <a:t>股权注入</a:t>
            </a:r>
            <a:r>
              <a:rPr lang="en-US" altLang="zh-CN" sz="2000" b="1" dirty="0">
                <a:solidFill>
                  <a:srgbClr val="000000"/>
                </a:solidFill>
              </a:rPr>
              <a:t>A</a:t>
            </a:r>
            <a:r>
              <a:rPr lang="zh-CN" altLang="zh-CN" sz="2000" b="1" dirty="0">
                <a:solidFill>
                  <a:srgbClr val="000000"/>
                </a:solidFill>
              </a:rPr>
              <a:t>公司；</a:t>
            </a:r>
            <a:r>
              <a:rPr lang="en-US" altLang="zh-CN" sz="2000" b="1" dirty="0">
                <a:solidFill>
                  <a:srgbClr val="000000"/>
                </a:solidFill>
              </a:rPr>
              <a:t>A</a:t>
            </a:r>
            <a:r>
              <a:rPr lang="zh-CN" altLang="zh-CN" sz="2000" b="1" dirty="0">
                <a:solidFill>
                  <a:srgbClr val="000000"/>
                </a:solidFill>
              </a:rPr>
              <a:t>公司向</a:t>
            </a:r>
            <a:r>
              <a:rPr lang="en-US" altLang="zh-CN" sz="2000" b="1" dirty="0">
                <a:solidFill>
                  <a:srgbClr val="000000"/>
                </a:solidFill>
              </a:rPr>
              <a:t>B</a:t>
            </a:r>
            <a:r>
              <a:rPr lang="zh-CN" altLang="zh-CN" sz="2000" b="1" dirty="0">
                <a:solidFill>
                  <a:srgbClr val="000000"/>
                </a:solidFill>
              </a:rPr>
              <a:t>公司定向增发股份</a:t>
            </a:r>
            <a:r>
              <a:rPr lang="en-US" altLang="zh-CN" sz="2000" b="1" dirty="0">
                <a:solidFill>
                  <a:srgbClr val="000000"/>
                </a:solidFill>
              </a:rPr>
              <a:t>2</a:t>
            </a:r>
            <a:r>
              <a:rPr lang="zh-CN" altLang="zh-CN" sz="2000" b="1" dirty="0">
                <a:solidFill>
                  <a:srgbClr val="000000"/>
                </a:solidFill>
              </a:rPr>
              <a:t>亿股。</a:t>
            </a:r>
            <a:r>
              <a:rPr lang="en-US" altLang="zh-CN" sz="2000" b="1" dirty="0">
                <a:solidFill>
                  <a:srgbClr val="000000"/>
                </a:solidFill>
              </a:rPr>
              <a:t>2</a:t>
            </a:r>
            <a:r>
              <a:rPr lang="zh-CN" altLang="zh-CN" sz="2000" b="1" dirty="0">
                <a:solidFill>
                  <a:srgbClr val="000000"/>
                </a:solidFill>
              </a:rPr>
              <a:t>×</a:t>
            </a:r>
            <a:r>
              <a:rPr lang="en-US" altLang="zh-CN" sz="2000" b="1" dirty="0">
                <a:solidFill>
                  <a:srgbClr val="000000"/>
                </a:solidFill>
              </a:rPr>
              <a:t>14</a:t>
            </a:r>
            <a:r>
              <a:rPr lang="zh-CN" altLang="zh-CN" sz="2000" b="1" dirty="0">
                <a:solidFill>
                  <a:srgbClr val="000000"/>
                </a:solidFill>
              </a:rPr>
              <a:t>年</a:t>
            </a:r>
            <a:r>
              <a:rPr lang="en-US" altLang="zh-CN" sz="2000" b="1" dirty="0">
                <a:solidFill>
                  <a:srgbClr val="000000"/>
                </a:solidFill>
              </a:rPr>
              <a:t>10</a:t>
            </a:r>
            <a:r>
              <a:rPr lang="zh-CN" altLang="zh-CN" sz="2000" b="1" dirty="0">
                <a:solidFill>
                  <a:srgbClr val="000000"/>
                </a:solidFill>
              </a:rPr>
              <a:t>月完成</a:t>
            </a:r>
            <a:r>
              <a:rPr lang="en-US" altLang="zh-CN" sz="2000" b="1" dirty="0">
                <a:solidFill>
                  <a:srgbClr val="000000"/>
                </a:solidFill>
              </a:rPr>
              <a:t>C</a:t>
            </a:r>
            <a:r>
              <a:rPr lang="zh-CN" altLang="zh-CN" sz="2000" b="1" dirty="0">
                <a:solidFill>
                  <a:srgbClr val="000000"/>
                </a:solidFill>
              </a:rPr>
              <a:t>、</a:t>
            </a:r>
            <a:r>
              <a:rPr lang="en-US" altLang="zh-CN" sz="2000" b="1" dirty="0">
                <a:solidFill>
                  <a:srgbClr val="000000"/>
                </a:solidFill>
              </a:rPr>
              <a:t>D</a:t>
            </a:r>
            <a:r>
              <a:rPr lang="zh-CN" altLang="zh-CN" sz="2000" b="1" dirty="0">
                <a:solidFill>
                  <a:srgbClr val="000000"/>
                </a:solidFill>
              </a:rPr>
              <a:t>公司股权过户手续，股权持有人变更为</a:t>
            </a:r>
            <a:r>
              <a:rPr lang="en-US" altLang="zh-CN" sz="2000" b="1" dirty="0">
                <a:solidFill>
                  <a:srgbClr val="000000"/>
                </a:solidFill>
              </a:rPr>
              <a:t>A</a:t>
            </a:r>
            <a:r>
              <a:rPr lang="zh-CN" altLang="zh-CN" sz="2000" b="1" dirty="0">
                <a:solidFill>
                  <a:srgbClr val="000000"/>
                </a:solidFill>
              </a:rPr>
              <a:t>公司；</a:t>
            </a:r>
            <a:r>
              <a:rPr lang="en-US" altLang="zh-CN" sz="2000" b="1" dirty="0">
                <a:solidFill>
                  <a:srgbClr val="000000"/>
                </a:solidFill>
              </a:rPr>
              <a:t>2</a:t>
            </a:r>
            <a:r>
              <a:rPr lang="zh-CN" altLang="zh-CN" sz="2000" b="1" dirty="0">
                <a:solidFill>
                  <a:srgbClr val="000000"/>
                </a:solidFill>
              </a:rPr>
              <a:t>×</a:t>
            </a:r>
            <a:r>
              <a:rPr lang="en-US" altLang="zh-CN" sz="2000" b="1" dirty="0">
                <a:solidFill>
                  <a:srgbClr val="000000"/>
                </a:solidFill>
              </a:rPr>
              <a:t>14</a:t>
            </a:r>
            <a:r>
              <a:rPr lang="zh-CN" altLang="zh-CN" sz="2000" b="1" dirty="0">
                <a:solidFill>
                  <a:srgbClr val="000000"/>
                </a:solidFill>
              </a:rPr>
              <a:t>年</a:t>
            </a:r>
            <a:r>
              <a:rPr lang="en-US" altLang="zh-CN" sz="2000" b="1" dirty="0">
                <a:solidFill>
                  <a:srgbClr val="000000"/>
                </a:solidFill>
              </a:rPr>
              <a:t>12</a:t>
            </a:r>
            <a:r>
              <a:rPr lang="zh-CN" altLang="zh-CN" sz="2000" b="1" dirty="0">
                <a:solidFill>
                  <a:srgbClr val="000000"/>
                </a:solidFill>
              </a:rPr>
              <a:t>月</a:t>
            </a:r>
            <a:r>
              <a:rPr lang="en-US" altLang="zh-CN" sz="2000" b="1" dirty="0">
                <a:solidFill>
                  <a:srgbClr val="000000"/>
                </a:solidFill>
              </a:rPr>
              <a:t>A</a:t>
            </a:r>
            <a:r>
              <a:rPr lang="zh-CN" altLang="zh-CN" sz="2000" b="1" dirty="0">
                <a:solidFill>
                  <a:srgbClr val="000000"/>
                </a:solidFill>
              </a:rPr>
              <a:t>公司完成变更注册资本的工商变更登记手续。</a:t>
            </a:r>
            <a:r>
              <a:rPr lang="en-US" altLang="zh-CN" sz="2000" b="1" dirty="0">
                <a:solidFill>
                  <a:srgbClr val="000000"/>
                </a:solidFill>
              </a:rPr>
              <a:t>2</a:t>
            </a:r>
            <a:r>
              <a:rPr lang="zh-CN" altLang="zh-CN" sz="2000" b="1" dirty="0">
                <a:solidFill>
                  <a:srgbClr val="000000"/>
                </a:solidFill>
              </a:rPr>
              <a:t>×</a:t>
            </a:r>
            <a:r>
              <a:rPr lang="en-US" altLang="zh-CN" sz="2000" b="1" dirty="0">
                <a:solidFill>
                  <a:srgbClr val="000000"/>
                </a:solidFill>
              </a:rPr>
              <a:t>14</a:t>
            </a:r>
            <a:r>
              <a:rPr lang="zh-CN" altLang="zh-CN" sz="2000" b="1" dirty="0">
                <a:solidFill>
                  <a:srgbClr val="000000"/>
                </a:solidFill>
              </a:rPr>
              <a:t>年</a:t>
            </a:r>
            <a:r>
              <a:rPr lang="en-US" altLang="zh-CN" sz="2000" b="1" dirty="0">
                <a:solidFill>
                  <a:srgbClr val="000000"/>
                </a:solidFill>
              </a:rPr>
              <a:t>10</a:t>
            </a:r>
            <a:r>
              <a:rPr lang="zh-CN" altLang="zh-CN" sz="2000" b="1" dirty="0">
                <a:solidFill>
                  <a:srgbClr val="000000"/>
                </a:solidFill>
              </a:rPr>
              <a:t>月</a:t>
            </a:r>
            <a:r>
              <a:rPr lang="en-US" altLang="zh-CN" sz="2000" b="1" dirty="0">
                <a:solidFill>
                  <a:srgbClr val="000000"/>
                </a:solidFill>
              </a:rPr>
              <a:t>30</a:t>
            </a:r>
            <a:r>
              <a:rPr lang="zh-CN" altLang="zh-CN" sz="2000" b="1" dirty="0">
                <a:solidFill>
                  <a:srgbClr val="000000"/>
                </a:solidFill>
              </a:rPr>
              <a:t>日重组完成后</a:t>
            </a:r>
            <a:r>
              <a:rPr lang="en-US" altLang="zh-CN" sz="2000" b="1" dirty="0">
                <a:solidFill>
                  <a:srgbClr val="000000"/>
                </a:solidFill>
              </a:rPr>
              <a:t>B</a:t>
            </a:r>
            <a:r>
              <a:rPr lang="zh-CN" altLang="zh-CN" sz="2000" b="1" dirty="0">
                <a:solidFill>
                  <a:srgbClr val="000000"/>
                </a:solidFill>
              </a:rPr>
              <a:t>公司持有</a:t>
            </a:r>
            <a:r>
              <a:rPr lang="en-US" altLang="zh-CN" sz="2000" b="1" dirty="0">
                <a:solidFill>
                  <a:srgbClr val="000000"/>
                </a:solidFill>
              </a:rPr>
              <a:t>A</a:t>
            </a:r>
            <a:r>
              <a:rPr lang="zh-CN" altLang="zh-CN" sz="2000" b="1" dirty="0">
                <a:solidFill>
                  <a:srgbClr val="000000"/>
                </a:solidFill>
              </a:rPr>
              <a:t>公司</a:t>
            </a:r>
            <a:r>
              <a:rPr lang="en-US" altLang="zh-CN" sz="2000" b="1" dirty="0">
                <a:solidFill>
                  <a:srgbClr val="000000"/>
                </a:solidFill>
              </a:rPr>
              <a:t>33.3%</a:t>
            </a:r>
            <a:r>
              <a:rPr lang="zh-CN" altLang="zh-CN" sz="2000" b="1" dirty="0">
                <a:solidFill>
                  <a:srgbClr val="000000"/>
                </a:solidFill>
              </a:rPr>
              <a:t>的股份，成为</a:t>
            </a:r>
            <a:r>
              <a:rPr lang="en-US" altLang="zh-CN" sz="2000" b="1" dirty="0">
                <a:solidFill>
                  <a:srgbClr val="000000"/>
                </a:solidFill>
              </a:rPr>
              <a:t>A</a:t>
            </a:r>
            <a:r>
              <a:rPr lang="zh-CN" altLang="zh-CN" sz="2000" b="1" dirty="0">
                <a:solidFill>
                  <a:srgbClr val="000000"/>
                </a:solidFill>
              </a:rPr>
              <a:t>公司第一大股东。</a:t>
            </a:r>
          </a:p>
          <a:p>
            <a:pPr eaLnBrk="1" hangingPunct="1">
              <a:spcBef>
                <a:spcPct val="0"/>
              </a:spcBef>
              <a:buClrTx/>
              <a:buSzTx/>
              <a:buFontTx/>
              <a:buNone/>
            </a:pPr>
            <a:r>
              <a:rPr lang="en-US" altLang="zh-CN" sz="2000" b="1" dirty="0">
                <a:solidFill>
                  <a:srgbClr val="000000"/>
                </a:solidFill>
              </a:rPr>
              <a:t>A</a:t>
            </a:r>
            <a:r>
              <a:rPr lang="zh-CN" altLang="zh-CN" sz="2000" b="1" dirty="0">
                <a:solidFill>
                  <a:srgbClr val="000000"/>
                </a:solidFill>
              </a:rPr>
              <a:t>公司实施本次重大资产重组前后股本结构如</a:t>
            </a:r>
            <a:r>
              <a:rPr lang="zh-CN" altLang="en-US" sz="2000" b="1" dirty="0">
                <a:solidFill>
                  <a:srgbClr val="000000"/>
                </a:solidFill>
              </a:rPr>
              <a:t>下</a:t>
            </a:r>
            <a:r>
              <a:rPr lang="zh-CN" altLang="zh-CN" sz="2000" b="1" dirty="0">
                <a:solidFill>
                  <a:srgbClr val="000000"/>
                </a:solidFill>
              </a:rPr>
              <a:t>表所示</a:t>
            </a:r>
            <a:r>
              <a:rPr lang="zh-CN" altLang="en-US" sz="2000" b="1" dirty="0">
                <a:solidFill>
                  <a:srgbClr val="000000"/>
                </a:solidFill>
              </a:rPr>
              <a:t>：</a:t>
            </a:r>
          </a:p>
        </p:txBody>
      </p:sp>
      <p:graphicFrame>
        <p:nvGraphicFramePr>
          <p:cNvPr id="6" name="表格 5"/>
          <p:cNvGraphicFramePr>
            <a:graphicFrameLocks noGrp="1"/>
          </p:cNvGraphicFramePr>
          <p:nvPr/>
        </p:nvGraphicFramePr>
        <p:xfrm>
          <a:off x="827088" y="2941638"/>
          <a:ext cx="7632700" cy="2468562"/>
        </p:xfrm>
        <a:graphic>
          <a:graphicData uri="http://schemas.openxmlformats.org/drawingml/2006/table">
            <a:tbl>
              <a:tblPr>
                <a:tableStyleId>{5C22544A-7EE6-4342-B048-85BDC9FD1C3A}</a:tableStyleId>
              </a:tblPr>
              <a:tblGrid>
                <a:gridCol w="1743326">
                  <a:extLst>
                    <a:ext uri="{9D8B030D-6E8A-4147-A177-3AD203B41FA5}">
                      <a16:colId xmlns:a16="http://schemas.microsoft.com/office/drawing/2014/main" val="20000"/>
                    </a:ext>
                  </a:extLst>
                </a:gridCol>
                <a:gridCol w="1462373">
                  <a:extLst>
                    <a:ext uri="{9D8B030D-6E8A-4147-A177-3AD203B41FA5}">
                      <a16:colId xmlns:a16="http://schemas.microsoft.com/office/drawing/2014/main" val="20001"/>
                    </a:ext>
                  </a:extLst>
                </a:gridCol>
                <a:gridCol w="1488961">
                  <a:extLst>
                    <a:ext uri="{9D8B030D-6E8A-4147-A177-3AD203B41FA5}">
                      <a16:colId xmlns:a16="http://schemas.microsoft.com/office/drawing/2014/main" val="20002"/>
                    </a:ext>
                  </a:extLst>
                </a:gridCol>
                <a:gridCol w="1488961">
                  <a:extLst>
                    <a:ext uri="{9D8B030D-6E8A-4147-A177-3AD203B41FA5}">
                      <a16:colId xmlns:a16="http://schemas.microsoft.com/office/drawing/2014/main" val="20003"/>
                    </a:ext>
                  </a:extLst>
                </a:gridCol>
                <a:gridCol w="1449079">
                  <a:extLst>
                    <a:ext uri="{9D8B030D-6E8A-4147-A177-3AD203B41FA5}">
                      <a16:colId xmlns:a16="http://schemas.microsoft.com/office/drawing/2014/main" val="20004"/>
                    </a:ext>
                  </a:extLst>
                </a:gridCol>
              </a:tblGrid>
              <a:tr h="411427">
                <a:tc rowSpan="2">
                  <a:txBody>
                    <a:bodyPr/>
                    <a:lstStyle/>
                    <a:p>
                      <a:pPr algn="ctr">
                        <a:lnSpc>
                          <a:spcPct val="150000"/>
                        </a:lnSpc>
                        <a:spcAft>
                          <a:spcPts val="0"/>
                        </a:spcAft>
                      </a:pPr>
                      <a:r>
                        <a:rPr lang="zh-CN" sz="1800" b="1" kern="100" dirty="0">
                          <a:effectLst/>
                        </a:rPr>
                        <a:t>股东名称</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gridSpan="2">
                  <a:txBody>
                    <a:bodyPr/>
                    <a:lstStyle/>
                    <a:p>
                      <a:pPr algn="ctr">
                        <a:lnSpc>
                          <a:spcPct val="150000"/>
                        </a:lnSpc>
                        <a:spcAft>
                          <a:spcPts val="0"/>
                        </a:spcAft>
                      </a:pPr>
                      <a:r>
                        <a:rPr lang="zh-CN" sz="1800" b="1" kern="100" dirty="0">
                          <a:effectLst/>
                        </a:rPr>
                        <a:t>本次重组前</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hMerge="1">
                  <a:txBody>
                    <a:bodyPr/>
                    <a:lstStyle/>
                    <a:p>
                      <a:endParaRPr lang="zh-CN"/>
                    </a:p>
                  </a:txBody>
                  <a:tcPr/>
                </a:tc>
                <a:tc gridSpan="2">
                  <a:txBody>
                    <a:bodyPr/>
                    <a:lstStyle/>
                    <a:p>
                      <a:pPr algn="ctr">
                        <a:lnSpc>
                          <a:spcPct val="150000"/>
                        </a:lnSpc>
                        <a:spcAft>
                          <a:spcPts val="0"/>
                        </a:spcAft>
                      </a:pPr>
                      <a:r>
                        <a:rPr lang="zh-CN" sz="1800" b="1" kern="100">
                          <a:effectLst/>
                        </a:rPr>
                        <a:t>本次重组后</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hMerge="1">
                  <a:txBody>
                    <a:bodyPr/>
                    <a:lstStyle/>
                    <a:p>
                      <a:endParaRPr lang="zh-CN"/>
                    </a:p>
                  </a:txBody>
                  <a:tcPr/>
                </a:tc>
                <a:extLst>
                  <a:ext uri="{0D108BD9-81ED-4DB2-BD59-A6C34878D82A}">
                    <a16:rowId xmlns:a16="http://schemas.microsoft.com/office/drawing/2014/main" val="10000"/>
                  </a:ext>
                </a:extLst>
              </a:tr>
              <a:tr h="411427">
                <a:tc vMerge="1">
                  <a:txBody>
                    <a:bodyPr/>
                    <a:lstStyle/>
                    <a:p>
                      <a:endParaRPr lang="zh-CN"/>
                    </a:p>
                  </a:txBody>
                  <a:tcPr/>
                </a:tc>
                <a:tc>
                  <a:txBody>
                    <a:bodyPr/>
                    <a:lstStyle/>
                    <a:p>
                      <a:pPr algn="ctr">
                        <a:lnSpc>
                          <a:spcPct val="150000"/>
                        </a:lnSpc>
                        <a:spcAft>
                          <a:spcPts val="0"/>
                        </a:spcAft>
                      </a:pPr>
                      <a:r>
                        <a:rPr lang="zh-CN" sz="1800" b="1" kern="100" dirty="0">
                          <a:effectLst/>
                        </a:rPr>
                        <a:t>股份数量</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zh-CN" sz="1800" b="1" kern="100" dirty="0">
                          <a:effectLst/>
                        </a:rPr>
                        <a:t>持股比例</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zh-CN" sz="1800" b="1" kern="100">
                          <a:effectLst/>
                        </a:rPr>
                        <a:t>股份数量</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zh-CN" sz="1800" b="1" kern="100">
                          <a:effectLst/>
                        </a:rPr>
                        <a:t>持股比例</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extLst>
                  <a:ext uri="{0D108BD9-81ED-4DB2-BD59-A6C34878D82A}">
                    <a16:rowId xmlns:a16="http://schemas.microsoft.com/office/drawing/2014/main" val="10001"/>
                  </a:ext>
                </a:extLst>
              </a:tr>
              <a:tr h="411427">
                <a:tc>
                  <a:txBody>
                    <a:bodyPr/>
                    <a:lstStyle/>
                    <a:p>
                      <a:pPr algn="ctr">
                        <a:lnSpc>
                          <a:spcPct val="150000"/>
                        </a:lnSpc>
                        <a:spcAft>
                          <a:spcPts val="0"/>
                        </a:spcAft>
                      </a:pPr>
                      <a:r>
                        <a:rPr lang="en-US" sz="1800" b="1" kern="100" dirty="0">
                          <a:effectLst/>
                        </a:rPr>
                        <a:t>B</a:t>
                      </a:r>
                      <a:r>
                        <a:rPr lang="zh-CN" sz="1800" b="1" kern="100" dirty="0">
                          <a:effectLst/>
                        </a:rPr>
                        <a:t>公司</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zh-CN" sz="1800" b="1" kern="100">
                          <a:effectLst/>
                        </a:rPr>
                        <a:t>—</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zh-CN" sz="1800" b="1" kern="100" dirty="0">
                          <a:effectLst/>
                        </a:rPr>
                        <a:t>—</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2</a:t>
                      </a:r>
                      <a:r>
                        <a:rPr lang="zh-CN" sz="1800" b="1" kern="100">
                          <a:effectLst/>
                        </a:rPr>
                        <a:t>亿</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33.3%</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extLst>
                  <a:ext uri="{0D108BD9-81ED-4DB2-BD59-A6C34878D82A}">
                    <a16:rowId xmlns:a16="http://schemas.microsoft.com/office/drawing/2014/main" val="10002"/>
                  </a:ext>
                </a:extLst>
              </a:tr>
              <a:tr h="411427">
                <a:tc>
                  <a:txBody>
                    <a:bodyPr/>
                    <a:lstStyle/>
                    <a:p>
                      <a:pPr algn="ctr">
                        <a:lnSpc>
                          <a:spcPct val="150000"/>
                        </a:lnSpc>
                        <a:spcAft>
                          <a:spcPts val="0"/>
                        </a:spcAft>
                      </a:pPr>
                      <a:r>
                        <a:rPr lang="en-US" sz="1800" b="1" kern="100">
                          <a:effectLst/>
                        </a:rPr>
                        <a:t>E</a:t>
                      </a:r>
                      <a:r>
                        <a:rPr lang="zh-CN" sz="1800" b="1" kern="100">
                          <a:effectLst/>
                        </a:rPr>
                        <a:t>公司</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1.8</a:t>
                      </a:r>
                      <a:r>
                        <a:rPr lang="zh-CN" sz="1800" b="1" kern="100">
                          <a:effectLst/>
                        </a:rPr>
                        <a:t>亿</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45%</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1.8</a:t>
                      </a:r>
                      <a:r>
                        <a:rPr lang="zh-CN" sz="1800" b="1" kern="100" dirty="0">
                          <a:effectLst/>
                        </a:rPr>
                        <a:t>亿</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30%</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extLst>
                  <a:ext uri="{0D108BD9-81ED-4DB2-BD59-A6C34878D82A}">
                    <a16:rowId xmlns:a16="http://schemas.microsoft.com/office/drawing/2014/main" val="10003"/>
                  </a:ext>
                </a:extLst>
              </a:tr>
              <a:tr h="411427">
                <a:tc>
                  <a:txBody>
                    <a:bodyPr/>
                    <a:lstStyle/>
                    <a:p>
                      <a:pPr algn="ctr">
                        <a:lnSpc>
                          <a:spcPct val="150000"/>
                        </a:lnSpc>
                        <a:spcAft>
                          <a:spcPts val="0"/>
                        </a:spcAft>
                      </a:pPr>
                      <a:r>
                        <a:rPr lang="zh-CN" sz="1800" b="1" kern="100">
                          <a:effectLst/>
                        </a:rPr>
                        <a:t>其他股东</a:t>
                      </a:r>
                      <a:r>
                        <a:rPr lang="en-US" sz="1800" b="1" kern="100" baseline="30000">
                          <a:effectLst/>
                        </a:rPr>
                        <a:t>*</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2.2</a:t>
                      </a:r>
                      <a:r>
                        <a:rPr lang="zh-CN" sz="1800" b="1" kern="100">
                          <a:effectLst/>
                        </a:rPr>
                        <a:t>亿</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55%</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2.2</a:t>
                      </a:r>
                      <a:r>
                        <a:rPr lang="zh-CN" sz="1800" b="1" kern="100" dirty="0">
                          <a:effectLst/>
                        </a:rPr>
                        <a:t>亿</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a:effectLst/>
                        </a:rPr>
                        <a:t>33.7%</a:t>
                      </a:r>
                      <a:endParaRPr lang="zh-CN" sz="1800" b="1" kern="10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extLst>
                  <a:ext uri="{0D108BD9-81ED-4DB2-BD59-A6C34878D82A}">
                    <a16:rowId xmlns:a16="http://schemas.microsoft.com/office/drawing/2014/main" val="10004"/>
                  </a:ext>
                </a:extLst>
              </a:tr>
              <a:tr h="411427">
                <a:tc>
                  <a:txBody>
                    <a:bodyPr/>
                    <a:lstStyle/>
                    <a:p>
                      <a:pPr algn="ctr">
                        <a:lnSpc>
                          <a:spcPct val="150000"/>
                        </a:lnSpc>
                        <a:spcAft>
                          <a:spcPts val="0"/>
                        </a:spcAft>
                      </a:pPr>
                      <a:r>
                        <a:rPr lang="zh-CN" sz="1800" b="1" kern="100" dirty="0">
                          <a:effectLst/>
                        </a:rPr>
                        <a:t>合计</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4</a:t>
                      </a:r>
                      <a:r>
                        <a:rPr lang="zh-CN" sz="1800" b="1" kern="100" dirty="0">
                          <a:effectLst/>
                        </a:rPr>
                        <a:t>亿</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100%</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6</a:t>
                      </a:r>
                      <a:r>
                        <a:rPr lang="zh-CN" sz="1800" b="1" kern="100" dirty="0">
                          <a:effectLst/>
                        </a:rPr>
                        <a:t>亿</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tc>
                  <a:txBody>
                    <a:bodyPr/>
                    <a:lstStyle/>
                    <a:p>
                      <a:pPr algn="ctr">
                        <a:lnSpc>
                          <a:spcPct val="150000"/>
                        </a:lnSpc>
                        <a:spcAft>
                          <a:spcPts val="0"/>
                        </a:spcAft>
                      </a:pPr>
                      <a:r>
                        <a:rPr lang="en-US" sz="1800" b="1" kern="100" dirty="0">
                          <a:effectLst/>
                        </a:rPr>
                        <a:t>100%</a:t>
                      </a:r>
                      <a:endParaRPr lang="zh-CN" sz="1800" b="1" kern="100" dirty="0">
                        <a:effectLst/>
                        <a:latin typeface="Calibri" panose="020F0502020204030204"/>
                        <a:ea typeface="宋体" panose="02010600030101010101" pitchFamily="2" charset="-122"/>
                        <a:cs typeface="Times New Roman" panose="02020603050405020304"/>
                      </a:endParaRPr>
                    </a:p>
                  </a:txBody>
                  <a:tcPr marL="68579" marR="68579" marT="0" marB="0">
                    <a:solidFill>
                      <a:schemeClr val="bg1">
                        <a:lumMod val="85000"/>
                      </a:schemeClr>
                    </a:solidFill>
                  </a:tcPr>
                </a:tc>
                <a:extLst>
                  <a:ext uri="{0D108BD9-81ED-4DB2-BD59-A6C34878D82A}">
                    <a16:rowId xmlns:a16="http://schemas.microsoft.com/office/drawing/2014/main" val="10005"/>
                  </a:ext>
                </a:extLst>
              </a:tr>
            </a:tbl>
          </a:graphicData>
        </a:graphic>
      </p:graphicFrame>
      <p:sp>
        <p:nvSpPr>
          <p:cNvPr id="7" name="TextBox 6"/>
          <p:cNvSpPr txBox="1"/>
          <p:nvPr/>
        </p:nvSpPr>
        <p:spPr>
          <a:xfrm>
            <a:off x="593725" y="5445125"/>
            <a:ext cx="8370888" cy="954088"/>
          </a:xfrm>
          <a:prstGeom prst="rect">
            <a:avLst/>
          </a:prstGeom>
          <a:noFill/>
        </p:spPr>
        <p:txBody>
          <a:bodyPr>
            <a:spAutoFit/>
          </a:bodyPr>
          <a:lstStyle/>
          <a:p>
            <a:pPr eaLnBrk="1" hangingPunct="1">
              <a:defRPr/>
            </a:pPr>
            <a:r>
              <a:rPr lang="en-US" altLang="zh-CN" sz="1800" dirty="0"/>
              <a:t>     </a:t>
            </a:r>
            <a:r>
              <a:rPr lang="en-US" altLang="zh-CN" sz="1800" b="1" dirty="0"/>
              <a:t>*</a:t>
            </a:r>
            <a:r>
              <a:rPr lang="zh-CN" altLang="zh-CN" sz="1800" b="1" dirty="0"/>
              <a:t>其他股东数量众多且非常分散，单个股东最高持股比例未超过</a:t>
            </a:r>
            <a:r>
              <a:rPr lang="en-US" altLang="zh-CN" sz="1800" b="1" dirty="0"/>
              <a:t>3%</a:t>
            </a:r>
            <a:r>
              <a:rPr lang="zh-CN" altLang="zh-CN" sz="1800" b="1" dirty="0"/>
              <a:t>，因此，在本次重组前，</a:t>
            </a:r>
            <a:r>
              <a:rPr lang="en-US" altLang="zh-CN" sz="1800" b="1" dirty="0"/>
              <a:t>E</a:t>
            </a:r>
            <a:r>
              <a:rPr lang="zh-CN" altLang="zh-CN" sz="1800" b="1" dirty="0"/>
              <a:t>公司是</a:t>
            </a:r>
            <a:r>
              <a:rPr lang="en-US" altLang="zh-CN" sz="1800" b="1" dirty="0"/>
              <a:t>A</a:t>
            </a:r>
            <a:r>
              <a:rPr lang="zh-CN" altLang="zh-CN" sz="1800" b="1" dirty="0"/>
              <a:t>公司的控股股东。</a:t>
            </a:r>
          </a:p>
          <a:p>
            <a:pPr marL="342900" indent="-342900" eaLnBrk="1" hangingPunct="1">
              <a:buClr>
                <a:srgbClr val="FF0000"/>
              </a:buClr>
              <a:buFont typeface="Wingdings" panose="05000000000000000000" pitchFamily="2" charset="2"/>
              <a:buChar char="Ø"/>
              <a:defRPr/>
            </a:pPr>
            <a:r>
              <a:rPr lang="zh-CN" altLang="zh-CN" sz="2000" b="1" dirty="0">
                <a:solidFill>
                  <a:srgbClr val="0000FF"/>
                </a:solidFill>
              </a:rPr>
              <a:t>问题：</a:t>
            </a:r>
            <a:r>
              <a:rPr lang="zh-CN" altLang="zh-CN" sz="2000" b="1" dirty="0">
                <a:solidFill>
                  <a:srgbClr val="000000"/>
                </a:solidFill>
              </a:rPr>
              <a:t>判断</a:t>
            </a:r>
            <a:r>
              <a:rPr lang="en-US" altLang="zh-CN" sz="2000" b="1" dirty="0">
                <a:solidFill>
                  <a:srgbClr val="000000"/>
                </a:solidFill>
              </a:rPr>
              <a:t>A</a:t>
            </a:r>
            <a:r>
              <a:rPr lang="zh-CN" altLang="zh-CN" sz="2000" b="1" dirty="0">
                <a:solidFill>
                  <a:srgbClr val="000000"/>
                </a:solidFill>
              </a:rPr>
              <a:t>公司收购</a:t>
            </a:r>
            <a:r>
              <a:rPr lang="en-US" altLang="zh-CN" sz="2000" b="1" dirty="0">
                <a:solidFill>
                  <a:srgbClr val="000000"/>
                </a:solidFill>
              </a:rPr>
              <a:t>C</a:t>
            </a:r>
            <a:r>
              <a:rPr lang="zh-CN" altLang="zh-CN" sz="2000" b="1" dirty="0">
                <a:solidFill>
                  <a:srgbClr val="000000"/>
                </a:solidFill>
              </a:rPr>
              <a:t>公司和</a:t>
            </a:r>
            <a:r>
              <a:rPr lang="en-US" altLang="zh-CN" sz="2000" b="1" dirty="0">
                <a:solidFill>
                  <a:srgbClr val="000000"/>
                </a:solidFill>
              </a:rPr>
              <a:t>D</a:t>
            </a:r>
            <a:r>
              <a:rPr lang="zh-CN" altLang="zh-CN" sz="2000" b="1" dirty="0">
                <a:solidFill>
                  <a:srgbClr val="000000"/>
                </a:solidFill>
              </a:rPr>
              <a:t>公司股权的交易所属的企业合并类型。</a:t>
            </a:r>
            <a:endParaRPr lang="zh-CN" altLang="zh-CN" sz="2000" dirty="0">
              <a:solidFill>
                <a:srgbClr val="0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内容占位符 2" descr="Rectangle: Click to edit Master text styles&#10;Second level&#10;Third level&#10;Fourth level&#10;Fifth level"/>
          <p:cNvSpPr>
            <a:spLocks noGrp="1"/>
          </p:cNvSpPr>
          <p:nvPr>
            <p:ph idx="1"/>
          </p:nvPr>
        </p:nvSpPr>
        <p:spPr>
          <a:xfrm>
            <a:off x="684215" y="981077"/>
            <a:ext cx="8135937" cy="4691063"/>
          </a:xfrm>
        </p:spPr>
        <p:txBody>
          <a:bodyPr/>
          <a:lstStyle/>
          <a:p>
            <a:pPr marL="0" indent="0">
              <a:buNone/>
            </a:pPr>
            <a:r>
              <a:rPr lang="zh-CN" altLang="en-US" b="1">
                <a:solidFill>
                  <a:srgbClr val="0000FF"/>
                </a:solidFill>
              </a:rPr>
              <a:t>分组作业（案例分析）</a:t>
            </a:r>
            <a:endParaRPr lang="en-US" altLang="zh-CN" b="1">
              <a:solidFill>
                <a:srgbClr val="0000FF"/>
              </a:solidFill>
            </a:endParaRPr>
          </a:p>
          <a:p>
            <a:pPr lvl="1"/>
            <a:r>
              <a:rPr lang="zh-CN" altLang="en-US" sz="2400" b="1"/>
              <a:t>另附</a:t>
            </a:r>
          </a:p>
        </p:txBody>
      </p:sp>
      <p:sp>
        <p:nvSpPr>
          <p:cNvPr id="60419"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D6117DF3-8C54-4641-BDDB-CC41C53FCF68}" type="slidenum">
              <a:rPr kumimoji="0" lang="en-US" altLang="zh-CN" sz="1400"/>
              <a:t>49</a:t>
            </a:fld>
            <a:endParaRPr kumimoji="0" lang="en-US" altLang="zh-CN"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标题 1"/>
          <p:cNvSpPr>
            <a:spLocks noGrp="1"/>
          </p:cNvSpPr>
          <p:nvPr>
            <p:ph type="ctrTitle"/>
          </p:nvPr>
        </p:nvSpPr>
        <p:spPr/>
        <p:txBody>
          <a:bodyPr/>
          <a:lstStyle/>
          <a:p>
            <a:r>
              <a:rPr lang="en-US" altLang="zh-CN" dirty="0"/>
              <a:t>1 </a:t>
            </a:r>
            <a:r>
              <a:rPr lang="zh-CN" altLang="en-US" b="1" dirty="0"/>
              <a:t>企业合并会计方法</a:t>
            </a:r>
          </a:p>
        </p:txBody>
      </p:sp>
      <p:sp>
        <p:nvSpPr>
          <p:cNvPr id="19459" name="副标题 2" descr="Rectangle: Click to edit Master text styles&#10;Second level&#10;Third level&#10;Fourth level&#10;Fifth level"/>
          <p:cNvSpPr>
            <a:spLocks noGrp="1"/>
          </p:cNvSpPr>
          <p:nvPr>
            <p:ph type="subTitle" idx="1"/>
          </p:nvPr>
        </p:nvSpPr>
        <p:spPr/>
        <p:txBody>
          <a:bodyPr/>
          <a:lstStyle/>
          <a:p>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1602" name="标题 1"/>
          <p:cNvSpPr>
            <a:spLocks noGrp="1"/>
          </p:cNvSpPr>
          <p:nvPr>
            <p:ph type="ctrTitle"/>
          </p:nvPr>
        </p:nvSpPr>
        <p:spPr>
          <a:xfrm>
            <a:off x="990600" y="1752600"/>
            <a:ext cx="7397824" cy="1143000"/>
          </a:xfrm>
        </p:spPr>
        <p:txBody>
          <a:bodyPr/>
          <a:lstStyle/>
          <a:p>
            <a:r>
              <a:rPr lang="en-US" altLang="zh-CN" b="1" dirty="0"/>
              <a:t>The End</a:t>
            </a:r>
            <a:r>
              <a:rPr lang="zh-CN" altLang="en-US" b="1" dirty="0"/>
              <a:t>！</a:t>
            </a:r>
          </a:p>
        </p:txBody>
      </p:sp>
      <p:sp>
        <p:nvSpPr>
          <p:cNvPr id="281603" name="副标题 2" descr="Rectangle: Click to edit Master text styles&#10;Second level&#10;Third level&#10;Fourth level&#10;Fifth level"/>
          <p:cNvSpPr>
            <a:spLocks noGrp="1"/>
          </p:cNvSpPr>
          <p:nvPr>
            <p:ph type="subTitle" idx="1"/>
          </p:nvPr>
        </p:nvSpPr>
        <p:spPr/>
        <p:txBody>
          <a:bodyPr/>
          <a:lstStyle/>
          <a:p>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标题 1"/>
          <p:cNvSpPr>
            <a:spLocks noGrp="1"/>
          </p:cNvSpPr>
          <p:nvPr>
            <p:ph type="title"/>
          </p:nvPr>
        </p:nvSpPr>
        <p:spPr/>
        <p:txBody>
          <a:bodyPr/>
          <a:lstStyle/>
          <a:p>
            <a:r>
              <a:rPr lang="zh-CN" altLang="en-US"/>
              <a:t>内容</a:t>
            </a:r>
          </a:p>
        </p:txBody>
      </p:sp>
      <p:sp>
        <p:nvSpPr>
          <p:cNvPr id="20483" name="内容占位符 2" descr="Rectangle: Click to edit Master text styles&#10;Second level&#10;Third level&#10;Fourth level&#10;Fifth level"/>
          <p:cNvSpPr>
            <a:spLocks noGrp="1"/>
          </p:cNvSpPr>
          <p:nvPr>
            <p:ph idx="1"/>
          </p:nvPr>
        </p:nvSpPr>
        <p:spPr>
          <a:xfrm>
            <a:off x="676275" y="1628775"/>
            <a:ext cx="7772400" cy="4114800"/>
          </a:xfrm>
        </p:spPr>
        <p:txBody>
          <a:bodyPr/>
          <a:lstStyle/>
          <a:p>
            <a:r>
              <a:rPr lang="zh-CN" altLang="en-US" b="1" dirty="0">
                <a:solidFill>
                  <a:srgbClr val="0000FF"/>
                </a:solidFill>
                <a:latin typeface="华文行楷" panose="02010800040101010101" pitchFamily="2" charset="-122"/>
                <a:ea typeface="华文行楷" panose="02010800040101010101" pitchFamily="2" charset="-122"/>
              </a:rPr>
              <a:t>企业合并的会计方法</a:t>
            </a:r>
            <a:endParaRPr lang="en-US" altLang="zh-CN" b="1" dirty="0">
              <a:solidFill>
                <a:srgbClr val="0000FF"/>
              </a:solidFill>
              <a:latin typeface="华文行楷" panose="02010800040101010101" pitchFamily="2" charset="-122"/>
              <a:ea typeface="华文行楷" panose="02010800040101010101" pitchFamily="2" charset="-122"/>
            </a:endParaRPr>
          </a:p>
          <a:p>
            <a:pPr lvl="1"/>
            <a:r>
              <a:rPr lang="zh-CN" altLang="en-US" b="1" dirty="0">
                <a:solidFill>
                  <a:srgbClr val="0000FF"/>
                </a:solidFill>
                <a:latin typeface="华文行楷" panose="02010800040101010101" pitchFamily="2" charset="-122"/>
                <a:ea typeface="华文行楷" panose="02010800040101010101" pitchFamily="2" charset="-122"/>
              </a:rPr>
              <a:t>购买法</a:t>
            </a:r>
            <a:r>
              <a:rPr lang="en-US" altLang="zh-CN" b="1" dirty="0">
                <a:solidFill>
                  <a:srgbClr val="0000FF"/>
                </a:solidFill>
                <a:latin typeface="华文行楷" panose="02010800040101010101" pitchFamily="2" charset="-122"/>
                <a:ea typeface="华文行楷" panose="02010800040101010101" pitchFamily="2" charset="-122"/>
              </a:rPr>
              <a:t>/</a:t>
            </a:r>
            <a:r>
              <a:rPr lang="zh-CN" altLang="en-US" b="1" dirty="0">
                <a:solidFill>
                  <a:srgbClr val="0000FF"/>
                </a:solidFill>
                <a:latin typeface="华文行楷" panose="02010800040101010101" pitchFamily="2" charset="-122"/>
                <a:ea typeface="华文行楷" panose="02010800040101010101" pitchFamily="2" charset="-122"/>
              </a:rPr>
              <a:t>并购法（非同一控制下的合并）</a:t>
            </a:r>
            <a:endParaRPr lang="en-US" altLang="zh-CN" b="1" dirty="0">
              <a:solidFill>
                <a:srgbClr val="0000FF"/>
              </a:solidFill>
              <a:latin typeface="华文行楷" panose="02010800040101010101" pitchFamily="2" charset="-122"/>
              <a:ea typeface="华文行楷" panose="02010800040101010101" pitchFamily="2" charset="-122"/>
            </a:endParaRPr>
          </a:p>
          <a:p>
            <a:pPr lvl="1"/>
            <a:r>
              <a:rPr lang="zh-CN" altLang="en-US" b="1" dirty="0">
                <a:solidFill>
                  <a:srgbClr val="0000FF"/>
                </a:solidFill>
                <a:latin typeface="华文行楷" panose="02010800040101010101" pitchFamily="2" charset="-122"/>
                <a:ea typeface="华文行楷" panose="02010800040101010101" pitchFamily="2" charset="-122"/>
              </a:rPr>
              <a:t>权益结合法（同一控制下的合并）</a:t>
            </a:r>
            <a:endParaRPr lang="en-US" altLang="zh-CN" b="1" dirty="0">
              <a:solidFill>
                <a:srgbClr val="0000FF"/>
              </a:solidFill>
              <a:latin typeface="华文行楷" panose="02010800040101010101" pitchFamily="2" charset="-122"/>
              <a:ea typeface="华文行楷" panose="02010800040101010101" pitchFamily="2" charset="-122"/>
            </a:endParaRPr>
          </a:p>
          <a:p>
            <a:r>
              <a:rPr lang="zh-CN" altLang="en-US" b="1" dirty="0">
                <a:solidFill>
                  <a:srgbClr val="0000FF"/>
                </a:solidFill>
                <a:latin typeface="华文行楷" panose="02010800040101010101" pitchFamily="2" charset="-122"/>
                <a:ea typeface="华文行楷" panose="02010800040101010101" pitchFamily="2" charset="-122"/>
              </a:rPr>
              <a:t>反向购买会计</a:t>
            </a:r>
            <a:endParaRPr lang="zh-CN" altLang="en-US" dirty="0"/>
          </a:p>
        </p:txBody>
      </p:sp>
      <p:sp>
        <p:nvSpPr>
          <p:cNvPr id="204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CB813014-1363-4500-814D-4405311A11A4}" type="slidenum">
              <a:rPr kumimoji="0" lang="en-US" altLang="zh-CN" sz="1400"/>
              <a:t>6</a:t>
            </a:fld>
            <a:endParaRPr kumimoji="0" lang="en-US" altLang="zh-CN"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b="1" dirty="0">
                <a:solidFill>
                  <a:srgbClr val="0000FF"/>
                </a:solidFill>
                <a:latin typeface="华文行楷" panose="02010800040101010101" pitchFamily="2" charset="-122"/>
                <a:ea typeface="华文行楷" panose="02010800040101010101" pitchFamily="2" charset="-122"/>
              </a:rPr>
              <a:t>1.1 </a:t>
            </a:r>
            <a:r>
              <a:rPr lang="zh-CN" altLang="en-US" sz="3200" b="1" dirty="0">
                <a:solidFill>
                  <a:srgbClr val="0000FF"/>
                </a:solidFill>
                <a:latin typeface="华文行楷" panose="02010800040101010101" pitchFamily="2" charset="-122"/>
                <a:ea typeface="华文行楷" panose="02010800040101010101" pitchFamily="2" charset="-122"/>
              </a:rPr>
              <a:t>企业合并的会计方法 </a:t>
            </a:r>
            <a:endParaRPr lang="zh-CN" altLang="en-US" sz="3200" dirty="0"/>
          </a:p>
        </p:txBody>
      </p:sp>
      <p:sp>
        <p:nvSpPr>
          <p:cNvPr id="3" name="内容占位符 2"/>
          <p:cNvSpPr>
            <a:spLocks noGrp="1"/>
          </p:cNvSpPr>
          <p:nvPr>
            <p:ph idx="1"/>
          </p:nvPr>
        </p:nvSpPr>
        <p:spPr>
          <a:xfrm>
            <a:off x="710027" y="1820675"/>
            <a:ext cx="7772400" cy="4114800"/>
          </a:xfrm>
        </p:spPr>
        <p:txBody>
          <a:bodyPr/>
          <a:lstStyle/>
          <a:p>
            <a:pPr>
              <a:buClr>
                <a:srgbClr val="C00000"/>
              </a:buClr>
              <a:buFont typeface="Wingdings" panose="05000000000000000000" pitchFamily="2" charset="2"/>
              <a:buChar char="Ø"/>
            </a:pPr>
            <a:r>
              <a:rPr lang="zh-CN" altLang="en-US" sz="2400" b="1" dirty="0">
                <a:latin typeface="华文新魏" panose="02010800040101010101" pitchFamily="2" charset="-122"/>
                <a:ea typeface="华文新魏" panose="02010800040101010101" pitchFamily="2" charset="-122"/>
              </a:rPr>
              <a:t>权益结合法是怎么诞生的？为什么要取消它？</a:t>
            </a:r>
            <a:endParaRPr lang="en-US" altLang="zh-CN" sz="2400" b="1" dirty="0">
              <a:latin typeface="华文新魏" panose="02010800040101010101" pitchFamily="2" charset="-122"/>
              <a:ea typeface="华文新魏" panose="02010800040101010101" pitchFamily="2" charset="-122"/>
            </a:endParaRPr>
          </a:p>
          <a:p>
            <a:pPr>
              <a:buClr>
                <a:srgbClr val="C00000"/>
              </a:buClr>
              <a:buFont typeface="Wingdings" panose="05000000000000000000" pitchFamily="2" charset="2"/>
              <a:buChar char="Ø"/>
            </a:pPr>
            <a:r>
              <a:rPr lang="zh-CN" altLang="en-US" sz="2400" b="1" dirty="0">
                <a:latin typeface="华文新魏" panose="02010800040101010101" pitchFamily="2" charset="-122"/>
                <a:ea typeface="华文新魏" panose="02010800040101010101" pitchFamily="2" charset="-122"/>
              </a:rPr>
              <a:t>为什么我国非同一控制下企业合并采用购买法（</a:t>
            </a:r>
            <a:r>
              <a:rPr lang="en-US" altLang="zh-CN" sz="2400" b="1" dirty="0">
                <a:latin typeface="华文新魏" panose="02010800040101010101" pitchFamily="2" charset="-122"/>
                <a:ea typeface="华文新魏" panose="02010800040101010101" pitchFamily="2" charset="-122"/>
              </a:rPr>
              <a:t>/</a:t>
            </a:r>
            <a:r>
              <a:rPr lang="zh-CN" altLang="en-US" sz="2400" b="1" dirty="0">
                <a:latin typeface="华文新魏" panose="02010800040101010101" pitchFamily="2" charset="-122"/>
                <a:ea typeface="华文新魏" panose="02010800040101010101" pitchFamily="2" charset="-122"/>
              </a:rPr>
              <a:t>并购法），而同一控制下的企业合并实际上采用权益结合法？</a:t>
            </a:r>
            <a:endParaRPr lang="en-US" altLang="zh-CN" sz="2400" b="1" dirty="0">
              <a:latin typeface="华文新魏" panose="02010800040101010101" pitchFamily="2" charset="-122"/>
              <a:ea typeface="华文新魏" panose="02010800040101010101" pitchFamily="2" charset="-122"/>
            </a:endParaRPr>
          </a:p>
          <a:p>
            <a:pPr>
              <a:buClr>
                <a:srgbClr val="C00000"/>
              </a:buClr>
              <a:buFont typeface="Wingdings" panose="05000000000000000000" pitchFamily="2" charset="2"/>
              <a:buChar char="Ø"/>
            </a:pPr>
            <a:r>
              <a:rPr lang="zh-CN" altLang="en-US" sz="2400" b="1" dirty="0">
                <a:latin typeface="华文新魏" panose="02010800040101010101" pitchFamily="2" charset="-122"/>
                <a:ea typeface="华文新魏" panose="02010800040101010101" pitchFamily="2" charset="-122"/>
              </a:rPr>
              <a:t>同一控制下企业合并采用权益结合法会有什么不良后果？</a:t>
            </a:r>
            <a:endParaRPr lang="en-US" altLang="zh-CN" sz="2400" b="1" dirty="0">
              <a:latin typeface="华文新魏" panose="02010800040101010101" pitchFamily="2" charset="-122"/>
              <a:ea typeface="华文新魏" panose="02010800040101010101" pitchFamily="2" charset="-122"/>
            </a:endParaRPr>
          </a:p>
          <a:p>
            <a:pPr>
              <a:buClr>
                <a:srgbClr val="C00000"/>
              </a:buClr>
              <a:buFont typeface="Wingdings" panose="05000000000000000000" pitchFamily="2" charset="2"/>
              <a:buChar char="Ø"/>
            </a:pPr>
            <a:r>
              <a:rPr lang="zh-CN" altLang="en-US" sz="2400" b="1" dirty="0">
                <a:latin typeface="华文新魏" panose="02010800040101010101" pitchFamily="2" charset="-122"/>
                <a:ea typeface="华文新魏" panose="02010800040101010101" pitchFamily="2" charset="-122"/>
              </a:rPr>
              <a:t>为什么会有反向购买会计？为什么不构成业务的反向购买要按照权益性交易原则处理？</a:t>
            </a:r>
            <a:endParaRPr lang="en-US" altLang="zh-CN" sz="2400" b="1" dirty="0">
              <a:latin typeface="华文新魏" panose="02010800040101010101" pitchFamily="2" charset="-122"/>
              <a:ea typeface="华文新魏" panose="02010800040101010101" pitchFamily="2"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EB978B96-773E-417D-BBE0-8A5413C4E953}" type="slidenum">
              <a:rPr lang="en-US" altLang="zh-CN" smtClean="0"/>
              <a:t>7</a:t>
            </a:fld>
            <a:endParaRPr lang="en-US" alt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775B1E4A-9F9B-4A96-BBE4-C01C1C1EB484}" type="slidenum">
              <a:rPr kumimoji="0" lang="en-US" altLang="zh-CN" sz="1400"/>
              <a:t>8</a:t>
            </a:fld>
            <a:endParaRPr kumimoji="0" lang="en-US" altLang="zh-CN" sz="1400"/>
          </a:p>
        </p:txBody>
      </p:sp>
      <p:sp>
        <p:nvSpPr>
          <p:cNvPr id="24580" name="Rectangle 3" descr="Rectangle: Click to edit Master text styles&#10;Second level&#10;Third level&#10;Fourth level&#10;Fifth level"/>
          <p:cNvSpPr>
            <a:spLocks noGrp="1" noChangeArrowheads="1"/>
          </p:cNvSpPr>
          <p:nvPr>
            <p:ph type="body" idx="1"/>
          </p:nvPr>
        </p:nvSpPr>
        <p:spPr>
          <a:xfrm>
            <a:off x="755576" y="764704"/>
            <a:ext cx="7855024" cy="5832648"/>
          </a:xfrm>
        </p:spPr>
        <p:txBody>
          <a:bodyPr/>
          <a:lstStyle/>
          <a:p>
            <a:pPr marL="0" indent="0" eaLnBrk="1" hangingPunct="1">
              <a:lnSpc>
                <a:spcPct val="90000"/>
              </a:lnSpc>
              <a:buNone/>
            </a:pPr>
            <a:r>
              <a:rPr lang="en-US" altLang="zh-CN" sz="2800" b="1" dirty="0">
                <a:solidFill>
                  <a:srgbClr val="CE2A51"/>
                </a:solidFill>
                <a:latin typeface="华文隶书" panose="02010800040101010101" pitchFamily="2" charset="-122"/>
                <a:ea typeface="华文隶书" panose="02010800040101010101" pitchFamily="2" charset="-122"/>
              </a:rPr>
              <a:t>1.1.1 </a:t>
            </a:r>
            <a:r>
              <a:rPr lang="zh-CN" altLang="en-US" sz="2800" b="1" dirty="0">
                <a:solidFill>
                  <a:srgbClr val="CE2A51"/>
                </a:solidFill>
                <a:latin typeface="华文隶书" panose="02010800040101010101" pitchFamily="2" charset="-122"/>
                <a:ea typeface="华文隶书" panose="02010800040101010101" pitchFamily="2" charset="-122"/>
              </a:rPr>
              <a:t>企业合并会计方法的演变</a:t>
            </a:r>
          </a:p>
          <a:p>
            <a:pPr lvl="1" eaLnBrk="1" hangingPunct="1">
              <a:lnSpc>
                <a:spcPct val="90000"/>
              </a:lnSpc>
            </a:pPr>
            <a:r>
              <a:rPr lang="zh-CN" altLang="en-US" sz="2400" b="1" dirty="0"/>
              <a:t>发展历程</a:t>
            </a:r>
            <a:endParaRPr lang="en-US" altLang="zh-CN" sz="2400" b="1" dirty="0"/>
          </a:p>
          <a:p>
            <a:pPr lvl="2" eaLnBrk="1" hangingPunct="1">
              <a:lnSpc>
                <a:spcPct val="90000"/>
              </a:lnSpc>
            </a:pPr>
            <a:r>
              <a:rPr lang="en-US" altLang="zh-CN" sz="2000" b="1" dirty="0"/>
              <a:t>1950</a:t>
            </a:r>
            <a:r>
              <a:rPr lang="zh-CN" altLang="en-US" sz="2000" b="1" dirty="0">
                <a:latin typeface="Times New Roman" panose="02020603050405020304" charset="0"/>
              </a:rPr>
              <a:t>年，美国会计程序委员会</a:t>
            </a:r>
            <a:r>
              <a:rPr lang="en-US" altLang="zh-CN" sz="2000" b="1" dirty="0">
                <a:latin typeface="Times New Roman" panose="02020603050405020304" charset="0"/>
              </a:rPr>
              <a:t>《</a:t>
            </a:r>
            <a:r>
              <a:rPr lang="zh-CN" altLang="en-US" sz="2000" b="1" dirty="0">
                <a:latin typeface="Times New Roman" panose="02020603050405020304" charset="0"/>
              </a:rPr>
              <a:t>第</a:t>
            </a:r>
            <a:r>
              <a:rPr lang="en-US" altLang="zh-CN" sz="2000" b="1" dirty="0"/>
              <a:t>40</a:t>
            </a:r>
            <a:r>
              <a:rPr lang="zh-CN" altLang="en-US" sz="2000" b="1" dirty="0">
                <a:latin typeface="Times New Roman" panose="02020603050405020304" charset="0"/>
              </a:rPr>
              <a:t>号会计研究公报</a:t>
            </a:r>
            <a:r>
              <a:rPr lang="en-US" altLang="zh-CN" sz="2000" b="1" dirty="0">
                <a:latin typeface="Times New Roman" panose="02020603050405020304" charset="0"/>
              </a:rPr>
              <a:t>》</a:t>
            </a:r>
            <a:r>
              <a:rPr lang="zh-CN" altLang="en-US" sz="2000" b="1" dirty="0">
                <a:latin typeface="Times New Roman" panose="02020603050405020304" charset="0"/>
              </a:rPr>
              <a:t>提出</a:t>
            </a:r>
            <a:r>
              <a:rPr lang="zh-CN" altLang="en-US" sz="2000" b="1" dirty="0">
                <a:solidFill>
                  <a:srgbClr val="0000FF"/>
                </a:solidFill>
                <a:latin typeface="Times New Roman" panose="02020603050405020304" charset="0"/>
              </a:rPr>
              <a:t>权益结合法</a:t>
            </a:r>
            <a:r>
              <a:rPr lang="en-US" altLang="zh-CN" sz="2000" b="1" dirty="0">
                <a:solidFill>
                  <a:srgbClr val="0000FF"/>
                </a:solidFill>
                <a:latin typeface="Times New Roman" panose="02020603050405020304" charset="0"/>
              </a:rPr>
              <a:t>(pooling of interests method)</a:t>
            </a:r>
            <a:r>
              <a:rPr lang="zh-CN" altLang="en-US" sz="2000" b="1" dirty="0">
                <a:latin typeface="Times New Roman" panose="02020603050405020304" charset="0"/>
              </a:rPr>
              <a:t>和</a:t>
            </a:r>
            <a:r>
              <a:rPr lang="zh-CN" altLang="en-US" sz="2000" b="1" dirty="0">
                <a:solidFill>
                  <a:srgbClr val="0000FF"/>
                </a:solidFill>
                <a:latin typeface="Times New Roman" panose="02020603050405020304" charset="0"/>
              </a:rPr>
              <a:t>购买法</a:t>
            </a:r>
            <a:r>
              <a:rPr lang="en-US" altLang="zh-CN" sz="2000" b="1" dirty="0">
                <a:solidFill>
                  <a:srgbClr val="0000FF"/>
                </a:solidFill>
                <a:latin typeface="Times New Roman" panose="02020603050405020304" charset="0"/>
              </a:rPr>
              <a:t>(purchase method )</a:t>
            </a:r>
            <a:r>
              <a:rPr lang="zh-CN" altLang="en-US" sz="2000" b="1" dirty="0"/>
              <a:t>。</a:t>
            </a:r>
            <a:endParaRPr lang="en-US" altLang="zh-CN" sz="2000" b="1" dirty="0"/>
          </a:p>
          <a:p>
            <a:pPr lvl="2" eaLnBrk="1" hangingPunct="1">
              <a:lnSpc>
                <a:spcPct val="90000"/>
              </a:lnSpc>
            </a:pPr>
            <a:r>
              <a:rPr lang="en-US" altLang="zh-CN" sz="2000" b="1" dirty="0"/>
              <a:t>1970</a:t>
            </a:r>
            <a:r>
              <a:rPr lang="zh-CN" altLang="en-US" sz="2000" b="1" dirty="0"/>
              <a:t>年，</a:t>
            </a:r>
            <a:r>
              <a:rPr lang="en-US" altLang="zh-CN" sz="2000" b="1" dirty="0">
                <a:latin typeface="Calibri Light" panose="020F0302020204030204" pitchFamily="34" charset="0"/>
                <a:ea typeface="Calibri Light" panose="020F0302020204030204" pitchFamily="34" charset="0"/>
                <a:cs typeface="Calibri Light" panose="020F0302020204030204" pitchFamily="34" charset="0"/>
              </a:rPr>
              <a:t>Accounting Principles Board Opinion (</a:t>
            </a:r>
            <a:r>
              <a:rPr lang="en-US" altLang="zh-CN" sz="2000" b="1" dirty="0" err="1">
                <a:latin typeface="Calibri Light" panose="020F0302020204030204" pitchFamily="34" charset="0"/>
                <a:ea typeface="Calibri Light" panose="020F0302020204030204" pitchFamily="34" charset="0"/>
                <a:cs typeface="Calibri Light" panose="020F0302020204030204" pitchFamily="34" charset="0"/>
              </a:rPr>
              <a:t>APBO</a:t>
            </a:r>
            <a:r>
              <a:rPr lang="en-US" altLang="zh-CN" sz="2000" b="1" dirty="0">
                <a:latin typeface="Calibri Light" panose="020F0302020204030204" pitchFamily="34" charset="0"/>
                <a:ea typeface="Calibri Light" panose="020F0302020204030204" pitchFamily="34" charset="0"/>
                <a:cs typeface="Calibri Light" panose="020F0302020204030204" pitchFamily="34" charset="0"/>
              </a:rPr>
              <a:t>) No. 16 </a:t>
            </a:r>
            <a:r>
              <a:rPr lang="zh-CN" altLang="en-US" sz="2000" b="1" dirty="0">
                <a:latin typeface="Times New Roman" panose="02020603050405020304" charset="0"/>
              </a:rPr>
              <a:t>权益结合法和购买法均为可接受的企业合并会计方法。</a:t>
            </a:r>
            <a:endParaRPr lang="en-US" altLang="zh-CN" sz="2000" b="1" dirty="0">
              <a:latin typeface="Times New Roman" panose="02020603050405020304" charset="0"/>
            </a:endParaRPr>
          </a:p>
          <a:p>
            <a:pPr lvl="2" eaLnBrk="1" hangingPunct="1">
              <a:lnSpc>
                <a:spcPct val="90000"/>
              </a:lnSpc>
            </a:pPr>
            <a:r>
              <a:rPr lang="zh-CN" altLang="en-US" sz="2000" b="1" dirty="0">
                <a:latin typeface="Times New Roman" panose="02020603050405020304" charset="0"/>
              </a:rPr>
              <a:t>美国已于</a:t>
            </a:r>
            <a:r>
              <a:rPr lang="en-US" altLang="zh-CN" sz="2000" b="1" dirty="0">
                <a:latin typeface="Times New Roman" panose="02020603050405020304" charset="0"/>
              </a:rPr>
              <a:t>2001</a:t>
            </a:r>
            <a:r>
              <a:rPr lang="zh-CN" altLang="en-US" sz="2000" b="1" dirty="0">
                <a:latin typeface="Times New Roman" panose="02020603050405020304" charset="0"/>
              </a:rPr>
              <a:t>年取消了权益结合法的应用；</a:t>
            </a:r>
          </a:p>
          <a:p>
            <a:pPr lvl="2" eaLnBrk="1" hangingPunct="1">
              <a:lnSpc>
                <a:spcPct val="90000"/>
              </a:lnSpc>
            </a:pPr>
            <a:r>
              <a:rPr lang="en-US" altLang="zh-CN" sz="2000" b="1" dirty="0">
                <a:latin typeface="Times New Roman" panose="02020603050405020304" charset="0"/>
              </a:rPr>
              <a:t>IAS</a:t>
            </a:r>
            <a:r>
              <a:rPr lang="zh-CN" altLang="en-US" sz="2000" b="1" dirty="0">
                <a:latin typeface="Times New Roman" panose="02020603050405020304" charset="0"/>
              </a:rPr>
              <a:t>紧随其后修订</a:t>
            </a:r>
            <a:r>
              <a:rPr lang="en-US" altLang="zh-CN" sz="2000" b="1" dirty="0">
                <a:latin typeface="Times New Roman" panose="02020603050405020304" charset="0"/>
              </a:rPr>
              <a:t>《</a:t>
            </a:r>
            <a:r>
              <a:rPr lang="zh-CN" altLang="en-US" sz="2000" b="1" dirty="0">
                <a:latin typeface="Times New Roman" panose="02020603050405020304" charset="0"/>
              </a:rPr>
              <a:t>企业合并</a:t>
            </a:r>
            <a:r>
              <a:rPr lang="en-US" altLang="zh-CN" sz="2000" b="1" dirty="0">
                <a:latin typeface="Times New Roman" panose="02020603050405020304" charset="0"/>
              </a:rPr>
              <a:t>》</a:t>
            </a:r>
            <a:r>
              <a:rPr lang="zh-CN" altLang="en-US" sz="2000" b="1" dirty="0">
                <a:latin typeface="Times New Roman" panose="02020603050405020304" charset="0"/>
              </a:rPr>
              <a:t>准则（</a:t>
            </a:r>
            <a:r>
              <a:rPr lang="en-US" altLang="zh-CN" sz="2000" b="1" dirty="0">
                <a:latin typeface="Times New Roman" panose="02020603050405020304" charset="0"/>
              </a:rPr>
              <a:t>2004</a:t>
            </a:r>
            <a:r>
              <a:rPr lang="zh-CN" altLang="en-US" sz="2000" b="1" dirty="0">
                <a:latin typeface="Times New Roman" panose="02020603050405020304" charset="0"/>
              </a:rPr>
              <a:t>）</a:t>
            </a:r>
          </a:p>
          <a:p>
            <a:pPr lvl="2" eaLnBrk="1" hangingPunct="1">
              <a:lnSpc>
                <a:spcPct val="90000"/>
              </a:lnSpc>
            </a:pPr>
            <a:r>
              <a:rPr lang="zh-CN" altLang="en-US" sz="2000" b="1" dirty="0">
                <a:latin typeface="Times New Roman" panose="02020603050405020304" charset="0"/>
              </a:rPr>
              <a:t>美国新</a:t>
            </a:r>
            <a:r>
              <a:rPr lang="en-US" altLang="zh-CN" sz="2000" b="1" dirty="0">
                <a:latin typeface="Times New Roman" panose="02020603050405020304" charset="0"/>
              </a:rPr>
              <a:t>《</a:t>
            </a:r>
            <a:r>
              <a:rPr lang="zh-CN" altLang="en-US" sz="2000" b="1" dirty="0">
                <a:latin typeface="Times New Roman" panose="02020603050405020304" charset="0"/>
              </a:rPr>
              <a:t>企业合并</a:t>
            </a:r>
            <a:r>
              <a:rPr lang="en-US" altLang="zh-CN" sz="2000" b="1" dirty="0">
                <a:latin typeface="Times New Roman" panose="02020603050405020304" charset="0"/>
              </a:rPr>
              <a:t>》</a:t>
            </a:r>
            <a:r>
              <a:rPr lang="zh-CN" altLang="en-US" sz="2000" b="1" dirty="0">
                <a:latin typeface="Times New Roman" panose="02020603050405020304" charset="0"/>
              </a:rPr>
              <a:t>准则将</a:t>
            </a:r>
            <a:r>
              <a:rPr lang="en-US" altLang="zh-CN" sz="2000" b="1" dirty="0">
                <a:solidFill>
                  <a:srgbClr val="0000FF"/>
                </a:solidFill>
                <a:latin typeface="Times New Roman" panose="02020603050405020304" charset="0"/>
              </a:rPr>
              <a:t>purchase method</a:t>
            </a:r>
            <a:r>
              <a:rPr lang="zh-CN" altLang="en-US" sz="2000" b="1" dirty="0">
                <a:latin typeface="Times New Roman" panose="02020603050405020304" charset="0"/>
              </a:rPr>
              <a:t>为“</a:t>
            </a:r>
            <a:r>
              <a:rPr lang="en-US" altLang="zh-CN" sz="2000" b="1" dirty="0">
                <a:solidFill>
                  <a:srgbClr val="0000FF"/>
                </a:solidFill>
                <a:latin typeface="Times New Roman" panose="02020603050405020304" charset="0"/>
              </a:rPr>
              <a:t>Acquisition Method</a:t>
            </a:r>
            <a:r>
              <a:rPr lang="zh-CN" altLang="en-US" sz="2000" b="1" dirty="0">
                <a:latin typeface="Times New Roman" panose="02020603050405020304" charset="0"/>
              </a:rPr>
              <a:t>”，实际为购买法的升级版。</a:t>
            </a:r>
            <a:endParaRPr lang="zh-CN" altLang="en-US" sz="20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10000"/>
              <a:buFont typeface="Wingdings" panose="05000000000000000000" pitchFamily="2" charset="2"/>
              <a:buBlip>
                <a:blip r:embed="rId2"/>
              </a:buBlip>
              <a:defRPr kumimoji="1" sz="3200">
                <a:solidFill>
                  <a:schemeClr val="tx1"/>
                </a:solidFill>
                <a:latin typeface="Tahoma" panose="020B0604030504040204" pitchFamily="34" charset="0"/>
                <a:ea typeface="宋体" panose="02010600030101010101" pitchFamily="2" charset="-122"/>
              </a:defRPr>
            </a:lvl1pPr>
            <a:lvl2pPr marL="742950" indent="-285750">
              <a:spcBef>
                <a:spcPct val="20000"/>
              </a:spcBef>
              <a:buClr>
                <a:schemeClr val="tx1"/>
              </a:buClr>
              <a:buSzPct val="60000"/>
              <a:buFont typeface="Wingdings" panose="05000000000000000000" pitchFamily="2" charset="2"/>
              <a:buChar char="n"/>
              <a:defRPr kumimoji="1" sz="2800">
                <a:solidFill>
                  <a:schemeClr val="tx1"/>
                </a:solidFill>
                <a:latin typeface="Tahoma" panose="020B0604030504040204" pitchFamily="34" charset="0"/>
                <a:ea typeface="宋体" panose="02010600030101010101" pitchFamily="2" charset="-122"/>
              </a:defRPr>
            </a:lvl2pPr>
            <a:lvl3pPr marL="1143000" indent="-228600">
              <a:spcBef>
                <a:spcPct val="20000"/>
              </a:spcBef>
              <a:buClr>
                <a:schemeClr val="hlink"/>
              </a:buClr>
              <a:buSzPct val="95000"/>
              <a:buFont typeface="Wingdings" panose="05000000000000000000" pitchFamily="2" charset="2"/>
              <a:buChar char="w"/>
              <a:defRPr kumimoji="1" sz="2400">
                <a:solidFill>
                  <a:schemeClr val="tx1"/>
                </a:solidFill>
                <a:latin typeface="Tahoma" panose="020B0604030504040204" pitchFamily="34" charset="0"/>
                <a:ea typeface="宋体" panose="02010600030101010101" pitchFamily="2" charset="-122"/>
              </a:defRPr>
            </a:lvl3pPr>
            <a:lvl4pPr marL="1600200" indent="-228600">
              <a:spcBef>
                <a:spcPct val="20000"/>
              </a:spcBef>
              <a:buClr>
                <a:schemeClr val="tx1"/>
              </a:buClr>
              <a:buSzPct val="65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4pPr>
            <a:lvl5pPr marL="2057400" indent="-228600">
              <a:spcBef>
                <a:spcPct val="20000"/>
              </a:spcBef>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kumimoji="1" sz="2000">
                <a:solidFill>
                  <a:schemeClr val="tx1"/>
                </a:solidFill>
                <a:latin typeface="Tahoma" panose="020B0604030504040204" pitchFamily="34" charset="0"/>
                <a:ea typeface="宋体" panose="02010600030101010101" pitchFamily="2" charset="-122"/>
              </a:defRPr>
            </a:lvl9pPr>
          </a:lstStyle>
          <a:p>
            <a:pPr>
              <a:spcBef>
                <a:spcPct val="0"/>
              </a:spcBef>
              <a:buClrTx/>
              <a:buSzTx/>
              <a:buFontTx/>
              <a:buNone/>
            </a:pPr>
            <a:fld id="{775B1E4A-9F9B-4A96-BBE4-C01C1C1EB484}" type="slidenum">
              <a:rPr kumimoji="0" lang="en-US" altLang="zh-CN" sz="1400"/>
              <a:t>9</a:t>
            </a:fld>
            <a:endParaRPr kumimoji="0" lang="en-US" altLang="zh-CN" sz="1400"/>
          </a:p>
        </p:txBody>
      </p:sp>
      <p:sp>
        <p:nvSpPr>
          <p:cNvPr id="24580" name="Rectangle 3" descr="Rectangle: Click to edit Master text styles&#10;Second level&#10;Third level&#10;Fourth level&#10;Fifth level"/>
          <p:cNvSpPr>
            <a:spLocks noGrp="1" noChangeArrowheads="1"/>
          </p:cNvSpPr>
          <p:nvPr>
            <p:ph type="body" idx="1"/>
          </p:nvPr>
        </p:nvSpPr>
        <p:spPr>
          <a:xfrm>
            <a:off x="755576" y="764704"/>
            <a:ext cx="7855024" cy="5832648"/>
          </a:xfrm>
        </p:spPr>
        <p:txBody>
          <a:bodyPr/>
          <a:lstStyle/>
          <a:p>
            <a:pPr marL="0" indent="0" eaLnBrk="1" hangingPunct="1">
              <a:lnSpc>
                <a:spcPct val="90000"/>
              </a:lnSpc>
              <a:buNone/>
            </a:pPr>
            <a:r>
              <a:rPr lang="en-US" altLang="zh-CN" sz="2800" b="1" dirty="0">
                <a:solidFill>
                  <a:srgbClr val="CE2A51"/>
                </a:solidFill>
                <a:latin typeface="华文隶书" panose="02010800040101010101" pitchFamily="2" charset="-122"/>
                <a:ea typeface="华文隶书" panose="02010800040101010101" pitchFamily="2" charset="-122"/>
              </a:rPr>
              <a:t>1.1.1 </a:t>
            </a:r>
            <a:r>
              <a:rPr lang="zh-CN" altLang="en-US" sz="2800" b="1" dirty="0">
                <a:solidFill>
                  <a:srgbClr val="CE2A51"/>
                </a:solidFill>
                <a:latin typeface="华文隶书" panose="02010800040101010101" pitchFamily="2" charset="-122"/>
                <a:ea typeface="华文隶书" panose="02010800040101010101" pitchFamily="2" charset="-122"/>
              </a:rPr>
              <a:t>企业合并会计方法的演变</a:t>
            </a:r>
          </a:p>
          <a:p>
            <a:pPr lvl="1" eaLnBrk="1" hangingPunct="1">
              <a:lnSpc>
                <a:spcPct val="90000"/>
              </a:lnSpc>
            </a:pPr>
            <a:r>
              <a:rPr lang="zh-CN" altLang="en-US" sz="2400" b="1" dirty="0">
                <a:latin typeface="Times New Roman" panose="02020603050405020304" charset="0"/>
              </a:rPr>
              <a:t>关于权益结合法的争论</a:t>
            </a:r>
            <a:endParaRPr lang="en-US" altLang="zh-CN" sz="2400" b="1" dirty="0">
              <a:latin typeface="Times New Roman" panose="02020603050405020304" charset="0"/>
            </a:endParaRPr>
          </a:p>
          <a:p>
            <a:pPr lvl="2" eaLnBrk="1" hangingPunct="1">
              <a:lnSpc>
                <a:spcPct val="90000"/>
              </a:lnSpc>
            </a:pPr>
            <a:r>
              <a:rPr lang="zh-CN" altLang="en-US" sz="2000" b="1" dirty="0">
                <a:latin typeface="Times New Roman" panose="02020603050405020304" charset="0"/>
              </a:rPr>
              <a:t>理论逻辑</a:t>
            </a:r>
            <a:endParaRPr lang="en-US" altLang="zh-CN" sz="2000" b="1" dirty="0">
              <a:latin typeface="Times New Roman" panose="02020603050405020304" charset="0"/>
            </a:endParaRPr>
          </a:p>
          <a:p>
            <a:pPr lvl="1" eaLnBrk="1" hangingPunct="1">
              <a:lnSpc>
                <a:spcPct val="90000"/>
              </a:lnSpc>
            </a:pPr>
            <a:endParaRPr lang="zh-CN" altLang="en-US" sz="2400" b="1" dirty="0">
              <a:latin typeface="Times New Roman" panose="02020603050405020304" charset="0"/>
            </a:endParaRPr>
          </a:p>
          <a:p>
            <a:pPr lvl="1" eaLnBrk="1" hangingPunct="1">
              <a:lnSpc>
                <a:spcPct val="90000"/>
              </a:lnSpc>
            </a:pPr>
            <a:r>
              <a:rPr lang="zh-CN" altLang="en-US" sz="2400" b="1" dirty="0">
                <a:latin typeface="Times New Roman" panose="02020603050405020304" charset="0"/>
              </a:rPr>
              <a:t>我国的现状</a:t>
            </a:r>
            <a:endParaRPr lang="zh-CN" altLang="en-US" sz="2400" b="1" dirty="0"/>
          </a:p>
          <a:p>
            <a:pPr lvl="2" eaLnBrk="1" hangingPunct="1">
              <a:lnSpc>
                <a:spcPct val="90000"/>
              </a:lnSpc>
            </a:pPr>
            <a:r>
              <a:rPr lang="en-US" altLang="zh-CN" sz="2000" b="1" dirty="0"/>
              <a:t>1995</a:t>
            </a:r>
            <a:r>
              <a:rPr lang="en-US" altLang="zh-CN" sz="2000" b="1" dirty="0">
                <a:latin typeface="Times New Roman" panose="02020603050405020304" charset="0"/>
              </a:rPr>
              <a:t>《</a:t>
            </a:r>
            <a:r>
              <a:rPr lang="zh-CN" altLang="en-US" sz="2000" b="1" dirty="0">
                <a:latin typeface="Times New Roman" panose="02020603050405020304" charset="0"/>
              </a:rPr>
              <a:t>合并会计报表暂行规定</a:t>
            </a:r>
            <a:r>
              <a:rPr lang="en-US" altLang="zh-CN" sz="2000" b="1" dirty="0">
                <a:latin typeface="Times New Roman" panose="02020603050405020304" charset="0"/>
              </a:rPr>
              <a:t>》</a:t>
            </a:r>
            <a:r>
              <a:rPr lang="zh-CN" altLang="en-US" sz="2000" b="1" dirty="0">
                <a:latin typeface="Times New Roman" panose="02020603050405020304" charset="0"/>
              </a:rPr>
              <a:t>、</a:t>
            </a:r>
            <a:r>
              <a:rPr lang="en-US" altLang="zh-CN" sz="2000" b="1" dirty="0"/>
              <a:t>1997</a:t>
            </a:r>
            <a:r>
              <a:rPr lang="zh-CN" altLang="en-US" sz="2000" b="1" dirty="0">
                <a:latin typeface="Times New Roman" panose="02020603050405020304" charset="0"/>
              </a:rPr>
              <a:t>年</a:t>
            </a:r>
            <a:r>
              <a:rPr lang="en-US" altLang="zh-CN" sz="2000" b="1" dirty="0">
                <a:latin typeface="Times New Roman" panose="02020603050405020304" charset="0"/>
              </a:rPr>
              <a:t>《</a:t>
            </a:r>
            <a:r>
              <a:rPr lang="zh-CN" altLang="en-US" sz="2000" b="1" dirty="0">
                <a:latin typeface="Times New Roman" panose="02020603050405020304" charset="0"/>
              </a:rPr>
              <a:t>企业兼并有关会计处理问题暂行规定</a:t>
            </a:r>
            <a:r>
              <a:rPr lang="en-US" altLang="zh-CN" sz="2000" b="1" dirty="0">
                <a:latin typeface="Times New Roman" panose="02020603050405020304" charset="0"/>
              </a:rPr>
              <a:t>》</a:t>
            </a:r>
            <a:r>
              <a:rPr lang="zh-CN" altLang="en-US" sz="2000" b="1" dirty="0">
                <a:latin typeface="Times New Roman" panose="02020603050405020304" charset="0"/>
              </a:rPr>
              <a:t>，从未提到过“权益结合法”与“购买法” ，但是从现有的会计规范来看，实质上是购买法。</a:t>
            </a:r>
            <a:endParaRPr lang="en-US" altLang="zh-CN" sz="2000" b="1" dirty="0">
              <a:latin typeface="Times New Roman" panose="02020603050405020304" charset="0"/>
            </a:endParaRPr>
          </a:p>
          <a:p>
            <a:pPr lvl="2" eaLnBrk="1" hangingPunct="1">
              <a:lnSpc>
                <a:spcPct val="90000"/>
              </a:lnSpc>
            </a:pPr>
            <a:r>
              <a:rPr lang="zh-CN" altLang="en-US" sz="2000" b="1" dirty="0">
                <a:latin typeface="Times New Roman" panose="02020603050405020304" charset="0"/>
              </a:rPr>
              <a:t>自</a:t>
            </a:r>
            <a:r>
              <a:rPr lang="en-US" altLang="zh-CN" sz="2000" b="1" dirty="0"/>
              <a:t>1998</a:t>
            </a:r>
            <a:r>
              <a:rPr lang="zh-CN" altLang="en-US" sz="2000" b="1" dirty="0">
                <a:latin typeface="Times New Roman" panose="02020603050405020304" charset="0"/>
              </a:rPr>
              <a:t>年清华同方换股合并鲁颖电子，后来又有十多家公司采取换股合并方式合并企业，无一例外采用“权益结合法”。</a:t>
            </a:r>
            <a:r>
              <a:rPr lang="zh-CN" altLang="en-US" sz="2000" b="1" dirty="0">
                <a:solidFill>
                  <a:srgbClr val="CE2A51"/>
                </a:solidFill>
                <a:latin typeface="Times New Roman" panose="02020603050405020304" charset="0"/>
              </a:rPr>
              <a:t>（实践先行）</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jI0ZmE4YmUwMTc5MWUyODYwMzcxYWM4MWZhYmEwYjEifQ=="/>
</p:tagLst>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6</TotalTime>
  <Words>7535</Words>
  <Application>Microsoft Macintosh PowerPoint</Application>
  <PresentationFormat>全屏显示(4:3)</PresentationFormat>
  <Paragraphs>401</Paragraphs>
  <Slides>50</Slides>
  <Notes>0</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1</vt:i4>
      </vt:variant>
      <vt:variant>
        <vt:lpstr>幻灯片标题</vt:lpstr>
      </vt:variant>
      <vt:variant>
        <vt:i4>50</vt:i4>
      </vt:variant>
    </vt:vector>
  </HeadingPairs>
  <TitlesOfParts>
    <vt:vector size="67" baseType="lpstr">
      <vt:lpstr>黑体</vt:lpstr>
      <vt:lpstr>华文仿宋</vt:lpstr>
      <vt:lpstr>华文楷体</vt:lpstr>
      <vt:lpstr>华文隶书</vt:lpstr>
      <vt:lpstr>华文新魏</vt:lpstr>
      <vt:lpstr>华文行楷</vt:lpstr>
      <vt:lpstr>楷体</vt:lpstr>
      <vt:lpstr>宋体</vt:lpstr>
      <vt:lpstr>Calibri</vt:lpstr>
      <vt:lpstr>Calibri Light</vt:lpstr>
      <vt:lpstr>Franklin Gothic Book</vt:lpstr>
      <vt:lpstr>Tahoma</vt:lpstr>
      <vt:lpstr>Times New Roman</vt:lpstr>
      <vt:lpstr>Wingdings</vt:lpstr>
      <vt:lpstr>Wingdings 2</vt:lpstr>
      <vt:lpstr>Blueprint</vt:lpstr>
      <vt:lpstr>公式</vt:lpstr>
      <vt:lpstr>财务会计理论与实务（实务篇）</vt:lpstr>
      <vt:lpstr>《财务会计理论与实务》课程大纲</vt:lpstr>
      <vt:lpstr>PowerPoint 演示文稿</vt:lpstr>
      <vt:lpstr>PowerPoint 演示文稿</vt:lpstr>
      <vt:lpstr>1 企业合并会计方法</vt:lpstr>
      <vt:lpstr>内容</vt:lpstr>
      <vt:lpstr>1.1 企业合并的会计方法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The End！</vt:lpstr>
    </vt:vector>
  </TitlesOfParts>
  <Company>Microsoft 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第一章 企业合并</dc:title>
  <dc:creator>kingshengz</dc:creator>
  <cp:lastModifiedBy>Xinrun Cai (xc4g23)</cp:lastModifiedBy>
  <cp:revision>466</cp:revision>
  <dcterms:created xsi:type="dcterms:W3CDTF">2002-09-04T06:49:00Z</dcterms:created>
  <dcterms:modified xsi:type="dcterms:W3CDTF">2026-03-30T11:08:52Z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D855009E044645A6B693E508CE9C1D82_12</vt:lpwstr>
  </property>
  <property fmtid="{D5CDD505-2E9C-101B-9397-08002B2CF9AE}" pid="3" name="KSOProductBuildVer">
    <vt:lpwstr>2052-12.1.0.17133</vt:lpwstr>
  </property>
</Properties>
</file>