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54"/>
  </p:notesMasterIdLst>
  <p:sldIdLst>
    <p:sldId id="360" r:id="rId2"/>
    <p:sldId id="422" r:id="rId3"/>
    <p:sldId id="423" r:id="rId4"/>
    <p:sldId id="424" r:id="rId5"/>
    <p:sldId id="425" r:id="rId6"/>
    <p:sldId id="426" r:id="rId7"/>
    <p:sldId id="324" r:id="rId8"/>
    <p:sldId id="427" r:id="rId9"/>
    <p:sldId id="809" r:id="rId10"/>
    <p:sldId id="322" r:id="rId11"/>
    <p:sldId id="323" r:id="rId12"/>
    <p:sldId id="353" r:id="rId13"/>
    <p:sldId id="485" r:id="rId14"/>
    <p:sldId id="686" r:id="rId15"/>
    <p:sldId id="810" r:id="rId16"/>
    <p:sldId id="811" r:id="rId17"/>
    <p:sldId id="812" r:id="rId18"/>
    <p:sldId id="354" r:id="rId19"/>
    <p:sldId id="355" r:id="rId20"/>
    <p:sldId id="320" r:id="rId21"/>
    <p:sldId id="428" r:id="rId22"/>
    <p:sldId id="429" r:id="rId23"/>
    <p:sldId id="430" r:id="rId24"/>
    <p:sldId id="1062" r:id="rId25"/>
    <p:sldId id="689" r:id="rId26"/>
    <p:sldId id="591" r:id="rId27"/>
    <p:sldId id="592" r:id="rId28"/>
    <p:sldId id="593" r:id="rId29"/>
    <p:sldId id="594" r:id="rId30"/>
    <p:sldId id="595" r:id="rId31"/>
    <p:sldId id="596" r:id="rId32"/>
    <p:sldId id="690" r:id="rId33"/>
    <p:sldId id="691" r:id="rId34"/>
    <p:sldId id="692" r:id="rId35"/>
    <p:sldId id="693" r:id="rId36"/>
    <p:sldId id="694" r:id="rId37"/>
    <p:sldId id="695" r:id="rId38"/>
    <p:sldId id="696" r:id="rId39"/>
    <p:sldId id="433" r:id="rId40"/>
    <p:sldId id="444" r:id="rId41"/>
    <p:sldId id="684" r:id="rId42"/>
    <p:sldId id="608" r:id="rId43"/>
    <p:sldId id="609" r:id="rId44"/>
    <p:sldId id="445" r:id="rId45"/>
    <p:sldId id="446" r:id="rId46"/>
    <p:sldId id="699" r:id="rId47"/>
    <p:sldId id="700" r:id="rId48"/>
    <p:sldId id="801" r:id="rId49"/>
    <p:sldId id="802" r:id="rId50"/>
    <p:sldId id="779" r:id="rId51"/>
    <p:sldId id="780" r:id="rId52"/>
    <p:sldId id="781" r:id="rId53"/>
    <p:sldId id="782" r:id="rId54"/>
    <p:sldId id="448" r:id="rId55"/>
    <p:sldId id="1063" r:id="rId56"/>
    <p:sldId id="450" r:id="rId57"/>
    <p:sldId id="451" r:id="rId58"/>
    <p:sldId id="1064" r:id="rId59"/>
    <p:sldId id="616" r:id="rId60"/>
    <p:sldId id="470" r:id="rId61"/>
    <p:sldId id="463" r:id="rId62"/>
    <p:sldId id="453" r:id="rId63"/>
    <p:sldId id="573" r:id="rId64"/>
    <p:sldId id="482" r:id="rId65"/>
    <p:sldId id="1065" r:id="rId66"/>
    <p:sldId id="260" r:id="rId67"/>
    <p:sldId id="396" r:id="rId68"/>
    <p:sldId id="599" r:id="rId69"/>
    <p:sldId id="600" r:id="rId70"/>
    <p:sldId id="601" r:id="rId71"/>
    <p:sldId id="505" r:id="rId72"/>
    <p:sldId id="509" r:id="rId73"/>
    <p:sldId id="510" r:id="rId74"/>
    <p:sldId id="511" r:id="rId75"/>
    <p:sldId id="512" r:id="rId76"/>
    <p:sldId id="513" r:id="rId77"/>
    <p:sldId id="514" r:id="rId78"/>
    <p:sldId id="597" r:id="rId79"/>
    <p:sldId id="598" r:id="rId80"/>
    <p:sldId id="603" r:id="rId81"/>
    <p:sldId id="604" r:id="rId82"/>
    <p:sldId id="605" r:id="rId83"/>
    <p:sldId id="660" r:id="rId84"/>
    <p:sldId id="661" r:id="rId85"/>
    <p:sldId id="662" r:id="rId86"/>
    <p:sldId id="663" r:id="rId87"/>
    <p:sldId id="664" r:id="rId88"/>
    <p:sldId id="824" r:id="rId89"/>
    <p:sldId id="823" r:id="rId90"/>
    <p:sldId id="825" r:id="rId91"/>
    <p:sldId id="582" r:id="rId92"/>
    <p:sldId id="583" r:id="rId93"/>
    <p:sldId id="805" r:id="rId94"/>
    <p:sldId id="584" r:id="rId95"/>
    <p:sldId id="585" r:id="rId96"/>
    <p:sldId id="665" r:id="rId97"/>
    <p:sldId id="666" r:id="rId98"/>
    <p:sldId id="667" r:id="rId99"/>
    <p:sldId id="668" r:id="rId100"/>
    <p:sldId id="669" r:id="rId101"/>
    <p:sldId id="670" r:id="rId102"/>
    <p:sldId id="681" r:id="rId103"/>
    <p:sldId id="671" r:id="rId104"/>
    <p:sldId id="672" r:id="rId105"/>
    <p:sldId id="673" r:id="rId106"/>
    <p:sldId id="674" r:id="rId107"/>
    <p:sldId id="675" r:id="rId108"/>
    <p:sldId id="676" r:id="rId109"/>
    <p:sldId id="783" r:id="rId110"/>
    <p:sldId id="677" r:id="rId111"/>
    <p:sldId id="678" r:id="rId112"/>
    <p:sldId id="679" r:id="rId113"/>
    <p:sldId id="784" r:id="rId114"/>
    <p:sldId id="587" r:id="rId115"/>
    <p:sldId id="1070" r:id="rId116"/>
    <p:sldId id="1071" r:id="rId117"/>
    <p:sldId id="619" r:id="rId118"/>
    <p:sldId id="803" r:id="rId119"/>
    <p:sldId id="804" r:id="rId120"/>
    <p:sldId id="633" r:id="rId121"/>
    <p:sldId id="634" r:id="rId122"/>
    <p:sldId id="635" r:id="rId123"/>
    <p:sldId id="636" r:id="rId124"/>
    <p:sldId id="637" r:id="rId125"/>
    <p:sldId id="638" r:id="rId126"/>
    <p:sldId id="639" r:id="rId127"/>
    <p:sldId id="640" r:id="rId128"/>
    <p:sldId id="620" r:id="rId129"/>
    <p:sldId id="622" r:id="rId130"/>
    <p:sldId id="624" r:id="rId131"/>
    <p:sldId id="625" r:id="rId132"/>
    <p:sldId id="626" r:id="rId133"/>
    <p:sldId id="627" r:id="rId134"/>
    <p:sldId id="280" r:id="rId135"/>
    <p:sldId id="287" r:id="rId136"/>
    <p:sldId id="288" r:id="rId137"/>
    <p:sldId id="289" r:id="rId138"/>
    <p:sldId id="645" r:id="rId139"/>
    <p:sldId id="646" r:id="rId140"/>
    <p:sldId id="647" r:id="rId141"/>
    <p:sldId id="648" r:id="rId142"/>
    <p:sldId id="649" r:id="rId143"/>
    <p:sldId id="650" r:id="rId144"/>
    <p:sldId id="651" r:id="rId145"/>
    <p:sldId id="652" r:id="rId146"/>
    <p:sldId id="653" r:id="rId147"/>
    <p:sldId id="654" r:id="rId148"/>
    <p:sldId id="655" r:id="rId149"/>
    <p:sldId id="656" r:id="rId150"/>
    <p:sldId id="657" r:id="rId151"/>
    <p:sldId id="658" r:id="rId152"/>
    <p:sldId id="697" r:id="rId153"/>
  </p:sldIdLst>
  <p:sldSz cx="9144000" cy="6858000" type="screen4x3"/>
  <p:notesSz cx="6858000" cy="9144000"/>
  <p:custDataLst>
    <p:tags r:id="rId155"/>
  </p:custDataLst>
  <p:defaultTextStyle>
    <a:defPPr>
      <a:defRPr lang="zh-CN"/>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C90324"/>
    <a:srgbClr val="CE2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72" autoAdjust="0"/>
    <p:restoredTop sz="86375" autoAdjust="0"/>
  </p:normalViewPr>
  <p:slideViewPr>
    <p:cSldViewPr showGuides="1">
      <p:cViewPr varScale="1">
        <p:scale>
          <a:sx n="74" d="100"/>
          <a:sy n="74" d="100"/>
        </p:scale>
        <p:origin x="176" y="1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gs" Target="tags/tag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vl1pPr>
          </a:lstStyle>
          <a:p>
            <a:pPr>
              <a:defRPr/>
            </a:pPr>
            <a:endParaRPr lang="en-US" altLang="zh-CN"/>
          </a:p>
        </p:txBody>
      </p:sp>
      <p:sp>
        <p:nvSpPr>
          <p:cNvPr id="36867" name="Rectangle 1027"/>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vl1pPr>
          </a:lstStyle>
          <a:p>
            <a:pPr>
              <a:defRPr/>
            </a:pPr>
            <a:endParaRPr lang="en-US" altLang="zh-CN"/>
          </a:p>
        </p:txBody>
      </p:sp>
      <p:sp>
        <p:nvSpPr>
          <p:cNvPr id="13316"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9" name="Rectangle 1029"/>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6870" name="Rectangle 1030"/>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vl1pPr>
          </a:lstStyle>
          <a:p>
            <a:pPr>
              <a:defRPr/>
            </a:pPr>
            <a:endParaRPr lang="en-US" altLang="zh-CN"/>
          </a:p>
        </p:txBody>
      </p:sp>
      <p:sp>
        <p:nvSpPr>
          <p:cNvPr id="3687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a:defRPr/>
            </a:pPr>
            <a:fld id="{B815268B-C0E9-4E16-BEA0-4A95894DB60C}"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幻灯片图像占位符 1"/>
          <p:cNvSpPr>
            <a:spLocks noGrp="1" noRot="1" noChangeAspect="1" noTextEdit="1"/>
          </p:cNvSpPr>
          <p:nvPr>
            <p:ph type="sldImg"/>
          </p:nvPr>
        </p:nvSpPr>
        <p:spPr>
          <a:xfrm>
            <a:off x="1143000" y="685800"/>
            <a:ext cx="4572000" cy="3429000"/>
          </a:xfrm>
        </p:spPr>
      </p:sp>
      <p:sp>
        <p:nvSpPr>
          <p:cNvPr id="2304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charset="0"/>
            </a:endParaRPr>
          </a:p>
        </p:txBody>
      </p:sp>
      <p:sp>
        <p:nvSpPr>
          <p:cNvPr id="2304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8CCF762-9D4F-4C94-95A2-9F8F5EC46A11}" type="slidenum">
              <a:rPr lang="en-US" altLang="zh-CN" sz="1200" smtClean="0"/>
              <a:t>121</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0"/>
            <a:ext cx="9144000" cy="6858000"/>
            <a:chOff x="0" y="0"/>
            <a:chExt cx="5760" cy="4320"/>
          </a:xfrm>
        </p:grpSpPr>
        <p:grpSp>
          <p:nvGrpSpPr>
            <p:cNvPr id="5" name="Group 1027"/>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sz="2400"/>
              </a:p>
            </p:txBody>
          </p:sp>
          <p:grpSp>
            <p:nvGrpSpPr>
              <p:cNvPr id="16" name="Group 1029"/>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grpSp>
          <p:nvGrpSpPr>
            <p:cNvPr id="6" name="Group 1082"/>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4" name="Arc 1086"/>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p>
            </p:txBody>
          </p:sp>
        </p:grpSp>
        <p:grpSp>
          <p:nvGrpSpPr>
            <p:cNvPr id="7" name="Group 1087"/>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 name="Arc 1090"/>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p>
            </p:txBody>
          </p:sp>
        </p:grpSp>
      </p:grpSp>
      <p:sp>
        <p:nvSpPr>
          <p:cNvPr id="5187" name="Rectangle 1091"/>
          <p:cNvSpPr>
            <a:spLocks noGrp="1" noChangeArrowheads="1"/>
          </p:cNvSpPr>
          <p:nvPr>
            <p:ph type="ctrTitle"/>
          </p:nvPr>
        </p:nvSpPr>
        <p:spPr>
          <a:xfrm>
            <a:off x="990600" y="1752600"/>
            <a:ext cx="7772400" cy="1143000"/>
          </a:xfrm>
        </p:spPr>
        <p:txBody>
          <a:bodyPr/>
          <a:lstStyle>
            <a:lvl1pPr>
              <a:defRPr/>
            </a:lvl1pPr>
          </a:lstStyle>
          <a:p>
            <a:r>
              <a:rPr lang="zh-CN" altLang="en-US"/>
              <a:t>单击此处编辑母版标题样式</a:t>
            </a:r>
          </a:p>
        </p:txBody>
      </p:sp>
      <p:sp>
        <p:nvSpPr>
          <p:cNvPr id="5188"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anose="05000000000000000000" pitchFamily="2" charset="2"/>
              <a:buNone/>
              <a:defRPr/>
            </a:lvl1pPr>
          </a:lstStyle>
          <a:p>
            <a:r>
              <a:rPr lang="zh-CN" altLang="en-US"/>
              <a:t>单击此处编辑母版副标题样式</a:t>
            </a:r>
          </a:p>
        </p:txBody>
      </p:sp>
      <p:sp>
        <p:nvSpPr>
          <p:cNvPr id="69" name="Rectangle 1093"/>
          <p:cNvSpPr>
            <a:spLocks noGrp="1" noChangeArrowheads="1"/>
          </p:cNvSpPr>
          <p:nvPr>
            <p:ph type="dt" sz="quarter" idx="10"/>
          </p:nvPr>
        </p:nvSpPr>
        <p:spPr/>
        <p:txBody>
          <a:bodyPr/>
          <a:lstStyle>
            <a:lvl1pPr>
              <a:defRPr/>
            </a:lvl1pPr>
          </a:lstStyle>
          <a:p>
            <a:pPr>
              <a:defRPr/>
            </a:pPr>
            <a:fld id="{DEABDAEA-991B-4249-8A4D-F01C9BBB494D}" type="datetime1">
              <a:rPr lang="zh-CN" altLang="en-US"/>
              <a:t>2026/3/30</a:t>
            </a:fld>
            <a:endParaRPr lang="en-US" altLang="zh-CN"/>
          </a:p>
        </p:txBody>
      </p:sp>
      <p:sp>
        <p:nvSpPr>
          <p:cNvPr id="70" name="Rectangle 1094"/>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1" name="Rectangle 1095"/>
          <p:cNvSpPr>
            <a:spLocks noGrp="1" noChangeArrowheads="1"/>
          </p:cNvSpPr>
          <p:nvPr>
            <p:ph type="sldNum" sz="quarter" idx="12"/>
          </p:nvPr>
        </p:nvSpPr>
        <p:spPr/>
        <p:txBody>
          <a:bodyPr/>
          <a:lstStyle>
            <a:lvl1pPr>
              <a:defRPr/>
            </a:lvl1pPr>
          </a:lstStyle>
          <a:p>
            <a:pPr>
              <a:defRPr/>
            </a:pPr>
            <a:fld id="{21857E0B-18A5-4974-8C12-A17A50D9BC0B}"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5"/>
          <p:cNvSpPr>
            <a:spLocks noGrp="1" noChangeArrowheads="1"/>
          </p:cNvSpPr>
          <p:nvPr>
            <p:ph type="dt" sz="half" idx="10"/>
          </p:nvPr>
        </p:nvSpPr>
        <p:spPr/>
        <p:txBody>
          <a:bodyPr/>
          <a:lstStyle>
            <a:lvl1pPr>
              <a:defRPr/>
            </a:lvl1pPr>
          </a:lstStyle>
          <a:p>
            <a:pPr>
              <a:defRPr/>
            </a:pPr>
            <a:fld id="{E8274251-BA94-4671-AAA7-C0577C7C5061}"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71C92808-67D3-4158-AD42-73FCAAFD15C2}"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04800"/>
            <a:ext cx="2000250" cy="5715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04800"/>
            <a:ext cx="5848350" cy="5715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5"/>
          <p:cNvSpPr>
            <a:spLocks noGrp="1" noChangeArrowheads="1"/>
          </p:cNvSpPr>
          <p:nvPr>
            <p:ph type="dt" sz="half" idx="10"/>
          </p:nvPr>
        </p:nvSpPr>
        <p:spPr/>
        <p:txBody>
          <a:bodyPr/>
          <a:lstStyle>
            <a:lvl1pPr>
              <a:defRPr/>
            </a:lvl1pPr>
          </a:lstStyle>
          <a:p>
            <a:pPr>
              <a:defRPr/>
            </a:pPr>
            <a:fld id="{8FCA11BE-C677-4A77-9088-F9135B388505}"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F90BA759-00DC-4EBC-88E4-9683F1C9760F}"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5"/>
          <p:cNvSpPr>
            <a:spLocks noGrp="1" noChangeArrowheads="1"/>
          </p:cNvSpPr>
          <p:nvPr>
            <p:ph type="dt" sz="half" idx="10"/>
          </p:nvPr>
        </p:nvSpPr>
        <p:spPr/>
        <p:txBody>
          <a:bodyPr/>
          <a:lstStyle>
            <a:lvl1pPr>
              <a:defRPr/>
            </a:lvl1pPr>
          </a:lstStyle>
          <a:p>
            <a:pPr>
              <a:defRPr/>
            </a:pPr>
            <a:fld id="{65A44374-260E-45F8-ABD9-3CF116A7E071}"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EB978B96-773E-417D-BBE0-8A5413C4E953}"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65"/>
          <p:cNvSpPr>
            <a:spLocks noGrp="1" noChangeArrowheads="1"/>
          </p:cNvSpPr>
          <p:nvPr>
            <p:ph type="dt" sz="half" idx="10"/>
          </p:nvPr>
        </p:nvSpPr>
        <p:spPr/>
        <p:txBody>
          <a:bodyPr/>
          <a:lstStyle>
            <a:lvl1pPr>
              <a:defRPr/>
            </a:lvl1pPr>
          </a:lstStyle>
          <a:p>
            <a:pPr>
              <a:defRPr/>
            </a:pPr>
            <a:fld id="{D6ED34FE-F460-4F54-B995-5B35A781B224}" type="datetime1">
              <a:rPr lang="zh-CN" altLang="en-US"/>
              <a:t>2026/3/30</a:t>
            </a:fld>
            <a:endParaRPr lang="en-US" altLang="zh-CN"/>
          </a:p>
        </p:txBody>
      </p:sp>
      <p:sp>
        <p:nvSpPr>
          <p:cNvPr id="5"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6" name="Rectangle 67"/>
          <p:cNvSpPr>
            <a:spLocks noGrp="1" noChangeArrowheads="1"/>
          </p:cNvSpPr>
          <p:nvPr>
            <p:ph type="sldNum" sz="quarter" idx="12"/>
          </p:nvPr>
        </p:nvSpPr>
        <p:spPr/>
        <p:txBody>
          <a:bodyPr/>
          <a:lstStyle>
            <a:lvl1pPr>
              <a:defRPr/>
            </a:lvl1pPr>
          </a:lstStyle>
          <a:p>
            <a:pPr>
              <a:defRPr/>
            </a:pPr>
            <a:fld id="{B41B7011-868B-4FEB-93AA-7394B0AA0A4F}"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5"/>
          <p:cNvSpPr>
            <a:spLocks noGrp="1" noChangeArrowheads="1"/>
          </p:cNvSpPr>
          <p:nvPr>
            <p:ph type="dt" sz="half" idx="10"/>
          </p:nvPr>
        </p:nvSpPr>
        <p:spPr/>
        <p:txBody>
          <a:bodyPr/>
          <a:lstStyle>
            <a:lvl1pPr>
              <a:defRPr/>
            </a:lvl1pPr>
          </a:lstStyle>
          <a:p>
            <a:pPr>
              <a:defRPr/>
            </a:pPr>
            <a:fld id="{25D647BC-CD95-4080-87FC-80D38D57E118}" type="datetime1">
              <a:rPr lang="zh-CN" altLang="en-US"/>
              <a:t>2026/3/30</a:t>
            </a:fld>
            <a:endParaRPr lang="en-US" altLang="zh-CN"/>
          </a:p>
        </p:txBody>
      </p:sp>
      <p:sp>
        <p:nvSpPr>
          <p:cNvPr id="6"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 name="Rectangle 67"/>
          <p:cNvSpPr>
            <a:spLocks noGrp="1" noChangeArrowheads="1"/>
          </p:cNvSpPr>
          <p:nvPr>
            <p:ph type="sldNum" sz="quarter" idx="12"/>
          </p:nvPr>
        </p:nvSpPr>
        <p:spPr/>
        <p:txBody>
          <a:bodyPr/>
          <a:lstStyle>
            <a:lvl1pPr>
              <a:defRPr/>
            </a:lvl1pPr>
          </a:lstStyle>
          <a:p>
            <a:pPr>
              <a:defRPr/>
            </a:pPr>
            <a:fld id="{C1E07FBC-D755-4519-8714-CCD9ECEFF045}"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5"/>
          <p:cNvSpPr>
            <a:spLocks noGrp="1" noChangeArrowheads="1"/>
          </p:cNvSpPr>
          <p:nvPr>
            <p:ph type="dt" sz="half" idx="10"/>
          </p:nvPr>
        </p:nvSpPr>
        <p:spPr/>
        <p:txBody>
          <a:bodyPr/>
          <a:lstStyle>
            <a:lvl1pPr>
              <a:defRPr/>
            </a:lvl1pPr>
          </a:lstStyle>
          <a:p>
            <a:pPr>
              <a:defRPr/>
            </a:pPr>
            <a:fld id="{517A87F7-CB43-44A6-A08A-76FE49C2703A}" type="datetime1">
              <a:rPr lang="zh-CN" altLang="en-US"/>
              <a:t>2026/3/30</a:t>
            </a:fld>
            <a:endParaRPr lang="en-US" altLang="zh-CN"/>
          </a:p>
        </p:txBody>
      </p:sp>
      <p:sp>
        <p:nvSpPr>
          <p:cNvPr id="8"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9" name="Rectangle 67"/>
          <p:cNvSpPr>
            <a:spLocks noGrp="1" noChangeArrowheads="1"/>
          </p:cNvSpPr>
          <p:nvPr>
            <p:ph type="sldNum" sz="quarter" idx="12"/>
          </p:nvPr>
        </p:nvSpPr>
        <p:spPr/>
        <p:txBody>
          <a:bodyPr/>
          <a:lstStyle>
            <a:lvl1pPr>
              <a:defRPr/>
            </a:lvl1pPr>
          </a:lstStyle>
          <a:p>
            <a:pPr>
              <a:defRPr/>
            </a:pPr>
            <a:fld id="{9C8B9CC0-57C6-4E3F-8F8B-251F355D8383}"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65"/>
          <p:cNvSpPr>
            <a:spLocks noGrp="1" noChangeArrowheads="1"/>
          </p:cNvSpPr>
          <p:nvPr>
            <p:ph type="dt" sz="half" idx="10"/>
          </p:nvPr>
        </p:nvSpPr>
        <p:spPr/>
        <p:txBody>
          <a:bodyPr/>
          <a:lstStyle>
            <a:lvl1pPr>
              <a:defRPr/>
            </a:lvl1pPr>
          </a:lstStyle>
          <a:p>
            <a:pPr>
              <a:defRPr/>
            </a:pPr>
            <a:fld id="{7AC3BABF-8DAC-448E-ACF0-9B9333A60EC3}" type="datetime1">
              <a:rPr lang="zh-CN" altLang="en-US"/>
              <a:t>2026/3/30</a:t>
            </a:fld>
            <a:endParaRPr lang="en-US" altLang="zh-CN"/>
          </a:p>
        </p:txBody>
      </p:sp>
      <p:sp>
        <p:nvSpPr>
          <p:cNvPr id="4"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5" name="Rectangle 67"/>
          <p:cNvSpPr>
            <a:spLocks noGrp="1" noChangeArrowheads="1"/>
          </p:cNvSpPr>
          <p:nvPr>
            <p:ph type="sldNum" sz="quarter" idx="12"/>
          </p:nvPr>
        </p:nvSpPr>
        <p:spPr/>
        <p:txBody>
          <a:bodyPr/>
          <a:lstStyle>
            <a:lvl1pPr>
              <a:defRPr/>
            </a:lvl1pPr>
          </a:lstStyle>
          <a:p>
            <a:pPr>
              <a:defRPr/>
            </a:pPr>
            <a:fld id="{3C5DBF40-32FD-464A-A8C4-BECEB841C64E}"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p:txBody>
          <a:bodyPr/>
          <a:lstStyle>
            <a:lvl1pPr>
              <a:defRPr/>
            </a:lvl1pPr>
          </a:lstStyle>
          <a:p>
            <a:pPr>
              <a:defRPr/>
            </a:pPr>
            <a:fld id="{6EBC3744-B4F3-42EE-9D88-265FE065F705}" type="datetime1">
              <a:rPr lang="zh-CN" altLang="en-US"/>
              <a:t>2026/3/30</a:t>
            </a:fld>
            <a:endParaRPr lang="en-US" altLang="zh-CN"/>
          </a:p>
        </p:txBody>
      </p:sp>
      <p:sp>
        <p:nvSpPr>
          <p:cNvPr id="3"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4" name="Rectangle 67"/>
          <p:cNvSpPr>
            <a:spLocks noGrp="1" noChangeArrowheads="1"/>
          </p:cNvSpPr>
          <p:nvPr>
            <p:ph type="sldNum" sz="quarter" idx="12"/>
          </p:nvPr>
        </p:nvSpPr>
        <p:spPr/>
        <p:txBody>
          <a:bodyPr/>
          <a:lstStyle>
            <a:lvl1pPr>
              <a:defRPr/>
            </a:lvl1pPr>
          </a:lstStyle>
          <a:p>
            <a:pPr>
              <a:defRPr/>
            </a:pPr>
            <a:fld id="{25F26FD1-3D6F-47FF-A73C-56BDC8DD946C}"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5"/>
          <p:cNvSpPr>
            <a:spLocks noGrp="1" noChangeArrowheads="1"/>
          </p:cNvSpPr>
          <p:nvPr>
            <p:ph type="dt" sz="half" idx="10"/>
          </p:nvPr>
        </p:nvSpPr>
        <p:spPr/>
        <p:txBody>
          <a:bodyPr/>
          <a:lstStyle>
            <a:lvl1pPr>
              <a:defRPr/>
            </a:lvl1pPr>
          </a:lstStyle>
          <a:p>
            <a:pPr>
              <a:defRPr/>
            </a:pPr>
            <a:fld id="{B5FEC77C-C037-4032-88CD-F32549F09B13}" type="datetime1">
              <a:rPr lang="zh-CN" altLang="en-US"/>
              <a:t>2026/3/30</a:t>
            </a:fld>
            <a:endParaRPr lang="en-US" altLang="zh-CN"/>
          </a:p>
        </p:txBody>
      </p:sp>
      <p:sp>
        <p:nvSpPr>
          <p:cNvPr id="6"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 name="Rectangle 67"/>
          <p:cNvSpPr>
            <a:spLocks noGrp="1" noChangeArrowheads="1"/>
          </p:cNvSpPr>
          <p:nvPr>
            <p:ph type="sldNum" sz="quarter" idx="12"/>
          </p:nvPr>
        </p:nvSpPr>
        <p:spPr/>
        <p:txBody>
          <a:bodyPr/>
          <a:lstStyle>
            <a:lvl1pPr>
              <a:defRPr/>
            </a:lvl1pPr>
          </a:lstStyle>
          <a:p>
            <a:pPr>
              <a:defRPr/>
            </a:pPr>
            <a:fld id="{2952A0DC-7A53-41D0-898D-ADD66C1390D9}"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65"/>
          <p:cNvSpPr>
            <a:spLocks noGrp="1" noChangeArrowheads="1"/>
          </p:cNvSpPr>
          <p:nvPr>
            <p:ph type="dt" sz="half" idx="10"/>
          </p:nvPr>
        </p:nvSpPr>
        <p:spPr/>
        <p:txBody>
          <a:bodyPr/>
          <a:lstStyle>
            <a:lvl1pPr>
              <a:defRPr/>
            </a:lvl1pPr>
          </a:lstStyle>
          <a:p>
            <a:pPr>
              <a:defRPr/>
            </a:pPr>
            <a:fld id="{FF98A3E5-CBBD-45E4-897F-B85DFD528AEA}" type="datetime1">
              <a:rPr lang="zh-CN" altLang="en-US"/>
              <a:t>2026/3/30</a:t>
            </a:fld>
            <a:endParaRPr lang="en-US" altLang="zh-CN"/>
          </a:p>
        </p:txBody>
      </p:sp>
      <p:sp>
        <p:nvSpPr>
          <p:cNvPr id="6" name="Rectangle 66"/>
          <p:cNvSpPr>
            <a:spLocks noGrp="1" noChangeArrowheads="1"/>
          </p:cNvSpPr>
          <p:nvPr>
            <p:ph type="ftr" sz="quarter" idx="11"/>
          </p:nvPr>
        </p:nvSpPr>
        <p:spPr/>
        <p:txBody>
          <a:bodyPr/>
          <a:lstStyle>
            <a:lvl1pPr>
              <a:defRPr/>
            </a:lvl1pPr>
          </a:lstStyle>
          <a:p>
            <a:pPr>
              <a:defRPr/>
            </a:pPr>
            <a:r>
              <a:rPr lang="zh-CN" altLang="en-US"/>
              <a:t>曾庆生 </a:t>
            </a:r>
            <a:r>
              <a:rPr lang="en-US" altLang="zh-CN"/>
              <a:t>SHUFE</a:t>
            </a:r>
            <a:r>
              <a:rPr lang="zh-CN" altLang="en-US"/>
              <a:t>会计学院</a:t>
            </a:r>
            <a:endParaRPr lang="en-US" altLang="zh-CN"/>
          </a:p>
        </p:txBody>
      </p:sp>
      <p:sp>
        <p:nvSpPr>
          <p:cNvPr id="7" name="Rectangle 67"/>
          <p:cNvSpPr>
            <a:spLocks noGrp="1" noChangeArrowheads="1"/>
          </p:cNvSpPr>
          <p:nvPr>
            <p:ph type="sldNum" sz="quarter" idx="12"/>
          </p:nvPr>
        </p:nvSpPr>
        <p:spPr/>
        <p:txBody>
          <a:bodyPr/>
          <a:lstStyle>
            <a:lvl1pPr>
              <a:defRPr/>
            </a:lvl1pPr>
          </a:lstStyle>
          <a:p>
            <a:pPr>
              <a:defRPr/>
            </a:pPr>
            <a:fld id="{0A33C357-E3C6-4706-BF00-CB24D9F05AF1}"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0"/>
            <a:ext cx="9144000" cy="6858000"/>
            <a:chOff x="0" y="0"/>
            <a:chExt cx="5760" cy="4320"/>
          </a:xfrm>
        </p:grpSpPr>
        <p:grpSp>
          <p:nvGrpSpPr>
            <p:cNvPr id="1032" name="Group 3"/>
            <p:cNvGrpSpPr/>
            <p:nvPr/>
          </p:nvGrpSpPr>
          <p:grpSpPr bwMode="auto">
            <a:xfrm>
              <a:off x="0" y="0"/>
              <a:ext cx="5760" cy="4320"/>
              <a:chOff x="0" y="0"/>
              <a:chExt cx="5760" cy="4320"/>
            </a:xfrm>
          </p:grpSpPr>
          <p:grpSp>
            <p:nvGrpSpPr>
              <p:cNvPr id="1039" name="Group 4"/>
              <p:cNvGrpSpPr/>
              <p:nvPr/>
            </p:nvGrpSpPr>
            <p:grpSpPr bwMode="auto">
              <a:xfrm>
                <a:off x="0" y="192"/>
                <a:ext cx="5760" cy="4032"/>
                <a:chOff x="0" y="192"/>
                <a:chExt cx="5760" cy="4032"/>
              </a:xfrm>
            </p:grpSpPr>
            <p:sp>
              <p:nvSpPr>
                <p:cNvPr id="1070"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1"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2"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3"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4"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5"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6"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7"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8"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79"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0"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1"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2"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3"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4"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5"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6"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7"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8"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89"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90"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91"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grpSp>
            <p:nvGrpSpPr>
              <p:cNvPr id="1040" name="Group 27"/>
              <p:cNvGrpSpPr/>
              <p:nvPr/>
            </p:nvGrpSpPr>
            <p:grpSpPr bwMode="auto">
              <a:xfrm>
                <a:off x="192" y="0"/>
                <a:ext cx="5376" cy="4320"/>
                <a:chOff x="192" y="0"/>
                <a:chExt cx="5376" cy="4320"/>
              </a:xfrm>
            </p:grpSpPr>
            <p:sp>
              <p:nvSpPr>
                <p:cNvPr id="1041"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2"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3"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4"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5"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6"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7"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4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1"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2"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3"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4"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5"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6"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7"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8"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59"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0"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1"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2"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3"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4"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5"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6"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7"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8"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69"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grpSp>
        <p:sp>
          <p:nvSpPr>
            <p:cNvPr id="103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defRPr/>
              </a:pPr>
              <a:endParaRPr lang="zh-CN" altLang="en-US" sz="2400"/>
            </a:p>
          </p:txBody>
        </p:sp>
        <p:sp>
          <p:nvSpPr>
            <p:cNvPr id="1034" name="Line 58"/>
            <p:cNvSpPr>
              <a:spLocks noChangeShapeType="1"/>
            </p:cNvSpPr>
            <p:nvPr/>
          </p:nvSpPr>
          <p:spPr bwMode="ltGray">
            <a:xfrm>
              <a:off x="5568" y="0"/>
              <a:ext cx="0" cy="1488"/>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grpSp>
          <p:nvGrpSpPr>
            <p:cNvPr id="1035" name="Group 59"/>
            <p:cNvGrpSpPr/>
            <p:nvPr/>
          </p:nvGrpSpPr>
          <p:grpSpPr bwMode="auto">
            <a:xfrm>
              <a:off x="261" y="892"/>
              <a:ext cx="1124" cy="1464"/>
              <a:chOff x="96" y="916"/>
              <a:chExt cx="2208" cy="2876"/>
            </a:xfrm>
          </p:grpSpPr>
          <p:sp>
            <p:nvSpPr>
              <p:cNvPr id="1036" name="Line 60"/>
              <p:cNvSpPr>
                <a:spLocks noChangeShapeType="1"/>
              </p:cNvSpPr>
              <p:nvPr/>
            </p:nvSpPr>
            <p:spPr bwMode="ltGray">
              <a:xfrm flipH="1">
                <a:off x="96" y="1038"/>
                <a:ext cx="2208" cy="0"/>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37" name="Line 61"/>
              <p:cNvSpPr>
                <a:spLocks noChangeShapeType="1"/>
              </p:cNvSpPr>
              <p:nvPr/>
            </p:nvSpPr>
            <p:spPr bwMode="ltGray">
              <a:xfrm>
                <a:off x="336" y="920"/>
                <a:ext cx="0" cy="2872"/>
              </a:xfrm>
              <a:prstGeom prst="line">
                <a:avLst/>
              </a:prstGeom>
              <a:noFill/>
              <a:ln w="9525">
                <a:solidFill>
                  <a:schemeClr val="hlink"/>
                </a:solidFill>
                <a:round/>
              </a:ln>
              <a:extLst>
                <a:ext uri="{909E8E84-426E-40DD-AFC4-6F175D3DCCD1}">
                  <a14:hiddenFill xmlns:a14="http://schemas.microsoft.com/office/drawing/2010/main">
                    <a:noFill/>
                  </a14:hiddenFill>
                </a:ext>
              </a:extLst>
            </p:spPr>
            <p:txBody>
              <a:bodyPr wrap="none" anchor="ctr"/>
              <a:lstStyle/>
              <a:p>
                <a:endParaRPr lang="zh-CN" altLang="en-US" sz="2400"/>
              </a:p>
            </p:txBody>
          </p:sp>
          <p:sp>
            <p:nvSpPr>
              <p:cNvPr id="1038" name="Arc 62"/>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a:t>单击此处编辑母版标题样式</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61" name="Rectangle 65"/>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kumimoji="0" sz="1400"/>
            </a:lvl1pPr>
          </a:lstStyle>
          <a:p>
            <a:pPr>
              <a:defRPr/>
            </a:pPr>
            <a:fld id="{53C0E8FB-A4BD-4181-8C31-634215C31C62}" type="datetime1">
              <a:rPr lang="zh-CN" altLang="en-US"/>
              <a:t>2026/3/30</a:t>
            </a:fld>
            <a:endParaRPr lang="en-US" altLang="zh-CN"/>
          </a:p>
        </p:txBody>
      </p:sp>
      <p:sp>
        <p:nvSpPr>
          <p:cNvPr id="4162" name="Rectangle 66"/>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eaLnBrk="1" hangingPunct="1">
              <a:defRPr kumimoji="0" sz="1400"/>
            </a:lvl1pPr>
          </a:lstStyle>
          <a:p>
            <a:pPr>
              <a:defRPr/>
            </a:pPr>
            <a:r>
              <a:rPr lang="zh-CN" altLang="en-US"/>
              <a:t>曾庆生 </a:t>
            </a:r>
            <a:r>
              <a:rPr lang="en-US" altLang="zh-CN"/>
              <a:t>SHUFE</a:t>
            </a:r>
            <a:r>
              <a:rPr lang="zh-CN" altLang="en-US"/>
              <a:t>会计学院</a:t>
            </a:r>
            <a:endParaRPr lang="en-US" altLang="zh-CN"/>
          </a:p>
        </p:txBody>
      </p:sp>
      <p:sp>
        <p:nvSpPr>
          <p:cNvPr id="4163" name="Rectangle 67"/>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kumimoji="0" sz="1400"/>
            </a:lvl1pPr>
          </a:lstStyle>
          <a:p>
            <a:pPr>
              <a:defRPr/>
            </a:pPr>
            <a:fld id="{A4367320-214D-41E3-BE3A-F950DCCB4D50}"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kumimoji="1"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1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qszeng@mail.shufe.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21512;&#24182;&#25269;&#38144;&#32508;&#21512;&#39064;.xlsx"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标题 1"/>
          <p:cNvSpPr>
            <a:spLocks noGrp="1"/>
          </p:cNvSpPr>
          <p:nvPr>
            <p:ph type="ctrTitle"/>
          </p:nvPr>
        </p:nvSpPr>
        <p:spPr>
          <a:xfrm>
            <a:off x="900115" y="1557338"/>
            <a:ext cx="7862887" cy="1338262"/>
          </a:xfrm>
        </p:spPr>
        <p:txBody>
          <a:bodyPr/>
          <a:lstStyle/>
          <a:p>
            <a:pPr algn="ctr"/>
            <a:r>
              <a:rPr lang="zh-CN" altLang="en-US" sz="3200" b="1" dirty="0"/>
              <a:t>财务会计理论与实务（实务篇）</a:t>
            </a:r>
          </a:p>
        </p:txBody>
      </p:sp>
      <p:sp>
        <p:nvSpPr>
          <p:cNvPr id="14339" name="副标题 2" descr="Rectangle: Click to edit Master text styles&#10;Second level&#10;Third level&#10;Fourth level&#10;Fifth level"/>
          <p:cNvSpPr>
            <a:spLocks noGrp="1"/>
          </p:cNvSpPr>
          <p:nvPr>
            <p:ph type="subTitle" idx="1"/>
          </p:nvPr>
        </p:nvSpPr>
        <p:spPr>
          <a:xfrm>
            <a:off x="990600" y="3309940"/>
            <a:ext cx="7325816" cy="2711348"/>
          </a:xfrm>
        </p:spPr>
        <p:txBody>
          <a:bodyPr/>
          <a:lstStyle/>
          <a:p>
            <a:pPr algn="ctr">
              <a:lnSpc>
                <a:spcPct val="150000"/>
              </a:lnSpc>
            </a:pPr>
            <a:r>
              <a:rPr lang="zh-CN" altLang="en-US" sz="2400" b="1" dirty="0"/>
              <a:t>曾庆生</a:t>
            </a:r>
            <a:endParaRPr lang="en-US" altLang="zh-CN" sz="2400" b="1" dirty="0"/>
          </a:p>
          <a:p>
            <a:pPr algn="ctr">
              <a:lnSpc>
                <a:spcPct val="150000"/>
              </a:lnSpc>
            </a:pPr>
            <a:r>
              <a:rPr lang="zh-CN" altLang="en-US" sz="2000" b="1" dirty="0"/>
              <a:t>上海财经大学会计学院</a:t>
            </a:r>
            <a:endParaRPr lang="en-US" altLang="zh-CN" sz="2000" b="1" dirty="0"/>
          </a:p>
          <a:p>
            <a:pPr algn="ctr">
              <a:lnSpc>
                <a:spcPct val="150000"/>
              </a:lnSpc>
            </a:pPr>
            <a:r>
              <a:rPr lang="en-US" altLang="zh-CN" sz="2000" b="1" dirty="0">
                <a:latin typeface="Calibri" panose="020F0502020204030204" pitchFamily="34" charset="0"/>
                <a:cs typeface="Calibri" panose="020F0502020204030204" pitchFamily="34" charset="0"/>
                <a:hlinkClick r:id="rId2"/>
              </a:rPr>
              <a:t>qszeng@mail.shufe.edu.cn</a:t>
            </a:r>
            <a:endParaRPr lang="en-US" altLang="zh-CN" sz="2000" b="1" dirty="0">
              <a:latin typeface="Calibri" panose="020F0502020204030204" pitchFamily="34" charset="0"/>
              <a:cs typeface="Calibri" panose="020F0502020204030204" pitchFamily="34" charset="0"/>
            </a:endParaRPr>
          </a:p>
          <a:p>
            <a:pPr algn="ctr">
              <a:lnSpc>
                <a:spcPct val="150000"/>
              </a:lnSpc>
            </a:pPr>
            <a:r>
              <a:rPr lang="en-US" altLang="zh-CN" sz="2000" b="1" dirty="0">
                <a:latin typeface="Calibri" panose="020F0502020204030204" pitchFamily="34" charset="0"/>
                <a:cs typeface="Calibri" panose="020F0502020204030204" pitchFamily="34" charset="0"/>
              </a:rPr>
              <a:t>021-65904095 (O)</a:t>
            </a:r>
            <a:endParaRPr lang="zh-CN" altLang="en-US" sz="2000" b="1"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noChangeArrowheads="1"/>
          </p:cNvSpPr>
          <p:nvPr>
            <p:ph idx="1"/>
          </p:nvPr>
        </p:nvSpPr>
        <p:spPr>
          <a:xfrm>
            <a:off x="107505" y="260648"/>
            <a:ext cx="8640960" cy="6048672"/>
          </a:xfrm>
        </p:spPr>
        <p:txBody>
          <a:bodyPr/>
          <a:lstStyle/>
          <a:p>
            <a:r>
              <a:rPr lang="zh-CN" altLang="zh-CN" b="1" u="sng" dirty="0">
                <a:solidFill>
                  <a:srgbClr val="C00000"/>
                </a:solidFill>
                <a:latin typeface="楷体" panose="02010609060101010101" pitchFamily="49" charset="-122"/>
                <a:ea typeface="楷体" panose="02010609060101010101" pitchFamily="49" charset="-122"/>
              </a:rPr>
              <a:t>权力的含义</a:t>
            </a:r>
          </a:p>
          <a:p>
            <a:pPr lvl="1">
              <a:lnSpc>
                <a:spcPct val="125000"/>
              </a:lnSpc>
            </a:pPr>
            <a:r>
              <a:rPr lang="zh-CN" altLang="zh-CN" sz="2400" b="1" dirty="0">
                <a:solidFill>
                  <a:srgbClr val="000000"/>
                </a:solidFill>
              </a:rPr>
              <a:t>投资方能够主导被投资方的相关活动时，称投资方对被投资方拥有权力。</a:t>
            </a:r>
            <a:endParaRPr lang="en-US" altLang="zh-CN" sz="2400" b="1" dirty="0">
              <a:solidFill>
                <a:srgbClr val="000000"/>
              </a:solidFill>
            </a:endParaRPr>
          </a:p>
          <a:p>
            <a:pPr lvl="1">
              <a:lnSpc>
                <a:spcPct val="125000"/>
              </a:lnSpc>
            </a:pPr>
            <a:r>
              <a:rPr lang="zh-CN" altLang="zh-CN" sz="2400" b="1" dirty="0">
                <a:solidFill>
                  <a:srgbClr val="000000"/>
                </a:solidFill>
              </a:rPr>
              <a:t>判断投资方对被投资方是否拥有权力时，应当注意以下几点：</a:t>
            </a:r>
            <a:endParaRPr lang="en-US" altLang="zh-CN" sz="2400" b="1" dirty="0">
              <a:solidFill>
                <a:srgbClr val="000000"/>
              </a:solidFill>
            </a:endParaRPr>
          </a:p>
          <a:p>
            <a:pPr lvl="2">
              <a:lnSpc>
                <a:spcPct val="125000"/>
              </a:lnSpc>
            </a:pPr>
            <a:r>
              <a:rPr lang="zh-CN" altLang="zh-CN" sz="2000" b="1" dirty="0">
                <a:solidFill>
                  <a:srgbClr val="000000"/>
                </a:solidFill>
              </a:rPr>
              <a:t>（</a:t>
            </a:r>
            <a:r>
              <a:rPr lang="en-US" altLang="zh-CN" sz="2000" b="1" dirty="0">
                <a:solidFill>
                  <a:srgbClr val="000000"/>
                </a:solidFill>
              </a:rPr>
              <a:t>1</a:t>
            </a:r>
            <a:r>
              <a:rPr lang="zh-CN" altLang="zh-CN" sz="2000" b="1" dirty="0">
                <a:solidFill>
                  <a:srgbClr val="000000"/>
                </a:solidFill>
              </a:rPr>
              <a:t>）权力只表明投资有主导被投资方相关活动的</a:t>
            </a:r>
            <a:r>
              <a:rPr lang="zh-CN" altLang="zh-CN" sz="2000" b="1" dirty="0">
                <a:solidFill>
                  <a:srgbClr val="0000FF"/>
                </a:solidFill>
              </a:rPr>
              <a:t>现时能力</a:t>
            </a:r>
            <a:r>
              <a:rPr lang="zh-CN" altLang="zh-CN" sz="2000" b="1" dirty="0">
                <a:solidFill>
                  <a:srgbClr val="000000"/>
                </a:solidFill>
              </a:rPr>
              <a:t>，并不要求投资方实际行使其权力。</a:t>
            </a:r>
            <a:endParaRPr lang="en-US" altLang="zh-CN" sz="2000" b="1" dirty="0">
              <a:solidFill>
                <a:srgbClr val="000000"/>
              </a:solidFill>
            </a:endParaRPr>
          </a:p>
          <a:p>
            <a:pPr lvl="2">
              <a:lnSpc>
                <a:spcPct val="125000"/>
              </a:lnSpc>
            </a:pPr>
            <a:r>
              <a:rPr lang="zh-CN" altLang="zh-CN" sz="2000" b="1" dirty="0">
                <a:solidFill>
                  <a:srgbClr val="000000"/>
                </a:solidFill>
              </a:rPr>
              <a:t>（</a:t>
            </a:r>
            <a:r>
              <a:rPr lang="en-US" altLang="zh-CN" sz="2000" b="1" dirty="0">
                <a:solidFill>
                  <a:srgbClr val="000000"/>
                </a:solidFill>
              </a:rPr>
              <a:t>2</a:t>
            </a:r>
            <a:r>
              <a:rPr lang="zh-CN" altLang="zh-CN" sz="2000" b="1" dirty="0">
                <a:solidFill>
                  <a:srgbClr val="000000"/>
                </a:solidFill>
              </a:rPr>
              <a:t>）权力是一种</a:t>
            </a:r>
            <a:r>
              <a:rPr lang="zh-CN" altLang="zh-CN" sz="2000" b="1" dirty="0">
                <a:solidFill>
                  <a:srgbClr val="0000FF"/>
                </a:solidFill>
              </a:rPr>
              <a:t>实质性权利</a:t>
            </a:r>
            <a:r>
              <a:rPr lang="zh-CN" altLang="zh-CN" sz="2000" b="1" dirty="0">
                <a:solidFill>
                  <a:srgbClr val="000000"/>
                </a:solidFill>
              </a:rPr>
              <a:t>，而不是保护性权利。</a:t>
            </a:r>
            <a:endParaRPr lang="en-US" altLang="zh-CN" sz="2000" b="1" dirty="0">
              <a:solidFill>
                <a:srgbClr val="000000"/>
              </a:solidFill>
            </a:endParaRPr>
          </a:p>
          <a:p>
            <a:pPr lvl="2">
              <a:lnSpc>
                <a:spcPct val="125000"/>
              </a:lnSpc>
            </a:pPr>
            <a:r>
              <a:rPr lang="zh-CN" altLang="zh-CN" sz="2000" b="1" dirty="0">
                <a:solidFill>
                  <a:srgbClr val="000000"/>
                </a:solidFill>
              </a:rPr>
              <a:t>（</a:t>
            </a:r>
            <a:r>
              <a:rPr lang="en-US" altLang="zh-CN" sz="2000" b="1" dirty="0">
                <a:solidFill>
                  <a:srgbClr val="000000"/>
                </a:solidFill>
              </a:rPr>
              <a:t>3</a:t>
            </a:r>
            <a:r>
              <a:rPr lang="zh-CN" altLang="zh-CN" sz="2000" b="1" dirty="0">
                <a:solidFill>
                  <a:srgbClr val="000000"/>
                </a:solidFill>
              </a:rPr>
              <a:t>）权力是</a:t>
            </a:r>
            <a:r>
              <a:rPr lang="zh-CN" altLang="zh-CN" sz="2000" b="1" dirty="0">
                <a:solidFill>
                  <a:srgbClr val="0000FF"/>
                </a:solidFill>
              </a:rPr>
              <a:t>为自己行使的</a:t>
            </a:r>
            <a:r>
              <a:rPr lang="zh-CN" altLang="zh-CN" sz="2000" b="1" dirty="0">
                <a:solidFill>
                  <a:srgbClr val="000000"/>
                </a:solidFill>
              </a:rPr>
              <a:t>，而不是代其他方行使的。</a:t>
            </a:r>
            <a:endParaRPr lang="en-US" altLang="zh-CN" sz="2000" b="1" dirty="0">
              <a:solidFill>
                <a:srgbClr val="000000"/>
              </a:solidFill>
            </a:endParaRPr>
          </a:p>
          <a:p>
            <a:pPr lvl="2">
              <a:lnSpc>
                <a:spcPct val="125000"/>
              </a:lnSpc>
            </a:pPr>
            <a:r>
              <a:rPr lang="zh-CN" altLang="zh-CN" sz="2000" b="1" dirty="0">
                <a:solidFill>
                  <a:srgbClr val="000000"/>
                </a:solidFill>
              </a:rPr>
              <a:t>（</a:t>
            </a:r>
            <a:r>
              <a:rPr lang="en-US" altLang="zh-CN" sz="2000" b="1" dirty="0">
                <a:solidFill>
                  <a:srgbClr val="000000"/>
                </a:solidFill>
              </a:rPr>
              <a:t>4</a:t>
            </a:r>
            <a:r>
              <a:rPr lang="zh-CN" altLang="zh-CN" sz="2000" b="1" dirty="0">
                <a:solidFill>
                  <a:srgbClr val="000000"/>
                </a:solidFill>
              </a:rPr>
              <a:t>）权力通常表现为</a:t>
            </a:r>
            <a:r>
              <a:rPr lang="zh-CN" altLang="zh-CN" sz="2000" b="1" dirty="0">
                <a:solidFill>
                  <a:srgbClr val="0000FF"/>
                </a:solidFill>
              </a:rPr>
              <a:t>表决权</a:t>
            </a:r>
            <a:r>
              <a:rPr lang="zh-CN" altLang="zh-CN" sz="2000" b="1" dirty="0">
                <a:solidFill>
                  <a:srgbClr val="000000"/>
                </a:solidFill>
              </a:rPr>
              <a:t>，但有时也可能表现为其他合同安排。</a:t>
            </a:r>
          </a:p>
          <a:p>
            <a:pPr lvl="2"/>
            <a:endParaRPr lang="en-US" altLang="zh-CN" b="1" dirty="0">
              <a:solidFill>
                <a:srgbClr val="000000"/>
              </a:solidFill>
              <a:latin typeface="楷体" panose="02010609060101010101" pitchFamily="49" charset="-122"/>
              <a:ea typeface="楷体" panose="02010609060101010101" pitchFamily="49" charset="-122"/>
            </a:endParaRPr>
          </a:p>
        </p:txBody>
      </p:sp>
      <p:sp>
        <p:nvSpPr>
          <p:cNvPr id="22531"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2A93C4C2-B1F8-4BA3-89CB-F984C60C7B63}" type="datetime1">
              <a:rPr kumimoji="0" lang="zh-CN" altLang="en-US" sz="1400" smtClean="0"/>
              <a:t>2026/3/30</a:t>
            </a:fld>
            <a:endParaRPr kumimoji="0" lang="en-US" altLang="zh-CN" sz="1400"/>
          </a:p>
        </p:txBody>
      </p:sp>
      <p:sp>
        <p:nvSpPr>
          <p:cNvPr id="22532"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 </a:t>
            </a:r>
            <a:r>
              <a:rPr kumimoji="0" lang="zh-CN" altLang="en-US" sz="1400"/>
              <a:t>会计学院</a:t>
            </a:r>
            <a:endParaRPr kumimoji="0" lang="en-US" altLang="zh-CN" sz="1400"/>
          </a:p>
        </p:txBody>
      </p:sp>
      <p:sp>
        <p:nvSpPr>
          <p:cNvPr id="22533"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3B39BEF5-F730-4814-A837-38EA90F091FD}" type="slidenum">
              <a:rPr kumimoji="0" lang="en-US" altLang="zh-CN" sz="1400" smtClean="0"/>
              <a:t>10</a:t>
            </a:fld>
            <a:endParaRPr kumimoji="0" lang="en-US" altLang="zh-CN" sz="1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83AAE38-4006-46DA-80AD-7424D552CB8B}" type="datetime1">
              <a:rPr kumimoji="0" lang="zh-CN" altLang="en-US" sz="1400"/>
              <a:t>2026/3/30</a:t>
            </a:fld>
            <a:endParaRPr kumimoji="0" lang="en-US" altLang="zh-CN" sz="1400"/>
          </a:p>
        </p:txBody>
      </p:sp>
      <p:sp>
        <p:nvSpPr>
          <p:cNvPr id="210947"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094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E4D0B02-ACF5-47E6-829C-A3166A056B9B}" type="slidenum">
              <a:rPr kumimoji="0" lang="en-US" altLang="zh-CN" sz="1400"/>
              <a:t>100</a:t>
            </a:fld>
            <a:endParaRPr kumimoji="0" lang="en-US" altLang="zh-CN" sz="1400"/>
          </a:p>
        </p:txBody>
      </p:sp>
      <p:sp>
        <p:nvSpPr>
          <p:cNvPr id="210949" name="TextBox 4"/>
          <p:cNvSpPr txBox="1">
            <a:spLocks noChangeArrowheads="1"/>
          </p:cNvSpPr>
          <p:nvPr/>
        </p:nvSpPr>
        <p:spPr bwMode="auto">
          <a:xfrm>
            <a:off x="250827" y="102889"/>
            <a:ext cx="8424863" cy="6494463"/>
          </a:xfrm>
          <a:prstGeom prst="rect">
            <a:avLst/>
          </a:prstGeom>
          <a:noFill/>
          <a:ln w="19050">
            <a:solidFill>
              <a:srgbClr val="060ABA"/>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FF0000"/>
                </a:solidFill>
              </a:rPr>
              <a:t>甲公司编制合并报表调整抵销分录</a:t>
            </a:r>
            <a:r>
              <a:rPr lang="zh-CN" altLang="en-US" sz="2000" b="1"/>
              <a:t>：</a:t>
            </a:r>
            <a:endParaRPr lang="en-US" altLang="zh-CN" sz="2000" b="1"/>
          </a:p>
          <a:p>
            <a:pPr eaLnBrk="1" hangingPunct="1">
              <a:spcBef>
                <a:spcPct val="0"/>
              </a:spcBef>
              <a:buClrTx/>
              <a:buSzTx/>
              <a:buFontTx/>
              <a:buNone/>
            </a:pPr>
            <a:endParaRPr lang="en-US" altLang="zh-CN" sz="2000" b="1"/>
          </a:p>
          <a:p>
            <a:pPr eaLnBrk="1" hangingPunct="1">
              <a:spcBef>
                <a:spcPct val="0"/>
              </a:spcBef>
              <a:buClrTx/>
              <a:buSzTx/>
              <a:buFont typeface="Wingdings" panose="05000000000000000000" pitchFamily="2" charset="2"/>
              <a:buChar char="Ø"/>
            </a:pPr>
            <a:r>
              <a:rPr lang="en-US" altLang="zh-CN" sz="2000" b="1"/>
              <a:t>2013</a:t>
            </a:r>
            <a:r>
              <a:rPr lang="zh-CN" altLang="en-US" sz="2000" b="1"/>
              <a:t>年</a:t>
            </a:r>
            <a:r>
              <a:rPr lang="en-US" altLang="zh-CN" sz="2000" b="1"/>
              <a:t>1</a:t>
            </a:r>
            <a:r>
              <a:rPr lang="zh-CN" altLang="en-US" sz="2000" b="1"/>
              <a:t>月</a:t>
            </a:r>
            <a:r>
              <a:rPr lang="en-US" altLang="zh-CN" sz="2000" b="1"/>
              <a:t>1</a:t>
            </a:r>
            <a:r>
              <a:rPr lang="zh-CN" altLang="en-US" sz="2000" b="1"/>
              <a:t>日甲公司获得控制权时，将合并日前的长期股权投资账面价值调整为公允价值：</a:t>
            </a:r>
            <a:endParaRPr lang="en-US" altLang="zh-CN" sz="2000" b="1"/>
          </a:p>
          <a:p>
            <a:pPr eaLnBrk="1" hangingPunct="1">
              <a:spcBef>
                <a:spcPct val="0"/>
              </a:spcBef>
              <a:buClrTx/>
              <a:buSzTx/>
              <a:buFontTx/>
              <a:buNone/>
            </a:pPr>
            <a:r>
              <a:rPr lang="en-US" altLang="zh-CN" sz="2000" b="1"/>
              <a:t>  </a:t>
            </a:r>
            <a:r>
              <a:rPr lang="zh-CN" altLang="en-US" sz="2000" b="1"/>
              <a:t>借：长期股权投资  </a:t>
            </a:r>
            <a:r>
              <a:rPr lang="en-US" altLang="zh-CN" sz="2000" b="1"/>
              <a:t>360</a:t>
            </a:r>
          </a:p>
          <a:p>
            <a:pPr eaLnBrk="1" hangingPunct="1">
              <a:spcBef>
                <a:spcPct val="0"/>
              </a:spcBef>
              <a:buClrTx/>
              <a:buSzTx/>
              <a:buFontTx/>
              <a:buNone/>
            </a:pPr>
            <a:r>
              <a:rPr lang="en-US" altLang="zh-CN" sz="2000" b="1"/>
              <a:t>      </a:t>
            </a:r>
            <a:r>
              <a:rPr lang="zh-CN" altLang="en-US" sz="2000" b="1"/>
              <a:t>贷：投资收益           </a:t>
            </a:r>
            <a:r>
              <a:rPr lang="en-US" altLang="zh-CN" sz="2000" b="1"/>
              <a:t>360</a:t>
            </a:r>
          </a:p>
          <a:p>
            <a:pPr eaLnBrk="1" hangingPunct="1">
              <a:spcBef>
                <a:spcPct val="0"/>
              </a:spcBef>
              <a:buClrTx/>
              <a:buSzTx/>
              <a:buFont typeface="Wingdings" panose="05000000000000000000" pitchFamily="2" charset="2"/>
              <a:buChar char="Ø"/>
            </a:pPr>
            <a:r>
              <a:rPr lang="zh-CN" altLang="en-US" sz="2000" b="1"/>
              <a:t>同时把原权益法下的累计其他综合收益转为投资收益：</a:t>
            </a:r>
            <a:endParaRPr lang="en-US" altLang="zh-CN" sz="2000" b="1"/>
          </a:p>
          <a:p>
            <a:pPr eaLnBrk="1" hangingPunct="1">
              <a:spcBef>
                <a:spcPct val="0"/>
              </a:spcBef>
              <a:buClrTx/>
              <a:buSzTx/>
              <a:buFontTx/>
              <a:buNone/>
            </a:pPr>
            <a:r>
              <a:rPr lang="en-US" altLang="zh-CN" sz="2000" b="1"/>
              <a:t>    </a:t>
            </a:r>
            <a:r>
              <a:rPr lang="zh-CN" altLang="en-US" sz="2000" b="1"/>
              <a:t>借：</a:t>
            </a:r>
            <a:r>
              <a:rPr lang="zh-CN" altLang="en-US" sz="2000" b="1">
                <a:latin typeface="宋体" panose="02010600030101010101" pitchFamily="2" charset="-122"/>
              </a:rPr>
              <a:t>其他综合收益  </a:t>
            </a:r>
            <a:r>
              <a:rPr lang="en-US" altLang="zh-CN" sz="2000" b="1"/>
              <a:t>37.5</a:t>
            </a:r>
            <a:r>
              <a:rPr lang="zh-CN" altLang="en-US" sz="2000" b="1"/>
              <a:t> </a:t>
            </a:r>
            <a:endParaRPr lang="en-US" altLang="zh-CN" sz="2000" b="1"/>
          </a:p>
          <a:p>
            <a:pPr eaLnBrk="1" hangingPunct="1">
              <a:spcBef>
                <a:spcPct val="0"/>
              </a:spcBef>
              <a:buClrTx/>
              <a:buSzTx/>
              <a:buFontTx/>
              <a:buNone/>
            </a:pPr>
            <a:r>
              <a:rPr lang="en-US" altLang="zh-CN" sz="2000" b="1"/>
              <a:t>        </a:t>
            </a:r>
            <a:r>
              <a:rPr lang="zh-CN" altLang="en-US" sz="2000" b="1"/>
              <a:t>贷：</a:t>
            </a:r>
            <a:r>
              <a:rPr lang="zh-CN" altLang="en-US" sz="2000" b="1">
                <a:solidFill>
                  <a:srgbClr val="C00000"/>
                </a:solidFill>
              </a:rPr>
              <a:t>投资收益           </a:t>
            </a:r>
            <a:r>
              <a:rPr lang="en-US" altLang="zh-CN" sz="2000" b="1">
                <a:solidFill>
                  <a:srgbClr val="C00000"/>
                </a:solidFill>
              </a:rPr>
              <a:t>37.5</a:t>
            </a:r>
            <a:r>
              <a:rPr lang="en-US" altLang="zh-CN" sz="1600" b="1">
                <a:solidFill>
                  <a:srgbClr val="C00000"/>
                </a:solidFill>
              </a:rPr>
              <a:t> </a:t>
            </a:r>
          </a:p>
          <a:p>
            <a:pPr eaLnBrk="1" hangingPunct="1">
              <a:spcBef>
                <a:spcPct val="0"/>
              </a:spcBef>
              <a:buClrTx/>
              <a:buSzTx/>
              <a:buFontTx/>
              <a:buNone/>
            </a:pPr>
            <a:r>
              <a:rPr lang="zh-CN" altLang="en-US" sz="1600" b="1"/>
              <a:t>（如果该</a:t>
            </a:r>
            <a:r>
              <a:rPr lang="en-US" altLang="zh-CN" sz="1600" b="1"/>
              <a:t>OCI</a:t>
            </a:r>
            <a:r>
              <a:rPr lang="zh-CN" altLang="en-US" sz="1600" b="1"/>
              <a:t>对应的被投资方的</a:t>
            </a:r>
            <a:r>
              <a:rPr lang="en-US" altLang="zh-CN" sz="1600" b="1"/>
              <a:t>OCI</a:t>
            </a:r>
            <a:r>
              <a:rPr lang="zh-CN" altLang="en-US" sz="1600" b="1"/>
              <a:t>不能转入损益的，则当期直接转入留存利润。</a:t>
            </a:r>
            <a:r>
              <a:rPr lang="zh-CN" altLang="en-US" sz="1600" b="1">
                <a:solidFill>
                  <a:srgbClr val="FF0000"/>
                </a:solidFill>
              </a:rPr>
              <a:t>以后年度编制合并报表时，损益类科目改为“期初未分配利润”</a:t>
            </a:r>
            <a:r>
              <a:rPr lang="zh-CN" altLang="en-US" sz="1600" b="1"/>
              <a:t>）</a:t>
            </a:r>
            <a:endParaRPr lang="en-US" altLang="zh-CN" sz="1600" b="1"/>
          </a:p>
          <a:p>
            <a:pPr eaLnBrk="1" hangingPunct="1">
              <a:spcBef>
                <a:spcPct val="0"/>
              </a:spcBef>
              <a:buClr>
                <a:srgbClr val="FF0000"/>
              </a:buClr>
              <a:buSzTx/>
              <a:buFont typeface="Wingdings" panose="05000000000000000000" pitchFamily="2" charset="2"/>
              <a:buChar char="Ø"/>
            </a:pPr>
            <a:endParaRPr lang="en-US" altLang="zh-CN" sz="2000" b="1"/>
          </a:p>
          <a:p>
            <a:pPr eaLnBrk="1" hangingPunct="1">
              <a:spcBef>
                <a:spcPct val="0"/>
              </a:spcBef>
              <a:buClr>
                <a:srgbClr val="FF0000"/>
              </a:buClr>
              <a:buSzTx/>
              <a:buFont typeface="Wingdings" panose="05000000000000000000" pitchFamily="2" charset="2"/>
              <a:buChar char="Ø"/>
            </a:pPr>
            <a:r>
              <a:rPr lang="en-US" altLang="zh-CN" sz="2000" b="1"/>
              <a:t>2013</a:t>
            </a:r>
            <a:r>
              <a:rPr lang="zh-CN" altLang="en-US" sz="2000" b="1"/>
              <a:t>年</a:t>
            </a:r>
            <a:r>
              <a:rPr lang="en-US" altLang="zh-CN" sz="2000" b="1"/>
              <a:t>1</a:t>
            </a:r>
            <a:r>
              <a:rPr lang="zh-CN" altLang="en-US" sz="2000" b="1"/>
              <a:t>月</a:t>
            </a:r>
            <a:r>
              <a:rPr lang="en-US" altLang="zh-CN" sz="2000" b="1"/>
              <a:t>1</a:t>
            </a:r>
            <a:r>
              <a:rPr lang="zh-CN" altLang="en-US" sz="2000" b="1"/>
              <a:t>日乙公司可辨认净资产公允价值</a:t>
            </a:r>
            <a:r>
              <a:rPr lang="en-US" altLang="zh-CN" sz="2000" b="1"/>
              <a:t>=10560</a:t>
            </a:r>
          </a:p>
          <a:p>
            <a:pPr eaLnBrk="1" hangingPunct="1">
              <a:spcBef>
                <a:spcPct val="0"/>
              </a:spcBef>
              <a:buClr>
                <a:srgbClr val="FF0000"/>
              </a:buClr>
              <a:buSzTx/>
              <a:buFont typeface="Wingdings" panose="05000000000000000000" pitchFamily="2" charset="2"/>
              <a:buChar char="Ø"/>
            </a:pPr>
            <a:r>
              <a:rPr lang="en-US" altLang="zh-CN" sz="2000" b="1"/>
              <a:t>2013</a:t>
            </a:r>
            <a:r>
              <a:rPr lang="zh-CN" altLang="en-US" sz="2000" b="1"/>
              <a:t>年</a:t>
            </a:r>
            <a:r>
              <a:rPr lang="en-US" altLang="zh-CN" sz="2000" b="1"/>
              <a:t>1</a:t>
            </a:r>
            <a:r>
              <a:rPr lang="zh-CN" altLang="en-US" sz="2000" b="1"/>
              <a:t>月</a:t>
            </a:r>
            <a:r>
              <a:rPr lang="en-US" altLang="zh-CN" sz="2000" b="1"/>
              <a:t>1</a:t>
            </a:r>
            <a:r>
              <a:rPr lang="zh-CN" altLang="en-US" sz="2000" b="1"/>
              <a:t>日长期股权投资余额</a:t>
            </a:r>
            <a:r>
              <a:rPr lang="en-US" altLang="zh-CN" sz="2000" b="1"/>
              <a:t>=3000+3600=6600</a:t>
            </a:r>
            <a:r>
              <a:rPr lang="zh-CN" altLang="en-US" sz="2000" b="1"/>
              <a:t>，其中，商誉</a:t>
            </a:r>
            <a:r>
              <a:rPr lang="en-US" altLang="zh-CN" sz="2000" b="1"/>
              <a:t>=6600-10560*0.55</a:t>
            </a:r>
            <a:r>
              <a:rPr lang="zh-CN" altLang="en-US" sz="2000" b="1"/>
              <a:t> </a:t>
            </a:r>
            <a:r>
              <a:rPr lang="en-US" altLang="zh-CN" sz="2000" b="1"/>
              <a:t>=792</a:t>
            </a:r>
          </a:p>
          <a:p>
            <a:pPr eaLnBrk="1" hangingPunct="1">
              <a:spcBef>
                <a:spcPct val="0"/>
              </a:spcBef>
              <a:buClr>
                <a:srgbClr val="FF0000"/>
              </a:buClr>
              <a:buSzTx/>
              <a:buFont typeface="Wingdings" panose="05000000000000000000" pitchFamily="2" charset="2"/>
              <a:buChar char="Ø"/>
            </a:pPr>
            <a:r>
              <a:rPr lang="zh-CN" altLang="en-US" sz="2000" b="1"/>
              <a:t>合并日的抵销分录</a:t>
            </a:r>
            <a:endParaRPr lang="en-US" altLang="zh-CN" sz="2000" b="1"/>
          </a:p>
          <a:p>
            <a:pPr eaLnBrk="1" hangingPunct="1">
              <a:spcBef>
                <a:spcPct val="0"/>
              </a:spcBef>
              <a:buClr>
                <a:srgbClr val="FF0000"/>
              </a:buClr>
              <a:buSzTx/>
              <a:buFontTx/>
              <a:buNone/>
            </a:pPr>
            <a:r>
              <a:rPr lang="en-US" altLang="zh-CN" sz="2000" b="1"/>
              <a:t>   </a:t>
            </a:r>
            <a:r>
              <a:rPr lang="zh-CN" altLang="en-US" sz="2000" b="1"/>
              <a:t>    借：乙公司所有者权益 </a:t>
            </a:r>
            <a:r>
              <a:rPr lang="en-US" altLang="zh-CN" sz="2000" b="1"/>
              <a:t>10560</a:t>
            </a:r>
          </a:p>
          <a:p>
            <a:pPr eaLnBrk="1" hangingPunct="1">
              <a:spcBef>
                <a:spcPct val="0"/>
              </a:spcBef>
              <a:buClr>
                <a:srgbClr val="FF0000"/>
              </a:buClr>
              <a:buSzTx/>
              <a:buFontTx/>
              <a:buNone/>
            </a:pPr>
            <a:r>
              <a:rPr lang="en-US" altLang="zh-CN" sz="2000" b="1"/>
              <a:t>              </a:t>
            </a:r>
            <a:r>
              <a:rPr lang="zh-CN" altLang="en-US" sz="2000" b="1"/>
              <a:t>商誉                          </a:t>
            </a:r>
            <a:r>
              <a:rPr lang="en-US" altLang="zh-CN" sz="2000" b="1"/>
              <a:t>792</a:t>
            </a:r>
          </a:p>
          <a:p>
            <a:pPr eaLnBrk="1" hangingPunct="1">
              <a:spcBef>
                <a:spcPct val="0"/>
              </a:spcBef>
              <a:buClrTx/>
              <a:buSzTx/>
              <a:buFontTx/>
              <a:buNone/>
            </a:pPr>
            <a:r>
              <a:rPr lang="en-US" altLang="zh-CN" sz="2000" b="1"/>
              <a:t>           </a:t>
            </a:r>
            <a:r>
              <a:rPr lang="zh-CN" altLang="en-US" sz="2000" b="1"/>
              <a:t>贷：长期股权投资                  </a:t>
            </a:r>
            <a:r>
              <a:rPr lang="en-US" altLang="zh-CN" sz="2000" b="1"/>
              <a:t>6600</a:t>
            </a:r>
          </a:p>
          <a:p>
            <a:pPr eaLnBrk="1" hangingPunct="1">
              <a:spcBef>
                <a:spcPct val="0"/>
              </a:spcBef>
              <a:buClrTx/>
              <a:buSzTx/>
              <a:buFontTx/>
              <a:buNone/>
            </a:pPr>
            <a:r>
              <a:rPr lang="en-US" altLang="zh-CN" sz="2000" b="1"/>
              <a:t>                   </a:t>
            </a:r>
            <a:r>
              <a:rPr lang="zh-CN" altLang="en-US" sz="2000" b="1"/>
              <a:t>少数股东权益                 </a:t>
            </a:r>
            <a:r>
              <a:rPr lang="en-US" altLang="zh-CN" sz="2000" b="1"/>
              <a:t>4752</a:t>
            </a:r>
          </a:p>
          <a:p>
            <a:pPr eaLnBrk="1" hangingPunct="1">
              <a:spcBef>
                <a:spcPct val="0"/>
              </a:spcBef>
              <a:buClrTx/>
              <a:buSzTx/>
              <a:buFontTx/>
              <a:buNone/>
            </a:pPr>
            <a:endParaRPr lang="zh-CN" altLang="en-US" sz="2000" b="1"/>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9286CEA-7BCB-4B72-83A3-43E7EDC906C3}" type="datetime1">
              <a:rPr kumimoji="0" lang="zh-CN" altLang="en-US" sz="1400"/>
              <a:t>2026/3/30</a:t>
            </a:fld>
            <a:endParaRPr kumimoji="0" lang="en-US" altLang="zh-CN" sz="1400"/>
          </a:p>
        </p:txBody>
      </p:sp>
      <p:sp>
        <p:nvSpPr>
          <p:cNvPr id="211971"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197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04065FB-BD5A-4FD6-9E9E-D40A89B482FB}" type="slidenum">
              <a:rPr kumimoji="0" lang="en-US" altLang="zh-CN" sz="1400"/>
              <a:t>101</a:t>
            </a:fld>
            <a:endParaRPr kumimoji="0" lang="en-US" altLang="zh-CN" sz="1400"/>
          </a:p>
        </p:txBody>
      </p:sp>
      <p:sp>
        <p:nvSpPr>
          <p:cNvPr id="27653" name="TextBox 5"/>
          <p:cNvSpPr txBox="1">
            <a:spLocks noChangeArrowheads="1"/>
          </p:cNvSpPr>
          <p:nvPr/>
        </p:nvSpPr>
        <p:spPr bwMode="auto">
          <a:xfrm>
            <a:off x="395290" y="260352"/>
            <a:ext cx="8353425" cy="47085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00"/>
              </a:buClr>
              <a:buSzTx/>
              <a:buFont typeface="Wingdings" panose="05000000000000000000" pitchFamily="2" charset="2"/>
              <a:buChar char="Ø"/>
              <a:defRPr/>
            </a:pPr>
            <a:r>
              <a:rPr lang="zh-CN" altLang="en-US" sz="2000" b="1" dirty="0">
                <a:latin typeface="+mn-ea"/>
                <a:ea typeface="+mn-ea"/>
              </a:rPr>
              <a:t>权益法下</a:t>
            </a:r>
            <a:r>
              <a:rPr lang="en-US" altLang="zh-CN" sz="2000" b="1" dirty="0">
                <a:latin typeface="+mn-ea"/>
                <a:ea typeface="+mn-ea"/>
              </a:rPr>
              <a:t>2013</a:t>
            </a:r>
            <a:r>
              <a:rPr lang="zh-CN" altLang="en-US" sz="2000" b="1" dirty="0">
                <a:latin typeface="+mn-ea"/>
                <a:ea typeface="+mn-ea"/>
              </a:rPr>
              <a:t>年的投资收益</a:t>
            </a:r>
            <a:r>
              <a:rPr lang="en-US" altLang="zh-CN" sz="2000" b="1" dirty="0">
                <a:latin typeface="+mn-ea"/>
                <a:ea typeface="+mn-ea"/>
              </a:rPr>
              <a:t>=1800*0.55=990</a:t>
            </a:r>
          </a:p>
          <a:p>
            <a:pPr eaLnBrk="1" hangingPunct="1">
              <a:spcBef>
                <a:spcPct val="0"/>
              </a:spcBef>
              <a:buClr>
                <a:srgbClr val="FF0000"/>
              </a:buClr>
              <a:buSzTx/>
              <a:buFont typeface="Wingdings" panose="05000000000000000000" pitchFamily="2" charset="2"/>
              <a:buChar char="Ø"/>
              <a:defRPr/>
            </a:pPr>
            <a:r>
              <a:rPr lang="zh-CN" altLang="en-US" sz="2000" b="1" dirty="0">
                <a:latin typeface="+mn-ea"/>
                <a:ea typeface="+mn-ea"/>
              </a:rPr>
              <a:t>权益法下</a:t>
            </a:r>
            <a:r>
              <a:rPr lang="en-US" altLang="zh-CN" sz="2000" b="1" dirty="0">
                <a:latin typeface="+mn-ea"/>
                <a:ea typeface="+mn-ea"/>
              </a:rPr>
              <a:t>2013</a:t>
            </a:r>
            <a:r>
              <a:rPr lang="zh-CN" altLang="en-US" sz="2000" b="1" dirty="0">
                <a:latin typeface="+mn-ea"/>
                <a:ea typeface="+mn-ea"/>
              </a:rPr>
              <a:t>年末的长期股权投资</a:t>
            </a:r>
            <a:r>
              <a:rPr lang="en-US" altLang="zh-CN" sz="2000" b="1" dirty="0">
                <a:latin typeface="+mn-ea"/>
                <a:ea typeface="+mn-ea"/>
              </a:rPr>
              <a:t>=6600+990-440*1+300*0.55 =7315</a:t>
            </a:r>
          </a:p>
          <a:p>
            <a:pPr eaLnBrk="1" hangingPunct="1">
              <a:spcBef>
                <a:spcPct val="0"/>
              </a:spcBef>
              <a:buClr>
                <a:srgbClr val="FF0000"/>
              </a:buClr>
              <a:buSzTx/>
              <a:buFont typeface="Wingdings" panose="05000000000000000000" pitchFamily="2" charset="2"/>
              <a:buChar char="Ø"/>
              <a:defRPr/>
            </a:pPr>
            <a:r>
              <a:rPr lang="en-US" altLang="zh-CN" sz="2000" b="1" dirty="0">
                <a:latin typeface="+mn-ea"/>
                <a:ea typeface="+mn-ea"/>
              </a:rPr>
              <a:t>2013</a:t>
            </a:r>
            <a:r>
              <a:rPr lang="zh-CN" altLang="en-US" sz="2000" b="1" dirty="0">
                <a:latin typeface="+mn-ea"/>
                <a:ea typeface="+mn-ea"/>
              </a:rPr>
              <a:t>年末乙公司可辨认净资产</a:t>
            </a:r>
            <a:r>
              <a:rPr lang="en-US" altLang="zh-CN" sz="2000" b="1" dirty="0">
                <a:latin typeface="+mn-ea"/>
                <a:ea typeface="+mn-ea"/>
              </a:rPr>
              <a:t>=10560+1800+300-800=11860</a:t>
            </a:r>
          </a:p>
          <a:p>
            <a:pPr eaLnBrk="1" hangingPunct="1">
              <a:spcBef>
                <a:spcPct val="0"/>
              </a:spcBef>
              <a:buClr>
                <a:srgbClr val="FF0000"/>
              </a:buClr>
              <a:buSzTx/>
              <a:buFont typeface="Wingdings" panose="05000000000000000000" pitchFamily="2" charset="2"/>
              <a:buChar char="Ø"/>
              <a:defRPr/>
            </a:pPr>
            <a:endParaRPr lang="en-US" altLang="zh-CN" sz="2000" b="1" dirty="0">
              <a:latin typeface="+mn-ea"/>
              <a:ea typeface="+mn-ea"/>
            </a:endParaRPr>
          </a:p>
          <a:p>
            <a:pPr eaLnBrk="1" hangingPunct="1">
              <a:spcBef>
                <a:spcPct val="0"/>
              </a:spcBef>
              <a:buClr>
                <a:srgbClr val="FF0000"/>
              </a:buClr>
              <a:buSzTx/>
              <a:buFont typeface="Wingdings" panose="05000000000000000000" pitchFamily="2" charset="2"/>
              <a:buChar char="Ø"/>
              <a:defRPr/>
            </a:pPr>
            <a:r>
              <a:rPr lang="en-US" altLang="zh-CN" sz="2000" b="1" dirty="0">
                <a:latin typeface="+mn-ea"/>
                <a:ea typeface="+mn-ea"/>
              </a:rPr>
              <a:t>2013</a:t>
            </a:r>
            <a:r>
              <a:rPr lang="zh-CN" altLang="en-US" sz="2000" b="1" dirty="0">
                <a:latin typeface="+mn-ea"/>
                <a:ea typeface="+mn-ea"/>
              </a:rPr>
              <a:t>年的调整、抵销分录</a:t>
            </a:r>
            <a:endParaRPr lang="en-US" altLang="zh-CN" sz="2000" b="1" dirty="0">
              <a:latin typeface="+mn-ea"/>
              <a:ea typeface="+mn-ea"/>
            </a:endParaRPr>
          </a:p>
          <a:p>
            <a:pPr eaLnBrk="1" hangingPunct="1">
              <a:spcBef>
                <a:spcPct val="0"/>
              </a:spcBef>
              <a:buClr>
                <a:srgbClr val="FF0000"/>
              </a:buClr>
              <a:buSzTx/>
              <a:buFont typeface="Wingdings" panose="05000000000000000000" pitchFamily="2" charset="2"/>
              <a:buNone/>
              <a:defRPr/>
            </a:pPr>
            <a:r>
              <a:rPr lang="zh-CN" altLang="en-US" sz="2000" b="1" dirty="0">
                <a:latin typeface="+mn-ea"/>
                <a:ea typeface="+mn-ea"/>
              </a:rPr>
              <a:t>（</a:t>
            </a:r>
            <a:r>
              <a:rPr lang="en-US" altLang="zh-CN" sz="2000" b="1" dirty="0">
                <a:latin typeface="+mn-ea"/>
                <a:ea typeface="+mn-ea"/>
              </a:rPr>
              <a:t>1</a:t>
            </a:r>
            <a:r>
              <a:rPr lang="zh-CN" altLang="en-US" sz="2000" b="1" dirty="0">
                <a:latin typeface="+mn-ea"/>
                <a:ea typeface="+mn-ea"/>
              </a:rPr>
              <a:t>）调整购买日的计价和损益</a:t>
            </a:r>
            <a:endParaRPr lang="en-US" altLang="zh-CN" sz="2000" b="1" dirty="0">
              <a:latin typeface="+mn-ea"/>
              <a:ea typeface="+mn-ea"/>
            </a:endParaRPr>
          </a:p>
          <a:p>
            <a:pPr eaLnBrk="1" hangingPunct="1">
              <a:spcBef>
                <a:spcPct val="0"/>
              </a:spcBef>
              <a:buClr>
                <a:srgbClr val="FF0000"/>
              </a:buClr>
              <a:buSzTx/>
              <a:buFont typeface="Wingdings" panose="05000000000000000000" pitchFamily="2" charset="2"/>
              <a:buNone/>
              <a:defRPr/>
            </a:pPr>
            <a:r>
              <a:rPr lang="en-US" altLang="zh-CN" sz="2000" b="1" dirty="0">
                <a:latin typeface="+mn-ea"/>
                <a:ea typeface="+mn-ea"/>
              </a:rPr>
              <a:t>    </a:t>
            </a:r>
            <a:r>
              <a:rPr lang="zh-CN" altLang="en-US" sz="2000" b="1" dirty="0">
                <a:latin typeface="+mn-ea"/>
                <a:ea typeface="+mn-ea"/>
              </a:rPr>
              <a:t>借：长期股权投资  </a:t>
            </a:r>
            <a:r>
              <a:rPr lang="en-US" altLang="zh-CN" sz="2000" b="1" dirty="0">
                <a:latin typeface="+mn-ea"/>
                <a:ea typeface="+mn-ea"/>
              </a:rPr>
              <a:t>360</a:t>
            </a:r>
          </a:p>
          <a:p>
            <a:pPr eaLnBrk="1" hangingPunct="1">
              <a:spcBef>
                <a:spcPct val="0"/>
              </a:spcBef>
              <a:buClr>
                <a:srgbClr val="FF0000"/>
              </a:buClr>
              <a:buSzTx/>
              <a:buFont typeface="Wingdings" panose="05000000000000000000" pitchFamily="2" charset="2"/>
              <a:buNone/>
              <a:defRPr/>
            </a:pPr>
            <a:r>
              <a:rPr lang="en-US" altLang="zh-CN" sz="2000" b="1" dirty="0">
                <a:latin typeface="+mn-ea"/>
                <a:ea typeface="+mn-ea"/>
              </a:rPr>
              <a:t>      </a:t>
            </a:r>
            <a:r>
              <a:rPr lang="zh-CN" altLang="en-US" sz="2000" b="1" dirty="0">
                <a:latin typeface="+mn-ea"/>
                <a:ea typeface="+mn-ea"/>
              </a:rPr>
              <a:t>贷：投资收益       </a:t>
            </a:r>
            <a:r>
              <a:rPr lang="en-US" altLang="zh-CN" sz="2000" b="1" dirty="0">
                <a:latin typeface="+mn-ea"/>
                <a:ea typeface="+mn-ea"/>
              </a:rPr>
              <a:t>360</a:t>
            </a:r>
          </a:p>
          <a:p>
            <a:pPr eaLnBrk="1" hangingPunct="1">
              <a:spcBef>
                <a:spcPct val="0"/>
              </a:spcBef>
              <a:buClr>
                <a:srgbClr val="FF0000"/>
              </a:buClr>
              <a:buSzTx/>
              <a:buFont typeface="Wingdings" panose="05000000000000000000" pitchFamily="2" charset="2"/>
              <a:buNone/>
              <a:defRPr/>
            </a:pPr>
            <a:r>
              <a:rPr lang="en-US" altLang="zh-CN" sz="2000" b="1" dirty="0">
                <a:latin typeface="+mn-ea"/>
                <a:ea typeface="+mn-ea"/>
              </a:rPr>
              <a:t>    </a:t>
            </a:r>
            <a:r>
              <a:rPr lang="zh-CN" altLang="en-US" sz="2000" b="1" dirty="0">
                <a:latin typeface="+mn-ea"/>
                <a:ea typeface="+mn-ea"/>
              </a:rPr>
              <a:t>借：其他综合收益（</a:t>
            </a:r>
            <a:r>
              <a:rPr lang="en-US" altLang="zh-CN" sz="2000" b="1" dirty="0">
                <a:latin typeface="+mn-ea"/>
                <a:ea typeface="+mn-ea"/>
              </a:rPr>
              <a:t>OCI</a:t>
            </a:r>
            <a:r>
              <a:rPr lang="zh-CN" altLang="en-US" sz="2000" b="1" dirty="0">
                <a:latin typeface="+mn-ea"/>
                <a:ea typeface="+mn-ea"/>
              </a:rPr>
              <a:t>）</a:t>
            </a:r>
            <a:r>
              <a:rPr lang="en-US" altLang="zh-CN" sz="2000" b="1" dirty="0">
                <a:latin typeface="+mn-ea"/>
                <a:ea typeface="+mn-ea"/>
              </a:rPr>
              <a:t>37.5</a:t>
            </a:r>
          </a:p>
          <a:p>
            <a:pPr eaLnBrk="1" hangingPunct="1">
              <a:spcBef>
                <a:spcPct val="0"/>
              </a:spcBef>
              <a:buClr>
                <a:srgbClr val="FF0000"/>
              </a:buClr>
              <a:buSzTx/>
              <a:buFont typeface="Wingdings" panose="05000000000000000000" pitchFamily="2" charset="2"/>
              <a:buNone/>
              <a:defRPr/>
            </a:pPr>
            <a:r>
              <a:rPr lang="en-US" altLang="zh-CN" sz="2000" b="1" dirty="0">
                <a:latin typeface="+mn-ea"/>
                <a:ea typeface="+mn-ea"/>
              </a:rPr>
              <a:t>      </a:t>
            </a:r>
            <a:r>
              <a:rPr lang="zh-CN" altLang="en-US" sz="2000" b="1" dirty="0">
                <a:latin typeface="+mn-ea"/>
                <a:ea typeface="+mn-ea"/>
              </a:rPr>
              <a:t>贷：投资收益               </a:t>
            </a:r>
            <a:r>
              <a:rPr lang="en-US" altLang="zh-CN" sz="2000" b="1" dirty="0">
                <a:latin typeface="+mn-ea"/>
                <a:ea typeface="+mn-ea"/>
              </a:rPr>
              <a:t>37.5</a:t>
            </a:r>
          </a:p>
          <a:p>
            <a:pPr eaLnBrk="1" hangingPunct="1">
              <a:spcBef>
                <a:spcPct val="0"/>
              </a:spcBef>
              <a:buClr>
                <a:srgbClr val="FF0000"/>
              </a:buClr>
              <a:buSzTx/>
              <a:buFont typeface="Wingdings" panose="05000000000000000000" pitchFamily="2" charset="2"/>
              <a:buNone/>
              <a:defRPr/>
            </a:pPr>
            <a:endParaRPr lang="en-US" altLang="zh-CN" sz="2000" b="1" dirty="0">
              <a:latin typeface="+mn-ea"/>
              <a:ea typeface="+mn-ea"/>
            </a:endParaRPr>
          </a:p>
          <a:p>
            <a:pPr eaLnBrk="1" hangingPunct="1">
              <a:spcBef>
                <a:spcPct val="0"/>
              </a:spcBef>
              <a:buClr>
                <a:srgbClr val="FF0000"/>
              </a:buClr>
              <a:buSzTx/>
              <a:buFont typeface="Wingdings" panose="05000000000000000000" pitchFamily="2" charset="2"/>
              <a:buNone/>
              <a:defRPr/>
            </a:pPr>
            <a:r>
              <a:rPr lang="en-US" altLang="zh-CN" sz="2000" b="1" dirty="0">
                <a:latin typeface="+mn-ea"/>
                <a:ea typeface="+mn-ea"/>
              </a:rPr>
              <a:t> </a:t>
            </a:r>
            <a:r>
              <a:rPr lang="zh-CN" altLang="en-US" sz="2000" b="1" dirty="0">
                <a:latin typeface="+mn-ea"/>
                <a:ea typeface="+mn-ea"/>
              </a:rPr>
              <a:t>（</a:t>
            </a:r>
            <a:r>
              <a:rPr lang="en-US" altLang="zh-CN" sz="2000" b="1" dirty="0">
                <a:latin typeface="+mn-ea"/>
                <a:ea typeface="+mn-ea"/>
              </a:rPr>
              <a:t>2</a:t>
            </a:r>
            <a:r>
              <a:rPr lang="zh-CN" altLang="en-US" sz="2000" b="1" dirty="0">
                <a:latin typeface="+mn-ea"/>
                <a:ea typeface="+mn-ea"/>
              </a:rPr>
              <a:t>）从成本法调整到权益法：</a:t>
            </a:r>
            <a:endParaRPr lang="en-US" altLang="zh-CN" sz="2000" b="1" dirty="0">
              <a:latin typeface="+mn-ea"/>
              <a:ea typeface="+mn-ea"/>
            </a:endParaRPr>
          </a:p>
          <a:p>
            <a:pPr eaLnBrk="1" hangingPunct="1">
              <a:spcBef>
                <a:spcPct val="0"/>
              </a:spcBef>
              <a:buClr>
                <a:srgbClr val="FF0000"/>
              </a:buClr>
              <a:buSzTx/>
              <a:buFontTx/>
              <a:buNone/>
              <a:defRPr/>
            </a:pPr>
            <a:r>
              <a:rPr lang="zh-CN" altLang="en-US" sz="2000" b="1" dirty="0">
                <a:latin typeface="+mn-ea"/>
                <a:ea typeface="+mn-ea"/>
              </a:rPr>
              <a:t>         借：长期股权投资   </a:t>
            </a:r>
            <a:r>
              <a:rPr lang="en-US" altLang="zh-CN" sz="2000" b="1" dirty="0">
                <a:latin typeface="+mn-ea"/>
                <a:ea typeface="+mn-ea"/>
              </a:rPr>
              <a:t>715</a:t>
            </a:r>
            <a:r>
              <a:rPr lang="zh-CN" altLang="en-US" sz="2000" b="1" dirty="0">
                <a:latin typeface="+mn-ea"/>
                <a:ea typeface="+mn-ea"/>
              </a:rPr>
              <a:t>（</a:t>
            </a:r>
            <a:r>
              <a:rPr lang="en-US" altLang="zh-CN" sz="2000" b="1" dirty="0">
                <a:latin typeface="+mn-ea"/>
                <a:ea typeface="+mn-ea"/>
              </a:rPr>
              <a:t>=7315-6240-360</a:t>
            </a:r>
            <a:r>
              <a:rPr lang="zh-CN" altLang="en-US" sz="2000" b="1" dirty="0">
                <a:latin typeface="+mn-ea"/>
                <a:ea typeface="+mn-ea"/>
              </a:rPr>
              <a:t>（已调整））</a:t>
            </a:r>
            <a:endParaRPr lang="en-US" altLang="zh-CN" sz="2000" b="1" dirty="0">
              <a:latin typeface="+mn-ea"/>
              <a:ea typeface="+mn-ea"/>
            </a:endParaRPr>
          </a:p>
          <a:p>
            <a:pPr eaLnBrk="1" hangingPunct="1">
              <a:spcBef>
                <a:spcPct val="0"/>
              </a:spcBef>
              <a:buClr>
                <a:srgbClr val="FF0000"/>
              </a:buClr>
              <a:buSzTx/>
              <a:buFontTx/>
              <a:buNone/>
              <a:defRPr/>
            </a:pPr>
            <a:r>
              <a:rPr lang="en-US" altLang="zh-CN" sz="2000" b="1" dirty="0">
                <a:latin typeface="+mn-ea"/>
                <a:ea typeface="+mn-ea"/>
              </a:rPr>
              <a:t>             </a:t>
            </a:r>
            <a:r>
              <a:rPr lang="zh-CN" altLang="en-US" sz="2000" b="1" dirty="0">
                <a:latin typeface="+mn-ea"/>
                <a:ea typeface="+mn-ea"/>
              </a:rPr>
              <a:t>贷：投资收益         </a:t>
            </a:r>
            <a:r>
              <a:rPr lang="en-US" altLang="zh-CN" sz="2000" b="1" dirty="0">
                <a:latin typeface="+mn-ea"/>
                <a:ea typeface="+mn-ea"/>
              </a:rPr>
              <a:t>550</a:t>
            </a:r>
            <a:r>
              <a:rPr lang="zh-CN" altLang="en-US" sz="1800" b="1" dirty="0">
                <a:latin typeface="+mn-ea"/>
                <a:ea typeface="+mn-ea"/>
              </a:rPr>
              <a:t>（</a:t>
            </a:r>
            <a:r>
              <a:rPr lang="en-US" altLang="zh-CN" sz="1800" b="1" dirty="0">
                <a:latin typeface="+mn-ea"/>
                <a:ea typeface="+mn-ea"/>
              </a:rPr>
              <a:t>=</a:t>
            </a:r>
            <a:r>
              <a:rPr lang="zh-CN" altLang="en-US" sz="1800" b="1" dirty="0">
                <a:latin typeface="+mn-ea"/>
                <a:ea typeface="+mn-ea"/>
              </a:rPr>
              <a:t> </a:t>
            </a:r>
            <a:r>
              <a:rPr lang="en-US" altLang="zh-CN" sz="1800" b="1" dirty="0">
                <a:latin typeface="+mn-ea"/>
                <a:ea typeface="+mn-ea"/>
              </a:rPr>
              <a:t>990-440</a:t>
            </a:r>
            <a:r>
              <a:rPr lang="zh-CN" altLang="en-US" sz="1800" b="1" dirty="0">
                <a:latin typeface="+mn-ea"/>
                <a:ea typeface="+mn-ea"/>
              </a:rPr>
              <a:t>）</a:t>
            </a:r>
            <a:endParaRPr lang="en-US" altLang="zh-CN" sz="1800" b="1" dirty="0">
              <a:latin typeface="+mn-ea"/>
              <a:ea typeface="+mn-ea"/>
            </a:endParaRPr>
          </a:p>
          <a:p>
            <a:pPr eaLnBrk="1" hangingPunct="1">
              <a:spcBef>
                <a:spcPct val="0"/>
              </a:spcBef>
              <a:buClrTx/>
              <a:buSzTx/>
              <a:buFontTx/>
              <a:buNone/>
              <a:defRPr/>
            </a:pPr>
            <a:r>
              <a:rPr lang="zh-CN" altLang="en-US" sz="2000" b="1" dirty="0">
                <a:latin typeface="+mn-ea"/>
                <a:ea typeface="+mn-ea"/>
              </a:rPr>
              <a:t>                 其他综合收益     </a:t>
            </a:r>
            <a:r>
              <a:rPr lang="en-US" altLang="zh-CN" sz="2000" b="1" dirty="0">
                <a:latin typeface="+mn-ea"/>
                <a:ea typeface="+mn-ea"/>
              </a:rPr>
              <a:t>165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A1B7BA9-5443-478E-8CBF-E3709CC6BE6A}" type="slidenum">
              <a:rPr kumimoji="0" lang="en-US" altLang="zh-CN" sz="1400"/>
              <a:t>102</a:t>
            </a:fld>
            <a:endParaRPr kumimoji="0" lang="en-US" altLang="zh-CN" sz="1400"/>
          </a:p>
        </p:txBody>
      </p:sp>
      <p:sp>
        <p:nvSpPr>
          <p:cNvPr id="212995" name="TextBox 6"/>
          <p:cNvSpPr txBox="1">
            <a:spLocks noChangeArrowheads="1"/>
          </p:cNvSpPr>
          <p:nvPr/>
        </p:nvSpPr>
        <p:spPr bwMode="auto">
          <a:xfrm>
            <a:off x="349252" y="2924177"/>
            <a:ext cx="4727575" cy="1477963"/>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t>（</a:t>
            </a:r>
            <a:r>
              <a:rPr lang="en-US" altLang="zh-CN" sz="1800" b="1"/>
              <a:t>3</a:t>
            </a:r>
            <a:r>
              <a:rPr lang="zh-CN" altLang="en-US" sz="1800" b="1"/>
              <a:t>）</a:t>
            </a:r>
            <a:endParaRPr lang="en-US" altLang="zh-CN" sz="1800" b="1"/>
          </a:p>
          <a:p>
            <a:pPr eaLnBrk="1" hangingPunct="1">
              <a:spcBef>
                <a:spcPct val="0"/>
              </a:spcBef>
              <a:buClr>
                <a:srgbClr val="FF0000"/>
              </a:buClr>
              <a:buSzTx/>
              <a:buFontTx/>
              <a:buNone/>
            </a:pPr>
            <a:r>
              <a:rPr lang="zh-CN" altLang="en-US" sz="1800" b="1"/>
              <a:t>借：乙公司所有者权益  </a:t>
            </a:r>
            <a:r>
              <a:rPr lang="en-US" altLang="zh-CN" sz="1800" b="1"/>
              <a:t>10560</a:t>
            </a:r>
          </a:p>
          <a:p>
            <a:pPr eaLnBrk="1" hangingPunct="1">
              <a:spcBef>
                <a:spcPct val="0"/>
              </a:spcBef>
              <a:buClr>
                <a:srgbClr val="FF0000"/>
              </a:buClr>
              <a:buSzTx/>
              <a:buFontTx/>
              <a:buNone/>
            </a:pPr>
            <a:r>
              <a:rPr lang="en-US" altLang="zh-CN" sz="1800" b="1"/>
              <a:t>        </a:t>
            </a:r>
            <a:r>
              <a:rPr lang="zh-CN" altLang="en-US" sz="1800" b="1"/>
              <a:t>商誉                         </a:t>
            </a:r>
            <a:r>
              <a:rPr lang="en-US" altLang="zh-CN" sz="1800" b="1"/>
              <a:t>792</a:t>
            </a:r>
          </a:p>
          <a:p>
            <a:pPr eaLnBrk="1" hangingPunct="1">
              <a:spcBef>
                <a:spcPct val="0"/>
              </a:spcBef>
              <a:buClrTx/>
              <a:buSzTx/>
              <a:buFontTx/>
              <a:buNone/>
            </a:pPr>
            <a:r>
              <a:rPr lang="en-US" altLang="zh-CN" sz="1800" b="1"/>
              <a:t>    </a:t>
            </a:r>
            <a:r>
              <a:rPr lang="zh-CN" altLang="en-US" sz="1800" b="1"/>
              <a:t>贷：长期股权投资           </a:t>
            </a:r>
            <a:r>
              <a:rPr lang="en-US" altLang="zh-CN" sz="1800" b="1"/>
              <a:t>6600</a:t>
            </a:r>
          </a:p>
          <a:p>
            <a:pPr eaLnBrk="1" hangingPunct="1">
              <a:spcBef>
                <a:spcPct val="0"/>
              </a:spcBef>
              <a:buClrTx/>
              <a:buSzTx/>
              <a:buFontTx/>
              <a:buNone/>
            </a:pPr>
            <a:r>
              <a:rPr lang="en-US" altLang="zh-CN" sz="1800" b="1"/>
              <a:t>           </a:t>
            </a:r>
            <a:r>
              <a:rPr lang="zh-CN" altLang="en-US" sz="1800" b="1"/>
              <a:t>少数股东权益          </a:t>
            </a:r>
            <a:r>
              <a:rPr lang="en-US" altLang="zh-CN" sz="1800" b="1"/>
              <a:t>4752</a:t>
            </a:r>
          </a:p>
        </p:txBody>
      </p:sp>
      <p:sp>
        <p:nvSpPr>
          <p:cNvPr id="212996" name="TextBox 7"/>
          <p:cNvSpPr txBox="1">
            <a:spLocks noChangeArrowheads="1"/>
          </p:cNvSpPr>
          <p:nvPr/>
        </p:nvSpPr>
        <p:spPr bwMode="auto">
          <a:xfrm>
            <a:off x="349252" y="254002"/>
            <a:ext cx="8399463" cy="23082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t>（</a:t>
            </a:r>
            <a:r>
              <a:rPr lang="en-US" altLang="zh-CN" sz="1800" b="1"/>
              <a:t>2</a:t>
            </a:r>
            <a:r>
              <a:rPr lang="zh-CN" altLang="en-US" sz="1800" b="1"/>
              <a:t>）抵销本期投资收益和子公司分配的现金股利，以及其他综合收益导致的长期股权投资变动：</a:t>
            </a:r>
            <a:endParaRPr lang="en-US" altLang="zh-CN" sz="1800" b="1"/>
          </a:p>
          <a:p>
            <a:pPr eaLnBrk="1" hangingPunct="1">
              <a:spcBef>
                <a:spcPct val="0"/>
              </a:spcBef>
              <a:buClrTx/>
              <a:buSzTx/>
              <a:buFontTx/>
              <a:buNone/>
            </a:pPr>
            <a:r>
              <a:rPr lang="zh-CN" altLang="en-US" sz="1800" b="1"/>
              <a:t>借：投资收益          </a:t>
            </a:r>
            <a:r>
              <a:rPr lang="en-US" altLang="zh-CN" sz="1800" b="1"/>
              <a:t>990</a:t>
            </a:r>
          </a:p>
          <a:p>
            <a:pPr eaLnBrk="1" hangingPunct="1">
              <a:spcBef>
                <a:spcPct val="0"/>
              </a:spcBef>
              <a:buClrTx/>
              <a:buSzTx/>
              <a:buFontTx/>
              <a:buNone/>
            </a:pPr>
            <a:r>
              <a:rPr lang="en-US" altLang="zh-CN" sz="1800" b="1"/>
              <a:t>      </a:t>
            </a:r>
            <a:r>
              <a:rPr lang="zh-CN" altLang="en-US" sz="1800" b="1"/>
              <a:t>少数股东权益   </a:t>
            </a:r>
            <a:r>
              <a:rPr lang="en-US" altLang="zh-CN" sz="1800" b="1"/>
              <a:t>360</a:t>
            </a:r>
          </a:p>
          <a:p>
            <a:pPr eaLnBrk="1" hangingPunct="1">
              <a:spcBef>
                <a:spcPct val="0"/>
              </a:spcBef>
              <a:buClrTx/>
              <a:buSzTx/>
              <a:buFontTx/>
              <a:buNone/>
            </a:pPr>
            <a:r>
              <a:rPr lang="zh-CN" altLang="en-US" sz="1800" b="1"/>
              <a:t>   贷：发放现金股利            </a:t>
            </a:r>
            <a:r>
              <a:rPr lang="en-US" altLang="zh-CN" sz="1800" b="1"/>
              <a:t>800</a:t>
            </a:r>
          </a:p>
          <a:p>
            <a:pPr eaLnBrk="1" hangingPunct="1">
              <a:spcBef>
                <a:spcPct val="0"/>
              </a:spcBef>
              <a:buClrTx/>
              <a:buSzTx/>
              <a:buFontTx/>
              <a:buNone/>
            </a:pPr>
            <a:r>
              <a:rPr lang="zh-CN" altLang="en-US" sz="1800" b="1"/>
              <a:t>          长期股权投资            </a:t>
            </a:r>
            <a:r>
              <a:rPr lang="en-US" altLang="zh-CN" sz="1800" b="1"/>
              <a:t>550</a:t>
            </a:r>
          </a:p>
          <a:p>
            <a:pPr eaLnBrk="1" hangingPunct="1">
              <a:spcBef>
                <a:spcPct val="0"/>
              </a:spcBef>
              <a:buClrTx/>
              <a:buSzTx/>
              <a:buFontTx/>
              <a:buNone/>
            </a:pPr>
            <a:r>
              <a:rPr lang="zh-CN" altLang="en-US" sz="1800" b="1"/>
              <a:t>借：</a:t>
            </a:r>
            <a:r>
              <a:rPr lang="zh-CN" altLang="en-US" sz="1800" b="1">
                <a:latin typeface="宋体" panose="02010600030101010101" pitchFamily="2" charset="-122"/>
              </a:rPr>
              <a:t>其他综合收益    </a:t>
            </a:r>
            <a:r>
              <a:rPr lang="en-US" altLang="zh-CN" sz="1800" b="1"/>
              <a:t>165 </a:t>
            </a:r>
          </a:p>
          <a:p>
            <a:pPr eaLnBrk="1" hangingPunct="1">
              <a:spcBef>
                <a:spcPct val="0"/>
              </a:spcBef>
              <a:buClrTx/>
              <a:buSzTx/>
              <a:buFontTx/>
              <a:buNone/>
            </a:pPr>
            <a:r>
              <a:rPr lang="zh-CN" altLang="en-US" sz="1800" b="1"/>
              <a:t>     贷：长期股权投资            </a:t>
            </a:r>
            <a:r>
              <a:rPr lang="en-US" altLang="zh-CN" sz="1800" b="1"/>
              <a:t>   165</a:t>
            </a:r>
            <a:endParaRPr lang="zh-CN" altLang="en-US" sz="1800"/>
          </a:p>
        </p:txBody>
      </p:sp>
      <p:sp>
        <p:nvSpPr>
          <p:cNvPr id="5" name="TextBox 8"/>
          <p:cNvSpPr txBox="1"/>
          <p:nvPr/>
        </p:nvSpPr>
        <p:spPr>
          <a:xfrm>
            <a:off x="349250" y="4686300"/>
            <a:ext cx="6743700" cy="1200150"/>
          </a:xfrm>
          <a:prstGeom prst="rect">
            <a:avLst/>
          </a:prstGeom>
          <a:noFill/>
          <a:ln>
            <a:solidFill>
              <a:srgbClr val="FF0000"/>
            </a:solidFill>
          </a:ln>
        </p:spPr>
        <p:txBody>
          <a:bodyPr>
            <a:spAutoFit/>
          </a:bodyPr>
          <a:lstStyle/>
          <a:p>
            <a:pPr>
              <a:defRPr/>
            </a:pPr>
            <a:r>
              <a:rPr lang="zh-CN" altLang="en-US" sz="1800" b="1" dirty="0"/>
              <a:t>（</a:t>
            </a:r>
            <a:r>
              <a:rPr lang="en-US" altLang="zh-CN" sz="1800" b="1" dirty="0"/>
              <a:t>4</a:t>
            </a:r>
            <a:r>
              <a:rPr lang="zh-CN" altLang="en-US" sz="1800" b="1" dirty="0"/>
              <a:t>）</a:t>
            </a:r>
            <a:endParaRPr lang="en-US" altLang="zh-CN" sz="1800" b="1" dirty="0"/>
          </a:p>
          <a:p>
            <a:pPr>
              <a:buClr>
                <a:srgbClr val="FF0000"/>
              </a:buClr>
              <a:defRPr/>
            </a:pPr>
            <a:r>
              <a:rPr lang="zh-CN" altLang="en-US" sz="1800" b="1" dirty="0"/>
              <a:t>借：少数股东利润                </a:t>
            </a:r>
            <a:r>
              <a:rPr lang="en-US" altLang="zh-CN" sz="1800" b="1" dirty="0">
                <a:latin typeface="+mn-ea"/>
                <a:ea typeface="+mn-ea"/>
              </a:rPr>
              <a:t>810</a:t>
            </a:r>
            <a:r>
              <a:rPr lang="zh-CN" altLang="en-US" sz="1800" b="1" dirty="0">
                <a:latin typeface="+mn-ea"/>
                <a:ea typeface="+mn-ea"/>
              </a:rPr>
              <a:t>（</a:t>
            </a:r>
            <a:r>
              <a:rPr lang="en-US" altLang="zh-CN" sz="1800" b="1" dirty="0">
                <a:latin typeface="+mn-ea"/>
                <a:ea typeface="+mn-ea"/>
              </a:rPr>
              <a:t>=1800</a:t>
            </a:r>
            <a:r>
              <a:rPr lang="zh-CN" altLang="en-US" sz="1800" b="1" dirty="0">
                <a:latin typeface="+mn-ea"/>
                <a:ea typeface="+mn-ea"/>
              </a:rPr>
              <a:t>*</a:t>
            </a:r>
            <a:r>
              <a:rPr lang="en-US" altLang="zh-CN" sz="1800" b="1" dirty="0">
                <a:latin typeface="+mn-ea"/>
                <a:ea typeface="+mn-ea"/>
              </a:rPr>
              <a:t>0.45</a:t>
            </a:r>
            <a:r>
              <a:rPr lang="zh-CN" altLang="en-US" sz="1800" b="1" dirty="0">
                <a:latin typeface="+mn-ea"/>
                <a:ea typeface="+mn-ea"/>
              </a:rPr>
              <a:t>）</a:t>
            </a:r>
            <a:endParaRPr lang="en-US" altLang="zh-CN" sz="1800" b="1" dirty="0">
              <a:latin typeface="+mn-ea"/>
              <a:ea typeface="+mn-ea"/>
            </a:endParaRPr>
          </a:p>
          <a:p>
            <a:pPr>
              <a:buClr>
                <a:srgbClr val="FF0000"/>
              </a:buClr>
              <a:defRPr/>
            </a:pPr>
            <a:r>
              <a:rPr lang="en-US" altLang="zh-CN" sz="1800" b="1" dirty="0">
                <a:latin typeface="+mn-ea"/>
                <a:ea typeface="+mn-ea"/>
              </a:rPr>
              <a:t>    </a:t>
            </a:r>
            <a:r>
              <a:rPr lang="zh-CN" altLang="en-US" sz="1800" b="1" dirty="0">
                <a:latin typeface="+mn-ea"/>
                <a:ea typeface="+mn-ea"/>
              </a:rPr>
              <a:t>归属于少数股东的</a:t>
            </a:r>
            <a:r>
              <a:rPr lang="en-US" altLang="zh-CN" sz="1800" b="1" dirty="0">
                <a:latin typeface="+mn-ea"/>
                <a:ea typeface="+mn-ea"/>
              </a:rPr>
              <a:t>OCI   135 </a:t>
            </a:r>
            <a:r>
              <a:rPr lang="zh-CN" altLang="en-US" sz="1800" b="1" dirty="0">
                <a:latin typeface="+mn-ea"/>
                <a:ea typeface="+mn-ea"/>
              </a:rPr>
              <a:t>（</a:t>
            </a:r>
            <a:r>
              <a:rPr lang="en-US" altLang="zh-CN" sz="1800" b="1" dirty="0">
                <a:latin typeface="+mn-ea"/>
                <a:ea typeface="+mn-ea"/>
              </a:rPr>
              <a:t>=300</a:t>
            </a:r>
            <a:r>
              <a:rPr lang="zh-CN" altLang="en-US" sz="1800" b="1" dirty="0">
                <a:latin typeface="+mn-ea"/>
                <a:ea typeface="+mn-ea"/>
              </a:rPr>
              <a:t>*</a:t>
            </a:r>
            <a:r>
              <a:rPr lang="en-US" altLang="zh-CN" sz="1800" b="1" dirty="0">
                <a:latin typeface="+mn-ea"/>
                <a:ea typeface="+mn-ea"/>
              </a:rPr>
              <a:t>0.45</a:t>
            </a:r>
            <a:r>
              <a:rPr lang="zh-CN" altLang="en-US" sz="1800" b="1" dirty="0">
                <a:latin typeface="+mn-ea"/>
                <a:ea typeface="+mn-ea"/>
              </a:rPr>
              <a:t>）</a:t>
            </a:r>
            <a:endParaRPr lang="en-US" altLang="zh-CN" sz="1800" b="1" dirty="0">
              <a:latin typeface="+mn-ea"/>
              <a:ea typeface="+mn-ea"/>
            </a:endParaRPr>
          </a:p>
          <a:p>
            <a:pPr>
              <a:buClr>
                <a:srgbClr val="FF0000"/>
              </a:buClr>
              <a:defRPr/>
            </a:pPr>
            <a:r>
              <a:rPr lang="en-US" altLang="zh-CN" sz="1800" b="1" dirty="0"/>
              <a:t>     </a:t>
            </a:r>
            <a:r>
              <a:rPr lang="zh-CN" altLang="en-US" sz="1800" b="1" dirty="0"/>
              <a:t>贷：少数股东权益                  </a:t>
            </a:r>
            <a:r>
              <a:rPr lang="en-US" altLang="zh-CN" sz="1800" b="1" dirty="0">
                <a:latin typeface="+mn-ea"/>
                <a:ea typeface="+mn-ea"/>
              </a:rPr>
              <a:t> 945</a:t>
            </a:r>
            <a:r>
              <a:rPr lang="zh-CN" altLang="en-US" sz="1800" b="1" dirty="0">
                <a:latin typeface="+mn-ea"/>
                <a:ea typeface="+mn-ea"/>
              </a:rPr>
              <a:t> </a:t>
            </a:r>
            <a:r>
              <a:rPr lang="zh-CN" altLang="en-US" sz="1800" b="1" dirty="0"/>
              <a:t>     </a:t>
            </a:r>
            <a:r>
              <a:rPr lang="en-US" altLang="zh-CN" sz="1800" b="1" dirty="0"/>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9607D9A-4BE2-48B3-806F-E9A3473A6568}" type="datetime1">
              <a:rPr kumimoji="0" lang="zh-CN" altLang="en-US" sz="1400"/>
              <a:t>2026/3/30</a:t>
            </a:fld>
            <a:endParaRPr kumimoji="0" lang="en-US" altLang="zh-CN" sz="1400"/>
          </a:p>
        </p:txBody>
      </p:sp>
      <p:sp>
        <p:nvSpPr>
          <p:cNvPr id="214019"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402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1C0AACC-43C2-4F7F-B0BC-1C6C3E5C44D4}" type="slidenum">
              <a:rPr kumimoji="0" lang="en-US" altLang="zh-CN" sz="1400"/>
              <a:t>103</a:t>
            </a:fld>
            <a:endParaRPr kumimoji="0" lang="en-US" altLang="zh-CN" sz="1400"/>
          </a:p>
        </p:txBody>
      </p:sp>
      <p:sp>
        <p:nvSpPr>
          <p:cNvPr id="178181" name="TextBox 4"/>
          <p:cNvSpPr txBox="1">
            <a:spLocks noChangeArrowheads="1"/>
          </p:cNvSpPr>
          <p:nvPr/>
        </p:nvSpPr>
        <p:spPr bwMode="auto">
          <a:xfrm>
            <a:off x="323852" y="333377"/>
            <a:ext cx="8569325" cy="6030913"/>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00"/>
              </a:buClr>
              <a:buSzTx/>
              <a:buFont typeface="Wingdings" panose="05000000000000000000" pitchFamily="2" charset="2"/>
              <a:buChar char="Ø"/>
              <a:defRPr/>
            </a:pPr>
            <a:r>
              <a:rPr lang="en-US" altLang="zh-CN" sz="2000" b="1" dirty="0">
                <a:solidFill>
                  <a:srgbClr val="FF0000"/>
                </a:solidFill>
              </a:rPr>
              <a:t>2014</a:t>
            </a:r>
            <a:r>
              <a:rPr lang="zh-CN" altLang="en-US" sz="2000" b="1" dirty="0"/>
              <a:t>新增投资</a:t>
            </a:r>
            <a:r>
              <a:rPr lang="en-US" altLang="zh-CN" sz="2000" b="1" dirty="0"/>
              <a:t>10%</a:t>
            </a:r>
            <a:r>
              <a:rPr lang="zh-CN" altLang="en-US" sz="2000" b="1" dirty="0"/>
              <a:t>属于母公司继续增持子公司股份，需调整如下：</a:t>
            </a:r>
            <a:endParaRPr lang="en-US" altLang="zh-CN" sz="2000" b="1" dirty="0"/>
          </a:p>
          <a:p>
            <a:pPr eaLnBrk="1" hangingPunct="1">
              <a:spcBef>
                <a:spcPct val="0"/>
              </a:spcBef>
              <a:buClr>
                <a:srgbClr val="FF0000"/>
              </a:buClr>
              <a:buSzTx/>
              <a:buFontTx/>
              <a:buNone/>
              <a:defRPr/>
            </a:pPr>
            <a:r>
              <a:rPr lang="en-US" altLang="zh-CN" sz="2000" b="1" dirty="0"/>
              <a:t>        2014</a:t>
            </a:r>
            <a:r>
              <a:rPr lang="zh-CN" altLang="en-US" sz="2000" b="1" dirty="0"/>
              <a:t>年</a:t>
            </a:r>
            <a:r>
              <a:rPr lang="en-US" altLang="zh-CN" sz="2000" b="1" dirty="0"/>
              <a:t>1</a:t>
            </a:r>
            <a:r>
              <a:rPr lang="zh-CN" altLang="en-US" sz="2000" b="1" dirty="0"/>
              <a:t>月</a:t>
            </a:r>
            <a:r>
              <a:rPr lang="en-US" altLang="zh-CN" sz="2000" b="1" dirty="0"/>
              <a:t>1</a:t>
            </a:r>
            <a:r>
              <a:rPr lang="zh-CN" altLang="en-US" sz="2000" b="1" dirty="0"/>
              <a:t>日乙公司自被甲公司控制以来持续计算的净资产为：</a:t>
            </a:r>
            <a:endParaRPr lang="en-US" altLang="zh-CN" sz="2000" b="1" dirty="0"/>
          </a:p>
          <a:p>
            <a:pPr eaLnBrk="1" hangingPunct="1">
              <a:spcBef>
                <a:spcPct val="0"/>
              </a:spcBef>
              <a:buClr>
                <a:srgbClr val="FF0000"/>
              </a:buClr>
              <a:buSzTx/>
              <a:buFontTx/>
              <a:buNone/>
              <a:defRPr/>
            </a:pPr>
            <a:r>
              <a:rPr lang="en-US" altLang="zh-CN" sz="2000" b="1" dirty="0"/>
              <a:t>          </a:t>
            </a:r>
            <a:r>
              <a:rPr lang="en-US" altLang="zh-CN" sz="2000" b="1" dirty="0">
                <a:latin typeface="宋体" panose="02010600030101010101" pitchFamily="2" charset="-122"/>
              </a:rPr>
              <a:t>10560+</a:t>
            </a:r>
            <a:r>
              <a:rPr lang="zh-CN" altLang="en-US" sz="2000" b="1" dirty="0">
                <a:latin typeface="宋体" panose="02010600030101010101" pitchFamily="2" charset="-122"/>
              </a:rPr>
              <a:t>（</a:t>
            </a:r>
            <a:r>
              <a:rPr lang="en-US" altLang="zh-CN" sz="2000" b="1" dirty="0">
                <a:latin typeface="宋体" panose="02010600030101010101" pitchFamily="2" charset="-122"/>
              </a:rPr>
              <a:t>1800+300</a:t>
            </a:r>
            <a:r>
              <a:rPr lang="zh-CN" altLang="en-US" sz="2000" b="1" dirty="0">
                <a:latin typeface="宋体" panose="02010600030101010101" pitchFamily="2" charset="-122"/>
              </a:rPr>
              <a:t>）</a:t>
            </a:r>
            <a:r>
              <a:rPr lang="en-US" altLang="zh-CN" sz="2000" b="1" dirty="0">
                <a:latin typeface="宋体" panose="02010600030101010101" pitchFamily="2" charset="-122"/>
              </a:rPr>
              <a:t>-800*1=11860</a:t>
            </a:r>
          </a:p>
          <a:p>
            <a:pPr eaLnBrk="1" hangingPunct="1">
              <a:spcBef>
                <a:spcPct val="0"/>
              </a:spcBef>
              <a:buClr>
                <a:srgbClr val="FF0000"/>
              </a:buClr>
              <a:buSzTx/>
              <a:buFontTx/>
              <a:buNone/>
              <a:defRPr/>
            </a:pPr>
            <a:r>
              <a:rPr lang="en-US" altLang="zh-CN" sz="1800" b="1" dirty="0"/>
              <a:t> </a:t>
            </a:r>
          </a:p>
          <a:p>
            <a:pPr eaLnBrk="1" hangingPunct="1">
              <a:spcBef>
                <a:spcPct val="0"/>
              </a:spcBef>
              <a:buClr>
                <a:srgbClr val="FF0000"/>
              </a:buClr>
              <a:buSzTx/>
              <a:buFontTx/>
              <a:buNone/>
              <a:defRPr/>
            </a:pPr>
            <a:r>
              <a:rPr lang="en-US" altLang="zh-CN" sz="1800" b="1" dirty="0"/>
              <a:t>2014</a:t>
            </a:r>
            <a:r>
              <a:rPr lang="zh-CN" altLang="en-US" sz="1800" b="1" dirty="0"/>
              <a:t>年末编制合并抵销分录：</a:t>
            </a:r>
            <a:endParaRPr lang="en-US" altLang="zh-CN" sz="1800" b="1" dirty="0"/>
          </a:p>
          <a:p>
            <a:pPr eaLnBrk="1" hangingPunct="1">
              <a:spcBef>
                <a:spcPct val="0"/>
              </a:spcBef>
              <a:buClr>
                <a:srgbClr val="FF0000"/>
              </a:buClr>
              <a:buSzTx/>
              <a:buFontTx/>
              <a:buNone/>
              <a:defRPr/>
            </a:pPr>
            <a:r>
              <a:rPr lang="zh-CN" altLang="en-US" sz="1800" b="1" dirty="0"/>
              <a:t>（</a:t>
            </a:r>
            <a:r>
              <a:rPr lang="en-US" altLang="zh-CN" sz="1800" b="1" dirty="0"/>
              <a:t>1</a:t>
            </a:r>
            <a:r>
              <a:rPr lang="zh-CN" altLang="en-US" sz="1800" b="1" dirty="0"/>
              <a:t>）</a:t>
            </a:r>
            <a:r>
              <a:rPr lang="zh-CN" altLang="en-US" sz="1800" b="1" dirty="0">
                <a:solidFill>
                  <a:srgbClr val="FF0000"/>
                </a:solidFill>
              </a:rPr>
              <a:t>借：资本公积  </a:t>
            </a:r>
            <a:r>
              <a:rPr lang="en-US" altLang="zh-CN" sz="1800" b="1" dirty="0">
                <a:solidFill>
                  <a:srgbClr val="FF0000"/>
                </a:solidFill>
                <a:latin typeface="宋体" panose="02010600030101010101" pitchFamily="2" charset="-122"/>
              </a:rPr>
              <a:t>174 </a:t>
            </a:r>
            <a:r>
              <a:rPr lang="zh-CN" altLang="en-US" sz="1800" b="1" dirty="0">
                <a:solidFill>
                  <a:srgbClr val="FF0000"/>
                </a:solidFill>
                <a:latin typeface="宋体" panose="02010600030101010101" pitchFamily="2" charset="-122"/>
              </a:rPr>
              <a:t>（</a:t>
            </a:r>
            <a:r>
              <a:rPr lang="en-US" altLang="zh-CN" sz="1800" b="1" dirty="0">
                <a:solidFill>
                  <a:srgbClr val="FF0000"/>
                </a:solidFill>
                <a:latin typeface="宋体" panose="02010600030101010101" pitchFamily="2" charset="-122"/>
              </a:rPr>
              <a:t>=1360-11860*0.1</a:t>
            </a:r>
            <a:r>
              <a:rPr lang="zh-CN" altLang="en-US" sz="1800" b="1" dirty="0">
                <a:solidFill>
                  <a:srgbClr val="FF0000"/>
                </a:solidFill>
                <a:latin typeface="宋体" panose="02010600030101010101" pitchFamily="2" charset="-122"/>
              </a:rPr>
              <a:t>）</a:t>
            </a:r>
            <a:endParaRPr lang="en-US" altLang="zh-CN" sz="1800" b="1" dirty="0">
              <a:solidFill>
                <a:srgbClr val="FF0000"/>
              </a:solidFill>
              <a:latin typeface="宋体" panose="02010600030101010101" pitchFamily="2" charset="-122"/>
            </a:endParaRPr>
          </a:p>
          <a:p>
            <a:pPr eaLnBrk="1" hangingPunct="1">
              <a:spcBef>
                <a:spcPct val="0"/>
              </a:spcBef>
              <a:buClr>
                <a:srgbClr val="FF0000"/>
              </a:buClr>
              <a:buSzTx/>
              <a:buFontTx/>
              <a:buNone/>
              <a:defRPr/>
            </a:pPr>
            <a:r>
              <a:rPr lang="en-US" altLang="zh-CN" sz="1800" b="1" dirty="0">
                <a:solidFill>
                  <a:srgbClr val="FF0000"/>
                </a:solidFill>
              </a:rPr>
              <a:t>               </a:t>
            </a:r>
            <a:r>
              <a:rPr lang="zh-CN" altLang="en-US" sz="1800" b="1" dirty="0">
                <a:solidFill>
                  <a:srgbClr val="FF0000"/>
                </a:solidFill>
              </a:rPr>
              <a:t>贷：长期股权投资    </a:t>
            </a:r>
            <a:r>
              <a:rPr lang="en-US" altLang="zh-CN" sz="1800" b="1" dirty="0">
                <a:solidFill>
                  <a:srgbClr val="FF0000"/>
                </a:solidFill>
                <a:latin typeface="宋体" panose="02010600030101010101" pitchFamily="2" charset="-122"/>
              </a:rPr>
              <a:t>174</a:t>
            </a:r>
          </a:p>
          <a:p>
            <a:pPr eaLnBrk="1" hangingPunct="1">
              <a:spcBef>
                <a:spcPct val="0"/>
              </a:spcBef>
              <a:buClr>
                <a:srgbClr val="FF0000"/>
              </a:buClr>
              <a:buSzTx/>
              <a:buFont typeface="Wingdings" panose="05000000000000000000" pitchFamily="2" charset="2"/>
              <a:buChar char="Ø"/>
              <a:defRPr/>
            </a:pPr>
            <a:r>
              <a:rPr lang="zh-CN" altLang="en-US" sz="1800" b="1" dirty="0"/>
              <a:t>权益法下：</a:t>
            </a:r>
            <a:r>
              <a:rPr lang="en-US" altLang="zh-CN" sz="1800" b="1" dirty="0"/>
              <a:t>2014</a:t>
            </a:r>
            <a:r>
              <a:rPr lang="zh-CN" altLang="en-US" sz="1800" b="1" dirty="0"/>
              <a:t>年投资收益</a:t>
            </a:r>
            <a:r>
              <a:rPr lang="en-US" altLang="zh-CN" sz="1800" b="1" dirty="0"/>
              <a:t>=</a:t>
            </a:r>
            <a:r>
              <a:rPr lang="en-US" altLang="zh-CN" sz="1800" b="1" dirty="0">
                <a:latin typeface="宋体" panose="02010600030101010101" pitchFamily="2" charset="-122"/>
              </a:rPr>
              <a:t>2000*0.65=1300</a:t>
            </a:r>
          </a:p>
          <a:p>
            <a:pPr eaLnBrk="1" hangingPunct="1">
              <a:spcBef>
                <a:spcPct val="0"/>
              </a:spcBef>
              <a:buClr>
                <a:srgbClr val="FF0000"/>
              </a:buClr>
              <a:buSzTx/>
              <a:buFontTx/>
              <a:buNone/>
              <a:defRPr/>
            </a:pPr>
            <a:r>
              <a:rPr lang="en-US" altLang="zh-CN" sz="1800" b="1" dirty="0"/>
              <a:t>   2014</a:t>
            </a:r>
            <a:r>
              <a:rPr lang="zh-CN" altLang="en-US" sz="1800" b="1" dirty="0"/>
              <a:t>年末长期股权投资</a:t>
            </a:r>
            <a:r>
              <a:rPr lang="en-US" altLang="zh-CN" sz="1800" b="1" dirty="0">
                <a:latin typeface="宋体" panose="02010600030101010101" pitchFamily="2" charset="-122"/>
              </a:rPr>
              <a:t>=7315+1360-174+</a:t>
            </a:r>
            <a:r>
              <a:rPr lang="zh-CN" altLang="en-US" sz="1800" b="1" dirty="0">
                <a:latin typeface="宋体" panose="02010600030101010101" pitchFamily="2" charset="-122"/>
              </a:rPr>
              <a:t>（</a:t>
            </a:r>
            <a:r>
              <a:rPr lang="en-US" altLang="zh-CN" sz="1800" b="1" dirty="0">
                <a:latin typeface="宋体" panose="02010600030101010101" pitchFamily="2" charset="-122"/>
              </a:rPr>
              <a:t>1300-624</a:t>
            </a:r>
            <a:r>
              <a:rPr lang="zh-CN" altLang="en-US" sz="1800" b="1" dirty="0">
                <a:latin typeface="宋体" panose="02010600030101010101" pitchFamily="2" charset="-122"/>
              </a:rPr>
              <a:t>）</a:t>
            </a:r>
            <a:r>
              <a:rPr lang="en-US" altLang="zh-CN" sz="1800" b="1" dirty="0">
                <a:latin typeface="宋体" panose="02010600030101010101" pitchFamily="2" charset="-122"/>
              </a:rPr>
              <a:t>+100*0.65=9242</a:t>
            </a:r>
          </a:p>
          <a:p>
            <a:pPr eaLnBrk="1" hangingPunct="1">
              <a:spcBef>
                <a:spcPct val="0"/>
              </a:spcBef>
              <a:buClr>
                <a:srgbClr val="FF0000"/>
              </a:buClr>
              <a:buSzTx/>
              <a:buFontTx/>
              <a:buNone/>
              <a:defRPr/>
            </a:pPr>
            <a:endParaRPr lang="en-US" altLang="zh-CN" sz="1800" b="1" dirty="0">
              <a:latin typeface="宋体" panose="02010600030101010101" pitchFamily="2" charset="-122"/>
            </a:endParaRPr>
          </a:p>
          <a:p>
            <a:pPr eaLnBrk="1" hangingPunct="1">
              <a:spcBef>
                <a:spcPct val="0"/>
              </a:spcBef>
              <a:buClr>
                <a:srgbClr val="FF0000"/>
              </a:buClr>
              <a:buSzTx/>
              <a:buFontTx/>
              <a:buNone/>
              <a:defRPr/>
            </a:pPr>
            <a:r>
              <a:rPr lang="zh-CN" altLang="en-US" sz="1800" b="1" dirty="0">
                <a:latin typeface="宋体" panose="02010600030101010101" pitchFamily="2" charset="-122"/>
              </a:rPr>
              <a:t>（</a:t>
            </a:r>
            <a:r>
              <a:rPr lang="en-US" altLang="zh-CN" sz="1800" b="1" dirty="0">
                <a:latin typeface="宋体" panose="02010600030101010101" pitchFamily="2" charset="-122"/>
              </a:rPr>
              <a:t>2</a:t>
            </a:r>
            <a:r>
              <a:rPr lang="zh-CN" altLang="en-US" sz="1800" b="1" dirty="0">
                <a:latin typeface="宋体" panose="02010600030101010101" pitchFamily="2" charset="-122"/>
              </a:rPr>
              <a:t>）调整购买日的原股权计价和结转</a:t>
            </a:r>
            <a:r>
              <a:rPr lang="en-US" altLang="zh-CN" sz="1800" b="1" dirty="0">
                <a:latin typeface="宋体" panose="02010600030101010101" pitchFamily="2" charset="-122"/>
              </a:rPr>
              <a:t>OCI</a:t>
            </a:r>
            <a:r>
              <a:rPr lang="zh-CN" altLang="en-US" sz="1800" b="1" dirty="0">
                <a:latin typeface="宋体" panose="02010600030101010101" pitchFamily="2" charset="-122"/>
              </a:rPr>
              <a:t>：</a:t>
            </a:r>
            <a:endParaRPr lang="en-US" altLang="zh-CN" sz="1800" b="1" dirty="0">
              <a:latin typeface="宋体" panose="02010600030101010101" pitchFamily="2" charset="-122"/>
            </a:endParaRPr>
          </a:p>
          <a:p>
            <a:pPr eaLnBrk="1" hangingPunct="1">
              <a:spcBef>
                <a:spcPct val="0"/>
              </a:spcBef>
              <a:buClr>
                <a:srgbClr val="FF0000"/>
              </a:buClr>
              <a:buSzTx/>
              <a:buFont typeface="Wingdings" panose="05000000000000000000" pitchFamily="2" charset="2"/>
              <a:buNone/>
              <a:defRPr/>
            </a:pPr>
            <a:r>
              <a:rPr lang="en-US" altLang="zh-CN" sz="1800" b="1" dirty="0">
                <a:latin typeface="宋体" panose="02010600030101010101" pitchFamily="2" charset="-122"/>
              </a:rPr>
              <a:t>    </a:t>
            </a:r>
            <a:r>
              <a:rPr lang="en-US" altLang="zh-CN" sz="1800" b="1" dirty="0">
                <a:latin typeface="+mn-ea"/>
              </a:rPr>
              <a:t> </a:t>
            </a:r>
            <a:r>
              <a:rPr lang="zh-CN" altLang="en-US" sz="1800" b="1" dirty="0">
                <a:solidFill>
                  <a:srgbClr val="FF0000"/>
                </a:solidFill>
                <a:latin typeface="+mn-ea"/>
              </a:rPr>
              <a:t>借：长期股权投资         </a:t>
            </a:r>
            <a:r>
              <a:rPr lang="en-US" altLang="zh-CN" sz="1800" b="1" dirty="0">
                <a:solidFill>
                  <a:srgbClr val="FF0000"/>
                </a:solidFill>
                <a:latin typeface="+mn-ea"/>
              </a:rPr>
              <a:t>360</a:t>
            </a:r>
          </a:p>
          <a:p>
            <a:pPr eaLnBrk="1" hangingPunct="1">
              <a:spcBef>
                <a:spcPct val="0"/>
              </a:spcBef>
              <a:buClr>
                <a:srgbClr val="FF0000"/>
              </a:buClr>
              <a:buSzTx/>
              <a:buFont typeface="Wingdings" panose="05000000000000000000" pitchFamily="2" charset="2"/>
              <a:buNone/>
              <a:defRPr/>
            </a:pPr>
            <a:r>
              <a:rPr lang="zh-CN" altLang="en-US" sz="1800" b="1" dirty="0">
                <a:solidFill>
                  <a:srgbClr val="FF0000"/>
                </a:solidFill>
                <a:latin typeface="+mn-ea"/>
              </a:rPr>
              <a:t>         其他综合收益（</a:t>
            </a:r>
            <a:r>
              <a:rPr lang="en-US" altLang="zh-CN" sz="1800" b="1" dirty="0">
                <a:solidFill>
                  <a:srgbClr val="FF0000"/>
                </a:solidFill>
                <a:latin typeface="+mn-ea"/>
              </a:rPr>
              <a:t>OCI</a:t>
            </a:r>
            <a:r>
              <a:rPr lang="zh-CN" altLang="en-US" sz="1800" b="1" dirty="0">
                <a:solidFill>
                  <a:srgbClr val="FF0000"/>
                </a:solidFill>
                <a:latin typeface="+mn-ea"/>
              </a:rPr>
              <a:t>） </a:t>
            </a:r>
            <a:r>
              <a:rPr lang="en-US" altLang="zh-CN" sz="1800" b="1" dirty="0">
                <a:solidFill>
                  <a:srgbClr val="FF0000"/>
                </a:solidFill>
                <a:latin typeface="+mn-ea"/>
              </a:rPr>
              <a:t>37.5</a:t>
            </a:r>
          </a:p>
          <a:p>
            <a:pPr eaLnBrk="1" hangingPunct="1">
              <a:spcBef>
                <a:spcPct val="0"/>
              </a:spcBef>
              <a:buClr>
                <a:srgbClr val="FF0000"/>
              </a:buClr>
              <a:buSzTx/>
              <a:buFont typeface="Wingdings" panose="05000000000000000000" pitchFamily="2" charset="2"/>
              <a:buNone/>
              <a:defRPr/>
            </a:pPr>
            <a:r>
              <a:rPr lang="en-US" altLang="zh-CN" sz="1800" b="1" dirty="0">
                <a:solidFill>
                  <a:srgbClr val="FF0000"/>
                </a:solidFill>
                <a:latin typeface="+mn-ea"/>
              </a:rPr>
              <a:t>      </a:t>
            </a:r>
            <a:r>
              <a:rPr lang="zh-CN" altLang="en-US" sz="1800" b="1" dirty="0">
                <a:solidFill>
                  <a:srgbClr val="FF0000"/>
                </a:solidFill>
                <a:latin typeface="+mn-ea"/>
              </a:rPr>
              <a:t>贷：期初未分配利润          </a:t>
            </a:r>
            <a:r>
              <a:rPr lang="en-US" altLang="zh-CN" sz="1800" b="1" dirty="0">
                <a:solidFill>
                  <a:srgbClr val="FF0000"/>
                </a:solidFill>
                <a:latin typeface="+mn-ea"/>
              </a:rPr>
              <a:t>397.5</a:t>
            </a:r>
            <a:endParaRPr lang="en-US" altLang="zh-CN" sz="1800" b="1" dirty="0">
              <a:solidFill>
                <a:srgbClr val="FF0000"/>
              </a:solidFill>
              <a:latin typeface="宋体" panose="02010600030101010101" pitchFamily="2" charset="-122"/>
            </a:endParaRPr>
          </a:p>
          <a:p>
            <a:pPr eaLnBrk="1" hangingPunct="1">
              <a:spcBef>
                <a:spcPct val="0"/>
              </a:spcBef>
              <a:buClr>
                <a:srgbClr val="FF0000"/>
              </a:buClr>
              <a:buSzTx/>
              <a:buFontTx/>
              <a:buNone/>
              <a:defRPr/>
            </a:pPr>
            <a:endParaRPr lang="en-US" altLang="zh-CN" sz="1800" b="1" dirty="0">
              <a:latin typeface="宋体" panose="02010600030101010101" pitchFamily="2" charset="-122"/>
            </a:endParaRPr>
          </a:p>
          <a:p>
            <a:pPr eaLnBrk="1" hangingPunct="1">
              <a:spcBef>
                <a:spcPct val="0"/>
              </a:spcBef>
              <a:buClr>
                <a:srgbClr val="FF0000"/>
              </a:buClr>
              <a:buSzTx/>
              <a:buFontTx/>
              <a:buNone/>
              <a:defRPr/>
            </a:pPr>
            <a:r>
              <a:rPr lang="en-US" altLang="zh-CN" sz="1800" b="1" dirty="0"/>
              <a:t>     </a:t>
            </a:r>
            <a:r>
              <a:rPr lang="zh-CN" altLang="en-US" sz="1800" b="1" dirty="0"/>
              <a:t>（</a:t>
            </a:r>
            <a:r>
              <a:rPr lang="en-US" altLang="zh-CN" sz="1800" b="1" dirty="0"/>
              <a:t>2</a:t>
            </a:r>
            <a:r>
              <a:rPr lang="zh-CN" altLang="en-US" sz="1800" b="1" dirty="0"/>
              <a:t>）成本法</a:t>
            </a:r>
            <a:r>
              <a:rPr lang="zh-CN" altLang="en-US" sz="1800" b="1" dirty="0">
                <a:latin typeface="宋体" panose="02010600030101010101" pitchFamily="2" charset="-122"/>
              </a:rPr>
              <a:t>→权益法</a:t>
            </a:r>
            <a:endParaRPr lang="en-US" altLang="zh-CN" sz="1800" b="1" dirty="0">
              <a:latin typeface="宋体" panose="02010600030101010101" pitchFamily="2" charset="-122"/>
            </a:endParaRPr>
          </a:p>
          <a:p>
            <a:pPr eaLnBrk="1" hangingPunct="1">
              <a:spcBef>
                <a:spcPct val="0"/>
              </a:spcBef>
              <a:buClr>
                <a:srgbClr val="FF0000"/>
              </a:buClr>
              <a:buSzTx/>
              <a:buFontTx/>
              <a:buNone/>
              <a:defRPr/>
            </a:pPr>
            <a:r>
              <a:rPr lang="en-US" altLang="zh-CN" sz="2000" b="1" dirty="0">
                <a:latin typeface="宋体" panose="02010600030101010101" pitchFamily="2" charset="-122"/>
              </a:rPr>
              <a:t>       </a:t>
            </a:r>
            <a:r>
              <a:rPr lang="zh-CN" altLang="en-US" sz="1800" b="1" dirty="0">
                <a:solidFill>
                  <a:srgbClr val="FF0000"/>
                </a:solidFill>
                <a:latin typeface="宋体" panose="02010600030101010101" pitchFamily="2" charset="-122"/>
              </a:rPr>
              <a:t>借：长期股权投资       </a:t>
            </a:r>
            <a:r>
              <a:rPr lang="en-US" altLang="zh-CN" sz="1800" b="1" dirty="0">
                <a:solidFill>
                  <a:srgbClr val="FF0000"/>
                </a:solidFill>
                <a:latin typeface="宋体" panose="02010600030101010101" pitchFamily="2" charset="-122"/>
              </a:rPr>
              <a:t>1456</a:t>
            </a:r>
          </a:p>
          <a:p>
            <a:pPr eaLnBrk="1" hangingPunct="1">
              <a:spcBef>
                <a:spcPct val="0"/>
              </a:spcBef>
              <a:buClr>
                <a:srgbClr val="FF0000"/>
              </a:buClr>
              <a:buSzTx/>
              <a:buFontTx/>
              <a:buNone/>
              <a:defRPr/>
            </a:pPr>
            <a:r>
              <a:rPr lang="en-US" altLang="zh-CN" sz="1800" b="1" dirty="0">
                <a:solidFill>
                  <a:srgbClr val="FF0000"/>
                </a:solidFill>
                <a:latin typeface="宋体" panose="02010600030101010101" pitchFamily="2" charset="-122"/>
              </a:rPr>
              <a:t>          </a:t>
            </a:r>
            <a:r>
              <a:rPr lang="zh-CN" altLang="en-US" sz="1800" b="1" dirty="0">
                <a:solidFill>
                  <a:srgbClr val="FF0000"/>
                </a:solidFill>
                <a:latin typeface="宋体" panose="02010600030101010101" pitchFamily="2" charset="-122"/>
              </a:rPr>
              <a:t>贷：投资收益               </a:t>
            </a:r>
            <a:r>
              <a:rPr lang="en-US" altLang="zh-CN" sz="1800" b="1" dirty="0">
                <a:solidFill>
                  <a:srgbClr val="FF0000"/>
                </a:solidFill>
                <a:latin typeface="宋体" panose="02010600030101010101" pitchFamily="2" charset="-122"/>
              </a:rPr>
              <a:t>676</a:t>
            </a:r>
            <a:r>
              <a:rPr lang="zh-CN" altLang="en-US" sz="1800" b="1" dirty="0">
                <a:solidFill>
                  <a:srgbClr val="FF0000"/>
                </a:solidFill>
                <a:latin typeface="宋体" panose="02010600030101010101" pitchFamily="2" charset="-122"/>
              </a:rPr>
              <a:t> （</a:t>
            </a:r>
            <a:r>
              <a:rPr lang="en-US" altLang="zh-CN" sz="1800" b="1" dirty="0">
                <a:solidFill>
                  <a:srgbClr val="FF0000"/>
                </a:solidFill>
                <a:latin typeface="宋体" panose="02010600030101010101" pitchFamily="2" charset="-122"/>
              </a:rPr>
              <a:t>=1300-624</a:t>
            </a:r>
            <a:r>
              <a:rPr lang="zh-CN" altLang="en-US" sz="1800" b="1" dirty="0">
                <a:solidFill>
                  <a:srgbClr val="FF0000"/>
                </a:solidFill>
                <a:latin typeface="宋体" panose="02010600030101010101" pitchFamily="2" charset="-122"/>
              </a:rPr>
              <a:t>）  </a:t>
            </a:r>
            <a:endParaRPr lang="en-US" altLang="zh-CN" sz="1800" b="1" dirty="0">
              <a:solidFill>
                <a:srgbClr val="FF0000"/>
              </a:solidFill>
              <a:latin typeface="宋体" panose="02010600030101010101" pitchFamily="2" charset="-122"/>
            </a:endParaRPr>
          </a:p>
          <a:p>
            <a:pPr eaLnBrk="1" hangingPunct="1">
              <a:spcBef>
                <a:spcPct val="0"/>
              </a:spcBef>
              <a:buClr>
                <a:srgbClr val="FF0000"/>
              </a:buClr>
              <a:buSzTx/>
              <a:buFontTx/>
              <a:buNone/>
              <a:defRPr/>
            </a:pPr>
            <a:r>
              <a:rPr lang="zh-CN" altLang="en-US" sz="1800" b="1" dirty="0">
                <a:solidFill>
                  <a:srgbClr val="FF0000"/>
                </a:solidFill>
                <a:latin typeface="宋体" panose="02010600030101010101" pitchFamily="2" charset="-122"/>
              </a:rPr>
              <a:t>              期初未分配利润         </a:t>
            </a:r>
            <a:r>
              <a:rPr lang="en-US" altLang="zh-CN" sz="1800" b="1" dirty="0">
                <a:solidFill>
                  <a:srgbClr val="FF0000"/>
                </a:solidFill>
                <a:latin typeface="宋体" panose="02010600030101010101" pitchFamily="2" charset="-122"/>
              </a:rPr>
              <a:t>550</a:t>
            </a:r>
            <a:r>
              <a:rPr lang="zh-CN" altLang="en-US" sz="1800" b="1" dirty="0">
                <a:solidFill>
                  <a:srgbClr val="FF0000"/>
                </a:solidFill>
                <a:latin typeface="宋体" panose="02010600030101010101" pitchFamily="2" charset="-122"/>
              </a:rPr>
              <a:t>（上期调整数）</a:t>
            </a:r>
            <a:endParaRPr lang="en-US" altLang="zh-CN" sz="1800" b="1" dirty="0">
              <a:solidFill>
                <a:srgbClr val="FF0000"/>
              </a:solidFill>
              <a:latin typeface="宋体" panose="02010600030101010101" pitchFamily="2" charset="-122"/>
            </a:endParaRPr>
          </a:p>
          <a:p>
            <a:pPr eaLnBrk="1" hangingPunct="1">
              <a:spcBef>
                <a:spcPct val="0"/>
              </a:spcBef>
              <a:buClr>
                <a:srgbClr val="FF0000"/>
              </a:buClr>
              <a:buSzTx/>
              <a:buFontTx/>
              <a:buNone/>
              <a:defRPr/>
            </a:pPr>
            <a:r>
              <a:rPr lang="zh-CN" altLang="en-US" sz="1800" b="1" dirty="0">
                <a:solidFill>
                  <a:srgbClr val="FF0000"/>
                </a:solidFill>
                <a:latin typeface="宋体" panose="02010600030101010101" pitchFamily="2" charset="-122"/>
              </a:rPr>
              <a:t>              其他综合收益           </a:t>
            </a:r>
            <a:r>
              <a:rPr lang="en-US" altLang="zh-CN" sz="1800" b="1" dirty="0">
                <a:solidFill>
                  <a:srgbClr val="FF0000"/>
                </a:solidFill>
                <a:latin typeface="宋体" panose="02010600030101010101" pitchFamily="2" charset="-122"/>
              </a:rPr>
              <a:t>230</a:t>
            </a:r>
            <a:r>
              <a:rPr lang="zh-CN" altLang="en-US" sz="1800" b="1" dirty="0">
                <a:solidFill>
                  <a:srgbClr val="FF0000"/>
                </a:solidFill>
                <a:latin typeface="宋体" panose="02010600030101010101" pitchFamily="2" charset="-122"/>
              </a:rPr>
              <a:t>（</a:t>
            </a:r>
            <a:r>
              <a:rPr lang="en-US" altLang="zh-CN" sz="1800" b="1" dirty="0">
                <a:solidFill>
                  <a:srgbClr val="FF0000"/>
                </a:solidFill>
                <a:latin typeface="宋体" panose="02010600030101010101" pitchFamily="2" charset="-122"/>
              </a:rPr>
              <a:t>=</a:t>
            </a:r>
            <a:r>
              <a:rPr lang="zh-CN" altLang="en-US" sz="1800" b="1" dirty="0">
                <a:solidFill>
                  <a:srgbClr val="FF0000"/>
                </a:solidFill>
                <a:latin typeface="宋体" panose="02010600030101010101" pitchFamily="2" charset="-122"/>
              </a:rPr>
              <a:t>上期</a:t>
            </a:r>
            <a:r>
              <a:rPr lang="en-US" altLang="zh-CN" sz="1800" b="1" dirty="0">
                <a:solidFill>
                  <a:srgbClr val="FF0000"/>
                </a:solidFill>
                <a:latin typeface="宋体" panose="02010600030101010101" pitchFamily="2" charset="-122"/>
              </a:rPr>
              <a:t>165+</a:t>
            </a:r>
            <a:r>
              <a:rPr lang="zh-CN" altLang="en-US" sz="1800" b="1" dirty="0">
                <a:solidFill>
                  <a:srgbClr val="FF0000"/>
                </a:solidFill>
                <a:latin typeface="宋体" panose="02010600030101010101" pitchFamily="2" charset="-122"/>
              </a:rPr>
              <a:t>本期</a:t>
            </a:r>
            <a:r>
              <a:rPr lang="en-US" altLang="zh-CN" sz="1800" b="1" dirty="0">
                <a:solidFill>
                  <a:srgbClr val="FF0000"/>
                </a:solidFill>
                <a:latin typeface="宋体" panose="02010600030101010101" pitchFamily="2" charset="-122"/>
              </a:rPr>
              <a:t>65</a:t>
            </a:r>
            <a:r>
              <a:rPr lang="zh-CN" altLang="en-US" sz="1800" b="1" dirty="0">
                <a:solidFill>
                  <a:srgbClr val="FF0000"/>
                </a:solidFill>
                <a:latin typeface="宋体" panose="02010600030101010101" pitchFamily="2" charset="-122"/>
              </a:rPr>
              <a:t>）</a:t>
            </a:r>
            <a:endParaRPr lang="en-US" altLang="zh-CN" sz="1800" b="1" dirty="0">
              <a:solidFill>
                <a:srgbClr val="FF0000"/>
              </a:solidFill>
              <a:latin typeface="宋体" panose="02010600030101010101" pitchFamily="2" charset="-122"/>
            </a:endParaRPr>
          </a:p>
          <a:p>
            <a:pPr eaLnBrk="1" hangingPunct="1">
              <a:spcBef>
                <a:spcPct val="0"/>
              </a:spcBef>
              <a:buClr>
                <a:srgbClr val="FF0000"/>
              </a:buClr>
              <a:buSzTx/>
              <a:buFontTx/>
              <a:buNone/>
              <a:defRPr/>
            </a:pPr>
            <a:r>
              <a:rPr lang="en-US" altLang="zh-CN" sz="1800" b="1" dirty="0">
                <a:latin typeface="宋体" panose="02010600030101010101" pitchFamily="2" charset="-122"/>
              </a:rPr>
              <a:t> </a:t>
            </a:r>
            <a:endParaRPr lang="en-US" altLang="zh-CN" sz="2000" b="1" dirty="0">
              <a:latin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4131A85-2F44-45DC-A181-F5C86E1E2F43}" type="datetime1">
              <a:rPr kumimoji="0" lang="zh-CN" altLang="en-US" sz="1400"/>
              <a:t>2026/3/30</a:t>
            </a:fld>
            <a:endParaRPr kumimoji="0" lang="en-US" altLang="zh-CN" sz="1400"/>
          </a:p>
        </p:txBody>
      </p:sp>
      <p:sp>
        <p:nvSpPr>
          <p:cNvPr id="215043"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504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51C4C57-0DA3-47D3-A632-D82A6BFE3D2E}" type="slidenum">
              <a:rPr kumimoji="0" lang="en-US" altLang="zh-CN" sz="1400"/>
              <a:t>104</a:t>
            </a:fld>
            <a:endParaRPr kumimoji="0" lang="en-US" altLang="zh-CN" sz="1400"/>
          </a:p>
        </p:txBody>
      </p:sp>
      <p:sp>
        <p:nvSpPr>
          <p:cNvPr id="5" name="TextBox 4"/>
          <p:cNvSpPr txBox="1"/>
          <p:nvPr/>
        </p:nvSpPr>
        <p:spPr>
          <a:xfrm>
            <a:off x="395288" y="2492375"/>
            <a:ext cx="6913562" cy="1631950"/>
          </a:xfrm>
          <a:prstGeom prst="rect">
            <a:avLst/>
          </a:prstGeom>
          <a:noFill/>
          <a:ln>
            <a:solidFill>
              <a:srgbClr val="FF0000"/>
            </a:solidFill>
          </a:ln>
        </p:spPr>
        <p:txBody>
          <a:bodyPr>
            <a:spAutoFit/>
          </a:bodyPr>
          <a:lstStyle/>
          <a:p>
            <a:pPr>
              <a:defRPr/>
            </a:pPr>
            <a:r>
              <a:rPr lang="zh-CN" altLang="en-US" sz="2000" b="1" dirty="0">
                <a:latin typeface="+mn-ea"/>
                <a:ea typeface="+mn-ea"/>
              </a:rPr>
              <a:t>（</a:t>
            </a:r>
            <a:r>
              <a:rPr lang="en-US" altLang="zh-CN" sz="2000" b="1" dirty="0">
                <a:latin typeface="+mn-ea"/>
                <a:ea typeface="+mn-ea"/>
              </a:rPr>
              <a:t>4</a:t>
            </a:r>
            <a:r>
              <a:rPr lang="zh-CN" altLang="en-US" sz="2000" b="1" dirty="0">
                <a:latin typeface="+mn-ea"/>
                <a:ea typeface="+mn-ea"/>
              </a:rPr>
              <a:t>）抵销期初长期股权投资和子公司期初所有者权益</a:t>
            </a:r>
            <a:endParaRPr lang="en-US" altLang="zh-CN" sz="2000" b="1" dirty="0">
              <a:latin typeface="+mn-ea"/>
              <a:ea typeface="+mn-ea"/>
            </a:endParaRPr>
          </a:p>
          <a:p>
            <a:pPr>
              <a:buClr>
                <a:srgbClr val="FF0000"/>
              </a:buClr>
              <a:defRPr/>
            </a:pPr>
            <a:r>
              <a:rPr lang="zh-CN" altLang="en-US" sz="2000" b="1" dirty="0">
                <a:latin typeface="+mn-ea"/>
                <a:ea typeface="+mn-ea"/>
              </a:rPr>
              <a:t>借：乙公司所有者权益 </a:t>
            </a:r>
            <a:r>
              <a:rPr lang="en-US" altLang="zh-CN" sz="2000" b="1" dirty="0">
                <a:latin typeface="+mn-ea"/>
                <a:ea typeface="+mn-ea"/>
              </a:rPr>
              <a:t>11860</a:t>
            </a:r>
          </a:p>
          <a:p>
            <a:pPr>
              <a:buClr>
                <a:srgbClr val="FF0000"/>
              </a:buClr>
              <a:defRPr/>
            </a:pPr>
            <a:r>
              <a:rPr lang="en-US" altLang="zh-CN" sz="2000" b="1" dirty="0">
                <a:latin typeface="+mn-ea"/>
                <a:ea typeface="+mn-ea"/>
              </a:rPr>
              <a:t>    </a:t>
            </a:r>
            <a:r>
              <a:rPr lang="zh-CN" altLang="en-US" sz="2000" b="1" dirty="0">
                <a:latin typeface="+mn-ea"/>
                <a:ea typeface="+mn-ea"/>
              </a:rPr>
              <a:t>商誉               </a:t>
            </a:r>
            <a:r>
              <a:rPr lang="en-US" altLang="zh-CN" sz="2000" b="1" dirty="0">
                <a:latin typeface="+mn-ea"/>
                <a:ea typeface="+mn-ea"/>
              </a:rPr>
              <a:t>792</a:t>
            </a:r>
          </a:p>
          <a:p>
            <a:pPr>
              <a:defRPr/>
            </a:pPr>
            <a:r>
              <a:rPr lang="en-US" altLang="zh-CN" sz="2000" b="1" dirty="0">
                <a:latin typeface="+mn-ea"/>
                <a:ea typeface="+mn-ea"/>
              </a:rPr>
              <a:t>    </a:t>
            </a:r>
            <a:r>
              <a:rPr lang="zh-CN" altLang="en-US" sz="2000" b="1" dirty="0">
                <a:latin typeface="+mn-ea"/>
                <a:ea typeface="+mn-ea"/>
              </a:rPr>
              <a:t>贷：长期股权投资     </a:t>
            </a:r>
            <a:r>
              <a:rPr lang="en-US" altLang="zh-CN" sz="2000" b="1" dirty="0">
                <a:latin typeface="+mn-ea"/>
                <a:ea typeface="+mn-ea"/>
              </a:rPr>
              <a:t>8501</a:t>
            </a:r>
            <a:r>
              <a:rPr lang="zh-CN" altLang="en-US" sz="2000" b="1" dirty="0">
                <a:latin typeface="+mn-ea"/>
                <a:ea typeface="+mn-ea"/>
              </a:rPr>
              <a:t>（</a:t>
            </a:r>
            <a:r>
              <a:rPr lang="en-US" altLang="zh-CN" sz="2000" b="1" dirty="0">
                <a:latin typeface="+mn-ea"/>
                <a:ea typeface="+mn-ea"/>
              </a:rPr>
              <a:t>=7315+</a:t>
            </a:r>
            <a:r>
              <a:rPr lang="zh-CN" altLang="en-US" sz="2000" b="1" dirty="0">
                <a:latin typeface="+mn-ea"/>
                <a:ea typeface="+mn-ea"/>
              </a:rPr>
              <a:t>（</a:t>
            </a:r>
            <a:r>
              <a:rPr lang="en-US" altLang="zh-CN" sz="2000" b="1" dirty="0">
                <a:latin typeface="+mn-ea"/>
                <a:ea typeface="+mn-ea"/>
              </a:rPr>
              <a:t>1360-174</a:t>
            </a:r>
            <a:r>
              <a:rPr lang="zh-CN" altLang="en-US" sz="2000" b="1" dirty="0">
                <a:latin typeface="+mn-ea"/>
                <a:ea typeface="+mn-ea"/>
              </a:rPr>
              <a:t>））              </a:t>
            </a:r>
            <a:endParaRPr lang="en-US" altLang="zh-CN" sz="2000" b="1" dirty="0">
              <a:latin typeface="+mn-ea"/>
              <a:ea typeface="+mn-ea"/>
            </a:endParaRPr>
          </a:p>
          <a:p>
            <a:pPr>
              <a:defRPr/>
            </a:pPr>
            <a:r>
              <a:rPr lang="en-US" altLang="zh-CN" sz="2000" b="1" dirty="0">
                <a:latin typeface="+mn-ea"/>
                <a:ea typeface="+mn-ea"/>
              </a:rPr>
              <a:t>        </a:t>
            </a:r>
            <a:r>
              <a:rPr lang="zh-CN" altLang="en-US" sz="2000" b="1" dirty="0">
                <a:latin typeface="+mn-ea"/>
                <a:ea typeface="+mn-ea"/>
              </a:rPr>
              <a:t>少数股东权益     </a:t>
            </a:r>
            <a:r>
              <a:rPr lang="en-US" altLang="zh-CN" sz="2000" b="1" dirty="0">
                <a:latin typeface="+mn-ea"/>
                <a:ea typeface="+mn-ea"/>
              </a:rPr>
              <a:t>4151</a:t>
            </a:r>
          </a:p>
        </p:txBody>
      </p:sp>
      <p:sp>
        <p:nvSpPr>
          <p:cNvPr id="6" name="TextBox 5"/>
          <p:cNvSpPr txBox="1"/>
          <p:nvPr/>
        </p:nvSpPr>
        <p:spPr>
          <a:xfrm>
            <a:off x="395290" y="120652"/>
            <a:ext cx="6840537" cy="2246313"/>
          </a:xfrm>
          <a:prstGeom prst="rect">
            <a:avLst/>
          </a:prstGeom>
          <a:noFill/>
          <a:ln>
            <a:solidFill>
              <a:srgbClr val="FF0000"/>
            </a:solidFill>
          </a:ln>
        </p:spPr>
        <p:txBody>
          <a:bodyPr>
            <a:spAutoFit/>
          </a:bodyPr>
          <a:lstStyle/>
          <a:p>
            <a:pPr>
              <a:defRPr/>
            </a:pPr>
            <a:r>
              <a:rPr lang="zh-CN" altLang="en-US" sz="2000" b="1" dirty="0">
                <a:latin typeface="+mn-ea"/>
                <a:ea typeface="+mn-ea"/>
              </a:rPr>
              <a:t>（</a:t>
            </a:r>
            <a:r>
              <a:rPr lang="en-US" altLang="zh-CN" sz="2000" b="1" dirty="0">
                <a:latin typeface="+mn-ea"/>
                <a:ea typeface="+mn-ea"/>
              </a:rPr>
              <a:t>3</a:t>
            </a:r>
            <a:r>
              <a:rPr lang="zh-CN" altLang="en-US" sz="2000" b="1" dirty="0">
                <a:latin typeface="+mn-ea"/>
                <a:ea typeface="+mn-ea"/>
              </a:rPr>
              <a:t>）</a:t>
            </a:r>
            <a:endParaRPr lang="en-US" altLang="zh-CN" sz="2000" b="1" dirty="0">
              <a:latin typeface="+mn-ea"/>
              <a:ea typeface="+mn-ea"/>
            </a:endParaRPr>
          </a:p>
          <a:p>
            <a:pPr>
              <a:defRPr/>
            </a:pPr>
            <a:r>
              <a:rPr lang="zh-CN" altLang="en-US" sz="2000" b="1" dirty="0">
                <a:latin typeface="+mn-ea"/>
                <a:ea typeface="+mn-ea"/>
              </a:rPr>
              <a:t>借：投资收益       </a:t>
            </a:r>
            <a:r>
              <a:rPr lang="en-US" altLang="zh-CN" sz="2000" b="1" dirty="0">
                <a:latin typeface="+mn-ea"/>
                <a:ea typeface="+mn-ea"/>
              </a:rPr>
              <a:t>1300</a:t>
            </a:r>
          </a:p>
          <a:p>
            <a:pPr>
              <a:defRPr/>
            </a:pPr>
            <a:r>
              <a:rPr lang="en-US" altLang="zh-CN" sz="2000" b="1" dirty="0">
                <a:latin typeface="+mn-ea"/>
                <a:ea typeface="+mn-ea"/>
              </a:rPr>
              <a:t>    </a:t>
            </a:r>
            <a:r>
              <a:rPr lang="zh-CN" altLang="en-US" sz="2000" b="1" dirty="0">
                <a:latin typeface="+mn-ea"/>
                <a:ea typeface="+mn-ea"/>
              </a:rPr>
              <a:t>少数股东权益   </a:t>
            </a:r>
            <a:r>
              <a:rPr lang="en-US" altLang="zh-CN" sz="2000" b="1" dirty="0">
                <a:latin typeface="+mn-ea"/>
                <a:ea typeface="+mn-ea"/>
              </a:rPr>
              <a:t>336</a:t>
            </a:r>
          </a:p>
          <a:p>
            <a:pPr>
              <a:defRPr/>
            </a:pPr>
            <a:r>
              <a:rPr lang="zh-CN" altLang="en-US" sz="2000" b="1" dirty="0">
                <a:latin typeface="+mn-ea"/>
                <a:ea typeface="+mn-ea"/>
              </a:rPr>
              <a:t>   贷：发放现金股利            </a:t>
            </a:r>
            <a:r>
              <a:rPr lang="en-US" altLang="zh-CN" sz="2000" b="1" dirty="0">
                <a:latin typeface="+mn-ea"/>
                <a:ea typeface="+mn-ea"/>
              </a:rPr>
              <a:t>960</a:t>
            </a:r>
          </a:p>
          <a:p>
            <a:pPr>
              <a:defRPr/>
            </a:pPr>
            <a:r>
              <a:rPr lang="zh-CN" altLang="en-US" sz="2000" b="1" dirty="0">
                <a:latin typeface="+mn-ea"/>
                <a:ea typeface="+mn-ea"/>
              </a:rPr>
              <a:t>       长期股权投资            </a:t>
            </a:r>
            <a:r>
              <a:rPr lang="en-US" altLang="zh-CN" sz="2000" b="1" dirty="0">
                <a:latin typeface="+mn-ea"/>
                <a:ea typeface="+mn-ea"/>
              </a:rPr>
              <a:t>676</a:t>
            </a:r>
          </a:p>
          <a:p>
            <a:pPr>
              <a:defRPr/>
            </a:pPr>
            <a:r>
              <a:rPr lang="zh-CN" altLang="en-US" sz="2000" b="1" dirty="0">
                <a:latin typeface="+mn-ea"/>
                <a:ea typeface="+mn-ea"/>
              </a:rPr>
              <a:t>   借：</a:t>
            </a:r>
            <a:r>
              <a:rPr lang="zh-CN" altLang="en-US" sz="2000" b="1" dirty="0">
                <a:latin typeface="宋体" panose="02010600030101010101" pitchFamily="2" charset="-122"/>
              </a:rPr>
              <a:t>其他综合收益     </a:t>
            </a:r>
            <a:r>
              <a:rPr lang="en-US" altLang="zh-CN" sz="2000" b="1" dirty="0">
                <a:latin typeface="+mn-ea"/>
                <a:ea typeface="+mn-ea"/>
              </a:rPr>
              <a:t>65 </a:t>
            </a:r>
          </a:p>
          <a:p>
            <a:pPr>
              <a:defRPr/>
            </a:pPr>
            <a:r>
              <a:rPr lang="zh-CN" altLang="en-US" sz="2000" b="1" dirty="0">
                <a:latin typeface="+mn-ea"/>
                <a:ea typeface="+mn-ea"/>
              </a:rPr>
              <a:t>     贷：长期股权投资  </a:t>
            </a:r>
            <a:r>
              <a:rPr lang="en-US" altLang="zh-CN" sz="2000" b="1" dirty="0">
                <a:latin typeface="+mn-ea"/>
                <a:ea typeface="+mn-ea"/>
              </a:rPr>
              <a:t>   65</a:t>
            </a:r>
            <a:endParaRPr lang="zh-CN" altLang="en-US" sz="2000" dirty="0">
              <a:latin typeface="+mn-ea"/>
              <a:ea typeface="+mn-ea"/>
            </a:endParaRPr>
          </a:p>
        </p:txBody>
      </p:sp>
      <p:sp>
        <p:nvSpPr>
          <p:cNvPr id="7" name="TextBox 6"/>
          <p:cNvSpPr txBox="1"/>
          <p:nvPr/>
        </p:nvSpPr>
        <p:spPr>
          <a:xfrm>
            <a:off x="395288" y="4292600"/>
            <a:ext cx="6913562" cy="1200150"/>
          </a:xfrm>
          <a:prstGeom prst="rect">
            <a:avLst/>
          </a:prstGeom>
          <a:noFill/>
          <a:ln>
            <a:solidFill>
              <a:srgbClr val="FF0000"/>
            </a:solidFill>
          </a:ln>
        </p:spPr>
        <p:txBody>
          <a:bodyPr>
            <a:spAutoFit/>
          </a:bodyPr>
          <a:lstStyle/>
          <a:p>
            <a:pPr>
              <a:defRPr/>
            </a:pPr>
            <a:r>
              <a:rPr lang="zh-CN" altLang="en-US" sz="1800" b="1" dirty="0"/>
              <a:t>（</a:t>
            </a:r>
            <a:r>
              <a:rPr lang="en-US" altLang="zh-CN" sz="1800" b="1" dirty="0"/>
              <a:t>5</a:t>
            </a:r>
            <a:r>
              <a:rPr lang="zh-CN" altLang="en-US" sz="1800" b="1" dirty="0"/>
              <a:t>）</a:t>
            </a:r>
            <a:endParaRPr lang="en-US" altLang="zh-CN" sz="1800" b="1" dirty="0"/>
          </a:p>
          <a:p>
            <a:pPr>
              <a:buClr>
                <a:srgbClr val="FF0000"/>
              </a:buClr>
              <a:defRPr/>
            </a:pPr>
            <a:r>
              <a:rPr lang="zh-CN" altLang="en-US" sz="1800" b="1" dirty="0"/>
              <a:t>借：少数股东利润                 </a:t>
            </a:r>
            <a:r>
              <a:rPr lang="en-US" altLang="zh-CN" sz="1800" b="1" dirty="0">
                <a:latin typeface="+mn-ea"/>
                <a:ea typeface="+mn-ea"/>
              </a:rPr>
              <a:t>700 </a:t>
            </a:r>
            <a:r>
              <a:rPr lang="zh-CN" altLang="en-US" sz="1800" b="1" dirty="0">
                <a:latin typeface="+mn-ea"/>
                <a:ea typeface="+mn-ea"/>
              </a:rPr>
              <a:t>（</a:t>
            </a:r>
            <a:r>
              <a:rPr lang="en-US" altLang="zh-CN" sz="1800" b="1" dirty="0">
                <a:latin typeface="+mn-ea"/>
                <a:ea typeface="+mn-ea"/>
              </a:rPr>
              <a:t>=2000</a:t>
            </a:r>
            <a:r>
              <a:rPr lang="zh-CN" altLang="en-US" sz="1800" b="1" dirty="0">
                <a:latin typeface="+mn-ea"/>
                <a:ea typeface="+mn-ea"/>
              </a:rPr>
              <a:t>*</a:t>
            </a:r>
            <a:r>
              <a:rPr lang="en-US" altLang="zh-CN" sz="1800" b="1" dirty="0">
                <a:latin typeface="+mn-ea"/>
                <a:ea typeface="+mn-ea"/>
              </a:rPr>
              <a:t>0.35</a:t>
            </a:r>
            <a:r>
              <a:rPr lang="zh-CN" altLang="en-US" sz="1800" b="1" dirty="0">
                <a:latin typeface="+mn-ea"/>
                <a:ea typeface="+mn-ea"/>
              </a:rPr>
              <a:t>）</a:t>
            </a:r>
            <a:endParaRPr lang="en-US" altLang="zh-CN" sz="1800" b="1" dirty="0">
              <a:latin typeface="+mn-ea"/>
              <a:ea typeface="+mn-ea"/>
            </a:endParaRPr>
          </a:p>
          <a:p>
            <a:pPr>
              <a:buClr>
                <a:srgbClr val="FF0000"/>
              </a:buClr>
              <a:defRPr/>
            </a:pPr>
            <a:r>
              <a:rPr lang="en-US" altLang="zh-CN" sz="1800" b="1" dirty="0">
                <a:latin typeface="+mn-ea"/>
                <a:ea typeface="+mn-ea"/>
              </a:rPr>
              <a:t>    </a:t>
            </a:r>
            <a:r>
              <a:rPr lang="zh-CN" altLang="en-US" sz="1800" b="1" dirty="0">
                <a:latin typeface="+mn-ea"/>
                <a:ea typeface="+mn-ea"/>
              </a:rPr>
              <a:t>归属于少数股东的</a:t>
            </a:r>
            <a:r>
              <a:rPr lang="en-US" altLang="zh-CN" sz="1800" b="1" dirty="0">
                <a:latin typeface="+mn-ea"/>
                <a:ea typeface="+mn-ea"/>
              </a:rPr>
              <a:t>OCI   35   </a:t>
            </a:r>
            <a:r>
              <a:rPr lang="zh-CN" altLang="en-US" sz="1800" b="1" dirty="0">
                <a:latin typeface="+mn-ea"/>
                <a:ea typeface="+mn-ea"/>
              </a:rPr>
              <a:t>（</a:t>
            </a:r>
            <a:r>
              <a:rPr lang="en-US" altLang="zh-CN" sz="1800" b="1" dirty="0">
                <a:latin typeface="+mn-ea"/>
                <a:ea typeface="+mn-ea"/>
              </a:rPr>
              <a:t>=100</a:t>
            </a:r>
            <a:r>
              <a:rPr lang="zh-CN" altLang="en-US" sz="1800" b="1" dirty="0">
                <a:latin typeface="+mn-ea"/>
                <a:ea typeface="+mn-ea"/>
              </a:rPr>
              <a:t>*</a:t>
            </a:r>
            <a:r>
              <a:rPr lang="en-US" altLang="zh-CN" sz="1800" b="1" dirty="0">
                <a:latin typeface="+mn-ea"/>
                <a:ea typeface="+mn-ea"/>
              </a:rPr>
              <a:t>0.35</a:t>
            </a:r>
            <a:r>
              <a:rPr lang="zh-CN" altLang="en-US" sz="1800" b="1" dirty="0">
                <a:latin typeface="+mn-ea"/>
                <a:ea typeface="+mn-ea"/>
              </a:rPr>
              <a:t>）</a:t>
            </a:r>
            <a:endParaRPr lang="en-US" altLang="zh-CN" sz="1800" b="1" dirty="0">
              <a:latin typeface="+mn-ea"/>
              <a:ea typeface="+mn-ea"/>
            </a:endParaRPr>
          </a:p>
          <a:p>
            <a:pPr>
              <a:buClr>
                <a:srgbClr val="FF0000"/>
              </a:buClr>
              <a:defRPr/>
            </a:pPr>
            <a:r>
              <a:rPr lang="en-US" altLang="zh-CN" sz="1800" b="1" dirty="0"/>
              <a:t>     </a:t>
            </a:r>
            <a:r>
              <a:rPr lang="zh-CN" altLang="en-US" sz="1800" b="1" dirty="0"/>
              <a:t>贷：少数股东权益   </a:t>
            </a:r>
            <a:r>
              <a:rPr lang="en-US" altLang="zh-CN" sz="1800" b="1" dirty="0">
                <a:latin typeface="+mn-ea"/>
                <a:ea typeface="+mn-ea"/>
              </a:rPr>
              <a:t>          735      </a:t>
            </a:r>
            <a:r>
              <a:rPr lang="zh-CN" altLang="en-US" sz="1800" b="1" dirty="0">
                <a:latin typeface="+mn-ea"/>
                <a:ea typeface="+mn-ea"/>
              </a:rPr>
              <a:t> </a:t>
            </a:r>
            <a:r>
              <a:rPr lang="zh-CN" altLang="en-US" sz="1800" b="1" dirty="0"/>
              <a:t>     </a:t>
            </a:r>
            <a:r>
              <a:rPr lang="en-US" altLang="zh-CN" sz="1800" b="1" dirty="0"/>
              <a:t>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48A35C0-1E3C-4C50-BFAD-C35FAEF4663C}" type="datetime1">
              <a:rPr kumimoji="0" lang="zh-CN" altLang="en-US" sz="1400"/>
              <a:t>2026/3/30</a:t>
            </a:fld>
            <a:endParaRPr kumimoji="0" lang="en-US" altLang="zh-CN" sz="1400"/>
          </a:p>
        </p:txBody>
      </p:sp>
      <p:sp>
        <p:nvSpPr>
          <p:cNvPr id="216067"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606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EFDBE34-AAA6-447F-9727-41810F0BCCDB}" type="slidenum">
              <a:rPr kumimoji="0" lang="en-US" altLang="zh-CN" sz="1400"/>
              <a:t>105</a:t>
            </a:fld>
            <a:endParaRPr kumimoji="0" lang="en-US" altLang="zh-CN" sz="1400"/>
          </a:p>
        </p:txBody>
      </p:sp>
      <p:sp>
        <p:nvSpPr>
          <p:cNvPr id="216069" name="TextBox 4"/>
          <p:cNvSpPr txBox="1">
            <a:spLocks noChangeArrowheads="1"/>
          </p:cNvSpPr>
          <p:nvPr/>
        </p:nvSpPr>
        <p:spPr bwMode="auto">
          <a:xfrm>
            <a:off x="323850" y="404813"/>
            <a:ext cx="82804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FF0000"/>
                </a:solidFill>
              </a:rPr>
              <a:t>例</a:t>
            </a:r>
            <a:r>
              <a:rPr lang="en-US" altLang="zh-CN" sz="2000" b="1">
                <a:solidFill>
                  <a:srgbClr val="FF0000"/>
                </a:solidFill>
              </a:rPr>
              <a:t>2</a:t>
            </a:r>
            <a:r>
              <a:rPr lang="zh-CN" altLang="en-US" sz="2000" b="1">
                <a:solidFill>
                  <a:srgbClr val="FF0000"/>
                </a:solidFill>
              </a:rPr>
              <a:t>（减持：不丧失控制权）：</a:t>
            </a:r>
            <a:r>
              <a:rPr lang="en-US" altLang="zh-CN" sz="2000" b="1">
                <a:solidFill>
                  <a:srgbClr val="FF0000"/>
                </a:solidFill>
              </a:rPr>
              <a:t> </a:t>
            </a:r>
          </a:p>
          <a:p>
            <a:pPr eaLnBrk="1" hangingPunct="1">
              <a:spcBef>
                <a:spcPct val="0"/>
              </a:spcBef>
              <a:buClrTx/>
              <a:buSzTx/>
              <a:buFontTx/>
              <a:buNone/>
            </a:pPr>
            <a:r>
              <a:rPr lang="en-US" altLang="zh-CN" sz="2000" b="1"/>
              <a:t>      2011</a:t>
            </a:r>
            <a:r>
              <a:rPr lang="zh-CN" altLang="zh-CN" sz="2000" b="1"/>
              <a:t>年</a:t>
            </a:r>
            <a:r>
              <a:rPr lang="en-US" altLang="zh-CN" sz="2000" b="1"/>
              <a:t>1</a:t>
            </a:r>
            <a:r>
              <a:rPr lang="zh-CN" altLang="zh-CN" sz="2000" b="1"/>
              <a:t>月</a:t>
            </a:r>
            <a:r>
              <a:rPr lang="en-US" altLang="zh-CN" sz="2000" b="1"/>
              <a:t>1</a:t>
            </a:r>
            <a:r>
              <a:rPr lang="zh-CN" altLang="zh-CN" sz="2000" b="1"/>
              <a:t>日，甲公司支付现金</a:t>
            </a:r>
            <a:r>
              <a:rPr lang="en-US" altLang="zh-CN" sz="2000" b="1"/>
              <a:t>8600</a:t>
            </a:r>
            <a:r>
              <a:rPr lang="zh-CN" altLang="zh-CN" sz="2000" b="1"/>
              <a:t>万元，取得乙公司</a:t>
            </a:r>
            <a:r>
              <a:rPr lang="en-US" altLang="zh-CN" sz="2000" b="1"/>
              <a:t>80%</a:t>
            </a:r>
            <a:r>
              <a:rPr lang="zh-CN" altLang="zh-CN" sz="2000" b="1"/>
              <a:t>的股权，属于非同一控制下企业合并。当日，乙公司可辨认净资产总额</a:t>
            </a:r>
            <a:r>
              <a:rPr lang="en-US" altLang="zh-CN" sz="2000" b="1"/>
              <a:t>9800</a:t>
            </a:r>
            <a:r>
              <a:rPr lang="zh-CN" altLang="zh-CN" sz="2000" b="1"/>
              <a:t>万元，</a:t>
            </a:r>
            <a:r>
              <a:rPr lang="zh-CN" altLang="en-US" sz="2000" b="1"/>
              <a:t>（账面价值等于公允价值）</a:t>
            </a:r>
            <a:r>
              <a:rPr lang="zh-CN" altLang="zh-CN" sz="2000" b="1"/>
              <a:t>其中：实收资本</a:t>
            </a:r>
            <a:r>
              <a:rPr lang="en-US" altLang="zh-CN" sz="2000" b="1"/>
              <a:t>8000</a:t>
            </a:r>
            <a:r>
              <a:rPr lang="zh-CN" altLang="zh-CN" sz="2000" b="1"/>
              <a:t>万元，资本公积</a:t>
            </a:r>
            <a:r>
              <a:rPr lang="en-US" altLang="zh-CN" sz="2000" b="1"/>
              <a:t>1800</a:t>
            </a:r>
            <a:r>
              <a:rPr lang="zh-CN" altLang="zh-CN" sz="2000" b="1"/>
              <a:t>万元。</a:t>
            </a:r>
            <a:endParaRPr lang="en-US" altLang="zh-CN" sz="2000" b="1"/>
          </a:p>
          <a:p>
            <a:pPr eaLnBrk="1" hangingPunct="1">
              <a:spcBef>
                <a:spcPct val="0"/>
              </a:spcBef>
              <a:buClrTx/>
              <a:buSzTx/>
              <a:buFontTx/>
              <a:buNone/>
            </a:pPr>
            <a:r>
              <a:rPr lang="en-US" altLang="zh-CN" sz="2000" b="1"/>
              <a:t>      2011</a:t>
            </a:r>
            <a:r>
              <a:rPr lang="zh-CN" altLang="zh-CN" sz="2000" b="1"/>
              <a:t>年</a:t>
            </a:r>
            <a:r>
              <a:rPr lang="en-US" altLang="zh-CN" sz="2000" b="1"/>
              <a:t>12</a:t>
            </a:r>
            <a:r>
              <a:rPr lang="zh-CN" altLang="zh-CN" sz="2000" b="1"/>
              <a:t>月</a:t>
            </a:r>
            <a:r>
              <a:rPr lang="en-US" altLang="zh-CN" sz="2000" b="1"/>
              <a:t>31</a:t>
            </a:r>
            <a:r>
              <a:rPr lang="zh-CN" altLang="zh-CN" sz="2000" b="1"/>
              <a:t>日，甲公司处置了持有的乙公司的部分股权（占乙公司股份的</a:t>
            </a:r>
            <a:r>
              <a:rPr lang="en-US" altLang="zh-CN" sz="2000" b="1"/>
              <a:t>20%</a:t>
            </a:r>
            <a:r>
              <a:rPr lang="zh-CN" altLang="zh-CN" sz="2000" b="1"/>
              <a:t>），取得处置价款</a:t>
            </a:r>
            <a:r>
              <a:rPr lang="en-US" altLang="zh-CN" sz="2000" b="1"/>
              <a:t>2600</a:t>
            </a:r>
            <a:r>
              <a:rPr lang="zh-CN" altLang="zh-CN" sz="2000" b="1"/>
              <a:t>万元。处置后，甲公司对乙公司的持股比例为</a:t>
            </a:r>
            <a:r>
              <a:rPr lang="en-US" altLang="zh-CN" sz="2000" b="1"/>
              <a:t>60%</a:t>
            </a:r>
            <a:r>
              <a:rPr lang="zh-CN" altLang="zh-CN" sz="2000" b="1"/>
              <a:t>，仍能对乙公司实施控制。假定自</a:t>
            </a:r>
            <a:r>
              <a:rPr lang="en-US" altLang="zh-CN" sz="2000" b="1"/>
              <a:t>2011</a:t>
            </a:r>
            <a:r>
              <a:rPr lang="zh-CN" altLang="zh-CN" sz="2000" b="1"/>
              <a:t>年</a:t>
            </a:r>
            <a:r>
              <a:rPr lang="en-US" altLang="zh-CN" sz="2000" b="1"/>
              <a:t>1</a:t>
            </a:r>
            <a:r>
              <a:rPr lang="zh-CN" altLang="zh-CN" sz="2000" b="1"/>
              <a:t>月</a:t>
            </a:r>
            <a:r>
              <a:rPr lang="en-US" altLang="zh-CN" sz="2000" b="1"/>
              <a:t>1</a:t>
            </a:r>
            <a:r>
              <a:rPr lang="zh-CN" altLang="zh-CN" sz="2000" b="1"/>
              <a:t>日至</a:t>
            </a:r>
            <a:r>
              <a:rPr lang="en-US" altLang="zh-CN" sz="2000" b="1"/>
              <a:t>2011</a:t>
            </a:r>
            <a:r>
              <a:rPr lang="zh-CN" altLang="zh-CN" sz="2000" b="1"/>
              <a:t>年</a:t>
            </a:r>
            <a:r>
              <a:rPr lang="en-US" altLang="zh-CN" sz="2000" b="1"/>
              <a:t>12</a:t>
            </a:r>
            <a:r>
              <a:rPr lang="zh-CN" altLang="zh-CN" sz="2000" b="1"/>
              <a:t>月</a:t>
            </a:r>
            <a:r>
              <a:rPr lang="en-US" altLang="zh-CN" sz="2000" b="1"/>
              <a:t>31</a:t>
            </a:r>
            <a:r>
              <a:rPr lang="zh-CN" altLang="zh-CN" sz="2000" b="1"/>
              <a:t>日，乙公司实现净利润</a:t>
            </a:r>
            <a:r>
              <a:rPr lang="en-US" altLang="zh-CN" sz="2000" b="1"/>
              <a:t>2200</a:t>
            </a:r>
            <a:r>
              <a:rPr lang="zh-CN" altLang="zh-CN" sz="2000" b="1"/>
              <a:t>万元，提取盈余公积</a:t>
            </a:r>
            <a:r>
              <a:rPr lang="en-US" altLang="zh-CN" sz="2000" b="1"/>
              <a:t>220</a:t>
            </a:r>
            <a:r>
              <a:rPr lang="zh-CN" altLang="zh-CN" sz="2000" b="1"/>
              <a:t>万元，未向股东分配利润。乙公司各项可辨认资产、负债的账面价值与公允价值相等。假定不考虑所得税费用。</a:t>
            </a:r>
            <a:endParaRPr lang="zh-CN" altLang="en-US" sz="2000" b="1"/>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5544436-6237-4819-9FB0-6438DE49A551}" type="datetime1">
              <a:rPr kumimoji="0" lang="zh-CN" altLang="en-US" sz="1400"/>
              <a:t>2026/3/30</a:t>
            </a:fld>
            <a:endParaRPr kumimoji="0" lang="en-US" altLang="zh-CN" sz="1400"/>
          </a:p>
        </p:txBody>
      </p:sp>
      <p:sp>
        <p:nvSpPr>
          <p:cNvPr id="217091"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709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423EBFC-1E56-4F88-A543-CAC932743FBB}" type="slidenum">
              <a:rPr kumimoji="0" lang="en-US" altLang="zh-CN" sz="1400"/>
              <a:t>106</a:t>
            </a:fld>
            <a:endParaRPr kumimoji="0" lang="en-US" altLang="zh-CN" sz="1400"/>
          </a:p>
        </p:txBody>
      </p:sp>
      <p:sp>
        <p:nvSpPr>
          <p:cNvPr id="217093" name="TextBox 4"/>
          <p:cNvSpPr txBox="1">
            <a:spLocks noChangeArrowheads="1"/>
          </p:cNvSpPr>
          <p:nvPr/>
        </p:nvSpPr>
        <p:spPr bwMode="auto">
          <a:xfrm>
            <a:off x="250825" y="260350"/>
            <a:ext cx="8642350" cy="4586288"/>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400" b="1" u="sng"/>
              <a:t>购买日的会计处理如下：</a:t>
            </a:r>
          </a:p>
          <a:p>
            <a:pPr eaLnBrk="1" hangingPunct="1">
              <a:spcBef>
                <a:spcPct val="0"/>
              </a:spcBef>
              <a:buClrTx/>
              <a:buSzTx/>
              <a:buFontTx/>
              <a:buNone/>
            </a:pPr>
            <a:r>
              <a:rPr lang="zh-CN" altLang="zh-CN" sz="2400" b="1">
                <a:solidFill>
                  <a:srgbClr val="0000FF"/>
                </a:solidFill>
              </a:rPr>
              <a:t>甲公司个别财务报表：</a:t>
            </a:r>
          </a:p>
          <a:p>
            <a:pPr lvl="1" eaLnBrk="1" hangingPunct="1">
              <a:spcBef>
                <a:spcPct val="0"/>
              </a:spcBef>
              <a:buClrTx/>
              <a:buSzTx/>
              <a:buFontTx/>
              <a:buNone/>
            </a:pPr>
            <a:r>
              <a:rPr lang="zh-CN" altLang="zh-CN" sz="2000" b="1"/>
              <a:t>借：长期股权投资</a:t>
            </a:r>
            <a:r>
              <a:rPr lang="en-US" altLang="zh-CN" sz="2000" b="1"/>
              <a:t>-</a:t>
            </a:r>
            <a:r>
              <a:rPr lang="zh-CN" altLang="zh-CN" sz="2000" b="1"/>
              <a:t>乙公司</a:t>
            </a:r>
            <a:r>
              <a:rPr lang="en-US" altLang="zh-CN" sz="2000" b="1"/>
              <a:t>    8600</a:t>
            </a:r>
            <a:endParaRPr lang="zh-CN" altLang="zh-CN" sz="2000" b="1"/>
          </a:p>
          <a:p>
            <a:pPr lvl="1" eaLnBrk="1" hangingPunct="1">
              <a:spcBef>
                <a:spcPct val="0"/>
              </a:spcBef>
              <a:buClrTx/>
              <a:buSzTx/>
              <a:buFontTx/>
              <a:buNone/>
            </a:pPr>
            <a:r>
              <a:rPr lang="en-US" altLang="zh-CN" sz="2000" b="1"/>
              <a:t>  </a:t>
            </a:r>
            <a:r>
              <a:rPr lang="zh-CN" altLang="zh-CN" sz="2000" b="1"/>
              <a:t>贷：银行存款</a:t>
            </a:r>
            <a:r>
              <a:rPr lang="en-US" altLang="zh-CN" sz="2000" b="1"/>
              <a:t>                         8600</a:t>
            </a:r>
            <a:endParaRPr lang="zh-CN" altLang="zh-CN" sz="2000" b="1"/>
          </a:p>
          <a:p>
            <a:pPr eaLnBrk="1" hangingPunct="1">
              <a:spcBef>
                <a:spcPct val="0"/>
              </a:spcBef>
              <a:buClrTx/>
              <a:buSzTx/>
              <a:buFontTx/>
              <a:buNone/>
            </a:pPr>
            <a:r>
              <a:rPr lang="zh-CN" altLang="zh-CN" sz="2400" b="1">
                <a:solidFill>
                  <a:srgbClr val="0000FF"/>
                </a:solidFill>
              </a:rPr>
              <a:t>甲公司合并财务报表：</a:t>
            </a:r>
          </a:p>
          <a:p>
            <a:pPr lvl="1" eaLnBrk="1" hangingPunct="1">
              <a:spcBef>
                <a:spcPct val="0"/>
              </a:spcBef>
              <a:buClrTx/>
              <a:buSzTx/>
              <a:buFontTx/>
              <a:buNone/>
            </a:pPr>
            <a:r>
              <a:rPr lang="en-US" altLang="zh-CN" sz="2000" b="1"/>
              <a:t>1</a:t>
            </a:r>
            <a:r>
              <a:rPr lang="zh-CN" altLang="zh-CN" sz="2000" b="1"/>
              <a:t>．计算确定商誉</a:t>
            </a:r>
          </a:p>
          <a:p>
            <a:pPr lvl="1" eaLnBrk="1" hangingPunct="1">
              <a:spcBef>
                <a:spcPct val="0"/>
              </a:spcBef>
              <a:buClrTx/>
              <a:buSzTx/>
              <a:buFontTx/>
              <a:buNone/>
            </a:pPr>
            <a:r>
              <a:rPr lang="zh-CN" altLang="zh-CN" sz="2000" b="1"/>
              <a:t>合并成本</a:t>
            </a:r>
            <a:r>
              <a:rPr lang="en-US" altLang="zh-CN" sz="2000" b="1"/>
              <a:t>=8600</a:t>
            </a:r>
            <a:r>
              <a:rPr lang="zh-CN" altLang="zh-CN" sz="2000" b="1"/>
              <a:t>万元，合并中取得乙公司可辨认净资产公允价值的份额</a:t>
            </a:r>
            <a:r>
              <a:rPr lang="en-US" altLang="zh-CN" sz="2000" b="1"/>
              <a:t>=9800</a:t>
            </a:r>
            <a:r>
              <a:rPr lang="zh-CN" altLang="zh-CN" sz="2000" b="1"/>
              <a:t>×</a:t>
            </a:r>
            <a:r>
              <a:rPr lang="en-US" altLang="zh-CN" sz="2000" b="1"/>
              <a:t>80%=7840</a:t>
            </a:r>
            <a:r>
              <a:rPr lang="zh-CN" altLang="zh-CN" sz="2000" b="1"/>
              <a:t>万元，商誉</a:t>
            </a:r>
            <a:r>
              <a:rPr lang="en-US" altLang="zh-CN" sz="2000" b="1"/>
              <a:t>=8600</a:t>
            </a:r>
            <a:r>
              <a:rPr lang="zh-CN" altLang="zh-CN" sz="2000" b="1"/>
              <a:t>－</a:t>
            </a:r>
            <a:r>
              <a:rPr lang="en-US" altLang="zh-CN" sz="2000" b="1"/>
              <a:t>7840=760</a:t>
            </a:r>
            <a:r>
              <a:rPr lang="zh-CN" altLang="zh-CN" sz="2000" b="1"/>
              <a:t>万元。</a:t>
            </a:r>
          </a:p>
          <a:p>
            <a:pPr lvl="1" eaLnBrk="1" hangingPunct="1">
              <a:spcBef>
                <a:spcPct val="0"/>
              </a:spcBef>
              <a:buClrTx/>
              <a:buSzTx/>
              <a:buFontTx/>
              <a:buNone/>
            </a:pPr>
            <a:r>
              <a:rPr lang="en-US" altLang="zh-CN" sz="2000" b="1"/>
              <a:t>2</a:t>
            </a:r>
            <a:r>
              <a:rPr lang="zh-CN" altLang="zh-CN" sz="2000" b="1"/>
              <a:t>．编制抵消分录</a:t>
            </a:r>
          </a:p>
          <a:p>
            <a:pPr lvl="1" eaLnBrk="1" hangingPunct="1">
              <a:spcBef>
                <a:spcPct val="0"/>
              </a:spcBef>
              <a:buClrTx/>
              <a:buSzTx/>
              <a:buFontTx/>
              <a:buNone/>
            </a:pPr>
            <a:r>
              <a:rPr lang="zh-CN" altLang="zh-CN" sz="2000" b="1"/>
              <a:t>借：实收资本</a:t>
            </a:r>
            <a:r>
              <a:rPr lang="en-US" altLang="zh-CN" sz="2000" b="1"/>
              <a:t>        8000</a:t>
            </a:r>
            <a:endParaRPr lang="zh-CN" altLang="zh-CN" sz="2000" b="1"/>
          </a:p>
          <a:p>
            <a:pPr lvl="1" eaLnBrk="1" hangingPunct="1">
              <a:spcBef>
                <a:spcPct val="0"/>
              </a:spcBef>
              <a:buClrTx/>
              <a:buSzTx/>
              <a:buFontTx/>
              <a:buNone/>
            </a:pPr>
            <a:r>
              <a:rPr lang="en-US" altLang="zh-CN" sz="2000" b="1"/>
              <a:t>       </a:t>
            </a:r>
            <a:r>
              <a:rPr lang="zh-CN" altLang="zh-CN" sz="2000" b="1"/>
              <a:t>资本公积</a:t>
            </a:r>
            <a:r>
              <a:rPr lang="en-US" altLang="zh-CN" sz="2000" b="1"/>
              <a:t>        1800</a:t>
            </a:r>
            <a:endParaRPr lang="zh-CN" altLang="zh-CN" sz="2000" b="1"/>
          </a:p>
          <a:p>
            <a:pPr lvl="1" eaLnBrk="1" hangingPunct="1">
              <a:spcBef>
                <a:spcPct val="0"/>
              </a:spcBef>
              <a:buClrTx/>
              <a:buSzTx/>
              <a:buFontTx/>
              <a:buNone/>
            </a:pPr>
            <a:r>
              <a:rPr lang="en-US" altLang="zh-CN" sz="2000" b="1"/>
              <a:t>       </a:t>
            </a:r>
            <a:r>
              <a:rPr lang="zh-CN" altLang="zh-CN" sz="2000" b="1"/>
              <a:t>商誉</a:t>
            </a:r>
            <a:r>
              <a:rPr lang="en-US" altLang="zh-CN" sz="2000" b="1"/>
              <a:t>             760</a:t>
            </a:r>
            <a:endParaRPr lang="zh-CN" altLang="zh-CN" sz="2000" b="1"/>
          </a:p>
          <a:p>
            <a:pPr lvl="1" eaLnBrk="1" hangingPunct="1">
              <a:spcBef>
                <a:spcPct val="0"/>
              </a:spcBef>
              <a:buClrTx/>
              <a:buSzTx/>
              <a:buFontTx/>
              <a:buNone/>
            </a:pPr>
            <a:r>
              <a:rPr lang="zh-CN" altLang="zh-CN" sz="2000" b="1"/>
              <a:t>贷：长期股权投资</a:t>
            </a:r>
            <a:r>
              <a:rPr lang="en-US" altLang="zh-CN" sz="2000" b="1"/>
              <a:t>-</a:t>
            </a:r>
            <a:r>
              <a:rPr lang="zh-CN" altLang="zh-CN" sz="2000" b="1"/>
              <a:t>乙公司</a:t>
            </a:r>
            <a:r>
              <a:rPr lang="en-US" altLang="zh-CN" sz="2000" b="1"/>
              <a:t>     8600</a:t>
            </a:r>
            <a:endParaRPr lang="zh-CN" altLang="zh-CN" sz="2000" b="1"/>
          </a:p>
          <a:p>
            <a:pPr lvl="1" eaLnBrk="1" hangingPunct="1">
              <a:spcBef>
                <a:spcPct val="0"/>
              </a:spcBef>
              <a:buClrTx/>
              <a:buSzTx/>
              <a:buFontTx/>
              <a:buNone/>
            </a:pPr>
            <a:r>
              <a:rPr lang="en-US" altLang="zh-CN" sz="2000" b="1"/>
              <a:t>       </a:t>
            </a:r>
            <a:r>
              <a:rPr lang="zh-CN" altLang="zh-CN" sz="2000" b="1"/>
              <a:t>少数股东权益</a:t>
            </a:r>
            <a:r>
              <a:rPr lang="en-US" altLang="zh-CN" sz="2000" b="1"/>
              <a:t>                 1960</a:t>
            </a:r>
            <a:endParaRPr lang="zh-CN" altLang="en-US" sz="2000" b="1"/>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DD02BE7-EAE0-4F3E-A0A8-8E879500C8DA}" type="datetime1">
              <a:rPr kumimoji="0" lang="zh-CN" altLang="en-US" sz="1400"/>
              <a:t>2026/3/30</a:t>
            </a:fld>
            <a:endParaRPr kumimoji="0" lang="en-US" altLang="zh-CN" sz="1400"/>
          </a:p>
        </p:txBody>
      </p:sp>
      <p:sp>
        <p:nvSpPr>
          <p:cNvPr id="218115"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811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C8991D6-2F68-4E20-9678-288955829D7C}" type="slidenum">
              <a:rPr kumimoji="0" lang="en-US" altLang="zh-CN" sz="1400"/>
              <a:t>107</a:t>
            </a:fld>
            <a:endParaRPr kumimoji="0" lang="en-US" altLang="zh-CN" sz="1400"/>
          </a:p>
        </p:txBody>
      </p:sp>
      <p:sp>
        <p:nvSpPr>
          <p:cNvPr id="218117" name="TextBox 4"/>
          <p:cNvSpPr txBox="1">
            <a:spLocks noChangeArrowheads="1"/>
          </p:cNvSpPr>
          <p:nvPr/>
        </p:nvSpPr>
        <p:spPr bwMode="auto">
          <a:xfrm>
            <a:off x="250825" y="333377"/>
            <a:ext cx="8713788" cy="2062163"/>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400" b="1" u="sng"/>
              <a:t>甲公司处置日的会计处理如下：</a:t>
            </a:r>
            <a:endParaRPr lang="en-US" altLang="zh-CN" sz="2400" b="1" u="sng"/>
          </a:p>
          <a:p>
            <a:pPr eaLnBrk="1" hangingPunct="1">
              <a:spcBef>
                <a:spcPct val="0"/>
              </a:spcBef>
              <a:buClrTx/>
              <a:buSzTx/>
              <a:buFontTx/>
              <a:buNone/>
            </a:pPr>
            <a:r>
              <a:rPr lang="en-US" altLang="zh-CN" sz="2400" b="1">
                <a:solidFill>
                  <a:srgbClr val="0000FF"/>
                </a:solidFill>
              </a:rPr>
              <a:t>1</a:t>
            </a:r>
            <a:r>
              <a:rPr lang="zh-CN" altLang="zh-CN" sz="2400" b="1">
                <a:solidFill>
                  <a:srgbClr val="0000FF"/>
                </a:solidFill>
              </a:rPr>
              <a:t>．甲公司个别财务报表：</a:t>
            </a:r>
            <a:endParaRPr lang="en-US" altLang="zh-CN" sz="2400" b="1">
              <a:solidFill>
                <a:srgbClr val="0000FF"/>
              </a:solidFill>
            </a:endParaRPr>
          </a:p>
          <a:p>
            <a:pPr lvl="1" eaLnBrk="1" hangingPunct="1">
              <a:spcBef>
                <a:spcPct val="0"/>
              </a:spcBef>
              <a:buClrTx/>
              <a:buSzTx/>
              <a:buFontTx/>
              <a:buNone/>
            </a:pPr>
            <a:r>
              <a:rPr lang="zh-CN" altLang="zh-CN" sz="2000" b="1"/>
              <a:t>将处置价款与处置投资对应的账面价值的差额确认为当期投资收益。</a:t>
            </a:r>
          </a:p>
          <a:p>
            <a:pPr lvl="1" eaLnBrk="1" hangingPunct="1">
              <a:spcBef>
                <a:spcPct val="0"/>
              </a:spcBef>
              <a:buClrTx/>
              <a:buSzTx/>
              <a:buFontTx/>
              <a:buNone/>
            </a:pPr>
            <a:r>
              <a:rPr lang="zh-CN" altLang="zh-CN" sz="2000" b="1"/>
              <a:t>借：银行存款</a:t>
            </a:r>
            <a:r>
              <a:rPr lang="en-US" altLang="zh-CN" sz="2000" b="1"/>
              <a:t>                   2600</a:t>
            </a:r>
            <a:endParaRPr lang="zh-CN" altLang="zh-CN" sz="2000" b="1"/>
          </a:p>
          <a:p>
            <a:pPr lvl="1" eaLnBrk="1" hangingPunct="1">
              <a:spcBef>
                <a:spcPct val="0"/>
              </a:spcBef>
              <a:buClrTx/>
              <a:buSzTx/>
              <a:buFontTx/>
              <a:buNone/>
            </a:pPr>
            <a:r>
              <a:rPr lang="en-US" altLang="zh-CN" sz="2000" b="1"/>
              <a:t>   </a:t>
            </a:r>
            <a:r>
              <a:rPr lang="zh-CN" altLang="zh-CN" sz="2000" b="1"/>
              <a:t>贷：长期股权投资——乙公司</a:t>
            </a:r>
            <a:r>
              <a:rPr lang="en-US" altLang="zh-CN" sz="2000" b="1"/>
              <a:t>    2150 </a:t>
            </a:r>
            <a:r>
              <a:rPr lang="zh-CN" altLang="zh-CN" sz="2000" b="1"/>
              <a:t>（</a:t>
            </a:r>
            <a:r>
              <a:rPr lang="en-US" altLang="zh-CN" sz="2000" b="1"/>
              <a:t>8600</a:t>
            </a:r>
            <a:r>
              <a:rPr lang="zh-CN" altLang="zh-CN" sz="2000" b="1"/>
              <a:t>÷</a:t>
            </a:r>
            <a:r>
              <a:rPr lang="en-US" altLang="zh-CN" sz="2000" b="1"/>
              <a:t>0.8</a:t>
            </a:r>
            <a:r>
              <a:rPr lang="zh-CN" altLang="zh-CN" sz="2000" b="1"/>
              <a:t>×</a:t>
            </a:r>
            <a:r>
              <a:rPr lang="en-US" altLang="zh-CN" sz="2000" b="1"/>
              <a:t>0.2</a:t>
            </a:r>
            <a:r>
              <a:rPr lang="zh-CN" altLang="zh-CN" sz="2000" b="1"/>
              <a:t>）</a:t>
            </a:r>
          </a:p>
          <a:p>
            <a:pPr lvl="1" eaLnBrk="1" hangingPunct="1">
              <a:spcBef>
                <a:spcPct val="0"/>
              </a:spcBef>
              <a:buClrTx/>
              <a:buSzTx/>
              <a:buFontTx/>
              <a:buNone/>
            </a:pPr>
            <a:r>
              <a:rPr lang="en-US" altLang="zh-CN" sz="2000" b="1"/>
              <a:t>          </a:t>
            </a:r>
            <a:r>
              <a:rPr lang="zh-CN" altLang="zh-CN" sz="2000" b="1"/>
              <a:t>投资收益</a:t>
            </a:r>
            <a:r>
              <a:rPr lang="en-US" altLang="zh-CN" sz="2000" b="1"/>
              <a:t>                             450</a:t>
            </a:r>
            <a:endParaRPr lang="zh-CN" altLang="zh-CN" sz="2000" b="1"/>
          </a:p>
        </p:txBody>
      </p:sp>
      <p:sp>
        <p:nvSpPr>
          <p:cNvPr id="218118" name="TextBox 5"/>
          <p:cNvSpPr txBox="1">
            <a:spLocks noChangeArrowheads="1"/>
          </p:cNvSpPr>
          <p:nvPr/>
        </p:nvSpPr>
        <p:spPr bwMode="auto">
          <a:xfrm>
            <a:off x="260350" y="2395540"/>
            <a:ext cx="8713788" cy="3540125"/>
          </a:xfrm>
          <a:prstGeom prst="rect">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b="1">
                <a:solidFill>
                  <a:srgbClr val="0000FF"/>
                </a:solidFill>
              </a:rPr>
              <a:t>2</a:t>
            </a:r>
            <a:r>
              <a:rPr lang="zh-CN" altLang="zh-CN" sz="2400" b="1">
                <a:solidFill>
                  <a:srgbClr val="0000FF"/>
                </a:solidFill>
              </a:rPr>
              <a:t>．甲公司合并财务报表</a:t>
            </a:r>
            <a:r>
              <a:rPr lang="zh-CN" altLang="zh-CN" sz="2400" b="1"/>
              <a:t>：</a:t>
            </a:r>
            <a:endParaRPr lang="en-US" altLang="zh-CN" sz="2400" b="1"/>
          </a:p>
          <a:p>
            <a:pPr lvl="1" eaLnBrk="1" hangingPunct="1">
              <a:spcBef>
                <a:spcPct val="0"/>
              </a:spcBef>
              <a:buClrTx/>
              <a:buSzTx/>
              <a:buFontTx/>
              <a:buNone/>
            </a:pPr>
            <a:r>
              <a:rPr lang="zh-CN" altLang="zh-CN" sz="2000" b="1"/>
              <a:t>（</a:t>
            </a:r>
            <a:r>
              <a:rPr lang="en-US" altLang="zh-CN" sz="2000" b="1"/>
              <a:t>1</a:t>
            </a:r>
            <a:r>
              <a:rPr lang="zh-CN" altLang="zh-CN" sz="2000" b="1"/>
              <a:t>）将处置价款与处置投资相对应的享有该子公司净资产份额的差额计入资本公积（资本溢价）</a:t>
            </a:r>
          </a:p>
          <a:p>
            <a:pPr lvl="1" eaLnBrk="1" hangingPunct="1">
              <a:spcBef>
                <a:spcPct val="0"/>
              </a:spcBef>
              <a:buClrTx/>
              <a:buSzTx/>
              <a:buFontTx/>
              <a:buNone/>
            </a:pPr>
            <a:r>
              <a:rPr lang="zh-CN" altLang="zh-CN" sz="2000" b="1"/>
              <a:t>借：投资收益</a:t>
            </a:r>
            <a:r>
              <a:rPr lang="en-US" altLang="zh-CN" sz="2000" b="1"/>
              <a:t>   200</a:t>
            </a:r>
            <a:r>
              <a:rPr lang="zh-CN" altLang="zh-CN" sz="2000" b="1"/>
              <a:t>万元</a:t>
            </a:r>
          </a:p>
          <a:p>
            <a:pPr lvl="1" eaLnBrk="1" hangingPunct="1">
              <a:spcBef>
                <a:spcPct val="0"/>
              </a:spcBef>
              <a:buClrTx/>
              <a:buSzTx/>
              <a:buFontTx/>
              <a:buNone/>
            </a:pPr>
            <a:r>
              <a:rPr lang="en-US" altLang="zh-CN" sz="2000" b="1"/>
              <a:t>    </a:t>
            </a:r>
            <a:r>
              <a:rPr lang="zh-CN" altLang="zh-CN" sz="2000" b="1"/>
              <a:t>贷：资本公积</a:t>
            </a:r>
            <a:r>
              <a:rPr lang="en-US" altLang="zh-CN" sz="2000" b="1"/>
              <a:t>   200</a:t>
            </a:r>
            <a:r>
              <a:rPr lang="zh-CN" altLang="zh-CN" sz="2000" b="1"/>
              <a:t>万元</a:t>
            </a:r>
          </a:p>
          <a:p>
            <a:pPr lvl="1" eaLnBrk="1" hangingPunct="1">
              <a:spcBef>
                <a:spcPct val="0"/>
              </a:spcBef>
              <a:buClrTx/>
              <a:buSzTx/>
              <a:buFontTx/>
              <a:buNone/>
            </a:pPr>
            <a:r>
              <a:rPr lang="zh-CN" altLang="zh-CN" sz="2000" b="1"/>
              <a:t>（</a:t>
            </a:r>
            <a:r>
              <a:rPr lang="en-US" altLang="zh-CN" sz="2000" b="1"/>
              <a:t>2</a:t>
            </a:r>
            <a:r>
              <a:rPr lang="zh-CN" altLang="zh-CN" sz="2000" b="1"/>
              <a:t>）</a:t>
            </a:r>
            <a:r>
              <a:rPr lang="zh-CN" altLang="en-US" sz="2000" b="1"/>
              <a:t>将包含商誉部分的处置成本转回</a:t>
            </a:r>
            <a:endParaRPr lang="en-US" altLang="zh-CN" sz="2000" b="1"/>
          </a:p>
          <a:p>
            <a:pPr lvl="1" eaLnBrk="1" hangingPunct="1">
              <a:spcBef>
                <a:spcPct val="0"/>
              </a:spcBef>
              <a:buClrTx/>
              <a:buSzTx/>
              <a:buFontTx/>
              <a:buNone/>
            </a:pPr>
            <a:r>
              <a:rPr lang="zh-CN" altLang="en-US" sz="2000" b="1"/>
              <a:t>借：长期股权投资 </a:t>
            </a:r>
            <a:r>
              <a:rPr lang="en-US" altLang="zh-CN" sz="2000" b="1"/>
              <a:t>190</a:t>
            </a:r>
          </a:p>
          <a:p>
            <a:pPr lvl="1" eaLnBrk="1" hangingPunct="1">
              <a:spcBef>
                <a:spcPct val="0"/>
              </a:spcBef>
              <a:buClrTx/>
              <a:buSzTx/>
              <a:buFontTx/>
              <a:buNone/>
            </a:pPr>
            <a:r>
              <a:rPr lang="en-US" altLang="zh-CN" sz="2000" b="1"/>
              <a:t>    </a:t>
            </a:r>
            <a:r>
              <a:rPr lang="zh-CN" altLang="en-US" sz="2000" b="1"/>
              <a:t>贷：投资收益       </a:t>
            </a:r>
            <a:r>
              <a:rPr lang="en-US" altLang="zh-CN" sz="2000" b="1"/>
              <a:t>190</a:t>
            </a:r>
          </a:p>
          <a:p>
            <a:pPr lvl="1" eaLnBrk="1" hangingPunct="1">
              <a:spcBef>
                <a:spcPct val="0"/>
              </a:spcBef>
              <a:buClrTx/>
              <a:buSzTx/>
              <a:buFontTx/>
              <a:buNone/>
            </a:pPr>
            <a:r>
              <a:rPr lang="zh-CN" altLang="zh-CN" sz="2000" b="1"/>
              <a:t>按权益法调整对乙公司持有</a:t>
            </a:r>
            <a:r>
              <a:rPr lang="en-US" altLang="zh-CN" sz="2000" b="1"/>
              <a:t>60%</a:t>
            </a:r>
            <a:r>
              <a:rPr lang="zh-CN" altLang="zh-CN" sz="2000" b="1"/>
              <a:t>股权的长期股权投资</a:t>
            </a:r>
          </a:p>
          <a:p>
            <a:pPr lvl="1" eaLnBrk="1" hangingPunct="1">
              <a:spcBef>
                <a:spcPct val="0"/>
              </a:spcBef>
              <a:buClrTx/>
              <a:buSzTx/>
              <a:buFontTx/>
              <a:buNone/>
            </a:pPr>
            <a:r>
              <a:rPr lang="zh-CN" altLang="zh-CN" sz="2000" b="1"/>
              <a:t>借：长期股权投资</a:t>
            </a:r>
            <a:r>
              <a:rPr lang="en-US" altLang="zh-CN" sz="2000" b="1"/>
              <a:t>--</a:t>
            </a:r>
            <a:r>
              <a:rPr lang="zh-CN" altLang="zh-CN" sz="2000" b="1"/>
              <a:t>损益调整</a:t>
            </a:r>
            <a:r>
              <a:rPr lang="en-US" altLang="zh-CN" sz="2000" b="1"/>
              <a:t>           1320</a:t>
            </a:r>
            <a:endParaRPr lang="zh-CN" altLang="zh-CN" sz="2000" b="1"/>
          </a:p>
          <a:p>
            <a:pPr lvl="1" eaLnBrk="1" hangingPunct="1">
              <a:spcBef>
                <a:spcPct val="0"/>
              </a:spcBef>
              <a:buClrTx/>
              <a:buSzTx/>
              <a:buFontTx/>
              <a:buNone/>
            </a:pPr>
            <a:r>
              <a:rPr lang="en-US" altLang="zh-CN" sz="2000" b="1"/>
              <a:t>  </a:t>
            </a:r>
            <a:r>
              <a:rPr lang="zh-CN" altLang="zh-CN" sz="2000" b="1"/>
              <a:t>贷：投资收益</a:t>
            </a:r>
            <a:r>
              <a:rPr lang="en-US" altLang="zh-CN" sz="2000" b="1"/>
              <a:t>                                        1320</a:t>
            </a:r>
            <a:endParaRPr lang="zh-CN" altLang="zh-CN" sz="2000" b="1"/>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9CDC268-54EE-411D-A743-286577922A87}" type="datetime1">
              <a:rPr kumimoji="0" lang="zh-CN" altLang="en-US" sz="1400"/>
              <a:t>2026/3/30</a:t>
            </a:fld>
            <a:endParaRPr kumimoji="0" lang="en-US" altLang="zh-CN" sz="1400"/>
          </a:p>
        </p:txBody>
      </p:sp>
      <p:sp>
        <p:nvSpPr>
          <p:cNvPr id="219139"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1914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E9AA094-FFA0-484E-9D24-A58D8D8C7637}" type="slidenum">
              <a:rPr kumimoji="0" lang="en-US" altLang="zh-CN" sz="1400"/>
              <a:t>108</a:t>
            </a:fld>
            <a:endParaRPr kumimoji="0" lang="en-US" altLang="zh-CN" sz="1400"/>
          </a:p>
        </p:txBody>
      </p:sp>
      <p:sp>
        <p:nvSpPr>
          <p:cNvPr id="219141" name="TextBox 4"/>
          <p:cNvSpPr txBox="1">
            <a:spLocks noChangeArrowheads="1"/>
          </p:cNvSpPr>
          <p:nvPr/>
        </p:nvSpPr>
        <p:spPr bwMode="auto">
          <a:xfrm>
            <a:off x="323850" y="260350"/>
            <a:ext cx="8496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lvl="1" eaLnBrk="1" hangingPunct="1">
              <a:spcBef>
                <a:spcPct val="0"/>
              </a:spcBef>
              <a:buClrTx/>
              <a:buSzTx/>
              <a:buFont typeface="Wingdings" panose="05000000000000000000" pitchFamily="2" charset="2"/>
              <a:buNone/>
            </a:pPr>
            <a:r>
              <a:rPr lang="zh-CN" altLang="zh-CN" sz="2000" b="1" dirty="0"/>
              <a:t>（</a:t>
            </a:r>
            <a:r>
              <a:rPr lang="en-US" altLang="zh-CN" sz="2000" b="1" dirty="0"/>
              <a:t>3</a:t>
            </a:r>
            <a:r>
              <a:rPr lang="zh-CN" altLang="zh-CN" sz="2000" b="1" dirty="0"/>
              <a:t>）调整后，甲公司剩余股份</a:t>
            </a:r>
            <a:r>
              <a:rPr lang="en-US" altLang="zh-CN" sz="2000" b="1" dirty="0"/>
              <a:t>60%</a:t>
            </a:r>
            <a:r>
              <a:rPr lang="zh-CN" altLang="zh-CN" sz="2000" b="1" dirty="0"/>
              <a:t>，投资成本</a:t>
            </a:r>
            <a:r>
              <a:rPr lang="en-US" altLang="zh-CN" sz="2000" b="1" dirty="0"/>
              <a:t>6640</a:t>
            </a:r>
            <a:r>
              <a:rPr lang="zh-CN" altLang="zh-CN" sz="2000" b="1" dirty="0"/>
              <a:t>万元，损益调整</a:t>
            </a:r>
            <a:r>
              <a:rPr lang="en-US" altLang="zh-CN" sz="2000" b="1" dirty="0"/>
              <a:t>1320</a:t>
            </a:r>
            <a:r>
              <a:rPr lang="zh-CN" altLang="zh-CN" sz="2000" b="1" dirty="0"/>
              <a:t>万元</a:t>
            </a:r>
          </a:p>
          <a:p>
            <a:pPr lvl="1" eaLnBrk="1" hangingPunct="1">
              <a:spcBef>
                <a:spcPct val="0"/>
              </a:spcBef>
              <a:buClrTx/>
              <a:buSzTx/>
              <a:buFontTx/>
              <a:buNone/>
            </a:pPr>
            <a:endParaRPr lang="en-US" altLang="zh-CN" sz="2000" b="1" dirty="0">
              <a:solidFill>
                <a:srgbClr val="FF0000"/>
              </a:solidFill>
            </a:endParaRPr>
          </a:p>
          <a:p>
            <a:pPr lvl="1" eaLnBrk="1" hangingPunct="1">
              <a:spcBef>
                <a:spcPct val="0"/>
              </a:spcBef>
              <a:buClrTx/>
              <a:buSzTx/>
              <a:buFontTx/>
              <a:buNone/>
            </a:pPr>
            <a:r>
              <a:rPr lang="zh-CN" altLang="zh-CN" sz="2000" b="1" dirty="0">
                <a:solidFill>
                  <a:srgbClr val="FF0000"/>
                </a:solidFill>
              </a:rPr>
              <a:t>编制处置股权后的合并抵消分录是：</a:t>
            </a:r>
            <a:endParaRPr lang="en-US" altLang="zh-CN" sz="2000" b="1" dirty="0">
              <a:solidFill>
                <a:srgbClr val="FF0000"/>
              </a:solidFill>
            </a:endParaRPr>
          </a:p>
        </p:txBody>
      </p:sp>
      <p:sp>
        <p:nvSpPr>
          <p:cNvPr id="6" name="文本框 1"/>
          <p:cNvSpPr txBox="1">
            <a:spLocks noChangeArrowheads="1"/>
          </p:cNvSpPr>
          <p:nvPr/>
        </p:nvSpPr>
        <p:spPr bwMode="auto">
          <a:xfrm>
            <a:off x="330246" y="1700808"/>
            <a:ext cx="4392488" cy="4278094"/>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solidFill>
                  <a:srgbClr val="FF0000"/>
                </a:solidFill>
              </a:rPr>
              <a:t>思路</a:t>
            </a:r>
            <a:r>
              <a:rPr lang="en-US" altLang="zh-CN" sz="2000" b="1" dirty="0">
                <a:solidFill>
                  <a:srgbClr val="FF0000"/>
                </a:solidFill>
              </a:rPr>
              <a:t>1</a:t>
            </a:r>
            <a:r>
              <a:rPr lang="zh-CN" altLang="zh-CN" sz="2000" b="1" dirty="0">
                <a:solidFill>
                  <a:srgbClr val="FF0000"/>
                </a:solidFill>
              </a:rPr>
              <a:t>：</a:t>
            </a:r>
            <a:r>
              <a:rPr lang="zh-CN" altLang="en-US" sz="2000" b="1" dirty="0">
                <a:solidFill>
                  <a:srgbClr val="FF0000"/>
                </a:solidFill>
              </a:rPr>
              <a:t>先假说期初卖出</a:t>
            </a:r>
            <a:endParaRPr lang="en-US" altLang="zh-CN" sz="2000" b="1" dirty="0">
              <a:solidFill>
                <a:srgbClr val="FF0000"/>
              </a:solidFill>
            </a:endParaRPr>
          </a:p>
          <a:p>
            <a:pPr eaLnBrk="1" hangingPunct="1">
              <a:spcBef>
                <a:spcPct val="0"/>
              </a:spcBef>
              <a:buClrTx/>
              <a:buSzTx/>
              <a:buFontTx/>
              <a:buNone/>
            </a:pPr>
            <a:r>
              <a:rPr lang="zh-CN" altLang="en-US" sz="1800" b="1" dirty="0"/>
              <a:t>（</a:t>
            </a:r>
            <a:r>
              <a:rPr lang="en-US" altLang="zh-CN" sz="1800" b="1" dirty="0"/>
              <a:t>1</a:t>
            </a:r>
            <a:r>
              <a:rPr lang="zh-CN" altLang="en-US" sz="1800" b="1" dirty="0"/>
              <a:t>）借：投资收益  </a:t>
            </a:r>
            <a:r>
              <a:rPr lang="en-US" altLang="zh-CN" sz="1800" b="1" dirty="0"/>
              <a:t>1320</a:t>
            </a:r>
            <a:r>
              <a:rPr lang="zh-CN" altLang="en-US" sz="1800" b="1" dirty="0"/>
              <a:t> </a:t>
            </a:r>
            <a:endParaRPr lang="en-US" altLang="zh-CN" sz="1800" b="1" dirty="0"/>
          </a:p>
          <a:p>
            <a:pPr eaLnBrk="1" hangingPunct="1">
              <a:spcBef>
                <a:spcPct val="0"/>
              </a:spcBef>
              <a:buClrTx/>
              <a:buSzTx/>
              <a:buFontTx/>
              <a:buNone/>
            </a:pPr>
            <a:r>
              <a:rPr lang="en-US" altLang="zh-CN" sz="1800" b="1" dirty="0"/>
              <a:t>         </a:t>
            </a:r>
            <a:r>
              <a:rPr lang="zh-CN" altLang="en-US" sz="1800" b="1" dirty="0"/>
              <a:t>贷：长期股权投资</a:t>
            </a:r>
            <a:r>
              <a:rPr lang="en-US" altLang="zh-CN" sz="1800" b="1" dirty="0"/>
              <a:t>    1320 </a:t>
            </a:r>
          </a:p>
          <a:p>
            <a:pPr eaLnBrk="1" hangingPunct="1">
              <a:spcBef>
                <a:spcPct val="0"/>
              </a:spcBef>
              <a:buClrTx/>
              <a:buSzTx/>
              <a:buFontTx/>
              <a:buNone/>
            </a:pPr>
            <a:r>
              <a:rPr lang="zh-CN" altLang="en-US" sz="1800" b="1" dirty="0"/>
              <a:t>（</a:t>
            </a:r>
            <a:r>
              <a:rPr lang="en-US" altLang="zh-CN" sz="1800" b="1" dirty="0"/>
              <a:t>2</a:t>
            </a:r>
            <a:r>
              <a:rPr lang="zh-CN" altLang="en-US" sz="1800" b="1" dirty="0"/>
              <a:t>）借：盈余公积  </a:t>
            </a:r>
            <a:r>
              <a:rPr lang="en-US" altLang="zh-CN" sz="1800" b="1" dirty="0"/>
              <a:t>220</a:t>
            </a:r>
          </a:p>
          <a:p>
            <a:pPr eaLnBrk="1" hangingPunct="1">
              <a:spcBef>
                <a:spcPct val="0"/>
              </a:spcBef>
              <a:buClrTx/>
              <a:buSzTx/>
              <a:buFontTx/>
              <a:buNone/>
            </a:pPr>
            <a:r>
              <a:rPr lang="en-US" altLang="zh-CN" sz="1800" b="1" dirty="0"/>
              <a:t>          </a:t>
            </a:r>
            <a:r>
              <a:rPr lang="zh-CN" altLang="en-US" sz="1800" b="1" dirty="0"/>
              <a:t>贷：提取盈余公积   </a:t>
            </a:r>
            <a:r>
              <a:rPr lang="en-US" altLang="zh-CN" sz="1800" b="1" dirty="0"/>
              <a:t>220</a:t>
            </a:r>
          </a:p>
          <a:p>
            <a:pPr eaLnBrk="1" hangingPunct="1">
              <a:spcBef>
                <a:spcPct val="0"/>
              </a:spcBef>
              <a:buClrTx/>
              <a:buSzTx/>
              <a:buFontTx/>
              <a:buNone/>
            </a:pPr>
            <a:r>
              <a:rPr lang="zh-CN" altLang="en-US" sz="1800" b="1" dirty="0"/>
              <a:t>（</a:t>
            </a:r>
            <a:r>
              <a:rPr lang="en-US" altLang="zh-CN" sz="1800" b="1" dirty="0"/>
              <a:t>3</a:t>
            </a:r>
            <a:r>
              <a:rPr lang="zh-CN" altLang="en-US" sz="1800" b="1" dirty="0"/>
              <a:t>）</a:t>
            </a:r>
            <a:r>
              <a:rPr lang="zh-CN" altLang="zh-CN" sz="1800" b="1" dirty="0"/>
              <a:t>借：实收资本</a:t>
            </a:r>
            <a:r>
              <a:rPr lang="en-US" altLang="zh-CN" sz="1800" b="1" dirty="0"/>
              <a:t>        8000</a:t>
            </a:r>
            <a:endParaRPr lang="zh-CN" altLang="zh-CN" sz="1800" b="1" dirty="0"/>
          </a:p>
          <a:p>
            <a:pPr eaLnBrk="1" hangingPunct="1">
              <a:spcBef>
                <a:spcPct val="0"/>
              </a:spcBef>
              <a:buClrTx/>
              <a:buSzTx/>
              <a:buFontTx/>
              <a:buNone/>
            </a:pPr>
            <a:r>
              <a:rPr lang="en-US" altLang="zh-CN" sz="1800" b="1" dirty="0"/>
              <a:t>               </a:t>
            </a:r>
            <a:r>
              <a:rPr lang="zh-CN" altLang="zh-CN" sz="1800" b="1" dirty="0"/>
              <a:t>资本公积</a:t>
            </a:r>
            <a:r>
              <a:rPr lang="en-US" altLang="zh-CN" sz="1800" b="1" dirty="0"/>
              <a:t>        1800</a:t>
            </a:r>
            <a:endParaRPr lang="zh-CN" altLang="zh-CN" sz="1800" b="1" dirty="0"/>
          </a:p>
          <a:p>
            <a:pPr eaLnBrk="1" hangingPunct="1">
              <a:spcBef>
                <a:spcPct val="0"/>
              </a:spcBef>
              <a:buClrTx/>
              <a:buSzTx/>
              <a:buFontTx/>
              <a:buNone/>
            </a:pPr>
            <a:r>
              <a:rPr lang="en-US" altLang="zh-CN" sz="1800" b="1" dirty="0"/>
              <a:t>               </a:t>
            </a:r>
            <a:r>
              <a:rPr lang="zh-CN" altLang="zh-CN" sz="1800" b="1" dirty="0"/>
              <a:t>商誉</a:t>
            </a:r>
            <a:r>
              <a:rPr lang="en-US" altLang="zh-CN" sz="1800" b="1" dirty="0"/>
              <a:t>                 760</a:t>
            </a:r>
            <a:endParaRPr lang="zh-CN" altLang="zh-CN" sz="1800" b="1" dirty="0"/>
          </a:p>
          <a:p>
            <a:pPr eaLnBrk="1" hangingPunct="1">
              <a:spcBef>
                <a:spcPct val="0"/>
              </a:spcBef>
              <a:buClrTx/>
              <a:buSzTx/>
              <a:buFontTx/>
              <a:buNone/>
            </a:pPr>
            <a:r>
              <a:rPr lang="en-US" altLang="zh-CN" sz="1800" b="1" dirty="0"/>
              <a:t>       </a:t>
            </a:r>
            <a:r>
              <a:rPr lang="zh-CN" altLang="zh-CN" sz="1800" b="1" dirty="0"/>
              <a:t>贷：长期股权投资</a:t>
            </a:r>
            <a:r>
              <a:rPr lang="en-US" altLang="zh-CN" sz="1800" b="1" dirty="0"/>
              <a:t>            6640</a:t>
            </a:r>
            <a:endParaRPr lang="zh-CN" altLang="zh-CN" sz="1800" b="1" dirty="0"/>
          </a:p>
          <a:p>
            <a:pPr eaLnBrk="1" hangingPunct="1">
              <a:spcBef>
                <a:spcPct val="0"/>
              </a:spcBef>
              <a:buClrTx/>
              <a:buSzTx/>
              <a:buFontTx/>
              <a:buNone/>
            </a:pPr>
            <a:r>
              <a:rPr lang="en-US" altLang="zh-CN" sz="1800" b="1" dirty="0"/>
              <a:t>              </a:t>
            </a:r>
            <a:r>
              <a:rPr lang="zh-CN" altLang="zh-CN" sz="1800" b="1" dirty="0"/>
              <a:t>少数股东权益</a:t>
            </a:r>
            <a:r>
              <a:rPr lang="en-US" altLang="zh-CN" sz="1800" b="1" dirty="0"/>
              <a:t>           3920</a:t>
            </a:r>
          </a:p>
          <a:p>
            <a:pPr eaLnBrk="1" hangingPunct="1">
              <a:spcBef>
                <a:spcPct val="0"/>
              </a:spcBef>
              <a:buClrTx/>
              <a:buSzTx/>
              <a:buFontTx/>
              <a:buNone/>
            </a:pPr>
            <a:r>
              <a:rPr lang="zh-CN" altLang="en-US" sz="1800" b="1" dirty="0"/>
              <a:t> （</a:t>
            </a:r>
            <a:r>
              <a:rPr lang="en-US" altLang="zh-CN" sz="1800" b="1" dirty="0"/>
              <a:t>4</a:t>
            </a:r>
            <a:r>
              <a:rPr lang="zh-CN" altLang="en-US" sz="1800" b="1" dirty="0"/>
              <a:t>）借：少数股东利润   </a:t>
            </a:r>
            <a:r>
              <a:rPr lang="en-US" altLang="zh-CN" sz="1800" b="1" dirty="0"/>
              <a:t>440</a:t>
            </a:r>
            <a:endParaRPr lang="en-US" altLang="zh-CN" sz="1800" b="1" dirty="0">
              <a:solidFill>
                <a:srgbClr val="FF0000"/>
              </a:solidFill>
            </a:endParaRPr>
          </a:p>
          <a:p>
            <a:pPr eaLnBrk="1" hangingPunct="1">
              <a:spcBef>
                <a:spcPct val="0"/>
              </a:spcBef>
              <a:buClrTx/>
              <a:buSzTx/>
              <a:buFontTx/>
              <a:buNone/>
            </a:pPr>
            <a:r>
              <a:rPr lang="en-US" altLang="zh-CN" sz="1800" b="1" dirty="0"/>
              <a:t>              </a:t>
            </a:r>
            <a:r>
              <a:rPr lang="zh-CN" altLang="en-US" sz="1800" b="1" dirty="0"/>
              <a:t>贷：少数股东权益    </a:t>
            </a:r>
            <a:r>
              <a:rPr lang="en-US" altLang="zh-CN" sz="1800" b="1" dirty="0"/>
              <a:t>440</a:t>
            </a:r>
          </a:p>
          <a:p>
            <a:pPr eaLnBrk="1" hangingPunct="1">
              <a:spcBef>
                <a:spcPct val="0"/>
              </a:spcBef>
              <a:buClrTx/>
              <a:buSzTx/>
              <a:buFontTx/>
              <a:buNone/>
            </a:pPr>
            <a:endParaRPr lang="en-US" altLang="zh-CN" sz="1800" b="1" dirty="0"/>
          </a:p>
          <a:p>
            <a:pPr eaLnBrk="1" hangingPunct="1">
              <a:spcBef>
                <a:spcPct val="0"/>
              </a:spcBef>
              <a:buClrTx/>
              <a:buSzTx/>
              <a:buFontTx/>
              <a:buNone/>
            </a:pPr>
            <a:r>
              <a:rPr lang="zh-CN" altLang="en-US" sz="1800" b="1" dirty="0"/>
              <a:t>（</a:t>
            </a:r>
            <a:r>
              <a:rPr lang="en-US" altLang="zh-CN" sz="1800" b="1" dirty="0"/>
              <a:t>5</a:t>
            </a:r>
            <a:r>
              <a:rPr lang="zh-CN" altLang="en-US" sz="1800" b="1" dirty="0"/>
              <a:t>）</a:t>
            </a:r>
            <a:r>
              <a:rPr lang="en-US" altLang="zh-CN" sz="1800" b="1" dirty="0">
                <a:solidFill>
                  <a:srgbClr val="FF0000"/>
                </a:solidFill>
              </a:rPr>
              <a:t> </a:t>
            </a:r>
            <a:r>
              <a:rPr lang="zh-CN" altLang="en-US" sz="1800" b="1" dirty="0">
                <a:solidFill>
                  <a:srgbClr val="FF0000"/>
                </a:solidFill>
              </a:rPr>
              <a:t>借：投资收益         </a:t>
            </a:r>
            <a:r>
              <a:rPr lang="en-US" altLang="zh-CN" sz="1800" b="1" dirty="0">
                <a:solidFill>
                  <a:srgbClr val="FF0000"/>
                </a:solidFill>
              </a:rPr>
              <a:t>440</a:t>
            </a:r>
          </a:p>
          <a:p>
            <a:pPr eaLnBrk="1" hangingPunct="1">
              <a:spcBef>
                <a:spcPct val="0"/>
              </a:spcBef>
              <a:buClrTx/>
              <a:buSzTx/>
              <a:buFontTx/>
              <a:buNone/>
            </a:pPr>
            <a:r>
              <a:rPr lang="en-US" altLang="zh-CN" sz="1800" b="1" dirty="0">
                <a:solidFill>
                  <a:srgbClr val="FF0000"/>
                </a:solidFill>
              </a:rPr>
              <a:t>              </a:t>
            </a:r>
            <a:r>
              <a:rPr lang="zh-CN" altLang="en-US" sz="1800" b="1" dirty="0">
                <a:solidFill>
                  <a:srgbClr val="FF0000"/>
                </a:solidFill>
              </a:rPr>
              <a:t>贷：少数股东权益    </a:t>
            </a:r>
            <a:r>
              <a:rPr lang="en-US" altLang="zh-CN" sz="1800" b="1" dirty="0">
                <a:solidFill>
                  <a:srgbClr val="FF0000"/>
                </a:solidFill>
              </a:rPr>
              <a:t>440</a:t>
            </a:r>
            <a:endParaRPr lang="zh-CN" altLang="en-US" sz="1800" dirty="0">
              <a:solidFill>
                <a:srgbClr val="FF0000"/>
              </a:solidFill>
            </a:endParaRPr>
          </a:p>
        </p:txBody>
      </p:sp>
      <p:sp>
        <p:nvSpPr>
          <p:cNvPr id="7" name="文本框 6"/>
          <p:cNvSpPr txBox="1">
            <a:spLocks noChangeArrowheads="1"/>
          </p:cNvSpPr>
          <p:nvPr/>
        </p:nvSpPr>
        <p:spPr bwMode="auto">
          <a:xfrm>
            <a:off x="4860032" y="1700808"/>
            <a:ext cx="4043363" cy="4278094"/>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solidFill>
                  <a:srgbClr val="FF0000"/>
                </a:solidFill>
              </a:rPr>
              <a:t>思路</a:t>
            </a:r>
            <a:r>
              <a:rPr lang="en-US" altLang="zh-CN" sz="2000" b="1" dirty="0">
                <a:solidFill>
                  <a:srgbClr val="FF0000"/>
                </a:solidFill>
              </a:rPr>
              <a:t>2</a:t>
            </a:r>
            <a:r>
              <a:rPr lang="zh-CN" altLang="zh-CN" sz="2000" b="1" dirty="0">
                <a:solidFill>
                  <a:srgbClr val="FF0000"/>
                </a:solidFill>
              </a:rPr>
              <a:t>：</a:t>
            </a:r>
            <a:r>
              <a:rPr lang="zh-CN" altLang="en-US" sz="2000" b="1" dirty="0">
                <a:solidFill>
                  <a:srgbClr val="FF0000"/>
                </a:solidFill>
              </a:rPr>
              <a:t>先假设没有卖出</a:t>
            </a:r>
            <a:endParaRPr lang="en-US" altLang="zh-CN" sz="2000" b="1" dirty="0">
              <a:solidFill>
                <a:srgbClr val="FF0000"/>
              </a:solidFill>
            </a:endParaRPr>
          </a:p>
          <a:p>
            <a:pPr eaLnBrk="1" hangingPunct="1">
              <a:spcBef>
                <a:spcPct val="0"/>
              </a:spcBef>
              <a:buClrTx/>
              <a:buSzTx/>
              <a:buFontTx/>
              <a:buNone/>
            </a:pPr>
            <a:r>
              <a:rPr lang="zh-CN" altLang="en-US" sz="1800" b="1" dirty="0"/>
              <a:t>（</a:t>
            </a:r>
            <a:r>
              <a:rPr lang="en-US" altLang="zh-CN" sz="1800" b="1" dirty="0"/>
              <a:t>1</a:t>
            </a:r>
            <a:r>
              <a:rPr lang="zh-CN" altLang="en-US" sz="1800" b="1" dirty="0"/>
              <a:t>）借：投资收益  </a:t>
            </a:r>
            <a:r>
              <a:rPr lang="en-US" altLang="zh-CN" sz="1800" b="1" dirty="0"/>
              <a:t>1760</a:t>
            </a:r>
            <a:r>
              <a:rPr lang="zh-CN" altLang="en-US" sz="1800" b="1" dirty="0"/>
              <a:t> </a:t>
            </a:r>
            <a:endParaRPr lang="en-US" altLang="zh-CN" sz="1800" b="1" dirty="0"/>
          </a:p>
          <a:p>
            <a:pPr eaLnBrk="1" hangingPunct="1">
              <a:spcBef>
                <a:spcPct val="0"/>
              </a:spcBef>
              <a:buClrTx/>
              <a:buSzTx/>
              <a:buFontTx/>
              <a:buNone/>
            </a:pPr>
            <a:r>
              <a:rPr lang="en-US" altLang="zh-CN" sz="1800" b="1" dirty="0"/>
              <a:t>         </a:t>
            </a:r>
            <a:r>
              <a:rPr lang="zh-CN" altLang="en-US" sz="1800" b="1" dirty="0"/>
              <a:t>贷：长期股权投资</a:t>
            </a:r>
            <a:r>
              <a:rPr lang="en-US" altLang="zh-CN" sz="1800" b="1" dirty="0"/>
              <a:t>    1760 </a:t>
            </a:r>
          </a:p>
          <a:p>
            <a:pPr eaLnBrk="1" hangingPunct="1">
              <a:spcBef>
                <a:spcPct val="0"/>
              </a:spcBef>
              <a:buClrTx/>
              <a:buSzTx/>
              <a:buFontTx/>
              <a:buNone/>
            </a:pPr>
            <a:r>
              <a:rPr lang="zh-CN" altLang="en-US" sz="1800" b="1" dirty="0"/>
              <a:t>（</a:t>
            </a:r>
            <a:r>
              <a:rPr lang="en-US" altLang="zh-CN" sz="1800" b="1" dirty="0"/>
              <a:t>2</a:t>
            </a:r>
            <a:r>
              <a:rPr lang="zh-CN" altLang="en-US" sz="1800" b="1" dirty="0"/>
              <a:t>）借：盈余公积  </a:t>
            </a:r>
            <a:r>
              <a:rPr lang="en-US" altLang="zh-CN" sz="1800" b="1" dirty="0"/>
              <a:t>220</a:t>
            </a:r>
          </a:p>
          <a:p>
            <a:pPr eaLnBrk="1" hangingPunct="1">
              <a:spcBef>
                <a:spcPct val="0"/>
              </a:spcBef>
              <a:buClrTx/>
              <a:buSzTx/>
              <a:buFontTx/>
              <a:buNone/>
            </a:pPr>
            <a:r>
              <a:rPr lang="en-US" altLang="zh-CN" sz="1800" b="1" dirty="0"/>
              <a:t>          </a:t>
            </a:r>
            <a:r>
              <a:rPr lang="zh-CN" altLang="en-US" sz="1800" b="1" dirty="0"/>
              <a:t>贷：提取盈余公积   </a:t>
            </a:r>
            <a:r>
              <a:rPr lang="en-US" altLang="zh-CN" sz="1800" b="1" dirty="0"/>
              <a:t>220</a:t>
            </a:r>
          </a:p>
          <a:p>
            <a:pPr eaLnBrk="1" hangingPunct="1">
              <a:spcBef>
                <a:spcPct val="0"/>
              </a:spcBef>
              <a:buClrTx/>
              <a:buSzTx/>
              <a:buFontTx/>
              <a:buNone/>
            </a:pPr>
            <a:r>
              <a:rPr lang="zh-CN" altLang="en-US" sz="1800" b="1" dirty="0"/>
              <a:t>（</a:t>
            </a:r>
            <a:r>
              <a:rPr lang="en-US" altLang="zh-CN" sz="1800" b="1" dirty="0"/>
              <a:t>3</a:t>
            </a:r>
            <a:r>
              <a:rPr lang="zh-CN" altLang="en-US" sz="1800" b="1" dirty="0"/>
              <a:t>）</a:t>
            </a:r>
            <a:r>
              <a:rPr lang="zh-CN" altLang="zh-CN" sz="1800" b="1" dirty="0"/>
              <a:t>借：实收资本</a:t>
            </a:r>
            <a:r>
              <a:rPr lang="en-US" altLang="zh-CN" sz="1800" b="1" dirty="0"/>
              <a:t>        8000</a:t>
            </a:r>
            <a:endParaRPr lang="zh-CN" altLang="zh-CN" sz="1800" b="1" dirty="0"/>
          </a:p>
          <a:p>
            <a:pPr eaLnBrk="1" hangingPunct="1">
              <a:spcBef>
                <a:spcPct val="0"/>
              </a:spcBef>
              <a:buClrTx/>
              <a:buSzTx/>
              <a:buFontTx/>
              <a:buNone/>
            </a:pPr>
            <a:r>
              <a:rPr lang="en-US" altLang="zh-CN" sz="1800" b="1" dirty="0"/>
              <a:t>               </a:t>
            </a:r>
            <a:r>
              <a:rPr lang="zh-CN" altLang="zh-CN" sz="1800" b="1" dirty="0"/>
              <a:t>资本公积</a:t>
            </a:r>
            <a:r>
              <a:rPr lang="en-US" altLang="zh-CN" sz="1800" b="1" dirty="0"/>
              <a:t>        1800</a:t>
            </a:r>
            <a:endParaRPr lang="zh-CN" altLang="zh-CN" sz="1800" b="1" dirty="0"/>
          </a:p>
          <a:p>
            <a:pPr eaLnBrk="1" hangingPunct="1">
              <a:spcBef>
                <a:spcPct val="0"/>
              </a:spcBef>
              <a:buClrTx/>
              <a:buSzTx/>
              <a:buFontTx/>
              <a:buNone/>
            </a:pPr>
            <a:r>
              <a:rPr lang="en-US" altLang="zh-CN" sz="1800" b="1" dirty="0"/>
              <a:t>               </a:t>
            </a:r>
            <a:r>
              <a:rPr lang="zh-CN" altLang="zh-CN" sz="1800" b="1" dirty="0"/>
              <a:t>商誉</a:t>
            </a:r>
            <a:r>
              <a:rPr lang="en-US" altLang="zh-CN" sz="1800" b="1" dirty="0"/>
              <a:t>                 760</a:t>
            </a:r>
            <a:endParaRPr lang="zh-CN" altLang="zh-CN" sz="1800" b="1" dirty="0"/>
          </a:p>
          <a:p>
            <a:pPr eaLnBrk="1" hangingPunct="1">
              <a:spcBef>
                <a:spcPct val="0"/>
              </a:spcBef>
              <a:buClrTx/>
              <a:buSzTx/>
              <a:buFontTx/>
              <a:buNone/>
            </a:pPr>
            <a:r>
              <a:rPr lang="en-US" altLang="zh-CN" sz="1800" b="1" dirty="0"/>
              <a:t>       </a:t>
            </a:r>
            <a:r>
              <a:rPr lang="zh-CN" altLang="zh-CN" sz="1800" b="1" dirty="0"/>
              <a:t>贷：长期股权投资</a:t>
            </a:r>
            <a:r>
              <a:rPr lang="en-US" altLang="zh-CN" sz="1800" b="1" dirty="0"/>
              <a:t>           8600</a:t>
            </a:r>
            <a:endParaRPr lang="zh-CN" altLang="zh-CN" sz="1800" b="1" dirty="0"/>
          </a:p>
          <a:p>
            <a:pPr eaLnBrk="1" hangingPunct="1">
              <a:spcBef>
                <a:spcPct val="0"/>
              </a:spcBef>
              <a:buClrTx/>
              <a:buSzTx/>
              <a:buFontTx/>
              <a:buNone/>
            </a:pPr>
            <a:r>
              <a:rPr lang="en-US" altLang="zh-CN" sz="1800" b="1" dirty="0"/>
              <a:t>              </a:t>
            </a:r>
            <a:r>
              <a:rPr lang="zh-CN" altLang="zh-CN" sz="1800" b="1" dirty="0"/>
              <a:t>少数股东权益</a:t>
            </a:r>
            <a:r>
              <a:rPr lang="en-US" altLang="zh-CN" sz="1800" b="1" dirty="0"/>
              <a:t>           1960</a:t>
            </a:r>
          </a:p>
          <a:p>
            <a:pPr eaLnBrk="1" hangingPunct="1">
              <a:spcBef>
                <a:spcPct val="0"/>
              </a:spcBef>
              <a:buClrTx/>
              <a:buSzTx/>
              <a:buFontTx/>
              <a:buNone/>
            </a:pPr>
            <a:r>
              <a:rPr lang="zh-CN" altLang="en-US" sz="1800" b="1" dirty="0"/>
              <a:t> （</a:t>
            </a:r>
            <a:r>
              <a:rPr lang="en-US" altLang="zh-CN" sz="1800" b="1" dirty="0"/>
              <a:t>4</a:t>
            </a:r>
            <a:r>
              <a:rPr lang="zh-CN" altLang="en-US" sz="1800" b="1" dirty="0"/>
              <a:t>） 借：少数股东利润   </a:t>
            </a:r>
            <a:r>
              <a:rPr lang="en-US" altLang="zh-CN" sz="1800" b="1" dirty="0"/>
              <a:t>440</a:t>
            </a:r>
            <a:endParaRPr lang="en-US" altLang="zh-CN" sz="1800" b="1" dirty="0">
              <a:solidFill>
                <a:srgbClr val="FF0000"/>
              </a:solidFill>
            </a:endParaRPr>
          </a:p>
          <a:p>
            <a:pPr eaLnBrk="1" hangingPunct="1">
              <a:spcBef>
                <a:spcPct val="0"/>
              </a:spcBef>
              <a:buClrTx/>
              <a:buSzTx/>
              <a:buFontTx/>
              <a:buNone/>
            </a:pPr>
            <a:r>
              <a:rPr lang="en-US" altLang="zh-CN" sz="1800" b="1" dirty="0"/>
              <a:t>             </a:t>
            </a:r>
            <a:r>
              <a:rPr lang="zh-CN" altLang="en-US" sz="1800" b="1" dirty="0"/>
              <a:t>贷：少数股东权益    </a:t>
            </a:r>
            <a:r>
              <a:rPr lang="en-US" altLang="zh-CN" sz="1800" b="1" dirty="0"/>
              <a:t>440</a:t>
            </a:r>
          </a:p>
          <a:p>
            <a:pPr eaLnBrk="1" hangingPunct="1">
              <a:spcBef>
                <a:spcPct val="0"/>
              </a:spcBef>
              <a:buClrTx/>
              <a:buSzTx/>
              <a:buFontTx/>
              <a:buNone/>
            </a:pPr>
            <a:endParaRPr lang="en-US" altLang="zh-CN" sz="1800" b="1" dirty="0"/>
          </a:p>
          <a:p>
            <a:pPr eaLnBrk="1" hangingPunct="1">
              <a:spcBef>
                <a:spcPct val="0"/>
              </a:spcBef>
              <a:buClrTx/>
              <a:buSzTx/>
              <a:buFontTx/>
              <a:buNone/>
            </a:pPr>
            <a:r>
              <a:rPr lang="zh-CN" altLang="en-US" sz="1800" b="1" dirty="0"/>
              <a:t>（</a:t>
            </a:r>
            <a:r>
              <a:rPr lang="en-US" altLang="zh-CN" sz="1800" b="1" dirty="0"/>
              <a:t>5</a:t>
            </a:r>
            <a:r>
              <a:rPr lang="zh-CN" altLang="en-US" sz="1800" b="1" dirty="0"/>
              <a:t>）</a:t>
            </a:r>
            <a:r>
              <a:rPr lang="zh-CN" altLang="en-US" sz="1800" b="1" dirty="0">
                <a:solidFill>
                  <a:srgbClr val="FF0000"/>
                </a:solidFill>
              </a:rPr>
              <a:t>借：长期股权投资  </a:t>
            </a:r>
            <a:r>
              <a:rPr lang="en-US" altLang="zh-CN" sz="1800" b="1" dirty="0">
                <a:solidFill>
                  <a:srgbClr val="FF0000"/>
                </a:solidFill>
              </a:rPr>
              <a:t>2400</a:t>
            </a:r>
          </a:p>
          <a:p>
            <a:pPr eaLnBrk="1" hangingPunct="1">
              <a:spcBef>
                <a:spcPct val="0"/>
              </a:spcBef>
              <a:buClrTx/>
              <a:buSzTx/>
              <a:buFontTx/>
              <a:buNone/>
            </a:pPr>
            <a:r>
              <a:rPr lang="en-US" altLang="zh-CN" sz="1800" b="1" dirty="0">
                <a:solidFill>
                  <a:srgbClr val="FF0000"/>
                </a:solidFill>
              </a:rPr>
              <a:t>           </a:t>
            </a:r>
            <a:r>
              <a:rPr lang="zh-CN" altLang="en-US" sz="1800" b="1" dirty="0">
                <a:solidFill>
                  <a:srgbClr val="FF0000"/>
                </a:solidFill>
              </a:rPr>
              <a:t>贷：少数股东权益     </a:t>
            </a:r>
            <a:r>
              <a:rPr lang="en-US" altLang="zh-CN" sz="1800" b="1" dirty="0">
                <a:solidFill>
                  <a:srgbClr val="FF0000"/>
                </a:solidFill>
              </a:rPr>
              <a:t>2400</a:t>
            </a:r>
            <a:endParaRPr lang="zh-CN" altLang="en-US" sz="1800" b="1" dirty="0">
              <a:solidFill>
                <a:srgbClr val="FF0000"/>
              </a:solidFill>
            </a:endParaRPr>
          </a:p>
        </p:txBody>
      </p:sp>
      <p:cxnSp>
        <p:nvCxnSpPr>
          <p:cNvPr id="3" name="直接连接符 2"/>
          <p:cNvCxnSpPr/>
          <p:nvPr/>
        </p:nvCxnSpPr>
        <p:spPr bwMode="auto">
          <a:xfrm>
            <a:off x="323850" y="5157192"/>
            <a:ext cx="8568630" cy="0"/>
          </a:xfrm>
          <a:prstGeom prst="line">
            <a:avLst/>
          </a:prstGeom>
          <a:solidFill>
            <a:schemeClr val="accent1"/>
          </a:solidFill>
          <a:ln w="28575" cap="flat" cmpd="sng" algn="ctr">
            <a:solidFill>
              <a:srgbClr val="0000FF"/>
            </a:solidFill>
            <a:prstDash val="solid"/>
            <a:round/>
            <a:headEnd type="none" w="med" len="med"/>
            <a:tailEnd type="none" w="med" len="med"/>
          </a:ln>
          <a:effectLst/>
        </p:spPr>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2863D86-2AD8-45EA-848C-70083D97708B}" type="datetime1">
              <a:rPr kumimoji="0" lang="zh-CN" altLang="en-US" sz="1400"/>
              <a:t>2026/3/30</a:t>
            </a:fld>
            <a:endParaRPr kumimoji="0" lang="en-US" altLang="zh-CN" sz="1400"/>
          </a:p>
        </p:txBody>
      </p:sp>
      <p:sp>
        <p:nvSpPr>
          <p:cNvPr id="220163"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2016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A1F070C-5B95-4B86-81D4-B048E76D86AB}" type="slidenum">
              <a:rPr kumimoji="0" lang="en-US" altLang="zh-CN" sz="1400"/>
              <a:t>109</a:t>
            </a:fld>
            <a:endParaRPr kumimoji="0" lang="en-US" altLang="zh-CN" sz="1400"/>
          </a:p>
        </p:txBody>
      </p:sp>
      <p:sp>
        <p:nvSpPr>
          <p:cNvPr id="220165" name="TextBox 4"/>
          <p:cNvSpPr txBox="1">
            <a:spLocks noChangeArrowheads="1"/>
          </p:cNvSpPr>
          <p:nvPr/>
        </p:nvSpPr>
        <p:spPr bwMode="auto">
          <a:xfrm>
            <a:off x="323850" y="404815"/>
            <a:ext cx="82804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FF0000"/>
                </a:solidFill>
              </a:rPr>
              <a:t>如果例</a:t>
            </a:r>
            <a:r>
              <a:rPr lang="en-US" altLang="zh-CN" sz="2000" b="1">
                <a:solidFill>
                  <a:srgbClr val="FF0000"/>
                </a:solidFill>
              </a:rPr>
              <a:t>2</a:t>
            </a:r>
            <a:r>
              <a:rPr lang="zh-CN" altLang="en-US" sz="2000" b="1">
                <a:solidFill>
                  <a:srgbClr val="FF0000"/>
                </a:solidFill>
              </a:rPr>
              <a:t>改为：</a:t>
            </a:r>
            <a:endParaRPr lang="en-US" altLang="zh-CN" sz="2000" b="1">
              <a:solidFill>
                <a:srgbClr val="FF0000"/>
              </a:solidFill>
            </a:endParaRPr>
          </a:p>
          <a:p>
            <a:pPr eaLnBrk="1" hangingPunct="1">
              <a:spcBef>
                <a:spcPct val="0"/>
              </a:spcBef>
              <a:buClrTx/>
              <a:buSzTx/>
              <a:buFontTx/>
              <a:buNone/>
            </a:pPr>
            <a:r>
              <a:rPr lang="en-US" altLang="zh-CN" sz="2000" b="1"/>
              <a:t>      2011</a:t>
            </a:r>
            <a:r>
              <a:rPr lang="zh-CN" altLang="zh-CN" sz="2000" b="1"/>
              <a:t>年</a:t>
            </a:r>
            <a:r>
              <a:rPr lang="en-US" altLang="zh-CN" sz="2000" b="1"/>
              <a:t>1</a:t>
            </a:r>
            <a:r>
              <a:rPr lang="zh-CN" altLang="zh-CN" sz="2000" b="1"/>
              <a:t>月</a:t>
            </a:r>
            <a:r>
              <a:rPr lang="en-US" altLang="zh-CN" sz="2000" b="1"/>
              <a:t>1</a:t>
            </a:r>
            <a:r>
              <a:rPr lang="zh-CN" altLang="zh-CN" sz="2000" b="1"/>
              <a:t>日，甲公司支付现金</a:t>
            </a:r>
            <a:r>
              <a:rPr lang="en-US" altLang="zh-CN" sz="2000" b="1"/>
              <a:t>8600</a:t>
            </a:r>
            <a:r>
              <a:rPr lang="zh-CN" altLang="zh-CN" sz="2000" b="1"/>
              <a:t>万元，取得乙公司</a:t>
            </a:r>
            <a:r>
              <a:rPr lang="en-US" altLang="zh-CN" sz="2000" b="1"/>
              <a:t>80%</a:t>
            </a:r>
            <a:r>
              <a:rPr lang="zh-CN" altLang="zh-CN" sz="2000" b="1"/>
              <a:t>的股权，属于非同一控制下企业合并。当日，乙公司可辨认净资产总额</a:t>
            </a:r>
            <a:r>
              <a:rPr lang="en-US" altLang="zh-CN" sz="2000" b="1"/>
              <a:t>9800</a:t>
            </a:r>
            <a:r>
              <a:rPr lang="zh-CN" altLang="zh-CN" sz="2000" b="1"/>
              <a:t>万元</a:t>
            </a:r>
            <a:r>
              <a:rPr lang="zh-CN" altLang="en-US" sz="2000" b="1"/>
              <a:t>（</a:t>
            </a:r>
            <a:r>
              <a:rPr lang="zh-CN" altLang="zh-CN" sz="2000" b="1"/>
              <a:t>其中：实收资本</a:t>
            </a:r>
            <a:r>
              <a:rPr lang="en-US" altLang="zh-CN" sz="2000" b="1"/>
              <a:t>8000</a:t>
            </a:r>
            <a:r>
              <a:rPr lang="zh-CN" altLang="zh-CN" sz="2000" b="1"/>
              <a:t>万元，资本公积</a:t>
            </a:r>
            <a:r>
              <a:rPr lang="en-US" altLang="zh-CN" sz="2000" b="1"/>
              <a:t>1800</a:t>
            </a:r>
            <a:r>
              <a:rPr lang="zh-CN" altLang="zh-CN" sz="2000" b="1"/>
              <a:t>万元</a:t>
            </a:r>
            <a:r>
              <a:rPr lang="zh-CN" altLang="en-US" sz="2000" b="1"/>
              <a:t>）</a:t>
            </a:r>
            <a:r>
              <a:rPr lang="zh-CN" altLang="zh-CN" sz="2000" b="1"/>
              <a:t>，</a:t>
            </a:r>
            <a:r>
              <a:rPr lang="zh-CN" altLang="en-US" sz="2000" b="1">
                <a:solidFill>
                  <a:srgbClr val="FF0000"/>
                </a:solidFill>
              </a:rPr>
              <a:t>除一台设备公允价值比账面价值大</a:t>
            </a:r>
            <a:r>
              <a:rPr lang="en-US" altLang="zh-CN" sz="2000" b="1">
                <a:solidFill>
                  <a:srgbClr val="FF0000"/>
                </a:solidFill>
              </a:rPr>
              <a:t>200</a:t>
            </a:r>
            <a:r>
              <a:rPr lang="zh-CN" altLang="en-US" sz="2000" b="1">
                <a:solidFill>
                  <a:srgbClr val="FF0000"/>
                </a:solidFill>
              </a:rPr>
              <a:t>万元（剩余使用年限为</a:t>
            </a:r>
            <a:r>
              <a:rPr lang="en-US" altLang="zh-CN" sz="2000" b="1">
                <a:solidFill>
                  <a:srgbClr val="FF0000"/>
                </a:solidFill>
              </a:rPr>
              <a:t>5</a:t>
            </a:r>
            <a:r>
              <a:rPr lang="zh-CN" altLang="en-US" sz="2000" b="1">
                <a:solidFill>
                  <a:srgbClr val="FF0000"/>
                </a:solidFill>
              </a:rPr>
              <a:t>年）</a:t>
            </a:r>
            <a:r>
              <a:rPr lang="zh-CN" altLang="en-US" sz="2000" b="1"/>
              <a:t>外，其余可辨认资产、负债账面价值等于公允价值。</a:t>
            </a:r>
            <a:endParaRPr lang="en-US" altLang="zh-CN" sz="2000" b="1"/>
          </a:p>
          <a:p>
            <a:pPr eaLnBrk="1" hangingPunct="1">
              <a:spcBef>
                <a:spcPct val="0"/>
              </a:spcBef>
              <a:buClrTx/>
              <a:buSzTx/>
              <a:buFontTx/>
              <a:buNone/>
            </a:pPr>
            <a:r>
              <a:rPr lang="en-US" altLang="zh-CN" sz="2000" b="1"/>
              <a:t>      2011</a:t>
            </a:r>
            <a:r>
              <a:rPr lang="zh-CN" altLang="zh-CN" sz="2000" b="1"/>
              <a:t>年</a:t>
            </a:r>
            <a:r>
              <a:rPr lang="en-US" altLang="zh-CN" sz="2000" b="1"/>
              <a:t>12</a:t>
            </a:r>
            <a:r>
              <a:rPr lang="zh-CN" altLang="zh-CN" sz="2000" b="1"/>
              <a:t>月</a:t>
            </a:r>
            <a:r>
              <a:rPr lang="en-US" altLang="zh-CN" sz="2000" b="1"/>
              <a:t>31</a:t>
            </a:r>
            <a:r>
              <a:rPr lang="zh-CN" altLang="zh-CN" sz="2000" b="1"/>
              <a:t>日，甲公司处置了持有的乙公司的部分股权（占乙公司股份的</a:t>
            </a:r>
            <a:r>
              <a:rPr lang="en-US" altLang="zh-CN" sz="2000" b="1"/>
              <a:t>20%</a:t>
            </a:r>
            <a:r>
              <a:rPr lang="zh-CN" altLang="zh-CN" sz="2000" b="1"/>
              <a:t>），取得处置价款</a:t>
            </a:r>
            <a:r>
              <a:rPr lang="en-US" altLang="zh-CN" sz="2000" b="1"/>
              <a:t>2600</a:t>
            </a:r>
            <a:r>
              <a:rPr lang="zh-CN" altLang="zh-CN" sz="2000" b="1"/>
              <a:t>万元。处置后，甲公司对乙公司的持股比例为</a:t>
            </a:r>
            <a:r>
              <a:rPr lang="en-US" altLang="zh-CN" sz="2000" b="1"/>
              <a:t>60%</a:t>
            </a:r>
            <a:r>
              <a:rPr lang="zh-CN" altLang="zh-CN" sz="2000" b="1"/>
              <a:t>，仍能对乙公司实施控制。假定自</a:t>
            </a:r>
            <a:r>
              <a:rPr lang="en-US" altLang="zh-CN" sz="2000" b="1"/>
              <a:t>2011</a:t>
            </a:r>
            <a:r>
              <a:rPr lang="zh-CN" altLang="zh-CN" sz="2000" b="1"/>
              <a:t>年</a:t>
            </a:r>
            <a:r>
              <a:rPr lang="en-US" altLang="zh-CN" sz="2000" b="1"/>
              <a:t>1</a:t>
            </a:r>
            <a:r>
              <a:rPr lang="zh-CN" altLang="zh-CN" sz="2000" b="1"/>
              <a:t>月</a:t>
            </a:r>
            <a:r>
              <a:rPr lang="en-US" altLang="zh-CN" sz="2000" b="1"/>
              <a:t>1</a:t>
            </a:r>
            <a:r>
              <a:rPr lang="zh-CN" altLang="zh-CN" sz="2000" b="1"/>
              <a:t>日至</a:t>
            </a:r>
            <a:r>
              <a:rPr lang="en-US" altLang="zh-CN" sz="2000" b="1"/>
              <a:t>2011</a:t>
            </a:r>
            <a:r>
              <a:rPr lang="zh-CN" altLang="zh-CN" sz="2000" b="1"/>
              <a:t>年</a:t>
            </a:r>
            <a:r>
              <a:rPr lang="en-US" altLang="zh-CN" sz="2000" b="1"/>
              <a:t>12</a:t>
            </a:r>
            <a:r>
              <a:rPr lang="zh-CN" altLang="zh-CN" sz="2000" b="1"/>
              <a:t>月</a:t>
            </a:r>
            <a:r>
              <a:rPr lang="en-US" altLang="zh-CN" sz="2000" b="1"/>
              <a:t>31</a:t>
            </a:r>
            <a:r>
              <a:rPr lang="zh-CN" altLang="zh-CN" sz="2000" b="1"/>
              <a:t>日，乙公司实现净利润</a:t>
            </a:r>
            <a:r>
              <a:rPr lang="en-US" altLang="zh-CN" sz="2000" b="1"/>
              <a:t>2200</a:t>
            </a:r>
            <a:r>
              <a:rPr lang="zh-CN" altLang="zh-CN" sz="2000" b="1"/>
              <a:t>万元，提取盈余公积</a:t>
            </a:r>
            <a:r>
              <a:rPr lang="en-US" altLang="zh-CN" sz="2000" b="1"/>
              <a:t>220</a:t>
            </a:r>
            <a:r>
              <a:rPr lang="zh-CN" altLang="zh-CN" sz="2000" b="1"/>
              <a:t>万元，未向股东分配利润。乙公司各项可辨认资产、负债的账面价值与公允价值相等。假定不考虑所得税费用。</a:t>
            </a:r>
            <a:endParaRPr lang="zh-CN" altLang="en-US"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332656"/>
            <a:ext cx="8568952" cy="6120680"/>
          </a:xfrm>
        </p:spPr>
        <p:txBody>
          <a:bodyPr/>
          <a:lstStyle/>
          <a:p>
            <a:pPr>
              <a:defRPr/>
            </a:pPr>
            <a:r>
              <a:rPr lang="zh-CN" altLang="en-US" b="1" u="sng" dirty="0">
                <a:solidFill>
                  <a:srgbClr val="C00000"/>
                </a:solidFill>
                <a:latin typeface="楷体" panose="02010609060101010101" pitchFamily="49" charset="-122"/>
                <a:ea typeface="楷体" panose="02010609060101010101" pitchFamily="49" charset="-122"/>
              </a:rPr>
              <a:t>实质性权利与保护性权利</a:t>
            </a:r>
            <a:endParaRPr lang="en-US" altLang="zh-CN" b="1" u="sng" dirty="0">
              <a:solidFill>
                <a:srgbClr val="C00000"/>
              </a:solidFill>
              <a:latin typeface="楷体" panose="02010609060101010101" pitchFamily="49" charset="-122"/>
              <a:ea typeface="楷体" panose="02010609060101010101" pitchFamily="49" charset="-122"/>
            </a:endParaRPr>
          </a:p>
          <a:p>
            <a:pPr lvl="1">
              <a:defRPr/>
            </a:pPr>
            <a:r>
              <a:rPr lang="zh-CN" altLang="zh-CN" sz="2400" b="1" dirty="0">
                <a:solidFill>
                  <a:srgbClr val="0000FF"/>
                </a:solidFill>
              </a:rPr>
              <a:t>实质性权利</a:t>
            </a:r>
            <a:r>
              <a:rPr lang="zh-CN" altLang="zh-CN" sz="2400" b="1" dirty="0">
                <a:solidFill>
                  <a:srgbClr val="000000"/>
                </a:solidFill>
              </a:rPr>
              <a:t>，是指持有人在对相关活动进行决策时，有实际能力行使的可执行权力，即在主导被投资方相关活动的决策时，该项权利是可行使的，通常是当前可执行的权力，在特定情况下，也可以是未来可执行的权利，如某些远期合同等。</a:t>
            </a:r>
            <a:endParaRPr lang="en-US" altLang="zh-CN" sz="2400" b="1" dirty="0">
              <a:solidFill>
                <a:srgbClr val="000000"/>
              </a:solidFill>
            </a:endParaRPr>
          </a:p>
          <a:p>
            <a:pPr lvl="2">
              <a:lnSpc>
                <a:spcPct val="150000"/>
              </a:lnSpc>
              <a:defRPr/>
            </a:pPr>
            <a:r>
              <a:rPr lang="zh-CN" altLang="en-US" sz="2000" b="1" dirty="0">
                <a:solidFill>
                  <a:srgbClr val="000000"/>
                </a:solidFill>
                <a:latin typeface="+mn-ea"/>
              </a:rPr>
              <a:t>判断一项权利是否为实质性权利，应当综合考虑所有相关因素：</a:t>
            </a:r>
            <a:endParaRPr lang="en-US" altLang="zh-CN" sz="2000" b="1" dirty="0">
              <a:solidFill>
                <a:srgbClr val="000000"/>
              </a:solidFill>
              <a:latin typeface="+mn-ea"/>
            </a:endParaRPr>
          </a:p>
          <a:p>
            <a:pPr lvl="3">
              <a:lnSpc>
                <a:spcPct val="150000"/>
              </a:lnSpc>
              <a:defRPr/>
            </a:pPr>
            <a:r>
              <a:rPr lang="zh-CN" altLang="en-US" b="1" dirty="0">
                <a:solidFill>
                  <a:srgbClr val="000000"/>
                </a:solidFill>
                <a:latin typeface="+mn-ea"/>
              </a:rPr>
              <a:t>（</a:t>
            </a:r>
            <a:r>
              <a:rPr lang="en-US" altLang="zh-CN" b="1" dirty="0">
                <a:solidFill>
                  <a:srgbClr val="000000"/>
                </a:solidFill>
                <a:latin typeface="+mn-ea"/>
              </a:rPr>
              <a:t>1</a:t>
            </a:r>
            <a:r>
              <a:rPr lang="zh-CN" altLang="en-US" b="1" dirty="0">
                <a:solidFill>
                  <a:srgbClr val="000000"/>
                </a:solidFill>
                <a:latin typeface="+mn-ea"/>
              </a:rPr>
              <a:t>）权利持有人行使该项权利是否存在财务、价格、条款、机制、信息、运营、法律法规等方面的障碍；</a:t>
            </a:r>
            <a:endParaRPr lang="en-US" altLang="zh-CN" b="1" dirty="0">
              <a:solidFill>
                <a:srgbClr val="000000"/>
              </a:solidFill>
              <a:latin typeface="+mn-ea"/>
            </a:endParaRPr>
          </a:p>
          <a:p>
            <a:pPr lvl="3">
              <a:lnSpc>
                <a:spcPct val="150000"/>
              </a:lnSpc>
              <a:defRPr/>
            </a:pPr>
            <a:r>
              <a:rPr lang="zh-CN" altLang="en-US" b="1" dirty="0">
                <a:solidFill>
                  <a:srgbClr val="000000"/>
                </a:solidFill>
                <a:latin typeface="+mn-ea"/>
              </a:rPr>
              <a:t>（</a:t>
            </a:r>
            <a:r>
              <a:rPr lang="en-US" altLang="zh-CN" b="1" dirty="0">
                <a:solidFill>
                  <a:srgbClr val="000000"/>
                </a:solidFill>
                <a:latin typeface="+mn-ea"/>
              </a:rPr>
              <a:t>2</a:t>
            </a:r>
            <a:r>
              <a:rPr lang="zh-CN" altLang="en-US" b="1" dirty="0">
                <a:solidFill>
                  <a:srgbClr val="000000"/>
                </a:solidFill>
                <a:latin typeface="+mn-ea"/>
              </a:rPr>
              <a:t>）当权利由多方持有或者行权需要多方同意时，是否存在实际可行的机制使得这些权利持有人在其愿意的情况下能够一致行权；</a:t>
            </a:r>
            <a:endParaRPr lang="en-US" altLang="zh-CN" b="1" dirty="0">
              <a:solidFill>
                <a:srgbClr val="000000"/>
              </a:solidFill>
              <a:latin typeface="+mn-ea"/>
            </a:endParaRPr>
          </a:p>
          <a:p>
            <a:pPr lvl="3">
              <a:lnSpc>
                <a:spcPct val="150000"/>
              </a:lnSpc>
              <a:defRPr/>
            </a:pPr>
            <a:r>
              <a:rPr lang="zh-CN" altLang="en-US" b="1" dirty="0">
                <a:solidFill>
                  <a:srgbClr val="000000"/>
                </a:solidFill>
                <a:latin typeface="+mn-ea"/>
              </a:rPr>
              <a:t>（</a:t>
            </a:r>
            <a:r>
              <a:rPr lang="en-US" altLang="zh-CN" b="1" dirty="0">
                <a:solidFill>
                  <a:srgbClr val="000000"/>
                </a:solidFill>
                <a:latin typeface="+mn-ea"/>
              </a:rPr>
              <a:t>3</a:t>
            </a:r>
            <a:r>
              <a:rPr lang="zh-CN" altLang="en-US" b="1" dirty="0">
                <a:solidFill>
                  <a:srgbClr val="000000"/>
                </a:solidFill>
                <a:latin typeface="+mn-ea"/>
              </a:rPr>
              <a:t>）权利持有人能否从行权中获利等。</a:t>
            </a:r>
            <a:endParaRPr lang="zh-CN" altLang="zh-CN" sz="2000" b="1" dirty="0">
              <a:solidFill>
                <a:srgbClr val="000000"/>
              </a:solidFill>
            </a:endParaRPr>
          </a:p>
          <a:p>
            <a:pPr lvl="1">
              <a:defRPr/>
            </a:pPr>
            <a:endParaRPr lang="zh-CN" altLang="en-US" b="1" dirty="0">
              <a:solidFill>
                <a:schemeClr val="bg2"/>
              </a:solidFill>
              <a:latin typeface="楷体" panose="02010609060101010101" pitchFamily="49" charset="-122"/>
              <a:ea typeface="楷体" panose="02010609060101010101" pitchFamily="49" charset="-122"/>
            </a:endParaRPr>
          </a:p>
        </p:txBody>
      </p:sp>
      <p:sp>
        <p:nvSpPr>
          <p:cNvPr id="24579"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7367DAAF-82AB-4AB8-BA17-CDDD1FCBADD1}" type="datetime1">
              <a:rPr kumimoji="0" lang="zh-CN" altLang="en-US" sz="1400" smtClean="0"/>
              <a:t>2026/3/30</a:t>
            </a:fld>
            <a:endParaRPr kumimoji="0" lang="en-US" altLang="zh-CN" sz="1400"/>
          </a:p>
        </p:txBody>
      </p:sp>
      <p:sp>
        <p:nvSpPr>
          <p:cNvPr id="24580"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 </a:t>
            </a:r>
            <a:r>
              <a:rPr kumimoji="0" lang="zh-CN" altLang="en-US" sz="1400"/>
              <a:t>会计学院</a:t>
            </a:r>
            <a:endParaRPr kumimoji="0" lang="en-US" altLang="zh-CN" sz="1400"/>
          </a:p>
        </p:txBody>
      </p:sp>
      <p:sp>
        <p:nvSpPr>
          <p:cNvPr id="24581"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A9E92BD9-87A1-48CE-A14B-30B5B401FAFF}" type="slidenum">
              <a:rPr kumimoji="0" lang="en-US" altLang="zh-CN" sz="1400" smtClean="0"/>
              <a:t>11</a:t>
            </a:fld>
            <a:endParaRPr kumimoji="0" lang="en-US" altLang="zh-CN" sz="14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6A1134A-6A9B-4353-BF74-9837881BBF63}" type="datetime1">
              <a:rPr kumimoji="0" lang="zh-CN" altLang="en-US" sz="1400"/>
              <a:t>2026/3/30</a:t>
            </a:fld>
            <a:endParaRPr kumimoji="0" lang="en-US" altLang="zh-CN" sz="1400"/>
          </a:p>
        </p:txBody>
      </p:sp>
      <p:sp>
        <p:nvSpPr>
          <p:cNvPr id="221187"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2118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A0E1B5C-4D4A-420B-A072-EB3B003A9012}" type="slidenum">
              <a:rPr kumimoji="0" lang="en-US" altLang="zh-CN" sz="1400"/>
              <a:t>110</a:t>
            </a:fld>
            <a:endParaRPr kumimoji="0" lang="en-US" altLang="zh-CN" sz="1400"/>
          </a:p>
        </p:txBody>
      </p:sp>
      <p:sp>
        <p:nvSpPr>
          <p:cNvPr id="221189" name="矩形 4"/>
          <p:cNvSpPr>
            <a:spLocks noChangeArrowheads="1"/>
          </p:cNvSpPr>
          <p:nvPr/>
        </p:nvSpPr>
        <p:spPr bwMode="auto">
          <a:xfrm>
            <a:off x="468313" y="404815"/>
            <a:ext cx="8280400" cy="329247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dirty="0">
                <a:solidFill>
                  <a:srgbClr val="FF0000"/>
                </a:solidFill>
              </a:rPr>
              <a:t>例</a:t>
            </a:r>
            <a:r>
              <a:rPr lang="en-US" altLang="zh-CN" sz="2400" b="1" dirty="0">
                <a:solidFill>
                  <a:srgbClr val="FF0000"/>
                </a:solidFill>
              </a:rPr>
              <a:t>3</a:t>
            </a:r>
            <a:r>
              <a:rPr lang="zh-CN" altLang="en-US" sz="2400" b="1" dirty="0">
                <a:solidFill>
                  <a:srgbClr val="FF0000"/>
                </a:solidFill>
              </a:rPr>
              <a:t>（减持：丧失控制权）：</a:t>
            </a:r>
            <a:r>
              <a:rPr lang="en-US" altLang="zh-CN" sz="2400" b="1" dirty="0">
                <a:solidFill>
                  <a:srgbClr val="FF0000"/>
                </a:solidFill>
              </a:rPr>
              <a:t> </a:t>
            </a:r>
          </a:p>
          <a:p>
            <a:pPr eaLnBrk="1" hangingPunct="1">
              <a:spcBef>
                <a:spcPct val="0"/>
              </a:spcBef>
              <a:buClrTx/>
              <a:buSzTx/>
              <a:buFontTx/>
              <a:buNone/>
            </a:pPr>
            <a:r>
              <a:rPr lang="zh-CN" altLang="en-US" sz="2400" dirty="0"/>
              <a:t>    </a:t>
            </a:r>
            <a:r>
              <a:rPr lang="zh-CN" altLang="en-US" sz="2000" b="1" dirty="0"/>
              <a:t>甲公司于</a:t>
            </a:r>
            <a:r>
              <a:rPr lang="en-US" altLang="zh-CN" sz="2000" b="1" dirty="0"/>
              <a:t>2013</a:t>
            </a:r>
            <a:r>
              <a:rPr lang="zh-CN" altLang="en-US" sz="2000" b="1" dirty="0"/>
              <a:t>年</a:t>
            </a:r>
            <a:r>
              <a:rPr lang="en-US" altLang="zh-CN" sz="2000" b="1" dirty="0"/>
              <a:t>1</a:t>
            </a:r>
            <a:r>
              <a:rPr lang="zh-CN" altLang="en-US" sz="2000" b="1" dirty="0"/>
              <a:t>月</a:t>
            </a:r>
            <a:r>
              <a:rPr lang="en-US" altLang="zh-CN" sz="2000" b="1" dirty="0"/>
              <a:t>1</a:t>
            </a:r>
            <a:r>
              <a:rPr lang="zh-CN" altLang="en-US" sz="2000" b="1" dirty="0"/>
              <a:t>日出资</a:t>
            </a:r>
            <a:r>
              <a:rPr lang="en-US" altLang="zh-CN" sz="2000" b="1" dirty="0"/>
              <a:t>6000</a:t>
            </a:r>
            <a:r>
              <a:rPr lang="zh-CN" altLang="en-US" sz="2000" b="1" dirty="0"/>
              <a:t>万元取得乙公司</a:t>
            </a:r>
            <a:r>
              <a:rPr lang="en-US" altLang="zh-CN" sz="2000" b="1" dirty="0"/>
              <a:t>100%</a:t>
            </a:r>
            <a:r>
              <a:rPr lang="zh-CN" altLang="en-US" sz="2000" b="1" dirty="0"/>
              <a:t>股权。购买日，乙公司可辨认净资产为</a:t>
            </a:r>
            <a:r>
              <a:rPr lang="en-US" altLang="zh-CN" sz="2000" b="1" dirty="0"/>
              <a:t>5500</a:t>
            </a:r>
            <a:r>
              <a:rPr lang="zh-CN" altLang="en-US" sz="2000" b="1" dirty="0"/>
              <a:t>万元（公允价值等于账面价值），</a:t>
            </a:r>
            <a:r>
              <a:rPr lang="en-US" altLang="zh-CN" sz="2000" b="1" dirty="0"/>
              <a:t>2013</a:t>
            </a:r>
            <a:r>
              <a:rPr lang="zh-CN" altLang="en-US" sz="2000" b="1" dirty="0"/>
              <a:t>年度乙公司实现净利润</a:t>
            </a:r>
            <a:r>
              <a:rPr lang="en-US" altLang="zh-CN" sz="2000" b="1" dirty="0"/>
              <a:t>500</a:t>
            </a:r>
            <a:r>
              <a:rPr lang="zh-CN" altLang="en-US" sz="2000" b="1" dirty="0"/>
              <a:t>万元，</a:t>
            </a:r>
            <a:r>
              <a:rPr lang="zh-CN" altLang="en-US" sz="2000" b="1" dirty="0">
                <a:solidFill>
                  <a:srgbClr val="C00000"/>
                </a:solidFill>
              </a:rPr>
              <a:t>其他权益工具投资</a:t>
            </a:r>
            <a:r>
              <a:rPr lang="zh-CN" altLang="en-US" sz="2000" b="1" dirty="0"/>
              <a:t>公允价值增加</a:t>
            </a:r>
            <a:r>
              <a:rPr lang="en-US" altLang="zh-CN" sz="2000" b="1" dirty="0"/>
              <a:t>150</a:t>
            </a:r>
            <a:r>
              <a:rPr lang="zh-CN" altLang="en-US" sz="2000" b="1" dirty="0"/>
              <a:t>万元；</a:t>
            </a:r>
            <a:r>
              <a:rPr lang="en-US" altLang="zh-CN" sz="2000" b="1" dirty="0"/>
              <a:t>2014</a:t>
            </a:r>
            <a:r>
              <a:rPr lang="zh-CN" altLang="en-US" sz="2000" b="1" dirty="0"/>
              <a:t>年</a:t>
            </a:r>
            <a:r>
              <a:rPr lang="en-US" altLang="zh-CN" sz="2000" b="1" dirty="0"/>
              <a:t>7</a:t>
            </a:r>
            <a:r>
              <a:rPr lang="zh-CN" altLang="en-US" sz="2000" b="1" dirty="0"/>
              <a:t>月</a:t>
            </a:r>
            <a:r>
              <a:rPr lang="en-US" altLang="zh-CN" sz="2000" b="1" dirty="0"/>
              <a:t>1</a:t>
            </a:r>
            <a:r>
              <a:rPr lang="zh-CN" altLang="en-US" sz="2000" b="1" dirty="0"/>
              <a:t>日，甲公司出售所持乙公司</a:t>
            </a:r>
            <a:r>
              <a:rPr lang="en-US" altLang="zh-CN" sz="2000" b="1" dirty="0"/>
              <a:t>60%</a:t>
            </a:r>
            <a:r>
              <a:rPr lang="zh-CN" altLang="en-US" sz="2000" b="1" dirty="0"/>
              <a:t>的股份，售价</a:t>
            </a:r>
            <a:r>
              <a:rPr lang="en-US" altLang="zh-CN" sz="2000" b="1" dirty="0"/>
              <a:t>4200</a:t>
            </a:r>
            <a:r>
              <a:rPr lang="zh-CN" altLang="en-US" sz="2000" b="1" dirty="0"/>
              <a:t>万元，剩余</a:t>
            </a:r>
            <a:r>
              <a:rPr lang="en-US" altLang="zh-CN" sz="2000" b="1" dirty="0"/>
              <a:t>40%</a:t>
            </a:r>
            <a:r>
              <a:rPr lang="zh-CN" altLang="en-US" sz="2000" b="1" dirty="0"/>
              <a:t>乙公司股权的公允价值为</a:t>
            </a:r>
            <a:r>
              <a:rPr lang="en-US" altLang="zh-CN" sz="2000" b="1" dirty="0"/>
              <a:t>2800</a:t>
            </a:r>
            <a:r>
              <a:rPr lang="zh-CN" altLang="en-US" sz="2000" b="1" dirty="0"/>
              <a:t>万元。乙公司</a:t>
            </a:r>
            <a:r>
              <a:rPr lang="en-US" altLang="zh-CN" sz="2000" b="1" dirty="0"/>
              <a:t>2014</a:t>
            </a:r>
            <a:r>
              <a:rPr lang="zh-CN" altLang="en-US" sz="2000" b="1" dirty="0"/>
              <a:t>年</a:t>
            </a:r>
            <a:r>
              <a:rPr lang="en-US" altLang="zh-CN" sz="2000" b="1" dirty="0"/>
              <a:t>1</a:t>
            </a:r>
            <a:r>
              <a:rPr lang="zh-CN" altLang="en-US" sz="2000" b="1" dirty="0"/>
              <a:t>月</a:t>
            </a:r>
            <a:r>
              <a:rPr lang="en-US" altLang="zh-CN" sz="2000" b="1" dirty="0"/>
              <a:t>1</a:t>
            </a:r>
            <a:r>
              <a:rPr lang="zh-CN" altLang="en-US" sz="2000" b="1" dirty="0"/>
              <a:t>日至</a:t>
            </a:r>
            <a:r>
              <a:rPr lang="en-US" altLang="zh-CN" sz="2000" b="1" dirty="0"/>
              <a:t>2014</a:t>
            </a:r>
            <a:r>
              <a:rPr lang="zh-CN" altLang="en-US" sz="2000" b="1" dirty="0"/>
              <a:t>年</a:t>
            </a:r>
            <a:r>
              <a:rPr lang="en-US" altLang="zh-CN" sz="2000" b="1" dirty="0"/>
              <a:t>6</a:t>
            </a:r>
            <a:r>
              <a:rPr lang="zh-CN" altLang="en-US" sz="2000" b="1" dirty="0"/>
              <a:t>月</a:t>
            </a:r>
            <a:r>
              <a:rPr lang="en-US" altLang="zh-CN" sz="2000" b="1" dirty="0"/>
              <a:t>30</a:t>
            </a:r>
            <a:r>
              <a:rPr lang="zh-CN" altLang="en-US" sz="2000" b="1" dirty="0"/>
              <a:t>日实现净利润</a:t>
            </a:r>
            <a:r>
              <a:rPr lang="en-US" altLang="zh-CN" sz="2000" b="1" dirty="0"/>
              <a:t>200</a:t>
            </a:r>
            <a:r>
              <a:rPr lang="zh-CN" altLang="en-US" sz="2000" b="1" dirty="0"/>
              <a:t>万元，</a:t>
            </a:r>
            <a:r>
              <a:rPr lang="zh-CN" altLang="en-US" sz="2000" b="1" dirty="0">
                <a:solidFill>
                  <a:srgbClr val="C00000"/>
                </a:solidFill>
              </a:rPr>
              <a:t>其他权益工具投资</a:t>
            </a:r>
            <a:r>
              <a:rPr lang="zh-CN" altLang="en-US" sz="2000" b="1" dirty="0"/>
              <a:t>公允价值增加</a:t>
            </a:r>
            <a:r>
              <a:rPr lang="en-US" altLang="zh-CN" sz="2000" b="1" dirty="0"/>
              <a:t>100</a:t>
            </a:r>
            <a:r>
              <a:rPr lang="zh-CN" altLang="en-US" sz="2000" b="1" dirty="0"/>
              <a:t>万元。</a:t>
            </a:r>
          </a:p>
          <a:p>
            <a:pPr lvl="1" eaLnBrk="1" hangingPunct="1">
              <a:spcBef>
                <a:spcPct val="0"/>
              </a:spcBef>
              <a:buClrTx/>
              <a:buSzTx/>
              <a:buFontTx/>
              <a:buNone/>
            </a:pPr>
            <a:r>
              <a:rPr lang="en-US" altLang="zh-CN" sz="2000" b="1" dirty="0"/>
              <a:t>1</a:t>
            </a:r>
            <a:r>
              <a:rPr lang="zh-CN" altLang="en-US" sz="2000" b="1" dirty="0"/>
              <a:t>、编制甲公司个别财务报表中与长期股权投资有关的会计分录</a:t>
            </a:r>
          </a:p>
          <a:p>
            <a:pPr lvl="1" eaLnBrk="1" hangingPunct="1">
              <a:spcBef>
                <a:spcPct val="0"/>
              </a:spcBef>
              <a:buClrTx/>
              <a:buSzTx/>
              <a:buFontTx/>
              <a:buNone/>
            </a:pPr>
            <a:r>
              <a:rPr lang="en-US" altLang="zh-CN" sz="2000" b="1" dirty="0"/>
              <a:t>2</a:t>
            </a:r>
            <a:r>
              <a:rPr lang="zh-CN" altLang="en-US" sz="2000" b="1" dirty="0"/>
              <a:t>、编制甲公司合并财务报表中与长期股权投资有关的会计分录</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2A5B5A4-EAAB-4826-A6B3-CE09DFF3A24F}" type="datetime1">
              <a:rPr kumimoji="0" lang="zh-CN" altLang="en-US" sz="1400"/>
              <a:t>2026/3/30</a:t>
            </a:fld>
            <a:endParaRPr kumimoji="0" lang="en-US" altLang="zh-CN" sz="1400"/>
          </a:p>
        </p:txBody>
      </p:sp>
      <p:sp>
        <p:nvSpPr>
          <p:cNvPr id="222211"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2221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DE5B59A-57DF-4B9E-8673-39A151A2DF0F}" type="slidenum">
              <a:rPr kumimoji="0" lang="en-US" altLang="zh-CN" sz="1400"/>
              <a:t>111</a:t>
            </a:fld>
            <a:endParaRPr kumimoji="0" lang="en-US" altLang="zh-CN" sz="1400"/>
          </a:p>
        </p:txBody>
      </p:sp>
      <p:sp>
        <p:nvSpPr>
          <p:cNvPr id="222213" name="TextBox 4"/>
          <p:cNvSpPr txBox="1">
            <a:spLocks noChangeArrowheads="1"/>
          </p:cNvSpPr>
          <p:nvPr/>
        </p:nvSpPr>
        <p:spPr bwMode="auto">
          <a:xfrm>
            <a:off x="395288" y="333377"/>
            <a:ext cx="8280400" cy="6124575"/>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u="sng">
                <a:solidFill>
                  <a:srgbClr val="0000FF"/>
                </a:solidFill>
              </a:rPr>
              <a:t>1</a:t>
            </a:r>
            <a:r>
              <a:rPr lang="zh-CN" altLang="en-US" sz="2000" b="1" u="sng">
                <a:solidFill>
                  <a:srgbClr val="0000FF"/>
                </a:solidFill>
              </a:rPr>
              <a:t>、甲公司个别财务报表中的处理：</a:t>
            </a:r>
          </a:p>
          <a:p>
            <a:pPr eaLnBrk="1" hangingPunct="1">
              <a:spcBef>
                <a:spcPct val="0"/>
              </a:spcBef>
              <a:buClrTx/>
              <a:buSzTx/>
              <a:buFontTx/>
              <a:buNone/>
            </a:pPr>
            <a:r>
              <a:rPr lang="zh-CN" altLang="en-US" sz="2000" b="1"/>
              <a:t>（</a:t>
            </a:r>
            <a:r>
              <a:rPr lang="en-US" altLang="zh-CN" sz="2000" b="1"/>
              <a:t>1</a:t>
            </a:r>
            <a:r>
              <a:rPr lang="zh-CN" altLang="en-US" sz="2000" b="1"/>
              <a:t>）借：银行存款  </a:t>
            </a:r>
            <a:r>
              <a:rPr lang="en-US" altLang="zh-CN" sz="2000" b="1"/>
              <a:t>4200</a:t>
            </a:r>
          </a:p>
          <a:p>
            <a:pPr eaLnBrk="1" hangingPunct="1">
              <a:spcBef>
                <a:spcPct val="0"/>
              </a:spcBef>
              <a:buClrTx/>
              <a:buSzTx/>
              <a:buFontTx/>
              <a:buNone/>
            </a:pPr>
            <a:r>
              <a:rPr lang="en-US" altLang="zh-CN" sz="2000" b="1"/>
              <a:t>            </a:t>
            </a:r>
            <a:r>
              <a:rPr lang="zh-CN" altLang="en-US" sz="2000" b="1"/>
              <a:t>贷：长期股权投资  </a:t>
            </a:r>
            <a:r>
              <a:rPr lang="en-US" altLang="zh-CN" sz="2000" b="1"/>
              <a:t>3600</a:t>
            </a:r>
          </a:p>
          <a:p>
            <a:pPr eaLnBrk="1" hangingPunct="1">
              <a:spcBef>
                <a:spcPct val="0"/>
              </a:spcBef>
              <a:buClrTx/>
              <a:buSzTx/>
              <a:buFontTx/>
              <a:buNone/>
            </a:pPr>
            <a:r>
              <a:rPr lang="en-US" altLang="zh-CN" sz="2000" b="1"/>
              <a:t>                   </a:t>
            </a:r>
            <a:r>
              <a:rPr lang="zh-CN" altLang="en-US" sz="2000" b="1"/>
              <a:t>投资收益           </a:t>
            </a:r>
            <a:r>
              <a:rPr lang="en-US" altLang="zh-CN" sz="2000" b="1"/>
              <a:t>600</a:t>
            </a:r>
          </a:p>
          <a:p>
            <a:pPr eaLnBrk="1" hangingPunct="1">
              <a:spcBef>
                <a:spcPct val="0"/>
              </a:spcBef>
              <a:buClrTx/>
              <a:buSzTx/>
              <a:buFontTx/>
              <a:buNone/>
            </a:pPr>
            <a:r>
              <a:rPr lang="zh-CN" altLang="en-US" sz="1600" b="1"/>
              <a:t>（</a:t>
            </a:r>
            <a:r>
              <a:rPr lang="zh-CN" altLang="en-US" sz="1600" b="1">
                <a:solidFill>
                  <a:srgbClr val="FF0000"/>
                </a:solidFill>
              </a:rPr>
              <a:t>由于结转的初始成本，所以此收益实际上包含了</a:t>
            </a:r>
            <a:r>
              <a:rPr lang="en-US" altLang="zh-CN" sz="1600" b="1">
                <a:solidFill>
                  <a:srgbClr val="FF0000"/>
                </a:solidFill>
              </a:rPr>
              <a:t>2013</a:t>
            </a:r>
            <a:r>
              <a:rPr lang="zh-CN" altLang="en-US" sz="1600" b="1">
                <a:solidFill>
                  <a:srgbClr val="FF0000"/>
                </a:solidFill>
              </a:rPr>
              <a:t>全年、</a:t>
            </a:r>
            <a:r>
              <a:rPr lang="en-US" altLang="zh-CN" sz="1600" b="1">
                <a:solidFill>
                  <a:srgbClr val="FF0000"/>
                </a:solidFill>
              </a:rPr>
              <a:t>2014</a:t>
            </a:r>
            <a:r>
              <a:rPr lang="zh-CN" altLang="en-US" sz="1600" b="1">
                <a:solidFill>
                  <a:srgbClr val="FF0000"/>
                </a:solidFill>
              </a:rPr>
              <a:t>年</a:t>
            </a:r>
            <a:r>
              <a:rPr lang="en-US" altLang="zh-CN" sz="1600" b="1">
                <a:solidFill>
                  <a:srgbClr val="FF0000"/>
                </a:solidFill>
              </a:rPr>
              <a:t>1-6</a:t>
            </a:r>
            <a:r>
              <a:rPr lang="zh-CN" altLang="en-US" sz="1600" b="1">
                <a:solidFill>
                  <a:srgbClr val="FF0000"/>
                </a:solidFill>
              </a:rPr>
              <a:t>月权益法下应确认的“投资收益”和</a:t>
            </a:r>
            <a:r>
              <a:rPr lang="en-US" altLang="zh-CN" sz="1600" b="1">
                <a:solidFill>
                  <a:srgbClr val="FF0000"/>
                </a:solidFill>
              </a:rPr>
              <a:t>OCI</a:t>
            </a:r>
            <a:r>
              <a:rPr lang="zh-CN" altLang="en-US" sz="1600" b="1">
                <a:solidFill>
                  <a:srgbClr val="FF0000"/>
                </a:solidFill>
              </a:rPr>
              <a:t>全部确认为“投资收益”了</a:t>
            </a:r>
            <a:r>
              <a:rPr lang="zh-CN" altLang="en-US" sz="1600" b="1"/>
              <a:t>）</a:t>
            </a:r>
            <a:endParaRPr lang="en-US" altLang="zh-CN" sz="1600" b="1"/>
          </a:p>
          <a:p>
            <a:pPr eaLnBrk="1" hangingPunct="1">
              <a:spcBef>
                <a:spcPct val="0"/>
              </a:spcBef>
              <a:buClrTx/>
              <a:buSzTx/>
              <a:buFontTx/>
              <a:buNone/>
            </a:pPr>
            <a:r>
              <a:rPr lang="zh-CN" altLang="en-US" sz="2000" b="1"/>
              <a:t>（</a:t>
            </a:r>
            <a:r>
              <a:rPr lang="en-US" altLang="zh-CN" sz="2000" b="1"/>
              <a:t>2</a:t>
            </a:r>
            <a:r>
              <a:rPr lang="zh-CN" altLang="en-US" sz="2000" b="1"/>
              <a:t>）出售</a:t>
            </a:r>
            <a:r>
              <a:rPr lang="en-US" altLang="zh-CN" sz="2000" b="1"/>
              <a:t>60%</a:t>
            </a:r>
            <a:r>
              <a:rPr lang="zh-CN" altLang="en-US" sz="2000" b="1"/>
              <a:t>乙公司股权后，甲公司丧失控制权，剩余</a:t>
            </a:r>
            <a:r>
              <a:rPr lang="en-US" altLang="zh-CN" sz="2000" b="1"/>
              <a:t>40%</a:t>
            </a:r>
            <a:r>
              <a:rPr lang="zh-CN" altLang="en-US" sz="2000" b="1"/>
              <a:t>股权应采用权益法追溯调整。</a:t>
            </a:r>
          </a:p>
          <a:p>
            <a:pPr eaLnBrk="1" hangingPunct="1">
              <a:spcBef>
                <a:spcPct val="0"/>
              </a:spcBef>
              <a:buClrTx/>
              <a:buSzTx/>
              <a:buFontTx/>
              <a:buNone/>
            </a:pPr>
            <a:r>
              <a:rPr lang="en-US" altLang="zh-CN" sz="2000" b="1"/>
              <a:t>A</a:t>
            </a:r>
            <a:r>
              <a:rPr lang="zh-CN" altLang="en-US" sz="2000" b="1"/>
              <a:t>、调整</a:t>
            </a:r>
            <a:r>
              <a:rPr lang="en-US" altLang="zh-CN" sz="2000" b="1"/>
              <a:t>2013</a:t>
            </a:r>
            <a:r>
              <a:rPr lang="zh-CN" altLang="en-US" sz="2000" b="1"/>
              <a:t>年留存收益变动及其他综合收益</a:t>
            </a:r>
            <a:r>
              <a:rPr lang="en-US" altLang="zh-CN" sz="2000" b="1"/>
              <a:t>(OCI)</a:t>
            </a:r>
            <a:r>
              <a:rPr lang="zh-CN" altLang="en-US" sz="2000" b="1"/>
              <a:t>变动对长期股权投资的追溯调整</a:t>
            </a:r>
          </a:p>
          <a:p>
            <a:pPr eaLnBrk="1" hangingPunct="1">
              <a:spcBef>
                <a:spcPct val="0"/>
              </a:spcBef>
              <a:buClrTx/>
              <a:buSzTx/>
              <a:buFontTx/>
              <a:buNone/>
            </a:pPr>
            <a:r>
              <a:rPr lang="zh-CN" altLang="en-US" sz="2000" b="1"/>
              <a:t>   借：长期股权投资  </a:t>
            </a:r>
            <a:r>
              <a:rPr lang="en-US" altLang="zh-CN" sz="2000" b="1"/>
              <a:t>260 </a:t>
            </a:r>
            <a:r>
              <a:rPr lang="zh-CN" altLang="en-US" sz="2000" b="1"/>
              <a:t>（</a:t>
            </a:r>
            <a:r>
              <a:rPr lang="en-US" altLang="zh-CN" sz="2000" b="1"/>
              <a:t>500+150</a:t>
            </a:r>
            <a:r>
              <a:rPr lang="zh-CN" altLang="en-US" sz="2000" b="1"/>
              <a:t>）*</a:t>
            </a:r>
            <a:r>
              <a:rPr lang="en-US" altLang="zh-CN" sz="2000" b="1"/>
              <a:t>40%   )</a:t>
            </a:r>
          </a:p>
          <a:p>
            <a:pPr eaLnBrk="1" hangingPunct="1">
              <a:spcBef>
                <a:spcPct val="0"/>
              </a:spcBef>
              <a:buClrTx/>
              <a:buSzTx/>
              <a:buFontTx/>
              <a:buNone/>
            </a:pPr>
            <a:r>
              <a:rPr lang="en-US" altLang="zh-CN" sz="2000" b="1"/>
              <a:t>      </a:t>
            </a:r>
            <a:r>
              <a:rPr lang="zh-CN" altLang="en-US" sz="2000" b="1"/>
              <a:t>贷：盈余公积        </a:t>
            </a:r>
            <a:r>
              <a:rPr lang="en-US" altLang="zh-CN" sz="2000" b="1"/>
              <a:t>20 </a:t>
            </a:r>
            <a:r>
              <a:rPr lang="zh-CN" altLang="en-US" sz="2000" b="1"/>
              <a:t>（</a:t>
            </a:r>
            <a:r>
              <a:rPr lang="en-US" altLang="zh-CN" sz="2000" b="1"/>
              <a:t>500*40%*10%</a:t>
            </a:r>
            <a:r>
              <a:rPr lang="zh-CN" altLang="en-US" sz="2000" b="1"/>
              <a:t>）</a:t>
            </a:r>
          </a:p>
          <a:p>
            <a:pPr eaLnBrk="1" hangingPunct="1">
              <a:spcBef>
                <a:spcPct val="0"/>
              </a:spcBef>
              <a:buClrTx/>
              <a:buSzTx/>
              <a:buFontTx/>
              <a:buNone/>
            </a:pPr>
            <a:r>
              <a:rPr lang="zh-CN" altLang="en-US" sz="2000" b="1"/>
              <a:t>             未分配利润    </a:t>
            </a:r>
            <a:r>
              <a:rPr lang="en-US" altLang="zh-CN" sz="2000" b="1"/>
              <a:t>180  </a:t>
            </a:r>
            <a:r>
              <a:rPr lang="zh-CN" altLang="en-US" sz="2000" b="1"/>
              <a:t>（</a:t>
            </a:r>
            <a:r>
              <a:rPr lang="en-US" altLang="zh-CN" sz="2000" b="1"/>
              <a:t>500*40%*90%</a:t>
            </a:r>
            <a:r>
              <a:rPr lang="zh-CN" altLang="en-US" sz="2000" b="1"/>
              <a:t>）</a:t>
            </a:r>
          </a:p>
          <a:p>
            <a:pPr eaLnBrk="1" hangingPunct="1">
              <a:spcBef>
                <a:spcPct val="0"/>
              </a:spcBef>
              <a:buClrTx/>
              <a:buSzTx/>
              <a:buFontTx/>
              <a:buNone/>
            </a:pPr>
            <a:r>
              <a:rPr lang="zh-CN" altLang="en-US" sz="2000" b="1"/>
              <a:t>              </a:t>
            </a:r>
            <a:r>
              <a:rPr lang="en-US" altLang="zh-CN" sz="2000" b="1"/>
              <a:t>OCI</a:t>
            </a:r>
            <a:r>
              <a:rPr lang="zh-CN" altLang="en-US" sz="2000" b="1"/>
              <a:t>       </a:t>
            </a:r>
            <a:r>
              <a:rPr lang="en-US" altLang="zh-CN" sz="2000" b="1"/>
              <a:t>60  </a:t>
            </a:r>
            <a:r>
              <a:rPr lang="zh-CN" altLang="en-US" sz="2000" b="1"/>
              <a:t>（</a:t>
            </a:r>
            <a:r>
              <a:rPr lang="en-US" altLang="zh-CN" sz="2000" b="1"/>
              <a:t>150*40%</a:t>
            </a:r>
            <a:r>
              <a:rPr lang="zh-CN" altLang="en-US" sz="2000" b="1"/>
              <a:t>）</a:t>
            </a:r>
          </a:p>
          <a:p>
            <a:pPr eaLnBrk="1" hangingPunct="1">
              <a:spcBef>
                <a:spcPct val="0"/>
              </a:spcBef>
              <a:buClrTx/>
              <a:buSzTx/>
              <a:buFontTx/>
              <a:buNone/>
            </a:pPr>
            <a:r>
              <a:rPr lang="en-US" altLang="zh-CN" sz="2000" b="1"/>
              <a:t>B</a:t>
            </a:r>
            <a:r>
              <a:rPr lang="zh-CN" altLang="en-US" sz="2000" b="1"/>
              <a:t>、调整</a:t>
            </a:r>
            <a:r>
              <a:rPr lang="en-US" altLang="zh-CN" sz="2000" b="1"/>
              <a:t>2014</a:t>
            </a:r>
            <a:r>
              <a:rPr lang="zh-CN" altLang="en-US" sz="2000" b="1"/>
              <a:t>年留存收益变动及其他综合收益变动对长期股权投资的追溯调整</a:t>
            </a:r>
          </a:p>
          <a:p>
            <a:pPr eaLnBrk="1" hangingPunct="1">
              <a:spcBef>
                <a:spcPct val="0"/>
              </a:spcBef>
              <a:buClrTx/>
              <a:buSzTx/>
              <a:buFontTx/>
              <a:buNone/>
            </a:pPr>
            <a:r>
              <a:rPr lang="zh-CN" altLang="en-US" sz="2000" b="1"/>
              <a:t>  借：长期股权投资  </a:t>
            </a:r>
            <a:r>
              <a:rPr lang="en-US" altLang="zh-CN" sz="2000" b="1"/>
              <a:t>120  (</a:t>
            </a:r>
            <a:r>
              <a:rPr lang="zh-CN" altLang="en-US" sz="2000" b="1"/>
              <a:t>（</a:t>
            </a:r>
            <a:r>
              <a:rPr lang="en-US" altLang="zh-CN" sz="2000" b="1"/>
              <a:t>200+100</a:t>
            </a:r>
            <a:r>
              <a:rPr lang="zh-CN" altLang="en-US" sz="2000" b="1"/>
              <a:t>）*</a:t>
            </a:r>
            <a:r>
              <a:rPr lang="en-US" altLang="zh-CN" sz="2000" b="1"/>
              <a:t>40%)</a:t>
            </a:r>
          </a:p>
          <a:p>
            <a:pPr eaLnBrk="1" hangingPunct="1">
              <a:spcBef>
                <a:spcPct val="0"/>
              </a:spcBef>
              <a:buClrTx/>
              <a:buSzTx/>
              <a:buFontTx/>
              <a:buNone/>
            </a:pPr>
            <a:r>
              <a:rPr lang="en-US" altLang="zh-CN" sz="2000" b="1"/>
              <a:t>     </a:t>
            </a:r>
            <a:r>
              <a:rPr lang="zh-CN" altLang="en-US" sz="2000" b="1"/>
              <a:t>贷：投资收益      </a:t>
            </a:r>
            <a:r>
              <a:rPr lang="en-US" altLang="zh-CN" sz="2000" b="1"/>
              <a:t>80 </a:t>
            </a:r>
            <a:r>
              <a:rPr lang="zh-CN" altLang="en-US" sz="2000" b="1"/>
              <a:t>  </a:t>
            </a:r>
            <a:r>
              <a:rPr lang="en-US" altLang="zh-CN" sz="2000" b="1"/>
              <a:t>(200*40%)</a:t>
            </a:r>
          </a:p>
          <a:p>
            <a:pPr eaLnBrk="1" hangingPunct="1">
              <a:spcBef>
                <a:spcPct val="0"/>
              </a:spcBef>
              <a:buClrTx/>
              <a:buSzTx/>
              <a:buFontTx/>
              <a:buNone/>
            </a:pPr>
            <a:r>
              <a:rPr lang="en-US" altLang="zh-CN" sz="2000" b="1"/>
              <a:t>            OCI       </a:t>
            </a:r>
            <a:r>
              <a:rPr lang="zh-CN" altLang="en-US" sz="2000" b="1"/>
              <a:t>      </a:t>
            </a:r>
            <a:r>
              <a:rPr lang="en-US" altLang="zh-CN" sz="2000" b="1"/>
              <a:t>40  (100*40%)</a:t>
            </a:r>
          </a:p>
          <a:p>
            <a:pPr eaLnBrk="1" hangingPunct="1">
              <a:spcBef>
                <a:spcPct val="0"/>
              </a:spcBef>
              <a:buClrTx/>
              <a:buSzTx/>
              <a:buFontTx/>
              <a:buNone/>
            </a:pPr>
            <a:r>
              <a:rPr lang="zh-CN" altLang="en-US" sz="2000" b="1"/>
              <a:t>调整后长期股权投资的账面价值</a:t>
            </a:r>
            <a:r>
              <a:rPr lang="en-US" altLang="zh-CN" sz="2000" b="1"/>
              <a:t>=6000-3600+260+120=2780</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71513E3-DB34-427D-91DE-51457AFA69C1}" type="datetime1">
              <a:rPr kumimoji="0" lang="zh-CN" altLang="en-US" sz="1400"/>
              <a:t>2026/3/30</a:t>
            </a:fld>
            <a:endParaRPr kumimoji="0" lang="en-US" altLang="zh-CN" sz="1400"/>
          </a:p>
        </p:txBody>
      </p:sp>
      <p:sp>
        <p:nvSpPr>
          <p:cNvPr id="223235"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2323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A8FE7FF-F5F2-4419-B3ED-7C56CD73E087}" type="slidenum">
              <a:rPr kumimoji="0" lang="en-US" altLang="zh-CN" sz="1400"/>
              <a:t>112</a:t>
            </a:fld>
            <a:endParaRPr kumimoji="0" lang="en-US" altLang="zh-CN" sz="1400"/>
          </a:p>
        </p:txBody>
      </p:sp>
      <p:sp>
        <p:nvSpPr>
          <p:cNvPr id="223237" name="TextBox 4"/>
          <p:cNvSpPr txBox="1">
            <a:spLocks noChangeArrowheads="1"/>
          </p:cNvSpPr>
          <p:nvPr/>
        </p:nvSpPr>
        <p:spPr bwMode="auto">
          <a:xfrm>
            <a:off x="323852" y="260350"/>
            <a:ext cx="85693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u="sng" dirty="0">
                <a:solidFill>
                  <a:srgbClr val="0000FF"/>
                </a:solidFill>
              </a:rPr>
              <a:t>2</a:t>
            </a:r>
            <a:r>
              <a:rPr lang="zh-CN" altLang="en-US" sz="2000" b="1" u="sng" dirty="0">
                <a:solidFill>
                  <a:srgbClr val="0000FF"/>
                </a:solidFill>
              </a:rPr>
              <a:t>、  甲公司合并财务报表中的处理：</a:t>
            </a:r>
          </a:p>
          <a:p>
            <a:pPr eaLnBrk="1" hangingPunct="1">
              <a:spcBef>
                <a:spcPct val="0"/>
              </a:spcBef>
              <a:buClrTx/>
              <a:buSzTx/>
              <a:buFontTx/>
              <a:buNone/>
            </a:pPr>
            <a:r>
              <a:rPr lang="en-US" altLang="zh-CN" sz="2000" b="1" dirty="0"/>
              <a:t>A. </a:t>
            </a:r>
            <a:r>
              <a:rPr lang="zh-CN" altLang="en-US" sz="2000" b="1" dirty="0"/>
              <a:t>对剩余股权按丧失投资日的公允价值重新计量</a:t>
            </a:r>
            <a:endParaRPr lang="en-US" altLang="zh-CN" sz="2000" b="1" dirty="0"/>
          </a:p>
          <a:p>
            <a:pPr eaLnBrk="1" hangingPunct="1">
              <a:spcBef>
                <a:spcPct val="0"/>
              </a:spcBef>
              <a:buClrTx/>
              <a:buSzTx/>
              <a:buFontTx/>
              <a:buNone/>
            </a:pPr>
            <a:r>
              <a:rPr lang="en-US" altLang="zh-CN" sz="2000" b="1" dirty="0"/>
              <a:t>      </a:t>
            </a:r>
            <a:r>
              <a:rPr lang="zh-CN" altLang="en-US" sz="2000" b="1" dirty="0"/>
              <a:t>借：长期股权投资   </a:t>
            </a:r>
            <a:r>
              <a:rPr lang="en-US" altLang="zh-CN" sz="2000" b="1" dirty="0"/>
              <a:t>20</a:t>
            </a:r>
          </a:p>
          <a:p>
            <a:pPr eaLnBrk="1" hangingPunct="1">
              <a:spcBef>
                <a:spcPct val="0"/>
              </a:spcBef>
              <a:buClrTx/>
              <a:buSzTx/>
              <a:buFontTx/>
              <a:buNone/>
            </a:pPr>
            <a:r>
              <a:rPr lang="en-US" altLang="zh-CN" sz="2000" b="1" dirty="0"/>
              <a:t>           </a:t>
            </a:r>
            <a:r>
              <a:rPr lang="zh-CN" altLang="en-US" sz="2000" b="1" dirty="0"/>
              <a:t>贷：投资收益                      </a:t>
            </a:r>
            <a:r>
              <a:rPr lang="en-US" altLang="zh-CN" sz="2000" b="1" dirty="0"/>
              <a:t>20</a:t>
            </a:r>
          </a:p>
          <a:p>
            <a:pPr eaLnBrk="1" hangingPunct="1">
              <a:spcBef>
                <a:spcPct val="0"/>
              </a:spcBef>
              <a:buClrTx/>
              <a:buSzTx/>
              <a:buFontTx/>
              <a:buNone/>
            </a:pPr>
            <a:endParaRPr lang="en-US" altLang="zh-CN" sz="2000" b="1" dirty="0"/>
          </a:p>
          <a:p>
            <a:pPr eaLnBrk="1" hangingPunct="1">
              <a:spcBef>
                <a:spcPct val="0"/>
              </a:spcBef>
              <a:buClrTx/>
              <a:buSzTx/>
              <a:buFontTx/>
              <a:buNone/>
            </a:pPr>
            <a:r>
              <a:rPr lang="en-US" altLang="zh-CN" sz="2000" b="1" dirty="0"/>
              <a:t>B. </a:t>
            </a:r>
            <a:r>
              <a:rPr lang="zh-CN" altLang="en-US" sz="2000" b="1" dirty="0"/>
              <a:t>对个别财务报表中以成本法确认的处置收益</a:t>
            </a:r>
            <a:r>
              <a:rPr lang="zh-CN" altLang="en-US" sz="2000" b="1" dirty="0">
                <a:solidFill>
                  <a:srgbClr val="FF0000"/>
                </a:solidFill>
              </a:rPr>
              <a:t>（</a:t>
            </a:r>
            <a:r>
              <a:rPr lang="en-US" altLang="zh-CN" sz="2000" b="1" dirty="0">
                <a:solidFill>
                  <a:srgbClr val="FF0000"/>
                </a:solidFill>
              </a:rPr>
              <a:t>2013</a:t>
            </a:r>
            <a:r>
              <a:rPr lang="zh-CN" altLang="en-US" sz="2000" b="1" dirty="0">
                <a:solidFill>
                  <a:srgbClr val="FF0000"/>
                </a:solidFill>
              </a:rPr>
              <a:t>年应确认的投资收益）</a:t>
            </a:r>
            <a:r>
              <a:rPr lang="zh-CN" altLang="en-US" sz="2000" b="1" dirty="0"/>
              <a:t>调整至权益法的归属期。</a:t>
            </a:r>
            <a:endParaRPr lang="en-US" altLang="zh-CN" sz="2000" b="1" dirty="0"/>
          </a:p>
          <a:p>
            <a:pPr eaLnBrk="1" hangingPunct="1">
              <a:spcBef>
                <a:spcPct val="0"/>
              </a:spcBef>
              <a:buClrTx/>
              <a:buSzTx/>
              <a:buFontTx/>
              <a:buNone/>
            </a:pPr>
            <a:r>
              <a:rPr lang="en-US" altLang="zh-CN" sz="2000" b="1" dirty="0"/>
              <a:t>    </a:t>
            </a:r>
            <a:r>
              <a:rPr lang="zh-CN" altLang="en-US" sz="2000" b="1" dirty="0"/>
              <a:t>借：投资收益  </a:t>
            </a:r>
            <a:r>
              <a:rPr lang="en-US" altLang="zh-CN" sz="2000" b="1" dirty="0"/>
              <a:t>300</a:t>
            </a:r>
          </a:p>
          <a:p>
            <a:pPr eaLnBrk="1" hangingPunct="1">
              <a:spcBef>
                <a:spcPct val="0"/>
              </a:spcBef>
              <a:buClrTx/>
              <a:buSzTx/>
              <a:buFontTx/>
              <a:buNone/>
            </a:pPr>
            <a:r>
              <a:rPr lang="en-US" altLang="zh-CN" sz="2000" b="1" dirty="0"/>
              <a:t>        </a:t>
            </a:r>
            <a:r>
              <a:rPr lang="zh-CN" altLang="en-US" sz="2000" b="1" dirty="0"/>
              <a:t>贷：期初未分配利润 </a:t>
            </a:r>
            <a:r>
              <a:rPr lang="en-US" altLang="zh-CN" sz="2000" b="1" dirty="0"/>
              <a:t>300</a:t>
            </a:r>
            <a:r>
              <a:rPr lang="zh-CN" altLang="en-US" sz="2000" b="1" dirty="0"/>
              <a:t>（</a:t>
            </a:r>
            <a:r>
              <a:rPr lang="en-US" altLang="zh-CN" sz="2000" b="1" dirty="0"/>
              <a:t>500</a:t>
            </a:r>
            <a:r>
              <a:rPr lang="zh-CN" altLang="en-US" sz="2000" b="1" dirty="0"/>
              <a:t>*</a:t>
            </a:r>
            <a:r>
              <a:rPr lang="en-US" altLang="zh-CN" sz="2000" b="1" dirty="0"/>
              <a:t>0.6</a:t>
            </a:r>
            <a:r>
              <a:rPr lang="zh-CN" altLang="en-US" sz="2000" b="1" dirty="0"/>
              <a:t>）</a:t>
            </a:r>
            <a:endParaRPr lang="en-US" altLang="zh-CN" sz="2000" b="1" dirty="0"/>
          </a:p>
          <a:p>
            <a:pPr eaLnBrk="1" hangingPunct="1">
              <a:spcBef>
                <a:spcPct val="0"/>
              </a:spcBef>
              <a:buClrTx/>
              <a:buSzTx/>
              <a:buFontTx/>
              <a:buNone/>
            </a:pPr>
            <a:r>
              <a:rPr lang="en-US" altLang="zh-CN" sz="1800" b="1" dirty="0">
                <a:solidFill>
                  <a:srgbClr val="FF0000"/>
                </a:solidFill>
              </a:rPr>
              <a:t>          </a:t>
            </a:r>
          </a:p>
          <a:p>
            <a:pPr eaLnBrk="1" hangingPunct="1">
              <a:spcBef>
                <a:spcPct val="0"/>
              </a:spcBef>
              <a:buClrTx/>
              <a:buSzTx/>
              <a:buFontTx/>
              <a:buNone/>
            </a:pPr>
            <a:r>
              <a:rPr lang="en-US" altLang="zh-CN" sz="1800" b="1" dirty="0">
                <a:solidFill>
                  <a:srgbClr val="C00000"/>
                </a:solidFill>
              </a:rPr>
              <a:t>     60%</a:t>
            </a:r>
            <a:r>
              <a:rPr lang="zh-CN" altLang="en-US" sz="1800" b="1" dirty="0">
                <a:solidFill>
                  <a:srgbClr val="C00000"/>
                </a:solidFill>
              </a:rPr>
              <a:t>股权的</a:t>
            </a:r>
            <a:r>
              <a:rPr lang="en-US" altLang="zh-CN" sz="1800" b="1" dirty="0">
                <a:solidFill>
                  <a:srgbClr val="C00000"/>
                </a:solidFill>
              </a:rPr>
              <a:t>2013</a:t>
            </a:r>
            <a:r>
              <a:rPr lang="zh-CN" altLang="en-US" sz="1800" b="1" dirty="0">
                <a:solidFill>
                  <a:srgbClr val="C00000"/>
                </a:solidFill>
              </a:rPr>
              <a:t>、</a:t>
            </a:r>
            <a:r>
              <a:rPr lang="en-US" altLang="zh-CN" sz="1800" b="1" dirty="0">
                <a:solidFill>
                  <a:srgbClr val="C00000"/>
                </a:solidFill>
              </a:rPr>
              <a:t>2014</a:t>
            </a:r>
            <a:r>
              <a:rPr lang="zh-CN" altLang="en-US" sz="1800" b="1" dirty="0">
                <a:solidFill>
                  <a:srgbClr val="C00000"/>
                </a:solidFill>
              </a:rPr>
              <a:t>年</a:t>
            </a:r>
            <a:r>
              <a:rPr lang="en-US" altLang="zh-CN" sz="1800" b="1" dirty="0">
                <a:solidFill>
                  <a:srgbClr val="C00000"/>
                </a:solidFill>
              </a:rPr>
              <a:t>1-6</a:t>
            </a:r>
            <a:r>
              <a:rPr lang="zh-CN" altLang="en-US" sz="1800" b="1" dirty="0">
                <a:solidFill>
                  <a:srgbClr val="C00000"/>
                </a:solidFill>
              </a:rPr>
              <a:t>月确认的</a:t>
            </a:r>
            <a:r>
              <a:rPr lang="en-US" altLang="zh-CN" sz="1800" b="1" dirty="0">
                <a:solidFill>
                  <a:srgbClr val="C00000"/>
                </a:solidFill>
              </a:rPr>
              <a:t>OCI</a:t>
            </a:r>
            <a:r>
              <a:rPr lang="zh-CN" altLang="en-US" sz="1800" b="1" dirty="0">
                <a:solidFill>
                  <a:srgbClr val="C00000"/>
                </a:solidFill>
              </a:rPr>
              <a:t>，已经体现在个体报表的处置投资分录的“投资收益”中，按照修改后的新准则 “其他权益工具投资”的</a:t>
            </a:r>
            <a:r>
              <a:rPr lang="en-US" altLang="zh-CN" sz="1800" b="1" dirty="0">
                <a:solidFill>
                  <a:srgbClr val="C00000"/>
                </a:solidFill>
              </a:rPr>
              <a:t>OCI</a:t>
            </a:r>
            <a:r>
              <a:rPr lang="zh-CN" altLang="en-US" sz="1800" b="1" dirty="0">
                <a:solidFill>
                  <a:srgbClr val="C00000"/>
                </a:solidFill>
              </a:rPr>
              <a:t>在处置投资时不能转入损益，故应转出：</a:t>
            </a:r>
            <a:endParaRPr lang="en-US" altLang="zh-CN" sz="1800" b="1" dirty="0">
              <a:solidFill>
                <a:srgbClr val="C00000"/>
              </a:solidFill>
            </a:endParaRPr>
          </a:p>
          <a:p>
            <a:pPr eaLnBrk="1" hangingPunct="1">
              <a:spcBef>
                <a:spcPct val="0"/>
              </a:spcBef>
              <a:buClrTx/>
              <a:buSzTx/>
              <a:buFontTx/>
              <a:buNone/>
            </a:pPr>
            <a:r>
              <a:rPr lang="en-US" altLang="zh-CN" sz="1800" b="1" dirty="0">
                <a:solidFill>
                  <a:srgbClr val="C00000"/>
                </a:solidFill>
              </a:rPr>
              <a:t>          </a:t>
            </a:r>
            <a:r>
              <a:rPr lang="zh-CN" altLang="en-US" sz="1800" b="1" dirty="0">
                <a:solidFill>
                  <a:srgbClr val="C00000"/>
                </a:solidFill>
              </a:rPr>
              <a:t>借：投资收益   </a:t>
            </a:r>
            <a:r>
              <a:rPr lang="en-US" altLang="zh-CN" sz="1800" b="1" dirty="0">
                <a:solidFill>
                  <a:srgbClr val="C00000"/>
                </a:solidFill>
              </a:rPr>
              <a:t>150</a:t>
            </a:r>
          </a:p>
          <a:p>
            <a:pPr eaLnBrk="1" hangingPunct="1">
              <a:spcBef>
                <a:spcPct val="0"/>
              </a:spcBef>
              <a:buClrTx/>
              <a:buSzTx/>
              <a:buFontTx/>
              <a:buNone/>
            </a:pPr>
            <a:r>
              <a:rPr lang="en-US" altLang="zh-CN" sz="1800" b="1" dirty="0">
                <a:solidFill>
                  <a:srgbClr val="C00000"/>
                </a:solidFill>
              </a:rPr>
              <a:t>              </a:t>
            </a:r>
            <a:r>
              <a:rPr lang="zh-CN" altLang="en-US" sz="1800" b="1" dirty="0">
                <a:solidFill>
                  <a:srgbClr val="C00000"/>
                </a:solidFill>
              </a:rPr>
              <a:t>贷：未分配利润   </a:t>
            </a:r>
            <a:r>
              <a:rPr lang="en-US" altLang="zh-CN" sz="1800" b="1" dirty="0">
                <a:solidFill>
                  <a:srgbClr val="C00000"/>
                </a:solidFill>
              </a:rPr>
              <a:t>150</a:t>
            </a:r>
          </a:p>
          <a:p>
            <a:pPr eaLnBrk="1" hangingPunct="1">
              <a:spcBef>
                <a:spcPct val="0"/>
              </a:spcBef>
              <a:buClrTx/>
              <a:buSzTx/>
              <a:buFontTx/>
              <a:buNone/>
            </a:pPr>
            <a:r>
              <a:rPr lang="en-US" altLang="zh-CN" sz="1800" b="1" dirty="0">
                <a:solidFill>
                  <a:srgbClr val="FF0000"/>
                </a:solidFill>
              </a:rPr>
              <a:t> </a:t>
            </a:r>
          </a:p>
          <a:p>
            <a:pPr eaLnBrk="1" hangingPunct="1">
              <a:spcBef>
                <a:spcPct val="0"/>
              </a:spcBef>
              <a:buClrTx/>
              <a:buSzTx/>
              <a:buFontTx/>
              <a:buNone/>
            </a:pPr>
            <a:endParaRPr lang="en-US" altLang="zh-CN" sz="1800" b="1" dirty="0">
              <a:solidFill>
                <a:srgbClr val="FF0000"/>
              </a:solidFill>
            </a:endParaRPr>
          </a:p>
          <a:p>
            <a:pPr eaLnBrk="1" hangingPunct="1">
              <a:spcBef>
                <a:spcPct val="0"/>
              </a:spcBef>
              <a:buClrTx/>
              <a:buSzTx/>
              <a:buFontTx/>
              <a:buNone/>
            </a:pPr>
            <a:endParaRPr lang="zh-CN" altLang="en-US" sz="1800" b="1" dirty="0">
              <a:solidFill>
                <a:srgbClr val="FF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7D9DBCD-7AD2-4994-9ADC-1A6FDA04C9E1}" type="slidenum">
              <a:rPr kumimoji="0" lang="en-US" altLang="zh-CN" sz="1400"/>
              <a:t>113</a:t>
            </a:fld>
            <a:endParaRPr kumimoji="0" lang="en-US" altLang="zh-CN" sz="1400"/>
          </a:p>
        </p:txBody>
      </p:sp>
      <p:sp>
        <p:nvSpPr>
          <p:cNvPr id="5" name="TextBox 4"/>
          <p:cNvSpPr txBox="1">
            <a:spLocks noChangeArrowheads="1"/>
          </p:cNvSpPr>
          <p:nvPr/>
        </p:nvSpPr>
        <p:spPr bwMode="auto">
          <a:xfrm>
            <a:off x="323852" y="135594"/>
            <a:ext cx="85693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endParaRPr lang="en-US" altLang="zh-CN" sz="2000" b="1" u="sng" strike="sngStrike" dirty="0">
              <a:solidFill>
                <a:srgbClr val="0000FF"/>
              </a:solidFill>
            </a:endParaRPr>
          </a:p>
          <a:p>
            <a:pPr eaLnBrk="1" hangingPunct="1">
              <a:spcBef>
                <a:spcPct val="0"/>
              </a:spcBef>
              <a:buClrTx/>
              <a:buSzTx/>
              <a:buFontTx/>
              <a:buNone/>
              <a:defRPr/>
            </a:pPr>
            <a:r>
              <a:rPr lang="en-US" altLang="zh-CN" sz="2000" b="1" dirty="0"/>
              <a:t>C. </a:t>
            </a:r>
            <a:r>
              <a:rPr lang="zh-CN" altLang="en-US" sz="2000" b="1" dirty="0"/>
              <a:t>将个别财务报表中的</a:t>
            </a:r>
            <a:r>
              <a:rPr lang="zh-CN" altLang="en-US" sz="2000" b="1" dirty="0">
                <a:solidFill>
                  <a:srgbClr val="FF0000"/>
                </a:solidFill>
              </a:rPr>
              <a:t>（剩余股权对应的）</a:t>
            </a:r>
            <a:r>
              <a:rPr lang="zh-CN" altLang="en-US" sz="2000" b="1" dirty="0"/>
              <a:t>其他综合收益重分类为留存收益。</a:t>
            </a:r>
            <a:endParaRPr lang="en-US" altLang="zh-CN" sz="2000" b="1" dirty="0"/>
          </a:p>
          <a:p>
            <a:pPr eaLnBrk="1" hangingPunct="1">
              <a:spcBef>
                <a:spcPct val="0"/>
              </a:spcBef>
              <a:buClrTx/>
              <a:buSzTx/>
              <a:buFontTx/>
              <a:buNone/>
              <a:defRPr/>
            </a:pPr>
            <a:r>
              <a:rPr lang="en-US" altLang="zh-CN" sz="2000" b="1" dirty="0"/>
              <a:t>   </a:t>
            </a:r>
            <a:r>
              <a:rPr lang="zh-CN" altLang="en-US" sz="2000" b="1" dirty="0"/>
              <a:t>借：</a:t>
            </a:r>
            <a:r>
              <a:rPr lang="en-US" altLang="zh-CN" sz="2000" b="1" dirty="0"/>
              <a:t>OCI                 100</a:t>
            </a:r>
          </a:p>
          <a:p>
            <a:pPr eaLnBrk="1" hangingPunct="1">
              <a:spcBef>
                <a:spcPct val="0"/>
              </a:spcBef>
              <a:buClrTx/>
              <a:buSzTx/>
              <a:buFontTx/>
              <a:buNone/>
              <a:defRPr/>
            </a:pPr>
            <a:r>
              <a:rPr lang="en-US" altLang="zh-CN" sz="2000" b="1" dirty="0"/>
              <a:t>       </a:t>
            </a:r>
            <a:r>
              <a:rPr lang="zh-CN" altLang="en-US" sz="2000" b="1" dirty="0"/>
              <a:t>贷：未分配利润     </a:t>
            </a:r>
            <a:r>
              <a:rPr lang="en-US" altLang="zh-CN" sz="2000" b="1" dirty="0"/>
              <a:t>100</a:t>
            </a:r>
          </a:p>
          <a:p>
            <a:pPr eaLnBrk="1" hangingPunct="1">
              <a:spcBef>
                <a:spcPct val="0"/>
              </a:spcBef>
              <a:buClrTx/>
              <a:buSzTx/>
              <a:buFontTx/>
              <a:buNone/>
              <a:defRPr/>
            </a:pPr>
            <a:endParaRPr lang="en-US" altLang="zh-CN" sz="2000" b="1" dirty="0"/>
          </a:p>
          <a:p>
            <a:pPr eaLnBrk="1" hangingPunct="1">
              <a:spcBef>
                <a:spcPct val="0"/>
              </a:spcBef>
              <a:buClrTx/>
              <a:buSzTx/>
              <a:buFontTx/>
              <a:buNone/>
              <a:defRPr/>
            </a:pPr>
            <a:r>
              <a:rPr lang="zh-CN" altLang="en-US" sz="2000" b="1" dirty="0"/>
              <a:t>未来期间编制合并报表时，以上三笔调整分录应重新编制为：</a:t>
            </a:r>
            <a:endParaRPr lang="en-US" altLang="zh-CN" sz="2000" b="1" dirty="0"/>
          </a:p>
          <a:p>
            <a:pPr eaLnBrk="1" hangingPunct="1">
              <a:spcBef>
                <a:spcPct val="0"/>
              </a:spcBef>
              <a:buClrTx/>
              <a:buSzTx/>
              <a:buFontTx/>
              <a:buNone/>
              <a:defRPr/>
            </a:pPr>
            <a:r>
              <a:rPr lang="en-US" altLang="zh-CN" sz="2000" b="1" dirty="0"/>
              <a:t>    </a:t>
            </a:r>
            <a:r>
              <a:rPr lang="zh-CN" altLang="en-US" sz="2000" b="1" dirty="0"/>
              <a:t>借：长期股权投资  </a:t>
            </a:r>
            <a:r>
              <a:rPr lang="en-US" altLang="zh-CN" sz="2000" b="1" dirty="0"/>
              <a:t>20</a:t>
            </a:r>
          </a:p>
          <a:p>
            <a:pPr eaLnBrk="1" hangingPunct="1">
              <a:spcBef>
                <a:spcPct val="0"/>
              </a:spcBef>
              <a:buClrTx/>
              <a:buSzTx/>
              <a:buFontTx/>
              <a:buNone/>
              <a:defRPr/>
            </a:pPr>
            <a:r>
              <a:rPr lang="en-US" altLang="zh-CN" sz="2000" b="1" dirty="0"/>
              <a:t>            OCI               100</a:t>
            </a:r>
          </a:p>
          <a:p>
            <a:pPr eaLnBrk="1" hangingPunct="1">
              <a:spcBef>
                <a:spcPct val="0"/>
              </a:spcBef>
              <a:buClrTx/>
              <a:buSzTx/>
              <a:buFontTx/>
              <a:buNone/>
              <a:defRPr/>
            </a:pPr>
            <a:r>
              <a:rPr lang="zh-CN" altLang="en-US" sz="2000" b="1" dirty="0"/>
              <a:t>      贷：期初未分配利润       </a:t>
            </a:r>
            <a:r>
              <a:rPr lang="en-US" altLang="zh-CN" sz="2000" b="1" dirty="0"/>
              <a:t>120</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内容占位符 2" descr="Rectangle: Click to edit Master text styles&#10;Second level&#10;Third level&#10;Fourth level&#10;Fifth level"/>
          <p:cNvSpPr>
            <a:spLocks noGrp="1"/>
          </p:cNvSpPr>
          <p:nvPr>
            <p:ph idx="1"/>
          </p:nvPr>
        </p:nvSpPr>
        <p:spPr>
          <a:xfrm>
            <a:off x="684215" y="476250"/>
            <a:ext cx="7991475" cy="5905500"/>
          </a:xfrm>
        </p:spPr>
        <p:txBody>
          <a:bodyPr/>
          <a:lstStyle/>
          <a:p>
            <a:pPr marL="0" indent="0">
              <a:buNone/>
            </a:pPr>
            <a:r>
              <a:rPr lang="en-US" altLang="zh-CN" b="1" dirty="0"/>
              <a:t>2.3.3</a:t>
            </a:r>
            <a:r>
              <a:rPr lang="zh-CN" altLang="en-US" b="1" dirty="0"/>
              <a:t> 因子公司少数股东增资导致母公司股权稀释</a:t>
            </a:r>
            <a:endParaRPr lang="en-US" altLang="zh-CN" b="1" dirty="0"/>
          </a:p>
          <a:p>
            <a:pPr lvl="1"/>
            <a:r>
              <a:rPr lang="zh-CN" altLang="en-US" sz="2000" b="1" dirty="0"/>
              <a:t>如果由于子公司的少数股东对子公司进行增资，导致母公司股权稀释，母公司应当按照增资前的股权比例计算其在增资前子公司账面净资产中的份额，该份额与增资后按母公司持股比例计算的在增资后子公司账面净资产份额之间的差额计入资本公积，资本公积不足冲减的，调整留存收益。（</a:t>
            </a:r>
            <a:r>
              <a:rPr lang="en-US" altLang="zh-CN" sz="2000" i="1" dirty="0"/>
              <a:t>account for the effect of the decreased ownership percentage as an </a:t>
            </a:r>
            <a:r>
              <a:rPr lang="en-US" altLang="zh-CN" sz="2000" i="1" dirty="0">
                <a:solidFill>
                  <a:srgbClr val="FF0000"/>
                </a:solidFill>
              </a:rPr>
              <a:t>equity transaction </a:t>
            </a:r>
            <a:r>
              <a:rPr lang="zh-CN" altLang="en-US" sz="2000" b="1" dirty="0"/>
              <a:t>）</a:t>
            </a:r>
            <a:endParaRPr lang="en-US" altLang="zh-CN" sz="2000" b="1" dirty="0"/>
          </a:p>
          <a:p>
            <a:pPr lvl="1"/>
            <a:r>
              <a:rPr lang="en-US" altLang="zh-CN" sz="2000" b="1" dirty="0">
                <a:solidFill>
                  <a:srgbClr val="FF0000"/>
                </a:solidFill>
              </a:rPr>
              <a:t>VS:</a:t>
            </a:r>
            <a:r>
              <a:rPr lang="en-US" altLang="zh-CN" sz="2000" b="1" dirty="0"/>
              <a:t> </a:t>
            </a:r>
            <a:r>
              <a:rPr lang="zh-CN" altLang="en-US" sz="2000" b="1" dirty="0">
                <a:solidFill>
                  <a:srgbClr val="0000FF"/>
                </a:solidFill>
              </a:rPr>
              <a:t>投资方因其他投资方对其子公司增资而导致本投资方持股比例下降，从而丧失控制权但能实施共同控制或施加重大影响的</a:t>
            </a:r>
            <a:r>
              <a:rPr lang="zh-CN" altLang="en-US" sz="2000" b="1" dirty="0"/>
              <a:t>，在个别财务报表中，应当对该项长期股权投资从成本法转为权益法核算。首先，按照新的持股比例确认本投资方应享有的原子公司因增资扩股而增加净资产的份额，与应结转持股比例下降部分所对应的长期股权投资原账面价值之间的差额计入当期损益；然后，按照新的持股比例视同自取得投资时即采用权益法核算进行调整。</a:t>
            </a:r>
            <a:endParaRPr lang="en-US" altLang="zh-CN" sz="2000" b="1" dirty="0"/>
          </a:p>
          <a:p>
            <a:pPr lvl="1"/>
            <a:endParaRPr lang="en-US" altLang="zh-CN" sz="2400" b="1" dirty="0"/>
          </a:p>
        </p:txBody>
      </p:sp>
      <p:sp>
        <p:nvSpPr>
          <p:cNvPr id="225283"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4980F3B-58DC-4A04-B4D5-48BAD548A7C6}" type="slidenum">
              <a:rPr kumimoji="0" lang="en-US" altLang="zh-CN" sz="1400"/>
              <a:t>114</a:t>
            </a:fld>
            <a:endParaRPr kumimoji="0" lang="en-US" altLang="zh-CN" sz="14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DE3C357-C27D-476C-A1DF-332BC38CED25}" type="slidenum">
              <a:rPr kumimoji="0" lang="en-US" altLang="zh-CN" sz="1400">
                <a:latin typeface="Times New Roman" panose="02020603050405020304" charset="0"/>
              </a:rPr>
              <a:t>115</a:t>
            </a:fld>
            <a:endParaRPr kumimoji="0" lang="en-US" altLang="zh-CN" sz="1400">
              <a:latin typeface="Times New Roman" panose="02020603050405020304" charset="0"/>
            </a:endParaRPr>
          </a:p>
        </p:txBody>
      </p:sp>
      <p:sp>
        <p:nvSpPr>
          <p:cNvPr id="2" name="Rectangle 2"/>
          <p:cNvSpPr>
            <a:spLocks noGrp="1" noChangeArrowheads="1"/>
          </p:cNvSpPr>
          <p:nvPr>
            <p:ph type="title"/>
          </p:nvPr>
        </p:nvSpPr>
        <p:spPr>
          <a:xfrm>
            <a:off x="685800" y="228600"/>
            <a:ext cx="7772400" cy="824136"/>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2.4 </a:t>
            </a:r>
            <a:r>
              <a:rPr lang="zh-CN" altLang="en-US" sz="3200" b="1" dirty="0">
                <a:solidFill>
                  <a:srgbClr val="0000FF"/>
                </a:solidFill>
                <a:latin typeface="黑体" panose="02010609060101010101" pitchFamily="49" charset="-122"/>
                <a:ea typeface="黑体" panose="02010609060101010101" pitchFamily="49" charset="-122"/>
                <a:cs typeface="+mn-cs"/>
              </a:rPr>
              <a:t>复杂控股结构</a:t>
            </a:r>
          </a:p>
        </p:txBody>
      </p:sp>
      <p:sp>
        <p:nvSpPr>
          <p:cNvPr id="3" name="Rectangle 3" descr="Rectangle: Click to edit Master text styles&#10;Second level&#10;Third level&#10;Fourth level&#10;Fifth level"/>
          <p:cNvSpPr>
            <a:spLocks noGrp="1" noChangeArrowheads="1"/>
          </p:cNvSpPr>
          <p:nvPr>
            <p:ph type="body" idx="1"/>
          </p:nvPr>
        </p:nvSpPr>
        <p:spPr>
          <a:xfrm>
            <a:off x="755576" y="1556792"/>
            <a:ext cx="7893124" cy="4538662"/>
          </a:xfrm>
        </p:spPr>
        <p:txBody>
          <a:bodyPr/>
          <a:lstStyle/>
          <a:p>
            <a:r>
              <a:rPr lang="zh-CN" altLang="en-US" b="1" dirty="0"/>
              <a:t>间接控股、直接</a:t>
            </a:r>
            <a:r>
              <a:rPr lang="en-US" altLang="zh-CN" b="1" dirty="0"/>
              <a:t>+</a:t>
            </a:r>
            <a:r>
              <a:rPr lang="zh-CN" altLang="en-US" b="1" dirty="0"/>
              <a:t>间接控股</a:t>
            </a:r>
            <a:endParaRPr lang="en-US" altLang="zh-CN" b="1" dirty="0"/>
          </a:p>
          <a:p>
            <a:r>
              <a:rPr lang="zh-CN" altLang="en-US" b="1" dirty="0"/>
              <a:t>交叉持股</a:t>
            </a:r>
            <a:endParaRPr lang="en-US" altLang="zh-CN" b="1" dirty="0"/>
          </a:p>
          <a:p>
            <a:pPr lvl="1"/>
            <a:r>
              <a:rPr lang="zh-CN" altLang="en-US" b="1" dirty="0"/>
              <a:t>交互分配法</a:t>
            </a:r>
            <a:endParaRPr lang="en-US" altLang="zh-CN" b="1" dirty="0"/>
          </a:p>
          <a:p>
            <a:pPr lvl="1"/>
            <a:r>
              <a:rPr lang="zh-CN" altLang="en-US" b="1" dirty="0"/>
              <a:t>库存股法（中国）</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DE3C357-C27D-476C-A1DF-332BC38CED25}" type="slidenum">
              <a:rPr kumimoji="0" lang="en-US" altLang="zh-CN" sz="1400">
                <a:latin typeface="Times New Roman" panose="02020603050405020304" charset="0"/>
              </a:rPr>
              <a:t>116</a:t>
            </a:fld>
            <a:endParaRPr kumimoji="0" lang="en-US" altLang="zh-CN" sz="1400">
              <a:latin typeface="Times New Roman" panose="02020603050405020304" charset="0"/>
            </a:endParaRPr>
          </a:p>
        </p:txBody>
      </p:sp>
      <p:sp>
        <p:nvSpPr>
          <p:cNvPr id="3" name="Rectangle 3" descr="Rectangle: Click to edit Master text styles&#10;Second level&#10;Third level&#10;Fourth level&#10;Fifth level"/>
          <p:cNvSpPr>
            <a:spLocks noGrp="1" noChangeArrowheads="1"/>
          </p:cNvSpPr>
          <p:nvPr>
            <p:ph type="body" idx="1"/>
          </p:nvPr>
        </p:nvSpPr>
        <p:spPr>
          <a:xfrm>
            <a:off x="323528" y="260648"/>
            <a:ext cx="8712968" cy="6264696"/>
          </a:xfrm>
        </p:spPr>
        <p:txBody>
          <a:bodyPr/>
          <a:lstStyle/>
          <a:p>
            <a:pPr marL="0" indent="0">
              <a:buNone/>
            </a:pPr>
            <a:r>
              <a:rPr lang="en-US" altLang="zh-CN" b="1" dirty="0"/>
              <a:t>2.4.1</a:t>
            </a:r>
            <a:r>
              <a:rPr lang="zh-CN" altLang="en-US" b="1" dirty="0"/>
              <a:t>间接控股、直接</a:t>
            </a:r>
            <a:r>
              <a:rPr lang="en-US" altLang="zh-CN" b="1" dirty="0"/>
              <a:t>+</a:t>
            </a:r>
            <a:r>
              <a:rPr lang="zh-CN" altLang="en-US" b="1" dirty="0"/>
              <a:t>间接控股</a:t>
            </a:r>
            <a:endParaRPr lang="en-US" altLang="zh-CN" b="1" dirty="0"/>
          </a:p>
          <a:p>
            <a:pPr lvl="1"/>
            <a:r>
              <a:rPr lang="zh-CN" altLang="en-US" sz="2400" b="1" dirty="0">
                <a:solidFill>
                  <a:srgbClr val="000000"/>
                </a:solidFill>
                <a:latin typeface="+mn-ea"/>
              </a:rPr>
              <a:t>无论是“间接控股”还是“直接</a:t>
            </a:r>
            <a:r>
              <a:rPr lang="en-US" altLang="zh-CN" sz="2400" b="1" dirty="0">
                <a:solidFill>
                  <a:srgbClr val="000000"/>
                </a:solidFill>
                <a:latin typeface="+mn-ea"/>
              </a:rPr>
              <a:t>+</a:t>
            </a:r>
            <a:r>
              <a:rPr lang="zh-CN" altLang="en-US" sz="2400" b="1" dirty="0">
                <a:solidFill>
                  <a:srgbClr val="000000"/>
                </a:solidFill>
                <a:latin typeface="+mn-ea"/>
              </a:rPr>
              <a:t>间接控股”，不管控股层级有多少层，其合并财务报表的抵销原理与简单的母子公司情形无本质差异。</a:t>
            </a:r>
            <a:endParaRPr lang="en-US" altLang="zh-CN" sz="2400" b="1" dirty="0">
              <a:solidFill>
                <a:srgbClr val="000000"/>
              </a:solidFill>
              <a:latin typeface="+mn-ea"/>
            </a:endParaRPr>
          </a:p>
          <a:p>
            <a:pPr lvl="1"/>
            <a:r>
              <a:rPr lang="zh-CN" altLang="en-US" sz="2400" b="1" dirty="0">
                <a:latin typeface="+mn-ea"/>
              </a:rPr>
              <a:t>关键点在于，</a:t>
            </a:r>
            <a:r>
              <a:rPr lang="zh-CN" altLang="en-US" sz="2400" b="1" dirty="0">
                <a:solidFill>
                  <a:srgbClr val="000000"/>
                </a:solidFill>
                <a:latin typeface="+mn-ea"/>
              </a:rPr>
              <a:t>先找到最底层的子公司，然后计算其“已实现净利润”（</a:t>
            </a:r>
            <a:r>
              <a:rPr lang="en-US" altLang="zh-CN" sz="2400" b="1" dirty="0">
                <a:solidFill>
                  <a:srgbClr val="000000"/>
                </a:solidFill>
                <a:latin typeface="+mn-ea"/>
              </a:rPr>
              <a:t>=</a:t>
            </a:r>
            <a:r>
              <a:rPr lang="zh-CN" altLang="en-US" sz="2400" b="1" dirty="0">
                <a:solidFill>
                  <a:srgbClr val="000000"/>
                </a:solidFill>
                <a:latin typeface="+mn-ea"/>
              </a:rPr>
              <a:t>账面净利润</a:t>
            </a:r>
            <a:r>
              <a:rPr lang="en-US" altLang="zh-CN" sz="2400" b="1" dirty="0">
                <a:solidFill>
                  <a:srgbClr val="000000"/>
                </a:solidFill>
                <a:latin typeface="+mn-ea"/>
              </a:rPr>
              <a:t>-</a:t>
            </a:r>
            <a:r>
              <a:rPr lang="zh-CN" altLang="en-US" sz="2400" b="1" dirty="0">
                <a:solidFill>
                  <a:srgbClr val="000000"/>
                </a:solidFill>
                <a:latin typeface="+mn-ea"/>
              </a:rPr>
              <a:t>合并日可辨认净资产公允价值与账面价值的差额摊销</a:t>
            </a:r>
            <a:r>
              <a:rPr lang="en-US" altLang="zh-CN" sz="2400" b="1" dirty="0">
                <a:solidFill>
                  <a:srgbClr val="000000"/>
                </a:solidFill>
                <a:latin typeface="+mn-ea"/>
              </a:rPr>
              <a:t>-</a:t>
            </a:r>
            <a:r>
              <a:rPr lang="zh-CN" altLang="en-US" sz="2400" b="1" dirty="0">
                <a:solidFill>
                  <a:srgbClr val="000000"/>
                </a:solidFill>
                <a:latin typeface="+mn-ea"/>
              </a:rPr>
              <a:t>（</a:t>
            </a:r>
            <a:r>
              <a:rPr lang="en-US" altLang="zh-CN" sz="2400" b="1" dirty="0">
                <a:solidFill>
                  <a:srgbClr val="000000"/>
                </a:solidFill>
                <a:latin typeface="+mn-ea"/>
              </a:rPr>
              <a:t>/+</a:t>
            </a:r>
            <a:r>
              <a:rPr lang="zh-CN" altLang="en-US" sz="2400" b="1" dirty="0">
                <a:solidFill>
                  <a:srgbClr val="000000"/>
                </a:solidFill>
                <a:latin typeface="+mn-ea"/>
              </a:rPr>
              <a:t>）逆销未实现损益、推定损益的本期应调整额），然后计算出母公司的权益法下的投资收益和该级子公司的少数股东损益；然后向上一级一级依此类推，计算出每层子公司的“已实现净利润”，及其母公司权益法下的投资收益和少数股东损益。</a:t>
            </a:r>
            <a:endParaRPr lang="en-US" altLang="zh-CN" sz="2400" b="1" dirty="0">
              <a:solidFill>
                <a:srgbClr val="000000"/>
              </a:solidFill>
              <a:latin typeface="+mn-ea"/>
            </a:endParaRPr>
          </a:p>
          <a:p>
            <a:pPr lvl="2"/>
            <a:r>
              <a:rPr lang="zh-CN" altLang="en-US" sz="2000" b="1" dirty="0">
                <a:solidFill>
                  <a:srgbClr val="000000"/>
                </a:solidFill>
                <a:latin typeface="+mn-ea"/>
              </a:rPr>
              <a:t>有个子公司（含孙公司或更下一级子公司），都应该以每个子公司作为对象，编制一组（</a:t>
            </a:r>
            <a:r>
              <a:rPr lang="en-US" altLang="zh-CN" sz="2000" b="1" dirty="0">
                <a:solidFill>
                  <a:srgbClr val="000000"/>
                </a:solidFill>
                <a:latin typeface="+mn-ea"/>
              </a:rPr>
              <a:t>/</a:t>
            </a:r>
            <a:r>
              <a:rPr lang="zh-CN" altLang="en-US" sz="2000" b="1" dirty="0">
                <a:solidFill>
                  <a:srgbClr val="000000"/>
                </a:solidFill>
                <a:latin typeface="+mn-ea"/>
              </a:rPr>
              <a:t>套）完整的抵销分录。换言之，有多少子公司就要重复编制多少组（</a:t>
            </a:r>
            <a:r>
              <a:rPr lang="en-US" altLang="zh-CN" sz="2000" b="1" dirty="0">
                <a:solidFill>
                  <a:srgbClr val="000000"/>
                </a:solidFill>
                <a:latin typeface="+mn-ea"/>
              </a:rPr>
              <a:t>/</a:t>
            </a:r>
            <a:r>
              <a:rPr lang="zh-CN" altLang="en-US" sz="2000" b="1" dirty="0">
                <a:solidFill>
                  <a:srgbClr val="000000"/>
                </a:solidFill>
                <a:latin typeface="+mn-ea"/>
              </a:rPr>
              <a:t>套）抵销分录。</a:t>
            </a:r>
          </a:p>
        </p:txBody>
      </p:sp>
    </p:spTree>
  </p:cSld>
  <p:clrMapOvr>
    <a:masterClrMapping/>
  </p:clrMapOvr>
  <p:transition>
    <p:blinds/>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3DFEF17-69D7-4EF3-8B27-13E88EBE890E}" type="slidenum">
              <a:rPr kumimoji="0" lang="en-US" altLang="zh-CN" sz="1400"/>
              <a:t>117</a:t>
            </a:fld>
            <a:endParaRPr kumimoji="0" lang="en-US" altLang="zh-CN" sz="1400"/>
          </a:p>
        </p:txBody>
      </p:sp>
      <p:sp>
        <p:nvSpPr>
          <p:cNvPr id="227331" name="文本框 2"/>
          <p:cNvSpPr txBox="1">
            <a:spLocks noChangeArrowheads="1"/>
          </p:cNvSpPr>
          <p:nvPr/>
        </p:nvSpPr>
        <p:spPr bwMode="auto">
          <a:xfrm>
            <a:off x="395290" y="188915"/>
            <a:ext cx="84978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FF0000"/>
                </a:solidFill>
              </a:rPr>
              <a:t>例（间接控股）：</a:t>
            </a:r>
            <a:r>
              <a:rPr lang="zh-CN" altLang="en-US" sz="2000" b="1"/>
              <a:t>假设</a:t>
            </a:r>
            <a:r>
              <a:rPr lang="en-US" altLang="zh-CN" sz="2000" b="1"/>
              <a:t>2011</a:t>
            </a:r>
            <a:r>
              <a:rPr lang="zh-CN" altLang="en-US" sz="2000" b="1"/>
              <a:t>年</a:t>
            </a:r>
            <a:r>
              <a:rPr lang="en-US" altLang="zh-CN" sz="2000" b="1"/>
              <a:t>1</a:t>
            </a:r>
            <a:r>
              <a:rPr lang="zh-CN" altLang="en-US" sz="2000" b="1"/>
              <a:t>月</a:t>
            </a:r>
            <a:r>
              <a:rPr lang="en-US" altLang="zh-CN" sz="2000" b="1"/>
              <a:t>2</a:t>
            </a:r>
            <a:r>
              <a:rPr lang="zh-CN" altLang="en-US" sz="2000" b="1"/>
              <a:t>日甲公司购入了乙公司</a:t>
            </a:r>
            <a:r>
              <a:rPr lang="en-US" altLang="zh-CN" sz="2000" b="1"/>
              <a:t>80%</a:t>
            </a:r>
            <a:r>
              <a:rPr lang="zh-CN" altLang="en-US" sz="2000" b="1"/>
              <a:t>的股份，而乙公司又于</a:t>
            </a:r>
            <a:r>
              <a:rPr lang="en-US" altLang="zh-CN" sz="2000" b="1"/>
              <a:t>2012</a:t>
            </a:r>
            <a:r>
              <a:rPr lang="zh-CN" altLang="en-US" sz="2000" b="1"/>
              <a:t>年</a:t>
            </a:r>
            <a:r>
              <a:rPr lang="en-US" altLang="zh-CN" sz="2000" b="1"/>
              <a:t>1</a:t>
            </a:r>
            <a:r>
              <a:rPr lang="zh-CN" altLang="en-US" sz="2000" b="1"/>
              <a:t>月</a:t>
            </a:r>
            <a:r>
              <a:rPr lang="en-US" altLang="zh-CN" sz="2000" b="1"/>
              <a:t>3</a:t>
            </a:r>
            <a:r>
              <a:rPr lang="zh-CN" altLang="en-US" sz="2000" b="1"/>
              <a:t>日购入了丙公司</a:t>
            </a:r>
            <a:r>
              <a:rPr lang="en-US" altLang="zh-CN" sz="2000" b="1"/>
              <a:t>75%</a:t>
            </a:r>
            <a:r>
              <a:rPr lang="zh-CN" altLang="en-US" sz="2000" b="1"/>
              <a:t>的股份，为简化举例，假设这两项合并业务均没有任何价差。这样，甲公司实际上控制了丙公司。</a:t>
            </a:r>
            <a:r>
              <a:rPr lang="en-US" altLang="zh-CN" sz="2000" b="1"/>
              <a:t>2012</a:t>
            </a:r>
            <a:r>
              <a:rPr lang="zh-CN" altLang="en-US" sz="2000" b="1"/>
              <a:t>年</a:t>
            </a:r>
            <a:r>
              <a:rPr lang="en-US" altLang="zh-CN" sz="2000" b="1"/>
              <a:t>1</a:t>
            </a:r>
            <a:r>
              <a:rPr lang="zh-CN" altLang="en-US" sz="2000" b="1"/>
              <a:t>月</a:t>
            </a:r>
            <a:r>
              <a:rPr lang="en-US" altLang="zh-CN" sz="2000" b="1"/>
              <a:t>3</a:t>
            </a:r>
            <a:r>
              <a:rPr lang="zh-CN" altLang="en-US" sz="2000" b="1"/>
              <a:t>日合并完成时三家公司的试算表如下：</a:t>
            </a:r>
          </a:p>
        </p:txBody>
      </p:sp>
      <p:sp>
        <p:nvSpPr>
          <p:cNvPr id="227332" name="文本框 5"/>
          <p:cNvSpPr txBox="1">
            <a:spLocks noChangeArrowheads="1"/>
          </p:cNvSpPr>
          <p:nvPr/>
        </p:nvSpPr>
        <p:spPr bwMode="auto">
          <a:xfrm>
            <a:off x="684215" y="5381627"/>
            <a:ext cx="755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t>2012</a:t>
            </a:r>
            <a:r>
              <a:rPr lang="zh-CN" altLang="zh-CN" sz="2000" b="1"/>
              <a:t>年，三家公司除投资收益外的经营利润及其股利分派如下：</a:t>
            </a:r>
          </a:p>
          <a:p>
            <a:pPr eaLnBrk="1" hangingPunct="1">
              <a:spcBef>
                <a:spcPct val="0"/>
              </a:spcBef>
              <a:buClrTx/>
              <a:buSzTx/>
              <a:buFontTx/>
              <a:buNone/>
            </a:pPr>
            <a:r>
              <a:rPr lang="en-US" altLang="zh-CN" sz="2000" b="1"/>
              <a:t>                         </a:t>
            </a:r>
            <a:r>
              <a:rPr lang="zh-CN" altLang="zh-CN" sz="2000" b="1" u="sng"/>
              <a:t>甲公司</a:t>
            </a:r>
            <a:r>
              <a:rPr lang="en-US" altLang="zh-CN" sz="2000" b="1"/>
              <a:t>        </a:t>
            </a:r>
            <a:r>
              <a:rPr lang="zh-CN" altLang="zh-CN" sz="2000" b="1" u="sng"/>
              <a:t>乙公司</a:t>
            </a:r>
            <a:r>
              <a:rPr lang="en-US" altLang="zh-CN" sz="2000" b="1"/>
              <a:t>        </a:t>
            </a:r>
            <a:r>
              <a:rPr lang="zh-CN" altLang="zh-CN" sz="2000" b="1" u="sng"/>
              <a:t>丙公司</a:t>
            </a:r>
            <a:endParaRPr lang="zh-CN" altLang="zh-CN" sz="2000" b="1"/>
          </a:p>
          <a:p>
            <a:pPr eaLnBrk="1" hangingPunct="1">
              <a:spcBef>
                <a:spcPct val="0"/>
              </a:spcBef>
              <a:buClrTx/>
              <a:buSzTx/>
              <a:buFontTx/>
              <a:buNone/>
            </a:pPr>
            <a:r>
              <a:rPr lang="zh-CN" altLang="zh-CN" sz="2000" b="1"/>
              <a:t>经营利润</a:t>
            </a:r>
            <a:r>
              <a:rPr lang="en-US" altLang="zh-CN" sz="2000" b="1"/>
              <a:t>         80 000        60 000        50 000</a:t>
            </a:r>
            <a:endParaRPr lang="zh-CN" altLang="zh-CN" sz="2000" b="1"/>
          </a:p>
          <a:p>
            <a:pPr eaLnBrk="1" hangingPunct="1">
              <a:spcBef>
                <a:spcPct val="0"/>
              </a:spcBef>
              <a:buClrTx/>
              <a:buSzTx/>
              <a:buFontTx/>
              <a:buNone/>
            </a:pPr>
            <a:r>
              <a:rPr lang="zh-CN" altLang="zh-CN" sz="2000" b="1"/>
              <a:t>现金股利</a:t>
            </a:r>
            <a:r>
              <a:rPr lang="en-US" altLang="zh-CN" sz="2000" b="1"/>
              <a:t>         50 000        40 000        30 000</a:t>
            </a:r>
            <a:endParaRPr lang="zh-CN" altLang="zh-CN" sz="2000" b="1"/>
          </a:p>
        </p:txBody>
      </p:sp>
      <p:pic>
        <p:nvPicPr>
          <p:cNvPr id="227333"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5" y="1543052"/>
            <a:ext cx="66960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118</a:t>
            </a:fld>
            <a:endParaRPr lang="en-US" altLang="zh-CN"/>
          </a:p>
        </p:txBody>
      </p:sp>
      <p:sp>
        <p:nvSpPr>
          <p:cNvPr id="3" name="文本框 2"/>
          <p:cNvSpPr txBox="1"/>
          <p:nvPr/>
        </p:nvSpPr>
        <p:spPr>
          <a:xfrm>
            <a:off x="287016" y="1412776"/>
            <a:ext cx="8856984" cy="4770537"/>
          </a:xfrm>
          <a:prstGeom prst="rect">
            <a:avLst/>
          </a:prstGeom>
          <a:noFill/>
        </p:spPr>
        <p:txBody>
          <a:bodyPr wrap="square" rtlCol="0">
            <a:spAutoFit/>
          </a:bodyPr>
          <a:lstStyle/>
          <a:p>
            <a:r>
              <a:rPr lang="zh-CN" altLang="en-US" sz="1600" b="1" dirty="0">
                <a:solidFill>
                  <a:srgbClr val="000000"/>
                </a:solidFill>
                <a:latin typeface="+mn-ea"/>
                <a:ea typeface="+mn-ea"/>
              </a:rPr>
              <a:t>先不考虑甲公司，将乙公司和丙公司视作为一个主体编制相关的调整与抵销分录如下：</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1</a:t>
            </a:r>
            <a:r>
              <a:rPr lang="zh-CN" altLang="en-US" sz="1600" b="1" dirty="0">
                <a:solidFill>
                  <a:srgbClr val="000000"/>
                </a:solidFill>
                <a:latin typeface="+mn-ea"/>
                <a:ea typeface="+mn-ea"/>
              </a:rPr>
              <a:t>）将成本法调整为权益法。</a:t>
            </a:r>
          </a:p>
          <a:p>
            <a:r>
              <a:rPr lang="zh-CN" altLang="en-US" sz="1600" b="1" dirty="0">
                <a:solidFill>
                  <a:srgbClr val="000000"/>
                </a:solidFill>
                <a:latin typeface="+mn-ea"/>
                <a:ea typeface="+mn-ea"/>
              </a:rPr>
              <a:t>借：长期股权投资</a:t>
            </a:r>
            <a:r>
              <a:rPr lang="en-US" altLang="zh-CN" sz="1600" b="1" dirty="0">
                <a:solidFill>
                  <a:srgbClr val="000000"/>
                </a:solidFill>
                <a:latin typeface="+mn-ea"/>
                <a:ea typeface="+mn-ea"/>
              </a:rPr>
              <a:t>—</a:t>
            </a:r>
            <a:r>
              <a:rPr lang="zh-CN" altLang="en-US" sz="1600" b="1" dirty="0">
                <a:solidFill>
                  <a:srgbClr val="000000"/>
                </a:solidFill>
                <a:latin typeface="+mn-ea"/>
                <a:ea typeface="+mn-ea"/>
              </a:rPr>
              <a:t>丙</a:t>
            </a:r>
            <a:r>
              <a:rPr lang="en-US" altLang="zh-CN" sz="1600" b="1" dirty="0">
                <a:solidFill>
                  <a:srgbClr val="000000"/>
                </a:solidFill>
                <a:latin typeface="+mn-ea"/>
                <a:ea typeface="+mn-ea"/>
              </a:rPr>
              <a:t>[</a:t>
            </a:r>
            <a:r>
              <a:rPr lang="zh-CN" altLang="en-US" sz="1600" b="1" dirty="0">
                <a:solidFill>
                  <a:srgbClr val="000000"/>
                </a:solidFill>
                <a:latin typeface="+mn-ea"/>
                <a:ea typeface="+mn-ea"/>
              </a:rPr>
              <a:t>（</a:t>
            </a:r>
            <a:r>
              <a:rPr lang="en-US" altLang="zh-CN" sz="1600" b="1" dirty="0">
                <a:solidFill>
                  <a:srgbClr val="000000"/>
                </a:solidFill>
                <a:latin typeface="+mn-ea"/>
                <a:ea typeface="+mn-ea"/>
              </a:rPr>
              <a:t>50 000-30 000</a:t>
            </a:r>
            <a:r>
              <a:rPr lang="zh-CN" altLang="en-US" sz="1600" b="1" dirty="0">
                <a:solidFill>
                  <a:srgbClr val="000000"/>
                </a:solidFill>
                <a:latin typeface="+mn-ea"/>
                <a:ea typeface="+mn-ea"/>
              </a:rPr>
              <a:t>）</a:t>
            </a:r>
            <a:r>
              <a:rPr lang="en-US" altLang="zh-CN" sz="1600" b="1" dirty="0">
                <a:solidFill>
                  <a:srgbClr val="000000"/>
                </a:solidFill>
                <a:latin typeface="+mn-ea"/>
                <a:ea typeface="+mn-ea"/>
              </a:rPr>
              <a:t>×75%]      15 000</a:t>
            </a:r>
          </a:p>
          <a:p>
            <a:r>
              <a:rPr lang="zh-CN" altLang="en-US" sz="1600" b="1" dirty="0">
                <a:solidFill>
                  <a:srgbClr val="000000"/>
                </a:solidFill>
                <a:latin typeface="+mn-ea"/>
                <a:ea typeface="+mn-ea"/>
              </a:rPr>
              <a:t>  贷：投资收益                                      </a:t>
            </a:r>
            <a:r>
              <a:rPr lang="en-US" altLang="zh-CN" sz="1600" b="1" dirty="0">
                <a:solidFill>
                  <a:srgbClr val="000000"/>
                </a:solidFill>
                <a:latin typeface="+mn-ea"/>
                <a:ea typeface="+mn-ea"/>
              </a:rPr>
              <a:t>15 000</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2</a:t>
            </a:r>
            <a:r>
              <a:rPr lang="zh-CN" altLang="en-US" sz="1600" b="1" dirty="0">
                <a:solidFill>
                  <a:srgbClr val="000000"/>
                </a:solidFill>
                <a:latin typeface="+mn-ea"/>
                <a:ea typeface="+mn-ea"/>
              </a:rPr>
              <a:t>）抵销长期股权投资期初余额。</a:t>
            </a:r>
          </a:p>
          <a:p>
            <a:r>
              <a:rPr lang="zh-CN" altLang="en-US" sz="1600" b="1" dirty="0">
                <a:solidFill>
                  <a:srgbClr val="000000"/>
                </a:solidFill>
                <a:latin typeface="+mn-ea"/>
                <a:ea typeface="+mn-ea"/>
              </a:rPr>
              <a:t>借：股本                                       </a:t>
            </a:r>
            <a:r>
              <a:rPr lang="en-US" altLang="zh-CN" sz="1600" b="1" dirty="0">
                <a:solidFill>
                  <a:srgbClr val="000000"/>
                </a:solidFill>
                <a:latin typeface="+mn-ea"/>
                <a:ea typeface="+mn-ea"/>
              </a:rPr>
              <a:t>100 000</a:t>
            </a:r>
          </a:p>
          <a:p>
            <a:r>
              <a:rPr lang="zh-CN" altLang="en-US" sz="1600" b="1" dirty="0">
                <a:solidFill>
                  <a:srgbClr val="000000"/>
                </a:solidFill>
                <a:latin typeface="+mn-ea"/>
                <a:ea typeface="+mn-ea"/>
              </a:rPr>
              <a:t>    资本公积                                    </a:t>
            </a:r>
            <a:r>
              <a:rPr lang="en-US" altLang="zh-CN" sz="1600" b="1" dirty="0">
                <a:solidFill>
                  <a:srgbClr val="000000"/>
                </a:solidFill>
                <a:latin typeface="+mn-ea"/>
                <a:ea typeface="+mn-ea"/>
              </a:rPr>
              <a:t>50 000</a:t>
            </a:r>
          </a:p>
          <a:p>
            <a:r>
              <a:rPr lang="zh-CN" altLang="en-US" sz="1600" b="1" dirty="0">
                <a:solidFill>
                  <a:srgbClr val="000000"/>
                </a:solidFill>
                <a:latin typeface="+mn-ea"/>
                <a:ea typeface="+mn-ea"/>
              </a:rPr>
              <a:t>    盈余公积                                    </a:t>
            </a:r>
            <a:r>
              <a:rPr lang="en-US" altLang="zh-CN" sz="1600" b="1" dirty="0">
                <a:solidFill>
                  <a:srgbClr val="000000"/>
                </a:solidFill>
                <a:latin typeface="+mn-ea"/>
                <a:ea typeface="+mn-ea"/>
              </a:rPr>
              <a:t>45 000</a:t>
            </a:r>
          </a:p>
          <a:p>
            <a:r>
              <a:rPr lang="zh-CN" altLang="en-US" sz="1600" b="1" dirty="0">
                <a:solidFill>
                  <a:srgbClr val="000000"/>
                </a:solidFill>
                <a:latin typeface="+mn-ea"/>
                <a:ea typeface="+mn-ea"/>
              </a:rPr>
              <a:t>    未分配利润                                   </a:t>
            </a:r>
            <a:r>
              <a:rPr lang="en-US" altLang="zh-CN" sz="1600" b="1" dirty="0">
                <a:solidFill>
                  <a:srgbClr val="000000"/>
                </a:solidFill>
                <a:latin typeface="+mn-ea"/>
                <a:ea typeface="+mn-ea"/>
              </a:rPr>
              <a:t>5 000</a:t>
            </a:r>
          </a:p>
          <a:p>
            <a:r>
              <a:rPr lang="zh-CN" altLang="en-US" sz="1600" b="1" dirty="0">
                <a:solidFill>
                  <a:srgbClr val="000000"/>
                </a:solidFill>
                <a:latin typeface="+mn-ea"/>
                <a:ea typeface="+mn-ea"/>
              </a:rPr>
              <a:t>贷：长期股权投资</a:t>
            </a:r>
            <a:r>
              <a:rPr lang="en-US" altLang="zh-CN" sz="1600" b="1" dirty="0">
                <a:solidFill>
                  <a:srgbClr val="000000"/>
                </a:solidFill>
                <a:latin typeface="+mn-ea"/>
                <a:ea typeface="+mn-ea"/>
              </a:rPr>
              <a:t>—</a:t>
            </a:r>
            <a:r>
              <a:rPr lang="zh-CN" altLang="en-US" sz="1600" b="1" dirty="0">
                <a:solidFill>
                  <a:srgbClr val="000000"/>
                </a:solidFill>
                <a:latin typeface="+mn-ea"/>
                <a:ea typeface="+mn-ea"/>
              </a:rPr>
              <a:t>丙                              </a:t>
            </a:r>
            <a:r>
              <a:rPr lang="en-US" altLang="zh-CN" sz="1600" b="1" dirty="0">
                <a:solidFill>
                  <a:srgbClr val="000000"/>
                </a:solidFill>
                <a:latin typeface="+mn-ea"/>
                <a:ea typeface="+mn-ea"/>
              </a:rPr>
              <a:t>150 000</a:t>
            </a:r>
          </a:p>
          <a:p>
            <a:r>
              <a:rPr lang="zh-CN" altLang="en-US" sz="1600" b="1" dirty="0">
                <a:solidFill>
                  <a:srgbClr val="000000"/>
                </a:solidFill>
                <a:latin typeface="+mn-ea"/>
                <a:ea typeface="+mn-ea"/>
              </a:rPr>
              <a:t>    少数股东权益（丙）                             </a:t>
            </a:r>
            <a:r>
              <a:rPr lang="en-US" altLang="zh-CN" sz="1600" b="1" dirty="0">
                <a:solidFill>
                  <a:srgbClr val="000000"/>
                </a:solidFill>
                <a:latin typeface="+mn-ea"/>
                <a:ea typeface="+mn-ea"/>
              </a:rPr>
              <a:t>50 000</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3</a:t>
            </a:r>
            <a:r>
              <a:rPr lang="zh-CN" altLang="en-US" sz="1600" b="1" dirty="0">
                <a:solidFill>
                  <a:srgbClr val="000000"/>
                </a:solidFill>
                <a:latin typeface="+mn-ea"/>
                <a:ea typeface="+mn-ea"/>
              </a:rPr>
              <a:t>）抵销本期长期股权投资、投资收益变动数。</a:t>
            </a:r>
          </a:p>
          <a:p>
            <a:r>
              <a:rPr lang="zh-CN" altLang="en-US" sz="1600" b="1" dirty="0">
                <a:solidFill>
                  <a:srgbClr val="000000"/>
                </a:solidFill>
                <a:latin typeface="+mn-ea"/>
                <a:ea typeface="+mn-ea"/>
              </a:rPr>
              <a:t>借：投资收益                                    </a:t>
            </a:r>
            <a:r>
              <a:rPr lang="en-US" altLang="zh-CN" sz="1600" b="1" dirty="0">
                <a:solidFill>
                  <a:srgbClr val="000000"/>
                </a:solidFill>
                <a:latin typeface="+mn-ea"/>
                <a:ea typeface="+mn-ea"/>
              </a:rPr>
              <a:t>37 500</a:t>
            </a:r>
          </a:p>
          <a:p>
            <a:r>
              <a:rPr lang="zh-CN" altLang="en-US" sz="1600" b="1" dirty="0">
                <a:solidFill>
                  <a:srgbClr val="000000"/>
                </a:solidFill>
                <a:latin typeface="+mn-ea"/>
                <a:ea typeface="+mn-ea"/>
              </a:rPr>
              <a:t>    少数股东权益                                 </a:t>
            </a:r>
            <a:r>
              <a:rPr lang="en-US" altLang="zh-CN" sz="1600" b="1" dirty="0">
                <a:solidFill>
                  <a:srgbClr val="000000"/>
                </a:solidFill>
                <a:latin typeface="+mn-ea"/>
                <a:ea typeface="+mn-ea"/>
              </a:rPr>
              <a:t>7 500</a:t>
            </a:r>
          </a:p>
          <a:p>
            <a:r>
              <a:rPr lang="zh-CN" altLang="en-US" sz="1600" b="1" dirty="0">
                <a:solidFill>
                  <a:srgbClr val="000000"/>
                </a:solidFill>
                <a:latin typeface="+mn-ea"/>
                <a:ea typeface="+mn-ea"/>
              </a:rPr>
              <a:t>  贷：长期股权投资</a:t>
            </a:r>
            <a:r>
              <a:rPr lang="en-US" altLang="zh-CN" sz="1600" b="1" dirty="0">
                <a:solidFill>
                  <a:srgbClr val="000000"/>
                </a:solidFill>
                <a:latin typeface="+mn-ea"/>
                <a:ea typeface="+mn-ea"/>
              </a:rPr>
              <a:t>—</a:t>
            </a:r>
            <a:r>
              <a:rPr lang="zh-CN" altLang="en-US" sz="1600" b="1" dirty="0">
                <a:solidFill>
                  <a:srgbClr val="000000"/>
                </a:solidFill>
                <a:latin typeface="+mn-ea"/>
                <a:ea typeface="+mn-ea"/>
              </a:rPr>
              <a:t>丙                               </a:t>
            </a:r>
            <a:r>
              <a:rPr lang="en-US" altLang="zh-CN" sz="1600" b="1" dirty="0">
                <a:solidFill>
                  <a:srgbClr val="000000"/>
                </a:solidFill>
                <a:latin typeface="+mn-ea"/>
                <a:ea typeface="+mn-ea"/>
              </a:rPr>
              <a:t>15 000</a:t>
            </a:r>
          </a:p>
          <a:p>
            <a:r>
              <a:rPr lang="zh-CN" altLang="en-US" sz="1600" b="1" dirty="0">
                <a:solidFill>
                  <a:srgbClr val="000000"/>
                </a:solidFill>
                <a:latin typeface="+mn-ea"/>
                <a:ea typeface="+mn-ea"/>
              </a:rPr>
              <a:t>      分配现金股利                                   </a:t>
            </a:r>
            <a:r>
              <a:rPr lang="en-US" altLang="zh-CN" sz="1600" b="1" dirty="0">
                <a:solidFill>
                  <a:srgbClr val="000000"/>
                </a:solidFill>
                <a:latin typeface="+mn-ea"/>
                <a:ea typeface="+mn-ea"/>
              </a:rPr>
              <a:t>30 000</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4</a:t>
            </a:r>
            <a:r>
              <a:rPr lang="zh-CN" altLang="en-US" sz="1600" b="1" dirty="0">
                <a:solidFill>
                  <a:srgbClr val="000000"/>
                </a:solidFill>
                <a:latin typeface="+mn-ea"/>
                <a:ea typeface="+mn-ea"/>
              </a:rPr>
              <a:t>）确认少数股东损益和少数股东权益。</a:t>
            </a:r>
          </a:p>
          <a:p>
            <a:r>
              <a:rPr lang="zh-CN" altLang="en-US" sz="1600" b="1" dirty="0">
                <a:solidFill>
                  <a:srgbClr val="000000"/>
                </a:solidFill>
                <a:latin typeface="+mn-ea"/>
                <a:ea typeface="+mn-ea"/>
              </a:rPr>
              <a:t>借：少数股东利润（丙）                           </a:t>
            </a:r>
            <a:r>
              <a:rPr lang="en-US" altLang="zh-CN" sz="1600" b="1" dirty="0">
                <a:solidFill>
                  <a:srgbClr val="000000"/>
                </a:solidFill>
                <a:latin typeface="+mn-ea"/>
                <a:ea typeface="+mn-ea"/>
              </a:rPr>
              <a:t>12 500</a:t>
            </a:r>
          </a:p>
          <a:p>
            <a:r>
              <a:rPr lang="zh-CN" altLang="en-US" sz="1600" b="1" dirty="0">
                <a:solidFill>
                  <a:srgbClr val="000000"/>
                </a:solidFill>
                <a:latin typeface="+mn-ea"/>
                <a:ea typeface="+mn-ea"/>
              </a:rPr>
              <a:t>  贷：少数股东权益（丙）                             </a:t>
            </a:r>
            <a:r>
              <a:rPr lang="en-US" altLang="zh-CN" sz="1600" b="1" dirty="0">
                <a:solidFill>
                  <a:srgbClr val="000000"/>
                </a:solidFill>
                <a:latin typeface="+mn-ea"/>
                <a:ea typeface="+mn-ea"/>
              </a:rPr>
              <a:t>12 500</a:t>
            </a:r>
            <a:endParaRPr lang="zh-CN" altLang="en-US" sz="1600" b="1" dirty="0">
              <a:solidFill>
                <a:srgbClr val="000000"/>
              </a:solidFill>
              <a:latin typeface="+mn-ea"/>
              <a:ea typeface="+mn-ea"/>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119</a:t>
            </a:fld>
            <a:endParaRPr lang="en-US" altLang="zh-CN"/>
          </a:p>
        </p:txBody>
      </p:sp>
      <p:sp>
        <p:nvSpPr>
          <p:cNvPr id="3" name="文本框 2"/>
          <p:cNvSpPr txBox="1"/>
          <p:nvPr/>
        </p:nvSpPr>
        <p:spPr>
          <a:xfrm>
            <a:off x="323528" y="764704"/>
            <a:ext cx="8712968" cy="5262979"/>
          </a:xfrm>
          <a:prstGeom prst="rect">
            <a:avLst/>
          </a:prstGeom>
          <a:noFill/>
        </p:spPr>
        <p:txBody>
          <a:bodyPr wrap="square" rtlCol="0">
            <a:spAutoFit/>
          </a:bodyPr>
          <a:lstStyle/>
          <a:p>
            <a:r>
              <a:rPr lang="zh-CN" altLang="en-US" sz="1600" b="1" dirty="0">
                <a:solidFill>
                  <a:srgbClr val="000000"/>
                </a:solidFill>
                <a:latin typeface="+mn-ea"/>
                <a:ea typeface="+mn-ea"/>
              </a:rPr>
              <a:t>再将甲公司与乙公司视作为一个主体，编制调整与抵销分录如下：</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5</a:t>
            </a:r>
            <a:r>
              <a:rPr lang="zh-CN" altLang="en-US" sz="1600" b="1" dirty="0">
                <a:solidFill>
                  <a:srgbClr val="000000"/>
                </a:solidFill>
                <a:latin typeface="+mn-ea"/>
                <a:ea typeface="+mn-ea"/>
              </a:rPr>
              <a:t>）将成本法调整为权益法。</a:t>
            </a:r>
          </a:p>
          <a:p>
            <a:r>
              <a:rPr lang="zh-CN" altLang="en-US" sz="1600" b="1" dirty="0">
                <a:solidFill>
                  <a:srgbClr val="000000"/>
                </a:solidFill>
                <a:latin typeface="+mn-ea"/>
                <a:ea typeface="+mn-ea"/>
              </a:rPr>
              <a:t>  借：长期股权投资</a:t>
            </a:r>
            <a:r>
              <a:rPr lang="en-US" altLang="zh-CN" sz="1600" b="1" dirty="0">
                <a:solidFill>
                  <a:srgbClr val="000000"/>
                </a:solidFill>
                <a:latin typeface="+mn-ea"/>
                <a:ea typeface="+mn-ea"/>
              </a:rPr>
              <a:t>—</a:t>
            </a:r>
            <a:r>
              <a:rPr lang="zh-CN" altLang="en-US" sz="1600" b="1" dirty="0">
                <a:solidFill>
                  <a:srgbClr val="000000"/>
                </a:solidFill>
                <a:latin typeface="+mn-ea"/>
                <a:ea typeface="+mn-ea"/>
              </a:rPr>
              <a:t>乙    </a:t>
            </a:r>
            <a:r>
              <a:rPr lang="en-US" altLang="zh-CN" sz="1600" b="1" dirty="0">
                <a:solidFill>
                  <a:srgbClr val="000000"/>
                </a:solidFill>
                <a:latin typeface="+mn-ea"/>
                <a:ea typeface="+mn-ea"/>
              </a:rPr>
              <a:t>46 000</a:t>
            </a:r>
            <a:r>
              <a:rPr lang="en-US" altLang="zh-CN" sz="1600" b="1" dirty="0">
                <a:solidFill>
                  <a:srgbClr val="000000"/>
                </a:solidFill>
                <a:latin typeface="+mn-ea"/>
              </a:rPr>
              <a:t> [</a:t>
            </a:r>
            <a:r>
              <a:rPr lang="zh-CN" altLang="en-US" sz="1600" b="1" dirty="0">
                <a:solidFill>
                  <a:srgbClr val="000000"/>
                </a:solidFill>
                <a:latin typeface="+mn-ea"/>
              </a:rPr>
              <a:t>（</a:t>
            </a:r>
            <a:r>
              <a:rPr lang="en-US" altLang="zh-CN" sz="1600" b="1" dirty="0">
                <a:solidFill>
                  <a:srgbClr val="000000"/>
                </a:solidFill>
                <a:latin typeface="+mn-ea"/>
              </a:rPr>
              <a:t>60000+50000*0.75-40000</a:t>
            </a:r>
            <a:r>
              <a:rPr lang="zh-CN" altLang="en-US" sz="1600" b="1" dirty="0">
                <a:solidFill>
                  <a:srgbClr val="000000"/>
                </a:solidFill>
                <a:latin typeface="+mn-ea"/>
              </a:rPr>
              <a:t>）</a:t>
            </a:r>
            <a:r>
              <a:rPr lang="en-US" altLang="zh-CN" sz="1600" b="1" dirty="0">
                <a:solidFill>
                  <a:srgbClr val="000000"/>
                </a:solidFill>
                <a:latin typeface="+mn-ea"/>
              </a:rPr>
              <a:t>*80%] </a:t>
            </a:r>
            <a:endParaRPr lang="en-US" altLang="zh-CN" sz="1600" b="1" dirty="0">
              <a:solidFill>
                <a:srgbClr val="000000"/>
              </a:solidFill>
              <a:latin typeface="+mn-ea"/>
              <a:ea typeface="+mn-ea"/>
            </a:endParaRPr>
          </a:p>
          <a:p>
            <a:r>
              <a:rPr lang="zh-CN" altLang="en-US" sz="1600" b="1" dirty="0">
                <a:solidFill>
                  <a:srgbClr val="000000"/>
                </a:solidFill>
                <a:latin typeface="+mn-ea"/>
                <a:ea typeface="+mn-ea"/>
              </a:rPr>
              <a:t>   贷：投资收益             </a:t>
            </a:r>
            <a:r>
              <a:rPr lang="en-US" altLang="zh-CN" sz="1600" b="1" dirty="0">
                <a:solidFill>
                  <a:srgbClr val="000000"/>
                </a:solidFill>
                <a:latin typeface="+mn-ea"/>
                <a:ea typeface="+mn-ea"/>
              </a:rPr>
              <a:t>46 000</a:t>
            </a:r>
          </a:p>
          <a:p>
            <a:r>
              <a:rPr lang="zh-CN" altLang="en-US" sz="1600" b="1" dirty="0">
                <a:solidFill>
                  <a:srgbClr val="000000"/>
                </a:solidFill>
                <a:latin typeface="楷体" panose="02010609060101010101" pitchFamily="49" charset="-122"/>
                <a:ea typeface="楷体" panose="02010609060101010101" pitchFamily="49" charset="-122"/>
              </a:rPr>
              <a:t>甲公司对乙公司权益法调整时，应以乙公司的权益法下的净利润为基础，由期初成本法下的长投等于子公司所有者权益所占份额，可知上一年权益法与成本法确认投资收益相同。</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6</a:t>
            </a:r>
            <a:r>
              <a:rPr lang="zh-CN" altLang="en-US" sz="1600" b="1" dirty="0">
                <a:solidFill>
                  <a:srgbClr val="000000"/>
                </a:solidFill>
                <a:latin typeface="+mn-ea"/>
                <a:ea typeface="+mn-ea"/>
              </a:rPr>
              <a:t>）抵销长期股权投资期初余额。</a:t>
            </a:r>
          </a:p>
          <a:p>
            <a:r>
              <a:rPr lang="zh-CN" altLang="en-US" sz="1600" b="1" dirty="0">
                <a:solidFill>
                  <a:srgbClr val="000000"/>
                </a:solidFill>
                <a:latin typeface="+mn-ea"/>
                <a:ea typeface="+mn-ea"/>
              </a:rPr>
              <a:t>借：股本                                         </a:t>
            </a:r>
            <a:r>
              <a:rPr lang="en-US" altLang="zh-CN" sz="1600" b="1" dirty="0">
                <a:solidFill>
                  <a:srgbClr val="000000"/>
                </a:solidFill>
                <a:latin typeface="+mn-ea"/>
                <a:ea typeface="+mn-ea"/>
              </a:rPr>
              <a:t>200 000</a:t>
            </a:r>
          </a:p>
          <a:p>
            <a:r>
              <a:rPr lang="zh-CN" altLang="en-US" sz="1600" b="1" dirty="0">
                <a:solidFill>
                  <a:srgbClr val="000000"/>
                </a:solidFill>
                <a:latin typeface="+mn-ea"/>
                <a:ea typeface="+mn-ea"/>
              </a:rPr>
              <a:t>    资本公积                                      </a:t>
            </a:r>
            <a:r>
              <a:rPr lang="en-US" altLang="zh-CN" sz="1600" b="1" dirty="0">
                <a:solidFill>
                  <a:srgbClr val="000000"/>
                </a:solidFill>
                <a:latin typeface="+mn-ea"/>
                <a:ea typeface="+mn-ea"/>
              </a:rPr>
              <a:t>40 000</a:t>
            </a:r>
          </a:p>
          <a:p>
            <a:r>
              <a:rPr lang="zh-CN" altLang="en-US" sz="1600" b="1" dirty="0">
                <a:solidFill>
                  <a:srgbClr val="000000"/>
                </a:solidFill>
                <a:latin typeface="+mn-ea"/>
                <a:ea typeface="+mn-ea"/>
              </a:rPr>
              <a:t>    盈余公积                                      </a:t>
            </a:r>
            <a:r>
              <a:rPr lang="en-US" altLang="zh-CN" sz="1600" b="1" dirty="0">
                <a:solidFill>
                  <a:srgbClr val="000000"/>
                </a:solidFill>
                <a:latin typeface="+mn-ea"/>
                <a:ea typeface="+mn-ea"/>
              </a:rPr>
              <a:t>50 000</a:t>
            </a:r>
          </a:p>
          <a:p>
            <a:r>
              <a:rPr lang="zh-CN" altLang="en-US" sz="1600" b="1" dirty="0">
                <a:solidFill>
                  <a:srgbClr val="000000"/>
                </a:solidFill>
                <a:latin typeface="+mn-ea"/>
                <a:ea typeface="+mn-ea"/>
              </a:rPr>
              <a:t>    未分配利润                                    </a:t>
            </a:r>
            <a:r>
              <a:rPr lang="en-US" altLang="zh-CN" sz="1600" b="1" dirty="0">
                <a:solidFill>
                  <a:srgbClr val="000000"/>
                </a:solidFill>
                <a:latin typeface="+mn-ea"/>
                <a:ea typeface="+mn-ea"/>
              </a:rPr>
              <a:t>10 000</a:t>
            </a:r>
          </a:p>
          <a:p>
            <a:r>
              <a:rPr lang="zh-CN" altLang="en-US" sz="1600" b="1" dirty="0">
                <a:solidFill>
                  <a:srgbClr val="000000"/>
                </a:solidFill>
                <a:latin typeface="+mn-ea"/>
                <a:ea typeface="+mn-ea"/>
              </a:rPr>
              <a:t>  贷：长期股权投资</a:t>
            </a:r>
            <a:r>
              <a:rPr lang="en-US" altLang="zh-CN" sz="1600" b="1" dirty="0">
                <a:solidFill>
                  <a:srgbClr val="000000"/>
                </a:solidFill>
                <a:latin typeface="+mn-ea"/>
                <a:ea typeface="+mn-ea"/>
              </a:rPr>
              <a:t>—</a:t>
            </a:r>
            <a:r>
              <a:rPr lang="zh-CN" altLang="en-US" sz="1600" b="1" dirty="0">
                <a:solidFill>
                  <a:srgbClr val="000000"/>
                </a:solidFill>
                <a:latin typeface="+mn-ea"/>
                <a:ea typeface="+mn-ea"/>
              </a:rPr>
              <a:t>乙                                 </a:t>
            </a:r>
            <a:r>
              <a:rPr lang="en-US" altLang="zh-CN" sz="1600" b="1" dirty="0">
                <a:solidFill>
                  <a:srgbClr val="000000"/>
                </a:solidFill>
                <a:latin typeface="+mn-ea"/>
                <a:ea typeface="+mn-ea"/>
              </a:rPr>
              <a:t>240 000</a:t>
            </a:r>
          </a:p>
          <a:p>
            <a:r>
              <a:rPr lang="zh-CN" altLang="en-US" sz="1600" b="1" dirty="0">
                <a:solidFill>
                  <a:srgbClr val="000000"/>
                </a:solidFill>
                <a:latin typeface="+mn-ea"/>
                <a:ea typeface="+mn-ea"/>
              </a:rPr>
              <a:t>      少数股东权益（乙）                                </a:t>
            </a:r>
            <a:r>
              <a:rPr lang="en-US" altLang="zh-CN" sz="1600" b="1" dirty="0">
                <a:solidFill>
                  <a:srgbClr val="000000"/>
                </a:solidFill>
                <a:latin typeface="+mn-ea"/>
                <a:ea typeface="+mn-ea"/>
              </a:rPr>
              <a:t>60 000</a:t>
            </a:r>
          </a:p>
          <a:p>
            <a:r>
              <a:rPr lang="zh-CN" altLang="en-US" sz="1600" b="1" dirty="0">
                <a:solidFill>
                  <a:srgbClr val="000000"/>
                </a:solidFill>
                <a:latin typeface="+mn-ea"/>
                <a:ea typeface="+mn-ea"/>
              </a:rPr>
              <a:t>（</a:t>
            </a:r>
            <a:r>
              <a:rPr lang="en-US" altLang="zh-CN" sz="1600" b="1" dirty="0">
                <a:solidFill>
                  <a:srgbClr val="000000"/>
                </a:solidFill>
                <a:latin typeface="+mn-ea"/>
                <a:ea typeface="+mn-ea"/>
              </a:rPr>
              <a:t>7</a:t>
            </a:r>
            <a:r>
              <a:rPr lang="zh-CN" altLang="en-US" sz="1600" b="1" dirty="0">
                <a:solidFill>
                  <a:srgbClr val="000000"/>
                </a:solidFill>
                <a:latin typeface="+mn-ea"/>
                <a:ea typeface="+mn-ea"/>
              </a:rPr>
              <a:t>）抵销本期长期股权投资、投资收益变动数。</a:t>
            </a:r>
          </a:p>
          <a:p>
            <a:r>
              <a:rPr lang="zh-CN" altLang="en-US" sz="1600" b="1" dirty="0">
                <a:solidFill>
                  <a:srgbClr val="000000"/>
                </a:solidFill>
                <a:latin typeface="+mn-ea"/>
                <a:ea typeface="+mn-ea"/>
              </a:rPr>
              <a:t>借：投资收益                                      </a:t>
            </a:r>
            <a:r>
              <a:rPr lang="en-US" altLang="zh-CN" sz="1600" b="1" dirty="0">
                <a:solidFill>
                  <a:srgbClr val="000000"/>
                </a:solidFill>
                <a:latin typeface="+mn-ea"/>
                <a:ea typeface="+mn-ea"/>
              </a:rPr>
              <a:t>78 000</a:t>
            </a:r>
          </a:p>
          <a:p>
            <a:r>
              <a:rPr lang="zh-CN" altLang="en-US" sz="1600" b="1" dirty="0">
                <a:solidFill>
                  <a:srgbClr val="000000"/>
                </a:solidFill>
                <a:latin typeface="+mn-ea"/>
                <a:ea typeface="+mn-ea"/>
              </a:rPr>
              <a:t>    少数股东权益                                   </a:t>
            </a:r>
            <a:r>
              <a:rPr lang="en-US" altLang="zh-CN" sz="1600" b="1" dirty="0">
                <a:solidFill>
                  <a:srgbClr val="000000"/>
                </a:solidFill>
                <a:latin typeface="+mn-ea"/>
                <a:ea typeface="+mn-ea"/>
              </a:rPr>
              <a:t>8 000</a:t>
            </a:r>
          </a:p>
          <a:p>
            <a:r>
              <a:rPr lang="zh-CN" altLang="en-US" sz="1600" b="1" dirty="0">
                <a:solidFill>
                  <a:srgbClr val="000000"/>
                </a:solidFill>
                <a:latin typeface="+mn-ea"/>
                <a:ea typeface="+mn-ea"/>
              </a:rPr>
              <a:t>  贷：长期股权投资</a:t>
            </a:r>
            <a:r>
              <a:rPr lang="en-US" altLang="zh-CN" sz="1600" b="1" dirty="0">
                <a:solidFill>
                  <a:srgbClr val="000000"/>
                </a:solidFill>
                <a:latin typeface="+mn-ea"/>
                <a:ea typeface="+mn-ea"/>
              </a:rPr>
              <a:t>—</a:t>
            </a:r>
            <a:r>
              <a:rPr lang="zh-CN" altLang="en-US" sz="1600" b="1" dirty="0">
                <a:solidFill>
                  <a:srgbClr val="000000"/>
                </a:solidFill>
                <a:latin typeface="+mn-ea"/>
                <a:ea typeface="+mn-ea"/>
              </a:rPr>
              <a:t>乙                                  </a:t>
            </a:r>
            <a:r>
              <a:rPr lang="en-US" altLang="zh-CN" sz="1600" b="1" dirty="0">
                <a:solidFill>
                  <a:srgbClr val="000000"/>
                </a:solidFill>
                <a:latin typeface="+mn-ea"/>
                <a:ea typeface="+mn-ea"/>
              </a:rPr>
              <a:t>46 000</a:t>
            </a:r>
          </a:p>
          <a:p>
            <a:r>
              <a:rPr lang="zh-CN" altLang="en-US" sz="1600" b="1" dirty="0">
                <a:solidFill>
                  <a:srgbClr val="000000"/>
                </a:solidFill>
                <a:latin typeface="+mn-ea"/>
                <a:ea typeface="+mn-ea"/>
              </a:rPr>
              <a:t>      分配现金股利                                      </a:t>
            </a:r>
            <a:r>
              <a:rPr lang="en-US" altLang="zh-CN" sz="1600" b="1" dirty="0">
                <a:solidFill>
                  <a:srgbClr val="000000"/>
                </a:solidFill>
                <a:latin typeface="+mn-ea"/>
                <a:ea typeface="+mn-ea"/>
              </a:rPr>
              <a:t>40 000</a:t>
            </a:r>
          </a:p>
          <a:p>
            <a:r>
              <a:rPr lang="en-US" altLang="zh-CN" sz="1600" b="1" dirty="0">
                <a:solidFill>
                  <a:srgbClr val="000000"/>
                </a:solidFill>
                <a:latin typeface="+mn-ea"/>
                <a:ea typeface="+mn-ea"/>
              </a:rPr>
              <a:t> </a:t>
            </a:r>
            <a:r>
              <a:rPr lang="zh-CN" altLang="en-US" sz="1600" b="1" dirty="0">
                <a:solidFill>
                  <a:srgbClr val="000000"/>
                </a:solidFill>
                <a:latin typeface="+mn-ea"/>
                <a:ea typeface="+mn-ea"/>
              </a:rPr>
              <a:t>（</a:t>
            </a:r>
            <a:r>
              <a:rPr lang="en-US" altLang="zh-CN" sz="1600" b="1" dirty="0">
                <a:solidFill>
                  <a:srgbClr val="000000"/>
                </a:solidFill>
                <a:latin typeface="+mn-ea"/>
                <a:ea typeface="+mn-ea"/>
              </a:rPr>
              <a:t>8</a:t>
            </a:r>
            <a:r>
              <a:rPr lang="zh-CN" altLang="en-US" sz="1600" b="1" dirty="0">
                <a:solidFill>
                  <a:srgbClr val="000000"/>
                </a:solidFill>
                <a:latin typeface="+mn-ea"/>
                <a:ea typeface="+mn-ea"/>
              </a:rPr>
              <a:t>）确认少数股东损益和少数股东权益。</a:t>
            </a:r>
          </a:p>
          <a:p>
            <a:r>
              <a:rPr lang="zh-CN" altLang="en-US" sz="1600" b="1" dirty="0">
                <a:solidFill>
                  <a:srgbClr val="000000"/>
                </a:solidFill>
                <a:latin typeface="+mn-ea"/>
                <a:ea typeface="+mn-ea"/>
              </a:rPr>
              <a:t>借：少数股东利润（乙）   </a:t>
            </a:r>
            <a:r>
              <a:rPr lang="en-US" altLang="zh-CN" sz="1600" b="1" dirty="0">
                <a:solidFill>
                  <a:srgbClr val="000000"/>
                </a:solidFill>
                <a:latin typeface="+mn-ea"/>
                <a:ea typeface="+mn-ea"/>
              </a:rPr>
              <a:t>19 500 [</a:t>
            </a:r>
            <a:r>
              <a:rPr lang="zh-CN" altLang="en-US" sz="1600" b="1" dirty="0">
                <a:solidFill>
                  <a:srgbClr val="000000"/>
                </a:solidFill>
                <a:latin typeface="+mn-ea"/>
              </a:rPr>
              <a:t>（</a:t>
            </a:r>
            <a:r>
              <a:rPr lang="en-US" altLang="zh-CN" sz="1600" b="1" dirty="0">
                <a:solidFill>
                  <a:srgbClr val="000000"/>
                </a:solidFill>
                <a:latin typeface="+mn-ea"/>
              </a:rPr>
              <a:t>60000+50000*0.75</a:t>
            </a:r>
            <a:r>
              <a:rPr lang="zh-CN" altLang="en-US" sz="1600" b="1" dirty="0">
                <a:solidFill>
                  <a:srgbClr val="000000"/>
                </a:solidFill>
                <a:latin typeface="+mn-ea"/>
              </a:rPr>
              <a:t>）</a:t>
            </a:r>
            <a:r>
              <a:rPr lang="en-US" altLang="zh-CN" sz="1600" b="1" dirty="0">
                <a:solidFill>
                  <a:srgbClr val="000000"/>
                </a:solidFill>
                <a:latin typeface="+mn-ea"/>
              </a:rPr>
              <a:t>*80%] </a:t>
            </a:r>
            <a:endParaRPr lang="en-US" altLang="zh-CN" sz="1600" b="1" dirty="0">
              <a:solidFill>
                <a:srgbClr val="000000"/>
              </a:solidFill>
              <a:latin typeface="+mn-ea"/>
              <a:ea typeface="+mn-ea"/>
            </a:endParaRPr>
          </a:p>
          <a:p>
            <a:r>
              <a:rPr lang="zh-CN" altLang="en-US" sz="1600" b="1" dirty="0">
                <a:solidFill>
                  <a:srgbClr val="000000"/>
                </a:solidFill>
                <a:latin typeface="+mn-ea"/>
                <a:ea typeface="+mn-ea"/>
              </a:rPr>
              <a:t>  贷：少数股东权益（乙）      </a:t>
            </a:r>
            <a:r>
              <a:rPr lang="en-US" altLang="zh-CN" sz="1600" b="1" dirty="0">
                <a:solidFill>
                  <a:srgbClr val="000000"/>
                </a:solidFill>
                <a:latin typeface="+mn-ea"/>
                <a:ea typeface="+mn-ea"/>
              </a:rPr>
              <a:t>19 500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Rectangle: Click to edit Master text styles&#10;Second level&#10;Third level&#10;Fourth level&#10;Fifth level"/>
          <p:cNvSpPr>
            <a:spLocks noGrp="1"/>
          </p:cNvSpPr>
          <p:nvPr>
            <p:ph idx="1"/>
          </p:nvPr>
        </p:nvSpPr>
        <p:spPr>
          <a:xfrm>
            <a:off x="179513" y="404664"/>
            <a:ext cx="8568952" cy="5843736"/>
          </a:xfrm>
        </p:spPr>
        <p:txBody>
          <a:bodyPr/>
          <a:lstStyle/>
          <a:p>
            <a:pPr lvl="1">
              <a:lnSpc>
                <a:spcPct val="130000"/>
              </a:lnSpc>
              <a:defRPr/>
            </a:pPr>
            <a:r>
              <a:rPr lang="zh-CN" altLang="en-US" b="1" dirty="0">
                <a:solidFill>
                  <a:srgbClr val="0000FF"/>
                </a:solidFill>
                <a:latin typeface="楷体" panose="02010609060101010101" pitchFamily="49" charset="-122"/>
                <a:ea typeface="楷体" panose="02010609060101010101" pitchFamily="49" charset="-122"/>
              </a:rPr>
              <a:t>保护性权利</a:t>
            </a:r>
            <a:r>
              <a:rPr lang="zh-CN" altLang="en-US" b="1" dirty="0">
                <a:solidFill>
                  <a:srgbClr val="000000"/>
                </a:solidFill>
                <a:latin typeface="楷体" panose="02010609060101010101" pitchFamily="49" charset="-122"/>
                <a:ea typeface="楷体" panose="02010609060101010101" pitchFamily="49" charset="-122"/>
              </a:rPr>
              <a:t>，是指仅为了保护权利持有人利益却没有赋予持有人对相关活动决策权的一项权利。</a:t>
            </a:r>
            <a:endParaRPr lang="en-US" altLang="zh-CN" b="1" dirty="0">
              <a:solidFill>
                <a:srgbClr val="000000"/>
              </a:solidFill>
              <a:latin typeface="楷体" panose="02010609060101010101" pitchFamily="49" charset="-122"/>
              <a:ea typeface="楷体" panose="02010609060101010101" pitchFamily="49" charset="-122"/>
            </a:endParaRPr>
          </a:p>
          <a:p>
            <a:pPr lvl="2">
              <a:lnSpc>
                <a:spcPct val="130000"/>
              </a:lnSpc>
              <a:defRPr/>
            </a:pPr>
            <a:r>
              <a:rPr lang="zh-CN" altLang="en-US" b="1" dirty="0">
                <a:solidFill>
                  <a:srgbClr val="000000"/>
                </a:solidFill>
                <a:latin typeface="楷体" panose="02010609060101010101" pitchFamily="49" charset="-122"/>
                <a:ea typeface="楷体" panose="02010609060101010101" pitchFamily="49" charset="-122"/>
              </a:rPr>
              <a:t>保护性权利通常只能在被投资方发生根本性改变或某些例外情况发生时才能够行使，</a:t>
            </a:r>
            <a:r>
              <a:rPr lang="zh-CN" altLang="en-US" b="1" u="sng" dirty="0">
                <a:solidFill>
                  <a:srgbClr val="000000"/>
                </a:solidFill>
                <a:latin typeface="楷体" panose="02010609060101010101" pitchFamily="49" charset="-122"/>
                <a:ea typeface="楷体" panose="02010609060101010101" pitchFamily="49" charset="-122"/>
              </a:rPr>
              <a:t>它既没有赋予其持有人对被投资方拥有权力，也不能阻止其他方对被投资方拥有权力。</a:t>
            </a:r>
            <a:endParaRPr lang="en-US" altLang="zh-CN" b="1" u="sng" dirty="0">
              <a:solidFill>
                <a:srgbClr val="000000"/>
              </a:solidFill>
              <a:latin typeface="楷体" panose="02010609060101010101" pitchFamily="49" charset="-122"/>
              <a:ea typeface="楷体" panose="02010609060101010101" pitchFamily="49" charset="-122"/>
            </a:endParaRPr>
          </a:p>
          <a:p>
            <a:pPr lvl="3">
              <a:lnSpc>
                <a:spcPct val="130000"/>
              </a:lnSpc>
              <a:defRPr/>
            </a:pPr>
            <a:r>
              <a:rPr lang="zh-CN" altLang="zh-CN" dirty="0"/>
              <a:t>例如，贷款方在借款方发生违约行为时扣押其资产的权利即为保护性权利。</a:t>
            </a:r>
            <a:endParaRPr lang="en-US" altLang="zh-CN" dirty="0"/>
          </a:p>
          <a:p>
            <a:pPr lvl="2">
              <a:lnSpc>
                <a:spcPct val="130000"/>
              </a:lnSpc>
              <a:defRPr/>
            </a:pPr>
            <a:r>
              <a:rPr lang="zh-CN" altLang="zh-CN" b="1" dirty="0">
                <a:solidFill>
                  <a:srgbClr val="000000"/>
                </a:solidFill>
                <a:latin typeface="楷体" panose="02010609060101010101" pitchFamily="49" charset="-122"/>
                <a:ea typeface="楷体" panose="02010609060101010101" pitchFamily="49" charset="-122"/>
              </a:rPr>
              <a:t>权利的持有人应当是</a:t>
            </a:r>
            <a:r>
              <a:rPr lang="zh-CN" altLang="zh-CN" b="1" dirty="0">
                <a:solidFill>
                  <a:srgbClr val="0000FF"/>
                </a:solidFill>
                <a:latin typeface="楷体" panose="02010609060101010101" pitchFamily="49" charset="-122"/>
                <a:ea typeface="楷体" panose="02010609060101010101" pitchFamily="49" charset="-122"/>
              </a:rPr>
              <a:t>主要责任人</a:t>
            </a:r>
            <a:r>
              <a:rPr lang="zh-CN" altLang="zh-CN" b="1" dirty="0">
                <a:solidFill>
                  <a:srgbClr val="000000"/>
                </a:solidFill>
                <a:latin typeface="楷体" panose="02010609060101010101" pitchFamily="49" charset="-122"/>
                <a:ea typeface="楷体" panose="02010609060101010101" pitchFamily="49" charset="-122"/>
              </a:rPr>
              <a:t>，即为自己行使权力，而不是代其他方行使权力。代理人的权力是主要责任人直接持有，并不对被投资方拥有控制。</a:t>
            </a:r>
            <a:endParaRPr lang="en-US" altLang="zh-CN" b="1" dirty="0">
              <a:solidFill>
                <a:srgbClr val="000000"/>
              </a:solidFill>
              <a:latin typeface="楷体" panose="02010609060101010101" pitchFamily="49" charset="-122"/>
              <a:ea typeface="楷体" panose="02010609060101010101" pitchFamily="49" charset="-122"/>
            </a:endParaRPr>
          </a:p>
          <a:p>
            <a:pPr lvl="2">
              <a:defRPr/>
            </a:pPr>
            <a:endParaRPr lang="en-US" altLang="zh-CN" b="1" u="sng" dirty="0">
              <a:solidFill>
                <a:srgbClr val="000000"/>
              </a:solidFill>
              <a:latin typeface="楷体" panose="02010609060101010101" pitchFamily="49" charset="-122"/>
              <a:ea typeface="楷体" panose="02010609060101010101" pitchFamily="49" charset="-122"/>
            </a:endParaRPr>
          </a:p>
        </p:txBody>
      </p:sp>
      <p:sp>
        <p:nvSpPr>
          <p:cNvPr id="25603"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65D945C1-CA44-4DE3-9E98-AA23ACD340DA}" type="datetime1">
              <a:rPr kumimoji="0" lang="zh-CN" altLang="en-US" sz="1400" smtClean="0">
                <a:latin typeface="Tahoma" panose="020B0604030504040204" pitchFamily="34" charset="0"/>
              </a:rPr>
              <a:t>2026/3/30</a:t>
            </a:fld>
            <a:endParaRPr kumimoji="0" lang="en-US" altLang="zh-CN" sz="1400">
              <a:latin typeface="Tahoma" panose="020B0604030504040204" pitchFamily="34" charset="0"/>
            </a:endParaRPr>
          </a:p>
        </p:txBody>
      </p:sp>
      <p:sp>
        <p:nvSpPr>
          <p:cNvPr id="25604"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latin typeface="Tahoma" panose="020B0604030504040204" pitchFamily="34" charset="0"/>
              </a:rPr>
              <a:t>曾庆生   </a:t>
            </a:r>
            <a:r>
              <a:rPr kumimoji="0" lang="en-US" altLang="zh-CN" sz="1400">
                <a:latin typeface="Tahoma" panose="020B0604030504040204" pitchFamily="34" charset="0"/>
              </a:rPr>
              <a:t>SHUFE</a:t>
            </a:r>
            <a:r>
              <a:rPr kumimoji="0" lang="zh-CN" altLang="en-US" sz="1400">
                <a:latin typeface="Tahoma" panose="020B0604030504040204" pitchFamily="34" charset="0"/>
              </a:rPr>
              <a:t>会计学院</a:t>
            </a:r>
            <a:endParaRPr kumimoji="0" lang="en-US" altLang="zh-CN" sz="1400">
              <a:latin typeface="Tahoma" panose="020B0604030504040204" pitchFamily="34" charset="0"/>
            </a:endParaRPr>
          </a:p>
        </p:txBody>
      </p:sp>
      <p:sp>
        <p:nvSpPr>
          <p:cNvPr id="2560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D29432E5-DC2E-4006-A8BA-0DD69C24CC58}" type="slidenum">
              <a:rPr kumimoji="0" lang="en-US" altLang="zh-CN" sz="1400" smtClean="0">
                <a:latin typeface="Tahoma" panose="020B0604030504040204" pitchFamily="34" charset="0"/>
              </a:rPr>
              <a:t>12</a:t>
            </a:fld>
            <a:endParaRPr kumimoji="0" lang="en-US" altLang="zh-CN" sz="1400">
              <a:latin typeface="Tahoma" panose="020B060403050404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sp>
        <p:nvSpPr>
          <p:cNvPr id="228355" name="TextBox 6"/>
          <p:cNvSpPr txBox="1">
            <a:spLocks noChangeArrowheads="1"/>
          </p:cNvSpPr>
          <p:nvPr/>
        </p:nvSpPr>
        <p:spPr bwMode="auto">
          <a:xfrm>
            <a:off x="357190" y="357190"/>
            <a:ext cx="84296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solidFill>
                  <a:srgbClr val="FF0000"/>
                </a:solidFill>
              </a:rPr>
              <a:t>例题（关联附属结构）：</a:t>
            </a:r>
            <a:r>
              <a:rPr lang="zh-CN" altLang="zh-CN" sz="2000" b="1"/>
              <a:t>新华公司拥有泰安公司</a:t>
            </a:r>
            <a:r>
              <a:rPr lang="en-US" altLang="zh-CN" sz="2000" b="1"/>
              <a:t>80%</a:t>
            </a:r>
            <a:r>
              <a:rPr lang="zh-CN" altLang="zh-CN" sz="2000" b="1"/>
              <a:t>的股份</a:t>
            </a:r>
            <a:r>
              <a:rPr lang="en-US" altLang="zh-CN" sz="2000" b="1"/>
              <a:t>,</a:t>
            </a:r>
            <a:r>
              <a:rPr lang="zh-CN" altLang="zh-CN" sz="2000" b="1"/>
              <a:t>拥有同仁公司</a:t>
            </a:r>
            <a:r>
              <a:rPr lang="en-US" altLang="zh-CN" sz="2000" b="1"/>
              <a:t>10%</a:t>
            </a:r>
            <a:r>
              <a:rPr lang="zh-CN" altLang="zh-CN" sz="2000" b="1"/>
              <a:t>的股份</a:t>
            </a:r>
            <a:r>
              <a:rPr lang="en-US" altLang="zh-CN" sz="2000" b="1"/>
              <a:t>,</a:t>
            </a:r>
            <a:r>
              <a:rPr lang="zh-CN" altLang="zh-CN" sz="2000" b="1"/>
              <a:t>而泰安公司也拥有同仁公司</a:t>
            </a:r>
            <a:r>
              <a:rPr lang="en-US" altLang="zh-CN" sz="2000" b="1"/>
              <a:t>70%</a:t>
            </a:r>
            <a:r>
              <a:rPr lang="zh-CN" altLang="zh-CN" sz="2000" b="1"/>
              <a:t>的股份。这些投资均在几年前按账面价值取得。新华公司和泰安公司均按</a:t>
            </a:r>
            <a:r>
              <a:rPr lang="zh-CN" altLang="zh-CN" sz="2000" b="1">
                <a:solidFill>
                  <a:srgbClr val="FF0000"/>
                </a:solidFill>
              </a:rPr>
              <a:t>不完全权益法</a:t>
            </a:r>
            <a:r>
              <a:rPr lang="zh-CN" altLang="zh-CN" sz="2000" b="1"/>
              <a:t>处理投资业务，没有抵销内部交易未实现利润的影响。</a:t>
            </a:r>
            <a:r>
              <a:rPr lang="en-US" altLang="zh-CN" sz="2000" b="1"/>
              <a:t>2001</a:t>
            </a:r>
            <a:r>
              <a:rPr lang="zh-CN" altLang="zh-CN" sz="2000" b="1"/>
              <a:t>年同仁公司将成本为</a:t>
            </a:r>
            <a:r>
              <a:rPr lang="en-US" altLang="zh-CN" sz="2000" b="1"/>
              <a:t>36,000</a:t>
            </a:r>
            <a:r>
              <a:rPr lang="zh-CN" altLang="zh-CN" sz="2000" b="1"/>
              <a:t>元的存货按</a:t>
            </a:r>
            <a:r>
              <a:rPr lang="en-US" altLang="zh-CN" sz="2000" b="1"/>
              <a:t>72,000</a:t>
            </a:r>
            <a:r>
              <a:rPr lang="zh-CN" altLang="zh-CN" sz="2000" b="1"/>
              <a:t>元出售给新华公司。</a:t>
            </a:r>
            <a:r>
              <a:rPr lang="en-US" altLang="zh-CN" sz="2000" b="1"/>
              <a:t>2001</a:t>
            </a:r>
            <a:r>
              <a:rPr lang="zh-CN" altLang="zh-CN" sz="2000" b="1"/>
              <a:t>年</a:t>
            </a:r>
            <a:r>
              <a:rPr lang="en-US" altLang="zh-CN" sz="2000" b="1"/>
              <a:t>12</a:t>
            </a:r>
            <a:r>
              <a:rPr lang="zh-CN" altLang="zh-CN" sz="2000" b="1"/>
              <a:t>月</a:t>
            </a:r>
            <a:r>
              <a:rPr lang="en-US" altLang="zh-CN" sz="2000" b="1"/>
              <a:t>31</a:t>
            </a:r>
            <a:r>
              <a:rPr lang="zh-CN" altLang="zh-CN" sz="2000" b="1"/>
              <a:t>日新华公司尚持有其中一半存货。</a:t>
            </a:r>
            <a:r>
              <a:rPr lang="en-US" altLang="zh-CN" sz="2000" b="1"/>
              <a:t>2000</a:t>
            </a:r>
            <a:r>
              <a:rPr lang="zh-CN" altLang="zh-CN" sz="2000" b="1"/>
              <a:t>年</a:t>
            </a:r>
            <a:r>
              <a:rPr lang="en-US" altLang="zh-CN" sz="2000" b="1"/>
              <a:t>1</a:t>
            </a:r>
            <a:r>
              <a:rPr lang="zh-CN" altLang="zh-CN" sz="2000" b="1"/>
              <a:t>月</a:t>
            </a:r>
            <a:r>
              <a:rPr lang="en-US" altLang="zh-CN" sz="2000" b="1"/>
              <a:t>2</a:t>
            </a:r>
            <a:r>
              <a:rPr lang="zh-CN" altLang="zh-CN" sz="2000" b="1"/>
              <a:t>日新华公司将成本为</a:t>
            </a:r>
            <a:r>
              <a:rPr lang="en-US" altLang="zh-CN" sz="2000" b="1"/>
              <a:t>60,000</a:t>
            </a:r>
            <a:r>
              <a:rPr lang="zh-CN" altLang="zh-CN" sz="2000" b="1"/>
              <a:t>元的设备按</a:t>
            </a:r>
            <a:r>
              <a:rPr lang="en-US" altLang="zh-CN" sz="2000" b="1"/>
              <a:t>74,400</a:t>
            </a:r>
            <a:r>
              <a:rPr lang="zh-CN" altLang="zh-CN" sz="2000" b="1"/>
              <a:t>元售给泰安公司</a:t>
            </a:r>
            <a:r>
              <a:rPr lang="en-US" altLang="zh-CN" sz="2000" b="1"/>
              <a:t>,</a:t>
            </a:r>
            <a:r>
              <a:rPr lang="zh-CN" altLang="zh-CN" sz="2000" b="1"/>
              <a:t>该设备尚可使用</a:t>
            </a:r>
            <a:r>
              <a:rPr lang="en-US" altLang="zh-CN" sz="2000" b="1"/>
              <a:t>3</a:t>
            </a:r>
            <a:r>
              <a:rPr lang="zh-CN" altLang="zh-CN" sz="2000" b="1"/>
              <a:t>年这些公司</a:t>
            </a:r>
            <a:r>
              <a:rPr lang="en-US" altLang="zh-CN" sz="2000" b="1"/>
              <a:t>2001</a:t>
            </a:r>
            <a:r>
              <a:rPr lang="zh-CN" altLang="zh-CN" sz="2000" b="1"/>
              <a:t>年的利润表如下：</a:t>
            </a:r>
          </a:p>
        </p:txBody>
      </p:sp>
      <p:sp>
        <p:nvSpPr>
          <p:cNvPr id="228356" name="TextBox 7"/>
          <p:cNvSpPr txBox="1">
            <a:spLocks noChangeArrowheads="1"/>
          </p:cNvSpPr>
          <p:nvPr/>
        </p:nvSpPr>
        <p:spPr bwMode="auto">
          <a:xfrm>
            <a:off x="357188" y="2714627"/>
            <a:ext cx="85010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t>                                 </a:t>
            </a:r>
            <a:r>
              <a:rPr lang="zh-CN" altLang="zh-CN" sz="2000" b="1" u="sng"/>
              <a:t>新华公司</a:t>
            </a:r>
            <a:r>
              <a:rPr lang="en-US" altLang="zh-CN" sz="2000" b="1"/>
              <a:t>   </a:t>
            </a:r>
            <a:r>
              <a:rPr lang="zh-CN" altLang="zh-CN" sz="2000" b="1" u="sng"/>
              <a:t>泰安公司</a:t>
            </a:r>
            <a:r>
              <a:rPr lang="en-US" altLang="zh-CN" sz="2000" b="1"/>
              <a:t>   </a:t>
            </a:r>
            <a:r>
              <a:rPr lang="zh-CN" altLang="zh-CN" sz="2000" b="1" u="sng"/>
              <a:t>同仁公司</a:t>
            </a:r>
            <a:r>
              <a:rPr lang="en-US" altLang="zh-CN" sz="2000" b="1"/>
              <a:t>   </a:t>
            </a:r>
            <a:r>
              <a:rPr lang="zh-CN" altLang="zh-CN" sz="2000" b="1" u="sng"/>
              <a:t>合</a:t>
            </a:r>
            <a:r>
              <a:rPr lang="en-US" altLang="zh-CN" sz="2000" b="1" u="sng"/>
              <a:t>    </a:t>
            </a:r>
            <a:r>
              <a:rPr lang="zh-CN" altLang="zh-CN" sz="2000" b="1" u="sng"/>
              <a:t>计</a:t>
            </a:r>
            <a:endParaRPr lang="zh-CN" altLang="zh-CN" sz="2000" b="1"/>
          </a:p>
          <a:p>
            <a:pPr eaLnBrk="1" hangingPunct="1">
              <a:spcBef>
                <a:spcPct val="0"/>
              </a:spcBef>
              <a:buClrTx/>
              <a:buSzTx/>
              <a:buFontTx/>
              <a:buNone/>
            </a:pPr>
            <a:r>
              <a:rPr lang="en-US" altLang="zh-CN" sz="2000" b="1"/>
              <a:t>    </a:t>
            </a:r>
            <a:r>
              <a:rPr lang="zh-CN" altLang="zh-CN" sz="2000" b="1"/>
              <a:t>销售收入</a:t>
            </a:r>
            <a:r>
              <a:rPr lang="en-US" altLang="zh-CN" sz="2000" b="1"/>
              <a:t>                   720,000    240,000    216,000    1,176,000</a:t>
            </a:r>
            <a:endParaRPr lang="zh-CN" altLang="zh-CN" sz="2000" b="1"/>
          </a:p>
          <a:p>
            <a:pPr eaLnBrk="1" hangingPunct="1">
              <a:spcBef>
                <a:spcPct val="0"/>
              </a:spcBef>
              <a:buClrTx/>
              <a:buSzTx/>
              <a:buFontTx/>
              <a:buNone/>
            </a:pPr>
            <a:r>
              <a:rPr lang="en-US" altLang="zh-CN" sz="2000" b="1"/>
              <a:t>    </a:t>
            </a:r>
            <a:r>
              <a:rPr lang="zh-CN" altLang="zh-CN" sz="2000" b="1"/>
              <a:t>投资收益（泰安公司）</a:t>
            </a:r>
            <a:r>
              <a:rPr lang="en-US" altLang="zh-CN" sz="2000" b="1"/>
              <a:t> 91,200       -- -        -- -                91,200</a:t>
            </a:r>
            <a:endParaRPr lang="zh-CN" altLang="zh-CN" sz="2000" b="1"/>
          </a:p>
          <a:p>
            <a:pPr eaLnBrk="1" hangingPunct="1">
              <a:spcBef>
                <a:spcPct val="0"/>
              </a:spcBef>
              <a:buClrTx/>
              <a:buSzTx/>
              <a:buFontTx/>
              <a:buNone/>
            </a:pPr>
            <a:r>
              <a:rPr lang="en-US" altLang="zh-CN" sz="2000" b="1"/>
              <a:t>    </a:t>
            </a:r>
            <a:r>
              <a:rPr lang="zh-CN" altLang="zh-CN" sz="2000" b="1"/>
              <a:t>投资收益（同仁公司）</a:t>
            </a:r>
            <a:r>
              <a:rPr lang="en-US" altLang="zh-CN" sz="2000" b="1"/>
              <a:t>  6,000     42,000       --                48,000</a:t>
            </a:r>
            <a:endParaRPr lang="zh-CN" altLang="zh-CN" sz="2000" b="1"/>
          </a:p>
          <a:p>
            <a:pPr eaLnBrk="1" hangingPunct="1">
              <a:spcBef>
                <a:spcPct val="0"/>
              </a:spcBef>
              <a:buClrTx/>
              <a:buSzTx/>
              <a:buFontTx/>
              <a:buNone/>
            </a:pPr>
            <a:r>
              <a:rPr lang="en-US" altLang="zh-CN" sz="2000" b="1"/>
              <a:t>    </a:t>
            </a:r>
            <a:r>
              <a:rPr lang="zh-CN" altLang="zh-CN" sz="2000" b="1"/>
              <a:t>销售成本</a:t>
            </a:r>
            <a:r>
              <a:rPr lang="en-US" altLang="zh-CN" sz="2000" b="1"/>
              <a:t>                  (420,000)   (96,000)  (108,000)   (624,000)</a:t>
            </a:r>
            <a:endParaRPr lang="zh-CN" altLang="zh-CN" sz="2000" b="1"/>
          </a:p>
          <a:p>
            <a:pPr eaLnBrk="1" hangingPunct="1">
              <a:spcBef>
                <a:spcPct val="0"/>
              </a:spcBef>
              <a:buClrTx/>
              <a:buSzTx/>
              <a:buFontTx/>
              <a:buNone/>
            </a:pPr>
            <a:r>
              <a:rPr lang="en-US" altLang="zh-CN" sz="2000" b="1"/>
              <a:t>    </a:t>
            </a:r>
            <a:r>
              <a:rPr lang="zh-CN" altLang="zh-CN" sz="2000" b="1"/>
              <a:t>其它费用</a:t>
            </a:r>
            <a:r>
              <a:rPr lang="en-US" altLang="zh-CN" sz="2000" b="1"/>
              <a:t>                  (</a:t>
            </a:r>
            <a:r>
              <a:rPr lang="en-US" altLang="zh-CN" sz="2000" b="1" u="sng"/>
              <a:t>120,000)</a:t>
            </a:r>
            <a:r>
              <a:rPr lang="en-US" altLang="zh-CN" sz="2000" b="1"/>
              <a:t>   </a:t>
            </a:r>
            <a:r>
              <a:rPr lang="en-US" altLang="zh-CN" sz="2000" b="1" u="sng"/>
              <a:t>(72,000)</a:t>
            </a:r>
            <a:r>
              <a:rPr lang="en-US" altLang="zh-CN" sz="2000" b="1"/>
              <a:t>   </a:t>
            </a:r>
            <a:r>
              <a:rPr lang="en-US" altLang="zh-CN" sz="2000" b="1" u="sng"/>
              <a:t>(48,000)</a:t>
            </a:r>
            <a:r>
              <a:rPr lang="en-US" altLang="zh-CN" sz="2000" b="1"/>
              <a:t>    </a:t>
            </a:r>
            <a:r>
              <a:rPr lang="en-US" altLang="zh-CN" sz="2000" b="1" u="sng"/>
              <a:t>(240,000)</a:t>
            </a:r>
            <a:endParaRPr lang="zh-CN" altLang="zh-CN" sz="2000" b="1"/>
          </a:p>
          <a:p>
            <a:pPr eaLnBrk="1" hangingPunct="1">
              <a:spcBef>
                <a:spcPct val="0"/>
              </a:spcBef>
              <a:buClrTx/>
              <a:buSzTx/>
              <a:buFontTx/>
              <a:buNone/>
            </a:pPr>
            <a:r>
              <a:rPr lang="en-US" altLang="zh-CN" sz="2000" b="1"/>
              <a:t>      </a:t>
            </a:r>
            <a:r>
              <a:rPr lang="zh-CN" altLang="zh-CN" sz="2000" b="1"/>
              <a:t>净利润</a:t>
            </a:r>
            <a:r>
              <a:rPr lang="en-US" altLang="zh-CN" sz="2000" b="1"/>
              <a:t>                    277,200    114,000     60,000         451,200</a:t>
            </a:r>
            <a:endParaRPr lang="zh-CN" altLang="zh-CN" sz="2000" b="1"/>
          </a:p>
          <a:p>
            <a:pPr eaLnBrk="1" hangingPunct="1">
              <a:spcBef>
                <a:spcPct val="0"/>
              </a:spcBef>
              <a:buClrTx/>
              <a:buSzTx/>
              <a:buFontTx/>
              <a:buNone/>
            </a:pPr>
            <a:r>
              <a:rPr lang="zh-CN" altLang="zh-CN" sz="2000" b="1"/>
              <a:t>要求：编制</a:t>
            </a:r>
            <a:r>
              <a:rPr lang="en-US" altLang="zh-CN" sz="2000" b="1"/>
              <a:t>2001</a:t>
            </a:r>
            <a:r>
              <a:rPr lang="zh-CN" altLang="zh-CN" sz="2000" b="1"/>
              <a:t>年的合并利润表。</a:t>
            </a:r>
          </a:p>
          <a:p>
            <a:pPr eaLnBrk="1" hangingPunct="1">
              <a:spcBef>
                <a:spcPct val="0"/>
              </a:spcBef>
              <a:buClrTx/>
              <a:buSzTx/>
              <a:buFontTx/>
              <a:buNone/>
            </a:pPr>
            <a:endParaRPr lang="zh-CN" altLang="en-US" sz="2000" b="1"/>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a:spLocks noChangeArrowheads="1"/>
          </p:cNvSpPr>
          <p:nvPr/>
        </p:nvSpPr>
        <p:spPr bwMode="auto">
          <a:xfrm>
            <a:off x="3571877" y="5072065"/>
            <a:ext cx="1285875" cy="642937"/>
          </a:xfrm>
          <a:prstGeom prst="ellipse">
            <a:avLst/>
          </a:prstGeom>
          <a:solidFill>
            <a:schemeClr val="bg1"/>
          </a:solidFill>
          <a:ln w="28575" algn="ctr">
            <a:solidFill>
              <a:srgbClr val="FF0000"/>
            </a:solidFill>
            <a:miter lim="800000"/>
          </a:ln>
        </p:spPr>
        <p:txBody>
          <a:bodyPr wrap="none"/>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8" name="椭圆 7"/>
          <p:cNvSpPr>
            <a:spLocks noChangeArrowheads="1"/>
          </p:cNvSpPr>
          <p:nvPr/>
        </p:nvSpPr>
        <p:spPr bwMode="auto">
          <a:xfrm>
            <a:off x="5491163" y="5286375"/>
            <a:ext cx="2938462" cy="928688"/>
          </a:xfrm>
          <a:prstGeom prst="ellipse">
            <a:avLst/>
          </a:prstGeom>
          <a:solidFill>
            <a:schemeClr val="bg1"/>
          </a:solidFill>
          <a:ln w="28575" algn="ctr">
            <a:solidFill>
              <a:srgbClr val="0033CC"/>
            </a:solidFill>
            <a:miter lim="800000"/>
          </a:ln>
        </p:spPr>
        <p:txBody>
          <a:bodyPr wrap="none"/>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229380"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sp>
        <p:nvSpPr>
          <p:cNvPr id="5" name="TextBox 4"/>
          <p:cNvSpPr txBox="1">
            <a:spLocks noChangeArrowheads="1"/>
          </p:cNvSpPr>
          <p:nvPr/>
        </p:nvSpPr>
        <p:spPr bwMode="auto">
          <a:xfrm>
            <a:off x="285752" y="214313"/>
            <a:ext cx="850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zh-CN" sz="2400" b="1"/>
              <a:t>合并净利润和少数股东利润计算表</a:t>
            </a:r>
            <a:endParaRPr lang="zh-CN" altLang="en-US" sz="2400" b="1"/>
          </a:p>
        </p:txBody>
      </p:sp>
      <p:graphicFrame>
        <p:nvGraphicFramePr>
          <p:cNvPr id="6" name="表格 5"/>
          <p:cNvGraphicFramePr>
            <a:graphicFrameLocks noGrp="1"/>
          </p:cNvGraphicFramePr>
          <p:nvPr/>
        </p:nvGraphicFramePr>
        <p:xfrm>
          <a:off x="785815" y="785815"/>
          <a:ext cx="7572375" cy="5189539"/>
        </p:xfrm>
        <a:graphic>
          <a:graphicData uri="http://schemas.openxmlformats.org/drawingml/2006/table">
            <a:tbl>
              <a:tblPr/>
              <a:tblGrid>
                <a:gridCol w="2616200">
                  <a:extLst>
                    <a:ext uri="{9D8B030D-6E8A-4147-A177-3AD203B41FA5}">
                      <a16:colId xmlns:a16="http://schemas.microsoft.com/office/drawing/2014/main" val="20000"/>
                    </a:ext>
                  </a:extLst>
                </a:gridCol>
                <a:gridCol w="1651000">
                  <a:extLst>
                    <a:ext uri="{9D8B030D-6E8A-4147-A177-3AD203B41FA5}">
                      <a16:colId xmlns:a16="http://schemas.microsoft.com/office/drawing/2014/main" val="20001"/>
                    </a:ext>
                  </a:extLst>
                </a:gridCol>
                <a:gridCol w="1652587">
                  <a:extLst>
                    <a:ext uri="{9D8B030D-6E8A-4147-A177-3AD203B41FA5}">
                      <a16:colId xmlns:a16="http://schemas.microsoft.com/office/drawing/2014/main" val="20002"/>
                    </a:ext>
                  </a:extLst>
                </a:gridCol>
                <a:gridCol w="1652588">
                  <a:extLst>
                    <a:ext uri="{9D8B030D-6E8A-4147-A177-3AD203B41FA5}">
                      <a16:colId xmlns:a16="http://schemas.microsoft.com/office/drawing/2014/main" val="20003"/>
                    </a:ext>
                  </a:extLst>
                </a:gridCol>
              </a:tblGrid>
              <a:tr h="382588">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新华公司</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泰安公司</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同仁公司</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销售收入</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720,000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240,000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216,000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销售成本</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-420,000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-96,000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-108,000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其它费用</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-120,000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-72,000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-48,000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账面经营净利润</a:t>
                      </a:r>
                      <a:endPar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180,000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72,000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60,000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减：未实现利润</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-4,800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18,000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各公司已实现经营利润</a:t>
                      </a:r>
                      <a:endPar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184,800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72,000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rgbClr val="FF0000"/>
                          </a:solidFill>
                          <a:effectLst/>
                          <a:latin typeface="Times New Roman" panose="02020603050405020304" charset="0"/>
                          <a:ea typeface="宋体" panose="02010600030101010101" pitchFamily="2" charset="-122"/>
                          <a:cs typeface="Times New Roman" panose="02020603050405020304" charset="0"/>
                        </a:rPr>
                        <a:t>42,000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分配同仁公司利润</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10</a:t>
                      </a: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％给新华公司</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4,200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-4,200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70</a:t>
                      </a: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％给泰安公司</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29,400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-29,400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分配泰安公司利润</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365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80</a:t>
                      </a: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％给新华公司</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81,120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-81,120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407988">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tx1"/>
                          </a:solidFill>
                          <a:effectLst/>
                          <a:latin typeface="Times New Roman" panose="02020603050405020304" charset="0"/>
                          <a:ea typeface="宋体" panose="02010600030101010101" pitchFamily="2" charset="-122"/>
                          <a:cs typeface="Times New Roman" panose="02020603050405020304" charset="0"/>
                        </a:rPr>
                        <a:t>新华公司</a:t>
                      </a:r>
                      <a:r>
                        <a:rPr kumimoji="0" lang="en-US" altLang="zh-CN" sz="1800" b="1" i="0" u="none" strike="noStrike" cap="none" normalizeH="0" baseline="0" dirty="0">
                          <a:ln>
                            <a:noFill/>
                          </a:ln>
                          <a:solidFill>
                            <a:schemeClr val="tx1"/>
                          </a:solidFill>
                          <a:effectLst/>
                          <a:latin typeface="Times New Roman" panose="02020603050405020304" charset="0"/>
                          <a:ea typeface="宋体" panose="02010600030101010101" pitchFamily="2" charset="-122"/>
                          <a:cs typeface="Times New Roman" panose="02020603050405020304" charset="0"/>
                        </a:rPr>
                        <a:t>/</a:t>
                      </a:r>
                      <a:r>
                        <a:rPr kumimoji="0" lang="zh-CN" altLang="en-US" sz="1800" b="1" i="0" u="none" strike="noStrike" cap="none" normalizeH="0" baseline="0" dirty="0">
                          <a:ln>
                            <a:noFill/>
                          </a:ln>
                          <a:solidFill>
                            <a:schemeClr val="tx1"/>
                          </a:solidFill>
                          <a:effectLst/>
                          <a:latin typeface="Times New Roman" panose="02020603050405020304" charset="0"/>
                          <a:ea typeface="宋体" panose="02010600030101010101" pitchFamily="2" charset="-122"/>
                          <a:cs typeface="Times New Roman" panose="02020603050405020304" charset="0"/>
                        </a:rPr>
                        <a:t>归母净利润</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270,120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382588">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solidFill>
                            <a:schemeClr val="tx1"/>
                          </a:solidFill>
                          <a:effectLst/>
                          <a:latin typeface="Times New Roman" panose="02020603050405020304" charset="0"/>
                          <a:ea typeface="宋体" panose="02010600030101010101" pitchFamily="2" charset="-122"/>
                          <a:cs typeface="Times New Roman" panose="02020603050405020304" charset="0"/>
                        </a:rPr>
                        <a:t>少数股东损益</a:t>
                      </a: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20,280</a:t>
                      </a:r>
                      <a:endParaRPr kumimoji="0" lang="zh-CN" altLang="zh-CN" sz="18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a:ln>
                            <a:noFill/>
                          </a:ln>
                          <a:solidFill>
                            <a:schemeClr val="tx1"/>
                          </a:solidFill>
                          <a:effectLst/>
                          <a:latin typeface="Times New Roman" panose="02020603050405020304" charset="0"/>
                          <a:ea typeface="宋体" panose="02010600030101010101" pitchFamily="2" charset="-122"/>
                          <a:cs typeface="Times New Roman" panose="02020603050405020304" charset="0"/>
                        </a:rPr>
                        <a:t>8,400</a:t>
                      </a:r>
                      <a:endParaRPr kumimoji="0" lang="zh-CN" altLang="zh-CN" sz="1800" b="1" i="0" u="none" strike="noStrike" cap="none" normalizeH="0" baseline="0" dirty="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graphicFrame>
        <p:nvGraphicFramePr>
          <p:cNvPr id="5" name="表格 4"/>
          <p:cNvGraphicFramePr>
            <a:graphicFrameLocks noGrp="1"/>
          </p:cNvGraphicFramePr>
          <p:nvPr/>
        </p:nvGraphicFramePr>
        <p:xfrm>
          <a:off x="571502" y="500063"/>
          <a:ext cx="7786689" cy="5072060"/>
        </p:xfrm>
        <a:graphic>
          <a:graphicData uri="http://schemas.openxmlformats.org/drawingml/2006/table">
            <a:tbl>
              <a:tblPr/>
              <a:tblGrid>
                <a:gridCol w="2900363">
                  <a:extLst>
                    <a:ext uri="{9D8B030D-6E8A-4147-A177-3AD203B41FA5}">
                      <a16:colId xmlns:a16="http://schemas.microsoft.com/office/drawing/2014/main" val="20000"/>
                    </a:ext>
                  </a:extLst>
                </a:gridCol>
                <a:gridCol w="1585913">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585913">
                  <a:extLst>
                    <a:ext uri="{9D8B030D-6E8A-4147-A177-3AD203B41FA5}">
                      <a16:colId xmlns:a16="http://schemas.microsoft.com/office/drawing/2014/main" val="20003"/>
                    </a:ext>
                  </a:extLst>
                </a:gridCol>
              </a:tblGrid>
              <a:tr h="515257">
                <a:tc gridSpan="4">
                  <a:txBody>
                    <a:bodyPr/>
                    <a:lstStyle/>
                    <a:p>
                      <a:pPr algn="ctr" rtl="0" fontAlgn="b"/>
                      <a:r>
                        <a:rPr lang="zh-CN" altLang="en-US" sz="2000" b="1" i="0" u="none" strike="noStrike" dirty="0">
                          <a:solidFill>
                            <a:srgbClr val="FF0000"/>
                          </a:solidFill>
                          <a:latin typeface="宋体" panose="02010600030101010101" pitchFamily="2" charset="-122"/>
                        </a:rPr>
                        <a:t>权益法下的各公司利润</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515257">
                <a:tc>
                  <a:txBody>
                    <a:bodyPr/>
                    <a:lstStyle/>
                    <a:p>
                      <a:pPr algn="just" rtl="0" fontAlgn="b"/>
                      <a:r>
                        <a:rPr lang="zh-CN" altLang="en-US" sz="2000" b="1" i="0" u="none" strike="noStrike" dirty="0">
                          <a:solidFill>
                            <a:srgbClr val="000000"/>
                          </a:solidFill>
                          <a:latin typeface="宋体" panose="02010600030101010101" pitchFamily="2" charset="-122"/>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zh-CN" altLang="en-US" sz="2000" b="1" i="0" u="none" strike="noStrike">
                          <a:solidFill>
                            <a:srgbClr val="000000"/>
                          </a:solidFill>
                          <a:latin typeface="宋体" panose="02010600030101010101" pitchFamily="2" charset="-122"/>
                        </a:rPr>
                        <a:t>新华公司</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zh-CN" altLang="en-US" sz="2000" b="1" i="0" u="none" strike="noStrike">
                          <a:solidFill>
                            <a:srgbClr val="000000"/>
                          </a:solidFill>
                          <a:latin typeface="宋体" panose="02010600030101010101" pitchFamily="2" charset="-122"/>
                        </a:rPr>
                        <a:t>泰安公司</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zh-CN" altLang="en-US" sz="2000" b="1" i="0" u="none" strike="noStrike">
                          <a:solidFill>
                            <a:srgbClr val="000000"/>
                          </a:solidFill>
                          <a:latin typeface="宋体" panose="02010600030101010101" pitchFamily="2" charset="-122"/>
                        </a:rPr>
                        <a:t>同仁公司</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9155">
                <a:tc>
                  <a:txBody>
                    <a:bodyPr/>
                    <a:lstStyle/>
                    <a:p>
                      <a:pPr algn="just" rtl="0" fontAlgn="b"/>
                      <a:r>
                        <a:rPr lang="zh-CN" altLang="en-US" sz="2000" b="1" i="0" u="none" strike="noStrike">
                          <a:solidFill>
                            <a:srgbClr val="000000"/>
                          </a:solidFill>
                          <a:latin typeface="宋体" panose="02010600030101010101" pitchFamily="2" charset="-122"/>
                        </a:rPr>
                        <a:t>销售收入</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2000" b="1" i="0" u="none" strike="noStrike">
                          <a:solidFill>
                            <a:srgbClr val="000000"/>
                          </a:solidFill>
                          <a:latin typeface="Times New Roman" panose="02020603050405020304"/>
                        </a:rPr>
                        <a:t>720,000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2000" b="1" i="0" u="none" strike="noStrike">
                          <a:solidFill>
                            <a:srgbClr val="000000"/>
                          </a:solidFill>
                          <a:latin typeface="Times New Roman" panose="02020603050405020304"/>
                        </a:rPr>
                        <a:t>240,000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2000" b="1" i="0" u="none" strike="noStrike">
                          <a:solidFill>
                            <a:srgbClr val="000000"/>
                          </a:solidFill>
                          <a:latin typeface="Times New Roman" panose="02020603050405020304"/>
                        </a:rPr>
                        <a:t>216,000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99155">
                <a:tc>
                  <a:txBody>
                    <a:bodyPr/>
                    <a:lstStyle/>
                    <a:p>
                      <a:pPr algn="just" rtl="0" fontAlgn="b"/>
                      <a:r>
                        <a:rPr lang="zh-CN" altLang="en-US" sz="2000" b="1" i="0" u="none" strike="noStrike">
                          <a:solidFill>
                            <a:srgbClr val="000000"/>
                          </a:solidFill>
                          <a:latin typeface="宋体" panose="02010600030101010101" pitchFamily="2" charset="-122"/>
                        </a:rPr>
                        <a:t>销售成本</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(420,000)</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(96,000)</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(108,000)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499155">
                <a:tc>
                  <a:txBody>
                    <a:bodyPr/>
                    <a:lstStyle/>
                    <a:p>
                      <a:pPr algn="just" rtl="0" fontAlgn="b"/>
                      <a:r>
                        <a:rPr lang="zh-CN" altLang="en-US" sz="2000" b="1" i="0" u="none" strike="noStrike">
                          <a:solidFill>
                            <a:srgbClr val="000000"/>
                          </a:solidFill>
                          <a:latin typeface="宋体" panose="02010600030101010101" pitchFamily="2" charset="-122"/>
                        </a:rPr>
                        <a:t>其它费用</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(120,000)</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(72,000)</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(48,000)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499155">
                <a:tc>
                  <a:txBody>
                    <a:bodyPr/>
                    <a:lstStyle/>
                    <a:p>
                      <a:pPr algn="just" rtl="0" fontAlgn="b"/>
                      <a:r>
                        <a:rPr lang="zh-CN" altLang="en-US" sz="2000" b="1" i="0" u="none" strike="noStrike">
                          <a:solidFill>
                            <a:srgbClr val="000000"/>
                          </a:solidFill>
                          <a:latin typeface="宋体" panose="02010600030101010101" pitchFamily="2" charset="-122"/>
                        </a:rPr>
                        <a:t>投资收益</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泰安</a:t>
                      </a:r>
                    </a:p>
                  </a:txBody>
                  <a:tcPr marL="9525" marR="9525" marT="9525" marB="0" anchor="b">
                    <a:lnL>
                      <a:noFill/>
                    </a:lnL>
                    <a:lnR>
                      <a:noFill/>
                    </a:lnR>
                    <a:lnT>
                      <a:noFill/>
                    </a:lnT>
                    <a:lnB>
                      <a:noFill/>
                    </a:lnB>
                  </a:tcPr>
                </a:tc>
                <a:tc>
                  <a:txBody>
                    <a:bodyPr/>
                    <a:lstStyle/>
                    <a:p>
                      <a:pPr algn="ctr" rtl="0" fontAlgn="b"/>
                      <a:r>
                        <a:rPr lang="en-US" altLang="zh-CN" sz="2000" b="1" i="0" u="none" strike="noStrike">
                          <a:solidFill>
                            <a:srgbClr val="000000"/>
                          </a:solidFill>
                          <a:latin typeface="Times New Roman" panose="02020603050405020304"/>
                        </a:rPr>
                        <a:t>85,920</a:t>
                      </a:r>
                    </a:p>
                  </a:txBody>
                  <a:tcPr marL="9525" marR="9525" marT="9525" marB="0" anchor="b">
                    <a:lnL>
                      <a:noFill/>
                    </a:lnL>
                    <a:lnR>
                      <a:noFill/>
                    </a:lnR>
                    <a:lnT>
                      <a:noFill/>
                    </a:lnT>
                    <a:lnB>
                      <a:noFill/>
                    </a:lnB>
                  </a:tcPr>
                </a:tc>
                <a:tc>
                  <a:txBody>
                    <a:bodyPr/>
                    <a:lstStyle/>
                    <a:p>
                      <a:pPr algn="ctr" rtl="0" fontAlgn="b"/>
                      <a:endParaRPr lang="zh-CN" altLang="en-US" sz="2000" b="1" i="0" u="none" strike="noStrike">
                        <a:solidFill>
                          <a:srgbClr val="000000"/>
                        </a:solidFill>
                        <a:latin typeface="Times New Roman" panose="02020603050405020304"/>
                      </a:endParaRPr>
                    </a:p>
                  </a:txBody>
                  <a:tcPr marL="9525" marR="9525" marT="9525" marB="0" anchor="b">
                    <a:lnL>
                      <a:noFill/>
                    </a:lnL>
                    <a:lnR>
                      <a:noFill/>
                    </a:lnR>
                    <a:lnT>
                      <a:noFill/>
                    </a:lnT>
                    <a:lnB>
                      <a:noFill/>
                    </a:lnB>
                  </a:tcPr>
                </a:tc>
                <a:tc>
                  <a:txBody>
                    <a:bodyPr/>
                    <a:lstStyle/>
                    <a:p>
                      <a:pPr algn="ctr" rtl="0" fontAlgn="b"/>
                      <a:endParaRPr lang="zh-CN" altLang="en-US" sz="2000" b="1" i="0" u="none" strike="noStrike">
                        <a:solidFill>
                          <a:srgbClr val="000000"/>
                        </a:solidFill>
                        <a:latin typeface="Times New Roman" panose="02020603050405020304"/>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499155">
                <a:tc>
                  <a:txBody>
                    <a:bodyPr/>
                    <a:lstStyle/>
                    <a:p>
                      <a:pPr algn="just" rtl="0" fontAlgn="b"/>
                      <a:r>
                        <a:rPr lang="zh-CN" altLang="en-US" sz="2000" b="1" i="0" u="none" strike="noStrike">
                          <a:solidFill>
                            <a:srgbClr val="000000"/>
                          </a:solidFill>
                          <a:latin typeface="宋体" panose="02010600030101010101" pitchFamily="2" charset="-122"/>
                        </a:rPr>
                        <a:t>投资收益</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同仁</a:t>
                      </a:r>
                    </a:p>
                  </a:txBody>
                  <a:tcPr marL="9525" marR="9525" marT="9525" marB="0" anchor="b">
                    <a:lnL>
                      <a:noFill/>
                    </a:lnL>
                    <a:lnR>
                      <a:noFill/>
                    </a:lnR>
                    <a:lnT>
                      <a:noFill/>
                    </a:lnT>
                    <a:lnB>
                      <a:noFill/>
                    </a:lnB>
                  </a:tcPr>
                </a:tc>
                <a:tc>
                  <a:txBody>
                    <a:bodyPr/>
                    <a:lstStyle/>
                    <a:p>
                      <a:pPr algn="ctr" rtl="0" fontAlgn="b"/>
                      <a:r>
                        <a:rPr lang="en-US" altLang="zh-CN" sz="2000" b="1" i="0" u="sng" strike="noStrike">
                          <a:solidFill>
                            <a:srgbClr val="000000"/>
                          </a:solidFill>
                          <a:latin typeface="Times New Roman" panose="02020603050405020304"/>
                        </a:rPr>
                        <a:t>4,200</a:t>
                      </a:r>
                    </a:p>
                  </a:txBody>
                  <a:tcPr marL="9525" marR="9525" marT="9525" marB="0" anchor="b">
                    <a:lnL>
                      <a:noFill/>
                    </a:lnL>
                    <a:lnR>
                      <a:noFill/>
                    </a:lnR>
                    <a:lnT>
                      <a:noFill/>
                    </a:lnT>
                    <a:lnB>
                      <a:noFill/>
                    </a:lnB>
                  </a:tcPr>
                </a:tc>
                <a:tc>
                  <a:txBody>
                    <a:bodyPr/>
                    <a:lstStyle/>
                    <a:p>
                      <a:pPr algn="ctr" rtl="0" fontAlgn="b"/>
                      <a:r>
                        <a:rPr lang="en-US" altLang="zh-CN" sz="2000" b="1" i="0" u="sng" strike="noStrike">
                          <a:solidFill>
                            <a:srgbClr val="000000"/>
                          </a:solidFill>
                          <a:latin typeface="Times New Roman" panose="02020603050405020304"/>
                        </a:rPr>
                        <a:t>29,400</a:t>
                      </a:r>
                    </a:p>
                  </a:txBody>
                  <a:tcPr marL="9525" marR="9525" marT="9525" marB="0" anchor="b">
                    <a:lnL>
                      <a:noFill/>
                    </a:lnL>
                    <a:lnR>
                      <a:noFill/>
                    </a:lnR>
                    <a:lnT>
                      <a:noFill/>
                    </a:lnT>
                    <a:lnB>
                      <a:noFill/>
                    </a:lnB>
                  </a:tcPr>
                </a:tc>
                <a:tc>
                  <a:txBody>
                    <a:bodyPr/>
                    <a:lstStyle/>
                    <a:p>
                      <a:pPr algn="ctr" rtl="0" fontAlgn="b"/>
                      <a:endParaRPr lang="zh-CN" altLang="en-US" sz="2000" b="1" i="0" u="none" strike="noStrike">
                        <a:solidFill>
                          <a:srgbClr val="000000"/>
                        </a:solidFill>
                        <a:latin typeface="Times New Roman" panose="02020603050405020304"/>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515257">
                <a:tc>
                  <a:txBody>
                    <a:bodyPr/>
                    <a:lstStyle/>
                    <a:p>
                      <a:pPr algn="just" rtl="0" fontAlgn="b"/>
                      <a:r>
                        <a:rPr lang="zh-CN" altLang="en-US" sz="2000" b="1" i="0" u="none" strike="noStrike">
                          <a:solidFill>
                            <a:srgbClr val="000000"/>
                          </a:solidFill>
                          <a:latin typeface="宋体" panose="02010600030101010101" pitchFamily="2" charset="-122"/>
                        </a:rPr>
                        <a:t>利润</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2000" b="1" i="0" u="dbl" strike="noStrike">
                          <a:solidFill>
                            <a:srgbClr val="000000"/>
                          </a:solidFill>
                          <a:latin typeface="Times New Roman" panose="02020603050405020304"/>
                        </a:rPr>
                        <a:t>270,120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2000" b="1" i="0" u="dbl" strike="noStrike">
                          <a:solidFill>
                            <a:srgbClr val="000000"/>
                          </a:solidFill>
                          <a:latin typeface="Times New Roman" panose="02020603050405020304"/>
                        </a:rPr>
                        <a:t>101,400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2000" b="1" i="0" u="dbl" strike="noStrike">
                          <a:solidFill>
                            <a:srgbClr val="000000"/>
                          </a:solidFill>
                          <a:latin typeface="Times New Roman" panose="02020603050405020304"/>
                        </a:rPr>
                        <a:t>60,000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30514">
                <a:tc gridSpan="4">
                  <a:txBody>
                    <a:bodyPr/>
                    <a:lstStyle/>
                    <a:p>
                      <a:pPr algn="l" rtl="0" fontAlgn="ctr"/>
                      <a:r>
                        <a:rPr lang="en-US" altLang="zh-CN" sz="2000" b="1" i="0" u="none" strike="noStrike" dirty="0">
                          <a:solidFill>
                            <a:srgbClr val="000000"/>
                          </a:solidFill>
                          <a:latin typeface="宋体" panose="02010600030101010101" pitchFamily="2" charset="-122"/>
                        </a:rPr>
                        <a:t>85920=101400*0.8+4800,</a:t>
                      </a:r>
                    </a:p>
                    <a:p>
                      <a:pPr algn="l" rtl="0" fontAlgn="ctr"/>
                      <a:r>
                        <a:rPr lang="en-US" altLang="zh-CN" sz="2000" b="1" i="0" u="none" strike="noStrike" dirty="0">
                          <a:solidFill>
                            <a:srgbClr val="000000"/>
                          </a:solidFill>
                          <a:latin typeface="宋体" panose="02010600030101010101" pitchFamily="2" charset="-122"/>
                        </a:rPr>
                        <a:t>4200=(60000-18000)*0.1,</a:t>
                      </a:r>
                    </a:p>
                    <a:p>
                      <a:pPr algn="l" rtl="0" fontAlgn="ctr"/>
                      <a:r>
                        <a:rPr lang="en-US" altLang="zh-CN" sz="2000" b="1" i="0" u="none" strike="noStrike" dirty="0">
                          <a:solidFill>
                            <a:srgbClr val="000000"/>
                          </a:solidFill>
                          <a:latin typeface="宋体" panose="02010600030101010101" pitchFamily="2" charset="-122"/>
                        </a:rPr>
                        <a:t>29400=(60000-18000)*0.7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椭圆 9"/>
          <p:cNvSpPr>
            <a:spLocks noChangeArrowheads="1"/>
          </p:cNvSpPr>
          <p:nvPr/>
        </p:nvSpPr>
        <p:spPr bwMode="auto">
          <a:xfrm>
            <a:off x="7812090" y="5516565"/>
            <a:ext cx="1214437" cy="714375"/>
          </a:xfrm>
          <a:prstGeom prst="ellipse">
            <a:avLst/>
          </a:prstGeom>
          <a:solidFill>
            <a:schemeClr val="bg1"/>
          </a:solidFill>
          <a:ln w="28575" algn="ctr">
            <a:solidFill>
              <a:srgbClr val="0033CC"/>
            </a:solidFill>
            <a:miter lim="800000"/>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2400"/>
          </a:p>
        </p:txBody>
      </p:sp>
      <p:sp>
        <p:nvSpPr>
          <p:cNvPr id="232451"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sp>
        <p:nvSpPr>
          <p:cNvPr id="5" name="TextBox 4"/>
          <p:cNvSpPr txBox="1">
            <a:spLocks noChangeArrowheads="1"/>
          </p:cNvSpPr>
          <p:nvPr/>
        </p:nvSpPr>
        <p:spPr bwMode="auto">
          <a:xfrm>
            <a:off x="1643065" y="285752"/>
            <a:ext cx="6072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a:t>2001</a:t>
            </a:r>
            <a:r>
              <a:rPr lang="zh-CN" altLang="zh-CN" sz="2400" b="1"/>
              <a:t>年的合并利润表</a:t>
            </a:r>
          </a:p>
        </p:txBody>
      </p:sp>
      <p:graphicFrame>
        <p:nvGraphicFramePr>
          <p:cNvPr id="7" name="表格 6"/>
          <p:cNvGraphicFramePr>
            <a:graphicFrameLocks noGrp="1"/>
          </p:cNvGraphicFramePr>
          <p:nvPr/>
        </p:nvGraphicFramePr>
        <p:xfrm>
          <a:off x="250827" y="765177"/>
          <a:ext cx="8640763" cy="5329235"/>
        </p:xfrm>
        <a:graphic>
          <a:graphicData uri="http://schemas.openxmlformats.org/drawingml/2006/table">
            <a:tbl>
              <a:tblPr/>
              <a:tblGrid>
                <a:gridCol w="2044237">
                  <a:extLst>
                    <a:ext uri="{9D8B030D-6E8A-4147-A177-3AD203B41FA5}">
                      <a16:colId xmlns:a16="http://schemas.microsoft.com/office/drawing/2014/main" val="20000"/>
                    </a:ext>
                  </a:extLst>
                </a:gridCol>
                <a:gridCol w="1271205">
                  <a:extLst>
                    <a:ext uri="{9D8B030D-6E8A-4147-A177-3AD203B41FA5}">
                      <a16:colId xmlns:a16="http://schemas.microsoft.com/office/drawing/2014/main" val="20001"/>
                    </a:ext>
                  </a:extLst>
                </a:gridCol>
                <a:gridCol w="1271205">
                  <a:extLst>
                    <a:ext uri="{9D8B030D-6E8A-4147-A177-3AD203B41FA5}">
                      <a16:colId xmlns:a16="http://schemas.microsoft.com/office/drawing/2014/main" val="20002"/>
                    </a:ext>
                  </a:extLst>
                </a:gridCol>
                <a:gridCol w="1271205">
                  <a:extLst>
                    <a:ext uri="{9D8B030D-6E8A-4147-A177-3AD203B41FA5}">
                      <a16:colId xmlns:a16="http://schemas.microsoft.com/office/drawing/2014/main" val="20003"/>
                    </a:ext>
                  </a:extLst>
                </a:gridCol>
                <a:gridCol w="927637">
                  <a:extLst>
                    <a:ext uri="{9D8B030D-6E8A-4147-A177-3AD203B41FA5}">
                      <a16:colId xmlns:a16="http://schemas.microsoft.com/office/drawing/2014/main" val="20004"/>
                    </a:ext>
                  </a:extLst>
                </a:gridCol>
                <a:gridCol w="927637">
                  <a:extLst>
                    <a:ext uri="{9D8B030D-6E8A-4147-A177-3AD203B41FA5}">
                      <a16:colId xmlns:a16="http://schemas.microsoft.com/office/drawing/2014/main" val="20005"/>
                    </a:ext>
                  </a:extLst>
                </a:gridCol>
                <a:gridCol w="927637">
                  <a:extLst>
                    <a:ext uri="{9D8B030D-6E8A-4147-A177-3AD203B41FA5}">
                      <a16:colId xmlns:a16="http://schemas.microsoft.com/office/drawing/2014/main" val="20006"/>
                    </a:ext>
                  </a:extLst>
                </a:gridCol>
              </a:tblGrid>
              <a:tr h="585937">
                <a:tc>
                  <a:txBody>
                    <a:bodyPr/>
                    <a:lstStyle/>
                    <a:p>
                      <a:pPr algn="just" rtl="0" fontAlgn="b"/>
                      <a:r>
                        <a:rPr lang="zh-CN" altLang="en-US" sz="1800" b="0" i="0" u="none" strike="noStrike">
                          <a:solidFill>
                            <a:srgbClr val="000000"/>
                          </a:solidFill>
                          <a:latin typeface="宋体" panose="02010600030101010101" pitchFamily="2" charset="-122"/>
                        </a:rPr>
                        <a:t>　</a:t>
                      </a:r>
                    </a:p>
                  </a:txBody>
                  <a:tcPr marL="9089" marR="9089" marT="909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新华公司</a:t>
                      </a:r>
                      <a:r>
                        <a:rPr lang="zh-CN" altLang="en-US" sz="1800" b="0" i="0" u="none" strike="noStrike">
                          <a:solidFill>
                            <a:srgbClr val="000000"/>
                          </a:solidFill>
                          <a:latin typeface="Times New Roman" panose="02020603050405020304"/>
                        </a:rPr>
                        <a:t> </a:t>
                      </a:r>
                      <a:endParaRPr lang="zh-CN" altLang="en-US" sz="1800" b="0" i="0" u="none" strike="noStrike">
                        <a:solidFill>
                          <a:srgbClr val="000000"/>
                        </a:solidFill>
                        <a:latin typeface="宋体" panose="02010600030101010101" pitchFamily="2" charset="-122"/>
                      </a:endParaRPr>
                    </a:p>
                  </a:txBody>
                  <a:tcPr marL="9089" marR="9089" marT="909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安泰公司</a:t>
                      </a:r>
                      <a:r>
                        <a:rPr lang="zh-CN" altLang="en-US" sz="1800" b="0" i="0" u="none" strike="noStrike">
                          <a:solidFill>
                            <a:srgbClr val="000000"/>
                          </a:solidFill>
                          <a:latin typeface="Times New Roman" panose="02020603050405020304"/>
                        </a:rPr>
                        <a:t> </a:t>
                      </a:r>
                      <a:endParaRPr lang="zh-CN" altLang="en-US" sz="1800" b="0" i="0" u="none" strike="noStrike">
                        <a:solidFill>
                          <a:srgbClr val="000000"/>
                        </a:solidFill>
                        <a:latin typeface="宋体" panose="02010600030101010101" pitchFamily="2" charset="-122"/>
                      </a:endParaRPr>
                    </a:p>
                  </a:txBody>
                  <a:tcPr marL="9089" marR="9089" marT="909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同仁 公司</a:t>
                      </a:r>
                      <a:r>
                        <a:rPr lang="zh-CN" altLang="en-US" sz="1800" b="0" i="0" u="none" strike="noStrike">
                          <a:solidFill>
                            <a:srgbClr val="000000"/>
                          </a:solidFill>
                          <a:latin typeface="Times New Roman" panose="02020603050405020304"/>
                        </a:rPr>
                        <a:t> </a:t>
                      </a:r>
                      <a:endParaRPr lang="zh-CN" altLang="en-US" sz="1800" b="0" i="0" u="none" strike="noStrike">
                        <a:solidFill>
                          <a:srgbClr val="000000"/>
                        </a:solidFill>
                        <a:latin typeface="宋体" panose="02010600030101010101" pitchFamily="2" charset="-122"/>
                      </a:endParaRPr>
                    </a:p>
                  </a:txBody>
                  <a:tcPr marL="9089" marR="9089" marT="909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zh-CN" altLang="en-US" sz="1800" b="0" i="0" u="none" strike="noStrike">
                          <a:solidFill>
                            <a:srgbClr val="000000"/>
                          </a:solidFill>
                          <a:latin typeface="宋体" panose="02010600030101010101" pitchFamily="2" charset="-122"/>
                        </a:rPr>
                        <a:t>调整和抵销</a:t>
                      </a:r>
                    </a:p>
                  </a:txBody>
                  <a:tcPr marL="9089" marR="9089" marT="909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rtl="0" fontAlgn="b"/>
                      <a:r>
                        <a:rPr lang="zh-CN" altLang="en-US" sz="1800" b="0" i="0" u="none" strike="noStrike">
                          <a:solidFill>
                            <a:srgbClr val="000000"/>
                          </a:solidFill>
                          <a:latin typeface="宋体" panose="02010600030101010101" pitchFamily="2" charset="-122"/>
                        </a:rPr>
                        <a:t>合并数</a:t>
                      </a:r>
                    </a:p>
                  </a:txBody>
                  <a:tcPr marL="9089" marR="9089" marT="909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5937">
                <a:tc>
                  <a:txBody>
                    <a:bodyPr/>
                    <a:lstStyle/>
                    <a:p>
                      <a:pPr algn="just" rtl="0" fontAlgn="b"/>
                      <a:r>
                        <a:rPr lang="zh-CN" altLang="en-US" sz="1800" b="0" i="0" u="none" strike="noStrike">
                          <a:solidFill>
                            <a:srgbClr val="000000"/>
                          </a:solidFill>
                          <a:latin typeface="宋体" panose="02010600030101010101" pitchFamily="2" charset="-122"/>
                        </a:rPr>
                        <a:t>销售收入</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1800" b="0" i="0" u="none" strike="noStrike">
                          <a:solidFill>
                            <a:srgbClr val="000000"/>
                          </a:solidFill>
                          <a:latin typeface="Times New Roman" panose="02020603050405020304"/>
                        </a:rPr>
                        <a:t>720,000</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1800" b="0" i="0" u="none" strike="noStrike">
                          <a:solidFill>
                            <a:srgbClr val="000000"/>
                          </a:solidFill>
                          <a:latin typeface="Times New Roman" panose="02020603050405020304"/>
                        </a:rPr>
                        <a:t>240,000</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1800" b="0" i="0" u="none" strike="noStrike">
                          <a:solidFill>
                            <a:srgbClr val="000000"/>
                          </a:solidFill>
                          <a:latin typeface="Times New Roman" panose="02020603050405020304"/>
                        </a:rPr>
                        <a:t>216,000</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1800" b="0" i="0" u="none" strike="noStrike">
                          <a:solidFill>
                            <a:srgbClr val="000000"/>
                          </a:solidFill>
                          <a:latin typeface="Times New Roman" panose="02020603050405020304"/>
                        </a:rPr>
                        <a:t>72,000</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zh-CN" altLang="en-US" sz="1800" b="0" i="0" u="none" strike="noStrike">
                          <a:solidFill>
                            <a:srgbClr val="000000"/>
                          </a:solidFill>
                          <a:latin typeface="Times New Roman" panose="02020603050405020304"/>
                        </a:rPr>
                        <a:t>　</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1800" b="0" i="0" u="none" strike="noStrike">
                          <a:solidFill>
                            <a:srgbClr val="000000"/>
                          </a:solidFill>
                          <a:latin typeface="Times New Roman" panose="02020603050405020304"/>
                        </a:rPr>
                        <a:t>1,104,000</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85937">
                <a:tc>
                  <a:txBody>
                    <a:bodyPr/>
                    <a:lstStyle/>
                    <a:p>
                      <a:pPr algn="just" rtl="0" fontAlgn="b"/>
                      <a:r>
                        <a:rPr lang="zh-CN" altLang="en-US" sz="1800" b="0" i="0" u="none" strike="noStrike">
                          <a:solidFill>
                            <a:srgbClr val="000000"/>
                          </a:solidFill>
                          <a:latin typeface="宋体" panose="02010600030101010101" pitchFamily="2" charset="-122"/>
                        </a:rPr>
                        <a:t>销售成本</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(420,000)</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(96,000)</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(108,000)</a:t>
                      </a:r>
                    </a:p>
                  </a:txBody>
                  <a:tcPr marL="9089" marR="9089" marT="9090"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54,000</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(570,000)</a:t>
                      </a:r>
                    </a:p>
                  </a:txBody>
                  <a:tcPr marL="9089" marR="9089" marT="9090" marB="0" anchor="b">
                    <a:lnL>
                      <a:noFill/>
                    </a:lnL>
                    <a:lnR>
                      <a:noFill/>
                    </a:lnR>
                    <a:lnT>
                      <a:noFill/>
                    </a:lnT>
                    <a:lnB>
                      <a:noFill/>
                    </a:lnB>
                  </a:tcPr>
                </a:tc>
                <a:extLst>
                  <a:ext uri="{0D108BD9-81ED-4DB2-BD59-A6C34878D82A}">
                    <a16:rowId xmlns:a16="http://schemas.microsoft.com/office/drawing/2014/main" val="10002"/>
                  </a:ext>
                </a:extLst>
              </a:tr>
              <a:tr h="585937">
                <a:tc>
                  <a:txBody>
                    <a:bodyPr/>
                    <a:lstStyle/>
                    <a:p>
                      <a:pPr algn="just" rtl="0" fontAlgn="b"/>
                      <a:r>
                        <a:rPr lang="zh-CN" altLang="en-US" sz="1800" b="0" i="0" u="none" strike="noStrike">
                          <a:solidFill>
                            <a:srgbClr val="000000"/>
                          </a:solidFill>
                          <a:latin typeface="宋体" panose="02010600030101010101" pitchFamily="2" charset="-122"/>
                        </a:rPr>
                        <a:t>其它费用</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(120,000)</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(72,000)</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(48,000)</a:t>
                      </a:r>
                    </a:p>
                  </a:txBody>
                  <a:tcPr marL="9089" marR="9089" marT="9090" marB="0" anchor="b">
                    <a:lnL>
                      <a:noFill/>
                    </a:lnL>
                    <a:lnR>
                      <a:noFill/>
                    </a:lnR>
                    <a:lnT>
                      <a:noFill/>
                    </a:lnT>
                    <a:lnB>
                      <a:noFill/>
                    </a:lnB>
                  </a:tcPr>
                </a:tc>
                <a:tc>
                  <a:txBody>
                    <a:bodyPr/>
                    <a:lstStyle/>
                    <a:p>
                      <a:pPr algn="ctr" fontAlgn="b"/>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4,800</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(235,200)</a:t>
                      </a:r>
                    </a:p>
                  </a:txBody>
                  <a:tcPr marL="9089" marR="9089" marT="9090" marB="0" anchor="b">
                    <a:lnL>
                      <a:noFill/>
                    </a:lnL>
                    <a:lnR>
                      <a:noFill/>
                    </a:lnR>
                    <a:lnT>
                      <a:noFill/>
                    </a:lnT>
                    <a:lnB>
                      <a:noFill/>
                    </a:lnB>
                  </a:tcPr>
                </a:tc>
                <a:extLst>
                  <a:ext uri="{0D108BD9-81ED-4DB2-BD59-A6C34878D82A}">
                    <a16:rowId xmlns:a16="http://schemas.microsoft.com/office/drawing/2014/main" val="10003"/>
                  </a:ext>
                </a:extLst>
              </a:tr>
              <a:tr h="585937">
                <a:tc>
                  <a:txBody>
                    <a:bodyPr/>
                    <a:lstStyle/>
                    <a:p>
                      <a:pPr algn="just" rtl="0" fontAlgn="b"/>
                      <a:r>
                        <a:rPr lang="zh-CN" altLang="en-US" sz="1800" b="0" i="0" u="none" strike="noStrike" dirty="0">
                          <a:solidFill>
                            <a:srgbClr val="000000"/>
                          </a:solidFill>
                          <a:latin typeface="宋体" panose="02010600030101010101" pitchFamily="2" charset="-122"/>
                        </a:rPr>
                        <a:t>投资收益</a:t>
                      </a:r>
                      <a:r>
                        <a:rPr lang="en-US" altLang="zh-CN" sz="1800" b="0" i="0" u="none" strike="noStrike" dirty="0">
                          <a:solidFill>
                            <a:srgbClr val="000000"/>
                          </a:solidFill>
                          <a:latin typeface="宋体" panose="02010600030101010101" pitchFamily="2" charset="-122"/>
                        </a:rPr>
                        <a:t>—</a:t>
                      </a:r>
                      <a:r>
                        <a:rPr lang="zh-CN" altLang="en-US" sz="1800" b="0" i="0" u="none" strike="noStrike" dirty="0">
                          <a:solidFill>
                            <a:srgbClr val="000000"/>
                          </a:solidFill>
                          <a:latin typeface="宋体" panose="02010600030101010101" pitchFamily="2" charset="-122"/>
                        </a:rPr>
                        <a:t>泰安</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91,200 </a:t>
                      </a:r>
                    </a:p>
                  </a:txBody>
                  <a:tcPr marL="9089" marR="9089" marT="9090" marB="0" anchor="b">
                    <a:lnL>
                      <a:noFill/>
                    </a:lnL>
                    <a:lnR>
                      <a:noFill/>
                    </a:lnR>
                    <a:lnT>
                      <a:noFill/>
                    </a:lnT>
                    <a:lnB>
                      <a:noFill/>
                    </a:lnB>
                  </a:tcPr>
                </a:tc>
                <a:tc>
                  <a:txBody>
                    <a:bodyPr/>
                    <a:lstStyle/>
                    <a:p>
                      <a:pPr algn="ctr" rtl="0" fontAlgn="b"/>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rtl="0" fontAlgn="b"/>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panose="02020603050405020304"/>
                        </a:rPr>
                        <a:t>91200</a:t>
                      </a:r>
                    </a:p>
                  </a:txBody>
                  <a:tcPr marL="9089" marR="9089" marT="9090" marB="0" anchor="b">
                    <a:lnL>
                      <a:noFill/>
                    </a:lnL>
                    <a:lnR>
                      <a:noFill/>
                    </a:lnR>
                    <a:lnT>
                      <a:noFill/>
                    </a:lnT>
                    <a:lnB>
                      <a:noFill/>
                    </a:lnB>
                  </a:tcPr>
                </a:tc>
                <a:tc>
                  <a:txBody>
                    <a:bodyPr/>
                    <a:lstStyle/>
                    <a:p>
                      <a:pPr algn="ctr" rtl="0" fontAlgn="b"/>
                      <a:endParaRPr lang="zh-CN" altLang="en-US" sz="1800" b="0" i="0" u="none" strike="noStrike" dirty="0">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0 </a:t>
                      </a:r>
                    </a:p>
                  </a:txBody>
                  <a:tcPr marL="9089" marR="9089" marT="9090" marB="0" anchor="b">
                    <a:lnL>
                      <a:noFill/>
                    </a:lnL>
                    <a:lnR>
                      <a:noFill/>
                    </a:lnR>
                    <a:lnT>
                      <a:noFill/>
                    </a:lnT>
                    <a:lnB>
                      <a:noFill/>
                    </a:lnB>
                  </a:tcPr>
                </a:tc>
                <a:extLst>
                  <a:ext uri="{0D108BD9-81ED-4DB2-BD59-A6C34878D82A}">
                    <a16:rowId xmlns:a16="http://schemas.microsoft.com/office/drawing/2014/main" val="10004"/>
                  </a:ext>
                </a:extLst>
              </a:tr>
              <a:tr h="585937">
                <a:tc>
                  <a:txBody>
                    <a:bodyPr/>
                    <a:lstStyle/>
                    <a:p>
                      <a:pPr algn="just" rtl="0" fontAlgn="b"/>
                      <a:r>
                        <a:rPr lang="zh-CN" altLang="en-US" sz="1800" b="0" i="0" u="none" strike="noStrike" dirty="0">
                          <a:solidFill>
                            <a:srgbClr val="000000"/>
                          </a:solidFill>
                          <a:latin typeface="宋体" panose="02010600030101010101" pitchFamily="2" charset="-122"/>
                        </a:rPr>
                        <a:t>投资收益</a:t>
                      </a:r>
                      <a:r>
                        <a:rPr lang="en-US" altLang="zh-CN" sz="1800" b="0" i="0" u="none" strike="noStrike" dirty="0">
                          <a:solidFill>
                            <a:srgbClr val="000000"/>
                          </a:solidFill>
                          <a:latin typeface="宋体" panose="02010600030101010101" pitchFamily="2" charset="-122"/>
                        </a:rPr>
                        <a:t>—</a:t>
                      </a:r>
                      <a:r>
                        <a:rPr lang="zh-CN" altLang="en-US" sz="1800" b="0" i="0" u="none" strike="noStrike" dirty="0">
                          <a:solidFill>
                            <a:srgbClr val="000000"/>
                          </a:solidFill>
                          <a:latin typeface="宋体" panose="02010600030101010101" pitchFamily="2" charset="-122"/>
                        </a:rPr>
                        <a:t>同仁</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6,000 </a:t>
                      </a: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42,000 </a:t>
                      </a:r>
                    </a:p>
                  </a:txBody>
                  <a:tcPr marL="9089" marR="9089" marT="9090" marB="0" anchor="b">
                    <a:lnL>
                      <a:noFill/>
                    </a:lnL>
                    <a:lnR>
                      <a:noFill/>
                    </a:lnR>
                    <a:lnT>
                      <a:noFill/>
                    </a:lnT>
                    <a:lnB>
                      <a:noFill/>
                    </a:lnB>
                  </a:tcPr>
                </a:tc>
                <a:tc>
                  <a:txBody>
                    <a:bodyPr/>
                    <a:lstStyle/>
                    <a:p>
                      <a:pPr algn="ctr" rtl="0" fontAlgn="b"/>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fontAlgn="b"/>
                      <a:r>
                        <a:rPr lang="en-US" altLang="zh-CN" sz="1800" b="0" i="0" u="none" strike="noStrike">
                          <a:solidFill>
                            <a:srgbClr val="000000"/>
                          </a:solidFill>
                          <a:latin typeface="Times New Roman" panose="02020603050405020304"/>
                        </a:rPr>
                        <a:t>48000</a:t>
                      </a:r>
                    </a:p>
                  </a:txBody>
                  <a:tcPr marL="9089" marR="9089" marT="9090" marB="0" anchor="b">
                    <a:lnL>
                      <a:noFill/>
                    </a:lnL>
                    <a:lnR>
                      <a:noFill/>
                    </a:lnR>
                    <a:lnT>
                      <a:noFill/>
                    </a:lnT>
                    <a:lnB>
                      <a:noFill/>
                    </a:lnB>
                  </a:tcPr>
                </a:tc>
                <a:tc>
                  <a:txBody>
                    <a:bodyPr/>
                    <a:lstStyle/>
                    <a:p>
                      <a:pPr algn="ctr" rtl="0" fontAlgn="b"/>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a:noFill/>
                    </a:lnB>
                  </a:tcPr>
                </a:tc>
                <a:tc>
                  <a:txBody>
                    <a:bodyPr/>
                    <a:lstStyle/>
                    <a:p>
                      <a:pPr algn="ctr" rtl="0" fontAlgn="b"/>
                      <a:r>
                        <a:rPr lang="en-US" altLang="zh-CN" sz="1800" b="0" i="0" u="none" strike="noStrike">
                          <a:solidFill>
                            <a:srgbClr val="000000"/>
                          </a:solidFill>
                          <a:latin typeface="Times New Roman" panose="02020603050405020304"/>
                        </a:rPr>
                        <a:t>0 </a:t>
                      </a:r>
                    </a:p>
                  </a:txBody>
                  <a:tcPr marL="9089" marR="9089" marT="9090" marB="0" anchor="b">
                    <a:lnL>
                      <a:noFill/>
                    </a:lnL>
                    <a:lnR>
                      <a:noFill/>
                    </a:lnR>
                    <a:lnT>
                      <a:noFill/>
                    </a:lnT>
                    <a:lnB>
                      <a:noFill/>
                    </a:lnB>
                  </a:tcPr>
                </a:tc>
                <a:extLst>
                  <a:ext uri="{0D108BD9-81ED-4DB2-BD59-A6C34878D82A}">
                    <a16:rowId xmlns:a16="http://schemas.microsoft.com/office/drawing/2014/main" val="10005"/>
                  </a:ext>
                </a:extLst>
              </a:tr>
              <a:tr h="613838">
                <a:tc>
                  <a:txBody>
                    <a:bodyPr/>
                    <a:lstStyle/>
                    <a:p>
                      <a:pPr algn="just" rtl="0" fontAlgn="b"/>
                      <a:r>
                        <a:rPr lang="zh-CN" altLang="en-US" sz="1800" b="0" i="0" u="none" strike="noStrike">
                          <a:solidFill>
                            <a:srgbClr val="000000"/>
                          </a:solidFill>
                          <a:latin typeface="宋体" panose="02010600030101010101" pitchFamily="2" charset="-122"/>
                        </a:rPr>
                        <a:t>（合并）净利润</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1800" b="0" i="0" u="none" strike="noStrike">
                          <a:solidFill>
                            <a:srgbClr val="000000"/>
                          </a:solidFill>
                          <a:latin typeface="宋体" panose="02010600030101010101" pitchFamily="2" charset="-122"/>
                        </a:rPr>
                        <a:t>277,200</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1800" b="0" i="0" u="none" strike="noStrike">
                          <a:solidFill>
                            <a:srgbClr val="000000"/>
                          </a:solidFill>
                          <a:latin typeface="宋体" panose="02010600030101010101" pitchFamily="2" charset="-122"/>
                        </a:rPr>
                        <a:t>114,000</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1800" b="0" i="0" u="none" strike="noStrike">
                          <a:solidFill>
                            <a:srgbClr val="000000"/>
                          </a:solidFill>
                          <a:latin typeface="宋体" panose="02010600030101010101" pitchFamily="2" charset="-122"/>
                        </a:rPr>
                        <a:t>60,000</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　</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　</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altLang="zh-CN" sz="1800" b="0" i="0" u="none" strike="noStrike">
                          <a:solidFill>
                            <a:srgbClr val="000000"/>
                          </a:solidFill>
                          <a:latin typeface="Times New Roman" panose="02020603050405020304"/>
                        </a:rPr>
                        <a:t>298,800</a:t>
                      </a:r>
                    </a:p>
                  </a:txBody>
                  <a:tcPr marL="9089" marR="9089" marT="909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5937">
                <a:tc gridSpan="2">
                  <a:txBody>
                    <a:bodyPr/>
                    <a:lstStyle/>
                    <a:p>
                      <a:pPr algn="just" rtl="0" fontAlgn="b"/>
                      <a:r>
                        <a:rPr lang="zh-CN" altLang="en-US" sz="1800" b="0" i="0" u="none" strike="noStrike">
                          <a:solidFill>
                            <a:srgbClr val="000000"/>
                          </a:solidFill>
                          <a:latin typeface="宋体" panose="02010600030101010101" pitchFamily="2" charset="-122"/>
                        </a:rPr>
                        <a:t>减：少数股东利润</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p>
                  </a:txBody>
                  <a:tcPr/>
                </a:tc>
                <a:tc>
                  <a:txBody>
                    <a:bodyPr/>
                    <a:lstStyle/>
                    <a:p>
                      <a:pPr algn="ctr" fontAlgn="b"/>
                      <a:r>
                        <a:rPr lang="zh-CN" altLang="en-US" sz="1800" b="0" i="0" u="none" strike="noStrike">
                          <a:solidFill>
                            <a:srgbClr val="000000"/>
                          </a:solidFill>
                          <a:latin typeface="Times New Roman" panose="02020603050405020304"/>
                        </a:rPr>
                        <a:t>　</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zh-CN" altLang="en-US" sz="1800" b="0" i="0" u="none" strike="noStrike">
                          <a:solidFill>
                            <a:srgbClr val="000000"/>
                          </a:solidFill>
                          <a:latin typeface="Times New Roman" panose="02020603050405020304"/>
                        </a:rPr>
                        <a:t>　</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zh-CN" altLang="en-US" sz="1800" b="0" i="0" u="none" strike="noStrike">
                          <a:solidFill>
                            <a:srgbClr val="000000"/>
                          </a:solidFill>
                          <a:latin typeface="Times New Roman" panose="02020603050405020304"/>
                        </a:rPr>
                        <a:t>　</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zh-CN" altLang="en-US" sz="1800" b="0" i="0" u="none" strike="noStrike">
                          <a:solidFill>
                            <a:srgbClr val="000000"/>
                          </a:solidFill>
                          <a:latin typeface="Times New Roman" panose="02020603050405020304"/>
                        </a:rPr>
                        <a:t>　</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altLang="zh-CN" sz="1800" b="0" i="0" u="none" strike="noStrike">
                          <a:solidFill>
                            <a:srgbClr val="000000"/>
                          </a:solidFill>
                          <a:latin typeface="Times New Roman" panose="02020603050405020304"/>
                        </a:rPr>
                        <a:t>(28,680)</a:t>
                      </a:r>
                    </a:p>
                  </a:txBody>
                  <a:tcPr marL="9089" marR="9089" marT="909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613838">
                <a:tc gridSpan="3">
                  <a:txBody>
                    <a:bodyPr/>
                    <a:lstStyle/>
                    <a:p>
                      <a:pPr algn="just" rtl="0" fontAlgn="b"/>
                      <a:r>
                        <a:rPr lang="zh-CN" altLang="en-US" sz="1800" b="0" i="0" u="none" strike="noStrike">
                          <a:solidFill>
                            <a:srgbClr val="000000"/>
                          </a:solidFill>
                          <a:latin typeface="Times New Roman" panose="02020603050405020304"/>
                        </a:rPr>
                        <a:t> </a:t>
                      </a:r>
                      <a:r>
                        <a:rPr lang="zh-CN" altLang="en-US" sz="1800" b="0" i="0" u="none" strike="noStrike">
                          <a:solidFill>
                            <a:srgbClr val="000000"/>
                          </a:solidFill>
                          <a:latin typeface="宋体" panose="02010600030101010101" pitchFamily="2" charset="-122"/>
                        </a:rPr>
                        <a:t>归属于母公司股东的净利润</a:t>
                      </a:r>
                      <a:endParaRPr lang="zh-CN" altLang="en-US" sz="1800" b="0" i="0" u="none" strike="noStrike">
                        <a:solidFill>
                          <a:srgbClr val="000000"/>
                        </a:solidFill>
                        <a:latin typeface="Times New Roman" panose="02020603050405020304"/>
                      </a:endParaRPr>
                    </a:p>
                  </a:txBody>
                  <a:tcPr marL="9089" marR="9089" marT="9090" marB="0" anchor="b">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pPr algn="ctr" rtl="0" fontAlgn="b"/>
                      <a:r>
                        <a:rPr lang="zh-CN" altLang="en-US" sz="1800" b="0" i="0" u="none" strike="noStrike">
                          <a:solidFill>
                            <a:srgbClr val="000000"/>
                          </a:solidFill>
                          <a:latin typeface="宋体" panose="02010600030101010101" pitchFamily="2" charset="-122"/>
                        </a:rPr>
                        <a:t>　</a:t>
                      </a:r>
                    </a:p>
                  </a:txBody>
                  <a:tcPr marL="9089" marR="9089" marT="90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　</a:t>
                      </a:r>
                    </a:p>
                  </a:txBody>
                  <a:tcPr marL="9089" marR="9089" marT="90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b"/>
                      <a:r>
                        <a:rPr lang="zh-CN" altLang="en-US" sz="1800" b="0" i="0" u="none" strike="noStrike">
                          <a:solidFill>
                            <a:srgbClr val="000000"/>
                          </a:solidFill>
                          <a:latin typeface="宋体" panose="02010600030101010101" pitchFamily="2" charset="-122"/>
                        </a:rPr>
                        <a:t>　</a:t>
                      </a:r>
                    </a:p>
                  </a:txBody>
                  <a:tcPr marL="9089" marR="9089" marT="909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b"/>
                      <a:r>
                        <a:rPr lang="en-US" altLang="zh-CN" sz="1800" b="1" i="0" u="none" strike="noStrike" dirty="0">
                          <a:solidFill>
                            <a:srgbClr val="000000"/>
                          </a:solidFill>
                          <a:latin typeface="Times New Roman" panose="02020603050405020304"/>
                        </a:rPr>
                        <a:t>270,120</a:t>
                      </a:r>
                    </a:p>
                  </a:txBody>
                  <a:tcPr marL="9089" marR="9089" marT="909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5"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sp>
        <p:nvSpPr>
          <p:cNvPr id="233475" name="TextBox 5"/>
          <p:cNvSpPr txBox="1">
            <a:spLocks noChangeArrowheads="1"/>
          </p:cNvSpPr>
          <p:nvPr/>
        </p:nvSpPr>
        <p:spPr bwMode="auto">
          <a:xfrm>
            <a:off x="357190" y="285752"/>
            <a:ext cx="4429125" cy="1323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000" b="1">
                <a:solidFill>
                  <a:srgbClr val="0033CC"/>
                </a:solidFill>
              </a:rPr>
              <a:t>附：抵销分录</a:t>
            </a:r>
          </a:p>
          <a:p>
            <a:pPr eaLnBrk="1" hangingPunct="1">
              <a:spcBef>
                <a:spcPct val="0"/>
              </a:spcBef>
              <a:buClrTx/>
              <a:buSzTx/>
              <a:buFontTx/>
              <a:buNone/>
            </a:pPr>
            <a:r>
              <a:rPr lang="en-US" altLang="zh-CN" sz="2000" b="1">
                <a:solidFill>
                  <a:srgbClr val="0033CC"/>
                </a:solidFill>
              </a:rPr>
              <a:t>1</a:t>
            </a:r>
            <a:r>
              <a:rPr lang="zh-CN" altLang="en-US" sz="2000" b="1">
                <a:solidFill>
                  <a:srgbClr val="0033CC"/>
                </a:solidFill>
              </a:rPr>
              <a:t>）</a:t>
            </a:r>
            <a:r>
              <a:rPr lang="zh-CN" altLang="zh-CN" sz="2000" b="1">
                <a:solidFill>
                  <a:srgbClr val="0033CC"/>
                </a:solidFill>
              </a:rPr>
              <a:t>借：</a:t>
            </a:r>
            <a:r>
              <a:rPr lang="zh-CN" altLang="en-US" sz="2000" b="1">
                <a:solidFill>
                  <a:srgbClr val="0033CC"/>
                </a:solidFill>
              </a:rPr>
              <a:t>销售</a:t>
            </a:r>
            <a:r>
              <a:rPr lang="zh-CN" altLang="zh-CN" sz="2000" b="1">
                <a:solidFill>
                  <a:srgbClr val="0033CC"/>
                </a:solidFill>
              </a:rPr>
              <a:t>收入</a:t>
            </a:r>
            <a:r>
              <a:rPr lang="en-US" altLang="zh-CN" sz="2000" b="1">
                <a:solidFill>
                  <a:srgbClr val="0033CC"/>
                </a:solidFill>
              </a:rPr>
              <a:t>   72000</a:t>
            </a:r>
            <a:endParaRPr lang="zh-CN" altLang="zh-CN" sz="2000" b="1">
              <a:solidFill>
                <a:srgbClr val="0033CC"/>
              </a:solidFill>
            </a:endParaRP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贷：</a:t>
            </a:r>
            <a:r>
              <a:rPr lang="zh-CN" altLang="en-US" sz="2000" b="1">
                <a:solidFill>
                  <a:srgbClr val="0033CC"/>
                </a:solidFill>
              </a:rPr>
              <a:t>销售</a:t>
            </a:r>
            <a:r>
              <a:rPr lang="zh-CN" altLang="zh-CN" sz="2000" b="1">
                <a:solidFill>
                  <a:srgbClr val="0033CC"/>
                </a:solidFill>
              </a:rPr>
              <a:t>成本</a:t>
            </a:r>
            <a:r>
              <a:rPr lang="en-US" altLang="zh-CN" sz="2000" b="1">
                <a:solidFill>
                  <a:srgbClr val="0033CC"/>
                </a:solidFill>
              </a:rPr>
              <a:t>       54000</a:t>
            </a:r>
            <a:endParaRPr lang="zh-CN" altLang="zh-CN" sz="2000" b="1">
              <a:solidFill>
                <a:srgbClr val="0033CC"/>
              </a:solidFill>
            </a:endParaRP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存货</a:t>
            </a:r>
            <a:r>
              <a:rPr lang="en-US" altLang="zh-CN" sz="2000" b="1">
                <a:solidFill>
                  <a:srgbClr val="0033CC"/>
                </a:solidFill>
              </a:rPr>
              <a:t>                   18000</a:t>
            </a:r>
            <a:endParaRPr lang="zh-CN" altLang="en-US" sz="2000"/>
          </a:p>
        </p:txBody>
      </p:sp>
      <p:sp>
        <p:nvSpPr>
          <p:cNvPr id="7" name="TextBox 6"/>
          <p:cNvSpPr txBox="1">
            <a:spLocks noChangeArrowheads="1"/>
          </p:cNvSpPr>
          <p:nvPr/>
        </p:nvSpPr>
        <p:spPr bwMode="auto">
          <a:xfrm>
            <a:off x="357190" y="1643065"/>
            <a:ext cx="5214937" cy="1323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33CC"/>
                </a:solidFill>
              </a:rPr>
              <a:t>2</a:t>
            </a:r>
            <a:r>
              <a:rPr lang="zh-CN" altLang="en-US" sz="2000" b="1">
                <a:solidFill>
                  <a:srgbClr val="0033CC"/>
                </a:solidFill>
              </a:rPr>
              <a:t>）</a:t>
            </a:r>
            <a:r>
              <a:rPr lang="zh-CN" altLang="zh-CN" sz="2000" b="1">
                <a:solidFill>
                  <a:srgbClr val="0033CC"/>
                </a:solidFill>
              </a:rPr>
              <a:t>借：</a:t>
            </a:r>
            <a:r>
              <a:rPr lang="zh-CN" altLang="en-US" sz="2000" b="1">
                <a:solidFill>
                  <a:srgbClr val="0033CC"/>
                </a:solidFill>
              </a:rPr>
              <a:t>期初未分配利润   </a:t>
            </a:r>
            <a:r>
              <a:rPr lang="en-US" altLang="zh-CN" sz="2000" b="1">
                <a:solidFill>
                  <a:srgbClr val="0033CC"/>
                </a:solidFill>
              </a:rPr>
              <a:t>9600</a:t>
            </a: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累计折旧</a:t>
            </a:r>
            <a:r>
              <a:rPr lang="en-US" altLang="zh-CN" sz="2000" b="1">
                <a:solidFill>
                  <a:srgbClr val="0033CC"/>
                </a:solidFill>
              </a:rPr>
              <a:t>           9600</a:t>
            </a:r>
            <a:endParaRPr lang="zh-CN" altLang="zh-CN" sz="2000" b="1">
              <a:solidFill>
                <a:srgbClr val="0033CC"/>
              </a:solidFill>
            </a:endParaRP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贷：其他费用</a:t>
            </a:r>
            <a:r>
              <a:rPr lang="en-US" altLang="zh-CN" sz="2000" b="1">
                <a:solidFill>
                  <a:srgbClr val="0033CC"/>
                </a:solidFill>
              </a:rPr>
              <a:t> –</a:t>
            </a:r>
            <a:r>
              <a:rPr lang="zh-CN" altLang="en-US" sz="2000" b="1">
                <a:solidFill>
                  <a:srgbClr val="0033CC"/>
                </a:solidFill>
              </a:rPr>
              <a:t>折旧</a:t>
            </a:r>
            <a:r>
              <a:rPr lang="en-US" altLang="zh-CN" sz="2000" b="1">
                <a:solidFill>
                  <a:srgbClr val="0033CC"/>
                </a:solidFill>
              </a:rPr>
              <a:t>          4800 </a:t>
            </a:r>
          </a:p>
          <a:p>
            <a:pPr eaLnBrk="1" hangingPunct="1">
              <a:spcBef>
                <a:spcPct val="0"/>
              </a:spcBef>
              <a:buClrTx/>
              <a:buSzTx/>
              <a:buFontTx/>
              <a:buNone/>
            </a:pPr>
            <a:r>
              <a:rPr lang="en-US" altLang="zh-CN" sz="2000" b="1">
                <a:solidFill>
                  <a:srgbClr val="0033CC"/>
                </a:solidFill>
              </a:rPr>
              <a:t>                 </a:t>
            </a:r>
            <a:r>
              <a:rPr lang="zh-CN" altLang="en-US" sz="2000" b="1">
                <a:solidFill>
                  <a:srgbClr val="0033CC"/>
                </a:solidFill>
              </a:rPr>
              <a:t>固定资产                   </a:t>
            </a:r>
            <a:r>
              <a:rPr lang="en-US" altLang="zh-CN" sz="2000" b="1">
                <a:solidFill>
                  <a:srgbClr val="0033CC"/>
                </a:solidFill>
              </a:rPr>
              <a:t>14400</a:t>
            </a:r>
            <a:endParaRPr lang="zh-CN" altLang="zh-CN" sz="2000" b="1">
              <a:solidFill>
                <a:srgbClr val="0033CC"/>
              </a:solidFill>
            </a:endParaRPr>
          </a:p>
        </p:txBody>
      </p:sp>
      <p:sp>
        <p:nvSpPr>
          <p:cNvPr id="9" name="TextBox 8"/>
          <p:cNvSpPr txBox="1">
            <a:spLocks noChangeArrowheads="1"/>
          </p:cNvSpPr>
          <p:nvPr/>
        </p:nvSpPr>
        <p:spPr bwMode="auto">
          <a:xfrm>
            <a:off x="357190" y="3143252"/>
            <a:ext cx="6643687" cy="1323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33CC"/>
                </a:solidFill>
              </a:rPr>
              <a:t>3</a:t>
            </a:r>
            <a:r>
              <a:rPr lang="zh-CN" altLang="en-US" sz="2000" b="1">
                <a:solidFill>
                  <a:srgbClr val="0033CC"/>
                </a:solidFill>
              </a:rPr>
              <a:t>）</a:t>
            </a:r>
            <a:r>
              <a:rPr lang="zh-CN" altLang="zh-CN" sz="2000" b="1">
                <a:solidFill>
                  <a:srgbClr val="0033CC"/>
                </a:solidFill>
              </a:rPr>
              <a:t>借：</a:t>
            </a:r>
            <a:r>
              <a:rPr lang="zh-CN" altLang="en-US" sz="2000" b="1">
                <a:solidFill>
                  <a:srgbClr val="0033CC"/>
                </a:solidFill>
              </a:rPr>
              <a:t>投资收益</a:t>
            </a:r>
            <a:r>
              <a:rPr lang="en-US" altLang="zh-CN" sz="2000" b="1">
                <a:solidFill>
                  <a:srgbClr val="0033CC"/>
                </a:solidFill>
              </a:rPr>
              <a:t>——</a:t>
            </a:r>
            <a:r>
              <a:rPr lang="zh-CN" altLang="en-US" sz="2000" b="1">
                <a:solidFill>
                  <a:srgbClr val="0033CC"/>
                </a:solidFill>
              </a:rPr>
              <a:t>同仁（</a:t>
            </a:r>
            <a:r>
              <a:rPr lang="en-US" altLang="zh-CN" sz="2000" b="1">
                <a:solidFill>
                  <a:srgbClr val="0033CC"/>
                </a:solidFill>
              </a:rPr>
              <a:t>10%</a:t>
            </a:r>
            <a:r>
              <a:rPr lang="zh-CN" altLang="en-US" sz="2000" b="1">
                <a:solidFill>
                  <a:srgbClr val="0033CC"/>
                </a:solidFill>
              </a:rPr>
              <a:t>）     </a:t>
            </a:r>
            <a:r>
              <a:rPr lang="en-US" altLang="zh-CN" sz="2000" b="1">
                <a:solidFill>
                  <a:srgbClr val="0033CC"/>
                </a:solidFill>
              </a:rPr>
              <a:t>6000</a:t>
            </a:r>
          </a:p>
          <a:p>
            <a:pPr eaLnBrk="1" hangingPunct="1">
              <a:spcBef>
                <a:spcPct val="0"/>
              </a:spcBef>
              <a:buClrTx/>
              <a:buSzTx/>
              <a:buFontTx/>
              <a:buNone/>
            </a:pPr>
            <a:r>
              <a:rPr lang="en-US" altLang="zh-CN" sz="2000" b="1">
                <a:solidFill>
                  <a:srgbClr val="0033CC"/>
                </a:solidFill>
              </a:rPr>
              <a:t>              </a:t>
            </a:r>
            <a:r>
              <a:rPr lang="zh-CN" altLang="en-US" sz="2000" b="1">
                <a:solidFill>
                  <a:srgbClr val="0033CC"/>
                </a:solidFill>
              </a:rPr>
              <a:t>投资收益</a:t>
            </a:r>
            <a:r>
              <a:rPr lang="en-US" altLang="zh-CN" sz="2000" b="1">
                <a:solidFill>
                  <a:srgbClr val="0033CC"/>
                </a:solidFill>
              </a:rPr>
              <a:t>——</a:t>
            </a:r>
            <a:r>
              <a:rPr lang="zh-CN" altLang="en-US" sz="2000" b="1">
                <a:solidFill>
                  <a:srgbClr val="0033CC"/>
                </a:solidFill>
              </a:rPr>
              <a:t>同仁（</a:t>
            </a:r>
            <a:r>
              <a:rPr lang="en-US" altLang="zh-CN" sz="2000" b="1">
                <a:solidFill>
                  <a:srgbClr val="0033CC"/>
                </a:solidFill>
              </a:rPr>
              <a:t>70%</a:t>
            </a:r>
            <a:r>
              <a:rPr lang="zh-CN" altLang="en-US" sz="2000" b="1">
                <a:solidFill>
                  <a:srgbClr val="0033CC"/>
                </a:solidFill>
              </a:rPr>
              <a:t>）  </a:t>
            </a:r>
            <a:r>
              <a:rPr lang="en-US" altLang="zh-CN" sz="2000" b="1">
                <a:solidFill>
                  <a:srgbClr val="0033CC"/>
                </a:solidFill>
              </a:rPr>
              <a:t>42000</a:t>
            </a:r>
            <a:endParaRPr lang="zh-CN" altLang="zh-CN" sz="2000" b="1">
              <a:solidFill>
                <a:srgbClr val="0033CC"/>
              </a:solidFill>
            </a:endParaRP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贷：</a:t>
            </a:r>
            <a:r>
              <a:rPr lang="zh-CN" altLang="en-US" sz="2000" b="1">
                <a:solidFill>
                  <a:srgbClr val="0033CC"/>
                </a:solidFill>
              </a:rPr>
              <a:t>长期股权投资 </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10%</a:t>
            </a:r>
            <a:r>
              <a:rPr lang="zh-CN" altLang="en-US" sz="2000" b="1">
                <a:solidFill>
                  <a:srgbClr val="0033CC"/>
                </a:solidFill>
              </a:rPr>
              <a:t>）     </a:t>
            </a:r>
            <a:r>
              <a:rPr lang="en-US" altLang="zh-CN" sz="2000" b="1">
                <a:solidFill>
                  <a:srgbClr val="0033CC"/>
                </a:solidFill>
              </a:rPr>
              <a:t>6000</a:t>
            </a:r>
            <a:r>
              <a:rPr lang="zh-CN" altLang="en-US" sz="2000" b="1">
                <a:solidFill>
                  <a:srgbClr val="0033CC"/>
                </a:solidFill>
              </a:rPr>
              <a:t>             </a:t>
            </a:r>
            <a:endParaRPr lang="en-US" altLang="zh-CN" sz="2000" b="1">
              <a:solidFill>
                <a:srgbClr val="0033CC"/>
              </a:solidFill>
            </a:endParaRPr>
          </a:p>
          <a:p>
            <a:pPr eaLnBrk="1" hangingPunct="1">
              <a:spcBef>
                <a:spcPct val="0"/>
              </a:spcBef>
              <a:buClrTx/>
              <a:buSzTx/>
              <a:buFontTx/>
              <a:buNone/>
            </a:pPr>
            <a:r>
              <a:rPr lang="zh-CN" altLang="en-US" sz="2000" b="1">
                <a:solidFill>
                  <a:srgbClr val="0033CC"/>
                </a:solidFill>
              </a:rPr>
              <a:t>                 长期股权投资 </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70%</a:t>
            </a:r>
            <a:r>
              <a:rPr lang="zh-CN" altLang="en-US" sz="2000" b="1">
                <a:solidFill>
                  <a:srgbClr val="0033CC"/>
                </a:solidFill>
              </a:rPr>
              <a:t>）   </a:t>
            </a:r>
            <a:r>
              <a:rPr lang="en-US" altLang="zh-CN" sz="2000" b="1">
                <a:solidFill>
                  <a:srgbClr val="0033CC"/>
                </a:solidFill>
              </a:rPr>
              <a:t>42000</a:t>
            </a:r>
            <a:endParaRPr lang="zh-CN" altLang="zh-CN" sz="2000" b="1">
              <a:solidFill>
                <a:srgbClr val="0033CC"/>
              </a:solidFill>
            </a:endParaRPr>
          </a:p>
        </p:txBody>
      </p:sp>
      <p:sp>
        <p:nvSpPr>
          <p:cNvPr id="10" name="TextBox 9"/>
          <p:cNvSpPr txBox="1">
            <a:spLocks noChangeArrowheads="1"/>
          </p:cNvSpPr>
          <p:nvPr/>
        </p:nvSpPr>
        <p:spPr bwMode="auto">
          <a:xfrm>
            <a:off x="428627" y="4714877"/>
            <a:ext cx="6215063" cy="1323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33CC"/>
                </a:solidFill>
              </a:rPr>
              <a:t>4</a:t>
            </a:r>
            <a:r>
              <a:rPr lang="zh-CN" altLang="en-US" sz="2000" b="1">
                <a:solidFill>
                  <a:srgbClr val="0033CC"/>
                </a:solidFill>
              </a:rPr>
              <a:t>）</a:t>
            </a:r>
            <a:r>
              <a:rPr lang="zh-CN" altLang="zh-CN" sz="2000" b="1">
                <a:solidFill>
                  <a:srgbClr val="0033CC"/>
                </a:solidFill>
              </a:rPr>
              <a:t>借：</a:t>
            </a:r>
            <a:r>
              <a:rPr lang="zh-CN" altLang="en-US" sz="2000" b="1">
                <a:solidFill>
                  <a:srgbClr val="0033CC"/>
                </a:solidFill>
              </a:rPr>
              <a:t>所有者权益</a:t>
            </a:r>
            <a:r>
              <a:rPr lang="en-US" altLang="zh-CN" sz="2000" b="1">
                <a:solidFill>
                  <a:srgbClr val="0033CC"/>
                </a:solidFill>
              </a:rPr>
              <a:t>——</a:t>
            </a:r>
            <a:r>
              <a:rPr lang="zh-CN" altLang="en-US" sz="2000" b="1">
                <a:solidFill>
                  <a:srgbClr val="0033CC"/>
                </a:solidFill>
              </a:rPr>
              <a:t>同仁（</a:t>
            </a:r>
            <a:r>
              <a:rPr lang="en-US" altLang="zh-CN" sz="2000" b="1">
                <a:solidFill>
                  <a:srgbClr val="0033CC"/>
                </a:solidFill>
              </a:rPr>
              <a:t>100%</a:t>
            </a:r>
            <a:r>
              <a:rPr lang="zh-CN" altLang="en-US" sz="2000" b="1">
                <a:solidFill>
                  <a:srgbClr val="0033CC"/>
                </a:solidFill>
              </a:rPr>
              <a:t>）     </a:t>
            </a:r>
            <a:r>
              <a:rPr lang="en-US" altLang="zh-CN" sz="2000" b="1">
                <a:solidFill>
                  <a:srgbClr val="0033CC"/>
                </a:solidFill>
              </a:rPr>
              <a:t>XXXX</a:t>
            </a:r>
            <a:endParaRPr lang="zh-CN" altLang="zh-CN" sz="2000" b="1">
              <a:solidFill>
                <a:srgbClr val="0033CC"/>
              </a:solidFill>
            </a:endParaRP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贷：</a:t>
            </a:r>
            <a:r>
              <a:rPr lang="zh-CN" altLang="en-US" sz="2000" b="1">
                <a:solidFill>
                  <a:srgbClr val="0033CC"/>
                </a:solidFill>
              </a:rPr>
              <a:t>长期股权投资 </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10%</a:t>
            </a:r>
            <a:r>
              <a:rPr lang="zh-CN" altLang="en-US" sz="2000" b="1">
                <a:solidFill>
                  <a:srgbClr val="0033CC"/>
                </a:solidFill>
              </a:rPr>
              <a:t>）      </a:t>
            </a:r>
            <a:r>
              <a:rPr lang="en-US" altLang="zh-CN" sz="2000" b="1">
                <a:solidFill>
                  <a:srgbClr val="0033CC"/>
                </a:solidFill>
              </a:rPr>
              <a:t>x</a:t>
            </a:r>
          </a:p>
          <a:p>
            <a:pPr eaLnBrk="1" hangingPunct="1">
              <a:spcBef>
                <a:spcPct val="0"/>
              </a:spcBef>
              <a:buClrTx/>
              <a:buSzTx/>
              <a:buFontTx/>
              <a:buNone/>
            </a:pPr>
            <a:r>
              <a:rPr lang="zh-CN" altLang="en-US" sz="2000" b="1">
                <a:solidFill>
                  <a:srgbClr val="0033CC"/>
                </a:solidFill>
              </a:rPr>
              <a:t>                 长期股权投资 </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70%</a:t>
            </a:r>
            <a:r>
              <a:rPr lang="zh-CN" altLang="en-US" sz="2000" b="1">
                <a:solidFill>
                  <a:srgbClr val="0033CC"/>
                </a:solidFill>
              </a:rPr>
              <a:t>）      </a:t>
            </a:r>
            <a:r>
              <a:rPr lang="en-US" altLang="zh-CN" sz="2000" b="1">
                <a:solidFill>
                  <a:srgbClr val="0033CC"/>
                </a:solidFill>
              </a:rPr>
              <a:t>xx</a:t>
            </a:r>
          </a:p>
          <a:p>
            <a:pPr eaLnBrk="1" hangingPunct="1">
              <a:spcBef>
                <a:spcPct val="0"/>
              </a:spcBef>
              <a:buClrTx/>
              <a:buSzTx/>
              <a:buFontTx/>
              <a:buNone/>
            </a:pPr>
            <a:r>
              <a:rPr lang="en-US" altLang="zh-CN" sz="2000" b="1">
                <a:solidFill>
                  <a:srgbClr val="0033CC"/>
                </a:solidFill>
              </a:rPr>
              <a:t>                 </a:t>
            </a:r>
            <a:r>
              <a:rPr lang="zh-CN" altLang="en-US" sz="2000" b="1">
                <a:solidFill>
                  <a:srgbClr val="0033CC"/>
                </a:solidFill>
              </a:rPr>
              <a:t>少数股东权益 </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x</a:t>
            </a:r>
            <a:endParaRPr lang="zh-CN" altLang="zh-CN" sz="2000" b="1">
              <a:solidFill>
                <a:srgbClr val="0033CC"/>
              </a:solidFill>
            </a:endParaRPr>
          </a:p>
        </p:txBody>
      </p:sp>
      <p:sp>
        <p:nvSpPr>
          <p:cNvPr id="233479" name="椭圆形标注 10"/>
          <p:cNvSpPr>
            <a:spLocks noChangeArrowheads="1"/>
          </p:cNvSpPr>
          <p:nvPr/>
        </p:nvSpPr>
        <p:spPr bwMode="auto">
          <a:xfrm>
            <a:off x="6858000" y="1857377"/>
            <a:ext cx="2286000" cy="1571625"/>
          </a:xfrm>
          <a:prstGeom prst="wedgeEllipseCallout">
            <a:avLst>
              <a:gd name="adj1" fmla="val -42324"/>
              <a:gd name="adj2" fmla="val 66273"/>
            </a:avLst>
          </a:prstGeom>
          <a:solidFill>
            <a:schemeClr val="bg1"/>
          </a:solidFill>
          <a:ln w="9525" algn="ctr">
            <a:solidFill>
              <a:srgbClr val="FF0000"/>
            </a:solidFill>
            <a:miter lim="800000"/>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抵销来自同仁</a:t>
            </a:r>
            <a:endParaRPr lang="en-US" altLang="zh-CN" sz="2000" b="1"/>
          </a:p>
          <a:p>
            <a:pPr algn="ctr" eaLnBrk="1" hangingPunct="1">
              <a:spcBef>
                <a:spcPct val="0"/>
              </a:spcBef>
              <a:buClrTx/>
              <a:buSzTx/>
              <a:buFontTx/>
              <a:buNone/>
            </a:pPr>
            <a:r>
              <a:rPr lang="zh-CN" altLang="en-US" sz="2000" b="1"/>
              <a:t>公司的投资收益</a:t>
            </a:r>
            <a:endParaRPr lang="en-US" altLang="zh-CN" sz="2000" b="1"/>
          </a:p>
          <a:p>
            <a:pPr algn="ctr" eaLnBrk="1" hangingPunct="1">
              <a:spcBef>
                <a:spcPct val="0"/>
              </a:spcBef>
              <a:buClrTx/>
              <a:buSzTx/>
              <a:buFontTx/>
              <a:buNone/>
            </a:pPr>
            <a:r>
              <a:rPr lang="zh-CN" altLang="en-US" sz="2000" b="1"/>
              <a:t>（不完全权益法）</a:t>
            </a:r>
          </a:p>
        </p:txBody>
      </p:sp>
      <p:sp>
        <p:nvSpPr>
          <p:cNvPr id="233480" name="椭圆形标注 11"/>
          <p:cNvSpPr>
            <a:spLocks noChangeArrowheads="1"/>
          </p:cNvSpPr>
          <p:nvPr/>
        </p:nvSpPr>
        <p:spPr bwMode="auto">
          <a:xfrm>
            <a:off x="7072313" y="3929065"/>
            <a:ext cx="2286000" cy="1000125"/>
          </a:xfrm>
          <a:prstGeom prst="wedgeEllipseCallout">
            <a:avLst>
              <a:gd name="adj1" fmla="val -63866"/>
              <a:gd name="adj2" fmla="val 81491"/>
            </a:avLst>
          </a:prstGeom>
          <a:solidFill>
            <a:schemeClr val="bg1"/>
          </a:solidFill>
          <a:ln w="9525" algn="ctr">
            <a:solidFill>
              <a:srgbClr val="FF0000"/>
            </a:solidFill>
            <a:miter lim="800000"/>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抵销同仁公司</a:t>
            </a:r>
            <a:endParaRPr lang="en-US" altLang="zh-CN" sz="2000" b="1"/>
          </a:p>
          <a:p>
            <a:pPr algn="ctr" eaLnBrk="1" hangingPunct="1">
              <a:spcBef>
                <a:spcPct val="0"/>
              </a:spcBef>
              <a:buClrTx/>
              <a:buSzTx/>
              <a:buFontTx/>
              <a:buNone/>
            </a:pPr>
            <a:r>
              <a:rPr lang="zh-CN" altLang="en-US" sz="2000" b="1"/>
              <a:t>期初所有者权益</a:t>
            </a:r>
          </a:p>
        </p:txBody>
      </p:sp>
      <p:sp>
        <p:nvSpPr>
          <p:cNvPr id="2" name="箭头: 左 1"/>
          <p:cNvSpPr/>
          <p:nvPr/>
        </p:nvSpPr>
        <p:spPr bwMode="auto">
          <a:xfrm>
            <a:off x="4446101" y="1468179"/>
            <a:ext cx="1560574" cy="63551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zh-CN" altLang="en-US" sz="1600" dirty="0"/>
              <a:t>不完全权益法</a:t>
            </a:r>
            <a:endParaRPr kumimoji="1" lang="zh-CN" altLang="en-US" sz="1600" b="0" i="0" u="none" strike="noStrike" cap="none" normalizeH="0" baseline="0" dirty="0">
              <a:ln>
                <a:noFill/>
              </a:ln>
              <a:solidFill>
                <a:schemeClr val="tx1"/>
              </a:solidFill>
              <a:effectLst/>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sp>
        <p:nvSpPr>
          <p:cNvPr id="5" name="TextBox 4"/>
          <p:cNvSpPr txBox="1">
            <a:spLocks noChangeArrowheads="1"/>
          </p:cNvSpPr>
          <p:nvPr/>
        </p:nvSpPr>
        <p:spPr bwMode="auto">
          <a:xfrm>
            <a:off x="500063" y="857252"/>
            <a:ext cx="5429250" cy="7080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33CC"/>
                </a:solidFill>
              </a:rPr>
              <a:t>5</a:t>
            </a:r>
            <a:r>
              <a:rPr lang="zh-CN" altLang="en-US" sz="2000" b="1">
                <a:solidFill>
                  <a:srgbClr val="0033CC"/>
                </a:solidFill>
              </a:rPr>
              <a:t>）</a:t>
            </a:r>
            <a:r>
              <a:rPr lang="zh-CN" altLang="zh-CN" sz="2000" b="1">
                <a:solidFill>
                  <a:srgbClr val="0033CC"/>
                </a:solidFill>
              </a:rPr>
              <a:t>借：</a:t>
            </a:r>
            <a:r>
              <a:rPr lang="zh-CN" altLang="en-US" sz="2000" b="1">
                <a:solidFill>
                  <a:srgbClr val="0033CC"/>
                </a:solidFill>
              </a:rPr>
              <a:t>投资收益</a:t>
            </a:r>
            <a:r>
              <a:rPr lang="en-US" altLang="zh-CN" sz="2000" b="1">
                <a:solidFill>
                  <a:srgbClr val="0033CC"/>
                </a:solidFill>
              </a:rPr>
              <a:t>——</a:t>
            </a:r>
            <a:r>
              <a:rPr lang="zh-CN" altLang="en-US" sz="2000" b="1">
                <a:solidFill>
                  <a:srgbClr val="0033CC"/>
                </a:solidFill>
              </a:rPr>
              <a:t>泰安     </a:t>
            </a:r>
            <a:r>
              <a:rPr lang="en-US" altLang="zh-CN" sz="2000" b="1">
                <a:solidFill>
                  <a:srgbClr val="0033CC"/>
                </a:solidFill>
              </a:rPr>
              <a:t>91 200</a:t>
            </a: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贷：</a:t>
            </a:r>
            <a:r>
              <a:rPr lang="zh-CN" altLang="en-US" sz="2000" b="1">
                <a:solidFill>
                  <a:srgbClr val="0033CC"/>
                </a:solidFill>
              </a:rPr>
              <a:t>长期股权投资 </a:t>
            </a:r>
            <a:r>
              <a:rPr lang="en-US" altLang="zh-CN" sz="2000" b="1">
                <a:solidFill>
                  <a:srgbClr val="0033CC"/>
                </a:solidFill>
              </a:rPr>
              <a:t>——</a:t>
            </a:r>
            <a:r>
              <a:rPr lang="zh-CN" altLang="en-US" sz="2000" b="1">
                <a:solidFill>
                  <a:srgbClr val="0033CC"/>
                </a:solidFill>
              </a:rPr>
              <a:t>泰安</a:t>
            </a:r>
            <a:r>
              <a:rPr lang="en-US" altLang="zh-CN" sz="2000" b="1">
                <a:solidFill>
                  <a:srgbClr val="0033CC"/>
                </a:solidFill>
              </a:rPr>
              <a:t>     91 200</a:t>
            </a:r>
            <a:r>
              <a:rPr lang="zh-CN" altLang="en-US" sz="2000" b="1">
                <a:solidFill>
                  <a:srgbClr val="0033CC"/>
                </a:solidFill>
              </a:rPr>
              <a:t>      </a:t>
            </a:r>
            <a:endParaRPr lang="en-US" altLang="zh-CN" sz="2000" b="1">
              <a:solidFill>
                <a:srgbClr val="0033CC"/>
              </a:solidFill>
            </a:endParaRPr>
          </a:p>
        </p:txBody>
      </p:sp>
      <p:sp>
        <p:nvSpPr>
          <p:cNvPr id="6" name="TextBox 5"/>
          <p:cNvSpPr txBox="1">
            <a:spLocks noChangeArrowheads="1"/>
          </p:cNvSpPr>
          <p:nvPr/>
        </p:nvSpPr>
        <p:spPr bwMode="auto">
          <a:xfrm>
            <a:off x="500063" y="1928813"/>
            <a:ext cx="5929312" cy="10160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33CC"/>
                </a:solidFill>
              </a:rPr>
              <a:t>6</a:t>
            </a:r>
            <a:r>
              <a:rPr lang="zh-CN" altLang="en-US" sz="2000" b="1">
                <a:solidFill>
                  <a:srgbClr val="0033CC"/>
                </a:solidFill>
              </a:rPr>
              <a:t>）</a:t>
            </a:r>
            <a:r>
              <a:rPr lang="zh-CN" altLang="zh-CN" sz="2000" b="1">
                <a:solidFill>
                  <a:srgbClr val="0033CC"/>
                </a:solidFill>
              </a:rPr>
              <a:t>借：</a:t>
            </a:r>
            <a:r>
              <a:rPr lang="zh-CN" altLang="en-US" sz="2000" b="1">
                <a:solidFill>
                  <a:srgbClr val="0033CC"/>
                </a:solidFill>
              </a:rPr>
              <a:t>所有者权益</a:t>
            </a:r>
            <a:r>
              <a:rPr lang="en-US" altLang="zh-CN" sz="2000" b="1">
                <a:solidFill>
                  <a:srgbClr val="0033CC"/>
                </a:solidFill>
              </a:rPr>
              <a:t>——</a:t>
            </a:r>
            <a:r>
              <a:rPr lang="zh-CN" altLang="en-US" sz="2000" b="1">
                <a:solidFill>
                  <a:srgbClr val="0033CC"/>
                </a:solidFill>
              </a:rPr>
              <a:t>安泰         </a:t>
            </a:r>
            <a:r>
              <a:rPr lang="en-US" altLang="zh-CN" sz="2000" b="1">
                <a:solidFill>
                  <a:srgbClr val="0033CC"/>
                </a:solidFill>
              </a:rPr>
              <a:t>XXXX</a:t>
            </a:r>
            <a:endParaRPr lang="zh-CN" altLang="zh-CN" sz="2000" b="1">
              <a:solidFill>
                <a:srgbClr val="0033CC"/>
              </a:solidFill>
            </a:endParaRPr>
          </a:p>
          <a:p>
            <a:pPr eaLnBrk="1" hangingPunct="1">
              <a:spcBef>
                <a:spcPct val="0"/>
              </a:spcBef>
              <a:buClrTx/>
              <a:buSzTx/>
              <a:buFontTx/>
              <a:buNone/>
            </a:pPr>
            <a:r>
              <a:rPr lang="en-US" altLang="zh-CN" sz="2000" b="1">
                <a:solidFill>
                  <a:srgbClr val="0033CC"/>
                </a:solidFill>
              </a:rPr>
              <a:t>         </a:t>
            </a:r>
            <a:r>
              <a:rPr lang="zh-CN" altLang="zh-CN" sz="2000" b="1">
                <a:solidFill>
                  <a:srgbClr val="0033CC"/>
                </a:solidFill>
              </a:rPr>
              <a:t>贷：</a:t>
            </a:r>
            <a:r>
              <a:rPr lang="zh-CN" altLang="en-US" sz="2000" b="1">
                <a:solidFill>
                  <a:srgbClr val="0033CC"/>
                </a:solidFill>
              </a:rPr>
              <a:t>长期股权投资 </a:t>
            </a:r>
            <a:r>
              <a:rPr lang="en-US" altLang="zh-CN" sz="2000" b="1">
                <a:solidFill>
                  <a:srgbClr val="0033CC"/>
                </a:solidFill>
              </a:rPr>
              <a:t>——</a:t>
            </a:r>
            <a:r>
              <a:rPr lang="zh-CN" altLang="en-US" sz="2000" b="1">
                <a:solidFill>
                  <a:srgbClr val="0033CC"/>
                </a:solidFill>
              </a:rPr>
              <a:t>安泰 </a:t>
            </a:r>
            <a:r>
              <a:rPr lang="en-US" altLang="zh-CN" sz="2000" b="1">
                <a:solidFill>
                  <a:srgbClr val="0033CC"/>
                </a:solidFill>
              </a:rPr>
              <a:t>                 xxx</a:t>
            </a:r>
          </a:p>
          <a:p>
            <a:pPr eaLnBrk="1" hangingPunct="1">
              <a:spcBef>
                <a:spcPct val="0"/>
              </a:spcBef>
              <a:buClrTx/>
              <a:buSzTx/>
              <a:buFontTx/>
              <a:buNone/>
            </a:pPr>
            <a:r>
              <a:rPr lang="zh-CN" altLang="en-US" sz="2000" b="1">
                <a:solidFill>
                  <a:srgbClr val="0033CC"/>
                </a:solidFill>
              </a:rPr>
              <a:t>                少数股东权益</a:t>
            </a:r>
            <a:r>
              <a:rPr lang="en-US" altLang="zh-CN" sz="2000" b="1">
                <a:solidFill>
                  <a:srgbClr val="0033CC"/>
                </a:solidFill>
              </a:rPr>
              <a:t>——</a:t>
            </a:r>
            <a:r>
              <a:rPr lang="zh-CN" altLang="en-US" sz="2000" b="1">
                <a:solidFill>
                  <a:srgbClr val="0033CC"/>
                </a:solidFill>
              </a:rPr>
              <a:t>安泰                     </a:t>
            </a:r>
            <a:r>
              <a:rPr lang="en-US" altLang="zh-CN" sz="2000" b="1">
                <a:solidFill>
                  <a:srgbClr val="0033CC"/>
                </a:solidFill>
              </a:rPr>
              <a:t>x</a:t>
            </a:r>
            <a:endParaRPr lang="zh-CN" altLang="zh-CN" sz="2000" b="1">
              <a:solidFill>
                <a:srgbClr val="0033CC"/>
              </a:solidFill>
            </a:endParaRPr>
          </a:p>
        </p:txBody>
      </p:sp>
      <p:sp>
        <p:nvSpPr>
          <p:cNvPr id="234501" name="椭圆形标注 6"/>
          <p:cNvSpPr>
            <a:spLocks noChangeArrowheads="1"/>
          </p:cNvSpPr>
          <p:nvPr/>
        </p:nvSpPr>
        <p:spPr bwMode="auto">
          <a:xfrm>
            <a:off x="6572250" y="2"/>
            <a:ext cx="2286000" cy="1357313"/>
          </a:xfrm>
          <a:prstGeom prst="wedgeEllipseCallout">
            <a:avLst>
              <a:gd name="adj1" fmla="val -79866"/>
              <a:gd name="adj2" fmla="val 25991"/>
            </a:avLst>
          </a:prstGeom>
          <a:solidFill>
            <a:schemeClr val="bg1"/>
          </a:solidFill>
          <a:ln w="9525" algn="ctr">
            <a:solidFill>
              <a:srgbClr val="FF0000"/>
            </a:solidFill>
            <a:miter lim="800000"/>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抵销来自安泰</a:t>
            </a:r>
            <a:endParaRPr lang="en-US" altLang="zh-CN" sz="2000" b="1"/>
          </a:p>
          <a:p>
            <a:pPr algn="ctr" eaLnBrk="1" hangingPunct="1">
              <a:spcBef>
                <a:spcPct val="0"/>
              </a:spcBef>
              <a:buClrTx/>
              <a:buSzTx/>
              <a:buFontTx/>
              <a:buNone/>
            </a:pPr>
            <a:r>
              <a:rPr lang="zh-CN" altLang="en-US" sz="2000" b="1"/>
              <a:t>公司的投资收益</a:t>
            </a:r>
            <a:endParaRPr lang="en-US" altLang="zh-CN" sz="2000" b="1"/>
          </a:p>
          <a:p>
            <a:pPr algn="ctr" eaLnBrk="1" hangingPunct="1">
              <a:spcBef>
                <a:spcPct val="0"/>
              </a:spcBef>
              <a:buClrTx/>
              <a:buSzTx/>
              <a:buFontTx/>
              <a:buNone/>
            </a:pPr>
            <a:r>
              <a:rPr lang="zh-CN" altLang="en-US" sz="2000" b="1"/>
              <a:t>（不完全权益法）</a:t>
            </a:r>
          </a:p>
        </p:txBody>
      </p:sp>
      <p:sp>
        <p:nvSpPr>
          <p:cNvPr id="234502" name="椭圆形标注 7"/>
          <p:cNvSpPr>
            <a:spLocks noChangeArrowheads="1"/>
          </p:cNvSpPr>
          <p:nvPr/>
        </p:nvSpPr>
        <p:spPr bwMode="auto">
          <a:xfrm>
            <a:off x="6858000" y="1357315"/>
            <a:ext cx="2286000" cy="1000125"/>
          </a:xfrm>
          <a:prstGeom prst="wedgeEllipseCallout">
            <a:avLst>
              <a:gd name="adj1" fmla="val -63866"/>
              <a:gd name="adj2" fmla="val 81491"/>
            </a:avLst>
          </a:prstGeom>
          <a:solidFill>
            <a:schemeClr val="bg1"/>
          </a:solidFill>
          <a:ln w="9525" algn="ctr">
            <a:solidFill>
              <a:srgbClr val="FF0000"/>
            </a:solidFill>
            <a:miter lim="800000"/>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t>抵销安泰公司</a:t>
            </a:r>
            <a:endParaRPr lang="en-US" altLang="zh-CN" sz="2000" b="1"/>
          </a:p>
          <a:p>
            <a:pPr algn="ctr" eaLnBrk="1" hangingPunct="1">
              <a:spcBef>
                <a:spcPct val="0"/>
              </a:spcBef>
              <a:buClrTx/>
              <a:buSzTx/>
              <a:buFontTx/>
              <a:buNone/>
            </a:pPr>
            <a:r>
              <a:rPr lang="zh-CN" altLang="en-US" sz="2000" b="1"/>
              <a:t>期初所有者权益</a:t>
            </a:r>
          </a:p>
        </p:txBody>
      </p:sp>
      <p:sp>
        <p:nvSpPr>
          <p:cNvPr id="234503" name="TextBox 8"/>
          <p:cNvSpPr txBox="1">
            <a:spLocks noChangeArrowheads="1"/>
          </p:cNvSpPr>
          <p:nvPr/>
        </p:nvSpPr>
        <p:spPr bwMode="auto">
          <a:xfrm>
            <a:off x="500063" y="3214690"/>
            <a:ext cx="6000750" cy="1323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33CC"/>
                </a:solidFill>
              </a:rPr>
              <a:t>7</a:t>
            </a:r>
            <a:r>
              <a:rPr lang="zh-CN" altLang="en-US" sz="2000" b="1">
                <a:solidFill>
                  <a:srgbClr val="0033CC"/>
                </a:solidFill>
              </a:rPr>
              <a:t>）借：少数股东利润</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8400</a:t>
            </a:r>
          </a:p>
          <a:p>
            <a:pPr eaLnBrk="1" hangingPunct="1">
              <a:spcBef>
                <a:spcPct val="0"/>
              </a:spcBef>
              <a:buClrTx/>
              <a:buSzTx/>
              <a:buFontTx/>
              <a:buNone/>
            </a:pPr>
            <a:r>
              <a:rPr lang="en-US" altLang="zh-CN" sz="2000" b="1">
                <a:solidFill>
                  <a:srgbClr val="0033CC"/>
                </a:solidFill>
              </a:rPr>
              <a:t>            </a:t>
            </a:r>
            <a:r>
              <a:rPr lang="zh-CN" altLang="en-US" sz="2000" b="1">
                <a:solidFill>
                  <a:srgbClr val="0033CC"/>
                </a:solidFill>
              </a:rPr>
              <a:t>少数股东利润</a:t>
            </a:r>
            <a:r>
              <a:rPr lang="en-US" altLang="zh-CN" sz="2000" b="1">
                <a:solidFill>
                  <a:srgbClr val="0033CC"/>
                </a:solidFill>
              </a:rPr>
              <a:t>——</a:t>
            </a:r>
            <a:r>
              <a:rPr lang="zh-CN" altLang="en-US" sz="2000" b="1">
                <a:solidFill>
                  <a:srgbClr val="0033CC"/>
                </a:solidFill>
              </a:rPr>
              <a:t>安泰   </a:t>
            </a:r>
            <a:r>
              <a:rPr lang="en-US" altLang="zh-CN" sz="2000" b="1">
                <a:solidFill>
                  <a:srgbClr val="0033CC"/>
                </a:solidFill>
              </a:rPr>
              <a:t>20280</a:t>
            </a:r>
          </a:p>
          <a:p>
            <a:pPr eaLnBrk="1" hangingPunct="1">
              <a:spcBef>
                <a:spcPct val="0"/>
              </a:spcBef>
              <a:buClrTx/>
              <a:buSzTx/>
              <a:buFontTx/>
              <a:buNone/>
            </a:pPr>
            <a:r>
              <a:rPr lang="en-US" altLang="zh-CN" sz="2000" b="1">
                <a:solidFill>
                  <a:srgbClr val="0033CC"/>
                </a:solidFill>
              </a:rPr>
              <a:t>        </a:t>
            </a:r>
            <a:r>
              <a:rPr lang="zh-CN" altLang="en-US" sz="2000" b="1">
                <a:solidFill>
                  <a:srgbClr val="0033CC"/>
                </a:solidFill>
              </a:rPr>
              <a:t>贷：少数股东权益</a:t>
            </a:r>
            <a:r>
              <a:rPr lang="en-US" altLang="zh-CN" sz="2000" b="1">
                <a:solidFill>
                  <a:srgbClr val="0033CC"/>
                </a:solidFill>
              </a:rPr>
              <a:t>——</a:t>
            </a:r>
            <a:r>
              <a:rPr lang="zh-CN" altLang="en-US" sz="2000" b="1">
                <a:solidFill>
                  <a:srgbClr val="0033CC"/>
                </a:solidFill>
              </a:rPr>
              <a:t>同仁           </a:t>
            </a:r>
            <a:r>
              <a:rPr lang="en-US" altLang="zh-CN" sz="2000" b="1">
                <a:solidFill>
                  <a:srgbClr val="0033CC"/>
                </a:solidFill>
              </a:rPr>
              <a:t>8400</a:t>
            </a:r>
          </a:p>
          <a:p>
            <a:pPr eaLnBrk="1" hangingPunct="1">
              <a:spcBef>
                <a:spcPct val="0"/>
              </a:spcBef>
              <a:buClrTx/>
              <a:buSzTx/>
              <a:buFontTx/>
              <a:buNone/>
            </a:pPr>
            <a:r>
              <a:rPr lang="en-US" altLang="zh-CN" sz="2000" b="1">
                <a:solidFill>
                  <a:srgbClr val="0033CC"/>
                </a:solidFill>
              </a:rPr>
              <a:t>              </a:t>
            </a:r>
            <a:r>
              <a:rPr lang="zh-CN" altLang="en-US" sz="2000" b="1">
                <a:solidFill>
                  <a:srgbClr val="0033CC"/>
                </a:solidFill>
              </a:rPr>
              <a:t>少数股东权益</a:t>
            </a:r>
            <a:r>
              <a:rPr lang="en-US" altLang="zh-CN" sz="2000" b="1">
                <a:solidFill>
                  <a:srgbClr val="0033CC"/>
                </a:solidFill>
              </a:rPr>
              <a:t>——</a:t>
            </a:r>
            <a:r>
              <a:rPr lang="zh-CN" altLang="en-US" sz="2000" b="1">
                <a:solidFill>
                  <a:srgbClr val="0033CC"/>
                </a:solidFill>
              </a:rPr>
              <a:t>安泰            </a:t>
            </a:r>
            <a:r>
              <a:rPr lang="en-US" altLang="zh-CN" sz="2000" b="1">
                <a:solidFill>
                  <a:srgbClr val="0033CC"/>
                </a:solidFill>
              </a:rPr>
              <a:t>20280</a:t>
            </a:r>
            <a:endParaRPr lang="zh-CN" altLang="en-US" sz="2000" b="1">
              <a:solidFill>
                <a:srgbClr val="0033CC"/>
              </a:solidFill>
            </a:endParaRPr>
          </a:p>
        </p:txBody>
      </p:sp>
      <p:sp>
        <p:nvSpPr>
          <p:cNvPr id="234504" name="TextBox 9"/>
          <p:cNvSpPr txBox="1">
            <a:spLocks noChangeArrowheads="1"/>
          </p:cNvSpPr>
          <p:nvPr/>
        </p:nvSpPr>
        <p:spPr bwMode="auto">
          <a:xfrm>
            <a:off x="571502" y="4643438"/>
            <a:ext cx="5000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t>8400=</a:t>
            </a:r>
            <a:r>
              <a:rPr lang="zh-CN" altLang="en-US" sz="2400"/>
              <a:t>（</a:t>
            </a:r>
            <a:r>
              <a:rPr lang="en-US" altLang="zh-CN" sz="2400"/>
              <a:t>60000-18000</a:t>
            </a:r>
            <a:r>
              <a:rPr lang="zh-CN" altLang="en-US" sz="2400"/>
              <a:t>）</a:t>
            </a:r>
            <a:r>
              <a:rPr lang="en-US" altLang="zh-CN" sz="2400"/>
              <a:t>*0.2</a:t>
            </a:r>
          </a:p>
          <a:p>
            <a:pPr eaLnBrk="1" hangingPunct="1">
              <a:spcBef>
                <a:spcPct val="0"/>
              </a:spcBef>
              <a:buClrTx/>
              <a:buSzTx/>
              <a:buFontTx/>
              <a:buNone/>
            </a:pPr>
            <a:r>
              <a:rPr lang="en-US" altLang="zh-CN" sz="2400"/>
              <a:t>20280=101400*0.2</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a:t>
            </a:r>
            <a:endParaRPr kumimoji="0" lang="en-US" altLang="zh-CN" sz="1400"/>
          </a:p>
        </p:txBody>
      </p:sp>
      <p:graphicFrame>
        <p:nvGraphicFramePr>
          <p:cNvPr id="5" name="表格 4"/>
          <p:cNvGraphicFramePr>
            <a:graphicFrameLocks noGrp="1"/>
          </p:cNvGraphicFramePr>
          <p:nvPr/>
        </p:nvGraphicFramePr>
        <p:xfrm>
          <a:off x="642940" y="2071690"/>
          <a:ext cx="7572375" cy="3873501"/>
        </p:xfrm>
        <a:graphic>
          <a:graphicData uri="http://schemas.openxmlformats.org/drawingml/2006/table">
            <a:tbl>
              <a:tblPr/>
              <a:tblGrid>
                <a:gridCol w="1758950">
                  <a:extLst>
                    <a:ext uri="{9D8B030D-6E8A-4147-A177-3AD203B41FA5}">
                      <a16:colId xmlns:a16="http://schemas.microsoft.com/office/drawing/2014/main" val="20000"/>
                    </a:ext>
                  </a:extLst>
                </a:gridCol>
                <a:gridCol w="968375">
                  <a:extLst>
                    <a:ext uri="{9D8B030D-6E8A-4147-A177-3AD203B41FA5}">
                      <a16:colId xmlns:a16="http://schemas.microsoft.com/office/drawing/2014/main" val="20001"/>
                    </a:ext>
                  </a:extLst>
                </a:gridCol>
                <a:gridCol w="968375">
                  <a:extLst>
                    <a:ext uri="{9D8B030D-6E8A-4147-A177-3AD203B41FA5}">
                      <a16:colId xmlns:a16="http://schemas.microsoft.com/office/drawing/2014/main" val="20002"/>
                    </a:ext>
                  </a:extLst>
                </a:gridCol>
                <a:gridCol w="1162050">
                  <a:extLst>
                    <a:ext uri="{9D8B030D-6E8A-4147-A177-3AD203B41FA5}">
                      <a16:colId xmlns:a16="http://schemas.microsoft.com/office/drawing/2014/main" val="20003"/>
                    </a:ext>
                  </a:extLst>
                </a:gridCol>
                <a:gridCol w="776287">
                  <a:extLst>
                    <a:ext uri="{9D8B030D-6E8A-4147-A177-3AD203B41FA5}">
                      <a16:colId xmlns:a16="http://schemas.microsoft.com/office/drawing/2014/main" val="20004"/>
                    </a:ext>
                  </a:extLst>
                </a:gridCol>
                <a:gridCol w="969963">
                  <a:extLst>
                    <a:ext uri="{9D8B030D-6E8A-4147-A177-3AD203B41FA5}">
                      <a16:colId xmlns:a16="http://schemas.microsoft.com/office/drawing/2014/main" val="20005"/>
                    </a:ext>
                  </a:extLst>
                </a:gridCol>
                <a:gridCol w="968375">
                  <a:extLst>
                    <a:ext uri="{9D8B030D-6E8A-4147-A177-3AD203B41FA5}">
                      <a16:colId xmlns:a16="http://schemas.microsoft.com/office/drawing/2014/main" val="20006"/>
                    </a:ext>
                  </a:extLst>
                </a:gridCol>
              </a:tblGrid>
              <a:tr h="560388">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新华公司</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安泰公司</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同仁 公司</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调整和抵销</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合并数</a:t>
                      </a:r>
                    </a:p>
                  </a:txBody>
                  <a:tcPr marL="9525" marR="9525" marT="9525" marB="0" anchor="b"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125">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销售收入</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720,000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240,000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216,000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72,000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1,104,000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00">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销售成本</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-420,000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-96,000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-108,000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54,000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-570,000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其它费用</a:t>
                      </a: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-120,000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-72,000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-48,000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4,800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-235,200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33400">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合并利润</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298,800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gridSpan="2">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减：少数股东利润</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CN"/>
                    </a:p>
                  </a:txBody>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-28,680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560388">
                <a:tc gridSpan="3">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归属于母公司股东的净利润</a:t>
                      </a: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　</a:t>
                      </a: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11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rPr>
                        <a:t>270,120</a:t>
                      </a:r>
                      <a:endParaRPr kumimoji="0" lang="zh-CN" altLang="zh-CN" sz="2000" b="0" i="0" u="none" strike="noStrike" cap="none" normalizeH="0" baseline="0">
                        <a:ln>
                          <a:noFill/>
                        </a:ln>
                        <a:solidFill>
                          <a:schemeClr val="tx1"/>
                        </a:solidFill>
                        <a:effectLst/>
                        <a:latin typeface="Times New Roman" panose="02020603050405020304" charset="0"/>
                        <a:ea typeface="宋体" panose="02010600030101010101" pitchFamily="2" charset="-122"/>
                        <a:cs typeface="Times New Roman" panose="02020603050405020304" charset="0"/>
                      </a:endParaRPr>
                    </a:p>
                  </a:txBody>
                  <a:tcPr marL="9525" marR="9525" marT="9525" marB="0"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35573" name="Rectangle 1"/>
          <p:cNvSpPr>
            <a:spLocks noChangeArrowheads="1"/>
          </p:cNvSpPr>
          <p:nvPr/>
        </p:nvSpPr>
        <p:spPr bwMode="auto">
          <a:xfrm>
            <a:off x="539752" y="1338263"/>
            <a:ext cx="712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en-US" altLang="zh-CN" sz="2400">
                <a:latin typeface="Times New Roman" panose="02020603050405020304" charset="0"/>
                <a:cs typeface="Times New Roman" panose="02020603050405020304" charset="0"/>
              </a:rPr>
              <a:t>2001</a:t>
            </a:r>
            <a:r>
              <a:rPr lang="zh-CN" altLang="en-US" sz="2400">
                <a:latin typeface="Times New Roman" panose="02020603050405020304" charset="0"/>
                <a:cs typeface="Times New Roman" panose="02020603050405020304" charset="0"/>
              </a:rPr>
              <a:t>年的合并利润表</a:t>
            </a:r>
            <a:endParaRPr lang="zh-CN" altLang="en-US" sz="24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Rectangle: Click to edit Master text styles&#10;Second level&#10;Third level&#10;Fourth level&#10;Fifth level"/>
          <p:cNvSpPr>
            <a:spLocks noGrp="1"/>
          </p:cNvSpPr>
          <p:nvPr>
            <p:ph idx="1"/>
          </p:nvPr>
        </p:nvSpPr>
        <p:spPr>
          <a:xfrm>
            <a:off x="611188" y="260648"/>
            <a:ext cx="8204200" cy="6121102"/>
          </a:xfrm>
        </p:spPr>
        <p:txBody>
          <a:bodyPr/>
          <a:lstStyle/>
          <a:p>
            <a:pPr marL="0" indent="0">
              <a:buNone/>
              <a:defRPr/>
            </a:pPr>
            <a:r>
              <a:rPr lang="en-US" altLang="zh-CN" b="1" dirty="0"/>
              <a:t>2.4.2 </a:t>
            </a:r>
            <a:r>
              <a:rPr lang="zh-CN" altLang="en-US" b="1" dirty="0"/>
              <a:t>交叉持股</a:t>
            </a:r>
            <a:endParaRPr lang="en-US" altLang="zh-CN" b="1" dirty="0"/>
          </a:p>
          <a:p>
            <a:pPr lvl="1">
              <a:defRPr/>
            </a:pPr>
            <a:r>
              <a:rPr lang="zh-CN" altLang="en-US" b="1" dirty="0"/>
              <a:t>交互分配法</a:t>
            </a:r>
            <a:endParaRPr lang="en-US" altLang="zh-CN" b="1" dirty="0"/>
          </a:p>
          <a:p>
            <a:pPr marL="995680" lvl="3" indent="-268605">
              <a:buNone/>
              <a:defRPr/>
            </a:pPr>
            <a:r>
              <a:rPr lang="zh-CN" altLang="en-US" b="1" dirty="0">
                <a:solidFill>
                  <a:srgbClr val="000000"/>
                </a:solidFill>
                <a:latin typeface="宋体" panose="02010600030101010101" pitchFamily="2" charset="-122"/>
              </a:rPr>
              <a:t>假设：</a:t>
            </a:r>
            <a:r>
              <a:rPr lang="en-US" altLang="zh-CN" b="1" dirty="0">
                <a:solidFill>
                  <a:srgbClr val="000000"/>
                </a:solidFill>
                <a:latin typeface="宋体" panose="02010600030101010101" pitchFamily="2" charset="-122"/>
              </a:rPr>
              <a:t>P</a:t>
            </a:r>
            <a:r>
              <a:rPr lang="zh-CN" altLang="en-US" b="1" dirty="0">
                <a:solidFill>
                  <a:srgbClr val="000000"/>
                </a:solidFill>
                <a:latin typeface="宋体" panose="02010600030101010101" pitchFamily="2" charset="-122"/>
              </a:rPr>
              <a:t>＝合并基础下的</a:t>
            </a:r>
            <a:r>
              <a:rPr lang="zh-CN" altLang="en-US" b="1" dirty="0">
                <a:solidFill>
                  <a:srgbClr val="000000"/>
                </a:solidFill>
                <a:latin typeface="Times New Roman" panose="02020603050405020304" charset="0"/>
              </a:rPr>
              <a:t>母</a:t>
            </a:r>
            <a:r>
              <a:rPr lang="zh-CN" altLang="en-US" b="1" dirty="0">
                <a:solidFill>
                  <a:srgbClr val="000000"/>
                </a:solidFill>
                <a:latin typeface="宋体" panose="02010600030101010101" pitchFamily="2" charset="-122"/>
              </a:rPr>
              <a:t>公司净利润</a:t>
            </a:r>
            <a:r>
              <a:rPr lang="en-US" altLang="zh-CN" b="1" dirty="0">
                <a:solidFill>
                  <a:srgbClr val="000000"/>
                </a:solidFill>
                <a:latin typeface="宋体" panose="02010600030101010101" pitchFamily="2" charset="-122"/>
              </a:rPr>
              <a:t>(</a:t>
            </a:r>
            <a:r>
              <a:rPr lang="zh-CN" altLang="en-US" b="1" dirty="0">
                <a:solidFill>
                  <a:srgbClr val="000000"/>
                </a:solidFill>
                <a:latin typeface="宋体" panose="02010600030101010101" pitchFamily="2" charset="-122"/>
              </a:rPr>
              <a:t>包括交叉利润</a:t>
            </a:r>
            <a:r>
              <a:rPr lang="en-US" altLang="zh-CN" b="1" dirty="0">
                <a:solidFill>
                  <a:srgbClr val="000000"/>
                </a:solidFill>
                <a:latin typeface="宋体" panose="02010600030101010101" pitchFamily="2" charset="-122"/>
              </a:rPr>
              <a:t>)</a:t>
            </a:r>
          </a:p>
          <a:p>
            <a:pPr marL="938530" lvl="2" indent="-268605" algn="just">
              <a:buClr>
                <a:schemeClr val="folHlink"/>
              </a:buClr>
              <a:buSzPct val="50000"/>
              <a:buNone/>
              <a:defRPr/>
            </a:pPr>
            <a:r>
              <a:rPr lang="en-US" altLang="zh-CN" sz="2000" b="1" dirty="0">
                <a:solidFill>
                  <a:srgbClr val="000000"/>
                </a:solidFill>
                <a:latin typeface="宋体" panose="02010600030101010101" pitchFamily="2" charset="-122"/>
              </a:rPr>
              <a:t>      S</a:t>
            </a:r>
            <a:r>
              <a:rPr lang="zh-CN" altLang="en-US" sz="2000" b="1" dirty="0">
                <a:solidFill>
                  <a:srgbClr val="000000"/>
                </a:solidFill>
                <a:latin typeface="宋体" panose="02010600030101010101" pitchFamily="2" charset="-122"/>
              </a:rPr>
              <a:t>＝合并基础下的</a:t>
            </a:r>
            <a:r>
              <a:rPr lang="zh-CN" altLang="en-US" sz="2000" b="1" dirty="0">
                <a:solidFill>
                  <a:srgbClr val="000000"/>
                </a:solidFill>
                <a:latin typeface="Times New Roman" panose="02020603050405020304" charset="0"/>
              </a:rPr>
              <a:t>子</a:t>
            </a:r>
            <a:r>
              <a:rPr lang="zh-CN" altLang="en-US" sz="2000" b="1" dirty="0">
                <a:solidFill>
                  <a:srgbClr val="000000"/>
                </a:solidFill>
                <a:latin typeface="宋体" panose="02010600030101010101" pitchFamily="2" charset="-122"/>
              </a:rPr>
              <a:t>公司净利润</a:t>
            </a:r>
            <a:r>
              <a:rPr lang="en-US" altLang="zh-CN" sz="2000" b="1" dirty="0">
                <a:solidFill>
                  <a:srgbClr val="000000"/>
                </a:solidFill>
                <a:latin typeface="宋体" panose="02010600030101010101" pitchFamily="2" charset="-122"/>
              </a:rPr>
              <a:t>(</a:t>
            </a:r>
            <a:r>
              <a:rPr lang="zh-CN" altLang="en-US" sz="2000" b="1" dirty="0">
                <a:solidFill>
                  <a:srgbClr val="000000"/>
                </a:solidFill>
                <a:latin typeface="宋体" panose="02010600030101010101" pitchFamily="2" charset="-122"/>
              </a:rPr>
              <a:t>包括交叉利润</a:t>
            </a:r>
            <a:r>
              <a:rPr lang="en-US" altLang="zh-CN" sz="2000" b="1" dirty="0">
                <a:solidFill>
                  <a:srgbClr val="000000"/>
                </a:solidFill>
                <a:latin typeface="宋体" panose="02010600030101010101" pitchFamily="2" charset="-122"/>
              </a:rPr>
              <a:t>)</a:t>
            </a:r>
          </a:p>
          <a:p>
            <a:pPr marL="938530" lvl="2" indent="-268605" algn="just">
              <a:buClr>
                <a:schemeClr val="folHlink"/>
              </a:buClr>
              <a:buSzPct val="50000"/>
              <a:buNone/>
              <a:defRPr/>
            </a:pPr>
            <a:r>
              <a:rPr lang="zh-CN" altLang="en-US" sz="2000" b="1" dirty="0">
                <a:solidFill>
                  <a:srgbClr val="000000"/>
                </a:solidFill>
                <a:latin typeface="宋体" panose="02010600030101010101" pitchFamily="2" charset="-122"/>
              </a:rPr>
              <a:t>  那么：</a:t>
            </a:r>
            <a:r>
              <a:rPr lang="en-US" altLang="zh-CN" sz="2000" b="1" dirty="0">
                <a:solidFill>
                  <a:srgbClr val="000000"/>
                </a:solidFill>
                <a:latin typeface="宋体" panose="02010600030101010101" pitchFamily="2" charset="-122"/>
              </a:rPr>
              <a:t>P</a:t>
            </a:r>
            <a:r>
              <a:rPr lang="zh-CN" altLang="en-US" sz="2000" b="1" dirty="0">
                <a:solidFill>
                  <a:srgbClr val="000000"/>
                </a:solidFill>
                <a:latin typeface="宋体" panose="02010600030101010101" pitchFamily="2" charset="-122"/>
              </a:rPr>
              <a:t>＝</a:t>
            </a:r>
            <a:r>
              <a:rPr lang="zh-CN" altLang="en-US" sz="2000" b="1" dirty="0">
                <a:solidFill>
                  <a:srgbClr val="000000"/>
                </a:solidFill>
                <a:latin typeface="Times New Roman" panose="02020603050405020304" charset="0"/>
              </a:rPr>
              <a:t>母</a:t>
            </a:r>
            <a:r>
              <a:rPr lang="zh-CN" altLang="en-US" sz="2000" b="1" dirty="0">
                <a:solidFill>
                  <a:srgbClr val="000000"/>
                </a:solidFill>
                <a:latin typeface="宋体" panose="02010600030101010101" pitchFamily="2" charset="-122"/>
              </a:rPr>
              <a:t>公司的经营利润＋</a:t>
            </a:r>
            <a:r>
              <a:rPr lang="en-US" altLang="zh-CN" sz="2000" b="1" dirty="0">
                <a:solidFill>
                  <a:srgbClr val="000000"/>
                </a:solidFill>
                <a:latin typeface="宋体" panose="02010600030101010101" pitchFamily="2" charset="-122"/>
              </a:rPr>
              <a:t>S * a% (</a:t>
            </a:r>
            <a:r>
              <a:rPr lang="zh-CN" altLang="en-US" sz="2000" b="1" dirty="0">
                <a:solidFill>
                  <a:srgbClr val="000000"/>
                </a:solidFill>
                <a:latin typeface="宋体" panose="02010600030101010101" pitchFamily="2" charset="-122"/>
              </a:rPr>
              <a:t>母对子的控股比例）</a:t>
            </a:r>
            <a:endParaRPr lang="en-US" altLang="zh-CN" sz="2000" b="1" dirty="0">
              <a:solidFill>
                <a:srgbClr val="000000"/>
              </a:solidFill>
              <a:latin typeface="宋体" panose="02010600030101010101" pitchFamily="2" charset="-122"/>
            </a:endParaRPr>
          </a:p>
          <a:p>
            <a:pPr marL="938530" lvl="2" indent="-268605" algn="just">
              <a:buClr>
                <a:schemeClr val="folHlink"/>
              </a:buClr>
              <a:buSzPct val="50000"/>
              <a:buNone/>
              <a:defRPr/>
            </a:pPr>
            <a:r>
              <a:rPr lang="en-US" altLang="zh-CN" sz="2000" b="1" dirty="0">
                <a:solidFill>
                  <a:srgbClr val="000000"/>
                </a:solidFill>
                <a:latin typeface="宋体" panose="02010600030101010101" pitchFamily="2" charset="-122"/>
              </a:rPr>
              <a:t>        S</a:t>
            </a:r>
            <a:r>
              <a:rPr lang="zh-CN" altLang="en-US" sz="2000" b="1" dirty="0">
                <a:solidFill>
                  <a:srgbClr val="000000"/>
                </a:solidFill>
                <a:latin typeface="宋体" panose="02010600030101010101" pitchFamily="2" charset="-122"/>
              </a:rPr>
              <a:t>＝</a:t>
            </a:r>
            <a:r>
              <a:rPr lang="zh-CN" altLang="en-US" sz="2000" b="1" dirty="0">
                <a:solidFill>
                  <a:srgbClr val="000000"/>
                </a:solidFill>
              </a:rPr>
              <a:t>子</a:t>
            </a:r>
            <a:r>
              <a:rPr lang="zh-CN" altLang="en-US" sz="2000" b="1" dirty="0">
                <a:solidFill>
                  <a:srgbClr val="000000"/>
                </a:solidFill>
                <a:latin typeface="宋体" panose="02010600030101010101" pitchFamily="2" charset="-122"/>
              </a:rPr>
              <a:t>公司的经营利润＋</a:t>
            </a:r>
            <a:r>
              <a:rPr lang="en-US" altLang="zh-CN" sz="2000" b="1" dirty="0">
                <a:solidFill>
                  <a:srgbClr val="000000"/>
                </a:solidFill>
                <a:latin typeface="宋体" panose="02010600030101010101" pitchFamily="2" charset="-122"/>
              </a:rPr>
              <a:t>P * b%</a:t>
            </a:r>
            <a:r>
              <a:rPr lang="zh-CN" altLang="en-US" sz="2000" b="1" dirty="0">
                <a:solidFill>
                  <a:srgbClr val="000000"/>
                </a:solidFill>
                <a:latin typeface="宋体" panose="02010600030101010101" pitchFamily="2" charset="-122"/>
              </a:rPr>
              <a:t>（子持母的持股比例）</a:t>
            </a:r>
            <a:endParaRPr lang="en-US" altLang="zh-CN" sz="2000" b="1" dirty="0">
              <a:solidFill>
                <a:srgbClr val="000000"/>
              </a:solidFill>
              <a:latin typeface="宋体" panose="02010600030101010101" pitchFamily="2" charset="-122"/>
            </a:endParaRPr>
          </a:p>
          <a:p>
            <a:pPr marL="1371600" lvl="3" indent="0">
              <a:buNone/>
              <a:defRPr/>
            </a:pPr>
            <a:r>
              <a:rPr lang="en-US" altLang="zh-CN" b="1" dirty="0">
                <a:solidFill>
                  <a:srgbClr val="000000"/>
                </a:solidFill>
                <a:latin typeface="宋体" panose="02010600030101010101" pitchFamily="2" charset="-122"/>
              </a:rPr>
              <a:t>P*</a:t>
            </a:r>
            <a:r>
              <a:rPr lang="zh-CN" altLang="en-US" b="1" dirty="0">
                <a:solidFill>
                  <a:srgbClr val="000000"/>
                </a:solidFill>
                <a:latin typeface="宋体" panose="02010600030101010101" pitchFamily="2" charset="-122"/>
              </a:rPr>
              <a:t>（</a:t>
            </a:r>
            <a:r>
              <a:rPr lang="en-US" altLang="zh-CN" b="1" dirty="0">
                <a:solidFill>
                  <a:srgbClr val="000000"/>
                </a:solidFill>
                <a:latin typeface="宋体" panose="02010600030101010101" pitchFamily="2" charset="-122"/>
              </a:rPr>
              <a:t>1-b%</a:t>
            </a:r>
            <a:r>
              <a:rPr lang="zh-CN" altLang="en-US" b="1" dirty="0">
                <a:solidFill>
                  <a:srgbClr val="000000"/>
                </a:solidFill>
                <a:latin typeface="宋体" panose="02010600030101010101" pitchFamily="2" charset="-122"/>
              </a:rPr>
              <a:t>）</a:t>
            </a:r>
            <a:r>
              <a:rPr lang="en-US" altLang="zh-CN" b="1" dirty="0">
                <a:solidFill>
                  <a:srgbClr val="000000"/>
                </a:solidFill>
                <a:latin typeface="宋体" panose="02010600030101010101" pitchFamily="2" charset="-122"/>
              </a:rPr>
              <a:t>+ S *(1-a%)=</a:t>
            </a:r>
            <a:r>
              <a:rPr lang="zh-CN" altLang="en-US" b="1" dirty="0">
                <a:solidFill>
                  <a:srgbClr val="000000"/>
                </a:solidFill>
                <a:latin typeface="宋体" panose="02010600030101010101" pitchFamily="2" charset="-122"/>
              </a:rPr>
              <a:t>母子公司的经营利润之和</a:t>
            </a:r>
            <a:endParaRPr lang="en-US" altLang="zh-CN" b="1" dirty="0">
              <a:solidFill>
                <a:srgbClr val="000000"/>
              </a:solidFill>
              <a:latin typeface="宋体" panose="02010600030101010101" pitchFamily="2" charset="-122"/>
            </a:endParaRPr>
          </a:p>
          <a:p>
            <a:pPr lvl="3">
              <a:buClr>
                <a:srgbClr val="FF0000"/>
              </a:buClr>
              <a:buSzPct val="80000"/>
              <a:buFont typeface="Wingdings" panose="05000000000000000000" pitchFamily="2" charset="2"/>
              <a:buChar char="Ø"/>
              <a:defRPr/>
            </a:pPr>
            <a:endParaRPr lang="en-US" altLang="zh-CN" b="1" dirty="0">
              <a:solidFill>
                <a:srgbClr val="000000"/>
              </a:solidFill>
            </a:endParaRPr>
          </a:p>
          <a:p>
            <a:pPr lvl="2">
              <a:buClr>
                <a:srgbClr val="FF0000"/>
              </a:buClr>
              <a:buSzPct val="80000"/>
              <a:buFont typeface="Wingdings" panose="05000000000000000000" pitchFamily="2" charset="2"/>
              <a:buChar char="Ø"/>
              <a:defRPr/>
            </a:pPr>
            <a:r>
              <a:rPr lang="zh-CN" altLang="en-US" sz="2000" b="1" dirty="0">
                <a:solidFill>
                  <a:srgbClr val="000000"/>
                </a:solidFill>
              </a:rPr>
              <a:t>之后，按照抵销母公司对子公司的长期股权投资和投资收益一样，抵销子公司对母公司的股权投资和投资收益。</a:t>
            </a:r>
            <a:endParaRPr lang="en-US" altLang="zh-CN" sz="2000" b="1" dirty="0">
              <a:solidFill>
                <a:srgbClr val="000000"/>
              </a:solidFill>
            </a:endParaRPr>
          </a:p>
        </p:txBody>
      </p:sp>
      <p:sp>
        <p:nvSpPr>
          <p:cNvPr id="236547"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89C272F-F95E-45BE-A07C-0C46ED52A64B}" type="slidenum">
              <a:rPr kumimoji="0" lang="en-US" altLang="zh-CN" sz="1400"/>
              <a:t>127</a:t>
            </a:fld>
            <a:endParaRPr kumimoji="0" lang="en-US" altLang="zh-CN" sz="14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9C4F617-8497-4235-9D80-831771D18FFB}" type="datetime1">
              <a:rPr kumimoji="0" lang="zh-CN" altLang="en-US" sz="1400"/>
              <a:t>2026/3/30</a:t>
            </a:fld>
            <a:endParaRPr kumimoji="0" lang="en-US" altLang="zh-CN" sz="1400"/>
          </a:p>
        </p:txBody>
      </p:sp>
      <p:sp>
        <p:nvSpPr>
          <p:cNvPr id="237571"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3757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D9EF939-F38D-45F3-ABF0-75E6D58ECDEF}" type="slidenum">
              <a:rPr kumimoji="0" lang="en-US" altLang="zh-CN" sz="1400"/>
              <a:t>128</a:t>
            </a:fld>
            <a:endParaRPr kumimoji="0" lang="en-US" altLang="zh-CN" sz="1400"/>
          </a:p>
        </p:txBody>
      </p:sp>
      <p:sp>
        <p:nvSpPr>
          <p:cNvPr id="237573" name="Rectangle 3"/>
          <p:cNvSpPr txBox="1">
            <a:spLocks noChangeArrowheads="1"/>
          </p:cNvSpPr>
          <p:nvPr/>
        </p:nvSpPr>
        <p:spPr bwMode="auto">
          <a:xfrm>
            <a:off x="612775" y="548681"/>
            <a:ext cx="7989888" cy="340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indent="14605" algn="just" eaLnBrk="1" hangingPunct="1">
              <a:lnSpc>
                <a:spcPct val="150000"/>
              </a:lnSpc>
              <a:spcBef>
                <a:spcPct val="0"/>
              </a:spcBef>
              <a:buClr>
                <a:schemeClr val="folHlink"/>
              </a:buClr>
              <a:buSzPct val="50000"/>
              <a:buNone/>
            </a:pPr>
            <a:r>
              <a:rPr lang="zh-CN" altLang="en-US" sz="2400" b="1" dirty="0">
                <a:latin typeface="宋体" panose="02010600030101010101" pitchFamily="2" charset="-122"/>
              </a:rPr>
              <a:t>以母公司持有子公司</a:t>
            </a:r>
            <a:r>
              <a:rPr lang="en-US" altLang="zh-CN" sz="2400" b="1" dirty="0">
                <a:latin typeface="宋体" panose="02010600030101010101" pitchFamily="2" charset="-122"/>
              </a:rPr>
              <a:t>90%</a:t>
            </a:r>
            <a:r>
              <a:rPr lang="zh-CN" altLang="en-US" sz="2400" b="1" dirty="0">
                <a:latin typeface="宋体" panose="02010600030101010101" pitchFamily="2" charset="-122"/>
              </a:rPr>
              <a:t>股权、子公司持有母公司</a:t>
            </a:r>
            <a:r>
              <a:rPr lang="en-US" altLang="zh-CN" sz="2400" b="1" dirty="0">
                <a:latin typeface="宋体" panose="02010600030101010101" pitchFamily="2" charset="-122"/>
              </a:rPr>
              <a:t>10%</a:t>
            </a:r>
            <a:r>
              <a:rPr lang="zh-CN" altLang="en-US" sz="2400" b="1" dirty="0">
                <a:latin typeface="宋体" panose="02010600030101010101" pitchFamily="2" charset="-122"/>
              </a:rPr>
              <a:t>股权为例：</a:t>
            </a:r>
          </a:p>
          <a:p>
            <a:pPr lvl="2" algn="just" eaLnBrk="1" hangingPunct="1">
              <a:lnSpc>
                <a:spcPct val="150000"/>
              </a:lnSpc>
              <a:spcBef>
                <a:spcPct val="0"/>
              </a:spcBef>
              <a:buClr>
                <a:srgbClr val="FF0000"/>
              </a:buClr>
              <a:buSzPct val="100000"/>
              <a:buFont typeface="Wingdings" panose="05000000000000000000" pitchFamily="2" charset="2"/>
              <a:buChar char="ü"/>
            </a:pPr>
            <a:r>
              <a:rPr lang="zh-CN" altLang="en-US" sz="2000" b="1" dirty="0">
                <a:latin typeface="楷体_GB2312" pitchFamily="49" charset="-122"/>
                <a:ea typeface="楷体_GB2312" pitchFamily="49" charset="-122"/>
              </a:rPr>
              <a:t>母公司对子公司的投资收益</a:t>
            </a:r>
            <a:endParaRPr lang="en-US" altLang="zh-CN" sz="2000" b="1" dirty="0">
              <a:latin typeface="楷体_GB2312" pitchFamily="49" charset="-122"/>
              <a:ea typeface="楷体_GB2312" pitchFamily="49" charset="-122"/>
            </a:endParaRPr>
          </a:p>
          <a:p>
            <a:pPr lvl="2" algn="just" eaLnBrk="1" hangingPunct="1">
              <a:lnSpc>
                <a:spcPct val="150000"/>
              </a:lnSpc>
              <a:spcBef>
                <a:spcPct val="0"/>
              </a:spcBef>
              <a:buClr>
                <a:schemeClr val="folHlink"/>
              </a:buClr>
              <a:buSzPct val="50000"/>
              <a:buFontTx/>
              <a:buNone/>
            </a:pPr>
            <a:r>
              <a:rPr lang="en-US" altLang="zh-CN" sz="2000" b="1" dirty="0">
                <a:latin typeface="楷体_GB2312" pitchFamily="49" charset="-122"/>
                <a:ea typeface="楷体_GB2312" pitchFamily="49" charset="-122"/>
              </a:rPr>
              <a:t>  =</a:t>
            </a:r>
            <a:r>
              <a:rPr lang="en-US" altLang="zh-CN" sz="2000" b="1" dirty="0">
                <a:solidFill>
                  <a:srgbClr val="FF0000"/>
                </a:solidFill>
                <a:latin typeface="楷体_GB2312" pitchFamily="49" charset="-122"/>
                <a:ea typeface="楷体_GB2312" pitchFamily="49" charset="-122"/>
              </a:rPr>
              <a:t>P*90%</a:t>
            </a: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母公司的经营利润 </a:t>
            </a:r>
            <a:r>
              <a:rPr lang="en-US" altLang="zh-CN" sz="2000" b="1" dirty="0">
                <a:solidFill>
                  <a:srgbClr val="0033CC"/>
                </a:solidFill>
                <a:latin typeface="楷体_GB2312" pitchFamily="49" charset="-122"/>
                <a:ea typeface="楷体_GB2312" pitchFamily="49" charset="-122"/>
              </a:rPr>
              <a:t>or</a:t>
            </a:r>
            <a:r>
              <a:rPr lang="en-US" altLang="zh-CN" sz="2000" b="1" dirty="0">
                <a:latin typeface="楷体_GB2312" pitchFamily="49" charset="-122"/>
                <a:ea typeface="楷体_GB2312" pitchFamily="49" charset="-122"/>
              </a:rPr>
              <a:t> =S</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90% - P</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10%</a:t>
            </a:r>
          </a:p>
          <a:p>
            <a:pPr lvl="2" algn="just" eaLnBrk="1" hangingPunct="1">
              <a:lnSpc>
                <a:spcPct val="150000"/>
              </a:lnSpc>
              <a:spcBef>
                <a:spcPct val="0"/>
              </a:spcBef>
              <a:buClr>
                <a:srgbClr val="FF0000"/>
              </a:buClr>
              <a:buSzPct val="100000"/>
              <a:buFont typeface="Wingdings" panose="05000000000000000000" pitchFamily="2" charset="2"/>
              <a:buChar char="ü"/>
            </a:pPr>
            <a:r>
              <a:rPr lang="zh-CN" altLang="en-US" sz="2000" b="1" dirty="0">
                <a:latin typeface="楷体_GB2312" pitchFamily="49" charset="-122"/>
                <a:ea typeface="楷体_GB2312" pitchFamily="49" charset="-122"/>
              </a:rPr>
              <a:t>子公司对母公司的投资收益</a:t>
            </a:r>
            <a:r>
              <a:rPr lang="en-US" altLang="zh-CN" sz="2000" b="1" dirty="0">
                <a:latin typeface="楷体_GB2312" pitchFamily="49" charset="-122"/>
                <a:ea typeface="楷体_GB2312" pitchFamily="49" charset="-122"/>
              </a:rPr>
              <a:t>=S-</a:t>
            </a:r>
            <a:r>
              <a:rPr lang="zh-CN" altLang="en-US" sz="2000" b="1" dirty="0">
                <a:latin typeface="楷体_GB2312" pitchFamily="49" charset="-122"/>
                <a:ea typeface="楷体_GB2312" pitchFamily="49" charset="-122"/>
              </a:rPr>
              <a:t>子公司的经营利润</a:t>
            </a:r>
            <a:endParaRPr lang="en-US" altLang="zh-CN" sz="2000" b="1" dirty="0">
              <a:latin typeface="楷体_GB2312" pitchFamily="49" charset="-122"/>
              <a:ea typeface="楷体_GB2312" pitchFamily="49" charset="-122"/>
            </a:endParaRPr>
          </a:p>
          <a:p>
            <a:pPr lvl="2" algn="just" eaLnBrk="1" hangingPunct="1">
              <a:lnSpc>
                <a:spcPct val="150000"/>
              </a:lnSpc>
              <a:spcBef>
                <a:spcPct val="0"/>
              </a:spcBef>
              <a:buClr>
                <a:srgbClr val="FF0000"/>
              </a:buClr>
              <a:buSzPct val="100000"/>
              <a:buNone/>
            </a:pPr>
            <a:r>
              <a:rPr lang="en-US" altLang="zh-CN" sz="2000" b="1" dirty="0">
                <a:solidFill>
                  <a:srgbClr val="0033CC"/>
                </a:solidFill>
                <a:latin typeface="楷体_GB2312" pitchFamily="49" charset="-122"/>
                <a:ea typeface="楷体_GB2312" pitchFamily="49" charset="-122"/>
              </a:rPr>
              <a:t>                                      or</a:t>
            </a:r>
            <a:r>
              <a:rPr lang="en-US" altLang="zh-CN" sz="2000" b="1" dirty="0">
                <a:latin typeface="楷体_GB2312" pitchFamily="49" charset="-122"/>
                <a:ea typeface="楷体_GB2312" pitchFamily="49" charset="-122"/>
              </a:rPr>
              <a:t> = P*10%</a:t>
            </a:r>
          </a:p>
        </p:txBody>
      </p:sp>
      <p:sp>
        <p:nvSpPr>
          <p:cNvPr id="237574" name="TextBox 5"/>
          <p:cNvSpPr txBox="1">
            <a:spLocks noChangeArrowheads="1"/>
          </p:cNvSpPr>
          <p:nvPr/>
        </p:nvSpPr>
        <p:spPr bwMode="auto">
          <a:xfrm>
            <a:off x="735013" y="4322763"/>
            <a:ext cx="1428750" cy="461962"/>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a:solidFill>
                  <a:srgbClr val="0033CC"/>
                </a:solidFill>
                <a:latin typeface="楷体_GB2312" pitchFamily="49" charset="-122"/>
                <a:ea typeface="楷体_GB2312" pitchFamily="49" charset="-122"/>
              </a:rPr>
              <a:t>P×90</a:t>
            </a:r>
            <a:r>
              <a:rPr lang="zh-CN" altLang="en-US" sz="2400" b="1">
                <a:solidFill>
                  <a:srgbClr val="0033CC"/>
                </a:solidFill>
                <a:latin typeface="楷体_GB2312" pitchFamily="49" charset="-122"/>
                <a:ea typeface="楷体_GB2312" pitchFamily="49" charset="-122"/>
              </a:rPr>
              <a:t>％</a:t>
            </a:r>
            <a:endParaRPr lang="zh-CN" altLang="en-US" sz="2400"/>
          </a:p>
        </p:txBody>
      </p:sp>
      <p:sp>
        <p:nvSpPr>
          <p:cNvPr id="237575" name="TextBox 6"/>
          <p:cNvSpPr txBox="1">
            <a:spLocks noChangeArrowheads="1"/>
          </p:cNvSpPr>
          <p:nvPr/>
        </p:nvSpPr>
        <p:spPr bwMode="auto">
          <a:xfrm>
            <a:off x="2820988" y="4310063"/>
            <a:ext cx="1428750" cy="461962"/>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a:solidFill>
                  <a:srgbClr val="0033CC"/>
                </a:solidFill>
                <a:latin typeface="楷体_GB2312" pitchFamily="49" charset="-122"/>
                <a:ea typeface="楷体_GB2312" pitchFamily="49" charset="-122"/>
              </a:rPr>
              <a:t>S×10</a:t>
            </a:r>
            <a:r>
              <a:rPr lang="zh-CN" altLang="en-US" sz="2400" b="1">
                <a:solidFill>
                  <a:srgbClr val="0033CC"/>
                </a:solidFill>
                <a:latin typeface="楷体_GB2312" pitchFamily="49" charset="-122"/>
                <a:ea typeface="楷体_GB2312" pitchFamily="49" charset="-122"/>
              </a:rPr>
              <a:t>％</a:t>
            </a:r>
            <a:endParaRPr lang="zh-CN" altLang="en-US" sz="2400"/>
          </a:p>
        </p:txBody>
      </p:sp>
      <p:sp>
        <p:nvSpPr>
          <p:cNvPr id="237576" name="TextBox 7"/>
          <p:cNvSpPr txBox="1">
            <a:spLocks noChangeArrowheads="1"/>
          </p:cNvSpPr>
          <p:nvPr/>
        </p:nvSpPr>
        <p:spPr bwMode="auto">
          <a:xfrm>
            <a:off x="4906963" y="4302127"/>
            <a:ext cx="3841750" cy="461963"/>
          </a:xfrm>
          <a:prstGeom prst="rect">
            <a:avLst/>
          </a:prstGeom>
          <a:noFill/>
          <a:ln w="38100">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0033CC"/>
                </a:solidFill>
                <a:latin typeface="楷体_GB2312" pitchFamily="49" charset="-122"/>
                <a:ea typeface="楷体_GB2312" pitchFamily="49" charset="-122"/>
              </a:rPr>
              <a:t>母、子公司经营利润之和</a:t>
            </a:r>
          </a:p>
        </p:txBody>
      </p:sp>
      <p:sp>
        <p:nvSpPr>
          <p:cNvPr id="237577" name="TextBox 8"/>
          <p:cNvSpPr txBox="1">
            <a:spLocks noChangeArrowheads="1"/>
          </p:cNvSpPr>
          <p:nvPr/>
        </p:nvSpPr>
        <p:spPr bwMode="auto">
          <a:xfrm>
            <a:off x="685800" y="4941890"/>
            <a:ext cx="1785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a:t>属于母公司外部股东的利润</a:t>
            </a:r>
          </a:p>
        </p:txBody>
      </p:sp>
      <p:sp>
        <p:nvSpPr>
          <p:cNvPr id="237578" name="TextBox 9"/>
          <p:cNvSpPr txBox="1">
            <a:spLocks noChangeArrowheads="1"/>
          </p:cNvSpPr>
          <p:nvPr/>
        </p:nvSpPr>
        <p:spPr bwMode="auto">
          <a:xfrm>
            <a:off x="2820988" y="4968877"/>
            <a:ext cx="200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a:t>属于子公司外部股东的利润</a:t>
            </a:r>
          </a:p>
        </p:txBody>
      </p:sp>
      <p:sp>
        <p:nvSpPr>
          <p:cNvPr id="237579" name="TextBox 13"/>
          <p:cNvSpPr txBox="1">
            <a:spLocks noChangeArrowheads="1"/>
          </p:cNvSpPr>
          <p:nvPr/>
        </p:nvSpPr>
        <p:spPr bwMode="auto">
          <a:xfrm>
            <a:off x="5364165" y="5103813"/>
            <a:ext cx="280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a:t>母子公司经营利润</a:t>
            </a:r>
          </a:p>
        </p:txBody>
      </p:sp>
      <p:sp>
        <p:nvSpPr>
          <p:cNvPr id="237580" name="文本框 1"/>
          <p:cNvSpPr txBox="1">
            <a:spLocks noChangeArrowheads="1"/>
          </p:cNvSpPr>
          <p:nvPr/>
        </p:nvSpPr>
        <p:spPr bwMode="auto">
          <a:xfrm>
            <a:off x="2262190" y="4341813"/>
            <a:ext cx="50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t>+</a:t>
            </a:r>
            <a:endParaRPr lang="zh-CN" altLang="en-US" sz="2400"/>
          </a:p>
        </p:txBody>
      </p:sp>
      <p:sp>
        <p:nvSpPr>
          <p:cNvPr id="237581" name="文本框 12"/>
          <p:cNvSpPr txBox="1">
            <a:spLocks noChangeArrowheads="1"/>
          </p:cNvSpPr>
          <p:nvPr/>
        </p:nvSpPr>
        <p:spPr bwMode="auto">
          <a:xfrm>
            <a:off x="2393952" y="5154613"/>
            <a:ext cx="50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t>+</a:t>
            </a:r>
            <a:endParaRPr lang="zh-CN" altLang="en-US" sz="2400"/>
          </a:p>
        </p:txBody>
      </p:sp>
      <p:sp>
        <p:nvSpPr>
          <p:cNvPr id="237582" name="文本框 13"/>
          <p:cNvSpPr txBox="1">
            <a:spLocks noChangeArrowheads="1"/>
          </p:cNvSpPr>
          <p:nvPr/>
        </p:nvSpPr>
        <p:spPr bwMode="auto">
          <a:xfrm>
            <a:off x="4356102" y="4344988"/>
            <a:ext cx="479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t>=</a:t>
            </a:r>
            <a:endParaRPr lang="zh-CN" altLang="en-US" sz="2400"/>
          </a:p>
        </p:txBody>
      </p:sp>
      <p:sp>
        <p:nvSpPr>
          <p:cNvPr id="237583" name="文本框 14"/>
          <p:cNvSpPr txBox="1">
            <a:spLocks noChangeArrowheads="1"/>
          </p:cNvSpPr>
          <p:nvPr/>
        </p:nvSpPr>
        <p:spPr bwMode="auto">
          <a:xfrm>
            <a:off x="4867277" y="5105402"/>
            <a:ext cx="479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400"/>
              <a:t>=</a:t>
            </a:r>
            <a:endParaRPr lang="zh-CN" altLang="en-US" sz="24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B1D421E-7115-469B-BF1B-81ECC13482B8}" type="datetime1">
              <a:rPr kumimoji="0" lang="zh-CN" altLang="en-US" sz="1400"/>
              <a:t>2026/3/30</a:t>
            </a:fld>
            <a:endParaRPr kumimoji="0" lang="en-US" altLang="zh-CN" sz="1400"/>
          </a:p>
        </p:txBody>
      </p:sp>
      <p:sp>
        <p:nvSpPr>
          <p:cNvPr id="239619"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3962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E1EC54A-044B-4D0F-8A16-8B508DE72C82}" type="slidenum">
              <a:rPr kumimoji="0" lang="en-US" altLang="zh-CN" sz="1400"/>
              <a:t>129</a:t>
            </a:fld>
            <a:endParaRPr kumimoji="0" lang="en-US" altLang="zh-CN" sz="1400"/>
          </a:p>
        </p:txBody>
      </p:sp>
      <p:sp>
        <p:nvSpPr>
          <p:cNvPr id="28677" name="Text Box 2"/>
          <p:cNvSpPr txBox="1">
            <a:spLocks noChangeArrowheads="1"/>
          </p:cNvSpPr>
          <p:nvPr/>
        </p:nvSpPr>
        <p:spPr bwMode="auto">
          <a:xfrm>
            <a:off x="149227" y="404664"/>
            <a:ext cx="864235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Char char="q"/>
              <a:defRPr/>
            </a:pPr>
            <a:r>
              <a:rPr lang="zh-CN" altLang="en-US" sz="2400" b="1" dirty="0"/>
              <a:t>合并抵消：</a:t>
            </a:r>
            <a:endParaRPr lang="en-US" altLang="zh-CN" sz="2400" b="1" dirty="0"/>
          </a:p>
          <a:p>
            <a:pPr lvl="1" eaLnBrk="1" hangingPunct="1">
              <a:spcBef>
                <a:spcPct val="50000"/>
              </a:spcBef>
              <a:buClr>
                <a:schemeClr val="hlink"/>
              </a:buClr>
              <a:buSzPct val="110000"/>
              <a:buFont typeface="Wingdings" panose="05000000000000000000" pitchFamily="2" charset="2"/>
              <a:buChar char="q"/>
              <a:defRPr/>
            </a:pPr>
            <a:r>
              <a:rPr lang="zh-CN" altLang="en-US" sz="2200" b="1" dirty="0"/>
              <a:t>抵销子公司对母公司的股权投资，若母公司单体报表采用权益法已经对子公司持股对应所有者权益进行抵销，则抵销分录为：</a:t>
            </a:r>
            <a:endParaRPr lang="en-US" altLang="zh-CN" sz="2200" b="1" dirty="0"/>
          </a:p>
          <a:p>
            <a:pPr eaLnBrk="1" hangingPunct="1">
              <a:spcBef>
                <a:spcPct val="50000"/>
              </a:spcBef>
              <a:buClrTx/>
              <a:buSzTx/>
              <a:buNone/>
            </a:pPr>
            <a:r>
              <a:rPr lang="en-US" altLang="zh-CN" sz="2000" b="1" dirty="0"/>
              <a:t>       </a:t>
            </a:r>
            <a:r>
              <a:rPr lang="zh-CN" altLang="en-US" sz="2000" b="1" dirty="0"/>
              <a:t> </a:t>
            </a:r>
            <a:r>
              <a:rPr lang="en-US" altLang="zh-CN" sz="2000" b="1" dirty="0"/>
              <a:t>(1)</a:t>
            </a:r>
            <a:r>
              <a:rPr lang="zh-CN" altLang="en-US" sz="2000" b="1" dirty="0"/>
              <a:t>借：股本</a:t>
            </a:r>
            <a:r>
              <a:rPr lang="en-US" altLang="zh-CN" sz="2000" b="1" dirty="0"/>
              <a:t>&amp;</a:t>
            </a:r>
            <a:r>
              <a:rPr lang="zh-CN" altLang="en-US" sz="2000" b="1" dirty="0"/>
              <a:t>资本公积</a:t>
            </a:r>
            <a:r>
              <a:rPr lang="en-US" altLang="zh-CN" sz="2000" b="1" dirty="0"/>
              <a:t>&amp;</a:t>
            </a:r>
            <a:r>
              <a:rPr lang="zh-CN" altLang="en-US" sz="2000" b="1" dirty="0"/>
              <a:t>盈余公积</a:t>
            </a:r>
            <a:r>
              <a:rPr lang="zh-CN" altLang="en-US" sz="2000" b="1" dirty="0">
                <a:solidFill>
                  <a:srgbClr val="FF0000"/>
                </a:solidFill>
              </a:rPr>
              <a:t>（母公司科目）</a:t>
            </a:r>
          </a:p>
          <a:p>
            <a:pPr eaLnBrk="1" hangingPunct="1">
              <a:spcBef>
                <a:spcPct val="50000"/>
              </a:spcBef>
              <a:buClrTx/>
              <a:buSzTx/>
              <a:buNone/>
            </a:pPr>
            <a:r>
              <a:rPr lang="zh-CN" altLang="en-US" sz="2000" b="1" dirty="0"/>
              <a:t>                  贷：其他权益工具投资        </a:t>
            </a:r>
            <a:r>
              <a:rPr lang="zh-CN" altLang="en-US" sz="2000" b="1" dirty="0">
                <a:solidFill>
                  <a:srgbClr val="FF0000"/>
                </a:solidFill>
              </a:rPr>
              <a:t>（子公司科目）</a:t>
            </a:r>
            <a:endParaRPr lang="en-US" altLang="zh-CN" sz="2000" b="1" dirty="0">
              <a:solidFill>
                <a:srgbClr val="FF0000"/>
              </a:solidFill>
            </a:endParaRPr>
          </a:p>
        </p:txBody>
      </p:sp>
      <p:sp>
        <p:nvSpPr>
          <p:cNvPr id="239622" name="文本框 1"/>
          <p:cNvSpPr txBox="1">
            <a:spLocks noChangeArrowheads="1"/>
          </p:cNvSpPr>
          <p:nvPr/>
        </p:nvSpPr>
        <p:spPr bwMode="auto">
          <a:xfrm>
            <a:off x="445987" y="2852936"/>
            <a:ext cx="8252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lvl="1" eaLnBrk="1" hangingPunct="1">
              <a:spcBef>
                <a:spcPct val="50000"/>
              </a:spcBef>
              <a:buClr>
                <a:schemeClr val="hlink"/>
              </a:buClr>
              <a:buSzPct val="110000"/>
              <a:buFont typeface="Wingdings" panose="05000000000000000000" pitchFamily="2" charset="2"/>
              <a:buChar char="Ø"/>
              <a:defRPr/>
            </a:pPr>
            <a:r>
              <a:rPr lang="zh-CN" altLang="en-US" sz="2000" b="1" dirty="0">
                <a:solidFill>
                  <a:srgbClr val="000000"/>
                </a:solidFill>
              </a:rPr>
              <a:t>（如何子公司购入母公司股权不等于该股权按对应持股比例计算的在母公司所有者权益（即账面价值）所占份额，差额如何处理？）</a:t>
            </a:r>
            <a:endParaRPr lang="en-US" altLang="zh-CN" sz="2000" b="1" dirty="0"/>
          </a:p>
        </p:txBody>
      </p:sp>
      <p:sp>
        <p:nvSpPr>
          <p:cNvPr id="29701" name="Text Box 2"/>
          <p:cNvSpPr txBox="1">
            <a:spLocks noChangeArrowheads="1"/>
          </p:cNvSpPr>
          <p:nvPr/>
        </p:nvSpPr>
        <p:spPr bwMode="auto">
          <a:xfrm>
            <a:off x="755576" y="4323347"/>
            <a:ext cx="78704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Char char="q"/>
              <a:defRPr/>
            </a:pPr>
            <a:r>
              <a:rPr lang="zh-CN" altLang="en-US" sz="2400" b="1" dirty="0"/>
              <a:t>抵消子公司确认来自母公司的投资收益：</a:t>
            </a:r>
            <a:endParaRPr lang="en-US" altLang="zh-CN" sz="2400" b="1" dirty="0"/>
          </a:p>
          <a:p>
            <a:pPr eaLnBrk="1" hangingPunct="1">
              <a:spcBef>
                <a:spcPct val="50000"/>
              </a:spcBef>
              <a:buFont typeface="Wingdings" panose="05000000000000000000" pitchFamily="2" charset="2"/>
              <a:buNone/>
              <a:defRPr/>
            </a:pPr>
            <a:r>
              <a:rPr lang="zh-CN" altLang="en-US" sz="2000" b="1" dirty="0"/>
              <a:t>       </a:t>
            </a:r>
            <a:r>
              <a:rPr lang="en-US" altLang="zh-CN" sz="2000" b="1" dirty="0"/>
              <a:t>(2)  </a:t>
            </a:r>
            <a:r>
              <a:rPr lang="zh-CN" altLang="en-US" sz="2000" b="1" dirty="0"/>
              <a:t>借：投资收益（</a:t>
            </a:r>
            <a:r>
              <a:rPr lang="zh-CN" altLang="en-US" sz="2000" b="1" dirty="0">
                <a:solidFill>
                  <a:srgbClr val="0000FF"/>
                </a:solidFill>
              </a:rPr>
              <a:t>子公司科目</a:t>
            </a:r>
            <a:r>
              <a:rPr lang="zh-CN" altLang="en-US" sz="2000" b="1" dirty="0"/>
              <a:t>）</a:t>
            </a:r>
          </a:p>
          <a:p>
            <a:pPr eaLnBrk="1" hangingPunct="1">
              <a:spcBef>
                <a:spcPct val="50000"/>
              </a:spcBef>
              <a:buFont typeface="Wingdings" panose="05000000000000000000" pitchFamily="2" charset="2"/>
              <a:buNone/>
              <a:defRPr/>
            </a:pPr>
            <a:r>
              <a:rPr lang="zh-CN" altLang="en-US" sz="2000" b="1" dirty="0"/>
              <a:t>                贷：利润分配－分配现金股利</a:t>
            </a:r>
            <a:r>
              <a:rPr lang="zh-CN" altLang="en-US" sz="2000" b="1" dirty="0">
                <a:solidFill>
                  <a:srgbClr val="0000FF"/>
                </a:solidFill>
              </a:rPr>
              <a:t>（母公司科目）</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descr="Rectangle: Click to edit Master text styles&#10;Second level&#10;Third level&#10;Fourth level&#10;Fifth level"/>
          <p:cNvSpPr>
            <a:spLocks noGrp="1" noChangeArrowheads="1"/>
          </p:cNvSpPr>
          <p:nvPr>
            <p:ph idx="1"/>
          </p:nvPr>
        </p:nvSpPr>
        <p:spPr>
          <a:xfrm>
            <a:off x="107504" y="1196752"/>
            <a:ext cx="8784530" cy="5232350"/>
          </a:xfrm>
        </p:spPr>
        <p:txBody>
          <a:bodyPr/>
          <a:lstStyle/>
          <a:p>
            <a:pPr lvl="2">
              <a:lnSpc>
                <a:spcPct val="130000"/>
              </a:lnSpc>
              <a:buClr>
                <a:srgbClr val="C00000"/>
              </a:buClr>
              <a:buFont typeface="Wingdings" panose="05000000000000000000" pitchFamily="2" charset="2"/>
              <a:buChar char="ü"/>
            </a:pPr>
            <a:r>
              <a:rPr lang="zh-CN" altLang="zh-CN" b="1" dirty="0">
                <a:solidFill>
                  <a:srgbClr val="0000FF"/>
                </a:solidFill>
                <a:latin typeface="楷体" panose="02010609060101010101" pitchFamily="49" charset="-122"/>
                <a:ea typeface="楷体" panose="02010609060101010101" pitchFamily="49" charset="-122"/>
              </a:rPr>
              <a:t>代理人</a:t>
            </a:r>
            <a:r>
              <a:rPr lang="zh-CN" altLang="zh-CN" b="1" dirty="0">
                <a:solidFill>
                  <a:srgbClr val="000000"/>
                </a:solidFill>
                <a:latin typeface="楷体" panose="02010609060101010101" pitchFamily="49" charset="-122"/>
                <a:ea typeface="楷体" panose="02010609060101010101" pitchFamily="49" charset="-122"/>
              </a:rPr>
              <a:t>仅代表主要责任人行使决策权，不控制被投资方。投资方将被投资方相关活动的决策权委托给代理人的，应当将该决策权视为自身直接持有。</a:t>
            </a:r>
            <a:endParaRPr lang="en-US" altLang="zh-CN" b="1" dirty="0">
              <a:solidFill>
                <a:srgbClr val="000000"/>
              </a:solidFill>
              <a:latin typeface="楷体" panose="02010609060101010101" pitchFamily="49" charset="-122"/>
              <a:ea typeface="楷体" panose="02010609060101010101" pitchFamily="49" charset="-122"/>
            </a:endParaRPr>
          </a:p>
          <a:p>
            <a:pPr lvl="2">
              <a:lnSpc>
                <a:spcPct val="130000"/>
              </a:lnSpc>
              <a:buClr>
                <a:srgbClr val="C00000"/>
              </a:buClr>
              <a:buFont typeface="Wingdings" panose="05000000000000000000" pitchFamily="2" charset="2"/>
              <a:buChar char="ü"/>
            </a:pPr>
            <a:r>
              <a:rPr lang="zh-CN" altLang="zh-CN" b="1" dirty="0">
                <a:solidFill>
                  <a:srgbClr val="000000"/>
                </a:solidFill>
                <a:latin typeface="楷体" panose="02010609060101010101" pitchFamily="49" charset="-122"/>
                <a:ea typeface="楷体" panose="02010609060101010101" pitchFamily="49" charset="-122"/>
              </a:rPr>
              <a:t>在确定决策者是否为代理人时，应当综合考虑该决策者与被投资方以及其他投资方之间的关系。</a:t>
            </a:r>
            <a:endParaRPr lang="en-US" altLang="zh-CN" b="1" dirty="0">
              <a:solidFill>
                <a:srgbClr val="000000"/>
              </a:solidFill>
              <a:latin typeface="楷体" panose="02010609060101010101" pitchFamily="49" charset="-122"/>
              <a:ea typeface="楷体" panose="02010609060101010101" pitchFamily="49" charset="-122"/>
            </a:endParaRPr>
          </a:p>
          <a:p>
            <a:pPr lvl="3">
              <a:lnSpc>
                <a:spcPct val="130000"/>
              </a:lnSpc>
            </a:pPr>
            <a:r>
              <a:rPr lang="zh-CN" altLang="en-US" b="1" dirty="0">
                <a:solidFill>
                  <a:srgbClr val="000000"/>
                </a:solidFill>
                <a:latin typeface="楷体" panose="02010609060101010101" pitchFamily="49" charset="-122"/>
                <a:ea typeface="楷体" panose="02010609060101010101" pitchFamily="49" charset="-122"/>
              </a:rPr>
              <a:t>①</a:t>
            </a:r>
            <a:r>
              <a:rPr lang="zh-CN" altLang="zh-CN" b="1" dirty="0">
                <a:solidFill>
                  <a:srgbClr val="000000"/>
                </a:solidFill>
                <a:latin typeface="楷体" panose="02010609060101010101" pitchFamily="49" charset="-122"/>
                <a:ea typeface="楷体" panose="02010609060101010101" pitchFamily="49" charset="-122"/>
              </a:rPr>
              <a:t>存在单独一方拥有实质性权利可以无条件罢免决策者的，该决策者为代理人。</a:t>
            </a:r>
            <a:endParaRPr lang="en-US" altLang="zh-CN" b="1" dirty="0">
              <a:solidFill>
                <a:srgbClr val="000000"/>
              </a:solidFill>
              <a:latin typeface="楷体" panose="02010609060101010101" pitchFamily="49" charset="-122"/>
              <a:ea typeface="楷体" panose="02010609060101010101" pitchFamily="49" charset="-122"/>
            </a:endParaRPr>
          </a:p>
          <a:p>
            <a:pPr lvl="3">
              <a:lnSpc>
                <a:spcPct val="130000"/>
              </a:lnSpc>
            </a:pPr>
            <a:r>
              <a:rPr lang="zh-CN" altLang="en-US" b="1" dirty="0">
                <a:solidFill>
                  <a:srgbClr val="000000"/>
                </a:solidFill>
                <a:latin typeface="楷体" panose="02010609060101010101" pitchFamily="49" charset="-122"/>
                <a:ea typeface="楷体" panose="02010609060101010101" pitchFamily="49" charset="-122"/>
              </a:rPr>
              <a:t>②</a:t>
            </a:r>
            <a:r>
              <a:rPr lang="zh-CN" altLang="zh-CN" b="1" dirty="0">
                <a:solidFill>
                  <a:srgbClr val="000000"/>
                </a:solidFill>
                <a:latin typeface="楷体" panose="02010609060101010101" pitchFamily="49" charset="-122"/>
                <a:ea typeface="楷体" panose="02010609060101010101" pitchFamily="49" charset="-122"/>
              </a:rPr>
              <a:t>除</a:t>
            </a:r>
            <a:r>
              <a:rPr lang="zh-CN" altLang="en-US" b="1" dirty="0">
                <a:solidFill>
                  <a:srgbClr val="000000"/>
                </a:solidFill>
                <a:latin typeface="楷体" panose="02010609060101010101" pitchFamily="49" charset="-122"/>
                <a:ea typeface="楷体" panose="02010609060101010101" pitchFamily="49" charset="-122"/>
              </a:rPr>
              <a:t>①</a:t>
            </a:r>
            <a:r>
              <a:rPr lang="zh-CN" altLang="zh-CN" b="1" dirty="0">
                <a:solidFill>
                  <a:srgbClr val="000000"/>
                </a:solidFill>
                <a:latin typeface="楷体" panose="02010609060101010101" pitchFamily="49" charset="-122"/>
                <a:ea typeface="楷体" panose="02010609060101010101" pitchFamily="49" charset="-122"/>
              </a:rPr>
              <a:t>以外的情况下，应当综合考虑决策者对被投资方的决策权范围、其他方享有的实质性权利、决策者的薪酬水平、决策者因持有被投资方中的其他权益所承担可变回报的风险等相关因素进行判断。</a:t>
            </a:r>
          </a:p>
        </p:txBody>
      </p:sp>
      <p:sp>
        <p:nvSpPr>
          <p:cNvPr id="28675"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21A582A6-7A94-4308-A5CA-3ED1BFDA9629}" type="datetime1">
              <a:rPr kumimoji="0" lang="zh-CN" altLang="en-US" sz="1400" smtClean="0">
                <a:latin typeface="Tahoma" panose="020B0604030504040204" pitchFamily="34" charset="0"/>
              </a:rPr>
              <a:t>2026/3/30</a:t>
            </a:fld>
            <a:endParaRPr kumimoji="0" lang="en-US" altLang="zh-CN" sz="1400">
              <a:latin typeface="Tahoma" panose="020B0604030504040204" pitchFamily="34" charset="0"/>
            </a:endParaRPr>
          </a:p>
        </p:txBody>
      </p:sp>
      <p:sp>
        <p:nvSpPr>
          <p:cNvPr id="28676"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latin typeface="Tahoma" panose="020B0604030504040204" pitchFamily="34" charset="0"/>
              </a:rPr>
              <a:t>曾庆生   </a:t>
            </a:r>
            <a:r>
              <a:rPr kumimoji="0" lang="en-US" altLang="zh-CN" sz="1400">
                <a:latin typeface="Tahoma" panose="020B0604030504040204" pitchFamily="34" charset="0"/>
              </a:rPr>
              <a:t>SHUFE</a:t>
            </a:r>
            <a:r>
              <a:rPr kumimoji="0" lang="zh-CN" altLang="en-US" sz="1400">
                <a:latin typeface="Tahoma" panose="020B0604030504040204" pitchFamily="34" charset="0"/>
              </a:rPr>
              <a:t>会计学院</a:t>
            </a:r>
            <a:endParaRPr kumimoji="0" lang="en-US" altLang="zh-CN" sz="1400">
              <a:latin typeface="Tahoma" panose="020B0604030504040204" pitchFamily="34" charset="0"/>
            </a:endParaRPr>
          </a:p>
        </p:txBody>
      </p:sp>
      <p:sp>
        <p:nvSpPr>
          <p:cNvPr id="28677"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712C923F-6AF1-4D64-B058-F3C1E0783B90}" type="slidenum">
              <a:rPr kumimoji="0" lang="en-US" altLang="zh-CN" sz="1400" smtClean="0">
                <a:latin typeface="Tahoma" panose="020B0604030504040204" pitchFamily="34" charset="0"/>
              </a:rPr>
              <a:t>13</a:t>
            </a:fld>
            <a:endParaRPr kumimoji="0" lang="en-US" altLang="zh-CN" sz="1400">
              <a:latin typeface="Tahoma" panose="020B060403050404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B1AABF0-7D9F-4BF7-9C53-FC60F337BD5A}" type="datetime1">
              <a:rPr kumimoji="0" lang="zh-CN" altLang="en-US" sz="1400"/>
              <a:t>2026/3/30</a:t>
            </a:fld>
            <a:endParaRPr kumimoji="0" lang="en-US" altLang="zh-CN" sz="1400"/>
          </a:p>
        </p:txBody>
      </p:sp>
      <p:sp>
        <p:nvSpPr>
          <p:cNvPr id="241667"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4166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266F17-7FF6-4AF6-91F8-24C82E9421F8}" type="slidenum">
              <a:rPr kumimoji="0" lang="en-US" altLang="zh-CN" sz="1400"/>
              <a:t>130</a:t>
            </a:fld>
            <a:endParaRPr kumimoji="0" lang="en-US" altLang="zh-CN" sz="1400"/>
          </a:p>
        </p:txBody>
      </p:sp>
      <p:sp>
        <p:nvSpPr>
          <p:cNvPr id="241669" name="Text Box 2"/>
          <p:cNvSpPr txBox="1">
            <a:spLocks noChangeArrowheads="1"/>
          </p:cNvSpPr>
          <p:nvPr/>
        </p:nvSpPr>
        <p:spPr bwMode="auto">
          <a:xfrm>
            <a:off x="669927" y="1628777"/>
            <a:ext cx="81502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Char char="q"/>
            </a:pPr>
            <a:r>
              <a:rPr lang="zh-CN" altLang="en-US" sz="2400" b="1"/>
              <a:t>最后，按照直接持股情形，依次：</a:t>
            </a:r>
          </a:p>
          <a:p>
            <a:pPr lvl="1" eaLnBrk="1" hangingPunct="1">
              <a:spcBef>
                <a:spcPct val="50000"/>
              </a:spcBef>
              <a:buClr>
                <a:schemeClr val="hlink"/>
              </a:buClr>
              <a:buSzPct val="90000"/>
              <a:buFont typeface="Wingdings" panose="05000000000000000000" pitchFamily="2" charset="2"/>
              <a:buChar char="q"/>
            </a:pPr>
            <a:r>
              <a:rPr lang="zh-CN" altLang="en-US" sz="2400" b="1"/>
              <a:t>抵销母公司的投资收益、少数股权权益与子公司的现金股利分配和母公司的长期投资；</a:t>
            </a:r>
          </a:p>
          <a:p>
            <a:pPr lvl="1" eaLnBrk="1" hangingPunct="1">
              <a:spcBef>
                <a:spcPct val="50000"/>
              </a:spcBef>
              <a:buClr>
                <a:schemeClr val="hlink"/>
              </a:buClr>
              <a:buSzPct val="90000"/>
              <a:buFont typeface="Wingdings" panose="05000000000000000000" pitchFamily="2" charset="2"/>
              <a:buChar char="q"/>
            </a:pPr>
            <a:r>
              <a:rPr lang="zh-CN" altLang="en-US" sz="2400" b="1"/>
              <a:t>抵销母公司期初长期股权投资和子公司期初所有者权益；</a:t>
            </a:r>
          </a:p>
          <a:p>
            <a:pPr lvl="1" eaLnBrk="1" hangingPunct="1">
              <a:spcBef>
                <a:spcPct val="50000"/>
              </a:spcBef>
              <a:buClr>
                <a:schemeClr val="hlink"/>
              </a:buClr>
              <a:buSzPct val="90000"/>
              <a:buFont typeface="Wingdings" panose="05000000000000000000" pitchFamily="2" charset="2"/>
              <a:buChar char="q"/>
            </a:pPr>
            <a:r>
              <a:rPr lang="zh-CN" altLang="en-US" sz="2400" b="1"/>
              <a:t>调整确认子公司少数股东利润和少数股东权益。</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F22E9EA-2600-46FF-A76A-7B76365D0A67}" type="slidenum">
              <a:rPr kumimoji="0" lang="en-US" altLang="zh-CN" sz="1400"/>
              <a:t>131</a:t>
            </a:fld>
            <a:endParaRPr kumimoji="0" lang="en-US" altLang="zh-CN" sz="1400"/>
          </a:p>
        </p:txBody>
      </p:sp>
      <p:sp>
        <p:nvSpPr>
          <p:cNvPr id="3" name="文本框 2"/>
          <p:cNvSpPr txBox="1">
            <a:spLocks noChangeArrowheads="1"/>
          </p:cNvSpPr>
          <p:nvPr/>
        </p:nvSpPr>
        <p:spPr bwMode="auto">
          <a:xfrm>
            <a:off x="250825" y="260350"/>
            <a:ext cx="82819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9875">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a:solidFill>
                  <a:srgbClr val="FF0000"/>
                </a:solidFill>
                <a:latin typeface="Times New Roman" panose="02020603050405020304" charset="0"/>
                <a:cs typeface="Times New Roman" panose="02020603050405020304" charset="0"/>
              </a:rPr>
              <a:t>例：</a:t>
            </a:r>
            <a:r>
              <a:rPr lang="zh-CN" altLang="en-US" sz="2000" b="1">
                <a:solidFill>
                  <a:srgbClr val="000000"/>
                </a:solidFill>
                <a:latin typeface="Times New Roman" panose="02020603050405020304" charset="0"/>
                <a:cs typeface="Times New Roman" panose="02020603050405020304" charset="0"/>
              </a:rPr>
              <a:t>假设</a:t>
            </a:r>
            <a:r>
              <a:rPr lang="en-US" altLang="zh-CN" sz="2000" b="1">
                <a:solidFill>
                  <a:srgbClr val="000000"/>
                </a:solidFill>
                <a:latin typeface="Times New Roman" panose="02020603050405020304" charset="0"/>
                <a:cs typeface="Times New Roman" panose="02020603050405020304" charset="0"/>
              </a:rPr>
              <a:t>2011</a:t>
            </a:r>
            <a:r>
              <a:rPr lang="zh-CN" altLang="en-US" sz="2000" b="1">
                <a:solidFill>
                  <a:srgbClr val="000000"/>
                </a:solidFill>
                <a:latin typeface="Times New Roman" panose="02020603050405020304" charset="0"/>
                <a:cs typeface="Times New Roman" panose="02020603050405020304" charset="0"/>
              </a:rPr>
              <a:t>年</a:t>
            </a:r>
            <a:r>
              <a:rPr lang="en-US" altLang="zh-CN" sz="2000" b="1">
                <a:solidFill>
                  <a:srgbClr val="000000"/>
                </a:solidFill>
                <a:latin typeface="Times New Roman" panose="02020603050405020304" charset="0"/>
                <a:cs typeface="Times New Roman" panose="02020603050405020304" charset="0"/>
              </a:rPr>
              <a:t>1</a:t>
            </a:r>
            <a:r>
              <a:rPr lang="zh-CN" altLang="en-US" sz="2000" b="1">
                <a:solidFill>
                  <a:srgbClr val="000000"/>
                </a:solidFill>
                <a:latin typeface="Times New Roman" panose="02020603050405020304" charset="0"/>
                <a:cs typeface="Times New Roman" panose="02020603050405020304" charset="0"/>
              </a:rPr>
              <a:t>月</a:t>
            </a:r>
            <a:r>
              <a:rPr lang="en-US" altLang="zh-CN" sz="2000" b="1">
                <a:solidFill>
                  <a:srgbClr val="000000"/>
                </a:solidFill>
                <a:latin typeface="Times New Roman" panose="02020603050405020304" charset="0"/>
                <a:cs typeface="Times New Roman" panose="02020603050405020304" charset="0"/>
              </a:rPr>
              <a:t>2</a:t>
            </a:r>
            <a:r>
              <a:rPr lang="zh-CN" altLang="en-US" sz="2000" b="1">
                <a:solidFill>
                  <a:srgbClr val="000000"/>
                </a:solidFill>
                <a:latin typeface="Times New Roman" panose="02020603050405020304" charset="0"/>
                <a:cs typeface="Times New Roman" panose="02020603050405020304" charset="0"/>
              </a:rPr>
              <a:t>日</a:t>
            </a:r>
            <a:r>
              <a:rPr lang="en-US" altLang="zh-CN" sz="2000" b="1">
                <a:solidFill>
                  <a:srgbClr val="000000"/>
                </a:solidFill>
                <a:latin typeface="Times New Roman" panose="02020603050405020304" charset="0"/>
                <a:cs typeface="Times New Roman" panose="02020603050405020304" charset="0"/>
              </a:rPr>
              <a:t>P</a:t>
            </a:r>
            <a:r>
              <a:rPr lang="zh-CN" altLang="en-US" sz="2000" b="1">
                <a:solidFill>
                  <a:srgbClr val="000000"/>
                </a:solidFill>
                <a:latin typeface="Times New Roman" panose="02020603050405020304" charset="0"/>
                <a:cs typeface="Times New Roman" panose="02020603050405020304" charset="0"/>
              </a:rPr>
              <a:t>公司以</a:t>
            </a:r>
            <a:r>
              <a:rPr lang="en-US" altLang="zh-CN" sz="2000" b="1">
                <a:solidFill>
                  <a:srgbClr val="000000"/>
                </a:solidFill>
                <a:latin typeface="Times New Roman" panose="02020603050405020304" charset="0"/>
                <a:cs typeface="Times New Roman" panose="02020603050405020304" charset="0"/>
              </a:rPr>
              <a:t>180 000</a:t>
            </a:r>
            <a:r>
              <a:rPr lang="zh-CN" altLang="en-US" sz="2000" b="1">
                <a:solidFill>
                  <a:srgbClr val="000000"/>
                </a:solidFill>
                <a:latin typeface="Times New Roman" panose="02020603050405020304" charset="0"/>
                <a:cs typeface="Times New Roman" panose="02020603050405020304" charset="0"/>
              </a:rPr>
              <a:t>元的代价购入了</a:t>
            </a:r>
            <a:r>
              <a:rPr lang="en-US" altLang="zh-CN" sz="2000" b="1">
                <a:solidFill>
                  <a:srgbClr val="000000"/>
                </a:solidFill>
                <a:latin typeface="Times New Roman" panose="02020603050405020304" charset="0"/>
                <a:cs typeface="Times New Roman" panose="02020603050405020304" charset="0"/>
              </a:rPr>
              <a:t>Q</a:t>
            </a:r>
            <a:r>
              <a:rPr lang="zh-CN" altLang="en-US" sz="2000" b="1">
                <a:solidFill>
                  <a:srgbClr val="000000"/>
                </a:solidFill>
                <a:latin typeface="Times New Roman" panose="02020603050405020304" charset="0"/>
                <a:cs typeface="Times New Roman" panose="02020603050405020304" charset="0"/>
              </a:rPr>
              <a:t>公司</a:t>
            </a:r>
            <a:r>
              <a:rPr lang="en-US" altLang="zh-CN" sz="2000" b="1">
                <a:solidFill>
                  <a:srgbClr val="000000"/>
                </a:solidFill>
                <a:latin typeface="Times New Roman" panose="02020603050405020304" charset="0"/>
                <a:cs typeface="Times New Roman" panose="02020603050405020304" charset="0"/>
              </a:rPr>
              <a:t>90%</a:t>
            </a:r>
            <a:r>
              <a:rPr lang="zh-CN" altLang="en-US" sz="2000" b="1">
                <a:solidFill>
                  <a:srgbClr val="000000"/>
                </a:solidFill>
                <a:latin typeface="Times New Roman" panose="02020603050405020304" charset="0"/>
                <a:cs typeface="Times New Roman" panose="02020603050405020304" charset="0"/>
              </a:rPr>
              <a:t>的股份，当时</a:t>
            </a:r>
            <a:r>
              <a:rPr lang="en-US" altLang="zh-CN" sz="2000" b="1">
                <a:solidFill>
                  <a:srgbClr val="000000"/>
                </a:solidFill>
                <a:latin typeface="Times New Roman" panose="02020603050405020304" charset="0"/>
                <a:cs typeface="Times New Roman" panose="02020603050405020304" charset="0"/>
              </a:rPr>
              <a:t>Q</a:t>
            </a:r>
            <a:r>
              <a:rPr lang="zh-CN" altLang="en-US" sz="2000" b="1">
                <a:solidFill>
                  <a:srgbClr val="000000"/>
                </a:solidFill>
                <a:latin typeface="Times New Roman" panose="02020603050405020304" charset="0"/>
                <a:cs typeface="Times New Roman" panose="02020603050405020304" charset="0"/>
              </a:rPr>
              <a:t>公司的所有者权益由</a:t>
            </a:r>
            <a:r>
              <a:rPr lang="en-US" altLang="zh-CN" sz="2000" b="1">
                <a:solidFill>
                  <a:srgbClr val="000000"/>
                </a:solidFill>
                <a:latin typeface="Times New Roman" panose="02020603050405020304" charset="0"/>
                <a:cs typeface="Times New Roman" panose="02020603050405020304" charset="0"/>
              </a:rPr>
              <a:t>100 000</a:t>
            </a:r>
            <a:r>
              <a:rPr lang="zh-CN" altLang="en-US" sz="2000" b="1">
                <a:solidFill>
                  <a:srgbClr val="000000"/>
                </a:solidFill>
                <a:latin typeface="Times New Roman" panose="02020603050405020304" charset="0"/>
                <a:cs typeface="Times New Roman" panose="02020603050405020304" charset="0"/>
              </a:rPr>
              <a:t>元股本、</a:t>
            </a:r>
            <a:r>
              <a:rPr lang="en-US" altLang="zh-CN" sz="2000" b="1">
                <a:solidFill>
                  <a:srgbClr val="000000"/>
                </a:solidFill>
                <a:latin typeface="Times New Roman" panose="02020603050405020304" charset="0"/>
                <a:cs typeface="Times New Roman" panose="02020603050405020304" charset="0"/>
              </a:rPr>
              <a:t>50 000</a:t>
            </a:r>
            <a:r>
              <a:rPr lang="zh-CN" altLang="en-US" sz="2000" b="1">
                <a:solidFill>
                  <a:srgbClr val="000000"/>
                </a:solidFill>
                <a:latin typeface="Times New Roman" panose="02020603050405020304" charset="0"/>
                <a:cs typeface="Times New Roman" panose="02020603050405020304" charset="0"/>
              </a:rPr>
              <a:t>元资本公积、</a:t>
            </a:r>
            <a:r>
              <a:rPr lang="en-US" altLang="zh-CN" sz="2000" b="1">
                <a:solidFill>
                  <a:srgbClr val="000000"/>
                </a:solidFill>
                <a:latin typeface="Times New Roman" panose="02020603050405020304" charset="0"/>
                <a:cs typeface="Times New Roman" panose="02020603050405020304" charset="0"/>
              </a:rPr>
              <a:t>40 000</a:t>
            </a:r>
            <a:r>
              <a:rPr lang="zh-CN" altLang="en-US" sz="2000" b="1">
                <a:solidFill>
                  <a:srgbClr val="000000"/>
                </a:solidFill>
                <a:latin typeface="Times New Roman" panose="02020603050405020304" charset="0"/>
                <a:cs typeface="Times New Roman" panose="02020603050405020304" charset="0"/>
              </a:rPr>
              <a:t>元盈余公积和</a:t>
            </a:r>
            <a:r>
              <a:rPr lang="en-US" altLang="zh-CN" sz="2000" b="1">
                <a:solidFill>
                  <a:srgbClr val="000000"/>
                </a:solidFill>
                <a:latin typeface="Times New Roman" panose="02020603050405020304" charset="0"/>
                <a:cs typeface="Times New Roman" panose="02020603050405020304" charset="0"/>
              </a:rPr>
              <a:t>10 000</a:t>
            </a:r>
            <a:r>
              <a:rPr lang="zh-CN" altLang="en-US" sz="2000" b="1">
                <a:solidFill>
                  <a:srgbClr val="000000"/>
                </a:solidFill>
                <a:latin typeface="Times New Roman" panose="02020603050405020304" charset="0"/>
                <a:cs typeface="Times New Roman" panose="02020603050405020304" charset="0"/>
              </a:rPr>
              <a:t>元未分配利润构成，合计</a:t>
            </a:r>
            <a:r>
              <a:rPr lang="en-US" altLang="zh-CN" sz="2000" b="1">
                <a:solidFill>
                  <a:srgbClr val="000000"/>
                </a:solidFill>
                <a:latin typeface="Times New Roman" panose="02020603050405020304" charset="0"/>
                <a:cs typeface="Times New Roman" panose="02020603050405020304" charset="0"/>
              </a:rPr>
              <a:t>200 000</a:t>
            </a:r>
            <a:r>
              <a:rPr lang="zh-CN" altLang="en-US" sz="2000" b="1">
                <a:solidFill>
                  <a:srgbClr val="000000"/>
                </a:solidFill>
                <a:latin typeface="Times New Roman" panose="02020603050405020304" charset="0"/>
                <a:cs typeface="Times New Roman" panose="02020603050405020304" charset="0"/>
              </a:rPr>
              <a:t>元，</a:t>
            </a:r>
            <a:r>
              <a:rPr lang="en-US" altLang="zh-CN" sz="2000" b="1">
                <a:solidFill>
                  <a:srgbClr val="000000"/>
                </a:solidFill>
                <a:latin typeface="Times New Roman" panose="02020603050405020304" charset="0"/>
                <a:cs typeface="Times New Roman" panose="02020603050405020304" charset="0"/>
              </a:rPr>
              <a:t>Q</a:t>
            </a:r>
            <a:r>
              <a:rPr lang="zh-CN" altLang="en-US" sz="2000" b="1">
                <a:solidFill>
                  <a:srgbClr val="000000"/>
                </a:solidFill>
                <a:latin typeface="Times New Roman" panose="02020603050405020304" charset="0"/>
                <a:cs typeface="Times New Roman" panose="02020603050405020304" charset="0"/>
              </a:rPr>
              <a:t>公司的净资产公允价值与账面价值相同，无任何价差。</a:t>
            </a:r>
            <a:r>
              <a:rPr lang="en-US" altLang="zh-CN" sz="2000" b="1">
                <a:solidFill>
                  <a:srgbClr val="000000"/>
                </a:solidFill>
                <a:latin typeface="Times New Roman" panose="02020603050405020304" charset="0"/>
                <a:cs typeface="Times New Roman" panose="02020603050405020304" charset="0"/>
              </a:rPr>
              <a:t>2011</a:t>
            </a:r>
            <a:r>
              <a:rPr lang="zh-CN" altLang="en-US" sz="2000" b="1">
                <a:solidFill>
                  <a:srgbClr val="000000"/>
                </a:solidFill>
                <a:latin typeface="Times New Roman" panose="02020603050405020304" charset="0"/>
                <a:cs typeface="Times New Roman" panose="02020603050405020304" charset="0"/>
              </a:rPr>
              <a:t>年</a:t>
            </a:r>
            <a:r>
              <a:rPr lang="en-US" altLang="zh-CN" sz="2000" b="1">
                <a:solidFill>
                  <a:srgbClr val="000000"/>
                </a:solidFill>
                <a:latin typeface="Times New Roman" panose="02020603050405020304" charset="0"/>
                <a:cs typeface="Times New Roman" panose="02020603050405020304" charset="0"/>
              </a:rPr>
              <a:t>1</a:t>
            </a:r>
            <a:r>
              <a:rPr lang="zh-CN" altLang="en-US" sz="2000" b="1">
                <a:solidFill>
                  <a:srgbClr val="000000"/>
                </a:solidFill>
                <a:latin typeface="Times New Roman" panose="02020603050405020304" charset="0"/>
                <a:cs typeface="Times New Roman" panose="02020603050405020304" charset="0"/>
              </a:rPr>
              <a:t>月</a:t>
            </a:r>
            <a:r>
              <a:rPr lang="en-US" altLang="zh-CN" sz="2000" b="1">
                <a:solidFill>
                  <a:srgbClr val="000000"/>
                </a:solidFill>
                <a:latin typeface="Times New Roman" panose="02020603050405020304" charset="0"/>
                <a:cs typeface="Times New Roman" panose="02020603050405020304" charset="0"/>
              </a:rPr>
              <a:t>4</a:t>
            </a:r>
            <a:r>
              <a:rPr lang="zh-CN" altLang="en-US" sz="2000" b="1">
                <a:solidFill>
                  <a:srgbClr val="000000"/>
                </a:solidFill>
                <a:latin typeface="Times New Roman" panose="02020603050405020304" charset="0"/>
                <a:cs typeface="Times New Roman" panose="02020603050405020304" charset="0"/>
              </a:rPr>
              <a:t>日，</a:t>
            </a:r>
            <a:r>
              <a:rPr lang="en-US" altLang="zh-CN" sz="2000" b="1">
                <a:solidFill>
                  <a:srgbClr val="000000"/>
                </a:solidFill>
                <a:latin typeface="Times New Roman" panose="02020603050405020304" charset="0"/>
                <a:cs typeface="Times New Roman" panose="02020603050405020304" charset="0"/>
              </a:rPr>
              <a:t>Q</a:t>
            </a:r>
            <a:r>
              <a:rPr lang="zh-CN" altLang="en-US" sz="2000" b="1">
                <a:solidFill>
                  <a:srgbClr val="000000"/>
                </a:solidFill>
                <a:latin typeface="Times New Roman" panose="02020603050405020304" charset="0"/>
                <a:cs typeface="Times New Roman" panose="02020603050405020304" charset="0"/>
              </a:rPr>
              <a:t>公司又以</a:t>
            </a:r>
            <a:r>
              <a:rPr lang="en-US" altLang="zh-CN" sz="2000" b="1">
                <a:solidFill>
                  <a:srgbClr val="000000"/>
                </a:solidFill>
                <a:latin typeface="Times New Roman" panose="02020603050405020304" charset="0"/>
                <a:cs typeface="Times New Roman" panose="02020603050405020304" charset="0"/>
              </a:rPr>
              <a:t>40 000</a:t>
            </a:r>
            <a:r>
              <a:rPr lang="zh-CN" altLang="en-US" sz="2000" b="1">
                <a:solidFill>
                  <a:srgbClr val="000000"/>
                </a:solidFill>
                <a:latin typeface="Times New Roman" panose="02020603050405020304" charset="0"/>
                <a:cs typeface="Times New Roman" panose="02020603050405020304" charset="0"/>
              </a:rPr>
              <a:t>元的代价购入了</a:t>
            </a:r>
            <a:r>
              <a:rPr lang="en-US" altLang="zh-CN" sz="2000" b="1">
                <a:solidFill>
                  <a:srgbClr val="000000"/>
                </a:solidFill>
                <a:latin typeface="Times New Roman" panose="02020603050405020304" charset="0"/>
                <a:cs typeface="Times New Roman" panose="02020603050405020304" charset="0"/>
              </a:rPr>
              <a:t>P</a:t>
            </a:r>
            <a:r>
              <a:rPr lang="zh-CN" altLang="en-US" sz="2000" b="1">
                <a:solidFill>
                  <a:srgbClr val="000000"/>
                </a:solidFill>
                <a:latin typeface="Times New Roman" panose="02020603050405020304" charset="0"/>
                <a:cs typeface="Times New Roman" panose="02020603050405020304" charset="0"/>
              </a:rPr>
              <a:t>公司</a:t>
            </a:r>
            <a:r>
              <a:rPr lang="en-US" altLang="zh-CN" sz="2000" b="1">
                <a:solidFill>
                  <a:srgbClr val="000000"/>
                </a:solidFill>
                <a:latin typeface="Times New Roman" panose="02020603050405020304" charset="0"/>
                <a:cs typeface="Times New Roman" panose="02020603050405020304" charset="0"/>
              </a:rPr>
              <a:t>10%</a:t>
            </a:r>
            <a:r>
              <a:rPr lang="zh-CN" altLang="en-US" sz="2000" b="1">
                <a:solidFill>
                  <a:srgbClr val="000000"/>
                </a:solidFill>
                <a:latin typeface="Times New Roman" panose="02020603050405020304" charset="0"/>
                <a:cs typeface="Times New Roman" panose="02020603050405020304" charset="0"/>
              </a:rPr>
              <a:t>的股份。当时</a:t>
            </a:r>
            <a:r>
              <a:rPr lang="en-US" altLang="zh-CN" sz="2000" b="1">
                <a:solidFill>
                  <a:srgbClr val="000000"/>
                </a:solidFill>
                <a:latin typeface="Times New Roman" panose="02020603050405020304" charset="0"/>
                <a:cs typeface="Times New Roman" panose="02020603050405020304" charset="0"/>
              </a:rPr>
              <a:t>P</a:t>
            </a:r>
            <a:r>
              <a:rPr lang="zh-CN" altLang="en-US" sz="2000" b="1">
                <a:solidFill>
                  <a:srgbClr val="000000"/>
                </a:solidFill>
                <a:latin typeface="Times New Roman" panose="02020603050405020304" charset="0"/>
                <a:cs typeface="Times New Roman" panose="02020603050405020304" charset="0"/>
              </a:rPr>
              <a:t>公司的所有者权益由</a:t>
            </a:r>
            <a:r>
              <a:rPr lang="en-US" altLang="zh-CN" sz="2000" b="1">
                <a:solidFill>
                  <a:srgbClr val="000000"/>
                </a:solidFill>
                <a:latin typeface="Times New Roman" panose="02020603050405020304" charset="0"/>
                <a:cs typeface="Times New Roman" panose="02020603050405020304" charset="0"/>
              </a:rPr>
              <a:t>150 000</a:t>
            </a:r>
            <a:r>
              <a:rPr lang="zh-CN" altLang="en-US" sz="2000" b="1">
                <a:solidFill>
                  <a:srgbClr val="000000"/>
                </a:solidFill>
                <a:latin typeface="Times New Roman" panose="02020603050405020304" charset="0"/>
                <a:cs typeface="Times New Roman" panose="02020603050405020304" charset="0"/>
              </a:rPr>
              <a:t>元股本、</a:t>
            </a:r>
            <a:r>
              <a:rPr lang="en-US" altLang="zh-CN" sz="2000" b="1">
                <a:solidFill>
                  <a:srgbClr val="000000"/>
                </a:solidFill>
                <a:latin typeface="Times New Roman" panose="02020603050405020304" charset="0"/>
                <a:cs typeface="Times New Roman" panose="02020603050405020304" charset="0"/>
              </a:rPr>
              <a:t>100 000</a:t>
            </a:r>
            <a:r>
              <a:rPr lang="zh-CN" altLang="en-US" sz="2000" b="1">
                <a:solidFill>
                  <a:srgbClr val="000000"/>
                </a:solidFill>
                <a:latin typeface="Times New Roman" panose="02020603050405020304" charset="0"/>
                <a:cs typeface="Times New Roman" panose="02020603050405020304" charset="0"/>
              </a:rPr>
              <a:t>元资本公积、</a:t>
            </a:r>
            <a:r>
              <a:rPr lang="en-US" altLang="zh-CN" sz="2000" b="1">
                <a:solidFill>
                  <a:srgbClr val="000000"/>
                </a:solidFill>
                <a:latin typeface="Times New Roman" panose="02020603050405020304" charset="0"/>
                <a:cs typeface="Times New Roman" panose="02020603050405020304" charset="0"/>
              </a:rPr>
              <a:t>120 000</a:t>
            </a:r>
            <a:r>
              <a:rPr lang="zh-CN" altLang="en-US" sz="2000" b="1">
                <a:solidFill>
                  <a:srgbClr val="000000"/>
                </a:solidFill>
                <a:latin typeface="Times New Roman" panose="02020603050405020304" charset="0"/>
                <a:cs typeface="Times New Roman" panose="02020603050405020304" charset="0"/>
              </a:rPr>
              <a:t>元盈余公积和</a:t>
            </a:r>
            <a:r>
              <a:rPr lang="en-US" altLang="zh-CN" sz="2000" b="1">
                <a:solidFill>
                  <a:srgbClr val="000000"/>
                </a:solidFill>
                <a:latin typeface="Times New Roman" panose="02020603050405020304" charset="0"/>
                <a:cs typeface="Times New Roman" panose="02020603050405020304" charset="0"/>
              </a:rPr>
              <a:t>30 000</a:t>
            </a:r>
            <a:r>
              <a:rPr lang="zh-CN" altLang="en-US" sz="2000" b="1">
                <a:solidFill>
                  <a:srgbClr val="000000"/>
                </a:solidFill>
                <a:latin typeface="Times New Roman" panose="02020603050405020304" charset="0"/>
                <a:cs typeface="Times New Roman" panose="02020603050405020304" charset="0"/>
              </a:rPr>
              <a:t>元未分配利润构成。</a:t>
            </a:r>
          </a:p>
          <a:p>
            <a:pPr>
              <a:spcBef>
                <a:spcPct val="0"/>
              </a:spcBef>
              <a:buClrTx/>
              <a:buSzTx/>
              <a:buFontTx/>
              <a:buNone/>
            </a:pPr>
            <a:r>
              <a:rPr lang="en-US" altLang="zh-CN" sz="2000" b="1">
                <a:solidFill>
                  <a:srgbClr val="000000"/>
                </a:solidFill>
                <a:latin typeface="Times New Roman" panose="02020603050405020304" charset="0"/>
                <a:cs typeface="Times New Roman" panose="02020603050405020304" charset="0"/>
              </a:rPr>
              <a:t>2011</a:t>
            </a:r>
            <a:r>
              <a:rPr lang="zh-CN" altLang="en-US" sz="2000" b="1">
                <a:solidFill>
                  <a:srgbClr val="000000"/>
                </a:solidFill>
                <a:latin typeface="Times New Roman" panose="02020603050405020304" charset="0"/>
                <a:cs typeface="Times New Roman" panose="02020603050405020304" charset="0"/>
              </a:rPr>
              <a:t>年</a:t>
            </a:r>
            <a:r>
              <a:rPr lang="en-US" altLang="zh-CN" sz="2000" b="1">
                <a:solidFill>
                  <a:srgbClr val="000000"/>
                </a:solidFill>
                <a:latin typeface="Times New Roman" panose="02020603050405020304" charset="0"/>
                <a:cs typeface="Times New Roman" panose="02020603050405020304" charset="0"/>
              </a:rPr>
              <a:t>P</a:t>
            </a:r>
            <a:r>
              <a:rPr lang="zh-CN" altLang="en-US" sz="2000" b="1">
                <a:solidFill>
                  <a:srgbClr val="000000"/>
                </a:solidFill>
                <a:latin typeface="Times New Roman" panose="02020603050405020304" charset="0"/>
                <a:cs typeface="Times New Roman" panose="02020603050405020304" charset="0"/>
              </a:rPr>
              <a:t>公司和</a:t>
            </a:r>
            <a:r>
              <a:rPr lang="en-US" altLang="zh-CN" sz="2000" b="1">
                <a:solidFill>
                  <a:srgbClr val="000000"/>
                </a:solidFill>
                <a:latin typeface="Times New Roman" panose="02020603050405020304" charset="0"/>
                <a:cs typeface="Times New Roman" panose="02020603050405020304" charset="0"/>
              </a:rPr>
              <a:t>Q</a:t>
            </a:r>
            <a:r>
              <a:rPr lang="zh-CN" altLang="en-US" sz="2000" b="1">
                <a:solidFill>
                  <a:srgbClr val="000000"/>
                </a:solidFill>
                <a:latin typeface="Times New Roman" panose="02020603050405020304" charset="0"/>
                <a:cs typeface="Times New Roman" panose="02020603050405020304" charset="0"/>
              </a:rPr>
              <a:t>公司分别实现经营利润</a:t>
            </a:r>
            <a:r>
              <a:rPr lang="en-US" altLang="zh-CN" sz="2000" b="1">
                <a:solidFill>
                  <a:srgbClr val="000000"/>
                </a:solidFill>
                <a:latin typeface="Times New Roman" panose="02020603050405020304" charset="0"/>
                <a:cs typeface="Times New Roman" panose="02020603050405020304" charset="0"/>
              </a:rPr>
              <a:t>32 000</a:t>
            </a:r>
            <a:r>
              <a:rPr lang="zh-CN" altLang="en-US" sz="2000" b="1">
                <a:solidFill>
                  <a:srgbClr val="000000"/>
                </a:solidFill>
                <a:latin typeface="Times New Roman" panose="02020603050405020304" charset="0"/>
                <a:cs typeface="Times New Roman" panose="02020603050405020304" charset="0"/>
              </a:rPr>
              <a:t>元和</a:t>
            </a:r>
            <a:r>
              <a:rPr lang="en-US" altLang="zh-CN" sz="2000" b="1">
                <a:solidFill>
                  <a:srgbClr val="000000"/>
                </a:solidFill>
                <a:latin typeface="Times New Roman" panose="02020603050405020304" charset="0"/>
                <a:cs typeface="Times New Roman" panose="02020603050405020304" charset="0"/>
              </a:rPr>
              <a:t>24 000</a:t>
            </a:r>
            <a:r>
              <a:rPr lang="zh-CN" altLang="en-US" sz="2000" b="1">
                <a:solidFill>
                  <a:srgbClr val="000000"/>
                </a:solidFill>
                <a:latin typeface="Times New Roman" panose="02020603050405020304" charset="0"/>
                <a:cs typeface="Times New Roman" panose="02020603050405020304" charset="0"/>
              </a:rPr>
              <a:t>元，分别宣告并发放现金股利</a:t>
            </a:r>
            <a:r>
              <a:rPr lang="en-US" altLang="zh-CN" sz="2000" b="1">
                <a:solidFill>
                  <a:srgbClr val="000000"/>
                </a:solidFill>
                <a:latin typeface="Times New Roman" panose="02020603050405020304" charset="0"/>
                <a:cs typeface="Times New Roman" panose="02020603050405020304" charset="0"/>
              </a:rPr>
              <a:t>15 000</a:t>
            </a:r>
            <a:r>
              <a:rPr lang="zh-CN" altLang="en-US" sz="2000" b="1">
                <a:solidFill>
                  <a:srgbClr val="000000"/>
                </a:solidFill>
                <a:latin typeface="Times New Roman" panose="02020603050405020304" charset="0"/>
                <a:cs typeface="Times New Roman" panose="02020603050405020304" charset="0"/>
              </a:rPr>
              <a:t>元和</a:t>
            </a:r>
            <a:r>
              <a:rPr lang="en-US" altLang="zh-CN" sz="2000" b="1">
                <a:solidFill>
                  <a:srgbClr val="000000"/>
                </a:solidFill>
                <a:latin typeface="Times New Roman" panose="02020603050405020304" charset="0"/>
                <a:cs typeface="Times New Roman" panose="02020603050405020304" charset="0"/>
              </a:rPr>
              <a:t>10 000</a:t>
            </a:r>
            <a:r>
              <a:rPr lang="zh-CN" altLang="en-US" sz="2000" b="1">
                <a:solidFill>
                  <a:srgbClr val="000000"/>
                </a:solidFill>
                <a:latin typeface="Times New Roman" panose="02020603050405020304" charset="0"/>
                <a:cs typeface="Times New Roman" panose="02020603050405020304" charset="0"/>
              </a:rPr>
              <a:t>元，分别提取盈余公积</a:t>
            </a:r>
            <a:r>
              <a:rPr lang="en-US" altLang="zh-CN" sz="2000" b="1">
                <a:solidFill>
                  <a:srgbClr val="000000"/>
                </a:solidFill>
                <a:latin typeface="Times New Roman" panose="02020603050405020304" charset="0"/>
                <a:cs typeface="Times New Roman" panose="02020603050405020304" charset="0"/>
              </a:rPr>
              <a:t>35011</a:t>
            </a:r>
            <a:r>
              <a:rPr lang="zh-CN" altLang="en-US" sz="2000" b="1">
                <a:solidFill>
                  <a:srgbClr val="000000"/>
                </a:solidFill>
                <a:latin typeface="Times New Roman" panose="02020603050405020304" charset="0"/>
                <a:cs typeface="Times New Roman" panose="02020603050405020304" charset="0"/>
              </a:rPr>
              <a:t>元和</a:t>
            </a:r>
            <a:r>
              <a:rPr lang="en-US" altLang="zh-CN" sz="2000" b="1">
                <a:solidFill>
                  <a:srgbClr val="000000"/>
                </a:solidFill>
                <a:latin typeface="Times New Roman" panose="02020603050405020304" charset="0"/>
                <a:cs typeface="Times New Roman" panose="02020603050405020304" charset="0"/>
              </a:rPr>
              <a:t>17500</a:t>
            </a:r>
            <a:r>
              <a:rPr lang="zh-CN" altLang="en-US" sz="2000" b="1">
                <a:solidFill>
                  <a:srgbClr val="000000"/>
                </a:solidFill>
                <a:latin typeface="Times New Roman" panose="02020603050405020304" charset="0"/>
                <a:cs typeface="Times New Roman" panose="02020603050405020304" charset="0"/>
              </a:rPr>
              <a:t>元。</a:t>
            </a:r>
            <a:r>
              <a:rPr lang="zh-CN" altLang="en-US" sz="2000" b="1">
                <a:solidFill>
                  <a:srgbClr val="000000"/>
                </a:solidFill>
              </a:rPr>
              <a:t> </a:t>
            </a:r>
            <a:endParaRPr lang="en-US" altLang="zh-CN" sz="2000" b="1">
              <a:solidFill>
                <a:srgbClr val="000000"/>
              </a:solidFill>
            </a:endParaRPr>
          </a:p>
          <a:p>
            <a:pPr>
              <a:spcBef>
                <a:spcPct val="0"/>
              </a:spcBef>
              <a:buClrTx/>
              <a:buSzTx/>
              <a:buFontTx/>
              <a:buNone/>
            </a:pPr>
            <a:r>
              <a:rPr lang="zh-CN" altLang="en-US" sz="2000" b="1">
                <a:solidFill>
                  <a:srgbClr val="FF0000"/>
                </a:solidFill>
              </a:rPr>
              <a:t>要求：</a:t>
            </a:r>
            <a:r>
              <a:rPr lang="zh-CN" altLang="en-US" sz="2000" b="1">
                <a:solidFill>
                  <a:srgbClr val="000000"/>
                </a:solidFill>
              </a:rPr>
              <a:t>编制</a:t>
            </a:r>
            <a:r>
              <a:rPr lang="en-US" altLang="zh-CN" sz="2000" b="1">
                <a:solidFill>
                  <a:srgbClr val="000000"/>
                </a:solidFill>
              </a:rPr>
              <a:t>P</a:t>
            </a:r>
            <a:r>
              <a:rPr lang="zh-CN" altLang="en-US" sz="2000" b="1">
                <a:solidFill>
                  <a:srgbClr val="000000"/>
                </a:solidFill>
              </a:rPr>
              <a:t>公司在权益法下</a:t>
            </a:r>
            <a:r>
              <a:rPr lang="en-US" altLang="zh-CN" sz="2000" b="1">
                <a:solidFill>
                  <a:srgbClr val="000000"/>
                </a:solidFill>
              </a:rPr>
              <a:t>2011</a:t>
            </a:r>
            <a:r>
              <a:rPr lang="zh-CN" altLang="en-US" sz="2000" b="1">
                <a:solidFill>
                  <a:srgbClr val="000000"/>
                </a:solidFill>
              </a:rPr>
              <a:t>年对子公司投资的相关会计分录和合并抵销分录。</a:t>
            </a:r>
          </a:p>
        </p:txBody>
      </p:sp>
      <p:sp>
        <p:nvSpPr>
          <p:cNvPr id="5" name="文本框 4"/>
          <p:cNvSpPr txBox="1">
            <a:spLocks noChangeArrowheads="1"/>
          </p:cNvSpPr>
          <p:nvPr/>
        </p:nvSpPr>
        <p:spPr bwMode="auto">
          <a:xfrm>
            <a:off x="611190" y="4230688"/>
            <a:ext cx="80295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zh-CN" sz="1800" b="1">
                <a:solidFill>
                  <a:srgbClr val="000000"/>
                </a:solidFill>
              </a:rPr>
              <a:t>假设：</a:t>
            </a:r>
            <a:r>
              <a:rPr lang="en-US" altLang="zh-CN" sz="1800" b="1">
                <a:solidFill>
                  <a:srgbClr val="000000"/>
                </a:solidFill>
              </a:rPr>
              <a:t>P</a:t>
            </a:r>
            <a:r>
              <a:rPr lang="zh-CN" altLang="zh-CN" sz="1800" b="1">
                <a:solidFill>
                  <a:srgbClr val="000000"/>
                </a:solidFill>
              </a:rPr>
              <a:t>＝</a:t>
            </a:r>
            <a:r>
              <a:rPr lang="zh-CN" altLang="zh-CN" sz="1800" b="1" i="1">
                <a:solidFill>
                  <a:srgbClr val="000000"/>
                </a:solidFill>
              </a:rPr>
              <a:t>合并基础下</a:t>
            </a:r>
            <a:r>
              <a:rPr lang="zh-CN" altLang="zh-CN" sz="1800" b="1">
                <a:solidFill>
                  <a:srgbClr val="000000"/>
                </a:solidFill>
              </a:rPr>
              <a:t>的</a:t>
            </a:r>
            <a:r>
              <a:rPr lang="en-US" altLang="zh-CN" sz="1800" b="1">
                <a:solidFill>
                  <a:srgbClr val="000000"/>
                </a:solidFill>
              </a:rPr>
              <a:t>P</a:t>
            </a:r>
            <a:r>
              <a:rPr lang="zh-CN" altLang="zh-CN" sz="1800" b="1">
                <a:solidFill>
                  <a:srgbClr val="000000"/>
                </a:solidFill>
              </a:rPr>
              <a:t>公司净利润（包括交叉利润）</a:t>
            </a:r>
          </a:p>
          <a:p>
            <a:pPr>
              <a:spcBef>
                <a:spcPct val="0"/>
              </a:spcBef>
              <a:buClrTx/>
              <a:buSzTx/>
              <a:buFontTx/>
              <a:buNone/>
            </a:pPr>
            <a:r>
              <a:rPr lang="en-US" altLang="zh-CN" sz="1800" b="1">
                <a:solidFill>
                  <a:srgbClr val="000000"/>
                </a:solidFill>
              </a:rPr>
              <a:t>          Q</a:t>
            </a:r>
            <a:r>
              <a:rPr lang="zh-CN" altLang="zh-CN" sz="1800" b="1">
                <a:solidFill>
                  <a:srgbClr val="000000"/>
                </a:solidFill>
              </a:rPr>
              <a:t>＝</a:t>
            </a:r>
            <a:r>
              <a:rPr lang="zh-CN" altLang="zh-CN" sz="1800" b="1" i="1">
                <a:solidFill>
                  <a:srgbClr val="000000"/>
                </a:solidFill>
              </a:rPr>
              <a:t>合并基础下</a:t>
            </a:r>
            <a:r>
              <a:rPr lang="zh-CN" altLang="zh-CN" sz="1800" b="1">
                <a:solidFill>
                  <a:srgbClr val="000000"/>
                </a:solidFill>
              </a:rPr>
              <a:t>的</a:t>
            </a:r>
            <a:r>
              <a:rPr lang="en-US" altLang="zh-CN" sz="1800" b="1">
                <a:solidFill>
                  <a:srgbClr val="000000"/>
                </a:solidFill>
              </a:rPr>
              <a:t>Q</a:t>
            </a:r>
            <a:r>
              <a:rPr lang="zh-CN" altLang="zh-CN" sz="1800" b="1">
                <a:solidFill>
                  <a:srgbClr val="000000"/>
                </a:solidFill>
              </a:rPr>
              <a:t>公司净利润（包括交叉利润）</a:t>
            </a:r>
          </a:p>
          <a:p>
            <a:pPr>
              <a:spcBef>
                <a:spcPct val="0"/>
              </a:spcBef>
              <a:buClrTx/>
              <a:buSzTx/>
              <a:buFontTx/>
              <a:buNone/>
            </a:pPr>
            <a:r>
              <a:rPr lang="zh-CN" altLang="zh-CN" sz="1800" b="1">
                <a:solidFill>
                  <a:srgbClr val="000000"/>
                </a:solidFill>
              </a:rPr>
              <a:t>那么：</a:t>
            </a:r>
            <a:r>
              <a:rPr lang="en-US" altLang="zh-CN" sz="1800" b="1">
                <a:solidFill>
                  <a:srgbClr val="000000"/>
                </a:solidFill>
              </a:rPr>
              <a:t>P</a:t>
            </a:r>
            <a:r>
              <a:rPr lang="zh-CN" altLang="zh-CN" sz="1800" b="1">
                <a:solidFill>
                  <a:srgbClr val="000000"/>
                </a:solidFill>
              </a:rPr>
              <a:t>＝</a:t>
            </a:r>
            <a:r>
              <a:rPr lang="en-US" altLang="zh-CN" sz="1800" b="1">
                <a:solidFill>
                  <a:srgbClr val="000000"/>
                </a:solidFill>
              </a:rPr>
              <a:t>P</a:t>
            </a:r>
            <a:r>
              <a:rPr lang="zh-CN" altLang="zh-CN" sz="1800" b="1">
                <a:solidFill>
                  <a:srgbClr val="000000"/>
                </a:solidFill>
              </a:rPr>
              <a:t>公司的经营利润</a:t>
            </a:r>
            <a:r>
              <a:rPr lang="en-US" altLang="zh-CN" sz="1800" b="1">
                <a:solidFill>
                  <a:srgbClr val="000000"/>
                </a:solidFill>
              </a:rPr>
              <a:t>+90%×Q                      </a:t>
            </a:r>
            <a:endParaRPr lang="zh-CN" altLang="zh-CN" sz="1800" b="1">
              <a:solidFill>
                <a:srgbClr val="000000"/>
              </a:solidFill>
            </a:endParaRPr>
          </a:p>
          <a:p>
            <a:pPr>
              <a:spcBef>
                <a:spcPct val="0"/>
              </a:spcBef>
              <a:buClrTx/>
              <a:buSzTx/>
              <a:buFontTx/>
              <a:buNone/>
            </a:pPr>
            <a:r>
              <a:rPr lang="en-US" altLang="zh-CN" sz="1800" b="1">
                <a:solidFill>
                  <a:srgbClr val="000000"/>
                </a:solidFill>
              </a:rPr>
              <a:t>          Q</a:t>
            </a:r>
            <a:r>
              <a:rPr lang="zh-CN" altLang="zh-CN" sz="1800" b="1">
                <a:solidFill>
                  <a:srgbClr val="000000"/>
                </a:solidFill>
              </a:rPr>
              <a:t>＝</a:t>
            </a:r>
            <a:r>
              <a:rPr lang="en-US" altLang="zh-CN" sz="1800" b="1">
                <a:solidFill>
                  <a:srgbClr val="000000"/>
                </a:solidFill>
              </a:rPr>
              <a:t>Q</a:t>
            </a:r>
            <a:r>
              <a:rPr lang="zh-CN" altLang="zh-CN" sz="1800" b="1">
                <a:solidFill>
                  <a:srgbClr val="000000"/>
                </a:solidFill>
              </a:rPr>
              <a:t>公司的经营利润</a:t>
            </a:r>
            <a:r>
              <a:rPr lang="en-US" altLang="zh-CN" sz="1800" b="1">
                <a:solidFill>
                  <a:srgbClr val="000000"/>
                </a:solidFill>
              </a:rPr>
              <a:t>+10%×P                     </a:t>
            </a:r>
          </a:p>
          <a:p>
            <a:pPr>
              <a:spcBef>
                <a:spcPct val="0"/>
              </a:spcBef>
              <a:buClrTx/>
              <a:buSzTx/>
              <a:buFontTx/>
              <a:buNone/>
            </a:pPr>
            <a:r>
              <a:rPr lang="zh-CN" altLang="en-US" sz="1800" b="1">
                <a:solidFill>
                  <a:srgbClr val="000000"/>
                </a:solidFill>
              </a:rPr>
              <a:t>求得：</a:t>
            </a:r>
            <a:r>
              <a:rPr lang="en-US" altLang="zh-CN" sz="1800" b="1">
                <a:solidFill>
                  <a:srgbClr val="000000"/>
                </a:solidFill>
              </a:rPr>
              <a:t>P</a:t>
            </a:r>
            <a:r>
              <a:rPr lang="zh-CN" altLang="zh-CN" sz="1800" b="1">
                <a:solidFill>
                  <a:srgbClr val="000000"/>
                </a:solidFill>
              </a:rPr>
              <a:t>＝</a:t>
            </a:r>
            <a:r>
              <a:rPr lang="en-US" altLang="zh-CN" sz="1800" b="1">
                <a:solidFill>
                  <a:srgbClr val="000000"/>
                </a:solidFill>
              </a:rPr>
              <a:t>58 901 ;  Q</a:t>
            </a:r>
            <a:r>
              <a:rPr lang="zh-CN" altLang="zh-CN" sz="1800" b="1">
                <a:solidFill>
                  <a:srgbClr val="000000"/>
                </a:solidFill>
              </a:rPr>
              <a:t>＝</a:t>
            </a:r>
            <a:r>
              <a:rPr lang="en-US" altLang="zh-CN" sz="1800" b="1">
                <a:solidFill>
                  <a:srgbClr val="000000"/>
                </a:solidFill>
              </a:rPr>
              <a:t>29 890 </a:t>
            </a:r>
          </a:p>
          <a:p>
            <a:pPr>
              <a:spcBef>
                <a:spcPct val="0"/>
              </a:spcBef>
              <a:buClrTx/>
              <a:buSzTx/>
              <a:buFontTx/>
              <a:buNone/>
            </a:pPr>
            <a:r>
              <a:rPr lang="zh-CN" altLang="en-US" sz="1800" b="1">
                <a:solidFill>
                  <a:srgbClr val="000000"/>
                </a:solidFill>
              </a:rPr>
              <a:t>        </a:t>
            </a:r>
            <a:r>
              <a:rPr lang="zh-CN" altLang="en-US" sz="1800" b="1">
                <a:solidFill>
                  <a:srgbClr val="0000FF"/>
                </a:solidFill>
              </a:rPr>
              <a:t>（</a:t>
            </a:r>
            <a:r>
              <a:rPr lang="en-US" altLang="zh-CN" sz="1800" b="1">
                <a:solidFill>
                  <a:srgbClr val="0000FF"/>
                </a:solidFill>
              </a:rPr>
              <a:t>58901</a:t>
            </a:r>
            <a:r>
              <a:rPr lang="zh-CN" altLang="en-US" sz="1800" b="1">
                <a:solidFill>
                  <a:srgbClr val="0000FF"/>
                </a:solidFill>
              </a:rPr>
              <a:t>*</a:t>
            </a:r>
            <a:r>
              <a:rPr lang="en-US" altLang="zh-CN" sz="1800" b="1">
                <a:solidFill>
                  <a:srgbClr val="0000FF"/>
                </a:solidFill>
              </a:rPr>
              <a:t>0.9+29890</a:t>
            </a:r>
            <a:r>
              <a:rPr lang="zh-CN" altLang="en-US" sz="1800" b="1">
                <a:solidFill>
                  <a:srgbClr val="0000FF"/>
                </a:solidFill>
              </a:rPr>
              <a:t>*</a:t>
            </a:r>
            <a:r>
              <a:rPr lang="en-US" altLang="zh-CN" sz="1800" b="1">
                <a:solidFill>
                  <a:srgbClr val="0000FF"/>
                </a:solidFill>
              </a:rPr>
              <a:t>0.1=56000</a:t>
            </a:r>
            <a:r>
              <a:rPr lang="zh-CN" altLang="en-US" sz="1800" b="1">
                <a:solidFill>
                  <a:srgbClr val="0000FF"/>
                </a:solidFill>
              </a:rPr>
              <a:t>）</a:t>
            </a:r>
            <a:endParaRPr lang="en-US" altLang="zh-CN" sz="1800" b="1">
              <a:solidFill>
                <a:srgbClr val="0000FF"/>
              </a:solidFill>
            </a:endParaRPr>
          </a:p>
          <a:p>
            <a:pPr>
              <a:spcBef>
                <a:spcPct val="0"/>
              </a:spcBef>
              <a:buClrTx/>
              <a:buSzTx/>
              <a:buFontTx/>
              <a:buNone/>
            </a:pPr>
            <a:r>
              <a:rPr lang="en-US" altLang="zh-CN" sz="1800" b="1">
                <a:solidFill>
                  <a:srgbClr val="0000FF"/>
                </a:solidFill>
              </a:rPr>
              <a:t>         P</a:t>
            </a:r>
            <a:r>
              <a:rPr lang="zh-CN" altLang="en-US" sz="1800" b="1">
                <a:solidFill>
                  <a:srgbClr val="0000FF"/>
                </a:solidFill>
              </a:rPr>
              <a:t>对</a:t>
            </a:r>
            <a:r>
              <a:rPr lang="en-US" altLang="zh-CN" sz="1800" b="1">
                <a:solidFill>
                  <a:srgbClr val="0000FF"/>
                </a:solidFill>
              </a:rPr>
              <a:t>Q</a:t>
            </a:r>
            <a:r>
              <a:rPr lang="zh-CN" altLang="en-US" sz="1800" b="1">
                <a:solidFill>
                  <a:srgbClr val="0000FF"/>
                </a:solidFill>
              </a:rPr>
              <a:t>的投资收益</a:t>
            </a:r>
            <a:r>
              <a:rPr lang="en-US" altLang="zh-CN" sz="1800" b="1">
                <a:solidFill>
                  <a:srgbClr val="0000FF"/>
                </a:solidFill>
              </a:rPr>
              <a:t>=58901</a:t>
            </a:r>
            <a:r>
              <a:rPr lang="zh-CN" altLang="en-US" sz="1800" b="1">
                <a:solidFill>
                  <a:srgbClr val="0000FF"/>
                </a:solidFill>
              </a:rPr>
              <a:t>*</a:t>
            </a:r>
            <a:r>
              <a:rPr lang="en-US" altLang="zh-CN" sz="1800" b="1">
                <a:solidFill>
                  <a:srgbClr val="0000FF"/>
                </a:solidFill>
              </a:rPr>
              <a:t>0.9-32000=21011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44CA84-23D4-4BFE-88F9-92F8B88907BA}" type="slidenum">
              <a:rPr kumimoji="0" lang="en-US" altLang="zh-CN" sz="1400"/>
              <a:t>132</a:t>
            </a:fld>
            <a:endParaRPr kumimoji="0" lang="en-US" altLang="zh-CN" sz="1400"/>
          </a:p>
        </p:txBody>
      </p:sp>
      <p:sp>
        <p:nvSpPr>
          <p:cNvPr id="6" name="Rectangle 2"/>
          <p:cNvSpPr>
            <a:spLocks noChangeArrowheads="1"/>
          </p:cNvSpPr>
          <p:nvPr/>
        </p:nvSpPr>
        <p:spPr bwMode="auto">
          <a:xfrm>
            <a:off x="287337" y="908720"/>
            <a:ext cx="856932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9875">
              <a:defRPr kumimoji="1" sz="2400">
                <a:solidFill>
                  <a:schemeClr val="tx1"/>
                </a:solidFill>
                <a:latin typeface="Tahoma" panose="020B0604030504040204" pitchFamily="34" charset="0"/>
                <a:ea typeface="宋体" panose="02010600030101010101" pitchFamily="2" charset="-122"/>
              </a:defRPr>
            </a:lvl1pPr>
            <a:lvl2pPr>
              <a:defRPr kumimoji="1" sz="2400">
                <a:solidFill>
                  <a:schemeClr val="tx1"/>
                </a:solidFill>
                <a:latin typeface="Tahoma" panose="020B0604030504040204" pitchFamily="34" charset="0"/>
                <a:ea typeface="宋体" panose="02010600030101010101" pitchFamily="2" charset="-122"/>
              </a:defRPr>
            </a:lvl2pPr>
            <a:lvl3pPr>
              <a:defRPr kumimoji="1" sz="2400">
                <a:solidFill>
                  <a:schemeClr val="tx1"/>
                </a:solidFill>
                <a:latin typeface="Tahoma" panose="020B0604030504040204" pitchFamily="34" charset="0"/>
                <a:ea typeface="宋体" panose="02010600030101010101" pitchFamily="2" charset="-122"/>
              </a:defRPr>
            </a:lvl3pPr>
            <a:lvl4pPr>
              <a:defRPr kumimoji="1" sz="2400">
                <a:solidFill>
                  <a:schemeClr val="tx1"/>
                </a:solidFill>
                <a:latin typeface="Tahoma" panose="020B0604030504040204" pitchFamily="34" charset="0"/>
                <a:ea typeface="宋体" panose="02010600030101010101" pitchFamily="2" charset="-122"/>
              </a:defRPr>
            </a:lvl4pPr>
            <a:lvl5pPr>
              <a:defRPr kumimoji="1" sz="2400">
                <a:solidFill>
                  <a:schemeClr val="tx1"/>
                </a:solidFill>
                <a:latin typeface="Tahoma" panose="020B0604030504040204" pitchFamily="34" charset="0"/>
                <a:ea typeface="宋体" panose="02010600030101010101" pitchFamily="2" charset="-122"/>
              </a:defRPr>
            </a:lvl5pPr>
            <a:lvl6pP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marL="342900" indent="-342900">
              <a:buFont typeface="Wingdings" panose="05000000000000000000" pitchFamily="2" charset="2"/>
              <a:buChar char="Ø"/>
              <a:defRPr/>
            </a:pPr>
            <a:r>
              <a:rPr lang="en-US" altLang="zh-CN" sz="2000" b="1" dirty="0">
                <a:solidFill>
                  <a:srgbClr val="0000FF"/>
                </a:solidFill>
                <a:latin typeface="Times New Roman" panose="02020603050405020304" charset="0"/>
                <a:cs typeface="Times New Roman" panose="02020603050405020304" charset="0"/>
              </a:rPr>
              <a:t>P</a:t>
            </a:r>
            <a:r>
              <a:rPr lang="zh-CN" altLang="en-US" sz="2000" b="1" dirty="0">
                <a:solidFill>
                  <a:srgbClr val="0000FF"/>
                </a:solidFill>
                <a:latin typeface="Times New Roman" panose="02020603050405020304" charset="0"/>
                <a:cs typeface="Times New Roman" panose="02020603050405020304" charset="0"/>
              </a:rPr>
              <a:t>公司</a:t>
            </a:r>
            <a:r>
              <a:rPr lang="en-US" altLang="zh-CN" sz="2000" b="1" dirty="0">
                <a:solidFill>
                  <a:srgbClr val="0000FF"/>
                </a:solidFill>
                <a:latin typeface="Times New Roman" panose="02020603050405020304" charset="0"/>
                <a:cs typeface="Times New Roman" panose="02020603050405020304" charset="0"/>
              </a:rPr>
              <a:t>2011</a:t>
            </a:r>
            <a:r>
              <a:rPr lang="zh-CN" altLang="en-US" sz="2000" b="1" dirty="0">
                <a:solidFill>
                  <a:srgbClr val="0000FF"/>
                </a:solidFill>
                <a:latin typeface="Times New Roman" panose="02020603050405020304" charset="0"/>
                <a:cs typeface="Times New Roman" panose="02020603050405020304" charset="0"/>
              </a:rPr>
              <a:t>年对长期股权投资业务处理如下：</a:t>
            </a:r>
            <a:endParaRPr lang="zh-CN" altLang="en-US" sz="2000" b="1" dirty="0">
              <a:solidFill>
                <a:srgbClr val="0000FF"/>
              </a:solidFill>
            </a:endParaRPr>
          </a:p>
          <a:p>
            <a:pPr>
              <a:defRPr/>
            </a:pPr>
            <a:r>
              <a:rPr lang="zh-CN" altLang="en-US" sz="1800" b="1" dirty="0">
                <a:solidFill>
                  <a:srgbClr val="000000"/>
                </a:solidFill>
                <a:latin typeface="Times New Roman" panose="02020603050405020304" charset="0"/>
                <a:cs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1</a:t>
            </a:r>
            <a:r>
              <a:rPr lang="zh-CN" altLang="en-US" sz="1800" b="1" dirty="0">
                <a:solidFill>
                  <a:srgbClr val="000000"/>
                </a:solidFill>
                <a:latin typeface="Times New Roman" panose="02020603050405020304" charset="0"/>
                <a:cs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2011</a:t>
            </a:r>
            <a:r>
              <a:rPr lang="zh-CN" altLang="en-US" sz="1800" b="1" dirty="0">
                <a:solidFill>
                  <a:srgbClr val="000000"/>
                </a:solidFill>
                <a:latin typeface="Times New Roman" panose="02020603050405020304" charset="0"/>
                <a:cs typeface="Times New Roman" panose="02020603050405020304" charset="0"/>
              </a:rPr>
              <a:t>年</a:t>
            </a:r>
            <a:r>
              <a:rPr lang="en-US" altLang="zh-CN" sz="1800" b="1" dirty="0">
                <a:solidFill>
                  <a:srgbClr val="000000"/>
                </a:solidFill>
                <a:latin typeface="Times New Roman" panose="02020603050405020304" charset="0"/>
                <a:cs typeface="Times New Roman" panose="02020603050405020304" charset="0"/>
              </a:rPr>
              <a:t>1</a:t>
            </a:r>
            <a:r>
              <a:rPr lang="zh-CN" altLang="en-US" sz="1800" b="1" dirty="0">
                <a:solidFill>
                  <a:srgbClr val="000000"/>
                </a:solidFill>
                <a:latin typeface="Times New Roman" panose="02020603050405020304" charset="0"/>
                <a:cs typeface="Times New Roman" panose="02020603050405020304" charset="0"/>
              </a:rPr>
              <a:t>月</a:t>
            </a:r>
            <a:r>
              <a:rPr lang="en-US" altLang="zh-CN" sz="1800" b="1" dirty="0">
                <a:solidFill>
                  <a:srgbClr val="000000"/>
                </a:solidFill>
                <a:latin typeface="Times New Roman" panose="02020603050405020304" charset="0"/>
                <a:cs typeface="Times New Roman" panose="02020603050405020304" charset="0"/>
              </a:rPr>
              <a:t>2</a:t>
            </a:r>
            <a:r>
              <a:rPr lang="zh-CN" altLang="en-US" sz="1800" b="1" dirty="0">
                <a:solidFill>
                  <a:srgbClr val="000000"/>
                </a:solidFill>
                <a:latin typeface="Times New Roman" panose="02020603050405020304" charset="0"/>
                <a:cs typeface="Times New Roman" panose="02020603050405020304" charset="0"/>
              </a:rPr>
              <a:t>日，以</a:t>
            </a:r>
            <a:r>
              <a:rPr lang="en-US" altLang="zh-CN" sz="1800" b="1" dirty="0">
                <a:solidFill>
                  <a:srgbClr val="000000"/>
                </a:solidFill>
                <a:latin typeface="Times New Roman" panose="02020603050405020304" charset="0"/>
                <a:cs typeface="Times New Roman" panose="02020603050405020304" charset="0"/>
              </a:rPr>
              <a:t>180 000</a:t>
            </a:r>
            <a:r>
              <a:rPr lang="zh-CN" altLang="en-US" sz="1800" b="1" dirty="0">
                <a:solidFill>
                  <a:srgbClr val="000000"/>
                </a:solidFill>
                <a:latin typeface="Times New Roman" panose="02020603050405020304" charset="0"/>
                <a:cs typeface="Times New Roman" panose="02020603050405020304" charset="0"/>
              </a:rPr>
              <a:t>元购入</a:t>
            </a:r>
            <a:r>
              <a:rPr lang="en-US" altLang="zh-CN" sz="1800" b="1" dirty="0">
                <a:solidFill>
                  <a:srgbClr val="000000"/>
                </a:solidFill>
                <a:latin typeface="Times New Roman" panose="02020603050405020304" charset="0"/>
                <a:cs typeface="Times New Roman" panose="02020603050405020304" charset="0"/>
              </a:rPr>
              <a:t>Q</a:t>
            </a:r>
            <a:r>
              <a:rPr lang="zh-CN" altLang="en-US" sz="1800" b="1" dirty="0">
                <a:solidFill>
                  <a:srgbClr val="000000"/>
                </a:solidFill>
                <a:latin typeface="Times New Roman" panose="02020603050405020304" charset="0"/>
                <a:cs typeface="Times New Roman" panose="02020603050405020304" charset="0"/>
              </a:rPr>
              <a:t>公司</a:t>
            </a:r>
            <a:r>
              <a:rPr lang="en-US" altLang="zh-CN" sz="1800" b="1" dirty="0">
                <a:solidFill>
                  <a:srgbClr val="000000"/>
                </a:solidFill>
                <a:latin typeface="Times New Roman" panose="02020603050405020304" charset="0"/>
                <a:cs typeface="Times New Roman" panose="02020603050405020304" charset="0"/>
              </a:rPr>
              <a:t>90%</a:t>
            </a:r>
            <a:r>
              <a:rPr lang="zh-CN" altLang="en-US" sz="1800" b="1" dirty="0">
                <a:solidFill>
                  <a:srgbClr val="000000"/>
                </a:solidFill>
                <a:latin typeface="Times New Roman" panose="02020603050405020304" charset="0"/>
                <a:cs typeface="Times New Roman" panose="02020603050405020304" charset="0"/>
              </a:rPr>
              <a:t>股份，</a:t>
            </a:r>
            <a:endParaRPr lang="zh-CN" altLang="en-US" sz="1800" b="1" dirty="0">
              <a:solidFill>
                <a:srgbClr val="000000"/>
              </a:solidFill>
            </a:endParaRPr>
          </a:p>
          <a:p>
            <a:pPr>
              <a:defRPr/>
            </a:pPr>
            <a:r>
              <a:rPr lang="zh-CN" altLang="en-US" sz="1800" b="1" dirty="0">
                <a:solidFill>
                  <a:srgbClr val="000000"/>
                </a:solidFill>
                <a:latin typeface="Times New Roman" panose="02020603050405020304" charset="0"/>
                <a:cs typeface="Times New Roman" panose="02020603050405020304" charset="0"/>
              </a:rPr>
              <a:t>        借：长期股权投资</a:t>
            </a: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Q</a:t>
            </a: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                180 000</a:t>
            </a:r>
            <a:endParaRPr lang="en-US" altLang="zh-CN" sz="1800" b="1" dirty="0">
              <a:solidFill>
                <a:srgbClr val="000000"/>
              </a:solidFill>
              <a:sym typeface="Times New Roman" panose="02020603050405020304" charset="0"/>
            </a:endParaRPr>
          </a:p>
          <a:p>
            <a:pPr>
              <a:defRPr/>
            </a:pP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            </a:t>
            </a:r>
            <a:r>
              <a:rPr lang="zh-CN" altLang="en-US" sz="1800" b="1" dirty="0">
                <a:solidFill>
                  <a:srgbClr val="000000"/>
                </a:solidFill>
                <a:latin typeface="Times New Roman" panose="02020603050405020304" charset="0"/>
                <a:cs typeface="Times New Roman" panose="02020603050405020304" charset="0"/>
                <a:sym typeface="Times New Roman" panose="02020603050405020304" charset="0"/>
              </a:rPr>
              <a:t>贷：银行存款                          </a:t>
            </a: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180 000</a:t>
            </a:r>
            <a:endParaRPr lang="en-US" altLang="zh-CN" sz="1800" b="1" dirty="0">
              <a:solidFill>
                <a:srgbClr val="000000"/>
              </a:solidFill>
              <a:sym typeface="Times New Roman" panose="02020603050405020304" charset="0"/>
            </a:endParaRPr>
          </a:p>
          <a:p>
            <a:pPr>
              <a:defRPr/>
            </a:pPr>
            <a:r>
              <a:rPr lang="zh-CN" altLang="en-US" sz="1800" b="1" dirty="0">
                <a:solidFill>
                  <a:srgbClr val="000000"/>
                </a:solidFill>
                <a:latin typeface="Times New Roman" panose="02020603050405020304" charset="0"/>
                <a:cs typeface="Times New Roman" panose="02020603050405020304" charset="0"/>
                <a:sym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2</a:t>
            </a:r>
            <a:r>
              <a:rPr lang="zh-CN" altLang="en-US" sz="1800" b="1" dirty="0">
                <a:solidFill>
                  <a:srgbClr val="000000"/>
                </a:solidFill>
                <a:latin typeface="Times New Roman" panose="02020603050405020304" charset="0"/>
                <a:cs typeface="Times New Roman" panose="02020603050405020304" charset="0"/>
                <a:sym typeface="Times New Roman" panose="02020603050405020304" charset="0"/>
              </a:rPr>
              <a:t>）</a:t>
            </a:r>
            <a:r>
              <a:rPr lang="zh-CN" altLang="zh-CN" sz="1800" b="1" dirty="0">
                <a:solidFill>
                  <a:srgbClr val="000000"/>
                </a:solidFill>
                <a:latin typeface="Times New Roman" panose="02020603050405020304" charset="0"/>
                <a:cs typeface="Times New Roman" panose="02020603050405020304" charset="0"/>
              </a:rPr>
              <a:t>从</a:t>
            </a:r>
            <a:r>
              <a:rPr lang="en-US" altLang="zh-CN" sz="1800" b="1" dirty="0">
                <a:solidFill>
                  <a:srgbClr val="000000"/>
                </a:solidFill>
                <a:latin typeface="Times New Roman" panose="02020603050405020304" charset="0"/>
                <a:cs typeface="Times New Roman" panose="02020603050405020304" charset="0"/>
              </a:rPr>
              <a:t>Q</a:t>
            </a:r>
            <a:r>
              <a:rPr lang="zh-CN" altLang="zh-CN" sz="1800" b="1" dirty="0">
                <a:solidFill>
                  <a:srgbClr val="000000"/>
                </a:solidFill>
                <a:latin typeface="Times New Roman" panose="02020603050405020304" charset="0"/>
                <a:cs typeface="Times New Roman" panose="02020603050405020304" charset="0"/>
              </a:rPr>
              <a:t>公司分得股利</a:t>
            </a:r>
            <a:r>
              <a:rPr lang="en-US" altLang="zh-CN" sz="1800" b="1" dirty="0">
                <a:solidFill>
                  <a:srgbClr val="000000"/>
                </a:solidFill>
                <a:latin typeface="Times New Roman" panose="02020603050405020304" charset="0"/>
                <a:cs typeface="Times New Roman" panose="02020603050405020304" charset="0"/>
              </a:rPr>
              <a:t>9 000</a:t>
            </a:r>
            <a:r>
              <a:rPr lang="zh-CN" altLang="zh-CN" sz="1800" b="1" dirty="0">
                <a:solidFill>
                  <a:srgbClr val="000000"/>
                </a:solidFill>
                <a:latin typeface="Times New Roman" panose="02020603050405020304" charset="0"/>
                <a:cs typeface="Times New Roman" panose="02020603050405020304" charset="0"/>
              </a:rPr>
              <a:t>元，</a:t>
            </a:r>
          </a:p>
          <a:p>
            <a:pPr>
              <a:defRPr/>
            </a:pPr>
            <a:r>
              <a:rPr lang="en-US" altLang="zh-CN" sz="1800" b="1" dirty="0">
                <a:solidFill>
                  <a:srgbClr val="000000"/>
                </a:solidFill>
                <a:latin typeface="Times New Roman" panose="02020603050405020304" charset="0"/>
                <a:cs typeface="Times New Roman" panose="02020603050405020304" charset="0"/>
              </a:rPr>
              <a:t>        </a:t>
            </a:r>
            <a:r>
              <a:rPr lang="zh-CN" altLang="zh-CN" sz="1800" b="1" dirty="0">
                <a:solidFill>
                  <a:srgbClr val="000000"/>
                </a:solidFill>
                <a:latin typeface="Times New Roman" panose="02020603050405020304" charset="0"/>
                <a:cs typeface="Times New Roman" panose="02020603050405020304" charset="0"/>
              </a:rPr>
              <a:t>借：银行存款（</a:t>
            </a:r>
            <a:r>
              <a:rPr lang="en-US" altLang="zh-CN" sz="1800" b="1" dirty="0">
                <a:solidFill>
                  <a:srgbClr val="000000"/>
                </a:solidFill>
                <a:latin typeface="Times New Roman" panose="02020603050405020304" charset="0"/>
                <a:cs typeface="Times New Roman" panose="02020603050405020304" charset="0"/>
              </a:rPr>
              <a:t>10 000×90%</a:t>
            </a:r>
            <a:r>
              <a:rPr lang="zh-CN" altLang="zh-CN" sz="1800" b="1" dirty="0">
                <a:solidFill>
                  <a:srgbClr val="000000"/>
                </a:solidFill>
                <a:latin typeface="Times New Roman" panose="02020603050405020304" charset="0"/>
                <a:cs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           9 000</a:t>
            </a:r>
            <a:endParaRPr lang="zh-CN" altLang="zh-CN" sz="1800" b="1" dirty="0">
              <a:solidFill>
                <a:srgbClr val="000000"/>
              </a:solidFill>
              <a:latin typeface="Times New Roman" panose="02020603050405020304" charset="0"/>
              <a:cs typeface="Times New Roman" panose="02020603050405020304" charset="0"/>
            </a:endParaRPr>
          </a:p>
          <a:p>
            <a:pPr>
              <a:defRPr/>
            </a:pPr>
            <a:r>
              <a:rPr lang="en-US" altLang="zh-CN" sz="1800" b="1" dirty="0">
                <a:solidFill>
                  <a:srgbClr val="000000"/>
                </a:solidFill>
                <a:latin typeface="Times New Roman" panose="02020603050405020304" charset="0"/>
                <a:cs typeface="Times New Roman" panose="02020603050405020304" charset="0"/>
              </a:rPr>
              <a:t>            </a:t>
            </a:r>
            <a:r>
              <a:rPr lang="zh-CN" altLang="zh-CN" sz="1800" b="1" dirty="0">
                <a:solidFill>
                  <a:srgbClr val="000000"/>
                </a:solidFill>
                <a:latin typeface="Times New Roman" panose="02020603050405020304" charset="0"/>
                <a:cs typeface="Times New Roman" panose="02020603050405020304" charset="0"/>
              </a:rPr>
              <a:t>贷：长期股权投资</a:t>
            </a: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Q                    9 000</a:t>
            </a:r>
            <a:endParaRPr lang="zh-CN" altLang="zh-CN" sz="1800" b="1" dirty="0">
              <a:solidFill>
                <a:srgbClr val="000000"/>
              </a:solidFill>
              <a:latin typeface="Times New Roman" panose="02020603050405020304" charset="0"/>
              <a:cs typeface="Times New Roman" panose="02020603050405020304" charset="0"/>
            </a:endParaRPr>
          </a:p>
          <a:p>
            <a:pPr>
              <a:defRPr/>
            </a:pPr>
            <a:r>
              <a:rPr lang="zh-CN" altLang="zh-CN" sz="1800" b="1" dirty="0">
                <a:solidFill>
                  <a:srgbClr val="000000"/>
                </a:solidFill>
                <a:latin typeface="Times New Roman" panose="02020603050405020304" charset="0"/>
                <a:cs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3</a:t>
            </a:r>
            <a:r>
              <a:rPr lang="zh-CN" altLang="zh-CN" sz="1800" b="1" dirty="0">
                <a:solidFill>
                  <a:srgbClr val="000000"/>
                </a:solidFill>
                <a:latin typeface="Times New Roman" panose="02020603050405020304" charset="0"/>
                <a:cs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P</a:t>
            </a:r>
            <a:r>
              <a:rPr lang="zh-CN" altLang="zh-CN" sz="1800" b="1" dirty="0">
                <a:solidFill>
                  <a:srgbClr val="000000"/>
                </a:solidFill>
                <a:latin typeface="Times New Roman" panose="02020603050405020304" charset="0"/>
                <a:cs typeface="Times New Roman" panose="02020603050405020304" charset="0"/>
              </a:rPr>
              <a:t>公司确认投资收益的分录为：</a:t>
            </a:r>
          </a:p>
          <a:p>
            <a:pPr>
              <a:defRPr/>
            </a:pPr>
            <a:r>
              <a:rPr lang="en-US" altLang="zh-CN" sz="1800" b="1" dirty="0">
                <a:solidFill>
                  <a:srgbClr val="000000"/>
                </a:solidFill>
                <a:latin typeface="Times New Roman" panose="02020603050405020304" charset="0"/>
                <a:cs typeface="Times New Roman" panose="02020603050405020304" charset="0"/>
              </a:rPr>
              <a:t>   </a:t>
            </a:r>
            <a:r>
              <a:rPr lang="zh-CN" altLang="zh-CN" sz="1800" b="1" dirty="0">
                <a:solidFill>
                  <a:srgbClr val="000000"/>
                </a:solidFill>
                <a:latin typeface="Times New Roman" panose="02020603050405020304" charset="0"/>
                <a:cs typeface="Times New Roman" panose="02020603050405020304" charset="0"/>
              </a:rPr>
              <a:t>借：长期股权投资</a:t>
            </a:r>
            <a:r>
              <a:rPr lang="en-US" altLang="zh-CN" sz="1800" b="1" dirty="0">
                <a:solidFill>
                  <a:srgbClr val="000000"/>
                </a:solidFill>
                <a:latin typeface="Times New Roman" panose="02020603050405020304" charset="0"/>
                <a:cs typeface="Times New Roman" panose="02020603050405020304" charset="0"/>
                <a:sym typeface="Times New Roman" panose="02020603050405020304" charset="0"/>
              </a:rPr>
              <a:t>-</a:t>
            </a:r>
            <a:r>
              <a:rPr lang="en-US" altLang="zh-CN" sz="1800" b="1" dirty="0">
                <a:solidFill>
                  <a:srgbClr val="000000"/>
                </a:solidFill>
                <a:latin typeface="Times New Roman" panose="02020603050405020304" charset="0"/>
                <a:cs typeface="Times New Roman" panose="02020603050405020304" charset="0"/>
              </a:rPr>
              <a:t>Q                     21 011</a:t>
            </a:r>
            <a:endParaRPr lang="zh-CN" altLang="zh-CN" sz="1800" b="1" dirty="0">
              <a:solidFill>
                <a:srgbClr val="000000"/>
              </a:solidFill>
              <a:latin typeface="Times New Roman" panose="02020603050405020304" charset="0"/>
              <a:cs typeface="Times New Roman" panose="02020603050405020304" charset="0"/>
            </a:endParaRPr>
          </a:p>
          <a:p>
            <a:pPr>
              <a:defRPr/>
            </a:pPr>
            <a:r>
              <a:rPr lang="en-US" altLang="zh-CN" sz="1800" b="1" dirty="0">
                <a:solidFill>
                  <a:srgbClr val="000000"/>
                </a:solidFill>
                <a:latin typeface="Times New Roman" panose="02020603050405020304" charset="0"/>
                <a:cs typeface="Times New Roman" panose="02020603050405020304" charset="0"/>
              </a:rPr>
              <a:t>         </a:t>
            </a:r>
            <a:r>
              <a:rPr lang="zh-CN" altLang="zh-CN" sz="1800" b="1" dirty="0">
                <a:solidFill>
                  <a:srgbClr val="000000"/>
                </a:solidFill>
                <a:latin typeface="Times New Roman" panose="02020603050405020304" charset="0"/>
                <a:cs typeface="Times New Roman" panose="02020603050405020304" charset="0"/>
              </a:rPr>
              <a:t>贷：投资收益</a:t>
            </a:r>
            <a:r>
              <a:rPr lang="en-US" altLang="zh-CN" sz="1800" b="1" dirty="0">
                <a:solidFill>
                  <a:srgbClr val="000000"/>
                </a:solidFill>
                <a:latin typeface="Times New Roman" panose="02020603050405020304" charset="0"/>
                <a:cs typeface="Times New Roman" panose="02020603050405020304" charset="0"/>
              </a:rPr>
              <a:t>                             21 011</a:t>
            </a:r>
            <a:endParaRPr lang="zh-CN" altLang="zh-CN" sz="1800" b="1" dirty="0">
              <a:solidFill>
                <a:srgbClr val="000000"/>
              </a:solidFill>
              <a:latin typeface="Times New Roman" panose="02020603050405020304" charset="0"/>
              <a:cs typeface="Times New Roman" panose="0202060305040502030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B84AF34-EAF8-48B4-849A-1322EEAE2246}" type="slidenum">
              <a:rPr kumimoji="0" lang="en-US" altLang="zh-CN" sz="1400"/>
              <a:t>133</a:t>
            </a:fld>
            <a:endParaRPr kumimoji="0" lang="en-US" altLang="zh-CN" sz="1400"/>
          </a:p>
        </p:txBody>
      </p:sp>
      <p:sp>
        <p:nvSpPr>
          <p:cNvPr id="244739" name="文本框 2"/>
          <p:cNvSpPr txBox="1">
            <a:spLocks noChangeArrowheads="1"/>
          </p:cNvSpPr>
          <p:nvPr/>
        </p:nvSpPr>
        <p:spPr bwMode="auto">
          <a:xfrm>
            <a:off x="395536" y="-12484"/>
            <a:ext cx="8424862" cy="671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dirty="0">
                <a:solidFill>
                  <a:srgbClr val="0000FF"/>
                </a:solidFill>
              </a:rPr>
              <a:t>合并报表调整、抵销分录：</a:t>
            </a:r>
            <a:endParaRPr lang="en-US" altLang="zh-CN" sz="2000" b="1" dirty="0">
              <a:solidFill>
                <a:srgbClr val="0000FF"/>
              </a:solidFill>
            </a:endParaRPr>
          </a:p>
          <a:p>
            <a:pPr>
              <a:spcBef>
                <a:spcPct val="0"/>
              </a:spcBef>
              <a:buClrTx/>
              <a:buSzTx/>
              <a:buFontTx/>
              <a:buNone/>
            </a:pPr>
            <a:r>
              <a:rPr lang="zh-CN" altLang="en-US" sz="1800" b="1" dirty="0">
                <a:solidFill>
                  <a:srgbClr val="000000"/>
                </a:solidFill>
              </a:rPr>
              <a:t>（</a:t>
            </a:r>
            <a:r>
              <a:rPr lang="en-US" altLang="zh-CN" sz="1800" b="1" dirty="0">
                <a:solidFill>
                  <a:srgbClr val="000000"/>
                </a:solidFill>
              </a:rPr>
              <a:t>1</a:t>
            </a:r>
            <a:r>
              <a:rPr lang="zh-CN" altLang="en-US" sz="1800" b="1" dirty="0">
                <a:solidFill>
                  <a:srgbClr val="000000"/>
                </a:solidFill>
              </a:rPr>
              <a:t>）抵销对子公司对母公司的长期股权投资：</a:t>
            </a:r>
            <a:endParaRPr lang="en-US" altLang="zh-CN" sz="1800" b="1" dirty="0">
              <a:solidFill>
                <a:srgbClr val="000000"/>
              </a:solidFill>
            </a:endParaRPr>
          </a:p>
          <a:p>
            <a:pPr>
              <a:buNone/>
              <a:defRPr/>
            </a:pPr>
            <a:r>
              <a:rPr lang="en-US" altLang="zh-CN" sz="1800" b="1" dirty="0">
                <a:solidFill>
                  <a:srgbClr val="FF0000"/>
                </a:solidFill>
              </a:rPr>
              <a:t>    </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借：股本（</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150 000×10%</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15 000</a:t>
            </a:r>
            <a:endParaRPr lang="en-US" altLang="zh-CN" sz="1800" b="1" dirty="0">
              <a:solidFill>
                <a:srgbClr val="FF0000"/>
              </a:solidFill>
              <a:sym typeface="Times New Roman" panose="02020603050405020304" charset="0"/>
            </a:endParaRPr>
          </a:p>
          <a:p>
            <a:pPr>
              <a:buNone/>
              <a:defRPr/>
            </a:pP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资本公积（</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100 000×10%</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10 000</a:t>
            </a:r>
            <a:endParaRPr lang="en-US" altLang="zh-CN" sz="1800" b="1" dirty="0">
              <a:solidFill>
                <a:srgbClr val="FF0000"/>
              </a:solidFill>
              <a:sym typeface="Times New Roman" panose="02020603050405020304" charset="0"/>
            </a:endParaRPr>
          </a:p>
          <a:p>
            <a:pPr>
              <a:buNone/>
              <a:defRPr/>
            </a:pP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盈余公积（</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120 000×10%</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12 000</a:t>
            </a:r>
            <a:endParaRPr lang="en-US" altLang="zh-CN" sz="1800" b="1" dirty="0">
              <a:solidFill>
                <a:srgbClr val="FF0000"/>
              </a:solidFill>
              <a:sym typeface="Times New Roman" panose="02020603050405020304" charset="0"/>
            </a:endParaRPr>
          </a:p>
          <a:p>
            <a:pPr>
              <a:buNone/>
              <a:defRPr/>
            </a:pP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未分配利润（</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30 000×10%</a:t>
            </a:r>
            <a:r>
              <a:rPr lang="zh-CN" altLang="en-US" sz="1800" b="1" dirty="0">
                <a:solidFill>
                  <a:srgbClr val="FF0000"/>
                </a:solidFill>
                <a:latin typeface="Times New Roman" panose="02020603050405020304" charset="0"/>
                <a:cs typeface="Times New Roman" panose="02020603050405020304" charset="0"/>
                <a:sym typeface="Times New Roman" panose="02020603050405020304" charset="0"/>
              </a:rPr>
              <a:t>）         </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3 000</a:t>
            </a:r>
            <a:endParaRPr lang="en-US" altLang="zh-CN" sz="1800" b="1" dirty="0">
              <a:solidFill>
                <a:srgbClr val="FF0000"/>
              </a:solidFill>
            </a:endParaRPr>
          </a:p>
          <a:p>
            <a:pPr>
              <a:spcBef>
                <a:spcPct val="0"/>
              </a:spcBef>
              <a:buClrTx/>
              <a:buSzTx/>
              <a:buFontTx/>
              <a:buNone/>
            </a:pPr>
            <a:r>
              <a:rPr lang="en-US" altLang="zh-CN" sz="1800" b="1" dirty="0">
                <a:solidFill>
                  <a:srgbClr val="FF0000"/>
                </a:solidFill>
              </a:rPr>
              <a:t>               </a:t>
            </a:r>
            <a:r>
              <a:rPr lang="zh-CN" altLang="en-US" sz="1800" b="1" dirty="0">
                <a:solidFill>
                  <a:srgbClr val="FF0000"/>
                </a:solidFill>
              </a:rPr>
              <a:t>贷：其他权益工具投资</a:t>
            </a:r>
            <a:r>
              <a:rPr lang="en-US" altLang="zh-CN" sz="1800" b="1" dirty="0">
                <a:solidFill>
                  <a:srgbClr val="FF0000"/>
                </a:solidFill>
              </a:rPr>
              <a:t>—P    40000</a:t>
            </a:r>
          </a:p>
          <a:p>
            <a:pPr>
              <a:spcBef>
                <a:spcPct val="0"/>
              </a:spcBef>
              <a:buClrTx/>
              <a:buSzTx/>
              <a:buFontTx/>
              <a:buNone/>
            </a:pPr>
            <a:r>
              <a:rPr lang="zh-CN" altLang="en-US" sz="1800" b="1" dirty="0">
                <a:solidFill>
                  <a:srgbClr val="000000"/>
                </a:solidFill>
              </a:rPr>
              <a:t>（</a:t>
            </a:r>
            <a:r>
              <a:rPr lang="en-US" altLang="zh-CN" sz="1800" b="1" dirty="0">
                <a:solidFill>
                  <a:srgbClr val="000000"/>
                </a:solidFill>
              </a:rPr>
              <a:t>2</a:t>
            </a:r>
            <a:r>
              <a:rPr lang="zh-CN" altLang="en-US" sz="1800" b="1" dirty="0">
                <a:solidFill>
                  <a:srgbClr val="000000"/>
                </a:solidFill>
              </a:rPr>
              <a:t>）抵销子公司对母公司的投资收益</a:t>
            </a:r>
            <a:endParaRPr lang="en-US" altLang="zh-CN" sz="1800" b="1" dirty="0">
              <a:solidFill>
                <a:srgbClr val="000000"/>
              </a:solidFill>
            </a:endParaRPr>
          </a:p>
          <a:p>
            <a:pPr>
              <a:spcBef>
                <a:spcPct val="0"/>
              </a:spcBef>
              <a:buClrTx/>
              <a:buSzTx/>
              <a:buFontTx/>
              <a:buNone/>
            </a:pPr>
            <a:r>
              <a:rPr lang="zh-CN" altLang="en-US" sz="1800" b="1" dirty="0">
                <a:solidFill>
                  <a:srgbClr val="000000"/>
                </a:solidFill>
              </a:rPr>
              <a:t>           </a:t>
            </a:r>
            <a:r>
              <a:rPr lang="zh-CN" altLang="en-US" sz="1800" b="1" dirty="0">
                <a:solidFill>
                  <a:srgbClr val="FF0000"/>
                </a:solidFill>
              </a:rPr>
              <a:t>借：投资收益</a:t>
            </a:r>
            <a:r>
              <a:rPr lang="en-US" altLang="zh-CN" sz="1800" b="1" dirty="0">
                <a:solidFill>
                  <a:srgbClr val="FF0000"/>
                </a:solidFill>
              </a:rPr>
              <a:t>—P</a:t>
            </a:r>
            <a:r>
              <a:rPr lang="zh-CN" altLang="en-US" sz="1800" b="1" dirty="0">
                <a:solidFill>
                  <a:srgbClr val="FF0000"/>
                </a:solidFill>
              </a:rPr>
              <a:t>    </a:t>
            </a:r>
            <a:r>
              <a:rPr lang="en-US" altLang="zh-CN" sz="1800" b="1" dirty="0">
                <a:solidFill>
                  <a:srgbClr val="FF0000"/>
                </a:solidFill>
              </a:rPr>
              <a:t>1500</a:t>
            </a:r>
          </a:p>
          <a:p>
            <a:pPr>
              <a:spcBef>
                <a:spcPct val="0"/>
              </a:spcBef>
              <a:buClrTx/>
              <a:buSzTx/>
              <a:buNone/>
            </a:pPr>
            <a:r>
              <a:rPr lang="en-US" altLang="zh-CN" sz="1800" b="1" dirty="0">
                <a:solidFill>
                  <a:srgbClr val="FF0000"/>
                </a:solidFill>
              </a:rPr>
              <a:t>               </a:t>
            </a:r>
            <a:r>
              <a:rPr lang="zh-CN" altLang="en-US" sz="1800" b="1" dirty="0">
                <a:solidFill>
                  <a:srgbClr val="FF0000"/>
                </a:solidFill>
              </a:rPr>
              <a:t>贷：</a:t>
            </a:r>
            <a:r>
              <a:rPr lang="zh-CN" altLang="zh-CN" sz="1800" b="1" dirty="0">
                <a:solidFill>
                  <a:srgbClr val="FF0000"/>
                </a:solidFill>
                <a:latin typeface="Times New Roman" panose="02020603050405020304" charset="0"/>
                <a:cs typeface="Times New Roman" panose="02020603050405020304" charset="0"/>
              </a:rPr>
              <a:t>利润分配</a:t>
            </a:r>
            <a:r>
              <a:rPr lang="en-US" altLang="zh-CN" sz="1800" b="1" dirty="0">
                <a:solidFill>
                  <a:srgbClr val="FF0000"/>
                </a:solidFill>
                <a:latin typeface="Times New Roman" panose="02020603050405020304" charset="0"/>
                <a:cs typeface="Times New Roman" panose="02020603050405020304" charset="0"/>
                <a:sym typeface="Times New Roman" panose="02020603050405020304" charset="0"/>
              </a:rPr>
              <a:t>-</a:t>
            </a:r>
            <a:r>
              <a:rPr lang="zh-CN" altLang="zh-CN" sz="1800" b="1" dirty="0">
                <a:solidFill>
                  <a:srgbClr val="FF0000"/>
                </a:solidFill>
                <a:latin typeface="Times New Roman" panose="02020603050405020304" charset="0"/>
                <a:cs typeface="Times New Roman" panose="02020603050405020304" charset="0"/>
              </a:rPr>
              <a:t>股利（</a:t>
            </a:r>
            <a:r>
              <a:rPr lang="en-US" altLang="zh-CN" sz="1800" b="1" dirty="0">
                <a:solidFill>
                  <a:srgbClr val="FF0000"/>
                </a:solidFill>
                <a:latin typeface="Times New Roman" panose="02020603050405020304" charset="0"/>
                <a:cs typeface="Times New Roman" panose="02020603050405020304" charset="0"/>
              </a:rPr>
              <a:t>15 000×10%</a:t>
            </a:r>
            <a:r>
              <a:rPr lang="zh-CN" altLang="zh-CN" sz="1800" b="1" dirty="0">
                <a:solidFill>
                  <a:srgbClr val="FF0000"/>
                </a:solidFill>
                <a:latin typeface="Times New Roman" panose="02020603050405020304" charset="0"/>
                <a:cs typeface="Times New Roman" panose="02020603050405020304" charset="0"/>
              </a:rPr>
              <a:t>）</a:t>
            </a:r>
            <a:r>
              <a:rPr lang="en-US" altLang="zh-CN" sz="1800" b="1" dirty="0">
                <a:solidFill>
                  <a:srgbClr val="FF0000"/>
                </a:solidFill>
                <a:latin typeface="Times New Roman" panose="02020603050405020304" charset="0"/>
                <a:cs typeface="Times New Roman" panose="02020603050405020304" charset="0"/>
              </a:rPr>
              <a:t>          1 500</a:t>
            </a:r>
            <a:endParaRPr lang="en-US" altLang="zh-CN" sz="1800" b="1" dirty="0">
              <a:solidFill>
                <a:srgbClr val="FF0000"/>
              </a:solidFill>
            </a:endParaRPr>
          </a:p>
          <a:p>
            <a:pPr>
              <a:spcBef>
                <a:spcPct val="0"/>
              </a:spcBef>
              <a:buClrTx/>
              <a:buSzTx/>
              <a:buFontTx/>
              <a:buNone/>
            </a:pPr>
            <a:r>
              <a:rPr lang="zh-CN" altLang="en-US" sz="1800" b="1" dirty="0">
                <a:solidFill>
                  <a:srgbClr val="000000"/>
                </a:solidFill>
              </a:rPr>
              <a:t>（</a:t>
            </a:r>
            <a:r>
              <a:rPr lang="en-US" altLang="zh-CN" sz="1800" b="1" dirty="0">
                <a:solidFill>
                  <a:srgbClr val="000000"/>
                </a:solidFill>
              </a:rPr>
              <a:t>3</a:t>
            </a:r>
            <a:r>
              <a:rPr lang="zh-CN" altLang="en-US" sz="1800" b="1" dirty="0">
                <a:solidFill>
                  <a:srgbClr val="000000"/>
                </a:solidFill>
              </a:rPr>
              <a:t>）抵销母公司对子公司的投资收益和子公司发放的现金股利，并把长期股权投资调整的期初数</a:t>
            </a:r>
            <a:endParaRPr lang="en-US" altLang="zh-CN" sz="1800" b="1" dirty="0">
              <a:solidFill>
                <a:srgbClr val="000000"/>
              </a:solidFill>
            </a:endParaRPr>
          </a:p>
          <a:p>
            <a:pPr>
              <a:spcBef>
                <a:spcPct val="0"/>
              </a:spcBef>
              <a:buClrTx/>
              <a:buSzTx/>
              <a:buFontTx/>
              <a:buNone/>
            </a:pPr>
            <a:r>
              <a:rPr lang="en-US" altLang="zh-CN" sz="1800" b="1" dirty="0">
                <a:solidFill>
                  <a:srgbClr val="000000"/>
                </a:solidFill>
              </a:rPr>
              <a:t>             </a:t>
            </a:r>
            <a:r>
              <a:rPr lang="zh-CN" altLang="en-US" sz="1800" b="1" dirty="0">
                <a:solidFill>
                  <a:srgbClr val="000000"/>
                </a:solidFill>
              </a:rPr>
              <a:t>借：投资收益</a:t>
            </a:r>
            <a:r>
              <a:rPr lang="en-US" altLang="zh-CN" sz="1800" b="1" dirty="0">
                <a:solidFill>
                  <a:srgbClr val="000000"/>
                </a:solidFill>
              </a:rPr>
              <a:t>—Q    21011</a:t>
            </a:r>
          </a:p>
          <a:p>
            <a:pPr>
              <a:spcBef>
                <a:spcPct val="0"/>
              </a:spcBef>
              <a:buClrTx/>
              <a:buSzTx/>
              <a:buFontTx/>
              <a:buNone/>
            </a:pPr>
            <a:r>
              <a:rPr lang="en-US" altLang="zh-CN" sz="1800" b="1" dirty="0">
                <a:solidFill>
                  <a:srgbClr val="000000"/>
                </a:solidFill>
              </a:rPr>
              <a:t>                    </a:t>
            </a:r>
            <a:r>
              <a:rPr lang="zh-CN" altLang="en-US" sz="1800" b="1" dirty="0">
                <a:solidFill>
                  <a:srgbClr val="000000"/>
                </a:solidFill>
              </a:rPr>
              <a:t>少数股东权益     </a:t>
            </a:r>
            <a:r>
              <a:rPr lang="en-US" altLang="zh-CN" sz="1800" b="1" dirty="0">
                <a:solidFill>
                  <a:srgbClr val="000000"/>
                </a:solidFill>
              </a:rPr>
              <a:t>1000</a:t>
            </a:r>
          </a:p>
          <a:p>
            <a:pPr>
              <a:spcBef>
                <a:spcPct val="0"/>
              </a:spcBef>
              <a:buClrTx/>
              <a:buSzTx/>
              <a:buFontTx/>
              <a:buNone/>
            </a:pPr>
            <a:r>
              <a:rPr lang="en-US" altLang="zh-CN" sz="1800" b="1" dirty="0">
                <a:solidFill>
                  <a:srgbClr val="000000"/>
                </a:solidFill>
              </a:rPr>
              <a:t>                </a:t>
            </a:r>
            <a:r>
              <a:rPr lang="zh-CN" altLang="en-US" sz="1800" b="1" dirty="0">
                <a:solidFill>
                  <a:srgbClr val="000000"/>
                </a:solidFill>
              </a:rPr>
              <a:t>贷：</a:t>
            </a:r>
            <a:r>
              <a:rPr lang="zh-CN" altLang="zh-CN" sz="1800" b="1" dirty="0">
                <a:solidFill>
                  <a:srgbClr val="000000"/>
                </a:solidFill>
              </a:rPr>
              <a:t>分派现金股利</a:t>
            </a:r>
            <a:r>
              <a:rPr lang="en-US" altLang="zh-CN" sz="1800" b="1" dirty="0">
                <a:solidFill>
                  <a:srgbClr val="000000"/>
                </a:solidFill>
              </a:rPr>
              <a:t>                   10000</a:t>
            </a:r>
          </a:p>
          <a:p>
            <a:pPr>
              <a:spcBef>
                <a:spcPct val="0"/>
              </a:spcBef>
              <a:buClrTx/>
              <a:buSzTx/>
              <a:buFontTx/>
              <a:buNone/>
            </a:pPr>
            <a:r>
              <a:rPr lang="en-US" altLang="zh-CN" sz="1800" b="1" dirty="0">
                <a:solidFill>
                  <a:srgbClr val="000000"/>
                </a:solidFill>
              </a:rPr>
              <a:t>                       </a:t>
            </a:r>
            <a:r>
              <a:rPr lang="zh-CN" altLang="en-US" sz="1800" b="1" dirty="0">
                <a:solidFill>
                  <a:srgbClr val="000000"/>
                </a:solidFill>
              </a:rPr>
              <a:t>长期股权投资</a:t>
            </a:r>
            <a:r>
              <a:rPr lang="en-US" altLang="zh-CN" sz="1800" b="1" dirty="0">
                <a:solidFill>
                  <a:srgbClr val="000000"/>
                </a:solidFill>
              </a:rPr>
              <a:t>—Q             12011</a:t>
            </a:r>
          </a:p>
          <a:p>
            <a:pPr>
              <a:spcBef>
                <a:spcPct val="0"/>
              </a:spcBef>
              <a:buClrTx/>
              <a:buSzTx/>
              <a:buFontTx/>
              <a:buNone/>
            </a:pPr>
            <a:r>
              <a:rPr lang="zh-CN" altLang="en-US" sz="1800" b="1" dirty="0">
                <a:solidFill>
                  <a:srgbClr val="000000"/>
                </a:solidFill>
              </a:rPr>
              <a:t>（</a:t>
            </a:r>
            <a:r>
              <a:rPr lang="en-US" altLang="zh-CN" sz="1800" b="1" dirty="0">
                <a:solidFill>
                  <a:srgbClr val="000000"/>
                </a:solidFill>
              </a:rPr>
              <a:t>4</a:t>
            </a:r>
            <a:r>
              <a:rPr lang="zh-CN" altLang="en-US" sz="1800" b="1" dirty="0">
                <a:solidFill>
                  <a:srgbClr val="000000"/>
                </a:solidFill>
              </a:rPr>
              <a:t>）抵销子公司提取的盈余公积</a:t>
            </a:r>
            <a:endParaRPr lang="en-US" altLang="zh-CN" sz="1800" b="1" dirty="0">
              <a:solidFill>
                <a:srgbClr val="000000"/>
              </a:solidFill>
            </a:endParaRPr>
          </a:p>
          <a:p>
            <a:pPr>
              <a:spcBef>
                <a:spcPct val="0"/>
              </a:spcBef>
              <a:buClrTx/>
              <a:buSzTx/>
              <a:buFontTx/>
              <a:buNone/>
            </a:pPr>
            <a:r>
              <a:rPr lang="en-US" altLang="zh-CN" sz="1800" b="1" dirty="0">
                <a:solidFill>
                  <a:srgbClr val="000000"/>
                </a:solidFill>
              </a:rPr>
              <a:t>         </a:t>
            </a:r>
            <a:r>
              <a:rPr lang="zh-CN" altLang="en-US" sz="1800" b="1" dirty="0">
                <a:solidFill>
                  <a:srgbClr val="000000"/>
                </a:solidFill>
              </a:rPr>
              <a:t>借：盈余公积           </a:t>
            </a:r>
            <a:r>
              <a:rPr lang="en-US" altLang="zh-CN" sz="1800" b="1" dirty="0">
                <a:solidFill>
                  <a:srgbClr val="000000"/>
                </a:solidFill>
              </a:rPr>
              <a:t>17500</a:t>
            </a:r>
          </a:p>
          <a:p>
            <a:pPr>
              <a:spcBef>
                <a:spcPct val="0"/>
              </a:spcBef>
              <a:buClrTx/>
              <a:buSzTx/>
              <a:buFontTx/>
              <a:buNone/>
            </a:pPr>
            <a:r>
              <a:rPr lang="en-US" altLang="zh-CN" sz="1800" b="1" dirty="0">
                <a:solidFill>
                  <a:srgbClr val="000000"/>
                </a:solidFill>
              </a:rPr>
              <a:t>           </a:t>
            </a:r>
            <a:r>
              <a:rPr lang="zh-CN" altLang="en-US" sz="1800" b="1" dirty="0">
                <a:solidFill>
                  <a:srgbClr val="000000"/>
                </a:solidFill>
              </a:rPr>
              <a:t>贷：提取盈余公积               </a:t>
            </a:r>
            <a:r>
              <a:rPr lang="en-US" altLang="zh-CN" sz="1800" b="1" dirty="0">
                <a:solidFill>
                  <a:srgbClr val="000000"/>
                </a:solidFill>
              </a:rPr>
              <a:t>17500</a:t>
            </a:r>
          </a:p>
          <a:p>
            <a:pPr>
              <a:spcBef>
                <a:spcPct val="0"/>
              </a:spcBef>
              <a:buClrTx/>
              <a:buSzTx/>
              <a:buFontTx/>
              <a:buNone/>
            </a:pPr>
            <a:r>
              <a:rPr lang="zh-CN" altLang="en-US" sz="1800" b="1" dirty="0">
                <a:solidFill>
                  <a:srgbClr val="000000"/>
                </a:solidFill>
              </a:rPr>
              <a:t>（</a:t>
            </a:r>
            <a:r>
              <a:rPr lang="en-US" altLang="zh-CN" sz="1800" b="1" dirty="0">
                <a:solidFill>
                  <a:srgbClr val="000000"/>
                </a:solidFill>
              </a:rPr>
              <a:t>5</a:t>
            </a:r>
            <a:r>
              <a:rPr lang="zh-CN" altLang="en-US" sz="1800" b="1" dirty="0">
                <a:solidFill>
                  <a:srgbClr val="000000"/>
                </a:solidFill>
              </a:rPr>
              <a:t>）抵销母公司对子公司股权投资的期初余额和子公司期初所有者权益：</a:t>
            </a:r>
            <a:endParaRPr lang="en-US" altLang="zh-CN" sz="1800" b="1" dirty="0">
              <a:solidFill>
                <a:srgbClr val="000000"/>
              </a:solidFill>
            </a:endParaRPr>
          </a:p>
          <a:p>
            <a:pPr>
              <a:spcBef>
                <a:spcPct val="0"/>
              </a:spcBef>
              <a:buClrTx/>
              <a:buSzTx/>
              <a:buFontTx/>
              <a:buNone/>
            </a:pPr>
            <a:r>
              <a:rPr lang="en-US" altLang="zh-CN" sz="1800" b="1" dirty="0">
                <a:solidFill>
                  <a:srgbClr val="000000"/>
                </a:solidFill>
              </a:rPr>
              <a:t>         </a:t>
            </a:r>
            <a:r>
              <a:rPr lang="zh-CN" altLang="en-US" sz="1800" b="1" dirty="0">
                <a:solidFill>
                  <a:srgbClr val="000000"/>
                </a:solidFill>
              </a:rPr>
              <a:t>借：所有者权益      </a:t>
            </a:r>
            <a:r>
              <a:rPr lang="en-US" altLang="zh-CN" sz="1800" b="1" dirty="0">
                <a:solidFill>
                  <a:srgbClr val="000000"/>
                </a:solidFill>
              </a:rPr>
              <a:t>      200 000</a:t>
            </a:r>
          </a:p>
          <a:p>
            <a:pPr>
              <a:spcBef>
                <a:spcPct val="0"/>
              </a:spcBef>
              <a:buClrTx/>
              <a:buSzTx/>
              <a:buFontTx/>
              <a:buNone/>
            </a:pPr>
            <a:r>
              <a:rPr lang="en-US" altLang="zh-CN" sz="1800" b="1" dirty="0">
                <a:solidFill>
                  <a:srgbClr val="000000"/>
                </a:solidFill>
              </a:rPr>
              <a:t>              </a:t>
            </a:r>
            <a:r>
              <a:rPr lang="zh-CN" altLang="en-US" sz="1800" b="1" dirty="0">
                <a:solidFill>
                  <a:srgbClr val="000000"/>
                </a:solidFill>
              </a:rPr>
              <a:t>贷：长期股权投资</a:t>
            </a:r>
            <a:r>
              <a:rPr lang="en-US" altLang="zh-CN" sz="1800" b="1" dirty="0">
                <a:solidFill>
                  <a:srgbClr val="000000"/>
                </a:solidFill>
              </a:rPr>
              <a:t>—Q      180 000</a:t>
            </a:r>
          </a:p>
          <a:p>
            <a:pPr>
              <a:spcBef>
                <a:spcPct val="0"/>
              </a:spcBef>
              <a:buClrTx/>
              <a:buSzTx/>
              <a:buFontTx/>
              <a:buNone/>
            </a:pPr>
            <a:r>
              <a:rPr lang="en-US" altLang="zh-CN" sz="1800" b="1" dirty="0">
                <a:solidFill>
                  <a:srgbClr val="000000"/>
                </a:solidFill>
              </a:rPr>
              <a:t>                     </a:t>
            </a:r>
            <a:r>
              <a:rPr lang="zh-CN" altLang="en-US" sz="1800" b="1" dirty="0">
                <a:solidFill>
                  <a:srgbClr val="000000"/>
                </a:solidFill>
              </a:rPr>
              <a:t>少数股东权益              </a:t>
            </a:r>
            <a:r>
              <a:rPr lang="en-US" altLang="zh-CN" sz="1800" b="1" dirty="0">
                <a:solidFill>
                  <a:srgbClr val="000000"/>
                </a:solidFill>
              </a:rPr>
              <a:t>20 000</a:t>
            </a:r>
            <a:endParaRPr lang="zh-CN" altLang="en-US" sz="1800" b="1" dirty="0">
              <a:solidFill>
                <a:srgbClr val="0000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9749C0A-4BD7-4014-90C6-07AAADAB1744}" type="datetime1">
              <a:rPr kumimoji="0" lang="zh-CN" altLang="en-US" sz="1400" smtClean="0"/>
              <a:t>2026/3/30</a:t>
            </a:fld>
            <a:endParaRPr kumimoji="0" lang="en-US" altLang="zh-CN" sz="1400"/>
          </a:p>
        </p:txBody>
      </p:sp>
      <p:sp>
        <p:nvSpPr>
          <p:cNvPr id="63491"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6349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B587D14-21EA-491A-9A3B-9ECD0BBFA184}" type="slidenum">
              <a:rPr kumimoji="0" lang="en-US" altLang="zh-CN" sz="1400" smtClean="0"/>
              <a:t>134</a:t>
            </a:fld>
            <a:endParaRPr kumimoji="0" lang="en-US" altLang="zh-CN" sz="1400"/>
          </a:p>
        </p:txBody>
      </p:sp>
      <p:sp>
        <p:nvSpPr>
          <p:cNvPr id="63493" name="Rectangle 3"/>
          <p:cNvSpPr>
            <a:spLocks noGrp="1" noChangeArrowheads="1"/>
          </p:cNvSpPr>
          <p:nvPr>
            <p:ph type="body" idx="1"/>
          </p:nvPr>
        </p:nvSpPr>
        <p:spPr>
          <a:xfrm>
            <a:off x="179512" y="620687"/>
            <a:ext cx="8712968" cy="5472609"/>
          </a:xfrm>
        </p:spPr>
        <p:txBody>
          <a:bodyPr/>
          <a:lstStyle/>
          <a:p>
            <a:pPr lvl="1">
              <a:defRPr/>
            </a:pPr>
            <a:r>
              <a:rPr lang="zh-CN" altLang="en-US" b="1" dirty="0"/>
              <a:t>库存股法（</a:t>
            </a:r>
            <a:r>
              <a:rPr lang="en-US" altLang="zh-CN" b="1" dirty="0"/>
              <a:t> treasury stock method </a:t>
            </a:r>
            <a:r>
              <a:rPr lang="zh-CN" altLang="en-US" b="1" dirty="0"/>
              <a:t>）</a:t>
            </a:r>
          </a:p>
          <a:p>
            <a:pPr lvl="2" eaLnBrk="1" hangingPunct="1"/>
            <a:r>
              <a:rPr lang="zh-CN" altLang="en-US" b="1" dirty="0">
                <a:latin typeface="+mn-ea"/>
              </a:rPr>
              <a:t>库存股法，将子公司持有母公司的股份视为企业集团的库存股，在合并资产负债表上将其从所有者权益中扣减。</a:t>
            </a:r>
            <a:endParaRPr lang="en-US" altLang="zh-CN" b="1" dirty="0">
              <a:latin typeface="+mn-ea"/>
            </a:endParaRPr>
          </a:p>
          <a:p>
            <a:pPr lvl="2" eaLnBrk="1" hangingPunct="1"/>
            <a:endParaRPr lang="en-US" altLang="zh-CN" sz="2000" b="1" dirty="0">
              <a:solidFill>
                <a:srgbClr val="C00000"/>
              </a:solidFill>
              <a:latin typeface="+mn-ea"/>
            </a:endParaRPr>
          </a:p>
          <a:p>
            <a:pPr lvl="2" eaLnBrk="1" hangingPunct="1"/>
            <a:r>
              <a:rPr lang="zh-CN" altLang="en-US" sz="2000" b="1" dirty="0">
                <a:solidFill>
                  <a:srgbClr val="C00000"/>
                </a:solidFill>
                <a:latin typeface="+mn-ea"/>
              </a:rPr>
              <a:t>我国</a:t>
            </a:r>
            <a:r>
              <a:rPr lang="zh-CN" altLang="zh-CN" sz="2000" b="1" dirty="0">
                <a:solidFill>
                  <a:srgbClr val="C00000"/>
                </a:solidFill>
                <a:latin typeface="+mn-ea"/>
              </a:rPr>
              <a:t>《合并财务报表》第</a:t>
            </a:r>
            <a:r>
              <a:rPr lang="en-US" altLang="zh-CN" sz="2000" b="1" dirty="0">
                <a:solidFill>
                  <a:srgbClr val="C00000"/>
                </a:solidFill>
                <a:latin typeface="+mn-ea"/>
              </a:rPr>
              <a:t>33</a:t>
            </a:r>
            <a:r>
              <a:rPr lang="zh-CN" altLang="zh-CN" sz="2000" b="1" dirty="0">
                <a:solidFill>
                  <a:srgbClr val="C00000"/>
                </a:solidFill>
                <a:latin typeface="+mn-ea"/>
              </a:rPr>
              <a:t>条规定</a:t>
            </a:r>
            <a:r>
              <a:rPr lang="zh-CN" altLang="en-US" sz="2000" b="1" dirty="0">
                <a:latin typeface="+mn-ea"/>
              </a:rPr>
              <a:t>：</a:t>
            </a:r>
            <a:r>
              <a:rPr lang="zh-CN" altLang="zh-CN" sz="2000" b="1" dirty="0">
                <a:latin typeface="+mn-ea"/>
              </a:rPr>
              <a:t>子公司持有母公司的长期股权投资，应当视为企业集团的库存股，作为所有者权益的减项，在合并资产负债表中所有者权益项目下以</a:t>
            </a:r>
            <a:r>
              <a:rPr lang="zh-CN" altLang="en-US" sz="2000" b="1" dirty="0">
                <a:latin typeface="+mn-ea"/>
              </a:rPr>
              <a:t>“</a:t>
            </a:r>
            <a:r>
              <a:rPr lang="zh-CN" altLang="zh-CN" sz="2000" b="1" dirty="0">
                <a:latin typeface="+mn-ea"/>
              </a:rPr>
              <a:t>减：库存股</a:t>
            </a:r>
            <a:r>
              <a:rPr lang="zh-CN" altLang="en-US" sz="2000" b="1" dirty="0">
                <a:latin typeface="+mn-ea"/>
              </a:rPr>
              <a:t> ”</a:t>
            </a:r>
            <a:r>
              <a:rPr lang="zh-CN" altLang="zh-CN" sz="2000" b="1" dirty="0">
                <a:latin typeface="+mn-ea"/>
              </a:rPr>
              <a:t>项目列示。</a:t>
            </a:r>
            <a:endParaRPr lang="en-US" altLang="zh-CN" sz="2000" b="1" dirty="0">
              <a:latin typeface="+mn-ea"/>
            </a:endParaRPr>
          </a:p>
          <a:p>
            <a:pPr lvl="2" eaLnBrk="1" hangingPunct="1"/>
            <a:endParaRPr lang="en-US" altLang="zh-CN" sz="2000" b="1" dirty="0">
              <a:latin typeface="+mn-ea"/>
            </a:endParaRPr>
          </a:p>
          <a:p>
            <a:pPr lvl="2" eaLnBrk="1" hangingPunct="1"/>
            <a:r>
              <a:rPr lang="zh-CN" altLang="zh-CN" sz="2000" b="1" dirty="0">
                <a:latin typeface="+mn-ea"/>
              </a:rPr>
              <a:t>在库存股法下，母公司与子公司之间的收益</a:t>
            </a:r>
            <a:r>
              <a:rPr lang="zh-CN" altLang="zh-CN" sz="2000" b="1" dirty="0">
                <a:solidFill>
                  <a:srgbClr val="C00000"/>
                </a:solidFill>
                <a:latin typeface="+mn-ea"/>
              </a:rPr>
              <a:t>不再进行交互分配</a:t>
            </a:r>
            <a:r>
              <a:rPr lang="zh-CN" altLang="zh-CN" sz="2000" b="1" dirty="0">
                <a:latin typeface="+mn-ea"/>
              </a:rPr>
              <a:t>，子公司的投资收益以母公司实际分配的为限，并以子公司自身的经营利润加上母公司分配给子公司的利润作为基础，在合并财务报表中按权益法确认母公司对子公司的投资收益。</a:t>
            </a:r>
            <a:endParaRPr lang="en-US" altLang="zh-CN" sz="2000" b="1" dirty="0">
              <a:latin typeface="+mn-ea"/>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72C3130-3AF2-473D-BFB9-BE8E3E763191}" type="datetime1">
              <a:rPr kumimoji="0" lang="zh-CN" altLang="en-US" sz="1400" smtClean="0"/>
              <a:t>2026/3/30</a:t>
            </a:fld>
            <a:endParaRPr kumimoji="0" lang="en-US" altLang="zh-CN" sz="1400"/>
          </a:p>
        </p:txBody>
      </p:sp>
      <p:sp>
        <p:nvSpPr>
          <p:cNvPr id="64515"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6451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66CDFB8-9BDB-489F-AD60-5C9BF45D2808}" type="slidenum">
              <a:rPr kumimoji="0" lang="en-US" altLang="zh-CN" sz="1400" smtClean="0"/>
              <a:t>135</a:t>
            </a:fld>
            <a:endParaRPr kumimoji="0" lang="en-US" altLang="zh-CN" sz="1400"/>
          </a:p>
        </p:txBody>
      </p:sp>
      <p:sp>
        <p:nvSpPr>
          <p:cNvPr id="51205" name="Text Box 2"/>
          <p:cNvSpPr txBox="1">
            <a:spLocks noChangeArrowheads="1"/>
          </p:cNvSpPr>
          <p:nvPr/>
        </p:nvSpPr>
        <p:spPr bwMode="auto">
          <a:xfrm>
            <a:off x="430213" y="3284984"/>
            <a:ext cx="8713787" cy="2646878"/>
          </a:xfrm>
          <a:prstGeom prst="rect">
            <a:avLst/>
          </a:prstGeom>
          <a:noFill/>
          <a:ln w="9525">
            <a:noFill/>
            <a:miter lim="800000"/>
          </a:ln>
        </p:spPr>
        <p:txBody>
          <a:bodyPr>
            <a:spAutoFit/>
          </a:bodyPr>
          <a:lstStyle/>
          <a:p>
            <a:pPr eaLnBrk="1" hangingPunct="1">
              <a:spcBef>
                <a:spcPct val="50000"/>
              </a:spcBef>
              <a:buClr>
                <a:schemeClr val="hlink"/>
              </a:buClr>
              <a:buSzPct val="110000"/>
              <a:buFont typeface="Wingdings" panose="05000000000000000000" pitchFamily="2" charset="2"/>
              <a:buChar char="q"/>
              <a:defRPr/>
            </a:pPr>
            <a:r>
              <a:rPr lang="zh-CN" altLang="en-US" b="1" dirty="0"/>
              <a:t>库存股法的会计处理</a:t>
            </a:r>
          </a:p>
          <a:p>
            <a:pPr marL="914400" lvl="1" indent="-457200" eaLnBrk="1" hangingPunct="1">
              <a:spcBef>
                <a:spcPct val="50000"/>
              </a:spcBef>
              <a:buClr>
                <a:schemeClr val="folHlink"/>
              </a:buClr>
              <a:buSzPct val="90000"/>
              <a:buFont typeface="+mj-ea"/>
              <a:buAutoNum type="circleNumDbPlain"/>
              <a:defRPr/>
            </a:pPr>
            <a:r>
              <a:rPr lang="zh-CN" altLang="en-US" b="1" dirty="0"/>
              <a:t>子公司的净利润  </a:t>
            </a:r>
            <a:r>
              <a:rPr lang="en-US" altLang="zh-CN" sz="2000" b="1" dirty="0"/>
              <a:t>=</a:t>
            </a:r>
            <a:r>
              <a:rPr lang="zh-CN" altLang="en-US" sz="2000" b="1" dirty="0"/>
              <a:t>子公司的经营利润＋确认的来自母公司的股利收入；</a:t>
            </a:r>
          </a:p>
          <a:p>
            <a:pPr marL="914400" lvl="1" indent="-457200" eaLnBrk="1" hangingPunct="1">
              <a:spcBef>
                <a:spcPct val="50000"/>
              </a:spcBef>
              <a:buClr>
                <a:schemeClr val="folHlink"/>
              </a:buClr>
              <a:buSzPct val="90000"/>
              <a:buFont typeface="+mj-ea"/>
              <a:buAutoNum type="circleNumDbPlain"/>
              <a:defRPr/>
            </a:pPr>
            <a:r>
              <a:rPr lang="zh-CN" altLang="en-US" b="1" dirty="0"/>
              <a:t>权益法下，母公司投资收益</a:t>
            </a:r>
            <a:r>
              <a:rPr lang="zh-CN" altLang="en-US" sz="2000" b="1" dirty="0"/>
              <a:t>  </a:t>
            </a:r>
            <a:r>
              <a:rPr lang="en-US" altLang="zh-CN" sz="2000" b="1" dirty="0"/>
              <a:t>=</a:t>
            </a:r>
            <a:r>
              <a:rPr lang="zh-CN" altLang="en-US" sz="2000" b="1" dirty="0"/>
              <a:t>子公司的净利润*母公司持股比例</a:t>
            </a:r>
            <a:endParaRPr lang="en-US" altLang="zh-CN" sz="2000" b="1" dirty="0"/>
          </a:p>
          <a:p>
            <a:pPr lvl="1" eaLnBrk="1" hangingPunct="1">
              <a:spcBef>
                <a:spcPct val="50000"/>
              </a:spcBef>
              <a:buClr>
                <a:schemeClr val="folHlink"/>
              </a:buClr>
              <a:buSzPct val="90000"/>
              <a:defRPr/>
            </a:pPr>
            <a:r>
              <a:rPr lang="zh-CN" altLang="en-US" sz="2000" b="1" dirty="0">
                <a:solidFill>
                  <a:srgbClr val="060ABA"/>
                </a:solidFill>
              </a:rPr>
              <a:t>然后，按照正常抵销流程进行调整抵销。</a:t>
            </a:r>
            <a:endParaRPr lang="en-US" altLang="zh-CN" sz="2000" b="1" dirty="0">
              <a:solidFill>
                <a:srgbClr val="060ABA"/>
              </a:solidFill>
            </a:endParaRPr>
          </a:p>
        </p:txBody>
      </p:sp>
      <p:sp>
        <p:nvSpPr>
          <p:cNvPr id="2" name="Rectangle 3"/>
          <p:cNvSpPr txBox="1">
            <a:spLocks noChangeArrowheads="1"/>
          </p:cNvSpPr>
          <p:nvPr/>
        </p:nvSpPr>
        <p:spPr>
          <a:xfrm>
            <a:off x="178693" y="404664"/>
            <a:ext cx="8712968" cy="2463583"/>
          </a:xfrm>
          <a:prstGeom prst="rect">
            <a:avLst/>
          </a:prstGeom>
        </p:spPr>
        <p:txBody>
          <a:bodyPr/>
          <a:lst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2"/>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9pPr>
          </a:lstStyle>
          <a:p>
            <a:pPr lvl="2" eaLnBrk="1" hangingPunct="1"/>
            <a:r>
              <a:rPr lang="zh-CN" altLang="zh-CN" sz="2000" b="1" kern="0" dirty="0">
                <a:latin typeface="宋体" panose="02010600030101010101" pitchFamily="2" charset="-122"/>
                <a:ea typeface="宋体" panose="02010600030101010101" pitchFamily="2" charset="-122"/>
              </a:rPr>
              <a:t>对于子公司持有母公司股权所确认的现金股利</a:t>
            </a:r>
            <a:r>
              <a:rPr lang="zh-CN" altLang="en-US" sz="2000" b="1" kern="0" dirty="0">
                <a:latin typeface="宋体" panose="02010600030101010101" pitchFamily="2" charset="-122"/>
                <a:ea typeface="宋体" panose="02010600030101010101" pitchFamily="2" charset="-122"/>
              </a:rPr>
              <a:t>收益</a:t>
            </a:r>
            <a:r>
              <a:rPr lang="zh-CN" altLang="zh-CN" sz="2000" b="1" kern="0" dirty="0">
                <a:latin typeface="宋体" panose="02010600030101010101" pitchFamily="2" charset="-122"/>
                <a:ea typeface="宋体" panose="02010600030101010101" pitchFamily="2" charset="-122"/>
              </a:rPr>
              <a:t>，应当进行抵销。子公司将所持有的母公司股权分类为</a:t>
            </a:r>
            <a:r>
              <a:rPr lang="zh-CN" altLang="en-US" sz="2000" b="1" kern="0" dirty="0">
                <a:latin typeface="宋体" panose="02010600030101010101" pitchFamily="2" charset="-122"/>
                <a:ea typeface="宋体" panose="02010600030101010101" pitchFamily="2" charset="-122"/>
              </a:rPr>
              <a:t>以公允价值计量</a:t>
            </a:r>
            <a:r>
              <a:rPr lang="zh-CN" altLang="zh-CN" sz="2000" b="1" kern="0" dirty="0">
                <a:latin typeface="宋体" panose="02010600030101010101" pitchFamily="2" charset="-122"/>
                <a:ea typeface="宋体" panose="02010600030101010101" pitchFamily="2" charset="-122"/>
              </a:rPr>
              <a:t>的</a:t>
            </a:r>
            <a:r>
              <a:rPr lang="zh-CN" altLang="en-US" sz="2000" b="1" kern="0" dirty="0">
                <a:latin typeface="宋体" panose="02010600030101010101" pitchFamily="2" charset="-122"/>
                <a:ea typeface="宋体" panose="02010600030101010101" pitchFamily="2" charset="-122"/>
              </a:rPr>
              <a:t>金融资产时</a:t>
            </a:r>
            <a:r>
              <a:rPr lang="zh-CN" altLang="zh-CN" sz="2000" b="1" kern="0" dirty="0">
                <a:latin typeface="宋体" panose="02010600030101010101" pitchFamily="2" charset="-122"/>
                <a:ea typeface="宋体" panose="02010600030101010101" pitchFamily="2" charset="-122"/>
              </a:rPr>
              <a:t>，同时冲销子公司累计确认的公允价值变动损益（</a:t>
            </a:r>
            <a:r>
              <a:rPr lang="zh-CN" altLang="en-US" sz="2000" b="1" kern="0" dirty="0">
                <a:latin typeface="宋体" panose="02010600030101010101" pitchFamily="2" charset="-122"/>
                <a:ea typeface="宋体" panose="02010600030101010101" pitchFamily="2" charset="-122"/>
              </a:rPr>
              <a:t>公允价值变动损益</a:t>
            </a:r>
            <a:r>
              <a:rPr lang="en-US" altLang="zh-CN" sz="2000" b="1" kern="0" dirty="0">
                <a:latin typeface="宋体" panose="02010600030101010101" pitchFamily="2" charset="-122"/>
                <a:ea typeface="宋体" panose="02010600030101010101" pitchFamily="2" charset="-122"/>
              </a:rPr>
              <a:t>+</a:t>
            </a:r>
            <a:r>
              <a:rPr lang="zh-CN" altLang="en-US" sz="2000" b="1" kern="0" dirty="0">
                <a:latin typeface="宋体" panose="02010600030101010101" pitchFamily="2" charset="-122"/>
                <a:ea typeface="宋体" panose="02010600030101010101" pitchFamily="2" charset="-122"/>
              </a:rPr>
              <a:t>期初未分配利润，或</a:t>
            </a:r>
            <a:r>
              <a:rPr lang="zh-CN" altLang="zh-CN" sz="2000" b="1" kern="0" dirty="0">
                <a:latin typeface="宋体" panose="02010600030101010101" pitchFamily="2" charset="-122"/>
                <a:ea typeface="宋体" panose="02010600030101010101" pitchFamily="2" charset="-122"/>
              </a:rPr>
              <a:t>其他综合收益）。</a:t>
            </a:r>
          </a:p>
          <a:p>
            <a:pPr lvl="2" eaLnBrk="1" hangingPunct="1"/>
            <a:endParaRPr lang="en-US" altLang="zh-CN" sz="2000" kern="0" dirty="0">
              <a:latin typeface="+mn-ea"/>
            </a:endParaRPr>
          </a:p>
          <a:p>
            <a:pPr lvl="2" eaLnBrk="1" hangingPunct="1"/>
            <a:r>
              <a:rPr lang="zh-CN" altLang="en-US" sz="2000" kern="0" dirty="0">
                <a:latin typeface="+mn-ea"/>
              </a:rPr>
              <a:t>美国会计学会</a:t>
            </a:r>
            <a:r>
              <a:rPr lang="en-US" altLang="zh-CN" sz="2000" kern="0" dirty="0">
                <a:latin typeface="+mn-ea"/>
              </a:rPr>
              <a:t>(AAA)</a:t>
            </a:r>
            <a:r>
              <a:rPr lang="zh-CN" altLang="en-US" sz="2000" kern="0" dirty="0">
                <a:latin typeface="+mn-ea"/>
              </a:rPr>
              <a:t>和美国注册会计师协会</a:t>
            </a:r>
            <a:r>
              <a:rPr lang="en-US" altLang="zh-CN" sz="2000" kern="0" dirty="0">
                <a:latin typeface="+mn-ea"/>
              </a:rPr>
              <a:t>(AICPA)</a:t>
            </a:r>
            <a:r>
              <a:rPr lang="zh-CN" altLang="en-US" sz="2000" kern="0" dirty="0">
                <a:latin typeface="+mn-ea"/>
              </a:rPr>
              <a:t>支持企业用库存股法处理集团内部相互持股。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linds(horizont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C5EE6B3-33D2-4BC2-98F1-078FC97F5A18}" type="datetime1">
              <a:rPr kumimoji="0" lang="zh-CN" altLang="en-US" sz="1400" smtClean="0"/>
              <a:t>2026/3/30</a:t>
            </a:fld>
            <a:endParaRPr kumimoji="0" lang="en-US" altLang="zh-CN" sz="1400"/>
          </a:p>
        </p:txBody>
      </p:sp>
      <p:sp>
        <p:nvSpPr>
          <p:cNvPr id="65539"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6554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DF839B0-5F47-416D-BF8C-DFA3203C7330}" type="slidenum">
              <a:rPr kumimoji="0" lang="en-US" altLang="zh-CN" sz="1400" smtClean="0"/>
              <a:t>136</a:t>
            </a:fld>
            <a:endParaRPr kumimoji="0" lang="en-US" altLang="zh-CN" sz="1400"/>
          </a:p>
        </p:txBody>
      </p:sp>
      <p:sp>
        <p:nvSpPr>
          <p:cNvPr id="36888" name="Text Box 24"/>
          <p:cNvSpPr txBox="1">
            <a:spLocks noChangeArrowheads="1"/>
          </p:cNvSpPr>
          <p:nvPr/>
        </p:nvSpPr>
        <p:spPr bwMode="auto">
          <a:xfrm>
            <a:off x="539749" y="260350"/>
            <a:ext cx="82087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2400" b="1" dirty="0"/>
              <a:t>For example:</a:t>
            </a:r>
          </a:p>
          <a:p>
            <a:pPr eaLnBrk="1" hangingPunct="1">
              <a:spcBef>
                <a:spcPct val="50000"/>
              </a:spcBef>
              <a:buClrTx/>
              <a:buSzTx/>
              <a:buFontTx/>
              <a:buNone/>
            </a:pPr>
            <a:r>
              <a:rPr lang="en-US" altLang="zh-CN" sz="2400" b="1" dirty="0"/>
              <a:t>     2021</a:t>
            </a:r>
            <a:r>
              <a:rPr lang="zh-CN" altLang="en-US" sz="2400" b="1" dirty="0"/>
              <a:t>年</a:t>
            </a:r>
            <a:r>
              <a:rPr lang="en-US" altLang="zh-CN" sz="2400" b="1" dirty="0"/>
              <a:t>12</a:t>
            </a:r>
            <a:r>
              <a:rPr lang="zh-CN" altLang="en-US" sz="2400" b="1" dirty="0"/>
              <a:t>月</a:t>
            </a:r>
            <a:r>
              <a:rPr lang="en-US" altLang="zh-CN" sz="2400" b="1" dirty="0"/>
              <a:t>30</a:t>
            </a:r>
            <a:r>
              <a:rPr lang="zh-CN" altLang="en-US" sz="2400" b="1" dirty="0"/>
              <a:t>日母公司</a:t>
            </a:r>
            <a:r>
              <a:rPr lang="en-US" altLang="zh-CN" sz="2400" b="1" dirty="0"/>
              <a:t>P</a:t>
            </a:r>
            <a:r>
              <a:rPr lang="zh-CN" altLang="en-US" sz="2400" b="1" dirty="0"/>
              <a:t>购买子公司</a:t>
            </a:r>
            <a:r>
              <a:rPr lang="en-US" altLang="zh-CN" sz="2400" b="1" dirty="0"/>
              <a:t>S90</a:t>
            </a:r>
            <a:r>
              <a:rPr lang="zh-CN" altLang="en-US" sz="2400" b="1" dirty="0"/>
              <a:t>％的股权，</a:t>
            </a:r>
            <a:r>
              <a:rPr lang="en-US" altLang="zh-CN" sz="2400" b="1" dirty="0"/>
              <a:t>2022</a:t>
            </a:r>
            <a:r>
              <a:rPr lang="zh-CN" altLang="en-US" sz="2400" b="1" dirty="0"/>
              <a:t>年</a:t>
            </a:r>
            <a:r>
              <a:rPr lang="en-US" altLang="zh-CN" sz="2400" b="1" dirty="0"/>
              <a:t>1</a:t>
            </a:r>
            <a:r>
              <a:rPr lang="zh-CN" altLang="en-US" sz="2400" b="1" dirty="0"/>
              <a:t>月</a:t>
            </a:r>
            <a:r>
              <a:rPr lang="en-US" altLang="zh-CN" sz="2400" b="1" dirty="0"/>
              <a:t>2</a:t>
            </a:r>
            <a:r>
              <a:rPr lang="zh-CN" altLang="en-US" sz="2400" b="1" dirty="0"/>
              <a:t>日</a:t>
            </a:r>
            <a:r>
              <a:rPr lang="en-US" altLang="zh-CN" sz="2400" b="1" dirty="0"/>
              <a:t>S</a:t>
            </a:r>
            <a:r>
              <a:rPr lang="zh-CN" altLang="en-US" sz="2400" b="1" dirty="0"/>
              <a:t>又购买了</a:t>
            </a:r>
            <a:r>
              <a:rPr lang="en-US" altLang="zh-CN" sz="2400" b="1" dirty="0"/>
              <a:t>P</a:t>
            </a:r>
            <a:r>
              <a:rPr lang="zh-CN" altLang="en-US" sz="2400" b="1" dirty="0"/>
              <a:t>的股权。假如</a:t>
            </a:r>
            <a:r>
              <a:rPr lang="en-US" altLang="zh-CN" sz="2400" b="1" dirty="0"/>
              <a:t>P</a:t>
            </a:r>
            <a:r>
              <a:rPr lang="zh-CN" altLang="en-US" sz="2400" b="1" dirty="0"/>
              <a:t>支付</a:t>
            </a:r>
            <a:r>
              <a:rPr lang="en-US" altLang="zh-CN" sz="2400" b="1" dirty="0"/>
              <a:t>S</a:t>
            </a:r>
            <a:r>
              <a:rPr lang="zh-CN" altLang="en-US" sz="2400" b="1" dirty="0"/>
              <a:t>股利为</a:t>
            </a:r>
            <a:r>
              <a:rPr lang="en-US" altLang="zh-CN" sz="2400" b="1" dirty="0"/>
              <a:t>10</a:t>
            </a:r>
            <a:r>
              <a:rPr lang="zh-CN" altLang="en-US" sz="2400" b="1" dirty="0"/>
              <a:t>；</a:t>
            </a:r>
            <a:r>
              <a:rPr lang="en-US" altLang="zh-CN" sz="2400" b="1" dirty="0"/>
              <a:t>S</a:t>
            </a:r>
            <a:r>
              <a:rPr lang="zh-CN" altLang="en-US" sz="2400" b="1" dirty="0"/>
              <a:t>的经营利润为</a:t>
            </a:r>
            <a:r>
              <a:rPr lang="en-US" altLang="zh-CN" sz="2400" b="1" dirty="0"/>
              <a:t>90</a:t>
            </a:r>
            <a:r>
              <a:rPr lang="zh-CN" altLang="en-US" sz="2400" b="1" dirty="0"/>
              <a:t>，分配股利</a:t>
            </a:r>
            <a:r>
              <a:rPr lang="en-US" altLang="zh-CN" sz="2400" b="1" dirty="0"/>
              <a:t>10</a:t>
            </a:r>
            <a:r>
              <a:rPr lang="zh-CN" altLang="en-US" sz="2400" b="1" dirty="0"/>
              <a:t>。那么合并工作底稿：</a:t>
            </a:r>
            <a:endParaRPr lang="en-US" altLang="zh-CN" sz="2400" b="1" dirty="0"/>
          </a:p>
          <a:p>
            <a:pPr eaLnBrk="1" hangingPunct="1">
              <a:spcBef>
                <a:spcPct val="50000"/>
              </a:spcBef>
              <a:buClrTx/>
              <a:buSzTx/>
              <a:buNone/>
            </a:pPr>
            <a:r>
              <a:rPr lang="en-US" altLang="zh-CN" sz="2400" b="1" dirty="0"/>
              <a:t> </a:t>
            </a:r>
            <a:r>
              <a:rPr lang="zh-CN" altLang="en-US" sz="2000" b="1" dirty="0"/>
              <a:t>（</a:t>
            </a:r>
            <a:r>
              <a:rPr lang="en-US" altLang="zh-CN" sz="2000" b="1" dirty="0"/>
              <a:t>1</a:t>
            </a:r>
            <a:r>
              <a:rPr lang="zh-CN" altLang="en-US" sz="2000" b="1" dirty="0"/>
              <a:t>）</a:t>
            </a:r>
            <a:r>
              <a:rPr lang="zh-CN" altLang="en-US" sz="2000" b="1" dirty="0">
                <a:latin typeface="楷体" panose="02010609060101010101" pitchFamily="49" charset="-122"/>
                <a:ea typeface="楷体" panose="02010609060101010101" pitchFamily="49" charset="-122"/>
              </a:rPr>
              <a:t>成本法调到权益法的会计处理：</a:t>
            </a:r>
          </a:p>
          <a:p>
            <a:pPr eaLnBrk="1" hangingPunct="1">
              <a:spcBef>
                <a:spcPct val="50000"/>
              </a:spcBef>
              <a:buClrTx/>
              <a:buSzTx/>
              <a:buFontTx/>
              <a:buNone/>
            </a:pPr>
            <a:r>
              <a:rPr lang="zh-CN" altLang="en-US" sz="2400" b="1" dirty="0"/>
              <a:t>        借</a:t>
            </a:r>
            <a:r>
              <a:rPr lang="en-US" altLang="zh-CN" sz="2400" b="1" dirty="0"/>
              <a:t>:</a:t>
            </a:r>
            <a:r>
              <a:rPr lang="zh-CN" altLang="en-US" sz="2400" b="1" dirty="0"/>
              <a:t>长期股权投资－对</a:t>
            </a:r>
            <a:r>
              <a:rPr lang="en-US" altLang="zh-CN" sz="2400" b="1" dirty="0"/>
              <a:t>S</a:t>
            </a:r>
            <a:r>
              <a:rPr lang="zh-CN" altLang="en-US" sz="2400" b="1" dirty="0"/>
              <a:t>公司  </a:t>
            </a:r>
            <a:r>
              <a:rPr lang="en-US" altLang="zh-CN" sz="2400" b="1" dirty="0"/>
              <a:t>81</a:t>
            </a:r>
          </a:p>
          <a:p>
            <a:pPr eaLnBrk="1" hangingPunct="1">
              <a:spcBef>
                <a:spcPct val="50000"/>
              </a:spcBef>
              <a:buClrTx/>
              <a:buSzTx/>
              <a:buFontTx/>
              <a:buNone/>
            </a:pPr>
            <a:r>
              <a:rPr lang="en-US" altLang="zh-CN" sz="2400" b="1" dirty="0"/>
              <a:t>            </a:t>
            </a:r>
            <a:r>
              <a:rPr lang="zh-CN" altLang="en-US" sz="2400" b="1" dirty="0"/>
              <a:t>贷：投资收益                      </a:t>
            </a:r>
            <a:r>
              <a:rPr lang="en-US" altLang="zh-CN" sz="2400" b="1" dirty="0"/>
              <a:t>81</a:t>
            </a:r>
          </a:p>
        </p:txBody>
      </p:sp>
      <p:grpSp>
        <p:nvGrpSpPr>
          <p:cNvPr id="2" name="Group 3"/>
          <p:cNvGrpSpPr/>
          <p:nvPr/>
        </p:nvGrpSpPr>
        <p:grpSpPr bwMode="auto">
          <a:xfrm>
            <a:off x="5148064" y="3983405"/>
            <a:ext cx="3429000" cy="2066925"/>
            <a:chOff x="528" y="2592"/>
            <a:chExt cx="2160" cy="1302"/>
          </a:xfrm>
        </p:grpSpPr>
        <p:sp>
          <p:nvSpPr>
            <p:cNvPr id="65543" name="Text Box 4"/>
            <p:cNvSpPr txBox="1">
              <a:spLocks noChangeArrowheads="1"/>
            </p:cNvSpPr>
            <p:nvPr/>
          </p:nvSpPr>
          <p:spPr bwMode="auto">
            <a:xfrm>
              <a:off x="528" y="2736"/>
              <a:ext cx="240" cy="294"/>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2400"/>
                <a:t>P</a:t>
              </a:r>
            </a:p>
          </p:txBody>
        </p:sp>
        <p:sp>
          <p:nvSpPr>
            <p:cNvPr id="65544" name="Text Box 5"/>
            <p:cNvSpPr txBox="1">
              <a:spLocks noChangeArrowheads="1"/>
            </p:cNvSpPr>
            <p:nvPr/>
          </p:nvSpPr>
          <p:spPr bwMode="auto">
            <a:xfrm>
              <a:off x="1776" y="3312"/>
              <a:ext cx="336" cy="294"/>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2400"/>
                <a:t>90</a:t>
              </a:r>
            </a:p>
          </p:txBody>
        </p:sp>
        <p:sp>
          <p:nvSpPr>
            <p:cNvPr id="65545" name="Text Box 6"/>
            <p:cNvSpPr txBox="1">
              <a:spLocks noChangeArrowheads="1"/>
            </p:cNvSpPr>
            <p:nvPr/>
          </p:nvSpPr>
          <p:spPr bwMode="auto">
            <a:xfrm>
              <a:off x="1776" y="3600"/>
              <a:ext cx="336" cy="294"/>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2400"/>
                <a:t>10</a:t>
              </a:r>
            </a:p>
          </p:txBody>
        </p:sp>
        <p:sp>
          <p:nvSpPr>
            <p:cNvPr id="65546" name="Text Box 7"/>
            <p:cNvSpPr txBox="1">
              <a:spLocks noChangeArrowheads="1"/>
            </p:cNvSpPr>
            <p:nvPr/>
          </p:nvSpPr>
          <p:spPr bwMode="auto">
            <a:xfrm>
              <a:off x="1824" y="302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2400"/>
                <a:t>S</a:t>
              </a:r>
            </a:p>
          </p:txBody>
        </p:sp>
        <p:sp>
          <p:nvSpPr>
            <p:cNvPr id="65547" name="Line 8"/>
            <p:cNvSpPr>
              <a:spLocks noChangeShapeType="1"/>
            </p:cNvSpPr>
            <p:nvPr/>
          </p:nvSpPr>
          <p:spPr bwMode="auto">
            <a:xfrm>
              <a:off x="624" y="3024"/>
              <a:ext cx="0" cy="768"/>
            </a:xfrm>
            <a:prstGeom prst="line">
              <a:avLst/>
            </a:prstGeom>
            <a:noFill/>
            <a:ln w="2857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5548" name="Line 9"/>
            <p:cNvSpPr>
              <a:spLocks noChangeShapeType="1"/>
            </p:cNvSpPr>
            <p:nvPr/>
          </p:nvSpPr>
          <p:spPr bwMode="auto">
            <a:xfrm>
              <a:off x="624" y="3792"/>
              <a:ext cx="1152" cy="0"/>
            </a:xfrm>
            <a:prstGeom prst="line">
              <a:avLst/>
            </a:prstGeom>
            <a:noFill/>
            <a:ln w="28575">
              <a:solidFill>
                <a:schemeClr val="tx1"/>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5549" name="Text Box 10"/>
            <p:cNvSpPr txBox="1">
              <a:spLocks noChangeArrowheads="1"/>
            </p:cNvSpPr>
            <p:nvPr/>
          </p:nvSpPr>
          <p:spPr bwMode="auto">
            <a:xfrm>
              <a:off x="768" y="3552"/>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a:t>股利</a:t>
              </a:r>
              <a:r>
                <a:rPr lang="en-US" altLang="zh-CN" sz="2000"/>
                <a:t>10</a:t>
              </a:r>
            </a:p>
          </p:txBody>
        </p:sp>
        <p:sp>
          <p:nvSpPr>
            <p:cNvPr id="65550" name="Line 11"/>
            <p:cNvSpPr>
              <a:spLocks noChangeShapeType="1"/>
            </p:cNvSpPr>
            <p:nvPr/>
          </p:nvSpPr>
          <p:spPr bwMode="auto">
            <a:xfrm>
              <a:off x="2160" y="3360"/>
              <a:ext cx="19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5551" name="Line 12"/>
            <p:cNvSpPr>
              <a:spLocks noChangeShapeType="1"/>
            </p:cNvSpPr>
            <p:nvPr/>
          </p:nvSpPr>
          <p:spPr bwMode="auto">
            <a:xfrm>
              <a:off x="2160" y="3792"/>
              <a:ext cx="19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5552" name="Line 13"/>
            <p:cNvSpPr>
              <a:spLocks noChangeShapeType="1"/>
            </p:cNvSpPr>
            <p:nvPr/>
          </p:nvSpPr>
          <p:spPr bwMode="auto">
            <a:xfrm>
              <a:off x="2352" y="3360"/>
              <a:ext cx="0" cy="432"/>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5553" name="Line 14"/>
            <p:cNvSpPr>
              <a:spLocks noChangeShapeType="1"/>
            </p:cNvSpPr>
            <p:nvPr/>
          </p:nvSpPr>
          <p:spPr bwMode="auto">
            <a:xfrm>
              <a:off x="2352" y="3600"/>
              <a:ext cx="336" cy="0"/>
            </a:xfrm>
            <a:prstGeom prst="line">
              <a:avLst/>
            </a:prstGeom>
            <a:noFill/>
            <a:ln w="28575">
              <a:solidFill>
                <a:schemeClr val="folHlink"/>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5554" name="Line 15"/>
            <p:cNvSpPr>
              <a:spLocks noChangeShapeType="1"/>
            </p:cNvSpPr>
            <p:nvPr/>
          </p:nvSpPr>
          <p:spPr bwMode="auto">
            <a:xfrm flipV="1">
              <a:off x="2688" y="2832"/>
              <a:ext cx="0" cy="768"/>
            </a:xfrm>
            <a:prstGeom prst="line">
              <a:avLst/>
            </a:prstGeom>
            <a:noFill/>
            <a:ln w="28575">
              <a:solidFill>
                <a:schemeClr val="folHlink"/>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65555" name="Line 16"/>
            <p:cNvSpPr>
              <a:spLocks noChangeShapeType="1"/>
            </p:cNvSpPr>
            <p:nvPr/>
          </p:nvSpPr>
          <p:spPr bwMode="auto">
            <a:xfrm flipH="1">
              <a:off x="768" y="2832"/>
              <a:ext cx="1920" cy="0"/>
            </a:xfrm>
            <a:prstGeom prst="line">
              <a:avLst/>
            </a:prstGeom>
            <a:noFill/>
            <a:ln w="28575">
              <a:solidFill>
                <a:schemeClr val="folHlink"/>
              </a:solidFill>
              <a:miter lim="800000"/>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65556" name="Text Box 17"/>
            <p:cNvSpPr txBox="1">
              <a:spLocks noChangeArrowheads="1"/>
            </p:cNvSpPr>
            <p:nvPr/>
          </p:nvSpPr>
          <p:spPr bwMode="auto">
            <a:xfrm>
              <a:off x="1104" y="2592"/>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en-US" altLang="zh-CN" sz="2000"/>
                <a:t>100×90</a:t>
              </a:r>
              <a:r>
                <a:rPr lang="zh-CN" altLang="en-US" sz="2000"/>
                <a:t>％（返回）</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88"/>
                                        </p:tgtEl>
                                        <p:attrNameLst>
                                          <p:attrName>style.visibility</p:attrName>
                                        </p:attrNameLst>
                                      </p:cBhvr>
                                      <p:to>
                                        <p:strVal val="visible"/>
                                      </p:to>
                                    </p:set>
                                    <p:anim calcmode="lin" valueType="num">
                                      <p:cBhvr additive="base">
                                        <p:cTn id="7" dur="500" fill="hold"/>
                                        <p:tgtEl>
                                          <p:spTgt spid="36888"/>
                                        </p:tgtEl>
                                        <p:attrNameLst>
                                          <p:attrName>ppt_x</p:attrName>
                                        </p:attrNameLst>
                                      </p:cBhvr>
                                      <p:tavLst>
                                        <p:tav tm="0">
                                          <p:val>
                                            <p:strVal val="0-#ppt_w/2"/>
                                          </p:val>
                                        </p:tav>
                                        <p:tav tm="100000">
                                          <p:val>
                                            <p:strVal val="#ppt_x"/>
                                          </p:val>
                                        </p:tav>
                                      </p:tavLst>
                                    </p:anim>
                                    <p:anim calcmode="lin" valueType="num">
                                      <p:cBhvr additive="base">
                                        <p:cTn id="8" dur="500" fill="hold"/>
                                        <p:tgtEl>
                                          <p:spTgt spid="368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8" grpId="0"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D530D68-4050-4315-99B4-A3681BC9C6FF}" type="datetime1">
              <a:rPr kumimoji="0" lang="zh-CN" altLang="en-US" sz="1400" smtClean="0"/>
              <a:t>2026/3/30</a:t>
            </a:fld>
            <a:endParaRPr kumimoji="0" lang="en-US" altLang="zh-CN" sz="1400"/>
          </a:p>
        </p:txBody>
      </p:sp>
      <p:sp>
        <p:nvSpPr>
          <p:cNvPr id="66563"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6656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BA7F2CA-7421-452F-9031-74CC21484805}" type="slidenum">
              <a:rPr kumimoji="0" lang="en-US" altLang="zh-CN" sz="1400" smtClean="0"/>
              <a:t>137</a:t>
            </a:fld>
            <a:endParaRPr kumimoji="0" lang="en-US" altLang="zh-CN" sz="1400"/>
          </a:p>
        </p:txBody>
      </p:sp>
      <p:sp>
        <p:nvSpPr>
          <p:cNvPr id="66565" name="Text Box 2"/>
          <p:cNvSpPr txBox="1">
            <a:spLocks noChangeArrowheads="1"/>
          </p:cNvSpPr>
          <p:nvPr/>
        </p:nvSpPr>
        <p:spPr bwMode="auto">
          <a:xfrm>
            <a:off x="179512" y="52652"/>
            <a:ext cx="8784976"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dirty="0"/>
              <a:t>（</a:t>
            </a:r>
            <a:r>
              <a:rPr lang="en-US" altLang="zh-CN" sz="2000" b="1" dirty="0"/>
              <a:t>2</a:t>
            </a:r>
            <a:r>
              <a:rPr lang="zh-CN" altLang="en-US" sz="2000" b="1" dirty="0"/>
              <a:t>）</a:t>
            </a:r>
            <a:r>
              <a:rPr lang="zh-CN" altLang="en-US" sz="2000" b="1" dirty="0">
                <a:latin typeface="楷体" panose="02010609060101010101" pitchFamily="49" charset="-122"/>
                <a:ea typeface="楷体" panose="02010609060101010101" pitchFamily="49" charset="-122"/>
              </a:rPr>
              <a:t>抵销母公司确认的投资收益和子公司分配现金股利</a:t>
            </a:r>
            <a:endParaRPr lang="en-US" altLang="zh-CN" sz="2000" b="1" dirty="0">
              <a:latin typeface="楷体" panose="02010609060101010101" pitchFamily="49" charset="-122"/>
              <a:ea typeface="楷体" panose="02010609060101010101" pitchFamily="49" charset="-122"/>
            </a:endParaRPr>
          </a:p>
          <a:p>
            <a:pPr eaLnBrk="1" hangingPunct="1">
              <a:spcBef>
                <a:spcPct val="50000"/>
              </a:spcBef>
              <a:buClrTx/>
              <a:buSzTx/>
              <a:buFontTx/>
              <a:buNone/>
            </a:pPr>
            <a:r>
              <a:rPr lang="en-US" altLang="zh-CN" sz="2000" b="1" dirty="0"/>
              <a:t>          </a:t>
            </a:r>
            <a:r>
              <a:rPr lang="zh-CN" altLang="en-US" sz="2000" b="1" dirty="0"/>
              <a:t>借：投资收益</a:t>
            </a:r>
            <a:r>
              <a:rPr lang="en-US" altLang="zh-CN" sz="2000" b="1" dirty="0"/>
              <a:t>(P)  90</a:t>
            </a:r>
          </a:p>
          <a:p>
            <a:pPr eaLnBrk="1" hangingPunct="1">
              <a:spcBef>
                <a:spcPct val="50000"/>
              </a:spcBef>
              <a:buClrTx/>
              <a:buSzTx/>
              <a:buFontTx/>
              <a:buNone/>
            </a:pPr>
            <a:r>
              <a:rPr lang="zh-CN" altLang="en-US" sz="2000" b="1" dirty="0"/>
              <a:t>                少数股东权益  </a:t>
            </a:r>
            <a:r>
              <a:rPr lang="en-US" altLang="zh-CN" sz="2000" b="1" dirty="0"/>
              <a:t>1</a:t>
            </a:r>
          </a:p>
          <a:p>
            <a:pPr eaLnBrk="1" hangingPunct="1">
              <a:spcBef>
                <a:spcPct val="50000"/>
              </a:spcBef>
              <a:buClrTx/>
              <a:buSzTx/>
              <a:buFontTx/>
              <a:buNone/>
            </a:pPr>
            <a:r>
              <a:rPr lang="en-US" altLang="zh-CN" sz="2000" b="1" dirty="0"/>
              <a:t>             </a:t>
            </a:r>
            <a:r>
              <a:rPr lang="zh-CN" altLang="en-US" sz="2000" b="1" dirty="0"/>
              <a:t>贷：分配现金股利</a:t>
            </a:r>
            <a:r>
              <a:rPr lang="en-US" altLang="zh-CN" sz="2000" b="1" dirty="0"/>
              <a:t>(S)                 10</a:t>
            </a:r>
          </a:p>
          <a:p>
            <a:pPr eaLnBrk="1" hangingPunct="1">
              <a:spcBef>
                <a:spcPct val="50000"/>
              </a:spcBef>
              <a:buClrTx/>
              <a:buSzTx/>
              <a:buFontTx/>
              <a:buNone/>
            </a:pPr>
            <a:r>
              <a:rPr lang="en-US" altLang="zh-CN" sz="2000" b="1" dirty="0"/>
              <a:t>                    </a:t>
            </a:r>
            <a:r>
              <a:rPr lang="zh-CN" altLang="en-US" sz="2000" b="1" dirty="0"/>
              <a:t>长期股权投资</a:t>
            </a:r>
            <a:r>
              <a:rPr lang="en-US" altLang="zh-CN" sz="2000" b="1" dirty="0"/>
              <a:t>-</a:t>
            </a:r>
            <a:r>
              <a:rPr lang="zh-CN" altLang="en-US" sz="2000" b="1" dirty="0"/>
              <a:t>对</a:t>
            </a:r>
            <a:r>
              <a:rPr lang="en-US" altLang="zh-CN" sz="2000" b="1" dirty="0"/>
              <a:t>S</a:t>
            </a:r>
            <a:r>
              <a:rPr lang="zh-CN" altLang="en-US" sz="2000" b="1" dirty="0"/>
              <a:t>公司</a:t>
            </a:r>
            <a:r>
              <a:rPr lang="en-US" altLang="zh-CN" sz="2000" b="1" dirty="0"/>
              <a:t>(P)    81</a:t>
            </a:r>
          </a:p>
          <a:p>
            <a:pPr eaLnBrk="1" hangingPunct="1">
              <a:spcBef>
                <a:spcPct val="50000"/>
              </a:spcBef>
              <a:buClrTx/>
              <a:buSzTx/>
              <a:buNone/>
            </a:pP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）抵销子公司确认的来自母公司的投资收益，即收到的现金股利，和母公司的现金股利分配</a:t>
            </a:r>
            <a:endParaRPr lang="en-US" altLang="zh-CN" sz="2000" b="1" dirty="0">
              <a:latin typeface="楷体" panose="02010609060101010101" pitchFamily="49" charset="-122"/>
              <a:ea typeface="楷体" panose="02010609060101010101" pitchFamily="49" charset="-122"/>
            </a:endParaRPr>
          </a:p>
          <a:p>
            <a:pPr eaLnBrk="1" hangingPunct="1">
              <a:spcBef>
                <a:spcPct val="50000"/>
              </a:spcBef>
              <a:buClrTx/>
              <a:buSzTx/>
              <a:buFontTx/>
              <a:buNone/>
            </a:pPr>
            <a:r>
              <a:rPr lang="en-US" altLang="zh-CN" sz="2000" b="1" dirty="0"/>
              <a:t>        </a:t>
            </a:r>
            <a:r>
              <a:rPr lang="zh-CN" altLang="en-US" sz="2000" b="1" dirty="0"/>
              <a:t>借：</a:t>
            </a:r>
            <a:r>
              <a:rPr lang="en-US" altLang="zh-CN" sz="2000" b="1" dirty="0"/>
              <a:t> </a:t>
            </a:r>
            <a:r>
              <a:rPr lang="zh-CN" altLang="en-US" sz="2000" b="1" dirty="0"/>
              <a:t>投资收益</a:t>
            </a:r>
            <a:r>
              <a:rPr lang="en-US" altLang="zh-CN" sz="2000" b="1" dirty="0"/>
              <a:t>(S)      10</a:t>
            </a:r>
          </a:p>
          <a:p>
            <a:pPr eaLnBrk="1" hangingPunct="1">
              <a:spcBef>
                <a:spcPct val="50000"/>
              </a:spcBef>
              <a:buClrTx/>
              <a:buSzTx/>
              <a:buFontTx/>
              <a:buNone/>
            </a:pPr>
            <a:r>
              <a:rPr lang="en-US" altLang="zh-CN" sz="2000" b="1" dirty="0"/>
              <a:t>            </a:t>
            </a:r>
            <a:r>
              <a:rPr lang="zh-CN" altLang="en-US" sz="2000" b="1" dirty="0"/>
              <a:t>贷：分配现金股利</a:t>
            </a:r>
            <a:r>
              <a:rPr lang="en-US" altLang="zh-CN" sz="2000" b="1" dirty="0"/>
              <a:t>(P)                 10</a:t>
            </a:r>
          </a:p>
          <a:p>
            <a:pPr eaLnBrk="1" hangingPunct="1">
              <a:spcBef>
                <a:spcPct val="50000"/>
              </a:spcBef>
              <a:buClrTx/>
              <a:buSzTx/>
              <a:buFontTx/>
              <a:buNone/>
            </a:pPr>
            <a:r>
              <a:rPr lang="en-US" altLang="zh-CN" sz="2000" b="1" dirty="0">
                <a:latin typeface="楷体" panose="02010609060101010101" pitchFamily="49" charset="-122"/>
                <a:ea typeface="楷体" panose="02010609060101010101" pitchFamily="49" charset="-122"/>
              </a:rPr>
              <a:t>(4)</a:t>
            </a:r>
            <a:r>
              <a:rPr lang="zh-CN" altLang="en-US" sz="2000" b="1" dirty="0">
                <a:latin typeface="楷体" panose="02010609060101010101" pitchFamily="49" charset="-122"/>
                <a:ea typeface="楷体" panose="02010609060101010101" pitchFamily="49" charset="-122"/>
              </a:rPr>
              <a:t>抵销母公司对子公司的长期股权投资</a:t>
            </a:r>
          </a:p>
          <a:p>
            <a:pPr eaLnBrk="1" hangingPunct="1">
              <a:spcBef>
                <a:spcPct val="50000"/>
              </a:spcBef>
              <a:buClrTx/>
              <a:buSzTx/>
              <a:buFontTx/>
              <a:buNone/>
            </a:pPr>
            <a:r>
              <a:rPr lang="en-US" altLang="zh-CN" sz="2000" b="1" dirty="0">
                <a:latin typeface="楷体" panose="02010609060101010101" pitchFamily="49" charset="-122"/>
                <a:ea typeface="楷体" panose="02010609060101010101" pitchFamily="49" charset="-122"/>
              </a:rPr>
              <a:t>(5)</a:t>
            </a:r>
            <a:r>
              <a:rPr lang="zh-CN" altLang="en-US" sz="2000" b="1" dirty="0">
                <a:latin typeface="楷体" panose="02010609060101010101" pitchFamily="49" charset="-122"/>
                <a:ea typeface="楷体" panose="02010609060101010101" pitchFamily="49" charset="-122"/>
              </a:rPr>
              <a:t>抵销子公司对母公司的投资</a:t>
            </a:r>
          </a:p>
          <a:p>
            <a:pPr eaLnBrk="1" hangingPunct="1">
              <a:spcBef>
                <a:spcPct val="50000"/>
              </a:spcBef>
              <a:buClrTx/>
              <a:buSzTx/>
              <a:buFontTx/>
              <a:buNone/>
            </a:pPr>
            <a:r>
              <a:rPr lang="zh-CN" altLang="en-US" sz="2000" b="1" dirty="0">
                <a:solidFill>
                  <a:schemeClr val="folHlink"/>
                </a:solidFill>
              </a:rPr>
              <a:t>       </a:t>
            </a:r>
            <a:r>
              <a:rPr lang="zh-CN" altLang="en-US" sz="2000" b="1" dirty="0"/>
              <a:t>借：库存股</a:t>
            </a:r>
          </a:p>
          <a:p>
            <a:pPr eaLnBrk="1" hangingPunct="1">
              <a:spcBef>
                <a:spcPct val="50000"/>
              </a:spcBef>
              <a:buClrTx/>
              <a:buSzTx/>
              <a:buFontTx/>
              <a:buNone/>
            </a:pPr>
            <a:r>
              <a:rPr lang="zh-CN" altLang="en-US" sz="2000" b="1" dirty="0"/>
              <a:t>            贷：长期股权投资</a:t>
            </a:r>
            <a:r>
              <a:rPr lang="en-US" altLang="zh-CN" sz="2000" b="1" dirty="0">
                <a:latin typeface="Times New Roman" panose="02020603050405020304" charset="0"/>
              </a:rPr>
              <a:t>—</a:t>
            </a:r>
            <a:r>
              <a:rPr lang="zh-CN" altLang="en-US" sz="2000" b="1" dirty="0"/>
              <a:t>对</a:t>
            </a:r>
            <a:r>
              <a:rPr lang="en-US" altLang="zh-CN" sz="2000" b="1" dirty="0"/>
              <a:t>P</a:t>
            </a:r>
            <a:r>
              <a:rPr lang="zh-CN" altLang="en-US" sz="2000" b="1" dirty="0"/>
              <a:t>公司</a:t>
            </a:r>
            <a:endParaRPr lang="en-US" altLang="zh-CN" sz="2000" b="1" dirty="0"/>
          </a:p>
          <a:p>
            <a:pPr eaLnBrk="1" hangingPunct="1">
              <a:spcBef>
                <a:spcPct val="50000"/>
              </a:spcBef>
              <a:buClr>
                <a:srgbClr val="FF0000"/>
              </a:buClr>
              <a:buSzPct val="150000"/>
              <a:buFont typeface="Wingdings" panose="05000000000000000000" pitchFamily="2" charset="2"/>
              <a:buChar char="Ø"/>
            </a:pPr>
            <a:r>
              <a:rPr lang="zh-CN" altLang="en-US" sz="2000" b="1" dirty="0">
                <a:solidFill>
                  <a:srgbClr val="FF0000"/>
                </a:solidFill>
              </a:rPr>
              <a:t>库存股法不适用于子公司之间的交叉持股的合并！</a:t>
            </a:r>
            <a:r>
              <a:rPr lang="en-US" altLang="zh-CN" sz="2000" b="1" dirty="0">
                <a:solidFill>
                  <a:srgbClr val="FF0000"/>
                </a:solidFill>
                <a:latin typeface="Comic Sans MS" panose="030F0702030302020204" pitchFamily="66" charset="0"/>
              </a:rPr>
              <a:t>WHY?</a:t>
            </a:r>
            <a:endParaRPr lang="en-US" altLang="zh-CN" sz="2000" b="1" dirty="0"/>
          </a:p>
        </p:txBody>
      </p:sp>
      <p:sp>
        <p:nvSpPr>
          <p:cNvPr id="2" name="文本框 1"/>
          <p:cNvSpPr txBox="1"/>
          <p:nvPr/>
        </p:nvSpPr>
        <p:spPr>
          <a:xfrm>
            <a:off x="4786211" y="4918110"/>
            <a:ext cx="3600400" cy="923330"/>
          </a:xfrm>
          <a:prstGeom prst="rect">
            <a:avLst/>
          </a:prstGeom>
          <a:noFill/>
        </p:spPr>
        <p:txBody>
          <a:bodyPr wrap="square" rtlCol="0">
            <a:spAutoFit/>
          </a:bodyPr>
          <a:lstStyle/>
          <a:p>
            <a:r>
              <a:rPr lang="zh-CN" altLang="en-US" sz="1800" b="1" dirty="0">
                <a:solidFill>
                  <a:srgbClr val="0000FF"/>
                </a:solidFill>
              </a:rPr>
              <a:t>或：借：库存股</a:t>
            </a:r>
            <a:endParaRPr lang="en-US" altLang="zh-CN" sz="1800" b="1" dirty="0">
              <a:solidFill>
                <a:srgbClr val="0000FF"/>
              </a:solidFill>
            </a:endParaRPr>
          </a:p>
          <a:p>
            <a:r>
              <a:rPr lang="en-US" altLang="zh-CN" sz="1800" b="1" dirty="0">
                <a:solidFill>
                  <a:srgbClr val="0000FF"/>
                </a:solidFill>
                <a:latin typeface="Times New Roman" panose="02020603050405020304" charset="0"/>
                <a:cs typeface="Times New Roman" panose="02020603050405020304" charset="0"/>
              </a:rPr>
              <a:t>                OCI</a:t>
            </a:r>
          </a:p>
          <a:p>
            <a:r>
              <a:rPr lang="en-US" altLang="zh-CN" sz="1800" b="1" dirty="0">
                <a:solidFill>
                  <a:srgbClr val="0000FF"/>
                </a:solidFill>
              </a:rPr>
              <a:t>          </a:t>
            </a:r>
            <a:r>
              <a:rPr lang="zh-CN" altLang="en-US" sz="1800" b="1" dirty="0">
                <a:solidFill>
                  <a:srgbClr val="0000FF"/>
                </a:solidFill>
              </a:rPr>
              <a:t>贷：其他权益工具投资</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标题 1"/>
          <p:cNvSpPr>
            <a:spLocks noGrp="1"/>
          </p:cNvSpPr>
          <p:nvPr>
            <p:ph type="title"/>
          </p:nvPr>
        </p:nvSpPr>
        <p:spPr>
          <a:xfrm>
            <a:off x="609600" y="304800"/>
            <a:ext cx="7772400" cy="675928"/>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2.5 </a:t>
            </a:r>
            <a:r>
              <a:rPr lang="zh-CN" altLang="en-US" sz="3200" b="1" dirty="0">
                <a:solidFill>
                  <a:srgbClr val="0000FF"/>
                </a:solidFill>
                <a:latin typeface="黑体" panose="02010609060101010101" pitchFamily="49" charset="-122"/>
                <a:ea typeface="黑体" panose="02010609060101010101" pitchFamily="49" charset="-122"/>
                <a:cs typeface="+mn-cs"/>
              </a:rPr>
              <a:t>合并现金流量表的编制</a:t>
            </a:r>
          </a:p>
        </p:txBody>
      </p:sp>
      <p:sp>
        <p:nvSpPr>
          <p:cNvPr id="257027"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93850C1-2DD3-4BE1-BE76-F06B1D8BA45C}" type="slidenum">
              <a:rPr kumimoji="0" lang="en-US" altLang="zh-CN" sz="1400"/>
              <a:t>138</a:t>
            </a:fld>
            <a:endParaRPr kumimoji="0" lang="en-US" altLang="zh-CN" sz="1400"/>
          </a:p>
        </p:txBody>
      </p:sp>
      <p:sp>
        <p:nvSpPr>
          <p:cNvPr id="5" name="Rectangle 3"/>
          <p:cNvSpPr txBox="1">
            <a:spLocks noChangeArrowheads="1"/>
          </p:cNvSpPr>
          <p:nvPr/>
        </p:nvSpPr>
        <p:spPr bwMode="auto">
          <a:xfrm>
            <a:off x="609602" y="1590677"/>
            <a:ext cx="80311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2"/>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9pPr>
          </a:lstStyle>
          <a:p>
            <a:pPr eaLnBrk="1" hangingPunct="1">
              <a:buClr>
                <a:schemeClr val="accent1"/>
              </a:buClr>
              <a:buSzTx/>
              <a:defRPr/>
            </a:pPr>
            <a:r>
              <a:rPr lang="zh-CN" altLang="en-US" sz="2800" b="1" kern="0" dirty="0">
                <a:solidFill>
                  <a:srgbClr val="0000FF"/>
                </a:solidFill>
                <a:latin typeface="宋体" panose="02010600030101010101" pitchFamily="2" charset="-122"/>
              </a:rPr>
              <a:t>在合并资产负债表和合并利润表基础上编制</a:t>
            </a:r>
            <a:r>
              <a:rPr lang="zh-CN" altLang="en-US" sz="2800" b="1" kern="0" dirty="0">
                <a:solidFill>
                  <a:srgbClr val="0000FF"/>
                </a:solidFill>
              </a:rPr>
              <a:t> </a:t>
            </a:r>
          </a:p>
          <a:p>
            <a:pPr lvl="1" eaLnBrk="1" hangingPunct="1">
              <a:buClr>
                <a:schemeClr val="accent1"/>
              </a:buClr>
              <a:buSzTx/>
              <a:defRPr/>
            </a:pPr>
            <a:r>
              <a:rPr lang="zh-CN" altLang="en-US" sz="2400" b="1" kern="0" dirty="0">
                <a:latin typeface="宋体" panose="02010600030101010101" pitchFamily="2" charset="-122"/>
              </a:rPr>
              <a:t>合并现金流量表可以在期初期末合并资产负债表和本期合并利润表表的基础上编制</a:t>
            </a:r>
            <a:r>
              <a:rPr lang="en-US" altLang="zh-CN" sz="2400" b="1" kern="0" dirty="0">
                <a:latin typeface="宋体" panose="02010600030101010101" pitchFamily="2" charset="-122"/>
              </a:rPr>
              <a:t>,</a:t>
            </a:r>
            <a:r>
              <a:rPr lang="zh-CN" altLang="en-US" sz="2400" b="1" kern="0" dirty="0">
                <a:latin typeface="宋体" panose="02010600030101010101" pitchFamily="2" charset="-122"/>
              </a:rPr>
              <a:t>这与个别企业现金流量表的编制</a:t>
            </a:r>
            <a:r>
              <a:rPr lang="en-US" altLang="zh-CN" sz="2400" b="1" kern="0" dirty="0">
                <a:latin typeface="宋体" panose="02010600030101010101" pitchFamily="2" charset="-122"/>
              </a:rPr>
              <a:t>,</a:t>
            </a:r>
            <a:r>
              <a:rPr lang="zh-CN" altLang="en-US" sz="2400" b="1" kern="0" dirty="0">
                <a:latin typeface="宋体" panose="02010600030101010101" pitchFamily="2" charset="-122"/>
              </a:rPr>
              <a:t>在原理和程序上完全一致。</a:t>
            </a:r>
          </a:p>
          <a:p>
            <a:pPr lvl="1" eaLnBrk="1" hangingPunct="1">
              <a:buClr>
                <a:schemeClr val="accent1"/>
              </a:buClr>
              <a:buSzTx/>
              <a:defRPr/>
            </a:pPr>
            <a:r>
              <a:rPr lang="zh-CN" altLang="en-US" sz="2400" b="1" kern="0" dirty="0">
                <a:latin typeface="宋体" panose="02010600030101010101" pitchFamily="2" charset="-122"/>
              </a:rPr>
              <a:t>一些特殊问题</a:t>
            </a:r>
          </a:p>
          <a:p>
            <a:pPr lvl="2" algn="just" eaLnBrk="1" hangingPunct="1">
              <a:buSzTx/>
              <a:defRPr/>
            </a:pPr>
            <a:r>
              <a:rPr lang="zh-CN" altLang="en-US" sz="2000" b="1" kern="0" dirty="0"/>
              <a:t>间接法下，</a:t>
            </a:r>
            <a:r>
              <a:rPr lang="en-US" altLang="zh-CN" sz="2000" b="1" kern="0" dirty="0"/>
              <a:t>CFO</a:t>
            </a:r>
            <a:r>
              <a:rPr lang="zh-CN" altLang="en-US" sz="2000" b="1" kern="0" dirty="0"/>
              <a:t>的编制起点是合并净利润（包含少数股东利润）。若起点是“归属于母公司股东的净利润”，则少数股东利润应加回到合并净利润。</a:t>
            </a:r>
            <a:endParaRPr lang="en-US" altLang="zh-CN" sz="2000" b="1" kern="0" dirty="0"/>
          </a:p>
          <a:p>
            <a:pPr lvl="3" algn="just" eaLnBrk="1" hangingPunct="1">
              <a:buFont typeface="Wingdings" panose="05000000000000000000" pitchFamily="2" charset="2"/>
              <a:buChar char="ü"/>
              <a:defRPr/>
            </a:pPr>
            <a:r>
              <a:rPr lang="zh-CN" altLang="en-US" b="1" kern="0" dirty="0">
                <a:latin typeface="宋体" panose="02010600030101010101" pitchFamily="2" charset="-122"/>
              </a:rPr>
              <a:t>需要指出的是</a:t>
            </a:r>
            <a:r>
              <a:rPr lang="en-US" altLang="zh-CN" b="1" kern="0" dirty="0">
                <a:latin typeface="宋体" panose="02010600030101010101" pitchFamily="2" charset="-122"/>
              </a:rPr>
              <a:t>,</a:t>
            </a:r>
            <a:r>
              <a:rPr lang="zh-CN" altLang="en-US" b="1" kern="0" dirty="0">
                <a:latin typeface="宋体" panose="02010600030101010101" pitchFamily="2" charset="-122"/>
              </a:rPr>
              <a:t>在按购买法处理企业合并时</a:t>
            </a:r>
            <a:r>
              <a:rPr lang="en-US" altLang="zh-CN" b="1" kern="0" dirty="0">
                <a:latin typeface="宋体" panose="02010600030101010101" pitchFamily="2" charset="-122"/>
              </a:rPr>
              <a:t>,</a:t>
            </a:r>
            <a:r>
              <a:rPr lang="zh-CN" altLang="en-US" b="1" kern="0" dirty="0">
                <a:latin typeface="宋体" panose="02010600030101010101" pitchFamily="2" charset="-122"/>
              </a:rPr>
              <a:t>折旧费用和摊销费用要按合并日子公司资产的公允价值</a:t>
            </a:r>
            <a:r>
              <a:rPr lang="en-US" altLang="zh-CN" b="1" kern="0" dirty="0">
                <a:latin typeface="宋体" panose="02010600030101010101" pitchFamily="2" charset="-122"/>
              </a:rPr>
              <a:t>(</a:t>
            </a:r>
            <a:r>
              <a:rPr lang="zh-CN" altLang="en-US" b="1" kern="0" dirty="0">
                <a:latin typeface="宋体" panose="02010600030101010101" pitchFamily="2" charset="-122"/>
              </a:rPr>
              <a:t>包括商誉</a:t>
            </a:r>
            <a:r>
              <a:rPr lang="en-US" altLang="zh-CN" b="1" kern="0" dirty="0">
                <a:latin typeface="宋体" panose="02010600030101010101" pitchFamily="2" charset="-122"/>
              </a:rPr>
              <a:t>)</a:t>
            </a:r>
            <a:r>
              <a:rPr lang="zh-CN" altLang="en-US" b="1" kern="0" dirty="0">
                <a:latin typeface="宋体" panose="02010600030101010101" pitchFamily="2" charset="-122"/>
              </a:rPr>
              <a:t>计算。</a:t>
            </a:r>
            <a:r>
              <a:rPr lang="zh-CN" altLang="en-US" b="1" kern="0" dirty="0"/>
              <a:t>如果按合并价差一项摊销，则合并价差摊销费用也应加回到合并净利润。</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
        <p:nvSpPr>
          <p:cNvPr id="258051" name="Rectangle 3" descr="Rectangle: Click to edit Master text styles&#10;Second level&#10;Third level&#10;Fourth level&#10;Fifth level"/>
          <p:cNvSpPr>
            <a:spLocks noGrp="1" noChangeArrowheads="1"/>
          </p:cNvSpPr>
          <p:nvPr>
            <p:ph type="body" idx="1"/>
          </p:nvPr>
        </p:nvSpPr>
        <p:spPr>
          <a:xfrm>
            <a:off x="395290" y="476252"/>
            <a:ext cx="8353425" cy="5832475"/>
          </a:xfrm>
        </p:spPr>
        <p:txBody>
          <a:bodyPr/>
          <a:lstStyle/>
          <a:p>
            <a:pPr lvl="2" algn="just" eaLnBrk="1" hangingPunct="1">
              <a:lnSpc>
                <a:spcPct val="90000"/>
              </a:lnSpc>
            </a:pPr>
            <a:r>
              <a:rPr lang="zh-CN" altLang="en-US" sz="2000" b="1" dirty="0">
                <a:latin typeface="宋体" panose="02010600030101010101" pitchFamily="2" charset="-122"/>
                <a:ea typeface="宋体" panose="02010600030101010101" pitchFamily="2" charset="-122"/>
              </a:rPr>
              <a:t>从企业集团看</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只有母公司所支付的现金股利和子公司支付给少数股东的现金股利才可以列为筹资活动的现金流量</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流出</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。所以，母公司与子公司、子公司相互之间当期取得投资收益收到的现金，应当与分配股利、利润或偿付利息支付的现金相互抵销。</a:t>
            </a:r>
          </a:p>
          <a:p>
            <a:pPr lvl="2" algn="just" eaLnBrk="1" hangingPunct="1">
              <a:lnSpc>
                <a:spcPct val="90000"/>
              </a:lnSpc>
            </a:pPr>
            <a:r>
              <a:rPr lang="zh-CN" altLang="en-US" sz="2000" b="1" dirty="0">
                <a:latin typeface="宋体" panose="02010600030101010101" pitchFamily="2" charset="-122"/>
                <a:ea typeface="宋体" panose="02010600030101010101" pitchFamily="2" charset="-122"/>
              </a:rPr>
              <a:t>母公司直接用现金从子公司购入增发的股份并不改变合并现金的数额，所以在合并现金流量表中不需报告；而母公司从子公司少数股东购入增发的则减少了合并现金数，这种购入股份在合并现金流量表中应报告为</a:t>
            </a:r>
            <a:r>
              <a:rPr lang="zh-CN" altLang="en-US" sz="2000" b="1" dirty="0">
                <a:solidFill>
                  <a:srgbClr val="FF0000"/>
                </a:solidFill>
                <a:latin typeface="宋体" panose="02010600030101010101" pitchFamily="2" charset="-122"/>
                <a:ea typeface="宋体" panose="02010600030101010101" pitchFamily="2" charset="-122"/>
              </a:rPr>
              <a:t>筹资活动</a:t>
            </a:r>
            <a:r>
              <a:rPr lang="zh-CN" altLang="en-US" sz="2000" b="1" dirty="0">
                <a:latin typeface="宋体" panose="02010600030101010101" pitchFamily="2" charset="-122"/>
                <a:ea typeface="宋体" panose="02010600030101010101" pitchFamily="2" charset="-122"/>
              </a:rPr>
              <a:t>的现金流量（流出）。</a:t>
            </a:r>
          </a:p>
          <a:p>
            <a:pPr lvl="2" algn="just" eaLnBrk="1" hangingPunct="1">
              <a:lnSpc>
                <a:spcPct val="90000"/>
              </a:lnSpc>
            </a:pPr>
            <a:r>
              <a:rPr lang="zh-CN" altLang="en-US" sz="2000" b="1" dirty="0">
                <a:latin typeface="宋体" panose="02010600030101010101" pitchFamily="2" charset="-122"/>
                <a:ea typeface="宋体" panose="02010600030101010101" pitchFamily="2" charset="-122"/>
              </a:rPr>
              <a:t>母公司出售部分子公司股份所得的现金，增加了合并现金，从而在合并现金流量表中列为</a:t>
            </a:r>
            <a:r>
              <a:rPr lang="zh-CN" altLang="en-US" sz="2000" b="1" dirty="0">
                <a:solidFill>
                  <a:srgbClr val="FF0000"/>
                </a:solidFill>
                <a:latin typeface="宋体" panose="02010600030101010101" pitchFamily="2" charset="-122"/>
                <a:ea typeface="宋体" panose="02010600030101010101" pitchFamily="2" charset="-122"/>
              </a:rPr>
              <a:t>筹资活动</a:t>
            </a:r>
            <a:r>
              <a:rPr lang="zh-CN" altLang="en-US" sz="2000" b="1" dirty="0">
                <a:latin typeface="宋体" panose="02010600030101010101" pitchFamily="2" charset="-122"/>
                <a:ea typeface="宋体" panose="02010600030101010101" pitchFamily="2" charset="-122"/>
              </a:rPr>
              <a:t>现金流量（流入）</a:t>
            </a:r>
            <a:r>
              <a:rPr lang="zh-CN" altLang="en-US" sz="2000" b="1"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内容占位符 2" descr="Rectangle: Click to edit Master text styles&#10;Second level&#10;Third level&#10;Fourth level&#10;Fifth level"/>
          <p:cNvSpPr>
            <a:spLocks noGrp="1"/>
          </p:cNvSpPr>
          <p:nvPr>
            <p:ph idx="1"/>
          </p:nvPr>
        </p:nvSpPr>
        <p:spPr>
          <a:xfrm>
            <a:off x="395290" y="332656"/>
            <a:ext cx="8353425" cy="5915744"/>
          </a:xfrm>
        </p:spPr>
        <p:txBody>
          <a:bodyPr/>
          <a:lstStyle/>
          <a:p>
            <a:pPr lvl="2"/>
            <a:r>
              <a:rPr lang="zh-CN" altLang="en-US" sz="2000" b="1" dirty="0">
                <a:latin typeface="华文楷体" panose="02010600040101010101" pitchFamily="2" charset="-122"/>
                <a:ea typeface="华文楷体" panose="02010600040101010101" pitchFamily="2" charset="-122"/>
              </a:rPr>
              <a:t>目前的国际财务报告准则中对于控制的判断原则与修订后的</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企业会计准则第 </a:t>
            </a:r>
            <a:r>
              <a:rPr lang="en-US" altLang="zh-CN" sz="2000" b="1" dirty="0">
                <a:latin typeface="华文楷体" panose="02010600040101010101" pitchFamily="2" charset="-122"/>
                <a:ea typeface="华文楷体" panose="02010600040101010101" pitchFamily="2" charset="-122"/>
              </a:rPr>
              <a:t>33 </a:t>
            </a:r>
            <a:r>
              <a:rPr lang="zh-CN" altLang="en-US" sz="2000" b="1" dirty="0">
                <a:latin typeface="华文楷体" panose="02010600040101010101" pitchFamily="2" charset="-122"/>
                <a:ea typeface="华文楷体" panose="02010600040101010101" pitchFamily="2" charset="-122"/>
              </a:rPr>
              <a:t>号</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合并财务报表</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是一致的。</a:t>
            </a:r>
            <a:endParaRPr lang="en-US" altLang="zh-CN" sz="2000" b="1" dirty="0">
              <a:latin typeface="华文楷体" panose="02010600040101010101" pitchFamily="2" charset="-122"/>
              <a:ea typeface="华文楷体" panose="02010600040101010101" pitchFamily="2" charset="-122"/>
            </a:endParaRPr>
          </a:p>
          <a:p>
            <a:pPr lvl="2"/>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国际财务报告准则第 </a:t>
            </a:r>
            <a:r>
              <a:rPr lang="en-US" altLang="zh-CN" sz="2000" b="1" dirty="0">
                <a:latin typeface="华文楷体" panose="02010600040101010101" pitchFamily="2" charset="-122"/>
                <a:ea typeface="华文楷体" panose="02010600040101010101" pitchFamily="2" charset="-122"/>
              </a:rPr>
              <a:t>10 </a:t>
            </a:r>
            <a:r>
              <a:rPr lang="zh-CN" altLang="en-US" sz="2000" b="1" dirty="0">
                <a:latin typeface="华文楷体" panose="02010600040101010101" pitchFamily="2" charset="-122"/>
                <a:ea typeface="华文楷体" panose="02010600040101010101" pitchFamily="2" charset="-122"/>
              </a:rPr>
              <a:t>号</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合并财务报表</a:t>
            </a:r>
            <a:r>
              <a:rPr lang="en-US" altLang="zh-CN" sz="2000" b="1" dirty="0">
                <a:latin typeface="华文楷体" panose="02010600040101010101" pitchFamily="2" charset="-122"/>
                <a:ea typeface="华文楷体" panose="02010600040101010101" pitchFamily="2" charset="-122"/>
              </a:rPr>
              <a:t>》</a:t>
            </a:r>
            <a:r>
              <a:rPr lang="zh-CN" altLang="en-US" sz="2000" b="1" dirty="0">
                <a:solidFill>
                  <a:srgbClr val="FF0000"/>
                </a:solidFill>
                <a:latin typeface="华文楷体" panose="02010600040101010101" pitchFamily="2" charset="-122"/>
                <a:ea typeface="华文楷体" panose="02010600040101010101" pitchFamily="2" charset="-122"/>
              </a:rPr>
              <a:t>第 </a:t>
            </a:r>
            <a:r>
              <a:rPr lang="en-US" altLang="zh-CN" sz="2000" b="1" dirty="0">
                <a:solidFill>
                  <a:srgbClr val="FF0000"/>
                </a:solidFill>
                <a:latin typeface="华文楷体" panose="02010600040101010101" pitchFamily="2" charset="-122"/>
                <a:ea typeface="华文楷体" panose="02010600040101010101" pitchFamily="2" charset="-122"/>
              </a:rPr>
              <a:t>B58 </a:t>
            </a:r>
            <a:r>
              <a:rPr lang="zh-CN" altLang="en-US" sz="2000" b="1" dirty="0">
                <a:solidFill>
                  <a:srgbClr val="FF0000"/>
                </a:solidFill>
                <a:latin typeface="华文楷体" panose="02010600040101010101" pitchFamily="2" charset="-122"/>
                <a:ea typeface="华文楷体" panose="02010600040101010101" pitchFamily="2" charset="-122"/>
              </a:rPr>
              <a:t>段规定：</a:t>
            </a:r>
            <a:r>
              <a:rPr lang="zh-CN" altLang="en-US" sz="2000" b="1" dirty="0">
                <a:latin typeface="华文楷体" panose="02010600040101010101" pitchFamily="2" charset="-122"/>
                <a:ea typeface="华文楷体" panose="02010600040101010101" pitchFamily="2" charset="-122"/>
              </a:rPr>
              <a:t>“当行使决策权的投资者 </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决策者</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评估其是否控制被投资单位时，其应当判断自身为委托人还是代理人。投资者也应当判断享有决策权的其他投资方是否为其代理人。代理人是主要代表其他一方或者 其他各方</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委托人</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活动的主体，因此，当代理人行使其决策权力时并不代表该代理人控制被投资单位。有时某委托人的权力可能由其代理人代为行使。某决策者并不仅仅因为其他方能够从其决策中受益而成为代理人。”</a:t>
            </a:r>
            <a:endParaRPr lang="en-US" altLang="zh-CN" sz="2000" b="1" dirty="0">
              <a:latin typeface="华文楷体" panose="02010600040101010101" pitchFamily="2" charset="-122"/>
              <a:ea typeface="华文楷体" panose="02010600040101010101" pitchFamily="2" charset="-122"/>
            </a:endParaRPr>
          </a:p>
          <a:p>
            <a:pPr lvl="3"/>
            <a:r>
              <a:rPr lang="zh-CN" altLang="en-US" b="1" dirty="0">
                <a:solidFill>
                  <a:srgbClr val="FF0000"/>
                </a:solidFill>
                <a:latin typeface="华文楷体" panose="02010600040101010101" pitchFamily="2" charset="-122"/>
                <a:ea typeface="华文楷体" panose="02010600040101010101" pitchFamily="2" charset="-122"/>
              </a:rPr>
              <a:t>第 </a:t>
            </a:r>
            <a:r>
              <a:rPr lang="en-US" altLang="zh-CN" b="1" dirty="0">
                <a:solidFill>
                  <a:srgbClr val="FF0000"/>
                </a:solidFill>
                <a:latin typeface="华文楷体" panose="02010600040101010101" pitchFamily="2" charset="-122"/>
                <a:ea typeface="华文楷体" panose="02010600040101010101" pitchFamily="2" charset="-122"/>
              </a:rPr>
              <a:t>B59 </a:t>
            </a:r>
            <a:r>
              <a:rPr lang="zh-CN" altLang="en-US" b="1" dirty="0">
                <a:solidFill>
                  <a:srgbClr val="FF0000"/>
                </a:solidFill>
                <a:latin typeface="华文楷体" panose="02010600040101010101" pitchFamily="2" charset="-122"/>
                <a:ea typeface="华文楷体" panose="02010600040101010101" pitchFamily="2" charset="-122"/>
              </a:rPr>
              <a:t>段规定：</a:t>
            </a:r>
            <a:r>
              <a:rPr lang="zh-CN" altLang="en-US" b="1" dirty="0">
                <a:latin typeface="华文楷体" panose="02010600040101010101" pitchFamily="2" charset="-122"/>
                <a:ea typeface="华文楷体" panose="02010600040101010101" pitchFamily="2" charset="-122"/>
              </a:rPr>
              <a:t>“某一投资方可能将其对某 些特定事项或者所有相关活动的决策权力授权予某代理人。</a:t>
            </a:r>
            <a:r>
              <a:rPr lang="zh-CN" altLang="en-US" b="1" dirty="0">
                <a:solidFill>
                  <a:srgbClr val="0000FF"/>
                </a:solidFill>
                <a:latin typeface="华文楷体" panose="02010600040101010101" pitchFamily="2" charset="-122"/>
                <a:ea typeface="华文楷体" panose="02010600040101010101" pitchFamily="2" charset="-122"/>
              </a:rPr>
              <a:t>当该投资方评估其是否控制 被投资单位时，其应当将授予代理人的所有决策权视同为其自身持有的权力。</a:t>
            </a:r>
            <a:r>
              <a:rPr lang="zh-CN" altLang="en-US" b="1" dirty="0">
                <a:latin typeface="华文楷体" panose="02010600040101010101" pitchFamily="2" charset="-122"/>
                <a:ea typeface="华文楷体" panose="02010600040101010101" pitchFamily="2" charset="-122"/>
              </a:rPr>
              <a:t>”</a:t>
            </a:r>
          </a:p>
        </p:txBody>
      </p:sp>
      <p:sp>
        <p:nvSpPr>
          <p:cNvPr id="79875"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C22CAEE-4272-46E4-81DA-814114B888CA}" type="slidenum">
              <a:rPr kumimoji="0" lang="en-US" altLang="zh-CN" sz="1400"/>
              <a:t>14</a:t>
            </a:fld>
            <a:endParaRPr kumimoji="0" lang="en-US" altLang="zh-CN" sz="14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
        <p:nvSpPr>
          <p:cNvPr id="7" name="Rectangle 3"/>
          <p:cNvSpPr txBox="1">
            <a:spLocks noChangeArrowheads="1"/>
          </p:cNvSpPr>
          <p:nvPr/>
        </p:nvSpPr>
        <p:spPr bwMode="auto">
          <a:xfrm>
            <a:off x="609600" y="1557338"/>
            <a:ext cx="7772400" cy="4233862"/>
          </a:xfrm>
          <a:prstGeom prst="rect">
            <a:avLst/>
          </a:prstGeom>
          <a:noFill/>
          <a:ln w="9525">
            <a:noFill/>
            <a:miter lim="800000"/>
          </a:ln>
        </p:spPr>
        <p:txBody>
          <a:bodyPr/>
          <a:lstStyle/>
          <a:p>
            <a:pPr marL="1143000" lvl="2" indent="-228600" algn="just" eaLnBrk="1" hangingPunct="1">
              <a:lnSpc>
                <a:spcPct val="90000"/>
              </a:lnSpc>
              <a:spcBef>
                <a:spcPct val="20000"/>
              </a:spcBef>
              <a:buClr>
                <a:schemeClr val="accent1"/>
              </a:buClr>
              <a:buSzPct val="60000"/>
              <a:buFont typeface="Wingdings" panose="05000000000000000000" pitchFamily="2" charset="2"/>
              <a:buChar char="l"/>
              <a:defRPr/>
            </a:pPr>
            <a:r>
              <a:rPr lang="zh-CN" altLang="en-US" b="1" dirty="0"/>
              <a:t>母公司与子公司、子公司相互之间以现金结算债权与债务所产生的现金流量应当抵销。</a:t>
            </a:r>
            <a:endParaRPr lang="en-US" altLang="zh-CN" b="1" dirty="0"/>
          </a:p>
          <a:p>
            <a:pPr marL="1143000" lvl="2" indent="-228600" algn="just" eaLnBrk="1" hangingPunct="1">
              <a:lnSpc>
                <a:spcPct val="90000"/>
              </a:lnSpc>
              <a:spcBef>
                <a:spcPct val="20000"/>
              </a:spcBef>
              <a:buClr>
                <a:schemeClr val="accent1"/>
              </a:buClr>
              <a:buSzPct val="60000"/>
              <a:buFont typeface="Wingdings" panose="05000000000000000000" pitchFamily="2" charset="2"/>
              <a:buChar char="l"/>
              <a:defRPr/>
            </a:pPr>
            <a:r>
              <a:rPr lang="zh-CN" altLang="en-US" b="1" dirty="0"/>
              <a:t>母公司与子公司、子公司相互之间当期销售商品所产生的现金流量应当抵销。</a:t>
            </a:r>
            <a:endParaRPr lang="en-US" altLang="zh-CN" b="1" dirty="0"/>
          </a:p>
          <a:p>
            <a:pPr marL="1143000" lvl="2" indent="-228600" algn="just" eaLnBrk="1" hangingPunct="1">
              <a:lnSpc>
                <a:spcPct val="90000"/>
              </a:lnSpc>
              <a:spcBef>
                <a:spcPct val="20000"/>
              </a:spcBef>
              <a:buClr>
                <a:schemeClr val="accent1"/>
              </a:buClr>
              <a:buSzPct val="60000"/>
              <a:buFont typeface="Wingdings" panose="05000000000000000000" pitchFamily="2" charset="2"/>
              <a:buChar char="l"/>
              <a:defRPr/>
            </a:pPr>
            <a:r>
              <a:rPr lang="zh-CN" altLang="en-US" b="1" dirty="0"/>
              <a:t>母公司与子公司、子公司相互之间处置固定资产、无形资产和其他长期资产收回的现金净额，应当与购建固定资产、无形资产和其他长期资产支付的现金相互抵销。</a:t>
            </a:r>
            <a:endParaRPr lang="en-US" altLang="zh-CN" b="1" dirty="0"/>
          </a:p>
          <a:p>
            <a:pPr marL="1143000" lvl="2" indent="-228600" algn="just" eaLnBrk="1" hangingPunct="1">
              <a:lnSpc>
                <a:spcPct val="90000"/>
              </a:lnSpc>
              <a:spcBef>
                <a:spcPct val="20000"/>
              </a:spcBef>
              <a:buClr>
                <a:schemeClr val="accent1"/>
              </a:buClr>
              <a:buSzPct val="60000"/>
              <a:buFont typeface="Wingdings" panose="05000000000000000000" pitchFamily="2" charset="2"/>
              <a:buChar char="l"/>
              <a:defRPr/>
            </a:pPr>
            <a:r>
              <a:rPr lang="zh-CN" altLang="en-US" b="1" dirty="0"/>
              <a:t>母公司与子公司、子公司相互之间当期发生的其他内部交易所产生的现金流量应当抵销。</a:t>
            </a:r>
          </a:p>
          <a:p>
            <a:pPr marL="1143000" lvl="2" indent="-228600" algn="just" eaLnBrk="1" hangingPunct="1">
              <a:lnSpc>
                <a:spcPct val="90000"/>
              </a:lnSpc>
              <a:spcBef>
                <a:spcPct val="20000"/>
              </a:spcBef>
              <a:buClr>
                <a:schemeClr val="accent1"/>
              </a:buClr>
              <a:buSzPct val="60000"/>
              <a:buFont typeface="Wingdings" panose="05000000000000000000" pitchFamily="2" charset="2"/>
              <a:buChar char="l"/>
              <a:defRPr/>
            </a:pPr>
            <a:endParaRPr lang="en-US" altLang="zh-CN" b="1" kern="0" dirty="0">
              <a:latin typeface="+mn-lt"/>
              <a:ea typeface="+mn-ea"/>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内容占位符 2" descr="Rectangle: Click to edit Master text styles&#10;Second level&#10;Third level&#10;Fourth level&#10;Fifth level"/>
          <p:cNvSpPr>
            <a:spLocks noGrp="1"/>
          </p:cNvSpPr>
          <p:nvPr>
            <p:ph idx="1"/>
          </p:nvPr>
        </p:nvSpPr>
        <p:spPr>
          <a:xfrm>
            <a:off x="107504" y="285752"/>
            <a:ext cx="8856983" cy="5857875"/>
          </a:xfrm>
        </p:spPr>
        <p:txBody>
          <a:bodyPr/>
          <a:lstStyle/>
          <a:p>
            <a:r>
              <a:rPr lang="zh-CN" altLang="en-US" b="1" dirty="0"/>
              <a:t>例题：</a:t>
            </a:r>
            <a:endParaRPr lang="en-US" altLang="zh-CN" b="1" dirty="0"/>
          </a:p>
          <a:p>
            <a:pPr lvl="1">
              <a:buFont typeface="Wingdings" panose="05000000000000000000" pitchFamily="2" charset="2"/>
              <a:buChar char="u"/>
            </a:pPr>
            <a:r>
              <a:rPr lang="en-US" altLang="zh-CN" b="1" dirty="0"/>
              <a:t>P</a:t>
            </a:r>
            <a:r>
              <a:rPr lang="zh-CN" altLang="en-US" b="1" dirty="0"/>
              <a:t>公司与其拥有</a:t>
            </a:r>
            <a:r>
              <a:rPr lang="en-US" altLang="zh-CN" b="1" dirty="0"/>
              <a:t>80</a:t>
            </a:r>
            <a:r>
              <a:rPr lang="zh-CN" altLang="en-US" b="1" dirty="0"/>
              <a:t>％股权的子公司</a:t>
            </a:r>
            <a:r>
              <a:rPr lang="en-US" altLang="zh-CN" b="1" dirty="0"/>
              <a:t>S</a:t>
            </a:r>
            <a:r>
              <a:rPr lang="zh-CN" altLang="en-US" b="1" dirty="0"/>
              <a:t>的</a:t>
            </a:r>
            <a:r>
              <a:rPr lang="en-US" altLang="zh-CN" b="1" dirty="0"/>
              <a:t>2006</a:t>
            </a:r>
            <a:r>
              <a:rPr lang="zh-CN" altLang="en-US" b="1" dirty="0"/>
              <a:t>、</a:t>
            </a:r>
            <a:r>
              <a:rPr lang="en-US" altLang="zh-CN" b="1" dirty="0"/>
              <a:t>2005</a:t>
            </a:r>
            <a:r>
              <a:rPr lang="zh-CN" altLang="en-US" b="1" dirty="0"/>
              <a:t>年合并资产负债表及</a:t>
            </a:r>
            <a:r>
              <a:rPr lang="en-US" altLang="zh-CN" b="1" dirty="0"/>
              <a:t>2006</a:t>
            </a:r>
            <a:r>
              <a:rPr lang="zh-CN" altLang="en-US" b="1" dirty="0"/>
              <a:t>年合并利润表见下。</a:t>
            </a:r>
            <a:r>
              <a:rPr lang="en-US" altLang="zh-CN" b="1" dirty="0"/>
              <a:t>P</a:t>
            </a:r>
            <a:r>
              <a:rPr lang="zh-CN" altLang="en-US" b="1" dirty="0"/>
              <a:t>公司编制合并现金流量表的其他资料：</a:t>
            </a:r>
            <a:endParaRPr lang="en-US" altLang="zh-CN" b="1" dirty="0"/>
          </a:p>
          <a:p>
            <a:pPr marL="971550" lvl="1" indent="-457200">
              <a:buFont typeface="Wingdings" panose="05000000000000000000" pitchFamily="2" charset="2"/>
              <a:buAutoNum type="arabicPeriod"/>
            </a:pPr>
            <a:r>
              <a:rPr lang="en-US" altLang="zh-CN" sz="2400" b="1" dirty="0"/>
              <a:t>S</a:t>
            </a:r>
            <a:r>
              <a:rPr lang="zh-CN" altLang="en-US" sz="2400" b="1" dirty="0"/>
              <a:t>公司向集团外的公司出售成本为</a:t>
            </a:r>
            <a:r>
              <a:rPr lang="en-US" altLang="zh-CN" sz="2400" b="1" dirty="0"/>
              <a:t>20 000</a:t>
            </a:r>
            <a:r>
              <a:rPr lang="zh-CN" altLang="en-US" sz="2400" b="1" dirty="0"/>
              <a:t>元的土地，获取现金</a:t>
            </a:r>
            <a:r>
              <a:rPr lang="en-US" altLang="zh-CN" sz="2400" b="1" dirty="0"/>
              <a:t>10 000</a:t>
            </a:r>
            <a:r>
              <a:rPr lang="zh-CN" altLang="en-US" sz="2400" b="1" dirty="0"/>
              <a:t>元。（注：土地在固定资产中核算）</a:t>
            </a:r>
            <a:endParaRPr lang="en-US" altLang="zh-CN" sz="2400" b="1" dirty="0"/>
          </a:p>
          <a:p>
            <a:pPr marL="971550" lvl="1" indent="-457200">
              <a:buFont typeface="Wingdings" panose="05000000000000000000" pitchFamily="2" charset="2"/>
              <a:buAutoNum type="arabicPeriod"/>
            </a:pPr>
            <a:r>
              <a:rPr lang="en-US" altLang="zh-CN" sz="2400" b="1" dirty="0"/>
              <a:t>P</a:t>
            </a:r>
            <a:r>
              <a:rPr lang="zh-CN" altLang="en-US" sz="2400" b="1" dirty="0"/>
              <a:t>公司于</a:t>
            </a:r>
            <a:r>
              <a:rPr lang="en-US" altLang="zh-CN" sz="2400" b="1" dirty="0"/>
              <a:t>2006</a:t>
            </a:r>
            <a:r>
              <a:rPr lang="zh-CN" altLang="en-US" sz="2400" b="1" dirty="0"/>
              <a:t>年为购置新设备签发</a:t>
            </a:r>
            <a:r>
              <a:rPr lang="en-US" altLang="zh-CN" sz="2400" b="1" dirty="0"/>
              <a:t>300 000</a:t>
            </a:r>
            <a:r>
              <a:rPr lang="zh-CN" altLang="en-US" sz="2400" b="1" dirty="0"/>
              <a:t>元的两年期票据。</a:t>
            </a:r>
            <a:endParaRPr lang="en-US" altLang="zh-CN" sz="2400" b="1" dirty="0"/>
          </a:p>
          <a:p>
            <a:pPr marL="971550" lvl="1" indent="-457200">
              <a:buFont typeface="Wingdings" panose="05000000000000000000" pitchFamily="2" charset="2"/>
              <a:buAutoNum type="arabicPeriod"/>
            </a:pPr>
            <a:r>
              <a:rPr lang="en-US" altLang="zh-CN" sz="2400" b="1" dirty="0"/>
              <a:t>2006</a:t>
            </a:r>
            <a:r>
              <a:rPr lang="zh-CN" altLang="en-US" sz="2400" b="1" dirty="0"/>
              <a:t>年</a:t>
            </a:r>
            <a:r>
              <a:rPr lang="en-US" altLang="zh-CN" sz="2400" b="1" dirty="0"/>
              <a:t>P</a:t>
            </a:r>
            <a:r>
              <a:rPr lang="zh-CN" altLang="en-US" sz="2400" b="1" dirty="0"/>
              <a:t>公司与</a:t>
            </a:r>
            <a:r>
              <a:rPr lang="en-US" altLang="zh-CN" sz="2400" b="1" dirty="0"/>
              <a:t>S</a:t>
            </a:r>
            <a:r>
              <a:rPr lang="zh-CN" altLang="en-US" sz="2400" b="1" dirty="0"/>
              <a:t>公司的合并商誉减值</a:t>
            </a:r>
            <a:r>
              <a:rPr lang="en-US" altLang="zh-CN" sz="2400" b="1" dirty="0"/>
              <a:t>10 000</a:t>
            </a:r>
            <a:r>
              <a:rPr lang="zh-CN" altLang="en-US" sz="2400" b="1" dirty="0"/>
              <a:t>元。</a:t>
            </a:r>
            <a:endParaRPr lang="en-US" altLang="zh-CN" sz="2400" b="1" dirty="0"/>
          </a:p>
          <a:p>
            <a:pPr marL="971550" lvl="1" indent="-457200">
              <a:buFont typeface="Wingdings" panose="05000000000000000000" pitchFamily="2" charset="2"/>
              <a:buAutoNum type="arabicPeriod"/>
            </a:pPr>
            <a:r>
              <a:rPr lang="en-US" altLang="zh-CN" sz="2400" b="1" dirty="0"/>
              <a:t>P</a:t>
            </a:r>
            <a:r>
              <a:rPr lang="zh-CN" altLang="en-US" sz="2400" b="1" dirty="0"/>
              <a:t>公司收到来自被投资公司的权益投资的股利</a:t>
            </a:r>
            <a:r>
              <a:rPr lang="en-US" altLang="zh-CN" sz="2400" b="1" dirty="0"/>
              <a:t>10 000</a:t>
            </a:r>
            <a:r>
              <a:rPr lang="zh-CN" altLang="en-US" sz="2400" b="1" dirty="0"/>
              <a:t>元。</a:t>
            </a:r>
            <a:endParaRPr lang="en-US" altLang="zh-CN" sz="2400" b="1" dirty="0"/>
          </a:p>
          <a:p>
            <a:pPr marL="971550" lvl="1" indent="-457200">
              <a:buFont typeface="Wingdings" panose="05000000000000000000" pitchFamily="2" charset="2"/>
              <a:buAutoNum type="arabicPeriod"/>
            </a:pPr>
            <a:r>
              <a:rPr lang="zh-CN" altLang="en-US" sz="2400" b="1" dirty="0"/>
              <a:t>以上未提及的固定资产变化数是由计提折旧引起的。</a:t>
            </a:r>
          </a:p>
        </p:txBody>
      </p:sp>
      <p:sp>
        <p:nvSpPr>
          <p:cNvPr id="260099"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285750" y="785813"/>
          <a:ext cx="8572500" cy="5846768"/>
        </p:xfrm>
        <a:graphic>
          <a:graphicData uri="http://schemas.openxmlformats.org/drawingml/2006/table">
            <a:tbl>
              <a:tblPr/>
              <a:tblGrid>
                <a:gridCol w="3071813">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1666875">
                  <a:extLst>
                    <a:ext uri="{9D8B030D-6E8A-4147-A177-3AD203B41FA5}">
                      <a16:colId xmlns:a16="http://schemas.microsoft.com/office/drawing/2014/main" val="20002"/>
                    </a:ext>
                  </a:extLst>
                </a:gridCol>
                <a:gridCol w="2166937">
                  <a:extLst>
                    <a:ext uri="{9D8B030D-6E8A-4147-A177-3AD203B41FA5}">
                      <a16:colId xmlns:a16="http://schemas.microsoft.com/office/drawing/2014/main" val="20003"/>
                    </a:ext>
                  </a:extLst>
                </a:gridCol>
              </a:tblGrid>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项目</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2006</a:t>
                      </a: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2005</a:t>
                      </a: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年</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年内增加变动数</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现金</a:t>
                      </a:r>
                    </a:p>
                  </a:txBody>
                  <a:tcPr marL="9525" marR="9525" marT="9525" marB="0" anchor="ctr" horzOverflow="overflow">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255,000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180,000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75,000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应收账款净额</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375,000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270,000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105,000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存货</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250,000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205,000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45,000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长期股权投资</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100,000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95,000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5,000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固定资产</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1,080,000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920,000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160,000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商誉</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90,000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100,000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-10,000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资产总计</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2,150,000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1,770,000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380,000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应付账款</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250,000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270,000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8"/>
                  </a:ext>
                </a:extLst>
              </a:tr>
              <a:tr h="481011">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应付股利</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9"/>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长期应付票据</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300,000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300,000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股票</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500,000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500,000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1"/>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资本公积</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300,000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300,000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2"/>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留存利润</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670,000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600,000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70,000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3"/>
                  </a:ext>
                </a:extLst>
              </a:tr>
              <a:tr h="357188">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少数股东权益（</a:t>
                      </a:r>
                      <a:r>
                        <a:rPr kumimoji="0" lang="en-US" altLang="zh-CN"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20</a:t>
                      </a: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110,000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80,000 </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30,000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4"/>
                  </a:ext>
                </a:extLst>
              </a:tr>
              <a:tr h="365125">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a:ln>
                            <a:noFill/>
                          </a:ln>
                          <a:solidFill>
                            <a:srgbClr val="000000"/>
                          </a:solidFill>
                          <a:effectLst/>
                          <a:latin typeface="宋体" panose="02010600030101010101" pitchFamily="2" charset="-122"/>
                          <a:ea typeface="宋体" panose="02010600030101010101" pitchFamily="2" charset="-122"/>
                        </a:rPr>
                        <a:t>负债及股东权益总计</a:t>
                      </a:r>
                    </a:p>
                  </a:txBody>
                  <a:tcPr marL="9525" marR="9525" marT="9525"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2,150,000 </a:t>
                      </a:r>
                    </a:p>
                  </a:txBody>
                  <a:tcPr marL="9525" marR="9525" marT="9525"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1,770,000 </a:t>
                      </a:r>
                    </a:p>
                  </a:txBody>
                  <a:tcPr marL="9525" marR="9525" marT="9525"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anose="05000000000000000000" pitchFamily="2" charset="2"/>
                        <a:defRPr kumimoji="1" sz="2800">
                          <a:solidFill>
                            <a:schemeClr val="tx1"/>
                          </a:solidFill>
                          <a:latin typeface="Times New Roman" panose="02020603050405020304" charset="0"/>
                          <a:ea typeface="宋体" panose="02010600030101010101" pitchFamily="2" charset="-122"/>
                        </a:defRPr>
                      </a:lvl1pPr>
                      <a:lvl2pPr marL="742950" indent="-285750" eaLnBrk="0" hangingPunct="0">
                        <a:spcBef>
                          <a:spcPct val="20000"/>
                        </a:spcBef>
                        <a:buClr>
                          <a:schemeClr val="tx1"/>
                        </a:buClr>
                        <a:buSzPct val="90000"/>
                        <a:defRPr kumimoji="1" sz="2400">
                          <a:solidFill>
                            <a:schemeClr val="tx1"/>
                          </a:solidFill>
                          <a:latin typeface="Times New Roman" panose="02020603050405020304" charset="0"/>
                          <a:ea typeface="宋体" panose="02010600030101010101" pitchFamily="2" charset="-122"/>
                        </a:defRPr>
                      </a:lvl2pPr>
                      <a:lvl3pPr marL="1143000" indent="-228600" eaLnBrk="0" hangingPunct="0">
                        <a:spcBef>
                          <a:spcPct val="20000"/>
                        </a:spcBef>
                        <a:buClr>
                          <a:schemeClr val="accent1"/>
                        </a:buClr>
                        <a:buSzPct val="60000"/>
                        <a:buFont typeface="Wingdings" panose="05000000000000000000" pitchFamily="2" charset="2"/>
                        <a:defRPr kumimoji="1" sz="2000">
                          <a:solidFill>
                            <a:schemeClr val="tx1"/>
                          </a:solidFill>
                          <a:latin typeface="Times New Roman" panose="02020603050405020304" charset="0"/>
                          <a:ea typeface="宋体" panose="02010600030101010101" pitchFamily="2" charset="-122"/>
                        </a:defRPr>
                      </a:lvl3pPr>
                      <a:lvl4pPr marL="1600200" indent="-228600" eaLnBrk="0" hangingPunct="0">
                        <a:spcBef>
                          <a:spcPct val="20000"/>
                        </a:spcBef>
                        <a:buClr>
                          <a:schemeClr val="tx1"/>
                        </a:buClr>
                        <a:defRPr kumimoji="1">
                          <a:solidFill>
                            <a:schemeClr val="tx1"/>
                          </a:solidFill>
                          <a:latin typeface="Times New Roman" panose="02020603050405020304" charset="0"/>
                          <a:ea typeface="宋体" panose="02010600030101010101" pitchFamily="2" charset="-122"/>
                        </a:defRPr>
                      </a:lvl4pPr>
                      <a:lvl5pPr marL="2057400" indent="-228600" eaLnBrk="0" hangingPunct="0">
                        <a:spcBef>
                          <a:spcPct val="20000"/>
                        </a:spcBef>
                        <a:buClr>
                          <a:schemeClr val="accent1"/>
                        </a:buClr>
                        <a:defRPr kumimoji="1">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defRPr kumimoji="1">
                          <a:solidFill>
                            <a:schemeClr val="tx1"/>
                          </a:solidFill>
                          <a:latin typeface="Times New Roman" panose="0202060305040502030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1" i="0" u="sng" strike="noStrike" cap="none" normalizeH="0" baseline="0">
                          <a:ln>
                            <a:noFill/>
                          </a:ln>
                          <a:solidFill>
                            <a:srgbClr val="000000"/>
                          </a:solidFill>
                          <a:effectLst/>
                          <a:latin typeface="宋体" panose="02010600030101010101" pitchFamily="2" charset="-122"/>
                          <a:ea typeface="宋体" panose="02010600030101010101" pitchFamily="2" charset="-122"/>
                        </a:rPr>
                        <a:t>380,000 </a:t>
                      </a:r>
                    </a:p>
                  </a:txBody>
                  <a:tcPr marL="9525" marR="9525" marT="9525"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61194" name="TextBox 7"/>
          <p:cNvSpPr txBox="1">
            <a:spLocks noChangeArrowheads="1"/>
          </p:cNvSpPr>
          <p:nvPr/>
        </p:nvSpPr>
        <p:spPr bwMode="auto">
          <a:xfrm>
            <a:off x="714377" y="285752"/>
            <a:ext cx="785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en-US" altLang="zh-CN" sz="2400" b="1">
                <a:solidFill>
                  <a:srgbClr val="FF0000"/>
                </a:solidFill>
                <a:latin typeface="Times New Roman" panose="02020603050405020304" charset="0"/>
              </a:rPr>
              <a:t>P</a:t>
            </a:r>
            <a:r>
              <a:rPr lang="zh-CN" altLang="en-US" sz="2400" b="1">
                <a:solidFill>
                  <a:srgbClr val="FF0000"/>
                </a:solidFill>
                <a:latin typeface="Times New Roman" panose="02020603050405020304" charset="0"/>
              </a:rPr>
              <a:t>公司与</a:t>
            </a:r>
            <a:r>
              <a:rPr lang="en-US" altLang="zh-CN" sz="2400" b="1">
                <a:solidFill>
                  <a:srgbClr val="FF0000"/>
                </a:solidFill>
                <a:latin typeface="Times New Roman" panose="02020603050405020304" charset="0"/>
              </a:rPr>
              <a:t>S</a:t>
            </a:r>
            <a:r>
              <a:rPr lang="zh-CN" altLang="en-US" sz="2400" b="1">
                <a:solidFill>
                  <a:srgbClr val="FF0000"/>
                </a:solidFill>
                <a:latin typeface="Times New Roman" panose="02020603050405020304" charset="0"/>
              </a:rPr>
              <a:t>公司合并资产负债表</a:t>
            </a:r>
          </a:p>
        </p:txBody>
      </p:sp>
      <p:sp>
        <p:nvSpPr>
          <p:cNvPr id="261195" name="页脚占位符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81" name="TextBox 9"/>
          <p:cNvSpPr txBox="1">
            <a:spLocks noChangeArrowheads="1"/>
          </p:cNvSpPr>
          <p:nvPr/>
        </p:nvSpPr>
        <p:spPr bwMode="auto">
          <a:xfrm>
            <a:off x="5868144" y="5157192"/>
            <a:ext cx="31897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solidFill>
                  <a:srgbClr val="000000"/>
                </a:solidFill>
                <a:latin typeface="Times New Roman" panose="02020603050405020304" charset="0"/>
              </a:rPr>
              <a:t>注：利润表中，管理费用构成是：折旧费用</a:t>
            </a:r>
            <a:r>
              <a:rPr lang="en-US" altLang="zh-CN" sz="2000" b="1" dirty="0">
                <a:solidFill>
                  <a:srgbClr val="000000"/>
                </a:solidFill>
                <a:latin typeface="Times New Roman" panose="02020603050405020304" charset="0"/>
              </a:rPr>
              <a:t>120 000</a:t>
            </a:r>
            <a:r>
              <a:rPr lang="zh-CN" altLang="en-US" sz="2000" b="1" dirty="0">
                <a:solidFill>
                  <a:srgbClr val="000000"/>
                </a:solidFill>
                <a:latin typeface="Times New Roman" panose="02020603050405020304" charset="0"/>
              </a:rPr>
              <a:t>元，工资支出</a:t>
            </a:r>
            <a:r>
              <a:rPr lang="en-US" altLang="zh-CN" sz="2000" b="1" dirty="0">
                <a:solidFill>
                  <a:srgbClr val="000000"/>
                </a:solidFill>
                <a:latin typeface="Times New Roman" panose="02020603050405020304" charset="0"/>
              </a:rPr>
              <a:t>54 000</a:t>
            </a:r>
            <a:r>
              <a:rPr lang="zh-CN" altLang="en-US" sz="2000" b="1" dirty="0">
                <a:solidFill>
                  <a:srgbClr val="000000"/>
                </a:solidFill>
                <a:latin typeface="Times New Roman" panose="02020603050405020304" charset="0"/>
              </a:rPr>
              <a:t>元。</a:t>
            </a:r>
          </a:p>
        </p:txBody>
      </p:sp>
      <p:graphicFrame>
        <p:nvGraphicFramePr>
          <p:cNvPr id="2" name="表格 1"/>
          <p:cNvGraphicFramePr>
            <a:graphicFrameLocks noGrp="1"/>
          </p:cNvGraphicFramePr>
          <p:nvPr/>
        </p:nvGraphicFramePr>
        <p:xfrm>
          <a:off x="395536" y="152400"/>
          <a:ext cx="5184576" cy="6065840"/>
        </p:xfrm>
        <a:graphic>
          <a:graphicData uri="http://schemas.openxmlformats.org/drawingml/2006/table">
            <a:tbl>
              <a:tblPr/>
              <a:tblGrid>
                <a:gridCol w="3086471">
                  <a:extLst>
                    <a:ext uri="{9D8B030D-6E8A-4147-A177-3AD203B41FA5}">
                      <a16:colId xmlns:a16="http://schemas.microsoft.com/office/drawing/2014/main" val="20000"/>
                    </a:ext>
                  </a:extLst>
                </a:gridCol>
                <a:gridCol w="2098105">
                  <a:extLst>
                    <a:ext uri="{9D8B030D-6E8A-4147-A177-3AD203B41FA5}">
                      <a16:colId xmlns:a16="http://schemas.microsoft.com/office/drawing/2014/main" val="20001"/>
                    </a:ext>
                  </a:extLst>
                </a:gridCol>
              </a:tblGrid>
              <a:tr h="379115">
                <a:tc gridSpan="2">
                  <a:txBody>
                    <a:bodyPr/>
                    <a:lstStyle/>
                    <a:p>
                      <a:pPr algn="ctr" fontAlgn="ctr">
                        <a:buNone/>
                      </a:pPr>
                      <a:r>
                        <a:rPr lang="en-US" altLang="zh-CN" sz="2000" b="1" i="0" u="none" strike="noStrike" dirty="0">
                          <a:solidFill>
                            <a:srgbClr val="000000"/>
                          </a:solidFill>
                          <a:effectLst/>
                          <a:latin typeface="等线" panose="02010600030101010101" pitchFamily="2" charset="-122"/>
                          <a:ea typeface="等线" panose="02010600030101010101" pitchFamily="2" charset="-122"/>
                        </a:rPr>
                        <a:t>P</a:t>
                      </a:r>
                      <a:r>
                        <a:rPr lang="zh-CN" altLang="en-US" sz="2000" b="1" i="0" u="none" strike="noStrike" dirty="0">
                          <a:solidFill>
                            <a:srgbClr val="000000"/>
                          </a:solidFill>
                          <a:effectLst/>
                          <a:latin typeface="等线" panose="02010600030101010101" pitchFamily="2" charset="-122"/>
                          <a:ea typeface="等线" panose="02010600030101010101" pitchFamily="2" charset="-122"/>
                        </a:rPr>
                        <a:t>公司与</a:t>
                      </a:r>
                      <a:r>
                        <a:rPr lang="en-US" altLang="zh-CN" sz="2000" b="1" i="0" u="none" strike="noStrike" dirty="0">
                          <a:solidFill>
                            <a:srgbClr val="000000"/>
                          </a:solidFill>
                          <a:effectLst/>
                          <a:latin typeface="等线" panose="02010600030101010101" pitchFamily="2" charset="-122"/>
                          <a:ea typeface="等线" panose="02010600030101010101" pitchFamily="2" charset="-122"/>
                        </a:rPr>
                        <a:t>S</a:t>
                      </a:r>
                      <a:r>
                        <a:rPr lang="zh-CN" altLang="en-US" sz="2000" b="1" i="0" u="none" strike="noStrike" dirty="0">
                          <a:solidFill>
                            <a:srgbClr val="000000"/>
                          </a:solidFill>
                          <a:effectLst/>
                          <a:latin typeface="等线" panose="02010600030101010101" pitchFamily="2" charset="-122"/>
                          <a:ea typeface="等线" panose="02010600030101010101" pitchFamily="2" charset="-122"/>
                        </a:rPr>
                        <a:t>公司合并利润表</a:t>
                      </a:r>
                    </a:p>
                  </a:txBody>
                  <a:tcPr marL="5443" marR="5443" marT="5443"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zh-CN"/>
                    </a:p>
                  </a:txBody>
                  <a:tcPr/>
                </a:tc>
                <a:extLst>
                  <a:ext uri="{0D108BD9-81ED-4DB2-BD59-A6C34878D82A}">
                    <a16:rowId xmlns:a16="http://schemas.microsoft.com/office/drawing/2014/main" val="10000"/>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营业收入</a:t>
                      </a:r>
                    </a:p>
                  </a:txBody>
                  <a:tcPr marL="5443" marR="5443" marT="5443"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750,000 </a:t>
                      </a:r>
                    </a:p>
                  </a:txBody>
                  <a:tcPr marL="5443" marR="5443" marT="5443"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减：营业成本</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300,000 </a:t>
                      </a:r>
                    </a:p>
                  </a:txBody>
                  <a:tcPr marL="5443" marR="5443" marT="5443" marB="0" anchor="ctr">
                    <a:lnL>
                      <a:noFill/>
                    </a:lnL>
                    <a:lnR>
                      <a:noFill/>
                    </a:lnR>
                    <a:lnT>
                      <a:noFill/>
                    </a:lnT>
                    <a:lnB>
                      <a:noFill/>
                    </a:lnB>
                    <a:noFill/>
                  </a:tcPr>
                </a:tc>
                <a:extLst>
                  <a:ext uri="{0D108BD9-81ED-4DB2-BD59-A6C34878D82A}">
                    <a16:rowId xmlns:a16="http://schemas.microsoft.com/office/drawing/2014/main" val="10002"/>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管理费用</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174,000 </a:t>
                      </a:r>
                    </a:p>
                  </a:txBody>
                  <a:tcPr marL="5443" marR="5443" marT="5443" marB="0" anchor="ctr">
                    <a:lnL>
                      <a:noFill/>
                    </a:lnL>
                    <a:lnR>
                      <a:noFill/>
                    </a:lnR>
                    <a:lnT>
                      <a:noFill/>
                    </a:lnT>
                    <a:lnB>
                      <a:noFill/>
                    </a:lnB>
                    <a:noFill/>
                  </a:tcPr>
                </a:tc>
                <a:extLst>
                  <a:ext uri="{0D108BD9-81ED-4DB2-BD59-A6C34878D82A}">
                    <a16:rowId xmlns:a16="http://schemas.microsoft.com/office/drawing/2014/main" val="10003"/>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销售费用</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47,000 </a:t>
                      </a:r>
                    </a:p>
                  </a:txBody>
                  <a:tcPr marL="5443" marR="5443" marT="5443" marB="0" anchor="ctr">
                    <a:lnL>
                      <a:noFill/>
                    </a:lnL>
                    <a:lnR>
                      <a:noFill/>
                    </a:lnR>
                    <a:lnT>
                      <a:noFill/>
                    </a:lnT>
                    <a:lnB>
                      <a:noFill/>
                    </a:lnB>
                    <a:noFill/>
                  </a:tcPr>
                </a:tc>
                <a:extLst>
                  <a:ext uri="{0D108BD9-81ED-4DB2-BD59-A6C34878D82A}">
                    <a16:rowId xmlns:a16="http://schemas.microsoft.com/office/drawing/2014/main" val="10004"/>
                  </a:ext>
                </a:extLst>
              </a:tr>
              <a:tr h="379115">
                <a:tc>
                  <a:txBody>
                    <a:bodyPr/>
                    <a:lstStyle/>
                    <a:p>
                      <a:pPr algn="l" fontAlgn="ctr">
                        <a:buNone/>
                      </a:pPr>
                      <a:r>
                        <a:rPr lang="zh-CN" altLang="en-US" sz="2000" b="0" i="0" u="none" strike="noStrike" dirty="0">
                          <a:solidFill>
                            <a:srgbClr val="000000"/>
                          </a:solidFill>
                          <a:effectLst/>
                          <a:latin typeface="等线" panose="02010600030101010101" pitchFamily="2" charset="-122"/>
                          <a:ea typeface="等线" panose="02010600030101010101" pitchFamily="2" charset="-122"/>
                        </a:rPr>
                        <a:t>财务费用</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24,000 </a:t>
                      </a:r>
                    </a:p>
                  </a:txBody>
                  <a:tcPr marL="5443" marR="5443" marT="5443" marB="0" anchor="ctr">
                    <a:lnL>
                      <a:noFill/>
                    </a:lnL>
                    <a:lnR>
                      <a:noFill/>
                    </a:lnR>
                    <a:lnT>
                      <a:noFill/>
                    </a:lnT>
                    <a:lnB>
                      <a:noFill/>
                    </a:lnB>
                    <a:noFill/>
                  </a:tcPr>
                </a:tc>
                <a:extLst>
                  <a:ext uri="{0D108BD9-81ED-4DB2-BD59-A6C34878D82A}">
                    <a16:rowId xmlns:a16="http://schemas.microsoft.com/office/drawing/2014/main" val="10005"/>
                  </a:ext>
                </a:extLst>
              </a:tr>
              <a:tr h="379115">
                <a:tc>
                  <a:txBody>
                    <a:bodyPr/>
                    <a:lstStyle/>
                    <a:p>
                      <a:pPr algn="l" fontAlgn="ctr">
                        <a:buNone/>
                      </a:pPr>
                      <a:r>
                        <a:rPr lang="zh-CN" altLang="en-US" sz="2000" b="0" i="0" u="none" strike="noStrike" dirty="0">
                          <a:solidFill>
                            <a:srgbClr val="000000"/>
                          </a:solidFill>
                          <a:effectLst/>
                          <a:latin typeface="等线" panose="02010600030101010101" pitchFamily="2" charset="-122"/>
                          <a:ea typeface="等线" panose="02010600030101010101" pitchFamily="2" charset="-122"/>
                        </a:rPr>
                        <a:t>加：投资收益</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15,000 </a:t>
                      </a:r>
                    </a:p>
                  </a:txBody>
                  <a:tcPr marL="5443" marR="5443" marT="5443" marB="0" anchor="ctr">
                    <a:lnL>
                      <a:noFill/>
                    </a:lnL>
                    <a:lnR>
                      <a:noFill/>
                    </a:lnR>
                    <a:lnT>
                      <a:noFill/>
                    </a:lnT>
                    <a:lnB>
                      <a:noFill/>
                    </a:lnB>
                    <a:noFill/>
                  </a:tcPr>
                </a:tc>
                <a:extLst>
                  <a:ext uri="{0D108BD9-81ED-4DB2-BD59-A6C34878D82A}">
                    <a16:rowId xmlns:a16="http://schemas.microsoft.com/office/drawing/2014/main" val="10006"/>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减：资产减值损失</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10,000 </a:t>
                      </a:r>
                    </a:p>
                  </a:txBody>
                  <a:tcPr marL="5443" marR="5443" marT="5443" marB="0" anchor="ctr">
                    <a:lnL>
                      <a:noFill/>
                    </a:lnL>
                    <a:lnR>
                      <a:noFill/>
                    </a:lnR>
                    <a:lnT>
                      <a:noFill/>
                    </a:lnT>
                    <a:lnB>
                      <a:noFill/>
                    </a:lnB>
                    <a:noFill/>
                  </a:tcPr>
                </a:tc>
                <a:extLst>
                  <a:ext uri="{0D108BD9-81ED-4DB2-BD59-A6C34878D82A}">
                    <a16:rowId xmlns:a16="http://schemas.microsoft.com/office/drawing/2014/main" val="10007"/>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营业利润</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210,000 </a:t>
                      </a:r>
                    </a:p>
                  </a:txBody>
                  <a:tcPr marL="5443" marR="5443" marT="5443" marB="0" anchor="ctr">
                    <a:lnL>
                      <a:noFill/>
                    </a:lnL>
                    <a:lnR>
                      <a:noFill/>
                    </a:lnR>
                    <a:lnT>
                      <a:noFill/>
                    </a:lnT>
                    <a:lnB>
                      <a:noFill/>
                    </a:lnB>
                    <a:noFill/>
                  </a:tcPr>
                </a:tc>
                <a:extLst>
                  <a:ext uri="{0D108BD9-81ED-4DB2-BD59-A6C34878D82A}">
                    <a16:rowId xmlns:a16="http://schemas.microsoft.com/office/drawing/2014/main" val="10008"/>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减：营业外支出</a:t>
                      </a:r>
                    </a:p>
                  </a:txBody>
                  <a:tcPr marL="5443" marR="5443" marT="5443" marB="0" anchor="ctr">
                    <a:lnL>
                      <a:noFill/>
                    </a:lnL>
                    <a:lnR>
                      <a:noFill/>
                    </a:lnR>
                    <a:lnT>
                      <a:noFill/>
                    </a:lnT>
                    <a:lnB>
                      <a:noFill/>
                    </a:lnB>
                    <a:noFill/>
                  </a:tcPr>
                </a:tc>
                <a:tc>
                  <a:txBody>
                    <a:bodyPr/>
                    <a:lstStyle/>
                    <a:p>
                      <a:pPr algn="r" fontAlgn="ctr">
                        <a:buNone/>
                      </a:pPr>
                      <a:r>
                        <a:rPr lang="en-US" altLang="zh-CN" sz="2000" b="0" i="0" u="sng" strike="noStrike">
                          <a:solidFill>
                            <a:srgbClr val="000000"/>
                          </a:solidFill>
                          <a:effectLst/>
                          <a:latin typeface="等线" panose="02010600030101010101" pitchFamily="2" charset="-122"/>
                          <a:ea typeface="等线" panose="02010600030101010101" pitchFamily="2" charset="-122"/>
                        </a:rPr>
                        <a:t>10,000 </a:t>
                      </a:r>
                    </a:p>
                  </a:txBody>
                  <a:tcPr marL="5443" marR="5443" marT="5443" marB="0" anchor="ctr">
                    <a:lnL>
                      <a:noFill/>
                    </a:lnL>
                    <a:lnR>
                      <a:noFill/>
                    </a:lnR>
                    <a:lnT>
                      <a:noFill/>
                    </a:lnT>
                    <a:lnB>
                      <a:noFill/>
                    </a:lnB>
                    <a:noFill/>
                  </a:tcPr>
                </a:tc>
                <a:extLst>
                  <a:ext uri="{0D108BD9-81ED-4DB2-BD59-A6C34878D82A}">
                    <a16:rowId xmlns:a16="http://schemas.microsoft.com/office/drawing/2014/main" val="10009"/>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合并净利润</a:t>
                      </a:r>
                    </a:p>
                  </a:txBody>
                  <a:tcPr marL="5443" marR="5443" marT="5443" marB="0" anchor="ctr">
                    <a:lnL>
                      <a:noFill/>
                    </a:lnL>
                    <a:lnR>
                      <a:noFill/>
                    </a:lnR>
                    <a:lnT>
                      <a:noFill/>
                    </a:lnT>
                    <a:lnB>
                      <a:noFill/>
                    </a:lnB>
                    <a:noFill/>
                  </a:tcPr>
                </a:tc>
                <a:tc>
                  <a:txBody>
                    <a:bodyPr/>
                    <a:lstStyle/>
                    <a:p>
                      <a:pPr algn="r" fontAlgn="ctr">
                        <a:buNone/>
                      </a:pPr>
                      <a:r>
                        <a:rPr lang="en-US" altLang="zh-CN" sz="2000" b="0" i="0" u="dbl" strike="noStrike" dirty="0">
                          <a:solidFill>
                            <a:srgbClr val="000000"/>
                          </a:solidFill>
                          <a:effectLst/>
                          <a:latin typeface="等线" panose="02010600030101010101" pitchFamily="2" charset="-122"/>
                          <a:ea typeface="等线" panose="02010600030101010101" pitchFamily="2" charset="-122"/>
                        </a:rPr>
                        <a:t>200,000 </a:t>
                      </a:r>
                    </a:p>
                  </a:txBody>
                  <a:tcPr marL="5443" marR="5443" marT="5443" marB="0" anchor="ctr">
                    <a:lnL>
                      <a:noFill/>
                    </a:lnL>
                    <a:lnR>
                      <a:noFill/>
                    </a:lnR>
                    <a:lnT>
                      <a:noFill/>
                    </a:lnT>
                    <a:lnB>
                      <a:noFill/>
                    </a:lnB>
                    <a:noFill/>
                  </a:tcPr>
                </a:tc>
                <a:extLst>
                  <a:ext uri="{0D108BD9-81ED-4DB2-BD59-A6C34878D82A}">
                    <a16:rowId xmlns:a16="http://schemas.microsoft.com/office/drawing/2014/main" val="10010"/>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减：少数股东利润</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50,000 </a:t>
                      </a:r>
                    </a:p>
                  </a:txBody>
                  <a:tcPr marL="5443" marR="5443" marT="5443" marB="0" anchor="ctr">
                    <a:lnL>
                      <a:noFill/>
                    </a:lnL>
                    <a:lnR>
                      <a:noFill/>
                    </a:lnR>
                    <a:lnT>
                      <a:noFill/>
                    </a:lnT>
                    <a:lnB>
                      <a:noFill/>
                    </a:lnB>
                    <a:noFill/>
                  </a:tcPr>
                </a:tc>
                <a:extLst>
                  <a:ext uri="{0D108BD9-81ED-4DB2-BD59-A6C34878D82A}">
                    <a16:rowId xmlns:a16="http://schemas.microsoft.com/office/drawing/2014/main" val="10011"/>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归属于母公司股东净利润</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a:solidFill>
                            <a:srgbClr val="000000"/>
                          </a:solidFill>
                          <a:effectLst/>
                          <a:latin typeface="等线" panose="02010600030101010101" pitchFamily="2" charset="-122"/>
                          <a:ea typeface="等线" panose="02010600030101010101" pitchFamily="2" charset="-122"/>
                        </a:rPr>
                        <a:t>150,000 </a:t>
                      </a:r>
                    </a:p>
                  </a:txBody>
                  <a:tcPr marL="5443" marR="5443" marT="5443" marB="0" anchor="ctr">
                    <a:lnL>
                      <a:noFill/>
                    </a:lnL>
                    <a:lnR>
                      <a:noFill/>
                    </a:lnR>
                    <a:lnT>
                      <a:noFill/>
                    </a:lnT>
                    <a:lnB>
                      <a:noFill/>
                    </a:lnB>
                    <a:noFill/>
                  </a:tcPr>
                </a:tc>
                <a:extLst>
                  <a:ext uri="{0D108BD9-81ED-4DB2-BD59-A6C34878D82A}">
                    <a16:rowId xmlns:a16="http://schemas.microsoft.com/office/drawing/2014/main" val="10012"/>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年初合并留存利润</a:t>
                      </a:r>
                    </a:p>
                  </a:txBody>
                  <a:tcPr marL="5443" marR="5443" marT="5443" marB="0" anchor="ctr">
                    <a:lnL>
                      <a:noFill/>
                    </a:lnL>
                    <a:lnR>
                      <a:noFill/>
                    </a:lnR>
                    <a:lnT>
                      <a:noFill/>
                    </a:lnT>
                    <a:lnB>
                      <a:noFill/>
                    </a:lnB>
                    <a:noFill/>
                  </a:tcPr>
                </a:tc>
                <a:tc>
                  <a:txBody>
                    <a:bodyPr/>
                    <a:lstStyle/>
                    <a:p>
                      <a:pPr algn="r" fontAlgn="ctr">
                        <a:buNone/>
                      </a:pPr>
                      <a:r>
                        <a:rPr lang="en-US" altLang="zh-CN" sz="2000" b="0" i="0" u="none" strike="noStrike" dirty="0">
                          <a:solidFill>
                            <a:srgbClr val="000000"/>
                          </a:solidFill>
                          <a:effectLst/>
                          <a:latin typeface="等线" panose="02010600030101010101" pitchFamily="2" charset="-122"/>
                          <a:ea typeface="等线" panose="02010600030101010101" pitchFamily="2" charset="-122"/>
                        </a:rPr>
                        <a:t>600,000 </a:t>
                      </a:r>
                    </a:p>
                  </a:txBody>
                  <a:tcPr marL="5443" marR="5443" marT="5443" marB="0" anchor="ctr">
                    <a:lnL>
                      <a:noFill/>
                    </a:lnL>
                    <a:lnR>
                      <a:noFill/>
                    </a:lnR>
                    <a:lnT>
                      <a:noFill/>
                    </a:lnT>
                    <a:lnB>
                      <a:noFill/>
                    </a:lnB>
                    <a:noFill/>
                  </a:tcPr>
                </a:tc>
                <a:extLst>
                  <a:ext uri="{0D108BD9-81ED-4DB2-BD59-A6C34878D82A}">
                    <a16:rowId xmlns:a16="http://schemas.microsoft.com/office/drawing/2014/main" val="10013"/>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减：支付的现金股利</a:t>
                      </a:r>
                    </a:p>
                  </a:txBody>
                  <a:tcPr marL="5443" marR="5443" marT="5443" marB="0" anchor="ctr">
                    <a:lnL>
                      <a:noFill/>
                    </a:lnL>
                    <a:lnR>
                      <a:noFill/>
                    </a:lnR>
                    <a:lnT>
                      <a:noFill/>
                    </a:lnT>
                    <a:lnB>
                      <a:noFill/>
                    </a:lnB>
                    <a:noFill/>
                  </a:tcPr>
                </a:tc>
                <a:tc>
                  <a:txBody>
                    <a:bodyPr/>
                    <a:lstStyle/>
                    <a:p>
                      <a:pPr algn="r" fontAlgn="ctr">
                        <a:buNone/>
                      </a:pPr>
                      <a:r>
                        <a:rPr lang="en-US" altLang="zh-CN" sz="2000" b="0" i="0" u="sng" strike="noStrike">
                          <a:solidFill>
                            <a:srgbClr val="000000"/>
                          </a:solidFill>
                          <a:effectLst/>
                          <a:latin typeface="等线" panose="02010600030101010101" pitchFamily="2" charset="-122"/>
                          <a:ea typeface="等线" panose="02010600030101010101" pitchFamily="2" charset="-122"/>
                        </a:rPr>
                        <a:t>80,000 </a:t>
                      </a:r>
                    </a:p>
                  </a:txBody>
                  <a:tcPr marL="5443" marR="5443" marT="5443" marB="0" anchor="ctr">
                    <a:lnL>
                      <a:noFill/>
                    </a:lnL>
                    <a:lnR>
                      <a:noFill/>
                    </a:lnR>
                    <a:lnT>
                      <a:noFill/>
                    </a:lnT>
                    <a:lnB>
                      <a:noFill/>
                    </a:lnB>
                    <a:noFill/>
                  </a:tcPr>
                </a:tc>
                <a:extLst>
                  <a:ext uri="{0D108BD9-81ED-4DB2-BD59-A6C34878D82A}">
                    <a16:rowId xmlns:a16="http://schemas.microsoft.com/office/drawing/2014/main" val="10014"/>
                  </a:ext>
                </a:extLst>
              </a:tr>
              <a:tr h="379115">
                <a:tc>
                  <a:txBody>
                    <a:bodyPr/>
                    <a:lstStyle/>
                    <a:p>
                      <a:pPr algn="l" fontAlgn="ctr">
                        <a:buNone/>
                      </a:pPr>
                      <a:r>
                        <a:rPr lang="zh-CN" altLang="en-US" sz="2000" b="0" i="0" u="none" strike="noStrike">
                          <a:solidFill>
                            <a:srgbClr val="000000"/>
                          </a:solidFill>
                          <a:effectLst/>
                          <a:latin typeface="等线" panose="02010600030101010101" pitchFamily="2" charset="-122"/>
                          <a:ea typeface="等线" panose="02010600030101010101" pitchFamily="2" charset="-122"/>
                        </a:rPr>
                        <a:t>年末留存利润</a:t>
                      </a:r>
                    </a:p>
                  </a:txBody>
                  <a:tcPr marL="5443" marR="5443" marT="5443"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ctr">
                        <a:buNone/>
                      </a:pPr>
                      <a:r>
                        <a:rPr lang="en-US" altLang="zh-CN" sz="2000" b="0" i="0" u="dbl" strike="noStrike" dirty="0">
                          <a:solidFill>
                            <a:srgbClr val="000000"/>
                          </a:solidFill>
                          <a:effectLst/>
                          <a:latin typeface="等线" panose="02010600030101010101" pitchFamily="2" charset="-122"/>
                          <a:ea typeface="等线" panose="02010600030101010101" pitchFamily="2" charset="-122"/>
                        </a:rPr>
                        <a:t>670,000 </a:t>
                      </a:r>
                    </a:p>
                  </a:txBody>
                  <a:tcPr marL="5443" marR="5443" marT="5443"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graphicFrame>
        <p:nvGraphicFramePr>
          <p:cNvPr id="7" name="表格 6"/>
          <p:cNvGraphicFramePr>
            <a:graphicFrameLocks noGrp="1"/>
          </p:cNvGraphicFramePr>
          <p:nvPr/>
        </p:nvGraphicFramePr>
        <p:xfrm>
          <a:off x="785815" y="785813"/>
          <a:ext cx="7500937" cy="5657850"/>
        </p:xfrm>
        <a:graphic>
          <a:graphicData uri="http://schemas.openxmlformats.org/drawingml/2006/table">
            <a:tbl>
              <a:tblPr/>
              <a:tblGrid>
                <a:gridCol w="5812623">
                  <a:extLst>
                    <a:ext uri="{9D8B030D-6E8A-4147-A177-3AD203B41FA5}">
                      <a16:colId xmlns:a16="http://schemas.microsoft.com/office/drawing/2014/main" val="20000"/>
                    </a:ext>
                  </a:extLst>
                </a:gridCol>
                <a:gridCol w="1688314">
                  <a:extLst>
                    <a:ext uri="{9D8B030D-6E8A-4147-A177-3AD203B41FA5}">
                      <a16:colId xmlns:a16="http://schemas.microsoft.com/office/drawing/2014/main" val="20001"/>
                    </a:ext>
                  </a:extLst>
                </a:gridCol>
              </a:tblGrid>
              <a:tr h="301267">
                <a:tc>
                  <a:txBody>
                    <a:bodyPr/>
                    <a:lstStyle/>
                    <a:p>
                      <a:pPr algn="l" fontAlgn="ctr"/>
                      <a:r>
                        <a:rPr lang="zh-CN" altLang="en-US" sz="2000" b="1" i="0" u="none" strike="noStrike" dirty="0">
                          <a:solidFill>
                            <a:srgbClr val="000000"/>
                          </a:solidFill>
                          <a:latin typeface="宋体" panose="02010600030101010101" pitchFamily="2" charset="-122"/>
                        </a:rPr>
                        <a:t>一、经营活动现金流量</a:t>
                      </a:r>
                    </a:p>
                  </a:txBody>
                  <a:tcPr marL="9525" marR="9525" marT="9525" marB="0" anchor="ctr">
                    <a:lnL>
                      <a:noFill/>
                    </a:lnL>
                    <a:lnR>
                      <a:noFill/>
                    </a:lnR>
                    <a:lnT>
                      <a:noFill/>
                    </a:lnT>
                    <a:lnB>
                      <a:noFill/>
                    </a:lnB>
                  </a:tcPr>
                </a:tc>
                <a:tc>
                  <a:txBody>
                    <a:bodyPr/>
                    <a:lstStyle/>
                    <a:p>
                      <a:pPr algn="l" fontAlgn="ctr"/>
                      <a:endParaRPr lang="zh-CN" altLang="en-US" sz="2000" b="1" i="0" u="none" strike="noStrike">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01267">
                <a:tc>
                  <a:txBody>
                    <a:bodyPr/>
                    <a:lstStyle/>
                    <a:p>
                      <a:pPr algn="l" fontAlgn="ctr"/>
                      <a:r>
                        <a:rPr lang="zh-CN" altLang="en-US" sz="2000" b="1" i="0" u="none" strike="noStrike" dirty="0">
                          <a:solidFill>
                            <a:srgbClr val="000000"/>
                          </a:solidFill>
                          <a:latin typeface="宋体" panose="02010600030101010101" pitchFamily="2" charset="-122"/>
                        </a:rPr>
                        <a:t>销售商品、提供劳务收到的现金</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645,000 </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01267">
                <a:tc>
                  <a:txBody>
                    <a:bodyPr/>
                    <a:lstStyle/>
                    <a:p>
                      <a:pPr algn="l" fontAlgn="ctr"/>
                      <a:r>
                        <a:rPr lang="zh-CN" altLang="en-US" sz="2000" b="1" i="0" u="none" strike="noStrike">
                          <a:solidFill>
                            <a:srgbClr val="000000"/>
                          </a:solidFill>
                          <a:latin typeface="宋体" panose="02010600030101010101" pitchFamily="2" charset="-122"/>
                        </a:rPr>
                        <a:t>购买商品接受劳务支付的现金</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(365,000)</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07746">
                <a:tc>
                  <a:txBody>
                    <a:bodyPr/>
                    <a:lstStyle/>
                    <a:p>
                      <a:pPr algn="l" fontAlgn="ctr"/>
                      <a:r>
                        <a:rPr lang="zh-CN" altLang="en-US" sz="2000" b="1" i="0" u="none" strike="noStrike" dirty="0">
                          <a:solidFill>
                            <a:srgbClr val="000000"/>
                          </a:solidFill>
                          <a:latin typeface="宋体" panose="02010600030101010101" pitchFamily="2" charset="-122"/>
                        </a:rPr>
                        <a:t>支付给职工以及为职工支付的现金</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(54,000)</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01267">
                <a:tc>
                  <a:txBody>
                    <a:bodyPr/>
                    <a:lstStyle/>
                    <a:p>
                      <a:pPr algn="l" fontAlgn="ctr"/>
                      <a:r>
                        <a:rPr lang="zh-CN" altLang="en-US" sz="2000" b="1" i="0" u="none" strike="noStrike">
                          <a:solidFill>
                            <a:srgbClr val="000000"/>
                          </a:solidFill>
                          <a:latin typeface="宋体" panose="02010600030101010101" pitchFamily="2" charset="-122"/>
                        </a:rPr>
                        <a:t>支付的其他与经营活动有关的现金</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(47,000)</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01267">
                <a:tc>
                  <a:txBody>
                    <a:bodyPr/>
                    <a:lstStyle/>
                    <a:p>
                      <a:pPr algn="l" fontAlgn="ctr"/>
                      <a:r>
                        <a:rPr lang="zh-CN" altLang="en-US" sz="2000" b="1" i="0" u="none" strike="noStrike">
                          <a:solidFill>
                            <a:srgbClr val="000000"/>
                          </a:solidFill>
                          <a:latin typeface="宋体" panose="02010600030101010101" pitchFamily="2" charset="-122"/>
                        </a:rPr>
                        <a:t>     经营活动产生的现金流量净额</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179,000 </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301267">
                <a:tc>
                  <a:txBody>
                    <a:bodyPr/>
                    <a:lstStyle/>
                    <a:p>
                      <a:pPr algn="l" fontAlgn="ctr"/>
                      <a:r>
                        <a:rPr lang="zh-CN" altLang="en-US" sz="2000" b="1" i="0" u="none" strike="noStrike">
                          <a:solidFill>
                            <a:srgbClr val="000000"/>
                          </a:solidFill>
                          <a:latin typeface="宋体" panose="02010600030101010101" pitchFamily="2" charset="-122"/>
                        </a:rPr>
                        <a:t>二、投资活动现金流量</a:t>
                      </a:r>
                    </a:p>
                  </a:txBody>
                  <a:tcPr marL="9525" marR="9525" marT="9525" marB="0" anchor="ctr">
                    <a:lnL>
                      <a:noFill/>
                    </a:lnL>
                    <a:lnR>
                      <a:noFill/>
                    </a:lnR>
                    <a:lnT>
                      <a:noFill/>
                    </a:lnT>
                    <a:lnB>
                      <a:noFill/>
                    </a:lnB>
                  </a:tcPr>
                </a:tc>
                <a:tc>
                  <a:txBody>
                    <a:bodyPr/>
                    <a:lstStyle/>
                    <a:p>
                      <a:pPr algn="l" fontAlgn="ctr"/>
                      <a:endParaRPr lang="zh-CN" altLang="en-US" sz="2000" b="1" i="0" u="none" strike="noStrike">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01267">
                <a:tc>
                  <a:txBody>
                    <a:bodyPr/>
                    <a:lstStyle/>
                    <a:p>
                      <a:pPr algn="l" fontAlgn="ctr"/>
                      <a:r>
                        <a:rPr lang="zh-CN" altLang="en-US" sz="2000" b="1" i="0" u="none" strike="noStrike">
                          <a:solidFill>
                            <a:srgbClr val="000000"/>
                          </a:solidFill>
                          <a:latin typeface="宋体" panose="02010600030101010101" pitchFamily="2" charset="-122"/>
                        </a:rPr>
                        <a:t>分得股利或利润所收到的现金</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10,000 </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301267">
                <a:tc>
                  <a:txBody>
                    <a:bodyPr/>
                    <a:lstStyle/>
                    <a:p>
                      <a:pPr algn="l" fontAlgn="ctr"/>
                      <a:r>
                        <a:rPr lang="zh-CN" altLang="en-US" sz="2000" b="1" i="0" u="none" strike="noStrike">
                          <a:solidFill>
                            <a:srgbClr val="000000"/>
                          </a:solidFill>
                          <a:latin typeface="宋体" panose="02010600030101010101" pitchFamily="2" charset="-122"/>
                        </a:rPr>
                        <a:t>处置固定无形和长期资产收回的现金</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10,000 </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301267">
                <a:tc>
                  <a:txBody>
                    <a:bodyPr/>
                    <a:lstStyle/>
                    <a:p>
                      <a:pPr algn="l" fontAlgn="ctr"/>
                      <a:r>
                        <a:rPr lang="zh-CN" altLang="en-US" sz="2000" b="1" i="0" u="none" strike="noStrike">
                          <a:solidFill>
                            <a:srgbClr val="000000"/>
                          </a:solidFill>
                          <a:latin typeface="宋体" panose="02010600030101010101" pitchFamily="2" charset="-122"/>
                        </a:rPr>
                        <a:t>     投资活动产生的现金流量净额</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20,000 </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01267">
                <a:tc>
                  <a:txBody>
                    <a:bodyPr/>
                    <a:lstStyle/>
                    <a:p>
                      <a:pPr algn="l" fontAlgn="ctr"/>
                      <a:r>
                        <a:rPr lang="zh-CN" altLang="en-US" sz="2000" b="1" i="0" u="none" strike="noStrike">
                          <a:solidFill>
                            <a:srgbClr val="000000"/>
                          </a:solidFill>
                          <a:latin typeface="宋体" panose="02010600030101010101" pitchFamily="2" charset="-122"/>
                        </a:rPr>
                        <a:t>三、筹资活动产生的现金流量</a:t>
                      </a:r>
                    </a:p>
                  </a:txBody>
                  <a:tcPr marL="9525" marR="9525" marT="9525" marB="0" anchor="ctr">
                    <a:lnL>
                      <a:noFill/>
                    </a:lnL>
                    <a:lnR>
                      <a:noFill/>
                    </a:lnR>
                    <a:lnT>
                      <a:noFill/>
                    </a:lnT>
                    <a:lnB>
                      <a:noFill/>
                    </a:lnB>
                  </a:tcPr>
                </a:tc>
                <a:tc>
                  <a:txBody>
                    <a:bodyPr/>
                    <a:lstStyle/>
                    <a:p>
                      <a:pPr algn="l" fontAlgn="ctr"/>
                      <a:endParaRPr lang="zh-CN" altLang="en-US" sz="2000" b="1" i="0" u="none" strike="noStrike">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01267">
                <a:tc>
                  <a:txBody>
                    <a:bodyPr/>
                    <a:lstStyle/>
                    <a:p>
                      <a:pPr algn="l" fontAlgn="ctr"/>
                      <a:r>
                        <a:rPr lang="zh-CN" altLang="en-US" sz="2000" b="1" i="0" u="none" strike="noStrike">
                          <a:solidFill>
                            <a:srgbClr val="000000"/>
                          </a:solidFill>
                          <a:latin typeface="宋体" panose="02010600030101010101" pitchFamily="2" charset="-122"/>
                        </a:rPr>
                        <a:t>分配股利或利润所支付的现金</a:t>
                      </a:r>
                      <a:r>
                        <a:rPr lang="en-US" altLang="zh-CN" sz="2000" b="1" i="0" u="none" strike="noStrike">
                          <a:solidFill>
                            <a:srgbClr val="000000"/>
                          </a:solidFill>
                          <a:latin typeface="宋体" panose="02010600030101010101" pitchFamily="2" charset="-122"/>
                        </a:rPr>
                        <a:t>——P</a:t>
                      </a:r>
                      <a:r>
                        <a:rPr lang="zh-CN" altLang="en-US" sz="2000" b="1" i="0" u="none" strike="noStrike">
                          <a:solidFill>
                            <a:srgbClr val="000000"/>
                          </a:solidFill>
                          <a:latin typeface="宋体" panose="02010600030101010101" pitchFamily="2" charset="-122"/>
                        </a:rPr>
                        <a:t>公司</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(80,000)</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01267">
                <a:tc>
                  <a:txBody>
                    <a:bodyPr/>
                    <a:lstStyle/>
                    <a:p>
                      <a:pPr algn="l" fontAlgn="ctr"/>
                      <a:r>
                        <a:rPr lang="zh-CN" altLang="en-US" sz="2000" b="1" i="0" u="none" strike="noStrike">
                          <a:solidFill>
                            <a:srgbClr val="000000"/>
                          </a:solidFill>
                          <a:latin typeface="宋体" panose="02010600030101010101" pitchFamily="2" charset="-122"/>
                        </a:rPr>
                        <a:t>分配股利或利润所支付的现金</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少数股东股利</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(20,000)</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301267">
                <a:tc>
                  <a:txBody>
                    <a:bodyPr/>
                    <a:lstStyle/>
                    <a:p>
                      <a:pPr algn="l" fontAlgn="ctr"/>
                      <a:r>
                        <a:rPr lang="zh-CN" altLang="en-US" sz="2000" b="1" i="0" u="none" strike="noStrike">
                          <a:solidFill>
                            <a:srgbClr val="000000"/>
                          </a:solidFill>
                          <a:latin typeface="宋体" panose="02010600030101010101" pitchFamily="2" charset="-122"/>
                        </a:rPr>
                        <a:t>偿付利息所支付的现金</a:t>
                      </a:r>
                    </a:p>
                  </a:txBody>
                  <a:tcPr marL="9525" marR="9525" marT="9525" marB="0" anchor="ctr">
                    <a:lnL>
                      <a:noFill/>
                    </a:lnL>
                    <a:lnR>
                      <a:noFill/>
                    </a:lnR>
                    <a:lnT>
                      <a:noFill/>
                    </a:lnT>
                    <a:lnB>
                      <a:noFill/>
                    </a:lnB>
                  </a:tcPr>
                </a:tc>
                <a:tc>
                  <a:txBody>
                    <a:bodyPr/>
                    <a:lstStyle/>
                    <a:p>
                      <a:pPr algn="r" fontAlgn="ctr"/>
                      <a:r>
                        <a:rPr lang="en-US" altLang="zh-CN" sz="2000" b="1" i="0" u="none" strike="noStrike" dirty="0">
                          <a:solidFill>
                            <a:srgbClr val="000000"/>
                          </a:solidFill>
                          <a:latin typeface="宋体" panose="02010600030101010101" pitchFamily="2" charset="-122"/>
                        </a:rPr>
                        <a:t>(24,000)</a:t>
                      </a: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r h="301267">
                <a:tc>
                  <a:txBody>
                    <a:bodyPr/>
                    <a:lstStyle/>
                    <a:p>
                      <a:pPr algn="l" fontAlgn="ctr"/>
                      <a:r>
                        <a:rPr lang="zh-CN" altLang="en-US" sz="2000" b="1" i="0" u="none" strike="noStrike">
                          <a:solidFill>
                            <a:srgbClr val="000000"/>
                          </a:solidFill>
                          <a:latin typeface="宋体" panose="02010600030101010101" pitchFamily="2" charset="-122"/>
                        </a:rPr>
                        <a:t>    筹资活动产生的现金流量净额</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(124,000)</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301267">
                <a:tc>
                  <a:txBody>
                    <a:bodyPr/>
                    <a:lstStyle/>
                    <a:p>
                      <a:pPr algn="l" fontAlgn="ctr"/>
                      <a:r>
                        <a:rPr lang="zh-CN" altLang="en-US" sz="2000" b="1" i="0" u="none" strike="noStrike">
                          <a:solidFill>
                            <a:srgbClr val="000000"/>
                          </a:solidFill>
                          <a:latin typeface="宋体" panose="02010600030101010101" pitchFamily="2" charset="-122"/>
                        </a:rPr>
                        <a:t>现金净流量</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75,000 </a:t>
                      </a:r>
                    </a:p>
                  </a:txBody>
                  <a:tcPr marL="9525" marR="9525" marT="9525" marB="0" anchor="ctr">
                    <a:lnL>
                      <a:noFill/>
                    </a:lnL>
                    <a:lnR>
                      <a:noFill/>
                    </a:lnR>
                    <a:lnT>
                      <a:noFill/>
                    </a:lnT>
                    <a:lnB>
                      <a:noFill/>
                    </a:lnB>
                  </a:tcPr>
                </a:tc>
                <a:extLst>
                  <a:ext uri="{0D108BD9-81ED-4DB2-BD59-A6C34878D82A}">
                    <a16:rowId xmlns:a16="http://schemas.microsoft.com/office/drawing/2014/main" val="10015"/>
                  </a:ext>
                </a:extLst>
              </a:tr>
              <a:tr h="301267">
                <a:tc>
                  <a:txBody>
                    <a:bodyPr/>
                    <a:lstStyle/>
                    <a:p>
                      <a:pPr algn="l" fontAlgn="ctr"/>
                      <a:r>
                        <a:rPr lang="en-US" altLang="zh-CN" sz="2000" b="1" i="0" u="none" strike="noStrike">
                          <a:solidFill>
                            <a:srgbClr val="000000"/>
                          </a:solidFill>
                          <a:latin typeface="宋体" panose="02010600030101010101" pitchFamily="2" charset="-122"/>
                        </a:rPr>
                        <a:t>2005</a:t>
                      </a:r>
                      <a:r>
                        <a:rPr lang="zh-CN" altLang="en-US" sz="2000" b="1" i="0" u="none" strike="noStrike">
                          <a:solidFill>
                            <a:srgbClr val="000000"/>
                          </a:solidFill>
                          <a:latin typeface="宋体" panose="02010600030101010101" pitchFamily="2" charset="-122"/>
                        </a:rPr>
                        <a:t>年</a:t>
                      </a:r>
                      <a:r>
                        <a:rPr lang="en-US" altLang="zh-CN" sz="2000" b="1" i="0" u="none" strike="noStrike">
                          <a:solidFill>
                            <a:srgbClr val="000000"/>
                          </a:solidFill>
                          <a:latin typeface="宋体" panose="02010600030101010101" pitchFamily="2" charset="-122"/>
                        </a:rPr>
                        <a:t>12</a:t>
                      </a:r>
                      <a:r>
                        <a:rPr lang="zh-CN" altLang="en-US" sz="2000" b="1" i="0" u="none" strike="noStrike">
                          <a:solidFill>
                            <a:srgbClr val="000000"/>
                          </a:solidFill>
                          <a:latin typeface="宋体" panose="02010600030101010101" pitchFamily="2" charset="-122"/>
                        </a:rPr>
                        <a:t>月</a:t>
                      </a:r>
                      <a:r>
                        <a:rPr lang="en-US" altLang="zh-CN" sz="2000" b="1" i="0" u="none" strike="noStrike">
                          <a:solidFill>
                            <a:srgbClr val="000000"/>
                          </a:solidFill>
                          <a:latin typeface="宋体" panose="02010600030101010101" pitchFamily="2" charset="-122"/>
                        </a:rPr>
                        <a:t>31</a:t>
                      </a:r>
                      <a:r>
                        <a:rPr lang="zh-CN" altLang="en-US" sz="2000" b="1" i="0" u="none" strike="noStrike">
                          <a:solidFill>
                            <a:srgbClr val="000000"/>
                          </a:solidFill>
                          <a:latin typeface="宋体" panose="02010600030101010101" pitchFamily="2" charset="-122"/>
                        </a:rPr>
                        <a:t>日现金余额</a:t>
                      </a:r>
                    </a:p>
                  </a:txBody>
                  <a:tcPr marL="9525" marR="9525" marT="9525" marB="0" anchor="ctr">
                    <a:lnL>
                      <a:noFill/>
                    </a:lnL>
                    <a:lnR>
                      <a:noFill/>
                    </a:lnR>
                    <a:lnT>
                      <a:noFill/>
                    </a:lnT>
                    <a:lnB>
                      <a:noFill/>
                    </a:lnB>
                  </a:tcPr>
                </a:tc>
                <a:tc>
                  <a:txBody>
                    <a:bodyPr/>
                    <a:lstStyle/>
                    <a:p>
                      <a:pPr algn="r" fontAlgn="ctr"/>
                      <a:r>
                        <a:rPr lang="en-US" altLang="zh-CN" sz="2000" b="1" i="0" u="none" strike="noStrike">
                          <a:solidFill>
                            <a:srgbClr val="000000"/>
                          </a:solidFill>
                          <a:latin typeface="宋体" panose="02010600030101010101" pitchFamily="2" charset="-122"/>
                        </a:rPr>
                        <a:t>180,000 </a:t>
                      </a:r>
                    </a:p>
                  </a:txBody>
                  <a:tcPr marL="9525" marR="9525" marT="9525" marB="0" anchor="ctr">
                    <a:lnL>
                      <a:noFill/>
                    </a:lnL>
                    <a:lnR>
                      <a:noFill/>
                    </a:lnR>
                    <a:lnT>
                      <a:noFill/>
                    </a:lnT>
                    <a:lnB>
                      <a:noFill/>
                    </a:lnB>
                  </a:tcPr>
                </a:tc>
                <a:extLst>
                  <a:ext uri="{0D108BD9-81ED-4DB2-BD59-A6C34878D82A}">
                    <a16:rowId xmlns:a16="http://schemas.microsoft.com/office/drawing/2014/main" val="10016"/>
                  </a:ext>
                </a:extLst>
              </a:tr>
              <a:tr h="301267">
                <a:tc>
                  <a:txBody>
                    <a:bodyPr/>
                    <a:lstStyle/>
                    <a:p>
                      <a:pPr algn="l" fontAlgn="ctr"/>
                      <a:r>
                        <a:rPr lang="en-US" altLang="zh-CN" sz="2000" b="1" i="0" u="none" strike="noStrike" dirty="0">
                          <a:solidFill>
                            <a:srgbClr val="000000"/>
                          </a:solidFill>
                          <a:latin typeface="宋体" panose="02010600030101010101" pitchFamily="2" charset="-122"/>
                        </a:rPr>
                        <a:t>2006</a:t>
                      </a:r>
                      <a:r>
                        <a:rPr lang="zh-CN" altLang="en-US" sz="2000" b="1" i="0" u="none" strike="noStrike" dirty="0">
                          <a:solidFill>
                            <a:srgbClr val="000000"/>
                          </a:solidFill>
                          <a:latin typeface="宋体" panose="02010600030101010101" pitchFamily="2" charset="-122"/>
                        </a:rPr>
                        <a:t>年</a:t>
                      </a:r>
                      <a:r>
                        <a:rPr lang="en-US" altLang="zh-CN" sz="2000" b="1" i="0" u="none" strike="noStrike" dirty="0">
                          <a:solidFill>
                            <a:srgbClr val="000000"/>
                          </a:solidFill>
                          <a:latin typeface="宋体" panose="02010600030101010101" pitchFamily="2" charset="-122"/>
                        </a:rPr>
                        <a:t>12</a:t>
                      </a:r>
                      <a:r>
                        <a:rPr lang="zh-CN" altLang="en-US" sz="2000" b="1" i="0" u="none" strike="noStrike" dirty="0">
                          <a:solidFill>
                            <a:srgbClr val="000000"/>
                          </a:solidFill>
                          <a:latin typeface="宋体" panose="02010600030101010101" pitchFamily="2" charset="-122"/>
                        </a:rPr>
                        <a:t>月</a:t>
                      </a:r>
                      <a:r>
                        <a:rPr lang="en-US" altLang="zh-CN" sz="2000" b="1" i="0" u="none" strike="noStrike" dirty="0">
                          <a:solidFill>
                            <a:srgbClr val="000000"/>
                          </a:solidFill>
                          <a:latin typeface="宋体" panose="02010600030101010101" pitchFamily="2" charset="-122"/>
                        </a:rPr>
                        <a:t>31</a:t>
                      </a:r>
                      <a:r>
                        <a:rPr lang="zh-CN" altLang="en-US" sz="2000" b="1" i="0" u="none" strike="noStrike" dirty="0">
                          <a:solidFill>
                            <a:srgbClr val="000000"/>
                          </a:solidFill>
                          <a:latin typeface="宋体" panose="02010600030101010101" pitchFamily="2" charset="-122"/>
                        </a:rPr>
                        <a:t>日现金余额</a:t>
                      </a:r>
                    </a:p>
                  </a:txBody>
                  <a:tcPr marL="9525" marR="9525" marT="9525" marB="0" anchor="ctr">
                    <a:lnL>
                      <a:noFill/>
                    </a:lnL>
                    <a:lnR>
                      <a:noFill/>
                    </a:lnR>
                    <a:lnT>
                      <a:noFill/>
                    </a:lnT>
                    <a:lnB>
                      <a:noFill/>
                    </a:lnB>
                  </a:tcPr>
                </a:tc>
                <a:tc>
                  <a:txBody>
                    <a:bodyPr/>
                    <a:lstStyle/>
                    <a:p>
                      <a:pPr algn="r" fontAlgn="ctr"/>
                      <a:r>
                        <a:rPr lang="en-US" altLang="zh-CN" sz="2000" b="1" i="0" u="none" strike="noStrike" dirty="0">
                          <a:solidFill>
                            <a:srgbClr val="000000"/>
                          </a:solidFill>
                          <a:latin typeface="宋体" panose="02010600030101010101" pitchFamily="2" charset="-122"/>
                        </a:rPr>
                        <a:t>255,000 </a:t>
                      </a:r>
                    </a:p>
                  </a:txBody>
                  <a:tcPr marL="9525" marR="9525" marT="9525" marB="0" anchor="ctr">
                    <a:lnL>
                      <a:noFill/>
                    </a:lnL>
                    <a:lnR>
                      <a:noFill/>
                    </a:lnR>
                    <a:lnT>
                      <a:noFill/>
                    </a:lnT>
                    <a:lnB>
                      <a:noFill/>
                    </a:lnB>
                  </a:tcPr>
                </a:tc>
                <a:extLst>
                  <a:ext uri="{0D108BD9-81ED-4DB2-BD59-A6C34878D82A}">
                    <a16:rowId xmlns:a16="http://schemas.microsoft.com/office/drawing/2014/main" val="10017"/>
                  </a:ext>
                </a:extLst>
              </a:tr>
            </a:tbl>
          </a:graphicData>
        </a:graphic>
      </p:graphicFrame>
      <p:sp>
        <p:nvSpPr>
          <p:cNvPr id="8" name="TextBox 7"/>
          <p:cNvSpPr txBox="1">
            <a:spLocks noChangeArrowheads="1"/>
          </p:cNvSpPr>
          <p:nvPr/>
        </p:nvSpPr>
        <p:spPr bwMode="auto">
          <a:xfrm>
            <a:off x="571500" y="214313"/>
            <a:ext cx="7786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a:solidFill>
                  <a:srgbClr val="FF0000"/>
                </a:solidFill>
                <a:latin typeface="Times New Roman" panose="02020603050405020304" charset="0"/>
              </a:rPr>
              <a:t>合并现金流量表</a:t>
            </a:r>
          </a:p>
        </p:txBody>
      </p:sp>
      <p:sp>
        <p:nvSpPr>
          <p:cNvPr id="9" name="右箭头 8"/>
          <p:cNvSpPr>
            <a:spLocks noChangeArrowheads="1"/>
          </p:cNvSpPr>
          <p:nvPr/>
        </p:nvSpPr>
        <p:spPr bwMode="auto">
          <a:xfrm>
            <a:off x="5214938" y="857250"/>
            <a:ext cx="1928812" cy="571500"/>
          </a:xfrm>
          <a:prstGeom prst="rightArrow">
            <a:avLst>
              <a:gd name="adj1" fmla="val 50000"/>
              <a:gd name="adj2" fmla="val 50000"/>
            </a:avLst>
          </a:prstGeom>
          <a:solidFill>
            <a:schemeClr val="bg1"/>
          </a:solidFill>
          <a:ln w="9525" algn="ctr">
            <a:solidFill>
              <a:srgbClr val="FF0000"/>
            </a:solidFill>
            <a:round/>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0000FF"/>
                </a:solidFill>
                <a:latin typeface="Times New Roman" panose="02020603050405020304" charset="0"/>
              </a:rPr>
              <a:t>＝</a:t>
            </a:r>
            <a:r>
              <a:rPr lang="en-US" altLang="zh-CN" sz="1800" b="1">
                <a:solidFill>
                  <a:srgbClr val="0000FF"/>
                </a:solidFill>
                <a:latin typeface="Times New Roman" panose="02020603050405020304" charset="0"/>
              </a:rPr>
              <a:t>750000-105000</a:t>
            </a:r>
            <a:endParaRPr lang="zh-CN" altLang="en-US" sz="1800" b="1">
              <a:solidFill>
                <a:srgbClr val="0000FF"/>
              </a:solidFill>
              <a:latin typeface="Times New Roman" panose="02020603050405020304" charset="0"/>
            </a:endParaRPr>
          </a:p>
        </p:txBody>
      </p:sp>
      <p:sp>
        <p:nvSpPr>
          <p:cNvPr id="10" name="右箭头 9"/>
          <p:cNvSpPr>
            <a:spLocks noChangeArrowheads="1"/>
          </p:cNvSpPr>
          <p:nvPr/>
        </p:nvSpPr>
        <p:spPr bwMode="auto">
          <a:xfrm>
            <a:off x="4357688" y="1285875"/>
            <a:ext cx="2786062" cy="571500"/>
          </a:xfrm>
          <a:prstGeom prst="rightArrow">
            <a:avLst>
              <a:gd name="adj1" fmla="val 50000"/>
              <a:gd name="adj2" fmla="val 49991"/>
            </a:avLst>
          </a:prstGeom>
          <a:solidFill>
            <a:schemeClr val="bg1"/>
          </a:solidFill>
          <a:ln w="9525" algn="ctr">
            <a:solidFill>
              <a:schemeClr val="bg1"/>
            </a:solidFill>
            <a:round/>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0000FF"/>
                </a:solidFill>
                <a:latin typeface="Times New Roman" panose="02020603050405020304" charset="0"/>
              </a:rPr>
              <a:t>＝</a:t>
            </a:r>
            <a:r>
              <a:rPr lang="en-US" altLang="zh-CN" sz="1800" b="1">
                <a:solidFill>
                  <a:srgbClr val="0000FF"/>
                </a:solidFill>
                <a:latin typeface="Times New Roman" panose="02020603050405020304" charset="0"/>
              </a:rPr>
              <a:t>300000</a:t>
            </a:r>
            <a:r>
              <a:rPr lang="zh-CN" altLang="en-US" sz="1800" b="1">
                <a:solidFill>
                  <a:srgbClr val="0000FF"/>
                </a:solidFill>
                <a:latin typeface="Times New Roman" panose="02020603050405020304" charset="0"/>
              </a:rPr>
              <a:t>＋</a:t>
            </a:r>
            <a:r>
              <a:rPr lang="en-US" altLang="zh-CN" sz="1800" b="1">
                <a:solidFill>
                  <a:srgbClr val="0000FF"/>
                </a:solidFill>
                <a:latin typeface="Times New Roman" panose="02020603050405020304" charset="0"/>
              </a:rPr>
              <a:t>45000</a:t>
            </a:r>
            <a:r>
              <a:rPr lang="zh-CN" altLang="en-US" sz="1800" b="1">
                <a:solidFill>
                  <a:srgbClr val="0000FF"/>
                </a:solidFill>
                <a:latin typeface="Times New Roman" panose="02020603050405020304" charset="0"/>
              </a:rPr>
              <a:t>＋</a:t>
            </a:r>
            <a:r>
              <a:rPr lang="en-US" altLang="zh-CN" sz="1800" b="1">
                <a:solidFill>
                  <a:srgbClr val="0000FF"/>
                </a:solidFill>
                <a:latin typeface="Times New Roman" panose="02020603050405020304" charset="0"/>
              </a:rPr>
              <a:t>20000</a:t>
            </a:r>
            <a:endParaRPr lang="zh-CN" altLang="en-US" sz="1800" b="1">
              <a:solidFill>
                <a:srgbClr val="0000FF"/>
              </a:solidFill>
              <a:latin typeface="Times New Roman" panose="02020603050405020304" charset="0"/>
            </a:endParaRPr>
          </a:p>
        </p:txBody>
      </p:sp>
      <p:sp>
        <p:nvSpPr>
          <p:cNvPr id="13" name="圆角矩形标注 12"/>
          <p:cNvSpPr>
            <a:spLocks noChangeArrowheads="1"/>
          </p:cNvSpPr>
          <p:nvPr/>
        </p:nvSpPr>
        <p:spPr bwMode="auto">
          <a:xfrm>
            <a:off x="4786313" y="4929188"/>
            <a:ext cx="2000250" cy="1143000"/>
          </a:xfrm>
          <a:prstGeom prst="wedgeRoundRectCallout">
            <a:avLst>
              <a:gd name="adj1" fmla="val 75542"/>
              <a:gd name="adj2" fmla="val -63963"/>
              <a:gd name="adj3" fmla="val 16667"/>
            </a:avLst>
          </a:prstGeom>
          <a:solidFill>
            <a:schemeClr val="bg1"/>
          </a:solidFill>
          <a:ln w="9525" algn="ctr">
            <a:solidFill>
              <a:srgbClr val="FF0000"/>
            </a:solidFill>
            <a:round/>
          </a:ln>
        </p:spPr>
        <p:txBody>
          <a:bodyPr wrap="none"/>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a:solidFill>
                  <a:srgbClr val="0000FF"/>
                </a:solidFill>
                <a:latin typeface="Times New Roman" panose="02020603050405020304" charset="0"/>
              </a:rPr>
              <a:t>＝少数股东利润</a:t>
            </a:r>
            <a:endParaRPr lang="en-US" altLang="zh-CN" sz="2000">
              <a:solidFill>
                <a:srgbClr val="0000FF"/>
              </a:solidFill>
              <a:latin typeface="Times New Roman" panose="02020603050405020304" charset="0"/>
            </a:endParaRPr>
          </a:p>
          <a:p>
            <a:pPr eaLnBrk="1" hangingPunct="1">
              <a:spcBef>
                <a:spcPct val="0"/>
              </a:spcBef>
              <a:buClrTx/>
              <a:buSzTx/>
              <a:buFontTx/>
              <a:buNone/>
            </a:pPr>
            <a:r>
              <a:rPr lang="zh-CN" altLang="en-US" sz="2000">
                <a:solidFill>
                  <a:srgbClr val="0000FF"/>
                </a:solidFill>
                <a:latin typeface="Times New Roman" panose="02020603050405020304" charset="0"/>
              </a:rPr>
              <a:t>－少数股东权益</a:t>
            </a:r>
            <a:endParaRPr lang="en-US" altLang="zh-CN" sz="2000">
              <a:solidFill>
                <a:srgbClr val="0000FF"/>
              </a:solidFill>
              <a:latin typeface="Times New Roman" panose="02020603050405020304" charset="0"/>
            </a:endParaRPr>
          </a:p>
          <a:p>
            <a:pPr eaLnBrk="1" hangingPunct="1">
              <a:spcBef>
                <a:spcPct val="0"/>
              </a:spcBef>
              <a:buClrTx/>
              <a:buSzTx/>
              <a:buFontTx/>
              <a:buNone/>
            </a:pPr>
            <a:r>
              <a:rPr lang="zh-CN" altLang="en-US" sz="2000">
                <a:solidFill>
                  <a:srgbClr val="0000FF"/>
                </a:solidFill>
                <a:latin typeface="Times New Roman" panose="02020603050405020304" charset="0"/>
              </a:rPr>
              <a:t>变动额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graphicFrame>
        <p:nvGraphicFramePr>
          <p:cNvPr id="5" name="表格 4"/>
          <p:cNvGraphicFramePr>
            <a:graphicFrameLocks noGrp="1"/>
          </p:cNvGraphicFramePr>
          <p:nvPr/>
        </p:nvGraphicFramePr>
        <p:xfrm>
          <a:off x="642940" y="428627"/>
          <a:ext cx="7286625" cy="5572125"/>
        </p:xfrm>
        <a:graphic>
          <a:graphicData uri="http://schemas.openxmlformats.org/drawingml/2006/table">
            <a:tbl>
              <a:tblPr/>
              <a:tblGrid>
                <a:gridCol w="5667375">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tblGrid>
              <a:tr h="371475">
                <a:tc>
                  <a:txBody>
                    <a:bodyPr/>
                    <a:lstStyle/>
                    <a:p>
                      <a:pPr algn="l" fontAlgn="ctr"/>
                      <a:r>
                        <a:rPr lang="zh-CN" altLang="en-US" sz="2000" b="1" i="0" u="none" strike="noStrike" dirty="0">
                          <a:solidFill>
                            <a:srgbClr val="000000"/>
                          </a:solidFill>
                          <a:latin typeface="宋体" panose="02010600030101010101" pitchFamily="2" charset="-122"/>
                        </a:rPr>
                        <a:t>附注 </a:t>
                      </a:r>
                    </a:p>
                  </a:txBody>
                  <a:tcPr marL="9525" marR="9525" marT="9525" marB="0" anchor="ctr">
                    <a:lnL>
                      <a:noFill/>
                    </a:lnL>
                    <a:lnR>
                      <a:noFill/>
                    </a:lnR>
                    <a:lnT>
                      <a:noFill/>
                    </a:lnT>
                    <a:lnB>
                      <a:noFill/>
                    </a:lnB>
                  </a:tcPr>
                </a:tc>
                <a:tc>
                  <a:txBody>
                    <a:bodyPr/>
                    <a:lstStyle/>
                    <a:p>
                      <a:pPr algn="ctr" fontAlgn="ctr"/>
                      <a:endParaRPr lang="zh-CN" altLang="en-US" sz="2000" b="1" i="0" u="none" strike="noStrike" dirty="0">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71475">
                <a:tc>
                  <a:txBody>
                    <a:bodyPr/>
                    <a:lstStyle/>
                    <a:p>
                      <a:pPr algn="l" fontAlgn="ctr"/>
                      <a:r>
                        <a:rPr lang="en-US" altLang="zh-CN" sz="2000" b="1" i="0" u="none" strike="noStrike">
                          <a:solidFill>
                            <a:srgbClr val="000000"/>
                          </a:solidFill>
                          <a:latin typeface="宋体" panose="02010600030101010101" pitchFamily="2" charset="-122"/>
                        </a:rPr>
                        <a:t>1</a:t>
                      </a:r>
                      <a:r>
                        <a:rPr lang="zh-CN" altLang="en-US" sz="2000" b="1" i="0" u="none" strike="noStrike">
                          <a:solidFill>
                            <a:srgbClr val="000000"/>
                          </a:solidFill>
                          <a:latin typeface="宋体" panose="02010600030101010101" pitchFamily="2" charset="-122"/>
                        </a:rPr>
                        <a:t>、不涉及现金收支的投资和筹资活动 </a:t>
                      </a:r>
                    </a:p>
                  </a:txBody>
                  <a:tcPr marL="9525" marR="9525" marT="9525" marB="0" anchor="ctr">
                    <a:lnL>
                      <a:noFill/>
                    </a:lnL>
                    <a:lnR>
                      <a:noFill/>
                    </a:lnR>
                    <a:lnT>
                      <a:noFill/>
                    </a:lnT>
                    <a:lnB>
                      <a:noFill/>
                    </a:lnB>
                  </a:tcPr>
                </a:tc>
                <a:tc>
                  <a:txBody>
                    <a:bodyPr/>
                    <a:lstStyle/>
                    <a:p>
                      <a:pPr algn="ctr" fontAlgn="ctr"/>
                      <a:endParaRPr lang="zh-CN" altLang="en-US" sz="2000" b="1" i="0" u="none" strike="noStrike">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71475">
                <a:tc>
                  <a:txBody>
                    <a:bodyPr/>
                    <a:lstStyle/>
                    <a:p>
                      <a:pPr algn="l" fontAlgn="ctr"/>
                      <a:r>
                        <a:rPr lang="zh-CN" altLang="en-US" sz="2000" b="1" i="0" u="none" strike="noStrike">
                          <a:solidFill>
                            <a:srgbClr val="000000"/>
                          </a:solidFill>
                          <a:latin typeface="宋体" panose="02010600030101010101" pitchFamily="2" charset="-122"/>
                        </a:rPr>
                        <a:t>通过签发</a:t>
                      </a:r>
                      <a:r>
                        <a:rPr lang="en-US" altLang="zh-CN" sz="2000" b="1" i="0" u="none" strike="noStrike">
                          <a:solidFill>
                            <a:srgbClr val="000000"/>
                          </a:solidFill>
                          <a:latin typeface="宋体" panose="02010600030101010101" pitchFamily="2" charset="-122"/>
                        </a:rPr>
                        <a:t>2</a:t>
                      </a:r>
                      <a:r>
                        <a:rPr lang="zh-CN" altLang="en-US" sz="2000" b="1" i="0" u="none" strike="noStrike">
                          <a:solidFill>
                            <a:srgbClr val="000000"/>
                          </a:solidFill>
                          <a:latin typeface="宋体" panose="02010600030101010101" pitchFamily="2" charset="-122"/>
                        </a:rPr>
                        <a:t>年期应付票据采购固定资产</a:t>
                      </a:r>
                      <a:r>
                        <a:rPr lang="en-US" altLang="zh-CN" sz="2000" b="1" i="0" u="none" strike="noStrike">
                          <a:solidFill>
                            <a:srgbClr val="000000"/>
                          </a:solidFill>
                          <a:latin typeface="宋体" panose="02010600030101010101" pitchFamily="2" charset="-122"/>
                        </a:rPr>
                        <a:t>300 000</a:t>
                      </a:r>
                      <a:r>
                        <a:rPr lang="zh-CN" altLang="en-US" sz="2000" b="1" i="0" u="none" strike="noStrike">
                          <a:solidFill>
                            <a:srgbClr val="000000"/>
                          </a:solidFill>
                          <a:latin typeface="宋体" panose="02010600030101010101" pitchFamily="2" charset="-122"/>
                        </a:rPr>
                        <a:t>元</a:t>
                      </a:r>
                    </a:p>
                  </a:txBody>
                  <a:tcPr marL="9525" marR="9525" marT="9525" marB="0" anchor="ctr">
                    <a:lnL>
                      <a:noFill/>
                    </a:lnL>
                    <a:lnR>
                      <a:noFill/>
                    </a:lnR>
                    <a:lnT>
                      <a:noFill/>
                    </a:lnT>
                    <a:lnB>
                      <a:noFill/>
                    </a:lnB>
                  </a:tcPr>
                </a:tc>
                <a:tc>
                  <a:txBody>
                    <a:bodyPr/>
                    <a:lstStyle/>
                    <a:p>
                      <a:pPr algn="ctr" fontAlgn="ctr"/>
                      <a:endParaRPr lang="zh-CN" altLang="en-US" sz="2000" b="1" i="0" u="none" strike="noStrike">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71475">
                <a:tc>
                  <a:txBody>
                    <a:bodyPr/>
                    <a:lstStyle/>
                    <a:p>
                      <a:pPr algn="l" fontAlgn="ctr"/>
                      <a:r>
                        <a:rPr lang="en-US" altLang="zh-CN" sz="2000" b="1" i="0" u="none" strike="noStrike" dirty="0">
                          <a:solidFill>
                            <a:srgbClr val="000000"/>
                          </a:solidFill>
                          <a:latin typeface="宋体" panose="02010600030101010101" pitchFamily="2" charset="-122"/>
                        </a:rPr>
                        <a:t>2</a:t>
                      </a:r>
                      <a:r>
                        <a:rPr lang="zh-CN" altLang="en-US" sz="2000" b="1" i="0" u="none" strike="noStrike" dirty="0">
                          <a:solidFill>
                            <a:srgbClr val="000000"/>
                          </a:solidFill>
                          <a:latin typeface="宋体" panose="02010600030101010101" pitchFamily="2" charset="-122"/>
                        </a:rPr>
                        <a:t>、将净利润调节为经营活动的现金流量</a:t>
                      </a:r>
                    </a:p>
                  </a:txBody>
                  <a:tcPr marL="9525" marR="9525" marT="9525" marB="0" anchor="ctr">
                    <a:lnL>
                      <a:noFill/>
                    </a:lnL>
                    <a:lnR>
                      <a:noFill/>
                    </a:lnR>
                    <a:lnT>
                      <a:noFill/>
                    </a:lnT>
                    <a:lnB>
                      <a:noFill/>
                    </a:lnB>
                  </a:tcPr>
                </a:tc>
                <a:tc>
                  <a:txBody>
                    <a:bodyPr/>
                    <a:lstStyle/>
                    <a:p>
                      <a:pPr algn="ctr" fontAlgn="ctr"/>
                      <a:endParaRPr lang="zh-CN" altLang="en-US" sz="2000" b="1" i="0" u="none" strike="noStrike">
                        <a:solidFill>
                          <a:srgbClr val="000000"/>
                        </a:solidFill>
                        <a:latin typeface="宋体" panose="02010600030101010101" pitchFamily="2" charset="-122"/>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71475">
                <a:tc>
                  <a:txBody>
                    <a:bodyPr/>
                    <a:lstStyle/>
                    <a:p>
                      <a:pPr algn="l" fontAlgn="ctr"/>
                      <a:r>
                        <a:rPr lang="zh-CN" altLang="en-US" sz="2000" b="1" i="0" u="none" strike="noStrike" dirty="0">
                          <a:solidFill>
                            <a:srgbClr val="000000"/>
                          </a:solidFill>
                          <a:latin typeface="宋体" panose="02010600030101010101" pitchFamily="2" charset="-122"/>
                        </a:rPr>
                        <a:t>归属于母公司股东的净利润</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150,000 </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71475">
                <a:tc>
                  <a:txBody>
                    <a:bodyPr/>
                    <a:lstStyle/>
                    <a:p>
                      <a:pPr algn="l" fontAlgn="ctr"/>
                      <a:r>
                        <a:rPr lang="zh-CN" altLang="en-US" sz="2000" b="1" i="0" u="none" strike="noStrike">
                          <a:solidFill>
                            <a:srgbClr val="000000"/>
                          </a:solidFill>
                          <a:latin typeface="宋体" panose="02010600030101010101" pitchFamily="2" charset="-122"/>
                        </a:rPr>
                        <a:t>少数股东利润</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50,000 </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371475">
                <a:tc>
                  <a:txBody>
                    <a:bodyPr/>
                    <a:lstStyle/>
                    <a:p>
                      <a:pPr algn="l" fontAlgn="ctr"/>
                      <a:r>
                        <a:rPr lang="zh-CN" altLang="en-US" sz="2000" b="1" i="0" u="none" strike="noStrike">
                          <a:solidFill>
                            <a:srgbClr val="000000"/>
                          </a:solidFill>
                          <a:latin typeface="宋体" panose="02010600030101010101" pitchFamily="2" charset="-122"/>
                        </a:rPr>
                        <a:t>处置固定无形和其他长期资产的损失</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10,000 </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71475">
                <a:tc>
                  <a:txBody>
                    <a:bodyPr/>
                    <a:lstStyle/>
                    <a:p>
                      <a:pPr algn="l" fontAlgn="ctr"/>
                      <a:r>
                        <a:rPr lang="zh-CN" altLang="en-US" sz="2000" b="1" i="0" u="none" strike="noStrike">
                          <a:solidFill>
                            <a:srgbClr val="000000"/>
                          </a:solidFill>
                          <a:latin typeface="宋体" panose="02010600030101010101" pitchFamily="2" charset="-122"/>
                        </a:rPr>
                        <a:t>投资损失</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减收益</a:t>
                      </a:r>
                      <a:r>
                        <a:rPr lang="en-US" altLang="zh-CN" sz="2000" b="1" i="0" u="none" strike="noStrike">
                          <a:solidFill>
                            <a:srgbClr val="000000"/>
                          </a:solidFill>
                          <a:latin typeface="宋体" panose="02010600030101010101" pitchFamily="2" charset="-122"/>
                        </a:rPr>
                        <a:t>)</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(15,000)</a:t>
                      </a: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371475">
                <a:tc>
                  <a:txBody>
                    <a:bodyPr/>
                    <a:lstStyle/>
                    <a:p>
                      <a:pPr algn="l" fontAlgn="ctr"/>
                      <a:r>
                        <a:rPr lang="zh-CN" altLang="en-US" sz="2000" b="1" i="0" u="none" strike="noStrike">
                          <a:solidFill>
                            <a:srgbClr val="000000"/>
                          </a:solidFill>
                          <a:latin typeface="宋体" panose="02010600030101010101" pitchFamily="2" charset="-122"/>
                        </a:rPr>
                        <a:t>财务费用</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24,000 </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371475">
                <a:tc>
                  <a:txBody>
                    <a:bodyPr/>
                    <a:lstStyle/>
                    <a:p>
                      <a:pPr algn="l" fontAlgn="ctr"/>
                      <a:r>
                        <a:rPr lang="zh-CN" altLang="en-US" sz="2000" b="1" i="0" u="none" strike="noStrike">
                          <a:solidFill>
                            <a:srgbClr val="000000"/>
                          </a:solidFill>
                          <a:latin typeface="宋体" panose="02010600030101010101" pitchFamily="2" charset="-122"/>
                        </a:rPr>
                        <a:t>固定资产折旧</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120,000 </a:t>
                      </a: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71475">
                <a:tc>
                  <a:txBody>
                    <a:bodyPr/>
                    <a:lstStyle/>
                    <a:p>
                      <a:pPr algn="l" fontAlgn="ctr"/>
                      <a:r>
                        <a:rPr lang="zh-CN" altLang="en-US" sz="2000" b="1" i="0" u="none" strike="noStrike" dirty="0">
                          <a:solidFill>
                            <a:srgbClr val="000000"/>
                          </a:solidFill>
                          <a:latin typeface="宋体" panose="02010600030101010101" pitchFamily="2" charset="-122"/>
                        </a:rPr>
                        <a:t>资产减值损失</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10,000 </a:t>
                      </a: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71475">
                <a:tc>
                  <a:txBody>
                    <a:bodyPr/>
                    <a:lstStyle/>
                    <a:p>
                      <a:pPr algn="l" fontAlgn="ctr"/>
                      <a:r>
                        <a:rPr lang="zh-CN" altLang="en-US" sz="2000" b="1" i="0" u="none" strike="noStrike">
                          <a:solidFill>
                            <a:srgbClr val="000000"/>
                          </a:solidFill>
                          <a:latin typeface="宋体" panose="02010600030101010101" pitchFamily="2" charset="-122"/>
                        </a:rPr>
                        <a:t>存货的减少</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减增加</a:t>
                      </a:r>
                      <a:r>
                        <a:rPr lang="en-US" altLang="zh-CN" sz="2000" b="1" i="0" u="none" strike="noStrike">
                          <a:solidFill>
                            <a:srgbClr val="000000"/>
                          </a:solidFill>
                          <a:latin typeface="宋体" panose="02010600030101010101" pitchFamily="2" charset="-122"/>
                        </a:rPr>
                        <a:t>)</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(45,000)</a:t>
                      </a: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71475">
                <a:tc>
                  <a:txBody>
                    <a:bodyPr/>
                    <a:lstStyle/>
                    <a:p>
                      <a:pPr algn="l" fontAlgn="ctr"/>
                      <a:r>
                        <a:rPr lang="zh-CN" altLang="en-US" sz="2000" b="1" i="0" u="none" strike="noStrike">
                          <a:solidFill>
                            <a:srgbClr val="000000"/>
                          </a:solidFill>
                          <a:latin typeface="宋体" panose="02010600030101010101" pitchFamily="2" charset="-122"/>
                        </a:rPr>
                        <a:t>经营性应收项目的减少</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减增加</a:t>
                      </a:r>
                      <a:r>
                        <a:rPr lang="en-US" altLang="zh-CN" sz="2000" b="1" i="0" u="none" strike="noStrike">
                          <a:solidFill>
                            <a:srgbClr val="000000"/>
                          </a:solidFill>
                          <a:latin typeface="宋体" panose="02010600030101010101" pitchFamily="2" charset="-122"/>
                        </a:rPr>
                        <a:t>)</a:t>
                      </a:r>
                    </a:p>
                  </a:txBody>
                  <a:tcPr marL="9525" marR="9525" marT="9525" marB="0" anchor="ctr">
                    <a:lnL>
                      <a:noFill/>
                    </a:lnL>
                    <a:lnR>
                      <a:noFill/>
                    </a:lnR>
                    <a:lnT>
                      <a:noFill/>
                    </a:lnT>
                    <a:lnB>
                      <a:noFill/>
                    </a:lnB>
                  </a:tcPr>
                </a:tc>
                <a:tc>
                  <a:txBody>
                    <a:bodyPr/>
                    <a:lstStyle/>
                    <a:p>
                      <a:pPr algn="ctr" fontAlgn="ctr"/>
                      <a:r>
                        <a:rPr lang="en-US" altLang="zh-CN" sz="2000" b="1" i="0" u="none" strike="noStrike">
                          <a:solidFill>
                            <a:srgbClr val="000000"/>
                          </a:solidFill>
                          <a:latin typeface="宋体" panose="02010600030101010101" pitchFamily="2" charset="-122"/>
                        </a:rPr>
                        <a:t>(105,000)</a:t>
                      </a: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371475">
                <a:tc>
                  <a:txBody>
                    <a:bodyPr/>
                    <a:lstStyle/>
                    <a:p>
                      <a:pPr algn="l" fontAlgn="ctr"/>
                      <a:r>
                        <a:rPr lang="zh-CN" altLang="en-US" sz="2000" b="1" i="0" u="none" strike="noStrike">
                          <a:solidFill>
                            <a:srgbClr val="000000"/>
                          </a:solidFill>
                          <a:latin typeface="宋体" panose="02010600030101010101" pitchFamily="2" charset="-122"/>
                        </a:rPr>
                        <a:t>经营性应付项目的增加</a:t>
                      </a:r>
                      <a:r>
                        <a:rPr lang="en-US" altLang="zh-CN" sz="2000" b="1" i="0" u="none" strike="noStrike">
                          <a:solidFill>
                            <a:srgbClr val="000000"/>
                          </a:solidFill>
                          <a:latin typeface="宋体" panose="02010600030101010101" pitchFamily="2" charset="-122"/>
                        </a:rPr>
                        <a:t>(</a:t>
                      </a:r>
                      <a:r>
                        <a:rPr lang="zh-CN" altLang="en-US" sz="2000" b="1" i="0" u="none" strike="noStrike">
                          <a:solidFill>
                            <a:srgbClr val="000000"/>
                          </a:solidFill>
                          <a:latin typeface="宋体" panose="02010600030101010101" pitchFamily="2" charset="-122"/>
                        </a:rPr>
                        <a:t>减减少</a:t>
                      </a:r>
                      <a:r>
                        <a:rPr lang="en-US" altLang="zh-CN" sz="2000" b="1" i="0" u="none" strike="noStrike">
                          <a:solidFill>
                            <a:srgbClr val="000000"/>
                          </a:solidFill>
                          <a:latin typeface="宋体" panose="02010600030101010101" pitchFamily="2" charset="-122"/>
                        </a:rPr>
                        <a:t>)</a:t>
                      </a:r>
                    </a:p>
                  </a:txBody>
                  <a:tcPr marL="9525" marR="9525" marT="9525" marB="0" anchor="ctr">
                    <a:lnL>
                      <a:noFill/>
                    </a:lnL>
                    <a:lnR>
                      <a:noFill/>
                    </a:lnR>
                    <a:lnT>
                      <a:noFill/>
                    </a:lnT>
                    <a:lnB>
                      <a:noFill/>
                    </a:lnB>
                  </a:tcPr>
                </a:tc>
                <a:tc>
                  <a:txBody>
                    <a:bodyPr/>
                    <a:lstStyle/>
                    <a:p>
                      <a:pPr algn="ctr" fontAlgn="ctr"/>
                      <a:r>
                        <a:rPr lang="en-US" altLang="zh-CN" sz="2000" b="1" i="0" u="sng" strike="noStrike" dirty="0">
                          <a:solidFill>
                            <a:srgbClr val="000000"/>
                          </a:solidFill>
                          <a:latin typeface="宋体" panose="02010600030101010101" pitchFamily="2" charset="-122"/>
                        </a:rPr>
                        <a:t>(20,000)</a:t>
                      </a: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r h="371475">
                <a:tc>
                  <a:txBody>
                    <a:bodyPr/>
                    <a:lstStyle/>
                    <a:p>
                      <a:pPr algn="l" fontAlgn="ctr"/>
                      <a:r>
                        <a:rPr lang="zh-CN" altLang="en-US" sz="2000" b="1" i="0" u="none" strike="noStrike" dirty="0">
                          <a:solidFill>
                            <a:srgbClr val="000000"/>
                          </a:solidFill>
                          <a:latin typeface="宋体" panose="02010600030101010101" pitchFamily="2" charset="-122"/>
                        </a:rPr>
                        <a:t>经营活动产生之现金流量净额</a:t>
                      </a:r>
                    </a:p>
                  </a:txBody>
                  <a:tcPr marL="9525" marR="9525" marT="9525" marB="0" anchor="ctr">
                    <a:lnL>
                      <a:noFill/>
                    </a:lnL>
                    <a:lnR>
                      <a:noFill/>
                    </a:lnR>
                    <a:lnT>
                      <a:noFill/>
                    </a:lnT>
                    <a:lnB>
                      <a:noFill/>
                    </a:lnB>
                  </a:tcPr>
                </a:tc>
                <a:tc>
                  <a:txBody>
                    <a:bodyPr/>
                    <a:lstStyle/>
                    <a:p>
                      <a:pPr algn="ctr" fontAlgn="ctr"/>
                      <a:r>
                        <a:rPr lang="en-US" altLang="zh-CN" sz="2000" b="1" i="0" u="sng" strike="noStrike" dirty="0">
                          <a:solidFill>
                            <a:srgbClr val="000000"/>
                          </a:solidFill>
                          <a:latin typeface="宋体" panose="02010600030101010101" pitchFamily="2" charset="-122"/>
                        </a:rPr>
                        <a:t>179,000</a:t>
                      </a:r>
                      <a:r>
                        <a:rPr lang="en-US" altLang="zh-CN" sz="2000" b="1" i="0" u="none" strike="noStrike" dirty="0">
                          <a:solidFill>
                            <a:srgbClr val="000000"/>
                          </a:solidFill>
                          <a:latin typeface="宋体" panose="02010600030101010101" pitchFamily="2" charset="-122"/>
                        </a:rPr>
                        <a:t> </a:t>
                      </a: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
        <p:nvSpPr>
          <p:cNvPr id="265219" name="Rectangle 3" descr="Rectangle: Click to edit Master text styles&#10;Second level&#10;Third level&#10;Fourth level&#10;Fifth level"/>
          <p:cNvSpPr>
            <a:spLocks noGrp="1" noChangeArrowheads="1"/>
          </p:cNvSpPr>
          <p:nvPr>
            <p:ph type="body" idx="1"/>
          </p:nvPr>
        </p:nvSpPr>
        <p:spPr>
          <a:xfrm>
            <a:off x="539752" y="1557338"/>
            <a:ext cx="8208963" cy="4464050"/>
          </a:xfrm>
        </p:spPr>
        <p:txBody>
          <a:bodyPr/>
          <a:lstStyle/>
          <a:p>
            <a:pPr algn="just" eaLnBrk="1" hangingPunct="1"/>
            <a:r>
              <a:rPr lang="zh-CN" altLang="en-US" b="1">
                <a:solidFill>
                  <a:srgbClr val="0000FF"/>
                </a:solidFill>
              </a:rPr>
              <a:t>在个别现金流量表基础上编制</a:t>
            </a:r>
          </a:p>
          <a:p>
            <a:pPr lvl="1" algn="just" eaLnBrk="1" hangingPunct="1"/>
            <a:r>
              <a:rPr lang="zh-CN" altLang="en-US" b="1"/>
              <a:t>应当抵销企业集团内部交易、投融资关系以及子公司支付现金股利等业务对合并现金流量表编制的影响。</a:t>
            </a:r>
          </a:p>
          <a:p>
            <a:pPr lvl="1" algn="just" eaLnBrk="1" hangingPunct="1"/>
            <a:r>
              <a:rPr lang="zh-CN" altLang="en-US" b="1"/>
              <a:t>直接法</a:t>
            </a:r>
            <a:endParaRPr lang="en-US" altLang="zh-CN" b="1"/>
          </a:p>
          <a:p>
            <a:pPr lvl="2" algn="just" eaLnBrk="1" hangingPunct="1"/>
            <a:r>
              <a:rPr lang="zh-CN" altLang="en-US" b="1"/>
              <a:t>凡是对现金流量的分类产生影响的内部交易，均须加以调整。</a:t>
            </a:r>
          </a:p>
          <a:p>
            <a:pPr lvl="1" algn="just" eaLnBrk="1" hangingPunct="1"/>
            <a:r>
              <a:rPr lang="zh-CN" altLang="en-US" b="1"/>
              <a:t>间接法</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页脚占位符 3"/>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
        <p:nvSpPr>
          <p:cNvPr id="266243" name="TextBox 4"/>
          <p:cNvSpPr txBox="1">
            <a:spLocks noChangeArrowheads="1"/>
          </p:cNvSpPr>
          <p:nvPr/>
        </p:nvSpPr>
        <p:spPr bwMode="auto">
          <a:xfrm>
            <a:off x="323852" y="188915"/>
            <a:ext cx="8640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例</a:t>
            </a: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兹有甲公司及其拥有</a:t>
            </a:r>
            <a:r>
              <a:rPr lang="en-US" altLang="zh-CN" sz="2000" b="1">
                <a:solidFill>
                  <a:srgbClr val="000000"/>
                </a:solidFill>
                <a:latin typeface="Times New Roman" panose="02020603050405020304" charset="0"/>
              </a:rPr>
              <a:t>80%</a:t>
            </a:r>
            <a:r>
              <a:rPr lang="zh-CN" altLang="zh-CN" sz="2000" b="1">
                <a:solidFill>
                  <a:srgbClr val="000000"/>
                </a:solidFill>
                <a:latin typeface="Times New Roman" panose="02020603050405020304" charset="0"/>
              </a:rPr>
              <a:t>股份的乙子公司各自的</a:t>
            </a:r>
            <a:r>
              <a:rPr lang="en-US" altLang="zh-CN" sz="2000" b="1">
                <a:solidFill>
                  <a:srgbClr val="000000"/>
                </a:solidFill>
                <a:latin typeface="Times New Roman" panose="02020603050405020304" charset="0"/>
              </a:rPr>
              <a:t>2009</a:t>
            </a:r>
            <a:r>
              <a:rPr lang="zh-CN" altLang="zh-CN" sz="2000" b="1">
                <a:solidFill>
                  <a:srgbClr val="000000"/>
                </a:solidFill>
                <a:latin typeface="Times New Roman" panose="02020603050405020304" charset="0"/>
              </a:rPr>
              <a:t>年、</a:t>
            </a:r>
            <a:r>
              <a:rPr lang="en-US" altLang="zh-CN" sz="2000" b="1">
                <a:solidFill>
                  <a:srgbClr val="000000"/>
                </a:solidFill>
                <a:latin typeface="Times New Roman" panose="02020603050405020304" charset="0"/>
              </a:rPr>
              <a:t>2010</a:t>
            </a:r>
            <a:r>
              <a:rPr lang="zh-CN" altLang="zh-CN" sz="2000" b="1">
                <a:solidFill>
                  <a:srgbClr val="000000"/>
                </a:solidFill>
                <a:latin typeface="Times New Roman" panose="02020603050405020304" charset="0"/>
              </a:rPr>
              <a:t>年比较资产负债表和</a:t>
            </a:r>
            <a:r>
              <a:rPr lang="en-US" altLang="zh-CN" sz="2000" b="1">
                <a:solidFill>
                  <a:srgbClr val="000000"/>
                </a:solidFill>
                <a:latin typeface="Times New Roman" panose="02020603050405020304" charset="0"/>
              </a:rPr>
              <a:t>2010</a:t>
            </a:r>
            <a:r>
              <a:rPr lang="zh-CN" altLang="zh-CN" sz="2000" b="1">
                <a:solidFill>
                  <a:srgbClr val="000000"/>
                </a:solidFill>
                <a:latin typeface="Times New Roman" panose="02020603050405020304" charset="0"/>
              </a:rPr>
              <a:t>年度的利润表分别</a:t>
            </a:r>
            <a:r>
              <a:rPr lang="zh-CN" altLang="en-US" sz="2000" b="1">
                <a:solidFill>
                  <a:srgbClr val="000000"/>
                </a:solidFill>
                <a:latin typeface="Times New Roman" panose="02020603050405020304" charset="0"/>
              </a:rPr>
              <a:t>如下：</a:t>
            </a:r>
            <a:endParaRPr lang="zh-CN" altLang="zh-CN" sz="2000" b="1">
              <a:solidFill>
                <a:srgbClr val="000000"/>
              </a:solidFill>
              <a:latin typeface="Times New Roman" panose="02020603050405020304" charset="0"/>
            </a:endParaRPr>
          </a:p>
        </p:txBody>
      </p:sp>
      <p:graphicFrame>
        <p:nvGraphicFramePr>
          <p:cNvPr id="7" name="表格 6"/>
          <p:cNvGraphicFramePr>
            <a:graphicFrameLocks noGrp="1"/>
          </p:cNvGraphicFramePr>
          <p:nvPr/>
        </p:nvGraphicFramePr>
        <p:xfrm>
          <a:off x="179388" y="981077"/>
          <a:ext cx="8569326" cy="5256217"/>
        </p:xfrm>
        <a:graphic>
          <a:graphicData uri="http://schemas.openxmlformats.org/drawingml/2006/table">
            <a:tbl>
              <a:tblPr/>
              <a:tblGrid>
                <a:gridCol w="2278934">
                  <a:extLst>
                    <a:ext uri="{9D8B030D-6E8A-4147-A177-3AD203B41FA5}">
                      <a16:colId xmlns:a16="http://schemas.microsoft.com/office/drawing/2014/main" val="20000"/>
                    </a:ext>
                  </a:extLst>
                </a:gridCol>
                <a:gridCol w="1119477">
                  <a:extLst>
                    <a:ext uri="{9D8B030D-6E8A-4147-A177-3AD203B41FA5}">
                      <a16:colId xmlns:a16="http://schemas.microsoft.com/office/drawing/2014/main" val="20001"/>
                    </a:ext>
                  </a:extLst>
                </a:gridCol>
                <a:gridCol w="906242">
                  <a:extLst>
                    <a:ext uri="{9D8B030D-6E8A-4147-A177-3AD203B41FA5}">
                      <a16:colId xmlns:a16="http://schemas.microsoft.com/office/drawing/2014/main" val="20002"/>
                    </a:ext>
                  </a:extLst>
                </a:gridCol>
                <a:gridCol w="1119477">
                  <a:extLst>
                    <a:ext uri="{9D8B030D-6E8A-4147-A177-3AD203B41FA5}">
                      <a16:colId xmlns:a16="http://schemas.microsoft.com/office/drawing/2014/main" val="20003"/>
                    </a:ext>
                  </a:extLst>
                </a:gridCol>
                <a:gridCol w="1119477">
                  <a:extLst>
                    <a:ext uri="{9D8B030D-6E8A-4147-A177-3AD203B41FA5}">
                      <a16:colId xmlns:a16="http://schemas.microsoft.com/office/drawing/2014/main" val="20004"/>
                    </a:ext>
                  </a:extLst>
                </a:gridCol>
                <a:gridCol w="1119477">
                  <a:extLst>
                    <a:ext uri="{9D8B030D-6E8A-4147-A177-3AD203B41FA5}">
                      <a16:colId xmlns:a16="http://schemas.microsoft.com/office/drawing/2014/main" val="20005"/>
                    </a:ext>
                  </a:extLst>
                </a:gridCol>
                <a:gridCol w="906242">
                  <a:extLst>
                    <a:ext uri="{9D8B030D-6E8A-4147-A177-3AD203B41FA5}">
                      <a16:colId xmlns:a16="http://schemas.microsoft.com/office/drawing/2014/main" val="20006"/>
                    </a:ext>
                  </a:extLst>
                </a:gridCol>
              </a:tblGrid>
              <a:tr h="276643">
                <a:tc rowSpan="2">
                  <a:txBody>
                    <a:bodyPr/>
                    <a:lstStyle/>
                    <a:p>
                      <a:pPr algn="ctr" fontAlgn="ctr"/>
                      <a:r>
                        <a:rPr lang="zh-CN" sz="1600" b="1" i="0" u="none" strike="noStrike" dirty="0">
                          <a:solidFill>
                            <a:srgbClr val="000000"/>
                          </a:solidFill>
                          <a:latin typeface="宋体" panose="02010600030101010101" pitchFamily="2" charset="-122"/>
                        </a:rPr>
                        <a:t>项</a:t>
                      </a:r>
                      <a:r>
                        <a:rPr lang="zh-CN" sz="1600" b="1" i="0" u="none" strike="noStrike" dirty="0">
                          <a:solidFill>
                            <a:srgbClr val="000000"/>
                          </a:solidFill>
                          <a:latin typeface="Times New Roman" panose="02020603050405020304"/>
                        </a:rPr>
                        <a:t>    </a:t>
                      </a:r>
                      <a:r>
                        <a:rPr lang="zh-CN" sz="1600" b="1" i="0" u="none" strike="noStrike" dirty="0">
                          <a:solidFill>
                            <a:srgbClr val="000000"/>
                          </a:solidFill>
                          <a:latin typeface="宋体" panose="02010600030101010101" pitchFamily="2" charset="-122"/>
                        </a:rPr>
                        <a:t>目</a:t>
                      </a:r>
                    </a:p>
                  </a:txBody>
                  <a:tcPr marL="9485" marR="9485" marT="94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1" i="0" u="none" strike="noStrike">
                          <a:solidFill>
                            <a:srgbClr val="000000"/>
                          </a:solidFill>
                          <a:latin typeface="宋体" panose="02010600030101010101" pitchFamily="2" charset="-122"/>
                        </a:rPr>
                        <a:t>2009年</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en-US" sz="1600" b="1" i="0" u="none" strike="noStrike">
                          <a:solidFill>
                            <a:srgbClr val="000000"/>
                          </a:solidFill>
                          <a:latin typeface="宋体" panose="02010600030101010101" pitchFamily="2" charset="-122"/>
                        </a:rPr>
                        <a:t>2010年</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sz="1600" b="1" i="0" u="none" strike="noStrike">
                          <a:solidFill>
                            <a:srgbClr val="000000"/>
                          </a:solidFill>
                          <a:latin typeface="宋体" panose="02010600030101010101" pitchFamily="2" charset="-122"/>
                        </a:rPr>
                        <a:t>变动数</a:t>
                      </a: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val="10000"/>
                  </a:ext>
                </a:extLst>
              </a:tr>
              <a:tr h="276643">
                <a:tc vMerge="1">
                  <a:txBody>
                    <a:bodyPr/>
                    <a:lstStyle/>
                    <a:p>
                      <a:endParaRPr lang="zh-CN"/>
                    </a:p>
                  </a:txBody>
                  <a:tcPr/>
                </a:tc>
                <a:tc>
                  <a:txBody>
                    <a:bodyPr/>
                    <a:lstStyle/>
                    <a:p>
                      <a:pPr algn="ctr" fontAlgn="ctr"/>
                      <a:r>
                        <a:rPr lang="zh-CN" sz="1600" b="1" i="0" u="none" strike="noStrike">
                          <a:solidFill>
                            <a:srgbClr val="000000"/>
                          </a:solidFill>
                          <a:latin typeface="宋体" panose="02010600030101010101" pitchFamily="2" charset="-122"/>
                        </a:rPr>
                        <a:t>甲</a:t>
                      </a: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乙</a:t>
                      </a:r>
                    </a:p>
                  </a:txBody>
                  <a:tcPr marL="9485" marR="9485" marT="94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甲</a:t>
                      </a: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乙</a:t>
                      </a:r>
                    </a:p>
                  </a:txBody>
                  <a:tcPr marL="9485" marR="9485" marT="94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甲</a:t>
                      </a: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乙</a:t>
                      </a:r>
                    </a:p>
                  </a:txBody>
                  <a:tcPr marL="9485" marR="9485" marT="94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6643">
                <a:tc>
                  <a:txBody>
                    <a:bodyPr/>
                    <a:lstStyle/>
                    <a:p>
                      <a:pPr algn="l" fontAlgn="ctr"/>
                      <a:r>
                        <a:rPr lang="zh-CN" sz="1600" b="1" i="0" u="none" strike="noStrike">
                          <a:solidFill>
                            <a:srgbClr val="000000"/>
                          </a:solidFill>
                          <a:latin typeface="宋体" panose="02010600030101010101" pitchFamily="2" charset="-122"/>
                        </a:rPr>
                        <a:t>货币资金</a:t>
                      </a:r>
                    </a:p>
                  </a:txBody>
                  <a:tcPr marL="9485" marR="9485" marT="94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150 000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30 000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165 000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90 000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15 000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60 000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76643">
                <a:tc>
                  <a:txBody>
                    <a:bodyPr/>
                    <a:lstStyle/>
                    <a:p>
                      <a:pPr algn="l" fontAlgn="ctr"/>
                      <a:r>
                        <a:rPr lang="zh-CN" sz="1600" b="1" i="0" u="none" strike="noStrike">
                          <a:solidFill>
                            <a:srgbClr val="000000"/>
                          </a:solidFill>
                          <a:latin typeface="宋体" panose="02010600030101010101" pitchFamily="2" charset="-122"/>
                        </a:rPr>
                        <a:t>应收账款净额</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270 000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375 000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105 000</a:t>
                      </a:r>
                      <a:endParaRPr lang="zh-CN" sz="1600" b="1" i="0" u="none" strike="noStrike" dirty="0">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3"/>
                  </a:ext>
                </a:extLst>
              </a:tr>
              <a:tr h="276643">
                <a:tc>
                  <a:txBody>
                    <a:bodyPr/>
                    <a:lstStyle/>
                    <a:p>
                      <a:pPr algn="l" fontAlgn="ctr"/>
                      <a:r>
                        <a:rPr lang="zh-CN" sz="1600" b="1" i="0" u="none" strike="noStrike">
                          <a:solidFill>
                            <a:srgbClr val="000000"/>
                          </a:solidFill>
                          <a:latin typeface="宋体" panose="02010600030101010101" pitchFamily="2" charset="-122"/>
                        </a:rPr>
                        <a:t>存货</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185 000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185 000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65 000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45 000</a:t>
                      </a:r>
                      <a:endParaRPr lang="zh-CN" sz="1600" b="1" i="0" u="none" strike="noStrike" dirty="0">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4"/>
                  </a:ext>
                </a:extLst>
              </a:tr>
              <a:tr h="276643">
                <a:tc>
                  <a:txBody>
                    <a:bodyPr/>
                    <a:lstStyle/>
                    <a:p>
                      <a:pPr algn="l" fontAlgn="ctr"/>
                      <a:r>
                        <a:rPr lang="zh-CN" sz="1600" b="1" i="0" u="none" strike="noStrike">
                          <a:solidFill>
                            <a:srgbClr val="000000"/>
                          </a:solidFill>
                          <a:latin typeface="宋体" panose="02010600030101010101" pitchFamily="2" charset="-122"/>
                        </a:rPr>
                        <a:t>长期股权投资（乙）</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420 000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530 000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110 000</a:t>
                      </a: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5"/>
                  </a:ext>
                </a:extLst>
              </a:tr>
              <a:tr h="276643">
                <a:tc>
                  <a:txBody>
                    <a:bodyPr/>
                    <a:lstStyle/>
                    <a:p>
                      <a:pPr algn="l" fontAlgn="ctr"/>
                      <a:r>
                        <a:rPr lang="zh-CN" altLang="en-US" sz="1600" b="1" i="0" u="none" strike="noStrike" dirty="0">
                          <a:solidFill>
                            <a:srgbClr val="000000"/>
                          </a:solidFill>
                          <a:latin typeface="宋体" panose="02010600030101010101" pitchFamily="2" charset="-122"/>
                        </a:rPr>
                        <a:t>债权投资</a:t>
                      </a:r>
                      <a:endParaRPr lang="zh-CN" sz="1600" b="1" i="0" u="none" strike="noStrike" dirty="0">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95 000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5 000</a:t>
                      </a: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6"/>
                  </a:ext>
                </a:extLst>
              </a:tr>
              <a:tr h="276643">
                <a:tc>
                  <a:txBody>
                    <a:bodyPr/>
                    <a:lstStyle/>
                    <a:p>
                      <a:pPr algn="l" fontAlgn="ctr"/>
                      <a:r>
                        <a:rPr lang="zh-CN" sz="1600" b="1" i="0" u="none" strike="noStrike">
                          <a:solidFill>
                            <a:srgbClr val="000000"/>
                          </a:solidFill>
                          <a:latin typeface="宋体" panose="02010600030101010101" pitchFamily="2" charset="-122"/>
                        </a:rPr>
                        <a:t>固定资产净值</a:t>
                      </a:r>
                      <a:r>
                        <a:rPr lang="zh-CN" sz="1600" b="1" i="0" u="none" strike="noStrike">
                          <a:solidFill>
                            <a:srgbClr val="000000"/>
                          </a:solidFill>
                          <a:latin typeface="Times New Roman" panose="02020603050405020304"/>
                        </a:rPr>
                        <a:t>—</a:t>
                      </a:r>
                      <a:r>
                        <a:rPr lang="zh-CN" sz="1600" b="1" i="0" u="none" strike="noStrike">
                          <a:solidFill>
                            <a:srgbClr val="000000"/>
                          </a:solidFill>
                          <a:latin typeface="宋体" panose="02010600030101010101" pitchFamily="2" charset="-122"/>
                        </a:rPr>
                        <a:t>房屋</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160 000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60 000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150 000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50 000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7"/>
                  </a:ext>
                </a:extLst>
              </a:tr>
              <a:tr h="276643">
                <a:tc>
                  <a:txBody>
                    <a:bodyPr/>
                    <a:lstStyle/>
                    <a:p>
                      <a:pPr algn="l" fontAlgn="ctr"/>
                      <a:r>
                        <a:rPr lang="zh-CN" sz="1600" b="1" i="0" u="none" strike="noStrike">
                          <a:solidFill>
                            <a:srgbClr val="000000"/>
                          </a:solidFill>
                          <a:latin typeface="宋体" panose="02010600030101010101" pitchFamily="2" charset="-122"/>
                        </a:rPr>
                        <a:t>固定资产净值</a:t>
                      </a:r>
                      <a:r>
                        <a:rPr lang="zh-CN" sz="1600" b="1" i="0" u="none" strike="noStrike">
                          <a:solidFill>
                            <a:srgbClr val="000000"/>
                          </a:solidFill>
                          <a:latin typeface="Times New Roman" panose="02020603050405020304"/>
                        </a:rPr>
                        <a:t>—</a:t>
                      </a:r>
                      <a:r>
                        <a:rPr lang="zh-CN" sz="1600" b="1" i="0" u="none" strike="noStrike">
                          <a:solidFill>
                            <a:srgbClr val="000000"/>
                          </a:solidFill>
                          <a:latin typeface="宋体" panose="02010600030101010101" pitchFamily="2" charset="-122"/>
                        </a:rPr>
                        <a:t>机器设备</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350 000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250 000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600 000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200 000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250 000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- 50 000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8"/>
                  </a:ext>
                </a:extLst>
              </a:tr>
              <a:tr h="276643">
                <a:tc>
                  <a:txBody>
                    <a:bodyPr/>
                    <a:lstStyle/>
                    <a:p>
                      <a:pPr algn="l" fontAlgn="ctr"/>
                      <a:r>
                        <a:rPr lang="zh-CN" sz="1600" b="1" i="0" u="none" strike="noStrike">
                          <a:solidFill>
                            <a:srgbClr val="000000"/>
                          </a:solidFill>
                          <a:latin typeface="宋体" panose="02010600030101010101" pitchFamily="2" charset="-122"/>
                        </a:rPr>
                        <a:t>无形资产</a:t>
                      </a:r>
                      <a:r>
                        <a:rPr lang="zh-CN" sz="1600" b="1" i="0" u="none" strike="noStrike">
                          <a:solidFill>
                            <a:srgbClr val="000000"/>
                          </a:solidFill>
                          <a:latin typeface="Times New Roman" panose="02020603050405020304"/>
                        </a:rPr>
                        <a:t>—</a:t>
                      </a:r>
                      <a:r>
                        <a:rPr lang="zh-CN" sz="1600" b="1" i="0" u="none" strike="noStrike">
                          <a:solidFill>
                            <a:srgbClr val="000000"/>
                          </a:solidFill>
                          <a:latin typeface="宋体" panose="02010600030101010101" pitchFamily="2" charset="-122"/>
                        </a:rPr>
                        <a:t>土地使用权</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40 000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60 000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40 000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40 000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sz="1600" b="1" i="0" u="none" strike="noStrike" dirty="0">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09"/>
                  </a:ext>
                </a:extLst>
              </a:tr>
              <a:tr h="276643">
                <a:tc>
                  <a:txBody>
                    <a:bodyPr/>
                    <a:lstStyle/>
                    <a:p>
                      <a:pPr algn="l" fontAlgn="ctr"/>
                      <a:r>
                        <a:rPr lang="zh-CN" sz="1600" b="1" i="0" u="none" strike="noStrike">
                          <a:solidFill>
                            <a:srgbClr val="000000"/>
                          </a:solidFill>
                          <a:latin typeface="宋体" panose="02010600030101010101" pitchFamily="2" charset="-122"/>
                        </a:rPr>
                        <a:t>资产合计</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1 400 000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690 000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1 770 000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820 000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370 000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130 000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0"/>
                  </a:ext>
                </a:extLst>
              </a:tr>
              <a:tr h="276643">
                <a:tc>
                  <a:txBody>
                    <a:bodyPr/>
                    <a:lstStyle/>
                    <a:p>
                      <a:pPr algn="l" fontAlgn="ctr"/>
                      <a:r>
                        <a:rPr lang="zh-CN" sz="1600" b="1" i="0" u="none" strike="noStrike">
                          <a:solidFill>
                            <a:srgbClr val="000000"/>
                          </a:solidFill>
                          <a:latin typeface="宋体" panose="02010600030101010101" pitchFamily="2" charset="-122"/>
                        </a:rPr>
                        <a:t>应付账款</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270 000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250 000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1"/>
                  </a:ext>
                </a:extLst>
              </a:tr>
              <a:tr h="276643">
                <a:tc>
                  <a:txBody>
                    <a:bodyPr/>
                    <a:lstStyle/>
                    <a:p>
                      <a:pPr algn="l" fontAlgn="ctr"/>
                      <a:r>
                        <a:rPr lang="zh-CN" sz="1600" b="1" i="0" u="none" strike="noStrike">
                          <a:solidFill>
                            <a:srgbClr val="000000"/>
                          </a:solidFill>
                          <a:latin typeface="宋体" panose="02010600030101010101" pitchFamily="2" charset="-122"/>
                        </a:rPr>
                        <a:t>应付股利</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2"/>
                  </a:ext>
                </a:extLst>
              </a:tr>
              <a:tr h="276643">
                <a:tc>
                  <a:txBody>
                    <a:bodyPr/>
                    <a:lstStyle/>
                    <a:p>
                      <a:pPr algn="l" fontAlgn="ctr"/>
                      <a:r>
                        <a:rPr lang="zh-CN" sz="1600" b="1" i="0" u="none" strike="noStrike">
                          <a:solidFill>
                            <a:srgbClr val="000000"/>
                          </a:solidFill>
                          <a:latin typeface="宋体" panose="02010600030101010101" pitchFamily="2" charset="-122"/>
                        </a:rPr>
                        <a:t>长期应付款</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300 000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300 000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3"/>
                  </a:ext>
                </a:extLst>
              </a:tr>
              <a:tr h="276643">
                <a:tc>
                  <a:txBody>
                    <a:bodyPr/>
                    <a:lstStyle/>
                    <a:p>
                      <a:pPr algn="l" fontAlgn="ctr"/>
                      <a:r>
                        <a:rPr lang="zh-CN" sz="1600" b="1" i="0" u="none" strike="noStrike">
                          <a:solidFill>
                            <a:srgbClr val="000000"/>
                          </a:solidFill>
                          <a:latin typeface="宋体" panose="02010600030101010101" pitchFamily="2" charset="-122"/>
                        </a:rPr>
                        <a:t>股</a:t>
                      </a:r>
                      <a:r>
                        <a:rPr lang="zh-CN" sz="1600" b="1" i="0" u="none" strike="noStrike">
                          <a:solidFill>
                            <a:srgbClr val="000000"/>
                          </a:solidFill>
                          <a:latin typeface="Times New Roman" panose="02020603050405020304"/>
                        </a:rPr>
                        <a:t>    </a:t>
                      </a:r>
                      <a:r>
                        <a:rPr lang="zh-CN" sz="1600" b="1" i="0" u="none" strike="noStrike">
                          <a:solidFill>
                            <a:srgbClr val="000000"/>
                          </a:solidFill>
                          <a:latin typeface="宋体" panose="02010600030101010101" pitchFamily="2" charset="-122"/>
                        </a:rPr>
                        <a:t>本</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500 000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300 000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500 000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300 000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4"/>
                  </a:ext>
                </a:extLst>
              </a:tr>
              <a:tr h="276643">
                <a:tc>
                  <a:txBody>
                    <a:bodyPr/>
                    <a:lstStyle/>
                    <a:p>
                      <a:pPr algn="l" fontAlgn="ctr"/>
                      <a:r>
                        <a:rPr lang="zh-CN" sz="1600" b="1" i="0" u="none" strike="noStrike">
                          <a:solidFill>
                            <a:srgbClr val="000000"/>
                          </a:solidFill>
                          <a:latin typeface="宋体" panose="02010600030101010101" pitchFamily="2" charset="-122"/>
                        </a:rPr>
                        <a:t>资本公积</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300 000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5"/>
                  </a:ext>
                </a:extLst>
              </a:tr>
              <a:tr h="276643">
                <a:tc>
                  <a:txBody>
                    <a:bodyPr/>
                    <a:lstStyle/>
                    <a:p>
                      <a:pPr algn="l" fontAlgn="ctr"/>
                      <a:r>
                        <a:rPr lang="zh-CN" sz="1600" b="1" i="0" u="none" strike="noStrike">
                          <a:solidFill>
                            <a:srgbClr val="000000"/>
                          </a:solidFill>
                          <a:latin typeface="宋体" panose="02010600030101010101" pitchFamily="2" charset="-122"/>
                        </a:rPr>
                        <a:t>盈余公积</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500 000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80 000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520 000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130 000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50 000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6"/>
                  </a:ext>
                </a:extLst>
              </a:tr>
              <a:tr h="276643">
                <a:tc>
                  <a:txBody>
                    <a:bodyPr/>
                    <a:lstStyle/>
                    <a:p>
                      <a:pPr algn="l" fontAlgn="ctr"/>
                      <a:r>
                        <a:rPr lang="zh-CN" sz="1600" b="1" i="0" u="none" strike="noStrike">
                          <a:solidFill>
                            <a:srgbClr val="000000"/>
                          </a:solidFill>
                          <a:latin typeface="宋体" panose="02010600030101010101" pitchFamily="2" charset="-122"/>
                        </a:rPr>
                        <a:t>未分配利润</a:t>
                      </a: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r>
                        <a:rPr lang="en-US" sz="1600" b="1" i="0" u="sng" strike="noStrike">
                          <a:solidFill>
                            <a:srgbClr val="000000"/>
                          </a:solidFill>
                          <a:latin typeface="宋体" panose="02010600030101010101" pitchFamily="2" charset="-122"/>
                        </a:rPr>
                        <a:t> 150 000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r>
                        <a:rPr lang="en-US" sz="1600" b="1" i="0" u="sng" strike="noStrike">
                          <a:solidFill>
                            <a:srgbClr val="000000"/>
                          </a:solidFill>
                          <a:latin typeface="宋体" panose="02010600030101010101" pitchFamily="2" charset="-122"/>
                        </a:rPr>
                        <a:t> 50 000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100 000</a:t>
                      </a:r>
                      <a:endParaRPr lang="zh-CN" sz="1600" b="1" i="0" u="none" strike="noStrike">
                        <a:solidFill>
                          <a:srgbClr val="000000"/>
                        </a:solidFill>
                        <a:latin typeface="宋体" panose="02010600030101010101" pitchFamily="2" charset="-122"/>
                      </a:endParaRPr>
                    </a:p>
                  </a:txBody>
                  <a:tcPr marL="9485" marR="9485" marT="9484" marB="0" anchor="ctr">
                    <a:lnL>
                      <a:noFill/>
                    </a:lnL>
                    <a:lnR>
                      <a:noFill/>
                    </a:lnR>
                    <a:lnT>
                      <a:noFill/>
                    </a:lnT>
                    <a:lnB>
                      <a:noFill/>
                    </a:lnB>
                  </a:tcPr>
                </a:tc>
                <a:extLst>
                  <a:ext uri="{0D108BD9-81ED-4DB2-BD59-A6C34878D82A}">
                    <a16:rowId xmlns:a16="http://schemas.microsoft.com/office/drawing/2014/main" val="10017"/>
                  </a:ext>
                </a:extLst>
              </a:tr>
              <a:tr h="276643">
                <a:tc>
                  <a:txBody>
                    <a:bodyPr/>
                    <a:lstStyle/>
                    <a:p>
                      <a:pPr algn="l" fontAlgn="ctr"/>
                      <a:r>
                        <a:rPr lang="en-US" sz="1600" b="1" i="0" u="none" strike="noStrike">
                          <a:solidFill>
                            <a:srgbClr val="000000"/>
                          </a:solidFill>
                          <a:latin typeface="宋体" panose="02010600030101010101" pitchFamily="2" charset="-122"/>
                        </a:rPr>
                        <a:t>  权益合计</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1 400 000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690 000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1 770 000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820 000</a:t>
                      </a:r>
                      <a:endParaRPr lang="zh-CN" sz="1600" b="1" i="0" u="none" strike="noStrike">
                        <a:solidFill>
                          <a:srgbClr val="000000"/>
                        </a:solidFill>
                        <a:latin typeface="宋体" panose="02010600030101010101" pitchFamily="2" charset="-122"/>
                      </a:endParaRPr>
                    </a:p>
                  </a:txBody>
                  <a:tcPr marL="9485" marR="9485" marT="948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370 000</a:t>
                      </a:r>
                      <a:endParaRPr lang="zh-CN" sz="1600" b="1" i="0" u="none" strike="noStrike">
                        <a:solidFill>
                          <a:srgbClr val="000000"/>
                        </a:solidFill>
                        <a:latin typeface="宋体" panose="02010600030101010101" pitchFamily="2" charset="-122"/>
                      </a:endParaRPr>
                    </a:p>
                  </a:txBody>
                  <a:tcPr marL="9485" marR="9485" marT="9484"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宋体" panose="02010600030101010101" pitchFamily="2" charset="-122"/>
                        </a:rPr>
                        <a:t>130 000</a:t>
                      </a:r>
                      <a:endParaRPr lang="zh-CN" sz="1600" b="1" i="0" u="none" strike="noStrike" dirty="0">
                        <a:solidFill>
                          <a:srgbClr val="000000"/>
                        </a:solidFill>
                        <a:latin typeface="宋体" panose="02010600030101010101" pitchFamily="2" charset="-122"/>
                      </a:endParaRPr>
                    </a:p>
                  </a:txBody>
                  <a:tcPr marL="9485" marR="9485" marT="9484"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页脚占位符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graphicFrame>
        <p:nvGraphicFramePr>
          <p:cNvPr id="4" name="表格 3"/>
          <p:cNvGraphicFramePr>
            <a:graphicFrameLocks noGrp="1"/>
          </p:cNvGraphicFramePr>
          <p:nvPr/>
        </p:nvGraphicFramePr>
        <p:xfrm>
          <a:off x="468315" y="260352"/>
          <a:ext cx="7056437" cy="2787653"/>
        </p:xfrm>
        <a:graphic>
          <a:graphicData uri="http://schemas.openxmlformats.org/drawingml/2006/table">
            <a:tbl>
              <a:tblPr/>
              <a:tblGrid>
                <a:gridCol w="4057859">
                  <a:extLst>
                    <a:ext uri="{9D8B030D-6E8A-4147-A177-3AD203B41FA5}">
                      <a16:colId xmlns:a16="http://schemas.microsoft.com/office/drawing/2014/main" val="20000"/>
                    </a:ext>
                  </a:extLst>
                </a:gridCol>
                <a:gridCol w="1499289">
                  <a:extLst>
                    <a:ext uri="{9D8B030D-6E8A-4147-A177-3AD203B41FA5}">
                      <a16:colId xmlns:a16="http://schemas.microsoft.com/office/drawing/2014/main" val="20001"/>
                    </a:ext>
                  </a:extLst>
                </a:gridCol>
                <a:gridCol w="1499289">
                  <a:extLst>
                    <a:ext uri="{9D8B030D-6E8A-4147-A177-3AD203B41FA5}">
                      <a16:colId xmlns:a16="http://schemas.microsoft.com/office/drawing/2014/main" val="20002"/>
                    </a:ext>
                  </a:extLst>
                </a:gridCol>
              </a:tblGrid>
              <a:tr h="253423">
                <a:tc gridSpan="3">
                  <a:txBody>
                    <a:bodyPr/>
                    <a:lstStyle/>
                    <a:p>
                      <a:pPr algn="ctr" fontAlgn="ctr"/>
                      <a:r>
                        <a:rPr lang="zh-CN" altLang="en-US" sz="1600" b="1" i="0" u="none" strike="noStrike" dirty="0">
                          <a:solidFill>
                            <a:srgbClr val="000000"/>
                          </a:solidFill>
                          <a:latin typeface="宋体" panose="02010600030101010101" pitchFamily="2" charset="-122"/>
                        </a:rPr>
                        <a:t>利润表（</a:t>
                      </a:r>
                      <a:r>
                        <a:rPr lang="en-US" altLang="zh-CN" sz="1600" b="1" i="0" u="none" strike="noStrike" dirty="0">
                          <a:solidFill>
                            <a:srgbClr val="000000"/>
                          </a:solidFill>
                          <a:latin typeface="宋体" panose="02010600030101010101" pitchFamily="2" charset="-122"/>
                        </a:rPr>
                        <a:t>2010</a:t>
                      </a:r>
                      <a:r>
                        <a:rPr lang="zh-CN" altLang="en-US" sz="1600" b="1" i="0" u="none" strike="noStrike" dirty="0">
                          <a:solidFill>
                            <a:srgbClr val="000000"/>
                          </a:solidFill>
                          <a:latin typeface="宋体" panose="02010600030101010101" pitchFamily="2" charset="-122"/>
                        </a:rPr>
                        <a:t>年度）           单位：元</a:t>
                      </a:r>
                    </a:p>
                  </a:txBody>
                  <a:tcPr marL="9525" marR="9525" marT="952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53423">
                <a:tc>
                  <a:txBody>
                    <a:bodyPr/>
                    <a:lstStyle/>
                    <a:p>
                      <a:pPr algn="l" fontAlgn="ctr"/>
                      <a:r>
                        <a:rPr lang="zh-CN" altLang="en-US" sz="1600" b="1" i="0" u="none" strike="noStrike">
                          <a:solidFill>
                            <a:srgbClr val="000000"/>
                          </a:solidFill>
                          <a:latin typeface="宋体" panose="02010600030101010101" pitchFamily="2" charset="-122"/>
                        </a:rPr>
                        <a:t>项    目</a:t>
                      </a:r>
                    </a:p>
                  </a:txBody>
                  <a:tcPr marL="9525" marR="9525" marT="952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latin typeface="宋体" panose="02010600030101010101" pitchFamily="2" charset="-122"/>
                        </a:rPr>
                        <a:t>甲公司</a:t>
                      </a:r>
                    </a:p>
                  </a:txBody>
                  <a:tcPr marL="9525" marR="9525" marT="952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1" i="0" u="none" strike="noStrike">
                          <a:solidFill>
                            <a:srgbClr val="000000"/>
                          </a:solidFill>
                          <a:latin typeface="宋体" panose="02010600030101010101" pitchFamily="2" charset="-122"/>
                        </a:rPr>
                        <a:t>乙公司</a:t>
                      </a:r>
                    </a:p>
                  </a:txBody>
                  <a:tcPr marL="9525" marR="9525" marT="952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3423">
                <a:tc>
                  <a:txBody>
                    <a:bodyPr/>
                    <a:lstStyle/>
                    <a:p>
                      <a:pPr algn="l" fontAlgn="ctr"/>
                      <a:r>
                        <a:rPr lang="zh-CN" altLang="en-US" sz="1600" b="1" i="0" u="none" strike="noStrike">
                          <a:solidFill>
                            <a:srgbClr val="000000"/>
                          </a:solidFill>
                          <a:latin typeface="宋体" panose="02010600030101010101" pitchFamily="2" charset="-122"/>
                        </a:rPr>
                        <a:t>商品销售收入净额</a:t>
                      </a:r>
                    </a:p>
                  </a:txBody>
                  <a:tcPr marL="9525" marR="9525" marT="95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350 000</a:t>
                      </a:r>
                    </a:p>
                  </a:txBody>
                  <a:tcPr marL="9525" marR="9525" marT="952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400 000</a:t>
                      </a:r>
                    </a:p>
                  </a:txBody>
                  <a:tcPr marL="9525" marR="9525" marT="9527"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53423">
                <a:tc>
                  <a:txBody>
                    <a:bodyPr/>
                    <a:lstStyle/>
                    <a:p>
                      <a:pPr algn="l" fontAlgn="ctr"/>
                      <a:r>
                        <a:rPr lang="zh-CN" altLang="en-US" sz="1600" b="1" i="0" u="none" strike="noStrike">
                          <a:solidFill>
                            <a:srgbClr val="000000"/>
                          </a:solidFill>
                          <a:latin typeface="宋体" panose="02010600030101010101" pitchFamily="2" charset="-122"/>
                        </a:rPr>
                        <a:t>减：商品销售成本</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250 000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50 000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extLst>
                  <a:ext uri="{0D108BD9-81ED-4DB2-BD59-A6C34878D82A}">
                    <a16:rowId xmlns:a16="http://schemas.microsoft.com/office/drawing/2014/main" val="10003"/>
                  </a:ext>
                </a:extLst>
              </a:tr>
              <a:tr h="253423">
                <a:tc>
                  <a:txBody>
                    <a:bodyPr/>
                    <a:lstStyle/>
                    <a:p>
                      <a:pPr algn="l" fontAlgn="ctr"/>
                      <a:r>
                        <a:rPr lang="zh-CN" altLang="en-US" sz="1600" b="1" i="0" u="none" strike="noStrike">
                          <a:solidFill>
                            <a:srgbClr val="000000"/>
                          </a:solidFill>
                          <a:latin typeface="宋体" panose="02010600030101010101" pitchFamily="2" charset="-122"/>
                        </a:rPr>
                        <a:t>经营费用</a:t>
                      </a:r>
                      <a:r>
                        <a:rPr lang="en-US" altLang="zh-CN" sz="1600" b="1" i="0" u="none" strike="noStrike">
                          <a:solidFill>
                            <a:srgbClr val="000000"/>
                          </a:solidFill>
                          <a:latin typeface="宋体" panose="02010600030101010101" pitchFamily="2" charset="-122"/>
                        </a:rPr>
                        <a:t>—</a:t>
                      </a:r>
                      <a:r>
                        <a:rPr lang="zh-CN" altLang="en-US" sz="1600" b="1" i="0" u="none" strike="noStrike">
                          <a:solidFill>
                            <a:srgbClr val="000000"/>
                          </a:solidFill>
                          <a:latin typeface="宋体" panose="02010600030101010101" pitchFamily="2" charset="-122"/>
                        </a:rPr>
                        <a:t>工资</a:t>
                      </a:r>
                    </a:p>
                  </a:txBody>
                  <a:tcPr marL="9525" marR="9525" marT="9527" marB="0" anchor="ctr">
                    <a:lnL>
                      <a:noFill/>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（44 000）</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10 000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extLst>
                  <a:ext uri="{0D108BD9-81ED-4DB2-BD59-A6C34878D82A}">
                    <a16:rowId xmlns:a16="http://schemas.microsoft.com/office/drawing/2014/main" val="10004"/>
                  </a:ext>
                </a:extLst>
              </a:tr>
              <a:tr h="253423">
                <a:tc>
                  <a:txBody>
                    <a:bodyPr/>
                    <a:lstStyle/>
                    <a:p>
                      <a:pPr algn="l" fontAlgn="ctr"/>
                      <a:r>
                        <a:rPr lang="en-US" altLang="zh-CN" sz="1600" b="1" i="0" u="none" strike="noStrike" dirty="0">
                          <a:solidFill>
                            <a:srgbClr val="000000"/>
                          </a:solidFill>
                          <a:latin typeface="宋体" panose="02010600030101010101" pitchFamily="2" charset="-122"/>
                        </a:rPr>
                        <a:t>        —</a:t>
                      </a:r>
                      <a:r>
                        <a:rPr lang="zh-CN" altLang="en-US" sz="1600" b="1" i="0" u="none" strike="noStrike" dirty="0">
                          <a:solidFill>
                            <a:srgbClr val="000000"/>
                          </a:solidFill>
                          <a:latin typeface="宋体" panose="02010600030101010101" pitchFamily="2" charset="-122"/>
                        </a:rPr>
                        <a:t>折旧</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60 000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60 000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extLst>
                  <a:ext uri="{0D108BD9-81ED-4DB2-BD59-A6C34878D82A}">
                    <a16:rowId xmlns:a16="http://schemas.microsoft.com/office/drawing/2014/main" val="10005"/>
                  </a:ext>
                </a:extLst>
              </a:tr>
              <a:tr h="253423">
                <a:tc>
                  <a:txBody>
                    <a:bodyPr/>
                    <a:lstStyle/>
                    <a:p>
                      <a:pPr algn="l" fontAlgn="ctr"/>
                      <a:r>
                        <a:rPr lang="en-US" altLang="zh-CN" sz="1600" b="1" i="0" u="none" strike="noStrike" dirty="0">
                          <a:solidFill>
                            <a:srgbClr val="000000"/>
                          </a:solidFill>
                          <a:latin typeface="宋体" panose="02010600030101010101" pitchFamily="2" charset="-122"/>
                        </a:rPr>
                        <a:t>        —</a:t>
                      </a:r>
                      <a:r>
                        <a:rPr lang="zh-CN" altLang="en-US" sz="1600" b="1" i="0" u="none" strike="noStrike" dirty="0">
                          <a:solidFill>
                            <a:srgbClr val="000000"/>
                          </a:solidFill>
                          <a:latin typeface="宋体" panose="02010600030101010101" pitchFamily="2" charset="-122"/>
                        </a:rPr>
                        <a:t>其它</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27 000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none" strike="noStrike">
                          <a:solidFill>
                            <a:srgbClr val="000000"/>
                          </a:solidFill>
                          <a:latin typeface="宋体" panose="02010600030101010101" pitchFamily="2" charset="-122"/>
                        </a:rPr>
                        <a:t>20 000</a:t>
                      </a:r>
                      <a:r>
                        <a:rPr lang="zh-CN" altLang="en-US" sz="1600" b="1" i="0" u="none" strike="noStrike">
                          <a:solidFill>
                            <a:srgbClr val="000000"/>
                          </a:solidFill>
                          <a:latin typeface="宋体" panose="02010600030101010101" pitchFamily="2" charset="-122"/>
                        </a:rPr>
                        <a:t>）</a:t>
                      </a:r>
                    </a:p>
                  </a:txBody>
                  <a:tcPr marL="9525" marR="9525" marT="9527" marB="0" anchor="ctr">
                    <a:lnL>
                      <a:noFill/>
                    </a:lnL>
                    <a:lnR>
                      <a:noFill/>
                    </a:lnR>
                    <a:lnT>
                      <a:noFill/>
                    </a:lnT>
                    <a:lnB>
                      <a:noFill/>
                    </a:lnB>
                  </a:tcPr>
                </a:tc>
                <a:extLst>
                  <a:ext uri="{0D108BD9-81ED-4DB2-BD59-A6C34878D82A}">
                    <a16:rowId xmlns:a16="http://schemas.microsoft.com/office/drawing/2014/main" val="10006"/>
                  </a:ext>
                </a:extLst>
              </a:tr>
              <a:tr h="253423">
                <a:tc>
                  <a:txBody>
                    <a:bodyPr/>
                    <a:lstStyle/>
                    <a:p>
                      <a:pPr algn="l" fontAlgn="ctr"/>
                      <a:r>
                        <a:rPr lang="zh-CN" altLang="en-US" sz="1600" b="1" i="0" u="none" strike="noStrike" dirty="0">
                          <a:solidFill>
                            <a:srgbClr val="000000"/>
                          </a:solidFill>
                          <a:latin typeface="宋体" panose="02010600030101010101" pitchFamily="2" charset="-122"/>
                        </a:rPr>
                        <a:t>  加：投资收益</a:t>
                      </a:r>
                      <a:r>
                        <a:rPr lang="en-US" altLang="zh-CN" sz="1600" b="1" i="0" u="none" strike="noStrike" dirty="0">
                          <a:solidFill>
                            <a:srgbClr val="000000"/>
                          </a:solidFill>
                          <a:latin typeface="宋体" panose="02010600030101010101" pitchFamily="2" charset="-122"/>
                        </a:rPr>
                        <a:t>—</a:t>
                      </a:r>
                      <a:r>
                        <a:rPr lang="zh-CN" altLang="en-US" sz="1600" b="1" i="0" u="none" strike="noStrike" dirty="0">
                          <a:solidFill>
                            <a:srgbClr val="000000"/>
                          </a:solidFill>
                          <a:latin typeface="宋体" panose="02010600030101010101" pitchFamily="2" charset="-122"/>
                        </a:rPr>
                        <a:t>债权投资</a:t>
                      </a:r>
                    </a:p>
                  </a:txBody>
                  <a:tcPr marL="9525" marR="9525" marT="9527" marB="0" anchor="ctr">
                    <a:lnL>
                      <a:noFill/>
                    </a:lnL>
                    <a:lnR>
                      <a:noFill/>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15 000</a:t>
                      </a:r>
                    </a:p>
                  </a:txBody>
                  <a:tcPr marL="9525" marR="9525" marT="9527" marB="0" anchor="ctr">
                    <a:lnL>
                      <a:noFill/>
                    </a:lnL>
                    <a:lnR>
                      <a:noFill/>
                    </a:lnR>
                    <a:lnT>
                      <a:noFill/>
                    </a:lnT>
                    <a:lnB>
                      <a:noFill/>
                    </a:lnB>
                  </a:tcPr>
                </a:tc>
                <a:tc>
                  <a:txBody>
                    <a:bodyPr/>
                    <a:lstStyle/>
                    <a:p>
                      <a:pPr algn="ctr" fontAlgn="ctr"/>
                      <a:endParaRPr lang="zh-CN" altLang="en-US" sz="1600" b="1" i="0" u="none" strike="noStrike">
                        <a:solidFill>
                          <a:srgbClr val="000000"/>
                        </a:solidFill>
                        <a:latin typeface="宋体" panose="02010600030101010101" pitchFamily="2" charset="-122"/>
                      </a:endParaRPr>
                    </a:p>
                  </a:txBody>
                  <a:tcPr marL="9525" marR="9525" marT="9527" marB="0" anchor="ctr">
                    <a:lnL>
                      <a:noFill/>
                    </a:lnL>
                    <a:lnR>
                      <a:noFill/>
                    </a:lnR>
                    <a:lnT>
                      <a:noFill/>
                    </a:lnT>
                    <a:lnB>
                      <a:noFill/>
                    </a:lnB>
                  </a:tcPr>
                </a:tc>
                <a:extLst>
                  <a:ext uri="{0D108BD9-81ED-4DB2-BD59-A6C34878D82A}">
                    <a16:rowId xmlns:a16="http://schemas.microsoft.com/office/drawing/2014/main" val="10007"/>
                  </a:ext>
                </a:extLst>
              </a:tr>
              <a:tr h="253423">
                <a:tc>
                  <a:txBody>
                    <a:bodyPr/>
                    <a:lstStyle/>
                    <a:p>
                      <a:pPr algn="l" fontAlgn="ctr"/>
                      <a:r>
                        <a:rPr lang="en-US" altLang="zh-CN" sz="1600" b="1" i="0" u="none" strike="noStrike" dirty="0">
                          <a:solidFill>
                            <a:srgbClr val="000000"/>
                          </a:solidFill>
                          <a:latin typeface="宋体" panose="02010600030101010101" pitchFamily="2" charset="-122"/>
                        </a:rPr>
                        <a:t>              —</a:t>
                      </a:r>
                      <a:r>
                        <a:rPr lang="zh-CN" altLang="en-US" sz="1600" b="1" i="0" u="none" strike="noStrike" dirty="0">
                          <a:solidFill>
                            <a:srgbClr val="000000"/>
                          </a:solidFill>
                          <a:latin typeface="宋体" panose="02010600030101010101" pitchFamily="2" charset="-122"/>
                        </a:rPr>
                        <a:t>对乙投资</a:t>
                      </a:r>
                    </a:p>
                  </a:txBody>
                  <a:tcPr marL="9525" marR="9525" marT="9527" marB="0" anchor="ctr">
                    <a:lnL>
                      <a:noFill/>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190 000</a:t>
                      </a:r>
                    </a:p>
                  </a:txBody>
                  <a:tcPr marL="9525" marR="9525" marT="9527" marB="0" anchor="ctr">
                    <a:lnL>
                      <a:noFill/>
                    </a:lnL>
                    <a:lnR>
                      <a:noFill/>
                    </a:lnR>
                    <a:lnT>
                      <a:noFill/>
                    </a:lnT>
                    <a:lnB>
                      <a:noFill/>
                    </a:lnB>
                  </a:tcPr>
                </a:tc>
                <a:tc>
                  <a:txBody>
                    <a:bodyPr/>
                    <a:lstStyle/>
                    <a:p>
                      <a:pPr algn="ctr" fontAlgn="ctr"/>
                      <a:endParaRPr lang="zh-CN" altLang="en-US" sz="1600" b="1" i="0" u="none" strike="noStrike">
                        <a:solidFill>
                          <a:srgbClr val="000000"/>
                        </a:solidFill>
                        <a:latin typeface="宋体" panose="02010600030101010101" pitchFamily="2" charset="-122"/>
                      </a:endParaRPr>
                    </a:p>
                  </a:txBody>
                  <a:tcPr marL="9525" marR="9525" marT="9527" marB="0" anchor="ctr">
                    <a:lnL>
                      <a:noFill/>
                    </a:lnL>
                    <a:lnR>
                      <a:noFill/>
                    </a:lnR>
                    <a:lnT>
                      <a:noFill/>
                    </a:lnT>
                    <a:lnB>
                      <a:noFill/>
                    </a:lnB>
                  </a:tcPr>
                </a:tc>
                <a:extLst>
                  <a:ext uri="{0D108BD9-81ED-4DB2-BD59-A6C34878D82A}">
                    <a16:rowId xmlns:a16="http://schemas.microsoft.com/office/drawing/2014/main" val="10008"/>
                  </a:ext>
                </a:extLst>
              </a:tr>
              <a:tr h="253423">
                <a:tc>
                  <a:txBody>
                    <a:bodyPr/>
                    <a:lstStyle/>
                    <a:p>
                      <a:pPr algn="l" fontAlgn="ctr"/>
                      <a:r>
                        <a:rPr lang="zh-CN" altLang="en-US" sz="1600" b="1" i="0" u="none" strike="noStrike">
                          <a:solidFill>
                            <a:srgbClr val="000000"/>
                          </a:solidFill>
                          <a:latin typeface="宋体" panose="02010600030101010101" pitchFamily="2" charset="-122"/>
                        </a:rPr>
                        <a:t>  减：营业外支出</a:t>
                      </a:r>
                      <a:r>
                        <a:rPr lang="en-US" altLang="zh-CN" sz="1600" b="1" i="0" u="none" strike="noStrike">
                          <a:solidFill>
                            <a:srgbClr val="000000"/>
                          </a:solidFill>
                          <a:latin typeface="宋体" panose="02010600030101010101" pitchFamily="2" charset="-122"/>
                        </a:rPr>
                        <a:t>—</a:t>
                      </a:r>
                      <a:r>
                        <a:rPr lang="zh-CN" altLang="en-US" sz="1600" b="1" i="0" u="none" strike="noStrike">
                          <a:solidFill>
                            <a:srgbClr val="000000"/>
                          </a:solidFill>
                          <a:latin typeface="宋体" panose="02010600030101010101" pitchFamily="2" charset="-122"/>
                        </a:rPr>
                        <a:t>出售土地使用权损失</a:t>
                      </a:r>
                    </a:p>
                  </a:txBody>
                  <a:tcPr marL="9525" marR="9525" marT="9527" marB="0" anchor="ctr">
                    <a:lnL>
                      <a:noFill/>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p>
                  </a:txBody>
                  <a:tcPr marL="9525" marR="9525" marT="9527" marB="0" anchor="ctr">
                    <a:lnL>
                      <a:noFill/>
                    </a:lnL>
                    <a:lnR>
                      <a:noFill/>
                    </a:lnR>
                    <a:lnT>
                      <a:noFill/>
                    </a:lnT>
                    <a:lnB>
                      <a:noFill/>
                    </a:lnB>
                  </a:tcPr>
                </a:tc>
                <a:tc>
                  <a:txBody>
                    <a:bodyPr/>
                    <a:lstStyle/>
                    <a:p>
                      <a:pPr algn="ctr" fontAlgn="ctr"/>
                      <a:r>
                        <a:rPr lang="zh-CN" altLang="en-US" sz="1600" b="1" i="0" u="none" strike="noStrike">
                          <a:solidFill>
                            <a:srgbClr val="000000"/>
                          </a:solidFill>
                          <a:latin typeface="宋体" panose="02010600030101010101" pitchFamily="2" charset="-122"/>
                        </a:rPr>
                        <a:t>（</a:t>
                      </a:r>
                      <a:r>
                        <a:rPr lang="en-US" altLang="zh-CN" sz="1600" b="1" i="0" u="sng" strike="noStrike">
                          <a:solidFill>
                            <a:srgbClr val="000000"/>
                          </a:solidFill>
                          <a:latin typeface="宋体" panose="02010600030101010101" pitchFamily="2" charset="-122"/>
                        </a:rPr>
                        <a:t>10 000</a:t>
                      </a:r>
                      <a:r>
                        <a:rPr lang="zh-CN" altLang="en-US" sz="1600" b="1" i="0" u="sng" strike="noStrike">
                          <a:solidFill>
                            <a:srgbClr val="000000"/>
                          </a:solidFill>
                          <a:latin typeface="宋体" panose="02010600030101010101" pitchFamily="2" charset="-122"/>
                        </a:rPr>
                        <a:t>）</a:t>
                      </a:r>
                      <a:endParaRPr lang="zh-CN" altLang="en-US" sz="1600" b="1" i="0" u="none" strike="noStrike">
                        <a:solidFill>
                          <a:srgbClr val="000000"/>
                        </a:solidFill>
                        <a:latin typeface="宋体" panose="02010600030101010101" pitchFamily="2" charset="-122"/>
                      </a:endParaRPr>
                    </a:p>
                  </a:txBody>
                  <a:tcPr marL="9525" marR="9525" marT="9527" marB="0" anchor="ctr">
                    <a:lnL>
                      <a:noFill/>
                    </a:lnL>
                    <a:lnR>
                      <a:noFill/>
                    </a:lnR>
                    <a:lnT>
                      <a:noFill/>
                    </a:lnT>
                    <a:lnB>
                      <a:noFill/>
                    </a:lnB>
                  </a:tcPr>
                </a:tc>
                <a:extLst>
                  <a:ext uri="{0D108BD9-81ED-4DB2-BD59-A6C34878D82A}">
                    <a16:rowId xmlns:a16="http://schemas.microsoft.com/office/drawing/2014/main" val="10009"/>
                  </a:ext>
                </a:extLst>
              </a:tr>
              <a:tr h="253423">
                <a:tc>
                  <a:txBody>
                    <a:bodyPr/>
                    <a:lstStyle/>
                    <a:p>
                      <a:pPr algn="l" fontAlgn="ctr"/>
                      <a:r>
                        <a:rPr lang="zh-CN" altLang="en-US" sz="1600" b="1" i="0" u="none" strike="noStrike">
                          <a:solidFill>
                            <a:srgbClr val="000000"/>
                          </a:solidFill>
                          <a:latin typeface="宋体" panose="02010600030101010101" pitchFamily="2" charset="-122"/>
                        </a:rPr>
                        <a:t>  利润总额</a:t>
                      </a:r>
                    </a:p>
                  </a:txBody>
                  <a:tcPr marL="9525" marR="9525" marT="95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150 000</a:t>
                      </a:r>
                    </a:p>
                  </a:txBody>
                  <a:tcPr marL="9525" marR="9525" marT="952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宋体" panose="02010600030101010101" pitchFamily="2" charset="-122"/>
                        </a:rPr>
                        <a:t>250 000</a:t>
                      </a:r>
                    </a:p>
                  </a:txBody>
                  <a:tcPr marL="9525" marR="9525" marT="952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67302" name="TextBox 4"/>
          <p:cNvSpPr txBox="1">
            <a:spLocks noChangeArrowheads="1"/>
          </p:cNvSpPr>
          <p:nvPr/>
        </p:nvSpPr>
        <p:spPr bwMode="auto">
          <a:xfrm>
            <a:off x="179390" y="3141663"/>
            <a:ext cx="87852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年其它有关补充资料如下：</a:t>
            </a:r>
          </a:p>
          <a:p>
            <a:pPr eaLnBrk="1" hangingPunct="1">
              <a:spcBef>
                <a:spcPct val="0"/>
              </a:spcBef>
              <a:buClrTx/>
              <a:buSzTx/>
              <a:buFontTx/>
              <a:buNone/>
            </a:pPr>
            <a:r>
              <a:rPr lang="en-US" altLang="zh-CN" sz="1600" b="1">
                <a:solidFill>
                  <a:srgbClr val="000000"/>
                </a:solidFill>
                <a:latin typeface="Times New Roman" panose="02020603050405020304" charset="0"/>
              </a:rPr>
              <a:t>1</a:t>
            </a:r>
            <a:r>
              <a:rPr lang="zh-CN" altLang="zh-CN" sz="1600" b="1">
                <a:solidFill>
                  <a:srgbClr val="000000"/>
                </a:solidFill>
                <a:latin typeface="Times New Roman" panose="02020603050405020304" charset="0"/>
              </a:rPr>
              <a:t>、</a:t>
            </a: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年度，乙公司向外界出售了成本为</a:t>
            </a:r>
            <a:r>
              <a:rPr lang="en-US" altLang="zh-CN" sz="1600" b="1">
                <a:solidFill>
                  <a:srgbClr val="000000"/>
                </a:solidFill>
                <a:latin typeface="Times New Roman" panose="02020603050405020304" charset="0"/>
              </a:rPr>
              <a:t>20 000</a:t>
            </a:r>
            <a:r>
              <a:rPr lang="zh-CN" altLang="zh-CN" sz="1600" b="1">
                <a:solidFill>
                  <a:srgbClr val="000000"/>
                </a:solidFill>
                <a:latin typeface="Times New Roman" panose="02020603050405020304" charset="0"/>
              </a:rPr>
              <a:t>元的一部分土地使用权，取得银行存款</a:t>
            </a:r>
            <a:r>
              <a:rPr lang="en-US" altLang="zh-CN" sz="1600" b="1">
                <a:solidFill>
                  <a:srgbClr val="000000"/>
                </a:solidFill>
                <a:latin typeface="Times New Roman" panose="02020603050405020304" charset="0"/>
              </a:rPr>
              <a:t>10 000</a:t>
            </a:r>
            <a:r>
              <a:rPr lang="zh-CN" altLang="zh-CN" sz="1600" b="1">
                <a:solidFill>
                  <a:srgbClr val="000000"/>
                </a:solidFill>
                <a:latin typeface="Times New Roman" panose="02020603050405020304" charset="0"/>
              </a:rPr>
              <a:t>元，发生损失</a:t>
            </a:r>
            <a:r>
              <a:rPr lang="en-US" altLang="zh-CN" sz="1600" b="1">
                <a:solidFill>
                  <a:srgbClr val="000000"/>
                </a:solidFill>
                <a:latin typeface="Times New Roman" panose="02020603050405020304" charset="0"/>
              </a:rPr>
              <a:t>10 000</a:t>
            </a:r>
            <a:r>
              <a:rPr lang="zh-CN" altLang="zh-CN" sz="1600" b="1">
                <a:solidFill>
                  <a:srgbClr val="000000"/>
                </a:solidFill>
                <a:latin typeface="Times New Roman" panose="02020603050405020304" charset="0"/>
              </a:rPr>
              <a:t>元。</a:t>
            </a:r>
          </a:p>
          <a:p>
            <a:pPr eaLnBrk="1" hangingPunct="1">
              <a:spcBef>
                <a:spcPct val="0"/>
              </a:spcBef>
              <a:buClrTx/>
              <a:buSzTx/>
              <a:buFontTx/>
              <a:buNone/>
            </a:pPr>
            <a:r>
              <a:rPr lang="en-US" altLang="zh-CN" sz="1600" b="1">
                <a:solidFill>
                  <a:srgbClr val="000000"/>
                </a:solidFill>
                <a:latin typeface="Times New Roman" panose="02020603050405020304" charset="0"/>
              </a:rPr>
              <a:t>2</a:t>
            </a:r>
            <a:r>
              <a:rPr lang="zh-CN" altLang="zh-CN" sz="1600" b="1">
                <a:solidFill>
                  <a:srgbClr val="000000"/>
                </a:solidFill>
                <a:latin typeface="Times New Roman" panose="02020603050405020304" charset="0"/>
              </a:rPr>
              <a:t>、甲公司以补偿贸易方式购买设备</a:t>
            </a:r>
            <a:r>
              <a:rPr lang="en-US" altLang="zh-CN" sz="1600" b="1">
                <a:solidFill>
                  <a:srgbClr val="000000"/>
                </a:solidFill>
                <a:latin typeface="Times New Roman" panose="02020603050405020304" charset="0"/>
              </a:rPr>
              <a:t>300 000</a:t>
            </a:r>
            <a:r>
              <a:rPr lang="zh-CN" altLang="zh-CN" sz="1600" b="1">
                <a:solidFill>
                  <a:srgbClr val="000000"/>
                </a:solidFill>
                <a:latin typeface="Times New Roman" panose="02020603050405020304" charset="0"/>
              </a:rPr>
              <a:t>元，应付设备价款记入“长期应付款”账户。</a:t>
            </a:r>
          </a:p>
          <a:p>
            <a:pPr eaLnBrk="1" hangingPunct="1">
              <a:spcBef>
                <a:spcPct val="0"/>
              </a:spcBef>
              <a:buClrTx/>
              <a:buSzTx/>
              <a:buFontTx/>
              <a:buNone/>
            </a:pPr>
            <a:r>
              <a:rPr lang="en-US" altLang="zh-CN" sz="1600" b="1">
                <a:solidFill>
                  <a:srgbClr val="000000"/>
                </a:solidFill>
                <a:latin typeface="Times New Roman" panose="02020603050405020304" charset="0"/>
              </a:rPr>
              <a:t>3</a:t>
            </a:r>
            <a:r>
              <a:rPr lang="zh-CN" altLang="zh-CN" sz="1600" b="1">
                <a:solidFill>
                  <a:srgbClr val="000000"/>
                </a:solidFill>
                <a:latin typeface="Times New Roman" panose="02020603050405020304" charset="0"/>
              </a:rPr>
              <a:t>、合并产生的商誉每年进行减值测试，本年发生</a:t>
            </a:r>
            <a:r>
              <a:rPr lang="en-US" altLang="zh-CN" sz="1600" b="1">
                <a:solidFill>
                  <a:srgbClr val="000000"/>
                </a:solidFill>
                <a:latin typeface="Times New Roman" panose="02020603050405020304" charset="0"/>
              </a:rPr>
              <a:t>10 000</a:t>
            </a:r>
            <a:r>
              <a:rPr lang="zh-CN" altLang="zh-CN" sz="1600" b="1">
                <a:solidFill>
                  <a:srgbClr val="000000"/>
                </a:solidFill>
                <a:latin typeface="Times New Roman" panose="02020603050405020304" charset="0"/>
              </a:rPr>
              <a:t>元减值。</a:t>
            </a:r>
          </a:p>
          <a:p>
            <a:pPr eaLnBrk="1" hangingPunct="1">
              <a:spcBef>
                <a:spcPct val="0"/>
              </a:spcBef>
              <a:buClrTx/>
              <a:buSzTx/>
              <a:buFontTx/>
              <a:buNone/>
            </a:pPr>
            <a:r>
              <a:rPr lang="en-US" altLang="zh-CN" sz="1600" b="1">
                <a:solidFill>
                  <a:srgbClr val="000000"/>
                </a:solidFill>
                <a:latin typeface="Times New Roman" panose="02020603050405020304" charset="0"/>
              </a:rPr>
              <a:t>4</a:t>
            </a:r>
            <a:r>
              <a:rPr lang="zh-CN" altLang="zh-CN" sz="1600" b="1">
                <a:solidFill>
                  <a:srgbClr val="000000"/>
                </a:solidFill>
                <a:latin typeface="Times New Roman" panose="02020603050405020304" charset="0"/>
              </a:rPr>
              <a:t>、甲公司收到</a:t>
            </a:r>
            <a:r>
              <a:rPr lang="zh-CN" altLang="en-US" sz="1600" b="1">
                <a:solidFill>
                  <a:srgbClr val="000000"/>
                </a:solidFill>
                <a:latin typeface="Times New Roman" panose="02020603050405020304" charset="0"/>
              </a:rPr>
              <a:t>债权投资</a:t>
            </a:r>
            <a:r>
              <a:rPr lang="zh-CN" altLang="zh-CN" sz="1600" b="1">
                <a:solidFill>
                  <a:srgbClr val="000000"/>
                </a:solidFill>
                <a:latin typeface="Times New Roman" panose="02020603050405020304" charset="0"/>
              </a:rPr>
              <a:t>收入款</a:t>
            </a:r>
            <a:r>
              <a:rPr lang="en-US" altLang="zh-CN" sz="1600" b="1">
                <a:solidFill>
                  <a:srgbClr val="000000"/>
                </a:solidFill>
                <a:latin typeface="Times New Roman" panose="02020603050405020304" charset="0"/>
              </a:rPr>
              <a:t>10 000</a:t>
            </a:r>
            <a:r>
              <a:rPr lang="zh-CN" altLang="zh-CN" sz="1600" b="1">
                <a:solidFill>
                  <a:srgbClr val="000000"/>
                </a:solidFill>
                <a:latin typeface="Times New Roman" panose="02020603050405020304" charset="0"/>
              </a:rPr>
              <a:t>元。</a:t>
            </a:r>
          </a:p>
          <a:p>
            <a:pPr eaLnBrk="1" hangingPunct="1">
              <a:spcBef>
                <a:spcPct val="0"/>
              </a:spcBef>
              <a:buClrTx/>
              <a:buSzTx/>
              <a:buFontTx/>
              <a:buNone/>
            </a:pPr>
            <a:r>
              <a:rPr lang="en-US" altLang="zh-CN" sz="1600" b="1">
                <a:solidFill>
                  <a:srgbClr val="000000"/>
                </a:solidFill>
                <a:latin typeface="Times New Roman" panose="02020603050405020304" charset="0"/>
              </a:rPr>
              <a:t>5</a:t>
            </a:r>
            <a:r>
              <a:rPr lang="zh-CN" altLang="zh-CN" sz="1600" b="1">
                <a:solidFill>
                  <a:srgbClr val="000000"/>
                </a:solidFill>
                <a:latin typeface="Times New Roman" panose="02020603050405020304" charset="0"/>
              </a:rPr>
              <a:t>、除上述固定资产增减外，其它固定资产变化系由计提折旧引起。</a:t>
            </a:r>
          </a:p>
          <a:p>
            <a:pPr eaLnBrk="1" hangingPunct="1">
              <a:spcBef>
                <a:spcPct val="0"/>
              </a:spcBef>
              <a:buClrTx/>
              <a:buSzTx/>
              <a:buFontTx/>
              <a:buNone/>
            </a:pPr>
            <a:r>
              <a:rPr lang="en-US" altLang="zh-CN" sz="1600" b="1">
                <a:solidFill>
                  <a:srgbClr val="000000"/>
                </a:solidFill>
                <a:latin typeface="Times New Roman" panose="02020603050405020304" charset="0"/>
              </a:rPr>
              <a:t>6</a:t>
            </a:r>
            <a:r>
              <a:rPr lang="zh-CN" altLang="zh-CN" sz="1600" b="1">
                <a:solidFill>
                  <a:srgbClr val="000000"/>
                </a:solidFill>
                <a:latin typeface="Times New Roman" panose="02020603050405020304" charset="0"/>
              </a:rPr>
              <a:t>、乙公司</a:t>
            </a: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年期初存货中含有甲公司以</a:t>
            </a:r>
            <a:r>
              <a:rPr lang="en-US" altLang="zh-CN" sz="1600" b="1">
                <a:solidFill>
                  <a:srgbClr val="000000"/>
                </a:solidFill>
                <a:latin typeface="Times New Roman" panose="02020603050405020304" charset="0"/>
              </a:rPr>
              <a:t>5 000</a:t>
            </a:r>
            <a:r>
              <a:rPr lang="zh-CN" altLang="zh-CN" sz="1600" b="1">
                <a:solidFill>
                  <a:srgbClr val="000000"/>
                </a:solidFill>
                <a:latin typeface="Times New Roman" panose="02020603050405020304" charset="0"/>
              </a:rPr>
              <a:t>元购入，并以</a:t>
            </a:r>
            <a:r>
              <a:rPr lang="en-US" altLang="zh-CN" sz="1600" b="1">
                <a:solidFill>
                  <a:srgbClr val="000000"/>
                </a:solidFill>
                <a:latin typeface="Times New Roman" panose="02020603050405020304" charset="0"/>
              </a:rPr>
              <a:t>10 000</a:t>
            </a:r>
            <a:r>
              <a:rPr lang="zh-CN" altLang="zh-CN" sz="1600" b="1">
                <a:solidFill>
                  <a:srgbClr val="000000"/>
                </a:solidFill>
                <a:latin typeface="Times New Roman" panose="02020603050405020304" charset="0"/>
              </a:rPr>
              <a:t>元卖给乙公司的存货。该批存货于</a:t>
            </a: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年由乙公司全部售出。</a:t>
            </a:r>
          </a:p>
          <a:p>
            <a:pPr eaLnBrk="1" hangingPunct="1">
              <a:spcBef>
                <a:spcPct val="0"/>
              </a:spcBef>
              <a:buClrTx/>
              <a:buSzTx/>
              <a:buFontTx/>
              <a:buNone/>
            </a:pPr>
            <a:r>
              <a:rPr lang="en-US" altLang="zh-CN" sz="1600" b="1">
                <a:solidFill>
                  <a:srgbClr val="000000"/>
                </a:solidFill>
                <a:latin typeface="Times New Roman" panose="02020603050405020304" charset="0"/>
              </a:rPr>
              <a:t>7</a:t>
            </a:r>
            <a:r>
              <a:rPr lang="zh-CN" altLang="zh-CN" sz="1600" b="1">
                <a:solidFill>
                  <a:srgbClr val="000000"/>
                </a:solidFill>
                <a:latin typeface="Times New Roman" panose="02020603050405020304" charset="0"/>
              </a:rPr>
              <a:t>、甲公司于</a:t>
            </a: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年共卖给乙公司成本为</a:t>
            </a:r>
            <a:r>
              <a:rPr lang="en-US" altLang="zh-CN" sz="1600" b="1">
                <a:solidFill>
                  <a:srgbClr val="000000"/>
                </a:solidFill>
                <a:latin typeface="Times New Roman" panose="02020603050405020304" charset="0"/>
              </a:rPr>
              <a:t>20 000</a:t>
            </a:r>
            <a:r>
              <a:rPr lang="zh-CN" altLang="zh-CN" sz="1600" b="1">
                <a:solidFill>
                  <a:srgbClr val="000000"/>
                </a:solidFill>
                <a:latin typeface="Times New Roman" panose="02020603050405020304" charset="0"/>
              </a:rPr>
              <a:t>元的存货，售价为</a:t>
            </a:r>
            <a:r>
              <a:rPr lang="en-US" altLang="zh-CN" sz="1600" b="1">
                <a:solidFill>
                  <a:srgbClr val="000000"/>
                </a:solidFill>
                <a:latin typeface="Times New Roman" panose="02020603050405020304" charset="0"/>
              </a:rPr>
              <a:t>30 000</a:t>
            </a:r>
            <a:r>
              <a:rPr lang="zh-CN" altLang="zh-CN" sz="1600" b="1">
                <a:solidFill>
                  <a:srgbClr val="000000"/>
                </a:solidFill>
                <a:latin typeface="Times New Roman" panose="02020603050405020304" charset="0"/>
              </a:rPr>
              <a:t>元。</a:t>
            </a: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a:t>
            </a:r>
            <a:r>
              <a:rPr lang="en-US" altLang="zh-CN" sz="1600" b="1">
                <a:solidFill>
                  <a:srgbClr val="000000"/>
                </a:solidFill>
                <a:latin typeface="Times New Roman" panose="02020603050405020304" charset="0"/>
              </a:rPr>
              <a:t>12</a:t>
            </a:r>
            <a:r>
              <a:rPr lang="zh-CN" altLang="zh-CN" sz="1600" b="1">
                <a:solidFill>
                  <a:srgbClr val="000000"/>
                </a:solidFill>
                <a:latin typeface="Times New Roman" panose="02020603050405020304" charset="0"/>
              </a:rPr>
              <a:t>月</a:t>
            </a:r>
            <a:r>
              <a:rPr lang="en-US" altLang="zh-CN" sz="1600" b="1">
                <a:solidFill>
                  <a:srgbClr val="000000"/>
                </a:solidFill>
                <a:latin typeface="Times New Roman" panose="02020603050405020304" charset="0"/>
              </a:rPr>
              <a:t>31</a:t>
            </a:r>
            <a:r>
              <a:rPr lang="zh-CN" altLang="zh-CN" sz="1600" b="1">
                <a:solidFill>
                  <a:srgbClr val="000000"/>
                </a:solidFill>
                <a:latin typeface="Times New Roman" panose="02020603050405020304" charset="0"/>
              </a:rPr>
              <a:t>日，这批存货尚有</a:t>
            </a:r>
            <a:r>
              <a:rPr lang="en-US" altLang="zh-CN" sz="1600" b="1">
                <a:solidFill>
                  <a:srgbClr val="000000"/>
                </a:solidFill>
                <a:latin typeface="Times New Roman" panose="02020603050405020304" charset="0"/>
              </a:rPr>
              <a:t>20%</a:t>
            </a:r>
            <a:r>
              <a:rPr lang="zh-CN" altLang="zh-CN" sz="1600" b="1">
                <a:solidFill>
                  <a:srgbClr val="000000"/>
                </a:solidFill>
                <a:latin typeface="Times New Roman" panose="02020603050405020304" charset="0"/>
              </a:rPr>
              <a:t>留在乙公司的期末存货中，且乙公司还有</a:t>
            </a:r>
            <a:r>
              <a:rPr lang="en-US" altLang="zh-CN" sz="1600" b="1">
                <a:solidFill>
                  <a:srgbClr val="000000"/>
                </a:solidFill>
                <a:latin typeface="Times New Roman" panose="02020603050405020304" charset="0"/>
              </a:rPr>
              <a:t>10 000</a:t>
            </a:r>
            <a:r>
              <a:rPr lang="zh-CN" altLang="zh-CN" sz="1600" b="1">
                <a:solidFill>
                  <a:srgbClr val="000000"/>
                </a:solidFill>
                <a:latin typeface="Times New Roman" panose="02020603050405020304" charset="0"/>
              </a:rPr>
              <a:t>元货款未付给甲公司。</a:t>
            </a:r>
          </a:p>
          <a:p>
            <a:pPr eaLnBrk="1" hangingPunct="1">
              <a:spcBef>
                <a:spcPct val="0"/>
              </a:spcBef>
              <a:buClrTx/>
              <a:buSzTx/>
              <a:buFontTx/>
              <a:buNone/>
            </a:pPr>
            <a:r>
              <a:rPr lang="en-US" altLang="zh-CN" sz="1600" b="1">
                <a:solidFill>
                  <a:srgbClr val="000000"/>
                </a:solidFill>
                <a:latin typeface="Times New Roman" panose="02020603050405020304" charset="0"/>
              </a:rPr>
              <a:t>8</a:t>
            </a:r>
            <a:r>
              <a:rPr lang="zh-CN" altLang="zh-CN" sz="1600" b="1">
                <a:solidFill>
                  <a:srgbClr val="000000"/>
                </a:solidFill>
                <a:latin typeface="Times New Roman" panose="02020603050405020304" charset="0"/>
              </a:rPr>
              <a:t>、</a:t>
            </a: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年，甲、乙公司分别发放现金股利</a:t>
            </a:r>
            <a:r>
              <a:rPr lang="en-US" altLang="zh-CN" sz="1600" b="1">
                <a:solidFill>
                  <a:srgbClr val="000000"/>
                </a:solidFill>
                <a:latin typeface="Times New Roman" panose="02020603050405020304" charset="0"/>
              </a:rPr>
              <a:t>80 000</a:t>
            </a:r>
            <a:r>
              <a:rPr lang="zh-CN" altLang="zh-CN" sz="1600" b="1">
                <a:solidFill>
                  <a:srgbClr val="000000"/>
                </a:solidFill>
                <a:latin typeface="Times New Roman" panose="02020603050405020304" charset="0"/>
              </a:rPr>
              <a:t>元和</a:t>
            </a:r>
            <a:r>
              <a:rPr lang="en-US" altLang="zh-CN" sz="1600" b="1">
                <a:solidFill>
                  <a:srgbClr val="000000"/>
                </a:solidFill>
                <a:latin typeface="Times New Roman" panose="02020603050405020304" charset="0"/>
              </a:rPr>
              <a:t>100 000</a:t>
            </a:r>
            <a:r>
              <a:rPr lang="zh-CN" altLang="zh-CN" sz="1600" b="1">
                <a:solidFill>
                  <a:srgbClr val="000000"/>
                </a:solidFill>
                <a:latin typeface="Times New Roman" panose="02020603050405020304" charset="0"/>
              </a:rPr>
              <a:t>元。</a:t>
            </a:r>
            <a:endParaRPr lang="zh-CN" altLang="en-US" sz="1600" b="1">
              <a:solidFill>
                <a:srgbClr val="000000"/>
              </a:solidFill>
              <a:latin typeface="Times New Roman" panose="0202060305040502030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页脚占位符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graphicFrame>
        <p:nvGraphicFramePr>
          <p:cNvPr id="4" name="表格 3"/>
          <p:cNvGraphicFramePr>
            <a:graphicFrameLocks noGrp="1"/>
          </p:cNvGraphicFramePr>
          <p:nvPr/>
        </p:nvGraphicFramePr>
        <p:xfrm>
          <a:off x="250825" y="1268415"/>
          <a:ext cx="8497888" cy="4916489"/>
        </p:xfrm>
        <a:graphic>
          <a:graphicData uri="http://schemas.openxmlformats.org/drawingml/2006/table">
            <a:tbl>
              <a:tblPr/>
              <a:tblGrid>
                <a:gridCol w="2959086">
                  <a:extLst>
                    <a:ext uri="{9D8B030D-6E8A-4147-A177-3AD203B41FA5}">
                      <a16:colId xmlns:a16="http://schemas.microsoft.com/office/drawing/2014/main" val="20000"/>
                    </a:ext>
                  </a:extLst>
                </a:gridCol>
                <a:gridCol w="928888">
                  <a:extLst>
                    <a:ext uri="{9D8B030D-6E8A-4147-A177-3AD203B41FA5}">
                      <a16:colId xmlns:a16="http://schemas.microsoft.com/office/drawing/2014/main" val="20001"/>
                    </a:ext>
                  </a:extLst>
                </a:gridCol>
                <a:gridCol w="1016360">
                  <a:extLst>
                    <a:ext uri="{9D8B030D-6E8A-4147-A177-3AD203B41FA5}">
                      <a16:colId xmlns:a16="http://schemas.microsoft.com/office/drawing/2014/main" val="20002"/>
                    </a:ext>
                  </a:extLst>
                </a:gridCol>
                <a:gridCol w="1343045">
                  <a:extLst>
                    <a:ext uri="{9D8B030D-6E8A-4147-A177-3AD203B41FA5}">
                      <a16:colId xmlns:a16="http://schemas.microsoft.com/office/drawing/2014/main" val="20003"/>
                    </a:ext>
                  </a:extLst>
                </a:gridCol>
                <a:gridCol w="1234149">
                  <a:extLst>
                    <a:ext uri="{9D8B030D-6E8A-4147-A177-3AD203B41FA5}">
                      <a16:colId xmlns:a16="http://schemas.microsoft.com/office/drawing/2014/main" val="20004"/>
                    </a:ext>
                  </a:extLst>
                </a:gridCol>
                <a:gridCol w="1016360">
                  <a:extLst>
                    <a:ext uri="{9D8B030D-6E8A-4147-A177-3AD203B41FA5}">
                      <a16:colId xmlns:a16="http://schemas.microsoft.com/office/drawing/2014/main" val="20005"/>
                    </a:ext>
                  </a:extLst>
                </a:gridCol>
              </a:tblGrid>
              <a:tr h="260010">
                <a:tc>
                  <a:txBody>
                    <a:bodyPr/>
                    <a:lstStyle/>
                    <a:p>
                      <a:pPr algn="l"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甲</a:t>
                      </a: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600" b="1" i="0" u="none" strike="noStrike">
                          <a:solidFill>
                            <a:srgbClr val="000000"/>
                          </a:solidFill>
                          <a:latin typeface="宋体" panose="02010600030101010101" pitchFamily="2" charset="-122"/>
                        </a:rPr>
                        <a:t>乙</a:t>
                      </a: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600" b="1" i="0" u="none" strike="noStrike">
                          <a:solidFill>
                            <a:srgbClr val="000000"/>
                          </a:solidFill>
                          <a:latin typeface="宋体" panose="02010600030101010101" pitchFamily="2" charset="-122"/>
                        </a:rPr>
                        <a:t>抵消与调整</a:t>
                      </a:r>
                    </a:p>
                  </a:txBody>
                  <a:tcPr marL="8677" marR="8677" marT="86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sz="1600" b="1" i="0" u="none" strike="noStrike">
                          <a:solidFill>
                            <a:srgbClr val="000000"/>
                          </a:solidFill>
                          <a:latin typeface="宋体" panose="02010600030101010101" pitchFamily="2" charset="-122"/>
                        </a:rPr>
                        <a:t>合并主体</a:t>
                      </a: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0010">
                <a:tc>
                  <a:txBody>
                    <a:bodyPr/>
                    <a:lstStyle/>
                    <a:p>
                      <a:pPr algn="l" fontAlgn="ctr"/>
                      <a:r>
                        <a:rPr lang="zh-CN" sz="1600" b="1" i="0" u="none" strike="noStrike">
                          <a:solidFill>
                            <a:srgbClr val="000000"/>
                          </a:solidFill>
                          <a:latin typeface="宋体" panose="02010600030101010101" pitchFamily="2" charset="-122"/>
                        </a:rPr>
                        <a:t>一、经营活动产生的现金流量</a:t>
                      </a: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96319">
                <a:tc>
                  <a:txBody>
                    <a:bodyPr/>
                    <a:lstStyle/>
                    <a:p>
                      <a:pPr algn="l" fontAlgn="ctr"/>
                      <a:r>
                        <a:rPr lang="zh-CN" sz="1600" b="1" i="0" u="none" strike="noStrike" dirty="0">
                          <a:solidFill>
                            <a:srgbClr val="000000"/>
                          </a:solidFill>
                          <a:latin typeface="宋体" panose="02010600030101010101" pitchFamily="2" charset="-122"/>
                        </a:rPr>
                        <a:t>销售商品收到的现金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r>
                        <a:rPr lang="en-US" sz="1400" b="1" i="0" u="none" strike="noStrike" dirty="0">
                          <a:solidFill>
                            <a:srgbClr val="000000"/>
                          </a:solidFill>
                          <a:latin typeface="宋体" panose="02010600030101010101" pitchFamily="2" charset="-122"/>
                        </a:rPr>
                        <a:t>350 000</a:t>
                      </a:r>
                      <a:endParaRPr lang="zh-CN" sz="14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295 000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(2)  10 000</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  30 000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625 000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60010">
                <a:tc>
                  <a:txBody>
                    <a:bodyPr/>
                    <a:lstStyle/>
                    <a:p>
                      <a:pPr algn="l" fontAlgn="ctr"/>
                      <a:r>
                        <a:rPr lang="zh-CN" sz="1600" b="1" i="0" u="none" strike="noStrike">
                          <a:solidFill>
                            <a:srgbClr val="000000"/>
                          </a:solidFill>
                          <a:latin typeface="宋体" panose="02010600030101010101" pitchFamily="2" charset="-122"/>
                        </a:rPr>
                        <a:t>购买商品支付的现金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-250 000</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-115000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(1)  30 000</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(2)  10 000</a:t>
                      </a:r>
                      <a:endParaRPr lang="zh-CN" sz="1600" b="1" i="0" u="none" strike="noStrike" dirty="0">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-345 000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60010">
                <a:tc>
                  <a:txBody>
                    <a:bodyPr/>
                    <a:lstStyle/>
                    <a:p>
                      <a:pPr algn="l" fontAlgn="ctr"/>
                      <a:r>
                        <a:rPr lang="zh-CN" sz="1600" b="1" i="0" u="none" strike="noStrike">
                          <a:solidFill>
                            <a:srgbClr val="000000"/>
                          </a:solidFill>
                          <a:latin typeface="宋体" panose="02010600030101010101" pitchFamily="2" charset="-122"/>
                        </a:rPr>
                        <a:t>支付给职工的现金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-44 000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-54 000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60010">
                <a:tc>
                  <a:txBody>
                    <a:bodyPr/>
                    <a:lstStyle/>
                    <a:p>
                      <a:pPr algn="l" fontAlgn="ctr"/>
                      <a:r>
                        <a:rPr lang="zh-CN" sz="1600" b="1" i="0" u="none" strike="noStrike" dirty="0">
                          <a:solidFill>
                            <a:srgbClr val="000000"/>
                          </a:solidFill>
                          <a:latin typeface="宋体" panose="02010600030101010101" pitchFamily="2" charset="-122"/>
                        </a:rPr>
                        <a:t>支付其它经营活动现金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-27 000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-47 000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260010">
                <a:tc>
                  <a:txBody>
                    <a:bodyPr/>
                    <a:lstStyle/>
                    <a:p>
                      <a:pPr algn="l" fontAlgn="ctr"/>
                      <a:r>
                        <a:rPr lang="en-US" sz="1600" b="1" i="0" u="none" strike="noStrike">
                          <a:solidFill>
                            <a:srgbClr val="000000"/>
                          </a:solidFill>
                          <a:latin typeface="宋体" panose="02010600030101010101" pitchFamily="2" charset="-122"/>
                        </a:rPr>
                        <a:t> 经营活动产生的现金流量净额</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29 000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150 000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179 000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0010">
                <a:tc>
                  <a:txBody>
                    <a:bodyPr/>
                    <a:lstStyle/>
                    <a:p>
                      <a:pPr algn="l" fontAlgn="ctr"/>
                      <a:r>
                        <a:rPr lang="zh-CN" sz="1600" b="1" i="0" u="none" strike="noStrike">
                          <a:solidFill>
                            <a:srgbClr val="000000"/>
                          </a:solidFill>
                          <a:latin typeface="宋体" panose="02010600030101010101" pitchFamily="2" charset="-122"/>
                        </a:rPr>
                        <a:t>二、投资活动产生的现金</a:t>
                      </a: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260010">
                <a:tc>
                  <a:txBody>
                    <a:bodyPr/>
                    <a:lstStyle/>
                    <a:p>
                      <a:pPr algn="l" fontAlgn="ctr"/>
                      <a:r>
                        <a:rPr lang="zh-CN" sz="1600" b="1" i="0" u="none" strike="noStrike" dirty="0">
                          <a:solidFill>
                            <a:srgbClr val="000000"/>
                          </a:solidFill>
                          <a:latin typeface="宋体" panose="02010600030101010101" pitchFamily="2" charset="-122"/>
                        </a:rPr>
                        <a:t>分得股利所收到的现金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80 000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(3)  80 000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260010">
                <a:tc>
                  <a:txBody>
                    <a:bodyPr/>
                    <a:lstStyle/>
                    <a:p>
                      <a:pPr algn="l" fontAlgn="ctr"/>
                      <a:r>
                        <a:rPr lang="zh-CN" sz="1600" b="1" i="0" u="none" strike="noStrike">
                          <a:solidFill>
                            <a:srgbClr val="000000"/>
                          </a:solidFill>
                          <a:latin typeface="宋体" panose="02010600030101010101" pitchFamily="2" charset="-122"/>
                        </a:rPr>
                        <a:t>取得债券利息所收到的现金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9"/>
                  </a:ext>
                </a:extLst>
              </a:tr>
              <a:tr h="260010">
                <a:tc>
                  <a:txBody>
                    <a:bodyPr/>
                    <a:lstStyle/>
                    <a:p>
                      <a:pPr algn="l" fontAlgn="ctr"/>
                      <a:r>
                        <a:rPr lang="zh-CN" sz="1600" b="1" i="0" u="none" strike="noStrike">
                          <a:solidFill>
                            <a:srgbClr val="000000"/>
                          </a:solidFill>
                          <a:latin typeface="宋体" panose="02010600030101010101" pitchFamily="2" charset="-122"/>
                        </a:rPr>
                        <a:t>处置土地使用权所收到的现金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260010">
                <a:tc>
                  <a:txBody>
                    <a:bodyPr/>
                    <a:lstStyle/>
                    <a:p>
                      <a:pPr algn="l" fontAlgn="ctr"/>
                      <a:r>
                        <a:rPr lang="en-US" sz="1600" b="1" i="0" u="none" strike="noStrike">
                          <a:solidFill>
                            <a:srgbClr val="000000"/>
                          </a:solidFill>
                          <a:latin typeface="宋体" panose="02010600030101010101" pitchFamily="2" charset="-122"/>
                        </a:rPr>
                        <a:t> 投资活动产生的现金流量净额</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90 000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10 000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80 000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20 000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0010">
                <a:tc>
                  <a:txBody>
                    <a:bodyPr/>
                    <a:lstStyle/>
                    <a:p>
                      <a:pPr algn="l" fontAlgn="ctr"/>
                      <a:r>
                        <a:rPr lang="zh-CN" sz="1600" b="1" i="0" u="none" strike="noStrike">
                          <a:solidFill>
                            <a:srgbClr val="000000"/>
                          </a:solidFill>
                          <a:latin typeface="宋体" panose="02010600030101010101" pitchFamily="2" charset="-122"/>
                        </a:rPr>
                        <a:t>三、筹资活动产生的现金流量</a:t>
                      </a: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60010">
                <a:tc>
                  <a:txBody>
                    <a:bodyPr/>
                    <a:lstStyle/>
                    <a:p>
                      <a:pPr algn="l" fontAlgn="ctr"/>
                      <a:r>
                        <a:rPr lang="zh-CN" sz="1600" b="1" i="0" u="none" strike="noStrike">
                          <a:solidFill>
                            <a:srgbClr val="000000"/>
                          </a:solidFill>
                          <a:latin typeface="宋体" panose="02010600030101010101" pitchFamily="2" charset="-122"/>
                        </a:rPr>
                        <a:t>分配股利所支付的现金</a:t>
                      </a:r>
                      <a:r>
                        <a:rPr lang="zh-CN" sz="1600" b="1" i="0" u="none" strike="noStrike">
                          <a:solidFill>
                            <a:srgbClr val="000000"/>
                          </a:solidFill>
                          <a:latin typeface="Times New Roman" panose="02020603050405020304"/>
                        </a:rPr>
                        <a:t>,</a:t>
                      </a:r>
                      <a:r>
                        <a:rPr lang="zh-CN" sz="1600" b="1" i="0" u="none" strike="noStrike">
                          <a:solidFill>
                            <a:srgbClr val="000000"/>
                          </a:solidFill>
                          <a:latin typeface="宋体" panose="02010600030101010101" pitchFamily="2" charset="-122"/>
                        </a:rPr>
                        <a:t>甲</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-80 000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-80 000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3"/>
                  </a:ext>
                </a:extLst>
              </a:tr>
              <a:tr h="260010">
                <a:tc>
                  <a:txBody>
                    <a:bodyPr/>
                    <a:lstStyle/>
                    <a:p>
                      <a:pPr algn="l" fontAlgn="ctr"/>
                      <a:r>
                        <a:rPr lang="zh-CN" sz="1600" b="1" i="0" u="none" strike="noStrike">
                          <a:solidFill>
                            <a:srgbClr val="000000"/>
                          </a:solidFill>
                          <a:latin typeface="宋体" panose="02010600030101010101" pitchFamily="2" charset="-122"/>
                        </a:rPr>
                        <a:t>分配股利所支付的现金</a:t>
                      </a:r>
                      <a:r>
                        <a:rPr lang="zh-CN" sz="1600" b="1" i="0" u="none" strike="noStrike">
                          <a:solidFill>
                            <a:srgbClr val="000000"/>
                          </a:solidFill>
                          <a:latin typeface="Times New Roman" panose="02020603050405020304"/>
                        </a:rPr>
                        <a:t>,</a:t>
                      </a:r>
                      <a:r>
                        <a:rPr lang="zh-CN" sz="1600" b="1" i="0" u="none" strike="noStrike">
                          <a:solidFill>
                            <a:srgbClr val="000000"/>
                          </a:solidFill>
                          <a:latin typeface="宋体" panose="02010600030101010101" pitchFamily="2" charset="-122"/>
                        </a:rPr>
                        <a:t>乙</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-100 000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(3)   80 000</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-20 000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r h="260010">
                <a:tc>
                  <a:txBody>
                    <a:bodyPr/>
                    <a:lstStyle/>
                    <a:p>
                      <a:pPr algn="l" fontAlgn="ctr"/>
                      <a:r>
                        <a:rPr lang="zh-CN" sz="1600" b="1" i="0" u="none" strike="noStrike">
                          <a:solidFill>
                            <a:srgbClr val="000000"/>
                          </a:solidFill>
                          <a:latin typeface="宋体" panose="02010600030101010101" pitchFamily="2" charset="-122"/>
                        </a:rPr>
                        <a:t>偿付利息所支付的现金</a:t>
                      </a: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-24 000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-24 000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5"/>
                  </a:ext>
                </a:extLst>
              </a:tr>
              <a:tr h="260010">
                <a:tc>
                  <a:txBody>
                    <a:bodyPr/>
                    <a:lstStyle/>
                    <a:p>
                      <a:pPr algn="l" fontAlgn="ctr"/>
                      <a:r>
                        <a:rPr lang="en-US" sz="1600" b="1" i="0" u="none" strike="noStrike">
                          <a:solidFill>
                            <a:srgbClr val="000000"/>
                          </a:solidFill>
                          <a:latin typeface="宋体" panose="02010600030101010101" pitchFamily="2" charset="-122"/>
                        </a:rPr>
                        <a:t> 筹资活动产生的现金流量净额</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-104 000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-100 000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宋体" panose="02010600030101010101" pitchFamily="2" charset="-122"/>
                        </a:rPr>
                        <a:t>     80 000</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a:solidFill>
                            <a:srgbClr val="000000"/>
                          </a:solidFill>
                          <a:latin typeface="宋体" panose="02010600030101010101" pitchFamily="2" charset="-122"/>
                        </a:rPr>
                        <a:t>-124 000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6"/>
                  </a:ext>
                </a:extLst>
              </a:tr>
              <a:tr h="260010">
                <a:tc>
                  <a:txBody>
                    <a:bodyPr/>
                    <a:lstStyle/>
                    <a:p>
                      <a:pPr algn="l" fontAlgn="ctr"/>
                      <a:r>
                        <a:rPr lang="zh-CN" sz="1600" b="1" i="0" u="none" strike="noStrike">
                          <a:solidFill>
                            <a:srgbClr val="000000"/>
                          </a:solidFill>
                          <a:latin typeface="宋体" panose="02010600030101010101" pitchFamily="2" charset="-122"/>
                        </a:rPr>
                        <a:t>四、现金及现金等价物净增加额</a:t>
                      </a: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15 000</a:t>
                      </a:r>
                      <a:endParaRPr lang="zh-CN" sz="1600" b="1" i="0" u="none" strike="noStrike">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60 000</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宋体" panose="02010600030101010101" pitchFamily="2" charset="-122"/>
                        </a:rPr>
                        <a:t>　</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宋体" panose="02010600030101010101" pitchFamily="2" charset="-122"/>
                        </a:rPr>
                        <a:t>　</a:t>
                      </a:r>
                      <a:endParaRPr lang="zh-CN" sz="1600" b="1" i="0" u="none" strike="noStrike">
                        <a:solidFill>
                          <a:srgbClr val="000000"/>
                        </a:solidFill>
                        <a:latin typeface="宋体" panose="02010600030101010101" pitchFamily="2" charset="-122"/>
                      </a:endParaRPr>
                    </a:p>
                  </a:txBody>
                  <a:tcPr marL="8677" marR="8677" marT="86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宋体" panose="02010600030101010101" pitchFamily="2" charset="-122"/>
                        </a:rPr>
                        <a:t>   75 000</a:t>
                      </a:r>
                      <a:endParaRPr lang="zh-CN" sz="1600" b="1" i="0" u="none" strike="noStrike" dirty="0">
                        <a:solidFill>
                          <a:srgbClr val="000000"/>
                        </a:solidFill>
                        <a:latin typeface="宋体" panose="02010600030101010101" pitchFamily="2" charset="-122"/>
                      </a:endParaRPr>
                    </a:p>
                  </a:txBody>
                  <a:tcPr marL="8677" marR="8677" marT="867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268407" name="TextBox 4"/>
          <p:cNvSpPr txBox="1">
            <a:spLocks noChangeArrowheads="1"/>
          </p:cNvSpPr>
          <p:nvPr/>
        </p:nvSpPr>
        <p:spPr bwMode="auto">
          <a:xfrm>
            <a:off x="250827" y="188915"/>
            <a:ext cx="8353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000" b="1">
                <a:solidFill>
                  <a:srgbClr val="000000"/>
                </a:solidFill>
                <a:latin typeface="Times New Roman" panose="02020603050405020304" charset="0"/>
              </a:rPr>
              <a:t> </a:t>
            </a:r>
            <a:r>
              <a:rPr lang="zh-CN" altLang="en-US" sz="2400" b="1">
                <a:solidFill>
                  <a:srgbClr val="000000"/>
                </a:solidFill>
                <a:latin typeface="Times New Roman" panose="02020603050405020304" charset="0"/>
              </a:rPr>
              <a:t>直接法：</a:t>
            </a:r>
            <a:endParaRPr lang="en-US" altLang="zh-CN" sz="2400" b="1">
              <a:solidFill>
                <a:srgbClr val="000000"/>
              </a:solidFill>
              <a:latin typeface="Times New Roman" panose="02020603050405020304" charset="0"/>
            </a:endParaRPr>
          </a:p>
          <a:p>
            <a:pPr algn="ctr" eaLnBrk="1" hangingPunct="1">
              <a:spcBef>
                <a:spcPct val="0"/>
              </a:spcBef>
              <a:buClrTx/>
              <a:buSzTx/>
              <a:buFontTx/>
              <a:buNone/>
            </a:pPr>
            <a:r>
              <a:rPr lang="zh-CN" altLang="zh-CN" sz="2000" b="1">
                <a:solidFill>
                  <a:srgbClr val="000000"/>
                </a:solidFill>
                <a:latin typeface="Times New Roman" panose="02020603050405020304" charset="0"/>
              </a:rPr>
              <a:t>甲、乙公司合并现金流量表工作底稿（直接法）</a:t>
            </a:r>
          </a:p>
          <a:p>
            <a:pPr algn="ctr" eaLnBrk="1" hangingPunct="1">
              <a:spcBef>
                <a:spcPct val="0"/>
              </a:spcBef>
              <a:buClrTx/>
              <a:buSzTx/>
              <a:buFontTx/>
              <a:buNone/>
            </a:pPr>
            <a:r>
              <a:rPr lang="en-US" altLang="zh-CN" sz="2000" b="1">
                <a:solidFill>
                  <a:srgbClr val="000000"/>
                </a:solidFill>
                <a:latin typeface="Times New Roman" panose="02020603050405020304" charset="0"/>
              </a:rPr>
              <a:t>2010</a:t>
            </a:r>
            <a:r>
              <a:rPr lang="zh-CN" altLang="zh-CN" sz="2000" b="1">
                <a:solidFill>
                  <a:srgbClr val="000000"/>
                </a:solidFill>
                <a:latin typeface="Times New Roman" panose="02020603050405020304" charset="0"/>
              </a:rPr>
              <a:t>年</a:t>
            </a:r>
            <a:r>
              <a:rPr lang="en-US" altLang="zh-CN" sz="2000" b="1">
                <a:solidFill>
                  <a:srgbClr val="000000"/>
                </a:solidFill>
                <a:latin typeface="Times New Roman" panose="02020603050405020304" charset="0"/>
              </a:rPr>
              <a:t>12</a:t>
            </a:r>
            <a:r>
              <a:rPr lang="zh-CN" altLang="zh-CN" sz="2000" b="1">
                <a:solidFill>
                  <a:srgbClr val="000000"/>
                </a:solidFill>
                <a:latin typeface="Times New Roman" panose="02020603050405020304" charset="0"/>
              </a:rPr>
              <a:t>月</a:t>
            </a:r>
            <a:r>
              <a:rPr lang="en-US" altLang="zh-CN" sz="2000" b="1">
                <a:solidFill>
                  <a:srgbClr val="000000"/>
                </a:solidFill>
                <a:latin typeface="Times New Roman" panose="02020603050405020304" charset="0"/>
              </a:rPr>
              <a:t>31</a:t>
            </a:r>
            <a:r>
              <a:rPr lang="zh-CN" altLang="zh-CN" sz="2000" b="1">
                <a:solidFill>
                  <a:srgbClr val="000000"/>
                </a:solidFill>
                <a:latin typeface="Times New Roman" panose="02020603050405020304" charset="0"/>
              </a:rPr>
              <a:t>日</a:t>
            </a: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单位：元</a:t>
            </a:r>
            <a:endParaRPr lang="zh-CN" altLang="en-US" sz="2000" b="1">
              <a:solidFill>
                <a:srgbClr val="000000"/>
              </a:solidFill>
              <a:latin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fld id="{411AE9FA-8A97-4C6B-8D2D-2BBDFF473033}" type="datetime1">
              <a:rPr lang="zh-CN" altLang="en-US" smtClean="0"/>
              <a:t>2026/3/30</a:t>
            </a:fld>
            <a:endParaRPr lang="en-US" altLang="zh-CN"/>
          </a:p>
        </p:txBody>
      </p:sp>
      <p:sp>
        <p:nvSpPr>
          <p:cNvPr id="5" name="页脚占位符 4"/>
          <p:cNvSpPr>
            <a:spLocks noGrp="1"/>
          </p:cNvSpPr>
          <p:nvPr>
            <p:ph type="ftr" sz="quarter" idx="11"/>
          </p:nvPr>
        </p:nvSpPr>
        <p:spPr/>
        <p:txBody>
          <a:bodyPr/>
          <a:lstStyle/>
          <a:p>
            <a:pPr>
              <a:defRPr/>
            </a:pPr>
            <a:r>
              <a:rPr lang="zh-CN" altLang="en-US"/>
              <a:t>曾庆生   </a:t>
            </a:r>
            <a:r>
              <a:rPr lang="en-US" altLang="zh-CN"/>
              <a:t>SHUFE</a:t>
            </a:r>
            <a:r>
              <a:rPr lang="zh-CN" altLang="en-US"/>
              <a:t>会计学院</a:t>
            </a:r>
            <a:endParaRPr lang="en-US" altLang="zh-CN"/>
          </a:p>
        </p:txBody>
      </p:sp>
      <p:sp>
        <p:nvSpPr>
          <p:cNvPr id="6" name="灯片编号占位符 5"/>
          <p:cNvSpPr>
            <a:spLocks noGrp="1"/>
          </p:cNvSpPr>
          <p:nvPr>
            <p:ph type="sldNum" sz="quarter" idx="12"/>
          </p:nvPr>
        </p:nvSpPr>
        <p:spPr/>
        <p:txBody>
          <a:bodyPr/>
          <a:lstStyle/>
          <a:p>
            <a:pPr>
              <a:defRPr/>
            </a:pPr>
            <a:fld id="{5C842619-07FF-4658-9088-9562CE4EC23C}" type="slidenum">
              <a:rPr lang="en-US" altLang="zh-CN" smtClean="0"/>
              <a:t>15</a:t>
            </a:fld>
            <a:endParaRPr lang="en-US" altLang="zh-CN"/>
          </a:p>
        </p:txBody>
      </p:sp>
      <p:sp>
        <p:nvSpPr>
          <p:cNvPr id="7" name="内容占位符 2" descr="Rectangle: Click to edit Master text styles&#10;Second level&#10;Third level&#10;Fourth level&#10;Fifth level"/>
          <p:cNvSpPr>
            <a:spLocks noGrp="1"/>
          </p:cNvSpPr>
          <p:nvPr>
            <p:ph idx="1"/>
          </p:nvPr>
        </p:nvSpPr>
        <p:spPr>
          <a:xfrm>
            <a:off x="287337" y="548680"/>
            <a:ext cx="8569325" cy="5699720"/>
          </a:xfrm>
        </p:spPr>
        <p:txBody>
          <a:bodyPr/>
          <a:lstStyle/>
          <a:p>
            <a:pPr>
              <a:defRPr/>
            </a:pPr>
            <a:r>
              <a:rPr lang="zh-CN" altLang="en-US" b="1" u="sng" dirty="0">
                <a:solidFill>
                  <a:srgbClr val="C00000"/>
                </a:solidFill>
                <a:latin typeface="楷体" panose="02010609060101010101" pitchFamily="49" charset="-122"/>
                <a:ea typeface="楷体" panose="02010609060101010101" pitchFamily="49" charset="-122"/>
              </a:rPr>
              <a:t>拥有权利的一般表现形式</a:t>
            </a:r>
            <a:endParaRPr lang="en-US" altLang="zh-CN" b="1" u="sng" dirty="0">
              <a:solidFill>
                <a:srgbClr val="C00000"/>
              </a:solidFill>
              <a:latin typeface="楷体" panose="02010609060101010101" pitchFamily="49" charset="-122"/>
              <a:ea typeface="楷体" panose="02010609060101010101" pitchFamily="49" charset="-122"/>
            </a:endParaRPr>
          </a:p>
          <a:p>
            <a:pPr lvl="1">
              <a:lnSpc>
                <a:spcPct val="150000"/>
              </a:lnSpc>
              <a:defRPr/>
            </a:pPr>
            <a:r>
              <a:rPr lang="zh-CN" altLang="zh-CN" sz="2400" b="1" dirty="0">
                <a:solidFill>
                  <a:srgbClr val="000000"/>
                </a:solidFill>
              </a:rPr>
              <a:t>投资方对被投资方拥有的权力可能源自各种不同的权利，如表决权、委派、托管等，其中最一般的表现方式是表决权。</a:t>
            </a:r>
          </a:p>
          <a:p>
            <a:pPr lvl="1">
              <a:lnSpc>
                <a:spcPct val="150000"/>
              </a:lnSpc>
              <a:defRPr/>
            </a:pPr>
            <a:r>
              <a:rPr lang="zh-CN" altLang="zh-CN" sz="2400" b="1" dirty="0">
                <a:solidFill>
                  <a:srgbClr val="0000FF"/>
                </a:solidFill>
              </a:rPr>
              <a:t>表决权</a:t>
            </a:r>
            <a:r>
              <a:rPr lang="zh-CN" altLang="zh-CN" sz="2400" b="1" dirty="0">
                <a:solidFill>
                  <a:srgbClr val="000000"/>
                </a:solidFill>
              </a:rPr>
              <a:t>是对被投资方包括经营计划、投资方案、年度财务预算和决算方案、利润分配方案、内部管理机构的设置、聘任或解聘公司经理及确定其薪酬、公司的基本管理制度等事项进行表决而持有的权利。表决比例通常与其出资比例或持股比例一致，但公司章程另有规定的除外。</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页脚占位符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graphicFrame>
        <p:nvGraphicFramePr>
          <p:cNvPr id="3" name="表格 2"/>
          <p:cNvGraphicFramePr>
            <a:graphicFrameLocks noGrp="1"/>
          </p:cNvGraphicFramePr>
          <p:nvPr/>
        </p:nvGraphicFramePr>
        <p:xfrm>
          <a:off x="179388" y="981075"/>
          <a:ext cx="8856662" cy="5772468"/>
        </p:xfrm>
        <a:graphic>
          <a:graphicData uri="http://schemas.openxmlformats.org/drawingml/2006/table">
            <a:tbl>
              <a:tblPr/>
              <a:tblGrid>
                <a:gridCol w="2812152">
                  <a:extLst>
                    <a:ext uri="{9D8B030D-6E8A-4147-A177-3AD203B41FA5}">
                      <a16:colId xmlns:a16="http://schemas.microsoft.com/office/drawing/2014/main" val="20000"/>
                    </a:ext>
                  </a:extLst>
                </a:gridCol>
                <a:gridCol w="1038972">
                  <a:extLst>
                    <a:ext uri="{9D8B030D-6E8A-4147-A177-3AD203B41FA5}">
                      <a16:colId xmlns:a16="http://schemas.microsoft.com/office/drawing/2014/main" val="20001"/>
                    </a:ext>
                  </a:extLst>
                </a:gridCol>
                <a:gridCol w="1145179">
                  <a:extLst>
                    <a:ext uri="{9D8B030D-6E8A-4147-A177-3AD203B41FA5}">
                      <a16:colId xmlns:a16="http://schemas.microsoft.com/office/drawing/2014/main" val="20002"/>
                    </a:ext>
                  </a:extLst>
                </a:gridCol>
                <a:gridCol w="1357590">
                  <a:extLst>
                    <a:ext uri="{9D8B030D-6E8A-4147-A177-3AD203B41FA5}">
                      <a16:colId xmlns:a16="http://schemas.microsoft.com/office/drawing/2014/main" val="20003"/>
                    </a:ext>
                  </a:extLst>
                </a:gridCol>
                <a:gridCol w="1357590">
                  <a:extLst>
                    <a:ext uri="{9D8B030D-6E8A-4147-A177-3AD203B41FA5}">
                      <a16:colId xmlns:a16="http://schemas.microsoft.com/office/drawing/2014/main" val="20004"/>
                    </a:ext>
                  </a:extLst>
                </a:gridCol>
                <a:gridCol w="1145179">
                  <a:extLst>
                    <a:ext uri="{9D8B030D-6E8A-4147-A177-3AD203B41FA5}">
                      <a16:colId xmlns:a16="http://schemas.microsoft.com/office/drawing/2014/main" val="20005"/>
                    </a:ext>
                  </a:extLst>
                </a:gridCol>
              </a:tblGrid>
              <a:tr h="222006">
                <a:tc>
                  <a:txBody>
                    <a:bodyPr/>
                    <a:lstStyle/>
                    <a:p>
                      <a:pPr algn="l" fontAlgn="ctr"/>
                      <a:r>
                        <a:rPr lang="en-US" sz="1400" b="1" i="0" u="none" strike="noStrike" dirty="0">
                          <a:solidFill>
                            <a:srgbClr val="000000"/>
                          </a:solidFill>
                          <a:latin typeface="宋体" panose="02010600030101010101" pitchFamily="2" charset="-122"/>
                        </a:rPr>
                        <a:t>　</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400" b="1" i="0" u="none" strike="noStrike">
                          <a:solidFill>
                            <a:srgbClr val="000000"/>
                          </a:solidFill>
                          <a:latin typeface="宋体" panose="02010600030101010101" pitchFamily="2" charset="-122"/>
                        </a:rPr>
                        <a:t>甲</a:t>
                      </a:r>
                    </a:p>
                  </a:txBody>
                  <a:tcPr marL="8665" marR="8665" marT="86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sz="1400" b="1" i="0" u="none" strike="noStrike">
                          <a:solidFill>
                            <a:srgbClr val="000000"/>
                          </a:solidFill>
                          <a:latin typeface="宋体" panose="02010600030101010101" pitchFamily="2" charset="-122"/>
                        </a:rPr>
                        <a:t>乙</a:t>
                      </a:r>
                    </a:p>
                  </a:txBody>
                  <a:tcPr marL="8665" marR="8665" marT="86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sz="1400" b="1" i="0" u="none" strike="noStrike" dirty="0">
                          <a:solidFill>
                            <a:srgbClr val="0000FF"/>
                          </a:solidFill>
                          <a:latin typeface="宋体" panose="02010600030101010101" pitchFamily="2" charset="-122"/>
                        </a:rPr>
                        <a:t>抵消与调整</a:t>
                      </a:r>
                    </a:p>
                  </a:txBody>
                  <a:tcPr marL="8665" marR="8665" marT="86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fontAlgn="ctr"/>
                      <a:r>
                        <a:rPr lang="zh-CN" sz="1400" b="1" i="0" u="none" strike="noStrike">
                          <a:solidFill>
                            <a:srgbClr val="000000"/>
                          </a:solidFill>
                          <a:latin typeface="宋体" panose="02010600030101010101" pitchFamily="2" charset="-122"/>
                        </a:rPr>
                        <a:t>合并主体</a:t>
                      </a:r>
                    </a:p>
                  </a:txBody>
                  <a:tcPr marL="8665" marR="8665" marT="865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006">
                <a:tc>
                  <a:txBody>
                    <a:bodyPr/>
                    <a:lstStyle/>
                    <a:p>
                      <a:pPr algn="l" fontAlgn="ctr"/>
                      <a:r>
                        <a:rPr lang="en-US" sz="1400" b="1" i="0" u="none" strike="noStrike">
                          <a:solidFill>
                            <a:srgbClr val="000000"/>
                          </a:solidFill>
                          <a:latin typeface="宋体" panose="02010600030101010101" pitchFamily="2" charset="-122"/>
                        </a:rPr>
                        <a:t> 一、经营活动产生的现金流量</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22006">
                <a:tc>
                  <a:txBody>
                    <a:bodyPr/>
                    <a:lstStyle/>
                    <a:p>
                      <a:pPr algn="l" fontAlgn="ctr"/>
                      <a:r>
                        <a:rPr lang="en-US" sz="1400" b="1" i="0" u="none" strike="noStrike">
                          <a:solidFill>
                            <a:srgbClr val="000000"/>
                          </a:solidFill>
                          <a:latin typeface="宋体" panose="02010600030101010101" pitchFamily="2" charset="-122"/>
                        </a:rPr>
                        <a:t>     归属于母公司股东的净利润</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00"/>
                          </a:solidFill>
                          <a:latin typeface="宋体" panose="02010600030101010101" pitchFamily="2" charset="-122"/>
                        </a:rPr>
                        <a:t>  150 000</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250 000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(2) 2 000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(3) 5 000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153 000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2"/>
                  </a:ext>
                </a:extLst>
              </a:tr>
              <a:tr h="222006">
                <a:tc>
                  <a:txBody>
                    <a:bodyPr/>
                    <a:lstStyle/>
                    <a:p>
                      <a:pPr algn="l"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(4) 250 000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3"/>
                  </a:ext>
                </a:extLst>
              </a:tr>
              <a:tr h="222006">
                <a:tc>
                  <a:txBody>
                    <a:bodyPr/>
                    <a:lstStyle/>
                    <a:p>
                      <a:pPr algn="l" fontAlgn="ctr"/>
                      <a:r>
                        <a:rPr lang="en-US" sz="1400" b="1" i="0" u="none" strike="noStrike">
                          <a:solidFill>
                            <a:srgbClr val="000000"/>
                          </a:solidFill>
                          <a:latin typeface="宋体" panose="02010600030101010101" pitchFamily="2" charset="-122"/>
                        </a:rPr>
                        <a:t> 加：少数股东损益</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(4) 50 000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50 000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4"/>
                  </a:ext>
                </a:extLst>
              </a:tr>
              <a:tr h="222006">
                <a:tc>
                  <a:txBody>
                    <a:bodyPr/>
                    <a:lstStyle/>
                    <a:p>
                      <a:pPr algn="l" fontAlgn="ctr"/>
                      <a:r>
                        <a:rPr lang="zh-CN" sz="1400" b="1" i="0" u="none" strike="noStrike">
                          <a:solidFill>
                            <a:srgbClr val="000000"/>
                          </a:solidFill>
                          <a:latin typeface="宋体" panose="02010600030101010101" pitchFamily="2" charset="-122"/>
                        </a:rPr>
                        <a:t>    固定资产折旧</a:t>
                      </a: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00"/>
                          </a:solidFill>
                          <a:latin typeface="宋体" panose="02010600030101010101" pitchFamily="2" charset="-122"/>
                        </a:rPr>
                        <a:t>  60 000</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00"/>
                          </a:solidFill>
                          <a:latin typeface="宋体" panose="02010600030101010101" pitchFamily="2" charset="-122"/>
                        </a:rPr>
                        <a:t>   60 000</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120 000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5"/>
                  </a:ext>
                </a:extLst>
              </a:tr>
              <a:tr h="222006">
                <a:tc>
                  <a:txBody>
                    <a:bodyPr/>
                    <a:lstStyle/>
                    <a:p>
                      <a:pPr algn="l" fontAlgn="ctr"/>
                      <a:r>
                        <a:rPr lang="en-US" sz="1400" b="1" i="0" u="none" strike="noStrike">
                          <a:solidFill>
                            <a:srgbClr val="000000"/>
                          </a:solidFill>
                          <a:latin typeface="宋体" panose="02010600030101010101" pitchFamily="2" charset="-122"/>
                        </a:rPr>
                        <a:t>     处置固定资产的收益</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00"/>
                          </a:solidFill>
                          <a:latin typeface="宋体" panose="02010600030101010101" pitchFamily="2" charset="-122"/>
                        </a:rPr>
                        <a:t>   10 000</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6"/>
                  </a:ext>
                </a:extLst>
              </a:tr>
              <a:tr h="222006">
                <a:tc>
                  <a:txBody>
                    <a:bodyPr/>
                    <a:lstStyle/>
                    <a:p>
                      <a:pPr algn="l" fontAlgn="ctr"/>
                      <a:r>
                        <a:rPr lang="en-US" sz="1400" b="1" i="0" u="none" strike="noStrike" dirty="0">
                          <a:solidFill>
                            <a:srgbClr val="000000"/>
                          </a:solidFill>
                          <a:latin typeface="宋体" panose="02010600030101010101" pitchFamily="2" charset="-122"/>
                        </a:rPr>
                        <a:t>     </a:t>
                      </a:r>
                      <a:r>
                        <a:rPr lang="en-US" sz="1400" b="1" i="0" u="none" strike="noStrike" dirty="0" err="1">
                          <a:solidFill>
                            <a:srgbClr val="000000"/>
                          </a:solidFill>
                          <a:latin typeface="宋体" panose="02010600030101010101" pitchFamily="2" charset="-122"/>
                        </a:rPr>
                        <a:t>投资收益</a:t>
                      </a:r>
                      <a:r>
                        <a:rPr lang="en-US" sz="1400" b="1" i="0" u="none" strike="noStrike" dirty="0">
                          <a:solidFill>
                            <a:srgbClr val="000000"/>
                          </a:solidFill>
                          <a:latin typeface="宋体" panose="02010600030101010101" pitchFamily="2" charset="-122"/>
                        </a:rPr>
                        <a:t>——</a:t>
                      </a:r>
                      <a:r>
                        <a:rPr lang="zh-CN" altLang="en-US" sz="1400" b="1" i="0" u="none" strike="noStrike" dirty="0">
                          <a:solidFill>
                            <a:srgbClr val="000000"/>
                          </a:solidFill>
                          <a:latin typeface="宋体" panose="02010600030101010101" pitchFamily="2" charset="-122"/>
                        </a:rPr>
                        <a:t>债权投资</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(15 000)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(15 000)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7"/>
                  </a:ext>
                </a:extLst>
              </a:tr>
              <a:tr h="222006">
                <a:tc>
                  <a:txBody>
                    <a:bodyPr/>
                    <a:lstStyle/>
                    <a:p>
                      <a:pPr algn="l" fontAlgn="ctr"/>
                      <a:r>
                        <a:rPr lang="zh-CN" sz="1400" b="1" i="0" u="none" strike="noStrike">
                          <a:solidFill>
                            <a:srgbClr val="000000"/>
                          </a:solidFill>
                          <a:latin typeface="宋体" panose="02010600030101010101" pitchFamily="2" charset="-122"/>
                        </a:rPr>
                        <a:t>           ——对乙投资</a:t>
                      </a: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(190 000)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(4) 190 000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8"/>
                  </a:ext>
                </a:extLst>
              </a:tr>
              <a:tr h="222006">
                <a:tc>
                  <a:txBody>
                    <a:bodyPr/>
                    <a:lstStyle/>
                    <a:p>
                      <a:pPr algn="l" fontAlgn="ctr"/>
                      <a:r>
                        <a:rPr lang="en-US" sz="1400" b="1" i="0" u="none" strike="noStrike">
                          <a:solidFill>
                            <a:srgbClr val="000000"/>
                          </a:solidFill>
                          <a:latin typeface="宋体" panose="02010600030101010101" pitchFamily="2" charset="-122"/>
                        </a:rPr>
                        <a:t>     存货</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(45 000)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(3)5 000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(2)2 000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(48 000)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09"/>
                  </a:ext>
                </a:extLst>
              </a:tr>
              <a:tr h="222006">
                <a:tc>
                  <a:txBody>
                    <a:bodyPr/>
                    <a:lstStyle/>
                    <a:p>
                      <a:pPr algn="l" fontAlgn="ctr"/>
                      <a:r>
                        <a:rPr lang="en-US" sz="1400" b="1" i="0" u="none" strike="noStrike">
                          <a:solidFill>
                            <a:srgbClr val="000000"/>
                          </a:solidFill>
                          <a:latin typeface="宋体" panose="02010600030101010101" pitchFamily="2" charset="-122"/>
                        </a:rPr>
                        <a:t>     应收账款</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(105 000)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(1)10 000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(95 000)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0"/>
                  </a:ext>
                </a:extLst>
              </a:tr>
              <a:tr h="222006">
                <a:tc>
                  <a:txBody>
                    <a:bodyPr/>
                    <a:lstStyle/>
                    <a:p>
                      <a:pPr algn="l" fontAlgn="ctr"/>
                      <a:r>
                        <a:rPr lang="en-US" sz="1400" b="1" i="0" u="none" strike="noStrike">
                          <a:solidFill>
                            <a:srgbClr val="000000"/>
                          </a:solidFill>
                          <a:latin typeface="宋体" panose="02010600030101010101" pitchFamily="2" charset="-122"/>
                        </a:rPr>
                        <a:t>     应付账款</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(1)10 000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(30 000)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1"/>
                  </a:ext>
                </a:extLst>
              </a:tr>
              <a:tr h="222006">
                <a:tc>
                  <a:txBody>
                    <a:bodyPr/>
                    <a:lstStyle/>
                    <a:p>
                      <a:pPr algn="l" fontAlgn="ctr"/>
                      <a:r>
                        <a:rPr lang="en-US" sz="1400" b="1" i="0" u="none" strike="noStrike">
                          <a:solidFill>
                            <a:srgbClr val="000000"/>
                          </a:solidFill>
                          <a:latin typeface="宋体" panose="02010600030101010101" pitchFamily="2" charset="-122"/>
                        </a:rPr>
                        <a:t>     财务费用</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24 000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24 000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2"/>
                  </a:ext>
                </a:extLst>
              </a:tr>
              <a:tr h="222006">
                <a:tc>
                  <a:txBody>
                    <a:bodyPr/>
                    <a:lstStyle/>
                    <a:p>
                      <a:pPr algn="l" fontAlgn="ctr"/>
                      <a:r>
                        <a:rPr lang="en-US" sz="1400" b="1" i="0" u="none" strike="noStrike">
                          <a:solidFill>
                            <a:srgbClr val="000000"/>
                          </a:solidFill>
                          <a:latin typeface="宋体" panose="02010600030101010101" pitchFamily="2" charset="-122"/>
                        </a:rPr>
                        <a:t>     商誉减值损失</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(4) 10 000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3"/>
                  </a:ext>
                </a:extLst>
              </a:tr>
              <a:tr h="222006">
                <a:tc>
                  <a:txBody>
                    <a:bodyPr/>
                    <a:lstStyle/>
                    <a:p>
                      <a:pPr algn="l" fontAlgn="ctr"/>
                      <a:r>
                        <a:rPr lang="en-US" sz="1400" b="1" i="0" u="none" strike="noStrike">
                          <a:solidFill>
                            <a:srgbClr val="000000"/>
                          </a:solidFill>
                          <a:latin typeface="宋体" panose="02010600030101010101" pitchFamily="2" charset="-122"/>
                        </a:rPr>
                        <a:t> 经营活动产生的现金流量净额</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29 000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150 000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179 000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2006">
                <a:tc>
                  <a:txBody>
                    <a:bodyPr/>
                    <a:lstStyle/>
                    <a:p>
                      <a:pPr algn="l" fontAlgn="ctr"/>
                      <a:r>
                        <a:rPr lang="en-US" sz="1400" b="1" i="0" u="none" strike="noStrike">
                          <a:solidFill>
                            <a:srgbClr val="000000"/>
                          </a:solidFill>
                          <a:latin typeface="宋体" panose="02010600030101010101" pitchFamily="2" charset="-122"/>
                        </a:rPr>
                        <a:t> 二、投资活动产生的现金流量</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latin typeface="宋体" panose="02010600030101010101" pitchFamily="2" charset="-122"/>
                        </a:rPr>
                        <a:t>　</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latin typeface="宋体" panose="02010600030101010101" pitchFamily="2" charset="-122"/>
                        </a:rPr>
                        <a:t>　</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FF"/>
                          </a:solidFill>
                          <a:latin typeface="宋体" panose="02010600030101010101" pitchFamily="2" charset="-122"/>
                        </a:rPr>
                        <a:t>　</a:t>
                      </a: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dirty="0">
                          <a:solidFill>
                            <a:srgbClr val="0000FF"/>
                          </a:solidFill>
                          <a:latin typeface="宋体" panose="02010600030101010101" pitchFamily="2" charset="-122"/>
                        </a:rPr>
                        <a:t>　</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latin typeface="宋体" panose="02010600030101010101" pitchFamily="2" charset="-122"/>
                        </a:rPr>
                        <a:t>　</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5"/>
                  </a:ext>
                </a:extLst>
              </a:tr>
              <a:tr h="222006">
                <a:tc>
                  <a:txBody>
                    <a:bodyPr/>
                    <a:lstStyle/>
                    <a:p>
                      <a:pPr algn="l" fontAlgn="ctr"/>
                      <a:r>
                        <a:rPr lang="en-US" sz="1400" b="1" i="0" u="none" strike="noStrike">
                          <a:solidFill>
                            <a:srgbClr val="000000"/>
                          </a:solidFill>
                          <a:latin typeface="宋体" panose="02010600030101010101" pitchFamily="2" charset="-122"/>
                        </a:rPr>
                        <a:t> 分得股利所收到的现金</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80 000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(5) 80 000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6"/>
                  </a:ext>
                </a:extLst>
              </a:tr>
              <a:tr h="222006">
                <a:tc>
                  <a:txBody>
                    <a:bodyPr/>
                    <a:lstStyle/>
                    <a:p>
                      <a:pPr algn="l" fontAlgn="ctr"/>
                      <a:r>
                        <a:rPr lang="en-US" sz="1400" b="1" i="0" u="none" strike="noStrike">
                          <a:solidFill>
                            <a:srgbClr val="000000"/>
                          </a:solidFill>
                          <a:latin typeface="宋体" panose="02010600030101010101" pitchFamily="2" charset="-122"/>
                        </a:rPr>
                        <a:t> 取得债券利息所收到的现金</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7"/>
                  </a:ext>
                </a:extLst>
              </a:tr>
              <a:tr h="222006">
                <a:tc>
                  <a:txBody>
                    <a:bodyPr/>
                    <a:lstStyle/>
                    <a:p>
                      <a:pPr algn="l" fontAlgn="ctr"/>
                      <a:r>
                        <a:rPr lang="en-US" sz="1400" b="1" i="0" u="none" strike="noStrike">
                          <a:solidFill>
                            <a:srgbClr val="000000"/>
                          </a:solidFill>
                          <a:latin typeface="宋体" panose="02010600030101010101" pitchFamily="2" charset="-122"/>
                        </a:rPr>
                        <a:t> 处置土地使用权所收到的现金</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18"/>
                  </a:ext>
                </a:extLst>
              </a:tr>
              <a:tr h="222006">
                <a:tc>
                  <a:txBody>
                    <a:bodyPr/>
                    <a:lstStyle/>
                    <a:p>
                      <a:pPr algn="l" fontAlgn="ctr"/>
                      <a:r>
                        <a:rPr lang="en-US" sz="1400" b="1" i="0" u="none" strike="noStrike">
                          <a:solidFill>
                            <a:srgbClr val="000000"/>
                          </a:solidFill>
                          <a:latin typeface="宋体" panose="02010600030101010101" pitchFamily="2" charset="-122"/>
                        </a:rPr>
                        <a:t> 投资活动产生的现金流量净额</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90 000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10 000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latin typeface="宋体" panose="02010600030101010101" pitchFamily="2" charset="-122"/>
                        </a:rPr>
                        <a:t>　</a:t>
                      </a: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FF"/>
                          </a:solidFill>
                          <a:latin typeface="宋体" panose="02010600030101010101" pitchFamily="2" charset="-122"/>
                        </a:rPr>
                        <a:t>     80 000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20 000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2006">
                <a:tc>
                  <a:txBody>
                    <a:bodyPr/>
                    <a:lstStyle/>
                    <a:p>
                      <a:pPr algn="l" fontAlgn="ctr"/>
                      <a:r>
                        <a:rPr lang="en-US" sz="1400" b="1" i="0" u="none" strike="noStrike">
                          <a:solidFill>
                            <a:srgbClr val="000000"/>
                          </a:solidFill>
                          <a:latin typeface="宋体" panose="02010600030101010101" pitchFamily="2" charset="-122"/>
                        </a:rPr>
                        <a:t> 三、筹资活动产生的现金流量</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0"/>
                  </a:ext>
                </a:extLst>
              </a:tr>
              <a:tr h="222006">
                <a:tc>
                  <a:txBody>
                    <a:bodyPr/>
                    <a:lstStyle/>
                    <a:p>
                      <a:pPr algn="l" fontAlgn="ctr"/>
                      <a:r>
                        <a:rPr lang="en-US" sz="1400" b="1" i="0" u="none" strike="noStrike">
                          <a:solidFill>
                            <a:srgbClr val="000000"/>
                          </a:solidFill>
                          <a:latin typeface="宋体" panose="02010600030101010101" pitchFamily="2" charset="-122"/>
                        </a:rPr>
                        <a:t> 分配股利所支付的现金,甲</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-80 000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-80 000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21"/>
                  </a:ext>
                </a:extLst>
              </a:tr>
              <a:tr h="222006">
                <a:tc>
                  <a:txBody>
                    <a:bodyPr/>
                    <a:lstStyle/>
                    <a:p>
                      <a:pPr algn="l" fontAlgn="ctr"/>
                      <a:r>
                        <a:rPr lang="en-US" sz="1400" b="1" i="0" u="none" strike="noStrike">
                          <a:solidFill>
                            <a:srgbClr val="000000"/>
                          </a:solidFill>
                          <a:latin typeface="宋体" panose="02010600030101010101" pitchFamily="2" charset="-122"/>
                        </a:rPr>
                        <a:t> 分配股利所支付的现金,乙</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-100 000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dirty="0">
                          <a:solidFill>
                            <a:srgbClr val="0000FF"/>
                          </a:solidFill>
                          <a:latin typeface="宋体" panose="02010600030101010101" pitchFamily="2" charset="-122"/>
                        </a:rPr>
                        <a:t>(5) 80 000</a:t>
                      </a: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22"/>
                  </a:ext>
                </a:extLst>
              </a:tr>
              <a:tr h="222006">
                <a:tc>
                  <a:txBody>
                    <a:bodyPr/>
                    <a:lstStyle/>
                    <a:p>
                      <a:pPr algn="l" fontAlgn="ctr"/>
                      <a:r>
                        <a:rPr lang="en-US" sz="1400" b="1" i="0" u="none" strike="noStrike">
                          <a:solidFill>
                            <a:srgbClr val="000000"/>
                          </a:solidFill>
                          <a:latin typeface="宋体" panose="02010600030101010101" pitchFamily="2" charset="-122"/>
                        </a:rPr>
                        <a:t> 偿付利息所支付的现金</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-24 000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  -24 000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23"/>
                  </a:ext>
                </a:extLst>
              </a:tr>
              <a:tr h="222006">
                <a:tc>
                  <a:txBody>
                    <a:bodyPr/>
                    <a:lstStyle/>
                    <a:p>
                      <a:pPr algn="l" fontAlgn="ctr"/>
                      <a:r>
                        <a:rPr lang="en-US" sz="1400" b="1" i="0" u="none" strike="noStrike">
                          <a:solidFill>
                            <a:srgbClr val="000000"/>
                          </a:solidFill>
                          <a:latin typeface="宋体" panose="02010600030101010101" pitchFamily="2" charset="-122"/>
                        </a:rPr>
                        <a:t> 筹资活动产生的现金流量净额</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-104 000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-100 000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FF"/>
                          </a:solidFill>
                          <a:latin typeface="宋体" panose="02010600030101010101" pitchFamily="2" charset="-122"/>
                        </a:rPr>
                        <a:t>     80 000</a:t>
                      </a:r>
                      <a:endParaRPr lang="zh-CN" sz="1400" b="1" i="0" u="none" strike="noStrike">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endParaRPr lang="zh-CN" sz="1400" b="1" i="0" u="none" strike="noStrike" dirty="0">
                        <a:solidFill>
                          <a:srgbClr val="0000FF"/>
                        </a:solidFill>
                        <a:latin typeface="宋体" panose="02010600030101010101" pitchFamily="2" charset="-122"/>
                      </a:endParaRPr>
                    </a:p>
                  </a:txBody>
                  <a:tcPr marL="8665" marR="8665" marT="8658" marB="0" anchor="ctr">
                    <a:lnL>
                      <a:noFill/>
                    </a:lnL>
                    <a:lnR>
                      <a:noFill/>
                    </a:lnR>
                    <a:lnT>
                      <a:noFill/>
                    </a:lnT>
                    <a:lnB>
                      <a:noFill/>
                    </a:lnB>
                  </a:tcPr>
                </a:tc>
                <a:tc>
                  <a:txBody>
                    <a:bodyPr/>
                    <a:lstStyle/>
                    <a:p>
                      <a:pPr algn="ctr" fontAlgn="ctr"/>
                      <a:r>
                        <a:rPr lang="en-US" sz="1400" b="1" i="0" u="none" strike="noStrike">
                          <a:solidFill>
                            <a:srgbClr val="000000"/>
                          </a:solidFill>
                          <a:latin typeface="宋体" panose="02010600030101010101" pitchFamily="2" charset="-122"/>
                        </a:rPr>
                        <a:t>-124 000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a:noFill/>
                    </a:lnB>
                  </a:tcPr>
                </a:tc>
                <a:extLst>
                  <a:ext uri="{0D108BD9-81ED-4DB2-BD59-A6C34878D82A}">
                    <a16:rowId xmlns:a16="http://schemas.microsoft.com/office/drawing/2014/main" val="10024"/>
                  </a:ext>
                </a:extLst>
              </a:tr>
              <a:tr h="222006">
                <a:tc>
                  <a:txBody>
                    <a:bodyPr/>
                    <a:lstStyle/>
                    <a:p>
                      <a:pPr algn="l" fontAlgn="ctr"/>
                      <a:r>
                        <a:rPr lang="en-US" sz="1400" b="1" i="0" u="none" strike="noStrike">
                          <a:solidFill>
                            <a:srgbClr val="000000"/>
                          </a:solidFill>
                          <a:latin typeface="宋体" panose="02010600030101010101" pitchFamily="2" charset="-122"/>
                        </a:rPr>
                        <a:t> 四、现金及现金等价物净增加额</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15 000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宋体" panose="02010600030101010101" pitchFamily="2" charset="-122"/>
                        </a:rPr>
                        <a:t>   60 000</a:t>
                      </a:r>
                      <a:endParaRPr lang="zh-CN" sz="1400" b="1" i="0" u="none" strike="noStrike">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zh-CN" sz="1400" b="1" i="0" u="none" strike="noStrike">
                          <a:solidFill>
                            <a:srgbClr val="0000FF"/>
                          </a:solidFill>
                          <a:latin typeface="宋体" panose="02010600030101010101" pitchFamily="2" charset="-122"/>
                        </a:rPr>
                        <a:t>　</a:t>
                      </a: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zh-CN" sz="1400" b="1" i="0" u="none" strike="noStrike" dirty="0">
                          <a:solidFill>
                            <a:srgbClr val="0000FF"/>
                          </a:solidFill>
                          <a:latin typeface="宋体" panose="02010600030101010101" pitchFamily="2" charset="-122"/>
                        </a:rPr>
                        <a:t>　</a:t>
                      </a: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宋体" panose="02010600030101010101" pitchFamily="2" charset="-122"/>
                        </a:rPr>
                        <a:t>   75 000</a:t>
                      </a:r>
                      <a:endParaRPr lang="zh-CN" sz="1400" b="1" i="0" u="none" strike="noStrike" dirty="0">
                        <a:solidFill>
                          <a:srgbClr val="000000"/>
                        </a:solidFill>
                        <a:latin typeface="宋体" panose="02010600030101010101" pitchFamily="2" charset="-122"/>
                      </a:endParaRPr>
                    </a:p>
                  </a:txBody>
                  <a:tcPr marL="8665" marR="8665" marT="8658"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269476" name="TextBox 3"/>
          <p:cNvSpPr txBox="1">
            <a:spLocks noChangeArrowheads="1"/>
          </p:cNvSpPr>
          <p:nvPr/>
        </p:nvSpPr>
        <p:spPr bwMode="auto">
          <a:xfrm>
            <a:off x="179388" y="115888"/>
            <a:ext cx="88566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000" b="1">
                <a:solidFill>
                  <a:srgbClr val="000000"/>
                </a:solidFill>
                <a:latin typeface="Times New Roman" panose="02020603050405020304" charset="0"/>
              </a:rPr>
              <a:t> </a:t>
            </a:r>
            <a:r>
              <a:rPr lang="zh-CN" altLang="en-US" sz="2000" b="1">
                <a:solidFill>
                  <a:srgbClr val="000000"/>
                </a:solidFill>
                <a:latin typeface="Times New Roman" panose="02020603050405020304" charset="0"/>
              </a:rPr>
              <a:t>间接法：</a:t>
            </a:r>
            <a:endParaRPr lang="en-US" altLang="zh-CN" sz="2000" b="1">
              <a:solidFill>
                <a:srgbClr val="000000"/>
              </a:solidFill>
              <a:latin typeface="Times New Roman" panose="02020603050405020304" charset="0"/>
            </a:endParaRPr>
          </a:p>
          <a:p>
            <a:pPr algn="ctr" eaLnBrk="1" hangingPunct="1">
              <a:spcBef>
                <a:spcPct val="0"/>
              </a:spcBef>
              <a:buClrTx/>
              <a:buSzTx/>
              <a:buFontTx/>
              <a:buNone/>
            </a:pPr>
            <a:r>
              <a:rPr lang="zh-CN" altLang="zh-CN" sz="1600" b="1">
                <a:solidFill>
                  <a:srgbClr val="000000"/>
                </a:solidFill>
                <a:latin typeface="Times New Roman" panose="02020603050405020304" charset="0"/>
              </a:rPr>
              <a:t>甲、乙公司合并现金流量表工作底稿（直接法）</a:t>
            </a:r>
          </a:p>
          <a:p>
            <a:pPr algn="ctr" eaLnBrk="1" hangingPunct="1">
              <a:spcBef>
                <a:spcPct val="0"/>
              </a:spcBef>
              <a:buClrTx/>
              <a:buSzTx/>
              <a:buFontTx/>
              <a:buNone/>
            </a:pPr>
            <a:r>
              <a:rPr lang="en-US" altLang="zh-CN" sz="1600" b="1">
                <a:solidFill>
                  <a:srgbClr val="000000"/>
                </a:solidFill>
                <a:latin typeface="Times New Roman" panose="02020603050405020304" charset="0"/>
              </a:rPr>
              <a:t>2010</a:t>
            </a:r>
            <a:r>
              <a:rPr lang="zh-CN" altLang="zh-CN" sz="1600" b="1">
                <a:solidFill>
                  <a:srgbClr val="000000"/>
                </a:solidFill>
                <a:latin typeface="Times New Roman" panose="02020603050405020304" charset="0"/>
              </a:rPr>
              <a:t>年</a:t>
            </a:r>
            <a:r>
              <a:rPr lang="en-US" altLang="zh-CN" sz="1600" b="1">
                <a:solidFill>
                  <a:srgbClr val="000000"/>
                </a:solidFill>
                <a:latin typeface="Times New Roman" panose="02020603050405020304" charset="0"/>
              </a:rPr>
              <a:t>12</a:t>
            </a:r>
            <a:r>
              <a:rPr lang="zh-CN" altLang="zh-CN" sz="1600" b="1">
                <a:solidFill>
                  <a:srgbClr val="000000"/>
                </a:solidFill>
                <a:latin typeface="Times New Roman" panose="02020603050405020304" charset="0"/>
              </a:rPr>
              <a:t>月</a:t>
            </a:r>
            <a:r>
              <a:rPr lang="en-US" altLang="zh-CN" sz="1600" b="1">
                <a:solidFill>
                  <a:srgbClr val="000000"/>
                </a:solidFill>
                <a:latin typeface="Times New Roman" panose="02020603050405020304" charset="0"/>
              </a:rPr>
              <a:t>31</a:t>
            </a:r>
            <a:r>
              <a:rPr lang="zh-CN" altLang="zh-CN" sz="1600" b="1">
                <a:solidFill>
                  <a:srgbClr val="000000"/>
                </a:solidFill>
                <a:latin typeface="Times New Roman" panose="02020603050405020304" charset="0"/>
              </a:rPr>
              <a:t>日</a:t>
            </a:r>
            <a:r>
              <a:rPr lang="en-US" altLang="zh-CN" sz="1600" b="1">
                <a:solidFill>
                  <a:srgbClr val="000000"/>
                </a:solidFill>
                <a:latin typeface="Times New Roman" panose="02020603050405020304" charset="0"/>
              </a:rPr>
              <a:t>                       </a:t>
            </a:r>
            <a:r>
              <a:rPr lang="zh-CN" altLang="zh-CN" sz="1600" b="1">
                <a:solidFill>
                  <a:srgbClr val="000000"/>
                </a:solidFill>
                <a:latin typeface="Times New Roman" panose="02020603050405020304" charset="0"/>
              </a:rPr>
              <a:t>单位：元</a:t>
            </a:r>
            <a:endParaRPr lang="zh-CN" altLang="en-US" sz="1600" b="1">
              <a:solidFill>
                <a:srgbClr val="000000"/>
              </a:solidFill>
              <a:latin typeface="Times New Roman" panose="02020603050405020304"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页脚占位符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latin typeface="Times New Roman" panose="02020603050405020304" charset="0"/>
              </a:rPr>
              <a:t>曾庆生 </a:t>
            </a:r>
            <a:r>
              <a:rPr kumimoji="0" lang="en-US" altLang="zh-CN" sz="1400">
                <a:latin typeface="Times New Roman" panose="02020603050405020304" charset="0"/>
              </a:rPr>
              <a:t>SHUFE</a:t>
            </a:r>
          </a:p>
        </p:txBody>
      </p:sp>
      <p:sp>
        <p:nvSpPr>
          <p:cNvPr id="270339" name="TextBox 2"/>
          <p:cNvSpPr txBox="1">
            <a:spLocks noChangeArrowheads="1"/>
          </p:cNvSpPr>
          <p:nvPr/>
        </p:nvSpPr>
        <p:spPr bwMode="auto">
          <a:xfrm>
            <a:off x="395290" y="404813"/>
            <a:ext cx="84978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000" b="1">
                <a:solidFill>
                  <a:srgbClr val="000000"/>
                </a:solidFill>
                <a:latin typeface="Times New Roman" panose="02020603050405020304" charset="0"/>
              </a:rPr>
              <a:t>（</a:t>
            </a:r>
            <a:r>
              <a:rPr lang="en-US" altLang="zh-CN" sz="2000" b="1">
                <a:solidFill>
                  <a:srgbClr val="000000"/>
                </a:solidFill>
                <a:latin typeface="Times New Roman" panose="02020603050405020304" charset="0"/>
              </a:rPr>
              <a:t>1</a:t>
            </a:r>
            <a:r>
              <a:rPr lang="zh-CN" altLang="zh-CN" sz="2000" b="1">
                <a:solidFill>
                  <a:srgbClr val="000000"/>
                </a:solidFill>
                <a:latin typeface="Times New Roman" panose="02020603050405020304" charset="0"/>
              </a:rPr>
              <a:t>）抵消内部往来款项，调整本年利润</a:t>
            </a:r>
            <a:r>
              <a:rPr lang="zh-CN" altLang="en-US" sz="2000" b="1">
                <a:solidFill>
                  <a:srgbClr val="000000"/>
                </a:solidFill>
                <a:latin typeface="Times New Roman" panose="02020603050405020304" charset="0"/>
              </a:rPr>
              <a:t>：</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借：本年利润调整</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应付账款</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乙</a:t>
            </a:r>
            <a:r>
              <a:rPr lang="en-US" altLang="zh-CN" sz="2000" b="1">
                <a:solidFill>
                  <a:srgbClr val="000000"/>
                </a:solidFill>
                <a:latin typeface="Times New Roman" panose="02020603050405020304" charset="0"/>
              </a:rPr>
              <a:t>           10 000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贷：本年利润调整</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应收账款</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甲</a:t>
            </a:r>
            <a:r>
              <a:rPr lang="en-US" altLang="zh-CN" sz="2000" b="1">
                <a:solidFill>
                  <a:srgbClr val="000000"/>
                </a:solidFill>
                <a:latin typeface="Times New Roman" panose="02020603050405020304" charset="0"/>
              </a:rPr>
              <a:t>             10 000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zh-CN" altLang="zh-CN" sz="2000" b="1">
                <a:solidFill>
                  <a:srgbClr val="000000"/>
                </a:solidFill>
                <a:latin typeface="Times New Roman" panose="02020603050405020304" charset="0"/>
              </a:rPr>
              <a:t>（</a:t>
            </a:r>
            <a:r>
              <a:rPr lang="en-US" altLang="zh-CN" sz="2000" b="1">
                <a:solidFill>
                  <a:srgbClr val="000000"/>
                </a:solidFill>
                <a:latin typeface="Times New Roman" panose="02020603050405020304" charset="0"/>
              </a:rPr>
              <a:t>2</a:t>
            </a:r>
            <a:r>
              <a:rPr lang="zh-CN" altLang="zh-CN" sz="2000" b="1">
                <a:solidFill>
                  <a:srgbClr val="000000"/>
                </a:solidFill>
                <a:latin typeface="Times New Roman" panose="02020603050405020304" charset="0"/>
              </a:rPr>
              <a:t>）调整年末未实现毛利的影响</a:t>
            </a:r>
            <a:r>
              <a:rPr lang="zh-CN" altLang="en-US" sz="2000" b="1">
                <a:solidFill>
                  <a:srgbClr val="000000"/>
                </a:solidFill>
                <a:latin typeface="Times New Roman" panose="02020603050405020304" charset="0"/>
              </a:rPr>
              <a:t>：</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借：净利润</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甲</a:t>
            </a:r>
            <a:r>
              <a:rPr lang="en-US" altLang="zh-CN" sz="2000" b="1">
                <a:solidFill>
                  <a:srgbClr val="000000"/>
                </a:solidFill>
                <a:latin typeface="Times New Roman" panose="02020603050405020304" charset="0"/>
              </a:rPr>
              <a:t>                     2 000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贷：本年利润调整</a:t>
            </a:r>
            <a:r>
              <a:rPr lang="en-US" altLang="zh-CN" sz="2000" b="1">
                <a:solidFill>
                  <a:srgbClr val="000000"/>
                </a:solidFill>
                <a:latin typeface="Times New Roman" panose="02020603050405020304" charset="0"/>
                <a:sym typeface="Times New Roman" panose="02020603050405020304" charset="0"/>
              </a:rPr>
              <a:t></a:t>
            </a:r>
            <a:r>
              <a:rPr lang="zh-CN" altLang="zh-CN" sz="2000" b="1">
                <a:solidFill>
                  <a:srgbClr val="000000"/>
                </a:solidFill>
                <a:latin typeface="Times New Roman" panose="02020603050405020304" charset="0"/>
              </a:rPr>
              <a:t>存货</a:t>
            </a:r>
            <a:r>
              <a:rPr lang="en-US" altLang="zh-CN" sz="2000" b="1">
                <a:solidFill>
                  <a:srgbClr val="000000"/>
                </a:solidFill>
                <a:latin typeface="Times New Roman" panose="02020603050405020304" charset="0"/>
              </a:rPr>
              <a:t>             2 000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zh-CN" altLang="zh-CN" sz="2000" b="1">
                <a:solidFill>
                  <a:srgbClr val="000000"/>
                </a:solidFill>
                <a:latin typeface="Times New Roman" panose="02020603050405020304" charset="0"/>
              </a:rPr>
              <a:t>（</a:t>
            </a:r>
            <a:r>
              <a:rPr lang="en-US" altLang="zh-CN" sz="2000" b="1">
                <a:solidFill>
                  <a:srgbClr val="000000"/>
                </a:solidFill>
                <a:latin typeface="Times New Roman" panose="02020603050405020304" charset="0"/>
              </a:rPr>
              <a:t>3</a:t>
            </a:r>
            <a:r>
              <a:rPr lang="zh-CN" altLang="zh-CN" sz="2000" b="1">
                <a:solidFill>
                  <a:srgbClr val="000000"/>
                </a:solidFill>
                <a:latin typeface="Times New Roman" panose="02020603050405020304" charset="0"/>
              </a:rPr>
              <a:t>）调整年初未实现毛利的影响</a:t>
            </a:r>
            <a:r>
              <a:rPr lang="zh-CN" altLang="en-US" sz="2000" b="1">
                <a:solidFill>
                  <a:srgbClr val="000000"/>
                </a:solidFill>
                <a:latin typeface="Times New Roman" panose="02020603050405020304" charset="0"/>
              </a:rPr>
              <a:t>：</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借：本年利润调整</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存货</a:t>
            </a:r>
            <a:r>
              <a:rPr lang="en-US" altLang="zh-CN" sz="2000" b="1">
                <a:solidFill>
                  <a:srgbClr val="000000"/>
                </a:solidFill>
                <a:latin typeface="Times New Roman" panose="02020603050405020304" charset="0"/>
              </a:rPr>
              <a:t>       5 000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贷：净利润</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甲</a:t>
            </a:r>
            <a:r>
              <a:rPr lang="en-US" altLang="zh-CN" sz="2000" b="1">
                <a:solidFill>
                  <a:srgbClr val="000000"/>
                </a:solidFill>
                <a:latin typeface="Times New Roman" panose="02020603050405020304" charset="0"/>
              </a:rPr>
              <a:t>                          5 000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zh-CN" altLang="zh-CN" sz="2000" b="1">
                <a:solidFill>
                  <a:srgbClr val="000000"/>
                </a:solidFill>
                <a:latin typeface="Times New Roman" panose="02020603050405020304" charset="0"/>
              </a:rPr>
              <a:t>（</a:t>
            </a:r>
            <a:r>
              <a:rPr lang="en-US" altLang="zh-CN" sz="2000" b="1">
                <a:solidFill>
                  <a:srgbClr val="000000"/>
                </a:solidFill>
                <a:latin typeface="Times New Roman" panose="02020603050405020304" charset="0"/>
              </a:rPr>
              <a:t>4</a:t>
            </a:r>
            <a:r>
              <a:rPr lang="zh-CN" altLang="zh-CN" sz="2000" b="1">
                <a:solidFill>
                  <a:srgbClr val="000000"/>
                </a:solidFill>
                <a:latin typeface="Times New Roman" panose="02020603050405020304" charset="0"/>
              </a:rPr>
              <a:t>）抵消乙公司所实现的本年净利润和甲公司对乙公司的投资收益，相应确立少数股东损益和合并价差摊销费用：</a:t>
            </a: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借：投资收益</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乙公司</a:t>
            </a:r>
            <a:r>
              <a:rPr lang="en-US" altLang="zh-CN" sz="2000" b="1">
                <a:solidFill>
                  <a:srgbClr val="000000"/>
                </a:solidFill>
                <a:latin typeface="Times New Roman" panose="02020603050405020304" charset="0"/>
              </a:rPr>
              <a:t>     190 000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商誉减值损失</a:t>
            </a:r>
            <a:r>
              <a:rPr lang="en-US" altLang="zh-CN" sz="2000" b="1">
                <a:solidFill>
                  <a:srgbClr val="000000"/>
                </a:solidFill>
                <a:latin typeface="Times New Roman" panose="02020603050405020304" charset="0"/>
              </a:rPr>
              <a:t>                   10 000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少数股东损益</a:t>
            </a:r>
            <a:r>
              <a:rPr lang="en-US" altLang="zh-CN" sz="2000" b="1">
                <a:solidFill>
                  <a:srgbClr val="000000"/>
                </a:solidFill>
                <a:latin typeface="Times New Roman" panose="02020603050405020304" charset="0"/>
              </a:rPr>
              <a:t>                   50 000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贷：净利润</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乙</a:t>
            </a:r>
            <a:r>
              <a:rPr lang="en-US" altLang="zh-CN" sz="2000" b="1">
                <a:solidFill>
                  <a:srgbClr val="000000"/>
                </a:solidFill>
                <a:latin typeface="Times New Roman" panose="02020603050405020304" charset="0"/>
              </a:rPr>
              <a:t>                         250 000</a:t>
            </a:r>
          </a:p>
          <a:p>
            <a:pPr eaLnBrk="1" hangingPunct="1">
              <a:spcBef>
                <a:spcPct val="0"/>
              </a:spcBef>
              <a:buClrTx/>
              <a:buSzTx/>
              <a:buFontTx/>
              <a:buNone/>
            </a:pPr>
            <a:r>
              <a:rPr lang="zh-CN" altLang="zh-CN" sz="2000" b="1">
                <a:solidFill>
                  <a:srgbClr val="000000"/>
                </a:solidFill>
                <a:latin typeface="Times New Roman" panose="02020603050405020304" charset="0"/>
              </a:rPr>
              <a:t>（</a:t>
            </a:r>
            <a:r>
              <a:rPr lang="en-US" altLang="zh-CN" sz="2000" b="1">
                <a:solidFill>
                  <a:srgbClr val="000000"/>
                </a:solidFill>
                <a:latin typeface="Times New Roman" panose="02020603050405020304" charset="0"/>
              </a:rPr>
              <a:t>5</a:t>
            </a:r>
            <a:r>
              <a:rPr lang="zh-CN" altLang="zh-CN" sz="2000" b="1">
                <a:solidFill>
                  <a:srgbClr val="000000"/>
                </a:solidFill>
                <a:latin typeface="Times New Roman" panose="02020603050405020304" charset="0"/>
              </a:rPr>
              <a:t>）抵消乙公司分派现金股利对现金流量的影响</a:t>
            </a:r>
            <a:r>
              <a:rPr lang="zh-CN" altLang="en-US" sz="2000" b="1">
                <a:solidFill>
                  <a:srgbClr val="000000"/>
                </a:solidFill>
                <a:latin typeface="Times New Roman" panose="02020603050405020304" charset="0"/>
              </a:rPr>
              <a:t>：</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借：分配股利所支付的现金</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乙</a:t>
            </a:r>
            <a:r>
              <a:rPr lang="en-US" altLang="zh-CN" sz="2000" b="1">
                <a:solidFill>
                  <a:srgbClr val="000000"/>
                </a:solidFill>
                <a:latin typeface="Times New Roman" panose="02020603050405020304" charset="0"/>
              </a:rPr>
              <a:t>             80 000</a:t>
            </a:r>
            <a:endParaRPr lang="zh-CN" altLang="zh-CN" sz="2000" b="1">
              <a:solidFill>
                <a:srgbClr val="000000"/>
              </a:solidFill>
              <a:latin typeface="Times New Roman" panose="02020603050405020304" charset="0"/>
            </a:endParaRPr>
          </a:p>
          <a:p>
            <a:pPr eaLnBrk="1" hangingPunct="1">
              <a:spcBef>
                <a:spcPct val="0"/>
              </a:spcBef>
              <a:buClrTx/>
              <a:buSzTx/>
              <a:buFontTx/>
              <a:buNone/>
            </a:pPr>
            <a:r>
              <a:rPr lang="en-US" altLang="zh-CN" sz="2000" b="1">
                <a:solidFill>
                  <a:srgbClr val="000000"/>
                </a:solidFill>
                <a:latin typeface="Times New Roman" panose="02020603050405020304" charset="0"/>
              </a:rPr>
              <a:t>       </a:t>
            </a:r>
            <a:r>
              <a:rPr lang="zh-CN" altLang="zh-CN" sz="2000" b="1">
                <a:solidFill>
                  <a:srgbClr val="000000"/>
                </a:solidFill>
                <a:latin typeface="Times New Roman" panose="02020603050405020304" charset="0"/>
              </a:rPr>
              <a:t>贷：分得股利所收到的现金</a:t>
            </a:r>
            <a:r>
              <a:rPr lang="en-US" altLang="zh-CN" sz="2000" b="1">
                <a:solidFill>
                  <a:srgbClr val="000000"/>
                </a:solidFill>
                <a:latin typeface="Times New Roman" panose="02020603050405020304" charset="0"/>
              </a:rPr>
              <a:t>,</a:t>
            </a:r>
            <a:r>
              <a:rPr lang="zh-CN" altLang="zh-CN" sz="2000" b="1">
                <a:solidFill>
                  <a:srgbClr val="000000"/>
                </a:solidFill>
                <a:latin typeface="Times New Roman" panose="02020603050405020304" charset="0"/>
              </a:rPr>
              <a:t>甲</a:t>
            </a:r>
            <a:r>
              <a:rPr lang="en-US" altLang="zh-CN" sz="2000" b="1">
                <a:solidFill>
                  <a:srgbClr val="000000"/>
                </a:solidFill>
                <a:latin typeface="Times New Roman" panose="02020603050405020304" charset="0"/>
              </a:rPr>
              <a:t>              80 000</a:t>
            </a:r>
            <a:endParaRPr lang="zh-CN" altLang="zh-CN" sz="2000" b="1">
              <a:solidFill>
                <a:srgbClr val="000000"/>
              </a:solidFill>
              <a:latin typeface="Times New Roman" panose="0202060305040502030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2" name="标题 1"/>
          <p:cNvSpPr>
            <a:spLocks noGrp="1"/>
          </p:cNvSpPr>
          <p:nvPr>
            <p:ph type="ctrTitle"/>
          </p:nvPr>
        </p:nvSpPr>
        <p:spPr>
          <a:xfrm>
            <a:off x="990600" y="1752600"/>
            <a:ext cx="7397824" cy="1143000"/>
          </a:xfrm>
        </p:spPr>
        <p:txBody>
          <a:bodyPr/>
          <a:lstStyle/>
          <a:p>
            <a:r>
              <a:rPr lang="en-US" altLang="zh-CN" b="1" dirty="0"/>
              <a:t>The End</a:t>
            </a:r>
            <a:r>
              <a:rPr lang="zh-CN" altLang="en-US" b="1" dirty="0"/>
              <a:t>！</a:t>
            </a:r>
          </a:p>
        </p:txBody>
      </p:sp>
      <p:sp>
        <p:nvSpPr>
          <p:cNvPr id="281603" name="副标题 2" descr="Rectangle: Click to edit Master text styles&#10;Second level&#10;Third level&#10;Fourth level&#10;Fifth level"/>
          <p:cNvSpPr>
            <a:spLocks noGrp="1"/>
          </p:cNvSpPr>
          <p:nvPr>
            <p:ph type="subTitle" idx="1"/>
          </p:nvPr>
        </p:nvSpPr>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11DEB00F-6850-40BE-9D4D-856539405275}" type="datetime1">
              <a:rPr lang="zh-CN" altLang="en-US" smtClean="0"/>
              <a:t>2026/3/30</a:t>
            </a:fld>
            <a:endParaRPr lang="en-US" altLang="zh-CN"/>
          </a:p>
        </p:txBody>
      </p:sp>
      <p:sp>
        <p:nvSpPr>
          <p:cNvPr id="3" name="页脚占位符 2"/>
          <p:cNvSpPr>
            <a:spLocks noGrp="1"/>
          </p:cNvSpPr>
          <p:nvPr>
            <p:ph type="ftr" sz="quarter" idx="11"/>
          </p:nvPr>
        </p:nvSpPr>
        <p:spPr/>
        <p:txBody>
          <a:bodyPr/>
          <a:lstStyle/>
          <a:p>
            <a:pPr>
              <a:defRPr/>
            </a:pPr>
            <a:r>
              <a:rPr lang="zh-CN" altLang="en-US"/>
              <a:t>曾庆生   </a:t>
            </a:r>
            <a:r>
              <a:rPr lang="en-US" altLang="zh-CN"/>
              <a:t>SHUFE</a:t>
            </a:r>
            <a:r>
              <a:rPr lang="zh-CN" altLang="en-US"/>
              <a:t>会计学院</a:t>
            </a:r>
            <a:endParaRPr lang="en-US" altLang="zh-CN"/>
          </a:p>
        </p:txBody>
      </p:sp>
      <p:sp>
        <p:nvSpPr>
          <p:cNvPr id="4" name="灯片编号占位符 3"/>
          <p:cNvSpPr>
            <a:spLocks noGrp="1"/>
          </p:cNvSpPr>
          <p:nvPr>
            <p:ph type="sldNum" sz="quarter" idx="12"/>
          </p:nvPr>
        </p:nvSpPr>
        <p:spPr/>
        <p:txBody>
          <a:bodyPr/>
          <a:lstStyle/>
          <a:p>
            <a:pPr>
              <a:defRPr/>
            </a:pPr>
            <a:fld id="{A60AD7A0-07B0-4926-8A02-13AA31D096F0}" type="slidenum">
              <a:rPr lang="en-US" altLang="zh-CN" smtClean="0"/>
              <a:t>16</a:t>
            </a:fld>
            <a:endParaRPr lang="en-US" altLang="zh-CN"/>
          </a:p>
        </p:txBody>
      </p:sp>
      <p:sp>
        <p:nvSpPr>
          <p:cNvPr id="5" name="文本框 4"/>
          <p:cNvSpPr txBox="1"/>
          <p:nvPr/>
        </p:nvSpPr>
        <p:spPr>
          <a:xfrm>
            <a:off x="467544" y="401586"/>
            <a:ext cx="7990656" cy="1667764"/>
          </a:xfrm>
          <a:prstGeom prst="rect">
            <a:avLst/>
          </a:prstGeom>
          <a:noFill/>
        </p:spPr>
        <p:txBody>
          <a:bodyPr wrap="square" rtlCol="0">
            <a:spAutoFit/>
          </a:bodyPr>
          <a:lstStyle/>
          <a:p>
            <a:pPr marL="342900" indent="-342900">
              <a:lnSpc>
                <a:spcPct val="150000"/>
              </a:lnSpc>
              <a:buFont typeface="Wingdings" panose="05000000000000000000" pitchFamily="2" charset="2"/>
              <a:buChar char="Ø"/>
              <a:defRPr/>
            </a:pPr>
            <a:r>
              <a:rPr lang="zh-CN" altLang="en-US" b="1" dirty="0">
                <a:solidFill>
                  <a:srgbClr val="0000FF"/>
                </a:solidFill>
                <a:latin typeface="+mn-lt"/>
                <a:ea typeface="+mn-ea"/>
              </a:rPr>
              <a:t>投资方对被投资方拥有控制能力通常存在如下的情形</a:t>
            </a:r>
            <a:r>
              <a:rPr lang="en-US" altLang="zh-CN" b="1" dirty="0">
                <a:solidFill>
                  <a:srgbClr val="0000FF"/>
                </a:solidFill>
                <a:latin typeface="+mn-lt"/>
                <a:ea typeface="+mn-ea"/>
              </a:rPr>
              <a:t>:</a:t>
            </a:r>
          </a:p>
          <a:p>
            <a:pPr lvl="1">
              <a:lnSpc>
                <a:spcPct val="150000"/>
              </a:lnSpc>
              <a:defRPr/>
            </a:pPr>
            <a:r>
              <a:rPr lang="zh-CN" altLang="en-US" b="1" dirty="0">
                <a:solidFill>
                  <a:srgbClr val="0000FF"/>
                </a:solidFill>
                <a:latin typeface="楷体" panose="02010609060101010101" pitchFamily="49" charset="-122"/>
                <a:ea typeface="楷体" panose="02010609060101010101" pitchFamily="49" charset="-122"/>
              </a:rPr>
              <a:t>（</a:t>
            </a:r>
            <a:r>
              <a:rPr lang="en-US" altLang="zh-CN" b="1" dirty="0">
                <a:solidFill>
                  <a:srgbClr val="0000FF"/>
                </a:solidFill>
                <a:latin typeface="楷体" panose="02010609060101010101" pitchFamily="49" charset="-122"/>
                <a:ea typeface="楷体" panose="02010609060101010101" pitchFamily="49" charset="-122"/>
              </a:rPr>
              <a:t>1</a:t>
            </a:r>
            <a:r>
              <a:rPr lang="zh-CN" altLang="en-US" b="1" dirty="0">
                <a:solidFill>
                  <a:srgbClr val="0000FF"/>
                </a:solidFill>
                <a:latin typeface="楷体" panose="02010609060101010101" pitchFamily="49" charset="-122"/>
                <a:ea typeface="楷体" panose="02010609060101010101" pitchFamily="49" charset="-122"/>
              </a:rPr>
              <a:t>）</a:t>
            </a:r>
            <a:r>
              <a:rPr lang="zh-CN" altLang="en-US" b="1" dirty="0">
                <a:solidFill>
                  <a:srgbClr val="000000"/>
                </a:solidFill>
                <a:latin typeface="楷体" panose="02010609060101010101" pitchFamily="49" charset="-122"/>
                <a:ea typeface="楷体" panose="02010609060101010101" pitchFamily="49" charset="-122"/>
              </a:rPr>
              <a:t>投资方直接或间接（包括直接</a:t>
            </a:r>
            <a:r>
              <a:rPr lang="en-US" altLang="zh-CN" b="1" dirty="0">
                <a:solidFill>
                  <a:srgbClr val="000000"/>
                </a:solidFill>
                <a:latin typeface="楷体" panose="02010609060101010101" pitchFamily="49" charset="-122"/>
                <a:ea typeface="楷体" panose="02010609060101010101" pitchFamily="49" charset="-122"/>
              </a:rPr>
              <a:t>+</a:t>
            </a:r>
            <a:r>
              <a:rPr lang="zh-CN" altLang="en-US" b="1" dirty="0">
                <a:solidFill>
                  <a:srgbClr val="000000"/>
                </a:solidFill>
                <a:latin typeface="楷体" panose="02010609060101010101" pitchFamily="49" charset="-122"/>
                <a:ea typeface="楷体" panose="02010609060101010101" pitchFamily="49" charset="-122"/>
              </a:rPr>
              <a:t>间接）持有被投资方半数以上的表决权的。</a:t>
            </a:r>
          </a:p>
        </p:txBody>
      </p:sp>
      <p:grpSp>
        <p:nvGrpSpPr>
          <p:cNvPr id="32" name="组合 31"/>
          <p:cNvGrpSpPr/>
          <p:nvPr/>
        </p:nvGrpSpPr>
        <p:grpSpPr>
          <a:xfrm>
            <a:off x="1134244" y="2507357"/>
            <a:ext cx="1181919" cy="1887364"/>
            <a:chOff x="1134244" y="2507357"/>
            <a:chExt cx="1181919" cy="1887364"/>
          </a:xfrm>
        </p:grpSpPr>
        <p:sp>
          <p:nvSpPr>
            <p:cNvPr id="6" name="文本框 5"/>
            <p:cNvSpPr txBox="1"/>
            <p:nvPr/>
          </p:nvSpPr>
          <p:spPr>
            <a:xfrm>
              <a:off x="1134244" y="2507357"/>
              <a:ext cx="1008112" cy="461665"/>
            </a:xfrm>
            <a:prstGeom prst="rect">
              <a:avLst/>
            </a:prstGeom>
            <a:noFill/>
            <a:ln w="28575">
              <a:solidFill>
                <a:srgbClr val="0000FF"/>
              </a:solidFill>
            </a:ln>
          </p:spPr>
          <p:txBody>
            <a:bodyPr wrap="square" rtlCol="0">
              <a:spAutoFit/>
            </a:bodyPr>
            <a:lstStyle/>
            <a:p>
              <a:r>
                <a:rPr lang="en-US" altLang="zh-CN" dirty="0"/>
                <a:t>A</a:t>
              </a:r>
              <a:r>
                <a:rPr lang="zh-CN" altLang="en-US" dirty="0"/>
                <a:t>公司</a:t>
              </a:r>
            </a:p>
          </p:txBody>
        </p:sp>
        <p:cxnSp>
          <p:nvCxnSpPr>
            <p:cNvPr id="8" name="直接箭头连接符 7"/>
            <p:cNvCxnSpPr>
              <a:stCxn id="6" idx="2"/>
            </p:cNvCxnSpPr>
            <p:nvPr/>
          </p:nvCxnSpPr>
          <p:spPr bwMode="auto">
            <a:xfrm>
              <a:off x="1638300" y="2969022"/>
              <a:ext cx="0" cy="99301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9" name="文本框 8"/>
            <p:cNvSpPr txBox="1"/>
            <p:nvPr/>
          </p:nvSpPr>
          <p:spPr>
            <a:xfrm>
              <a:off x="1134244" y="3933056"/>
              <a:ext cx="1008112" cy="461665"/>
            </a:xfrm>
            <a:prstGeom prst="rect">
              <a:avLst/>
            </a:prstGeom>
            <a:noFill/>
            <a:ln w="28575">
              <a:solidFill>
                <a:srgbClr val="0000FF"/>
              </a:solidFill>
            </a:ln>
          </p:spPr>
          <p:txBody>
            <a:bodyPr wrap="square" rtlCol="0">
              <a:spAutoFit/>
            </a:bodyPr>
            <a:lstStyle/>
            <a:p>
              <a:r>
                <a:rPr lang="en-US" altLang="zh-CN" dirty="0"/>
                <a:t>B</a:t>
              </a:r>
              <a:r>
                <a:rPr lang="zh-CN" altLang="en-US" dirty="0"/>
                <a:t>公司</a:t>
              </a:r>
            </a:p>
          </p:txBody>
        </p:sp>
        <p:sp>
          <p:nvSpPr>
            <p:cNvPr id="10" name="文本框 9"/>
            <p:cNvSpPr txBox="1"/>
            <p:nvPr/>
          </p:nvSpPr>
          <p:spPr>
            <a:xfrm>
              <a:off x="1614711" y="3244334"/>
              <a:ext cx="701452" cy="369332"/>
            </a:xfrm>
            <a:prstGeom prst="rect">
              <a:avLst/>
            </a:prstGeom>
            <a:noFill/>
          </p:spPr>
          <p:txBody>
            <a:bodyPr wrap="square" rtlCol="0">
              <a:spAutoFit/>
            </a:bodyPr>
            <a:lstStyle/>
            <a:p>
              <a:r>
                <a:rPr lang="en-US" altLang="zh-CN" sz="1800" dirty="0"/>
                <a:t>70%</a:t>
              </a:r>
              <a:endParaRPr lang="zh-CN" altLang="en-US" sz="1800" dirty="0"/>
            </a:p>
          </p:txBody>
        </p:sp>
      </p:grpSp>
      <p:grpSp>
        <p:nvGrpSpPr>
          <p:cNvPr id="31" name="组合 30"/>
          <p:cNvGrpSpPr/>
          <p:nvPr/>
        </p:nvGrpSpPr>
        <p:grpSpPr>
          <a:xfrm>
            <a:off x="3182938" y="2507357"/>
            <a:ext cx="1182688" cy="3307958"/>
            <a:chOff x="3182938" y="2507357"/>
            <a:chExt cx="1182688" cy="3307958"/>
          </a:xfrm>
        </p:grpSpPr>
        <p:sp>
          <p:nvSpPr>
            <p:cNvPr id="11" name="文本框 10"/>
            <p:cNvSpPr txBox="1"/>
            <p:nvPr/>
          </p:nvSpPr>
          <p:spPr>
            <a:xfrm>
              <a:off x="3182938" y="2507357"/>
              <a:ext cx="1008112" cy="461665"/>
            </a:xfrm>
            <a:prstGeom prst="rect">
              <a:avLst/>
            </a:prstGeom>
            <a:noFill/>
            <a:ln w="28575">
              <a:solidFill>
                <a:srgbClr val="0000FF"/>
              </a:solidFill>
            </a:ln>
          </p:spPr>
          <p:txBody>
            <a:bodyPr wrap="square" rtlCol="0">
              <a:spAutoFit/>
            </a:bodyPr>
            <a:lstStyle/>
            <a:p>
              <a:r>
                <a:rPr lang="en-US" altLang="zh-CN" dirty="0"/>
                <a:t>A</a:t>
              </a:r>
              <a:r>
                <a:rPr lang="zh-CN" altLang="en-US" dirty="0"/>
                <a:t>公司</a:t>
              </a:r>
            </a:p>
          </p:txBody>
        </p:sp>
        <p:cxnSp>
          <p:nvCxnSpPr>
            <p:cNvPr id="12" name="直接箭头连接符 11"/>
            <p:cNvCxnSpPr>
              <a:stCxn id="11" idx="2"/>
            </p:cNvCxnSpPr>
            <p:nvPr/>
          </p:nvCxnSpPr>
          <p:spPr bwMode="auto">
            <a:xfrm>
              <a:off x="3686994" y="2969022"/>
              <a:ext cx="0" cy="99301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3" name="文本框 12"/>
            <p:cNvSpPr txBox="1"/>
            <p:nvPr/>
          </p:nvSpPr>
          <p:spPr>
            <a:xfrm>
              <a:off x="3182938" y="3933056"/>
              <a:ext cx="1008112" cy="461665"/>
            </a:xfrm>
            <a:prstGeom prst="rect">
              <a:avLst/>
            </a:prstGeom>
            <a:noFill/>
            <a:ln w="28575">
              <a:solidFill>
                <a:srgbClr val="0000FF"/>
              </a:solidFill>
            </a:ln>
          </p:spPr>
          <p:txBody>
            <a:bodyPr wrap="square" rtlCol="0">
              <a:spAutoFit/>
            </a:bodyPr>
            <a:lstStyle/>
            <a:p>
              <a:r>
                <a:rPr lang="en-US" altLang="zh-CN" dirty="0"/>
                <a:t>B</a:t>
              </a:r>
              <a:r>
                <a:rPr lang="zh-CN" altLang="en-US" dirty="0"/>
                <a:t>公司</a:t>
              </a:r>
            </a:p>
          </p:txBody>
        </p:sp>
        <p:sp>
          <p:nvSpPr>
            <p:cNvPr id="14" name="文本框 13"/>
            <p:cNvSpPr txBox="1"/>
            <p:nvPr/>
          </p:nvSpPr>
          <p:spPr>
            <a:xfrm>
              <a:off x="3663405" y="3244334"/>
              <a:ext cx="701452" cy="369332"/>
            </a:xfrm>
            <a:prstGeom prst="rect">
              <a:avLst/>
            </a:prstGeom>
            <a:noFill/>
          </p:spPr>
          <p:txBody>
            <a:bodyPr wrap="square" rtlCol="0">
              <a:spAutoFit/>
            </a:bodyPr>
            <a:lstStyle/>
            <a:p>
              <a:r>
                <a:rPr lang="en-US" altLang="zh-CN" sz="1800" dirty="0"/>
                <a:t>70%</a:t>
              </a:r>
              <a:endParaRPr lang="zh-CN" altLang="en-US" sz="1800" dirty="0"/>
            </a:p>
          </p:txBody>
        </p:sp>
        <p:cxnSp>
          <p:nvCxnSpPr>
            <p:cNvPr id="15" name="直接箭头连接符 14"/>
            <p:cNvCxnSpPr/>
            <p:nvPr/>
          </p:nvCxnSpPr>
          <p:spPr bwMode="auto">
            <a:xfrm>
              <a:off x="3687763" y="4389616"/>
              <a:ext cx="0" cy="99301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6" name="文本框 15"/>
            <p:cNvSpPr txBox="1"/>
            <p:nvPr/>
          </p:nvSpPr>
          <p:spPr>
            <a:xfrm>
              <a:off x="3183707" y="5353650"/>
              <a:ext cx="1008112" cy="461665"/>
            </a:xfrm>
            <a:prstGeom prst="rect">
              <a:avLst/>
            </a:prstGeom>
            <a:noFill/>
            <a:ln w="28575">
              <a:solidFill>
                <a:srgbClr val="0000FF"/>
              </a:solidFill>
            </a:ln>
          </p:spPr>
          <p:txBody>
            <a:bodyPr wrap="square" rtlCol="0">
              <a:spAutoFit/>
            </a:bodyPr>
            <a:lstStyle/>
            <a:p>
              <a:r>
                <a:rPr lang="en-US" altLang="zh-CN" dirty="0"/>
                <a:t>c</a:t>
              </a:r>
              <a:r>
                <a:rPr lang="zh-CN" altLang="en-US" dirty="0"/>
                <a:t>公司</a:t>
              </a:r>
            </a:p>
          </p:txBody>
        </p:sp>
        <p:sp>
          <p:nvSpPr>
            <p:cNvPr id="17" name="文本框 16"/>
            <p:cNvSpPr txBox="1"/>
            <p:nvPr/>
          </p:nvSpPr>
          <p:spPr>
            <a:xfrm>
              <a:off x="3664174" y="4664928"/>
              <a:ext cx="701452" cy="369332"/>
            </a:xfrm>
            <a:prstGeom prst="rect">
              <a:avLst/>
            </a:prstGeom>
            <a:noFill/>
          </p:spPr>
          <p:txBody>
            <a:bodyPr wrap="square" rtlCol="0">
              <a:spAutoFit/>
            </a:bodyPr>
            <a:lstStyle/>
            <a:p>
              <a:r>
                <a:rPr lang="en-US" altLang="zh-CN" sz="1800" dirty="0"/>
                <a:t>60%</a:t>
              </a:r>
              <a:endParaRPr lang="zh-CN" altLang="en-US" sz="1800" dirty="0"/>
            </a:p>
          </p:txBody>
        </p:sp>
      </p:grpSp>
      <p:grpSp>
        <p:nvGrpSpPr>
          <p:cNvPr id="30" name="组合 29"/>
          <p:cNvGrpSpPr/>
          <p:nvPr/>
        </p:nvGrpSpPr>
        <p:grpSpPr>
          <a:xfrm>
            <a:off x="5057826" y="2507357"/>
            <a:ext cx="3546622" cy="1887364"/>
            <a:chOff x="5057826" y="2507357"/>
            <a:chExt cx="3546622" cy="1887364"/>
          </a:xfrm>
        </p:grpSpPr>
        <p:sp>
          <p:nvSpPr>
            <p:cNvPr id="18" name="文本框 17"/>
            <p:cNvSpPr txBox="1"/>
            <p:nvPr/>
          </p:nvSpPr>
          <p:spPr>
            <a:xfrm>
              <a:off x="6300192" y="2507357"/>
              <a:ext cx="1008112" cy="461665"/>
            </a:xfrm>
            <a:prstGeom prst="rect">
              <a:avLst/>
            </a:prstGeom>
            <a:noFill/>
            <a:ln w="28575">
              <a:solidFill>
                <a:srgbClr val="0000FF"/>
              </a:solidFill>
            </a:ln>
          </p:spPr>
          <p:txBody>
            <a:bodyPr wrap="square" rtlCol="0">
              <a:spAutoFit/>
            </a:bodyPr>
            <a:lstStyle/>
            <a:p>
              <a:r>
                <a:rPr lang="en-US" altLang="zh-CN" dirty="0"/>
                <a:t>A</a:t>
              </a:r>
              <a:r>
                <a:rPr lang="zh-CN" altLang="en-US" dirty="0"/>
                <a:t>公司</a:t>
              </a:r>
            </a:p>
          </p:txBody>
        </p:sp>
        <p:sp>
          <p:nvSpPr>
            <p:cNvPr id="19" name="文本框 18"/>
            <p:cNvSpPr txBox="1"/>
            <p:nvPr/>
          </p:nvSpPr>
          <p:spPr>
            <a:xfrm>
              <a:off x="5057826" y="3933056"/>
              <a:ext cx="1008112" cy="461665"/>
            </a:xfrm>
            <a:prstGeom prst="rect">
              <a:avLst/>
            </a:prstGeom>
            <a:noFill/>
            <a:ln w="28575">
              <a:solidFill>
                <a:srgbClr val="0000FF"/>
              </a:solidFill>
            </a:ln>
          </p:spPr>
          <p:txBody>
            <a:bodyPr wrap="square" rtlCol="0">
              <a:spAutoFit/>
            </a:bodyPr>
            <a:lstStyle/>
            <a:p>
              <a:r>
                <a:rPr lang="en-US" altLang="zh-CN" dirty="0"/>
                <a:t>B</a:t>
              </a:r>
              <a:r>
                <a:rPr lang="zh-CN" altLang="en-US" dirty="0"/>
                <a:t>公司</a:t>
              </a:r>
            </a:p>
          </p:txBody>
        </p:sp>
        <p:sp>
          <p:nvSpPr>
            <p:cNvPr id="20" name="文本框 19"/>
            <p:cNvSpPr txBox="1"/>
            <p:nvPr/>
          </p:nvSpPr>
          <p:spPr>
            <a:xfrm>
              <a:off x="7596336" y="3933056"/>
              <a:ext cx="1008112" cy="461665"/>
            </a:xfrm>
            <a:prstGeom prst="rect">
              <a:avLst/>
            </a:prstGeom>
            <a:noFill/>
            <a:ln w="28575">
              <a:solidFill>
                <a:srgbClr val="0000FF"/>
              </a:solidFill>
            </a:ln>
          </p:spPr>
          <p:txBody>
            <a:bodyPr wrap="square" rtlCol="0">
              <a:spAutoFit/>
            </a:bodyPr>
            <a:lstStyle/>
            <a:p>
              <a:r>
                <a:rPr lang="en-US" altLang="zh-CN" dirty="0"/>
                <a:t>c</a:t>
              </a:r>
              <a:r>
                <a:rPr lang="zh-CN" altLang="en-US" dirty="0"/>
                <a:t>公司</a:t>
              </a:r>
            </a:p>
          </p:txBody>
        </p:sp>
        <p:cxnSp>
          <p:nvCxnSpPr>
            <p:cNvPr id="22" name="直接箭头连接符 21"/>
            <p:cNvCxnSpPr>
              <a:endCxn id="19" idx="0"/>
            </p:cNvCxnSpPr>
            <p:nvPr/>
          </p:nvCxnSpPr>
          <p:spPr bwMode="auto">
            <a:xfrm flipH="1">
              <a:off x="5561882" y="3068960"/>
              <a:ext cx="738310" cy="864096"/>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cxnSp>
          <p:nvCxnSpPr>
            <p:cNvPr id="24" name="直接箭头连接符 23"/>
            <p:cNvCxnSpPr>
              <a:stCxn id="19" idx="3"/>
              <a:endCxn id="20" idx="1"/>
            </p:cNvCxnSpPr>
            <p:nvPr/>
          </p:nvCxnSpPr>
          <p:spPr bwMode="auto">
            <a:xfrm>
              <a:off x="6065938" y="4163889"/>
              <a:ext cx="1530398" cy="0"/>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cxnSp>
          <p:nvCxnSpPr>
            <p:cNvPr id="26" name="直接箭头连接符 25"/>
            <p:cNvCxnSpPr>
              <a:endCxn id="20" idx="0"/>
            </p:cNvCxnSpPr>
            <p:nvPr/>
          </p:nvCxnSpPr>
          <p:spPr bwMode="auto">
            <a:xfrm>
              <a:off x="7236296" y="3068960"/>
              <a:ext cx="864096" cy="864096"/>
            </a:xfrm>
            <a:prstGeom prst="straightConnector1">
              <a:avLst/>
            </a:prstGeom>
            <a:solidFill>
              <a:schemeClr val="accent1"/>
            </a:solidFill>
            <a:ln w="28575" cap="flat" cmpd="sng" algn="ctr">
              <a:solidFill>
                <a:srgbClr val="0000FF"/>
              </a:solidFill>
              <a:prstDash val="solid"/>
              <a:round/>
              <a:headEnd type="none" w="med" len="med"/>
              <a:tailEnd type="triangle"/>
            </a:ln>
            <a:effectLst/>
          </p:spPr>
        </p:cxnSp>
        <p:sp>
          <p:nvSpPr>
            <p:cNvPr id="27" name="文本框 26"/>
            <p:cNvSpPr txBox="1"/>
            <p:nvPr/>
          </p:nvSpPr>
          <p:spPr>
            <a:xfrm>
              <a:off x="5371432" y="3244334"/>
              <a:ext cx="701452" cy="369332"/>
            </a:xfrm>
            <a:prstGeom prst="rect">
              <a:avLst/>
            </a:prstGeom>
            <a:noFill/>
          </p:spPr>
          <p:txBody>
            <a:bodyPr wrap="square" rtlCol="0">
              <a:spAutoFit/>
            </a:bodyPr>
            <a:lstStyle/>
            <a:p>
              <a:r>
                <a:rPr lang="en-US" altLang="zh-CN" sz="1800" dirty="0"/>
                <a:t>80%</a:t>
              </a:r>
              <a:endParaRPr lang="zh-CN" altLang="en-US" sz="1800" dirty="0"/>
            </a:p>
          </p:txBody>
        </p:sp>
        <p:sp>
          <p:nvSpPr>
            <p:cNvPr id="28" name="文本框 27"/>
            <p:cNvSpPr txBox="1"/>
            <p:nvPr/>
          </p:nvSpPr>
          <p:spPr>
            <a:xfrm>
              <a:off x="6490642" y="3796238"/>
              <a:ext cx="701452" cy="369332"/>
            </a:xfrm>
            <a:prstGeom prst="rect">
              <a:avLst/>
            </a:prstGeom>
            <a:noFill/>
          </p:spPr>
          <p:txBody>
            <a:bodyPr wrap="square" rtlCol="0">
              <a:spAutoFit/>
            </a:bodyPr>
            <a:lstStyle/>
            <a:p>
              <a:r>
                <a:rPr lang="en-US" altLang="zh-CN" sz="1800" dirty="0"/>
                <a:t>40%</a:t>
              </a:r>
              <a:endParaRPr lang="zh-CN" altLang="en-US" sz="1800" dirty="0"/>
            </a:p>
          </p:txBody>
        </p:sp>
        <p:sp>
          <p:nvSpPr>
            <p:cNvPr id="29" name="文本框 28"/>
            <p:cNvSpPr txBox="1"/>
            <p:nvPr/>
          </p:nvSpPr>
          <p:spPr>
            <a:xfrm>
              <a:off x="7650968" y="3218001"/>
              <a:ext cx="701452" cy="369332"/>
            </a:xfrm>
            <a:prstGeom prst="rect">
              <a:avLst/>
            </a:prstGeom>
            <a:noFill/>
          </p:spPr>
          <p:txBody>
            <a:bodyPr wrap="square" rtlCol="0">
              <a:spAutoFit/>
            </a:bodyPr>
            <a:lstStyle/>
            <a:p>
              <a:r>
                <a:rPr lang="en-US" altLang="zh-CN" sz="1800" dirty="0"/>
                <a:t>20%</a:t>
              </a:r>
              <a:endParaRPr lang="zh-CN" altLang="en-US"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ircle(in)">
                                      <p:cBhvr>
                                        <p:cTn id="12" dur="2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11DEB00F-6850-40BE-9D4D-856539405275}" type="datetime1">
              <a:rPr lang="zh-CN" altLang="en-US" smtClean="0"/>
              <a:t>2026/3/30</a:t>
            </a:fld>
            <a:endParaRPr lang="en-US" altLang="zh-CN"/>
          </a:p>
        </p:txBody>
      </p:sp>
      <p:sp>
        <p:nvSpPr>
          <p:cNvPr id="3" name="页脚占位符 2"/>
          <p:cNvSpPr>
            <a:spLocks noGrp="1"/>
          </p:cNvSpPr>
          <p:nvPr>
            <p:ph type="ftr" sz="quarter" idx="11"/>
          </p:nvPr>
        </p:nvSpPr>
        <p:spPr/>
        <p:txBody>
          <a:bodyPr/>
          <a:lstStyle/>
          <a:p>
            <a:pPr>
              <a:defRPr/>
            </a:pPr>
            <a:r>
              <a:rPr lang="zh-CN" altLang="en-US"/>
              <a:t>曾庆生   </a:t>
            </a:r>
            <a:r>
              <a:rPr lang="en-US" altLang="zh-CN"/>
              <a:t>SHUFE</a:t>
            </a:r>
            <a:r>
              <a:rPr lang="zh-CN" altLang="en-US"/>
              <a:t>会计学院</a:t>
            </a:r>
            <a:endParaRPr lang="en-US" altLang="zh-CN"/>
          </a:p>
        </p:txBody>
      </p:sp>
      <p:sp>
        <p:nvSpPr>
          <p:cNvPr id="4" name="灯片编号占位符 3"/>
          <p:cNvSpPr>
            <a:spLocks noGrp="1"/>
          </p:cNvSpPr>
          <p:nvPr>
            <p:ph type="sldNum" sz="quarter" idx="12"/>
          </p:nvPr>
        </p:nvSpPr>
        <p:spPr/>
        <p:txBody>
          <a:bodyPr/>
          <a:lstStyle/>
          <a:p>
            <a:pPr>
              <a:defRPr/>
            </a:pPr>
            <a:fld id="{A60AD7A0-07B0-4926-8A02-13AA31D096F0}" type="slidenum">
              <a:rPr lang="en-US" altLang="zh-CN" smtClean="0"/>
              <a:t>17</a:t>
            </a:fld>
            <a:endParaRPr lang="en-US" altLang="zh-CN"/>
          </a:p>
        </p:txBody>
      </p:sp>
      <p:sp>
        <p:nvSpPr>
          <p:cNvPr id="5" name="文本框 4"/>
          <p:cNvSpPr txBox="1"/>
          <p:nvPr/>
        </p:nvSpPr>
        <p:spPr>
          <a:xfrm>
            <a:off x="395536" y="404664"/>
            <a:ext cx="8042870" cy="5632311"/>
          </a:xfrm>
          <a:prstGeom prst="rect">
            <a:avLst/>
          </a:prstGeom>
          <a:noFill/>
        </p:spPr>
        <p:txBody>
          <a:bodyPr wrap="square" rtlCol="0">
            <a:spAutoFit/>
          </a:bodyPr>
          <a:lstStyle/>
          <a:p>
            <a:pPr lvl="1"/>
            <a:r>
              <a:rPr lang="zh-CN" altLang="en-US" b="1" dirty="0">
                <a:solidFill>
                  <a:srgbClr val="0000FF"/>
                </a:solidFill>
                <a:latin typeface="楷体" panose="02010609060101010101" pitchFamily="49" charset="-122"/>
                <a:ea typeface="楷体" panose="02010609060101010101" pitchFamily="49" charset="-122"/>
              </a:rPr>
              <a:t>（</a:t>
            </a:r>
            <a:r>
              <a:rPr lang="en-US" altLang="zh-CN" b="1" dirty="0">
                <a:solidFill>
                  <a:srgbClr val="0000FF"/>
                </a:solidFill>
                <a:latin typeface="楷体" panose="02010609060101010101" pitchFamily="49" charset="-122"/>
                <a:ea typeface="楷体" panose="02010609060101010101" pitchFamily="49" charset="-122"/>
              </a:rPr>
              <a:t>2</a:t>
            </a:r>
            <a:r>
              <a:rPr lang="zh-CN" altLang="en-US" b="1" dirty="0">
                <a:solidFill>
                  <a:srgbClr val="0000FF"/>
                </a:solidFill>
                <a:latin typeface="楷体" panose="02010609060101010101" pitchFamily="49" charset="-122"/>
                <a:ea typeface="楷体" panose="02010609060101010101" pitchFamily="49" charset="-122"/>
              </a:rPr>
              <a:t>）</a:t>
            </a:r>
            <a:r>
              <a:rPr lang="zh-CN" altLang="en-US" b="1" dirty="0">
                <a:solidFill>
                  <a:srgbClr val="000000"/>
                </a:solidFill>
                <a:latin typeface="楷体" panose="02010609060101010101" pitchFamily="49" charset="-122"/>
                <a:ea typeface="楷体" panose="02010609060101010101" pitchFamily="49" charset="-122"/>
              </a:rPr>
              <a:t>投资方持有被投资方半数或以下的表决权，但通过与其他表决权持有人之间的协议能够控制半数以上表决权。</a:t>
            </a:r>
          </a:p>
          <a:p>
            <a:pPr lvl="1"/>
            <a:r>
              <a:rPr lang="zh-CN" altLang="en-US" b="1" dirty="0">
                <a:solidFill>
                  <a:srgbClr val="0000FF"/>
                </a:solidFill>
                <a:latin typeface="楷体" panose="02010609060101010101" pitchFamily="49" charset="-122"/>
                <a:ea typeface="楷体" panose="02010609060101010101" pitchFamily="49" charset="-122"/>
              </a:rPr>
              <a:t>（</a:t>
            </a:r>
            <a:r>
              <a:rPr lang="en-US" altLang="zh-CN" b="1" dirty="0">
                <a:solidFill>
                  <a:srgbClr val="0000FF"/>
                </a:solidFill>
                <a:latin typeface="楷体" panose="02010609060101010101" pitchFamily="49" charset="-122"/>
                <a:ea typeface="楷体" panose="02010609060101010101" pitchFamily="49" charset="-122"/>
              </a:rPr>
              <a:t>3</a:t>
            </a:r>
            <a:r>
              <a:rPr lang="zh-CN" altLang="en-US" b="1" dirty="0">
                <a:solidFill>
                  <a:srgbClr val="0000FF"/>
                </a:solidFill>
                <a:latin typeface="楷体" panose="02010609060101010101" pitchFamily="49" charset="-122"/>
                <a:ea typeface="楷体" panose="02010609060101010101" pitchFamily="49" charset="-122"/>
              </a:rPr>
              <a:t>）</a:t>
            </a:r>
            <a:r>
              <a:rPr lang="zh-CN" altLang="en-US" b="1" dirty="0">
                <a:solidFill>
                  <a:srgbClr val="000000"/>
                </a:solidFill>
                <a:latin typeface="楷体" panose="02010609060101010101" pitchFamily="49" charset="-122"/>
                <a:ea typeface="楷体" panose="02010609060101010101" pitchFamily="49" charset="-122"/>
              </a:rPr>
              <a:t>投资方持有被投资方半数或以下的表决权，但综合考虑下列事实和情况后，判断投资方持有的表决权足以使其目前有能力主导被投资方相关活动的，视为投资方对被投资方拥有权力：</a:t>
            </a:r>
          </a:p>
          <a:p>
            <a:pPr marL="1371600" lvl="2" indent="-457200">
              <a:buFont typeface="宋体" panose="02010600030101010101" pitchFamily="2" charset="-122"/>
              <a:buAutoNum type="circleNumDbPlain"/>
            </a:pPr>
            <a:r>
              <a:rPr lang="zh-CN" altLang="en-US" b="1" dirty="0">
                <a:solidFill>
                  <a:srgbClr val="000000"/>
                </a:solidFill>
                <a:latin typeface="楷体" panose="02010609060101010101" pitchFamily="49" charset="-122"/>
                <a:ea typeface="楷体" panose="02010609060101010101" pitchFamily="49" charset="-122"/>
              </a:rPr>
              <a:t>投资方持有的表决权相对于其他投资方持有的表决权份额的大小，以及其他投资方持有表决权的分散程度。</a:t>
            </a:r>
          </a:p>
          <a:p>
            <a:pPr marL="1371600" lvl="2" indent="-457200">
              <a:buFont typeface="宋体" panose="02010600030101010101" pitchFamily="2" charset="-122"/>
              <a:buAutoNum type="circleNumDbPlain"/>
            </a:pPr>
            <a:r>
              <a:rPr lang="zh-CN" altLang="en-US" b="1" dirty="0">
                <a:solidFill>
                  <a:srgbClr val="000000"/>
                </a:solidFill>
                <a:latin typeface="楷体" panose="02010609060101010101" pitchFamily="49" charset="-122"/>
                <a:ea typeface="楷体" panose="02010609060101010101" pitchFamily="49" charset="-122"/>
              </a:rPr>
              <a:t>投资方和其他投资方持有的被投资方的潜在表决权，如可转换公司债券、可执行认股权证等。</a:t>
            </a:r>
          </a:p>
          <a:p>
            <a:pPr marL="1371600" lvl="2" indent="-457200">
              <a:buFont typeface="宋体" panose="02010600030101010101" pitchFamily="2" charset="-122"/>
              <a:buAutoNum type="circleNumDbPlain"/>
            </a:pPr>
            <a:r>
              <a:rPr lang="zh-CN" altLang="en-US" b="1" dirty="0">
                <a:solidFill>
                  <a:srgbClr val="000000"/>
                </a:solidFill>
                <a:latin typeface="楷体" panose="02010609060101010101" pitchFamily="49" charset="-122"/>
                <a:ea typeface="楷体" panose="02010609060101010101" pitchFamily="49" charset="-122"/>
              </a:rPr>
              <a:t>其他合同安排产生的权利。</a:t>
            </a:r>
          </a:p>
          <a:p>
            <a:pPr marL="1371600" lvl="2" indent="-457200">
              <a:buFont typeface="宋体" panose="02010600030101010101" pitchFamily="2" charset="-122"/>
              <a:buAutoNum type="circleNumDbPlain"/>
            </a:pPr>
            <a:r>
              <a:rPr lang="zh-CN" altLang="en-US" b="1" dirty="0">
                <a:solidFill>
                  <a:srgbClr val="000000"/>
                </a:solidFill>
                <a:latin typeface="楷体" panose="02010609060101010101" pitchFamily="49" charset="-122"/>
                <a:ea typeface="楷体" panose="02010609060101010101" pitchFamily="49" charset="-122"/>
              </a:rPr>
              <a:t>被投资方以往的表决权行使情况等其他相关事实和情况。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descr="Rectangle: Click to edit Master text styles&#10;Second level&#10;Third level&#10;Fourth level&#10;Fifth level"/>
          <p:cNvSpPr>
            <a:spLocks noGrp="1" noChangeArrowheads="1"/>
          </p:cNvSpPr>
          <p:nvPr>
            <p:ph idx="1"/>
          </p:nvPr>
        </p:nvSpPr>
        <p:spPr>
          <a:xfrm>
            <a:off x="395536" y="476672"/>
            <a:ext cx="8496944" cy="5904656"/>
          </a:xfrm>
        </p:spPr>
        <p:txBody>
          <a:bodyPr/>
          <a:lstStyle/>
          <a:p>
            <a:pPr marL="457200" lvl="1" indent="0">
              <a:buNone/>
            </a:pPr>
            <a:r>
              <a:rPr lang="zh-CN" altLang="en-US" sz="2400" b="1" kern="1200" dirty="0">
                <a:solidFill>
                  <a:srgbClr val="0000FF"/>
                </a:solidFill>
                <a:latin typeface="楷体" panose="02010609060101010101" pitchFamily="49" charset="-122"/>
                <a:ea typeface="楷体" panose="02010609060101010101" pitchFamily="49" charset="-122"/>
                <a:cs typeface="+mn-cs"/>
              </a:rPr>
              <a:t>（</a:t>
            </a:r>
            <a:r>
              <a:rPr lang="en-US" altLang="zh-CN" sz="2400" b="1" kern="1200" dirty="0">
                <a:solidFill>
                  <a:srgbClr val="0000FF"/>
                </a:solidFill>
                <a:latin typeface="楷体" panose="02010609060101010101" pitchFamily="49" charset="-122"/>
                <a:ea typeface="楷体" panose="02010609060101010101" pitchFamily="49" charset="-122"/>
                <a:cs typeface="+mn-cs"/>
              </a:rPr>
              <a:t>4</a:t>
            </a:r>
            <a:r>
              <a:rPr lang="zh-CN" altLang="en-US" sz="2400" b="1" kern="1200" dirty="0">
                <a:solidFill>
                  <a:srgbClr val="0000FF"/>
                </a:solidFill>
                <a:latin typeface="楷体" panose="02010609060101010101" pitchFamily="49" charset="-122"/>
                <a:ea typeface="楷体" panose="02010609060101010101" pitchFamily="49" charset="-122"/>
                <a:cs typeface="+mn-cs"/>
              </a:rPr>
              <a:t>）</a:t>
            </a:r>
            <a:r>
              <a:rPr lang="zh-CN" altLang="en-US" sz="2400" b="1" kern="1200" dirty="0">
                <a:solidFill>
                  <a:srgbClr val="000000"/>
                </a:solidFill>
                <a:latin typeface="楷体" panose="02010609060101010101" pitchFamily="49" charset="-122"/>
                <a:ea typeface="楷体" panose="02010609060101010101" pitchFamily="49" charset="-122"/>
                <a:cs typeface="+mn-cs"/>
              </a:rPr>
              <a:t>权力来自表决权（即持有股份）以外的合同安排</a:t>
            </a:r>
            <a:endParaRPr lang="en-US" altLang="zh-CN" sz="2400" b="1" kern="1200" dirty="0">
              <a:solidFill>
                <a:srgbClr val="000000"/>
              </a:solidFill>
              <a:latin typeface="楷体" panose="02010609060101010101" pitchFamily="49" charset="-122"/>
              <a:ea typeface="楷体" panose="02010609060101010101" pitchFamily="49" charset="-122"/>
              <a:cs typeface="+mn-cs"/>
            </a:endParaRPr>
          </a:p>
          <a:p>
            <a:pPr lvl="3">
              <a:lnSpc>
                <a:spcPct val="130000"/>
              </a:lnSpc>
            </a:pPr>
            <a:r>
              <a:rPr lang="zh-CN" altLang="zh-CN" sz="2400" b="1" kern="1200" dirty="0">
                <a:solidFill>
                  <a:srgbClr val="000000"/>
                </a:solidFill>
                <a:latin typeface="楷体" panose="02010609060101010101" pitchFamily="49" charset="-122"/>
                <a:ea typeface="楷体" panose="02010609060101010101" pitchFamily="49" charset="-122"/>
                <a:cs typeface="+mn-cs"/>
              </a:rPr>
              <a:t>在有些情况下，投资方对被投资方的权力不是源自表决权，被投资方的相关活动由一项或多项合同安排决定，例如证券化产品、信托等结构化主体。</a:t>
            </a:r>
          </a:p>
          <a:p>
            <a:pPr lvl="3">
              <a:lnSpc>
                <a:spcPct val="130000"/>
              </a:lnSpc>
            </a:pPr>
            <a:r>
              <a:rPr lang="zh-CN" altLang="zh-CN" sz="2400" b="1" kern="1200" dirty="0">
                <a:solidFill>
                  <a:srgbClr val="000000"/>
                </a:solidFill>
                <a:latin typeface="楷体" panose="02010609060101010101" pitchFamily="49" charset="-122"/>
                <a:ea typeface="楷体" panose="02010609060101010101" pitchFamily="49" charset="-122"/>
                <a:cs typeface="+mn-cs"/>
              </a:rPr>
              <a:t>所谓结构化主体（</a:t>
            </a:r>
            <a:r>
              <a:rPr lang="en-US" altLang="zh-CN" sz="2400" b="1" kern="1200" dirty="0">
                <a:solidFill>
                  <a:srgbClr val="000000"/>
                </a:solidFill>
                <a:latin typeface="Times New Roman" panose="02020603050405020304" charset="0"/>
                <a:ea typeface="楷体" panose="02010609060101010101" pitchFamily="49" charset="-122"/>
                <a:cs typeface="Times New Roman" panose="02020603050405020304" charset="0"/>
              </a:rPr>
              <a:t>structured entities</a:t>
            </a:r>
            <a:r>
              <a:rPr lang="zh-CN" altLang="zh-CN" sz="2400" b="1" kern="1200" dirty="0">
                <a:solidFill>
                  <a:srgbClr val="000000"/>
                </a:solidFill>
                <a:latin typeface="楷体" panose="02010609060101010101" pitchFamily="49" charset="-122"/>
                <a:ea typeface="楷体" panose="02010609060101010101" pitchFamily="49" charset="-122"/>
                <a:cs typeface="+mn-cs"/>
              </a:rPr>
              <a:t>）或称特殊目的主体（</a:t>
            </a:r>
            <a:r>
              <a:rPr lang="en-US" altLang="zh-CN" sz="2400" b="1" kern="1200" dirty="0">
                <a:solidFill>
                  <a:srgbClr val="000000"/>
                </a:solidFill>
                <a:latin typeface="Times New Roman" panose="02020603050405020304" charset="0"/>
                <a:ea typeface="楷体" panose="02010609060101010101" pitchFamily="49" charset="-122"/>
                <a:cs typeface="Times New Roman" panose="02020603050405020304" charset="0"/>
              </a:rPr>
              <a:t>special purpose entities</a:t>
            </a:r>
            <a:r>
              <a:rPr lang="zh-CN" altLang="zh-CN" sz="2400" b="1" kern="1200" dirty="0">
                <a:solidFill>
                  <a:srgbClr val="000000"/>
                </a:solidFill>
                <a:latin typeface="Times New Roman" panose="02020603050405020304" charset="0"/>
                <a:ea typeface="楷体" panose="02010609060101010101" pitchFamily="49" charset="-122"/>
                <a:cs typeface="Times New Roman" panose="02020603050405020304" charset="0"/>
              </a:rPr>
              <a:t>，</a:t>
            </a:r>
            <a:r>
              <a:rPr lang="en-US" altLang="zh-CN" sz="2400" b="1" kern="1200" dirty="0">
                <a:solidFill>
                  <a:srgbClr val="000000"/>
                </a:solidFill>
                <a:latin typeface="Times New Roman" panose="02020603050405020304" charset="0"/>
                <a:ea typeface="楷体" panose="02010609060101010101" pitchFamily="49" charset="-122"/>
                <a:cs typeface="Times New Roman" panose="02020603050405020304" charset="0"/>
              </a:rPr>
              <a:t>SPEs</a:t>
            </a:r>
            <a:r>
              <a:rPr lang="zh-CN" altLang="zh-CN" sz="2400" b="1" kern="1200" dirty="0">
                <a:solidFill>
                  <a:srgbClr val="000000"/>
                </a:solidFill>
                <a:latin typeface="楷体" panose="02010609060101010101" pitchFamily="49" charset="-122"/>
                <a:ea typeface="楷体" panose="02010609060101010101" pitchFamily="49" charset="-122"/>
                <a:cs typeface="+mn-cs"/>
              </a:rPr>
              <a:t>）</a:t>
            </a:r>
            <a:r>
              <a:rPr lang="zh-CN" altLang="en-US" sz="2400" b="1" kern="1200" dirty="0">
                <a:solidFill>
                  <a:srgbClr val="000000"/>
                </a:solidFill>
                <a:latin typeface="楷体" panose="02010609060101010101" pitchFamily="49" charset="-122"/>
                <a:ea typeface="楷体" panose="02010609060101010101" pitchFamily="49" charset="-122"/>
                <a:cs typeface="+mn-cs"/>
              </a:rPr>
              <a:t>和可变利益主体（</a:t>
            </a:r>
            <a:r>
              <a:rPr lang="en-US" altLang="zh-CN" sz="2400" b="1" kern="1200" dirty="0">
                <a:solidFill>
                  <a:srgbClr val="000000"/>
                </a:solidFill>
                <a:latin typeface="Times New Roman" panose="02020603050405020304" charset="0"/>
                <a:ea typeface="楷体" panose="02010609060101010101" pitchFamily="49" charset="-122"/>
                <a:cs typeface="Times New Roman" panose="02020603050405020304" charset="0"/>
              </a:rPr>
              <a:t>variable interest </a:t>
            </a:r>
            <a:r>
              <a:rPr lang="en-US" altLang="zh-CN" sz="2400" b="1" kern="1200" dirty="0" err="1">
                <a:solidFill>
                  <a:srgbClr val="000000"/>
                </a:solidFill>
                <a:latin typeface="Times New Roman" panose="02020603050405020304" charset="0"/>
                <a:ea typeface="楷体" panose="02010609060101010101" pitchFamily="49" charset="-122"/>
                <a:cs typeface="Times New Roman" panose="02020603050405020304" charset="0"/>
              </a:rPr>
              <a:t>entity,VIE</a:t>
            </a:r>
            <a:r>
              <a:rPr lang="zh-CN" altLang="en-US" sz="2400" b="1" kern="1200" dirty="0">
                <a:solidFill>
                  <a:srgbClr val="000000"/>
                </a:solidFill>
                <a:latin typeface="楷体" panose="02010609060101010101" pitchFamily="49" charset="-122"/>
                <a:ea typeface="楷体" panose="02010609060101010101" pitchFamily="49" charset="-122"/>
                <a:cs typeface="+mn-cs"/>
              </a:rPr>
              <a:t>）</a:t>
            </a:r>
            <a:r>
              <a:rPr lang="zh-CN" altLang="zh-CN" sz="2400" b="1" kern="1200" dirty="0">
                <a:solidFill>
                  <a:srgbClr val="000000"/>
                </a:solidFill>
                <a:latin typeface="楷体" panose="02010609060101010101" pitchFamily="49" charset="-122"/>
                <a:ea typeface="楷体" panose="02010609060101010101" pitchFamily="49" charset="-122"/>
                <a:cs typeface="+mn-cs"/>
              </a:rPr>
              <a:t>，是指在确定其控制方时没有将表决权或类似权利作为决策因素而设计的主体。通常情况下，结构化主体在合同约定的范围内开展业务活动，表决权或类似权利仅与日常行政活动工作有关</a:t>
            </a:r>
            <a:r>
              <a:rPr lang="zh-CN" altLang="en-US" sz="2400" b="1" kern="1200" dirty="0">
                <a:solidFill>
                  <a:srgbClr val="000000"/>
                </a:solidFill>
                <a:latin typeface="楷体" panose="02010609060101010101" pitchFamily="49" charset="-122"/>
                <a:ea typeface="楷体" panose="02010609060101010101" pitchFamily="49" charset="-122"/>
                <a:cs typeface="+mn-cs"/>
              </a:rPr>
              <a:t>。</a:t>
            </a:r>
            <a:endParaRPr lang="zh-CN" altLang="zh-CN" sz="2400" b="1" kern="1200" dirty="0">
              <a:solidFill>
                <a:srgbClr val="000000"/>
              </a:solidFill>
              <a:latin typeface="楷体" panose="02010609060101010101" pitchFamily="49" charset="-122"/>
              <a:ea typeface="楷体" panose="02010609060101010101" pitchFamily="49" charset="-122"/>
              <a:cs typeface="+mn-cs"/>
            </a:endParaRPr>
          </a:p>
        </p:txBody>
      </p:sp>
      <p:sp>
        <p:nvSpPr>
          <p:cNvPr id="26627"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8C3DC6C1-0B16-402B-B86F-D04209E8807C}" type="datetime1">
              <a:rPr kumimoji="0" lang="zh-CN" altLang="en-US" sz="1400" smtClean="0">
                <a:latin typeface="Tahoma" panose="020B0604030504040204" pitchFamily="34" charset="0"/>
              </a:rPr>
              <a:t>2026/3/30</a:t>
            </a:fld>
            <a:endParaRPr kumimoji="0" lang="en-US" altLang="zh-CN" sz="1400">
              <a:latin typeface="Tahoma" panose="020B0604030504040204" pitchFamily="34" charset="0"/>
            </a:endParaRPr>
          </a:p>
        </p:txBody>
      </p:sp>
      <p:sp>
        <p:nvSpPr>
          <p:cNvPr id="26628"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latin typeface="Tahoma" panose="020B0604030504040204" pitchFamily="34" charset="0"/>
              </a:rPr>
              <a:t>曾庆生   </a:t>
            </a:r>
            <a:r>
              <a:rPr kumimoji="0" lang="en-US" altLang="zh-CN" sz="1400">
                <a:latin typeface="Tahoma" panose="020B0604030504040204" pitchFamily="34" charset="0"/>
              </a:rPr>
              <a:t>SHUFE</a:t>
            </a:r>
            <a:r>
              <a:rPr kumimoji="0" lang="zh-CN" altLang="en-US" sz="1400">
                <a:latin typeface="Tahoma" panose="020B0604030504040204" pitchFamily="34" charset="0"/>
              </a:rPr>
              <a:t>会计学院</a:t>
            </a:r>
            <a:endParaRPr kumimoji="0" lang="en-US" altLang="zh-CN" sz="1400">
              <a:latin typeface="Tahoma" panose="020B0604030504040204" pitchFamily="34" charset="0"/>
            </a:endParaRPr>
          </a:p>
        </p:txBody>
      </p:sp>
      <p:sp>
        <p:nvSpPr>
          <p:cNvPr id="26629"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C73AB02A-DA3C-496C-B1AD-356006601C35}" type="slidenum">
              <a:rPr kumimoji="0" lang="en-US" altLang="zh-CN" sz="1400" smtClean="0">
                <a:latin typeface="Tahoma" panose="020B0604030504040204" pitchFamily="34" charset="0"/>
              </a:rPr>
              <a:t>18</a:t>
            </a:fld>
            <a:endParaRPr kumimoji="0" lang="en-US" altLang="zh-CN" sz="140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descr="Rectangle: Click to edit Master text styles&#10;Second level&#10;Third level&#10;Fourth level&#10;Fifth level"/>
          <p:cNvSpPr>
            <a:spLocks noGrp="1"/>
          </p:cNvSpPr>
          <p:nvPr>
            <p:ph idx="1"/>
          </p:nvPr>
        </p:nvSpPr>
        <p:spPr>
          <a:xfrm>
            <a:off x="179388" y="115888"/>
            <a:ext cx="8425060" cy="6337300"/>
          </a:xfrm>
        </p:spPr>
        <p:txBody>
          <a:bodyPr/>
          <a:lstStyle/>
          <a:p>
            <a:pPr>
              <a:buClr>
                <a:srgbClr val="C00000"/>
              </a:buClr>
              <a:buSzPct val="80000"/>
              <a:buFont typeface="Wingdings" panose="05000000000000000000" pitchFamily="2" charset="2"/>
              <a:buChar char="ü"/>
              <a:defRPr/>
            </a:pPr>
            <a:r>
              <a:rPr lang="zh-CN" altLang="zh-CN" sz="2400" b="1" dirty="0">
                <a:solidFill>
                  <a:srgbClr val="000000"/>
                </a:solidFill>
                <a:latin typeface="楷体" panose="02010609060101010101" pitchFamily="49" charset="-122"/>
                <a:ea typeface="楷体" panose="02010609060101010101" pitchFamily="49" charset="-122"/>
              </a:rPr>
              <a:t>某些情况下，投资方可能难以判断其享有的权利是否足以使其拥有对被投资方的权力。在这种情况下，投资方应当考虑其具有实际能力以单方面主导被投资方相关活动的证据，从而判断其是否拥有对被投资方的权力。投资方应考虑的因素包括但不限于下列事项：</a:t>
            </a:r>
          </a:p>
          <a:p>
            <a:pPr marL="914400" lvl="1" indent="-457200">
              <a:buClr>
                <a:srgbClr val="FF0000"/>
              </a:buClr>
              <a:buFont typeface="+mj-ea"/>
              <a:buAutoNum type="circleNumDbPlain"/>
              <a:defRPr/>
            </a:pPr>
            <a:r>
              <a:rPr lang="zh-CN" altLang="zh-CN" sz="2000" b="1" dirty="0">
                <a:solidFill>
                  <a:srgbClr val="000000"/>
                </a:solidFill>
                <a:latin typeface="楷体" panose="02010609060101010101" pitchFamily="49" charset="-122"/>
                <a:ea typeface="楷体" panose="02010609060101010101" pitchFamily="49" charset="-122"/>
              </a:rPr>
              <a:t>投资方能否任命或批准被投资方的关键管理人员</a:t>
            </a:r>
          </a:p>
          <a:p>
            <a:pPr marL="914400" lvl="1" indent="-457200">
              <a:buClr>
                <a:srgbClr val="FF0000"/>
              </a:buClr>
              <a:buFont typeface="+mj-ea"/>
              <a:buAutoNum type="circleNumDbPlain"/>
              <a:defRPr/>
            </a:pPr>
            <a:r>
              <a:rPr lang="zh-CN" altLang="zh-CN" sz="2000" b="1" dirty="0">
                <a:solidFill>
                  <a:srgbClr val="000000"/>
                </a:solidFill>
                <a:latin typeface="楷体" panose="02010609060101010101" pitchFamily="49" charset="-122"/>
                <a:ea typeface="楷体" panose="02010609060101010101" pitchFamily="49" charset="-122"/>
              </a:rPr>
              <a:t>投资方能否出于其自身利益决定或否决被投资方的重大交易</a:t>
            </a:r>
          </a:p>
          <a:p>
            <a:pPr marL="914400" lvl="1" indent="-457200">
              <a:buClr>
                <a:srgbClr val="FF0000"/>
              </a:buClr>
              <a:buFont typeface="+mj-ea"/>
              <a:buAutoNum type="circleNumDbPlain"/>
              <a:defRPr/>
            </a:pPr>
            <a:r>
              <a:rPr lang="zh-CN" altLang="zh-CN" sz="2000" b="1" dirty="0">
                <a:solidFill>
                  <a:srgbClr val="000000"/>
                </a:solidFill>
                <a:latin typeface="楷体" panose="02010609060101010101" pitchFamily="49" charset="-122"/>
                <a:ea typeface="楷体" panose="02010609060101010101" pitchFamily="49" charset="-122"/>
              </a:rPr>
              <a:t>投资方能否掌控被投资方董事会等类似权力机构成员的任命程序，或者从其他表决权持有人手中获得代理权</a:t>
            </a:r>
          </a:p>
          <a:p>
            <a:pPr marL="914400" lvl="1" indent="-457200">
              <a:buClr>
                <a:srgbClr val="FF0000"/>
              </a:buClr>
              <a:buFont typeface="+mj-ea"/>
              <a:buAutoNum type="circleNumDbPlain"/>
              <a:defRPr/>
            </a:pPr>
            <a:r>
              <a:rPr lang="zh-CN" altLang="zh-CN" sz="2000" b="1" dirty="0">
                <a:solidFill>
                  <a:srgbClr val="000000"/>
                </a:solidFill>
                <a:latin typeface="楷体" panose="02010609060101010101" pitchFamily="49" charset="-122"/>
                <a:ea typeface="楷体" panose="02010609060101010101" pitchFamily="49" charset="-122"/>
              </a:rPr>
              <a:t>投资方与被投资方的关键管理人员或董事会等类似权力机构中的多数成员是否存在关联方关系</a:t>
            </a:r>
            <a:endParaRPr lang="en-US" altLang="zh-CN" sz="2000" b="1" dirty="0">
              <a:solidFill>
                <a:srgbClr val="000000"/>
              </a:solidFill>
              <a:latin typeface="楷体" panose="02010609060101010101" pitchFamily="49" charset="-122"/>
              <a:ea typeface="楷体" panose="02010609060101010101" pitchFamily="49" charset="-122"/>
            </a:endParaRPr>
          </a:p>
          <a:p>
            <a:pPr marL="914400" lvl="1" indent="-457200">
              <a:buClr>
                <a:srgbClr val="FF0000"/>
              </a:buClr>
              <a:buFont typeface="+mj-ea"/>
              <a:buAutoNum type="circleNumDbPlain"/>
              <a:defRPr/>
            </a:pPr>
            <a:r>
              <a:rPr lang="zh-CN" altLang="zh-CN" sz="2000" b="1" dirty="0">
                <a:solidFill>
                  <a:srgbClr val="000000"/>
                </a:solidFill>
                <a:latin typeface="楷体" panose="02010609060101010101" pitchFamily="49" charset="-122"/>
                <a:ea typeface="楷体" panose="02010609060101010101" pitchFamily="49" charset="-122"/>
              </a:rPr>
              <a:t>投资方与被投资方之间存在某种特殊关系的，在评价投资方是否拥有对被投资方的权力时，应当适当考虑这种特殊关系的影响。</a:t>
            </a:r>
            <a:r>
              <a:rPr lang="zh-CN" altLang="zh-CN" sz="2000" b="1" u="sng" dirty="0">
                <a:solidFill>
                  <a:srgbClr val="000000"/>
                </a:solidFill>
                <a:latin typeface="楷体" panose="02010609060101010101" pitchFamily="49" charset="-122"/>
                <a:ea typeface="楷体" panose="02010609060101010101" pitchFamily="49" charset="-122"/>
              </a:rPr>
              <a:t>特殊关系通常包括</a:t>
            </a:r>
            <a:r>
              <a:rPr lang="zh-CN" altLang="zh-CN" sz="2000" b="1" dirty="0">
                <a:solidFill>
                  <a:srgbClr val="000000"/>
                </a:solidFill>
                <a:latin typeface="楷体" panose="02010609060101010101" pitchFamily="49" charset="-122"/>
                <a:ea typeface="楷体" panose="02010609060101010101" pitchFamily="49" charset="-122"/>
              </a:rPr>
              <a:t>：被投资方的关键管理人员是投资方的现任或前任职工、被投资方的经营依赖于投资方、被投资方活动的重大部分有投资方参与其中或者是以投资方的名义进行、投资方自被投资方承担可变回报的风险或享有可变回报的收益远超过其持有的表决权或其他类似权利的比例等</a:t>
            </a:r>
            <a:r>
              <a:rPr lang="zh-CN" altLang="en-US" sz="2000" b="1" dirty="0">
                <a:solidFill>
                  <a:srgbClr val="000000"/>
                </a:solidFill>
                <a:latin typeface="楷体" panose="02010609060101010101" pitchFamily="49" charset="-122"/>
                <a:ea typeface="楷体" panose="02010609060101010101" pitchFamily="49" charset="-122"/>
              </a:rPr>
              <a:t>。</a:t>
            </a:r>
          </a:p>
          <a:p>
            <a:pPr marL="1828800" lvl="3" indent="-457200">
              <a:buFont typeface="Wingdings" panose="05000000000000000000" pitchFamily="2" charset="2"/>
              <a:buNone/>
              <a:defRPr/>
            </a:pPr>
            <a:endParaRPr lang="zh-CN" altLang="zh-CN" b="1" dirty="0">
              <a:solidFill>
                <a:srgbClr val="000000"/>
              </a:solidFill>
              <a:latin typeface="楷体" panose="02010609060101010101" pitchFamily="49" charset="-122"/>
              <a:ea typeface="楷体" panose="02010609060101010101" pitchFamily="49" charset="-122"/>
            </a:endParaRPr>
          </a:p>
        </p:txBody>
      </p:sp>
      <p:sp>
        <p:nvSpPr>
          <p:cNvPr id="27651"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CC44E728-5E8E-4AD4-97D8-9729FF098DCB}" type="datetime1">
              <a:rPr kumimoji="0" lang="zh-CN" altLang="en-US" sz="1400" smtClean="0">
                <a:latin typeface="Tahoma" panose="020B0604030504040204" pitchFamily="34" charset="0"/>
              </a:rPr>
              <a:t>2026/3/30</a:t>
            </a:fld>
            <a:endParaRPr kumimoji="0" lang="en-US" altLang="zh-CN" sz="1400">
              <a:latin typeface="Tahoma" panose="020B0604030504040204" pitchFamily="34" charset="0"/>
            </a:endParaRPr>
          </a:p>
        </p:txBody>
      </p:sp>
      <p:sp>
        <p:nvSpPr>
          <p:cNvPr id="27652"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latin typeface="Tahoma" panose="020B0604030504040204" pitchFamily="34" charset="0"/>
              </a:rPr>
              <a:t>曾庆生   </a:t>
            </a:r>
            <a:r>
              <a:rPr kumimoji="0" lang="en-US" altLang="zh-CN" sz="1400">
                <a:latin typeface="Tahoma" panose="020B0604030504040204" pitchFamily="34" charset="0"/>
              </a:rPr>
              <a:t>SHUFE</a:t>
            </a:r>
            <a:r>
              <a:rPr kumimoji="0" lang="zh-CN" altLang="en-US" sz="1400">
                <a:latin typeface="Tahoma" panose="020B0604030504040204" pitchFamily="34" charset="0"/>
              </a:rPr>
              <a:t>会计学院</a:t>
            </a:r>
            <a:endParaRPr kumimoji="0" lang="en-US" altLang="zh-CN" sz="1400">
              <a:latin typeface="Tahoma" panose="020B0604030504040204" pitchFamily="34" charset="0"/>
            </a:endParaRPr>
          </a:p>
        </p:txBody>
      </p:sp>
      <p:sp>
        <p:nvSpPr>
          <p:cNvPr id="27653"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57696BCE-E675-401A-9147-82FCE9E2B4C2}" type="slidenum">
              <a:rPr kumimoji="0" lang="en-US" altLang="zh-CN" sz="1400" smtClean="0">
                <a:latin typeface="Tahoma" panose="020B0604030504040204" pitchFamily="34" charset="0"/>
              </a:rPr>
              <a:t>19</a:t>
            </a:fld>
            <a:endParaRPr kumimoji="0" lang="en-US" altLang="zh-CN" sz="1400">
              <a:latin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026"/>
          <p:cNvSpPr>
            <a:spLocks noGrp="1" noChangeArrowheads="1"/>
          </p:cNvSpPr>
          <p:nvPr>
            <p:ph type="ctrTitle"/>
          </p:nvPr>
        </p:nvSpPr>
        <p:spPr>
          <a:xfrm>
            <a:off x="827088" y="1773238"/>
            <a:ext cx="7772400" cy="1143000"/>
          </a:xfrm>
        </p:spPr>
        <p:txBody>
          <a:bodyPr/>
          <a:lstStyle/>
          <a:p>
            <a:pPr eaLnBrk="1" hangingPunct="1"/>
            <a:r>
              <a:rPr lang="en-US" altLang="zh-CN" b="1" dirty="0"/>
              <a:t>2</a:t>
            </a:r>
            <a:r>
              <a:rPr lang="zh-CN" altLang="en-US" b="1" dirty="0"/>
              <a:t> 合并财务报表的理论与实务</a:t>
            </a:r>
          </a:p>
        </p:txBody>
      </p:sp>
      <p:sp>
        <p:nvSpPr>
          <p:cNvPr id="61443" name="副标题 1" descr="Rectangle: Click to edit Master text styles&#10;Second level&#10;Third level&#10;Fourth level&#10;Fifth level"/>
          <p:cNvSpPr>
            <a:spLocks noGrp="1"/>
          </p:cNvSpPr>
          <p:nvPr>
            <p:ph type="subTitle" idx="1"/>
          </p:nvPr>
        </p:nvSpPr>
        <p:spPr/>
        <p:txBody>
          <a:bodyP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descr="Rectangle: Click to edit Master text styles&#10;Second level&#10;Third level&#10;Fourth level&#10;Fifth level"/>
          <p:cNvSpPr>
            <a:spLocks noGrp="1"/>
          </p:cNvSpPr>
          <p:nvPr>
            <p:ph idx="1"/>
          </p:nvPr>
        </p:nvSpPr>
        <p:spPr>
          <a:xfrm>
            <a:off x="685800" y="1556792"/>
            <a:ext cx="8062664" cy="3888432"/>
          </a:xfrm>
        </p:spPr>
        <p:txBody>
          <a:bodyPr/>
          <a:lstStyle/>
          <a:p>
            <a:pPr lvl="1">
              <a:buClr>
                <a:srgbClr val="FF0000"/>
              </a:buClr>
              <a:buFont typeface="Wingdings" panose="05000000000000000000" pitchFamily="2" charset="2"/>
              <a:buChar char="Ø"/>
              <a:defRPr/>
            </a:pPr>
            <a:r>
              <a:rPr lang="zh-CN" altLang="zh-CN" sz="2400" b="1" dirty="0">
                <a:solidFill>
                  <a:srgbClr val="000000"/>
                </a:solidFill>
                <a:latin typeface="楷体" panose="02010609060101010101" pitchFamily="49" charset="-122"/>
                <a:ea typeface="楷体" panose="02010609060101010101" pitchFamily="49" charset="-122"/>
              </a:rPr>
              <a:t>投资方通常应当对是否控制被投资方整体进行判断。但极个别情况下，有确凿证据表明同时满足下列条件并且符合相关法律法规规定的，投资方应当将被投资方的一部分（以下简称“该部分”）视为被投资方可分割的部分（</a:t>
            </a:r>
            <a:r>
              <a:rPr lang="zh-CN" altLang="zh-CN" sz="2400" b="1" dirty="0">
                <a:solidFill>
                  <a:srgbClr val="C00000"/>
                </a:solidFill>
                <a:latin typeface="楷体" panose="02010609060101010101" pitchFamily="49" charset="-122"/>
                <a:ea typeface="楷体" panose="02010609060101010101" pitchFamily="49" charset="-122"/>
              </a:rPr>
              <a:t>单独主体</a:t>
            </a:r>
            <a:r>
              <a:rPr lang="zh-CN" altLang="zh-CN" sz="2400" b="1" dirty="0">
                <a:solidFill>
                  <a:srgbClr val="000000"/>
                </a:solidFill>
                <a:latin typeface="楷体" panose="02010609060101010101" pitchFamily="49" charset="-122"/>
                <a:ea typeface="楷体" panose="02010609060101010101" pitchFamily="49" charset="-122"/>
              </a:rPr>
              <a:t>），进而判断是否控制该部分（单独主体）。</a:t>
            </a:r>
          </a:p>
          <a:p>
            <a:pPr lvl="2">
              <a:buClr>
                <a:srgbClr val="C00000"/>
              </a:buClr>
              <a:buFont typeface="Wingdings" panose="05000000000000000000" pitchFamily="2" charset="2"/>
              <a:buChar char="ü"/>
              <a:defRPr/>
            </a:pPr>
            <a:r>
              <a:rPr lang="zh-CN" altLang="zh-CN" sz="2000" b="1" dirty="0">
                <a:solidFill>
                  <a:srgbClr val="000000"/>
                </a:solidFill>
                <a:latin typeface="楷体" panose="02010609060101010101" pitchFamily="49" charset="-122"/>
                <a:ea typeface="楷体" panose="02010609060101010101" pitchFamily="49" charset="-122"/>
              </a:rPr>
              <a:t>该部分的资产是偿付该部分负债或该部分其他权益的唯一来源，不能用于偿还该部分以外的被投资方的其他负债；</a:t>
            </a:r>
          </a:p>
          <a:p>
            <a:pPr lvl="2">
              <a:buClr>
                <a:srgbClr val="C00000"/>
              </a:buClr>
              <a:buFont typeface="Wingdings" panose="05000000000000000000" pitchFamily="2" charset="2"/>
              <a:buChar char="ü"/>
              <a:defRPr/>
            </a:pPr>
            <a:r>
              <a:rPr lang="zh-CN" altLang="zh-CN" sz="2000" b="1" dirty="0">
                <a:solidFill>
                  <a:srgbClr val="000000"/>
                </a:solidFill>
                <a:latin typeface="楷体" panose="02010609060101010101" pitchFamily="49" charset="-122"/>
                <a:ea typeface="楷体" panose="02010609060101010101" pitchFamily="49" charset="-122"/>
              </a:rPr>
              <a:t>除与该部分相关的各方外，其他方不享有与该部分资产相关的权利，也不享有与该部分资产剩余现金流量相关的权利。</a:t>
            </a:r>
            <a:endParaRPr lang="en-US" altLang="zh-CN" sz="2000" b="1" dirty="0">
              <a:solidFill>
                <a:srgbClr val="000000"/>
              </a:solidFill>
              <a:latin typeface="楷体" panose="02010609060101010101" pitchFamily="49" charset="-122"/>
              <a:ea typeface="楷体" panose="02010609060101010101" pitchFamily="49" charset="-122"/>
            </a:endParaRPr>
          </a:p>
        </p:txBody>
      </p:sp>
      <p:sp>
        <p:nvSpPr>
          <p:cNvPr id="29699"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4433B887-681B-4D01-BCC6-A7B01410502A}" type="datetime1">
              <a:rPr kumimoji="0" lang="zh-CN" altLang="en-US" sz="1400" smtClean="0">
                <a:latin typeface="Tahoma" panose="020B0604030504040204" pitchFamily="34" charset="0"/>
              </a:rPr>
              <a:t>2026/3/30</a:t>
            </a:fld>
            <a:endParaRPr kumimoji="0" lang="en-US" altLang="zh-CN" sz="1400">
              <a:latin typeface="Tahoma" panose="020B0604030504040204" pitchFamily="34" charset="0"/>
            </a:endParaRPr>
          </a:p>
        </p:txBody>
      </p:sp>
      <p:sp>
        <p:nvSpPr>
          <p:cNvPr id="29700"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latin typeface="Tahoma" panose="020B0604030504040204" pitchFamily="34" charset="0"/>
              </a:rPr>
              <a:t>曾庆生   </a:t>
            </a:r>
            <a:r>
              <a:rPr kumimoji="0" lang="en-US" altLang="zh-CN" sz="1400">
                <a:latin typeface="Tahoma" panose="020B0604030504040204" pitchFamily="34" charset="0"/>
              </a:rPr>
              <a:t>SHUFE</a:t>
            </a:r>
            <a:r>
              <a:rPr kumimoji="0" lang="zh-CN" altLang="en-US" sz="1400">
                <a:latin typeface="Tahoma" panose="020B0604030504040204" pitchFamily="34" charset="0"/>
              </a:rPr>
              <a:t>会计学院</a:t>
            </a:r>
            <a:endParaRPr kumimoji="0" lang="en-US" altLang="zh-CN" sz="1400">
              <a:latin typeface="Tahoma" panose="020B0604030504040204" pitchFamily="34" charset="0"/>
            </a:endParaRPr>
          </a:p>
        </p:txBody>
      </p:sp>
      <p:sp>
        <p:nvSpPr>
          <p:cNvPr id="29701"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E0AC63E0-B2A6-46FB-9E8E-9462A4A6A8A0}" type="slidenum">
              <a:rPr kumimoji="0" lang="en-US" altLang="zh-CN" sz="1400" smtClean="0">
                <a:latin typeface="Tahoma" panose="020B0604030504040204" pitchFamily="34" charset="0"/>
              </a:rPr>
              <a:t>20</a:t>
            </a:fld>
            <a:endParaRPr kumimoji="0" lang="en-US" altLang="zh-CN" sz="140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内容占位符 2" descr="Rectangle: Click to edit Master text styles&#10;Second level&#10;Third level&#10;Fourth level&#10;Fifth level"/>
          <p:cNvSpPr>
            <a:spLocks noGrp="1"/>
          </p:cNvSpPr>
          <p:nvPr>
            <p:ph idx="1"/>
          </p:nvPr>
        </p:nvSpPr>
        <p:spPr>
          <a:xfrm>
            <a:off x="251520" y="332656"/>
            <a:ext cx="8712968" cy="5976664"/>
          </a:xfrm>
        </p:spPr>
        <p:txBody>
          <a:bodyPr/>
          <a:lstStyle/>
          <a:p>
            <a:pPr eaLnBrk="1" hangingPunct="1"/>
            <a:r>
              <a:rPr lang="zh-CN" altLang="en-US" b="1" dirty="0">
                <a:solidFill>
                  <a:srgbClr val="0000FF"/>
                </a:solidFill>
              </a:rPr>
              <a:t>合并范围的例外：</a:t>
            </a:r>
            <a:endParaRPr lang="en-US" altLang="zh-CN" b="1" dirty="0">
              <a:solidFill>
                <a:srgbClr val="0000FF"/>
              </a:solidFill>
            </a:endParaRPr>
          </a:p>
          <a:p>
            <a:pPr lvl="1" eaLnBrk="1" hangingPunct="1"/>
            <a:r>
              <a:rPr lang="zh-CN" altLang="zh-CN" b="1" dirty="0"/>
              <a:t>如果母公司是</a:t>
            </a:r>
            <a:r>
              <a:rPr lang="zh-CN" altLang="zh-CN" b="1" dirty="0">
                <a:solidFill>
                  <a:srgbClr val="FF0000"/>
                </a:solidFill>
              </a:rPr>
              <a:t>投资性主体</a:t>
            </a:r>
            <a:r>
              <a:rPr lang="zh-CN" altLang="zh-CN" b="1" dirty="0"/>
              <a:t>，则母公司应当仅将为其投资活动提供相关服务的子公司（如有）纳入合并范围并编制合并财务报表；其他子公司不应当予以合并，母公司对其他子公司的投资应当按照公允价值计量且其变动计入当期损益。</a:t>
            </a:r>
            <a:endParaRPr lang="en-US" altLang="zh-CN" b="1" dirty="0"/>
          </a:p>
          <a:p>
            <a:pPr lvl="1" eaLnBrk="1" hangingPunct="1"/>
            <a:r>
              <a:rPr lang="zh-CN" altLang="zh-CN" b="1" dirty="0"/>
              <a:t>当母公司</a:t>
            </a:r>
            <a:r>
              <a:rPr lang="zh-CN" altLang="zh-CN" b="1" dirty="0">
                <a:solidFill>
                  <a:srgbClr val="FF0000"/>
                </a:solidFill>
              </a:rPr>
              <a:t>同时满足</a:t>
            </a:r>
            <a:r>
              <a:rPr lang="zh-CN" altLang="zh-CN" b="1" dirty="0"/>
              <a:t>下列条件时，该母公司属于投资性主体：</a:t>
            </a:r>
          </a:p>
          <a:p>
            <a:pPr lvl="2" eaLnBrk="1" hangingPunct="1"/>
            <a:r>
              <a:rPr lang="zh-CN" altLang="zh-CN" sz="2200" b="1" dirty="0"/>
              <a:t>（一）该公司是以向投资者提供投资管理服务为目的，从一个或多个投资者处获取资金；</a:t>
            </a:r>
            <a:endParaRPr lang="en-US" altLang="zh-CN" sz="2200" b="1" dirty="0"/>
          </a:p>
          <a:p>
            <a:pPr lvl="2" eaLnBrk="1" hangingPunct="1"/>
            <a:r>
              <a:rPr lang="zh-CN" altLang="zh-CN" sz="2200" b="1" dirty="0"/>
              <a:t>（二）该公司的唯一经营目的，是通过资本增值、投资收益或两者兼有而让投资者获得回报；</a:t>
            </a:r>
            <a:endParaRPr lang="en-US" altLang="zh-CN" sz="2200" b="1" dirty="0"/>
          </a:p>
          <a:p>
            <a:pPr lvl="2" eaLnBrk="1" hangingPunct="1"/>
            <a:r>
              <a:rPr lang="zh-CN" altLang="zh-CN" sz="2200" b="1" dirty="0"/>
              <a:t>（三）该公司按照公允价值对几乎所有投资的业绩进行考量和评价。</a:t>
            </a:r>
          </a:p>
          <a:p>
            <a:endParaRPr lang="zh-CN" altLang="en-US" dirty="0"/>
          </a:p>
        </p:txBody>
      </p:sp>
      <p:sp>
        <p:nvSpPr>
          <p:cNvPr id="67587"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350C13A-B15D-441B-A25F-D403997E299E}" type="slidenum">
              <a:rPr kumimoji="0" lang="en-US" altLang="zh-CN" sz="1400">
                <a:latin typeface="Times New Roman" panose="02020603050405020304" charset="0"/>
              </a:rPr>
              <a:t>21</a:t>
            </a:fld>
            <a:endParaRPr kumimoji="0" lang="en-US" altLang="zh-CN" sz="1400">
              <a:latin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内容占位符 2" descr="Rectangle: Click to edit Master text styles&#10;Second level&#10;Third level&#10;Fourth level&#10;Fifth level"/>
          <p:cNvSpPr>
            <a:spLocks noGrp="1"/>
          </p:cNvSpPr>
          <p:nvPr>
            <p:ph idx="1"/>
          </p:nvPr>
        </p:nvSpPr>
        <p:spPr>
          <a:xfrm>
            <a:off x="179388" y="333375"/>
            <a:ext cx="8640762" cy="5907088"/>
          </a:xfrm>
        </p:spPr>
        <p:txBody>
          <a:bodyPr/>
          <a:lstStyle/>
          <a:p>
            <a:pPr lvl="1"/>
            <a:r>
              <a:rPr lang="zh-CN" altLang="zh-CN" b="1" dirty="0"/>
              <a:t>母公司属于投资性主体的，通常情况下应当符合下列所有特征：</a:t>
            </a:r>
          </a:p>
          <a:p>
            <a:pPr lvl="2"/>
            <a:r>
              <a:rPr lang="zh-CN" altLang="zh-CN" b="1" dirty="0"/>
              <a:t>（一）拥有一个以上投资；</a:t>
            </a:r>
          </a:p>
          <a:p>
            <a:pPr lvl="2"/>
            <a:r>
              <a:rPr lang="zh-CN" altLang="zh-CN" b="1" dirty="0"/>
              <a:t>（二）拥有一个以上投资者；</a:t>
            </a:r>
          </a:p>
          <a:p>
            <a:pPr lvl="2"/>
            <a:r>
              <a:rPr lang="zh-CN" altLang="zh-CN" b="1" dirty="0"/>
              <a:t>（三）投资者不是该主体的关联方；</a:t>
            </a:r>
          </a:p>
          <a:p>
            <a:pPr lvl="2"/>
            <a:r>
              <a:rPr lang="zh-CN" altLang="zh-CN" b="1" dirty="0"/>
              <a:t>（四）其所有者权益以股权或类似权益方式存在。</a:t>
            </a:r>
          </a:p>
          <a:p>
            <a:pPr lvl="1"/>
            <a:r>
              <a:rPr lang="zh-CN" altLang="zh-CN" b="1" dirty="0"/>
              <a:t> </a:t>
            </a:r>
            <a:r>
              <a:rPr lang="zh-CN" altLang="zh-CN" b="1" dirty="0">
                <a:solidFill>
                  <a:srgbClr val="FF0000"/>
                </a:solidFill>
              </a:rPr>
              <a:t>投资性主体的母公司本身不是投资性主体</a:t>
            </a:r>
            <a:r>
              <a:rPr lang="zh-CN" altLang="zh-CN" b="1" dirty="0"/>
              <a:t>，则应当将其控制的全部主体，包括那些通过投资性主体所间接控制的主体，纳入合并财务报表范围。</a:t>
            </a:r>
            <a:endParaRPr lang="en-US" altLang="zh-CN" b="1" dirty="0"/>
          </a:p>
        </p:txBody>
      </p:sp>
      <p:sp>
        <p:nvSpPr>
          <p:cNvPr id="68611"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F09F654-5214-4290-AE8C-E290F45AD8B1}" type="slidenum">
              <a:rPr kumimoji="0" lang="en-US" altLang="zh-CN" sz="1400">
                <a:latin typeface="Times New Roman" panose="02020603050405020304" charset="0"/>
              </a:rPr>
              <a:t>22</a:t>
            </a:fld>
            <a:endParaRPr kumimoji="0" lang="en-US" altLang="zh-CN" sz="1400">
              <a:latin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内容占位符 2" descr="Rectangle: Click to edit Master text styles&#10;Second level&#10;Third level&#10;Fourth level&#10;Fifth level"/>
          <p:cNvSpPr>
            <a:spLocks noGrp="1"/>
          </p:cNvSpPr>
          <p:nvPr>
            <p:ph idx="1"/>
          </p:nvPr>
        </p:nvSpPr>
        <p:spPr>
          <a:xfrm>
            <a:off x="395290" y="260350"/>
            <a:ext cx="8497887" cy="5976938"/>
          </a:xfrm>
        </p:spPr>
        <p:txBody>
          <a:bodyPr/>
          <a:lstStyle/>
          <a:p>
            <a:pPr lvl="1" eaLnBrk="1" hangingPunct="1"/>
            <a:r>
              <a:rPr lang="zh-CN" altLang="zh-CN" b="1" dirty="0">
                <a:solidFill>
                  <a:srgbClr val="FF0000"/>
                </a:solidFill>
              </a:rPr>
              <a:t>当母公司由非投资性主体转变为投资性主体时</a:t>
            </a:r>
            <a:r>
              <a:rPr lang="zh-CN" altLang="zh-CN" b="1" dirty="0"/>
              <a:t>，除仅将为其投资活动提供相关服务的子公司纳入合并财务报表范围编制合并财务报表外，企业自转变日起对其他子公司不再予以合并，并参照</a:t>
            </a:r>
            <a:r>
              <a:rPr lang="zh-CN" altLang="zh-CN" b="1" dirty="0">
                <a:solidFill>
                  <a:srgbClr val="0000FF"/>
                </a:solidFill>
              </a:rPr>
              <a:t>本准则第</a:t>
            </a:r>
            <a:r>
              <a:rPr lang="en-US" altLang="zh-CN" b="1" dirty="0">
                <a:solidFill>
                  <a:srgbClr val="0000FF"/>
                </a:solidFill>
              </a:rPr>
              <a:t>49</a:t>
            </a:r>
            <a:r>
              <a:rPr lang="zh-CN" altLang="zh-CN" b="1" dirty="0">
                <a:solidFill>
                  <a:srgbClr val="0000FF"/>
                </a:solidFill>
              </a:rPr>
              <a:t>条</a:t>
            </a:r>
            <a:r>
              <a:rPr lang="zh-CN" altLang="zh-CN" b="1" dirty="0"/>
              <a:t>的规定，按照视同在转变日处置子公司但保留剩余股权的原则进行会计处理。</a:t>
            </a:r>
            <a:endParaRPr lang="en-US" altLang="zh-CN" b="1" dirty="0">
              <a:solidFill>
                <a:srgbClr val="0000FF"/>
              </a:solidFill>
            </a:endParaRPr>
          </a:p>
          <a:p>
            <a:pPr lvl="2" eaLnBrk="1" hangingPunct="1"/>
            <a:r>
              <a:rPr lang="zh-CN" altLang="en-US" b="1" dirty="0">
                <a:solidFill>
                  <a:srgbClr val="0000FF"/>
                </a:solidFill>
              </a:rPr>
              <a:t>即</a:t>
            </a:r>
            <a:r>
              <a:rPr lang="zh-CN" altLang="en-US" dirty="0">
                <a:solidFill>
                  <a:srgbClr val="000000"/>
                </a:solidFill>
                <a:latin typeface="楷体" panose="02010609060101010101" pitchFamily="49" charset="-122"/>
                <a:ea typeface="楷体" panose="02010609060101010101" pitchFamily="49" charset="-122"/>
              </a:rPr>
              <a:t>合并报表中终止确认这些子公司的资产、负债和少数股东权益；并按照对该子公司的投资在转变日的</a:t>
            </a:r>
            <a:r>
              <a:rPr lang="zh-CN" altLang="en-US" dirty="0">
                <a:solidFill>
                  <a:srgbClr val="0000FF"/>
                </a:solidFill>
                <a:latin typeface="楷体" panose="02010609060101010101" pitchFamily="49" charset="-122"/>
                <a:ea typeface="楷体" panose="02010609060101010101" pitchFamily="49" charset="-122"/>
              </a:rPr>
              <a:t>公允价值</a:t>
            </a:r>
            <a:r>
              <a:rPr lang="zh-CN" altLang="en-US" dirty="0">
                <a:solidFill>
                  <a:srgbClr val="000000"/>
                </a:solidFill>
                <a:latin typeface="楷体" panose="02010609060101010101" pitchFamily="49" charset="-122"/>
                <a:ea typeface="楷体" panose="02010609060101010101" pitchFamily="49" charset="-122"/>
              </a:rPr>
              <a:t>确认一项</a:t>
            </a:r>
            <a:r>
              <a:rPr lang="zh-CN" altLang="en-US" dirty="0">
                <a:solidFill>
                  <a:srgbClr val="0000FF"/>
                </a:solidFill>
                <a:latin typeface="华文新魏" panose="02010800040101010101" pitchFamily="2" charset="-122"/>
                <a:ea typeface="华文新魏" panose="02010800040101010101" pitchFamily="2" charset="-122"/>
              </a:rPr>
              <a:t>以公允价值计量且其变动计入当期损益的金融资产</a:t>
            </a:r>
            <a:r>
              <a:rPr lang="zh-CN" altLang="en-US" dirty="0">
                <a:solidFill>
                  <a:srgbClr val="000000"/>
                </a:solidFill>
                <a:latin typeface="楷体" panose="02010609060101010101" pitchFamily="49" charset="-122"/>
                <a:ea typeface="楷体" panose="02010609060101010101" pitchFamily="49" charset="-122"/>
              </a:rPr>
              <a:t>，同时将对该子公司的投资在转变日的公允价值作为处置价款，其与当日合并财务报表中该子公司净资产</a:t>
            </a:r>
            <a:r>
              <a:rPr lang="en-US" altLang="zh-CN" dirty="0">
                <a:solidFill>
                  <a:srgbClr val="000000"/>
                </a:solidFill>
                <a:latin typeface="楷体" panose="02010609060101010101" pitchFamily="49" charset="-122"/>
                <a:ea typeface="楷体" panose="02010609060101010101" pitchFamily="49" charset="-122"/>
              </a:rPr>
              <a:t>(</a:t>
            </a:r>
            <a:r>
              <a:rPr lang="zh-CN" altLang="en-US" dirty="0">
                <a:solidFill>
                  <a:srgbClr val="000000"/>
                </a:solidFill>
                <a:latin typeface="楷体" panose="02010609060101010101" pitchFamily="49" charset="-122"/>
                <a:ea typeface="楷体" panose="02010609060101010101" pitchFamily="49" charset="-122"/>
              </a:rPr>
              <a:t>资产、负债及相关商誉之和，扣除少数股东权益</a:t>
            </a:r>
            <a:r>
              <a:rPr lang="en-US" altLang="zh-CN" dirty="0">
                <a:solidFill>
                  <a:srgbClr val="000000"/>
                </a:solidFill>
                <a:latin typeface="楷体" panose="02010609060101010101" pitchFamily="49" charset="-122"/>
                <a:ea typeface="楷体" panose="02010609060101010101" pitchFamily="49" charset="-122"/>
              </a:rPr>
              <a:t>)</a:t>
            </a:r>
            <a:r>
              <a:rPr lang="zh-CN" altLang="en-US" dirty="0">
                <a:solidFill>
                  <a:srgbClr val="000000"/>
                </a:solidFill>
                <a:latin typeface="楷体" panose="02010609060101010101" pitchFamily="49" charset="-122"/>
                <a:ea typeface="楷体" panose="02010609060101010101" pitchFamily="49" charset="-122"/>
              </a:rPr>
              <a:t>的账面价值之间的差额，</a:t>
            </a:r>
            <a:r>
              <a:rPr lang="zh-CN" altLang="en-US" dirty="0">
                <a:solidFill>
                  <a:srgbClr val="0000FF"/>
                </a:solidFill>
                <a:latin typeface="楷体" panose="02010609060101010101" pitchFamily="49" charset="-122"/>
                <a:ea typeface="楷体" panose="02010609060101010101" pitchFamily="49" charset="-122"/>
              </a:rPr>
              <a:t>调整资本公积</a:t>
            </a:r>
            <a:r>
              <a:rPr lang="en-US" altLang="zh-CN" dirty="0">
                <a:solidFill>
                  <a:srgbClr val="0000FF"/>
                </a:solidFill>
                <a:latin typeface="楷体" panose="02010609060101010101" pitchFamily="49" charset="-122"/>
                <a:ea typeface="楷体" panose="02010609060101010101" pitchFamily="49" charset="-122"/>
              </a:rPr>
              <a:t>(</a:t>
            </a:r>
            <a:r>
              <a:rPr lang="zh-CN" altLang="en-US" dirty="0">
                <a:solidFill>
                  <a:srgbClr val="0000FF"/>
                </a:solidFill>
                <a:latin typeface="楷体" panose="02010609060101010101" pitchFamily="49" charset="-122"/>
                <a:ea typeface="楷体" panose="02010609060101010101" pitchFamily="49" charset="-122"/>
              </a:rPr>
              <a:t>资本溢价或股本溢价</a:t>
            </a:r>
            <a:r>
              <a:rPr lang="en-US" altLang="zh-CN" dirty="0">
                <a:solidFill>
                  <a:srgbClr val="0000FF"/>
                </a:solidFill>
                <a:latin typeface="楷体" panose="02010609060101010101" pitchFamily="49" charset="-122"/>
                <a:ea typeface="楷体" panose="02010609060101010101" pitchFamily="49" charset="-122"/>
              </a:rPr>
              <a:t>)</a:t>
            </a:r>
            <a:r>
              <a:rPr lang="zh-CN" altLang="en-US" dirty="0">
                <a:solidFill>
                  <a:srgbClr val="000000"/>
                </a:solidFill>
                <a:latin typeface="楷体" panose="02010609060101010101" pitchFamily="49" charset="-122"/>
                <a:ea typeface="楷体" panose="02010609060101010101" pitchFamily="49" charset="-122"/>
              </a:rPr>
              <a:t>，资本公积不足冲减的，调整留存收益</a:t>
            </a:r>
            <a:r>
              <a:rPr lang="zh-CN" altLang="zh-CN" dirty="0">
                <a:solidFill>
                  <a:srgbClr val="000000"/>
                </a:solidFill>
                <a:latin typeface="楷体" panose="02010609060101010101" pitchFamily="49" charset="-122"/>
                <a:ea typeface="楷体" panose="02010609060101010101" pitchFamily="49" charset="-122"/>
              </a:rPr>
              <a:t>。</a:t>
            </a:r>
            <a:endParaRPr lang="en-US" altLang="zh-CN" b="1" dirty="0">
              <a:solidFill>
                <a:srgbClr val="000000"/>
              </a:solidFill>
              <a:latin typeface="楷体" panose="02010609060101010101" pitchFamily="49" charset="-122"/>
              <a:ea typeface="楷体" panose="02010609060101010101" pitchFamily="49" charset="-122"/>
            </a:endParaRPr>
          </a:p>
        </p:txBody>
      </p:sp>
      <p:sp>
        <p:nvSpPr>
          <p:cNvPr id="6963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6E1FF5A-6C71-4B00-B756-D9B9E408DEB0}" type="slidenum">
              <a:rPr kumimoji="0" lang="en-US" altLang="zh-CN" sz="1400">
                <a:latin typeface="Times New Roman" panose="02020603050405020304" charset="0"/>
              </a:rPr>
              <a:t>23</a:t>
            </a:fld>
            <a:endParaRPr kumimoji="0" lang="en-US" altLang="zh-CN" sz="1400">
              <a:latin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内容占位符 2" descr="Rectangle: Click to edit Master text styles&#10;Second level&#10;Third level&#10;Fourth level&#10;Fifth level"/>
          <p:cNvSpPr>
            <a:spLocks noGrp="1"/>
          </p:cNvSpPr>
          <p:nvPr>
            <p:ph idx="1"/>
          </p:nvPr>
        </p:nvSpPr>
        <p:spPr>
          <a:xfrm>
            <a:off x="467545" y="260350"/>
            <a:ext cx="7990656" cy="5976938"/>
          </a:xfrm>
        </p:spPr>
        <p:txBody>
          <a:bodyPr/>
          <a:lstStyle/>
          <a:p>
            <a:pPr lvl="1" eaLnBrk="1" hangingPunct="1"/>
            <a:r>
              <a:rPr lang="zh-CN" altLang="zh-CN" b="1" dirty="0">
                <a:solidFill>
                  <a:srgbClr val="FF0000"/>
                </a:solidFill>
              </a:rPr>
              <a:t>当母公司由投资性主体转变为非投资性主体时</a:t>
            </a:r>
            <a:r>
              <a:rPr lang="zh-CN" altLang="zh-CN" b="1" dirty="0"/>
              <a:t>，应将原未纳入合并财务报表范围的子公司于转变日纳入合并财务报表范围，原未纳入合并财务报表范围的子公司在转变日的公允价值视同为购买的交易对价。</a:t>
            </a:r>
            <a:endParaRPr lang="en-US" altLang="zh-CN" b="1" dirty="0"/>
          </a:p>
          <a:p>
            <a:pPr lvl="2" eaLnBrk="1" hangingPunct="1"/>
            <a:endParaRPr lang="en-US" altLang="zh-CN" b="1" dirty="0">
              <a:solidFill>
                <a:srgbClr val="0000FF"/>
              </a:solidFill>
            </a:endParaRPr>
          </a:p>
        </p:txBody>
      </p:sp>
      <p:sp>
        <p:nvSpPr>
          <p:cNvPr id="6963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6E1FF5A-6C71-4B00-B756-D9B9E408DEB0}" type="slidenum">
              <a:rPr kumimoji="0" lang="en-US" altLang="zh-CN" sz="1400">
                <a:latin typeface="Times New Roman" panose="02020603050405020304" charset="0"/>
              </a:rPr>
              <a:t>24</a:t>
            </a:fld>
            <a:endParaRPr kumimoji="0" lang="en-US" altLang="zh-CN" sz="1400">
              <a:latin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内容占位符 2" descr="Rectangle: Click to edit Master text styles&#10;Second level&#10;Third level&#10;Fourth level&#10;Fifth level"/>
          <p:cNvSpPr>
            <a:spLocks noGrp="1"/>
          </p:cNvSpPr>
          <p:nvPr>
            <p:ph idx="1"/>
          </p:nvPr>
        </p:nvSpPr>
        <p:spPr>
          <a:xfrm>
            <a:off x="827088" y="620688"/>
            <a:ext cx="7772400" cy="5122889"/>
          </a:xfrm>
        </p:spPr>
        <p:txBody>
          <a:bodyPr/>
          <a:lstStyle/>
          <a:p>
            <a:pPr>
              <a:buFont typeface="Wingdings" panose="05000000000000000000" pitchFamily="2" charset="2"/>
              <a:buChar char="Ø"/>
            </a:pPr>
            <a:r>
              <a:rPr lang="zh-CN" altLang="en-US" b="1" dirty="0">
                <a:solidFill>
                  <a:srgbClr val="000000"/>
                </a:solidFill>
              </a:rPr>
              <a:t>合并范围的思考</a:t>
            </a:r>
            <a:endParaRPr lang="en-US" altLang="zh-CN" b="1" dirty="0">
              <a:solidFill>
                <a:srgbClr val="000000"/>
              </a:solidFill>
            </a:endParaRPr>
          </a:p>
          <a:p>
            <a:pPr lvl="1">
              <a:buFont typeface="Wingdings" panose="05000000000000000000" pitchFamily="2" charset="2"/>
              <a:buChar char="Ø"/>
            </a:pPr>
            <a:r>
              <a:rPr lang="zh-CN" altLang="en-US" b="1" dirty="0">
                <a:solidFill>
                  <a:srgbClr val="000000"/>
                </a:solidFill>
              </a:rPr>
              <a:t>委托经营管理的业务是否合并？</a:t>
            </a:r>
            <a:endParaRPr lang="en-US" altLang="zh-CN" b="1" dirty="0">
              <a:solidFill>
                <a:srgbClr val="000000"/>
              </a:solidFill>
            </a:endParaRPr>
          </a:p>
          <a:p>
            <a:pPr lvl="1">
              <a:buFont typeface="Wingdings" panose="05000000000000000000" pitchFamily="2" charset="2"/>
              <a:buChar char="Ø"/>
            </a:pPr>
            <a:r>
              <a:rPr lang="zh-CN" altLang="en-US" b="1" dirty="0">
                <a:solidFill>
                  <a:srgbClr val="000000"/>
                </a:solidFill>
              </a:rPr>
              <a:t>非营利性组织是否纳入合并范围？</a:t>
            </a:r>
            <a:endParaRPr lang="en-US" altLang="zh-CN" b="1" dirty="0">
              <a:solidFill>
                <a:srgbClr val="000000"/>
              </a:solidFill>
            </a:endParaRPr>
          </a:p>
          <a:p>
            <a:pPr lvl="1">
              <a:buFont typeface="Wingdings" panose="05000000000000000000" pitchFamily="2" charset="2"/>
              <a:buChar char="Ø"/>
            </a:pPr>
            <a:r>
              <a:rPr lang="zh-CN" altLang="en-US" b="1" dirty="0">
                <a:solidFill>
                  <a:srgbClr val="000000"/>
                </a:solidFill>
              </a:rPr>
              <a:t>谁该将有限合伙企业纳入合并范围？</a:t>
            </a:r>
            <a:endParaRPr lang="en-US" altLang="zh-CN" b="1" dirty="0">
              <a:solidFill>
                <a:srgbClr val="000000"/>
              </a:solidFill>
            </a:endParaRPr>
          </a:p>
          <a:p>
            <a:pPr lvl="1">
              <a:buFont typeface="Wingdings" panose="05000000000000000000" pitchFamily="2" charset="2"/>
              <a:buChar char="Ø"/>
            </a:pPr>
            <a:r>
              <a:rPr lang="zh-CN" altLang="en-US" b="1" dirty="0">
                <a:solidFill>
                  <a:srgbClr val="000000"/>
                </a:solidFill>
              </a:rPr>
              <a:t>产业基金、结构化主体的合并问题</a:t>
            </a:r>
            <a:endParaRPr lang="en-US" altLang="zh-CN" b="1" dirty="0">
              <a:solidFill>
                <a:srgbClr val="000000"/>
              </a:solidFill>
            </a:endParaRPr>
          </a:p>
          <a:p>
            <a:pPr lvl="1">
              <a:buFont typeface="Wingdings" panose="05000000000000000000" pitchFamily="2" charset="2"/>
              <a:buChar char="Ø"/>
            </a:pPr>
            <a:r>
              <a:rPr lang="zh-CN" altLang="zh-CN" b="1" dirty="0">
                <a:solidFill>
                  <a:srgbClr val="000000"/>
                </a:solidFill>
              </a:rPr>
              <a:t>…</a:t>
            </a:r>
            <a:endParaRPr lang="en-US" altLang="zh-CN" b="1" dirty="0">
              <a:solidFill>
                <a:srgbClr val="000000"/>
              </a:solidFill>
            </a:endParaRPr>
          </a:p>
          <a:p>
            <a:pPr lvl="1">
              <a:buFont typeface="Wingdings" panose="05000000000000000000" pitchFamily="2" charset="2"/>
              <a:buChar char="Ø"/>
            </a:pPr>
            <a:endParaRPr lang="zh-CN" altLang="en-US" b="1" dirty="0">
              <a:solidFill>
                <a:srgbClr val="000000"/>
              </a:solidFill>
            </a:endParaRPr>
          </a:p>
        </p:txBody>
      </p:sp>
      <p:sp>
        <p:nvSpPr>
          <p:cNvPr id="81923"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DC81A56-C63C-46FA-8FD3-ACD1D3BB899C}" type="slidenum">
              <a:rPr kumimoji="0" lang="en-US" altLang="zh-CN" sz="1400"/>
              <a:t>25</a:t>
            </a:fld>
            <a:endParaRPr kumimoji="0" lang="en-US" altLang="zh-CN"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65C5D0D-B89F-48C2-8679-62C46352FB47}" type="slidenum">
              <a:rPr kumimoji="0" lang="en-US" altLang="zh-CN" sz="1400"/>
              <a:t>26</a:t>
            </a:fld>
            <a:endParaRPr kumimoji="0" lang="en-US" altLang="zh-CN" sz="1400"/>
          </a:p>
        </p:txBody>
      </p:sp>
      <p:sp>
        <p:nvSpPr>
          <p:cNvPr id="3" name="TextBox 2"/>
          <p:cNvSpPr txBox="1"/>
          <p:nvPr/>
        </p:nvSpPr>
        <p:spPr>
          <a:xfrm>
            <a:off x="179390" y="260352"/>
            <a:ext cx="8785225" cy="6340475"/>
          </a:xfrm>
          <a:prstGeom prst="rect">
            <a:avLst/>
          </a:prstGeom>
          <a:noFill/>
        </p:spPr>
        <p:txBody>
          <a:bodyPr>
            <a:spAutoFit/>
          </a:bodyPr>
          <a:lstStyle/>
          <a:p>
            <a:pPr eaLnBrk="1" hangingPunct="1">
              <a:defRPr/>
            </a:pPr>
            <a:r>
              <a:rPr lang="en-US" altLang="zh-CN" sz="2800" b="1" dirty="0">
                <a:solidFill>
                  <a:srgbClr val="FF0000"/>
                </a:solidFill>
              </a:rPr>
              <a:t>Case2.1</a:t>
            </a:r>
          </a:p>
          <a:p>
            <a:pPr marL="285750" indent="-285750" eaLnBrk="1" hangingPunct="1">
              <a:buFont typeface="Wingdings" panose="05000000000000000000" pitchFamily="2" charset="2"/>
              <a:buChar char="ü"/>
              <a:defRPr/>
            </a:pPr>
            <a:r>
              <a:rPr lang="en-US" altLang="zh-CN" sz="1800" b="1" dirty="0">
                <a:solidFill>
                  <a:srgbClr val="000000"/>
                </a:solidFill>
              </a:rPr>
              <a:t>A</a:t>
            </a:r>
            <a:r>
              <a:rPr lang="zh-CN" altLang="zh-CN" sz="1800" b="1" dirty="0">
                <a:solidFill>
                  <a:srgbClr val="000000"/>
                </a:solidFill>
              </a:rPr>
              <a:t>公司为上市公司，主要从事房地产开发业务。</a:t>
            </a:r>
            <a:r>
              <a:rPr lang="en-US" altLang="zh-CN" sz="1800" b="1" dirty="0">
                <a:solidFill>
                  <a:srgbClr val="000000"/>
                </a:solidFill>
              </a:rPr>
              <a:t>B</a:t>
            </a:r>
            <a:r>
              <a:rPr lang="zh-CN" altLang="zh-CN" sz="1800" b="1" dirty="0">
                <a:solidFill>
                  <a:srgbClr val="000000"/>
                </a:solidFill>
              </a:rPr>
              <a:t>公司为国际资深金融机构，在地产基金运作方面有丰富经验，是很多地产类股权投资基金的发起人和基金管理人，与</a:t>
            </a:r>
            <a:r>
              <a:rPr lang="en-US" altLang="zh-CN" sz="1800" b="1" dirty="0">
                <a:solidFill>
                  <a:srgbClr val="000000"/>
                </a:solidFill>
              </a:rPr>
              <a:t>A</a:t>
            </a:r>
            <a:r>
              <a:rPr lang="zh-CN" altLang="zh-CN" sz="1800" b="1" dirty="0">
                <a:solidFill>
                  <a:srgbClr val="000000"/>
                </a:solidFill>
              </a:rPr>
              <a:t>公司无关联关系。</a:t>
            </a:r>
            <a:r>
              <a:rPr lang="en-US" altLang="zh-CN" sz="1800" b="1" dirty="0">
                <a:solidFill>
                  <a:srgbClr val="000000"/>
                </a:solidFill>
              </a:rPr>
              <a:t>2013</a:t>
            </a:r>
            <a:r>
              <a:rPr lang="zh-CN" altLang="zh-CN" sz="1800" b="1" dirty="0">
                <a:solidFill>
                  <a:srgbClr val="000000"/>
                </a:solidFill>
              </a:rPr>
              <a:t>年</a:t>
            </a:r>
            <a:r>
              <a:rPr lang="en-US" altLang="zh-CN" sz="1800" b="1" dirty="0">
                <a:solidFill>
                  <a:srgbClr val="000000"/>
                </a:solidFill>
              </a:rPr>
              <a:t>2</a:t>
            </a:r>
            <a:r>
              <a:rPr lang="zh-CN" altLang="zh-CN" sz="1800" b="1" dirty="0">
                <a:solidFill>
                  <a:srgbClr val="000000"/>
                </a:solidFill>
              </a:rPr>
              <a:t>月，</a:t>
            </a:r>
            <a:r>
              <a:rPr lang="en-US" altLang="zh-CN" sz="1800" b="1" dirty="0">
                <a:solidFill>
                  <a:srgbClr val="000000"/>
                </a:solidFill>
              </a:rPr>
              <a:t>A</a:t>
            </a:r>
            <a:r>
              <a:rPr lang="zh-CN" altLang="zh-CN" sz="1800" b="1" dirty="0">
                <a:solidFill>
                  <a:srgbClr val="000000"/>
                </a:solidFill>
              </a:rPr>
              <a:t>公司、</a:t>
            </a:r>
            <a:r>
              <a:rPr lang="en-US" altLang="zh-CN" sz="1800" b="1" dirty="0">
                <a:solidFill>
                  <a:srgbClr val="000000"/>
                </a:solidFill>
              </a:rPr>
              <a:t>B</a:t>
            </a:r>
            <a:r>
              <a:rPr lang="zh-CN" altLang="zh-CN" sz="1800" b="1" dirty="0">
                <a:solidFill>
                  <a:srgbClr val="000000"/>
                </a:solidFill>
              </a:rPr>
              <a:t>公司各自出资</a:t>
            </a:r>
            <a:r>
              <a:rPr lang="en-US" altLang="zh-CN" sz="1800" b="1" dirty="0">
                <a:solidFill>
                  <a:srgbClr val="000000"/>
                </a:solidFill>
              </a:rPr>
              <a:t>3,000</a:t>
            </a:r>
            <a:r>
              <a:rPr lang="zh-CN" altLang="zh-CN" sz="1800" b="1" dirty="0">
                <a:solidFill>
                  <a:srgbClr val="000000"/>
                </a:solidFill>
              </a:rPr>
              <a:t>万元共同成立了基金管理公司</a:t>
            </a:r>
            <a:r>
              <a:rPr lang="en-US" altLang="zh-CN" sz="1800" b="1" dirty="0">
                <a:solidFill>
                  <a:srgbClr val="000000"/>
                </a:solidFill>
              </a:rPr>
              <a:t>C</a:t>
            </a:r>
            <a:r>
              <a:rPr lang="zh-CN" altLang="zh-CN" sz="1800" b="1" dirty="0">
                <a:solidFill>
                  <a:srgbClr val="000000"/>
                </a:solidFill>
              </a:rPr>
              <a:t>公司。</a:t>
            </a:r>
            <a:r>
              <a:rPr lang="en-US" altLang="zh-CN" sz="1800" b="1" dirty="0">
                <a:solidFill>
                  <a:srgbClr val="000000"/>
                </a:solidFill>
              </a:rPr>
              <a:t>2013</a:t>
            </a:r>
            <a:r>
              <a:rPr lang="zh-CN" altLang="zh-CN" sz="1800" b="1" dirty="0">
                <a:solidFill>
                  <a:srgbClr val="000000"/>
                </a:solidFill>
              </a:rPr>
              <a:t>年</a:t>
            </a:r>
            <a:r>
              <a:rPr lang="en-US" altLang="zh-CN" sz="1800" b="1" dirty="0">
                <a:solidFill>
                  <a:srgbClr val="000000"/>
                </a:solidFill>
              </a:rPr>
              <a:t>6</a:t>
            </a:r>
            <a:r>
              <a:rPr lang="zh-CN" altLang="zh-CN" sz="1800" b="1" dirty="0">
                <a:solidFill>
                  <a:srgbClr val="000000"/>
                </a:solidFill>
              </a:rPr>
              <a:t>月，</a:t>
            </a:r>
            <a:r>
              <a:rPr lang="en-US" altLang="zh-CN" sz="1800" b="1" dirty="0">
                <a:solidFill>
                  <a:srgbClr val="000000"/>
                </a:solidFill>
              </a:rPr>
              <a:t>A</a:t>
            </a:r>
            <a:r>
              <a:rPr lang="zh-CN" altLang="zh-CN" sz="1800" b="1" dirty="0">
                <a:solidFill>
                  <a:srgbClr val="000000"/>
                </a:solidFill>
              </a:rPr>
              <a:t>公司、</a:t>
            </a:r>
            <a:r>
              <a:rPr lang="en-US" altLang="zh-CN" sz="1800" b="1" dirty="0">
                <a:solidFill>
                  <a:srgbClr val="000000"/>
                </a:solidFill>
              </a:rPr>
              <a:t>B</a:t>
            </a:r>
            <a:r>
              <a:rPr lang="zh-CN" altLang="zh-CN" sz="1800" b="1" dirty="0">
                <a:solidFill>
                  <a:srgbClr val="000000"/>
                </a:solidFill>
              </a:rPr>
              <a:t>公司、</a:t>
            </a:r>
            <a:r>
              <a:rPr lang="en-US" altLang="zh-CN" sz="1800" b="1" dirty="0">
                <a:solidFill>
                  <a:srgbClr val="000000"/>
                </a:solidFill>
              </a:rPr>
              <a:t>C</a:t>
            </a:r>
            <a:r>
              <a:rPr lang="zh-CN" altLang="zh-CN" sz="1800" b="1" dirty="0">
                <a:solidFill>
                  <a:srgbClr val="000000"/>
                </a:solidFill>
              </a:rPr>
              <a:t>公司共同发起设立了股权投资基金</a:t>
            </a:r>
            <a:r>
              <a:rPr lang="en-US" altLang="zh-CN" sz="1800" b="1" dirty="0">
                <a:solidFill>
                  <a:srgbClr val="000000"/>
                </a:solidFill>
              </a:rPr>
              <a:t>D</a:t>
            </a:r>
            <a:r>
              <a:rPr lang="zh-CN" altLang="zh-CN" sz="1800" b="1" dirty="0">
                <a:solidFill>
                  <a:srgbClr val="000000"/>
                </a:solidFill>
              </a:rPr>
              <a:t>（有限合伙企业），并面向社会机构投资者募集资金，其中：</a:t>
            </a:r>
            <a:r>
              <a:rPr lang="en-US" altLang="zh-CN" sz="1800" b="1" dirty="0">
                <a:solidFill>
                  <a:srgbClr val="000000"/>
                </a:solidFill>
              </a:rPr>
              <a:t>A</a:t>
            </a:r>
            <a:r>
              <a:rPr lang="zh-CN" altLang="zh-CN" sz="1800" b="1" dirty="0">
                <a:solidFill>
                  <a:srgbClr val="000000"/>
                </a:solidFill>
              </a:rPr>
              <a:t>公司、</a:t>
            </a:r>
            <a:r>
              <a:rPr lang="en-US" altLang="zh-CN" sz="1800" b="1" dirty="0">
                <a:solidFill>
                  <a:srgbClr val="000000"/>
                </a:solidFill>
              </a:rPr>
              <a:t>B</a:t>
            </a:r>
            <a:r>
              <a:rPr lang="zh-CN" altLang="zh-CN" sz="1800" b="1" dirty="0">
                <a:solidFill>
                  <a:srgbClr val="000000"/>
                </a:solidFill>
              </a:rPr>
              <a:t>公司各自出资</a:t>
            </a:r>
            <a:r>
              <a:rPr lang="en-US" altLang="zh-CN" sz="1800" b="1" dirty="0">
                <a:solidFill>
                  <a:srgbClr val="000000"/>
                </a:solidFill>
              </a:rPr>
              <a:t>2</a:t>
            </a:r>
            <a:r>
              <a:rPr lang="zh-CN" altLang="zh-CN" sz="1800" b="1" dirty="0">
                <a:solidFill>
                  <a:srgbClr val="000000"/>
                </a:solidFill>
              </a:rPr>
              <a:t>亿元，为有限合伙人；</a:t>
            </a:r>
            <a:r>
              <a:rPr lang="en-US" altLang="zh-CN" sz="1800" b="1" dirty="0">
                <a:solidFill>
                  <a:srgbClr val="000000"/>
                </a:solidFill>
              </a:rPr>
              <a:t>C</a:t>
            </a:r>
            <a:r>
              <a:rPr lang="zh-CN" altLang="zh-CN" sz="1800" b="1" dirty="0">
                <a:solidFill>
                  <a:srgbClr val="000000"/>
                </a:solidFill>
              </a:rPr>
              <a:t>公司出资</a:t>
            </a:r>
            <a:r>
              <a:rPr lang="en-US" altLang="zh-CN" sz="1800" b="1" dirty="0">
                <a:solidFill>
                  <a:srgbClr val="000000"/>
                </a:solidFill>
              </a:rPr>
              <a:t>6,000</a:t>
            </a:r>
            <a:r>
              <a:rPr lang="zh-CN" altLang="zh-CN" sz="1800" b="1" dirty="0">
                <a:solidFill>
                  <a:srgbClr val="000000"/>
                </a:solidFill>
              </a:rPr>
              <a:t>万元、为普通合伙人；社会机构投资者为有限合伙人。基金</a:t>
            </a:r>
            <a:r>
              <a:rPr lang="en-US" altLang="zh-CN" sz="1800" b="1" dirty="0">
                <a:solidFill>
                  <a:srgbClr val="000000"/>
                </a:solidFill>
              </a:rPr>
              <a:t>D</a:t>
            </a:r>
            <a:r>
              <a:rPr lang="zh-CN" altLang="zh-CN" sz="1800" b="1" dirty="0">
                <a:solidFill>
                  <a:srgbClr val="000000"/>
                </a:solidFill>
              </a:rPr>
              <a:t>的很多机构投资者与</a:t>
            </a:r>
            <a:r>
              <a:rPr lang="en-US" altLang="zh-CN" sz="1800" b="1" dirty="0">
                <a:solidFill>
                  <a:srgbClr val="000000"/>
                </a:solidFill>
              </a:rPr>
              <a:t>B</a:t>
            </a:r>
            <a:r>
              <a:rPr lang="zh-CN" altLang="zh-CN" sz="1800" b="1" dirty="0">
                <a:solidFill>
                  <a:srgbClr val="000000"/>
                </a:solidFill>
              </a:rPr>
              <a:t>公司建立有长期合作关系的，出于对</a:t>
            </a:r>
            <a:r>
              <a:rPr lang="en-US" altLang="zh-CN" sz="1800" b="1" dirty="0">
                <a:solidFill>
                  <a:srgbClr val="000000"/>
                </a:solidFill>
              </a:rPr>
              <a:t>B</a:t>
            </a:r>
            <a:r>
              <a:rPr lang="zh-CN" altLang="zh-CN" sz="1800" b="1" dirty="0">
                <a:solidFill>
                  <a:srgbClr val="000000"/>
                </a:solidFill>
              </a:rPr>
              <a:t>公司投资管理能力的认可而选择基金</a:t>
            </a:r>
            <a:r>
              <a:rPr lang="en-US" altLang="zh-CN" sz="1800" b="1" dirty="0">
                <a:solidFill>
                  <a:srgbClr val="000000"/>
                </a:solidFill>
              </a:rPr>
              <a:t>D</a:t>
            </a:r>
            <a:r>
              <a:rPr lang="zh-CN" altLang="zh-CN" sz="1800" b="1" dirty="0">
                <a:solidFill>
                  <a:srgbClr val="000000"/>
                </a:solidFill>
              </a:rPr>
              <a:t>。基金</a:t>
            </a:r>
            <a:r>
              <a:rPr lang="en-US" altLang="zh-CN" sz="1800" b="1" dirty="0">
                <a:solidFill>
                  <a:srgbClr val="000000"/>
                </a:solidFill>
              </a:rPr>
              <a:t>D</a:t>
            </a:r>
            <a:r>
              <a:rPr lang="zh-CN" altLang="zh-CN" sz="1800" b="1" dirty="0">
                <a:solidFill>
                  <a:srgbClr val="000000"/>
                </a:solidFill>
              </a:rPr>
              <a:t>的募集资金总规模为</a:t>
            </a:r>
            <a:r>
              <a:rPr lang="en-US" altLang="zh-CN" sz="1800" b="1" dirty="0">
                <a:solidFill>
                  <a:srgbClr val="000000"/>
                </a:solidFill>
              </a:rPr>
              <a:t>50</a:t>
            </a:r>
            <a:r>
              <a:rPr lang="zh-CN" altLang="zh-CN" sz="1800" b="1" dirty="0">
                <a:solidFill>
                  <a:srgbClr val="000000"/>
                </a:solidFill>
              </a:rPr>
              <a:t>亿元，募集分期进行，首期募集资金为</a:t>
            </a:r>
            <a:r>
              <a:rPr lang="en-US" altLang="zh-CN" sz="1800" b="1" dirty="0">
                <a:solidFill>
                  <a:srgbClr val="000000"/>
                </a:solidFill>
              </a:rPr>
              <a:t>20</a:t>
            </a:r>
            <a:r>
              <a:rPr lang="zh-CN" altLang="zh-CN" sz="1800" b="1" dirty="0">
                <a:solidFill>
                  <a:srgbClr val="000000"/>
                </a:solidFill>
              </a:rPr>
              <a:t>亿元，于</a:t>
            </a:r>
            <a:r>
              <a:rPr lang="en-US" altLang="zh-CN" sz="1800" b="1" dirty="0">
                <a:solidFill>
                  <a:srgbClr val="000000"/>
                </a:solidFill>
              </a:rPr>
              <a:t>2013</a:t>
            </a:r>
            <a:r>
              <a:rPr lang="zh-CN" altLang="zh-CN" sz="1800" b="1" dirty="0">
                <a:solidFill>
                  <a:srgbClr val="000000"/>
                </a:solidFill>
              </a:rPr>
              <a:t>年</a:t>
            </a:r>
            <a:r>
              <a:rPr lang="en-US" altLang="zh-CN" sz="1800" b="1" dirty="0">
                <a:solidFill>
                  <a:srgbClr val="000000"/>
                </a:solidFill>
              </a:rPr>
              <a:t>9</a:t>
            </a:r>
            <a:r>
              <a:rPr lang="zh-CN" altLang="zh-CN" sz="1800" b="1" dirty="0">
                <a:solidFill>
                  <a:srgbClr val="000000"/>
                </a:solidFill>
              </a:rPr>
              <a:t>月完成募集。</a:t>
            </a:r>
            <a:r>
              <a:rPr lang="en-US" altLang="zh-CN" sz="1800" b="1" dirty="0">
                <a:solidFill>
                  <a:srgbClr val="000000"/>
                </a:solidFill>
              </a:rPr>
              <a:t>2013</a:t>
            </a:r>
            <a:r>
              <a:rPr lang="zh-CN" altLang="zh-CN" sz="1800" b="1" dirty="0">
                <a:solidFill>
                  <a:srgbClr val="000000"/>
                </a:solidFill>
              </a:rPr>
              <a:t>年</a:t>
            </a:r>
            <a:r>
              <a:rPr lang="en-US" altLang="zh-CN" sz="1800" b="1" dirty="0">
                <a:solidFill>
                  <a:srgbClr val="000000"/>
                </a:solidFill>
              </a:rPr>
              <a:t>10</a:t>
            </a:r>
            <a:r>
              <a:rPr lang="zh-CN" altLang="zh-CN" sz="1800" b="1" dirty="0">
                <a:solidFill>
                  <a:srgbClr val="000000"/>
                </a:solidFill>
              </a:rPr>
              <a:t>月，基金</a:t>
            </a:r>
            <a:r>
              <a:rPr lang="en-US" altLang="zh-CN" sz="1800" b="1" dirty="0">
                <a:solidFill>
                  <a:srgbClr val="000000"/>
                </a:solidFill>
              </a:rPr>
              <a:t>D</a:t>
            </a:r>
            <a:r>
              <a:rPr lang="zh-CN" altLang="zh-CN" sz="1800" b="1" dirty="0">
                <a:solidFill>
                  <a:srgbClr val="000000"/>
                </a:solidFill>
              </a:rPr>
              <a:t>使用首期募集资金中的</a:t>
            </a:r>
            <a:r>
              <a:rPr lang="en-US" altLang="zh-CN" sz="1800" b="1" dirty="0">
                <a:solidFill>
                  <a:srgbClr val="000000"/>
                </a:solidFill>
              </a:rPr>
              <a:t>16</a:t>
            </a:r>
            <a:r>
              <a:rPr lang="zh-CN" altLang="zh-CN" sz="1800" b="1" dirty="0">
                <a:solidFill>
                  <a:srgbClr val="000000"/>
                </a:solidFill>
              </a:rPr>
              <a:t>亿元购入</a:t>
            </a:r>
            <a:r>
              <a:rPr lang="en-US" altLang="zh-CN" sz="1800" b="1" dirty="0">
                <a:solidFill>
                  <a:srgbClr val="000000"/>
                </a:solidFill>
              </a:rPr>
              <a:t>E</a:t>
            </a:r>
            <a:r>
              <a:rPr lang="zh-CN" altLang="zh-CN" sz="1800" b="1" dirty="0">
                <a:solidFill>
                  <a:srgbClr val="000000"/>
                </a:solidFill>
              </a:rPr>
              <a:t>公司</a:t>
            </a:r>
            <a:r>
              <a:rPr lang="en-US" altLang="zh-CN" sz="1800" b="1" dirty="0">
                <a:solidFill>
                  <a:srgbClr val="000000"/>
                </a:solidFill>
              </a:rPr>
              <a:t>50%</a:t>
            </a:r>
            <a:r>
              <a:rPr lang="zh-CN" altLang="zh-CN" sz="1800" b="1" dirty="0">
                <a:solidFill>
                  <a:srgbClr val="000000"/>
                </a:solidFill>
              </a:rPr>
              <a:t>的股权，剩余募集资金进行其他股权投资，已经根据合同框架协议支付了部分项目的诚意金，就该等项目基金</a:t>
            </a:r>
            <a:r>
              <a:rPr lang="en-US" altLang="zh-CN" sz="1800" b="1" dirty="0">
                <a:solidFill>
                  <a:srgbClr val="000000"/>
                </a:solidFill>
              </a:rPr>
              <a:t>D</a:t>
            </a:r>
            <a:r>
              <a:rPr lang="zh-CN" altLang="zh-CN" sz="1800" b="1" dirty="0">
                <a:solidFill>
                  <a:srgbClr val="000000"/>
                </a:solidFill>
              </a:rPr>
              <a:t>正在与投资者协商第二期募集资金。此前，</a:t>
            </a:r>
            <a:r>
              <a:rPr lang="en-US" altLang="zh-CN" sz="1800" b="1" dirty="0">
                <a:solidFill>
                  <a:srgbClr val="000000"/>
                </a:solidFill>
              </a:rPr>
              <a:t>E</a:t>
            </a:r>
            <a:r>
              <a:rPr lang="zh-CN" altLang="zh-CN" sz="1800" b="1" dirty="0">
                <a:solidFill>
                  <a:srgbClr val="000000"/>
                </a:solidFill>
              </a:rPr>
              <a:t>公司为</a:t>
            </a:r>
            <a:r>
              <a:rPr lang="en-US" altLang="zh-CN" sz="1800" b="1" dirty="0">
                <a:solidFill>
                  <a:srgbClr val="000000"/>
                </a:solidFill>
              </a:rPr>
              <a:t>A</a:t>
            </a:r>
            <a:r>
              <a:rPr lang="zh-CN" altLang="zh-CN" sz="1800" b="1" dirty="0">
                <a:solidFill>
                  <a:srgbClr val="000000"/>
                </a:solidFill>
              </a:rPr>
              <a:t>公司出资成立的全资子公司，专门从事国内</a:t>
            </a:r>
            <a:r>
              <a:rPr lang="en-US" altLang="zh-CN" sz="1800" b="1" dirty="0">
                <a:solidFill>
                  <a:srgbClr val="000000"/>
                </a:solidFill>
              </a:rPr>
              <a:t>E</a:t>
            </a:r>
            <a:r>
              <a:rPr lang="zh-CN" altLang="zh-CN" sz="1800" b="1" dirty="0">
                <a:solidFill>
                  <a:srgbClr val="000000"/>
                </a:solidFill>
              </a:rPr>
              <a:t>地产项目的开发业务。</a:t>
            </a:r>
            <a:endParaRPr lang="en-US" altLang="zh-CN" sz="1800" b="1" dirty="0">
              <a:solidFill>
                <a:srgbClr val="000000"/>
              </a:solidFill>
            </a:endParaRPr>
          </a:p>
          <a:p>
            <a:pPr marL="285750" indent="-285750" eaLnBrk="1" hangingPunct="1">
              <a:buFont typeface="Wingdings" panose="05000000000000000000" pitchFamily="2" charset="2"/>
              <a:buChar char="ü"/>
              <a:defRPr/>
            </a:pPr>
            <a:r>
              <a:rPr lang="zh-CN" altLang="zh-CN" sz="1800" b="1" dirty="0">
                <a:solidFill>
                  <a:srgbClr val="000000"/>
                </a:solidFill>
              </a:rPr>
              <a:t>基金</a:t>
            </a:r>
            <a:r>
              <a:rPr lang="en-US" altLang="zh-CN" sz="1800" b="1" dirty="0">
                <a:solidFill>
                  <a:srgbClr val="000000"/>
                </a:solidFill>
              </a:rPr>
              <a:t>D</a:t>
            </a:r>
            <a:r>
              <a:rPr lang="zh-CN" altLang="zh-CN" sz="1800" b="1" dirty="0">
                <a:solidFill>
                  <a:srgbClr val="000000"/>
                </a:solidFill>
              </a:rPr>
              <a:t>设有投资决策委员会，根据基金章程，投资决策委员会应以所有投资方的最佳利益为出发点进行决策，对基金的所有重大事项拥有广泛的决策权。投资决策委员会的成员有由</a:t>
            </a:r>
            <a:r>
              <a:rPr lang="en-US" altLang="zh-CN" sz="1800" b="1" dirty="0">
                <a:solidFill>
                  <a:srgbClr val="000000"/>
                </a:solidFill>
              </a:rPr>
              <a:t>C</a:t>
            </a:r>
            <a:r>
              <a:rPr lang="zh-CN" altLang="zh-CN" sz="1800" b="1" dirty="0">
                <a:solidFill>
                  <a:srgbClr val="000000"/>
                </a:solidFill>
              </a:rPr>
              <a:t>公司任命，由</a:t>
            </a:r>
            <a:r>
              <a:rPr lang="en-US" altLang="zh-CN" sz="1800" b="1" dirty="0">
                <a:solidFill>
                  <a:srgbClr val="000000"/>
                </a:solidFill>
              </a:rPr>
              <a:t>A</a:t>
            </a:r>
            <a:r>
              <a:rPr lang="zh-CN" altLang="zh-CN" sz="1800" b="1" dirty="0">
                <a:solidFill>
                  <a:srgbClr val="000000"/>
                </a:solidFill>
              </a:rPr>
              <a:t>公司、</a:t>
            </a:r>
            <a:r>
              <a:rPr lang="en-US" altLang="zh-CN" sz="1800" b="1" dirty="0">
                <a:solidFill>
                  <a:srgbClr val="000000"/>
                </a:solidFill>
              </a:rPr>
              <a:t>B</a:t>
            </a:r>
            <a:r>
              <a:rPr lang="zh-CN" altLang="zh-CN" sz="1800" b="1" dirty="0">
                <a:solidFill>
                  <a:srgbClr val="000000"/>
                </a:solidFill>
              </a:rPr>
              <a:t>公司各委派二名代表组成。基金的重大事项，包括但不限于投资项目的选择、投资方案的确定、项目退出方案、收益分配、基金募集等，由投资决策委员会全体委员一致通过有效。此外，普通合伙人负责投资项目推荐以及基金的日常管理和运作，有限合伙人拥有的权力主要是建议权及知情权，其无权罢免普通合伙人。</a:t>
            </a:r>
          </a:p>
          <a:p>
            <a:pPr eaLnBrk="1" hangingPunct="1">
              <a:defRPr/>
            </a:pPr>
            <a:endParaRPr lang="zh-CN" altLang="en-US" sz="18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55E39E8-859E-4A7F-B3B5-55E4A7F7A2D8}" type="slidenum">
              <a:rPr kumimoji="0" lang="en-US" altLang="zh-CN" sz="1400"/>
              <a:t>27</a:t>
            </a:fld>
            <a:endParaRPr kumimoji="0" lang="en-US" altLang="zh-CN" sz="1400"/>
          </a:p>
        </p:txBody>
      </p:sp>
      <p:sp>
        <p:nvSpPr>
          <p:cNvPr id="3" name="TextBox 2"/>
          <p:cNvSpPr txBox="1"/>
          <p:nvPr/>
        </p:nvSpPr>
        <p:spPr>
          <a:xfrm>
            <a:off x="179388" y="260352"/>
            <a:ext cx="8856662" cy="5910263"/>
          </a:xfrm>
          <a:prstGeom prst="rect">
            <a:avLst/>
          </a:prstGeom>
          <a:noFill/>
        </p:spPr>
        <p:txBody>
          <a:bodyPr>
            <a:spAutoFit/>
          </a:bodyPr>
          <a:lstStyle/>
          <a:p>
            <a:pPr marL="285750" indent="-285750" eaLnBrk="1" hangingPunct="1">
              <a:buFont typeface="Wingdings" panose="05000000000000000000" pitchFamily="2" charset="2"/>
              <a:buChar char="ü"/>
              <a:defRPr/>
            </a:pPr>
            <a:r>
              <a:rPr lang="zh-CN" altLang="zh-CN" sz="1800" b="1" dirty="0">
                <a:solidFill>
                  <a:srgbClr val="000000"/>
                </a:solidFill>
              </a:rPr>
              <a:t>基金</a:t>
            </a:r>
            <a:r>
              <a:rPr lang="en-US" altLang="zh-CN" sz="1800" b="1" dirty="0">
                <a:solidFill>
                  <a:srgbClr val="000000"/>
                </a:solidFill>
              </a:rPr>
              <a:t>D</a:t>
            </a:r>
            <a:r>
              <a:rPr lang="zh-CN" altLang="zh-CN" sz="1800" b="1" dirty="0">
                <a:solidFill>
                  <a:srgbClr val="000000"/>
                </a:solidFill>
              </a:rPr>
              <a:t>的收益体现为持有</a:t>
            </a:r>
            <a:r>
              <a:rPr lang="en-US" altLang="zh-CN" sz="1800" b="1" dirty="0">
                <a:solidFill>
                  <a:srgbClr val="000000"/>
                </a:solidFill>
              </a:rPr>
              <a:t>E</a:t>
            </a:r>
            <a:r>
              <a:rPr lang="zh-CN" altLang="zh-CN" sz="1800" b="1" dirty="0">
                <a:solidFill>
                  <a:srgbClr val="000000"/>
                </a:solidFill>
              </a:rPr>
              <a:t>公司股权期间获取的股利收入，以及未来选择以处置股权方式退出时取得的投资利得。</a:t>
            </a:r>
            <a:r>
              <a:rPr lang="en-US" altLang="zh-CN" sz="1800" b="1" dirty="0">
                <a:solidFill>
                  <a:srgbClr val="000000"/>
                </a:solidFill>
              </a:rPr>
              <a:t>C</a:t>
            </a:r>
            <a:r>
              <a:rPr lang="zh-CN" altLang="zh-CN" sz="1800" b="1" dirty="0">
                <a:solidFill>
                  <a:srgbClr val="000000"/>
                </a:solidFill>
              </a:rPr>
              <a:t>公司按照基金资产总额的</a:t>
            </a:r>
            <a:r>
              <a:rPr lang="en-US" altLang="zh-CN" sz="1800" b="1" dirty="0">
                <a:solidFill>
                  <a:srgbClr val="000000"/>
                </a:solidFill>
              </a:rPr>
              <a:t>1.5%</a:t>
            </a:r>
            <a:r>
              <a:rPr lang="zh-CN" altLang="zh-CN" sz="1800" b="1" dirty="0">
                <a:solidFill>
                  <a:srgbClr val="000000"/>
                </a:solidFill>
              </a:rPr>
              <a:t>收取固定管理费，并在基金收益达到约定水平后，根据基金收益以及合同约定的方法计算并收取费用，该等固定费用以及与基金业绩挂钩的费用与市场类似服务的收费水平相当。</a:t>
            </a:r>
          </a:p>
          <a:p>
            <a:pPr marL="285750" indent="-285750" eaLnBrk="1" hangingPunct="1">
              <a:buFont typeface="Wingdings" panose="05000000000000000000" pitchFamily="2" charset="2"/>
              <a:buChar char="ü"/>
              <a:defRPr/>
            </a:pPr>
            <a:r>
              <a:rPr lang="zh-CN" altLang="zh-CN" sz="1800" b="1" dirty="0">
                <a:solidFill>
                  <a:srgbClr val="000000"/>
                </a:solidFill>
              </a:rPr>
              <a:t>在</a:t>
            </a:r>
            <a:r>
              <a:rPr lang="en-US" altLang="zh-CN" sz="1800" b="1" dirty="0">
                <a:solidFill>
                  <a:srgbClr val="000000"/>
                </a:solidFill>
              </a:rPr>
              <a:t>A</a:t>
            </a:r>
            <a:r>
              <a:rPr lang="zh-CN" altLang="zh-CN" sz="1800" b="1" dirty="0">
                <a:solidFill>
                  <a:srgbClr val="000000"/>
                </a:solidFill>
              </a:rPr>
              <a:t>公司与</a:t>
            </a:r>
            <a:r>
              <a:rPr lang="en-US" altLang="zh-CN" sz="1800" b="1" dirty="0">
                <a:solidFill>
                  <a:srgbClr val="000000"/>
                </a:solidFill>
              </a:rPr>
              <a:t>B</a:t>
            </a:r>
            <a:r>
              <a:rPr lang="zh-CN" altLang="zh-CN" sz="1800" b="1" dirty="0">
                <a:solidFill>
                  <a:srgbClr val="000000"/>
                </a:solidFill>
              </a:rPr>
              <a:t>公司的合作中，</a:t>
            </a:r>
            <a:r>
              <a:rPr lang="en-US" altLang="zh-CN" sz="1800" b="1" dirty="0">
                <a:solidFill>
                  <a:srgbClr val="000000"/>
                </a:solidFill>
              </a:rPr>
              <a:t>A</a:t>
            </a:r>
            <a:r>
              <a:rPr lang="zh-CN" altLang="zh-CN" sz="1800" b="1" dirty="0">
                <a:solidFill>
                  <a:srgbClr val="000000"/>
                </a:solidFill>
              </a:rPr>
              <a:t>公司的主要目的不是为旗下地产项目融通资金，而是希望与地产基金运作方面有丰富经验的国际资深金融机构合作，由传统的地产开发业务拓展至基金资产管理业务，将多年的地产开发经验用于资金运营管理中，并获取投资管理收益。</a:t>
            </a:r>
            <a:r>
              <a:rPr lang="en-US" altLang="zh-CN" sz="1800" b="1" dirty="0">
                <a:solidFill>
                  <a:srgbClr val="000000"/>
                </a:solidFill>
              </a:rPr>
              <a:t>B</a:t>
            </a:r>
            <a:r>
              <a:rPr lang="zh-CN" altLang="zh-CN" sz="1800" b="1" dirty="0">
                <a:solidFill>
                  <a:srgbClr val="000000"/>
                </a:solidFill>
              </a:rPr>
              <a:t>公司则是希望与在国内地产开发方面有丰富经验的</a:t>
            </a:r>
            <a:r>
              <a:rPr lang="en-US" altLang="zh-CN" sz="1800" b="1" dirty="0">
                <a:solidFill>
                  <a:srgbClr val="000000"/>
                </a:solidFill>
              </a:rPr>
              <a:t>A</a:t>
            </a:r>
            <a:r>
              <a:rPr lang="zh-CN" altLang="zh-CN" sz="1800" b="1" dirty="0">
                <a:solidFill>
                  <a:srgbClr val="000000"/>
                </a:solidFill>
              </a:rPr>
              <a:t>公司合作，运用</a:t>
            </a:r>
            <a:r>
              <a:rPr lang="en-US" altLang="zh-CN" sz="1800" b="1" dirty="0">
                <a:solidFill>
                  <a:srgbClr val="000000"/>
                </a:solidFill>
              </a:rPr>
              <a:t>B</a:t>
            </a:r>
            <a:r>
              <a:rPr lang="zh-CN" altLang="zh-CN" sz="1800" b="1" dirty="0">
                <a:solidFill>
                  <a:srgbClr val="000000"/>
                </a:solidFill>
              </a:rPr>
              <a:t>公司在国际资本市场运作和管理地产基金的能力和经验，筛选并投资中国境内的优质地产项目，并获取投资管理收益。</a:t>
            </a:r>
          </a:p>
          <a:p>
            <a:pPr marL="285750" indent="-285750" eaLnBrk="1" hangingPunct="1">
              <a:buFont typeface="Wingdings" panose="05000000000000000000" pitchFamily="2" charset="2"/>
              <a:buChar char="ü"/>
              <a:defRPr/>
            </a:pPr>
            <a:r>
              <a:rPr lang="zh-CN" altLang="zh-CN" sz="1800" b="1" dirty="0">
                <a:solidFill>
                  <a:srgbClr val="000000"/>
                </a:solidFill>
              </a:rPr>
              <a:t>基于上述</a:t>
            </a:r>
            <a:r>
              <a:rPr lang="en-US" altLang="zh-CN" sz="1800" b="1" dirty="0">
                <a:solidFill>
                  <a:srgbClr val="000000"/>
                </a:solidFill>
              </a:rPr>
              <a:t>A</a:t>
            </a:r>
            <a:r>
              <a:rPr lang="zh-CN" altLang="zh-CN" sz="1800" b="1" dirty="0">
                <a:solidFill>
                  <a:srgbClr val="000000"/>
                </a:solidFill>
              </a:rPr>
              <a:t>公司与</a:t>
            </a:r>
            <a:r>
              <a:rPr lang="en-US" altLang="zh-CN" sz="1800" b="1" dirty="0">
                <a:solidFill>
                  <a:srgbClr val="000000"/>
                </a:solidFill>
              </a:rPr>
              <a:t>B</a:t>
            </a:r>
            <a:r>
              <a:rPr lang="zh-CN" altLang="zh-CN" sz="1800" b="1" dirty="0">
                <a:solidFill>
                  <a:srgbClr val="000000"/>
                </a:solidFill>
              </a:rPr>
              <a:t>公司的合作目的，基金</a:t>
            </a:r>
            <a:r>
              <a:rPr lang="en-US" altLang="zh-CN" sz="1800" b="1" dirty="0">
                <a:solidFill>
                  <a:srgbClr val="000000"/>
                </a:solidFill>
              </a:rPr>
              <a:t>D</a:t>
            </a:r>
            <a:r>
              <a:rPr lang="zh-CN" altLang="zh-CN" sz="1800" b="1" dirty="0">
                <a:solidFill>
                  <a:srgbClr val="000000"/>
                </a:solidFill>
              </a:rPr>
              <a:t>的设立目的是对国内的地产项目进行股权投资。出于对</a:t>
            </a:r>
            <a:r>
              <a:rPr lang="en-US" altLang="zh-CN" sz="1800" b="1" dirty="0">
                <a:solidFill>
                  <a:srgbClr val="000000"/>
                </a:solidFill>
              </a:rPr>
              <a:t>E</a:t>
            </a:r>
            <a:r>
              <a:rPr lang="zh-CN" altLang="zh-CN" sz="1800" b="1" dirty="0">
                <a:solidFill>
                  <a:srgbClr val="000000"/>
                </a:solidFill>
              </a:rPr>
              <a:t>地产项目前景的良好预期，基金</a:t>
            </a:r>
            <a:r>
              <a:rPr lang="en-US" altLang="zh-CN" sz="1800" b="1" dirty="0">
                <a:solidFill>
                  <a:srgbClr val="000000"/>
                </a:solidFill>
              </a:rPr>
              <a:t>D</a:t>
            </a:r>
            <a:r>
              <a:rPr lang="zh-CN" altLang="zh-CN" sz="1800" b="1" dirty="0">
                <a:solidFill>
                  <a:srgbClr val="000000"/>
                </a:solidFill>
              </a:rPr>
              <a:t>选择以首期募集资金对</a:t>
            </a:r>
            <a:r>
              <a:rPr lang="en-US" altLang="zh-CN" sz="1800" b="1" dirty="0">
                <a:solidFill>
                  <a:srgbClr val="000000"/>
                </a:solidFill>
              </a:rPr>
              <a:t>E</a:t>
            </a:r>
            <a:r>
              <a:rPr lang="zh-CN" altLang="zh-CN" sz="1800" b="1" dirty="0">
                <a:solidFill>
                  <a:srgbClr val="000000"/>
                </a:solidFill>
              </a:rPr>
              <a:t>地产项目进行股权投资，同时，基金</a:t>
            </a:r>
            <a:r>
              <a:rPr lang="en-US" altLang="zh-CN" sz="1800" b="1" dirty="0">
                <a:solidFill>
                  <a:srgbClr val="000000"/>
                </a:solidFill>
              </a:rPr>
              <a:t>D</a:t>
            </a:r>
            <a:r>
              <a:rPr lang="zh-CN" altLang="zh-CN" sz="1800" b="1" dirty="0">
                <a:solidFill>
                  <a:srgbClr val="000000"/>
                </a:solidFill>
              </a:rPr>
              <a:t>正在对其他若干项目进行可行性研究，这些项目既包括</a:t>
            </a:r>
            <a:r>
              <a:rPr lang="en-US" altLang="zh-CN" sz="1800" b="1" dirty="0">
                <a:solidFill>
                  <a:srgbClr val="000000"/>
                </a:solidFill>
              </a:rPr>
              <a:t>A</a:t>
            </a:r>
            <a:r>
              <a:rPr lang="zh-CN" altLang="zh-CN" sz="1800" b="1" dirty="0">
                <a:solidFill>
                  <a:srgbClr val="000000"/>
                </a:solidFill>
              </a:rPr>
              <a:t>公司旗下的地产项目，也包括其他地产公司的地产项目，部分项目已经签订框架协议，进入实质性谈判阶段。</a:t>
            </a:r>
            <a:endParaRPr lang="en-US" altLang="zh-CN" sz="1800" b="1" dirty="0">
              <a:solidFill>
                <a:srgbClr val="000000"/>
              </a:solidFill>
            </a:endParaRPr>
          </a:p>
          <a:p>
            <a:pPr marL="285750" indent="-285750" eaLnBrk="1" hangingPunct="1">
              <a:buFont typeface="Wingdings" panose="05000000000000000000" pitchFamily="2" charset="2"/>
              <a:buChar char="ü"/>
              <a:defRPr/>
            </a:pPr>
            <a:r>
              <a:rPr lang="en-US" altLang="zh-CN" sz="1800" b="1" dirty="0">
                <a:solidFill>
                  <a:srgbClr val="000000"/>
                </a:solidFill>
              </a:rPr>
              <a:t>E</a:t>
            </a:r>
            <a:r>
              <a:rPr lang="zh-CN" altLang="zh-CN" sz="1800" b="1" dirty="0">
                <a:solidFill>
                  <a:srgbClr val="000000"/>
                </a:solidFill>
              </a:rPr>
              <a:t>公司的最高权力机构是董事会。董事会由五名董事组成，其中包括董事长在内的三名董事由</a:t>
            </a:r>
            <a:r>
              <a:rPr lang="en-US" altLang="zh-CN" sz="1800" b="1" dirty="0">
                <a:solidFill>
                  <a:srgbClr val="000000"/>
                </a:solidFill>
              </a:rPr>
              <a:t>A</a:t>
            </a:r>
            <a:r>
              <a:rPr lang="zh-CN" altLang="zh-CN" sz="1800" b="1" dirty="0">
                <a:solidFill>
                  <a:srgbClr val="000000"/>
                </a:solidFill>
              </a:rPr>
              <a:t>公司委派、包括副董事长在内的两名董事由</a:t>
            </a:r>
            <a:r>
              <a:rPr lang="en-US" altLang="zh-CN" sz="1800" b="1" dirty="0">
                <a:solidFill>
                  <a:srgbClr val="000000"/>
                </a:solidFill>
              </a:rPr>
              <a:t>B</a:t>
            </a:r>
            <a:r>
              <a:rPr lang="zh-CN" altLang="zh-CN" sz="1800" b="1" dirty="0">
                <a:solidFill>
                  <a:srgbClr val="000000"/>
                </a:solidFill>
              </a:rPr>
              <a:t>公司委派。</a:t>
            </a:r>
            <a:r>
              <a:rPr lang="en-US" altLang="zh-CN" sz="1800" b="1" dirty="0">
                <a:solidFill>
                  <a:srgbClr val="000000"/>
                </a:solidFill>
              </a:rPr>
              <a:t>E</a:t>
            </a:r>
            <a:r>
              <a:rPr lang="zh-CN" altLang="zh-CN" sz="1800" b="1" dirty="0">
                <a:solidFill>
                  <a:srgbClr val="000000"/>
                </a:solidFill>
              </a:rPr>
              <a:t>公司的总经理由</a:t>
            </a:r>
            <a:r>
              <a:rPr lang="en-US" altLang="zh-CN" sz="1800" b="1" dirty="0">
                <a:solidFill>
                  <a:srgbClr val="000000"/>
                </a:solidFill>
              </a:rPr>
              <a:t>A</a:t>
            </a:r>
            <a:r>
              <a:rPr lang="zh-CN" altLang="zh-CN" sz="1800" b="1" dirty="0">
                <a:solidFill>
                  <a:srgbClr val="000000"/>
                </a:solidFill>
              </a:rPr>
              <a:t>公司委派。除下列事项由出席董事会会议的董事一致通过方可作出决议外，其他重大事项均由董事会基于相对多数原则作出决议。</a:t>
            </a:r>
          </a:p>
          <a:p>
            <a:pPr eaLnBrk="1" hangingPunct="1">
              <a:defRPr/>
            </a:pPr>
            <a:r>
              <a:rPr lang="en-US" altLang="zh-CN" sz="1800" dirty="0">
                <a:solidFill>
                  <a:srgbClr val="000000"/>
                </a:solidFill>
              </a:rPr>
              <a:t>     </a:t>
            </a:r>
            <a:r>
              <a:rPr lang="en-US" altLang="zh-CN" sz="1800" b="1" dirty="0">
                <a:solidFill>
                  <a:srgbClr val="000000"/>
                </a:solidFill>
              </a:rPr>
              <a:t>1.</a:t>
            </a:r>
            <a:r>
              <a:rPr lang="zh-CN" altLang="zh-CN" sz="1800" b="1" dirty="0">
                <a:solidFill>
                  <a:srgbClr val="000000"/>
                </a:solidFill>
              </a:rPr>
              <a:t>修订公司章程；</a:t>
            </a:r>
          </a:p>
          <a:p>
            <a:pPr eaLnBrk="1" hangingPunct="1">
              <a:defRPr/>
            </a:pPr>
            <a:r>
              <a:rPr lang="en-US" altLang="zh-CN" sz="1800" b="1" dirty="0">
                <a:solidFill>
                  <a:srgbClr val="000000"/>
                </a:solidFill>
              </a:rPr>
              <a:t>     2.</a:t>
            </a:r>
            <a:r>
              <a:rPr lang="zh-CN" altLang="zh-CN" sz="1800" b="1" dirty="0">
                <a:solidFill>
                  <a:srgbClr val="000000"/>
                </a:solidFill>
              </a:rPr>
              <a:t>批准注册资本的变更；</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F388E61-85D3-4AC8-A08A-742B8B8B30F6}" type="slidenum">
              <a:rPr kumimoji="0" lang="en-US" altLang="zh-CN" sz="1400"/>
              <a:t>28</a:t>
            </a:fld>
            <a:endParaRPr kumimoji="0" lang="en-US" altLang="zh-CN" sz="1400"/>
          </a:p>
        </p:txBody>
      </p:sp>
      <p:sp>
        <p:nvSpPr>
          <p:cNvPr id="84995" name="TextBox 2"/>
          <p:cNvSpPr txBox="1">
            <a:spLocks noChangeArrowheads="1"/>
          </p:cNvSpPr>
          <p:nvPr/>
        </p:nvSpPr>
        <p:spPr bwMode="auto">
          <a:xfrm>
            <a:off x="395288" y="404815"/>
            <a:ext cx="8280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1800" b="1">
                <a:solidFill>
                  <a:srgbClr val="000000"/>
                </a:solidFill>
              </a:rPr>
              <a:t>3.</a:t>
            </a:r>
            <a:r>
              <a:rPr lang="zh-CN" altLang="zh-CN" sz="1800" b="1">
                <a:solidFill>
                  <a:srgbClr val="000000"/>
                </a:solidFill>
              </a:rPr>
              <a:t>批准股权的出售、处分、转让或其他退出决定；</a:t>
            </a:r>
          </a:p>
          <a:p>
            <a:pPr eaLnBrk="1" hangingPunct="1">
              <a:spcBef>
                <a:spcPct val="0"/>
              </a:spcBef>
              <a:buClrTx/>
              <a:buSzTx/>
              <a:buFontTx/>
              <a:buNone/>
            </a:pPr>
            <a:r>
              <a:rPr lang="en-US" altLang="zh-CN" sz="1800" b="1">
                <a:solidFill>
                  <a:srgbClr val="000000"/>
                </a:solidFill>
              </a:rPr>
              <a:t>4.</a:t>
            </a:r>
            <a:r>
              <a:rPr lang="zh-CN" altLang="zh-CN" sz="1800" b="1">
                <a:solidFill>
                  <a:srgbClr val="000000"/>
                </a:solidFill>
              </a:rPr>
              <a:t>批准股东将其持有的全部或部分股权设立质押；</a:t>
            </a:r>
          </a:p>
          <a:p>
            <a:pPr eaLnBrk="1" hangingPunct="1">
              <a:spcBef>
                <a:spcPct val="0"/>
              </a:spcBef>
              <a:buClrTx/>
              <a:buSzTx/>
              <a:buFontTx/>
              <a:buNone/>
            </a:pPr>
            <a:r>
              <a:rPr lang="en-US" altLang="zh-CN" sz="1800" b="1">
                <a:solidFill>
                  <a:srgbClr val="000000"/>
                </a:solidFill>
              </a:rPr>
              <a:t>5.</a:t>
            </a:r>
            <a:r>
              <a:rPr lang="zh-CN" altLang="zh-CN" sz="1800" b="1">
                <a:solidFill>
                  <a:srgbClr val="000000"/>
                </a:solidFill>
              </a:rPr>
              <a:t>批准公司的合并、分立、清算、解散或终止，批准变更公司的组织形式、经营范围或经营期限；</a:t>
            </a:r>
          </a:p>
          <a:p>
            <a:pPr eaLnBrk="1" hangingPunct="1">
              <a:spcBef>
                <a:spcPct val="0"/>
              </a:spcBef>
              <a:buClrTx/>
              <a:buSzTx/>
              <a:buFontTx/>
              <a:buNone/>
            </a:pPr>
            <a:r>
              <a:rPr lang="en-US" altLang="zh-CN" sz="1800" b="1">
                <a:solidFill>
                  <a:srgbClr val="000000"/>
                </a:solidFill>
              </a:rPr>
              <a:t>6.</a:t>
            </a:r>
            <a:r>
              <a:rPr lang="zh-CN" altLang="zh-CN" sz="1800" b="1">
                <a:solidFill>
                  <a:srgbClr val="000000"/>
                </a:solidFill>
              </a:rPr>
              <a:t>公司以其自身名义对外提供担保；</a:t>
            </a:r>
          </a:p>
          <a:p>
            <a:pPr eaLnBrk="1" hangingPunct="1">
              <a:spcBef>
                <a:spcPct val="0"/>
              </a:spcBef>
              <a:buClrTx/>
              <a:buSzTx/>
              <a:buFontTx/>
              <a:buNone/>
            </a:pPr>
            <a:r>
              <a:rPr lang="en-US" altLang="zh-CN" sz="1800" b="1">
                <a:solidFill>
                  <a:srgbClr val="000000"/>
                </a:solidFill>
              </a:rPr>
              <a:t>7.</a:t>
            </a:r>
            <a:r>
              <a:rPr lang="zh-CN" altLang="zh-CN" sz="1800" b="1">
                <a:solidFill>
                  <a:srgbClr val="000000"/>
                </a:solidFill>
              </a:rPr>
              <a:t>批准初始预算及对初始预算的修改，或预算范围以外的开支；</a:t>
            </a:r>
          </a:p>
          <a:p>
            <a:pPr eaLnBrk="1" hangingPunct="1">
              <a:spcBef>
                <a:spcPct val="0"/>
              </a:spcBef>
              <a:buClrTx/>
              <a:buSzTx/>
              <a:buFontTx/>
              <a:buNone/>
            </a:pPr>
            <a:r>
              <a:rPr lang="en-US" altLang="zh-CN" sz="1800" b="1">
                <a:solidFill>
                  <a:srgbClr val="000000"/>
                </a:solidFill>
              </a:rPr>
              <a:t>8.</a:t>
            </a:r>
            <a:r>
              <a:rPr lang="zh-CN" altLang="zh-CN" sz="1800" b="1">
                <a:solidFill>
                  <a:srgbClr val="000000"/>
                </a:solidFill>
              </a:rPr>
              <a:t>派发股息或利润分配；</a:t>
            </a:r>
          </a:p>
          <a:p>
            <a:pPr eaLnBrk="1" hangingPunct="1">
              <a:spcBef>
                <a:spcPct val="0"/>
              </a:spcBef>
              <a:buClrTx/>
              <a:buSzTx/>
              <a:buFontTx/>
              <a:buNone/>
            </a:pPr>
            <a:r>
              <a:rPr lang="en-US" altLang="zh-CN" sz="1800" b="1">
                <a:solidFill>
                  <a:srgbClr val="000000"/>
                </a:solidFill>
              </a:rPr>
              <a:t>9.</a:t>
            </a:r>
            <a:r>
              <a:rPr lang="zh-CN" altLang="zh-CN" sz="1800" b="1">
                <a:solidFill>
                  <a:srgbClr val="000000"/>
                </a:solidFill>
              </a:rPr>
              <a:t>批准公司签订任何与公司经营范围不符的合同；</a:t>
            </a:r>
          </a:p>
          <a:p>
            <a:pPr eaLnBrk="1" hangingPunct="1">
              <a:spcBef>
                <a:spcPct val="0"/>
              </a:spcBef>
              <a:buClrTx/>
              <a:buSzTx/>
              <a:buFontTx/>
              <a:buNone/>
            </a:pPr>
            <a:r>
              <a:rPr lang="en-US" altLang="zh-CN" sz="1800" b="1">
                <a:solidFill>
                  <a:srgbClr val="000000"/>
                </a:solidFill>
              </a:rPr>
              <a:t>10.</a:t>
            </a:r>
            <a:r>
              <a:rPr lang="zh-CN" altLang="zh-CN" sz="1800" b="1">
                <a:solidFill>
                  <a:srgbClr val="000000"/>
                </a:solidFill>
              </a:rPr>
              <a:t>批准公司与其董事、投资方或主要管理人员或与该等人士有关联的人士进行任何交易（但在正常经营范围按照公平交易原则进行的商品房销售除外）；</a:t>
            </a:r>
          </a:p>
          <a:p>
            <a:pPr eaLnBrk="1" hangingPunct="1">
              <a:spcBef>
                <a:spcPct val="0"/>
              </a:spcBef>
              <a:buClrTx/>
              <a:buSzTx/>
              <a:buFontTx/>
              <a:buNone/>
            </a:pPr>
            <a:r>
              <a:rPr lang="en-US" altLang="zh-CN" sz="1800" b="1">
                <a:solidFill>
                  <a:srgbClr val="000000"/>
                </a:solidFill>
              </a:rPr>
              <a:t>11.</a:t>
            </a:r>
            <a:r>
              <a:rPr lang="zh-CN" altLang="zh-CN" sz="1800" b="1">
                <a:solidFill>
                  <a:srgbClr val="000000"/>
                </a:solidFill>
              </a:rPr>
              <a:t>设立任何子公司或购买任何公司股份，或参与或终止参与任何合伙或合资公司；</a:t>
            </a:r>
          </a:p>
          <a:p>
            <a:pPr eaLnBrk="1" hangingPunct="1">
              <a:spcBef>
                <a:spcPct val="0"/>
              </a:spcBef>
              <a:buClrTx/>
              <a:buSzTx/>
              <a:buFontTx/>
              <a:buNone/>
            </a:pPr>
            <a:r>
              <a:rPr lang="en-US" altLang="zh-CN" sz="1800" b="1">
                <a:solidFill>
                  <a:srgbClr val="000000"/>
                </a:solidFill>
              </a:rPr>
              <a:t>12.</a:t>
            </a:r>
            <a:r>
              <a:rPr lang="zh-CN" altLang="zh-CN" sz="1800" b="1">
                <a:solidFill>
                  <a:srgbClr val="000000"/>
                </a:solidFill>
              </a:rPr>
              <a:t>由董事会一致同意的其他须经所有董事批准事项（该等事项一致通过后即列入需董事会一致同意决议的事项）。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092F184-775A-4EFF-8418-078639848440}" type="slidenum">
              <a:rPr kumimoji="0" lang="en-US" altLang="zh-CN" sz="1400"/>
              <a:t>29</a:t>
            </a:fld>
            <a:endParaRPr kumimoji="0" lang="en-US" altLang="zh-CN" sz="1400"/>
          </a:p>
        </p:txBody>
      </p:sp>
      <p:sp>
        <p:nvSpPr>
          <p:cNvPr id="86019" name="TextBox 2"/>
          <p:cNvSpPr txBox="1">
            <a:spLocks noChangeArrowheads="1"/>
          </p:cNvSpPr>
          <p:nvPr/>
        </p:nvSpPr>
        <p:spPr bwMode="auto">
          <a:xfrm>
            <a:off x="611188" y="1557338"/>
            <a:ext cx="820896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Wingdings" panose="05000000000000000000" pitchFamily="2" charset="2"/>
              <a:buChar char="ü"/>
            </a:pPr>
            <a:r>
              <a:rPr lang="zh-CN" altLang="zh-CN" sz="1800" b="1">
                <a:solidFill>
                  <a:srgbClr val="000000"/>
                </a:solidFill>
              </a:rPr>
              <a:t>上述第</a:t>
            </a:r>
            <a:r>
              <a:rPr lang="en-US" altLang="zh-CN" sz="1800" b="1">
                <a:solidFill>
                  <a:srgbClr val="000000"/>
                </a:solidFill>
              </a:rPr>
              <a:t>7</a:t>
            </a:r>
            <a:r>
              <a:rPr lang="zh-CN" altLang="zh-CN" sz="1800" b="1">
                <a:solidFill>
                  <a:srgbClr val="000000"/>
                </a:solidFill>
              </a:rPr>
              <a:t>条要求初始预算的批准、修改以及预算范围以外的开支由全体董事一致通过，其目的是对成本控制进行防护性监督。在选择</a:t>
            </a:r>
            <a:r>
              <a:rPr lang="en-US" altLang="zh-CN" sz="1800" b="1">
                <a:solidFill>
                  <a:srgbClr val="000000"/>
                </a:solidFill>
              </a:rPr>
              <a:t>E</a:t>
            </a:r>
            <a:r>
              <a:rPr lang="zh-CN" altLang="zh-CN" sz="1800" b="1">
                <a:solidFill>
                  <a:srgbClr val="000000"/>
                </a:solidFill>
              </a:rPr>
              <a:t>项目作为基金</a:t>
            </a:r>
            <a:r>
              <a:rPr lang="en-US" altLang="zh-CN" sz="1800" b="1">
                <a:solidFill>
                  <a:srgbClr val="000000"/>
                </a:solidFill>
              </a:rPr>
              <a:t>D</a:t>
            </a:r>
            <a:r>
              <a:rPr lang="zh-CN" altLang="zh-CN" sz="1800" b="1">
                <a:solidFill>
                  <a:srgbClr val="000000"/>
                </a:solidFill>
              </a:rPr>
              <a:t>首期募集资金的投资项目时，</a:t>
            </a:r>
            <a:r>
              <a:rPr lang="en-US" altLang="zh-CN" sz="1800" b="1">
                <a:solidFill>
                  <a:srgbClr val="000000"/>
                </a:solidFill>
              </a:rPr>
              <a:t>B</a:t>
            </a:r>
            <a:r>
              <a:rPr lang="zh-CN" altLang="zh-CN" sz="1800" b="1">
                <a:solidFill>
                  <a:srgbClr val="000000"/>
                </a:solidFill>
              </a:rPr>
              <a:t>公司已经对</a:t>
            </a:r>
            <a:r>
              <a:rPr lang="en-US" altLang="zh-CN" sz="1800" b="1">
                <a:solidFill>
                  <a:srgbClr val="000000"/>
                </a:solidFill>
              </a:rPr>
              <a:t>A</a:t>
            </a:r>
            <a:r>
              <a:rPr lang="zh-CN" altLang="zh-CN" sz="1800" b="1">
                <a:solidFill>
                  <a:srgbClr val="000000"/>
                </a:solidFill>
              </a:rPr>
              <a:t>公司制定的</a:t>
            </a:r>
            <a:r>
              <a:rPr lang="en-US" altLang="zh-CN" sz="1800" b="1">
                <a:solidFill>
                  <a:srgbClr val="000000"/>
                </a:solidFill>
              </a:rPr>
              <a:t>E</a:t>
            </a:r>
            <a:r>
              <a:rPr lang="zh-CN" altLang="zh-CN" sz="1800" b="1">
                <a:solidFill>
                  <a:srgbClr val="000000"/>
                </a:solidFill>
              </a:rPr>
              <a:t>项目初始预算进行了审阅和评价，</a:t>
            </a:r>
            <a:r>
              <a:rPr lang="en-US" altLang="zh-CN" sz="1800" b="1">
                <a:solidFill>
                  <a:srgbClr val="000000"/>
                </a:solidFill>
              </a:rPr>
              <a:t>B</a:t>
            </a:r>
            <a:r>
              <a:rPr lang="zh-CN" altLang="zh-CN" sz="1800" b="1">
                <a:solidFill>
                  <a:srgbClr val="000000"/>
                </a:solidFill>
              </a:rPr>
              <a:t>公司对初始预算的认可是其同意基金</a:t>
            </a:r>
            <a:r>
              <a:rPr lang="en-US" altLang="zh-CN" sz="1800" b="1">
                <a:solidFill>
                  <a:srgbClr val="000000"/>
                </a:solidFill>
              </a:rPr>
              <a:t>D</a:t>
            </a:r>
            <a:r>
              <a:rPr lang="zh-CN" altLang="zh-CN" sz="1800" b="1">
                <a:solidFill>
                  <a:srgbClr val="000000"/>
                </a:solidFill>
              </a:rPr>
              <a:t>对</a:t>
            </a:r>
            <a:r>
              <a:rPr lang="en-US" altLang="zh-CN" sz="1800" b="1">
                <a:solidFill>
                  <a:srgbClr val="000000"/>
                </a:solidFill>
              </a:rPr>
              <a:t>E</a:t>
            </a:r>
            <a:r>
              <a:rPr lang="zh-CN" altLang="zh-CN" sz="1800" b="1">
                <a:solidFill>
                  <a:srgbClr val="000000"/>
                </a:solidFill>
              </a:rPr>
              <a:t>项目进行股权投资的先决条件，该预算是项目开发过程中成本控制的基础。</a:t>
            </a:r>
            <a:r>
              <a:rPr lang="en-US" altLang="zh-CN" sz="1800" b="1">
                <a:solidFill>
                  <a:srgbClr val="000000"/>
                </a:solidFill>
              </a:rPr>
              <a:t>B</a:t>
            </a:r>
            <a:r>
              <a:rPr lang="zh-CN" altLang="zh-CN" sz="1800" b="1">
                <a:solidFill>
                  <a:srgbClr val="000000"/>
                </a:solidFill>
              </a:rPr>
              <a:t>公司对于预算的关注主要在成本的控制。在制定初始预算时，</a:t>
            </a:r>
            <a:r>
              <a:rPr lang="en-US" altLang="zh-CN" sz="1800" b="1">
                <a:solidFill>
                  <a:srgbClr val="000000"/>
                </a:solidFill>
              </a:rPr>
              <a:t>A</a:t>
            </a:r>
            <a:r>
              <a:rPr lang="zh-CN" altLang="zh-CN" sz="1800" b="1">
                <a:solidFill>
                  <a:srgbClr val="000000"/>
                </a:solidFill>
              </a:rPr>
              <a:t>公司对于各项成本的预测较为谨慎，对于物价上涨、合同变更等可能会导致成本上涨的因素通过不可预见费的形式反映在成本预算中，目前不可预见费占除土地成本外的其他开发成本的比重约为</a:t>
            </a:r>
            <a:r>
              <a:rPr lang="en-US" altLang="zh-CN" sz="1800" b="1">
                <a:solidFill>
                  <a:srgbClr val="000000"/>
                </a:solidFill>
              </a:rPr>
              <a:t>5%</a:t>
            </a:r>
            <a:r>
              <a:rPr lang="zh-CN" altLang="zh-CN" sz="1800" b="1">
                <a:solidFill>
                  <a:srgbClr val="000000"/>
                </a:solidFill>
              </a:rPr>
              <a:t>，该比例相较于房地产行业的普遍水平而言，是较为充分和适当的。除非出现较为重大的事项，正常情况下成本支出不会超过初始预算。在出现这类重大情况时，</a:t>
            </a:r>
            <a:r>
              <a:rPr lang="en-US" altLang="zh-CN" sz="1800" b="1">
                <a:solidFill>
                  <a:srgbClr val="000000"/>
                </a:solidFill>
              </a:rPr>
              <a:t>B</a:t>
            </a:r>
            <a:r>
              <a:rPr lang="zh-CN" altLang="zh-CN" sz="1800" b="1">
                <a:solidFill>
                  <a:srgbClr val="000000"/>
                </a:solidFill>
              </a:rPr>
              <a:t>公司希望对导致预算变动的原因进行了解，并对需变更的预算金额进行审批。</a:t>
            </a:r>
            <a:endParaRPr lang="en-US" altLang="zh-CN" sz="1800" b="1">
              <a:solidFill>
                <a:srgbClr val="000000"/>
              </a:solidFill>
            </a:endParaRPr>
          </a:p>
          <a:p>
            <a:pPr eaLnBrk="1" hangingPunct="1">
              <a:spcBef>
                <a:spcPct val="0"/>
              </a:spcBef>
              <a:buClrTx/>
              <a:buSzTx/>
              <a:buFont typeface="Wingdings" panose="05000000000000000000" pitchFamily="2" charset="2"/>
              <a:buChar char="ü"/>
            </a:pPr>
            <a:endParaRPr lang="zh-CN" altLang="zh-CN" sz="2000" b="1"/>
          </a:p>
          <a:p>
            <a:pPr eaLnBrk="1" hangingPunct="1">
              <a:spcBef>
                <a:spcPct val="0"/>
              </a:spcBef>
              <a:buClr>
                <a:srgbClr val="FF0000"/>
              </a:buClr>
              <a:buSzTx/>
              <a:buFont typeface="Wingdings" panose="05000000000000000000" pitchFamily="2" charset="2"/>
              <a:buChar char="Ø"/>
            </a:pPr>
            <a:r>
              <a:rPr lang="zh-CN" altLang="zh-CN" sz="2000" b="1">
                <a:solidFill>
                  <a:srgbClr val="FF0000"/>
                </a:solidFill>
              </a:rPr>
              <a:t>问题：</a:t>
            </a:r>
            <a:r>
              <a:rPr lang="en-US" altLang="zh-CN" sz="2000" b="1"/>
              <a:t>A</a:t>
            </a:r>
            <a:r>
              <a:rPr lang="zh-CN" altLang="zh-CN" sz="2000" b="1"/>
              <a:t>公司是否应将基金</a:t>
            </a:r>
            <a:r>
              <a:rPr lang="en-US" altLang="zh-CN" sz="2000" b="1"/>
              <a:t>D</a:t>
            </a:r>
            <a:r>
              <a:rPr lang="zh-CN" altLang="zh-CN" sz="2000" b="1"/>
              <a:t>及</a:t>
            </a:r>
            <a:r>
              <a:rPr lang="en-US" altLang="zh-CN" sz="2000" b="1"/>
              <a:t>E</a:t>
            </a:r>
            <a:r>
              <a:rPr lang="zh-CN" altLang="zh-CN" sz="2000" b="1"/>
              <a:t>公司纳入合并范围？</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2E6CE86-AA06-408C-B2FA-284706365C3F}" type="slidenum">
              <a:rPr kumimoji="0" lang="en-US" altLang="zh-CN" sz="1400"/>
              <a:t>3</a:t>
            </a:fld>
            <a:endParaRPr kumimoji="0" lang="en-US" altLang="zh-CN" sz="1400"/>
          </a:p>
        </p:txBody>
      </p:sp>
      <p:sp>
        <p:nvSpPr>
          <p:cNvPr id="8197" name="Rectangle 1026"/>
          <p:cNvSpPr>
            <a:spLocks noGrp="1" noChangeArrowheads="1"/>
          </p:cNvSpPr>
          <p:nvPr>
            <p:ph type="title"/>
          </p:nvPr>
        </p:nvSpPr>
        <p:spPr/>
        <p:txBody>
          <a:bodyPr/>
          <a:lstStyle/>
          <a:p>
            <a:pPr eaLnBrk="1" hangingPunct="1"/>
            <a:r>
              <a:rPr lang="zh-CN" altLang="en-US" b="1"/>
              <a:t>内容</a:t>
            </a:r>
          </a:p>
        </p:txBody>
      </p:sp>
      <p:sp>
        <p:nvSpPr>
          <p:cNvPr id="8198" name="Rectangle 1027" descr="Rectangle: Click to edit Master text styles&#10;Second level&#10;Third level&#10;Fourth level&#10;Fifth level"/>
          <p:cNvSpPr>
            <a:spLocks noGrp="1" noChangeArrowheads="1"/>
          </p:cNvSpPr>
          <p:nvPr>
            <p:ph type="body" idx="1"/>
          </p:nvPr>
        </p:nvSpPr>
        <p:spPr>
          <a:xfrm>
            <a:off x="684215" y="1557338"/>
            <a:ext cx="8208265" cy="3384550"/>
          </a:xfrm>
        </p:spPr>
        <p:txBody>
          <a:bodyPr/>
          <a:lstStyle/>
          <a:p>
            <a:pPr>
              <a:buFont typeface="Wingdings" panose="05000000000000000000" pitchFamily="2" charset="2"/>
              <a:buChar char="ü"/>
            </a:pPr>
            <a:r>
              <a:rPr lang="zh-CN" altLang="en-US" sz="2800" b="1" dirty="0"/>
              <a:t>合并财务报表概述</a:t>
            </a:r>
            <a:endParaRPr lang="en-US" altLang="zh-CN" sz="2800" b="1" dirty="0"/>
          </a:p>
          <a:p>
            <a:pPr>
              <a:buFont typeface="Wingdings" panose="05000000000000000000" pitchFamily="2" charset="2"/>
              <a:buChar char="ü"/>
            </a:pPr>
            <a:r>
              <a:rPr lang="zh-CN" altLang="en-US" sz="2800" b="1" dirty="0"/>
              <a:t>合并抵销程序：国外主流教材</a:t>
            </a:r>
            <a:r>
              <a:rPr lang="en-US" altLang="zh-CN" sz="2800" b="1" dirty="0"/>
              <a:t>VS</a:t>
            </a:r>
            <a:r>
              <a:rPr lang="zh-CN" altLang="en-US" sz="2800" b="1" dirty="0"/>
              <a:t>中国</a:t>
            </a:r>
            <a:r>
              <a:rPr lang="en-US" altLang="zh-CN" sz="2800" b="1" dirty="0"/>
              <a:t>CPA</a:t>
            </a:r>
            <a:r>
              <a:rPr lang="zh-CN" altLang="en-US" sz="2800" b="1" dirty="0"/>
              <a:t>教材</a:t>
            </a:r>
            <a:endParaRPr lang="en-US" altLang="zh-CN" sz="2800" b="1" dirty="0"/>
          </a:p>
          <a:p>
            <a:pPr>
              <a:buFont typeface="Wingdings" panose="05000000000000000000" pitchFamily="2" charset="2"/>
              <a:buChar char="ü"/>
            </a:pPr>
            <a:r>
              <a:rPr lang="zh-CN" altLang="en-US" sz="2800" b="1" dirty="0"/>
              <a:t>特殊交易的处理</a:t>
            </a:r>
            <a:endParaRPr lang="en-US" altLang="zh-CN" sz="2800" b="1" dirty="0"/>
          </a:p>
          <a:p>
            <a:pPr>
              <a:buFont typeface="Wingdings" panose="05000000000000000000" pitchFamily="2" charset="2"/>
              <a:buChar char="ü"/>
            </a:pPr>
            <a:r>
              <a:rPr lang="zh-CN" altLang="en-US" sz="2800" b="1" dirty="0"/>
              <a:t>复杂股权结构</a:t>
            </a:r>
            <a:endParaRPr lang="en-US" altLang="zh-CN" sz="2800" b="1" dirty="0"/>
          </a:p>
          <a:p>
            <a:pPr>
              <a:buFont typeface="Wingdings" panose="05000000000000000000" pitchFamily="2" charset="2"/>
              <a:buChar char="ü"/>
            </a:pPr>
            <a:r>
              <a:rPr lang="zh-CN" altLang="en-US" sz="2800" b="1" dirty="0"/>
              <a:t>合并现金流量表</a:t>
            </a:r>
            <a:endParaRPr lang="en-US" altLang="zh-C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8">
                                            <p:txEl>
                                              <p:pRg st="0" end="0"/>
                                            </p:txEl>
                                          </p:spTgt>
                                        </p:tgtEl>
                                        <p:attrNameLst>
                                          <p:attrName>style.visibility</p:attrName>
                                        </p:attrNameLst>
                                      </p:cBhvr>
                                      <p:to>
                                        <p:strVal val="visible"/>
                                      </p:to>
                                    </p:set>
                                    <p:animEffect transition="in" filter="box(in)">
                                      <p:cBhvr>
                                        <p:cTn id="12" dur="500"/>
                                        <p:tgtEl>
                                          <p:spTgt spid="8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8">
                                            <p:txEl>
                                              <p:pRg st="1" end="1"/>
                                            </p:txEl>
                                          </p:spTgt>
                                        </p:tgtEl>
                                        <p:attrNameLst>
                                          <p:attrName>style.visibility</p:attrName>
                                        </p:attrNameLst>
                                      </p:cBhvr>
                                      <p:to>
                                        <p:strVal val="visible"/>
                                      </p:to>
                                    </p:set>
                                    <p:animEffect transition="in" filter="box(in)">
                                      <p:cBhvr>
                                        <p:cTn id="17" dur="500"/>
                                        <p:tgtEl>
                                          <p:spTgt spid="81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8">
                                            <p:txEl>
                                              <p:pRg st="2" end="2"/>
                                            </p:txEl>
                                          </p:spTgt>
                                        </p:tgtEl>
                                        <p:attrNameLst>
                                          <p:attrName>style.visibility</p:attrName>
                                        </p:attrNameLst>
                                      </p:cBhvr>
                                      <p:to>
                                        <p:strVal val="visible"/>
                                      </p:to>
                                    </p:set>
                                    <p:animEffect transition="in" filter="box(in)">
                                      <p:cBhvr>
                                        <p:cTn id="22" dur="500"/>
                                        <p:tgtEl>
                                          <p:spTgt spid="81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8">
                                            <p:txEl>
                                              <p:pRg st="3" end="3"/>
                                            </p:txEl>
                                          </p:spTgt>
                                        </p:tgtEl>
                                        <p:attrNameLst>
                                          <p:attrName>style.visibility</p:attrName>
                                        </p:attrNameLst>
                                      </p:cBhvr>
                                      <p:to>
                                        <p:strVal val="visible"/>
                                      </p:to>
                                    </p:set>
                                    <p:animEffect transition="in" filter="box(in)">
                                      <p:cBhvr>
                                        <p:cTn id="27" dur="500"/>
                                        <p:tgtEl>
                                          <p:spTgt spid="8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6DD8D81-7CB4-465C-A2C6-F317D79C335E}" type="slidenum">
              <a:rPr kumimoji="0" lang="en-US" altLang="zh-CN" sz="1400"/>
              <a:t>30</a:t>
            </a:fld>
            <a:endParaRPr kumimoji="0" lang="en-US" altLang="zh-CN" sz="1400"/>
          </a:p>
        </p:txBody>
      </p:sp>
      <p:sp>
        <p:nvSpPr>
          <p:cNvPr id="87043" name="TextBox 2"/>
          <p:cNvSpPr txBox="1">
            <a:spLocks noChangeArrowheads="1"/>
          </p:cNvSpPr>
          <p:nvPr/>
        </p:nvSpPr>
        <p:spPr bwMode="auto">
          <a:xfrm>
            <a:off x="539752" y="333375"/>
            <a:ext cx="8208963"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Case2.2</a:t>
            </a:r>
            <a:endParaRPr lang="en-US" altLang="zh-CN" sz="2800"/>
          </a:p>
          <a:p>
            <a:pPr eaLnBrk="1" hangingPunct="1">
              <a:spcBef>
                <a:spcPct val="0"/>
              </a:spcBef>
              <a:buClrTx/>
              <a:buSzTx/>
              <a:buFontTx/>
              <a:buNone/>
            </a:pPr>
            <a:r>
              <a:rPr lang="en-US" altLang="zh-CN" sz="2000"/>
              <a:t>      </a:t>
            </a:r>
            <a:r>
              <a:rPr lang="en-US" altLang="zh-CN" sz="2000" b="1">
                <a:solidFill>
                  <a:srgbClr val="000000"/>
                </a:solidFill>
              </a:rPr>
              <a:t>A</a:t>
            </a:r>
            <a:r>
              <a:rPr lang="zh-CN" altLang="zh-CN" sz="2000" b="1">
                <a:solidFill>
                  <a:srgbClr val="000000"/>
                </a:solidFill>
              </a:rPr>
              <a:t>公司专门从事投资活动，其作为普通合伙人参与设立一家有限合伙企业，投资比例为</a:t>
            </a:r>
            <a:r>
              <a:rPr lang="en-US" altLang="zh-CN" sz="2000" b="1">
                <a:solidFill>
                  <a:srgbClr val="000000"/>
                </a:solidFill>
              </a:rPr>
              <a:t>2%</a:t>
            </a:r>
            <a:r>
              <a:rPr lang="zh-CN" altLang="zh-CN" sz="2000" b="1">
                <a:solidFill>
                  <a:srgbClr val="000000"/>
                </a:solidFill>
              </a:rPr>
              <a:t>，并担任该有限合伙企业的执行事务合伙人。该有限合伙企业的有限合伙人按照分享收益的顺序分为三类：（</a:t>
            </a:r>
            <a:r>
              <a:rPr lang="en-US" altLang="zh-CN" sz="2000" b="1">
                <a:solidFill>
                  <a:srgbClr val="000000"/>
                </a:solidFill>
              </a:rPr>
              <a:t>1</a:t>
            </a:r>
            <a:r>
              <a:rPr lang="zh-CN" altLang="zh-CN" sz="2000" b="1">
                <a:solidFill>
                  <a:srgbClr val="000000"/>
                </a:solidFill>
              </a:rPr>
              <a:t>）优先级有限合伙人，由较为分散的社会投资者构成，出资比例共计</a:t>
            </a:r>
            <a:r>
              <a:rPr lang="en-US" altLang="zh-CN" sz="2000" b="1">
                <a:solidFill>
                  <a:srgbClr val="000000"/>
                </a:solidFill>
              </a:rPr>
              <a:t>83%</a:t>
            </a:r>
            <a:r>
              <a:rPr lang="zh-CN" altLang="zh-CN" sz="2000" b="1">
                <a:solidFill>
                  <a:srgbClr val="000000"/>
                </a:solidFill>
              </a:rPr>
              <a:t>，可以按预期收益率优先获取收益和收回本金；（</a:t>
            </a:r>
            <a:r>
              <a:rPr lang="en-US" altLang="zh-CN" sz="2000" b="1">
                <a:solidFill>
                  <a:srgbClr val="000000"/>
                </a:solidFill>
              </a:rPr>
              <a:t>2</a:t>
            </a:r>
            <a:r>
              <a:rPr lang="zh-CN" altLang="zh-CN" sz="2000" b="1">
                <a:solidFill>
                  <a:srgbClr val="000000"/>
                </a:solidFill>
              </a:rPr>
              <a:t>）次级有限合伙人，</a:t>
            </a:r>
            <a:r>
              <a:rPr lang="en-US" altLang="zh-CN" sz="2000" b="1">
                <a:solidFill>
                  <a:srgbClr val="000000"/>
                </a:solidFill>
              </a:rPr>
              <a:t>A</a:t>
            </a:r>
            <a:r>
              <a:rPr lang="zh-CN" altLang="zh-CN" sz="2000" b="1">
                <a:solidFill>
                  <a:srgbClr val="000000"/>
                </a:solidFill>
              </a:rPr>
              <a:t>公司是唯一的次级有限合伙人，出资比例为</a:t>
            </a:r>
            <a:r>
              <a:rPr lang="en-US" altLang="zh-CN" sz="2000" b="1">
                <a:solidFill>
                  <a:srgbClr val="000000"/>
                </a:solidFill>
              </a:rPr>
              <a:t>5%</a:t>
            </a:r>
            <a:r>
              <a:rPr lang="zh-CN" altLang="zh-CN" sz="2000" b="1">
                <a:solidFill>
                  <a:srgbClr val="000000"/>
                </a:solidFill>
              </a:rPr>
              <a:t>，享有的预期收益率高于优先级有限合伙人，但取得收益和收回本金的顺序均次于优先级有限合伙人；（</a:t>
            </a:r>
            <a:r>
              <a:rPr lang="en-US" altLang="zh-CN" sz="2000" b="1">
                <a:solidFill>
                  <a:srgbClr val="000000"/>
                </a:solidFill>
              </a:rPr>
              <a:t>3</a:t>
            </a:r>
            <a:r>
              <a:rPr lang="zh-CN" altLang="zh-CN" sz="2000" b="1">
                <a:solidFill>
                  <a:srgbClr val="000000"/>
                </a:solidFill>
              </a:rPr>
              <a:t>）劣后级有限合伙人，</a:t>
            </a:r>
            <a:r>
              <a:rPr lang="en-US" altLang="zh-CN" sz="2000" b="1">
                <a:solidFill>
                  <a:srgbClr val="000000"/>
                </a:solidFill>
              </a:rPr>
              <a:t>B</a:t>
            </a:r>
            <a:r>
              <a:rPr lang="zh-CN" altLang="zh-CN" sz="2000" b="1">
                <a:solidFill>
                  <a:srgbClr val="000000"/>
                </a:solidFill>
              </a:rPr>
              <a:t>公司为唯一的劣后级有限合伙人，出资比例为</a:t>
            </a:r>
            <a:r>
              <a:rPr lang="en-US" altLang="zh-CN" sz="2000" b="1">
                <a:solidFill>
                  <a:srgbClr val="000000"/>
                </a:solidFill>
              </a:rPr>
              <a:t>10%</a:t>
            </a:r>
            <a:r>
              <a:rPr lang="zh-CN" altLang="zh-CN" sz="2000" b="1">
                <a:solidFill>
                  <a:srgbClr val="000000"/>
                </a:solidFill>
              </a:rPr>
              <a:t>，在优先级有限合伙人和次级有限合伙人收回本金及预期收益后，与普通合伙人按照相对出资比例享有剩余财产。</a:t>
            </a:r>
          </a:p>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根据有限合伙企业的合伙协议，有限合伙企业的全部资金均以两年期委托贷款的方式投资于一家地产项目公司</a:t>
            </a:r>
            <a:r>
              <a:rPr lang="en-US" altLang="zh-CN" sz="2000" b="1">
                <a:solidFill>
                  <a:srgbClr val="000000"/>
                </a:solidFill>
              </a:rPr>
              <a:t>C</a:t>
            </a:r>
            <a:r>
              <a:rPr lang="zh-CN" altLang="zh-CN" sz="2000" b="1">
                <a:solidFill>
                  <a:srgbClr val="000000"/>
                </a:solidFill>
              </a:rPr>
              <a:t>公司（</a:t>
            </a:r>
            <a:r>
              <a:rPr lang="en-US" altLang="zh-CN" sz="2000" b="1">
                <a:solidFill>
                  <a:srgbClr val="000000"/>
                </a:solidFill>
              </a:rPr>
              <a:t>B</a:t>
            </a:r>
            <a:r>
              <a:rPr lang="zh-CN" altLang="zh-CN" sz="2000" b="1">
                <a:solidFill>
                  <a:srgbClr val="000000"/>
                </a:solidFill>
              </a:rPr>
              <a:t>公司的关联方），利息收入及到期收回的本金在按规定支付普通合伙人的管理费（与市场类似服务的收费水平相当）及有限合伙企业的其他费用后，按照规定的比例和顺序分配给合伙人。</a:t>
            </a:r>
            <a:endParaRPr lang="zh-CN" altLang="en-US" sz="2000" b="1">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C21903C-22D0-41A0-9567-DE7199D8261B}" type="slidenum">
              <a:rPr kumimoji="0" lang="en-US" altLang="zh-CN" sz="1400"/>
              <a:t>31</a:t>
            </a:fld>
            <a:endParaRPr kumimoji="0" lang="en-US" altLang="zh-CN" sz="1400"/>
          </a:p>
        </p:txBody>
      </p:sp>
      <p:sp>
        <p:nvSpPr>
          <p:cNvPr id="88067" name="TextBox 2"/>
          <p:cNvSpPr txBox="1">
            <a:spLocks noChangeArrowheads="1"/>
          </p:cNvSpPr>
          <p:nvPr/>
        </p:nvSpPr>
        <p:spPr bwMode="auto">
          <a:xfrm>
            <a:off x="468313" y="549275"/>
            <a:ext cx="80645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普通合伙人负责管理有限合伙企业的日常事务，收回到期的本金和利息并支付给合伙人。有限合伙企业的有限合伙人只在普通合伙人违约的情况下才能将其罢免。当</a:t>
            </a:r>
            <a:r>
              <a:rPr lang="en-US" altLang="zh-CN" sz="2000" b="1">
                <a:solidFill>
                  <a:srgbClr val="000000"/>
                </a:solidFill>
              </a:rPr>
              <a:t>C</a:t>
            </a:r>
            <a:r>
              <a:rPr lang="zh-CN" altLang="zh-CN" sz="2000" b="1">
                <a:solidFill>
                  <a:srgbClr val="000000"/>
                </a:solidFill>
              </a:rPr>
              <a:t>公司不能按合同约定偿还其对有限合伙企业的债务时，根据合伙协议，</a:t>
            </a:r>
            <a:r>
              <a:rPr lang="en-US" altLang="zh-CN" sz="2000" b="1">
                <a:solidFill>
                  <a:srgbClr val="000000"/>
                </a:solidFill>
              </a:rPr>
              <a:t>A</a:t>
            </a:r>
            <a:r>
              <a:rPr lang="zh-CN" altLang="zh-CN" sz="2000" b="1">
                <a:solidFill>
                  <a:srgbClr val="000000"/>
                </a:solidFill>
              </a:rPr>
              <a:t>公司应按照有限合伙企业董事会的决策管理违约贷款，向</a:t>
            </a:r>
            <a:r>
              <a:rPr lang="en-US" altLang="zh-CN" sz="2000" b="1">
                <a:solidFill>
                  <a:srgbClr val="000000"/>
                </a:solidFill>
              </a:rPr>
              <a:t>C</a:t>
            </a:r>
            <a:r>
              <a:rPr lang="zh-CN" altLang="zh-CN" sz="2000" b="1">
                <a:solidFill>
                  <a:srgbClr val="000000"/>
                </a:solidFill>
              </a:rPr>
              <a:t>公司追偿以及处置抵押资产。有限合伙企业的董事会由</a:t>
            </a:r>
            <a:r>
              <a:rPr lang="en-US" altLang="zh-CN" sz="2000" b="1">
                <a:solidFill>
                  <a:srgbClr val="000000"/>
                </a:solidFill>
              </a:rPr>
              <a:t>A</a:t>
            </a:r>
            <a:r>
              <a:rPr lang="zh-CN" altLang="zh-CN" sz="2000" b="1">
                <a:solidFill>
                  <a:srgbClr val="000000"/>
                </a:solidFill>
              </a:rPr>
              <a:t>公司与</a:t>
            </a:r>
            <a:r>
              <a:rPr lang="en-US" altLang="zh-CN" sz="2000" b="1">
                <a:solidFill>
                  <a:srgbClr val="000000"/>
                </a:solidFill>
              </a:rPr>
              <a:t>B</a:t>
            </a:r>
            <a:r>
              <a:rPr lang="zh-CN" altLang="zh-CN" sz="2000" b="1">
                <a:solidFill>
                  <a:srgbClr val="000000"/>
                </a:solidFill>
              </a:rPr>
              <a:t>公司委派的董事构成，董事会决议由全体董事一致通过有效。</a:t>
            </a:r>
          </a:p>
          <a:p>
            <a:pPr eaLnBrk="1" hangingPunct="1">
              <a:spcBef>
                <a:spcPct val="0"/>
              </a:spcBef>
              <a:buClrTx/>
              <a:buSzTx/>
              <a:buFontTx/>
              <a:buNone/>
            </a:pPr>
            <a:r>
              <a:rPr lang="en-US" altLang="zh-CN" sz="2000" b="1">
                <a:solidFill>
                  <a:srgbClr val="000000"/>
                </a:solidFill>
              </a:rPr>
              <a:t>    </a:t>
            </a:r>
            <a:r>
              <a:rPr lang="zh-CN" altLang="zh-CN" sz="2000" b="1">
                <a:solidFill>
                  <a:srgbClr val="FF0000"/>
                </a:solidFill>
              </a:rPr>
              <a:t>问题：</a:t>
            </a:r>
            <a:r>
              <a:rPr lang="en-US" altLang="zh-CN" sz="2000" b="1">
                <a:solidFill>
                  <a:srgbClr val="000000"/>
                </a:solidFill>
              </a:rPr>
              <a:t>A</a:t>
            </a:r>
            <a:r>
              <a:rPr lang="zh-CN" altLang="zh-CN" sz="2000" b="1">
                <a:solidFill>
                  <a:srgbClr val="000000"/>
                </a:solidFill>
              </a:rPr>
              <a:t>公司是否应将有限合伙企业纳入合并范围？</a:t>
            </a:r>
            <a:endParaRPr lang="zh-CN" altLang="en-US" sz="2000" b="1">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FCE6F87-37AC-4CAE-8601-67EC888240A6}" type="slidenum">
              <a:rPr kumimoji="0" lang="en-US" altLang="zh-CN" sz="1400"/>
              <a:t>32</a:t>
            </a:fld>
            <a:endParaRPr kumimoji="0" lang="en-US" altLang="zh-CN" sz="1400"/>
          </a:p>
        </p:txBody>
      </p:sp>
      <p:sp useBgFill="1">
        <p:nvSpPr>
          <p:cNvPr id="89091" name="TextBox 2"/>
          <p:cNvSpPr txBox="1">
            <a:spLocks noChangeArrowheads="1"/>
          </p:cNvSpPr>
          <p:nvPr/>
        </p:nvSpPr>
        <p:spPr bwMode="auto">
          <a:xfrm>
            <a:off x="539752" y="333377"/>
            <a:ext cx="8208963" cy="567531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Case2.3</a:t>
            </a:r>
            <a:endParaRPr lang="en-US" altLang="zh-CN" sz="2800"/>
          </a:p>
          <a:p>
            <a:pPr>
              <a:buFont typeface="Wingdings" panose="05000000000000000000" pitchFamily="2" charset="2"/>
              <a:buNone/>
            </a:pPr>
            <a:r>
              <a:rPr lang="en-US" altLang="zh-CN" sz="1800" b="1"/>
              <a:t>     </a:t>
            </a:r>
            <a:r>
              <a:rPr lang="en-US" altLang="zh-CN" sz="1800" b="1">
                <a:solidFill>
                  <a:srgbClr val="000000"/>
                </a:solidFill>
              </a:rPr>
              <a:t>A</a:t>
            </a:r>
            <a:r>
              <a:rPr lang="zh-CN" altLang="zh-CN" sz="1800" b="1">
                <a:solidFill>
                  <a:srgbClr val="000000"/>
                </a:solidFill>
              </a:rPr>
              <a:t>公司为上市公司。</a:t>
            </a:r>
            <a:r>
              <a:rPr lang="en-US" altLang="zh-CN" sz="1800" b="1">
                <a:solidFill>
                  <a:srgbClr val="000000"/>
                </a:solidFill>
              </a:rPr>
              <a:t>B</a:t>
            </a:r>
            <a:r>
              <a:rPr lang="zh-CN" altLang="zh-CN" sz="1800" b="1">
                <a:solidFill>
                  <a:srgbClr val="000000"/>
                </a:solidFill>
              </a:rPr>
              <a:t>公司原为国有企业，当地国资委于</a:t>
            </a:r>
            <a:r>
              <a:rPr lang="en-US" altLang="zh-CN" sz="1800" b="1">
                <a:solidFill>
                  <a:srgbClr val="000000"/>
                </a:solidFill>
              </a:rPr>
              <a:t>2011</a:t>
            </a:r>
            <a:r>
              <a:rPr lang="zh-CN" altLang="zh-CN" sz="1800" b="1">
                <a:solidFill>
                  <a:srgbClr val="000000"/>
                </a:solidFill>
              </a:rPr>
              <a:t>年与</a:t>
            </a:r>
            <a:r>
              <a:rPr lang="en-US" altLang="zh-CN" sz="1800" b="1">
                <a:solidFill>
                  <a:srgbClr val="000000"/>
                </a:solidFill>
              </a:rPr>
              <a:t>C</a:t>
            </a:r>
            <a:r>
              <a:rPr lang="zh-CN" altLang="zh-CN" sz="1800" b="1">
                <a:solidFill>
                  <a:srgbClr val="000000"/>
                </a:solidFill>
              </a:rPr>
              <a:t>公司签订协议，将</a:t>
            </a:r>
            <a:r>
              <a:rPr lang="en-US" altLang="zh-CN" sz="1800" b="1">
                <a:solidFill>
                  <a:srgbClr val="000000"/>
                </a:solidFill>
              </a:rPr>
              <a:t>B</a:t>
            </a:r>
            <a:r>
              <a:rPr lang="zh-CN" altLang="zh-CN" sz="1800" b="1">
                <a:solidFill>
                  <a:srgbClr val="000000"/>
                </a:solidFill>
              </a:rPr>
              <a:t>公司主要房屋、建筑物和机器设备等资产确定为实收资本，注册成立</a:t>
            </a:r>
            <a:r>
              <a:rPr lang="en-US" altLang="zh-CN" sz="1800" b="1">
                <a:solidFill>
                  <a:srgbClr val="000000"/>
                </a:solidFill>
              </a:rPr>
              <a:t>D</a:t>
            </a:r>
            <a:r>
              <a:rPr lang="zh-CN" altLang="zh-CN" sz="1800" b="1">
                <a:solidFill>
                  <a:srgbClr val="000000"/>
                </a:solidFill>
              </a:rPr>
              <a:t>公司并委托</a:t>
            </a:r>
            <a:r>
              <a:rPr lang="en-US" altLang="zh-CN" sz="1800" b="1">
                <a:solidFill>
                  <a:srgbClr val="000000"/>
                </a:solidFill>
              </a:rPr>
              <a:t>C</a:t>
            </a:r>
            <a:r>
              <a:rPr lang="zh-CN" altLang="zh-CN" sz="1800" b="1">
                <a:solidFill>
                  <a:srgbClr val="000000"/>
                </a:solidFill>
              </a:rPr>
              <a:t>公司在授权范围内组织日常生产经营和管理，但</a:t>
            </a:r>
            <a:r>
              <a:rPr lang="en-US" altLang="zh-CN" sz="1800" b="1">
                <a:solidFill>
                  <a:srgbClr val="000000"/>
                </a:solidFill>
              </a:rPr>
              <a:t>D</a:t>
            </a:r>
            <a:r>
              <a:rPr lang="zh-CN" altLang="zh-CN" sz="1800" b="1">
                <a:solidFill>
                  <a:srgbClr val="000000"/>
                </a:solidFill>
              </a:rPr>
              <a:t>公司的相关活动仍需要得到委托方，即当地国资委的批准。</a:t>
            </a:r>
            <a:r>
              <a:rPr lang="en-US" altLang="zh-CN" sz="1800" b="1">
                <a:solidFill>
                  <a:srgbClr val="000000"/>
                </a:solidFill>
              </a:rPr>
              <a:t>C</a:t>
            </a:r>
            <a:r>
              <a:rPr lang="zh-CN" altLang="zh-CN" sz="1800" b="1">
                <a:solidFill>
                  <a:srgbClr val="000000"/>
                </a:solidFill>
              </a:rPr>
              <a:t>公司对</a:t>
            </a:r>
            <a:r>
              <a:rPr lang="en-US" altLang="zh-CN" sz="1800" b="1">
                <a:solidFill>
                  <a:srgbClr val="000000"/>
                </a:solidFill>
              </a:rPr>
              <a:t>D</a:t>
            </a:r>
            <a:r>
              <a:rPr lang="zh-CN" altLang="zh-CN" sz="1800" b="1">
                <a:solidFill>
                  <a:srgbClr val="000000"/>
                </a:solidFill>
              </a:rPr>
              <a:t>公司的经营权为期</a:t>
            </a:r>
            <a:r>
              <a:rPr lang="en-US" altLang="zh-CN" sz="1800" b="1">
                <a:solidFill>
                  <a:srgbClr val="000000"/>
                </a:solidFill>
              </a:rPr>
              <a:t>10</a:t>
            </a:r>
            <a:r>
              <a:rPr lang="zh-CN" altLang="zh-CN" sz="1800" b="1">
                <a:solidFill>
                  <a:srgbClr val="000000"/>
                </a:solidFill>
              </a:rPr>
              <a:t>年，从</a:t>
            </a:r>
            <a:r>
              <a:rPr lang="en-US" altLang="zh-CN" sz="1800" b="1">
                <a:solidFill>
                  <a:srgbClr val="000000"/>
                </a:solidFill>
              </a:rPr>
              <a:t>20ll</a:t>
            </a:r>
            <a:r>
              <a:rPr lang="zh-CN" altLang="zh-CN" sz="1800" b="1">
                <a:solidFill>
                  <a:srgbClr val="000000"/>
                </a:solidFill>
              </a:rPr>
              <a:t>年</a:t>
            </a:r>
            <a:r>
              <a:rPr lang="en-US" altLang="zh-CN" sz="1800" b="1">
                <a:solidFill>
                  <a:srgbClr val="000000"/>
                </a:solidFill>
              </a:rPr>
              <a:t>11</a:t>
            </a:r>
            <a:r>
              <a:rPr lang="zh-CN" altLang="zh-CN" sz="1800" b="1">
                <a:solidFill>
                  <a:srgbClr val="000000"/>
                </a:solidFill>
              </a:rPr>
              <a:t>月起开始计算。</a:t>
            </a:r>
            <a:r>
              <a:rPr lang="en-US" altLang="zh-CN" sz="1800" b="1">
                <a:solidFill>
                  <a:srgbClr val="000000"/>
                </a:solidFill>
              </a:rPr>
              <a:t>D</a:t>
            </a:r>
            <a:r>
              <a:rPr lang="zh-CN" altLang="zh-CN" sz="1800" b="1">
                <a:solidFill>
                  <a:srgbClr val="000000"/>
                </a:solidFill>
              </a:rPr>
              <a:t>公司生产经营产生的利润或亏损，由</a:t>
            </a:r>
            <a:r>
              <a:rPr lang="en-US" altLang="zh-CN" sz="1800" b="1">
                <a:solidFill>
                  <a:srgbClr val="000000"/>
                </a:solidFill>
              </a:rPr>
              <a:t>C</a:t>
            </a:r>
            <a:r>
              <a:rPr lang="zh-CN" altLang="zh-CN" sz="1800" b="1">
                <a:solidFill>
                  <a:srgbClr val="000000"/>
                </a:solidFill>
              </a:rPr>
              <a:t>公司享有或承担</a:t>
            </a:r>
            <a:r>
              <a:rPr lang="en-US" altLang="zh-CN" sz="1800" b="1">
                <a:solidFill>
                  <a:srgbClr val="000000"/>
                </a:solidFill>
              </a:rPr>
              <a:t>40%</a:t>
            </a:r>
            <a:r>
              <a:rPr lang="zh-CN" altLang="zh-CN" sz="1800" b="1">
                <a:solidFill>
                  <a:srgbClr val="000000"/>
                </a:solidFill>
              </a:rPr>
              <a:t>，</a:t>
            </a:r>
            <a:r>
              <a:rPr lang="en-US" altLang="zh-CN" sz="1800" b="1">
                <a:solidFill>
                  <a:srgbClr val="000000"/>
                </a:solidFill>
              </a:rPr>
              <a:t>B</a:t>
            </a:r>
            <a:r>
              <a:rPr lang="zh-CN" altLang="zh-CN" sz="1800" b="1">
                <a:solidFill>
                  <a:srgbClr val="000000"/>
                </a:solidFill>
              </a:rPr>
              <a:t>公司享有或承担</a:t>
            </a:r>
            <a:r>
              <a:rPr lang="en-US" altLang="zh-CN" sz="1800" b="1">
                <a:solidFill>
                  <a:srgbClr val="000000"/>
                </a:solidFill>
              </a:rPr>
              <a:t>60%</a:t>
            </a:r>
            <a:r>
              <a:rPr lang="zh-CN" altLang="zh-CN" sz="1800" b="1">
                <a:solidFill>
                  <a:srgbClr val="000000"/>
                </a:solidFill>
              </a:rPr>
              <a:t>。</a:t>
            </a:r>
            <a:r>
              <a:rPr lang="en-US" altLang="zh-CN" sz="1800" b="1">
                <a:solidFill>
                  <a:srgbClr val="000000"/>
                </a:solidFill>
              </a:rPr>
              <a:t>B</a:t>
            </a:r>
            <a:r>
              <a:rPr lang="zh-CN" altLang="zh-CN" sz="1800" b="1">
                <a:solidFill>
                  <a:srgbClr val="000000"/>
                </a:solidFill>
              </a:rPr>
              <a:t>公司投入的注册资本完全由</a:t>
            </a:r>
            <a:r>
              <a:rPr lang="en-US" altLang="zh-CN" sz="1800" b="1">
                <a:solidFill>
                  <a:srgbClr val="000000"/>
                </a:solidFill>
              </a:rPr>
              <a:t>B</a:t>
            </a:r>
            <a:r>
              <a:rPr lang="zh-CN" altLang="zh-CN" sz="1800" b="1">
                <a:solidFill>
                  <a:srgbClr val="000000"/>
                </a:solidFill>
              </a:rPr>
              <a:t>公司享有，</a:t>
            </a:r>
            <a:r>
              <a:rPr lang="en-US" altLang="zh-CN" sz="1800" b="1">
                <a:solidFill>
                  <a:srgbClr val="000000"/>
                </a:solidFill>
              </a:rPr>
              <a:t>C</a:t>
            </a:r>
            <a:r>
              <a:rPr lang="zh-CN" altLang="zh-CN" sz="1800" b="1">
                <a:solidFill>
                  <a:srgbClr val="000000"/>
                </a:solidFill>
              </a:rPr>
              <a:t>公司不享有该部分资产的产权。</a:t>
            </a:r>
            <a:endParaRPr lang="en-US" altLang="zh-CN" sz="1800" b="1">
              <a:solidFill>
                <a:srgbClr val="000000"/>
              </a:solidFill>
            </a:endParaRPr>
          </a:p>
          <a:p>
            <a:pPr>
              <a:buFont typeface="Wingdings" panose="05000000000000000000" pitchFamily="2" charset="2"/>
              <a:buNone/>
            </a:pPr>
            <a:r>
              <a:rPr lang="en-US" altLang="zh-CN" sz="1800" b="1">
                <a:solidFill>
                  <a:srgbClr val="000000"/>
                </a:solidFill>
              </a:rPr>
              <a:t>    </a:t>
            </a:r>
            <a:r>
              <a:rPr lang="zh-CN" altLang="zh-CN" sz="1800" b="1">
                <a:solidFill>
                  <a:srgbClr val="000000"/>
                </a:solidFill>
              </a:rPr>
              <a:t>经有关部门批准，</a:t>
            </a:r>
            <a:r>
              <a:rPr lang="en-US" altLang="zh-CN" sz="1800" b="1">
                <a:solidFill>
                  <a:srgbClr val="000000"/>
                </a:solidFill>
              </a:rPr>
              <a:t>A</a:t>
            </a:r>
            <a:r>
              <a:rPr lang="zh-CN" altLang="zh-CN" sz="1800" b="1">
                <a:solidFill>
                  <a:srgbClr val="000000"/>
                </a:solidFill>
              </a:rPr>
              <a:t>公司与</a:t>
            </a:r>
            <a:r>
              <a:rPr lang="en-US" altLang="zh-CN" sz="1800" b="1">
                <a:solidFill>
                  <a:srgbClr val="000000"/>
                </a:solidFill>
              </a:rPr>
              <a:t>C</a:t>
            </a:r>
            <a:r>
              <a:rPr lang="zh-CN" altLang="zh-CN" sz="1800" b="1">
                <a:solidFill>
                  <a:srgbClr val="000000"/>
                </a:solidFill>
              </a:rPr>
              <a:t>公司签订协议，</a:t>
            </a:r>
            <a:r>
              <a:rPr lang="en-US" altLang="zh-CN" sz="1800" b="1">
                <a:solidFill>
                  <a:srgbClr val="000000"/>
                </a:solidFill>
              </a:rPr>
              <a:t>A</a:t>
            </a:r>
            <a:r>
              <a:rPr lang="zh-CN" altLang="zh-CN" sz="1800" b="1">
                <a:solidFill>
                  <a:srgbClr val="000000"/>
                </a:solidFill>
              </a:rPr>
              <a:t>公司吸收合并</a:t>
            </a:r>
            <a:r>
              <a:rPr lang="en-US" altLang="zh-CN" sz="1800" b="1">
                <a:solidFill>
                  <a:srgbClr val="000000"/>
                </a:solidFill>
              </a:rPr>
              <a:t>C</a:t>
            </a:r>
            <a:r>
              <a:rPr lang="zh-CN" altLang="zh-CN" sz="1800" b="1">
                <a:solidFill>
                  <a:srgbClr val="000000"/>
                </a:solidFill>
              </a:rPr>
              <a:t>公司。吸收合并后，</a:t>
            </a:r>
            <a:r>
              <a:rPr lang="en-US" altLang="zh-CN" sz="1800" b="1">
                <a:solidFill>
                  <a:srgbClr val="000000"/>
                </a:solidFill>
              </a:rPr>
              <a:t>A</a:t>
            </a:r>
            <a:r>
              <a:rPr lang="zh-CN" altLang="zh-CN" sz="1800" b="1">
                <a:solidFill>
                  <a:srgbClr val="000000"/>
                </a:solidFill>
              </a:rPr>
              <a:t>公司未对</a:t>
            </a:r>
            <a:r>
              <a:rPr lang="en-US" altLang="zh-CN" sz="1800" b="1">
                <a:solidFill>
                  <a:srgbClr val="000000"/>
                </a:solidFill>
              </a:rPr>
              <a:t>D</a:t>
            </a:r>
            <a:r>
              <a:rPr lang="zh-CN" altLang="zh-CN" sz="1800" b="1">
                <a:solidFill>
                  <a:srgbClr val="000000"/>
                </a:solidFill>
              </a:rPr>
              <a:t>公司进行投资，但通过</a:t>
            </a:r>
            <a:r>
              <a:rPr lang="en-US" altLang="zh-CN" sz="1800" b="1">
                <a:solidFill>
                  <a:srgbClr val="000000"/>
                </a:solidFill>
              </a:rPr>
              <a:t>C</a:t>
            </a:r>
            <a:r>
              <a:rPr lang="zh-CN" altLang="zh-CN" sz="1800" b="1">
                <a:solidFill>
                  <a:srgbClr val="000000"/>
                </a:solidFill>
              </a:rPr>
              <a:t>公司与</a:t>
            </a:r>
            <a:r>
              <a:rPr lang="en-US" altLang="zh-CN" sz="1800" b="1">
                <a:solidFill>
                  <a:srgbClr val="000000"/>
                </a:solidFill>
              </a:rPr>
              <a:t>D</a:t>
            </a:r>
            <a:r>
              <a:rPr lang="zh-CN" altLang="zh-CN" sz="1800" b="1">
                <a:solidFill>
                  <a:srgbClr val="000000"/>
                </a:solidFill>
              </a:rPr>
              <a:t>公司的原协议持有</a:t>
            </a:r>
            <a:r>
              <a:rPr lang="en-US" altLang="zh-CN" sz="1800" b="1">
                <a:solidFill>
                  <a:srgbClr val="000000"/>
                </a:solidFill>
              </a:rPr>
              <a:t>D</a:t>
            </a:r>
            <a:r>
              <a:rPr lang="zh-CN" altLang="zh-CN" sz="1800" b="1">
                <a:solidFill>
                  <a:srgbClr val="000000"/>
                </a:solidFill>
              </a:rPr>
              <a:t>公司</a:t>
            </a:r>
            <a:r>
              <a:rPr lang="en-US" altLang="zh-CN" sz="1800" b="1">
                <a:solidFill>
                  <a:srgbClr val="000000"/>
                </a:solidFill>
              </a:rPr>
              <a:t>40%</a:t>
            </a:r>
            <a:r>
              <a:rPr lang="zh-CN" altLang="zh-CN" sz="1800" b="1">
                <a:solidFill>
                  <a:srgbClr val="000000"/>
                </a:solidFill>
              </a:rPr>
              <a:t>的收益权，而</a:t>
            </a:r>
            <a:r>
              <a:rPr lang="en-US" altLang="zh-CN" sz="1800" b="1">
                <a:solidFill>
                  <a:srgbClr val="000000"/>
                </a:solidFill>
              </a:rPr>
              <a:t>D</a:t>
            </a:r>
            <a:r>
              <a:rPr lang="zh-CN" altLang="zh-CN" sz="1800" b="1">
                <a:solidFill>
                  <a:srgbClr val="000000"/>
                </a:solidFill>
              </a:rPr>
              <a:t>公司的产权仍由</a:t>
            </a:r>
            <a:r>
              <a:rPr lang="en-US" altLang="zh-CN" sz="1800" b="1">
                <a:solidFill>
                  <a:srgbClr val="000000"/>
                </a:solidFill>
              </a:rPr>
              <a:t>B</a:t>
            </a:r>
            <a:r>
              <a:rPr lang="zh-CN" altLang="zh-CN" sz="1800" b="1">
                <a:solidFill>
                  <a:srgbClr val="000000"/>
                </a:solidFill>
              </a:rPr>
              <a:t>公司及当地国资委管理。</a:t>
            </a:r>
            <a:r>
              <a:rPr lang="en-US" altLang="zh-CN" sz="1800" b="1">
                <a:solidFill>
                  <a:srgbClr val="000000"/>
                </a:solidFill>
              </a:rPr>
              <a:t>2014</a:t>
            </a:r>
            <a:r>
              <a:rPr lang="zh-CN" altLang="zh-CN" sz="1800" b="1">
                <a:solidFill>
                  <a:srgbClr val="000000"/>
                </a:solidFill>
              </a:rPr>
              <a:t>年</a:t>
            </a:r>
            <a:r>
              <a:rPr lang="en-US" altLang="zh-CN" sz="1800" b="1">
                <a:solidFill>
                  <a:srgbClr val="000000"/>
                </a:solidFill>
              </a:rPr>
              <a:t>12</a:t>
            </a:r>
            <a:r>
              <a:rPr lang="zh-CN" altLang="zh-CN" sz="1800" b="1">
                <a:solidFill>
                  <a:srgbClr val="000000"/>
                </a:solidFill>
              </a:rPr>
              <a:t>月，</a:t>
            </a:r>
            <a:r>
              <a:rPr lang="en-US" altLang="zh-CN" sz="1800" b="1">
                <a:solidFill>
                  <a:srgbClr val="000000"/>
                </a:solidFill>
              </a:rPr>
              <a:t>A</a:t>
            </a:r>
            <a:r>
              <a:rPr lang="zh-CN" altLang="zh-CN" sz="1800" b="1">
                <a:solidFill>
                  <a:srgbClr val="000000"/>
                </a:solidFill>
              </a:rPr>
              <a:t>公司与当地国资委签订《产权转让合同》，受让</a:t>
            </a:r>
            <a:r>
              <a:rPr lang="en-US" altLang="zh-CN" sz="1800" b="1">
                <a:solidFill>
                  <a:srgbClr val="000000"/>
                </a:solidFill>
              </a:rPr>
              <a:t>D</a:t>
            </a:r>
            <a:r>
              <a:rPr lang="zh-CN" altLang="zh-CN" sz="1800" b="1">
                <a:solidFill>
                  <a:srgbClr val="000000"/>
                </a:solidFill>
              </a:rPr>
              <a:t>公司全部产权，包括由当地国资委持有的</a:t>
            </a:r>
            <a:r>
              <a:rPr lang="en-US" altLang="zh-CN" sz="1800" b="1">
                <a:solidFill>
                  <a:srgbClr val="000000"/>
                </a:solidFill>
              </a:rPr>
              <a:t>D</a:t>
            </a:r>
            <a:r>
              <a:rPr lang="zh-CN" altLang="zh-CN" sz="1800" b="1">
                <a:solidFill>
                  <a:srgbClr val="000000"/>
                </a:solidFill>
              </a:rPr>
              <a:t>公司终极产权，以及当地国资委享有的</a:t>
            </a:r>
            <a:r>
              <a:rPr lang="en-US" altLang="zh-CN" sz="1800" b="1">
                <a:solidFill>
                  <a:srgbClr val="000000"/>
                </a:solidFill>
              </a:rPr>
              <a:t>D</a:t>
            </a:r>
            <a:r>
              <a:rPr lang="zh-CN" altLang="zh-CN" sz="1800" b="1">
                <a:solidFill>
                  <a:srgbClr val="000000"/>
                </a:solidFill>
              </a:rPr>
              <a:t>公司</a:t>
            </a:r>
            <a:r>
              <a:rPr lang="en-US" altLang="zh-CN" sz="1800" b="1">
                <a:solidFill>
                  <a:srgbClr val="000000"/>
                </a:solidFill>
              </a:rPr>
              <a:t>60%</a:t>
            </a:r>
            <a:r>
              <a:rPr lang="zh-CN" altLang="zh-CN" sz="1800" b="1">
                <a:solidFill>
                  <a:srgbClr val="000000"/>
                </a:solidFill>
              </a:rPr>
              <a:t>收益权和</a:t>
            </a:r>
            <a:r>
              <a:rPr lang="en-US" altLang="zh-CN" sz="1800" b="1">
                <a:solidFill>
                  <a:srgbClr val="000000"/>
                </a:solidFill>
              </a:rPr>
              <a:t>C</a:t>
            </a:r>
            <a:r>
              <a:rPr lang="zh-CN" altLang="zh-CN" sz="1800" b="1">
                <a:solidFill>
                  <a:srgbClr val="000000"/>
                </a:solidFill>
              </a:rPr>
              <a:t>公司享有的</a:t>
            </a:r>
            <a:r>
              <a:rPr lang="en-US" altLang="zh-CN" sz="1800" b="1">
                <a:solidFill>
                  <a:srgbClr val="000000"/>
                </a:solidFill>
              </a:rPr>
              <a:t>D</a:t>
            </a:r>
            <a:r>
              <a:rPr lang="zh-CN" altLang="zh-CN" sz="1800" b="1">
                <a:solidFill>
                  <a:srgbClr val="000000"/>
                </a:solidFill>
              </a:rPr>
              <a:t>公司</a:t>
            </a:r>
            <a:r>
              <a:rPr lang="en-US" altLang="zh-CN" sz="1800" b="1">
                <a:solidFill>
                  <a:srgbClr val="000000"/>
                </a:solidFill>
              </a:rPr>
              <a:t>40%</a:t>
            </a:r>
            <a:r>
              <a:rPr lang="zh-CN" altLang="zh-CN" sz="1800" b="1">
                <a:solidFill>
                  <a:srgbClr val="000000"/>
                </a:solidFill>
              </a:rPr>
              <a:t>收益权。对于</a:t>
            </a:r>
            <a:r>
              <a:rPr lang="en-US" altLang="zh-CN" sz="1800" b="1">
                <a:solidFill>
                  <a:srgbClr val="000000"/>
                </a:solidFill>
              </a:rPr>
              <a:t>D</a:t>
            </a:r>
            <a:r>
              <a:rPr lang="zh-CN" altLang="zh-CN" sz="1800" b="1">
                <a:solidFill>
                  <a:srgbClr val="000000"/>
                </a:solidFill>
              </a:rPr>
              <a:t>公司账面净资产与</a:t>
            </a:r>
            <a:r>
              <a:rPr lang="en-US" altLang="zh-CN" sz="1800" b="1">
                <a:solidFill>
                  <a:srgbClr val="000000"/>
                </a:solidFill>
              </a:rPr>
              <a:t>A</a:t>
            </a:r>
            <a:r>
              <a:rPr lang="zh-CN" altLang="zh-CN" sz="1800" b="1">
                <a:solidFill>
                  <a:srgbClr val="000000"/>
                </a:solidFill>
              </a:rPr>
              <a:t>公司投资成本之间的差额，</a:t>
            </a:r>
            <a:r>
              <a:rPr lang="en-US" altLang="zh-CN" sz="1800" b="1">
                <a:solidFill>
                  <a:srgbClr val="000000"/>
                </a:solidFill>
              </a:rPr>
              <a:t>A</a:t>
            </a:r>
            <a:r>
              <a:rPr lang="zh-CN" altLang="zh-CN" sz="1800" b="1">
                <a:solidFill>
                  <a:srgbClr val="000000"/>
                </a:solidFill>
              </a:rPr>
              <a:t>公司认为：</a:t>
            </a:r>
            <a:r>
              <a:rPr lang="en-US" altLang="zh-CN" sz="1800" b="1">
                <a:solidFill>
                  <a:srgbClr val="000000"/>
                </a:solidFill>
              </a:rPr>
              <a:t>C</a:t>
            </a:r>
            <a:r>
              <a:rPr lang="zh-CN" altLang="zh-CN" sz="1800" b="1">
                <a:solidFill>
                  <a:srgbClr val="000000"/>
                </a:solidFill>
              </a:rPr>
              <a:t>公司原组织、管理、控制</a:t>
            </a:r>
            <a:r>
              <a:rPr lang="en-US" altLang="zh-CN" sz="1800" b="1">
                <a:solidFill>
                  <a:srgbClr val="000000"/>
                </a:solidFill>
              </a:rPr>
              <a:t>D</a:t>
            </a:r>
            <a:r>
              <a:rPr lang="zh-CN" altLang="zh-CN" sz="1800" b="1">
                <a:solidFill>
                  <a:srgbClr val="000000"/>
                </a:solidFill>
              </a:rPr>
              <a:t>公司的生产经营，</a:t>
            </a:r>
            <a:r>
              <a:rPr lang="en-US" altLang="zh-CN" sz="1800" b="1">
                <a:solidFill>
                  <a:srgbClr val="000000"/>
                </a:solidFill>
              </a:rPr>
              <a:t>C</a:t>
            </a:r>
            <a:r>
              <a:rPr lang="zh-CN" altLang="zh-CN" sz="1800" b="1">
                <a:solidFill>
                  <a:srgbClr val="000000"/>
                </a:solidFill>
              </a:rPr>
              <a:t>公司对</a:t>
            </a:r>
            <a:r>
              <a:rPr lang="en-US" altLang="zh-CN" sz="1800" b="1">
                <a:solidFill>
                  <a:srgbClr val="000000"/>
                </a:solidFill>
              </a:rPr>
              <a:t>D</a:t>
            </a:r>
            <a:r>
              <a:rPr lang="zh-CN" altLang="zh-CN" sz="1800" b="1">
                <a:solidFill>
                  <a:srgbClr val="000000"/>
                </a:solidFill>
              </a:rPr>
              <a:t>公司形成控制。在</a:t>
            </a:r>
            <a:r>
              <a:rPr lang="en-US" altLang="zh-CN" sz="1800" b="1">
                <a:solidFill>
                  <a:srgbClr val="000000"/>
                </a:solidFill>
              </a:rPr>
              <a:t>A</a:t>
            </a:r>
            <a:r>
              <a:rPr lang="zh-CN" altLang="zh-CN" sz="1800" b="1">
                <a:solidFill>
                  <a:srgbClr val="000000"/>
                </a:solidFill>
              </a:rPr>
              <a:t>公司吸收合并</a:t>
            </a:r>
            <a:r>
              <a:rPr lang="en-US" altLang="zh-CN" sz="1800" b="1">
                <a:solidFill>
                  <a:srgbClr val="000000"/>
                </a:solidFill>
              </a:rPr>
              <a:t>C</a:t>
            </a:r>
            <a:r>
              <a:rPr lang="zh-CN" altLang="zh-CN" sz="1800" b="1">
                <a:solidFill>
                  <a:srgbClr val="000000"/>
                </a:solidFill>
              </a:rPr>
              <a:t>公司后继承了原</a:t>
            </a:r>
            <a:r>
              <a:rPr lang="en-US" altLang="zh-CN" sz="1800" b="1">
                <a:solidFill>
                  <a:srgbClr val="000000"/>
                </a:solidFill>
              </a:rPr>
              <a:t>C</a:t>
            </a:r>
            <a:r>
              <a:rPr lang="zh-CN" altLang="zh-CN" sz="1800" b="1">
                <a:solidFill>
                  <a:srgbClr val="000000"/>
                </a:solidFill>
              </a:rPr>
              <a:t>公司享有的对</a:t>
            </a:r>
            <a:r>
              <a:rPr lang="en-US" altLang="zh-CN" sz="1800" b="1">
                <a:solidFill>
                  <a:srgbClr val="000000"/>
                </a:solidFill>
              </a:rPr>
              <a:t>D</a:t>
            </a:r>
            <a:r>
              <a:rPr lang="zh-CN" altLang="zh-CN" sz="1800" b="1">
                <a:solidFill>
                  <a:srgbClr val="000000"/>
                </a:solidFill>
              </a:rPr>
              <a:t>公司的经营权和</a:t>
            </a:r>
            <a:r>
              <a:rPr lang="en-US" altLang="zh-CN" sz="1800" b="1">
                <a:solidFill>
                  <a:srgbClr val="000000"/>
                </a:solidFill>
              </a:rPr>
              <a:t>40%</a:t>
            </a:r>
            <a:r>
              <a:rPr lang="zh-CN" altLang="zh-CN" sz="1800" b="1">
                <a:solidFill>
                  <a:srgbClr val="000000"/>
                </a:solidFill>
              </a:rPr>
              <a:t>收益权，因此，</a:t>
            </a:r>
            <a:r>
              <a:rPr lang="en-US" altLang="zh-CN" sz="1800" b="1">
                <a:solidFill>
                  <a:srgbClr val="000000"/>
                </a:solidFill>
              </a:rPr>
              <a:t>A</a:t>
            </a:r>
            <a:r>
              <a:rPr lang="zh-CN" altLang="zh-CN" sz="1800" b="1">
                <a:solidFill>
                  <a:srgbClr val="000000"/>
                </a:solidFill>
              </a:rPr>
              <a:t>公司对</a:t>
            </a:r>
            <a:r>
              <a:rPr lang="en-US" altLang="zh-CN" sz="1800" b="1">
                <a:solidFill>
                  <a:srgbClr val="000000"/>
                </a:solidFill>
              </a:rPr>
              <a:t>D</a:t>
            </a:r>
            <a:r>
              <a:rPr lang="zh-CN" altLang="zh-CN" sz="1800" b="1">
                <a:solidFill>
                  <a:srgbClr val="000000"/>
                </a:solidFill>
              </a:rPr>
              <a:t>公司形成控制。</a:t>
            </a:r>
            <a:r>
              <a:rPr lang="en-US" altLang="zh-CN" sz="1800" b="1">
                <a:solidFill>
                  <a:srgbClr val="000000"/>
                </a:solidFill>
              </a:rPr>
              <a:t>A</a:t>
            </a:r>
            <a:r>
              <a:rPr lang="zh-CN" altLang="zh-CN" sz="1800" b="1">
                <a:solidFill>
                  <a:srgbClr val="000000"/>
                </a:solidFill>
              </a:rPr>
              <a:t>公司可以比照购买子公司其他股东持有的股权的核算原则，将上述差异冲减合井报表的资本公积。</a:t>
            </a:r>
            <a:endParaRPr lang="en-US" altLang="zh-CN" sz="1800" b="1">
              <a:solidFill>
                <a:srgbClr val="000000"/>
              </a:solidFill>
            </a:endParaRPr>
          </a:p>
          <a:p>
            <a:pPr>
              <a:buFont typeface="Wingdings" panose="05000000000000000000" pitchFamily="2" charset="2"/>
              <a:buNone/>
            </a:pPr>
            <a:r>
              <a:rPr lang="en-US" altLang="zh-CN" sz="1800" b="1">
                <a:solidFill>
                  <a:srgbClr val="FF0000"/>
                </a:solidFill>
              </a:rPr>
              <a:t>      </a:t>
            </a:r>
            <a:r>
              <a:rPr lang="zh-CN" altLang="zh-CN" sz="1800" b="1">
                <a:solidFill>
                  <a:srgbClr val="FF0000"/>
                </a:solidFill>
              </a:rPr>
              <a:t>问题：</a:t>
            </a:r>
            <a:r>
              <a:rPr lang="en-US" altLang="zh-CN" sz="1800" b="1">
                <a:solidFill>
                  <a:srgbClr val="000000"/>
                </a:solidFill>
              </a:rPr>
              <a:t>A</a:t>
            </a:r>
            <a:r>
              <a:rPr lang="zh-CN" altLang="zh-CN" sz="1800" b="1">
                <a:solidFill>
                  <a:srgbClr val="000000"/>
                </a:solidFill>
              </a:rPr>
              <a:t>公司的上述会计处理是否正确？</a:t>
            </a:r>
            <a:endParaRPr lang="zh-CN" altLang="en-US" sz="1800" b="1">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16470C6-FA51-4EF8-815A-2BB363DE97D9}" type="slidenum">
              <a:rPr kumimoji="0" lang="en-US" altLang="zh-CN" sz="1400"/>
              <a:t>33</a:t>
            </a:fld>
            <a:endParaRPr kumimoji="0" lang="en-US" altLang="zh-CN" sz="1400"/>
          </a:p>
        </p:txBody>
      </p:sp>
      <p:sp>
        <p:nvSpPr>
          <p:cNvPr id="90115" name="文本框 2"/>
          <p:cNvSpPr txBox="1">
            <a:spLocks noChangeArrowheads="1"/>
          </p:cNvSpPr>
          <p:nvPr/>
        </p:nvSpPr>
        <p:spPr bwMode="auto">
          <a:xfrm>
            <a:off x="539750" y="908050"/>
            <a:ext cx="81359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rPr>
              <a:t>     A</a:t>
            </a:r>
            <a:r>
              <a:rPr lang="zh-CN" altLang="zh-CN" sz="1800" b="1">
                <a:solidFill>
                  <a:srgbClr val="000000"/>
                </a:solidFill>
              </a:rPr>
              <a:t>公司为上市公司，</a:t>
            </a:r>
            <a:r>
              <a:rPr lang="en-US" altLang="zh-CN" sz="1800" b="1">
                <a:solidFill>
                  <a:srgbClr val="000000"/>
                </a:solidFill>
              </a:rPr>
              <a:t>2011</a:t>
            </a:r>
            <a:r>
              <a:rPr lang="zh-CN" altLang="zh-CN" sz="1800" b="1">
                <a:solidFill>
                  <a:srgbClr val="000000"/>
                </a:solidFill>
              </a:rPr>
              <a:t>年</a:t>
            </a:r>
            <a:r>
              <a:rPr lang="en-US" altLang="zh-CN" sz="1800" b="1">
                <a:solidFill>
                  <a:srgbClr val="000000"/>
                </a:solidFill>
              </a:rPr>
              <a:t>1</a:t>
            </a:r>
            <a:r>
              <a:rPr lang="zh-CN" altLang="zh-CN" sz="1800" b="1">
                <a:solidFill>
                  <a:srgbClr val="000000"/>
                </a:solidFill>
              </a:rPr>
              <a:t>月</a:t>
            </a:r>
            <a:r>
              <a:rPr lang="en-US" altLang="zh-CN" sz="1800" b="1">
                <a:solidFill>
                  <a:srgbClr val="000000"/>
                </a:solidFill>
              </a:rPr>
              <a:t>A</a:t>
            </a:r>
            <a:r>
              <a:rPr lang="zh-CN" altLang="zh-CN" sz="1800" b="1">
                <a:solidFill>
                  <a:srgbClr val="000000"/>
                </a:solidFill>
              </a:rPr>
              <a:t>公司与自然人李某签订承包合同，将子公司</a:t>
            </a:r>
            <a:r>
              <a:rPr lang="en-US" altLang="zh-CN" sz="1800" b="1">
                <a:solidFill>
                  <a:srgbClr val="000000"/>
                </a:solidFill>
              </a:rPr>
              <a:t>B</a:t>
            </a:r>
            <a:r>
              <a:rPr lang="zh-CN" altLang="zh-CN" sz="1800" b="1">
                <a:solidFill>
                  <a:srgbClr val="000000"/>
                </a:solidFill>
              </a:rPr>
              <a:t>公司整体承包给李某，</a:t>
            </a:r>
            <a:r>
              <a:rPr lang="en-US" altLang="zh-CN" sz="1800" b="1">
                <a:solidFill>
                  <a:srgbClr val="000000"/>
                </a:solidFill>
              </a:rPr>
              <a:t>B</a:t>
            </a:r>
            <a:r>
              <a:rPr lang="zh-CN" altLang="zh-CN" sz="1800" b="1">
                <a:solidFill>
                  <a:srgbClr val="000000"/>
                </a:solidFill>
              </a:rPr>
              <a:t>公司的核心资产为一条具有独立生产能力的通用设备生产线，且</a:t>
            </a:r>
            <a:r>
              <a:rPr lang="en-US" altLang="zh-CN" sz="1800" b="1">
                <a:solidFill>
                  <a:srgbClr val="000000"/>
                </a:solidFill>
              </a:rPr>
              <a:t>B</a:t>
            </a:r>
            <a:r>
              <a:rPr lang="zh-CN" altLang="zh-CN" sz="1800" b="1">
                <a:solidFill>
                  <a:srgbClr val="000000"/>
                </a:solidFill>
              </a:rPr>
              <a:t>公司现有一套生产线管理体系及稳定的生产管理团队。</a:t>
            </a:r>
            <a:r>
              <a:rPr lang="en-US" altLang="zh-CN" sz="1800" b="1">
                <a:solidFill>
                  <a:srgbClr val="000000"/>
                </a:solidFill>
              </a:rPr>
              <a:t>B</a:t>
            </a:r>
            <a:r>
              <a:rPr lang="zh-CN" altLang="zh-CN" sz="1800" b="1">
                <a:solidFill>
                  <a:srgbClr val="000000"/>
                </a:solidFill>
              </a:rPr>
              <a:t>公司生产线主要设备的预计尚可使用寿命为</a:t>
            </a:r>
            <a:r>
              <a:rPr lang="en-US" altLang="zh-CN" sz="1800" b="1">
                <a:solidFill>
                  <a:srgbClr val="000000"/>
                </a:solidFill>
              </a:rPr>
              <a:t>15</a:t>
            </a:r>
            <a:r>
              <a:rPr lang="zh-CN" altLang="zh-CN" sz="1800" b="1">
                <a:solidFill>
                  <a:srgbClr val="000000"/>
                </a:solidFill>
              </a:rPr>
              <a:t>年。承包期</a:t>
            </a:r>
            <a:r>
              <a:rPr lang="en-US" altLang="zh-CN" sz="1800" b="1">
                <a:solidFill>
                  <a:srgbClr val="000000"/>
                </a:solidFill>
              </a:rPr>
              <a:t>2</a:t>
            </a:r>
            <a:r>
              <a:rPr lang="zh-CN" altLang="zh-CN" sz="1800" b="1">
                <a:solidFill>
                  <a:srgbClr val="000000"/>
                </a:solidFill>
              </a:rPr>
              <a:t>年，从</a:t>
            </a:r>
            <a:r>
              <a:rPr lang="en-US" altLang="zh-CN" sz="1800" b="1">
                <a:solidFill>
                  <a:srgbClr val="000000"/>
                </a:solidFill>
              </a:rPr>
              <a:t>2011</a:t>
            </a:r>
            <a:r>
              <a:rPr lang="zh-CN" altLang="zh-CN" sz="1800" b="1">
                <a:solidFill>
                  <a:srgbClr val="000000"/>
                </a:solidFill>
              </a:rPr>
              <a:t>年</a:t>
            </a:r>
            <a:r>
              <a:rPr lang="en-US" altLang="zh-CN" sz="1800" b="1">
                <a:solidFill>
                  <a:srgbClr val="000000"/>
                </a:solidFill>
              </a:rPr>
              <a:t>1</a:t>
            </a:r>
            <a:r>
              <a:rPr lang="zh-CN" altLang="zh-CN" sz="1800" b="1">
                <a:solidFill>
                  <a:srgbClr val="000000"/>
                </a:solidFill>
              </a:rPr>
              <a:t>月</a:t>
            </a:r>
            <a:r>
              <a:rPr lang="en-US" altLang="zh-CN" sz="1800" b="1">
                <a:solidFill>
                  <a:srgbClr val="000000"/>
                </a:solidFill>
              </a:rPr>
              <a:t>1</a:t>
            </a:r>
            <a:r>
              <a:rPr lang="zh-CN" altLang="zh-CN" sz="1800" b="1">
                <a:solidFill>
                  <a:srgbClr val="000000"/>
                </a:solidFill>
              </a:rPr>
              <a:t>日起至</a:t>
            </a:r>
            <a:r>
              <a:rPr lang="en-US" altLang="zh-CN" sz="1800" b="1">
                <a:solidFill>
                  <a:srgbClr val="000000"/>
                </a:solidFill>
              </a:rPr>
              <a:t>2012</a:t>
            </a:r>
            <a:r>
              <a:rPr lang="zh-CN" altLang="zh-CN" sz="1800" b="1">
                <a:solidFill>
                  <a:srgbClr val="000000"/>
                </a:solidFill>
              </a:rPr>
              <a:t>年</a:t>
            </a:r>
            <a:r>
              <a:rPr lang="en-US" altLang="zh-CN" sz="1800" b="1">
                <a:solidFill>
                  <a:srgbClr val="000000"/>
                </a:solidFill>
              </a:rPr>
              <a:t>12</a:t>
            </a:r>
            <a:r>
              <a:rPr lang="zh-CN" altLang="zh-CN" sz="1800" b="1">
                <a:solidFill>
                  <a:srgbClr val="000000"/>
                </a:solidFill>
              </a:rPr>
              <a:t>月</a:t>
            </a:r>
            <a:r>
              <a:rPr lang="en-US" altLang="zh-CN" sz="1800" b="1">
                <a:solidFill>
                  <a:srgbClr val="000000"/>
                </a:solidFill>
              </a:rPr>
              <a:t>31</a:t>
            </a:r>
            <a:r>
              <a:rPr lang="zh-CN" altLang="zh-CN" sz="1800" b="1">
                <a:solidFill>
                  <a:srgbClr val="000000"/>
                </a:solidFill>
              </a:rPr>
              <a:t>日止，承包期内每年租金</a:t>
            </a:r>
            <a:r>
              <a:rPr lang="en-US" altLang="zh-CN" sz="1800" b="1">
                <a:solidFill>
                  <a:srgbClr val="000000"/>
                </a:solidFill>
              </a:rPr>
              <a:t>200</a:t>
            </a:r>
            <a:r>
              <a:rPr lang="zh-CN" altLang="zh-CN" sz="1800" b="1">
                <a:solidFill>
                  <a:srgbClr val="000000"/>
                </a:solidFill>
              </a:rPr>
              <a:t>万元，无论</a:t>
            </a:r>
            <a:r>
              <a:rPr lang="en-US" altLang="zh-CN" sz="1800" b="1">
                <a:solidFill>
                  <a:srgbClr val="000000"/>
                </a:solidFill>
              </a:rPr>
              <a:t>B</a:t>
            </a:r>
            <a:r>
              <a:rPr lang="zh-CN" altLang="zh-CN" sz="1800" b="1">
                <a:solidFill>
                  <a:srgbClr val="000000"/>
                </a:solidFill>
              </a:rPr>
              <a:t>公司实际业绩如何，李某均须在承包期内每年支付</a:t>
            </a:r>
            <a:r>
              <a:rPr lang="en-US" altLang="zh-CN" sz="1800" b="1">
                <a:solidFill>
                  <a:srgbClr val="000000"/>
                </a:solidFill>
              </a:rPr>
              <a:t>200</a:t>
            </a:r>
            <a:r>
              <a:rPr lang="zh-CN" altLang="zh-CN" sz="1800" b="1">
                <a:solidFill>
                  <a:srgbClr val="000000"/>
                </a:solidFill>
              </a:rPr>
              <a:t>万元给</a:t>
            </a:r>
            <a:r>
              <a:rPr lang="en-US" altLang="zh-CN" sz="1800" b="1">
                <a:solidFill>
                  <a:srgbClr val="000000"/>
                </a:solidFill>
              </a:rPr>
              <a:t>A</a:t>
            </a:r>
            <a:r>
              <a:rPr lang="zh-CN" altLang="zh-CN" sz="1800" b="1">
                <a:solidFill>
                  <a:srgbClr val="000000"/>
                </a:solidFill>
              </a:rPr>
              <a:t>公司。签订承包合同当日，两年的承包费总额占</a:t>
            </a:r>
            <a:r>
              <a:rPr lang="en-US" altLang="zh-CN" sz="1800" b="1">
                <a:solidFill>
                  <a:srgbClr val="000000"/>
                </a:solidFill>
              </a:rPr>
              <a:t>B</a:t>
            </a:r>
            <a:r>
              <a:rPr lang="zh-CN" altLang="zh-CN" sz="1800" b="1">
                <a:solidFill>
                  <a:srgbClr val="000000"/>
                </a:solidFill>
              </a:rPr>
              <a:t>公司资产的公允价值的比例并不重大。承包期间李某自主经营、自负盈亏、依法纳税，依法独立承担民事、行政与刑事等责任，保护所承包经营资产的安全，对其进行日常维修和保养，并在</a:t>
            </a:r>
            <a:r>
              <a:rPr lang="en-US" altLang="zh-CN" sz="1800" b="1">
                <a:solidFill>
                  <a:srgbClr val="000000"/>
                </a:solidFill>
              </a:rPr>
              <a:t>2</a:t>
            </a:r>
            <a:r>
              <a:rPr lang="zh-CN" altLang="zh-CN" sz="1800" b="1">
                <a:solidFill>
                  <a:srgbClr val="000000"/>
                </a:solidFill>
              </a:rPr>
              <a:t>年承包期限届满时将状态良好的生产线交还给</a:t>
            </a:r>
            <a:r>
              <a:rPr lang="en-US" altLang="zh-CN" sz="1800" b="1">
                <a:solidFill>
                  <a:srgbClr val="000000"/>
                </a:solidFill>
              </a:rPr>
              <a:t>A</a:t>
            </a:r>
            <a:r>
              <a:rPr lang="zh-CN" altLang="zh-CN" sz="1800" b="1">
                <a:solidFill>
                  <a:srgbClr val="000000"/>
                </a:solidFill>
              </a:rPr>
              <a:t>公司。此外，</a:t>
            </a:r>
            <a:r>
              <a:rPr lang="en-US" altLang="zh-CN" sz="1800" b="1">
                <a:solidFill>
                  <a:srgbClr val="000000"/>
                </a:solidFill>
              </a:rPr>
              <a:t>A</a:t>
            </a:r>
            <a:r>
              <a:rPr lang="zh-CN" altLang="zh-CN" sz="1800" b="1">
                <a:solidFill>
                  <a:srgbClr val="000000"/>
                </a:solidFill>
              </a:rPr>
              <a:t>公司有权通过</a:t>
            </a:r>
            <a:r>
              <a:rPr lang="en-US" altLang="zh-CN" sz="1800" b="1">
                <a:solidFill>
                  <a:srgbClr val="000000"/>
                </a:solidFill>
              </a:rPr>
              <a:t>B</a:t>
            </a:r>
            <a:r>
              <a:rPr lang="zh-CN" altLang="zh-CN" sz="1800" b="1">
                <a:solidFill>
                  <a:srgbClr val="000000"/>
                </a:solidFill>
              </a:rPr>
              <a:t>公司董事会对李某的经营管理行为进行监督，当李某的承包经营行为影响</a:t>
            </a:r>
            <a:r>
              <a:rPr lang="en-US" altLang="zh-CN" sz="1800" b="1">
                <a:solidFill>
                  <a:srgbClr val="000000"/>
                </a:solidFill>
              </a:rPr>
              <a:t>B</a:t>
            </a:r>
            <a:r>
              <a:rPr lang="zh-CN" altLang="zh-CN" sz="1800" b="1">
                <a:solidFill>
                  <a:srgbClr val="000000"/>
                </a:solidFill>
              </a:rPr>
              <a:t>公司形象或损害</a:t>
            </a:r>
            <a:r>
              <a:rPr lang="en-US" altLang="zh-CN" sz="1800" b="1">
                <a:solidFill>
                  <a:srgbClr val="000000"/>
                </a:solidFill>
              </a:rPr>
              <a:t>B</a:t>
            </a:r>
            <a:r>
              <a:rPr lang="zh-CN" altLang="zh-CN" sz="1800" b="1">
                <a:solidFill>
                  <a:srgbClr val="000000"/>
                </a:solidFill>
              </a:rPr>
              <a:t>公司合法权益时，</a:t>
            </a:r>
            <a:r>
              <a:rPr lang="en-US" altLang="zh-CN" sz="1800" b="1">
                <a:solidFill>
                  <a:srgbClr val="000000"/>
                </a:solidFill>
              </a:rPr>
              <a:t>A</a:t>
            </a:r>
            <a:r>
              <a:rPr lang="zh-CN" altLang="zh-CN" sz="1800" b="1">
                <a:solidFill>
                  <a:srgbClr val="000000"/>
                </a:solidFill>
              </a:rPr>
              <a:t>公司有权制止。李某未经</a:t>
            </a:r>
            <a:r>
              <a:rPr lang="en-US" altLang="zh-CN" sz="1800" b="1">
                <a:solidFill>
                  <a:srgbClr val="000000"/>
                </a:solidFill>
              </a:rPr>
              <a:t>A</a:t>
            </a:r>
            <a:r>
              <a:rPr lang="zh-CN" altLang="zh-CN" sz="1800" b="1">
                <a:solidFill>
                  <a:srgbClr val="000000"/>
                </a:solidFill>
              </a:rPr>
              <a:t>公司书面授权，不得将该业务委托给第三方进行经营，李某也不得在未取得</a:t>
            </a:r>
            <a:r>
              <a:rPr lang="en-US" altLang="zh-CN" sz="1800" b="1">
                <a:solidFill>
                  <a:srgbClr val="000000"/>
                </a:solidFill>
              </a:rPr>
              <a:t>A</a:t>
            </a:r>
            <a:r>
              <a:rPr lang="zh-CN" altLang="zh-CN" sz="1800" b="1">
                <a:solidFill>
                  <a:srgbClr val="000000"/>
                </a:solidFill>
              </a:rPr>
              <a:t>公司授权的情况下，擅自动用</a:t>
            </a:r>
            <a:r>
              <a:rPr lang="en-US" altLang="zh-CN" sz="1800" b="1">
                <a:solidFill>
                  <a:srgbClr val="000000"/>
                </a:solidFill>
              </a:rPr>
              <a:t>B</a:t>
            </a:r>
            <a:r>
              <a:rPr lang="zh-CN" altLang="zh-CN" sz="1800" b="1">
                <a:solidFill>
                  <a:srgbClr val="000000"/>
                </a:solidFill>
              </a:rPr>
              <a:t>公司的任何资产或者以</a:t>
            </a:r>
            <a:r>
              <a:rPr lang="en-US" altLang="zh-CN" sz="1800" b="1">
                <a:solidFill>
                  <a:srgbClr val="000000"/>
                </a:solidFill>
              </a:rPr>
              <a:t>B</a:t>
            </a:r>
            <a:r>
              <a:rPr lang="zh-CN" altLang="zh-CN" sz="1800" b="1">
                <a:solidFill>
                  <a:srgbClr val="000000"/>
                </a:solidFill>
              </a:rPr>
              <a:t>公司的名义对外借款。</a:t>
            </a:r>
          </a:p>
          <a:p>
            <a:pPr>
              <a:spcBef>
                <a:spcPct val="0"/>
              </a:spcBef>
              <a:buClrTx/>
              <a:buSzTx/>
              <a:buFontTx/>
              <a:buNone/>
            </a:pPr>
            <a:r>
              <a:rPr lang="en-US" altLang="zh-CN" sz="1800" b="1">
                <a:solidFill>
                  <a:srgbClr val="000000"/>
                </a:solidFill>
              </a:rPr>
              <a:t>    </a:t>
            </a:r>
            <a:r>
              <a:rPr lang="zh-CN" altLang="zh-CN" sz="1800" b="1">
                <a:solidFill>
                  <a:srgbClr val="FF0000"/>
                </a:solidFill>
              </a:rPr>
              <a:t>问题：</a:t>
            </a:r>
            <a:r>
              <a:rPr lang="en-US" altLang="zh-CN" sz="1800" b="1">
                <a:solidFill>
                  <a:srgbClr val="000000"/>
                </a:solidFill>
              </a:rPr>
              <a:t>A</a:t>
            </a:r>
            <a:r>
              <a:rPr lang="zh-CN" altLang="zh-CN" sz="1800" b="1">
                <a:solidFill>
                  <a:srgbClr val="000000"/>
                </a:solidFill>
              </a:rPr>
              <a:t>公司合并报表应该如何反映该承包经营事项？</a:t>
            </a:r>
          </a:p>
        </p:txBody>
      </p:sp>
      <p:sp>
        <p:nvSpPr>
          <p:cNvPr id="90116" name="文本框 3"/>
          <p:cNvSpPr txBox="1">
            <a:spLocks noChangeArrowheads="1"/>
          </p:cNvSpPr>
          <p:nvPr/>
        </p:nvSpPr>
        <p:spPr bwMode="auto">
          <a:xfrm>
            <a:off x="323852" y="260352"/>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Case2.4</a:t>
            </a:r>
            <a:endParaRPr lang="zh-CN" altLang="en-US" sz="2800"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B8E932-CE2C-4E19-97B6-97DB265B99DC}" type="slidenum">
              <a:rPr kumimoji="0" lang="en-US" altLang="zh-CN" sz="1400"/>
              <a:t>34</a:t>
            </a:fld>
            <a:endParaRPr kumimoji="0" lang="en-US" altLang="zh-CN" sz="1400"/>
          </a:p>
        </p:txBody>
      </p:sp>
      <p:sp>
        <p:nvSpPr>
          <p:cNvPr id="91139" name="文本框 2"/>
          <p:cNvSpPr txBox="1">
            <a:spLocks noChangeArrowheads="1"/>
          </p:cNvSpPr>
          <p:nvPr/>
        </p:nvSpPr>
        <p:spPr bwMode="auto">
          <a:xfrm>
            <a:off x="539750" y="908052"/>
            <a:ext cx="813593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rPr>
              <a:t>     A</a:t>
            </a:r>
            <a:r>
              <a:rPr lang="zh-CN" altLang="zh-CN" sz="1800" b="1">
                <a:solidFill>
                  <a:srgbClr val="000000"/>
                </a:solidFill>
              </a:rPr>
              <a:t>公司所属行业为电信设备制造行业，主要为运营商提供移动通信网络优化覆盖设备、系统及相关服务。</a:t>
            </a:r>
            <a:r>
              <a:rPr lang="en-US" altLang="zh-CN" sz="1800" b="1">
                <a:solidFill>
                  <a:srgbClr val="000000"/>
                </a:solidFill>
              </a:rPr>
              <a:t>2011</a:t>
            </a:r>
            <a:r>
              <a:rPr lang="zh-CN" altLang="zh-CN" sz="1800" b="1">
                <a:solidFill>
                  <a:srgbClr val="000000"/>
                </a:solidFill>
              </a:rPr>
              <a:t>年度，</a:t>
            </a:r>
            <a:r>
              <a:rPr lang="en-US" altLang="zh-CN" sz="1800" b="1">
                <a:solidFill>
                  <a:srgbClr val="000000"/>
                </a:solidFill>
              </a:rPr>
              <a:t>A</a:t>
            </a:r>
            <a:r>
              <a:rPr lang="zh-CN" altLang="zh-CN" sz="1800" b="1">
                <a:solidFill>
                  <a:srgbClr val="000000"/>
                </a:solidFill>
              </a:rPr>
              <a:t>公司独家出资</a:t>
            </a:r>
            <a:r>
              <a:rPr lang="en-US" altLang="zh-CN" sz="1800" b="1">
                <a:solidFill>
                  <a:srgbClr val="000000"/>
                </a:solidFill>
              </a:rPr>
              <a:t>300</a:t>
            </a:r>
            <a:r>
              <a:rPr lang="zh-CN" altLang="zh-CN" sz="1800" b="1">
                <a:solidFill>
                  <a:srgbClr val="000000"/>
                </a:solidFill>
              </a:rPr>
              <a:t>万元，在某市民政局登记，设立了一家居家养老服务中心</a:t>
            </a:r>
            <a:r>
              <a:rPr lang="en-US" altLang="zh-CN" sz="1800" b="1">
                <a:solidFill>
                  <a:srgbClr val="000000"/>
                </a:solidFill>
              </a:rPr>
              <a:t>(</a:t>
            </a:r>
            <a:r>
              <a:rPr lang="zh-CN" altLang="zh-CN" sz="1800" b="1">
                <a:solidFill>
                  <a:srgbClr val="000000"/>
                </a:solidFill>
              </a:rPr>
              <a:t>以下简称</a:t>
            </a:r>
            <a:r>
              <a:rPr lang="en-US" altLang="zh-CN" sz="1800" b="1">
                <a:solidFill>
                  <a:srgbClr val="000000"/>
                </a:solidFill>
              </a:rPr>
              <a:t>“</a:t>
            </a:r>
            <a:r>
              <a:rPr lang="zh-CN" altLang="zh-CN" sz="1800" b="1">
                <a:solidFill>
                  <a:srgbClr val="000000"/>
                </a:solidFill>
              </a:rPr>
              <a:t>养老中心</a:t>
            </a:r>
            <a:r>
              <a:rPr lang="en-US" altLang="zh-CN" sz="1800" b="1">
                <a:solidFill>
                  <a:srgbClr val="000000"/>
                </a:solidFill>
              </a:rPr>
              <a:t>”)</a:t>
            </a:r>
            <a:r>
              <a:rPr lang="zh-CN" altLang="zh-CN" sz="1800" b="1">
                <a:solidFill>
                  <a:srgbClr val="000000"/>
                </a:solidFill>
              </a:rPr>
              <a:t>，提供居家家政服务、康复保健、法律维权、日间照料等居家养老服务。该中心的法律形式为民办非企业单位，属于非营利组织。作为非营利组织，养老中心既可以履行企业社会责任，又可以作为一个服务载体，推广</a:t>
            </a:r>
            <a:r>
              <a:rPr lang="en-US" altLang="zh-CN" sz="1800" b="1">
                <a:solidFill>
                  <a:srgbClr val="000000"/>
                </a:solidFill>
              </a:rPr>
              <a:t>A</a:t>
            </a:r>
            <a:r>
              <a:rPr lang="zh-CN" altLang="zh-CN" sz="1800" b="1">
                <a:solidFill>
                  <a:srgbClr val="000000"/>
                </a:solidFill>
              </a:rPr>
              <a:t>公司的老人手机产品，逐步扩大养老服务平台产品的销售规模。</a:t>
            </a:r>
            <a:endParaRPr lang="en-US" altLang="zh-CN" sz="1800" b="1">
              <a:solidFill>
                <a:srgbClr val="000000"/>
              </a:solidFill>
            </a:endParaRPr>
          </a:p>
          <a:p>
            <a:pPr>
              <a:spcBef>
                <a:spcPct val="0"/>
              </a:spcBef>
              <a:buClrTx/>
              <a:buSzTx/>
              <a:buFontTx/>
              <a:buNone/>
            </a:pPr>
            <a:r>
              <a:rPr lang="en-US" altLang="zh-CN" sz="1800" b="1">
                <a:solidFill>
                  <a:srgbClr val="000000"/>
                </a:solidFill>
              </a:rPr>
              <a:t>     </a:t>
            </a:r>
            <a:r>
              <a:rPr lang="zh-CN" altLang="zh-CN" sz="1800" b="1">
                <a:solidFill>
                  <a:srgbClr val="000000"/>
                </a:solidFill>
              </a:rPr>
              <a:t>养老中心的法律形式为民办非企业单位，民办非企业单位作为一个民间非营利组织，其不以营利为宗旨和目的，且根据《民办菲企业单位登记暂行办法》</a:t>
            </a:r>
            <a:r>
              <a:rPr lang="en-US" altLang="zh-CN" sz="1800" b="1">
                <a:solidFill>
                  <a:srgbClr val="000000"/>
                </a:solidFill>
              </a:rPr>
              <a:t>(</a:t>
            </a:r>
            <a:r>
              <a:rPr lang="zh-CN" altLang="zh-CN" sz="1800" b="1">
                <a:solidFill>
                  <a:srgbClr val="000000"/>
                </a:solidFill>
              </a:rPr>
              <a:t>民政部令</a:t>
            </a:r>
            <a:r>
              <a:rPr lang="en-US" altLang="zh-CN" sz="1800" b="1">
                <a:solidFill>
                  <a:srgbClr val="000000"/>
                </a:solidFill>
              </a:rPr>
              <a:t>[1999]18</a:t>
            </a:r>
            <a:r>
              <a:rPr lang="zh-CN" altLang="zh-CN" sz="1800" b="1">
                <a:solidFill>
                  <a:srgbClr val="000000"/>
                </a:solidFill>
              </a:rPr>
              <a:t>号</a:t>
            </a:r>
            <a:r>
              <a:rPr lang="en-US" altLang="zh-CN" sz="1800" b="1">
                <a:solidFill>
                  <a:srgbClr val="000000"/>
                </a:solidFill>
              </a:rPr>
              <a:t>)</a:t>
            </a:r>
            <a:r>
              <a:rPr lang="zh-CN" altLang="zh-CN" sz="1800" b="1">
                <a:solidFill>
                  <a:srgbClr val="000000"/>
                </a:solidFill>
              </a:rPr>
              <a:t>，民办非企业单位须在其章程或合伙协议中载明该单位的盈利不得分配，解体时财产不得私分。根据养老中心的章程，其经费收入只能用于章程规定的业务，盈余不能进行分红。养老中心自设立以来，基本实现盈亏平衡，</a:t>
            </a:r>
            <a:r>
              <a:rPr lang="en-US" altLang="zh-CN" sz="1800" b="1">
                <a:solidFill>
                  <a:srgbClr val="000000"/>
                </a:solidFill>
              </a:rPr>
              <a:t>A</a:t>
            </a:r>
            <a:r>
              <a:rPr lang="zh-CN" altLang="zh-CN" sz="1800" b="1">
                <a:solidFill>
                  <a:srgbClr val="000000"/>
                </a:solidFill>
              </a:rPr>
              <a:t>公司预计养老中心在现有运营规模下，未来收入和费用也会基本持平。</a:t>
            </a:r>
            <a:endParaRPr lang="en-US" altLang="zh-CN" sz="1800" b="1">
              <a:solidFill>
                <a:srgbClr val="000000"/>
              </a:solidFill>
            </a:endParaRPr>
          </a:p>
          <a:p>
            <a:pPr>
              <a:spcBef>
                <a:spcPct val="0"/>
              </a:spcBef>
              <a:buClrTx/>
              <a:buSzTx/>
              <a:buFontTx/>
              <a:buNone/>
            </a:pPr>
            <a:r>
              <a:rPr lang="en-US" altLang="zh-CN" sz="1800" b="1">
                <a:solidFill>
                  <a:srgbClr val="000000"/>
                </a:solidFill>
              </a:rPr>
              <a:t>      </a:t>
            </a:r>
            <a:r>
              <a:rPr lang="zh-CN" altLang="zh-CN" sz="1800" b="1">
                <a:solidFill>
                  <a:srgbClr val="000000"/>
                </a:solidFill>
              </a:rPr>
              <a:t>养老中心的最高权力机构为理事会，理事会由</a:t>
            </a:r>
            <a:r>
              <a:rPr lang="en-US" altLang="zh-CN" sz="1800" b="1">
                <a:solidFill>
                  <a:srgbClr val="000000"/>
                </a:solidFill>
              </a:rPr>
              <a:t>3</a:t>
            </a:r>
            <a:r>
              <a:rPr lang="zh-CN" altLang="zh-CN" sz="1800" b="1">
                <a:solidFill>
                  <a:srgbClr val="000000"/>
                </a:solidFill>
              </a:rPr>
              <a:t>名理事构成，其中</a:t>
            </a:r>
            <a:r>
              <a:rPr lang="en-US" altLang="zh-CN" sz="1800" b="1">
                <a:solidFill>
                  <a:srgbClr val="000000"/>
                </a:solidFill>
              </a:rPr>
              <a:t>A</a:t>
            </a:r>
            <a:r>
              <a:rPr lang="zh-CN" altLang="zh-CN" sz="1800" b="1">
                <a:solidFill>
                  <a:srgbClr val="000000"/>
                </a:solidFill>
              </a:rPr>
              <a:t>公司推荐</a:t>
            </a:r>
            <a:r>
              <a:rPr lang="en-US" altLang="zh-CN" sz="1800" b="1">
                <a:solidFill>
                  <a:srgbClr val="000000"/>
                </a:solidFill>
              </a:rPr>
              <a:t>2</a:t>
            </a:r>
            <a:r>
              <a:rPr lang="zh-CN" altLang="zh-CN" sz="1800" b="1">
                <a:solidFill>
                  <a:srgbClr val="000000"/>
                </a:solidFill>
              </a:rPr>
              <a:t>人，业务主管单位推荐</a:t>
            </a:r>
            <a:r>
              <a:rPr lang="en-US" altLang="zh-CN" sz="1800" b="1">
                <a:solidFill>
                  <a:srgbClr val="000000"/>
                </a:solidFill>
              </a:rPr>
              <a:t>1</a:t>
            </a:r>
            <a:r>
              <a:rPr lang="zh-CN" altLang="zh-CN" sz="1800" b="1">
                <a:solidFill>
                  <a:srgbClr val="000000"/>
                </a:solidFill>
              </a:rPr>
              <a:t>人。修改章程、解散、变更形式的决议必须经全体理事</a:t>
            </a:r>
            <a:r>
              <a:rPr lang="en-US" altLang="zh-CN" sz="1800" b="1">
                <a:solidFill>
                  <a:srgbClr val="000000"/>
                </a:solidFill>
              </a:rPr>
              <a:t>2/3</a:t>
            </a:r>
            <a:r>
              <a:rPr lang="zh-CN" altLang="zh-CN" sz="1800" b="1">
                <a:solidFill>
                  <a:srgbClr val="000000"/>
                </a:solidFill>
              </a:rPr>
              <a:t>以上通过方为有效，其他决议经全体理事过半数通过有效。</a:t>
            </a:r>
          </a:p>
          <a:p>
            <a:pPr>
              <a:spcBef>
                <a:spcPct val="0"/>
              </a:spcBef>
              <a:buClrTx/>
              <a:buSzTx/>
              <a:buFontTx/>
              <a:buNone/>
            </a:pPr>
            <a:r>
              <a:rPr lang="en-US" altLang="zh-CN" sz="1800" b="1">
                <a:solidFill>
                  <a:srgbClr val="000000"/>
                </a:solidFill>
              </a:rPr>
              <a:t>     </a:t>
            </a:r>
            <a:r>
              <a:rPr lang="zh-CN" altLang="zh-CN" sz="1800" b="1">
                <a:solidFill>
                  <a:srgbClr val="FF0000"/>
                </a:solidFill>
              </a:rPr>
              <a:t>问题：</a:t>
            </a:r>
            <a:r>
              <a:rPr lang="en-US" altLang="zh-CN" sz="1800" b="1">
                <a:solidFill>
                  <a:srgbClr val="000000"/>
                </a:solidFill>
              </a:rPr>
              <a:t>A</a:t>
            </a:r>
            <a:r>
              <a:rPr lang="zh-CN" altLang="zh-CN" sz="1800" b="1">
                <a:solidFill>
                  <a:srgbClr val="000000"/>
                </a:solidFill>
              </a:rPr>
              <a:t>公司是否应将养老中心纳入合并范围？</a:t>
            </a:r>
          </a:p>
        </p:txBody>
      </p:sp>
      <p:sp>
        <p:nvSpPr>
          <p:cNvPr id="91140" name="文本框 3"/>
          <p:cNvSpPr txBox="1">
            <a:spLocks noChangeArrowheads="1"/>
          </p:cNvSpPr>
          <p:nvPr/>
        </p:nvSpPr>
        <p:spPr bwMode="auto">
          <a:xfrm>
            <a:off x="323852" y="260352"/>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Case2.5</a:t>
            </a:r>
            <a:endParaRPr lang="zh-CN" altLang="en-US" sz="2800" b="1">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B54E32E-3F5D-4830-A838-F767BDF426C3}" type="slidenum">
              <a:rPr kumimoji="0" lang="en-US" altLang="zh-CN" sz="1400"/>
              <a:t>35</a:t>
            </a:fld>
            <a:endParaRPr kumimoji="0" lang="en-US" altLang="zh-CN" sz="1400"/>
          </a:p>
        </p:txBody>
      </p:sp>
      <p:sp>
        <p:nvSpPr>
          <p:cNvPr id="92163" name="文本框 2"/>
          <p:cNvSpPr txBox="1">
            <a:spLocks noChangeArrowheads="1"/>
          </p:cNvSpPr>
          <p:nvPr/>
        </p:nvSpPr>
        <p:spPr bwMode="auto">
          <a:xfrm>
            <a:off x="539750" y="908050"/>
            <a:ext cx="81359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1800" b="1">
                <a:solidFill>
                  <a:srgbClr val="000000"/>
                </a:solidFill>
              </a:rPr>
              <a:t>      A</a:t>
            </a:r>
            <a:r>
              <a:rPr lang="zh-CN" altLang="zh-CN" sz="1800" b="1">
                <a:solidFill>
                  <a:srgbClr val="000000"/>
                </a:solidFill>
              </a:rPr>
              <a:t>公司为一家建筑施工企业，</a:t>
            </a:r>
            <a:r>
              <a:rPr lang="en-US" altLang="zh-CN" sz="1800" b="1">
                <a:solidFill>
                  <a:srgbClr val="000000"/>
                </a:solidFill>
              </a:rPr>
              <a:t>B</a:t>
            </a:r>
            <a:r>
              <a:rPr lang="zh-CN" altLang="zh-CN" sz="1800" b="1">
                <a:solidFill>
                  <a:srgbClr val="000000"/>
                </a:solidFill>
              </a:rPr>
              <a:t>公司为一家资产管理公司，</a:t>
            </a:r>
            <a:r>
              <a:rPr lang="en-US" altLang="zh-CN" sz="1800" b="1">
                <a:solidFill>
                  <a:srgbClr val="000000"/>
                </a:solidFill>
              </a:rPr>
              <a:t>A</a:t>
            </a:r>
            <a:r>
              <a:rPr lang="zh-CN" altLang="zh-CN" sz="1800" b="1">
                <a:solidFill>
                  <a:srgbClr val="000000"/>
                </a:solidFill>
              </a:rPr>
              <a:t>与</a:t>
            </a:r>
            <a:r>
              <a:rPr lang="en-US" altLang="zh-CN" sz="1800" b="1">
                <a:solidFill>
                  <a:srgbClr val="000000"/>
                </a:solidFill>
              </a:rPr>
              <a:t>B</a:t>
            </a:r>
            <a:r>
              <a:rPr lang="zh-CN" altLang="zh-CN" sz="1800" b="1">
                <a:solidFill>
                  <a:srgbClr val="000000"/>
                </a:solidFill>
              </a:rPr>
              <a:t>共同出资成立有限合伙企业，双方出资比例分别为</a:t>
            </a:r>
            <a:r>
              <a:rPr lang="en-US" altLang="zh-CN" sz="1800" b="1">
                <a:solidFill>
                  <a:srgbClr val="000000"/>
                </a:solidFill>
              </a:rPr>
              <a:t>20%</a:t>
            </a:r>
            <a:r>
              <a:rPr lang="zh-CN" altLang="zh-CN" sz="1800" b="1">
                <a:solidFill>
                  <a:srgbClr val="000000"/>
                </a:solidFill>
              </a:rPr>
              <a:t>和</a:t>
            </a:r>
            <a:r>
              <a:rPr lang="en-US" altLang="zh-CN" sz="1800" b="1">
                <a:solidFill>
                  <a:srgbClr val="000000"/>
                </a:solidFill>
              </a:rPr>
              <a:t>80%</a:t>
            </a:r>
            <a:r>
              <a:rPr lang="zh-CN" altLang="zh-CN" sz="1800" b="1">
                <a:solidFill>
                  <a:srgbClr val="000000"/>
                </a:solidFill>
              </a:rPr>
              <a:t>；合伙企业无固定经营期限；</a:t>
            </a:r>
            <a:r>
              <a:rPr lang="en-US" altLang="zh-CN" sz="1800" b="1">
                <a:solidFill>
                  <a:srgbClr val="000000"/>
                </a:solidFill>
              </a:rPr>
              <a:t>A</a:t>
            </a:r>
            <a:r>
              <a:rPr lang="zh-CN" altLang="zh-CN" sz="1800" b="1">
                <a:solidFill>
                  <a:srgbClr val="000000"/>
                </a:solidFill>
              </a:rPr>
              <a:t>为合伙企业的普通合伙人及执行事务合伙人，</a:t>
            </a:r>
            <a:r>
              <a:rPr lang="en-US" altLang="zh-CN" sz="1800" b="1">
                <a:solidFill>
                  <a:srgbClr val="000000"/>
                </a:solidFill>
              </a:rPr>
              <a:t>B</a:t>
            </a:r>
            <a:r>
              <a:rPr lang="zh-CN" altLang="zh-CN" sz="1800" b="1">
                <a:solidFill>
                  <a:srgbClr val="000000"/>
                </a:solidFill>
              </a:rPr>
              <a:t>公司为有限合伙人。</a:t>
            </a:r>
            <a:endParaRPr lang="en-US" altLang="zh-CN" sz="1800" b="1">
              <a:solidFill>
                <a:srgbClr val="000000"/>
              </a:solidFill>
            </a:endParaRPr>
          </a:p>
          <a:p>
            <a:pPr>
              <a:spcBef>
                <a:spcPct val="0"/>
              </a:spcBef>
              <a:buClrTx/>
              <a:buSzTx/>
              <a:buFontTx/>
              <a:buNone/>
            </a:pPr>
            <a:r>
              <a:rPr lang="en-US" altLang="zh-CN" sz="1800" b="1">
                <a:solidFill>
                  <a:srgbClr val="000000"/>
                </a:solidFill>
              </a:rPr>
              <a:t>     </a:t>
            </a:r>
            <a:r>
              <a:rPr lang="zh-CN" altLang="zh-CN" sz="1800" b="1">
                <a:solidFill>
                  <a:srgbClr val="000000"/>
                </a:solidFill>
              </a:rPr>
              <a:t>合伙协议约定，合伙企业拟投资项目为</a:t>
            </a:r>
            <a:r>
              <a:rPr lang="en-US" altLang="zh-CN" sz="1800" b="1">
                <a:solidFill>
                  <a:srgbClr val="000000"/>
                </a:solidFill>
              </a:rPr>
              <a:t>A</a:t>
            </a:r>
            <a:r>
              <a:rPr lang="zh-CN" altLang="zh-CN" sz="1800" b="1">
                <a:solidFill>
                  <a:srgbClr val="000000"/>
                </a:solidFill>
              </a:rPr>
              <a:t>公司及其子公司所负责建设的项目；普通合伙人根据投资决策委员会制定的战略投资方向进行项目筛选，执行项目调查、选择、谈判等工作；合伙企业设立投资决策委员会，由</a:t>
            </a:r>
            <a:r>
              <a:rPr lang="en-US" altLang="zh-CN" sz="1800" b="1">
                <a:solidFill>
                  <a:srgbClr val="000000"/>
                </a:solidFill>
              </a:rPr>
              <a:t>5</a:t>
            </a:r>
            <a:r>
              <a:rPr lang="zh-CN" altLang="zh-CN" sz="1800" b="1">
                <a:solidFill>
                  <a:srgbClr val="000000"/>
                </a:solidFill>
              </a:rPr>
              <a:t>名委员组成，普通合伙人提名</a:t>
            </a:r>
            <a:r>
              <a:rPr lang="en-US" altLang="zh-CN" sz="1800" b="1">
                <a:solidFill>
                  <a:srgbClr val="000000"/>
                </a:solidFill>
              </a:rPr>
              <a:t>4</a:t>
            </a:r>
            <a:r>
              <a:rPr lang="zh-CN" altLang="zh-CN" sz="1800" b="1">
                <a:solidFill>
                  <a:srgbClr val="000000"/>
                </a:solidFill>
              </a:rPr>
              <a:t>名，资决策委员会</a:t>
            </a:r>
            <a:r>
              <a:rPr lang="en-US" altLang="zh-CN" sz="1800" b="1">
                <a:solidFill>
                  <a:srgbClr val="000000"/>
                </a:solidFill>
              </a:rPr>
              <a:t>2/3</a:t>
            </a:r>
            <a:r>
              <a:rPr lang="zh-CN" altLang="zh-CN" sz="1800" b="1">
                <a:solidFill>
                  <a:srgbClr val="000000"/>
                </a:solidFill>
              </a:rPr>
              <a:t>以上委员同意通过。有限合伙人提名</a:t>
            </a:r>
            <a:r>
              <a:rPr lang="en-US" altLang="zh-CN" sz="1800" b="1">
                <a:solidFill>
                  <a:srgbClr val="000000"/>
                </a:solidFill>
              </a:rPr>
              <a:t>1</a:t>
            </a:r>
            <a:r>
              <a:rPr lang="zh-CN" altLang="zh-CN" sz="1800" b="1">
                <a:solidFill>
                  <a:srgbClr val="000000"/>
                </a:solidFill>
              </a:rPr>
              <a:t>名。相关决议需投合伙企业主要以贷款形式参与经投资决策委员会确定的项目，贷款的期限、利率和其他条件均由</a:t>
            </a:r>
            <a:r>
              <a:rPr lang="en-US" altLang="zh-CN" sz="1800" b="1">
                <a:solidFill>
                  <a:srgbClr val="000000"/>
                </a:solidFill>
              </a:rPr>
              <a:t>A</a:t>
            </a:r>
            <a:r>
              <a:rPr lang="zh-CN" altLang="zh-CN" sz="1800" b="1">
                <a:solidFill>
                  <a:srgbClr val="000000"/>
                </a:solidFill>
              </a:rPr>
              <a:t>公司确定。</a:t>
            </a:r>
            <a:endParaRPr lang="en-US" altLang="zh-CN" sz="1800" b="1">
              <a:solidFill>
                <a:srgbClr val="000000"/>
              </a:solidFill>
            </a:endParaRPr>
          </a:p>
          <a:p>
            <a:pPr>
              <a:spcBef>
                <a:spcPct val="0"/>
              </a:spcBef>
              <a:buClrTx/>
              <a:buSzTx/>
              <a:buFontTx/>
              <a:buNone/>
            </a:pPr>
            <a:r>
              <a:rPr lang="en-US" altLang="zh-CN" sz="1800" b="1">
                <a:solidFill>
                  <a:srgbClr val="000000"/>
                </a:solidFill>
              </a:rPr>
              <a:t>      </a:t>
            </a:r>
            <a:r>
              <a:rPr lang="zh-CN" altLang="zh-CN" sz="1800" b="1">
                <a:solidFill>
                  <a:srgbClr val="000000"/>
                </a:solidFill>
              </a:rPr>
              <a:t>执行事务合伙人根据合伙企业实际收益情况，按实缴出资比例制定中期或年度收益分配方案，提交投资决策委员会审议通过后执行；在合伙企业清算时，将在支付所有费用偿付所有负债后，利余的资产将按实缴出资比例向全体合伙人分配。</a:t>
            </a:r>
          </a:p>
          <a:p>
            <a:pPr>
              <a:spcBef>
                <a:spcPct val="0"/>
              </a:spcBef>
              <a:buClrTx/>
              <a:buSzTx/>
              <a:buFontTx/>
              <a:buNone/>
            </a:pPr>
            <a:r>
              <a:rPr lang="en-US" altLang="zh-CN" sz="1800" b="1">
                <a:solidFill>
                  <a:srgbClr val="FF0000"/>
                </a:solidFill>
              </a:rPr>
              <a:t>        </a:t>
            </a:r>
            <a:r>
              <a:rPr lang="zh-CN" altLang="zh-CN" sz="1800" b="1">
                <a:solidFill>
                  <a:srgbClr val="FF0000"/>
                </a:solidFill>
              </a:rPr>
              <a:t>问题：</a:t>
            </a:r>
            <a:r>
              <a:rPr lang="zh-CN" altLang="zh-CN" sz="1800" b="1">
                <a:solidFill>
                  <a:srgbClr val="000000"/>
                </a:solidFill>
              </a:rPr>
              <a:t>上述</a:t>
            </a:r>
            <a:r>
              <a:rPr lang="en-US" altLang="zh-CN" sz="1800" b="1">
                <a:solidFill>
                  <a:srgbClr val="000000"/>
                </a:solidFill>
              </a:rPr>
              <a:t>A</a:t>
            </a:r>
            <a:r>
              <a:rPr lang="zh-CN" altLang="zh-CN" sz="1800" b="1">
                <a:solidFill>
                  <a:srgbClr val="000000"/>
                </a:solidFill>
              </a:rPr>
              <a:t>公司持有合伙企业少数等比例份额情况下，是否应将该合伙企业纳入合并范围？</a:t>
            </a:r>
          </a:p>
        </p:txBody>
      </p:sp>
      <p:sp>
        <p:nvSpPr>
          <p:cNvPr id="92164" name="文本框 3"/>
          <p:cNvSpPr txBox="1">
            <a:spLocks noChangeArrowheads="1"/>
          </p:cNvSpPr>
          <p:nvPr/>
        </p:nvSpPr>
        <p:spPr bwMode="auto">
          <a:xfrm>
            <a:off x="323852" y="260352"/>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Case2.6</a:t>
            </a:r>
            <a:endParaRPr lang="zh-CN" altLang="en-US" sz="2800" b="1">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188432F-973A-403F-A1B6-E69F06D049FD}" type="slidenum">
              <a:rPr kumimoji="0" lang="en-US" altLang="zh-CN" sz="1400"/>
              <a:t>36</a:t>
            </a:fld>
            <a:endParaRPr kumimoji="0" lang="en-US" altLang="zh-CN" sz="1400"/>
          </a:p>
        </p:txBody>
      </p:sp>
      <p:sp>
        <p:nvSpPr>
          <p:cNvPr id="3" name="文本框 2"/>
          <p:cNvSpPr txBox="1"/>
          <p:nvPr/>
        </p:nvSpPr>
        <p:spPr>
          <a:xfrm>
            <a:off x="323852" y="655638"/>
            <a:ext cx="8569325" cy="5630862"/>
          </a:xfrm>
          <a:prstGeom prst="rect">
            <a:avLst/>
          </a:prstGeom>
          <a:noFill/>
        </p:spPr>
        <p:txBody>
          <a:bodyPr>
            <a:spAutoFit/>
          </a:bodyPr>
          <a:lstStyle/>
          <a:p>
            <a:pPr marL="285750" indent="-285750">
              <a:buClr>
                <a:srgbClr val="FF0000"/>
              </a:buClr>
              <a:buFont typeface="Wingdings" panose="05000000000000000000" pitchFamily="2" charset="2"/>
              <a:buChar char="Ø"/>
              <a:defRPr/>
            </a:pPr>
            <a:r>
              <a:rPr lang="en-US" altLang="zh-CN" sz="1800" b="1" dirty="0">
                <a:solidFill>
                  <a:srgbClr val="000000"/>
                </a:solidFill>
              </a:rPr>
              <a:t>2014</a:t>
            </a:r>
            <a:r>
              <a:rPr lang="zh-CN" altLang="zh-CN" sz="1800" b="1" dirty="0">
                <a:solidFill>
                  <a:srgbClr val="000000"/>
                </a:solidFill>
              </a:rPr>
              <a:t>年，</a:t>
            </a:r>
            <a:r>
              <a:rPr lang="en-US" altLang="zh-CN" sz="1800" b="1" dirty="0">
                <a:solidFill>
                  <a:srgbClr val="000000"/>
                </a:solidFill>
              </a:rPr>
              <a:t>A</a:t>
            </a:r>
            <a:r>
              <a:rPr lang="zh-CN" altLang="zh-CN" sz="1800" b="1" dirty="0">
                <a:solidFill>
                  <a:srgbClr val="000000"/>
                </a:solidFill>
              </a:rPr>
              <a:t>公司与</a:t>
            </a:r>
            <a:r>
              <a:rPr lang="en-US" altLang="zh-CN" sz="1800" b="1" dirty="0">
                <a:solidFill>
                  <a:srgbClr val="000000"/>
                </a:solidFill>
              </a:rPr>
              <a:t>B</a:t>
            </a:r>
            <a:r>
              <a:rPr lang="zh-CN" altLang="zh-CN" sz="1800" b="1" dirty="0">
                <a:solidFill>
                  <a:srgbClr val="000000"/>
                </a:solidFill>
              </a:rPr>
              <a:t>股权投资管理合伙企业合资设立</a:t>
            </a:r>
            <a:r>
              <a:rPr lang="en-US" altLang="zh-CN" sz="1800" b="1" dirty="0">
                <a:solidFill>
                  <a:srgbClr val="000000"/>
                </a:solidFill>
              </a:rPr>
              <a:t>C</a:t>
            </a:r>
            <a:r>
              <a:rPr lang="zh-CN" altLang="zh-CN" sz="1800" b="1" dirty="0">
                <a:solidFill>
                  <a:srgbClr val="000000"/>
                </a:solidFill>
              </a:rPr>
              <a:t>并购基金</a:t>
            </a:r>
            <a:r>
              <a:rPr lang="en-US" altLang="zh-CN" sz="1800" b="1" dirty="0">
                <a:solidFill>
                  <a:srgbClr val="000000"/>
                </a:solidFill>
              </a:rPr>
              <a:t>(</a:t>
            </a:r>
            <a:r>
              <a:rPr lang="zh-CN" altLang="zh-CN" sz="1800" b="1" dirty="0">
                <a:solidFill>
                  <a:srgbClr val="000000"/>
                </a:solidFill>
              </a:rPr>
              <a:t>法律形式为有限合伙企业</a:t>
            </a:r>
            <a:r>
              <a:rPr lang="en-US" altLang="zh-CN" sz="1800" b="1" dirty="0">
                <a:solidFill>
                  <a:srgbClr val="000000"/>
                </a:solidFill>
              </a:rPr>
              <a:t>)</a:t>
            </a:r>
            <a:r>
              <a:rPr lang="zh-CN" altLang="zh-CN" sz="1800" b="1" dirty="0">
                <a:solidFill>
                  <a:srgbClr val="000000"/>
                </a:solidFill>
              </a:rPr>
              <a:t>，存续期</a:t>
            </a:r>
            <a:r>
              <a:rPr lang="en-US" altLang="zh-CN" sz="1800" b="1" dirty="0">
                <a:solidFill>
                  <a:srgbClr val="000000"/>
                </a:solidFill>
              </a:rPr>
              <a:t>5</a:t>
            </a:r>
            <a:r>
              <a:rPr lang="zh-CN" altLang="zh-CN" sz="1800" b="1" dirty="0">
                <a:solidFill>
                  <a:srgbClr val="000000"/>
                </a:solidFill>
              </a:rPr>
              <a:t>年。根据双方签订的框架协议，该并购基金设立目的主要是作为</a:t>
            </a:r>
            <a:r>
              <a:rPr lang="en-US" altLang="zh-CN" sz="1800" b="1" dirty="0">
                <a:solidFill>
                  <a:srgbClr val="000000"/>
                </a:solidFill>
              </a:rPr>
              <a:t>A</a:t>
            </a:r>
            <a:r>
              <a:rPr lang="zh-CN" altLang="zh-CN" sz="1800" b="1" dirty="0">
                <a:solidFill>
                  <a:srgbClr val="000000"/>
                </a:solidFill>
              </a:rPr>
              <a:t>公司产业并购整合的平台，以股权形式投资于</a:t>
            </a:r>
            <a:r>
              <a:rPr lang="en-US" altLang="zh-CN" sz="1800" b="1" dirty="0">
                <a:solidFill>
                  <a:srgbClr val="000000"/>
                </a:solidFill>
              </a:rPr>
              <a:t>A</a:t>
            </a:r>
            <a:r>
              <a:rPr lang="zh-CN" altLang="zh-CN" sz="1800" b="1" dirty="0">
                <a:solidFill>
                  <a:srgbClr val="000000"/>
                </a:solidFill>
              </a:rPr>
              <a:t>公司产业链中上下游的公司。</a:t>
            </a:r>
            <a:r>
              <a:rPr lang="en-US" altLang="zh-CN" sz="1800" b="1" dirty="0">
                <a:solidFill>
                  <a:srgbClr val="000000"/>
                </a:solidFill>
              </a:rPr>
              <a:t>A</a:t>
            </a:r>
            <a:r>
              <a:rPr lang="zh-CN" altLang="zh-CN" sz="1800" b="1" dirty="0">
                <a:solidFill>
                  <a:srgbClr val="000000"/>
                </a:solidFill>
              </a:rPr>
              <a:t>公司作为</a:t>
            </a:r>
            <a:r>
              <a:rPr lang="en-US" altLang="zh-CN" sz="1800" b="1" dirty="0">
                <a:solidFill>
                  <a:srgbClr val="000000"/>
                </a:solidFill>
              </a:rPr>
              <a:t>C</a:t>
            </a:r>
            <a:r>
              <a:rPr lang="zh-CN" altLang="zh-CN" sz="1800" b="1" dirty="0">
                <a:solidFill>
                  <a:srgbClr val="000000"/>
                </a:solidFill>
              </a:rPr>
              <a:t>基金的唯一劣后级有限合伙人</a:t>
            </a:r>
            <a:r>
              <a:rPr lang="en-US" altLang="zh-CN" sz="1800" b="1" dirty="0">
                <a:solidFill>
                  <a:srgbClr val="000000"/>
                </a:solidFill>
              </a:rPr>
              <a:t>(LP)</a:t>
            </a:r>
            <a:r>
              <a:rPr lang="zh-CN" altLang="zh-CN" sz="1800" b="1" dirty="0">
                <a:solidFill>
                  <a:srgbClr val="000000"/>
                </a:solidFill>
              </a:rPr>
              <a:t>出资</a:t>
            </a:r>
            <a:r>
              <a:rPr lang="en-US" altLang="zh-CN" sz="1800" b="1" dirty="0">
                <a:solidFill>
                  <a:srgbClr val="000000"/>
                </a:solidFill>
              </a:rPr>
              <a:t>50%</a:t>
            </a:r>
            <a:r>
              <a:rPr lang="zh-CN" altLang="zh-CN" sz="1800" b="1" dirty="0">
                <a:solidFill>
                  <a:srgbClr val="000000"/>
                </a:solidFill>
              </a:rPr>
              <a:t>，</a:t>
            </a:r>
            <a:r>
              <a:rPr lang="en-US" altLang="zh-CN" sz="1800" b="1" dirty="0">
                <a:solidFill>
                  <a:srgbClr val="000000"/>
                </a:solidFill>
              </a:rPr>
              <a:t>B</a:t>
            </a:r>
            <a:r>
              <a:rPr lang="zh-CN" altLang="zh-CN" sz="1800" b="1" dirty="0">
                <a:solidFill>
                  <a:srgbClr val="000000"/>
                </a:solidFill>
              </a:rPr>
              <a:t>合伙企业作为普通合伙人</a:t>
            </a:r>
            <a:r>
              <a:rPr lang="en-US" altLang="zh-CN" sz="1800" b="1" dirty="0">
                <a:solidFill>
                  <a:srgbClr val="000000"/>
                </a:solidFill>
              </a:rPr>
              <a:t>(GP)</a:t>
            </a:r>
            <a:r>
              <a:rPr lang="zh-CN" altLang="zh-CN" sz="1800" b="1" dirty="0">
                <a:solidFill>
                  <a:srgbClr val="000000"/>
                </a:solidFill>
              </a:rPr>
              <a:t>出资</a:t>
            </a:r>
            <a:r>
              <a:rPr lang="en-US" altLang="zh-CN" sz="1800" b="1" dirty="0">
                <a:solidFill>
                  <a:srgbClr val="000000"/>
                </a:solidFill>
              </a:rPr>
              <a:t>0.01%</a:t>
            </a:r>
            <a:r>
              <a:rPr lang="zh-CN" altLang="zh-CN" sz="1800" b="1" dirty="0">
                <a:solidFill>
                  <a:srgbClr val="000000"/>
                </a:solidFill>
              </a:rPr>
              <a:t>，剩余部分由双方共同募集。</a:t>
            </a:r>
            <a:endParaRPr lang="en-US" altLang="zh-CN" sz="1800" b="1" dirty="0">
              <a:solidFill>
                <a:srgbClr val="000000"/>
              </a:solidFill>
            </a:endParaRPr>
          </a:p>
          <a:p>
            <a:pPr marL="285750" indent="-285750">
              <a:buClr>
                <a:srgbClr val="FF0000"/>
              </a:buClr>
              <a:buFont typeface="Wingdings" panose="05000000000000000000" pitchFamily="2" charset="2"/>
              <a:buChar char="Ø"/>
              <a:defRPr/>
            </a:pPr>
            <a:r>
              <a:rPr lang="zh-CN" altLang="zh-CN" sz="1800" b="1" dirty="0">
                <a:solidFill>
                  <a:srgbClr val="000000"/>
                </a:solidFill>
              </a:rPr>
              <a:t>该基金设立投资委员会，其中</a:t>
            </a:r>
            <a:r>
              <a:rPr lang="en-US" altLang="zh-CN" sz="1800" b="1" dirty="0">
                <a:solidFill>
                  <a:srgbClr val="000000"/>
                </a:solidFill>
              </a:rPr>
              <a:t>GP</a:t>
            </a:r>
            <a:r>
              <a:rPr lang="zh-CN" altLang="zh-CN" sz="1800" b="1" dirty="0">
                <a:solidFill>
                  <a:srgbClr val="000000"/>
                </a:solidFill>
              </a:rPr>
              <a:t>和</a:t>
            </a:r>
            <a:r>
              <a:rPr lang="en-US" altLang="zh-CN" sz="1800" b="1" dirty="0">
                <a:solidFill>
                  <a:srgbClr val="000000"/>
                </a:solidFill>
              </a:rPr>
              <a:t>A</a:t>
            </a:r>
            <a:r>
              <a:rPr lang="zh-CN" altLang="zh-CN" sz="1800" b="1" dirty="0">
                <a:solidFill>
                  <a:srgbClr val="000000"/>
                </a:solidFill>
              </a:rPr>
              <a:t>公司分别委派</a:t>
            </a:r>
            <a:r>
              <a:rPr lang="en-US" altLang="zh-CN" sz="1800" b="1" dirty="0">
                <a:solidFill>
                  <a:srgbClr val="000000"/>
                </a:solidFill>
              </a:rPr>
              <a:t>2</a:t>
            </a:r>
            <a:r>
              <a:rPr lang="zh-CN" altLang="zh-CN" sz="1800" b="1" dirty="0">
                <a:solidFill>
                  <a:srgbClr val="000000"/>
                </a:solidFill>
              </a:rPr>
              <a:t>名委员，项目的投资与退出决策均由投资委员会作出，必须经</a:t>
            </a:r>
            <a:r>
              <a:rPr lang="en-US" altLang="zh-CN" sz="1800" b="1" dirty="0">
                <a:solidFill>
                  <a:srgbClr val="000000"/>
                </a:solidFill>
              </a:rPr>
              <a:t>3</a:t>
            </a:r>
            <a:r>
              <a:rPr lang="zh-CN" altLang="zh-CN" sz="1800" b="1" dirty="0">
                <a:solidFill>
                  <a:srgbClr val="000000"/>
                </a:solidFill>
              </a:rPr>
              <a:t>名以上委员的同意方可通过，</a:t>
            </a:r>
            <a:r>
              <a:rPr lang="en-US" altLang="zh-CN" sz="1800" b="1" dirty="0">
                <a:solidFill>
                  <a:srgbClr val="000000"/>
                </a:solidFill>
              </a:rPr>
              <a:t>A</a:t>
            </a:r>
            <a:r>
              <a:rPr lang="zh-CN" altLang="zh-CN" sz="1800" b="1" dirty="0">
                <a:solidFill>
                  <a:srgbClr val="000000"/>
                </a:solidFill>
              </a:rPr>
              <a:t>公司拥有一票否决权。</a:t>
            </a:r>
            <a:r>
              <a:rPr lang="en-US" altLang="zh-CN" sz="1800" b="1" dirty="0">
                <a:solidFill>
                  <a:srgbClr val="000000"/>
                </a:solidFill>
              </a:rPr>
              <a:t>GP</a:t>
            </a:r>
            <a:r>
              <a:rPr lang="zh-CN" altLang="zh-CN" sz="1800" b="1" dirty="0">
                <a:solidFill>
                  <a:srgbClr val="000000"/>
                </a:solidFill>
              </a:rPr>
              <a:t>委派的代表人选需由</a:t>
            </a:r>
            <a:r>
              <a:rPr lang="en-US" altLang="zh-CN" sz="1800" b="1" dirty="0">
                <a:solidFill>
                  <a:srgbClr val="000000"/>
                </a:solidFill>
              </a:rPr>
              <a:t>A</a:t>
            </a:r>
            <a:r>
              <a:rPr lang="zh-CN" altLang="zh-CN" sz="1800" b="1" dirty="0">
                <a:solidFill>
                  <a:srgbClr val="000000"/>
                </a:solidFill>
              </a:rPr>
              <a:t>公司同意。</a:t>
            </a:r>
            <a:endParaRPr lang="en-US" altLang="zh-CN" sz="1800" b="1" dirty="0">
              <a:solidFill>
                <a:srgbClr val="000000"/>
              </a:solidFill>
            </a:endParaRPr>
          </a:p>
          <a:p>
            <a:pPr marL="285750" indent="-285750">
              <a:buClr>
                <a:srgbClr val="FF0000"/>
              </a:buClr>
              <a:buFont typeface="Wingdings" panose="05000000000000000000" pitchFamily="2" charset="2"/>
              <a:buChar char="Ø"/>
              <a:defRPr/>
            </a:pPr>
            <a:r>
              <a:rPr lang="en-US" altLang="zh-CN" sz="1800" b="1" dirty="0">
                <a:solidFill>
                  <a:srgbClr val="000000"/>
                </a:solidFill>
              </a:rPr>
              <a:t>GP</a:t>
            </a:r>
            <a:r>
              <a:rPr lang="zh-CN" altLang="zh-CN" sz="1800" b="1" dirty="0">
                <a:solidFill>
                  <a:srgbClr val="000000"/>
                </a:solidFill>
              </a:rPr>
              <a:t>每年向合伙企业按项目投资额的</a:t>
            </a:r>
            <a:r>
              <a:rPr lang="en-US" altLang="zh-CN" sz="1800" b="1" dirty="0">
                <a:solidFill>
                  <a:srgbClr val="000000"/>
                </a:solidFill>
              </a:rPr>
              <a:t>1%</a:t>
            </a:r>
            <a:r>
              <a:rPr lang="zh-CN" altLang="zh-CN" sz="1800" b="1" dirty="0">
                <a:solidFill>
                  <a:srgbClr val="000000"/>
                </a:solidFill>
              </a:rPr>
              <a:t>收取管理费。在每个项目退出时</a:t>
            </a:r>
            <a:r>
              <a:rPr lang="en-US" altLang="zh-CN" sz="1800" b="1" dirty="0">
                <a:solidFill>
                  <a:srgbClr val="000000"/>
                </a:solidFill>
              </a:rPr>
              <a:t>(</a:t>
            </a:r>
            <a:r>
              <a:rPr lang="zh-CN" altLang="zh-CN" sz="1800" b="1" dirty="0">
                <a:solidFill>
                  <a:srgbClr val="000000"/>
                </a:solidFill>
              </a:rPr>
              <a:t>每个项目的合伙人份额占比根据并购基金合伙人份额占比确定</a:t>
            </a:r>
            <a:r>
              <a:rPr lang="en-US" altLang="zh-CN" sz="1800" b="1" dirty="0">
                <a:solidFill>
                  <a:srgbClr val="000000"/>
                </a:solidFill>
              </a:rPr>
              <a:t>)</a:t>
            </a:r>
            <a:r>
              <a:rPr lang="zh-CN" altLang="zh-CN" sz="1800" b="1" dirty="0">
                <a:solidFill>
                  <a:srgbClr val="000000"/>
                </a:solidFill>
              </a:rPr>
              <a:t>，并购基金对其可分配收益按如下顺序进行分配：</a:t>
            </a:r>
            <a:r>
              <a:rPr lang="en-US" altLang="zh-CN" sz="1800" b="1" dirty="0">
                <a:solidFill>
                  <a:srgbClr val="000000"/>
                </a:solidFill>
              </a:rPr>
              <a:t>(1)</a:t>
            </a:r>
            <a:r>
              <a:rPr lang="zh-CN" altLang="zh-CN" sz="1800" b="1" dirty="0">
                <a:solidFill>
                  <a:srgbClr val="000000"/>
                </a:solidFill>
              </a:rPr>
              <a:t>支付给</a:t>
            </a:r>
            <a:r>
              <a:rPr lang="en-US" altLang="zh-CN" sz="1800" b="1" dirty="0">
                <a:solidFill>
                  <a:srgbClr val="000000"/>
                </a:solidFill>
              </a:rPr>
              <a:t>GP</a:t>
            </a:r>
            <a:r>
              <a:rPr lang="zh-CN" altLang="zh-CN" sz="1800" b="1" dirty="0">
                <a:solidFill>
                  <a:srgbClr val="000000"/>
                </a:solidFill>
              </a:rPr>
              <a:t>的固定管理费及其他相关税费；</a:t>
            </a:r>
            <a:r>
              <a:rPr lang="en-US" altLang="zh-CN" sz="1800" b="1" dirty="0">
                <a:solidFill>
                  <a:srgbClr val="000000"/>
                </a:solidFill>
              </a:rPr>
              <a:t>(2)GP</a:t>
            </a:r>
            <a:r>
              <a:rPr lang="zh-CN" altLang="zh-CN" sz="1800" b="1" dirty="0">
                <a:solidFill>
                  <a:srgbClr val="000000"/>
                </a:solidFill>
              </a:rPr>
              <a:t>和优先级</a:t>
            </a:r>
            <a:r>
              <a:rPr lang="en-US" altLang="zh-CN" sz="1800" b="1" dirty="0">
                <a:solidFill>
                  <a:srgbClr val="000000"/>
                </a:solidFill>
              </a:rPr>
              <a:t>LP</a:t>
            </a:r>
            <a:r>
              <a:rPr lang="zh-CN" altLang="zh-CN" sz="1800" b="1" dirty="0">
                <a:solidFill>
                  <a:srgbClr val="000000"/>
                </a:solidFill>
              </a:rPr>
              <a:t>本金；</a:t>
            </a:r>
            <a:r>
              <a:rPr lang="en-US" altLang="zh-CN" sz="1800" b="1" dirty="0">
                <a:solidFill>
                  <a:srgbClr val="000000"/>
                </a:solidFill>
              </a:rPr>
              <a:t>(3)GP</a:t>
            </a:r>
            <a:r>
              <a:rPr lang="zh-CN" altLang="zh-CN" sz="1800" b="1" dirty="0">
                <a:solidFill>
                  <a:srgbClr val="000000"/>
                </a:solidFill>
              </a:rPr>
              <a:t>和优先级</a:t>
            </a:r>
            <a:r>
              <a:rPr lang="en-US" altLang="zh-CN" sz="1800" b="1" dirty="0">
                <a:solidFill>
                  <a:srgbClr val="000000"/>
                </a:solidFill>
              </a:rPr>
              <a:t>LP</a:t>
            </a:r>
            <a:r>
              <a:rPr lang="zh-CN" altLang="zh-CN" sz="1800" b="1" dirty="0">
                <a:solidFill>
                  <a:srgbClr val="000000"/>
                </a:solidFill>
              </a:rPr>
              <a:t>按固定收益率计算的投资收益；</a:t>
            </a:r>
            <a:r>
              <a:rPr lang="en-US" altLang="zh-CN" sz="1800" b="1" dirty="0">
                <a:solidFill>
                  <a:srgbClr val="000000"/>
                </a:solidFill>
              </a:rPr>
              <a:t>(4)</a:t>
            </a:r>
            <a:r>
              <a:rPr lang="zh-CN" altLang="zh-CN" sz="1800" b="1" dirty="0">
                <a:solidFill>
                  <a:srgbClr val="000000"/>
                </a:solidFill>
              </a:rPr>
              <a:t>劣后级</a:t>
            </a:r>
            <a:r>
              <a:rPr lang="en-US" altLang="zh-CN" sz="1800" b="1" dirty="0">
                <a:solidFill>
                  <a:srgbClr val="000000"/>
                </a:solidFill>
              </a:rPr>
              <a:t>LP</a:t>
            </a:r>
            <a:r>
              <a:rPr lang="zh-CN" altLang="zh-CN" sz="1800" b="1" dirty="0">
                <a:solidFill>
                  <a:srgbClr val="000000"/>
                </a:solidFill>
              </a:rPr>
              <a:t>投资本金；</a:t>
            </a:r>
            <a:r>
              <a:rPr lang="en-US" altLang="zh-CN" sz="1800" b="1" dirty="0">
                <a:solidFill>
                  <a:srgbClr val="000000"/>
                </a:solidFill>
              </a:rPr>
              <a:t>(5)</a:t>
            </a:r>
            <a:r>
              <a:rPr lang="zh-CN" altLang="zh-CN" sz="1800" b="1" dirty="0">
                <a:solidFill>
                  <a:srgbClr val="000000"/>
                </a:solidFill>
              </a:rPr>
              <a:t>上述之外剩余金额在</a:t>
            </a:r>
            <a:r>
              <a:rPr lang="en-US" altLang="zh-CN" sz="1800" b="1" dirty="0">
                <a:solidFill>
                  <a:srgbClr val="000000"/>
                </a:solidFill>
              </a:rPr>
              <a:t>GP</a:t>
            </a:r>
            <a:r>
              <a:rPr lang="zh-CN" altLang="zh-CN" sz="1800" b="1" dirty="0">
                <a:solidFill>
                  <a:srgbClr val="000000"/>
                </a:solidFill>
              </a:rPr>
              <a:t>和劣后级</a:t>
            </a:r>
            <a:r>
              <a:rPr lang="en-US" altLang="zh-CN" sz="1800" b="1" dirty="0">
                <a:solidFill>
                  <a:srgbClr val="000000"/>
                </a:solidFill>
              </a:rPr>
              <a:t>LP</a:t>
            </a:r>
            <a:r>
              <a:rPr lang="zh-CN" altLang="zh-CN" sz="1800" b="1" dirty="0">
                <a:solidFill>
                  <a:srgbClr val="000000"/>
                </a:solidFill>
              </a:rPr>
              <a:t>之间按</a:t>
            </a:r>
            <a:r>
              <a:rPr lang="en-US" altLang="zh-CN" sz="1800" b="1" dirty="0">
                <a:solidFill>
                  <a:srgbClr val="000000"/>
                </a:solidFill>
              </a:rPr>
              <a:t>20%</a:t>
            </a:r>
            <a:r>
              <a:rPr lang="zh-CN" altLang="zh-CN" sz="1800" b="1" dirty="0">
                <a:solidFill>
                  <a:srgbClr val="000000"/>
                </a:solidFill>
              </a:rPr>
              <a:t>和</a:t>
            </a:r>
            <a:r>
              <a:rPr lang="en-US" altLang="zh-CN" sz="1800" b="1" dirty="0">
                <a:solidFill>
                  <a:srgbClr val="000000"/>
                </a:solidFill>
              </a:rPr>
              <a:t>80%</a:t>
            </a:r>
            <a:r>
              <a:rPr lang="zh-CN" altLang="zh-CN" sz="1800" b="1" dirty="0">
                <a:solidFill>
                  <a:srgbClr val="000000"/>
                </a:solidFill>
              </a:rPr>
              <a:t>比例分配。</a:t>
            </a:r>
            <a:endParaRPr lang="en-US" altLang="zh-CN" sz="1800" b="1" dirty="0">
              <a:solidFill>
                <a:srgbClr val="000000"/>
              </a:solidFill>
            </a:endParaRPr>
          </a:p>
          <a:p>
            <a:pPr marL="285750" indent="-285750">
              <a:buClr>
                <a:srgbClr val="FF0000"/>
              </a:buClr>
              <a:buFont typeface="Wingdings" panose="05000000000000000000" pitchFamily="2" charset="2"/>
              <a:buChar char="Ø"/>
              <a:defRPr/>
            </a:pPr>
            <a:r>
              <a:rPr lang="zh-CN" altLang="zh-CN" sz="1800" b="1" dirty="0">
                <a:solidFill>
                  <a:srgbClr val="000000"/>
                </a:solidFill>
              </a:rPr>
              <a:t>此外，根据协议，对于所有投资项目在基金管理下运营满</a:t>
            </a:r>
            <a:r>
              <a:rPr lang="en-US" altLang="zh-CN" sz="1800" b="1" dirty="0">
                <a:solidFill>
                  <a:srgbClr val="000000"/>
                </a:solidFill>
              </a:rPr>
              <a:t>3</a:t>
            </a:r>
            <a:r>
              <a:rPr lang="zh-CN" altLang="zh-CN" sz="1800" b="1" dirty="0">
                <a:solidFill>
                  <a:srgbClr val="000000"/>
                </a:solidFill>
              </a:rPr>
              <a:t>年后或基金到期清算前半年，</a:t>
            </a:r>
            <a:r>
              <a:rPr lang="en-US" altLang="zh-CN" sz="1800" b="1" dirty="0">
                <a:solidFill>
                  <a:srgbClr val="000000"/>
                </a:solidFill>
              </a:rPr>
              <a:t>GP</a:t>
            </a:r>
            <a:r>
              <a:rPr lang="zh-CN" altLang="zh-CN" sz="1800" b="1" dirty="0">
                <a:solidFill>
                  <a:srgbClr val="000000"/>
                </a:solidFill>
              </a:rPr>
              <a:t>有权选择要求</a:t>
            </a:r>
            <a:r>
              <a:rPr lang="en-US" altLang="zh-CN" sz="1800" b="1" dirty="0">
                <a:solidFill>
                  <a:srgbClr val="000000"/>
                </a:solidFill>
              </a:rPr>
              <a:t>A</a:t>
            </a:r>
            <a:r>
              <a:rPr lang="zh-CN" altLang="zh-CN" sz="1800" b="1" dirty="0">
                <a:solidFill>
                  <a:srgbClr val="000000"/>
                </a:solidFill>
              </a:rPr>
              <a:t>公司受让基金持有的该投资项目的全部或部分股权，受让价格应保证本金加上固定收益率。</a:t>
            </a:r>
            <a:endParaRPr lang="en-US" altLang="zh-CN" sz="1800" b="1" dirty="0">
              <a:solidFill>
                <a:srgbClr val="000000"/>
              </a:solidFill>
            </a:endParaRPr>
          </a:p>
          <a:p>
            <a:pPr marL="285750" indent="-285750">
              <a:buClr>
                <a:srgbClr val="FF0000"/>
              </a:buClr>
              <a:buFont typeface="Wingdings" panose="05000000000000000000" pitchFamily="2" charset="2"/>
              <a:buChar char="Ø"/>
              <a:defRPr/>
            </a:pPr>
            <a:endParaRPr lang="zh-CN" altLang="zh-CN" sz="1800" b="1" dirty="0">
              <a:solidFill>
                <a:srgbClr val="000000"/>
              </a:solidFill>
            </a:endParaRPr>
          </a:p>
          <a:p>
            <a:pPr marL="285750" indent="-285750">
              <a:buClr>
                <a:srgbClr val="FF0000"/>
              </a:buClr>
              <a:buFont typeface="Wingdings" panose="05000000000000000000" pitchFamily="2" charset="2"/>
              <a:buChar char="Ø"/>
              <a:defRPr/>
            </a:pPr>
            <a:r>
              <a:rPr lang="zh-CN" altLang="zh-CN" sz="1800" b="1" dirty="0">
                <a:solidFill>
                  <a:srgbClr val="000000"/>
                </a:solidFill>
              </a:rPr>
              <a:t>问题：</a:t>
            </a:r>
            <a:r>
              <a:rPr lang="en-US" altLang="zh-CN" sz="1800" b="1" dirty="0">
                <a:solidFill>
                  <a:srgbClr val="000000"/>
                </a:solidFill>
              </a:rPr>
              <a:t>A</a:t>
            </a:r>
            <a:r>
              <a:rPr lang="zh-CN" altLang="zh-CN" sz="1800" b="1" dirty="0">
                <a:solidFill>
                  <a:srgbClr val="000000"/>
                </a:solidFill>
              </a:rPr>
              <a:t>公司是否应将该并购基金纳入合并范围？</a:t>
            </a:r>
          </a:p>
          <a:p>
            <a:pPr>
              <a:defRPr/>
            </a:pPr>
            <a:endParaRPr lang="zh-CN" altLang="zh-CN" sz="1800" b="1" dirty="0">
              <a:solidFill>
                <a:srgbClr val="000000"/>
              </a:solidFill>
            </a:endParaRPr>
          </a:p>
        </p:txBody>
      </p:sp>
      <p:sp>
        <p:nvSpPr>
          <p:cNvPr id="93188" name="文本框 3"/>
          <p:cNvSpPr txBox="1">
            <a:spLocks noChangeArrowheads="1"/>
          </p:cNvSpPr>
          <p:nvPr/>
        </p:nvSpPr>
        <p:spPr bwMode="auto">
          <a:xfrm>
            <a:off x="323852" y="115890"/>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Case2.7</a:t>
            </a:r>
            <a:endParaRPr lang="zh-CN" altLang="en-US" sz="2800" b="1">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C7D9AAB-B8B1-443C-A833-FCE776737A51}" type="slidenum">
              <a:rPr kumimoji="0" lang="en-US" altLang="zh-CN" sz="1400"/>
              <a:t>37</a:t>
            </a:fld>
            <a:endParaRPr kumimoji="0" lang="en-US" altLang="zh-CN" sz="1400"/>
          </a:p>
        </p:txBody>
      </p:sp>
      <p:sp>
        <p:nvSpPr>
          <p:cNvPr id="3" name="文本框 2"/>
          <p:cNvSpPr txBox="1"/>
          <p:nvPr/>
        </p:nvSpPr>
        <p:spPr>
          <a:xfrm>
            <a:off x="468315" y="1125540"/>
            <a:ext cx="8567737" cy="3138487"/>
          </a:xfrm>
          <a:prstGeom prst="rect">
            <a:avLst/>
          </a:prstGeom>
          <a:noFill/>
        </p:spPr>
        <p:txBody>
          <a:bodyPr>
            <a:spAutoFit/>
          </a:bodyPr>
          <a:lstStyle/>
          <a:p>
            <a:pPr marL="285750" indent="-285750">
              <a:buFont typeface="Wingdings" panose="05000000000000000000" pitchFamily="2" charset="2"/>
              <a:buChar char="Ø"/>
              <a:defRPr/>
            </a:pPr>
            <a:r>
              <a:rPr lang="zh-CN" altLang="zh-CN" sz="1800" b="1" dirty="0">
                <a:solidFill>
                  <a:srgbClr val="000000"/>
                </a:solidFill>
              </a:rPr>
              <a:t>上市公司</a:t>
            </a:r>
            <a:r>
              <a:rPr lang="en-US" altLang="zh-CN" sz="1800" b="1" dirty="0">
                <a:solidFill>
                  <a:srgbClr val="000000"/>
                </a:solidFill>
              </a:rPr>
              <a:t>A</a:t>
            </a:r>
            <a:r>
              <a:rPr lang="zh-CN" altLang="zh-CN" sz="1800" b="1" dirty="0">
                <a:solidFill>
                  <a:srgbClr val="000000"/>
                </a:solidFill>
              </a:rPr>
              <a:t>的业务主要为生产与零售。</a:t>
            </a:r>
            <a:r>
              <a:rPr lang="en-US" altLang="zh-CN" sz="1800" b="1" dirty="0">
                <a:solidFill>
                  <a:srgbClr val="000000"/>
                </a:solidFill>
              </a:rPr>
              <a:t>2010</a:t>
            </a:r>
            <a:r>
              <a:rPr lang="zh-CN" altLang="zh-CN" sz="1800" b="1" dirty="0">
                <a:solidFill>
                  <a:srgbClr val="000000"/>
                </a:solidFill>
              </a:rPr>
              <a:t>年，经相关行业监管部门批准之后，</a:t>
            </a:r>
            <a:r>
              <a:rPr lang="en-US" altLang="zh-CN" sz="1800" b="1" dirty="0">
                <a:solidFill>
                  <a:srgbClr val="000000"/>
                </a:solidFill>
              </a:rPr>
              <a:t>A</a:t>
            </a:r>
            <a:r>
              <a:rPr lang="zh-CN" altLang="zh-CN" sz="1800" b="1" dirty="0">
                <a:solidFill>
                  <a:srgbClr val="000000"/>
                </a:solidFill>
              </a:rPr>
              <a:t>公司对某金融企业</a:t>
            </a:r>
            <a:r>
              <a:rPr lang="en-US" altLang="zh-CN" sz="1800" b="1" dirty="0">
                <a:solidFill>
                  <a:srgbClr val="000000"/>
                </a:solidFill>
              </a:rPr>
              <a:t>B</a:t>
            </a:r>
            <a:r>
              <a:rPr lang="zh-CN" altLang="zh-CN" sz="1800" b="1" dirty="0">
                <a:solidFill>
                  <a:srgbClr val="000000"/>
                </a:solidFill>
              </a:rPr>
              <a:t>公司增资</a:t>
            </a:r>
            <a:r>
              <a:rPr lang="en-US" altLang="zh-CN" sz="1800" b="1" dirty="0">
                <a:solidFill>
                  <a:srgbClr val="000000"/>
                </a:solidFill>
              </a:rPr>
              <a:t>1</a:t>
            </a:r>
            <a:r>
              <a:rPr lang="zh-CN" altLang="zh-CN" sz="1800" b="1" dirty="0">
                <a:solidFill>
                  <a:srgbClr val="000000"/>
                </a:solidFill>
              </a:rPr>
              <a:t>亿元，从而获得</a:t>
            </a:r>
            <a:r>
              <a:rPr lang="en-US" altLang="zh-CN" sz="1800" b="1" dirty="0">
                <a:solidFill>
                  <a:srgbClr val="000000"/>
                </a:solidFill>
              </a:rPr>
              <a:t>B</a:t>
            </a:r>
            <a:r>
              <a:rPr lang="zh-CN" altLang="zh-CN" sz="1800" b="1" dirty="0">
                <a:solidFill>
                  <a:srgbClr val="000000"/>
                </a:solidFill>
              </a:rPr>
              <a:t>公司</a:t>
            </a:r>
            <a:r>
              <a:rPr lang="en-US" altLang="zh-CN" sz="1800" b="1" dirty="0">
                <a:solidFill>
                  <a:srgbClr val="000000"/>
                </a:solidFill>
              </a:rPr>
              <a:t>20%</a:t>
            </a:r>
            <a:r>
              <a:rPr lang="zh-CN" altLang="zh-CN" sz="1800" b="1" dirty="0">
                <a:solidFill>
                  <a:srgbClr val="000000"/>
                </a:solidFill>
              </a:rPr>
              <a:t>的股权及表决权。</a:t>
            </a:r>
            <a:r>
              <a:rPr lang="en-US" altLang="zh-CN" sz="1800" b="1" dirty="0">
                <a:solidFill>
                  <a:srgbClr val="000000"/>
                </a:solidFill>
              </a:rPr>
              <a:t>2012</a:t>
            </a:r>
            <a:r>
              <a:rPr lang="zh-CN" altLang="zh-CN" sz="1800" b="1" dirty="0">
                <a:solidFill>
                  <a:srgbClr val="000000"/>
                </a:solidFill>
              </a:rPr>
              <a:t>年</a:t>
            </a:r>
            <a:r>
              <a:rPr lang="en-US" altLang="zh-CN" sz="1800" b="1" dirty="0">
                <a:solidFill>
                  <a:srgbClr val="000000"/>
                </a:solidFill>
              </a:rPr>
              <a:t>1</a:t>
            </a:r>
            <a:r>
              <a:rPr lang="zh-CN" altLang="zh-CN" sz="1800" b="1" dirty="0">
                <a:solidFill>
                  <a:srgbClr val="000000"/>
                </a:solidFill>
              </a:rPr>
              <a:t>月</a:t>
            </a:r>
            <a:r>
              <a:rPr lang="en-US" altLang="zh-CN" sz="1800" b="1" dirty="0">
                <a:solidFill>
                  <a:srgbClr val="000000"/>
                </a:solidFill>
              </a:rPr>
              <a:t>1</a:t>
            </a:r>
            <a:r>
              <a:rPr lang="zh-CN" altLang="zh-CN" sz="1800" b="1" dirty="0">
                <a:solidFill>
                  <a:srgbClr val="000000"/>
                </a:solidFill>
              </a:rPr>
              <a:t>日，</a:t>
            </a:r>
            <a:r>
              <a:rPr lang="en-US" altLang="zh-CN" sz="1800" b="1" dirty="0">
                <a:solidFill>
                  <a:srgbClr val="000000"/>
                </a:solidFill>
              </a:rPr>
              <a:t>B</a:t>
            </a:r>
            <a:r>
              <a:rPr lang="zh-CN" altLang="zh-CN" sz="1800" b="1" dirty="0">
                <a:solidFill>
                  <a:srgbClr val="000000"/>
                </a:solidFill>
              </a:rPr>
              <a:t>公司另外三家股东以授权委托书的形式分别将其持有的</a:t>
            </a:r>
            <a:r>
              <a:rPr lang="en-US" altLang="zh-CN" sz="1800" b="1" dirty="0">
                <a:solidFill>
                  <a:srgbClr val="000000"/>
                </a:solidFill>
              </a:rPr>
              <a:t>B</a:t>
            </a:r>
            <a:r>
              <a:rPr lang="zh-CN" altLang="zh-CN" sz="1800" b="1" dirty="0">
                <a:solidFill>
                  <a:srgbClr val="000000"/>
                </a:solidFill>
              </a:rPr>
              <a:t>公司</a:t>
            </a:r>
            <a:r>
              <a:rPr lang="en-US" altLang="zh-CN" sz="1800" b="1" dirty="0">
                <a:solidFill>
                  <a:srgbClr val="000000"/>
                </a:solidFill>
              </a:rPr>
              <a:t>15%</a:t>
            </a:r>
            <a:r>
              <a:rPr lang="zh-CN" altLang="zh-CN" sz="1800" b="1" dirty="0">
                <a:solidFill>
                  <a:srgbClr val="000000"/>
                </a:solidFill>
              </a:rPr>
              <a:t>、</a:t>
            </a:r>
            <a:r>
              <a:rPr lang="en-US" altLang="zh-CN" sz="1800" b="1" dirty="0">
                <a:solidFill>
                  <a:srgbClr val="000000"/>
                </a:solidFill>
              </a:rPr>
              <a:t>9%</a:t>
            </a:r>
            <a:r>
              <a:rPr lang="zh-CN" altLang="zh-CN" sz="1800" b="1" dirty="0">
                <a:solidFill>
                  <a:srgbClr val="000000"/>
                </a:solidFill>
              </a:rPr>
              <a:t>和</a:t>
            </a:r>
            <a:r>
              <a:rPr lang="en-US" altLang="zh-CN" sz="1800" b="1" dirty="0">
                <a:solidFill>
                  <a:srgbClr val="000000"/>
                </a:solidFill>
              </a:rPr>
              <a:t>16%</a:t>
            </a:r>
            <a:r>
              <a:rPr lang="zh-CN" altLang="zh-CN" sz="1800" b="1" dirty="0">
                <a:solidFill>
                  <a:srgbClr val="000000"/>
                </a:solidFill>
              </a:rPr>
              <a:t>的股权所对应的经营表决权授权给</a:t>
            </a:r>
            <a:r>
              <a:rPr lang="en-US" altLang="zh-CN" sz="1800" b="1" dirty="0">
                <a:solidFill>
                  <a:srgbClr val="000000"/>
                </a:solidFill>
              </a:rPr>
              <a:t>A</a:t>
            </a:r>
            <a:r>
              <a:rPr lang="zh-CN" altLang="zh-CN" sz="1800" b="1" dirty="0">
                <a:solidFill>
                  <a:srgbClr val="000000"/>
                </a:solidFill>
              </a:rPr>
              <a:t>公司行使，授权期限至</a:t>
            </a:r>
            <a:r>
              <a:rPr lang="en-US" altLang="zh-CN" sz="1800" b="1" dirty="0">
                <a:solidFill>
                  <a:srgbClr val="000000"/>
                </a:solidFill>
              </a:rPr>
              <a:t>2015</a:t>
            </a:r>
            <a:r>
              <a:rPr lang="zh-CN" altLang="zh-CN" sz="1800" b="1" dirty="0">
                <a:solidFill>
                  <a:srgbClr val="000000"/>
                </a:solidFill>
              </a:rPr>
              <a:t>年</a:t>
            </a:r>
            <a:r>
              <a:rPr lang="en-US" altLang="zh-CN" sz="1800" b="1" dirty="0">
                <a:solidFill>
                  <a:srgbClr val="000000"/>
                </a:solidFill>
              </a:rPr>
              <a:t>12</a:t>
            </a:r>
            <a:r>
              <a:rPr lang="zh-CN" altLang="zh-CN" sz="1800" b="1" dirty="0">
                <a:solidFill>
                  <a:srgbClr val="000000"/>
                </a:solidFill>
              </a:rPr>
              <a:t>月</a:t>
            </a:r>
            <a:r>
              <a:rPr lang="en-US" altLang="zh-CN" sz="1800" b="1" dirty="0">
                <a:solidFill>
                  <a:srgbClr val="000000"/>
                </a:solidFill>
              </a:rPr>
              <a:t>31</a:t>
            </a:r>
            <a:r>
              <a:rPr lang="zh-CN" altLang="zh-CN" sz="1800" b="1" dirty="0">
                <a:solidFill>
                  <a:srgbClr val="000000"/>
                </a:solidFill>
              </a:rPr>
              <a:t>日止。因此，</a:t>
            </a:r>
            <a:r>
              <a:rPr lang="en-US" altLang="zh-CN" sz="1800" b="1" dirty="0">
                <a:solidFill>
                  <a:srgbClr val="000000"/>
                </a:solidFill>
              </a:rPr>
              <a:t>A</a:t>
            </a:r>
            <a:r>
              <a:rPr lang="zh-CN" altLang="zh-CN" sz="1800" b="1" dirty="0">
                <a:solidFill>
                  <a:srgbClr val="000000"/>
                </a:solidFill>
              </a:rPr>
              <a:t>公司有权在</a:t>
            </a:r>
            <a:r>
              <a:rPr lang="en-US" altLang="zh-CN" sz="1800" b="1" dirty="0">
                <a:solidFill>
                  <a:srgbClr val="000000"/>
                </a:solidFill>
              </a:rPr>
              <a:t>B</a:t>
            </a:r>
            <a:r>
              <a:rPr lang="zh-CN" altLang="zh-CN" sz="1800" b="1" dirty="0">
                <a:solidFill>
                  <a:srgbClr val="000000"/>
                </a:solidFill>
              </a:rPr>
              <a:t>公司的股东大会上行使代表</a:t>
            </a:r>
            <a:r>
              <a:rPr lang="en-US" altLang="zh-CN" sz="1800" b="1" dirty="0">
                <a:solidFill>
                  <a:srgbClr val="000000"/>
                </a:solidFill>
              </a:rPr>
              <a:t>60%</a:t>
            </a:r>
            <a:r>
              <a:rPr lang="zh-CN" altLang="zh-CN" sz="1800" b="1" dirty="0">
                <a:solidFill>
                  <a:srgbClr val="000000"/>
                </a:solidFill>
              </a:rPr>
              <a:t>股权的表决权。在</a:t>
            </a:r>
            <a:r>
              <a:rPr lang="en-US" altLang="zh-CN" sz="1800" b="1" dirty="0">
                <a:solidFill>
                  <a:srgbClr val="000000"/>
                </a:solidFill>
              </a:rPr>
              <a:t>B</a:t>
            </a:r>
            <a:r>
              <a:rPr lang="zh-CN" altLang="zh-CN" sz="1800" b="1" dirty="0">
                <a:solidFill>
                  <a:srgbClr val="000000"/>
                </a:solidFill>
              </a:rPr>
              <a:t>公司每次召开股东大会就有关事项进行表决前，</a:t>
            </a:r>
            <a:r>
              <a:rPr lang="en-US" altLang="zh-CN" sz="1800" b="1" dirty="0">
                <a:solidFill>
                  <a:srgbClr val="000000"/>
                </a:solidFill>
              </a:rPr>
              <a:t>A</a:t>
            </a:r>
            <a:r>
              <a:rPr lang="zh-CN" altLang="zh-CN" sz="1800" b="1" dirty="0">
                <a:solidFill>
                  <a:srgbClr val="000000"/>
                </a:solidFill>
              </a:rPr>
              <a:t>公司会与其他三家授权单位事先召开协商会议，研究讨论相关议题，就有关事项形成一致意见后由</a:t>
            </a:r>
            <a:r>
              <a:rPr lang="en-US" altLang="zh-CN" sz="1800" b="1" dirty="0">
                <a:solidFill>
                  <a:srgbClr val="000000"/>
                </a:solidFill>
              </a:rPr>
              <a:t>A</a:t>
            </a:r>
            <a:r>
              <a:rPr lang="zh-CN" altLang="zh-CN" sz="1800" b="1" dirty="0">
                <a:solidFill>
                  <a:srgbClr val="000000"/>
                </a:solidFill>
              </a:rPr>
              <a:t>公司在</a:t>
            </a:r>
            <a:r>
              <a:rPr lang="en-US" altLang="zh-CN" sz="1800" b="1" dirty="0">
                <a:solidFill>
                  <a:srgbClr val="000000"/>
                </a:solidFill>
              </a:rPr>
              <a:t>B</a:t>
            </a:r>
            <a:r>
              <a:rPr lang="zh-CN" altLang="zh-CN" sz="1800" b="1" dirty="0">
                <a:solidFill>
                  <a:srgbClr val="000000"/>
                </a:solidFill>
              </a:rPr>
              <a:t>公司的股东大会上行使表决权。</a:t>
            </a:r>
            <a:endParaRPr lang="en-US" altLang="zh-CN" sz="1800" b="1" dirty="0">
              <a:solidFill>
                <a:srgbClr val="000000"/>
              </a:solidFill>
            </a:endParaRPr>
          </a:p>
          <a:p>
            <a:pPr marL="285750" indent="-285750">
              <a:buFont typeface="Wingdings" panose="05000000000000000000" pitchFamily="2" charset="2"/>
              <a:buChar char="Ø"/>
              <a:defRPr/>
            </a:pPr>
            <a:endParaRPr lang="zh-CN" altLang="zh-CN" sz="1800" b="1" dirty="0">
              <a:solidFill>
                <a:srgbClr val="000000"/>
              </a:solidFill>
            </a:endParaRPr>
          </a:p>
          <a:p>
            <a:pPr marL="285750" indent="-285750">
              <a:buFont typeface="Wingdings" panose="05000000000000000000" pitchFamily="2" charset="2"/>
              <a:buChar char="Ø"/>
              <a:defRPr/>
            </a:pPr>
            <a:r>
              <a:rPr lang="zh-CN" altLang="zh-CN" sz="1800" b="1" dirty="0">
                <a:solidFill>
                  <a:srgbClr val="000000"/>
                </a:solidFill>
              </a:rPr>
              <a:t>问题：</a:t>
            </a:r>
            <a:r>
              <a:rPr lang="en-US" altLang="zh-CN" sz="1800" b="1" dirty="0">
                <a:solidFill>
                  <a:srgbClr val="000000"/>
                </a:solidFill>
              </a:rPr>
              <a:t>A</a:t>
            </a:r>
            <a:r>
              <a:rPr lang="zh-CN" altLang="zh-CN" sz="1800" b="1" dirty="0">
                <a:solidFill>
                  <a:srgbClr val="000000"/>
                </a:solidFill>
              </a:rPr>
              <a:t>公司在编制合并财务报表时，是否应将</a:t>
            </a:r>
            <a:r>
              <a:rPr lang="en-US" altLang="zh-CN" sz="1800" b="1" dirty="0">
                <a:solidFill>
                  <a:srgbClr val="000000"/>
                </a:solidFill>
              </a:rPr>
              <a:t>B</a:t>
            </a:r>
            <a:r>
              <a:rPr lang="zh-CN" altLang="zh-CN" sz="1800" b="1" dirty="0">
                <a:solidFill>
                  <a:srgbClr val="000000"/>
                </a:solidFill>
              </a:rPr>
              <a:t>公司纳入合并范围？</a:t>
            </a:r>
          </a:p>
          <a:p>
            <a:pPr>
              <a:defRPr/>
            </a:pPr>
            <a:endParaRPr lang="zh-CN" altLang="zh-CN" sz="1800" b="1" dirty="0">
              <a:solidFill>
                <a:srgbClr val="000000"/>
              </a:solidFill>
            </a:endParaRPr>
          </a:p>
        </p:txBody>
      </p:sp>
      <p:sp>
        <p:nvSpPr>
          <p:cNvPr id="94212" name="文本框 3"/>
          <p:cNvSpPr txBox="1">
            <a:spLocks noChangeArrowheads="1"/>
          </p:cNvSpPr>
          <p:nvPr/>
        </p:nvSpPr>
        <p:spPr bwMode="auto">
          <a:xfrm>
            <a:off x="323852" y="260352"/>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Case2.8</a:t>
            </a:r>
            <a:endParaRPr lang="zh-CN" altLang="en-US" sz="2800" b="1">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8404942-5C4F-41F2-A11D-547C1BA014BB}" type="slidenum">
              <a:rPr kumimoji="0" lang="en-US" altLang="zh-CN" sz="1400"/>
              <a:t>38</a:t>
            </a:fld>
            <a:endParaRPr kumimoji="0" lang="en-US" altLang="zh-CN" sz="1400"/>
          </a:p>
        </p:txBody>
      </p:sp>
      <p:sp>
        <p:nvSpPr>
          <p:cNvPr id="95235" name="文本框 2"/>
          <p:cNvSpPr txBox="1">
            <a:spLocks noChangeArrowheads="1"/>
          </p:cNvSpPr>
          <p:nvPr/>
        </p:nvSpPr>
        <p:spPr bwMode="auto">
          <a:xfrm>
            <a:off x="323852" y="655638"/>
            <a:ext cx="85693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
                <a:srgbClr val="FF0000"/>
              </a:buClr>
              <a:buSzTx/>
              <a:buFont typeface="Wingdings" panose="05000000000000000000" pitchFamily="2" charset="2"/>
              <a:buChar char="Ø"/>
            </a:pPr>
            <a:r>
              <a:rPr lang="en-US" altLang="zh-CN" sz="1800" b="1">
                <a:solidFill>
                  <a:srgbClr val="000000"/>
                </a:solidFill>
              </a:rPr>
              <a:t>A</a:t>
            </a:r>
            <a:r>
              <a:rPr lang="zh-CN" altLang="zh-CN" sz="1800" b="1">
                <a:solidFill>
                  <a:srgbClr val="000000"/>
                </a:solidFill>
              </a:rPr>
              <a:t>公司为上市公司，</a:t>
            </a:r>
            <a:r>
              <a:rPr lang="en-US" altLang="zh-CN" sz="1800" b="1">
                <a:solidFill>
                  <a:srgbClr val="000000"/>
                </a:solidFill>
              </a:rPr>
              <a:t>2012</a:t>
            </a:r>
            <a:r>
              <a:rPr lang="zh-CN" altLang="zh-CN" sz="1800" b="1">
                <a:solidFill>
                  <a:srgbClr val="000000"/>
                </a:solidFill>
              </a:rPr>
              <a:t>，年</a:t>
            </a:r>
            <a:r>
              <a:rPr lang="en-US" altLang="zh-CN" sz="1800" b="1">
                <a:solidFill>
                  <a:srgbClr val="000000"/>
                </a:solidFill>
              </a:rPr>
              <a:t>12</a:t>
            </a:r>
            <a:r>
              <a:rPr lang="zh-CN" altLang="zh-CN" sz="1800" b="1">
                <a:solidFill>
                  <a:srgbClr val="000000"/>
                </a:solidFill>
              </a:rPr>
              <a:t>月与</a:t>
            </a:r>
            <a:r>
              <a:rPr lang="en-US" altLang="zh-CN" sz="1800" b="1">
                <a:solidFill>
                  <a:srgbClr val="000000"/>
                </a:solidFill>
              </a:rPr>
              <a:t>B</a:t>
            </a:r>
            <a:r>
              <a:rPr lang="zh-CN" altLang="zh-CN" sz="1800" b="1">
                <a:solidFill>
                  <a:srgbClr val="000000"/>
                </a:solidFill>
              </a:rPr>
              <a:t>公司共同投资设立</a:t>
            </a:r>
            <a:r>
              <a:rPr lang="en-US" altLang="zh-CN" sz="1800" b="1">
                <a:solidFill>
                  <a:srgbClr val="000000"/>
                </a:solidFill>
              </a:rPr>
              <a:t>C</a:t>
            </a:r>
            <a:r>
              <a:rPr lang="zh-CN" altLang="zh-CN" sz="1800" b="1">
                <a:solidFill>
                  <a:srgbClr val="000000"/>
                </a:solidFill>
              </a:rPr>
              <a:t>公司。</a:t>
            </a:r>
            <a:r>
              <a:rPr lang="en-US" altLang="zh-CN" sz="1800" b="1">
                <a:solidFill>
                  <a:srgbClr val="000000"/>
                </a:solidFill>
              </a:rPr>
              <a:t>C</a:t>
            </a:r>
            <a:r>
              <a:rPr lang="zh-CN" altLang="zh-CN" sz="1800" b="1">
                <a:solidFill>
                  <a:srgbClr val="000000"/>
                </a:solidFill>
              </a:rPr>
              <a:t>公司为中外合资经营企业，其中</a:t>
            </a:r>
            <a:r>
              <a:rPr lang="en-US" altLang="zh-CN" sz="1800" b="1">
                <a:solidFill>
                  <a:srgbClr val="000000"/>
                </a:solidFill>
              </a:rPr>
              <a:t>A</a:t>
            </a:r>
            <a:r>
              <a:rPr lang="zh-CN" altLang="zh-CN" sz="1800" b="1">
                <a:solidFill>
                  <a:srgbClr val="000000"/>
                </a:solidFill>
              </a:rPr>
              <a:t>公司持股比例为</a:t>
            </a:r>
            <a:r>
              <a:rPr lang="en-US" altLang="zh-CN" sz="1800" b="1">
                <a:solidFill>
                  <a:srgbClr val="000000"/>
                </a:solidFill>
              </a:rPr>
              <a:t>51%</a:t>
            </a:r>
            <a:r>
              <a:rPr lang="zh-CN" altLang="zh-CN" sz="1800" b="1">
                <a:solidFill>
                  <a:srgbClr val="000000"/>
                </a:solidFill>
              </a:rPr>
              <a:t>，</a:t>
            </a:r>
            <a:r>
              <a:rPr lang="en-US" altLang="zh-CN" sz="1800" b="1">
                <a:solidFill>
                  <a:srgbClr val="000000"/>
                </a:solidFill>
              </a:rPr>
              <a:t>B</a:t>
            </a:r>
            <a:r>
              <a:rPr lang="zh-CN" altLang="zh-CN" sz="1800" b="1">
                <a:solidFill>
                  <a:srgbClr val="000000"/>
                </a:solidFill>
              </a:rPr>
              <a:t>公司持股比例为</a:t>
            </a:r>
            <a:r>
              <a:rPr lang="en-US" altLang="zh-CN" sz="1800" b="1">
                <a:solidFill>
                  <a:srgbClr val="000000"/>
                </a:solidFill>
              </a:rPr>
              <a:t>49%</a:t>
            </a:r>
            <a:r>
              <a:rPr lang="zh-CN" altLang="zh-CN" sz="1800" b="1">
                <a:solidFill>
                  <a:srgbClr val="000000"/>
                </a:solidFill>
              </a:rPr>
              <a:t>。</a:t>
            </a:r>
            <a:r>
              <a:rPr lang="en-US" altLang="zh-CN" sz="1800" b="1">
                <a:solidFill>
                  <a:srgbClr val="000000"/>
                </a:solidFill>
              </a:rPr>
              <a:t>C</a:t>
            </a:r>
            <a:r>
              <a:rPr lang="zh-CN" altLang="zh-CN" sz="1800" b="1">
                <a:solidFill>
                  <a:srgbClr val="000000"/>
                </a:solidFill>
              </a:rPr>
              <a:t>公司于</a:t>
            </a:r>
            <a:r>
              <a:rPr lang="en-US" altLang="zh-CN" sz="1800" b="1">
                <a:solidFill>
                  <a:srgbClr val="000000"/>
                </a:solidFill>
              </a:rPr>
              <a:t>2012</a:t>
            </a:r>
            <a:r>
              <a:rPr lang="zh-CN" altLang="zh-CN" sz="1800" b="1">
                <a:solidFill>
                  <a:srgbClr val="000000"/>
                </a:solidFill>
              </a:rPr>
              <a:t>年</a:t>
            </a:r>
            <a:r>
              <a:rPr lang="en-US" altLang="zh-CN" sz="1800" b="1">
                <a:solidFill>
                  <a:srgbClr val="000000"/>
                </a:solidFill>
              </a:rPr>
              <a:t>12</a:t>
            </a:r>
            <a:r>
              <a:rPr lang="zh-CN" altLang="zh-CN" sz="1800" b="1">
                <a:solidFill>
                  <a:srgbClr val="000000"/>
                </a:solidFill>
              </a:rPr>
              <a:t>月开始正式运营，其董事会由</a:t>
            </a:r>
            <a:r>
              <a:rPr lang="en-US" altLang="zh-CN" sz="1800" b="1">
                <a:solidFill>
                  <a:srgbClr val="000000"/>
                </a:solidFill>
              </a:rPr>
              <a:t>7</a:t>
            </a:r>
            <a:r>
              <a:rPr lang="zh-CN" altLang="zh-CN" sz="1800" b="1">
                <a:solidFill>
                  <a:srgbClr val="000000"/>
                </a:solidFill>
              </a:rPr>
              <a:t>名成员组成，其中</a:t>
            </a:r>
            <a:r>
              <a:rPr lang="en-US" altLang="zh-CN" sz="1800" b="1">
                <a:solidFill>
                  <a:srgbClr val="000000"/>
                </a:solidFill>
              </a:rPr>
              <a:t>A</a:t>
            </a:r>
            <a:r>
              <a:rPr lang="zh-CN" altLang="zh-CN" sz="1800" b="1">
                <a:solidFill>
                  <a:srgbClr val="000000"/>
                </a:solidFill>
              </a:rPr>
              <a:t>公司派出</a:t>
            </a:r>
            <a:r>
              <a:rPr lang="en-US" altLang="zh-CN" sz="1800" b="1">
                <a:solidFill>
                  <a:srgbClr val="000000"/>
                </a:solidFill>
              </a:rPr>
              <a:t>4</a:t>
            </a:r>
            <a:r>
              <a:rPr lang="zh-CN" altLang="zh-CN" sz="1800" b="1">
                <a:solidFill>
                  <a:srgbClr val="000000"/>
                </a:solidFill>
              </a:rPr>
              <a:t>名董事，</a:t>
            </a:r>
            <a:r>
              <a:rPr lang="en-US" altLang="zh-CN" sz="1800" b="1">
                <a:solidFill>
                  <a:srgbClr val="000000"/>
                </a:solidFill>
              </a:rPr>
              <a:t>B</a:t>
            </a:r>
            <a:r>
              <a:rPr lang="zh-CN" altLang="zh-CN" sz="1800" b="1">
                <a:solidFill>
                  <a:srgbClr val="000000"/>
                </a:solidFill>
              </a:rPr>
              <a:t>公司派出</a:t>
            </a:r>
            <a:r>
              <a:rPr lang="en-US" altLang="zh-CN" sz="1800" b="1">
                <a:solidFill>
                  <a:srgbClr val="000000"/>
                </a:solidFill>
              </a:rPr>
              <a:t>3</a:t>
            </a:r>
            <a:r>
              <a:rPr lang="zh-CN" altLang="zh-CN" sz="1800" b="1">
                <a:solidFill>
                  <a:srgbClr val="000000"/>
                </a:solidFill>
              </a:rPr>
              <a:t>名董事。</a:t>
            </a:r>
            <a:r>
              <a:rPr lang="en-US" altLang="zh-CN" sz="1800" b="1">
                <a:solidFill>
                  <a:srgbClr val="000000"/>
                </a:solidFill>
              </a:rPr>
              <a:t>A</a:t>
            </a:r>
            <a:r>
              <a:rPr lang="zh-CN" altLang="zh-CN" sz="1800" b="1">
                <a:solidFill>
                  <a:srgbClr val="000000"/>
                </a:solidFill>
              </a:rPr>
              <a:t>公司在</a:t>
            </a:r>
            <a:r>
              <a:rPr lang="en-US" altLang="zh-CN" sz="1800" b="1">
                <a:solidFill>
                  <a:srgbClr val="000000"/>
                </a:solidFill>
              </a:rPr>
              <a:t>2012</a:t>
            </a:r>
            <a:r>
              <a:rPr lang="zh-CN" altLang="zh-CN" sz="1800" b="1">
                <a:solidFill>
                  <a:srgbClr val="000000"/>
                </a:solidFill>
              </a:rPr>
              <a:t>年年报、</a:t>
            </a:r>
            <a:r>
              <a:rPr lang="en-US" altLang="zh-CN" sz="1800" b="1">
                <a:solidFill>
                  <a:srgbClr val="000000"/>
                </a:solidFill>
              </a:rPr>
              <a:t>2013</a:t>
            </a:r>
            <a:r>
              <a:rPr lang="zh-CN" altLang="zh-CN" sz="1800" b="1">
                <a:solidFill>
                  <a:srgbClr val="000000"/>
                </a:solidFill>
              </a:rPr>
              <a:t>年一季报、</a:t>
            </a:r>
            <a:r>
              <a:rPr lang="en-US" altLang="zh-CN" sz="1800" b="1">
                <a:solidFill>
                  <a:srgbClr val="000000"/>
                </a:solidFill>
              </a:rPr>
              <a:t>2013</a:t>
            </a:r>
            <a:r>
              <a:rPr lang="zh-CN" altLang="zh-CN" sz="1800" b="1">
                <a:solidFill>
                  <a:srgbClr val="000000"/>
                </a:solidFill>
              </a:rPr>
              <a:t>年半年报和</a:t>
            </a:r>
            <a:r>
              <a:rPr lang="en-US" altLang="zh-CN" sz="1800" b="1">
                <a:solidFill>
                  <a:srgbClr val="000000"/>
                </a:solidFill>
              </a:rPr>
              <a:t>2013</a:t>
            </a:r>
            <a:r>
              <a:rPr lang="zh-CN" altLang="zh-CN" sz="1800" b="1">
                <a:solidFill>
                  <a:srgbClr val="000000"/>
                </a:solidFill>
              </a:rPr>
              <a:t>年三季报中均将</a:t>
            </a:r>
            <a:r>
              <a:rPr lang="en-US" altLang="zh-CN" sz="1800" b="1">
                <a:solidFill>
                  <a:srgbClr val="000000"/>
                </a:solidFill>
              </a:rPr>
              <a:t>C</a:t>
            </a:r>
            <a:r>
              <a:rPr lang="zh-CN" altLang="zh-CN" sz="1800" b="1">
                <a:solidFill>
                  <a:srgbClr val="000000"/>
                </a:solidFill>
              </a:rPr>
              <a:t>公司纳入合并范围。</a:t>
            </a:r>
            <a:r>
              <a:rPr lang="en-US" altLang="zh-CN" sz="1800" b="1">
                <a:solidFill>
                  <a:srgbClr val="000000"/>
                </a:solidFill>
              </a:rPr>
              <a:t>2013</a:t>
            </a:r>
            <a:r>
              <a:rPr lang="zh-CN" altLang="zh-CN" sz="1800" b="1">
                <a:solidFill>
                  <a:srgbClr val="000000"/>
                </a:solidFill>
              </a:rPr>
              <a:t>年年报中，</a:t>
            </a:r>
            <a:r>
              <a:rPr lang="en-US" altLang="zh-CN" sz="1800" b="1">
                <a:solidFill>
                  <a:srgbClr val="000000"/>
                </a:solidFill>
              </a:rPr>
              <a:t>A</a:t>
            </a:r>
            <a:r>
              <a:rPr lang="zh-CN" altLang="zh-CN" sz="1800" b="1">
                <a:solidFill>
                  <a:srgbClr val="000000"/>
                </a:solidFill>
              </a:rPr>
              <a:t>公司将</a:t>
            </a:r>
            <a:r>
              <a:rPr lang="en-US" altLang="zh-CN" sz="1800" b="1">
                <a:solidFill>
                  <a:srgbClr val="000000"/>
                </a:solidFill>
              </a:rPr>
              <a:t>C</a:t>
            </a:r>
            <a:r>
              <a:rPr lang="zh-CN" altLang="zh-CN" sz="1800" b="1">
                <a:solidFill>
                  <a:srgbClr val="000000"/>
                </a:solidFill>
              </a:rPr>
              <a:t>公司认定为共同控制企业，并将其核算方法由成本法改为权益法，</a:t>
            </a:r>
            <a:r>
              <a:rPr lang="en-US" altLang="zh-CN" sz="1800" b="1">
                <a:solidFill>
                  <a:srgbClr val="000000"/>
                </a:solidFill>
              </a:rPr>
              <a:t>A</a:t>
            </a:r>
            <a:r>
              <a:rPr lang="zh-CN" altLang="zh-CN" sz="1800" b="1">
                <a:solidFill>
                  <a:srgbClr val="000000"/>
                </a:solidFill>
              </a:rPr>
              <a:t>公司说明的主要理由为：</a:t>
            </a:r>
          </a:p>
          <a:p>
            <a:pPr>
              <a:spcBef>
                <a:spcPct val="0"/>
              </a:spcBef>
              <a:buClr>
                <a:srgbClr val="FF0000"/>
              </a:buClr>
              <a:buSzTx/>
              <a:buFont typeface="Wingdings" panose="05000000000000000000" pitchFamily="2" charset="2"/>
              <a:buChar char="Ø"/>
            </a:pPr>
            <a:r>
              <a:rPr lang="en-US" altLang="zh-CN" sz="1800" b="1">
                <a:solidFill>
                  <a:srgbClr val="000000"/>
                </a:solidFill>
              </a:rPr>
              <a:t>1.C</a:t>
            </a:r>
            <a:r>
              <a:rPr lang="zh-CN" altLang="zh-CN" sz="1800" b="1">
                <a:solidFill>
                  <a:srgbClr val="000000"/>
                </a:solidFill>
              </a:rPr>
              <a:t>公司的年度工作计划须由董事会一致表决通过，</a:t>
            </a:r>
            <a:r>
              <a:rPr lang="en-US" altLang="zh-CN" sz="1800" b="1">
                <a:solidFill>
                  <a:srgbClr val="000000"/>
                </a:solidFill>
              </a:rPr>
              <a:t>A</a:t>
            </a:r>
            <a:r>
              <a:rPr lang="zh-CN" altLang="zh-CN" sz="1800" b="1">
                <a:solidFill>
                  <a:srgbClr val="000000"/>
                </a:solidFill>
              </a:rPr>
              <a:t>公司认为，其在重要经营决策方面无法控制</a:t>
            </a:r>
            <a:r>
              <a:rPr lang="en-US" altLang="zh-CN" sz="1800" b="1">
                <a:solidFill>
                  <a:srgbClr val="000000"/>
                </a:solidFill>
              </a:rPr>
              <a:t>C</a:t>
            </a:r>
            <a:r>
              <a:rPr lang="zh-CN" altLang="zh-CN" sz="1800" b="1">
                <a:solidFill>
                  <a:srgbClr val="000000"/>
                </a:solidFill>
              </a:rPr>
              <a:t>公司；</a:t>
            </a:r>
          </a:p>
          <a:p>
            <a:pPr>
              <a:spcBef>
                <a:spcPct val="0"/>
              </a:spcBef>
              <a:buClr>
                <a:srgbClr val="FF0000"/>
              </a:buClr>
              <a:buSzTx/>
              <a:buFont typeface="Wingdings" panose="05000000000000000000" pitchFamily="2" charset="2"/>
              <a:buChar char="Ø"/>
            </a:pPr>
            <a:r>
              <a:rPr lang="en-US" altLang="zh-CN" sz="1800" b="1">
                <a:solidFill>
                  <a:srgbClr val="000000"/>
                </a:solidFill>
              </a:rPr>
              <a:t>2.</a:t>
            </a:r>
            <a:r>
              <a:rPr lang="zh-CN" altLang="zh-CN" sz="1800" b="1">
                <a:solidFill>
                  <a:srgbClr val="000000"/>
                </a:solidFill>
              </a:rPr>
              <a:t>合营合同与公司章程规定特定事项须由董事会一致表决通过，如</a:t>
            </a:r>
            <a:r>
              <a:rPr lang="en-US" altLang="zh-CN" sz="1800" b="1">
                <a:solidFill>
                  <a:srgbClr val="000000"/>
                </a:solidFill>
              </a:rPr>
              <a:t>C</a:t>
            </a:r>
            <a:r>
              <a:rPr lang="zh-CN" altLang="zh-CN" sz="1800" b="1">
                <a:solidFill>
                  <a:srgbClr val="000000"/>
                </a:solidFill>
              </a:rPr>
              <a:t>公司超过</a:t>
            </a:r>
            <a:r>
              <a:rPr lang="en-US" altLang="zh-CN" sz="1800" b="1">
                <a:solidFill>
                  <a:srgbClr val="000000"/>
                </a:solidFill>
              </a:rPr>
              <a:t>500</a:t>
            </a:r>
            <a:r>
              <a:rPr lang="zh-CN" altLang="zh-CN" sz="1800" b="1">
                <a:solidFill>
                  <a:srgbClr val="000000"/>
                </a:solidFill>
              </a:rPr>
              <a:t>万元的购买、转让、出售、出租或以其他方式处置任何固定资产、不动产以及其他设备；签订、实质性修改、解除或终止任何重大合同以及年度计划。</a:t>
            </a:r>
            <a:r>
              <a:rPr lang="en-US" altLang="zh-CN" sz="1800" b="1">
                <a:solidFill>
                  <a:srgbClr val="000000"/>
                </a:solidFill>
              </a:rPr>
              <a:t>A</a:t>
            </a:r>
            <a:r>
              <a:rPr lang="zh-CN" altLang="zh-CN" sz="1800" b="1">
                <a:solidFill>
                  <a:srgbClr val="000000"/>
                </a:solidFill>
              </a:rPr>
              <a:t>公司认为，合并范围变更事项属会计估计变更，不影响公司</a:t>
            </a:r>
            <a:r>
              <a:rPr lang="en-US" altLang="zh-CN" sz="1800" b="1">
                <a:solidFill>
                  <a:srgbClr val="000000"/>
                </a:solidFill>
              </a:rPr>
              <a:t>2013</a:t>
            </a:r>
            <a:r>
              <a:rPr lang="zh-CN" altLang="zh-CN" sz="1800" b="1">
                <a:solidFill>
                  <a:srgbClr val="000000"/>
                </a:solidFill>
              </a:rPr>
              <a:t>年年度合并财务报表中归属于母公司股东的净利润相归属母公司股东的权益。会计师事务所对上述事项也出具了书面说明，认为该事项属于会计估计，在相关重大方面符合《企业会计准则》的有关规定。</a:t>
            </a:r>
            <a:endParaRPr lang="en-US" altLang="zh-CN" sz="1800" b="1">
              <a:solidFill>
                <a:srgbClr val="000000"/>
              </a:solidFill>
            </a:endParaRPr>
          </a:p>
          <a:p>
            <a:pPr>
              <a:spcBef>
                <a:spcPct val="0"/>
              </a:spcBef>
              <a:buClr>
                <a:srgbClr val="FF0000"/>
              </a:buClr>
              <a:buSzTx/>
              <a:buFont typeface="Wingdings" panose="05000000000000000000" pitchFamily="2" charset="2"/>
              <a:buChar char="Ø"/>
            </a:pPr>
            <a:endParaRPr lang="zh-CN" altLang="zh-CN" sz="1800" b="1">
              <a:solidFill>
                <a:srgbClr val="000000"/>
              </a:solidFill>
            </a:endParaRPr>
          </a:p>
          <a:p>
            <a:pPr>
              <a:spcBef>
                <a:spcPct val="0"/>
              </a:spcBef>
              <a:buClr>
                <a:srgbClr val="FF0000"/>
              </a:buClr>
              <a:buSzTx/>
              <a:buFont typeface="Wingdings" panose="05000000000000000000" pitchFamily="2" charset="2"/>
              <a:buChar char="Ø"/>
            </a:pPr>
            <a:r>
              <a:rPr lang="zh-CN" altLang="zh-CN" sz="1800" b="1">
                <a:solidFill>
                  <a:srgbClr val="000000"/>
                </a:solidFill>
              </a:rPr>
              <a:t>问题：</a:t>
            </a:r>
            <a:r>
              <a:rPr lang="en-US" altLang="zh-CN" sz="1800" b="1">
                <a:solidFill>
                  <a:srgbClr val="000000"/>
                </a:solidFill>
              </a:rPr>
              <a:t>A</a:t>
            </a:r>
            <a:r>
              <a:rPr lang="zh-CN" altLang="zh-CN" sz="1800" b="1">
                <a:solidFill>
                  <a:srgbClr val="000000"/>
                </a:solidFill>
              </a:rPr>
              <a:t>公司在编制</a:t>
            </a:r>
            <a:r>
              <a:rPr lang="en-US" altLang="zh-CN" sz="1800" b="1">
                <a:solidFill>
                  <a:srgbClr val="000000"/>
                </a:solidFill>
              </a:rPr>
              <a:t>2013</a:t>
            </a:r>
            <a:r>
              <a:rPr lang="zh-CN" altLang="zh-CN" sz="1800" b="1">
                <a:solidFill>
                  <a:srgbClr val="000000"/>
                </a:solidFill>
              </a:rPr>
              <a:t>年合并财务报</a:t>
            </a:r>
            <a:r>
              <a:rPr lang="zh-CN" altLang="en-US" sz="1800" b="1">
                <a:solidFill>
                  <a:srgbClr val="000000"/>
                </a:solidFill>
              </a:rPr>
              <a:t>表</a:t>
            </a:r>
            <a:r>
              <a:rPr lang="zh-CN" altLang="zh-CN" sz="1800" b="1">
                <a:solidFill>
                  <a:srgbClr val="000000"/>
                </a:solidFill>
              </a:rPr>
              <a:t>时，将合并范围变更视为会计估计变更进行处理是否正确？</a:t>
            </a:r>
          </a:p>
          <a:p>
            <a:pPr>
              <a:spcBef>
                <a:spcPct val="0"/>
              </a:spcBef>
              <a:buClr>
                <a:srgbClr val="FF0000"/>
              </a:buClr>
              <a:buSzTx/>
              <a:buFont typeface="Wingdings" panose="05000000000000000000" pitchFamily="2" charset="2"/>
              <a:buChar char="Ø"/>
            </a:pPr>
            <a:endParaRPr lang="en-US" altLang="zh-CN" sz="1800" b="1">
              <a:solidFill>
                <a:srgbClr val="000000"/>
              </a:solidFill>
            </a:endParaRPr>
          </a:p>
        </p:txBody>
      </p:sp>
      <p:sp>
        <p:nvSpPr>
          <p:cNvPr id="95236" name="文本框 3"/>
          <p:cNvSpPr txBox="1">
            <a:spLocks noChangeArrowheads="1"/>
          </p:cNvSpPr>
          <p:nvPr/>
        </p:nvSpPr>
        <p:spPr bwMode="auto">
          <a:xfrm>
            <a:off x="323852" y="115890"/>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Case2.9</a:t>
            </a:r>
            <a:endParaRPr lang="zh-CN" altLang="en-US" sz="2800" b="1">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6D3C310-93BA-4047-A428-2849D7B066D9}" type="slidenum">
              <a:rPr kumimoji="0" lang="en-US" altLang="zh-CN" sz="1400">
                <a:latin typeface="Times New Roman" panose="02020603050405020304" charset="0"/>
              </a:rPr>
              <a:t>39</a:t>
            </a:fld>
            <a:endParaRPr kumimoji="0" lang="en-US" altLang="zh-CN" sz="1400">
              <a:latin typeface="Times New Roman" panose="02020603050405020304" charset="0"/>
            </a:endParaRPr>
          </a:p>
        </p:txBody>
      </p:sp>
      <p:sp>
        <p:nvSpPr>
          <p:cNvPr id="14339" name="Rectangle 3" descr="Rectangle: Click to edit Master text styles&#10;Second level&#10;Third level&#10;Fourth level&#10;Fifth level"/>
          <p:cNvSpPr>
            <a:spLocks noGrp="1" noChangeArrowheads="1"/>
          </p:cNvSpPr>
          <p:nvPr>
            <p:ph type="body" idx="1"/>
          </p:nvPr>
        </p:nvSpPr>
        <p:spPr>
          <a:xfrm>
            <a:off x="395536" y="404664"/>
            <a:ext cx="8137525" cy="5988050"/>
          </a:xfrm>
        </p:spPr>
        <p:txBody>
          <a:bodyPr/>
          <a:lstStyle/>
          <a:p>
            <a:pPr marL="0" lvl="1" indent="0" eaLnBrk="1" hangingPunct="1">
              <a:lnSpc>
                <a:spcPct val="90000"/>
              </a:lnSpc>
              <a:buClr>
                <a:schemeClr val="accent1"/>
              </a:buClr>
              <a:buSzPct val="110000"/>
              <a:buNone/>
              <a:defRPr/>
            </a:pPr>
            <a:r>
              <a:rPr lang="en-US" altLang="zh-CN" b="1" dirty="0">
                <a:solidFill>
                  <a:srgbClr val="FF0000"/>
                </a:solidFill>
                <a:cs typeface="+mn-cs"/>
              </a:rPr>
              <a:t>2.1.3 </a:t>
            </a:r>
            <a:r>
              <a:rPr lang="zh-CN" altLang="en-US" b="1" dirty="0">
                <a:solidFill>
                  <a:srgbClr val="FF0000"/>
                </a:solidFill>
                <a:cs typeface="+mn-cs"/>
              </a:rPr>
              <a:t>少数股东权益</a:t>
            </a:r>
            <a:r>
              <a:rPr lang="en-US" altLang="zh-CN" b="1" dirty="0">
                <a:solidFill>
                  <a:srgbClr val="C00000"/>
                </a:solidFill>
              </a:rPr>
              <a:t>(</a:t>
            </a:r>
            <a:r>
              <a:rPr lang="en-US" altLang="zh-CN" sz="2400" b="1" dirty="0">
                <a:solidFill>
                  <a:srgbClr val="C00000"/>
                </a:solidFill>
                <a:latin typeface="Calibri" panose="020F0502020204030204" pitchFamily="34" charset="0"/>
                <a:ea typeface="仿宋_GB2312"/>
                <a:cs typeface="Calibri" panose="020F0502020204030204" pitchFamily="34" charset="0"/>
              </a:rPr>
              <a:t>minority interest</a:t>
            </a:r>
            <a:r>
              <a:rPr lang="en-US" altLang="zh-CN" b="1" dirty="0">
                <a:solidFill>
                  <a:srgbClr val="C00000"/>
                </a:solidFill>
              </a:rPr>
              <a:t>) </a:t>
            </a:r>
          </a:p>
          <a:p>
            <a:pPr lvl="1" eaLnBrk="1" hangingPunct="1">
              <a:lnSpc>
                <a:spcPct val="90000"/>
              </a:lnSpc>
              <a:defRPr/>
            </a:pPr>
            <a:endParaRPr lang="en-US" altLang="zh-CN" sz="2400" b="1" dirty="0"/>
          </a:p>
          <a:p>
            <a:pPr lvl="1" eaLnBrk="1" hangingPunct="1">
              <a:lnSpc>
                <a:spcPct val="90000"/>
              </a:lnSpc>
              <a:defRPr/>
            </a:pPr>
            <a:r>
              <a:rPr lang="zh-CN" altLang="en-US" sz="2400" b="1" dirty="0">
                <a:latin typeface="+mn-ea"/>
              </a:rPr>
              <a:t>少数股东权益并不表示他们持有少数的股权</a:t>
            </a:r>
            <a:endParaRPr lang="en-US" altLang="zh-CN" sz="2400" b="1" dirty="0">
              <a:latin typeface="+mn-ea"/>
            </a:endParaRPr>
          </a:p>
          <a:p>
            <a:pPr lvl="1" algn="just" eaLnBrk="1" hangingPunct="1">
              <a:lnSpc>
                <a:spcPct val="90000"/>
              </a:lnSpc>
              <a:defRPr/>
            </a:pPr>
            <a:r>
              <a:rPr lang="en-US" altLang="zh-CN" sz="2400" b="1" dirty="0">
                <a:latin typeface="+mn-ea"/>
                <a:cs typeface="仿宋_GB2312"/>
              </a:rPr>
              <a:t>FASB 1995 “</a:t>
            </a:r>
            <a:r>
              <a:rPr lang="zh-CN" altLang="en-US" sz="2400" b="1" dirty="0">
                <a:latin typeface="+mn-ea"/>
                <a:cs typeface="仿宋_GB2312"/>
              </a:rPr>
              <a:t>合并政策和程序”备忘录建议改为：控制权益（</a:t>
            </a:r>
            <a:r>
              <a:rPr lang="en-US" altLang="zh-CN" sz="2400" b="1" dirty="0">
                <a:latin typeface="Calibri" panose="020F0502020204030204" pitchFamily="34" charset="0"/>
                <a:cs typeface="Calibri" panose="020F0502020204030204" pitchFamily="34" charset="0"/>
              </a:rPr>
              <a:t>controlling interest</a:t>
            </a:r>
            <a:r>
              <a:rPr lang="zh-CN" altLang="en-US" sz="2400" b="1" dirty="0">
                <a:latin typeface="+mn-ea"/>
                <a:cs typeface="仿宋_GB2312"/>
              </a:rPr>
              <a:t>）和非控制权益（</a:t>
            </a:r>
            <a:r>
              <a:rPr lang="en-US" altLang="zh-CN" sz="2400" b="1" dirty="0">
                <a:latin typeface="Calibri" panose="020F0502020204030204" pitchFamily="34" charset="0"/>
                <a:cs typeface="Calibri" panose="020F0502020204030204" pitchFamily="34" charset="0"/>
              </a:rPr>
              <a:t>non-controlling interest</a:t>
            </a:r>
            <a:r>
              <a:rPr lang="zh-CN" altLang="en-US" sz="2400" b="1" dirty="0">
                <a:latin typeface="+mn-ea"/>
                <a:cs typeface="仿宋_GB2312"/>
              </a:rPr>
              <a:t>）</a:t>
            </a:r>
            <a:endParaRPr lang="en-US" altLang="zh-CN" sz="2400" b="1" dirty="0">
              <a:latin typeface="+mn-ea"/>
              <a:cs typeface="仿宋_GB2312"/>
            </a:endParaRPr>
          </a:p>
          <a:p>
            <a:pPr lvl="1" algn="just" eaLnBrk="1" hangingPunct="1">
              <a:lnSpc>
                <a:spcPct val="90000"/>
              </a:lnSpc>
              <a:defRPr/>
            </a:pPr>
            <a:r>
              <a:rPr lang="zh-CN" altLang="en-US" sz="2400" b="1" dirty="0">
                <a:latin typeface="+mn-ea"/>
              </a:rPr>
              <a:t>目前</a:t>
            </a:r>
            <a:r>
              <a:rPr lang="zh-CN" altLang="en-US" sz="2400" b="1" dirty="0">
                <a:solidFill>
                  <a:srgbClr val="FF0000"/>
                </a:solidFill>
                <a:latin typeface="+mn-ea"/>
                <a:cs typeface="仿宋_GB2312"/>
              </a:rPr>
              <a:t>国际通行</a:t>
            </a:r>
            <a:r>
              <a:rPr lang="zh-CN" altLang="en-US" sz="2400" b="1" dirty="0">
                <a:latin typeface="+mn-ea"/>
              </a:rPr>
              <a:t>的用语是</a:t>
            </a:r>
            <a:r>
              <a:rPr lang="en-US" altLang="zh-CN" sz="2400" b="1" dirty="0">
                <a:latin typeface="Calibri" panose="020F0502020204030204" pitchFamily="34" charset="0"/>
                <a:cs typeface="Calibri" panose="020F0502020204030204" pitchFamily="34" charset="0"/>
              </a:rPr>
              <a:t>non-controlling interest</a:t>
            </a:r>
            <a:r>
              <a:rPr lang="zh-CN" altLang="en-US" sz="2400" b="1" dirty="0">
                <a:latin typeface="+mn-ea"/>
                <a:cs typeface="Calibri" panose="020F0502020204030204" pitchFamily="34" charset="0"/>
              </a:rPr>
              <a:t>（非控股权益）、</a:t>
            </a:r>
            <a:r>
              <a:rPr lang="en-US" altLang="zh-CN" sz="2400" b="1" dirty="0">
                <a:latin typeface="Calibri" panose="020F0502020204030204" pitchFamily="34" charset="0"/>
                <a:cs typeface="Calibri" panose="020F0502020204030204" pitchFamily="34" charset="0"/>
              </a:rPr>
              <a:t>non-controlling interest share</a:t>
            </a:r>
            <a:r>
              <a:rPr lang="zh-CN" altLang="en-US" sz="2400" b="1" dirty="0">
                <a:latin typeface="+mn-ea"/>
                <a:cs typeface="Calibri" panose="020F0502020204030204" pitchFamily="34" charset="0"/>
              </a:rPr>
              <a:t>（非控股股东损益）</a:t>
            </a:r>
            <a:endParaRPr lang="en-US" altLang="zh-CN" sz="2400" b="1" dirty="0">
              <a:latin typeface="+mn-ea"/>
              <a:cs typeface="Calibri" panose="020F0502020204030204" pitchFamily="34" charset="0"/>
            </a:endParaRPr>
          </a:p>
          <a:p>
            <a:pPr lvl="1" eaLnBrk="1" hangingPunct="1">
              <a:defRPr/>
            </a:pPr>
            <a:r>
              <a:rPr lang="zh-CN" altLang="en-US" sz="2400" b="1" dirty="0"/>
              <a:t>对少数股权性质的争论</a:t>
            </a:r>
          </a:p>
          <a:p>
            <a:pPr lvl="2" eaLnBrk="1" hangingPunct="1">
              <a:defRPr/>
            </a:pPr>
            <a:r>
              <a:rPr lang="zh-CN" altLang="en-US" sz="2000" b="1" dirty="0"/>
              <a:t>母公司理论</a:t>
            </a:r>
            <a:r>
              <a:rPr lang="en-US" altLang="zh-CN" sz="2000" b="1" dirty="0"/>
              <a:t>(</a:t>
            </a:r>
            <a:r>
              <a:rPr lang="en-US" altLang="zh-CN" b="1" dirty="0">
                <a:latin typeface="Calibri" panose="020F0502020204030204" pitchFamily="34" charset="0"/>
                <a:ea typeface="仿宋_GB2312"/>
                <a:cs typeface="Calibri" panose="020F0502020204030204" pitchFamily="34" charset="0"/>
              </a:rPr>
              <a:t>parent company theory</a:t>
            </a:r>
            <a:r>
              <a:rPr lang="en-US" altLang="zh-CN" sz="2000" b="1" dirty="0"/>
              <a:t>)</a:t>
            </a:r>
          </a:p>
          <a:p>
            <a:pPr lvl="2" eaLnBrk="1" hangingPunct="1">
              <a:defRPr/>
            </a:pPr>
            <a:r>
              <a:rPr lang="zh-CN" altLang="en-US" sz="2000" b="1" dirty="0"/>
              <a:t>经济实体理论</a:t>
            </a:r>
            <a:r>
              <a:rPr lang="en-US" altLang="zh-CN" sz="2000" b="1" dirty="0"/>
              <a:t>(</a:t>
            </a:r>
            <a:r>
              <a:rPr lang="en-US" altLang="zh-CN" b="1" dirty="0">
                <a:latin typeface="Calibri" panose="020F0502020204030204" pitchFamily="34" charset="0"/>
                <a:ea typeface="仿宋_GB2312"/>
                <a:cs typeface="Calibri" panose="020F0502020204030204" pitchFamily="34" charset="0"/>
              </a:rPr>
              <a:t>economic entity theory</a:t>
            </a:r>
            <a:r>
              <a:rPr lang="en-US" altLang="zh-CN" sz="2000" b="1" dirty="0"/>
              <a:t>)</a:t>
            </a:r>
          </a:p>
          <a:p>
            <a:pPr lvl="2" eaLnBrk="1" hangingPunct="1">
              <a:defRPr/>
            </a:pPr>
            <a:r>
              <a:rPr lang="zh-CN" altLang="en-US" sz="2000" b="1" dirty="0"/>
              <a:t>现行制度规定</a:t>
            </a:r>
            <a:r>
              <a:rPr lang="zh-CN" altLang="en-US" sz="2000" b="1" dirty="0">
                <a:solidFill>
                  <a:schemeClr val="accent1"/>
                </a:solidFill>
              </a:rPr>
              <a:t>（</a:t>
            </a:r>
            <a:r>
              <a:rPr lang="zh-CN" altLang="en-US" sz="2000" b="1" dirty="0"/>
              <a:t>新准则： “</a:t>
            </a:r>
            <a:r>
              <a:rPr lang="zh-CN" altLang="en-US" sz="2000" b="1" dirty="0">
                <a:latin typeface="宋体" panose="02010600030101010101" pitchFamily="2" charset="-122"/>
              </a:rPr>
              <a:t>少数股东权益</a:t>
            </a:r>
            <a:r>
              <a:rPr lang="zh-CN" altLang="en-US" sz="2000" b="1" dirty="0"/>
              <a:t>”</a:t>
            </a:r>
            <a:r>
              <a:rPr lang="zh-CN" altLang="en-US" sz="2000" b="1" dirty="0">
                <a:latin typeface="宋体" panose="02010600030101010101" pitchFamily="2" charset="-122"/>
              </a:rPr>
              <a:t>在合并资产负债表中所有者权益项目下列示； </a:t>
            </a:r>
            <a:r>
              <a:rPr lang="zh-CN" altLang="en-US" sz="2000" b="1" dirty="0"/>
              <a:t>“</a:t>
            </a:r>
            <a:r>
              <a:rPr lang="zh-CN" altLang="en-US" sz="2000" b="1" dirty="0">
                <a:latin typeface="宋体" panose="02010600030101010101" pitchFamily="2" charset="-122"/>
              </a:rPr>
              <a:t>少数股东损益</a:t>
            </a:r>
            <a:r>
              <a:rPr lang="zh-CN" altLang="en-US" sz="2000" b="1" dirty="0"/>
              <a:t>”</a:t>
            </a:r>
            <a:r>
              <a:rPr lang="zh-CN" altLang="en-US" sz="2000" b="1" dirty="0">
                <a:latin typeface="宋体" panose="02010600030101010101" pitchFamily="2" charset="-122"/>
              </a:rPr>
              <a:t>在合并利润表中净利润项目下列示）</a:t>
            </a:r>
            <a:r>
              <a:rPr lang="zh-CN" altLang="en-US" sz="2000" b="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DE3C357-C27D-476C-A1DF-332BC38CED25}" type="slidenum">
              <a:rPr kumimoji="0" lang="en-US" altLang="zh-CN" sz="1400">
                <a:latin typeface="Times New Roman" panose="02020603050405020304" charset="0"/>
              </a:rPr>
              <a:t>4</a:t>
            </a:fld>
            <a:endParaRPr kumimoji="0" lang="en-US" altLang="zh-CN" sz="1400">
              <a:latin typeface="Times New Roman" panose="02020603050405020304" charset="0"/>
            </a:endParaRPr>
          </a:p>
        </p:txBody>
      </p:sp>
      <p:sp>
        <p:nvSpPr>
          <p:cNvPr id="2" name="Rectangle 2"/>
          <p:cNvSpPr>
            <a:spLocks noGrp="1" noChangeArrowheads="1"/>
          </p:cNvSpPr>
          <p:nvPr>
            <p:ph type="title"/>
          </p:nvPr>
        </p:nvSpPr>
        <p:spPr>
          <a:xfrm>
            <a:off x="685800" y="228600"/>
            <a:ext cx="7772400" cy="824136"/>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2.1 </a:t>
            </a:r>
            <a:r>
              <a:rPr lang="zh-CN" altLang="en-US" sz="3200" b="1" dirty="0">
                <a:solidFill>
                  <a:srgbClr val="0000FF"/>
                </a:solidFill>
                <a:latin typeface="黑体" panose="02010609060101010101" pitchFamily="49" charset="-122"/>
                <a:ea typeface="黑体" panose="02010609060101010101" pitchFamily="49" charset="-122"/>
                <a:cs typeface="+mn-cs"/>
              </a:rPr>
              <a:t>合并财务报表概述</a:t>
            </a:r>
          </a:p>
        </p:txBody>
      </p:sp>
      <p:sp>
        <p:nvSpPr>
          <p:cNvPr id="3" name="Rectangle 3" descr="Rectangle: Click to edit Master text styles&#10;Second level&#10;Third level&#10;Fourth level&#10;Fifth level"/>
          <p:cNvSpPr>
            <a:spLocks noGrp="1" noChangeArrowheads="1"/>
          </p:cNvSpPr>
          <p:nvPr>
            <p:ph type="body" idx="1"/>
          </p:nvPr>
        </p:nvSpPr>
        <p:spPr>
          <a:xfrm>
            <a:off x="685800" y="1557338"/>
            <a:ext cx="8153400" cy="4538662"/>
          </a:xfrm>
        </p:spPr>
        <p:txBody>
          <a:bodyPr/>
          <a:lstStyle/>
          <a:p>
            <a:pPr marL="0" indent="0" eaLnBrk="1" hangingPunct="1">
              <a:buClr>
                <a:schemeClr val="accent1"/>
              </a:buClr>
              <a:buNone/>
            </a:pPr>
            <a:r>
              <a:rPr lang="en-US" altLang="zh-CN" sz="2800" b="1" dirty="0">
                <a:solidFill>
                  <a:srgbClr val="FF0000"/>
                </a:solidFill>
              </a:rPr>
              <a:t>2.1.1</a:t>
            </a:r>
            <a:r>
              <a:rPr lang="zh-CN" altLang="en-US" sz="2800" b="1" dirty="0">
                <a:solidFill>
                  <a:srgbClr val="FF0000"/>
                </a:solidFill>
              </a:rPr>
              <a:t>合并财务报表的性质</a:t>
            </a:r>
            <a:endParaRPr lang="en-US" altLang="zh-CN" sz="2800" b="1" dirty="0">
              <a:solidFill>
                <a:srgbClr val="FF0000"/>
              </a:solidFill>
            </a:endParaRPr>
          </a:p>
          <a:p>
            <a:pPr lvl="1" eaLnBrk="1" hangingPunct="1">
              <a:buClr>
                <a:schemeClr val="accent1"/>
              </a:buClr>
              <a:buSzPct val="110000"/>
              <a:buFont typeface="Wingdings" panose="05000000000000000000" pitchFamily="2" charset="2"/>
              <a:buChar char="q"/>
            </a:pPr>
            <a:endParaRPr lang="en-US" altLang="zh-CN" sz="2400" b="1" dirty="0"/>
          </a:p>
          <a:p>
            <a:pPr lvl="1" eaLnBrk="1" hangingPunct="1">
              <a:buClr>
                <a:schemeClr val="accent1"/>
              </a:buClr>
              <a:buSzPct val="110000"/>
              <a:buFont typeface="Wingdings" panose="05000000000000000000" pitchFamily="2" charset="2"/>
              <a:buChar char="q"/>
            </a:pPr>
            <a:r>
              <a:rPr lang="zh-CN" altLang="en-US" sz="2400" b="1" dirty="0"/>
              <a:t>定义：</a:t>
            </a:r>
            <a:r>
              <a:rPr lang="zh-CN" altLang="en-US" sz="2400" b="1" dirty="0">
                <a:solidFill>
                  <a:srgbClr val="FF0000"/>
                </a:solidFill>
              </a:rPr>
              <a:t>合并财务报表， 亦称合并会计报表（</a:t>
            </a:r>
            <a:r>
              <a:rPr lang="en-US" altLang="zh-CN" sz="2400" b="1" dirty="0">
                <a:solidFill>
                  <a:srgbClr val="FF0000"/>
                </a:solidFill>
              </a:rPr>
              <a:t>Consolidated financial statements</a:t>
            </a:r>
            <a:r>
              <a:rPr lang="zh-CN" altLang="en-US" sz="2400" b="1" dirty="0">
                <a:solidFill>
                  <a:srgbClr val="FF0000"/>
                </a:solidFill>
              </a:rPr>
              <a:t>）</a:t>
            </a:r>
            <a:r>
              <a:rPr lang="en-US" altLang="zh-CN" sz="2400" b="1" dirty="0"/>
              <a:t>:</a:t>
            </a:r>
            <a:r>
              <a:rPr lang="zh-CN" altLang="en-US" sz="2400" b="1" dirty="0"/>
              <a:t>指将两个或两个以上具有法人资格的企业因控股和被控股关系所形成的企业集团作为一个会计个体，用以综合反映该个体整体财务状况、经营成果和现金流量情况的财务报表。</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5076E84-8589-4B14-A840-30E8612C4C34}" type="slidenum">
              <a:rPr kumimoji="0" lang="en-US" altLang="zh-CN" sz="1400">
                <a:latin typeface="Times New Roman" panose="02020603050405020304" charset="0"/>
              </a:rPr>
              <a:t>40</a:t>
            </a:fld>
            <a:endParaRPr kumimoji="0" lang="en-US" altLang="zh-CN" sz="1400">
              <a:latin typeface="Times New Roman" panose="02020603050405020304" charset="0"/>
            </a:endParaRPr>
          </a:p>
        </p:txBody>
      </p:sp>
      <p:graphicFrame>
        <p:nvGraphicFramePr>
          <p:cNvPr id="2" name="对象 1"/>
          <p:cNvGraphicFramePr>
            <a:graphicFrameLocks noChangeAspect="1"/>
          </p:cNvGraphicFramePr>
          <p:nvPr/>
        </p:nvGraphicFramePr>
        <p:xfrm>
          <a:off x="245028" y="139258"/>
          <a:ext cx="8653943" cy="5760640"/>
        </p:xfrm>
        <a:graphic>
          <a:graphicData uri="http://schemas.openxmlformats.org/presentationml/2006/ole">
            <mc:AlternateContent xmlns:mc="http://schemas.openxmlformats.org/markup-compatibility/2006">
              <mc:Choice xmlns:v="urn:schemas-microsoft-com:vml" Requires="v">
                <p:oleObj name="Worksheet" r:id="rId3" imgW="8162290" imgH="5436235" progId="Excel.Sheet.12">
                  <p:embed/>
                </p:oleObj>
              </mc:Choice>
              <mc:Fallback>
                <p:oleObj name="Worksheet" r:id="rId3" imgW="8162290" imgH="5436235" progId="Excel.Sheet.12">
                  <p:embed/>
                  <p:pic>
                    <p:nvPicPr>
                      <p:cNvPr id="0" name="对象 1"/>
                      <p:cNvPicPr/>
                      <p:nvPr/>
                    </p:nvPicPr>
                    <p:blipFill>
                      <a:blip r:embed="rId4"/>
                      <a:stretch>
                        <a:fillRect/>
                      </a:stretch>
                    </p:blipFill>
                    <p:spPr>
                      <a:xfrm>
                        <a:off x="245028" y="139258"/>
                        <a:ext cx="8653943" cy="5760640"/>
                      </a:xfrm>
                      <a:prstGeom prst="rect">
                        <a:avLst/>
                      </a:prstGeom>
                    </p:spPr>
                  </p:pic>
                </p:oleObj>
              </mc:Fallback>
            </mc:AlternateContent>
          </a:graphicData>
        </a:graphic>
      </p:graphicFrame>
      <p:sp>
        <p:nvSpPr>
          <p:cNvPr id="3" name="文本框 2"/>
          <p:cNvSpPr txBox="1"/>
          <p:nvPr/>
        </p:nvSpPr>
        <p:spPr>
          <a:xfrm>
            <a:off x="245028" y="5949280"/>
            <a:ext cx="8856984" cy="40011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000" b="1" dirty="0">
                <a:solidFill>
                  <a:srgbClr val="000000"/>
                </a:solidFill>
                <a:latin typeface="黑体" panose="02010609060101010101" pitchFamily="49" charset="-122"/>
                <a:ea typeface="黑体" panose="02010609060101010101" pitchFamily="49" charset="-122"/>
              </a:rPr>
              <a:t>在</a:t>
            </a:r>
            <a:r>
              <a:rPr lang="en-US" altLang="zh-CN" sz="2000" b="1" dirty="0">
                <a:solidFill>
                  <a:srgbClr val="000000"/>
                </a:solidFill>
                <a:latin typeface="黑体" panose="02010609060101010101" pitchFamily="49" charset="-122"/>
                <a:ea typeface="黑体" panose="02010609060101010101" pitchFamily="49" charset="-122"/>
              </a:rPr>
              <a:t>2007</a:t>
            </a:r>
            <a:r>
              <a:rPr lang="zh-CN" altLang="en-US" sz="2000" b="1" dirty="0">
                <a:solidFill>
                  <a:srgbClr val="000000"/>
                </a:solidFill>
                <a:latin typeface="黑体" panose="02010609060101010101" pitchFamily="49" charset="-122"/>
                <a:ea typeface="黑体" panose="02010609060101010101" pitchFamily="49" charset="-122"/>
              </a:rPr>
              <a:t>年以前，我国实行的是以母公司理论为主的混合处理方法。</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E98DDB5-C55D-4BB4-9A16-69EB0D277997}" type="slidenum">
              <a:rPr kumimoji="0" lang="en-US" altLang="zh-CN" sz="1400"/>
              <a:t>41</a:t>
            </a:fld>
            <a:endParaRPr kumimoji="0" lang="en-US" altLang="zh-CN" sz="1400"/>
          </a:p>
        </p:txBody>
      </p:sp>
      <p:pic>
        <p:nvPicPr>
          <p:cNvPr id="9830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4450"/>
            <a:ext cx="3816796"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4450"/>
            <a:ext cx="445135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文本框 5"/>
          <p:cNvSpPr txBox="1">
            <a:spLocks noChangeArrowheads="1"/>
          </p:cNvSpPr>
          <p:nvPr/>
        </p:nvSpPr>
        <p:spPr bwMode="auto">
          <a:xfrm>
            <a:off x="55074" y="333375"/>
            <a:ext cx="556114" cy="489585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vert="eaVert">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en-US" altLang="zh-CN" sz="2400"/>
              <a:t>2006</a:t>
            </a:r>
            <a:r>
              <a:rPr lang="zh-CN" altLang="en-US" sz="2400"/>
              <a:t>年烟台万华的年报</a:t>
            </a:r>
            <a:r>
              <a:rPr lang="en-US" altLang="zh-CN" sz="2400"/>
              <a:t>—</a:t>
            </a:r>
            <a:r>
              <a:rPr lang="zh-CN" altLang="en-US" sz="2400"/>
              <a:t>部分</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22794CB-A633-4427-A59E-8A26D2E04273}" type="slidenum">
              <a:rPr kumimoji="0" lang="en-US" altLang="zh-CN" sz="1400"/>
              <a:t>42</a:t>
            </a:fld>
            <a:endParaRPr kumimoji="0" lang="en-US" altLang="zh-CN" sz="140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65127"/>
            <a:ext cx="6705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文本框 7"/>
          <p:cNvSpPr txBox="1">
            <a:spLocks noChangeArrowheads="1"/>
          </p:cNvSpPr>
          <p:nvPr/>
        </p:nvSpPr>
        <p:spPr bwMode="auto">
          <a:xfrm>
            <a:off x="417552" y="390525"/>
            <a:ext cx="553998"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新准则下万华化学的资产负债表</a:t>
            </a:r>
          </a:p>
        </p:txBody>
      </p:sp>
      <p:sp>
        <p:nvSpPr>
          <p:cNvPr id="99333" name="文本框 3"/>
          <p:cNvSpPr txBox="1">
            <a:spLocks noChangeArrowheads="1"/>
          </p:cNvSpPr>
          <p:nvPr/>
        </p:nvSpPr>
        <p:spPr bwMode="auto">
          <a:xfrm>
            <a:off x="1187624" y="764704"/>
            <a:ext cx="2592288" cy="4824536"/>
          </a:xfrm>
          <a:prstGeom prst="rect">
            <a:avLst/>
          </a:prstGeom>
          <a:noFill/>
          <a:ln w="28575">
            <a:solidFill>
              <a:srgbClr val="0000FF"/>
            </a:solidFill>
            <a:prstDash val="dash"/>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C0CE7EE-7F03-4CB2-875F-C7347195CF98}" type="slidenum">
              <a:rPr kumimoji="0" lang="en-US" altLang="zh-CN" sz="1400"/>
              <a:t>43</a:t>
            </a:fld>
            <a:endParaRPr kumimoji="0" lang="en-US" altLang="zh-CN" sz="1400"/>
          </a:p>
        </p:txBody>
      </p:sp>
      <p:sp>
        <p:nvSpPr>
          <p:cNvPr id="100355" name="文本框 2"/>
          <p:cNvSpPr txBox="1">
            <a:spLocks noChangeArrowheads="1"/>
          </p:cNvSpPr>
          <p:nvPr/>
        </p:nvSpPr>
        <p:spPr bwMode="auto">
          <a:xfrm>
            <a:off x="417552" y="390525"/>
            <a:ext cx="553998"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新准则下万华化学的利润表</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730"/>
            <a:ext cx="563880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00EA4BB-C6E6-48A1-BF89-DA6E188CF4FB}" type="slidenum">
              <a:rPr kumimoji="0" lang="en-US" altLang="zh-CN" sz="1400">
                <a:latin typeface="Times New Roman" panose="02020603050405020304" charset="0"/>
              </a:rPr>
              <a:t>44</a:t>
            </a:fld>
            <a:endParaRPr kumimoji="0" lang="en-US" altLang="zh-CN" sz="1400">
              <a:latin typeface="Times New Roman" panose="02020603050405020304" charset="0"/>
            </a:endParaRPr>
          </a:p>
        </p:txBody>
      </p:sp>
      <p:sp>
        <p:nvSpPr>
          <p:cNvPr id="101379" name="Rectangle 3" descr="Rectangle: Click to edit Master text styles&#10;Second level&#10;Third level&#10;Fourth level&#10;Fifth level"/>
          <p:cNvSpPr>
            <a:spLocks noGrp="1" noChangeArrowheads="1"/>
          </p:cNvSpPr>
          <p:nvPr>
            <p:ph type="body" idx="1"/>
          </p:nvPr>
        </p:nvSpPr>
        <p:spPr>
          <a:xfrm>
            <a:off x="755650" y="1125538"/>
            <a:ext cx="8135938" cy="5351462"/>
          </a:xfrm>
        </p:spPr>
        <p:txBody>
          <a:bodyPr/>
          <a:lstStyle/>
          <a:p>
            <a:pPr lvl="1" algn="just" eaLnBrk="1" hangingPunct="1">
              <a:lnSpc>
                <a:spcPct val="90000"/>
              </a:lnSpc>
              <a:buClr>
                <a:schemeClr val="accent1"/>
              </a:buClr>
              <a:buSzPct val="110000"/>
              <a:buFont typeface="Wingdings" panose="05000000000000000000" pitchFamily="2" charset="2"/>
              <a:buChar char="q"/>
            </a:pPr>
            <a:r>
              <a:rPr lang="zh-CN" altLang="en-US" sz="2400" b="1" dirty="0"/>
              <a:t>三种方法下少数股东权益、商誉的比较</a:t>
            </a:r>
          </a:p>
          <a:p>
            <a:pPr lvl="2" algn="just" eaLnBrk="1" hangingPunct="1">
              <a:lnSpc>
                <a:spcPct val="90000"/>
              </a:lnSpc>
            </a:pPr>
            <a:r>
              <a:rPr lang="zh-CN" altLang="en-US" sz="2000" b="1" dirty="0">
                <a:latin typeface="宋体" panose="02010600030101010101" pitchFamily="2" charset="-122"/>
              </a:rPr>
              <a:t>方法一：母公司理论的体现</a:t>
            </a:r>
            <a:r>
              <a:rPr lang="zh-CN" altLang="en-US" sz="2000" b="1" dirty="0">
                <a:solidFill>
                  <a:srgbClr val="FF0000"/>
                </a:solidFill>
                <a:latin typeface="宋体" panose="02010600030101010101" pitchFamily="2" charset="-122"/>
              </a:rPr>
              <a:t>（旧制度做法）</a:t>
            </a:r>
            <a:endParaRPr lang="zh-CN" altLang="en-US" sz="2000" b="1" dirty="0">
              <a:latin typeface="宋体" panose="02010600030101010101" pitchFamily="2" charset="-122"/>
            </a:endParaRPr>
          </a:p>
          <a:p>
            <a:pPr lvl="3" algn="just" eaLnBrk="1" hangingPunct="1">
              <a:lnSpc>
                <a:spcPct val="90000"/>
              </a:lnSpc>
            </a:pPr>
            <a:r>
              <a:rPr lang="zh-CN" altLang="en-US" b="1" dirty="0">
                <a:latin typeface="宋体" panose="02010600030101010101" pitchFamily="2" charset="-122"/>
              </a:rPr>
              <a:t>属于母公司部分的可辨认净资产按公允价值计价；其余净资产和少数股东权益按账面价值。</a:t>
            </a:r>
          </a:p>
          <a:p>
            <a:pPr lvl="2" algn="just" eaLnBrk="1" hangingPunct="1">
              <a:lnSpc>
                <a:spcPct val="90000"/>
              </a:lnSpc>
            </a:pPr>
            <a:r>
              <a:rPr lang="zh-CN" altLang="en-US" sz="2000" b="1" dirty="0">
                <a:latin typeface="宋体" panose="02010600030101010101" pitchFamily="2" charset="-122"/>
              </a:rPr>
              <a:t>方法二</a:t>
            </a:r>
            <a:r>
              <a:rPr lang="zh-CN" altLang="en-US" sz="2000" b="1" dirty="0">
                <a:solidFill>
                  <a:srgbClr val="FF0000"/>
                </a:solidFill>
                <a:latin typeface="宋体" panose="02010600030101010101" pitchFamily="2" charset="-122"/>
              </a:rPr>
              <a:t>（新会计准则做法）</a:t>
            </a:r>
          </a:p>
          <a:p>
            <a:pPr lvl="3" algn="just" eaLnBrk="1" hangingPunct="1">
              <a:lnSpc>
                <a:spcPct val="90000"/>
              </a:lnSpc>
            </a:pPr>
            <a:r>
              <a:rPr lang="zh-CN" altLang="en-US" b="1" dirty="0">
                <a:latin typeface="宋体" panose="02010600030101010101" pitchFamily="2" charset="-122"/>
              </a:rPr>
              <a:t>依照企业合并的购买法原理</a:t>
            </a:r>
            <a:r>
              <a:rPr lang="en-US" altLang="zh-CN" b="1" dirty="0">
                <a:latin typeface="宋体" panose="02010600030101010101" pitchFamily="2" charset="-122"/>
              </a:rPr>
              <a:t>,</a:t>
            </a:r>
            <a:r>
              <a:rPr lang="zh-CN" altLang="en-US" b="1" dirty="0">
                <a:latin typeface="宋体" panose="02010600030101010101" pitchFamily="2" charset="-122"/>
              </a:rPr>
              <a:t>即使是非全资子公司</a:t>
            </a:r>
            <a:r>
              <a:rPr lang="en-US" altLang="zh-CN" b="1" dirty="0">
                <a:latin typeface="宋体" panose="02010600030101010101" pitchFamily="2" charset="-122"/>
              </a:rPr>
              <a:t>,</a:t>
            </a:r>
            <a:r>
              <a:rPr lang="zh-CN" altLang="en-US" b="1" dirty="0">
                <a:latin typeface="宋体" panose="02010600030101010101" pitchFamily="2" charset="-122"/>
              </a:rPr>
              <a:t>其全部可辨认净资产</a:t>
            </a:r>
            <a:r>
              <a:rPr lang="en-US" altLang="zh-CN" b="1" dirty="0">
                <a:latin typeface="宋体" panose="02010600030101010101" pitchFamily="2" charset="-122"/>
              </a:rPr>
              <a:t>(</a:t>
            </a:r>
            <a:r>
              <a:rPr lang="zh-CN" altLang="en-US" b="1" dirty="0">
                <a:latin typeface="宋体" panose="02010600030101010101" pitchFamily="2" charset="-122"/>
              </a:rPr>
              <a:t>包括少数股权部分</a:t>
            </a:r>
            <a:r>
              <a:rPr lang="en-US" altLang="zh-CN" b="1" dirty="0">
                <a:latin typeface="宋体" panose="02010600030101010101" pitchFamily="2" charset="-122"/>
              </a:rPr>
              <a:t>)</a:t>
            </a:r>
            <a:r>
              <a:rPr lang="zh-CN" altLang="en-US" b="1" dirty="0">
                <a:latin typeface="宋体" panose="02010600030101010101" pitchFamily="2" charset="-122"/>
              </a:rPr>
              <a:t>应按单一的基础</a:t>
            </a:r>
            <a:r>
              <a:rPr lang="zh-CN" altLang="en-US" b="1" dirty="0">
                <a:latin typeface="宋体" panose="02010600030101010101" pitchFamily="2" charset="-122"/>
                <a:sym typeface="Times New Roman" panose="02020603050405020304" charset="0"/>
              </a:rPr>
              <a:t>即</a:t>
            </a:r>
            <a:r>
              <a:rPr lang="zh-CN" altLang="en-US" b="1" dirty="0">
                <a:latin typeface="宋体" panose="02010600030101010101" pitchFamily="2" charset="-122"/>
              </a:rPr>
              <a:t>公允价值计价；依照资产计价的实际成本原则</a:t>
            </a:r>
            <a:r>
              <a:rPr lang="en-US" altLang="zh-CN" b="1" dirty="0">
                <a:latin typeface="宋体" panose="02010600030101010101" pitchFamily="2" charset="-122"/>
              </a:rPr>
              <a:t>,</a:t>
            </a:r>
            <a:r>
              <a:rPr lang="zh-CN" altLang="en-US" b="1" dirty="0">
                <a:latin typeface="宋体" panose="02010600030101010101" pitchFamily="2" charset="-122"/>
              </a:rPr>
              <a:t>只有母公司购入部分的子公司商誉才应确认；少数股东权益按可辨认净资产公允价值的总额计算。</a:t>
            </a:r>
          </a:p>
          <a:p>
            <a:pPr lvl="2" eaLnBrk="1" hangingPunct="1">
              <a:lnSpc>
                <a:spcPct val="90000"/>
              </a:lnSpc>
            </a:pPr>
            <a:r>
              <a:rPr lang="zh-CN" altLang="en-US" sz="2000" b="1" dirty="0">
                <a:latin typeface="宋体" panose="02010600030101010101" pitchFamily="2" charset="-122"/>
              </a:rPr>
              <a:t>方法三：经济实体理论的体现</a:t>
            </a:r>
            <a:r>
              <a:rPr lang="en-US" altLang="zh-CN" sz="2000" b="1" dirty="0">
                <a:solidFill>
                  <a:srgbClr val="FF0000"/>
                </a:solidFill>
                <a:latin typeface="宋体" panose="02010600030101010101" pitchFamily="2" charset="-122"/>
              </a:rPr>
              <a:t>(USA</a:t>
            </a:r>
            <a:r>
              <a:rPr lang="zh-CN" altLang="en-US" sz="2000" b="1" dirty="0">
                <a:solidFill>
                  <a:srgbClr val="FF0000"/>
                </a:solidFill>
                <a:latin typeface="宋体" panose="02010600030101010101" pitchFamily="2" charset="-122"/>
              </a:rPr>
              <a:t>）</a:t>
            </a:r>
          </a:p>
          <a:p>
            <a:pPr lvl="3" eaLnBrk="1" hangingPunct="1">
              <a:lnSpc>
                <a:spcPct val="90000"/>
              </a:lnSpc>
            </a:pPr>
            <a:r>
              <a:rPr lang="zh-CN" altLang="en-US" b="1" dirty="0">
                <a:latin typeface="宋体" panose="02010600030101010101" pitchFamily="2" charset="-122"/>
              </a:rPr>
              <a:t>将部分拥有子公司的全部净资产按</a:t>
            </a:r>
            <a:r>
              <a:rPr lang="en-US" altLang="zh-CN" b="1" dirty="0">
                <a:latin typeface="宋体" panose="02010600030101010101" pitchFamily="2" charset="-122"/>
              </a:rPr>
              <a:t>100%</a:t>
            </a:r>
            <a:r>
              <a:rPr lang="zh-CN" altLang="en-US" b="1" dirty="0">
                <a:latin typeface="宋体" panose="02010600030101010101" pitchFamily="2" charset="-122"/>
              </a:rPr>
              <a:t>的公允价值并入合并资产负债表</a:t>
            </a:r>
            <a:r>
              <a:rPr lang="en-US" altLang="zh-CN" b="1" dirty="0">
                <a:latin typeface="宋体" panose="02010600030101010101" pitchFamily="2" charset="-122"/>
              </a:rPr>
              <a:t>,</a:t>
            </a:r>
            <a:r>
              <a:rPr lang="zh-CN" altLang="en-US" b="1" dirty="0">
                <a:solidFill>
                  <a:srgbClr val="C00000"/>
                </a:solidFill>
                <a:latin typeface="宋体" panose="02010600030101010101" pitchFamily="2" charset="-122"/>
              </a:rPr>
              <a:t>如果少数股东权益的公允价值不能可靠计量，</a:t>
            </a:r>
            <a:r>
              <a:rPr lang="zh-CN" altLang="en-US" b="1" dirty="0">
                <a:latin typeface="宋体" panose="02010600030101010101" pitchFamily="2" charset="-122"/>
              </a:rPr>
              <a:t>商誉则通过母公司投资成本超过所取得的子公司净资产份额公允价值的差异推断而得。</a:t>
            </a:r>
            <a:endParaRPr lang="en-US" altLang="zh-CN" b="1" dirty="0">
              <a:latin typeface="宋体" panose="02010600030101010101" pitchFamily="2" charset="-122"/>
            </a:endParaRPr>
          </a:p>
          <a:p>
            <a:pPr lvl="4" eaLnBrk="1" hangingPunct="1">
              <a:lnSpc>
                <a:spcPct val="90000"/>
              </a:lnSpc>
            </a:pPr>
            <a:r>
              <a:rPr lang="zh-CN" altLang="en-US" b="1" dirty="0">
                <a:latin typeface="宋体" panose="02010600030101010101" pitchFamily="2" charset="-122"/>
              </a:rPr>
              <a:t>少数股东权益和商誉很可能被高估</a:t>
            </a:r>
            <a:endParaRPr lang="en-US" altLang="zh-CN" b="1" dirty="0">
              <a:latin typeface="宋体" panose="02010600030101010101" pitchFamily="2" charset="-122"/>
            </a:endParaRPr>
          </a:p>
          <a:p>
            <a:pPr lvl="2" eaLnBrk="1" hangingPunct="1">
              <a:lnSpc>
                <a:spcPct val="90000"/>
              </a:lnSpc>
            </a:pPr>
            <a:r>
              <a:rPr lang="en-US" altLang="zh-CN" b="1" dirty="0">
                <a:solidFill>
                  <a:srgbClr val="0000FF"/>
                </a:solidFill>
              </a:rPr>
              <a:t>IFRS</a:t>
            </a:r>
            <a:r>
              <a:rPr lang="zh-CN" altLang="en-US" b="1" dirty="0">
                <a:solidFill>
                  <a:srgbClr val="0000FF"/>
                </a:solidFill>
              </a:rPr>
              <a:t>允许选择采用方法二或方法三！</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6692469-791B-443F-868E-8A074AB38B65}" type="slidenum">
              <a:rPr kumimoji="0" lang="en-US" altLang="zh-CN" sz="1400">
                <a:latin typeface="Times New Roman" panose="02020603050405020304" charset="0"/>
              </a:rPr>
              <a:t>45</a:t>
            </a:fld>
            <a:endParaRPr kumimoji="0" lang="en-US" altLang="zh-CN" sz="1400">
              <a:latin typeface="Times New Roman" panose="02020603050405020304" charset="0"/>
            </a:endParaRPr>
          </a:p>
        </p:txBody>
      </p:sp>
      <p:sp>
        <p:nvSpPr>
          <p:cNvPr id="102403" name="Rectangle 3" descr="Rectangle: Click to edit Master text styles&#10;Second level&#10;Third level&#10;Fourth level&#10;Fifth level"/>
          <p:cNvSpPr>
            <a:spLocks noGrp="1" noChangeArrowheads="1"/>
          </p:cNvSpPr>
          <p:nvPr>
            <p:ph type="body" idx="1"/>
          </p:nvPr>
        </p:nvSpPr>
        <p:spPr>
          <a:xfrm>
            <a:off x="684213" y="1628777"/>
            <a:ext cx="8064500" cy="1008063"/>
          </a:xfrm>
        </p:spPr>
        <p:txBody>
          <a:bodyPr/>
          <a:lstStyle/>
          <a:p>
            <a:pPr marL="0" indent="0" eaLnBrk="1" hangingPunct="1">
              <a:lnSpc>
                <a:spcPct val="90000"/>
              </a:lnSpc>
              <a:buNone/>
            </a:pPr>
            <a:r>
              <a:rPr lang="zh-CN" altLang="en-US" sz="2000" b="1">
                <a:solidFill>
                  <a:srgbClr val="FF0000"/>
                </a:solidFill>
              </a:rPr>
              <a:t>例：</a:t>
            </a:r>
            <a:r>
              <a:rPr lang="zh-CN" altLang="en-US" sz="2000" b="1"/>
              <a:t>假说甲公司以银行存款</a:t>
            </a:r>
            <a:r>
              <a:rPr lang="en-US" altLang="zh-CN" sz="2000" b="1"/>
              <a:t>800</a:t>
            </a:r>
            <a:r>
              <a:rPr lang="zh-CN" altLang="en-US" sz="2000" b="1"/>
              <a:t>万元，购入乙公司</a:t>
            </a:r>
            <a:r>
              <a:rPr lang="en-US" altLang="zh-CN" sz="2000" b="1"/>
              <a:t>80</a:t>
            </a:r>
            <a:r>
              <a:rPr lang="zh-CN" altLang="en-US" sz="2000" b="1"/>
              <a:t>％股权，购入时乙公司的可辨认净资产账面价值为</a:t>
            </a:r>
            <a:r>
              <a:rPr lang="en-US" altLang="zh-CN" sz="2000" b="1"/>
              <a:t>800</a:t>
            </a:r>
            <a:r>
              <a:rPr lang="zh-CN" altLang="en-US" sz="2000" b="1"/>
              <a:t>万元，公允价值为</a:t>
            </a:r>
            <a:r>
              <a:rPr lang="en-US" altLang="zh-CN" sz="2000" b="1"/>
              <a:t>900</a:t>
            </a:r>
            <a:r>
              <a:rPr lang="zh-CN" altLang="en-US" sz="2000" b="1"/>
              <a:t>万元。则三种方法下的少数股东权益和商誉分别为：</a:t>
            </a:r>
            <a:endParaRPr lang="zh-CN" altLang="en-US" sz="2000"/>
          </a:p>
          <a:p>
            <a:pPr lvl="1" eaLnBrk="1" hangingPunct="1">
              <a:lnSpc>
                <a:spcPct val="90000"/>
              </a:lnSpc>
            </a:pPr>
            <a:endParaRPr lang="zh-CN" altLang="en-US" sz="2000"/>
          </a:p>
          <a:p>
            <a:pPr lvl="1" eaLnBrk="1" hangingPunct="1">
              <a:lnSpc>
                <a:spcPct val="90000"/>
              </a:lnSpc>
            </a:pPr>
            <a:endParaRPr lang="zh-CN" altLang="en-US" sz="2000"/>
          </a:p>
        </p:txBody>
      </p:sp>
      <p:graphicFrame>
        <p:nvGraphicFramePr>
          <p:cNvPr id="45098" name="Group 42"/>
          <p:cNvGraphicFramePr>
            <a:graphicFrameLocks noGrp="1"/>
          </p:cNvGraphicFramePr>
          <p:nvPr/>
        </p:nvGraphicFramePr>
        <p:xfrm>
          <a:off x="827090" y="3068638"/>
          <a:ext cx="7864475" cy="2514600"/>
        </p:xfrm>
        <a:graphic>
          <a:graphicData uri="http://schemas.openxmlformats.org/drawingml/2006/table">
            <a:tbl>
              <a:tblPr/>
              <a:tblGrid>
                <a:gridCol w="1233293">
                  <a:extLst>
                    <a:ext uri="{9D8B030D-6E8A-4147-A177-3AD203B41FA5}">
                      <a16:colId xmlns:a16="http://schemas.microsoft.com/office/drawing/2014/main" val="20000"/>
                    </a:ext>
                  </a:extLst>
                </a:gridCol>
                <a:gridCol w="3007268">
                  <a:extLst>
                    <a:ext uri="{9D8B030D-6E8A-4147-A177-3AD203B41FA5}">
                      <a16:colId xmlns:a16="http://schemas.microsoft.com/office/drawing/2014/main" val="20001"/>
                    </a:ext>
                  </a:extLst>
                </a:gridCol>
                <a:gridCol w="2122514">
                  <a:extLst>
                    <a:ext uri="{9D8B030D-6E8A-4147-A177-3AD203B41FA5}">
                      <a16:colId xmlns:a16="http://schemas.microsoft.com/office/drawing/2014/main" val="20002"/>
                    </a:ext>
                  </a:extLst>
                </a:gridCol>
                <a:gridCol w="1501400">
                  <a:extLst>
                    <a:ext uri="{9D8B030D-6E8A-4147-A177-3AD203B41FA5}">
                      <a16:colId xmlns:a16="http://schemas.microsoft.com/office/drawing/2014/main" val="20003"/>
                    </a:ext>
                  </a:extLst>
                </a:gridCol>
              </a:tblGrid>
              <a:tr h="7977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endParaRPr kumimoji="1" lang="zh-CN" altLang="zh-CN" sz="2400" b="1" i="0" u="none" strike="noStrike" cap="none" normalizeH="0" baseline="0" dirty="0">
                        <a:ln>
                          <a:noFill/>
                        </a:ln>
                        <a:solidFill>
                          <a:schemeClr val="tx1"/>
                        </a:solidFill>
                        <a:effectLst/>
                        <a:latin typeface="Times New Roman" panose="02020603050405020304" charset="0"/>
                        <a:ea typeface="宋体" panose="02010600030101010101" pitchFamily="2" charset="-122"/>
                      </a:endParaRPr>
                    </a:p>
                  </a:txBody>
                  <a:tcPr marL="91452" marR="91452"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少数股东权益</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a:ln>
                            <a:noFill/>
                          </a:ln>
                          <a:solidFill>
                            <a:schemeClr val="tx1"/>
                          </a:solidFill>
                          <a:effectLst/>
                          <a:latin typeface="Times New Roman" panose="02020603050405020304" charset="0"/>
                          <a:ea typeface="宋体" panose="02010600030101010101" pitchFamily="2" charset="-122"/>
                        </a:rPr>
                        <a:t>商誉</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a:ln>
                            <a:noFill/>
                          </a:ln>
                          <a:solidFill>
                            <a:schemeClr val="tx1"/>
                          </a:solidFill>
                          <a:effectLst/>
                          <a:latin typeface="Times New Roman" panose="02020603050405020304" charset="0"/>
                          <a:ea typeface="宋体" panose="02010600030101010101" pitchFamily="2" charset="-122"/>
                        </a:rPr>
                        <a:t>可辨认净资产总额</a:t>
                      </a:r>
                    </a:p>
                  </a:txBody>
                  <a:tcPr marL="91452" marR="91452"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228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方法一</a:t>
                      </a:r>
                    </a:p>
                  </a:txBody>
                  <a:tcPr marL="91452" marR="91452"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160  (</a:t>
                      </a: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a:t>
                      </a: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800*20%)</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80</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a:ln>
                            <a:noFill/>
                          </a:ln>
                          <a:solidFill>
                            <a:schemeClr val="tx1"/>
                          </a:solidFill>
                          <a:effectLst/>
                          <a:latin typeface="Times New Roman" panose="02020603050405020304" charset="0"/>
                          <a:ea typeface="宋体" panose="02010600030101010101" pitchFamily="2" charset="-122"/>
                        </a:rPr>
                        <a:t>880</a:t>
                      </a:r>
                    </a:p>
                  </a:txBody>
                  <a:tcPr marL="91452" marR="91452"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228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方法二</a:t>
                      </a:r>
                    </a:p>
                  </a:txBody>
                  <a:tcPr marL="91452" marR="91452"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a:ln>
                            <a:noFill/>
                          </a:ln>
                          <a:solidFill>
                            <a:schemeClr val="tx1"/>
                          </a:solidFill>
                          <a:effectLst/>
                          <a:latin typeface="Times New Roman" panose="02020603050405020304" charset="0"/>
                          <a:ea typeface="宋体" panose="02010600030101010101" pitchFamily="2" charset="-122"/>
                        </a:rPr>
                        <a:t>180  (</a:t>
                      </a:r>
                      <a:r>
                        <a:rPr kumimoji="1" lang="zh-CN" altLang="en-US" sz="2000" b="1" i="0" u="none" strike="noStrike" cap="none" normalizeH="0" baseline="0">
                          <a:ln>
                            <a:noFill/>
                          </a:ln>
                          <a:solidFill>
                            <a:schemeClr val="tx1"/>
                          </a:solidFill>
                          <a:effectLst/>
                          <a:latin typeface="Times New Roman" panose="02020603050405020304" charset="0"/>
                          <a:ea typeface="宋体" panose="02010600030101010101" pitchFamily="2" charset="-122"/>
                        </a:rPr>
                        <a:t>＝</a:t>
                      </a:r>
                      <a:r>
                        <a:rPr kumimoji="1" lang="en-US" altLang="zh-CN" sz="2000" b="1" i="0" u="none" strike="noStrike" cap="none" normalizeH="0" baseline="0">
                          <a:ln>
                            <a:noFill/>
                          </a:ln>
                          <a:solidFill>
                            <a:schemeClr val="tx1"/>
                          </a:solidFill>
                          <a:effectLst/>
                          <a:latin typeface="Times New Roman" panose="02020603050405020304" charset="0"/>
                          <a:ea typeface="宋体" panose="02010600030101010101" pitchFamily="2" charset="-122"/>
                        </a:rPr>
                        <a:t>900*20%)</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80</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a:ln>
                            <a:noFill/>
                          </a:ln>
                          <a:solidFill>
                            <a:schemeClr val="tx1"/>
                          </a:solidFill>
                          <a:effectLst/>
                          <a:latin typeface="Times New Roman" panose="02020603050405020304" charset="0"/>
                          <a:ea typeface="宋体" panose="02010600030101010101" pitchFamily="2" charset="-122"/>
                        </a:rPr>
                        <a:t>900</a:t>
                      </a:r>
                    </a:p>
                  </a:txBody>
                  <a:tcPr marL="91452" marR="91452"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228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方法三</a:t>
                      </a:r>
                    </a:p>
                  </a:txBody>
                  <a:tcPr marL="91452" marR="91452"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200</a:t>
                      </a: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a:t>
                      </a: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800÷80%*20%</a:t>
                      </a: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100</a:t>
                      </a: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a:t>
                      </a: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80</a:t>
                      </a: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a:t>
                      </a: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20</a:t>
                      </a:r>
                      <a:r>
                        <a:rPr kumimoji="1" lang="zh-CN" altLang="en-US"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a:t>
                      </a:r>
                    </a:p>
                  </a:txBody>
                  <a:tcPr marL="91452" marR="91452"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pPr>
                      <a:r>
                        <a:rPr kumimoji="1" lang="en-US" altLang="zh-CN" sz="2000" b="1" i="0" u="none" strike="noStrike" cap="none" normalizeH="0" baseline="0" dirty="0">
                          <a:ln>
                            <a:noFill/>
                          </a:ln>
                          <a:solidFill>
                            <a:schemeClr val="tx1"/>
                          </a:solidFill>
                          <a:effectLst/>
                          <a:latin typeface="Times New Roman" panose="02020603050405020304" charset="0"/>
                          <a:ea typeface="宋体" panose="02010600030101010101" pitchFamily="2" charset="-122"/>
                        </a:rPr>
                        <a:t>900</a:t>
                      </a:r>
                    </a:p>
                  </a:txBody>
                  <a:tcPr marL="91452" marR="91452"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BBC333AB-B779-4E6C-A22D-D9F0E35D227B}" type="slidenum">
              <a:rPr kumimoji="0" lang="en-US" altLang="zh-CN" sz="1400"/>
              <a:t>46</a:t>
            </a:fld>
            <a:endParaRPr kumimoji="0" lang="en-US" altLang="zh-CN" sz="1400"/>
          </a:p>
        </p:txBody>
      </p:sp>
      <p:pic>
        <p:nvPicPr>
          <p:cNvPr id="10342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5" y="509590"/>
            <a:ext cx="81438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17D6928-85EC-4627-AC69-2C6DF89F3B8B}" type="slidenum">
              <a:rPr kumimoji="0" lang="en-US" altLang="zh-CN" sz="1400"/>
              <a:t>47</a:t>
            </a:fld>
            <a:endParaRPr kumimoji="0" lang="en-US" altLang="zh-CN" sz="1400"/>
          </a:p>
        </p:txBody>
      </p:sp>
      <p:pic>
        <p:nvPicPr>
          <p:cNvPr id="104451"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2" y="188915"/>
            <a:ext cx="7656513"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文本框 4"/>
          <p:cNvSpPr txBox="1">
            <a:spLocks noChangeArrowheads="1"/>
          </p:cNvSpPr>
          <p:nvPr/>
        </p:nvSpPr>
        <p:spPr bwMode="auto">
          <a:xfrm>
            <a:off x="346115" y="404813"/>
            <a:ext cx="553998"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b="1" dirty="0"/>
              <a:t>万科合并利润表</a:t>
            </a:r>
            <a:r>
              <a:rPr lang="zh-CN" altLang="en-US" sz="1400" b="1" dirty="0"/>
              <a:t>（万元）</a:t>
            </a:r>
            <a:r>
              <a:rPr lang="zh-CN" altLang="en-US" sz="2400" b="1" dirty="0"/>
              <a:t>：</a:t>
            </a:r>
            <a:r>
              <a:rPr lang="zh-CN" altLang="en-US" sz="2000" b="1" dirty="0">
                <a:solidFill>
                  <a:srgbClr val="FF0000"/>
                </a:solidFill>
              </a:rPr>
              <a:t>少数股东侵占大股东？</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48</a:t>
            </a:fld>
            <a:endParaRPr lang="en-US" altLang="zh-CN"/>
          </a:p>
        </p:txBody>
      </p:sp>
      <p:pic>
        <p:nvPicPr>
          <p:cNvPr id="4" name="图片 3"/>
          <p:cNvPicPr>
            <a:picLocks noChangeAspect="1"/>
          </p:cNvPicPr>
          <p:nvPr/>
        </p:nvPicPr>
        <p:blipFill>
          <a:blip r:embed="rId2"/>
          <a:stretch>
            <a:fillRect/>
          </a:stretch>
        </p:blipFill>
        <p:spPr>
          <a:xfrm>
            <a:off x="683568" y="764704"/>
            <a:ext cx="7543800" cy="314706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49</a:t>
            </a:fld>
            <a:endParaRPr lang="en-US" altLang="zh-CN"/>
          </a:p>
        </p:txBody>
      </p:sp>
      <p:pic>
        <p:nvPicPr>
          <p:cNvPr id="3" name="图片 2"/>
          <p:cNvPicPr>
            <a:picLocks noChangeAspect="1"/>
          </p:cNvPicPr>
          <p:nvPr/>
        </p:nvPicPr>
        <p:blipFill>
          <a:blip r:embed="rId2"/>
          <a:stretch>
            <a:fillRect/>
          </a:stretch>
        </p:blipFill>
        <p:spPr>
          <a:xfrm>
            <a:off x="365760" y="1124744"/>
            <a:ext cx="8412480" cy="4038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09FF5EC-8DFA-4FAD-B29F-9A37401FBC16}" type="slidenum">
              <a:rPr kumimoji="0" lang="en-US" altLang="zh-CN" sz="1400">
                <a:latin typeface="Times New Roman" panose="02020603050405020304" charset="0"/>
              </a:rPr>
              <a:t>5</a:t>
            </a:fld>
            <a:endParaRPr kumimoji="0" lang="en-US" altLang="zh-CN" sz="1400">
              <a:latin typeface="Times New Roman" panose="02020603050405020304" charset="0"/>
            </a:endParaRPr>
          </a:p>
        </p:txBody>
      </p:sp>
      <p:sp>
        <p:nvSpPr>
          <p:cNvPr id="17413" name="Rectangle 3" descr="Rectangle: Click to edit Master text styles&#10;Second level&#10;Third level&#10;Fourth level&#10;Fifth level"/>
          <p:cNvSpPr>
            <a:spLocks noGrp="1" noChangeArrowheads="1"/>
          </p:cNvSpPr>
          <p:nvPr>
            <p:ph type="body" idx="1"/>
          </p:nvPr>
        </p:nvSpPr>
        <p:spPr>
          <a:xfrm>
            <a:off x="393700" y="404664"/>
            <a:ext cx="8570788" cy="5904656"/>
          </a:xfrm>
        </p:spPr>
        <p:txBody>
          <a:bodyPr/>
          <a:lstStyle/>
          <a:p>
            <a:pPr lvl="1" eaLnBrk="1" hangingPunct="1">
              <a:buClr>
                <a:schemeClr val="accent1"/>
              </a:buClr>
              <a:buFont typeface="Wingdings" panose="05000000000000000000" pitchFamily="2" charset="2"/>
              <a:buChar char="q"/>
            </a:pPr>
            <a:r>
              <a:rPr lang="zh-CN" altLang="en-US" b="1" dirty="0"/>
              <a:t>性质</a:t>
            </a:r>
          </a:p>
          <a:p>
            <a:pPr lvl="2" eaLnBrk="1" hangingPunct="1"/>
            <a:r>
              <a:rPr lang="zh-CN" altLang="en-US" b="1" dirty="0"/>
              <a:t>企业集团（经济实体）的会计报表</a:t>
            </a:r>
            <a:r>
              <a:rPr lang="en-US" altLang="zh-CN" b="1" dirty="0"/>
              <a:t>——</a:t>
            </a:r>
            <a:r>
              <a:rPr lang="zh-CN" altLang="en-US" b="1" dirty="0"/>
              <a:t>非法人</a:t>
            </a:r>
          </a:p>
          <a:p>
            <a:pPr lvl="3" eaLnBrk="1" hangingPunct="1"/>
            <a:r>
              <a:rPr lang="zh-CN" altLang="en-US" b="1" dirty="0"/>
              <a:t>合并会计报表</a:t>
            </a:r>
            <a:r>
              <a:rPr lang="zh-CN" altLang="en-US" b="1" dirty="0">
                <a:solidFill>
                  <a:srgbClr val="FF0000"/>
                </a:solidFill>
              </a:rPr>
              <a:t>本质上</a:t>
            </a:r>
            <a:r>
              <a:rPr lang="zh-CN" altLang="en-US" b="1" dirty="0"/>
              <a:t>将母公司及其控制的独立法律实体的所有资产、负债和业务视为由一个拥有一个或多个分支机构或分部的单一实体所拥有、承担和经营。</a:t>
            </a:r>
          </a:p>
          <a:p>
            <a:pPr lvl="4" eaLnBrk="1" hangingPunct="1"/>
            <a:r>
              <a:rPr lang="zh-CN" altLang="en-US" b="1" dirty="0"/>
              <a:t>控制的经济资源（资产、负债）</a:t>
            </a:r>
          </a:p>
          <a:p>
            <a:pPr lvl="4" eaLnBrk="1" hangingPunct="1"/>
            <a:r>
              <a:rPr lang="zh-CN" altLang="en-US" b="1" dirty="0"/>
              <a:t>控制的经济资源所实现的经营规模（收入、费用）</a:t>
            </a:r>
          </a:p>
          <a:p>
            <a:pPr lvl="2" eaLnBrk="1" hangingPunct="1"/>
            <a:r>
              <a:rPr lang="zh-CN" altLang="en-US" b="1" dirty="0"/>
              <a:t>主要服务对象：母公司的股东与债权人</a:t>
            </a:r>
            <a:endParaRPr lang="en-US" altLang="zh-CN" b="1" dirty="0"/>
          </a:p>
          <a:p>
            <a:pPr lvl="3" eaLnBrk="1" hangingPunct="1"/>
            <a:r>
              <a:rPr lang="zh-CN" altLang="en-US" b="1" dirty="0"/>
              <a:t>是否应该考虑少数股东的需要？</a:t>
            </a:r>
          </a:p>
          <a:p>
            <a:pPr lvl="2" eaLnBrk="1" hangingPunct="1"/>
            <a:r>
              <a:rPr lang="zh-CN" altLang="en-US" b="1" dirty="0"/>
              <a:t>合并报表无利润分配职能</a:t>
            </a:r>
          </a:p>
          <a:p>
            <a:pPr lvl="3" eaLnBrk="1" hangingPunct="1"/>
            <a:r>
              <a:rPr lang="zh-CN" altLang="en-US" b="1" dirty="0"/>
              <a:t>利润分配的依据：个别报表（法人实体）</a:t>
            </a:r>
            <a:endParaRPr lang="en-US" altLang="zh-CN" b="1" dirty="0"/>
          </a:p>
          <a:p>
            <a:pPr lvl="3" eaLnBrk="1" hangingPunct="1"/>
            <a:r>
              <a:rPr lang="zh-CN" altLang="en-US" b="1" dirty="0"/>
              <a:t>盈余公积的计提依据：个别财务报表</a:t>
            </a:r>
            <a:endParaRPr lang="en-US" altLang="zh-C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blinds(horizontal)">
                                      <p:cBhvr>
                                        <p:cTn id="7" dur="500"/>
                                        <p:tgtEl>
                                          <p:spTgt spid="1741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3">
                                            <p:txEl>
                                              <p:pRg st="1" end="1"/>
                                            </p:txEl>
                                          </p:spTgt>
                                        </p:tgtEl>
                                        <p:attrNameLst>
                                          <p:attrName>style.visibility</p:attrName>
                                        </p:attrNameLst>
                                      </p:cBhvr>
                                      <p:to>
                                        <p:strVal val="visible"/>
                                      </p:to>
                                    </p:set>
                                    <p:animEffect transition="in" filter="blinds(horizontal)">
                                      <p:cBhvr>
                                        <p:cTn id="10" dur="500"/>
                                        <p:tgtEl>
                                          <p:spTgt spid="1741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animEffect transition="in" filter="blinds(horizontal)">
                                      <p:cBhvr>
                                        <p:cTn id="13" dur="500"/>
                                        <p:tgtEl>
                                          <p:spTgt spid="1741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413">
                                            <p:txEl>
                                              <p:pRg st="3" end="3"/>
                                            </p:txEl>
                                          </p:spTgt>
                                        </p:tgtEl>
                                        <p:attrNameLst>
                                          <p:attrName>style.visibility</p:attrName>
                                        </p:attrNameLst>
                                      </p:cBhvr>
                                      <p:to>
                                        <p:strVal val="visible"/>
                                      </p:to>
                                    </p:set>
                                    <p:animEffect transition="in" filter="blinds(horizontal)">
                                      <p:cBhvr>
                                        <p:cTn id="16" dur="500"/>
                                        <p:tgtEl>
                                          <p:spTgt spid="1741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413">
                                            <p:txEl>
                                              <p:pRg st="4" end="4"/>
                                            </p:txEl>
                                          </p:spTgt>
                                        </p:tgtEl>
                                        <p:attrNameLst>
                                          <p:attrName>style.visibility</p:attrName>
                                        </p:attrNameLst>
                                      </p:cBhvr>
                                      <p:to>
                                        <p:strVal val="visible"/>
                                      </p:to>
                                    </p:set>
                                    <p:animEffect transition="in" filter="blinds(horizontal)">
                                      <p:cBhvr>
                                        <p:cTn id="19" dur="500"/>
                                        <p:tgtEl>
                                          <p:spTgt spid="1741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413">
                                            <p:txEl>
                                              <p:pRg st="5" end="5"/>
                                            </p:txEl>
                                          </p:spTgt>
                                        </p:tgtEl>
                                        <p:attrNameLst>
                                          <p:attrName>style.visibility</p:attrName>
                                        </p:attrNameLst>
                                      </p:cBhvr>
                                      <p:to>
                                        <p:strVal val="visible"/>
                                      </p:to>
                                    </p:set>
                                    <p:animEffect transition="in" filter="blinds(horizontal)">
                                      <p:cBhvr>
                                        <p:cTn id="22" dur="500"/>
                                        <p:tgtEl>
                                          <p:spTgt spid="1741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413">
                                            <p:txEl>
                                              <p:pRg st="6" end="6"/>
                                            </p:txEl>
                                          </p:spTgt>
                                        </p:tgtEl>
                                        <p:attrNameLst>
                                          <p:attrName>style.visibility</p:attrName>
                                        </p:attrNameLst>
                                      </p:cBhvr>
                                      <p:to>
                                        <p:strVal val="visible"/>
                                      </p:to>
                                    </p:set>
                                    <p:animEffect transition="in" filter="blinds(horizontal)">
                                      <p:cBhvr>
                                        <p:cTn id="25" dur="500"/>
                                        <p:tgtEl>
                                          <p:spTgt spid="1741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13">
                                            <p:txEl>
                                              <p:pRg st="7" end="7"/>
                                            </p:txEl>
                                          </p:spTgt>
                                        </p:tgtEl>
                                        <p:attrNameLst>
                                          <p:attrName>style.visibility</p:attrName>
                                        </p:attrNameLst>
                                      </p:cBhvr>
                                      <p:to>
                                        <p:strVal val="visible"/>
                                      </p:to>
                                    </p:set>
                                    <p:animEffect transition="in" filter="blinds(horizontal)">
                                      <p:cBhvr>
                                        <p:cTn id="28" dur="500"/>
                                        <p:tgtEl>
                                          <p:spTgt spid="17413">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413">
                                            <p:txEl>
                                              <p:pRg st="8" end="8"/>
                                            </p:txEl>
                                          </p:spTgt>
                                        </p:tgtEl>
                                        <p:attrNameLst>
                                          <p:attrName>style.visibility</p:attrName>
                                        </p:attrNameLst>
                                      </p:cBhvr>
                                      <p:to>
                                        <p:strVal val="visible"/>
                                      </p:to>
                                    </p:set>
                                    <p:animEffect transition="in" filter="blinds(horizontal)">
                                      <p:cBhvr>
                                        <p:cTn id="31" dur="500"/>
                                        <p:tgtEl>
                                          <p:spTgt spid="17413">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413">
                                            <p:txEl>
                                              <p:pRg st="9" end="9"/>
                                            </p:txEl>
                                          </p:spTgt>
                                        </p:tgtEl>
                                        <p:attrNameLst>
                                          <p:attrName>style.visibility</p:attrName>
                                        </p:attrNameLst>
                                      </p:cBhvr>
                                      <p:to>
                                        <p:strVal val="visible"/>
                                      </p:to>
                                    </p:set>
                                    <p:animEffect transition="in" filter="blinds(horizontal)">
                                      <p:cBhvr>
                                        <p:cTn id="34" dur="500"/>
                                        <p:tgtEl>
                                          <p:spTgt spid="174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70B8819-83F0-4906-B772-A8849FAAE602}" type="slidenum">
              <a:rPr kumimoji="0" lang="en-US" altLang="zh-CN" sz="1400"/>
              <a:t>50</a:t>
            </a:fld>
            <a:endParaRPr kumimoji="0" lang="en-US" altLang="zh-CN" sz="1400"/>
          </a:p>
        </p:txBody>
      </p:sp>
      <p:pic>
        <p:nvPicPr>
          <p:cNvPr id="10547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36613"/>
            <a:ext cx="88312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文本框 3"/>
          <p:cNvSpPr txBox="1">
            <a:spLocks noChangeArrowheads="1"/>
          </p:cNvSpPr>
          <p:nvPr/>
        </p:nvSpPr>
        <p:spPr bwMode="auto">
          <a:xfrm>
            <a:off x="468313" y="188913"/>
            <a:ext cx="8424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a:solidFill>
                  <a:srgbClr val="FF0000"/>
                </a:solidFill>
              </a:rPr>
              <a:t>中国上市公司少数股东权益和少数股东损益描述</a:t>
            </a:r>
          </a:p>
        </p:txBody>
      </p:sp>
      <p:sp>
        <p:nvSpPr>
          <p:cNvPr id="105477" name="文本框 4"/>
          <p:cNvSpPr txBox="1">
            <a:spLocks noChangeArrowheads="1"/>
          </p:cNvSpPr>
          <p:nvPr/>
        </p:nvSpPr>
        <p:spPr bwMode="auto">
          <a:xfrm>
            <a:off x="395288" y="4589463"/>
            <a:ext cx="8208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b="1"/>
              <a:t>样本：</a:t>
            </a:r>
            <a:r>
              <a:rPr lang="en-US" altLang="zh-CN" sz="2000" b="1"/>
              <a:t>2007-2018</a:t>
            </a:r>
            <a:r>
              <a:rPr lang="zh-CN" altLang="en-US" sz="2000" b="1"/>
              <a:t>年</a:t>
            </a:r>
            <a:r>
              <a:rPr lang="en-US" altLang="zh-CN" sz="2000" b="1"/>
              <a:t>A</a:t>
            </a:r>
            <a:r>
              <a:rPr lang="zh-CN" altLang="en-US" sz="2000" b="1"/>
              <a:t>股上市公司，剔除掉：所有者权益为负、归属于母公司的所有者权益为负、少数股东权益为负的样本。连续变量做了全样本下的</a:t>
            </a:r>
            <a:r>
              <a:rPr lang="en-US" altLang="zh-CN" sz="2000" b="1"/>
              <a:t>1%winsorize</a:t>
            </a:r>
            <a:r>
              <a:rPr lang="zh-CN" altLang="en-US" sz="2000" b="1"/>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84D2949-B5EC-42C3-AAEB-E0E7EEFD2839}" type="slidenum">
              <a:rPr kumimoji="0" lang="en-US" altLang="zh-CN" sz="1400"/>
              <a:t>51</a:t>
            </a:fld>
            <a:endParaRPr kumimoji="0" lang="en-US" altLang="zh-CN" sz="1400"/>
          </a:p>
        </p:txBody>
      </p:sp>
      <p:pic>
        <p:nvPicPr>
          <p:cNvPr id="106499"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92150"/>
            <a:ext cx="7897812"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980EDB0-602F-405B-9383-BCAAAEA9AA6D}" type="slidenum">
              <a:rPr kumimoji="0" lang="en-US" altLang="zh-CN" sz="1400"/>
              <a:t>52</a:t>
            </a:fld>
            <a:endParaRPr kumimoji="0" lang="en-US" altLang="zh-CN" sz="1400"/>
          </a:p>
        </p:txBody>
      </p:sp>
      <p:pic>
        <p:nvPicPr>
          <p:cNvPr id="107523"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90" y="1125540"/>
            <a:ext cx="8288337"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AE9B4DF-218C-4177-AC8A-DBFAB8426F06}" type="slidenum">
              <a:rPr kumimoji="0" lang="en-US" altLang="zh-CN" sz="1400"/>
              <a:t>53</a:t>
            </a:fld>
            <a:endParaRPr kumimoji="0" lang="en-US" altLang="zh-CN" sz="1400"/>
          </a:p>
        </p:txBody>
      </p:sp>
      <p:pic>
        <p:nvPicPr>
          <p:cNvPr id="10854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7" y="836613"/>
            <a:ext cx="84296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9864070-88F3-4BED-AB23-6D7BCE186A54}" type="slidenum">
              <a:rPr kumimoji="0" lang="en-US" altLang="zh-CN" sz="1400">
                <a:latin typeface="Times New Roman" panose="02020603050405020304" charset="0"/>
              </a:rPr>
              <a:t>54</a:t>
            </a:fld>
            <a:endParaRPr kumimoji="0" lang="en-US" altLang="zh-CN" sz="1400">
              <a:latin typeface="Times New Roman" panose="02020603050405020304" charset="0"/>
            </a:endParaRPr>
          </a:p>
        </p:txBody>
      </p:sp>
      <p:sp>
        <p:nvSpPr>
          <p:cNvPr id="29699" name="Rectangle 3" descr="Rectangle: Click to edit Master text styles&#10;Second level&#10;Third level&#10;Fourth level&#10;Fifth level"/>
          <p:cNvSpPr>
            <a:spLocks noGrp="1" noChangeArrowheads="1"/>
          </p:cNvSpPr>
          <p:nvPr>
            <p:ph type="body" idx="1"/>
          </p:nvPr>
        </p:nvSpPr>
        <p:spPr>
          <a:xfrm>
            <a:off x="323852" y="404815"/>
            <a:ext cx="8640763" cy="6192837"/>
          </a:xfrm>
        </p:spPr>
        <p:txBody>
          <a:bodyPr/>
          <a:lstStyle/>
          <a:p>
            <a:pPr marL="0" lvl="1" indent="0" eaLnBrk="1" hangingPunct="1">
              <a:lnSpc>
                <a:spcPct val="90000"/>
              </a:lnSpc>
              <a:buClr>
                <a:schemeClr val="accent1"/>
              </a:buClr>
              <a:buSzPct val="110000"/>
              <a:buNone/>
              <a:defRPr/>
            </a:pPr>
            <a:r>
              <a:rPr lang="en-US" altLang="zh-CN" b="1" dirty="0">
                <a:solidFill>
                  <a:srgbClr val="FF0000"/>
                </a:solidFill>
                <a:cs typeface="+mn-cs"/>
              </a:rPr>
              <a:t>2.1.4 </a:t>
            </a:r>
            <a:r>
              <a:rPr lang="zh-CN" altLang="en-US" b="1" dirty="0">
                <a:solidFill>
                  <a:srgbClr val="FF0000"/>
                </a:solidFill>
                <a:cs typeface="+mn-cs"/>
              </a:rPr>
              <a:t>下推会计</a:t>
            </a:r>
            <a:r>
              <a:rPr lang="en-US" altLang="zh-CN" b="1" dirty="0">
                <a:solidFill>
                  <a:srgbClr val="FF0000"/>
                </a:solidFill>
                <a:cs typeface="+mn-cs"/>
              </a:rPr>
              <a:t>(push-down accounting)</a:t>
            </a:r>
          </a:p>
          <a:p>
            <a:pPr lvl="1" eaLnBrk="1" hangingPunct="1">
              <a:lnSpc>
                <a:spcPct val="150000"/>
              </a:lnSpc>
              <a:buClr>
                <a:srgbClr val="0000FF"/>
              </a:buClr>
              <a:defRPr/>
            </a:pPr>
            <a:r>
              <a:rPr lang="zh-CN" altLang="en-US" sz="2200" b="1" dirty="0">
                <a:latin typeface="宋体" panose="02010600030101010101" pitchFamily="2" charset="-122"/>
              </a:rPr>
              <a:t>在合并财务报表中分摊到被并购子公司净资产的价值</a:t>
            </a:r>
            <a:r>
              <a:rPr lang="en-US" altLang="zh-CN" sz="2200" b="1" dirty="0">
                <a:latin typeface="宋体" panose="02010600030101010101" pitchFamily="2" charset="-122"/>
              </a:rPr>
              <a:t>,</a:t>
            </a:r>
            <a:r>
              <a:rPr lang="zh-CN" altLang="en-US" sz="2200" b="1" dirty="0">
                <a:latin typeface="宋体" panose="02010600030101010101" pitchFamily="2" charset="-122"/>
              </a:rPr>
              <a:t>应当</a:t>
            </a:r>
            <a:r>
              <a:rPr lang="zh-CN" altLang="en-US" sz="2200" b="1" dirty="0"/>
              <a:t>“</a:t>
            </a:r>
            <a:r>
              <a:rPr lang="zh-CN" altLang="en-US" sz="2200" b="1" dirty="0">
                <a:latin typeface="宋体" panose="02010600030101010101" pitchFamily="2" charset="-122"/>
              </a:rPr>
              <a:t>下推</a:t>
            </a:r>
            <a:r>
              <a:rPr lang="zh-CN" altLang="en-US" sz="2200" b="1" dirty="0"/>
              <a:t>”</a:t>
            </a:r>
            <a:r>
              <a:rPr lang="zh-CN" altLang="en-US" sz="2200" b="1" dirty="0">
                <a:latin typeface="宋体" panose="02010600030101010101" pitchFamily="2" charset="-122"/>
              </a:rPr>
              <a:t>到子公司所编制的个别财务报表</a:t>
            </a:r>
            <a:r>
              <a:rPr lang="en-US" altLang="zh-CN" sz="2200" b="1" dirty="0">
                <a:latin typeface="宋体" panose="02010600030101010101" pitchFamily="2" charset="-122"/>
              </a:rPr>
              <a:t>,</a:t>
            </a:r>
            <a:r>
              <a:rPr lang="zh-CN" altLang="en-US" sz="2200" b="1" dirty="0">
                <a:latin typeface="宋体" panose="02010600030101010101" pitchFamily="2" charset="-122"/>
              </a:rPr>
              <a:t>使得子公司在</a:t>
            </a:r>
            <a:r>
              <a:rPr lang="zh-CN" altLang="en-US" sz="2200" b="1" dirty="0">
                <a:solidFill>
                  <a:srgbClr val="FF0000"/>
                </a:solidFill>
                <a:latin typeface="宋体" panose="02010600030101010101" pitchFamily="2" charset="-122"/>
              </a:rPr>
              <a:t>编制个别财务报表时</a:t>
            </a:r>
            <a:r>
              <a:rPr lang="zh-CN" altLang="en-US" sz="2200" b="1" dirty="0">
                <a:latin typeface="宋体" panose="02010600030101010101" pitchFamily="2" charset="-122"/>
              </a:rPr>
              <a:t>按现行公允价值对该子公司的净资产进行计价。</a:t>
            </a:r>
            <a:r>
              <a:rPr lang="zh-CN" altLang="en-US" b="1" dirty="0"/>
              <a:t> </a:t>
            </a:r>
          </a:p>
          <a:p>
            <a:pPr lvl="1" eaLnBrk="1" hangingPunct="1">
              <a:lnSpc>
                <a:spcPct val="150000"/>
              </a:lnSpc>
              <a:buClr>
                <a:srgbClr val="0000FF"/>
              </a:buClr>
              <a:defRPr/>
            </a:pPr>
            <a:r>
              <a:rPr lang="zh-CN" altLang="en-US" sz="2400" b="1" dirty="0">
                <a:latin typeface="宋体" panose="02010600030101010101" pitchFamily="2" charset="-122"/>
              </a:rPr>
              <a:t>美国</a:t>
            </a:r>
            <a:r>
              <a:rPr lang="en-US" altLang="zh-CN" sz="2400" b="1" dirty="0"/>
              <a:t>AICPA</a:t>
            </a:r>
            <a:r>
              <a:rPr lang="zh-CN" altLang="en-US" sz="2400" b="1" dirty="0">
                <a:latin typeface="宋体" panose="02010600030101010101" pitchFamily="2" charset="-122"/>
              </a:rPr>
              <a:t>对</a:t>
            </a:r>
            <a:r>
              <a:rPr lang="zh-CN" altLang="en-US" sz="2400" b="1" dirty="0"/>
              <a:t>“</a:t>
            </a:r>
            <a:r>
              <a:rPr lang="zh-CN" altLang="en-US" sz="2400" b="1" dirty="0">
                <a:latin typeface="宋体" panose="02010600030101010101" pitchFamily="2" charset="-122"/>
              </a:rPr>
              <a:t>下推会计</a:t>
            </a:r>
            <a:r>
              <a:rPr lang="zh-CN" altLang="en-US" sz="2400" b="1" dirty="0"/>
              <a:t>”</a:t>
            </a:r>
            <a:r>
              <a:rPr lang="zh-CN" altLang="en-US" sz="2400" b="1" dirty="0">
                <a:latin typeface="宋体" panose="02010600030101010101" pitchFamily="2" charset="-122"/>
              </a:rPr>
              <a:t>的定义</a:t>
            </a:r>
            <a:r>
              <a:rPr lang="zh-CN" altLang="en-US" sz="2400" b="1" dirty="0"/>
              <a:t> </a:t>
            </a:r>
          </a:p>
          <a:p>
            <a:pPr lvl="2" eaLnBrk="1" hangingPunct="1">
              <a:lnSpc>
                <a:spcPct val="150000"/>
              </a:lnSpc>
              <a:buClr>
                <a:srgbClr val="0000FF"/>
              </a:buClr>
              <a:defRPr/>
            </a:pPr>
            <a:r>
              <a:rPr lang="zh-CN" altLang="en-US" sz="1800" b="1" dirty="0">
                <a:ea typeface="楷体_GB2312"/>
                <a:cs typeface="楷体_GB2312"/>
              </a:rPr>
              <a:t>“一个会计主体在其个别财务报表中</a:t>
            </a:r>
            <a:r>
              <a:rPr lang="en-US" altLang="zh-CN" sz="1800" b="1" dirty="0">
                <a:ea typeface="楷体_GB2312"/>
                <a:cs typeface="楷体_GB2312"/>
              </a:rPr>
              <a:t>,</a:t>
            </a:r>
            <a:r>
              <a:rPr lang="zh-CN" altLang="en-US" sz="1800" b="1" dirty="0">
                <a:ea typeface="楷体_GB2312"/>
                <a:cs typeface="楷体_GB2312"/>
              </a:rPr>
              <a:t>根据购买该主体有投票表决权股份的交易</a:t>
            </a:r>
            <a:r>
              <a:rPr lang="en-US" altLang="zh-CN" sz="1800" b="1" dirty="0">
                <a:ea typeface="楷体_GB2312"/>
                <a:cs typeface="楷体_GB2312"/>
              </a:rPr>
              <a:t>,</a:t>
            </a:r>
            <a:r>
              <a:rPr lang="zh-CN" altLang="en-US" sz="1800" b="1" dirty="0">
                <a:solidFill>
                  <a:srgbClr val="FF0000"/>
                </a:solidFill>
                <a:ea typeface="楷体_GB2312"/>
                <a:cs typeface="楷体_GB2312"/>
              </a:rPr>
              <a:t>重新确立会计和报告基础</a:t>
            </a:r>
            <a:r>
              <a:rPr lang="zh-CN" altLang="en-US" sz="1800" b="1" dirty="0">
                <a:ea typeface="楷体_GB2312"/>
                <a:cs typeface="楷体_GB2312"/>
              </a:rPr>
              <a:t>。这一交易导致该主体发行在外有投票表决权股份的所有权发生重大变更。”</a:t>
            </a:r>
            <a:r>
              <a:rPr lang="zh-CN" altLang="en-US" sz="2000" b="1" dirty="0"/>
              <a:t> </a:t>
            </a:r>
          </a:p>
          <a:p>
            <a:pPr lvl="1" eaLnBrk="1" hangingPunct="1">
              <a:lnSpc>
                <a:spcPct val="150000"/>
              </a:lnSpc>
              <a:buClr>
                <a:srgbClr val="0000FF"/>
              </a:buClr>
              <a:defRPr/>
            </a:pPr>
            <a:r>
              <a:rPr lang="zh-CN" altLang="en-US" sz="2400" b="1" dirty="0">
                <a:latin typeface="宋体" panose="02010600030101010101" pitchFamily="2" charset="-122"/>
              </a:rPr>
              <a:t>美国证券交易委员会</a:t>
            </a:r>
            <a:r>
              <a:rPr lang="en-US" altLang="zh-CN" sz="2400" b="1" dirty="0">
                <a:latin typeface="宋体" panose="02010600030101010101" pitchFamily="2" charset="-122"/>
              </a:rPr>
              <a:t>(</a:t>
            </a:r>
            <a:r>
              <a:rPr lang="en-US" altLang="zh-CN" sz="2400" b="1" dirty="0"/>
              <a:t>SEC</a:t>
            </a:r>
            <a:r>
              <a:rPr lang="en-US" altLang="zh-CN" sz="2400" b="1" dirty="0">
                <a:latin typeface="宋体" panose="02010600030101010101" pitchFamily="2" charset="-122"/>
              </a:rPr>
              <a:t>)</a:t>
            </a:r>
            <a:r>
              <a:rPr lang="zh-CN" altLang="en-US" sz="2400" b="1" dirty="0">
                <a:latin typeface="宋体" panose="02010600030101010101" pitchFamily="2" charset="-122"/>
              </a:rPr>
              <a:t>的意见及理由</a:t>
            </a:r>
          </a:p>
          <a:p>
            <a:pPr lvl="2" eaLnBrk="1" hangingPunct="1">
              <a:lnSpc>
                <a:spcPct val="150000"/>
              </a:lnSpc>
              <a:buClr>
                <a:srgbClr val="0000FF"/>
              </a:buClr>
              <a:defRPr/>
            </a:pPr>
            <a:r>
              <a:rPr lang="zh-CN" altLang="en-US" sz="1800" b="1" dirty="0"/>
              <a:t>鼓励采用下推会计，当子公司几乎全部被母公司所拥有（通常为</a:t>
            </a:r>
            <a:r>
              <a:rPr lang="en-US" altLang="zh-CN" sz="1800" b="1" dirty="0"/>
              <a:t>97</a:t>
            </a:r>
            <a:r>
              <a:rPr lang="zh-CN" altLang="en-US" sz="1800" b="1" dirty="0"/>
              <a:t>％）且没有大量发行在外的债券或优先股时，向</a:t>
            </a:r>
            <a:r>
              <a:rPr lang="en-US" altLang="zh-CN" sz="1800" b="1" dirty="0"/>
              <a:t>SEC</a:t>
            </a:r>
            <a:r>
              <a:rPr lang="zh-CN" altLang="en-US" sz="1800" b="1" dirty="0"/>
              <a:t>报送的财务报表应采用下推会计。 </a:t>
            </a:r>
            <a:endParaRPr lang="en-US" altLang="zh-CN" sz="1800" b="1" dirty="0"/>
          </a:p>
          <a:p>
            <a:pPr lvl="1" eaLnBrk="1" hangingPunct="1">
              <a:lnSpc>
                <a:spcPct val="90000"/>
              </a:lnSpc>
              <a:buClr>
                <a:srgbClr val="0000FF"/>
              </a:buClr>
              <a:defRPr/>
            </a:pPr>
            <a:endParaRPr lang="en-US" altLang="zh-CN" sz="2000" b="1" dirty="0">
              <a:latin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9864070-88F3-4BED-AB23-6D7BCE186A54}" type="slidenum">
              <a:rPr kumimoji="0" lang="en-US" altLang="zh-CN" sz="1400">
                <a:latin typeface="Times New Roman" panose="02020603050405020304" charset="0"/>
              </a:rPr>
              <a:t>55</a:t>
            </a:fld>
            <a:endParaRPr kumimoji="0" lang="en-US" altLang="zh-CN" sz="1400">
              <a:latin typeface="Times New Roman" panose="02020603050405020304" charset="0"/>
            </a:endParaRPr>
          </a:p>
        </p:txBody>
      </p:sp>
      <p:sp>
        <p:nvSpPr>
          <p:cNvPr id="29699" name="Rectangle 3" descr="Rectangle: Click to edit Master text styles&#10;Second level&#10;Third level&#10;Fourth level&#10;Fifth level"/>
          <p:cNvSpPr>
            <a:spLocks noGrp="1" noChangeArrowheads="1"/>
          </p:cNvSpPr>
          <p:nvPr>
            <p:ph type="body" idx="1"/>
          </p:nvPr>
        </p:nvSpPr>
        <p:spPr>
          <a:xfrm>
            <a:off x="323852" y="404815"/>
            <a:ext cx="8640763" cy="6192837"/>
          </a:xfrm>
        </p:spPr>
        <p:txBody>
          <a:bodyPr/>
          <a:lstStyle/>
          <a:p>
            <a:pPr lvl="1" eaLnBrk="1" hangingPunct="1">
              <a:lnSpc>
                <a:spcPct val="150000"/>
              </a:lnSpc>
              <a:buClr>
                <a:srgbClr val="0000FF"/>
              </a:buClr>
              <a:defRPr/>
            </a:pPr>
            <a:r>
              <a:rPr lang="zh-CN" altLang="en-US" sz="2400" b="1" dirty="0">
                <a:latin typeface="宋体" panose="02010600030101010101" pitchFamily="2" charset="-122"/>
              </a:rPr>
              <a:t>被并子公司的会计处理</a:t>
            </a:r>
            <a:endParaRPr lang="en-US" altLang="zh-CN" sz="2400" b="1" dirty="0">
              <a:latin typeface="宋体" panose="02010600030101010101" pitchFamily="2" charset="-122"/>
            </a:endParaRPr>
          </a:p>
          <a:p>
            <a:pPr lvl="2" eaLnBrk="1" hangingPunct="1">
              <a:lnSpc>
                <a:spcPct val="150000"/>
              </a:lnSpc>
              <a:buClr>
                <a:srgbClr val="0000FF"/>
              </a:buClr>
              <a:defRPr/>
            </a:pPr>
            <a:r>
              <a:rPr lang="zh-CN" altLang="en-US" sz="2000" b="1" dirty="0">
                <a:latin typeface="宋体" panose="02010600030101010101" pitchFamily="2" charset="-122"/>
              </a:rPr>
              <a:t>按照主并方的合并成本和合并日被并企业的可辨认净资产的公允价值，调整有关资产、负债的账面价值并确认商誉，同时确认资本公积。</a:t>
            </a:r>
            <a:endParaRPr lang="en-US" altLang="zh-CN" sz="2000" b="1" dirty="0">
              <a:latin typeface="宋体" panose="02010600030101010101" pitchFamily="2" charset="-122"/>
            </a:endParaRPr>
          </a:p>
          <a:p>
            <a:pPr lvl="3" eaLnBrk="1" hangingPunct="1">
              <a:lnSpc>
                <a:spcPct val="150000"/>
              </a:lnSpc>
              <a:buClr>
                <a:srgbClr val="0000FF"/>
              </a:buClr>
              <a:defRPr/>
            </a:pPr>
            <a:r>
              <a:rPr lang="zh-CN" altLang="en-US" sz="1800" b="1" dirty="0">
                <a:latin typeface="宋体" panose="02010600030101010101" pitchFamily="2" charset="-122"/>
              </a:rPr>
              <a:t>调整金额与少数股东权益采用母公司理论、实体理论、变通的实体理论有关</a:t>
            </a:r>
            <a:endParaRPr lang="en-US" altLang="zh-CN" sz="1800" b="1" dirty="0">
              <a:latin typeface="宋体" panose="02010600030101010101" pitchFamily="2" charset="-122"/>
            </a:endParaRPr>
          </a:p>
          <a:p>
            <a:pPr lvl="2" eaLnBrk="1" hangingPunct="1">
              <a:lnSpc>
                <a:spcPct val="150000"/>
              </a:lnSpc>
              <a:buClr>
                <a:srgbClr val="0000FF"/>
              </a:buClr>
              <a:defRPr/>
            </a:pPr>
            <a:r>
              <a:rPr lang="zh-CN" altLang="en-US" sz="2000" b="1" dirty="0">
                <a:latin typeface="宋体" panose="02010600030101010101" pitchFamily="2" charset="-122"/>
              </a:rPr>
              <a:t>留存利润转入资本公积</a:t>
            </a:r>
            <a:endParaRPr lang="en-US" altLang="zh-CN" sz="2000" b="1" dirty="0">
              <a:latin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内容占位符 2" descr="Rectangle: Click to edit Master text styles&#10;Second level&#10;Third level&#10;Fourth level&#10;Fifth level"/>
          <p:cNvSpPr>
            <a:spLocks noGrp="1"/>
          </p:cNvSpPr>
          <p:nvPr>
            <p:ph idx="1"/>
          </p:nvPr>
        </p:nvSpPr>
        <p:spPr>
          <a:xfrm>
            <a:off x="395290" y="549277"/>
            <a:ext cx="8353425" cy="6048075"/>
          </a:xfrm>
        </p:spPr>
        <p:txBody>
          <a:bodyPr/>
          <a:lstStyle/>
          <a:p>
            <a:pPr eaLnBrk="1" hangingPunct="1">
              <a:lnSpc>
                <a:spcPct val="90000"/>
              </a:lnSpc>
              <a:buClr>
                <a:srgbClr val="FF0000"/>
              </a:buClr>
              <a:buFont typeface="Wingdings" panose="05000000000000000000" pitchFamily="2" charset="2"/>
              <a:buChar char="Ø"/>
            </a:pPr>
            <a:r>
              <a:rPr lang="zh-CN" altLang="en-US" sz="2400" b="1" dirty="0">
                <a:latin typeface="宋体" panose="02010600030101010101" pitchFamily="2" charset="-122"/>
              </a:rPr>
              <a:t>中国企业合并中“</a:t>
            </a:r>
            <a:r>
              <a:rPr lang="zh-CN" altLang="en-US" sz="2400" b="1" dirty="0">
                <a:solidFill>
                  <a:srgbClr val="FF0000"/>
                </a:solidFill>
                <a:latin typeface="宋体" panose="02010600030101010101" pitchFamily="2" charset="-122"/>
              </a:rPr>
              <a:t>准下推会计</a:t>
            </a:r>
            <a:r>
              <a:rPr lang="zh-CN" altLang="en-US" sz="2400" b="1" dirty="0">
                <a:latin typeface="宋体" panose="02010600030101010101" pitchFamily="2" charset="-122"/>
              </a:rPr>
              <a:t>”</a:t>
            </a:r>
            <a:r>
              <a:rPr lang="zh-CN" altLang="en-US" sz="2400" b="1" dirty="0">
                <a:solidFill>
                  <a:srgbClr val="0000FF"/>
                </a:solidFill>
                <a:latin typeface="宋体" panose="02010600030101010101" pitchFamily="2" charset="-122"/>
              </a:rPr>
              <a:t> </a:t>
            </a:r>
            <a:r>
              <a:rPr lang="zh-CN" altLang="en-US" sz="2400" b="1" dirty="0">
                <a:latin typeface="宋体" panose="02010600030101010101" pitchFamily="2" charset="-122"/>
              </a:rPr>
              <a:t>情形：</a:t>
            </a:r>
          </a:p>
          <a:p>
            <a:pPr marL="914400" lvl="1" indent="-457200" eaLnBrk="1" hangingPunct="1">
              <a:lnSpc>
                <a:spcPct val="90000"/>
              </a:lnSpc>
              <a:buClr>
                <a:srgbClr val="FF0000"/>
              </a:buClr>
              <a:buSzPct val="90000"/>
              <a:buFont typeface="宋体" panose="02010600030101010101" pitchFamily="2" charset="-122"/>
              <a:buAutoNum type="circleNumDbPlain"/>
            </a:pPr>
            <a:r>
              <a:rPr lang="zh-CN" altLang="en-US" sz="2000" b="1" dirty="0">
                <a:latin typeface="华文仿宋" panose="02010600040101010101" pitchFamily="2" charset="-122"/>
                <a:ea typeface="华文仿宋" panose="02010600040101010101" pitchFamily="2" charset="-122"/>
              </a:rPr>
              <a:t>财会字</a:t>
            </a:r>
            <a:r>
              <a:rPr lang="en-US" altLang="zh-CN" sz="2000" b="1" dirty="0">
                <a:latin typeface="华文仿宋" panose="02010600040101010101" pitchFamily="2" charset="-122"/>
                <a:ea typeface="华文仿宋" panose="02010600040101010101" pitchFamily="2" charset="-122"/>
              </a:rPr>
              <a:t>[1998]16</a:t>
            </a:r>
            <a:r>
              <a:rPr lang="zh-CN" altLang="en-US" sz="2000" b="1" dirty="0">
                <a:latin typeface="华文仿宋" panose="02010600040101010101" pitchFamily="2" charset="-122"/>
                <a:ea typeface="华文仿宋" panose="02010600040101010101" pitchFamily="2" charset="-122"/>
              </a:rPr>
              <a:t>号文</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关于股份有限公司有关会计问题解答</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规定</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公司购买其他企业的全部股权时</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被购买企业保留法人资格的</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被购买企业应当按照评估确认的价值调账；┉┉ 公司购买其他企业的部分股权时</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被购买企业的账面价值应当保持不变。”</a:t>
            </a:r>
            <a:endParaRPr lang="en-US" altLang="zh-CN" sz="2000" b="1" dirty="0">
              <a:latin typeface="华文仿宋" panose="02010600040101010101" pitchFamily="2" charset="-122"/>
              <a:ea typeface="华文仿宋" panose="02010600040101010101" pitchFamily="2" charset="-122"/>
            </a:endParaRPr>
          </a:p>
          <a:p>
            <a:pPr marL="914400" lvl="1" indent="-457200" eaLnBrk="1" hangingPunct="1">
              <a:lnSpc>
                <a:spcPct val="90000"/>
              </a:lnSpc>
              <a:buClr>
                <a:srgbClr val="FF0000"/>
              </a:buClr>
              <a:buSzPct val="90000"/>
              <a:buFont typeface="宋体" panose="02010600030101010101" pitchFamily="2" charset="-122"/>
              <a:buAutoNum type="circleNumDbPlain"/>
            </a:pPr>
            <a:endParaRPr lang="en-US" altLang="zh-CN" sz="2000" b="1" dirty="0">
              <a:latin typeface="宋体" panose="02010600030101010101" pitchFamily="2" charset="-122"/>
            </a:endParaRPr>
          </a:p>
          <a:p>
            <a:pPr marL="914400" lvl="1" indent="-457200" eaLnBrk="1" hangingPunct="1">
              <a:lnSpc>
                <a:spcPct val="90000"/>
              </a:lnSpc>
              <a:buClr>
                <a:srgbClr val="FF0000"/>
              </a:buClr>
              <a:buSzPct val="90000"/>
              <a:buFont typeface="宋体" panose="02010600030101010101" pitchFamily="2" charset="-122"/>
              <a:buAutoNum type="circleNumDbPlain"/>
            </a:pPr>
            <a:r>
              <a:rPr lang="en-US" altLang="zh-CN" sz="2000" b="1" dirty="0">
                <a:solidFill>
                  <a:srgbClr val="C00000"/>
                </a:solidFill>
                <a:latin typeface="华文楷体" panose="02010600040101010101" pitchFamily="2" charset="-122"/>
                <a:ea typeface="华文楷体" panose="02010600040101010101" pitchFamily="2" charset="-122"/>
              </a:rPr>
              <a:t>《</a:t>
            </a:r>
            <a:r>
              <a:rPr lang="zh-CN" altLang="en-US" sz="2000" b="1" dirty="0">
                <a:solidFill>
                  <a:srgbClr val="C00000"/>
                </a:solidFill>
                <a:latin typeface="华文楷体" panose="02010600040101010101" pitchFamily="2" charset="-122"/>
                <a:ea typeface="华文楷体" panose="02010600040101010101" pitchFamily="2" charset="-122"/>
              </a:rPr>
              <a:t>企业会计准则讲解</a:t>
            </a:r>
            <a:r>
              <a:rPr lang="en-US" altLang="zh-CN" sz="2000" b="1" dirty="0">
                <a:solidFill>
                  <a:srgbClr val="C00000"/>
                </a:solidFill>
                <a:latin typeface="华文楷体" panose="02010600040101010101" pitchFamily="2" charset="-122"/>
                <a:ea typeface="华文楷体" panose="02010600040101010101" pitchFamily="2" charset="-122"/>
              </a:rPr>
              <a:t>2008》</a:t>
            </a:r>
            <a:r>
              <a:rPr lang="zh-CN" altLang="en-US" sz="2000" b="1" dirty="0">
                <a:solidFill>
                  <a:srgbClr val="C00000"/>
                </a:solidFill>
                <a:latin typeface="华文楷体" panose="02010600040101010101" pitchFamily="2" charset="-122"/>
                <a:ea typeface="华文楷体" panose="02010600040101010101" pitchFamily="2" charset="-122"/>
              </a:rPr>
              <a:t>（企业合并，第</a:t>
            </a:r>
            <a:r>
              <a:rPr lang="en-US" altLang="zh-CN" sz="2000" b="1" dirty="0">
                <a:solidFill>
                  <a:srgbClr val="C00000"/>
                </a:solidFill>
                <a:latin typeface="华文楷体" panose="02010600040101010101" pitchFamily="2" charset="-122"/>
                <a:ea typeface="华文楷体" panose="02010600040101010101" pitchFamily="2" charset="-122"/>
              </a:rPr>
              <a:t>21</a:t>
            </a:r>
            <a:r>
              <a:rPr lang="zh-CN" altLang="en-US" sz="2000" b="1" dirty="0">
                <a:solidFill>
                  <a:srgbClr val="C00000"/>
                </a:solidFill>
                <a:latin typeface="华文楷体" panose="02010600040101010101" pitchFamily="2" charset="-122"/>
                <a:ea typeface="华文楷体" panose="02010600040101010101" pitchFamily="2" charset="-122"/>
              </a:rPr>
              <a:t>章第</a:t>
            </a:r>
            <a:r>
              <a:rPr lang="en-US" altLang="zh-CN" sz="2000" b="1" dirty="0">
                <a:solidFill>
                  <a:srgbClr val="C00000"/>
                </a:solidFill>
                <a:latin typeface="华文楷体" panose="02010600040101010101" pitchFamily="2" charset="-122"/>
                <a:ea typeface="华文楷体" panose="02010600040101010101" pitchFamily="2" charset="-122"/>
              </a:rPr>
              <a:t>3</a:t>
            </a:r>
            <a:r>
              <a:rPr lang="zh-CN" altLang="en-US" sz="2000" b="1" dirty="0">
                <a:solidFill>
                  <a:srgbClr val="C00000"/>
                </a:solidFill>
                <a:latin typeface="华文楷体" panose="02010600040101010101" pitchFamily="2" charset="-122"/>
                <a:ea typeface="华文楷体" panose="02010600040101010101" pitchFamily="2" charset="-122"/>
              </a:rPr>
              <a:t>节）</a:t>
            </a:r>
            <a:r>
              <a:rPr lang="zh-CN" altLang="en-US" sz="2000" b="1" dirty="0">
                <a:solidFill>
                  <a:srgbClr val="000000"/>
                </a:solidFill>
                <a:latin typeface="华文楷体" panose="02010600040101010101" pitchFamily="2" charset="-122"/>
                <a:ea typeface="华文楷体" panose="02010600040101010101" pitchFamily="2" charset="-122"/>
              </a:rPr>
              <a:t>规定：非同一控制下的企业合并中，购买方通过企业合并取得被购买方</a:t>
            </a:r>
            <a:r>
              <a:rPr lang="en-US" altLang="zh-CN" sz="2000" b="1" dirty="0">
                <a:solidFill>
                  <a:srgbClr val="000000"/>
                </a:solidFill>
                <a:latin typeface="华文楷体" panose="02010600040101010101" pitchFamily="2" charset="-122"/>
                <a:ea typeface="华文楷体" panose="02010600040101010101" pitchFamily="2" charset="-122"/>
              </a:rPr>
              <a:t>100%</a:t>
            </a:r>
            <a:r>
              <a:rPr lang="zh-CN" altLang="en-US" sz="2000" b="1" dirty="0">
                <a:solidFill>
                  <a:srgbClr val="000000"/>
                </a:solidFill>
                <a:latin typeface="华文楷体" panose="02010600040101010101" pitchFamily="2" charset="-122"/>
                <a:ea typeface="华文楷体" panose="02010600040101010101" pitchFamily="2" charset="-122"/>
              </a:rPr>
              <a:t>股权的，被购买方可以按照企业合并中确定的可辨认资产、负债的公允价值调整期账面价值。除此之外，其他情况下被购买方不应因企业合并改记有关的资产、负债的账面价值。（调账通常仅限于在非同一控制下企业合并中，一次性被一个购买方收购</a:t>
            </a:r>
            <a:r>
              <a:rPr lang="en-US" altLang="zh-CN" sz="2000" b="1" dirty="0">
                <a:solidFill>
                  <a:srgbClr val="000000"/>
                </a:solidFill>
                <a:latin typeface="华文楷体" panose="02010600040101010101" pitchFamily="2" charset="-122"/>
                <a:ea typeface="华文楷体" panose="02010600040101010101" pitchFamily="2" charset="-122"/>
              </a:rPr>
              <a:t>100</a:t>
            </a:r>
            <a:r>
              <a:rPr lang="zh-CN" altLang="en-US" sz="2000" b="1" dirty="0">
                <a:solidFill>
                  <a:srgbClr val="000000"/>
                </a:solidFill>
                <a:latin typeface="华文楷体" panose="02010600040101010101" pitchFamily="2" charset="-122"/>
                <a:ea typeface="华文楷体" panose="02010600040101010101" pitchFamily="2" charset="-122"/>
              </a:rPr>
              <a:t>％股权，成为购买方的全资子公司的情形）</a:t>
            </a:r>
            <a:endParaRPr lang="en-US" altLang="zh-CN" sz="2000" b="1" dirty="0">
              <a:solidFill>
                <a:srgbClr val="000000"/>
              </a:solidFill>
              <a:latin typeface="华文楷体" panose="02010600040101010101" pitchFamily="2" charset="-122"/>
              <a:ea typeface="华文楷体" panose="02010600040101010101" pitchFamily="2" charset="-122"/>
            </a:endParaRPr>
          </a:p>
          <a:p>
            <a:pPr marL="914400" lvl="1" indent="-457200" eaLnBrk="1" hangingPunct="1">
              <a:lnSpc>
                <a:spcPct val="90000"/>
              </a:lnSpc>
              <a:buClr>
                <a:srgbClr val="FF0000"/>
              </a:buClr>
              <a:buSzPct val="90000"/>
              <a:buFont typeface="宋体" panose="02010600030101010101" pitchFamily="2" charset="-122"/>
              <a:buAutoNum type="circleNumDbPlain"/>
            </a:pPr>
            <a:endParaRPr lang="zh-CN" altLang="en-US" sz="2000" b="1" dirty="0">
              <a:solidFill>
                <a:srgbClr val="0000FF"/>
              </a:solidFill>
              <a:latin typeface="宋体" panose="02010600030101010101" pitchFamily="2" charset="-122"/>
            </a:endParaRPr>
          </a:p>
          <a:p>
            <a:pPr marL="914400" lvl="1" indent="-457200" eaLnBrk="1" hangingPunct="1">
              <a:lnSpc>
                <a:spcPct val="90000"/>
              </a:lnSpc>
              <a:buClr>
                <a:srgbClr val="FF0000"/>
              </a:buClr>
              <a:buSzPct val="90000"/>
              <a:buFont typeface="宋体" panose="02010600030101010101" pitchFamily="2" charset="-122"/>
              <a:buAutoNum type="circleNumDbPlain"/>
            </a:pPr>
            <a:r>
              <a:rPr lang="en-US" altLang="zh-CN" sz="2000" b="1" dirty="0">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企业会计准则解释第</a:t>
            </a:r>
            <a:r>
              <a:rPr lang="en-US" altLang="zh-CN" sz="2000" b="1" dirty="0">
                <a:latin typeface="华文仿宋" panose="02010600040101010101" pitchFamily="2" charset="-122"/>
                <a:ea typeface="华文仿宋" panose="02010600040101010101" pitchFamily="2" charset="-122"/>
              </a:rPr>
              <a:t>1</a:t>
            </a:r>
            <a:r>
              <a:rPr lang="zh-CN" altLang="en-US" sz="2000" b="1" dirty="0">
                <a:latin typeface="华文仿宋" panose="02010600040101010101" pitchFamily="2" charset="-122"/>
                <a:ea typeface="华文仿宋" panose="02010600040101010101" pitchFamily="2" charset="-122"/>
              </a:rPr>
              <a:t>号</a:t>
            </a:r>
            <a:r>
              <a:rPr lang="en-US" altLang="zh-CN" sz="2000" b="1" dirty="0">
                <a:latin typeface="华文仿宋" panose="02010600040101010101" pitchFamily="2" charset="-122"/>
                <a:ea typeface="华文仿宋" panose="02010600040101010101" pitchFamily="2" charset="-122"/>
              </a:rPr>
              <a:t>》</a:t>
            </a:r>
            <a:r>
              <a:rPr lang="zh-CN" altLang="en-US" sz="2000" b="1" dirty="0">
                <a:solidFill>
                  <a:srgbClr val="C00000"/>
                </a:solidFill>
                <a:latin typeface="华文仿宋" panose="02010600040101010101" pitchFamily="2" charset="-122"/>
                <a:ea typeface="华文仿宋" panose="02010600040101010101" pitchFamily="2" charset="-122"/>
              </a:rPr>
              <a:t>（</a:t>
            </a:r>
            <a:r>
              <a:rPr lang="en-US" altLang="zh-CN" sz="2000" b="1" dirty="0">
                <a:solidFill>
                  <a:srgbClr val="C00000"/>
                </a:solidFill>
                <a:latin typeface="华文仿宋" panose="02010600040101010101" pitchFamily="2" charset="-122"/>
                <a:ea typeface="华文仿宋" panose="02010600040101010101" pitchFamily="2" charset="-122"/>
              </a:rPr>
              <a:t>2007.11.16</a:t>
            </a:r>
            <a:r>
              <a:rPr lang="zh-CN" altLang="en-US" sz="2000" b="1" dirty="0">
                <a:solidFill>
                  <a:srgbClr val="C00000"/>
                </a:solidFill>
                <a:latin typeface="华文仿宋" panose="02010600040101010101" pitchFamily="2" charset="-122"/>
                <a:ea typeface="华文仿宋" panose="02010600040101010101" pitchFamily="2" charset="-122"/>
              </a:rPr>
              <a:t>）</a:t>
            </a:r>
            <a:r>
              <a:rPr lang="zh-CN" altLang="en-US" sz="2000" b="1" dirty="0">
                <a:latin typeface="华文仿宋" panose="02010600040101010101" pitchFamily="2" charset="-122"/>
                <a:ea typeface="华文仿宋" panose="02010600040101010101" pitchFamily="2" charset="-122"/>
              </a:rPr>
              <a:t>：</a:t>
            </a:r>
            <a:r>
              <a:rPr lang="zh-CN" altLang="zh-CN" sz="2000" b="1" dirty="0">
                <a:latin typeface="华文仿宋" panose="02010600040101010101" pitchFamily="2" charset="-122"/>
                <a:ea typeface="华文仿宋" panose="02010600040101010101" pitchFamily="2" charset="-122"/>
              </a:rPr>
              <a:t>企业引入新股东改制为股份有限公司，相关资产、负债应当按照公允价值计量，并以改制时确定的公允价值为基础持续核算的结果并入控股股东的合并财务报表。改制企业的控股股东在确认对股份有限公司的长期股权投资时，初始投资成本为投出资产的公允价值及相关费用之和。</a:t>
            </a:r>
            <a:r>
              <a:rPr lang="zh-CN" altLang="en-US" sz="2000" b="1" dirty="0">
                <a:latin typeface="华文仿宋" panose="02010600040101010101" pitchFamily="2" charset="-122"/>
                <a:ea typeface="华文仿宋" panose="02010600040101010101" pitchFamily="2" charset="-122"/>
              </a:rPr>
              <a:t> </a:t>
            </a:r>
            <a:endParaRPr lang="en-US" altLang="zh-CN" sz="2000" b="1" dirty="0">
              <a:latin typeface="华文仿宋" panose="02010600040101010101" pitchFamily="2" charset="-122"/>
              <a:ea typeface="华文仿宋" panose="02010600040101010101" pitchFamily="2" charset="-122"/>
            </a:endParaRPr>
          </a:p>
        </p:txBody>
      </p:sp>
      <p:sp>
        <p:nvSpPr>
          <p:cNvPr id="11059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3BB42FE-1798-47A0-B664-8E0065DE4011}" type="slidenum">
              <a:rPr kumimoji="0" lang="en-US" altLang="zh-CN" sz="1400">
                <a:latin typeface="Times New Roman" panose="02020603050405020304" charset="0"/>
              </a:rPr>
              <a:t>56</a:t>
            </a:fld>
            <a:endParaRPr kumimoji="0" lang="en-US" altLang="zh-CN" sz="1400">
              <a:latin typeface="Times New Roman" panose="0202060305040502030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4393AD0-C275-4322-B604-D5F9DB59738A}" type="slidenum">
              <a:rPr kumimoji="0" lang="en-US" altLang="zh-CN" sz="1400">
                <a:latin typeface="Times New Roman" panose="02020603050405020304" charset="0"/>
              </a:rPr>
              <a:t>57</a:t>
            </a:fld>
            <a:endParaRPr kumimoji="0" lang="en-US" altLang="zh-CN" sz="1400">
              <a:latin typeface="Times New Roman" panose="02020603050405020304" charset="0"/>
            </a:endParaRPr>
          </a:p>
        </p:txBody>
      </p:sp>
      <p:sp>
        <p:nvSpPr>
          <p:cNvPr id="32771" name="Rectangle 3" descr="Rectangle: Click to edit Master text styles&#10;Second level&#10;Third level&#10;Fourth level&#10;Fifth level"/>
          <p:cNvSpPr>
            <a:spLocks noGrp="1" noChangeArrowheads="1"/>
          </p:cNvSpPr>
          <p:nvPr>
            <p:ph type="body" idx="1"/>
          </p:nvPr>
        </p:nvSpPr>
        <p:spPr>
          <a:xfrm>
            <a:off x="323852" y="188913"/>
            <a:ext cx="8424863" cy="6335712"/>
          </a:xfrm>
        </p:spPr>
        <p:txBody>
          <a:bodyPr/>
          <a:lstStyle/>
          <a:p>
            <a:pPr marL="0" indent="0" eaLnBrk="1" hangingPunct="1">
              <a:lnSpc>
                <a:spcPct val="90000"/>
              </a:lnSpc>
              <a:buClr>
                <a:schemeClr val="accent1"/>
              </a:buClr>
              <a:buNone/>
              <a:defRPr/>
            </a:pPr>
            <a:r>
              <a:rPr lang="en-US" altLang="zh-CN" sz="2800" b="1" dirty="0"/>
              <a:t>2.1.5 </a:t>
            </a:r>
            <a:r>
              <a:rPr lang="zh-CN" altLang="en-US" sz="2800" b="1" dirty="0"/>
              <a:t>同一控制下合并日的合并财务报表 </a:t>
            </a:r>
            <a:endParaRPr lang="en-US" altLang="zh-CN" sz="2800" b="1" dirty="0"/>
          </a:p>
          <a:p>
            <a:pPr lvl="1" eaLnBrk="1" hangingPunct="1">
              <a:lnSpc>
                <a:spcPct val="90000"/>
              </a:lnSpc>
              <a:buClr>
                <a:schemeClr val="accent1"/>
              </a:buClr>
              <a:defRPr/>
            </a:pPr>
            <a:r>
              <a:rPr lang="zh-CN" altLang="en-US" sz="2200" b="1" dirty="0">
                <a:latin typeface="宋体" panose="02010600030101010101" pitchFamily="2" charset="-122"/>
                <a:cs typeface="Times New Roman" panose="02020603050405020304" charset="0"/>
              </a:rPr>
              <a:t>同一控制下合并日的合并财务报表的编制</a:t>
            </a:r>
            <a:r>
              <a:rPr lang="en-US" altLang="zh-CN" sz="2200" b="1" dirty="0">
                <a:latin typeface="宋体" panose="02010600030101010101" pitchFamily="2" charset="-122"/>
                <a:cs typeface="Times New Roman" panose="02020603050405020304" charset="0"/>
              </a:rPr>
              <a:t>,</a:t>
            </a:r>
            <a:r>
              <a:rPr lang="zh-CN" altLang="en-US" sz="2200" b="1" dirty="0">
                <a:latin typeface="宋体" panose="02010600030101010101" pitchFamily="2" charset="-122"/>
                <a:cs typeface="Times New Roman" panose="02020603050405020304" charset="0"/>
              </a:rPr>
              <a:t>与购买法下购并日合并财务报表的编制</a:t>
            </a:r>
            <a:r>
              <a:rPr lang="en-US" altLang="zh-CN" sz="2200" b="1" dirty="0">
                <a:latin typeface="宋体" panose="02010600030101010101" pitchFamily="2" charset="-122"/>
                <a:cs typeface="Times New Roman" panose="02020603050405020304" charset="0"/>
              </a:rPr>
              <a:t>,</a:t>
            </a:r>
            <a:r>
              <a:rPr lang="zh-CN" altLang="en-US" sz="2200" b="1" dirty="0">
                <a:latin typeface="宋体" panose="02010600030101010101" pitchFamily="2" charset="-122"/>
                <a:cs typeface="Times New Roman" panose="02020603050405020304" charset="0"/>
              </a:rPr>
              <a:t>有所不同</a:t>
            </a:r>
            <a:r>
              <a:rPr lang="en-US" altLang="zh-CN" sz="2200" b="1" dirty="0">
                <a:latin typeface="宋体" panose="02010600030101010101" pitchFamily="2" charset="-122"/>
                <a:cs typeface="Times New Roman" panose="02020603050405020304" charset="0"/>
              </a:rPr>
              <a:t>,</a:t>
            </a:r>
            <a:r>
              <a:rPr lang="zh-CN" altLang="en-US" sz="2200" b="1" dirty="0">
                <a:latin typeface="宋体" panose="02010600030101010101" pitchFamily="2" charset="-122"/>
                <a:cs typeface="Times New Roman" panose="02020603050405020304" charset="0"/>
              </a:rPr>
              <a:t>表现在以下几方面：</a:t>
            </a:r>
            <a:endParaRPr lang="zh-CN" altLang="en-US" sz="2200" b="1" dirty="0">
              <a:latin typeface="宋体" panose="02010600030101010101" pitchFamily="2" charset="-122"/>
            </a:endParaRPr>
          </a:p>
          <a:p>
            <a:pPr lvl="2" algn="just" eaLnBrk="1" hangingPunct="1">
              <a:lnSpc>
                <a:spcPct val="90000"/>
              </a:lnSpc>
              <a:defRPr/>
            </a:pPr>
            <a:r>
              <a:rPr lang="zh-CN" altLang="en-US" sz="1800" b="1" dirty="0">
                <a:latin typeface="宋体" panose="02010600030101010101" pitchFamily="2" charset="-122"/>
                <a:cs typeface="Times New Roman" panose="02020603050405020304" charset="0"/>
              </a:rPr>
              <a:t>根据同一控制下企业合并会计处理（即权益结合法）原理</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在权益结合日</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可以编制所有的合并财务报表</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即</a:t>
            </a:r>
            <a:r>
              <a:rPr lang="zh-CN" altLang="en-US" sz="1800" b="1" dirty="0">
                <a:solidFill>
                  <a:srgbClr val="0000FF"/>
                </a:solidFill>
                <a:latin typeface="宋体" panose="02010600030101010101" pitchFamily="2" charset="-122"/>
                <a:cs typeface="Times New Roman" panose="02020603050405020304" charset="0"/>
              </a:rPr>
              <a:t>合并资产负债表、合并利润表、合并所有者权益变动表和合并现金流量表</a:t>
            </a:r>
            <a:r>
              <a:rPr lang="zh-CN" altLang="en-US" sz="1800" b="1" dirty="0">
                <a:solidFill>
                  <a:schemeClr val="accent1"/>
                </a:solidFill>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但在购买法下</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购并日只能编制一张合并资产负债表。</a:t>
            </a:r>
          </a:p>
          <a:p>
            <a:pPr lvl="2" algn="just" eaLnBrk="1" hangingPunct="1">
              <a:lnSpc>
                <a:spcPct val="90000"/>
              </a:lnSpc>
              <a:defRPr/>
            </a:pPr>
            <a:r>
              <a:rPr lang="zh-CN" altLang="en-US" sz="1800" b="1" dirty="0">
                <a:latin typeface="宋体" panose="02010600030101010101" pitchFamily="2" charset="-122"/>
                <a:cs typeface="Times New Roman" panose="02020603050405020304" charset="0"/>
              </a:rPr>
              <a:t>被合并子公司的净资产不是按公允价值</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而是按账面价值反映</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也不确认商誉。而购买法下</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被并购子公司的净资产要按公允价值反映</a:t>
            </a:r>
            <a:r>
              <a:rPr lang="en-US" altLang="zh-CN" sz="1800" b="1" dirty="0">
                <a:latin typeface="宋体" panose="02010600030101010101" pitchFamily="2" charset="-122"/>
                <a:cs typeface="Times New Roman" panose="02020603050405020304" charset="0"/>
              </a:rPr>
              <a:t>,</a:t>
            </a:r>
            <a:r>
              <a:rPr lang="zh-CN" altLang="en-US" sz="1800" b="1" dirty="0">
                <a:latin typeface="宋体" panose="02010600030101010101" pitchFamily="2" charset="-122"/>
                <a:cs typeface="Times New Roman" panose="02020603050405020304" charset="0"/>
              </a:rPr>
              <a:t>且要确认商誉。</a:t>
            </a:r>
            <a:endParaRPr lang="en-US" altLang="zh-CN" sz="1800" b="1" dirty="0">
              <a:latin typeface="宋体" panose="02010600030101010101" pitchFamily="2" charset="-122"/>
              <a:cs typeface="Times New Roman" panose="02020603050405020304" charset="0"/>
            </a:endParaRPr>
          </a:p>
          <a:p>
            <a:pPr marL="914400" lvl="1" indent="-457200" eaLnBrk="1" hangingPunct="1">
              <a:defRPr/>
            </a:pPr>
            <a:r>
              <a:rPr lang="zh-CN" altLang="en-US" sz="2400" b="1" dirty="0">
                <a:latin typeface="宋体" panose="02010600030101010101" pitchFamily="2" charset="-122"/>
                <a:cs typeface="Times New Roman" panose="02020603050405020304" charset="0"/>
              </a:rPr>
              <a:t>对于合并利润表</a:t>
            </a:r>
            <a:r>
              <a:rPr lang="en-US" altLang="zh-CN" sz="2400" b="1" dirty="0">
                <a:latin typeface="宋体" panose="02010600030101010101" pitchFamily="2" charset="-122"/>
                <a:cs typeface="Times New Roman" panose="02020603050405020304" charset="0"/>
              </a:rPr>
              <a:t>,</a:t>
            </a:r>
            <a:r>
              <a:rPr lang="zh-CN" altLang="en-US" sz="2400" b="1" dirty="0">
                <a:latin typeface="宋体" panose="02010600030101010101" pitchFamily="2" charset="-122"/>
                <a:cs typeface="Times New Roman" panose="02020603050405020304" charset="0"/>
              </a:rPr>
              <a:t>需简要说明如下几点：</a:t>
            </a:r>
          </a:p>
          <a:p>
            <a:pPr marL="1295400" lvl="2" indent="-381000" eaLnBrk="1" hangingPunct="1">
              <a:defRPr/>
            </a:pPr>
            <a:r>
              <a:rPr lang="zh-CN" altLang="en-US" sz="2000" b="1" dirty="0">
                <a:latin typeface="宋体" panose="02010600030101010101" pitchFamily="2" charset="-122"/>
                <a:cs typeface="Times New Roman" panose="02020603050405020304" charset="0"/>
              </a:rPr>
              <a:t>若母公司和子公司在</a:t>
            </a:r>
            <a:r>
              <a:rPr lang="zh-CN" altLang="en-US" sz="2000" b="1" dirty="0">
                <a:solidFill>
                  <a:srgbClr val="FF0000"/>
                </a:solidFill>
                <a:latin typeface="宋体" panose="02010600030101010101" pitchFamily="2" charset="-122"/>
                <a:cs typeface="Times New Roman" panose="02020603050405020304" charset="0"/>
              </a:rPr>
              <a:t>合并之前</a:t>
            </a:r>
            <a:r>
              <a:rPr lang="zh-CN" altLang="en-US" sz="2000" b="1" dirty="0">
                <a:latin typeface="宋体" panose="02010600030101010101" pitchFamily="2" charset="-122"/>
                <a:cs typeface="Times New Roman" panose="02020603050405020304" charset="0"/>
              </a:rPr>
              <a:t>的当年发生了相互间的业务</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如借款和贷款</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销货和购货</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在编制合并利润表时</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应</a:t>
            </a:r>
            <a:r>
              <a:rPr lang="zh-CN" altLang="en-US" sz="2000" b="1" dirty="0">
                <a:solidFill>
                  <a:srgbClr val="FF0000"/>
                </a:solidFill>
                <a:latin typeface="宋体" panose="02010600030101010101" pitchFamily="2" charset="-122"/>
                <a:cs typeface="Times New Roman" panose="02020603050405020304" charset="0"/>
              </a:rPr>
              <a:t>抵销</a:t>
            </a:r>
            <a:r>
              <a:rPr lang="zh-CN" altLang="en-US" sz="2000" b="1" dirty="0">
                <a:latin typeface="宋体" panose="02010600030101010101" pitchFamily="2" charset="-122"/>
                <a:cs typeface="Times New Roman" panose="02020603050405020304" charset="0"/>
              </a:rPr>
              <a:t>利息收入和利息费用</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销售收入和销售成本。</a:t>
            </a:r>
          </a:p>
          <a:p>
            <a:pPr marL="1295400" lvl="2" indent="-381000" eaLnBrk="1" hangingPunct="1">
              <a:defRPr/>
            </a:pPr>
            <a:r>
              <a:rPr lang="zh-CN" altLang="en-US" sz="2000" b="1" dirty="0">
                <a:solidFill>
                  <a:srgbClr val="0000FF"/>
                </a:solidFill>
                <a:latin typeface="宋体" panose="02010600030101010101" pitchFamily="2" charset="-122"/>
                <a:cs typeface="Times New Roman" panose="02020603050405020304" charset="0"/>
              </a:rPr>
              <a:t>除此之外</a:t>
            </a:r>
            <a:r>
              <a:rPr lang="en-US" altLang="zh-CN" sz="2000" b="1" dirty="0">
                <a:solidFill>
                  <a:srgbClr val="0000FF"/>
                </a:solidFill>
                <a:latin typeface="宋体" panose="02010600030101010101" pitchFamily="2" charset="-122"/>
                <a:cs typeface="Times New Roman" panose="02020603050405020304" charset="0"/>
              </a:rPr>
              <a:t>,</a:t>
            </a:r>
            <a:r>
              <a:rPr lang="zh-CN" altLang="en-US" sz="2000" b="1" dirty="0">
                <a:solidFill>
                  <a:srgbClr val="0000FF"/>
                </a:solidFill>
                <a:latin typeface="宋体" panose="02010600030101010101" pitchFamily="2" charset="-122"/>
                <a:cs typeface="Times New Roman" panose="02020603050405020304" charset="0"/>
              </a:rPr>
              <a:t>母、子公司利润表上各项目的数额均可直接加总后求得合并数据。</a:t>
            </a:r>
          </a:p>
          <a:p>
            <a:pPr marL="1295400" lvl="2" indent="-381000" eaLnBrk="1" hangingPunct="1">
              <a:defRPr/>
            </a:pPr>
            <a:r>
              <a:rPr lang="zh-CN" altLang="en-US" sz="2000" b="1" dirty="0">
                <a:latin typeface="宋体" panose="02010600030101010101" pitchFamily="2" charset="-122"/>
                <a:cs typeface="Times New Roman" panose="02020603050405020304" charset="0"/>
              </a:rPr>
              <a:t>若在合并前母公司未持有子公司任何股份</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子公司在合并前发放的股利不应当抵销</a:t>
            </a:r>
            <a:r>
              <a:rPr lang="en-US" altLang="zh-CN" sz="2000" b="1" dirty="0">
                <a:latin typeface="宋体" panose="02010600030101010101" pitchFamily="2" charset="-122"/>
                <a:cs typeface="Times New Roman" panose="02020603050405020304" charset="0"/>
              </a:rPr>
              <a:t>,</a:t>
            </a:r>
            <a:r>
              <a:rPr lang="zh-CN" altLang="en-US" sz="2000" b="1" dirty="0">
                <a:latin typeface="宋体" panose="02010600030101010101" pitchFamily="2" charset="-122"/>
                <a:cs typeface="Times New Roman" panose="02020603050405020304" charset="0"/>
              </a:rPr>
              <a:t>因为这不是公司间股利。但对这部分股利应当注释说明，或在表中单独列示。</a:t>
            </a:r>
            <a:r>
              <a:rPr lang="zh-CN" altLang="en-US" sz="2000" b="1" dirty="0">
                <a:latin typeface="宋体" panose="02010600030101010101" pitchFamily="2" charset="-122"/>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DE3C357-C27D-476C-A1DF-332BC38CED25}" type="slidenum">
              <a:rPr kumimoji="0" lang="en-US" altLang="zh-CN" sz="1400">
                <a:latin typeface="Times New Roman" panose="02020603050405020304" charset="0"/>
              </a:rPr>
              <a:t>58</a:t>
            </a:fld>
            <a:endParaRPr kumimoji="0" lang="en-US" altLang="zh-CN" sz="1400">
              <a:latin typeface="Times New Roman" panose="02020603050405020304" charset="0"/>
            </a:endParaRPr>
          </a:p>
        </p:txBody>
      </p:sp>
      <p:sp>
        <p:nvSpPr>
          <p:cNvPr id="2" name="Rectangle 2"/>
          <p:cNvSpPr>
            <a:spLocks noGrp="1" noChangeArrowheads="1"/>
          </p:cNvSpPr>
          <p:nvPr>
            <p:ph type="title"/>
          </p:nvPr>
        </p:nvSpPr>
        <p:spPr>
          <a:xfrm>
            <a:off x="685800" y="228600"/>
            <a:ext cx="7772400" cy="824136"/>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2.2 </a:t>
            </a:r>
            <a:r>
              <a:rPr lang="zh-CN" altLang="en-US" sz="3200" b="1" dirty="0">
                <a:solidFill>
                  <a:srgbClr val="0000FF"/>
                </a:solidFill>
                <a:latin typeface="黑体" panose="02010609060101010101" pitchFamily="49" charset="-122"/>
                <a:ea typeface="黑体" panose="02010609060101010101" pitchFamily="49" charset="-122"/>
                <a:cs typeface="+mn-cs"/>
              </a:rPr>
              <a:t>两种合并抵销流程</a:t>
            </a:r>
          </a:p>
        </p:txBody>
      </p:sp>
      <p:sp>
        <p:nvSpPr>
          <p:cNvPr id="3" name="Rectangle 3" descr="Rectangle: Click to edit Master text styles&#10;Second level&#10;Third level&#10;Fourth level&#10;Fifth level"/>
          <p:cNvSpPr>
            <a:spLocks noGrp="1" noChangeArrowheads="1"/>
          </p:cNvSpPr>
          <p:nvPr>
            <p:ph type="body" idx="1"/>
          </p:nvPr>
        </p:nvSpPr>
        <p:spPr>
          <a:xfrm>
            <a:off x="685800" y="1557338"/>
            <a:ext cx="8153400" cy="4538662"/>
          </a:xfrm>
        </p:spPr>
        <p:txBody>
          <a:bodyPr/>
          <a:lstStyle/>
          <a:p>
            <a:pPr marL="0" indent="0" eaLnBrk="1" hangingPunct="1">
              <a:buClr>
                <a:schemeClr val="accent1"/>
              </a:buClr>
              <a:buNone/>
            </a:pPr>
            <a:r>
              <a:rPr lang="zh-CN" altLang="en-US" sz="2800" b="1" dirty="0">
                <a:latin typeface="黑体" panose="02010609060101010101" pitchFamily="49" charset="-122"/>
                <a:ea typeface="黑体" panose="02010609060101010101" pitchFamily="49" charset="-122"/>
              </a:rPr>
              <a:t>国外经典教材合并抵销流程</a:t>
            </a:r>
            <a:endParaRPr lang="en-US" altLang="zh-CN" sz="2800" b="1" dirty="0">
              <a:latin typeface="黑体" panose="02010609060101010101" pitchFamily="49" charset="-122"/>
              <a:ea typeface="黑体" panose="02010609060101010101" pitchFamily="49" charset="-122"/>
            </a:endParaRPr>
          </a:p>
          <a:p>
            <a:pPr marL="0" indent="0" eaLnBrk="1" hangingPunct="1">
              <a:buClr>
                <a:schemeClr val="accent1"/>
              </a:buClr>
              <a:buNone/>
            </a:pPr>
            <a:r>
              <a:rPr lang="zh-CN" altLang="en-US" sz="2800" b="1" dirty="0">
                <a:latin typeface="黑体" panose="02010609060101010101" pitchFamily="49" charset="-122"/>
                <a:ea typeface="黑体" panose="02010609060101010101" pitchFamily="49" charset="-122"/>
              </a:rPr>
              <a:t>中国</a:t>
            </a:r>
            <a:r>
              <a:rPr lang="en-US" altLang="zh-CN" sz="2800" b="1" dirty="0">
                <a:latin typeface="黑体" panose="02010609060101010101" pitchFamily="49" charset="-122"/>
                <a:ea typeface="黑体" panose="02010609060101010101" pitchFamily="49" charset="-122"/>
              </a:rPr>
              <a:t>CPA</a:t>
            </a:r>
            <a:r>
              <a:rPr lang="zh-CN" altLang="en-US" sz="2800" b="1" dirty="0">
                <a:latin typeface="黑体" panose="02010609060101010101" pitchFamily="49" charset="-122"/>
                <a:ea typeface="黑体" panose="02010609060101010101" pitchFamily="49" charset="-122"/>
              </a:rPr>
              <a:t>教材合并抵销流程（财政部抵销流程）</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bldLvl="2"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3" name="内容占位符 2" descr="Rectangle: Click to edit Master text styles&#10;Second level&#10;Third level&#10;Fourth level&#10;Fifth level"/>
          <p:cNvSpPr>
            <a:spLocks noGrp="1"/>
          </p:cNvSpPr>
          <p:nvPr>
            <p:ph idx="1"/>
          </p:nvPr>
        </p:nvSpPr>
        <p:spPr>
          <a:xfrm>
            <a:off x="251520" y="165609"/>
            <a:ext cx="8568952" cy="6143712"/>
          </a:xfrm>
        </p:spPr>
        <p:txBody>
          <a:bodyPr/>
          <a:lstStyle/>
          <a:p>
            <a:pPr>
              <a:lnSpc>
                <a:spcPct val="150000"/>
              </a:lnSpc>
            </a:pPr>
            <a:r>
              <a:rPr lang="zh-CN" altLang="en-US" sz="2800" b="1" dirty="0">
                <a:solidFill>
                  <a:srgbClr val="0000FF"/>
                </a:solidFill>
              </a:rPr>
              <a:t>理解和掌握合并财务报表编制的前提条件是熟悉长期股权投资的成本法、权益法、不完全权益法！</a:t>
            </a:r>
            <a:endParaRPr lang="en-US" altLang="zh-CN" sz="2800" b="1" dirty="0">
              <a:solidFill>
                <a:srgbClr val="0000FF"/>
              </a:solidFill>
            </a:endParaRPr>
          </a:p>
          <a:p>
            <a:pPr lvl="1">
              <a:lnSpc>
                <a:spcPct val="150000"/>
              </a:lnSpc>
            </a:pPr>
            <a:r>
              <a:rPr lang="zh-CN" altLang="en-US" sz="2400" b="1" dirty="0">
                <a:solidFill>
                  <a:srgbClr val="C00000"/>
                </a:solidFill>
              </a:rPr>
              <a:t>如果不熟悉，请自己复习！</a:t>
            </a:r>
            <a:endParaRPr lang="en-US" altLang="zh-CN" sz="2400" b="1" dirty="0">
              <a:solidFill>
                <a:srgbClr val="C00000"/>
              </a:solidFill>
            </a:endParaRPr>
          </a:p>
          <a:p>
            <a:pPr>
              <a:lnSpc>
                <a:spcPct val="150000"/>
              </a:lnSpc>
            </a:pPr>
            <a:r>
              <a:rPr lang="zh-CN" altLang="en-US" sz="2800" b="1" dirty="0">
                <a:solidFill>
                  <a:srgbClr val="0000FF"/>
                </a:solidFill>
              </a:rPr>
              <a:t>母公司单体报表采用成本法核算对子公司的股权投资，只是目前准则的选择，不是必然，也不一定是最优选择！</a:t>
            </a:r>
            <a:endParaRPr lang="en-US" altLang="zh-CN" sz="2800" b="1" dirty="0">
              <a:solidFill>
                <a:srgbClr val="0000FF"/>
              </a:solidFill>
            </a:endParaRPr>
          </a:p>
          <a:p>
            <a:pPr lvl="1">
              <a:lnSpc>
                <a:spcPct val="150000"/>
              </a:lnSpc>
            </a:pPr>
            <a:r>
              <a:rPr lang="zh-CN" altLang="en-US" sz="2400" b="1" dirty="0">
                <a:solidFill>
                  <a:srgbClr val="0000FF"/>
                </a:solidFill>
              </a:rPr>
              <a:t>当母公司采用成本法时，母公司报表是一张不完整的报表。</a:t>
            </a:r>
            <a:endParaRPr lang="en-US" altLang="zh-CN" sz="2400" b="1" dirty="0">
              <a:solidFill>
                <a:srgbClr val="0000FF"/>
              </a:solidFill>
            </a:endParaRPr>
          </a:p>
          <a:p>
            <a:pPr lvl="1">
              <a:lnSpc>
                <a:spcPct val="150000"/>
              </a:lnSpc>
            </a:pPr>
            <a:r>
              <a:rPr lang="zh-CN" altLang="en-US" sz="2400" b="1" dirty="0">
                <a:solidFill>
                  <a:srgbClr val="0000FF"/>
                </a:solidFill>
              </a:rPr>
              <a:t>母公司采用成本法编制合并报表时，可选择转换为权益法，也可选择转换为不完全权益法，然后在进行抵销！</a:t>
            </a:r>
            <a:endParaRPr lang="en-US" altLang="zh-CN" sz="2400" b="1" dirty="0">
              <a:solidFill>
                <a:srgbClr val="0000FF"/>
              </a:solidFill>
            </a:endParaRPr>
          </a:p>
        </p:txBody>
      </p:sp>
      <p:sp>
        <p:nvSpPr>
          <p:cNvPr id="11264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A3182AF8-3490-4FC2-8D8E-CD98B1499D40}" type="slidenum">
              <a:rPr kumimoji="0" lang="en-US" altLang="zh-CN" sz="1400"/>
              <a:t>59</a:t>
            </a:fld>
            <a:endParaRPr kumimoji="0" lang="en-US" altLang="zh-CN"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Box 4"/>
          <p:cNvSpPr txBox="1">
            <a:spLocks noChangeArrowheads="1"/>
          </p:cNvSpPr>
          <p:nvPr/>
        </p:nvSpPr>
        <p:spPr bwMode="auto">
          <a:xfrm>
            <a:off x="827090" y="333377"/>
            <a:ext cx="80660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lnSpc>
                <a:spcPts val="3000"/>
              </a:lnSpc>
              <a:spcBef>
                <a:spcPct val="0"/>
              </a:spcBef>
              <a:buClrTx/>
              <a:buSzTx/>
              <a:buNone/>
            </a:pPr>
            <a:r>
              <a:rPr lang="zh-CN" altLang="en-US" sz="2000" b="1">
                <a:solidFill>
                  <a:srgbClr val="000000"/>
                </a:solidFill>
                <a:latin typeface="楷体" panose="02010609060101010101" pitchFamily="49" charset="-122"/>
                <a:ea typeface="楷体" panose="02010609060101010101" pitchFamily="49" charset="-122"/>
              </a:rPr>
              <a:t>中国中信集团公司是经国务院批准设立的综合性企业集团</a:t>
            </a:r>
            <a:r>
              <a:rPr lang="en-US" altLang="zh-CN" sz="2000" b="1">
                <a:solidFill>
                  <a:srgbClr val="000000"/>
                </a:solidFill>
                <a:latin typeface="楷体" panose="02010609060101010101" pitchFamily="49" charset="-122"/>
                <a:ea typeface="楷体" panose="02010609060101010101" pitchFamily="49" charset="-122"/>
              </a:rPr>
              <a:t>,</a:t>
            </a:r>
            <a:r>
              <a:rPr lang="zh-CN" altLang="en-US" sz="2000" b="1">
                <a:solidFill>
                  <a:srgbClr val="000000"/>
                </a:solidFill>
                <a:latin typeface="楷体" panose="02010609060101010101" pitchFamily="49" charset="-122"/>
                <a:ea typeface="楷体" panose="02010609060101010101" pitchFamily="49" charset="-122"/>
              </a:rPr>
              <a:t>本公司及子公司主要从事金融、房地产及基础设施、工程承包、资源能源业、制造和其他行业。</a:t>
            </a:r>
            <a:r>
              <a:rPr lang="zh-CN" altLang="zh-CN" sz="2000" b="1">
                <a:solidFill>
                  <a:srgbClr val="000000"/>
                </a:solidFill>
                <a:latin typeface="楷体" panose="02010609060101010101" pitchFamily="49" charset="-122"/>
                <a:ea typeface="楷体" panose="02010609060101010101" pitchFamily="49" charset="-122"/>
              </a:rPr>
              <a:t>纳入</a:t>
            </a:r>
            <a:r>
              <a:rPr lang="en-US" altLang="zh-CN" sz="2000" b="1">
                <a:solidFill>
                  <a:srgbClr val="000000"/>
                </a:solidFill>
                <a:latin typeface="楷体" panose="02010609060101010101" pitchFamily="49" charset="-122"/>
                <a:ea typeface="楷体" panose="02010609060101010101" pitchFamily="49" charset="-122"/>
              </a:rPr>
              <a:t>2012</a:t>
            </a:r>
            <a:r>
              <a:rPr lang="zh-CN" altLang="zh-CN" sz="2000" b="1">
                <a:solidFill>
                  <a:srgbClr val="000000"/>
                </a:solidFill>
                <a:latin typeface="楷体" panose="02010609060101010101" pitchFamily="49" charset="-122"/>
                <a:ea typeface="楷体" panose="02010609060101010101" pitchFamily="49" charset="-122"/>
              </a:rPr>
              <a:t>年合并财务报表范围的主要子公司主要有：中信股份、中信网络、中信机电制造、中信资产管理、中信重型机械等。</a:t>
            </a:r>
            <a:endParaRPr lang="en-US" altLang="zh-CN" sz="2000" b="1">
              <a:solidFill>
                <a:srgbClr val="000000"/>
              </a:solidFill>
              <a:latin typeface="楷体" panose="02010609060101010101" pitchFamily="49" charset="-122"/>
              <a:ea typeface="楷体" panose="02010609060101010101" pitchFamily="49" charset="-122"/>
            </a:endParaRPr>
          </a:p>
        </p:txBody>
      </p:sp>
      <p:grpSp>
        <p:nvGrpSpPr>
          <p:cNvPr id="65539" name="Group 10"/>
          <p:cNvGrpSpPr/>
          <p:nvPr/>
        </p:nvGrpSpPr>
        <p:grpSpPr bwMode="auto">
          <a:xfrm>
            <a:off x="539750" y="2565402"/>
            <a:ext cx="7875588" cy="3819525"/>
            <a:chOff x="598113" y="1988840"/>
            <a:chExt cx="7875108" cy="3818483"/>
          </a:xfrm>
        </p:grpSpPr>
        <p:pic>
          <p:nvPicPr>
            <p:cNvPr id="655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3" y="1988840"/>
              <a:ext cx="6226552" cy="14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221088"/>
              <a:ext cx="5773429" cy="158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9"/>
            <p:cNvCxnSpPr/>
            <p:nvPr/>
          </p:nvCxnSpPr>
          <p:spPr>
            <a:xfrm>
              <a:off x="5363498" y="3429897"/>
              <a:ext cx="0" cy="791947"/>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65540" name="灯片编号占位符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D2C0794-4B3E-4297-B5CE-C86F574E251C}" type="slidenum">
              <a:rPr kumimoji="0" lang="en-US" altLang="zh-CN" sz="1400"/>
              <a:t>6</a:t>
            </a:fld>
            <a:endParaRPr kumimoji="0" lang="en-US" altLang="zh-CN"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E477EC1-4B45-4367-B096-5544D3A29372}" type="slidenum">
              <a:rPr kumimoji="0" lang="en-US" altLang="zh-CN" sz="1400">
                <a:latin typeface="Times New Roman" panose="02020603050405020304" charset="0"/>
              </a:rPr>
              <a:t>60</a:t>
            </a:fld>
            <a:endParaRPr kumimoji="0" lang="en-US" altLang="zh-CN" sz="1400">
              <a:latin typeface="Times New Roman" panose="02020603050405020304" charset="0"/>
            </a:endParaRPr>
          </a:p>
        </p:txBody>
      </p:sp>
      <p:sp>
        <p:nvSpPr>
          <p:cNvPr id="130051" name="Rectangle 3" descr="Rectangle: Click to edit Master text styles&#10;Second level&#10;Third level&#10;Fourth level&#10;Fifth level"/>
          <p:cNvSpPr>
            <a:spLocks noGrp="1" noChangeArrowheads="1"/>
          </p:cNvSpPr>
          <p:nvPr>
            <p:ph type="body" idx="1"/>
          </p:nvPr>
        </p:nvSpPr>
        <p:spPr>
          <a:xfrm>
            <a:off x="685802" y="908050"/>
            <a:ext cx="8062913" cy="5187950"/>
          </a:xfrm>
        </p:spPr>
        <p:txBody>
          <a:bodyPr/>
          <a:lstStyle/>
          <a:p>
            <a:pPr eaLnBrk="1" hangingPunct="1">
              <a:lnSpc>
                <a:spcPct val="150000"/>
              </a:lnSpc>
              <a:buClr>
                <a:schemeClr val="accent1"/>
              </a:buClr>
              <a:buSzTx/>
            </a:pPr>
            <a:r>
              <a:rPr lang="zh-CN" altLang="en-US" sz="2800" b="1" dirty="0">
                <a:latin typeface="宋体" panose="02010600030101010101" pitchFamily="2" charset="-122"/>
              </a:rPr>
              <a:t>大家应该先学会和理解权益法下的合并抵销，然后在学习成本法下的抵销流程。</a:t>
            </a:r>
            <a:endParaRPr lang="en-US" altLang="zh-CN" sz="2800" b="1" dirty="0">
              <a:latin typeface="宋体" panose="02010600030101010101" pitchFamily="2" charset="-122"/>
            </a:endParaRPr>
          </a:p>
          <a:p>
            <a:pPr eaLnBrk="1" hangingPunct="1">
              <a:lnSpc>
                <a:spcPct val="150000"/>
              </a:lnSpc>
              <a:buClr>
                <a:schemeClr val="accent1"/>
              </a:buClr>
              <a:buSzTx/>
            </a:pPr>
            <a:r>
              <a:rPr lang="zh-CN" altLang="en-US" sz="2800" b="1" dirty="0">
                <a:latin typeface="宋体" panose="02010600030101010101" pitchFamily="2" charset="-122"/>
              </a:rPr>
              <a:t>成本法转换为权益法，只需要在合并工作底稿上增加一笔转换分录，然后加上权益法下全部抵销分录即可。</a:t>
            </a:r>
            <a:endParaRPr lang="en-US" altLang="zh-CN" sz="2800" b="1" dirty="0">
              <a:latin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C79FB6C-FB08-4411-BB92-1107824AF7E6}" type="slidenum">
              <a:rPr kumimoji="0" lang="en-US" altLang="zh-CN" sz="1400">
                <a:latin typeface="Times New Roman" panose="02020603050405020304" charset="0"/>
              </a:rPr>
              <a:t>61</a:t>
            </a:fld>
            <a:endParaRPr kumimoji="0" lang="en-US" altLang="zh-CN" sz="1400">
              <a:latin typeface="Times New Roman" panose="02020603050405020304" charset="0"/>
            </a:endParaRPr>
          </a:p>
        </p:txBody>
      </p:sp>
      <p:sp>
        <p:nvSpPr>
          <p:cNvPr id="123907" name="Rectangle 3" descr="Rectangle: Click to edit Master text styles&#10;Second level&#10;Third level&#10;Fourth level&#10;Fifth level"/>
          <p:cNvSpPr>
            <a:spLocks noGrp="1" noChangeArrowheads="1"/>
          </p:cNvSpPr>
          <p:nvPr>
            <p:ph type="body" idx="1"/>
          </p:nvPr>
        </p:nvSpPr>
        <p:spPr>
          <a:xfrm>
            <a:off x="609600" y="332656"/>
            <a:ext cx="8066856" cy="5760640"/>
          </a:xfrm>
        </p:spPr>
        <p:txBody>
          <a:bodyPr/>
          <a:lstStyle/>
          <a:p>
            <a:pPr lvl="1" eaLnBrk="1" hangingPunct="1">
              <a:lnSpc>
                <a:spcPct val="150000"/>
              </a:lnSpc>
              <a:buClr>
                <a:schemeClr val="accent1"/>
              </a:buClr>
              <a:buSzTx/>
            </a:pPr>
            <a:r>
              <a:rPr lang="zh-CN" altLang="en-US" sz="2400" b="1" dirty="0">
                <a:solidFill>
                  <a:srgbClr val="000000"/>
                </a:solidFill>
              </a:rPr>
              <a:t>在母公司采用权益法下，始终存在着如下两个等式关系：</a:t>
            </a:r>
          </a:p>
          <a:p>
            <a:pPr lvl="2" algn="just" eaLnBrk="1" hangingPunct="1">
              <a:lnSpc>
                <a:spcPct val="150000"/>
              </a:lnSpc>
              <a:buSzTx/>
            </a:pPr>
            <a:r>
              <a:rPr lang="zh-CN" altLang="en-US" sz="2000" b="1" dirty="0">
                <a:solidFill>
                  <a:srgbClr val="0000FF"/>
                </a:solidFill>
                <a:latin typeface="华光中楷_CNKI" panose="02000500000000000000" pitchFamily="2" charset="-122"/>
                <a:ea typeface="华光中楷_CNKI" panose="02000500000000000000" pitchFamily="2" charset="-122"/>
              </a:rPr>
              <a:t>母公司净利润＝合并报表中归母净利润</a:t>
            </a:r>
          </a:p>
          <a:p>
            <a:pPr lvl="2" eaLnBrk="1" hangingPunct="1">
              <a:lnSpc>
                <a:spcPct val="150000"/>
              </a:lnSpc>
              <a:buSzTx/>
            </a:pPr>
            <a:r>
              <a:rPr lang="zh-CN" altLang="en-US" sz="2000" b="1" dirty="0">
                <a:solidFill>
                  <a:srgbClr val="0000FF"/>
                </a:solidFill>
                <a:latin typeface="华光中楷_CNKI" panose="02000500000000000000" pitchFamily="2" charset="-122"/>
                <a:ea typeface="华光中楷_CNKI" panose="02000500000000000000" pitchFamily="2" charset="-122"/>
              </a:rPr>
              <a:t>母公司留存利润＝合并留存利润 </a:t>
            </a:r>
          </a:p>
          <a:p>
            <a:pPr lvl="1" eaLnBrk="1" hangingPunct="1">
              <a:lnSpc>
                <a:spcPct val="150000"/>
              </a:lnSpc>
              <a:buClr>
                <a:schemeClr val="accent1"/>
              </a:buClr>
              <a:buSzTx/>
            </a:pPr>
            <a:r>
              <a:rPr lang="zh-CN" altLang="en-US" sz="2400" b="1" dirty="0">
                <a:solidFill>
                  <a:srgbClr val="000000"/>
                </a:solidFill>
              </a:rPr>
              <a:t>抵销和调整分录</a:t>
            </a:r>
            <a:r>
              <a:rPr lang="zh-CN" altLang="en-US" sz="2400" b="1" dirty="0">
                <a:solidFill>
                  <a:srgbClr val="000000"/>
                </a:solidFill>
                <a:latin typeface="宋体" panose="02010600030101010101" pitchFamily="2" charset="-122"/>
              </a:rPr>
              <a:t>只是为编制合并财务报表所作的草稿</a:t>
            </a:r>
            <a:r>
              <a:rPr lang="en-US" altLang="zh-CN" sz="2400" b="1" dirty="0">
                <a:solidFill>
                  <a:srgbClr val="000000"/>
                </a:solidFill>
                <a:latin typeface="宋体" panose="02010600030101010101" pitchFamily="2" charset="-122"/>
              </a:rPr>
              <a:t>,</a:t>
            </a:r>
            <a:r>
              <a:rPr lang="zh-CN" altLang="en-US" sz="2400" b="1" dirty="0">
                <a:solidFill>
                  <a:srgbClr val="000000"/>
                </a:solidFill>
                <a:latin typeface="宋体" panose="02010600030101010101" pitchFamily="2" charset="-122"/>
              </a:rPr>
              <a:t>不是母、子公司账上的正式分录；如果已熟练掌握合并财务报表的编制技术和程序</a:t>
            </a:r>
            <a:r>
              <a:rPr lang="en-US" altLang="zh-CN" sz="2400" b="1" dirty="0">
                <a:solidFill>
                  <a:srgbClr val="000000"/>
                </a:solidFill>
                <a:latin typeface="宋体" panose="02010600030101010101" pitchFamily="2" charset="-122"/>
              </a:rPr>
              <a:t>,</a:t>
            </a:r>
            <a:r>
              <a:rPr lang="zh-CN" altLang="en-US" sz="2400" b="1" dirty="0">
                <a:solidFill>
                  <a:srgbClr val="000000"/>
                </a:solidFill>
                <a:latin typeface="宋体" panose="02010600030101010101" pitchFamily="2" charset="-122"/>
              </a:rPr>
              <a:t>也可不编这些分录。</a:t>
            </a:r>
            <a:r>
              <a:rPr lang="zh-CN" altLang="en-US" sz="2400" b="1" dirty="0">
                <a:solidFill>
                  <a:srgbClr val="000000"/>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内容占位符 2" descr="Rectangle: Click to edit Master text styles&#10;Second level&#10;Third level&#10;Fourth level&#10;Fifth level"/>
          <p:cNvSpPr>
            <a:spLocks noGrp="1"/>
          </p:cNvSpPr>
          <p:nvPr>
            <p:ph idx="1"/>
          </p:nvPr>
        </p:nvSpPr>
        <p:spPr>
          <a:xfrm>
            <a:off x="395536" y="332656"/>
            <a:ext cx="8280920" cy="5976664"/>
          </a:xfrm>
        </p:spPr>
        <p:txBody>
          <a:bodyPr/>
          <a:lstStyle/>
          <a:p>
            <a:pPr marL="0" indent="0" eaLnBrk="1" hangingPunct="1">
              <a:buClr>
                <a:schemeClr val="accent1"/>
              </a:buClr>
              <a:buNone/>
            </a:pPr>
            <a:r>
              <a:rPr lang="zh-CN" altLang="en-US" sz="2800" b="1" dirty="0">
                <a:solidFill>
                  <a:srgbClr val="0000FF"/>
                </a:solidFill>
                <a:latin typeface="黑体" panose="02010609060101010101" pitchFamily="49" charset="-122"/>
                <a:ea typeface="黑体" panose="02010609060101010101" pitchFamily="49" charset="-122"/>
              </a:rPr>
              <a:t>国外经典教材编制合并报表的一般程序</a:t>
            </a:r>
          </a:p>
          <a:p>
            <a:pPr lvl="1" eaLnBrk="1" hangingPunct="1"/>
            <a:r>
              <a:rPr lang="en-US" altLang="zh-CN" sz="2200" b="1" dirty="0"/>
              <a:t>1.</a:t>
            </a:r>
            <a:r>
              <a:rPr lang="zh-CN" altLang="en-US" sz="2200" b="1" dirty="0"/>
              <a:t>抵销公司间业务的损益；</a:t>
            </a:r>
          </a:p>
          <a:p>
            <a:pPr lvl="1" eaLnBrk="1" hangingPunct="1"/>
            <a:r>
              <a:rPr lang="en-US" altLang="zh-CN" sz="2200" b="1" dirty="0"/>
              <a:t>2.</a:t>
            </a:r>
            <a:r>
              <a:rPr lang="zh-CN" altLang="en-US" sz="2200" b="1" dirty="0"/>
              <a:t>抵销从子公司取得的投资收益和股利，并将对子公司的长期投资调整到期初余额；</a:t>
            </a:r>
          </a:p>
          <a:p>
            <a:pPr lvl="1" eaLnBrk="1" hangingPunct="1"/>
            <a:r>
              <a:rPr lang="en-US" altLang="zh-CN" sz="2200" b="1" dirty="0"/>
              <a:t>3.</a:t>
            </a:r>
            <a:r>
              <a:rPr lang="zh-CN" altLang="en-US" sz="2200" b="1" dirty="0"/>
              <a:t>抵销子公司本期提取的盈余公积各项目，使其恢复到期初数；</a:t>
            </a:r>
          </a:p>
          <a:p>
            <a:pPr lvl="1" eaLnBrk="1" hangingPunct="1"/>
            <a:r>
              <a:rPr lang="en-US" altLang="zh-CN" sz="2200" b="1" dirty="0"/>
              <a:t>4.</a:t>
            </a:r>
            <a:r>
              <a:rPr lang="zh-CN" altLang="en-US" sz="2200" b="1" dirty="0"/>
              <a:t>抵销母公司对子公司的长期投资和子公司股东权益的期初余额；</a:t>
            </a:r>
          </a:p>
          <a:p>
            <a:pPr lvl="1" eaLnBrk="1" hangingPunct="1"/>
            <a:r>
              <a:rPr lang="en-US" altLang="zh-CN" sz="2200" b="1" dirty="0"/>
              <a:t>5.</a:t>
            </a:r>
            <a:r>
              <a:rPr lang="zh-CN" altLang="en-US" sz="2200" b="1" dirty="0"/>
              <a:t>分配和摊销合并价差；</a:t>
            </a:r>
          </a:p>
          <a:p>
            <a:pPr lvl="1" eaLnBrk="1" hangingPunct="1"/>
            <a:r>
              <a:rPr lang="en-US" altLang="zh-CN" sz="2200" b="1" dirty="0"/>
              <a:t>6.</a:t>
            </a:r>
            <a:r>
              <a:rPr lang="zh-CN" altLang="en-US" sz="2200" b="1" dirty="0"/>
              <a:t>抵销母、子公司间的应收应付等往来项目；</a:t>
            </a:r>
          </a:p>
          <a:p>
            <a:pPr lvl="1" eaLnBrk="1" hangingPunct="1"/>
            <a:r>
              <a:rPr lang="en-US" altLang="zh-CN" sz="2200" b="1" dirty="0"/>
              <a:t>7. </a:t>
            </a:r>
            <a:r>
              <a:rPr lang="zh-CN" altLang="en-US" sz="2200" b="1" dirty="0"/>
              <a:t>非全资子公司情况下，确认少数股东损益和少数股东权益。</a:t>
            </a:r>
            <a:endParaRPr lang="en-US" altLang="zh-CN" sz="2200" b="1" dirty="0"/>
          </a:p>
          <a:p>
            <a:pPr lvl="1" eaLnBrk="1" hangingPunct="1">
              <a:buClr>
                <a:srgbClr val="FF0000"/>
              </a:buClr>
              <a:buFont typeface="Wingdings" panose="05000000000000000000" pitchFamily="2" charset="2"/>
              <a:buChar char="Ø"/>
            </a:pPr>
            <a:r>
              <a:rPr lang="zh-CN" altLang="en-US" sz="2400" b="1" dirty="0">
                <a:solidFill>
                  <a:srgbClr val="000000"/>
                </a:solidFill>
              </a:rPr>
              <a:t>如果熟练，这么步骤前后顺序可以随意调换！</a:t>
            </a:r>
            <a:endParaRPr lang="en-US" altLang="zh-CN" sz="2400" b="1" dirty="0">
              <a:solidFill>
                <a:srgbClr val="000000"/>
              </a:solidFill>
            </a:endParaRPr>
          </a:p>
          <a:p>
            <a:pPr lvl="1" eaLnBrk="1" hangingPunct="1">
              <a:buClr>
                <a:srgbClr val="FF0000"/>
              </a:buClr>
              <a:buFont typeface="Wingdings" panose="05000000000000000000" pitchFamily="2" charset="2"/>
              <a:buChar char="Ø"/>
            </a:pPr>
            <a:r>
              <a:rPr lang="zh-CN" altLang="en-US" sz="2400" b="1" dirty="0">
                <a:solidFill>
                  <a:srgbClr val="FF0000"/>
                </a:solidFill>
              </a:rPr>
              <a:t>简而言之，先抵销本期增量（跨表抵销），再抵销期初存量。</a:t>
            </a:r>
          </a:p>
        </p:txBody>
      </p:sp>
      <p:sp>
        <p:nvSpPr>
          <p:cNvPr id="11571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1A52D7C-8B3F-4D15-8D78-205BCBA002BF}" type="slidenum">
              <a:rPr kumimoji="0" lang="en-US" altLang="zh-CN" sz="1400"/>
              <a:t>62</a:t>
            </a:fld>
            <a:endParaRPr kumimoji="0" lang="en-US" altLang="zh-CN" sz="1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descr="Rectangle: Click to edit Master text styles&#10;Second level&#10;Third level&#10;Fourth level&#10;Fifth level"/>
          <p:cNvSpPr>
            <a:spLocks noGrp="1"/>
          </p:cNvSpPr>
          <p:nvPr>
            <p:ph idx="1"/>
          </p:nvPr>
        </p:nvSpPr>
        <p:spPr>
          <a:xfrm>
            <a:off x="611190" y="260350"/>
            <a:ext cx="8137525" cy="6280150"/>
          </a:xfrm>
        </p:spPr>
        <p:txBody>
          <a:bodyPr/>
          <a:lstStyle/>
          <a:p>
            <a:pPr marL="0" lvl="1" indent="0" eaLnBrk="1" hangingPunct="1">
              <a:buClr>
                <a:schemeClr val="accent1"/>
              </a:buClr>
              <a:buSzPct val="110000"/>
              <a:buNone/>
              <a:defRPr/>
            </a:pPr>
            <a:r>
              <a:rPr lang="zh-CN" altLang="en-US" b="1" dirty="0">
                <a:solidFill>
                  <a:srgbClr val="0000FF"/>
                </a:solidFill>
                <a:latin typeface="黑体" panose="02010609060101010101" pitchFamily="49" charset="-122"/>
                <a:ea typeface="黑体" panose="02010609060101010101" pitchFamily="49" charset="-122"/>
                <a:cs typeface="+mn-cs"/>
              </a:rPr>
              <a:t>中国</a:t>
            </a:r>
            <a:r>
              <a:rPr lang="en-US" altLang="zh-CN" b="1" dirty="0">
                <a:solidFill>
                  <a:srgbClr val="0000FF"/>
                </a:solidFill>
                <a:latin typeface="黑体" panose="02010609060101010101" pitchFamily="49" charset="-122"/>
                <a:ea typeface="黑体" panose="02010609060101010101" pitchFamily="49" charset="-122"/>
                <a:cs typeface="+mn-cs"/>
              </a:rPr>
              <a:t>CPA</a:t>
            </a:r>
            <a:r>
              <a:rPr lang="zh-CN" altLang="en-US" b="1" dirty="0">
                <a:solidFill>
                  <a:srgbClr val="0000FF"/>
                </a:solidFill>
                <a:latin typeface="黑体" panose="02010609060101010101" pitchFamily="49" charset="-122"/>
                <a:ea typeface="黑体" panose="02010609060101010101" pitchFamily="49" charset="-122"/>
                <a:cs typeface="+mn-cs"/>
              </a:rPr>
              <a:t>教材编制合并报表的一般程序</a:t>
            </a:r>
            <a:endParaRPr lang="en-US" altLang="zh-CN" b="1" dirty="0">
              <a:solidFill>
                <a:srgbClr val="0000FF"/>
              </a:solidFill>
              <a:latin typeface="黑体" panose="02010609060101010101" pitchFamily="49" charset="-122"/>
              <a:ea typeface="黑体" panose="02010609060101010101" pitchFamily="49" charset="-122"/>
              <a:cs typeface="+mn-cs"/>
            </a:endParaRPr>
          </a:p>
          <a:p>
            <a:pPr lvl="1">
              <a:defRPr/>
            </a:pPr>
            <a:r>
              <a:rPr lang="zh-CN" altLang="en-US" sz="2400" b="1" dirty="0">
                <a:solidFill>
                  <a:srgbClr val="C00000"/>
                </a:solidFill>
                <a:latin typeface="华光中楷_CNKI" panose="02000500000000000000" pitchFamily="2" charset="-122"/>
                <a:ea typeface="华光中楷_CNKI" panose="02000500000000000000" pitchFamily="2" charset="-122"/>
              </a:rPr>
              <a:t>合并日的调整、抵消思路</a:t>
            </a:r>
            <a:endParaRPr lang="en-US" altLang="zh-CN" sz="2400" b="1" dirty="0">
              <a:solidFill>
                <a:srgbClr val="C00000"/>
              </a:solidFill>
              <a:latin typeface="华光中楷_CNKI" panose="02000500000000000000" pitchFamily="2" charset="-122"/>
              <a:ea typeface="华光中楷_CNKI" panose="02000500000000000000" pitchFamily="2" charset="-122"/>
            </a:endParaRPr>
          </a:p>
          <a:p>
            <a:pPr lvl="2">
              <a:defRPr/>
            </a:pPr>
            <a:r>
              <a:rPr lang="zh-CN" altLang="en-US" sz="2000" b="1" dirty="0"/>
              <a:t>第一，将合并日的子公司可辨认净资产账面价值调整为按公允价值计价（</a:t>
            </a:r>
            <a:r>
              <a:rPr lang="zh-CN" altLang="en-US" sz="2000" b="1" dirty="0">
                <a:solidFill>
                  <a:srgbClr val="000000"/>
                </a:solidFill>
              </a:rPr>
              <a:t>类似于下推会计或企业改制时的调账，但不冲销留存利润、不确认商誉。且只是工作底稿上的调整</a:t>
            </a:r>
            <a:r>
              <a:rPr lang="zh-CN" altLang="en-US" sz="2000" b="1" dirty="0"/>
              <a:t>）。</a:t>
            </a:r>
            <a:endParaRPr lang="en-US" altLang="zh-CN" sz="2000" b="1" dirty="0"/>
          </a:p>
          <a:p>
            <a:pPr lvl="1">
              <a:defRPr/>
            </a:pPr>
            <a:endParaRPr lang="en-US" altLang="zh-CN" sz="2400" b="1" dirty="0"/>
          </a:p>
          <a:p>
            <a:pPr lvl="1">
              <a:defRPr/>
            </a:pPr>
            <a:endParaRPr lang="en-US" altLang="zh-CN" sz="2400" b="1" dirty="0"/>
          </a:p>
          <a:p>
            <a:pPr lvl="1">
              <a:defRPr/>
            </a:pPr>
            <a:endParaRPr lang="en-US" altLang="zh-CN" sz="2400" b="1" dirty="0"/>
          </a:p>
          <a:p>
            <a:pPr lvl="2">
              <a:defRPr/>
            </a:pPr>
            <a:r>
              <a:rPr lang="zh-CN" altLang="en-US" sz="2000" b="1" dirty="0"/>
              <a:t>第二，抵销合并日的母公司长期股权投资与子公司的所有者权益，确认少数股东权益（其中，资本公积是按公允价值调整了可辨认净资产计价后的金额）。</a:t>
            </a:r>
          </a:p>
        </p:txBody>
      </p:sp>
      <p:sp>
        <p:nvSpPr>
          <p:cNvPr id="140291"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E409F28-B238-4CCC-AC2D-3522E7F135A6}" type="slidenum">
              <a:rPr kumimoji="0" lang="en-US" altLang="zh-CN" sz="1400"/>
              <a:t>63</a:t>
            </a:fld>
            <a:endParaRPr kumimoji="0" lang="en-US" altLang="zh-CN" sz="1400"/>
          </a:p>
        </p:txBody>
      </p:sp>
      <p:sp>
        <p:nvSpPr>
          <p:cNvPr id="140292" name="TextBox 6"/>
          <p:cNvSpPr txBox="1">
            <a:spLocks noChangeArrowheads="1"/>
          </p:cNvSpPr>
          <p:nvPr/>
        </p:nvSpPr>
        <p:spPr bwMode="auto">
          <a:xfrm>
            <a:off x="1965325" y="2263775"/>
            <a:ext cx="4465638" cy="12001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latin typeface="Arial" panose="020B0604020202020204" pitchFamily="34" charset="0"/>
              </a:rPr>
              <a:t>借：有关资产</a:t>
            </a:r>
            <a:r>
              <a:rPr lang="en-US" altLang="zh-CN" sz="1800" b="1">
                <a:latin typeface="Arial" panose="020B0604020202020204" pitchFamily="34" charset="0"/>
              </a:rPr>
              <a:t>/</a:t>
            </a:r>
            <a:r>
              <a:rPr lang="zh-CN" altLang="en-US" sz="1800" b="1">
                <a:latin typeface="Arial" panose="020B0604020202020204" pitchFamily="34" charset="0"/>
              </a:rPr>
              <a:t>负债项目</a:t>
            </a:r>
            <a:endParaRPr lang="en-US" altLang="zh-CN" sz="1800" b="1">
              <a:latin typeface="Arial" panose="020B0604020202020204" pitchFamily="34" charset="0"/>
            </a:endParaRPr>
          </a:p>
          <a:p>
            <a:pPr eaLnBrk="1" hangingPunct="1">
              <a:spcBef>
                <a:spcPct val="0"/>
              </a:spcBef>
              <a:buClrTx/>
              <a:buSzTx/>
              <a:buFontTx/>
              <a:buNone/>
            </a:pPr>
            <a:r>
              <a:rPr lang="en-US" altLang="zh-CN" sz="1800" b="1">
                <a:latin typeface="Arial" panose="020B0604020202020204" pitchFamily="34" charset="0"/>
              </a:rPr>
              <a:t>        </a:t>
            </a:r>
            <a:r>
              <a:rPr lang="zh-CN" altLang="en-US" sz="1800" b="1">
                <a:latin typeface="Arial" panose="020B0604020202020204" pitchFamily="34" charset="0"/>
              </a:rPr>
              <a:t>（</a:t>
            </a:r>
            <a:r>
              <a:rPr lang="en-US" altLang="zh-CN" sz="1800" b="1">
                <a:latin typeface="Arial" panose="020B0604020202020204" pitchFamily="34" charset="0"/>
              </a:rPr>
              <a:t>/</a:t>
            </a:r>
            <a:r>
              <a:rPr lang="zh-CN" altLang="en-US" sz="1800" b="1">
                <a:latin typeface="Arial" panose="020B0604020202020204" pitchFamily="34" charset="0"/>
              </a:rPr>
              <a:t>资本公积）</a:t>
            </a:r>
          </a:p>
          <a:p>
            <a:pPr eaLnBrk="1" hangingPunct="1">
              <a:spcBef>
                <a:spcPct val="0"/>
              </a:spcBef>
              <a:buClrTx/>
              <a:buSzTx/>
              <a:buFontTx/>
              <a:buNone/>
            </a:pPr>
            <a:r>
              <a:rPr lang="zh-CN" altLang="en-US" sz="1800" b="1">
                <a:latin typeface="Arial" panose="020B0604020202020204" pitchFamily="34" charset="0"/>
              </a:rPr>
              <a:t>     贷：资本公积</a:t>
            </a:r>
          </a:p>
          <a:p>
            <a:pPr eaLnBrk="1" hangingPunct="1">
              <a:spcBef>
                <a:spcPct val="0"/>
              </a:spcBef>
              <a:buClrTx/>
              <a:buSzTx/>
              <a:buFontTx/>
              <a:buNone/>
            </a:pPr>
            <a:r>
              <a:rPr lang="zh-CN" altLang="en-US" sz="1800" b="1">
                <a:latin typeface="Arial" panose="020B0604020202020204" pitchFamily="34" charset="0"/>
              </a:rPr>
              <a:t>              有关资产</a:t>
            </a:r>
            <a:r>
              <a:rPr lang="en-US" altLang="zh-CN" sz="1800" b="1">
                <a:latin typeface="Arial" panose="020B0604020202020204" pitchFamily="34" charset="0"/>
              </a:rPr>
              <a:t>/</a:t>
            </a:r>
            <a:r>
              <a:rPr lang="zh-CN" altLang="en-US" sz="1800" b="1">
                <a:latin typeface="Arial" panose="020B0604020202020204" pitchFamily="34" charset="0"/>
              </a:rPr>
              <a:t>负债项目</a:t>
            </a:r>
          </a:p>
        </p:txBody>
      </p:sp>
      <p:sp>
        <p:nvSpPr>
          <p:cNvPr id="140293" name="TextBox 9"/>
          <p:cNvSpPr txBox="1">
            <a:spLocks noChangeArrowheads="1"/>
          </p:cNvSpPr>
          <p:nvPr/>
        </p:nvSpPr>
        <p:spPr bwMode="auto">
          <a:xfrm>
            <a:off x="1944690" y="4508500"/>
            <a:ext cx="6370637" cy="2032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 typeface="Wingdings" panose="05000000000000000000" pitchFamily="2" charset="2"/>
              <a:buNone/>
            </a:pPr>
            <a:r>
              <a:rPr lang="zh-CN" altLang="en-US" sz="1800" b="1">
                <a:latin typeface="Arial" panose="020B0604020202020204" pitchFamily="34" charset="0"/>
              </a:rPr>
              <a:t>借：股本  （子公司）</a:t>
            </a:r>
          </a:p>
          <a:p>
            <a:pPr eaLnBrk="1" hangingPunct="1">
              <a:spcBef>
                <a:spcPct val="0"/>
              </a:spcBef>
              <a:buClrTx/>
              <a:buSzTx/>
              <a:buFont typeface="Wingdings" panose="05000000000000000000" pitchFamily="2" charset="2"/>
              <a:buNone/>
            </a:pPr>
            <a:r>
              <a:rPr lang="zh-CN" altLang="en-US" sz="1800" b="1">
                <a:latin typeface="Arial" panose="020B0604020202020204" pitchFamily="34" charset="0"/>
              </a:rPr>
              <a:t>        资本公积（子公司：</a:t>
            </a:r>
            <a:r>
              <a:rPr lang="zh-CN" altLang="en-US" sz="1800" b="1">
                <a:solidFill>
                  <a:srgbClr val="0000FF"/>
                </a:solidFill>
                <a:latin typeface="Arial" panose="020B0604020202020204" pitchFamily="34" charset="0"/>
              </a:rPr>
              <a:t>账面数</a:t>
            </a:r>
            <a:r>
              <a:rPr lang="en-US" altLang="zh-CN" sz="1800" b="1">
                <a:solidFill>
                  <a:srgbClr val="0000FF"/>
                </a:solidFill>
                <a:latin typeface="Arial" panose="020B0604020202020204" pitchFamily="34" charset="0"/>
              </a:rPr>
              <a:t>+</a:t>
            </a:r>
            <a:r>
              <a:rPr lang="zh-CN" altLang="en-US" sz="1800" b="1">
                <a:solidFill>
                  <a:srgbClr val="0000FF"/>
                </a:solidFill>
                <a:latin typeface="Arial" panose="020B0604020202020204" pitchFamily="34" charset="0"/>
              </a:rPr>
              <a:t>可辨认净资产</a:t>
            </a:r>
            <a:r>
              <a:rPr lang="en-US" altLang="zh-CN" sz="1800" b="1">
                <a:solidFill>
                  <a:srgbClr val="0000FF"/>
                </a:solidFill>
                <a:latin typeface="Arial" panose="020B0604020202020204" pitchFamily="34" charset="0"/>
              </a:rPr>
              <a:t>(FV-BV)</a:t>
            </a:r>
            <a:r>
              <a:rPr lang="zh-CN" altLang="en-US" sz="1800" b="1">
                <a:latin typeface="Arial" panose="020B0604020202020204" pitchFamily="34" charset="0"/>
              </a:rPr>
              <a:t>）</a:t>
            </a:r>
          </a:p>
          <a:p>
            <a:pPr eaLnBrk="1" hangingPunct="1">
              <a:spcBef>
                <a:spcPct val="0"/>
              </a:spcBef>
              <a:buClrTx/>
              <a:buSzTx/>
              <a:buFont typeface="Wingdings" panose="05000000000000000000" pitchFamily="2" charset="2"/>
              <a:buNone/>
            </a:pPr>
            <a:r>
              <a:rPr lang="zh-CN" altLang="en-US" sz="1800" b="1">
                <a:latin typeface="Arial" panose="020B0604020202020204" pitchFamily="34" charset="0"/>
              </a:rPr>
              <a:t>         盈余公积（子公司）</a:t>
            </a:r>
          </a:p>
          <a:p>
            <a:pPr eaLnBrk="1" hangingPunct="1">
              <a:spcBef>
                <a:spcPct val="0"/>
              </a:spcBef>
              <a:buClrTx/>
              <a:buSzTx/>
              <a:buFont typeface="Wingdings" panose="05000000000000000000" pitchFamily="2" charset="2"/>
              <a:buNone/>
            </a:pPr>
            <a:r>
              <a:rPr lang="zh-CN" altLang="en-US" sz="1800" b="1">
                <a:latin typeface="Arial" panose="020B0604020202020204" pitchFamily="34" charset="0"/>
              </a:rPr>
              <a:t>         未分配利润（子公司）</a:t>
            </a:r>
          </a:p>
          <a:p>
            <a:pPr eaLnBrk="1" hangingPunct="1">
              <a:spcBef>
                <a:spcPct val="0"/>
              </a:spcBef>
              <a:buClrTx/>
              <a:buSzTx/>
              <a:buFont typeface="Wingdings" panose="05000000000000000000" pitchFamily="2" charset="2"/>
              <a:buNone/>
            </a:pPr>
            <a:r>
              <a:rPr lang="zh-CN" altLang="en-US" sz="1800" b="1">
                <a:latin typeface="Arial" panose="020B0604020202020204" pitchFamily="34" charset="0"/>
              </a:rPr>
              <a:t>          商誉</a:t>
            </a:r>
          </a:p>
          <a:p>
            <a:pPr eaLnBrk="1" hangingPunct="1">
              <a:spcBef>
                <a:spcPct val="0"/>
              </a:spcBef>
              <a:buClrTx/>
              <a:buSzTx/>
              <a:buFont typeface="Wingdings" panose="05000000000000000000" pitchFamily="2" charset="2"/>
              <a:buNone/>
            </a:pPr>
            <a:r>
              <a:rPr lang="zh-CN" altLang="en-US" sz="1800" b="1">
                <a:latin typeface="Arial" panose="020B0604020202020204" pitchFamily="34" charset="0"/>
              </a:rPr>
              <a:t>    贷：长期股权投资 </a:t>
            </a:r>
            <a:r>
              <a:rPr lang="en-US" altLang="zh-CN" sz="1800" b="1">
                <a:latin typeface="Arial" panose="020B0604020202020204" pitchFamily="34" charset="0"/>
              </a:rPr>
              <a:t>——</a:t>
            </a:r>
            <a:r>
              <a:rPr lang="zh-CN" altLang="en-US" sz="1800" b="1">
                <a:latin typeface="Arial" panose="020B0604020202020204" pitchFamily="34" charset="0"/>
              </a:rPr>
              <a:t>对子公司（母公司）</a:t>
            </a:r>
            <a:endParaRPr lang="en-US" altLang="zh-CN" sz="1800" b="1">
              <a:latin typeface="Arial" panose="020B0604020202020204" pitchFamily="34" charset="0"/>
            </a:endParaRPr>
          </a:p>
          <a:p>
            <a:pPr eaLnBrk="1" hangingPunct="1">
              <a:spcBef>
                <a:spcPct val="0"/>
              </a:spcBef>
              <a:buClrTx/>
              <a:buSzTx/>
              <a:buFont typeface="Wingdings" panose="05000000000000000000" pitchFamily="2" charset="2"/>
              <a:buNone/>
            </a:pPr>
            <a:r>
              <a:rPr lang="en-US" altLang="zh-CN" sz="1800" b="1">
                <a:latin typeface="Arial" panose="020B0604020202020204" pitchFamily="34" charset="0"/>
              </a:rPr>
              <a:t>             </a:t>
            </a:r>
            <a:r>
              <a:rPr lang="zh-CN" altLang="en-US" sz="1800" b="1">
                <a:latin typeface="Arial" panose="020B0604020202020204" pitchFamily="34" charset="0"/>
              </a:rPr>
              <a:t>少数股东权益</a:t>
            </a:r>
            <a:endParaRPr lang="en-US" altLang="zh-CN" sz="1800" b="1">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内容占位符 2" descr="Rectangle: Click to edit Master text styles&#10;Second level&#10;Third level&#10;Fourth level&#10;Fifth level"/>
          <p:cNvSpPr>
            <a:spLocks noGrp="1"/>
          </p:cNvSpPr>
          <p:nvPr>
            <p:ph idx="1"/>
          </p:nvPr>
        </p:nvSpPr>
        <p:spPr>
          <a:xfrm>
            <a:off x="287337" y="260648"/>
            <a:ext cx="8317111" cy="6192688"/>
          </a:xfrm>
        </p:spPr>
        <p:txBody>
          <a:bodyPr/>
          <a:lstStyle/>
          <a:p>
            <a:pPr lvl="1">
              <a:defRPr/>
            </a:pPr>
            <a:r>
              <a:rPr lang="zh-CN" altLang="en-US" sz="2400" b="1" dirty="0">
                <a:solidFill>
                  <a:srgbClr val="C00000"/>
                </a:solidFill>
                <a:latin typeface="华光中楷_CNKI" panose="02000500000000000000" pitchFamily="2" charset="-122"/>
                <a:ea typeface="华光中楷_CNKI" panose="02000500000000000000" pitchFamily="2" charset="-122"/>
              </a:rPr>
              <a:t>合并日后的调整、抵销思路</a:t>
            </a:r>
            <a:endParaRPr lang="en-US" altLang="zh-CN" sz="2400" b="1" dirty="0">
              <a:solidFill>
                <a:srgbClr val="C00000"/>
              </a:solidFill>
              <a:latin typeface="华光中楷_CNKI" panose="02000500000000000000" pitchFamily="2" charset="-122"/>
              <a:ea typeface="华光中楷_CNKI" panose="02000500000000000000" pitchFamily="2" charset="-122"/>
            </a:endParaRPr>
          </a:p>
          <a:p>
            <a:pPr marL="1371600" lvl="2" indent="-457200">
              <a:lnSpc>
                <a:spcPct val="150000"/>
              </a:lnSpc>
              <a:buFont typeface="+mj-ea"/>
              <a:buAutoNum type="circleNumDbPlain"/>
            </a:pPr>
            <a:r>
              <a:rPr lang="zh-CN" altLang="en-US" sz="2000" b="1" dirty="0">
                <a:solidFill>
                  <a:srgbClr val="000000"/>
                </a:solidFill>
              </a:rPr>
              <a:t>按照合并日的净资产公允价值计算子公司调整后的净利润（即摊销合并价差后净利润） ，以此确定子公司调整后的未分配利润，并调整母公司的投资收益和长期股权投资。</a:t>
            </a:r>
            <a:endParaRPr lang="en-US" altLang="zh-CN" sz="2000" b="1" dirty="0">
              <a:solidFill>
                <a:srgbClr val="000000"/>
              </a:solidFill>
            </a:endParaRPr>
          </a:p>
          <a:p>
            <a:pPr marL="1371600" lvl="2" indent="-457200">
              <a:lnSpc>
                <a:spcPct val="150000"/>
              </a:lnSpc>
              <a:buFont typeface="+mj-ea"/>
              <a:buAutoNum type="circleNumDbPlain"/>
            </a:pPr>
            <a:r>
              <a:rPr lang="zh-CN" altLang="en-US" sz="2000" b="1" dirty="0">
                <a:solidFill>
                  <a:srgbClr val="000000"/>
                </a:solidFill>
              </a:rPr>
              <a:t>调整合并价差及以前期间的合并价差的摊销</a:t>
            </a:r>
            <a:endParaRPr lang="en-US" altLang="zh-CN" sz="2000" b="1" dirty="0">
              <a:solidFill>
                <a:srgbClr val="000000"/>
              </a:solidFill>
            </a:endParaRPr>
          </a:p>
          <a:p>
            <a:pPr marL="1371600" lvl="2" indent="-457200">
              <a:lnSpc>
                <a:spcPct val="150000"/>
              </a:lnSpc>
              <a:buFont typeface="+mj-ea"/>
              <a:buAutoNum type="circleNumDbPlain"/>
            </a:pPr>
            <a:r>
              <a:rPr lang="zh-CN" altLang="en-US" sz="2000" b="1" dirty="0">
                <a:solidFill>
                  <a:srgbClr val="000000"/>
                </a:solidFill>
              </a:rPr>
              <a:t>确认当期合并价差的摊销</a:t>
            </a:r>
            <a:endParaRPr lang="en-US" altLang="zh-CN" sz="2000" b="1" dirty="0">
              <a:solidFill>
                <a:srgbClr val="000000"/>
              </a:solidFill>
            </a:endParaRPr>
          </a:p>
          <a:p>
            <a:pPr marL="1371600" lvl="2" indent="-457200">
              <a:lnSpc>
                <a:spcPct val="150000"/>
              </a:lnSpc>
              <a:buFont typeface="+mj-ea"/>
              <a:buAutoNum type="circleNumDbPlain"/>
            </a:pPr>
            <a:r>
              <a:rPr lang="zh-CN" altLang="en-US" sz="2000" b="1" dirty="0">
                <a:solidFill>
                  <a:srgbClr val="000000"/>
                </a:solidFill>
              </a:rPr>
              <a:t>将母公司（成本法</a:t>
            </a:r>
            <a:r>
              <a:rPr lang="en-US" altLang="zh-CN" sz="2000" b="1" dirty="0">
                <a:solidFill>
                  <a:srgbClr val="000000"/>
                </a:solidFill>
              </a:rPr>
              <a:t>→</a:t>
            </a:r>
            <a:r>
              <a:rPr lang="zh-CN" altLang="en-US" sz="2000" b="1" dirty="0">
                <a:solidFill>
                  <a:srgbClr val="000000"/>
                </a:solidFill>
              </a:rPr>
              <a:t>权益法）调整后的期末长期股权投资与子公司调整后的期末所有者权益各项目，同时确认商誉和少数股东权益（如有）</a:t>
            </a:r>
            <a:r>
              <a:rPr lang="en-US" altLang="zh-CN" sz="2000" b="1" dirty="0">
                <a:solidFill>
                  <a:srgbClr val="FF0000"/>
                </a:solidFill>
              </a:rPr>
              <a:t>【</a:t>
            </a:r>
            <a:r>
              <a:rPr lang="zh-CN" altLang="en-US" sz="2000" b="1" dirty="0">
                <a:solidFill>
                  <a:srgbClr val="FF0000"/>
                </a:solidFill>
              </a:rPr>
              <a:t>抵销期末存量</a:t>
            </a:r>
            <a:r>
              <a:rPr lang="en-US" altLang="zh-CN" sz="2000" b="1" dirty="0">
                <a:solidFill>
                  <a:srgbClr val="FF0000"/>
                </a:solidFill>
              </a:rPr>
              <a:t>】</a:t>
            </a:r>
          </a:p>
          <a:p>
            <a:pPr marL="1371600" lvl="2" indent="-457200">
              <a:lnSpc>
                <a:spcPct val="150000"/>
              </a:lnSpc>
              <a:buFont typeface="+mj-ea"/>
              <a:buAutoNum type="circleNumDbPlain"/>
            </a:pPr>
            <a:r>
              <a:rPr lang="zh-CN" altLang="en-US" sz="2000" b="1" dirty="0">
                <a:solidFill>
                  <a:srgbClr val="000000"/>
                </a:solidFill>
              </a:rPr>
              <a:t>抵销母公司调整后的投资收益和子公司当期利润分配各项目</a:t>
            </a:r>
            <a:r>
              <a:rPr lang="en-US" altLang="zh-CN" sz="2000" b="1" dirty="0">
                <a:solidFill>
                  <a:srgbClr val="FF0000"/>
                </a:solidFill>
              </a:rPr>
              <a:t>【</a:t>
            </a:r>
            <a:r>
              <a:rPr lang="zh-CN" altLang="en-US" sz="2000" b="1" dirty="0">
                <a:solidFill>
                  <a:srgbClr val="FF0000"/>
                </a:solidFill>
              </a:rPr>
              <a:t>抵销本期流量</a:t>
            </a:r>
            <a:r>
              <a:rPr lang="en-US" altLang="zh-CN" sz="2000" b="1" dirty="0">
                <a:solidFill>
                  <a:srgbClr val="FF0000"/>
                </a:solidFill>
              </a:rPr>
              <a:t>】</a:t>
            </a:r>
          </a:p>
          <a:p>
            <a:pPr marL="914400" lvl="2" indent="0">
              <a:lnSpc>
                <a:spcPct val="150000"/>
              </a:lnSpc>
              <a:buNone/>
            </a:pPr>
            <a:r>
              <a:rPr lang="zh-CN" altLang="en-US" sz="2000" b="1" dirty="0">
                <a:solidFill>
                  <a:srgbClr val="FF0000"/>
                </a:solidFill>
              </a:rPr>
              <a:t>简而言之：直接抵销期末存量（资产负债表），再抵销本期增量（利润表）。</a:t>
            </a:r>
            <a:endParaRPr lang="en-US" altLang="zh-CN" sz="2000" b="1" dirty="0">
              <a:solidFill>
                <a:srgbClr val="FF0000"/>
              </a:solidFill>
            </a:endParaRPr>
          </a:p>
          <a:p>
            <a:pPr lvl="2"/>
            <a:endParaRPr lang="en-US" altLang="zh-CN" sz="2000" b="1" dirty="0"/>
          </a:p>
        </p:txBody>
      </p:sp>
      <p:sp>
        <p:nvSpPr>
          <p:cNvPr id="14131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EC1340D-14A1-4447-BC66-EC568C0C2310}" type="slidenum">
              <a:rPr kumimoji="0" lang="en-US" altLang="zh-CN" sz="1100">
                <a:solidFill>
                  <a:srgbClr val="636363"/>
                </a:solidFill>
                <a:latin typeface="Franklin Gothic Book" panose="020B0503020102020204" pitchFamily="34" charset="0"/>
                <a:ea typeface="黑体" panose="02010609060101010101" pitchFamily="49" charset="-122"/>
              </a:rPr>
              <a:t>64</a:t>
            </a:fld>
            <a:endParaRPr kumimoji="0" lang="en-US" altLang="zh-CN"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内容占位符 2" descr="Rectangle: Click to edit Master text styles&#10;Second level&#10;Third level&#10;Fourth level&#10;Fifth level"/>
          <p:cNvSpPr>
            <a:spLocks noGrp="1"/>
          </p:cNvSpPr>
          <p:nvPr>
            <p:ph idx="1"/>
          </p:nvPr>
        </p:nvSpPr>
        <p:spPr>
          <a:xfrm>
            <a:off x="287337" y="260648"/>
            <a:ext cx="8317111" cy="6192688"/>
          </a:xfrm>
        </p:spPr>
        <p:txBody>
          <a:bodyPr/>
          <a:lstStyle/>
          <a:p>
            <a:pPr>
              <a:defRPr/>
            </a:pPr>
            <a:r>
              <a:rPr lang="zh-CN" altLang="en-US" sz="2800" b="1" dirty="0">
                <a:solidFill>
                  <a:srgbClr val="000000"/>
                </a:solidFill>
                <a:latin typeface="华文宋体" panose="02010600040101010101" pitchFamily="2" charset="-122"/>
                <a:ea typeface="华文宋体" panose="02010600040101010101" pitchFamily="2" charset="-122"/>
              </a:rPr>
              <a:t>合并抵销分录的复习</a:t>
            </a:r>
            <a:endParaRPr lang="en-US" altLang="zh-CN" sz="2000" b="1" dirty="0">
              <a:solidFill>
                <a:srgbClr val="000000"/>
              </a:solidFill>
              <a:latin typeface="华文宋体" panose="02010600040101010101" pitchFamily="2" charset="-122"/>
              <a:ea typeface="华文宋体" panose="02010600040101010101" pitchFamily="2" charset="-122"/>
            </a:endParaRPr>
          </a:p>
          <a:p>
            <a:pPr lvl="1">
              <a:defRPr/>
            </a:pPr>
            <a:r>
              <a:rPr lang="zh-CN" altLang="en-US" sz="2400" b="1" dirty="0">
                <a:solidFill>
                  <a:srgbClr val="000000"/>
                </a:solidFill>
                <a:latin typeface="华文宋体" panose="02010600040101010101" pitchFamily="2" charset="-122"/>
                <a:ea typeface="华文宋体" panose="02010600040101010101" pitchFamily="2" charset="-122"/>
              </a:rPr>
              <a:t>合并日抵销分录</a:t>
            </a:r>
            <a:endParaRPr lang="en-US" altLang="zh-CN" sz="2400" b="1" dirty="0">
              <a:solidFill>
                <a:srgbClr val="000000"/>
              </a:solidFill>
              <a:latin typeface="华文宋体" panose="02010600040101010101" pitchFamily="2" charset="-122"/>
              <a:ea typeface="华文宋体" panose="02010600040101010101" pitchFamily="2" charset="-122"/>
            </a:endParaRPr>
          </a:p>
          <a:p>
            <a:pPr lvl="1">
              <a:defRPr/>
            </a:pPr>
            <a:r>
              <a:rPr lang="zh-CN" altLang="en-US" sz="2400" b="1" dirty="0">
                <a:solidFill>
                  <a:srgbClr val="000000"/>
                </a:solidFill>
                <a:latin typeface="华文宋体" panose="02010600040101010101" pitchFamily="2" charset="-122"/>
                <a:ea typeface="华文宋体" panose="02010600040101010101" pitchFamily="2" charset="-122"/>
              </a:rPr>
              <a:t>合并日后抵销分录</a:t>
            </a:r>
            <a:endParaRPr lang="en-US" altLang="zh-CN" sz="2400" b="1" dirty="0">
              <a:solidFill>
                <a:srgbClr val="000000"/>
              </a:solidFill>
              <a:latin typeface="华文宋体" panose="02010600040101010101" pitchFamily="2" charset="-122"/>
              <a:ea typeface="华文宋体" panose="02010600040101010101" pitchFamily="2" charset="-122"/>
            </a:endParaRPr>
          </a:p>
          <a:p>
            <a:pPr lvl="1">
              <a:defRPr/>
            </a:pPr>
            <a:r>
              <a:rPr lang="zh-CN" altLang="en-US" sz="2400" b="1" dirty="0">
                <a:solidFill>
                  <a:srgbClr val="000000"/>
                </a:solidFill>
                <a:latin typeface="华文宋体" panose="02010600040101010101" pitchFamily="2" charset="-122"/>
                <a:ea typeface="华文宋体" panose="02010600040101010101" pitchFamily="2" charset="-122"/>
              </a:rPr>
              <a:t>存货抵销分录</a:t>
            </a:r>
            <a:endParaRPr lang="en-US" altLang="zh-CN" sz="2400" b="1" dirty="0">
              <a:solidFill>
                <a:srgbClr val="000000"/>
              </a:solidFill>
              <a:latin typeface="华文宋体" panose="02010600040101010101" pitchFamily="2" charset="-122"/>
              <a:ea typeface="华文宋体" panose="02010600040101010101" pitchFamily="2" charset="-122"/>
            </a:endParaRPr>
          </a:p>
          <a:p>
            <a:pPr lvl="1">
              <a:defRPr/>
            </a:pPr>
            <a:r>
              <a:rPr lang="zh-CN" altLang="en-US" sz="2400" b="1" dirty="0">
                <a:solidFill>
                  <a:srgbClr val="000000"/>
                </a:solidFill>
                <a:latin typeface="华文宋体" panose="02010600040101010101" pitchFamily="2" charset="-122"/>
                <a:ea typeface="华文宋体" panose="02010600040101010101" pitchFamily="2" charset="-122"/>
              </a:rPr>
              <a:t>固定资产抵销分录</a:t>
            </a:r>
            <a:endParaRPr lang="en-US" altLang="zh-CN" sz="2400" b="1" dirty="0">
              <a:solidFill>
                <a:srgbClr val="000000"/>
              </a:solidFill>
              <a:latin typeface="华文宋体" panose="02010600040101010101" pitchFamily="2" charset="-122"/>
              <a:ea typeface="华文宋体" panose="02010600040101010101" pitchFamily="2" charset="-122"/>
            </a:endParaRPr>
          </a:p>
          <a:p>
            <a:pPr lvl="1">
              <a:defRPr/>
            </a:pPr>
            <a:r>
              <a:rPr lang="zh-CN" altLang="en-US" sz="2400" b="1" dirty="0">
                <a:solidFill>
                  <a:srgbClr val="000000"/>
                </a:solidFill>
                <a:latin typeface="华文宋体" panose="02010600040101010101" pitchFamily="2" charset="-122"/>
                <a:ea typeface="华文宋体" panose="02010600040101010101" pitchFamily="2" charset="-122"/>
              </a:rPr>
              <a:t>无形资产转受让业务抵销分录</a:t>
            </a:r>
            <a:endParaRPr lang="en-US" altLang="zh-CN" sz="2400" b="1" dirty="0">
              <a:solidFill>
                <a:srgbClr val="000000"/>
              </a:solidFill>
              <a:latin typeface="华文宋体" panose="02010600040101010101" pitchFamily="2" charset="-122"/>
              <a:ea typeface="华文宋体" panose="02010600040101010101" pitchFamily="2" charset="-122"/>
            </a:endParaRPr>
          </a:p>
          <a:p>
            <a:pPr lvl="1">
              <a:defRPr/>
            </a:pPr>
            <a:r>
              <a:rPr lang="zh-CN" altLang="en-US" sz="2400" b="1" dirty="0">
                <a:solidFill>
                  <a:srgbClr val="000000"/>
                </a:solidFill>
                <a:latin typeface="华文宋体" panose="02010600040101010101" pitchFamily="2" charset="-122"/>
                <a:ea typeface="华文宋体" panose="02010600040101010101" pitchFamily="2" charset="-122"/>
              </a:rPr>
              <a:t>债券业务抵销分录</a:t>
            </a:r>
            <a:endParaRPr lang="en-US" altLang="zh-CN" sz="2400" b="1" dirty="0">
              <a:solidFill>
                <a:srgbClr val="000000"/>
              </a:solidFill>
              <a:latin typeface="华文宋体" panose="02010600040101010101" pitchFamily="2" charset="-122"/>
              <a:ea typeface="华文宋体" panose="02010600040101010101" pitchFamily="2" charset="-122"/>
            </a:endParaRPr>
          </a:p>
        </p:txBody>
      </p:sp>
      <p:sp>
        <p:nvSpPr>
          <p:cNvPr id="141315"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EC1340D-14A1-4447-BC66-EC568C0C2310}" type="slidenum">
              <a:rPr kumimoji="0" lang="en-US" altLang="zh-CN" sz="1100">
                <a:solidFill>
                  <a:srgbClr val="636363"/>
                </a:solidFill>
                <a:latin typeface="Franklin Gothic Book" panose="020B0503020102020204" pitchFamily="34" charset="0"/>
                <a:ea typeface="黑体" panose="02010609060101010101" pitchFamily="49" charset="-122"/>
              </a:rPr>
              <a:t>65</a:t>
            </a:fld>
            <a:endParaRPr kumimoji="0" lang="en-US" altLang="zh-CN" sz="1100">
              <a:solidFill>
                <a:srgbClr val="636363"/>
              </a:solidFill>
              <a:latin typeface="Franklin Gothic Book" panose="020B0503020102020204" pitchFamily="34" charset="0"/>
              <a:ea typeface="黑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大括号 1"/>
          <p:cNvSpPr/>
          <p:nvPr/>
        </p:nvSpPr>
        <p:spPr bwMode="auto">
          <a:xfrm>
            <a:off x="5204589" y="1556792"/>
            <a:ext cx="720080" cy="2810273"/>
          </a:xfrm>
          <a:prstGeom prst="rightBrace">
            <a:avLst/>
          </a:prstGeom>
          <a:solidFill>
            <a:schemeClr val="bg1"/>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Tahoma" panose="020B0604030504040204" pitchFamily="34" charset="0"/>
              <a:ea typeface="宋体" panose="02010600030101010101" pitchFamily="2" charset="-122"/>
            </a:endParaRPr>
          </a:p>
        </p:txBody>
      </p:sp>
      <p:sp>
        <p:nvSpPr>
          <p:cNvPr id="10242"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01EBEEDB-9C86-4689-8624-E0A00072CADE}" type="datetime1">
              <a:rPr kumimoji="0" lang="zh-CN" altLang="en-US" sz="1400" smtClean="0"/>
              <a:t>2026/3/30</a:t>
            </a:fld>
            <a:endParaRPr kumimoji="0" lang="en-US" altLang="zh-CN" sz="1400"/>
          </a:p>
        </p:txBody>
      </p:sp>
      <p:sp>
        <p:nvSpPr>
          <p:cNvPr id="10243"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 </a:t>
            </a:r>
            <a:r>
              <a:rPr kumimoji="0" lang="zh-CN" altLang="en-US" sz="1400"/>
              <a:t>会计学院</a:t>
            </a:r>
            <a:endParaRPr kumimoji="0" lang="en-US" altLang="zh-CN" sz="1400"/>
          </a:p>
        </p:txBody>
      </p:sp>
      <p:sp>
        <p:nvSpPr>
          <p:cNvPr id="10244" name="Rectangle 2"/>
          <p:cNvSpPr>
            <a:spLocks noGrp="1" noChangeArrowheads="1"/>
          </p:cNvSpPr>
          <p:nvPr>
            <p:ph type="title"/>
          </p:nvPr>
        </p:nvSpPr>
        <p:spPr>
          <a:xfrm>
            <a:off x="609600" y="304800"/>
            <a:ext cx="7772400" cy="603920"/>
          </a:xfrm>
        </p:spPr>
        <p:txBody>
          <a:bodyPr/>
          <a:lstStyle/>
          <a:p>
            <a:pPr eaLnBrk="1" hangingPunct="1"/>
            <a:r>
              <a:rPr lang="zh-CN" altLang="en-US" sz="2800" b="1" dirty="0">
                <a:latin typeface="Times New Roman" panose="02020603050405020304" charset="0"/>
              </a:rPr>
              <a:t>存货购销业务抵销的一般程序</a:t>
            </a:r>
          </a:p>
        </p:txBody>
      </p:sp>
      <p:sp>
        <p:nvSpPr>
          <p:cNvPr id="10245" name="Rectangle 3"/>
          <p:cNvSpPr>
            <a:spLocks noGrp="1" noChangeArrowheads="1"/>
          </p:cNvSpPr>
          <p:nvPr>
            <p:ph type="body" idx="1"/>
          </p:nvPr>
        </p:nvSpPr>
        <p:spPr>
          <a:xfrm>
            <a:off x="714468" y="1202296"/>
            <a:ext cx="5009660" cy="5179032"/>
          </a:xfrm>
        </p:spPr>
        <p:txBody>
          <a:bodyPr/>
          <a:lstStyle/>
          <a:p>
            <a:pPr algn="just" eaLnBrk="1" hangingPunct="1"/>
            <a:r>
              <a:rPr lang="zh-CN" altLang="en-US" sz="2800" b="1" dirty="0">
                <a:latin typeface="Times New Roman" panose="02020603050405020304" charset="0"/>
              </a:rPr>
              <a:t>按成本销售存货：</a:t>
            </a:r>
            <a:endParaRPr lang="en-US" altLang="zh-CN" sz="2800" b="1" dirty="0"/>
          </a:p>
          <a:p>
            <a:pPr lvl="1" algn="just" eaLnBrk="1" hangingPunct="1"/>
            <a:r>
              <a:rPr lang="zh-CN" altLang="en-US" sz="2400" b="1" dirty="0"/>
              <a:t>不存在内部交易未实现损益</a:t>
            </a:r>
          </a:p>
          <a:p>
            <a:pPr lvl="1" algn="just" eaLnBrk="1" hangingPunct="1"/>
            <a:r>
              <a:rPr lang="zh-CN" altLang="en-US" sz="2400" b="1" dirty="0"/>
              <a:t>抵销分录</a:t>
            </a:r>
          </a:p>
          <a:p>
            <a:pPr lvl="2" algn="just" eaLnBrk="1" hangingPunct="1">
              <a:buFont typeface="Wingdings" panose="05000000000000000000" pitchFamily="2" charset="2"/>
              <a:buNone/>
            </a:pPr>
            <a:r>
              <a:rPr lang="zh-CN" altLang="en-US" sz="2000" b="1" dirty="0"/>
              <a:t>借：营业收入</a:t>
            </a:r>
          </a:p>
          <a:p>
            <a:pPr lvl="2" algn="just" eaLnBrk="1" hangingPunct="1">
              <a:buFont typeface="Wingdings" panose="05000000000000000000" pitchFamily="2" charset="2"/>
              <a:buNone/>
            </a:pPr>
            <a:r>
              <a:rPr lang="zh-CN" altLang="en-US" sz="2000" b="1" dirty="0"/>
              <a:t>   贷：营业成本</a:t>
            </a:r>
          </a:p>
          <a:p>
            <a:pPr algn="just" eaLnBrk="1" hangingPunct="1"/>
            <a:r>
              <a:rPr lang="zh-CN" altLang="en-US" sz="2800" b="1" dirty="0">
                <a:latin typeface="Times New Roman" panose="02020603050405020304" charset="0"/>
              </a:rPr>
              <a:t>按非成本销售存货</a:t>
            </a:r>
            <a:endParaRPr lang="zh-CN" altLang="en-US" sz="2800" b="1" dirty="0"/>
          </a:p>
          <a:p>
            <a:pPr lvl="1" algn="just" eaLnBrk="1" hangingPunct="1"/>
            <a:r>
              <a:rPr lang="zh-CN" altLang="en-US" sz="2400" b="1" dirty="0">
                <a:latin typeface="Times New Roman" panose="02020603050405020304" charset="0"/>
              </a:rPr>
              <a:t>抵销内部卖方的营业收入</a:t>
            </a:r>
            <a:endParaRPr lang="en-US" altLang="zh-CN" sz="2400" b="1" dirty="0">
              <a:latin typeface="Times New Roman" panose="02020603050405020304" charset="0"/>
            </a:endParaRPr>
          </a:p>
          <a:p>
            <a:pPr marL="457200" lvl="1" indent="0" algn="just" eaLnBrk="1" hangingPunct="1">
              <a:buNone/>
            </a:pPr>
            <a:r>
              <a:rPr lang="en-US" altLang="zh-CN" sz="2400" b="1" dirty="0">
                <a:latin typeface="Times New Roman" panose="02020603050405020304" charset="0"/>
              </a:rPr>
              <a:t>     </a:t>
            </a:r>
            <a:r>
              <a:rPr lang="zh-CN" altLang="en-US" sz="2000" b="1" dirty="0"/>
              <a:t>借：营业收入</a:t>
            </a:r>
            <a:endParaRPr lang="en-US" altLang="zh-CN" sz="2000" b="1" dirty="0"/>
          </a:p>
          <a:p>
            <a:pPr marL="457200" lvl="1" indent="0" algn="just" eaLnBrk="1" hangingPunct="1">
              <a:buNone/>
            </a:pPr>
            <a:r>
              <a:rPr lang="en-US" altLang="zh-CN" sz="2000" b="1" dirty="0"/>
              <a:t>        </a:t>
            </a:r>
            <a:r>
              <a:rPr lang="zh-CN" altLang="en-US" sz="2000" b="1" dirty="0"/>
              <a:t>贷：营业成本</a:t>
            </a:r>
            <a:endParaRPr lang="en-US" altLang="zh-CN" sz="2000" b="1" dirty="0"/>
          </a:p>
          <a:p>
            <a:pPr lvl="1" algn="just" eaLnBrk="1" hangingPunct="1"/>
            <a:r>
              <a:rPr lang="zh-CN" altLang="en-US" sz="2400" b="1" dirty="0">
                <a:latin typeface="Times New Roman" panose="02020603050405020304" charset="0"/>
              </a:rPr>
              <a:t>期末存货的未实现利润：</a:t>
            </a:r>
            <a:endParaRPr lang="en-US" altLang="zh-CN" sz="2400" b="1" dirty="0"/>
          </a:p>
          <a:p>
            <a:pPr lvl="1" algn="just" eaLnBrk="1" hangingPunct="1">
              <a:buFont typeface="Wingdings" panose="05000000000000000000" pitchFamily="2" charset="2"/>
              <a:buNone/>
            </a:pPr>
            <a:r>
              <a:rPr lang="en-US" altLang="zh-CN" sz="2400" b="1" dirty="0"/>
              <a:t>  </a:t>
            </a:r>
            <a:r>
              <a:rPr lang="zh-CN" altLang="en-US" sz="2000" b="1" dirty="0"/>
              <a:t>借：营业成本</a:t>
            </a:r>
          </a:p>
          <a:p>
            <a:pPr lvl="1" algn="just" eaLnBrk="1" hangingPunct="1">
              <a:buFont typeface="Wingdings" panose="05000000000000000000" pitchFamily="2" charset="2"/>
              <a:buNone/>
            </a:pPr>
            <a:r>
              <a:rPr lang="zh-CN" altLang="en-US" sz="2000" b="1" dirty="0"/>
              <a:t>     贷：存货</a:t>
            </a:r>
          </a:p>
        </p:txBody>
      </p:sp>
      <p:sp>
        <p:nvSpPr>
          <p:cNvPr id="3" name="文本框 2"/>
          <p:cNvSpPr txBox="1"/>
          <p:nvPr/>
        </p:nvSpPr>
        <p:spPr>
          <a:xfrm>
            <a:off x="5943600" y="2564904"/>
            <a:ext cx="2732856" cy="1569660"/>
          </a:xfrm>
          <a:prstGeom prst="rect">
            <a:avLst/>
          </a:prstGeom>
          <a:noFill/>
        </p:spPr>
        <p:txBody>
          <a:bodyPr wrap="square" rtlCol="0">
            <a:spAutoFit/>
          </a:bodyPr>
          <a:lstStyle/>
          <a:p>
            <a:r>
              <a:rPr lang="zh-CN" altLang="en-US" dirty="0">
                <a:solidFill>
                  <a:srgbClr val="0000FF"/>
                </a:solidFill>
                <a:latin typeface="华光行书_CNKI" panose="02000500000000000000" pitchFamily="2" charset="-122"/>
                <a:ea typeface="华光行书_CNKI" panose="02000500000000000000" pitchFamily="2" charset="-122"/>
              </a:rPr>
              <a:t>无论内部交易存货当期是否卖出集团，内部交易的营业收入均应抵销！</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29AE615-1FB6-4C6F-BD6E-1F43883C07AF}" type="datetime1">
              <a:rPr kumimoji="0" lang="zh-CN" altLang="en-US" sz="1400" smtClean="0"/>
              <a:t>2026/3/30</a:t>
            </a:fld>
            <a:endParaRPr kumimoji="0" lang="en-US" altLang="zh-CN" sz="1400"/>
          </a:p>
        </p:txBody>
      </p:sp>
      <p:sp>
        <p:nvSpPr>
          <p:cNvPr id="11267" name="页脚占位符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 </a:t>
            </a:r>
            <a:r>
              <a:rPr kumimoji="0" lang="zh-CN" altLang="en-US" sz="1400"/>
              <a:t>会计学院</a:t>
            </a:r>
            <a:endParaRPr kumimoji="0" lang="en-US" altLang="zh-CN" sz="1400"/>
          </a:p>
        </p:txBody>
      </p:sp>
      <p:sp>
        <p:nvSpPr>
          <p:cNvPr id="8196" name="Rectangle 1027"/>
          <p:cNvSpPr>
            <a:spLocks noGrp="1" noChangeArrowheads="1"/>
          </p:cNvSpPr>
          <p:nvPr>
            <p:ph type="body" idx="1"/>
          </p:nvPr>
        </p:nvSpPr>
        <p:spPr>
          <a:xfrm>
            <a:off x="251520" y="44624"/>
            <a:ext cx="8280400" cy="4176464"/>
          </a:xfrm>
        </p:spPr>
        <p:txBody>
          <a:bodyPr/>
          <a:lstStyle/>
          <a:p>
            <a:pPr eaLnBrk="1" hangingPunct="1">
              <a:lnSpc>
                <a:spcPct val="90000"/>
              </a:lnSpc>
            </a:pPr>
            <a:r>
              <a:rPr lang="zh-CN" altLang="en-US" sz="2800" b="1" dirty="0">
                <a:latin typeface="宋体" panose="02010600030101010101" pitchFamily="2" charset="-122"/>
              </a:rPr>
              <a:t>期初内部交易存货未实现利润的确认：</a:t>
            </a:r>
            <a:endParaRPr lang="en-US" altLang="zh-CN" sz="2800" b="1" dirty="0"/>
          </a:p>
          <a:p>
            <a:pPr lvl="1" eaLnBrk="1" hangingPunct="1"/>
            <a:r>
              <a:rPr lang="zh-CN" altLang="en-US" sz="2400" b="1" dirty="0"/>
              <a:t>顺销时</a:t>
            </a:r>
            <a:r>
              <a:rPr lang="en-US" altLang="zh-CN" sz="2400" b="1" dirty="0"/>
              <a:t>:</a:t>
            </a:r>
          </a:p>
          <a:p>
            <a:pPr lvl="1" eaLnBrk="1" hangingPunct="1">
              <a:buFont typeface="Wingdings" panose="05000000000000000000" pitchFamily="2" charset="2"/>
              <a:buNone/>
            </a:pPr>
            <a:r>
              <a:rPr lang="zh-CN" altLang="en-US" sz="2200" b="1" dirty="0"/>
              <a:t>借：长期股权投资</a:t>
            </a:r>
            <a:r>
              <a:rPr lang="zh-CN" altLang="en-US" sz="2200" b="1" dirty="0">
                <a:solidFill>
                  <a:srgbClr val="C00000"/>
                </a:solidFill>
                <a:latin typeface="华光行书_CNKI" panose="02000500000000000000" pitchFamily="2" charset="-122"/>
                <a:ea typeface="华光行书_CNKI" panose="02000500000000000000" pitchFamily="2" charset="-122"/>
              </a:rPr>
              <a:t>（权益法）</a:t>
            </a:r>
          </a:p>
          <a:p>
            <a:pPr lvl="1" eaLnBrk="1" hangingPunct="1">
              <a:buNone/>
            </a:pPr>
            <a:r>
              <a:rPr lang="zh-CN" altLang="en-US" sz="2200" b="1" dirty="0"/>
              <a:t>    贷：营业成本</a:t>
            </a:r>
            <a:r>
              <a:rPr lang="zh-CN" altLang="en-US" sz="2200" b="1" dirty="0">
                <a:solidFill>
                  <a:srgbClr val="C00000"/>
                </a:solidFill>
                <a:latin typeface="华光行书_CNKI" panose="02000500000000000000" pitchFamily="2" charset="-122"/>
                <a:ea typeface="华光行书_CNKI" panose="02000500000000000000" pitchFamily="2" charset="-122"/>
              </a:rPr>
              <a:t>（本期售出部分）</a:t>
            </a:r>
            <a:endParaRPr lang="en-US" altLang="zh-CN" sz="2200" b="1" dirty="0">
              <a:solidFill>
                <a:srgbClr val="C00000"/>
              </a:solidFill>
              <a:latin typeface="华光行书_CNKI" panose="02000500000000000000" pitchFamily="2" charset="-122"/>
              <a:ea typeface="华光行书_CNKI" panose="02000500000000000000" pitchFamily="2" charset="-122"/>
            </a:endParaRPr>
          </a:p>
          <a:p>
            <a:pPr lvl="1" eaLnBrk="1" hangingPunct="1">
              <a:buNone/>
            </a:pPr>
            <a:r>
              <a:rPr lang="en-US" altLang="zh-CN" sz="2200" b="1" dirty="0"/>
              <a:t>           </a:t>
            </a:r>
            <a:r>
              <a:rPr lang="zh-CN" altLang="en-US" sz="2200" b="1" dirty="0"/>
              <a:t>存货    </a:t>
            </a:r>
            <a:r>
              <a:rPr lang="zh-CN" altLang="en-US" sz="2200" b="1" dirty="0">
                <a:solidFill>
                  <a:srgbClr val="C00000"/>
                </a:solidFill>
                <a:latin typeface="华光行书_CNKI" panose="02000500000000000000" pitchFamily="2" charset="-122"/>
                <a:ea typeface="华光行书_CNKI" panose="02000500000000000000" pitchFamily="2" charset="-122"/>
              </a:rPr>
              <a:t>（本期继续未售出部分）</a:t>
            </a:r>
            <a:endParaRPr lang="zh-CN" altLang="en-US" sz="2000" b="1" dirty="0"/>
          </a:p>
          <a:p>
            <a:pPr lvl="1" eaLnBrk="1" hangingPunct="1"/>
            <a:r>
              <a:rPr lang="zh-CN" altLang="en-US" sz="2400" b="1" dirty="0"/>
              <a:t>逆销时：</a:t>
            </a:r>
          </a:p>
          <a:p>
            <a:pPr lvl="2" eaLnBrk="1" hangingPunct="1">
              <a:buNone/>
            </a:pPr>
            <a:r>
              <a:rPr lang="zh-CN" altLang="en-US" sz="2200" b="1" dirty="0"/>
              <a:t>借：长期股权投资</a:t>
            </a:r>
            <a:r>
              <a:rPr lang="zh-CN" altLang="en-US" sz="2000" b="1" dirty="0">
                <a:solidFill>
                  <a:srgbClr val="0000FF"/>
                </a:solidFill>
                <a:latin typeface="华光行书_CNKI" panose="02000500000000000000" pitchFamily="2" charset="-122"/>
                <a:ea typeface="华光行书_CNKI" panose="02000500000000000000" pitchFamily="2" charset="-122"/>
              </a:rPr>
              <a:t>（未实现利润中属于母公司的部分）</a:t>
            </a:r>
            <a:endParaRPr lang="zh-CN" altLang="en-US" sz="2000" b="1" dirty="0"/>
          </a:p>
          <a:p>
            <a:pPr lvl="2" eaLnBrk="1" hangingPunct="1">
              <a:buFont typeface="Wingdings" panose="05000000000000000000" pitchFamily="2" charset="2"/>
              <a:buNone/>
            </a:pPr>
            <a:r>
              <a:rPr lang="zh-CN" altLang="en-US" sz="2200" b="1" dirty="0"/>
              <a:t>      少数股东权益</a:t>
            </a:r>
            <a:r>
              <a:rPr lang="zh-CN" altLang="en-US" sz="2000" b="1" dirty="0">
                <a:solidFill>
                  <a:srgbClr val="0000FF"/>
                </a:solidFill>
                <a:latin typeface="华光行书_CNKI" panose="02000500000000000000" pitchFamily="2" charset="-122"/>
                <a:ea typeface="华光行书_CNKI" panose="02000500000000000000" pitchFamily="2" charset="-122"/>
              </a:rPr>
              <a:t>（未实现利润中属于少数股东的部分）</a:t>
            </a:r>
          </a:p>
          <a:p>
            <a:pPr lvl="1" eaLnBrk="1" hangingPunct="1">
              <a:buNone/>
            </a:pPr>
            <a:r>
              <a:rPr lang="zh-CN" altLang="en-US" sz="2200" b="1" dirty="0"/>
              <a:t>        贷：营业成本</a:t>
            </a:r>
            <a:r>
              <a:rPr lang="zh-CN" altLang="en-US" sz="2200" b="1" dirty="0">
                <a:solidFill>
                  <a:srgbClr val="C00000"/>
                </a:solidFill>
                <a:latin typeface="华光行书_CNKI" panose="02000500000000000000" pitchFamily="2" charset="-122"/>
                <a:ea typeface="华光行书_CNKI" panose="02000500000000000000" pitchFamily="2" charset="-122"/>
              </a:rPr>
              <a:t>（本期售出部分）</a:t>
            </a:r>
            <a:endParaRPr lang="en-US" altLang="zh-CN" sz="2200" b="1" dirty="0">
              <a:solidFill>
                <a:srgbClr val="C00000"/>
              </a:solidFill>
              <a:latin typeface="华光行书_CNKI" panose="02000500000000000000" pitchFamily="2" charset="-122"/>
              <a:ea typeface="华光行书_CNKI" panose="02000500000000000000" pitchFamily="2" charset="-122"/>
            </a:endParaRPr>
          </a:p>
          <a:p>
            <a:pPr lvl="1" eaLnBrk="1" hangingPunct="1">
              <a:buNone/>
            </a:pPr>
            <a:r>
              <a:rPr lang="en-US" altLang="zh-CN" sz="2200" b="1" dirty="0"/>
              <a:t>               </a:t>
            </a:r>
            <a:r>
              <a:rPr lang="zh-CN" altLang="en-US" sz="2200" b="1" dirty="0"/>
              <a:t>存货    </a:t>
            </a:r>
            <a:r>
              <a:rPr lang="zh-CN" altLang="en-US" sz="2200" b="1" dirty="0">
                <a:solidFill>
                  <a:srgbClr val="C00000"/>
                </a:solidFill>
                <a:latin typeface="华光行书_CNKI" panose="02000500000000000000" pitchFamily="2" charset="-122"/>
                <a:ea typeface="华光行书_CNKI" panose="02000500000000000000" pitchFamily="2" charset="-122"/>
              </a:rPr>
              <a:t>（本期继续未部分）</a:t>
            </a:r>
            <a:endParaRPr lang="en-US" altLang="zh-CN" sz="2200" b="1" dirty="0">
              <a:solidFill>
                <a:srgbClr val="C00000"/>
              </a:solidFill>
              <a:latin typeface="华光行书_CNKI" panose="02000500000000000000" pitchFamily="2" charset="-122"/>
              <a:ea typeface="华光行书_CNKI" panose="02000500000000000000" pitchFamily="2" charset="-122"/>
            </a:endParaRPr>
          </a:p>
        </p:txBody>
      </p:sp>
      <p:sp>
        <p:nvSpPr>
          <p:cNvPr id="2" name="文本框 1"/>
          <p:cNvSpPr txBox="1"/>
          <p:nvPr/>
        </p:nvSpPr>
        <p:spPr>
          <a:xfrm>
            <a:off x="413408" y="4329304"/>
            <a:ext cx="8317184" cy="1810880"/>
          </a:xfrm>
          <a:prstGeom prst="rect">
            <a:avLst/>
          </a:prstGeom>
          <a:noFill/>
          <a:ln>
            <a:solidFill>
              <a:srgbClr val="FF0000"/>
            </a:solidFill>
          </a:ln>
        </p:spPr>
        <p:txBody>
          <a:bodyPr wrap="square" rtlCol="0">
            <a:spAutoFit/>
          </a:bodyPr>
          <a:lstStyle/>
          <a:p>
            <a:pPr marL="342900" indent="-342900">
              <a:lnSpc>
                <a:spcPct val="130000"/>
              </a:lnSpc>
              <a:buClr>
                <a:srgbClr val="C00000"/>
              </a:buClr>
              <a:buFont typeface="Wingdings" panose="05000000000000000000" pitchFamily="2" charset="2"/>
              <a:buChar char="Ø"/>
            </a:pPr>
            <a:r>
              <a:rPr lang="zh-CN" altLang="en-US" sz="2200" dirty="0">
                <a:latin typeface="华光中楷_CNKI" panose="02000500000000000000" pitchFamily="2" charset="-122"/>
                <a:ea typeface="华光中楷_CNKI" panose="02000500000000000000" pitchFamily="2" charset="-122"/>
              </a:rPr>
              <a:t>若合并底稿中，将</a:t>
            </a:r>
            <a:r>
              <a:rPr lang="zh-CN" altLang="en-US" sz="2200" dirty="0">
                <a:solidFill>
                  <a:srgbClr val="0000FF"/>
                </a:solidFill>
                <a:latin typeface="华光中楷_CNKI" panose="02000500000000000000" pitchFamily="2" charset="-122"/>
                <a:ea typeface="华光中楷_CNKI" panose="02000500000000000000" pitchFamily="2" charset="-122"/>
              </a:rPr>
              <a:t>成本法</a:t>
            </a:r>
            <a:r>
              <a:rPr lang="zh-CN" altLang="en-US" sz="2200" dirty="0">
                <a:latin typeface="华光中楷_CNKI" panose="02000500000000000000" pitchFamily="2" charset="-122"/>
                <a:ea typeface="华光中楷_CNKI" panose="02000500000000000000" pitchFamily="2" charset="-122"/>
              </a:rPr>
              <a:t>转至</a:t>
            </a:r>
            <a:r>
              <a:rPr lang="zh-CN" altLang="en-US" sz="2200" dirty="0">
                <a:solidFill>
                  <a:srgbClr val="0000FF"/>
                </a:solidFill>
                <a:latin typeface="华光中楷_CNKI" panose="02000500000000000000" pitchFamily="2" charset="-122"/>
                <a:ea typeface="华光中楷_CNKI" panose="02000500000000000000" pitchFamily="2" charset="-122"/>
              </a:rPr>
              <a:t>非完全权益法</a:t>
            </a:r>
            <a:r>
              <a:rPr lang="zh-CN" altLang="en-US" sz="2200" dirty="0">
                <a:latin typeface="华光中楷_CNKI" panose="02000500000000000000" pitchFamily="2" charset="-122"/>
                <a:ea typeface="华光中楷_CNKI" panose="02000500000000000000" pitchFamily="2" charset="-122"/>
              </a:rPr>
              <a:t>，则上述抵销分录中的“长期股权投资”换为“期初未分配利润”；</a:t>
            </a:r>
            <a:endParaRPr lang="en-US" altLang="zh-CN" sz="2200" dirty="0">
              <a:latin typeface="华光中楷_CNKI" panose="02000500000000000000" pitchFamily="2" charset="-122"/>
              <a:ea typeface="华光中楷_CNKI" panose="02000500000000000000" pitchFamily="2" charset="-122"/>
            </a:endParaRPr>
          </a:p>
          <a:p>
            <a:pPr marL="342900" indent="-342900">
              <a:lnSpc>
                <a:spcPct val="130000"/>
              </a:lnSpc>
              <a:buClr>
                <a:srgbClr val="C00000"/>
              </a:buClr>
              <a:buFont typeface="Wingdings" panose="05000000000000000000" pitchFamily="2" charset="2"/>
              <a:buChar char="Ø"/>
            </a:pPr>
            <a:r>
              <a:rPr lang="zh-CN" altLang="en-US" sz="2200" dirty="0">
                <a:latin typeface="华光中楷_CNKI" panose="02000500000000000000" pitchFamily="2" charset="-122"/>
                <a:ea typeface="华光中楷_CNKI" panose="02000500000000000000" pitchFamily="2" charset="-122"/>
              </a:rPr>
              <a:t>若期初内部交易存货包含的是</a:t>
            </a:r>
            <a:r>
              <a:rPr lang="zh-CN" altLang="en-US" sz="2200" dirty="0">
                <a:solidFill>
                  <a:srgbClr val="0000FF"/>
                </a:solidFill>
                <a:latin typeface="华光中楷_CNKI" panose="02000500000000000000" pitchFamily="2" charset="-122"/>
                <a:ea typeface="华光中楷_CNKI" panose="02000500000000000000" pitchFamily="2" charset="-122"/>
              </a:rPr>
              <a:t>未实现损失</a:t>
            </a:r>
            <a:r>
              <a:rPr lang="zh-CN" altLang="en-US" sz="2200" dirty="0">
                <a:latin typeface="华光中楷_CNKI" panose="02000500000000000000" pitchFamily="2" charset="-122"/>
                <a:ea typeface="华光中楷_CNKI" panose="02000500000000000000" pitchFamily="2" charset="-122"/>
              </a:rPr>
              <a:t>，则上述抵销分录的借贷方对调。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500"/>
                                        <p:tgtEl>
                                          <p:spTgt spid="819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196">
                                            <p:txEl>
                                              <p:pRg st="1" end="1"/>
                                            </p:txEl>
                                          </p:spTgt>
                                        </p:tgtEl>
                                        <p:attrNameLst>
                                          <p:attrName>style.visibility</p:attrName>
                                        </p:attrNameLst>
                                      </p:cBhvr>
                                      <p:to>
                                        <p:strVal val="visible"/>
                                      </p:to>
                                    </p:set>
                                    <p:animEffect transition="in" filter="blinds(horizontal)">
                                      <p:cBhvr>
                                        <p:cTn id="10" dur="500"/>
                                        <p:tgtEl>
                                          <p:spTgt spid="8196">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animEffect transition="in" filter="blinds(horizontal)">
                                      <p:cBhvr>
                                        <p:cTn id="13" dur="500"/>
                                        <p:tgtEl>
                                          <p:spTgt spid="8196">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196">
                                            <p:txEl>
                                              <p:pRg st="3" end="3"/>
                                            </p:txEl>
                                          </p:spTgt>
                                        </p:tgtEl>
                                        <p:attrNameLst>
                                          <p:attrName>style.visibility</p:attrName>
                                        </p:attrNameLst>
                                      </p:cBhvr>
                                      <p:to>
                                        <p:strVal val="visible"/>
                                      </p:to>
                                    </p:set>
                                    <p:animEffect transition="in" filter="blinds(horizontal)">
                                      <p:cBhvr>
                                        <p:cTn id="16" dur="500"/>
                                        <p:tgtEl>
                                          <p:spTgt spid="8196">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196">
                                            <p:txEl>
                                              <p:pRg st="4" end="4"/>
                                            </p:txEl>
                                          </p:spTgt>
                                        </p:tgtEl>
                                        <p:attrNameLst>
                                          <p:attrName>style.visibility</p:attrName>
                                        </p:attrNameLst>
                                      </p:cBhvr>
                                      <p:to>
                                        <p:strVal val="visible"/>
                                      </p:to>
                                    </p:set>
                                    <p:animEffect transition="in" filter="blinds(horizontal)">
                                      <p:cBhvr>
                                        <p:cTn id="19" dur="500"/>
                                        <p:tgtEl>
                                          <p:spTgt spid="8196">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196">
                                            <p:txEl>
                                              <p:pRg st="5" end="5"/>
                                            </p:txEl>
                                          </p:spTgt>
                                        </p:tgtEl>
                                        <p:attrNameLst>
                                          <p:attrName>style.visibility</p:attrName>
                                        </p:attrNameLst>
                                      </p:cBhvr>
                                      <p:to>
                                        <p:strVal val="visible"/>
                                      </p:to>
                                    </p:set>
                                    <p:animEffect transition="in" filter="blinds(horizontal)">
                                      <p:cBhvr>
                                        <p:cTn id="22" dur="500"/>
                                        <p:tgtEl>
                                          <p:spTgt spid="8196">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196">
                                            <p:txEl>
                                              <p:pRg st="6" end="6"/>
                                            </p:txEl>
                                          </p:spTgt>
                                        </p:tgtEl>
                                        <p:attrNameLst>
                                          <p:attrName>style.visibility</p:attrName>
                                        </p:attrNameLst>
                                      </p:cBhvr>
                                      <p:to>
                                        <p:strVal val="visible"/>
                                      </p:to>
                                    </p:set>
                                    <p:animEffect transition="in" filter="blinds(horizontal)">
                                      <p:cBhvr>
                                        <p:cTn id="25" dur="500"/>
                                        <p:tgtEl>
                                          <p:spTgt spid="8196">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196">
                                            <p:txEl>
                                              <p:pRg st="7" end="7"/>
                                            </p:txEl>
                                          </p:spTgt>
                                        </p:tgtEl>
                                        <p:attrNameLst>
                                          <p:attrName>style.visibility</p:attrName>
                                        </p:attrNameLst>
                                      </p:cBhvr>
                                      <p:to>
                                        <p:strVal val="visible"/>
                                      </p:to>
                                    </p:set>
                                    <p:animEffect transition="in" filter="blinds(horizontal)">
                                      <p:cBhvr>
                                        <p:cTn id="30" dur="500"/>
                                        <p:tgtEl>
                                          <p:spTgt spid="8196">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196">
                                            <p:txEl>
                                              <p:pRg st="8" end="8"/>
                                            </p:txEl>
                                          </p:spTgt>
                                        </p:tgtEl>
                                        <p:attrNameLst>
                                          <p:attrName>style.visibility</p:attrName>
                                        </p:attrNameLst>
                                      </p:cBhvr>
                                      <p:to>
                                        <p:strVal val="visible"/>
                                      </p:to>
                                    </p:set>
                                    <p:animEffect transition="in" filter="blinds(horizontal)">
                                      <p:cBhvr>
                                        <p:cTn id="33" dur="500"/>
                                        <p:tgtEl>
                                          <p:spTgt spid="8196">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196">
                                            <p:txEl>
                                              <p:pRg st="9" end="9"/>
                                            </p:txEl>
                                          </p:spTgt>
                                        </p:tgtEl>
                                        <p:attrNameLst>
                                          <p:attrName>style.visibility</p:attrName>
                                        </p:attrNameLst>
                                      </p:cBhvr>
                                      <p:to>
                                        <p:strVal val="visible"/>
                                      </p:to>
                                    </p:set>
                                    <p:animEffect transition="in" filter="blinds(horizontal)">
                                      <p:cBhvr>
                                        <p:cTn id="36" dur="500"/>
                                        <p:tgtEl>
                                          <p:spTgt spid="81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4240942-0B4C-4054-96A8-4FF560DFFA47}" type="slidenum">
              <a:rPr kumimoji="0" lang="en-US" altLang="zh-CN" sz="1400"/>
              <a:t>68</a:t>
            </a:fld>
            <a:endParaRPr kumimoji="0" lang="en-US" altLang="zh-CN" sz="1400"/>
          </a:p>
        </p:txBody>
      </p:sp>
      <p:sp>
        <p:nvSpPr>
          <p:cNvPr id="151555" name="TextBox 2"/>
          <p:cNvSpPr txBox="1">
            <a:spLocks noChangeArrowheads="1"/>
          </p:cNvSpPr>
          <p:nvPr/>
        </p:nvSpPr>
        <p:spPr bwMode="auto">
          <a:xfrm>
            <a:off x="250825" y="404815"/>
            <a:ext cx="871378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 2.10</a:t>
            </a:r>
          </a:p>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上市公司</a:t>
            </a:r>
            <a:r>
              <a:rPr lang="en-US" altLang="zh-CN" sz="2000" b="1">
                <a:solidFill>
                  <a:srgbClr val="000000"/>
                </a:solidFill>
              </a:rPr>
              <a:t>A</a:t>
            </a:r>
            <a:r>
              <a:rPr lang="zh-CN" altLang="zh-CN" sz="2000" b="1">
                <a:solidFill>
                  <a:srgbClr val="000000"/>
                </a:solidFill>
              </a:rPr>
              <a:t>公司有一家子公司</a:t>
            </a:r>
            <a:r>
              <a:rPr lang="en-US" altLang="zh-CN" sz="2000" b="1">
                <a:solidFill>
                  <a:srgbClr val="000000"/>
                </a:solidFill>
              </a:rPr>
              <a:t>B</a:t>
            </a:r>
            <a:r>
              <a:rPr lang="zh-CN" altLang="zh-CN" sz="2000" b="1">
                <a:solidFill>
                  <a:srgbClr val="000000"/>
                </a:solidFill>
              </a:rPr>
              <a:t>公司，</a:t>
            </a:r>
            <a:r>
              <a:rPr lang="en-US" altLang="zh-CN" sz="2000" b="1">
                <a:solidFill>
                  <a:srgbClr val="000000"/>
                </a:solidFill>
              </a:rPr>
              <a:t>A</a:t>
            </a:r>
            <a:r>
              <a:rPr lang="zh-CN" altLang="zh-CN" sz="2000" b="1">
                <a:solidFill>
                  <a:srgbClr val="000000"/>
                </a:solidFill>
              </a:rPr>
              <a:t>公司持有</a:t>
            </a:r>
            <a:r>
              <a:rPr lang="en-US" altLang="zh-CN" sz="2000" b="1">
                <a:solidFill>
                  <a:srgbClr val="000000"/>
                </a:solidFill>
              </a:rPr>
              <a:t>B</a:t>
            </a:r>
            <a:r>
              <a:rPr lang="zh-CN" altLang="zh-CN" sz="2000" b="1">
                <a:solidFill>
                  <a:srgbClr val="000000"/>
                </a:solidFill>
              </a:rPr>
              <a:t>公司</a:t>
            </a:r>
            <a:r>
              <a:rPr lang="en-US" altLang="zh-CN" sz="2000" b="1">
                <a:solidFill>
                  <a:srgbClr val="000000"/>
                </a:solidFill>
              </a:rPr>
              <a:t>80%</a:t>
            </a:r>
            <a:r>
              <a:rPr lang="zh-CN" altLang="zh-CN" sz="2000" b="1">
                <a:solidFill>
                  <a:srgbClr val="000000"/>
                </a:solidFill>
              </a:rPr>
              <a:t>的股权，</a:t>
            </a:r>
            <a:r>
              <a:rPr lang="en-US" altLang="zh-CN" sz="2000" b="1">
                <a:solidFill>
                  <a:srgbClr val="000000"/>
                </a:solidFill>
              </a:rPr>
              <a:t>B</a:t>
            </a:r>
            <a:r>
              <a:rPr lang="zh-CN" altLang="zh-CN" sz="2000" b="1">
                <a:solidFill>
                  <a:srgbClr val="000000"/>
                </a:solidFill>
              </a:rPr>
              <a:t>公司另外</a:t>
            </a:r>
            <a:r>
              <a:rPr lang="en-US" altLang="zh-CN" sz="2000" b="1">
                <a:solidFill>
                  <a:srgbClr val="000000"/>
                </a:solidFill>
              </a:rPr>
              <a:t>20%</a:t>
            </a:r>
            <a:r>
              <a:rPr lang="zh-CN" altLang="zh-CN" sz="2000" b="1">
                <a:solidFill>
                  <a:srgbClr val="000000"/>
                </a:solidFill>
              </a:rPr>
              <a:t>的股权由</a:t>
            </a:r>
            <a:r>
              <a:rPr lang="en-US" altLang="zh-CN" sz="2000" b="1">
                <a:solidFill>
                  <a:srgbClr val="000000"/>
                </a:solidFill>
              </a:rPr>
              <a:t>A</a:t>
            </a:r>
            <a:r>
              <a:rPr lang="zh-CN" altLang="zh-CN" sz="2000" b="1">
                <a:solidFill>
                  <a:srgbClr val="000000"/>
                </a:solidFill>
              </a:rPr>
              <a:t>公司的控股股东</a:t>
            </a:r>
            <a:r>
              <a:rPr lang="en-US" altLang="zh-CN" sz="2000" b="1">
                <a:solidFill>
                  <a:srgbClr val="000000"/>
                </a:solidFill>
              </a:rPr>
              <a:t>P</a:t>
            </a:r>
            <a:r>
              <a:rPr lang="zh-CN" altLang="zh-CN" sz="2000" b="1">
                <a:solidFill>
                  <a:srgbClr val="000000"/>
                </a:solidFill>
              </a:rPr>
              <a:t>公司持有。</a:t>
            </a:r>
            <a:r>
              <a:rPr lang="en-US" altLang="zh-CN" sz="2000" b="1">
                <a:solidFill>
                  <a:srgbClr val="000000"/>
                </a:solidFill>
              </a:rPr>
              <a:t>B</a:t>
            </a:r>
            <a:r>
              <a:rPr lang="zh-CN" altLang="zh-CN" sz="2000" b="1">
                <a:solidFill>
                  <a:srgbClr val="000000"/>
                </a:solidFill>
              </a:rPr>
              <a:t>公司有两部分业务，分别是</a:t>
            </a:r>
            <a:r>
              <a:rPr lang="en-US" altLang="zh-CN" sz="2000" b="1">
                <a:solidFill>
                  <a:srgbClr val="000000"/>
                </a:solidFill>
              </a:rPr>
              <a:t>B1</a:t>
            </a:r>
            <a:r>
              <a:rPr lang="zh-CN" altLang="zh-CN" sz="2000" b="1">
                <a:solidFill>
                  <a:srgbClr val="000000"/>
                </a:solidFill>
              </a:rPr>
              <a:t>业务和</a:t>
            </a:r>
            <a:r>
              <a:rPr lang="en-US" altLang="zh-CN" sz="2000" b="1">
                <a:solidFill>
                  <a:srgbClr val="000000"/>
                </a:solidFill>
              </a:rPr>
              <a:t>B2</a:t>
            </a:r>
            <a:r>
              <a:rPr lang="zh-CN" altLang="zh-CN" sz="2000" b="1">
                <a:solidFill>
                  <a:srgbClr val="000000"/>
                </a:solidFill>
              </a:rPr>
              <a:t>业务。</a:t>
            </a:r>
            <a:r>
              <a:rPr lang="en-US" altLang="zh-CN" sz="2000" b="1">
                <a:solidFill>
                  <a:srgbClr val="000000"/>
                </a:solidFill>
              </a:rPr>
              <a:t>2x14</a:t>
            </a:r>
            <a:r>
              <a:rPr lang="zh-CN" altLang="zh-CN" sz="2000" b="1">
                <a:solidFill>
                  <a:srgbClr val="000000"/>
                </a:solidFill>
              </a:rPr>
              <a:t>年</a:t>
            </a:r>
            <a:r>
              <a:rPr lang="en-US" altLang="zh-CN" sz="2000" b="1">
                <a:solidFill>
                  <a:srgbClr val="000000"/>
                </a:solidFill>
              </a:rPr>
              <a:t>12</a:t>
            </a:r>
            <a:r>
              <a:rPr lang="zh-CN" altLang="zh-CN" sz="2000" b="1">
                <a:solidFill>
                  <a:srgbClr val="000000"/>
                </a:solidFill>
              </a:rPr>
              <a:t>月，</a:t>
            </a:r>
            <a:r>
              <a:rPr lang="en-US" altLang="zh-CN" sz="2000" b="1">
                <a:solidFill>
                  <a:srgbClr val="000000"/>
                </a:solidFill>
              </a:rPr>
              <a:t>B</a:t>
            </a:r>
            <a:r>
              <a:rPr lang="zh-CN" altLang="zh-CN" sz="2000" b="1">
                <a:solidFill>
                  <a:srgbClr val="000000"/>
                </a:solidFill>
              </a:rPr>
              <a:t>公司将</a:t>
            </a:r>
            <a:r>
              <a:rPr lang="en-US" altLang="zh-CN" sz="2000" b="1">
                <a:solidFill>
                  <a:srgbClr val="000000"/>
                </a:solidFill>
              </a:rPr>
              <a:t>B1</a:t>
            </a:r>
            <a:r>
              <a:rPr lang="zh-CN" altLang="zh-CN" sz="2000" b="1">
                <a:solidFill>
                  <a:srgbClr val="000000"/>
                </a:solidFill>
              </a:rPr>
              <a:t>业务与</a:t>
            </a:r>
            <a:r>
              <a:rPr lang="en-US" altLang="zh-CN" sz="2000" b="1">
                <a:solidFill>
                  <a:srgbClr val="000000"/>
                </a:solidFill>
              </a:rPr>
              <a:t>B2</a:t>
            </a:r>
            <a:r>
              <a:rPr lang="zh-CN" altLang="zh-CN" sz="2000" b="1">
                <a:solidFill>
                  <a:srgbClr val="000000"/>
                </a:solidFill>
              </a:rPr>
              <a:t>业务分立为</a:t>
            </a:r>
            <a:r>
              <a:rPr lang="en-US" altLang="zh-CN" sz="2000" b="1">
                <a:solidFill>
                  <a:srgbClr val="000000"/>
                </a:solidFill>
              </a:rPr>
              <a:t>B1</a:t>
            </a:r>
            <a:r>
              <a:rPr lang="zh-CN" altLang="zh-CN" sz="2000" b="1">
                <a:solidFill>
                  <a:srgbClr val="000000"/>
                </a:solidFill>
              </a:rPr>
              <a:t>和</a:t>
            </a:r>
            <a:r>
              <a:rPr lang="en-US" altLang="zh-CN" sz="2000" b="1">
                <a:solidFill>
                  <a:srgbClr val="000000"/>
                </a:solidFill>
              </a:rPr>
              <a:t>B2</a:t>
            </a:r>
            <a:r>
              <a:rPr lang="zh-CN" altLang="zh-CN" sz="2000" b="1">
                <a:solidFill>
                  <a:srgbClr val="000000"/>
                </a:solidFill>
              </a:rPr>
              <a:t>两家公司，分立后，基于</a:t>
            </a:r>
            <a:r>
              <a:rPr lang="en-US" altLang="zh-CN" sz="2000" b="1">
                <a:solidFill>
                  <a:srgbClr val="000000"/>
                </a:solidFill>
              </a:rPr>
              <a:t>B1</a:t>
            </a:r>
            <a:r>
              <a:rPr lang="zh-CN" altLang="zh-CN" sz="2000" b="1">
                <a:solidFill>
                  <a:srgbClr val="000000"/>
                </a:solidFill>
              </a:rPr>
              <a:t>公司和</a:t>
            </a:r>
            <a:r>
              <a:rPr lang="en-US" altLang="zh-CN" sz="2000" b="1">
                <a:solidFill>
                  <a:srgbClr val="000000"/>
                </a:solidFill>
              </a:rPr>
              <a:t>B2</a:t>
            </a:r>
            <a:r>
              <a:rPr lang="zh-CN" altLang="zh-CN" sz="2000" b="1">
                <a:solidFill>
                  <a:srgbClr val="000000"/>
                </a:solidFill>
              </a:rPr>
              <a:t>公司净资产的公允价值，</a:t>
            </a:r>
            <a:r>
              <a:rPr lang="en-US" altLang="zh-CN" sz="2000" b="1">
                <a:solidFill>
                  <a:srgbClr val="000000"/>
                </a:solidFill>
              </a:rPr>
              <a:t>A</a:t>
            </a:r>
            <a:r>
              <a:rPr lang="zh-CN" altLang="zh-CN" sz="2000" b="1">
                <a:solidFill>
                  <a:srgbClr val="000000"/>
                </a:solidFill>
              </a:rPr>
              <a:t>公司持有</a:t>
            </a:r>
            <a:r>
              <a:rPr lang="en-US" altLang="zh-CN" sz="2000" b="1">
                <a:solidFill>
                  <a:srgbClr val="000000"/>
                </a:solidFill>
              </a:rPr>
              <a:t>B1</a:t>
            </a:r>
            <a:r>
              <a:rPr lang="zh-CN" altLang="zh-CN" sz="2000" b="1">
                <a:solidFill>
                  <a:srgbClr val="000000"/>
                </a:solidFill>
              </a:rPr>
              <a:t>公司</a:t>
            </a:r>
            <a:r>
              <a:rPr lang="en-US" altLang="zh-CN" sz="2000" b="1">
                <a:solidFill>
                  <a:srgbClr val="000000"/>
                </a:solidFill>
              </a:rPr>
              <a:t>100%</a:t>
            </a:r>
            <a:r>
              <a:rPr lang="zh-CN" altLang="zh-CN" sz="2000" b="1">
                <a:solidFill>
                  <a:srgbClr val="000000"/>
                </a:solidFill>
              </a:rPr>
              <a:t>的股权，</a:t>
            </a:r>
            <a:r>
              <a:rPr lang="en-US" altLang="zh-CN" sz="2000" b="1">
                <a:solidFill>
                  <a:srgbClr val="000000"/>
                </a:solidFill>
              </a:rPr>
              <a:t>P</a:t>
            </a:r>
            <a:r>
              <a:rPr lang="zh-CN" altLang="zh-CN" sz="2000" b="1">
                <a:solidFill>
                  <a:srgbClr val="000000"/>
                </a:solidFill>
              </a:rPr>
              <a:t>公司持有</a:t>
            </a:r>
            <a:r>
              <a:rPr lang="en-US" altLang="zh-CN" sz="2000" b="1">
                <a:solidFill>
                  <a:srgbClr val="000000"/>
                </a:solidFill>
              </a:rPr>
              <a:t>B2</a:t>
            </a:r>
            <a:r>
              <a:rPr lang="zh-CN" altLang="zh-CN" sz="2000" b="1">
                <a:solidFill>
                  <a:srgbClr val="000000"/>
                </a:solidFill>
              </a:rPr>
              <a:t>公司的</a:t>
            </a:r>
            <a:r>
              <a:rPr lang="en-US" altLang="zh-CN" sz="2000" b="1">
                <a:solidFill>
                  <a:srgbClr val="000000"/>
                </a:solidFill>
              </a:rPr>
              <a:t>100%</a:t>
            </a:r>
            <a:r>
              <a:rPr lang="zh-CN" altLang="zh-CN" sz="2000" b="1">
                <a:solidFill>
                  <a:srgbClr val="000000"/>
                </a:solidFill>
              </a:rPr>
              <a:t>的股权，双方均无须支付补价。分立日的净资产情况如下表所示（单位：万元）：</a:t>
            </a:r>
            <a:endParaRPr lang="zh-CN" altLang="en-US" sz="2000" b="1">
              <a:solidFill>
                <a:srgbClr val="000000"/>
              </a:solidFill>
            </a:endParaRPr>
          </a:p>
        </p:txBody>
      </p:sp>
      <p:graphicFrame>
        <p:nvGraphicFramePr>
          <p:cNvPr id="6" name="表格 5"/>
          <p:cNvGraphicFramePr>
            <a:graphicFrameLocks noGrp="1"/>
          </p:cNvGraphicFramePr>
          <p:nvPr/>
        </p:nvGraphicFramePr>
        <p:xfrm>
          <a:off x="611190" y="2746377"/>
          <a:ext cx="7561261" cy="1403351"/>
        </p:xfrm>
        <a:graphic>
          <a:graphicData uri="http://schemas.openxmlformats.org/drawingml/2006/table">
            <a:tbl>
              <a:tblPr>
                <a:tableStyleId>{5C22544A-7EE6-4342-B048-85BDC9FD1C3A}</a:tableStyleId>
              </a:tblPr>
              <a:tblGrid>
                <a:gridCol w="2622751">
                  <a:extLst>
                    <a:ext uri="{9D8B030D-6E8A-4147-A177-3AD203B41FA5}">
                      <a16:colId xmlns:a16="http://schemas.microsoft.com/office/drawing/2014/main" val="20000"/>
                    </a:ext>
                  </a:extLst>
                </a:gridCol>
                <a:gridCol w="1690237">
                  <a:extLst>
                    <a:ext uri="{9D8B030D-6E8A-4147-A177-3AD203B41FA5}">
                      <a16:colId xmlns:a16="http://schemas.microsoft.com/office/drawing/2014/main" val="20001"/>
                    </a:ext>
                  </a:extLst>
                </a:gridCol>
                <a:gridCol w="1716856">
                  <a:extLst>
                    <a:ext uri="{9D8B030D-6E8A-4147-A177-3AD203B41FA5}">
                      <a16:colId xmlns:a16="http://schemas.microsoft.com/office/drawing/2014/main" val="20002"/>
                    </a:ext>
                  </a:extLst>
                </a:gridCol>
                <a:gridCol w="1531417">
                  <a:extLst>
                    <a:ext uri="{9D8B030D-6E8A-4147-A177-3AD203B41FA5}">
                      <a16:colId xmlns:a16="http://schemas.microsoft.com/office/drawing/2014/main" val="20003"/>
                    </a:ext>
                  </a:extLst>
                </a:gridCol>
              </a:tblGrid>
              <a:tr h="466403">
                <a:tc>
                  <a:txBody>
                    <a:bodyPr/>
                    <a:lstStyle/>
                    <a:p>
                      <a:pPr algn="ctr">
                        <a:lnSpc>
                          <a:spcPct val="150000"/>
                        </a:lnSpc>
                        <a:spcAft>
                          <a:spcPts val="0"/>
                        </a:spcAft>
                      </a:pPr>
                      <a:r>
                        <a:rPr lang="zh-CN" sz="1800" b="1" kern="100">
                          <a:solidFill>
                            <a:srgbClr val="000000"/>
                          </a:solidFill>
                          <a:effectLst/>
                        </a:rPr>
                        <a:t>项目</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B1</a:t>
                      </a:r>
                      <a:r>
                        <a:rPr lang="zh-CN" sz="1800" b="1" kern="100">
                          <a:solidFill>
                            <a:srgbClr val="000000"/>
                          </a:solidFill>
                          <a:effectLst/>
                        </a:rPr>
                        <a:t>公司</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B2</a:t>
                      </a:r>
                      <a:r>
                        <a:rPr lang="zh-CN" sz="1800" b="1" kern="100">
                          <a:solidFill>
                            <a:srgbClr val="000000"/>
                          </a:solidFill>
                          <a:effectLst/>
                        </a:rPr>
                        <a:t>公司</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zh-CN" sz="1800" b="1" kern="100">
                          <a:solidFill>
                            <a:srgbClr val="000000"/>
                          </a:solidFill>
                          <a:effectLst/>
                        </a:rPr>
                        <a:t>合计</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extLst>
                  <a:ext uri="{0D108BD9-81ED-4DB2-BD59-A6C34878D82A}">
                    <a16:rowId xmlns:a16="http://schemas.microsoft.com/office/drawing/2014/main" val="10000"/>
                  </a:ext>
                </a:extLst>
              </a:tr>
              <a:tr h="468474">
                <a:tc>
                  <a:txBody>
                    <a:bodyPr/>
                    <a:lstStyle/>
                    <a:p>
                      <a:pPr algn="ctr">
                        <a:lnSpc>
                          <a:spcPct val="150000"/>
                        </a:lnSpc>
                        <a:spcAft>
                          <a:spcPts val="0"/>
                        </a:spcAft>
                      </a:pPr>
                      <a:r>
                        <a:rPr lang="zh-CN" sz="1800" b="1" kern="100">
                          <a:solidFill>
                            <a:srgbClr val="000000"/>
                          </a:solidFill>
                          <a:effectLst/>
                        </a:rPr>
                        <a:t>分立日净资产账面价值</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7,000</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1,000</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8,000</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extLst>
                  <a:ext uri="{0D108BD9-81ED-4DB2-BD59-A6C34878D82A}">
                    <a16:rowId xmlns:a16="http://schemas.microsoft.com/office/drawing/2014/main" val="10001"/>
                  </a:ext>
                </a:extLst>
              </a:tr>
              <a:tr h="468474">
                <a:tc>
                  <a:txBody>
                    <a:bodyPr/>
                    <a:lstStyle/>
                    <a:p>
                      <a:pPr algn="ctr">
                        <a:lnSpc>
                          <a:spcPct val="150000"/>
                        </a:lnSpc>
                        <a:spcAft>
                          <a:spcPts val="0"/>
                        </a:spcAft>
                      </a:pPr>
                      <a:r>
                        <a:rPr lang="zh-CN" sz="1800" b="1" kern="100">
                          <a:solidFill>
                            <a:srgbClr val="000000"/>
                          </a:solidFill>
                          <a:effectLst/>
                        </a:rPr>
                        <a:t>分立日净资产公允价值</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8,000</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a:solidFill>
                            <a:srgbClr val="000000"/>
                          </a:solidFill>
                          <a:effectLst/>
                        </a:rPr>
                        <a:t>2,000</a:t>
                      </a:r>
                      <a:endParaRPr lang="zh-CN" sz="1800" b="1" kern="10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tc>
                  <a:txBody>
                    <a:bodyPr/>
                    <a:lstStyle/>
                    <a:p>
                      <a:pPr algn="ctr">
                        <a:lnSpc>
                          <a:spcPct val="150000"/>
                        </a:lnSpc>
                        <a:spcAft>
                          <a:spcPts val="0"/>
                        </a:spcAft>
                      </a:pPr>
                      <a:r>
                        <a:rPr lang="en-US" sz="1800" b="1" kern="100" dirty="0">
                          <a:solidFill>
                            <a:srgbClr val="000000"/>
                          </a:solidFill>
                          <a:effectLst/>
                        </a:rPr>
                        <a:t>10,000</a:t>
                      </a:r>
                      <a:endParaRPr lang="zh-CN" sz="1800" b="1" kern="100" dirty="0">
                        <a:solidFill>
                          <a:srgbClr val="000000"/>
                        </a:solidFill>
                        <a:effectLst/>
                        <a:latin typeface="Calibri" panose="020F0502020204030204"/>
                        <a:ea typeface="宋体" panose="02010600030101010101" pitchFamily="2" charset="-122"/>
                        <a:cs typeface="Times New Roman" panose="02020603050405020304"/>
                      </a:endParaRPr>
                    </a:p>
                  </a:txBody>
                  <a:tcPr marL="68584" marR="68584" marT="0" marB="0">
                    <a:solidFill>
                      <a:schemeClr val="bg1">
                        <a:lumMod val="85000"/>
                      </a:schemeClr>
                    </a:solidFill>
                  </a:tcPr>
                </a:tc>
                <a:extLst>
                  <a:ext uri="{0D108BD9-81ED-4DB2-BD59-A6C34878D82A}">
                    <a16:rowId xmlns:a16="http://schemas.microsoft.com/office/drawing/2014/main" val="10002"/>
                  </a:ext>
                </a:extLst>
              </a:tr>
            </a:tbl>
          </a:graphicData>
        </a:graphic>
      </p:graphicFrame>
      <p:sp>
        <p:nvSpPr>
          <p:cNvPr id="151578" name="TextBox 6"/>
          <p:cNvSpPr txBox="1">
            <a:spLocks noChangeArrowheads="1"/>
          </p:cNvSpPr>
          <p:nvPr/>
        </p:nvSpPr>
        <p:spPr bwMode="auto">
          <a:xfrm>
            <a:off x="323850" y="4437065"/>
            <a:ext cx="8496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分立前，</a:t>
            </a:r>
            <a:r>
              <a:rPr lang="en-US" altLang="zh-CN" sz="2000" b="1">
                <a:solidFill>
                  <a:srgbClr val="000000"/>
                </a:solidFill>
              </a:rPr>
              <a:t>A</a:t>
            </a:r>
            <a:r>
              <a:rPr lang="zh-CN" altLang="zh-CN" sz="2000" b="1">
                <a:solidFill>
                  <a:srgbClr val="000000"/>
                </a:solidFill>
              </a:rPr>
              <a:t>公司合并财务报表中包括了</a:t>
            </a:r>
            <a:r>
              <a:rPr lang="en-US" altLang="zh-CN" sz="2000" b="1">
                <a:solidFill>
                  <a:srgbClr val="000000"/>
                </a:solidFill>
              </a:rPr>
              <a:t>B</a:t>
            </a:r>
            <a:r>
              <a:rPr lang="zh-CN" altLang="zh-CN" sz="2000" b="1">
                <a:solidFill>
                  <a:srgbClr val="000000"/>
                </a:solidFill>
              </a:rPr>
              <a:t>公司净资产</a:t>
            </a:r>
            <a:r>
              <a:rPr lang="en-US" altLang="zh-CN" sz="2000" b="1">
                <a:solidFill>
                  <a:srgbClr val="000000"/>
                </a:solidFill>
              </a:rPr>
              <a:t>8,000</a:t>
            </a:r>
            <a:r>
              <a:rPr lang="zh-CN" altLang="zh-CN" sz="2000" b="1">
                <a:solidFill>
                  <a:srgbClr val="000000"/>
                </a:solidFill>
              </a:rPr>
              <a:t>万元，其中归属于母公司普通股股东权益为</a:t>
            </a:r>
            <a:r>
              <a:rPr lang="en-US" altLang="zh-CN" sz="2000" b="1">
                <a:solidFill>
                  <a:srgbClr val="000000"/>
                </a:solidFill>
              </a:rPr>
              <a:t>6,400</a:t>
            </a:r>
            <a:r>
              <a:rPr lang="zh-CN" altLang="zh-CN" sz="2000" b="1">
                <a:solidFill>
                  <a:srgbClr val="000000"/>
                </a:solidFill>
              </a:rPr>
              <a:t>万元，少数股东权益为</a:t>
            </a:r>
            <a:r>
              <a:rPr lang="en-US" altLang="zh-CN" sz="2000" b="1">
                <a:solidFill>
                  <a:srgbClr val="000000"/>
                </a:solidFill>
              </a:rPr>
              <a:t>1,600</a:t>
            </a:r>
            <a:r>
              <a:rPr lang="zh-CN" altLang="zh-CN" sz="2000" b="1">
                <a:solidFill>
                  <a:srgbClr val="000000"/>
                </a:solidFill>
              </a:rPr>
              <a:t>万元。</a:t>
            </a:r>
            <a:endParaRPr lang="en-US" altLang="zh-CN" sz="2000" b="1">
              <a:solidFill>
                <a:srgbClr val="000000"/>
              </a:solidFill>
            </a:endParaRPr>
          </a:p>
          <a:p>
            <a:pPr eaLnBrk="1" hangingPunct="1">
              <a:spcBef>
                <a:spcPct val="0"/>
              </a:spcBef>
              <a:buClrTx/>
              <a:buSzTx/>
              <a:buFontTx/>
              <a:buNone/>
            </a:pPr>
            <a:endParaRPr lang="zh-CN" altLang="zh-CN" sz="2000" b="1">
              <a:solidFill>
                <a:srgbClr val="000000"/>
              </a:solidFill>
            </a:endParaRPr>
          </a:p>
          <a:p>
            <a:pPr eaLnBrk="1" hangingPunct="1">
              <a:spcBef>
                <a:spcPct val="0"/>
              </a:spcBef>
              <a:buClrTx/>
              <a:buSzTx/>
              <a:buFontTx/>
              <a:buNone/>
            </a:pPr>
            <a:r>
              <a:rPr lang="zh-CN" altLang="zh-CN" sz="2000" b="1">
                <a:solidFill>
                  <a:srgbClr val="FF0000"/>
                </a:solidFill>
              </a:rPr>
              <a:t>问题：</a:t>
            </a:r>
            <a:r>
              <a:rPr lang="en-US" altLang="zh-CN" sz="2000" b="1">
                <a:solidFill>
                  <a:srgbClr val="000000"/>
                </a:solidFill>
              </a:rPr>
              <a:t>A</a:t>
            </a:r>
            <a:r>
              <a:rPr lang="zh-CN" altLang="zh-CN" sz="2000" b="1">
                <a:solidFill>
                  <a:srgbClr val="000000"/>
                </a:solidFill>
              </a:rPr>
              <a:t>公司合并财务报表中，对此次分立应该如何进行会计处理？</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2D7557E5-229E-451D-A908-2F1BEED22D02}" type="slidenum">
              <a:rPr kumimoji="0" lang="en-US" altLang="zh-CN" sz="1400"/>
              <a:t>69</a:t>
            </a:fld>
            <a:endParaRPr kumimoji="0" lang="en-US" altLang="zh-CN" sz="1400"/>
          </a:p>
        </p:txBody>
      </p:sp>
      <p:sp>
        <p:nvSpPr>
          <p:cNvPr id="152579" name="TextBox 2"/>
          <p:cNvSpPr txBox="1">
            <a:spLocks noChangeArrowheads="1"/>
          </p:cNvSpPr>
          <p:nvPr/>
        </p:nvSpPr>
        <p:spPr bwMode="auto">
          <a:xfrm>
            <a:off x="323852" y="333377"/>
            <a:ext cx="84248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rPr>
              <a:t>Case 2.11</a:t>
            </a:r>
          </a:p>
          <a:p>
            <a:pPr eaLnBrk="1" hangingPunct="1">
              <a:spcBef>
                <a:spcPct val="0"/>
              </a:spcBef>
              <a:buClrTx/>
              <a:buSzTx/>
              <a:buFontTx/>
              <a:buNone/>
            </a:pPr>
            <a:r>
              <a:rPr lang="en-US" altLang="zh-CN" sz="2400"/>
              <a:t>     </a:t>
            </a:r>
            <a:r>
              <a:rPr lang="en-US" altLang="zh-CN" sz="2000" b="1">
                <a:solidFill>
                  <a:srgbClr val="000000"/>
                </a:solidFill>
              </a:rPr>
              <a:t>A</a:t>
            </a:r>
            <a:r>
              <a:rPr lang="zh-CN" altLang="zh-CN" sz="2000" b="1">
                <a:solidFill>
                  <a:srgbClr val="000000"/>
                </a:solidFill>
              </a:rPr>
              <a:t>公司为上市公司，</a:t>
            </a:r>
            <a:r>
              <a:rPr lang="en-US" altLang="zh-CN" sz="2000" b="1">
                <a:solidFill>
                  <a:srgbClr val="000000"/>
                </a:solidFill>
              </a:rPr>
              <a:t>A</a:t>
            </a:r>
            <a:r>
              <a:rPr lang="zh-CN" altLang="zh-CN" sz="2000" b="1">
                <a:solidFill>
                  <a:srgbClr val="000000"/>
                </a:solidFill>
              </a:rPr>
              <a:t>公司持有</a:t>
            </a:r>
            <a:r>
              <a:rPr lang="en-US" altLang="zh-CN" sz="2000" b="1">
                <a:solidFill>
                  <a:srgbClr val="000000"/>
                </a:solidFill>
              </a:rPr>
              <a:t>B</a:t>
            </a:r>
            <a:r>
              <a:rPr lang="zh-CN" altLang="zh-CN" sz="2000" b="1">
                <a:solidFill>
                  <a:srgbClr val="000000"/>
                </a:solidFill>
              </a:rPr>
              <a:t>公司</a:t>
            </a:r>
            <a:r>
              <a:rPr lang="en-US" altLang="zh-CN" sz="2000" b="1">
                <a:solidFill>
                  <a:srgbClr val="000000"/>
                </a:solidFill>
              </a:rPr>
              <a:t>100%</a:t>
            </a:r>
            <a:r>
              <a:rPr lang="zh-CN" altLang="zh-CN" sz="2000" b="1">
                <a:solidFill>
                  <a:srgbClr val="000000"/>
                </a:solidFill>
              </a:rPr>
              <a:t>的股权，</a:t>
            </a:r>
            <a:r>
              <a:rPr lang="en-US" altLang="zh-CN" sz="2000" b="1">
                <a:solidFill>
                  <a:srgbClr val="000000"/>
                </a:solidFill>
              </a:rPr>
              <a:t>B</a:t>
            </a:r>
            <a:r>
              <a:rPr lang="zh-CN" altLang="zh-CN" sz="2000" b="1">
                <a:solidFill>
                  <a:srgbClr val="000000"/>
                </a:solidFill>
              </a:rPr>
              <a:t>公司为</a:t>
            </a:r>
            <a:r>
              <a:rPr lang="en-US" altLang="zh-CN" sz="2000" b="1">
                <a:solidFill>
                  <a:srgbClr val="000000"/>
                </a:solidFill>
              </a:rPr>
              <a:t>A</a:t>
            </a:r>
            <a:r>
              <a:rPr lang="zh-CN" altLang="zh-CN" sz="2000" b="1">
                <a:solidFill>
                  <a:srgbClr val="000000"/>
                </a:solidFill>
              </a:rPr>
              <a:t>公司的全资子公司。</a:t>
            </a:r>
            <a:r>
              <a:rPr lang="en-US" altLang="zh-CN" sz="2000" b="1">
                <a:solidFill>
                  <a:srgbClr val="000000"/>
                </a:solidFill>
              </a:rPr>
              <a:t>A</a:t>
            </a:r>
            <a:r>
              <a:rPr lang="zh-CN" altLang="zh-CN" sz="2000" b="1">
                <a:solidFill>
                  <a:srgbClr val="000000"/>
                </a:solidFill>
              </a:rPr>
              <a:t>公司持有</a:t>
            </a:r>
            <a:r>
              <a:rPr lang="en-US" altLang="zh-CN" sz="2000" b="1">
                <a:solidFill>
                  <a:srgbClr val="000000"/>
                </a:solidFill>
              </a:rPr>
              <a:t>C</a:t>
            </a:r>
            <a:r>
              <a:rPr lang="zh-CN" altLang="zh-CN" sz="2000" b="1">
                <a:solidFill>
                  <a:srgbClr val="000000"/>
                </a:solidFill>
              </a:rPr>
              <a:t>公司</a:t>
            </a:r>
            <a:r>
              <a:rPr lang="en-US" altLang="zh-CN" sz="2000" b="1">
                <a:solidFill>
                  <a:srgbClr val="000000"/>
                </a:solidFill>
              </a:rPr>
              <a:t>20%</a:t>
            </a:r>
            <a:r>
              <a:rPr lang="zh-CN" altLang="zh-CN" sz="2000" b="1">
                <a:solidFill>
                  <a:srgbClr val="000000"/>
                </a:solidFill>
              </a:rPr>
              <a:t>的股权，对</a:t>
            </a:r>
            <a:r>
              <a:rPr lang="en-US" altLang="zh-CN" sz="2000" b="1">
                <a:solidFill>
                  <a:srgbClr val="000000"/>
                </a:solidFill>
              </a:rPr>
              <a:t>C</a:t>
            </a:r>
            <a:r>
              <a:rPr lang="zh-CN" altLang="zh-CN" sz="2000" b="1">
                <a:solidFill>
                  <a:srgbClr val="000000"/>
                </a:solidFill>
              </a:rPr>
              <a:t>公司有重大影响。</a:t>
            </a:r>
            <a:r>
              <a:rPr lang="en-US" altLang="zh-CN" sz="2000" b="1">
                <a:solidFill>
                  <a:srgbClr val="000000"/>
                </a:solidFill>
              </a:rPr>
              <a:t>2x12</a:t>
            </a:r>
            <a:r>
              <a:rPr lang="zh-CN" altLang="zh-CN" sz="2000" b="1">
                <a:solidFill>
                  <a:srgbClr val="000000"/>
                </a:solidFill>
              </a:rPr>
              <a:t>年</a:t>
            </a:r>
            <a:r>
              <a:rPr lang="en-US" altLang="zh-CN" sz="2000" b="1">
                <a:solidFill>
                  <a:srgbClr val="000000"/>
                </a:solidFill>
              </a:rPr>
              <a:t>3</a:t>
            </a:r>
            <a:r>
              <a:rPr lang="zh-CN" altLang="zh-CN" sz="2000" b="1">
                <a:solidFill>
                  <a:srgbClr val="000000"/>
                </a:solidFill>
              </a:rPr>
              <a:t>月，</a:t>
            </a:r>
            <a:r>
              <a:rPr lang="en-US" altLang="zh-CN" sz="2000" b="1">
                <a:solidFill>
                  <a:srgbClr val="000000"/>
                </a:solidFill>
              </a:rPr>
              <a:t>B</a:t>
            </a:r>
            <a:r>
              <a:rPr lang="zh-CN" altLang="zh-CN" sz="2000" b="1">
                <a:solidFill>
                  <a:srgbClr val="000000"/>
                </a:solidFill>
              </a:rPr>
              <a:t>公司和</a:t>
            </a:r>
            <a:r>
              <a:rPr lang="en-US" altLang="zh-CN" sz="2000" b="1">
                <a:solidFill>
                  <a:srgbClr val="000000"/>
                </a:solidFill>
              </a:rPr>
              <a:t>C</a:t>
            </a:r>
            <a:r>
              <a:rPr lang="zh-CN" altLang="zh-CN" sz="2000" b="1">
                <a:solidFill>
                  <a:srgbClr val="000000"/>
                </a:solidFill>
              </a:rPr>
              <a:t>公司出资新设</a:t>
            </a:r>
            <a:r>
              <a:rPr lang="en-US" altLang="zh-CN" sz="2000" b="1">
                <a:solidFill>
                  <a:srgbClr val="000000"/>
                </a:solidFill>
              </a:rPr>
              <a:t>D</a:t>
            </a:r>
            <a:r>
              <a:rPr lang="zh-CN" altLang="zh-CN" sz="2000" b="1">
                <a:solidFill>
                  <a:srgbClr val="000000"/>
                </a:solidFill>
              </a:rPr>
              <a:t>公司，其中</a:t>
            </a:r>
            <a:r>
              <a:rPr lang="en-US" altLang="zh-CN" sz="2000" b="1">
                <a:solidFill>
                  <a:srgbClr val="000000"/>
                </a:solidFill>
              </a:rPr>
              <a:t>B</a:t>
            </a:r>
            <a:r>
              <a:rPr lang="zh-CN" altLang="zh-CN" sz="2000" b="1">
                <a:solidFill>
                  <a:srgbClr val="000000"/>
                </a:solidFill>
              </a:rPr>
              <a:t>公司以房屋和及其设备出资，持股</a:t>
            </a:r>
            <a:r>
              <a:rPr lang="en-US" altLang="zh-CN" sz="2000" b="1">
                <a:solidFill>
                  <a:srgbClr val="000000"/>
                </a:solidFill>
              </a:rPr>
              <a:t>60%</a:t>
            </a:r>
            <a:r>
              <a:rPr lang="zh-CN" altLang="zh-CN" sz="2000" b="1">
                <a:solidFill>
                  <a:srgbClr val="000000"/>
                </a:solidFill>
              </a:rPr>
              <a:t>并控股</a:t>
            </a:r>
            <a:r>
              <a:rPr lang="en-US" altLang="zh-CN" sz="2000" b="1">
                <a:solidFill>
                  <a:srgbClr val="000000"/>
                </a:solidFill>
              </a:rPr>
              <a:t>D</a:t>
            </a:r>
            <a:r>
              <a:rPr lang="zh-CN" altLang="zh-CN" sz="2000" b="1">
                <a:solidFill>
                  <a:srgbClr val="000000"/>
                </a:solidFill>
              </a:rPr>
              <a:t>公司。</a:t>
            </a:r>
            <a:r>
              <a:rPr lang="en-US" altLang="zh-CN" sz="2000" b="1">
                <a:solidFill>
                  <a:srgbClr val="000000"/>
                </a:solidFill>
              </a:rPr>
              <a:t>C</a:t>
            </a:r>
            <a:r>
              <a:rPr lang="zh-CN" altLang="zh-CN" sz="2000" b="1">
                <a:solidFill>
                  <a:srgbClr val="000000"/>
                </a:solidFill>
              </a:rPr>
              <a:t>公司以</a:t>
            </a:r>
            <a:r>
              <a:rPr lang="en-US" altLang="zh-CN" sz="2000" b="1">
                <a:solidFill>
                  <a:srgbClr val="000000"/>
                </a:solidFill>
              </a:rPr>
              <a:t>3</a:t>
            </a:r>
            <a:r>
              <a:rPr lang="zh-CN" altLang="zh-CN" sz="2000" b="1">
                <a:solidFill>
                  <a:srgbClr val="000000"/>
                </a:solidFill>
              </a:rPr>
              <a:t>亿元现金和存货出资，持股</a:t>
            </a:r>
            <a:r>
              <a:rPr lang="en-US" altLang="zh-CN" sz="2000" b="1">
                <a:solidFill>
                  <a:srgbClr val="000000"/>
                </a:solidFill>
              </a:rPr>
              <a:t>40%</a:t>
            </a:r>
            <a:r>
              <a:rPr lang="zh-CN" altLang="zh-CN" sz="2000" b="1">
                <a:solidFill>
                  <a:srgbClr val="000000"/>
                </a:solidFill>
              </a:rPr>
              <a:t>。</a:t>
            </a:r>
            <a:r>
              <a:rPr lang="en-US" altLang="zh-CN" sz="2000" b="1">
                <a:solidFill>
                  <a:srgbClr val="000000"/>
                </a:solidFill>
              </a:rPr>
              <a:t>D</a:t>
            </a:r>
            <a:r>
              <a:rPr lang="zh-CN" altLang="zh-CN" sz="2000" b="1">
                <a:solidFill>
                  <a:srgbClr val="000000"/>
                </a:solidFill>
              </a:rPr>
              <a:t>公司进行利润分配及清算时，</a:t>
            </a:r>
            <a:r>
              <a:rPr lang="en-US" altLang="zh-CN" sz="2000" b="1">
                <a:solidFill>
                  <a:srgbClr val="000000"/>
                </a:solidFill>
              </a:rPr>
              <a:t>B</a:t>
            </a:r>
            <a:r>
              <a:rPr lang="zh-CN" altLang="zh-CN" sz="2000" b="1">
                <a:solidFill>
                  <a:srgbClr val="000000"/>
                </a:solidFill>
              </a:rPr>
              <a:t>、</a:t>
            </a:r>
            <a:r>
              <a:rPr lang="en-US" altLang="zh-CN" sz="2000" b="1">
                <a:solidFill>
                  <a:srgbClr val="000000"/>
                </a:solidFill>
              </a:rPr>
              <a:t>C</a:t>
            </a:r>
            <a:r>
              <a:rPr lang="zh-CN" altLang="zh-CN" sz="2000" b="1">
                <a:solidFill>
                  <a:srgbClr val="000000"/>
                </a:solidFill>
              </a:rPr>
              <a:t>公司按期持股比例分享净利润和剩余净资产。</a:t>
            </a:r>
            <a:r>
              <a:rPr lang="en-US" altLang="zh-CN" sz="2000" b="1">
                <a:solidFill>
                  <a:srgbClr val="000000"/>
                </a:solidFill>
              </a:rPr>
              <a:t>B</a:t>
            </a:r>
            <a:r>
              <a:rPr lang="zh-CN" altLang="zh-CN" sz="2000" b="1">
                <a:solidFill>
                  <a:srgbClr val="000000"/>
                </a:solidFill>
              </a:rPr>
              <a:t>公司用于出资的房屋和机器设备不构成业务，相关资产的原账面价值为</a:t>
            </a:r>
            <a:r>
              <a:rPr lang="en-US" altLang="zh-CN" sz="2000" b="1">
                <a:solidFill>
                  <a:srgbClr val="000000"/>
                </a:solidFill>
              </a:rPr>
              <a:t>5.5</a:t>
            </a:r>
            <a:r>
              <a:rPr lang="zh-CN" altLang="zh-CN" sz="2000" b="1">
                <a:solidFill>
                  <a:srgbClr val="000000"/>
                </a:solidFill>
              </a:rPr>
              <a:t>亿元，评估价值为</a:t>
            </a:r>
            <a:r>
              <a:rPr lang="en-US" altLang="zh-CN" sz="2000" b="1">
                <a:solidFill>
                  <a:srgbClr val="000000"/>
                </a:solidFill>
              </a:rPr>
              <a:t>6</a:t>
            </a:r>
            <a:r>
              <a:rPr lang="zh-CN" altLang="zh-CN" sz="2000" b="1">
                <a:solidFill>
                  <a:srgbClr val="000000"/>
                </a:solidFill>
              </a:rPr>
              <a:t>亿元，评估增值为</a:t>
            </a:r>
            <a:r>
              <a:rPr lang="en-US" altLang="zh-CN" sz="2000" b="1">
                <a:solidFill>
                  <a:srgbClr val="000000"/>
                </a:solidFill>
              </a:rPr>
              <a:t>5,000</a:t>
            </a:r>
            <a:r>
              <a:rPr lang="zh-CN" altLang="zh-CN" sz="2000" b="1">
                <a:solidFill>
                  <a:srgbClr val="000000"/>
                </a:solidFill>
              </a:rPr>
              <a:t>万元。</a:t>
            </a:r>
            <a:r>
              <a:rPr lang="en-US" altLang="zh-CN" sz="2000" b="1">
                <a:solidFill>
                  <a:srgbClr val="000000"/>
                </a:solidFill>
              </a:rPr>
              <a:t>C</a:t>
            </a:r>
            <a:r>
              <a:rPr lang="zh-CN" altLang="zh-CN" sz="2000" b="1">
                <a:solidFill>
                  <a:srgbClr val="000000"/>
                </a:solidFill>
              </a:rPr>
              <a:t>公司用于出资的存货不构成业务，相关资产的原账面价值为</a:t>
            </a:r>
            <a:r>
              <a:rPr lang="en-US" altLang="zh-CN" sz="2000" b="1">
                <a:solidFill>
                  <a:srgbClr val="000000"/>
                </a:solidFill>
              </a:rPr>
              <a:t>8,000</a:t>
            </a:r>
            <a:r>
              <a:rPr lang="zh-CN" altLang="zh-CN" sz="2000" b="1">
                <a:solidFill>
                  <a:srgbClr val="000000"/>
                </a:solidFill>
              </a:rPr>
              <a:t>万元，评估价值为</a:t>
            </a:r>
            <a:r>
              <a:rPr lang="en-US" altLang="zh-CN" sz="2000" b="1">
                <a:solidFill>
                  <a:srgbClr val="000000"/>
                </a:solidFill>
              </a:rPr>
              <a:t>1</a:t>
            </a:r>
            <a:r>
              <a:rPr lang="zh-CN" altLang="zh-CN" sz="2000" b="1">
                <a:solidFill>
                  <a:srgbClr val="000000"/>
                </a:solidFill>
              </a:rPr>
              <a:t>亿元，评估增值</a:t>
            </a:r>
            <a:r>
              <a:rPr lang="en-US" altLang="zh-CN" sz="2000" b="1">
                <a:solidFill>
                  <a:srgbClr val="000000"/>
                </a:solidFill>
              </a:rPr>
              <a:t>2,000</a:t>
            </a:r>
            <a:r>
              <a:rPr lang="zh-CN" altLang="zh-CN" sz="2000" b="1">
                <a:solidFill>
                  <a:srgbClr val="000000"/>
                </a:solidFill>
              </a:rPr>
              <a:t>万元。假设</a:t>
            </a:r>
            <a:r>
              <a:rPr lang="en-US" altLang="zh-CN" sz="2000" b="1">
                <a:solidFill>
                  <a:srgbClr val="000000"/>
                </a:solidFill>
              </a:rPr>
              <a:t>D</a:t>
            </a:r>
            <a:r>
              <a:rPr lang="zh-CN" altLang="zh-CN" sz="2000" b="1">
                <a:solidFill>
                  <a:srgbClr val="000000"/>
                </a:solidFill>
              </a:rPr>
              <a:t>公司</a:t>
            </a:r>
            <a:r>
              <a:rPr lang="en-US" altLang="zh-CN" sz="2000" b="1">
                <a:solidFill>
                  <a:srgbClr val="000000"/>
                </a:solidFill>
              </a:rPr>
              <a:t>2x12</a:t>
            </a:r>
            <a:r>
              <a:rPr lang="zh-CN" altLang="zh-CN" sz="2000" b="1">
                <a:solidFill>
                  <a:srgbClr val="000000"/>
                </a:solidFill>
              </a:rPr>
              <a:t>年度实现净利润</a:t>
            </a:r>
            <a:r>
              <a:rPr lang="en-US" altLang="zh-CN" sz="2000" b="1">
                <a:solidFill>
                  <a:srgbClr val="000000"/>
                </a:solidFill>
              </a:rPr>
              <a:t>5,000</a:t>
            </a:r>
            <a:r>
              <a:rPr lang="zh-CN" altLang="zh-CN" sz="2000" b="1">
                <a:solidFill>
                  <a:srgbClr val="000000"/>
                </a:solidFill>
              </a:rPr>
              <a:t>万元，</a:t>
            </a:r>
            <a:r>
              <a:rPr lang="en-US" altLang="zh-CN" sz="2000" b="1">
                <a:solidFill>
                  <a:srgbClr val="000000"/>
                </a:solidFill>
              </a:rPr>
              <a:t>C</a:t>
            </a:r>
            <a:r>
              <a:rPr lang="zh-CN" altLang="zh-CN" sz="2000" b="1">
                <a:solidFill>
                  <a:srgbClr val="000000"/>
                </a:solidFill>
              </a:rPr>
              <a:t>公司</a:t>
            </a:r>
            <a:r>
              <a:rPr lang="en-US" altLang="zh-CN" sz="2000" b="1">
                <a:solidFill>
                  <a:srgbClr val="000000"/>
                </a:solidFill>
              </a:rPr>
              <a:t>2x12</a:t>
            </a:r>
            <a:r>
              <a:rPr lang="zh-CN" altLang="zh-CN" sz="2000" b="1">
                <a:solidFill>
                  <a:srgbClr val="000000"/>
                </a:solidFill>
              </a:rPr>
              <a:t>年度实现净利润</a:t>
            </a:r>
            <a:r>
              <a:rPr lang="en-US" altLang="zh-CN" sz="2000" b="1">
                <a:solidFill>
                  <a:srgbClr val="000000"/>
                </a:solidFill>
              </a:rPr>
              <a:t>8,000</a:t>
            </a:r>
            <a:r>
              <a:rPr lang="zh-CN" altLang="zh-CN" sz="2000" b="1">
                <a:solidFill>
                  <a:srgbClr val="000000"/>
                </a:solidFill>
              </a:rPr>
              <a:t>万元（不包括对</a:t>
            </a:r>
            <a:r>
              <a:rPr lang="en-US" altLang="zh-CN" sz="2000" b="1">
                <a:solidFill>
                  <a:srgbClr val="000000"/>
                </a:solidFill>
              </a:rPr>
              <a:t>D</a:t>
            </a:r>
            <a:r>
              <a:rPr lang="zh-CN" altLang="zh-CN" sz="2000" b="1">
                <a:solidFill>
                  <a:srgbClr val="000000"/>
                </a:solidFill>
              </a:rPr>
              <a:t>公司的投资收益）。</a:t>
            </a:r>
            <a:endParaRPr lang="en-US" altLang="zh-CN" sz="2000" b="1">
              <a:solidFill>
                <a:srgbClr val="000000"/>
              </a:solidFill>
            </a:endParaRPr>
          </a:p>
          <a:p>
            <a:pPr eaLnBrk="1" hangingPunct="1">
              <a:spcBef>
                <a:spcPct val="0"/>
              </a:spcBef>
              <a:buClrTx/>
              <a:buSzTx/>
              <a:buFontTx/>
              <a:buNone/>
            </a:pPr>
            <a:r>
              <a:rPr lang="en-US" altLang="zh-CN" sz="2000">
                <a:solidFill>
                  <a:srgbClr val="000000"/>
                </a:solidFill>
              </a:rPr>
              <a:t>       </a:t>
            </a:r>
            <a:r>
              <a:rPr lang="zh-CN" altLang="zh-CN" sz="2000" b="1">
                <a:solidFill>
                  <a:srgbClr val="000000"/>
                </a:solidFill>
              </a:rPr>
              <a:t>上述</a:t>
            </a:r>
            <a:r>
              <a:rPr lang="en-US" altLang="zh-CN" sz="2000" b="1">
                <a:solidFill>
                  <a:srgbClr val="000000"/>
                </a:solidFill>
              </a:rPr>
              <a:t>A</a:t>
            </a:r>
            <a:r>
              <a:rPr lang="zh-CN" altLang="zh-CN" sz="2000" b="1">
                <a:solidFill>
                  <a:srgbClr val="000000"/>
                </a:solidFill>
              </a:rPr>
              <a:t>、</a:t>
            </a:r>
            <a:r>
              <a:rPr lang="en-US" altLang="zh-CN" sz="2000" b="1">
                <a:solidFill>
                  <a:srgbClr val="000000"/>
                </a:solidFill>
              </a:rPr>
              <a:t>B</a:t>
            </a:r>
            <a:r>
              <a:rPr lang="zh-CN" altLang="zh-CN" sz="2000" b="1">
                <a:solidFill>
                  <a:srgbClr val="000000"/>
                </a:solidFill>
              </a:rPr>
              <a:t>、</a:t>
            </a:r>
            <a:r>
              <a:rPr lang="en-US" altLang="zh-CN" sz="2000" b="1">
                <a:solidFill>
                  <a:srgbClr val="000000"/>
                </a:solidFill>
              </a:rPr>
              <a:t>C</a:t>
            </a:r>
            <a:r>
              <a:rPr lang="zh-CN" altLang="zh-CN" sz="2000" b="1">
                <a:solidFill>
                  <a:srgbClr val="000000"/>
                </a:solidFill>
              </a:rPr>
              <a:t>、</a:t>
            </a:r>
            <a:r>
              <a:rPr lang="en-US" altLang="zh-CN" sz="2000" b="1">
                <a:solidFill>
                  <a:srgbClr val="000000"/>
                </a:solidFill>
              </a:rPr>
              <a:t>D</a:t>
            </a:r>
            <a:r>
              <a:rPr lang="zh-CN" altLang="zh-CN" sz="2000" b="1">
                <a:solidFill>
                  <a:srgbClr val="000000"/>
                </a:solidFill>
              </a:rPr>
              <a:t>四家公司的股权关系图如图</a:t>
            </a:r>
            <a:r>
              <a:rPr lang="en-US" altLang="zh-CN" sz="2000" b="1">
                <a:solidFill>
                  <a:srgbClr val="000000"/>
                </a:solidFill>
              </a:rPr>
              <a:t>12-1</a:t>
            </a:r>
            <a:r>
              <a:rPr lang="zh-CN" altLang="zh-CN" sz="2000" b="1">
                <a:solidFill>
                  <a:srgbClr val="000000"/>
                </a:solidFill>
              </a:rPr>
              <a:t>所示</a:t>
            </a:r>
            <a:r>
              <a:rPr lang="zh-CN" altLang="zh-CN" sz="2000">
                <a:solidFill>
                  <a:srgbClr val="00000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日期占位符 1"/>
          <p:cNvSpPr>
            <a:spLocks noGrp="1" noChangeArrowheads="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AD95CD87-CCEE-451B-8B90-A0443276E614}" type="datetime1">
              <a:rPr kumimoji="0" lang="zh-CN" altLang="en-US" sz="1400"/>
              <a:t>2026/3/30</a:t>
            </a:fld>
            <a:endParaRPr kumimoji="0" lang="en-US" altLang="zh-CN" sz="1400"/>
          </a:p>
        </p:txBody>
      </p:sp>
      <p:sp>
        <p:nvSpPr>
          <p:cNvPr id="19459" name="页脚占位符 2"/>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 </a:t>
            </a:r>
            <a:r>
              <a:rPr kumimoji="0" lang="zh-CN" altLang="en-US" sz="1400"/>
              <a:t>会计学院</a:t>
            </a:r>
            <a:endParaRPr kumimoji="0" lang="en-US" altLang="zh-CN" sz="1400"/>
          </a:p>
        </p:txBody>
      </p:sp>
      <p:sp>
        <p:nvSpPr>
          <p:cNvPr id="19460" name="灯片编号占位符 3"/>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charset="0"/>
                <a:ea typeface="宋体" panose="02010600030101010101" pitchFamily="2" charset="-122"/>
              </a:defRPr>
            </a:lvl9pPr>
          </a:lstStyle>
          <a:p>
            <a:pPr>
              <a:spcBef>
                <a:spcPct val="0"/>
              </a:spcBef>
              <a:buClrTx/>
              <a:buSzTx/>
              <a:buFontTx/>
              <a:buNone/>
            </a:pPr>
            <a:fld id="{1FC81ECC-4A50-4E37-A282-F1AB4F37FCF9}" type="slidenum">
              <a:rPr kumimoji="0" lang="en-US" altLang="zh-CN" sz="1400"/>
              <a:t>7</a:t>
            </a:fld>
            <a:endParaRPr kumimoji="0" lang="en-US" altLang="zh-CN" sz="1400"/>
          </a:p>
        </p:txBody>
      </p:sp>
      <p:graphicFrame>
        <p:nvGraphicFramePr>
          <p:cNvPr id="5" name="表格 4"/>
          <p:cNvGraphicFramePr>
            <a:graphicFrameLocks noGrp="1"/>
          </p:cNvGraphicFramePr>
          <p:nvPr/>
        </p:nvGraphicFramePr>
        <p:xfrm>
          <a:off x="234952" y="620715"/>
          <a:ext cx="8497887" cy="2160587"/>
        </p:xfrm>
        <a:graphic>
          <a:graphicData uri="http://schemas.openxmlformats.org/drawingml/2006/table">
            <a:tbl>
              <a:tblPr>
                <a:tableStyleId>{5C22544A-7EE6-4342-B048-85BDC9FD1C3A}</a:tableStyleId>
              </a:tblPr>
              <a:tblGrid>
                <a:gridCol w="1656368">
                  <a:extLst>
                    <a:ext uri="{9D8B030D-6E8A-4147-A177-3AD203B41FA5}">
                      <a16:colId xmlns:a16="http://schemas.microsoft.com/office/drawing/2014/main" val="20000"/>
                    </a:ext>
                  </a:extLst>
                </a:gridCol>
                <a:gridCol w="1008224">
                  <a:extLst>
                    <a:ext uri="{9D8B030D-6E8A-4147-A177-3AD203B41FA5}">
                      <a16:colId xmlns:a16="http://schemas.microsoft.com/office/drawing/2014/main" val="20001"/>
                    </a:ext>
                  </a:extLst>
                </a:gridCol>
                <a:gridCol w="1512336">
                  <a:extLst>
                    <a:ext uri="{9D8B030D-6E8A-4147-A177-3AD203B41FA5}">
                      <a16:colId xmlns:a16="http://schemas.microsoft.com/office/drawing/2014/main" val="20002"/>
                    </a:ext>
                  </a:extLst>
                </a:gridCol>
                <a:gridCol w="1368304">
                  <a:extLst>
                    <a:ext uri="{9D8B030D-6E8A-4147-A177-3AD203B41FA5}">
                      <a16:colId xmlns:a16="http://schemas.microsoft.com/office/drawing/2014/main" val="20003"/>
                    </a:ext>
                  </a:extLst>
                </a:gridCol>
                <a:gridCol w="1368304">
                  <a:extLst>
                    <a:ext uri="{9D8B030D-6E8A-4147-A177-3AD203B41FA5}">
                      <a16:colId xmlns:a16="http://schemas.microsoft.com/office/drawing/2014/main" val="20004"/>
                    </a:ext>
                  </a:extLst>
                </a:gridCol>
                <a:gridCol w="1584351">
                  <a:extLst>
                    <a:ext uri="{9D8B030D-6E8A-4147-A177-3AD203B41FA5}">
                      <a16:colId xmlns:a16="http://schemas.microsoft.com/office/drawing/2014/main" val="20005"/>
                    </a:ext>
                  </a:extLst>
                </a:gridCol>
              </a:tblGrid>
              <a:tr h="291454">
                <a:tc gridSpan="5">
                  <a:txBody>
                    <a:bodyPr/>
                    <a:lstStyle/>
                    <a:p>
                      <a:pPr algn="ctr" fontAlgn="ctr"/>
                      <a:r>
                        <a:rPr lang="en-US" altLang="zh-CN" sz="1800" b="1" u="none" strike="noStrike" dirty="0">
                          <a:solidFill>
                            <a:srgbClr val="C00000"/>
                          </a:solidFill>
                          <a:effectLst/>
                        </a:rPr>
                        <a:t>2019</a:t>
                      </a:r>
                      <a:r>
                        <a:rPr lang="zh-CN" altLang="en-US" sz="1800" b="1" u="none" strike="noStrike" dirty="0">
                          <a:solidFill>
                            <a:srgbClr val="C00000"/>
                          </a:solidFill>
                          <a:effectLst/>
                        </a:rPr>
                        <a:t>年万华化学（</a:t>
                      </a:r>
                      <a:r>
                        <a:rPr lang="en-US" altLang="zh-CN" sz="1800" b="1" u="none" strike="noStrike" dirty="0">
                          <a:solidFill>
                            <a:srgbClr val="C00000"/>
                          </a:solidFill>
                          <a:effectLst/>
                        </a:rPr>
                        <a:t>600309</a:t>
                      </a:r>
                      <a:r>
                        <a:rPr lang="zh-CN" altLang="en-US" sz="1800" b="1" u="none" strike="noStrike" dirty="0">
                          <a:solidFill>
                            <a:srgbClr val="C00000"/>
                          </a:solidFill>
                          <a:effectLst/>
                        </a:rPr>
                        <a:t>）主要财务指标</a:t>
                      </a:r>
                      <a:endParaRPr lang="zh-CN" altLang="en-US" sz="1800" b="1" i="0" u="none" strike="noStrike" dirty="0">
                        <a:solidFill>
                          <a:srgbClr val="C00000"/>
                        </a:solidFill>
                        <a:effectLst/>
                        <a:latin typeface="等线" panose="02010600030101010101" pitchFamily="2" charset="-122"/>
                        <a:ea typeface="等线" panose="02010600030101010101" pitchFamily="2" charset="-122"/>
                      </a:endParaRPr>
                    </a:p>
                  </a:txBody>
                  <a:tcPr marL="7621" marR="7621" marT="7621" marB="0" anchor="ctr">
                    <a:solidFill>
                      <a:schemeClr val="bg1">
                        <a:lumMod val="8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l" fontAlgn="ctr"/>
                      <a:r>
                        <a:rPr lang="zh-CN" altLang="en-US" sz="1600" b="0" i="0" u="none" strike="noStrike" dirty="0">
                          <a:solidFill>
                            <a:srgbClr val="000000"/>
                          </a:solidFill>
                          <a:effectLst/>
                          <a:latin typeface="等线" panose="02010600030101010101" pitchFamily="2" charset="-122"/>
                          <a:ea typeface="等线" panose="02010600030101010101" pitchFamily="2" charset="-122"/>
                        </a:rPr>
                        <a:t>（单位：亿元）</a:t>
                      </a:r>
                    </a:p>
                  </a:txBody>
                  <a:tcPr marL="7621" marR="7621" marT="7621" marB="0" anchor="ctr">
                    <a:solidFill>
                      <a:schemeClr val="bg1">
                        <a:lumMod val="85000"/>
                      </a:schemeClr>
                    </a:solidFill>
                  </a:tcPr>
                </a:tc>
                <a:extLst>
                  <a:ext uri="{0D108BD9-81ED-4DB2-BD59-A6C34878D82A}">
                    <a16:rowId xmlns:a16="http://schemas.microsoft.com/office/drawing/2014/main" val="10000"/>
                  </a:ext>
                </a:extLst>
              </a:tr>
              <a:tr h="575031">
                <a:tc>
                  <a:txBody>
                    <a:bodyPr/>
                    <a:lstStyle/>
                    <a:p>
                      <a:pPr algn="l" fontAlgn="ctr"/>
                      <a:r>
                        <a:rPr lang="zh-CN" altLang="en-US" sz="1100" b="1" u="none" strike="noStrike" dirty="0">
                          <a:effectLst/>
                          <a:latin typeface="楷体" panose="02010609060101010101" pitchFamily="49" charset="-122"/>
                          <a:ea typeface="楷体" panose="02010609060101010101" pitchFamily="49" charset="-122"/>
                        </a:rPr>
                        <a:t>　</a:t>
                      </a:r>
                      <a:endParaRPr lang="zh-CN" altLang="en-US" sz="11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总资产</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归母净利润</a:t>
                      </a:r>
                      <a:endParaRPr lang="en-US" altLang="zh-CN" sz="1800" b="1" u="none" strike="noStrike" dirty="0">
                        <a:effectLst/>
                        <a:latin typeface="楷体" panose="02010609060101010101" pitchFamily="49" charset="-122"/>
                        <a:ea typeface="楷体" panose="02010609060101010101" pitchFamily="49" charset="-122"/>
                      </a:endParaRPr>
                    </a:p>
                    <a:p>
                      <a:pPr algn="ctr" fontAlgn="ctr"/>
                      <a:r>
                        <a:rPr lang="en-US" altLang="zh-CN" sz="1800" b="1" u="none" strike="noStrike" dirty="0">
                          <a:effectLst/>
                          <a:latin typeface="楷体" panose="02010609060101010101" pitchFamily="49" charset="-122"/>
                          <a:ea typeface="楷体" panose="02010609060101010101" pitchFamily="49" charset="-122"/>
                        </a:rPr>
                        <a:t>/</a:t>
                      </a:r>
                      <a:r>
                        <a:rPr lang="zh-CN" altLang="en-US" sz="1800" b="1" u="none" strike="noStrike" dirty="0">
                          <a:effectLst/>
                          <a:latin typeface="楷体" panose="02010609060101010101" pitchFamily="49" charset="-122"/>
                          <a:ea typeface="楷体" panose="02010609060101010101" pitchFamily="49" charset="-122"/>
                        </a:rPr>
                        <a:t>净资产</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营业收入</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利润总额</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归母净利润</a:t>
                      </a:r>
                      <a:endParaRPr lang="en-US" altLang="zh-CN" sz="1800" b="1" u="none" strike="noStrike" dirty="0">
                        <a:effectLst/>
                        <a:latin typeface="楷体" panose="02010609060101010101" pitchFamily="49" charset="-122"/>
                        <a:ea typeface="楷体" panose="02010609060101010101" pitchFamily="49" charset="-122"/>
                      </a:endParaRPr>
                    </a:p>
                    <a:p>
                      <a:pPr algn="ctr" fontAlgn="ctr"/>
                      <a:r>
                        <a:rPr lang="en-US" altLang="zh-CN" sz="1800" b="1" u="none" strike="noStrike" dirty="0">
                          <a:effectLst/>
                          <a:latin typeface="楷体" panose="02010609060101010101" pitchFamily="49" charset="-122"/>
                          <a:ea typeface="楷体" panose="02010609060101010101" pitchFamily="49" charset="-122"/>
                        </a:rPr>
                        <a:t>/</a:t>
                      </a:r>
                      <a:r>
                        <a:rPr lang="zh-CN" altLang="en-US" sz="1800" b="1" u="none" strike="noStrike" dirty="0">
                          <a:effectLst/>
                          <a:latin typeface="楷体" panose="02010609060101010101" pitchFamily="49" charset="-122"/>
                          <a:ea typeface="楷体" panose="02010609060101010101" pitchFamily="49" charset="-122"/>
                        </a:rPr>
                        <a:t>净利润</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extLst>
                  <a:ext uri="{0D108BD9-81ED-4DB2-BD59-A6C34878D82A}">
                    <a16:rowId xmlns:a16="http://schemas.microsoft.com/office/drawing/2014/main" val="10001"/>
                  </a:ext>
                </a:extLst>
              </a:tr>
              <a:tr h="573906">
                <a:tc>
                  <a:txBody>
                    <a:bodyPr/>
                    <a:lstStyle/>
                    <a:p>
                      <a:pPr algn="l" fontAlgn="ctr"/>
                      <a:r>
                        <a:rPr lang="zh-CN" altLang="en-US" sz="1800" b="1" u="none" strike="noStrike">
                          <a:effectLst/>
                          <a:latin typeface="楷体" panose="02010609060101010101" pitchFamily="49" charset="-122"/>
                          <a:ea typeface="楷体" panose="02010609060101010101" pitchFamily="49" charset="-122"/>
                        </a:rPr>
                        <a:t>合并财务报表</a:t>
                      </a:r>
                      <a:endParaRPr lang="zh-CN" altLang="en-US" sz="1800" b="1" i="0" u="none" strike="noStrike">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a:effectLst/>
                          <a:latin typeface="楷体" panose="02010609060101010101" pitchFamily="49" charset="-122"/>
                          <a:ea typeface="楷体" panose="02010609060101010101" pitchFamily="49" charset="-122"/>
                        </a:rPr>
                        <a:t>968.7</a:t>
                      </a:r>
                      <a:endParaRPr lang="en-US" altLang="zh-CN" sz="1800" b="1" i="0" u="none" strike="noStrike">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423.6</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680.5</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122.6</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101.3</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extLst>
                  <a:ext uri="{0D108BD9-81ED-4DB2-BD59-A6C34878D82A}">
                    <a16:rowId xmlns:a16="http://schemas.microsoft.com/office/drawing/2014/main" val="10002"/>
                  </a:ext>
                </a:extLst>
              </a:tr>
              <a:tr h="720196">
                <a:tc>
                  <a:txBody>
                    <a:bodyPr/>
                    <a:lstStyle/>
                    <a:p>
                      <a:pPr algn="l" fontAlgn="ctr"/>
                      <a:r>
                        <a:rPr lang="zh-CN" altLang="en-US" sz="1800" b="1" u="none" strike="noStrike" dirty="0">
                          <a:effectLst/>
                          <a:latin typeface="楷体" panose="02010609060101010101" pitchFamily="49" charset="-122"/>
                          <a:ea typeface="楷体" panose="02010609060101010101" pitchFamily="49" charset="-122"/>
                        </a:rPr>
                        <a:t>母公司报表</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644.6</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190.3</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209.2</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43.1</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39.8</a:t>
                      </a:r>
                      <a:endParaRPr lang="en-US" altLang="zh-CN" sz="1800" b="1" i="0" u="none" strike="noStrike" dirty="0">
                        <a:solidFill>
                          <a:srgbClr val="333333"/>
                        </a:solidFill>
                        <a:effectLst/>
                        <a:latin typeface="楷体" panose="02010609060101010101" pitchFamily="49" charset="-122"/>
                        <a:ea typeface="楷体" panose="02010609060101010101" pitchFamily="49" charset="-122"/>
                      </a:endParaRPr>
                    </a:p>
                  </a:txBody>
                  <a:tcPr marL="7621" marR="7621" marT="7621" marB="0"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6" name="表格 5"/>
          <p:cNvGraphicFramePr>
            <a:graphicFrameLocks noGrp="1"/>
          </p:cNvGraphicFramePr>
          <p:nvPr/>
        </p:nvGraphicFramePr>
        <p:xfrm>
          <a:off x="258763" y="3313113"/>
          <a:ext cx="8424862" cy="2371724"/>
        </p:xfrm>
        <a:graphic>
          <a:graphicData uri="http://schemas.openxmlformats.org/drawingml/2006/table">
            <a:tbl>
              <a:tblPr>
                <a:tableStyleId>{5C22544A-7EE6-4342-B048-85BDC9FD1C3A}</a:tableStyleId>
              </a:tblPr>
              <a:tblGrid>
                <a:gridCol w="1512156">
                  <a:extLst>
                    <a:ext uri="{9D8B030D-6E8A-4147-A177-3AD203B41FA5}">
                      <a16:colId xmlns:a16="http://schemas.microsoft.com/office/drawing/2014/main" val="20000"/>
                    </a:ext>
                  </a:extLst>
                </a:gridCol>
                <a:gridCol w="1592438">
                  <a:extLst>
                    <a:ext uri="{9D8B030D-6E8A-4147-A177-3AD203B41FA5}">
                      <a16:colId xmlns:a16="http://schemas.microsoft.com/office/drawing/2014/main" val="20001"/>
                    </a:ext>
                  </a:extLst>
                </a:gridCol>
                <a:gridCol w="1830915">
                  <a:extLst>
                    <a:ext uri="{9D8B030D-6E8A-4147-A177-3AD203B41FA5}">
                      <a16:colId xmlns:a16="http://schemas.microsoft.com/office/drawing/2014/main" val="20002"/>
                    </a:ext>
                  </a:extLst>
                </a:gridCol>
                <a:gridCol w="1658438">
                  <a:extLst>
                    <a:ext uri="{9D8B030D-6E8A-4147-A177-3AD203B41FA5}">
                      <a16:colId xmlns:a16="http://schemas.microsoft.com/office/drawing/2014/main" val="20003"/>
                    </a:ext>
                  </a:extLst>
                </a:gridCol>
                <a:gridCol w="1830915">
                  <a:extLst>
                    <a:ext uri="{9D8B030D-6E8A-4147-A177-3AD203B41FA5}">
                      <a16:colId xmlns:a16="http://schemas.microsoft.com/office/drawing/2014/main" val="20004"/>
                    </a:ext>
                  </a:extLst>
                </a:gridCol>
              </a:tblGrid>
              <a:tr h="472250">
                <a:tc gridSpan="5">
                  <a:txBody>
                    <a:bodyPr/>
                    <a:lstStyle/>
                    <a:p>
                      <a:pPr algn="ctr" fontAlgn="ctr"/>
                      <a:r>
                        <a:rPr lang="en-US" altLang="zh-CN" sz="1800" b="1" u="none" strike="noStrike" dirty="0">
                          <a:solidFill>
                            <a:srgbClr val="C00000"/>
                          </a:solidFill>
                          <a:effectLst/>
                          <a:latin typeface="楷体" panose="02010609060101010101" pitchFamily="49" charset="-122"/>
                          <a:ea typeface="楷体" panose="02010609060101010101" pitchFamily="49" charset="-122"/>
                        </a:rPr>
                        <a:t>2019</a:t>
                      </a:r>
                      <a:r>
                        <a:rPr lang="zh-CN" altLang="en-US" sz="1800" b="1" u="none" strike="noStrike" dirty="0">
                          <a:solidFill>
                            <a:srgbClr val="C00000"/>
                          </a:solidFill>
                          <a:effectLst/>
                          <a:latin typeface="楷体" panose="02010609060101010101" pitchFamily="49" charset="-122"/>
                          <a:ea typeface="楷体" panose="02010609060101010101" pitchFamily="49" charset="-122"/>
                        </a:rPr>
                        <a:t>年万华化学（</a:t>
                      </a:r>
                      <a:r>
                        <a:rPr lang="en-US" altLang="zh-CN" sz="1800" b="1" u="none" strike="noStrike" dirty="0">
                          <a:solidFill>
                            <a:srgbClr val="C00000"/>
                          </a:solidFill>
                          <a:effectLst/>
                          <a:latin typeface="楷体" panose="02010609060101010101" pitchFamily="49" charset="-122"/>
                          <a:ea typeface="楷体" panose="02010609060101010101" pitchFamily="49" charset="-122"/>
                        </a:rPr>
                        <a:t>600309</a:t>
                      </a:r>
                      <a:r>
                        <a:rPr lang="zh-CN" altLang="en-US" sz="1800" b="1" u="none" strike="noStrike" dirty="0">
                          <a:solidFill>
                            <a:srgbClr val="C00000"/>
                          </a:solidFill>
                          <a:effectLst/>
                          <a:latin typeface="楷体" panose="02010609060101010101" pitchFamily="49" charset="-122"/>
                          <a:ea typeface="楷体" panose="02010609060101010101" pitchFamily="49" charset="-122"/>
                        </a:rPr>
                        <a:t>）主要财务指标</a:t>
                      </a:r>
                      <a:endParaRPr lang="zh-CN" altLang="en-US" sz="1800" b="1" i="0" u="none" strike="noStrike" dirty="0">
                        <a:solidFill>
                          <a:srgbClr val="C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72250">
                <a:tc>
                  <a:txBody>
                    <a:bodyPr/>
                    <a:lstStyle/>
                    <a:p>
                      <a:pPr algn="l" fontAlgn="ct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销售利润率</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资产周转率</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zh-CN" altLang="en-US" sz="1800" b="1" u="none" strike="noStrike" dirty="0">
                          <a:effectLst/>
                          <a:latin typeface="楷体" panose="02010609060101010101" pitchFamily="49" charset="-122"/>
                          <a:ea typeface="楷体" panose="02010609060101010101" pitchFamily="49" charset="-122"/>
                        </a:rPr>
                        <a:t>权益乘数</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sz="1800" b="1" u="none" strike="noStrike">
                          <a:effectLst/>
                          <a:latin typeface="楷体" panose="02010609060101010101" pitchFamily="49" charset="-122"/>
                          <a:ea typeface="楷体" panose="02010609060101010101" pitchFamily="49" charset="-122"/>
                        </a:rPr>
                        <a:t>ROE（%）</a:t>
                      </a:r>
                      <a:endParaRPr lang="en-US" sz="1800" b="1" i="0" u="none" strike="noStrike">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extLst>
                  <a:ext uri="{0D108BD9-81ED-4DB2-BD59-A6C34878D82A}">
                    <a16:rowId xmlns:a16="http://schemas.microsoft.com/office/drawing/2014/main" val="10001"/>
                  </a:ext>
                </a:extLst>
              </a:tr>
              <a:tr h="711485">
                <a:tc>
                  <a:txBody>
                    <a:bodyPr/>
                    <a:lstStyle/>
                    <a:p>
                      <a:pPr algn="l" fontAlgn="ctr"/>
                      <a:r>
                        <a:rPr lang="zh-CN" altLang="en-US" sz="1800" b="1" u="none" strike="noStrike" dirty="0">
                          <a:effectLst/>
                          <a:latin typeface="楷体" panose="02010609060101010101" pitchFamily="49" charset="-122"/>
                          <a:ea typeface="楷体" panose="02010609060101010101" pitchFamily="49" charset="-122"/>
                        </a:rPr>
                        <a:t>合并财务报表</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18.0%</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0.70</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2.28</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26.61</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extLst>
                  <a:ext uri="{0D108BD9-81ED-4DB2-BD59-A6C34878D82A}">
                    <a16:rowId xmlns:a16="http://schemas.microsoft.com/office/drawing/2014/main" val="10002"/>
                  </a:ext>
                </a:extLst>
              </a:tr>
              <a:tr h="715739">
                <a:tc>
                  <a:txBody>
                    <a:bodyPr/>
                    <a:lstStyle/>
                    <a:p>
                      <a:pPr algn="l" fontAlgn="ctr"/>
                      <a:r>
                        <a:rPr lang="zh-CN" altLang="en-US" sz="1800" b="1" u="none" strike="noStrike" dirty="0">
                          <a:effectLst/>
                          <a:latin typeface="楷体" panose="02010609060101010101" pitchFamily="49" charset="-122"/>
                          <a:ea typeface="楷体" panose="02010609060101010101" pitchFamily="49" charset="-122"/>
                        </a:rPr>
                        <a:t>母公司报表</a:t>
                      </a:r>
                      <a:endParaRPr lang="zh-CN" altLang="en-US"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20.6%</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0.32</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3.39</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tc>
                  <a:txBody>
                    <a:bodyPr/>
                    <a:lstStyle/>
                    <a:p>
                      <a:pPr algn="ctr" fontAlgn="ctr"/>
                      <a:r>
                        <a:rPr lang="en-US" altLang="zh-CN" sz="1800" b="1" u="none" strike="noStrike" dirty="0">
                          <a:effectLst/>
                          <a:latin typeface="楷体" panose="02010609060101010101" pitchFamily="49" charset="-122"/>
                          <a:ea typeface="楷体" panose="02010609060101010101" pitchFamily="49" charset="-122"/>
                        </a:rPr>
                        <a:t>19.5%</a:t>
                      </a:r>
                      <a:endParaRPr lang="en-US" altLang="zh-CN" sz="1800" b="1" i="0" u="none" strike="noStrike" dirty="0">
                        <a:solidFill>
                          <a:srgbClr val="000000"/>
                        </a:solidFill>
                        <a:effectLst/>
                        <a:latin typeface="楷体" panose="02010609060101010101" pitchFamily="49" charset="-122"/>
                        <a:ea typeface="楷体" panose="02010609060101010101" pitchFamily="49" charset="-122"/>
                      </a:endParaRPr>
                    </a:p>
                  </a:txBody>
                  <a:tcPr marL="7620" marR="7620" marT="7619" marB="0" anchor="ctr">
                    <a:solidFill>
                      <a:schemeClr val="bg1">
                        <a:lumMod val="8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5D1D298-C619-4B91-BFE6-44615EDB1654}" type="slidenum">
              <a:rPr kumimoji="0" lang="en-US" altLang="zh-CN" sz="1400"/>
              <a:t>70</a:t>
            </a:fld>
            <a:endParaRPr kumimoji="0" lang="en-US" altLang="zh-CN" sz="1400"/>
          </a:p>
        </p:txBody>
      </p:sp>
      <p:pic>
        <p:nvPicPr>
          <p:cNvPr id="15360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0977"/>
            <a:ext cx="46482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04" name="TextBox 18"/>
          <p:cNvSpPr txBox="1">
            <a:spLocks noChangeArrowheads="1"/>
          </p:cNvSpPr>
          <p:nvPr/>
        </p:nvSpPr>
        <p:spPr bwMode="auto">
          <a:xfrm>
            <a:off x="1042988" y="3789363"/>
            <a:ext cx="7416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400" b="1">
                <a:solidFill>
                  <a:srgbClr val="FF0000"/>
                </a:solidFill>
              </a:rPr>
              <a:t>问题：</a:t>
            </a:r>
            <a:endParaRPr lang="en-US" altLang="zh-CN" sz="2400" b="1">
              <a:solidFill>
                <a:srgbClr val="FF0000"/>
              </a:solidFill>
            </a:endParaRPr>
          </a:p>
          <a:p>
            <a:pPr eaLnBrk="1" hangingPunct="1">
              <a:spcBef>
                <a:spcPct val="0"/>
              </a:spcBef>
              <a:buClrTx/>
              <a:buSzTx/>
              <a:buFontTx/>
              <a:buNone/>
            </a:pPr>
            <a:r>
              <a:rPr lang="en-US" altLang="zh-CN" sz="2000" b="1">
                <a:solidFill>
                  <a:srgbClr val="FF0000"/>
                </a:solidFill>
              </a:rPr>
              <a:t>      </a:t>
            </a:r>
            <a:r>
              <a:rPr lang="zh-CN" altLang="zh-CN" sz="2000" b="1">
                <a:solidFill>
                  <a:srgbClr val="000000"/>
                </a:solidFill>
              </a:rPr>
              <a:t>（</a:t>
            </a:r>
            <a:r>
              <a:rPr lang="en-US" altLang="zh-CN" sz="2000" b="1">
                <a:solidFill>
                  <a:srgbClr val="000000"/>
                </a:solidFill>
              </a:rPr>
              <a:t>1</a:t>
            </a:r>
            <a:r>
              <a:rPr lang="zh-CN" altLang="zh-CN" sz="2000" b="1">
                <a:solidFill>
                  <a:srgbClr val="000000"/>
                </a:solidFill>
              </a:rPr>
              <a:t>）</a:t>
            </a:r>
            <a:r>
              <a:rPr lang="en-US" altLang="zh-CN" sz="2000" b="1">
                <a:solidFill>
                  <a:srgbClr val="000000"/>
                </a:solidFill>
              </a:rPr>
              <a:t>B</a:t>
            </a:r>
            <a:r>
              <a:rPr lang="zh-CN" altLang="zh-CN" sz="2000" b="1">
                <a:solidFill>
                  <a:srgbClr val="000000"/>
                </a:solidFill>
              </a:rPr>
              <a:t>、</a:t>
            </a:r>
            <a:r>
              <a:rPr lang="en-US" altLang="zh-CN" sz="2000" b="1">
                <a:solidFill>
                  <a:srgbClr val="000000"/>
                </a:solidFill>
              </a:rPr>
              <a:t>C</a:t>
            </a:r>
            <a:r>
              <a:rPr lang="zh-CN" altLang="zh-CN" sz="2000" b="1">
                <a:solidFill>
                  <a:srgbClr val="000000"/>
                </a:solidFill>
              </a:rPr>
              <a:t>公司以实物出资新设公司，在其个别财务报表中应如何进行会计处理？</a:t>
            </a:r>
            <a:endParaRPr lang="zh-CN" altLang="zh-CN" sz="2000">
              <a:solidFill>
                <a:srgbClr val="000000"/>
              </a:solidFill>
            </a:endParaRPr>
          </a:p>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a:t>
            </a:r>
            <a:r>
              <a:rPr lang="en-US" altLang="zh-CN" sz="2000" b="1">
                <a:solidFill>
                  <a:srgbClr val="000000"/>
                </a:solidFill>
              </a:rPr>
              <a:t>2</a:t>
            </a:r>
            <a:r>
              <a:rPr lang="zh-CN" altLang="zh-CN" sz="2000" b="1">
                <a:solidFill>
                  <a:srgbClr val="000000"/>
                </a:solidFill>
              </a:rPr>
              <a:t>）</a:t>
            </a:r>
            <a:r>
              <a:rPr lang="en-US" altLang="zh-CN" sz="2000" b="1">
                <a:solidFill>
                  <a:srgbClr val="000000"/>
                </a:solidFill>
              </a:rPr>
              <a:t>A</a:t>
            </a:r>
            <a:r>
              <a:rPr lang="zh-CN" altLang="zh-CN" sz="2000" b="1">
                <a:solidFill>
                  <a:srgbClr val="000000"/>
                </a:solidFill>
              </a:rPr>
              <a:t>公司合并财务报表中应如何进行会计处理？（假定不考虑所得税、资产折旧或摊销的影响）</a:t>
            </a:r>
            <a:endParaRPr lang="zh-CN" altLang="zh-CN" sz="2000">
              <a:solidFill>
                <a:srgbClr val="000000"/>
              </a:solidFill>
            </a:endParaRPr>
          </a:p>
          <a:p>
            <a:pPr eaLnBrk="1" hangingPunct="1">
              <a:spcBef>
                <a:spcPct val="0"/>
              </a:spcBef>
              <a:buClrTx/>
              <a:buSzTx/>
              <a:buFontTx/>
              <a:buNone/>
            </a:pPr>
            <a:endParaRPr lang="zh-CN" altLang="en-US" sz="200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CB66C38-FF03-47CB-96E8-FE013F6EE0B6}" type="slidenum">
              <a:rPr kumimoji="0" lang="en-US" altLang="zh-CN" sz="1400"/>
              <a:t>71</a:t>
            </a:fld>
            <a:endParaRPr kumimoji="0" lang="en-US" altLang="zh-CN" sz="1400"/>
          </a:p>
        </p:txBody>
      </p:sp>
      <p:sp>
        <p:nvSpPr>
          <p:cNvPr id="130051" name="TextBox 2"/>
          <p:cNvSpPr txBox="1">
            <a:spLocks noChangeArrowheads="1"/>
          </p:cNvSpPr>
          <p:nvPr/>
        </p:nvSpPr>
        <p:spPr bwMode="auto">
          <a:xfrm>
            <a:off x="250825" y="260350"/>
            <a:ext cx="849788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800100" indent="-34290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en-US" sz="2000" b="1" dirty="0">
                <a:solidFill>
                  <a:srgbClr val="FF0000"/>
                </a:solidFill>
                <a:latin typeface="Times New Roman" panose="02020603050405020304" charset="0"/>
              </a:rPr>
              <a:t>例：</a:t>
            </a:r>
            <a:r>
              <a:rPr lang="zh-CN" altLang="en-US" sz="2000" b="1" dirty="0">
                <a:solidFill>
                  <a:srgbClr val="000000"/>
                </a:solidFill>
                <a:latin typeface="Times New Roman" panose="02020603050405020304" charset="0"/>
              </a:rPr>
              <a:t>假设</a:t>
            </a:r>
            <a:r>
              <a:rPr lang="en-US" altLang="zh-CN" sz="2000" b="1" dirty="0">
                <a:solidFill>
                  <a:srgbClr val="000000"/>
                </a:solidFill>
                <a:latin typeface="Times New Roman" panose="02020603050405020304" charset="0"/>
              </a:rPr>
              <a:t>2005</a:t>
            </a:r>
            <a:r>
              <a:rPr lang="zh-CN" altLang="en-US" sz="2000" b="1" dirty="0">
                <a:solidFill>
                  <a:srgbClr val="000000"/>
                </a:solidFill>
                <a:latin typeface="Times New Roman" panose="02020603050405020304" charset="0"/>
              </a:rPr>
              <a:t>年</a:t>
            </a:r>
            <a:r>
              <a:rPr lang="en-US" altLang="zh-CN" sz="2000" b="1" dirty="0">
                <a:solidFill>
                  <a:srgbClr val="000000"/>
                </a:solidFill>
                <a:latin typeface="Times New Roman" panose="02020603050405020304" charset="0"/>
              </a:rPr>
              <a:t>1</a:t>
            </a:r>
            <a:r>
              <a:rPr lang="zh-CN" altLang="en-US" sz="2000" b="1" dirty="0">
                <a:solidFill>
                  <a:srgbClr val="000000"/>
                </a:solidFill>
                <a:latin typeface="Times New Roman" panose="02020603050405020304" charset="0"/>
              </a:rPr>
              <a:t>月</a:t>
            </a:r>
            <a:r>
              <a:rPr lang="en-US" altLang="zh-CN" sz="2000" b="1" dirty="0">
                <a:solidFill>
                  <a:srgbClr val="000000"/>
                </a:solidFill>
                <a:latin typeface="Times New Roman" panose="02020603050405020304" charset="0"/>
              </a:rPr>
              <a:t>1</a:t>
            </a:r>
            <a:r>
              <a:rPr lang="zh-CN" altLang="en-US" sz="2000" b="1" dirty="0">
                <a:solidFill>
                  <a:srgbClr val="000000"/>
                </a:solidFill>
                <a:latin typeface="Times New Roman" panose="02020603050405020304" charset="0"/>
              </a:rPr>
              <a:t>日甲公司以</a:t>
            </a:r>
            <a:r>
              <a:rPr lang="en-US" altLang="zh-CN" sz="2000" b="1" dirty="0">
                <a:solidFill>
                  <a:srgbClr val="000000"/>
                </a:solidFill>
                <a:latin typeface="Times New Roman" panose="02020603050405020304" charset="0"/>
              </a:rPr>
              <a:t>1200</a:t>
            </a:r>
            <a:r>
              <a:rPr lang="zh-CN" altLang="en-US" sz="2000" b="1" dirty="0">
                <a:solidFill>
                  <a:srgbClr val="000000"/>
                </a:solidFill>
                <a:latin typeface="Times New Roman" panose="02020603050405020304" charset="0"/>
              </a:rPr>
              <a:t>万元购入乙公司</a:t>
            </a:r>
            <a:r>
              <a:rPr lang="en-US" altLang="zh-CN" sz="2000" b="1" dirty="0">
                <a:solidFill>
                  <a:srgbClr val="000000"/>
                </a:solidFill>
                <a:latin typeface="Times New Roman" panose="02020603050405020304" charset="0"/>
              </a:rPr>
              <a:t>80%</a:t>
            </a:r>
            <a:r>
              <a:rPr lang="zh-CN" altLang="en-US" sz="2000" b="1" dirty="0">
                <a:solidFill>
                  <a:srgbClr val="000000"/>
                </a:solidFill>
                <a:latin typeface="Times New Roman" panose="02020603050405020304" charset="0"/>
              </a:rPr>
              <a:t>发行在外的股份，购买日乙公司的净资产账面价值为</a:t>
            </a:r>
            <a:r>
              <a:rPr lang="en-US" altLang="zh-CN" sz="2000" b="1" dirty="0">
                <a:solidFill>
                  <a:srgbClr val="000000"/>
                </a:solidFill>
                <a:latin typeface="Times New Roman" panose="02020603050405020304" charset="0"/>
              </a:rPr>
              <a:t>1000</a:t>
            </a:r>
            <a:r>
              <a:rPr lang="zh-CN" altLang="en-US" sz="2000" b="1" dirty="0">
                <a:solidFill>
                  <a:srgbClr val="000000"/>
                </a:solidFill>
                <a:latin typeface="Times New Roman" panose="02020603050405020304" charset="0"/>
              </a:rPr>
              <a:t>万元；除存货公允价值（</a:t>
            </a:r>
            <a:r>
              <a:rPr lang="en-US" altLang="zh-CN" sz="2000" b="1" dirty="0">
                <a:solidFill>
                  <a:srgbClr val="000000"/>
                </a:solidFill>
                <a:latin typeface="Times New Roman" panose="02020603050405020304" charset="0"/>
              </a:rPr>
              <a:t>FV</a:t>
            </a:r>
            <a:r>
              <a:rPr lang="zh-CN" altLang="en-US" sz="2000" b="1" dirty="0">
                <a:solidFill>
                  <a:srgbClr val="000000"/>
                </a:solidFill>
                <a:latin typeface="Times New Roman" panose="02020603050405020304" charset="0"/>
              </a:rPr>
              <a:t>）比账面价值（</a:t>
            </a:r>
            <a:r>
              <a:rPr lang="en-US" altLang="zh-CN" sz="2000" b="1" dirty="0">
                <a:solidFill>
                  <a:srgbClr val="000000"/>
                </a:solidFill>
                <a:latin typeface="Times New Roman" panose="02020603050405020304" charset="0"/>
              </a:rPr>
              <a:t>BV</a:t>
            </a:r>
            <a:r>
              <a:rPr lang="zh-CN" altLang="en-US" sz="2000" b="1" dirty="0">
                <a:solidFill>
                  <a:srgbClr val="000000"/>
                </a:solidFill>
                <a:latin typeface="Times New Roman" panose="02020603050405020304" charset="0"/>
              </a:rPr>
              <a:t>）大</a:t>
            </a:r>
            <a:r>
              <a:rPr lang="en-US" altLang="zh-CN" sz="2000" b="1" dirty="0">
                <a:solidFill>
                  <a:srgbClr val="000000"/>
                </a:solidFill>
                <a:latin typeface="Times New Roman" panose="02020603050405020304" charset="0"/>
              </a:rPr>
              <a:t>20</a:t>
            </a:r>
            <a:r>
              <a:rPr lang="zh-CN" altLang="en-US" sz="2000" b="1" dirty="0">
                <a:solidFill>
                  <a:srgbClr val="000000"/>
                </a:solidFill>
                <a:latin typeface="Times New Roman" panose="02020603050405020304" charset="0"/>
              </a:rPr>
              <a:t>万元（该存货于</a:t>
            </a:r>
            <a:r>
              <a:rPr lang="en-US" altLang="zh-CN" sz="2000" b="1" dirty="0">
                <a:solidFill>
                  <a:srgbClr val="000000"/>
                </a:solidFill>
                <a:latin typeface="Times New Roman" panose="02020603050405020304" charset="0"/>
              </a:rPr>
              <a:t>2005</a:t>
            </a:r>
            <a:r>
              <a:rPr lang="zh-CN" altLang="en-US" sz="2000" b="1" dirty="0">
                <a:solidFill>
                  <a:srgbClr val="000000"/>
                </a:solidFill>
                <a:latin typeface="Times New Roman" panose="02020603050405020304" charset="0"/>
              </a:rPr>
              <a:t>年全部售出企业），固定资产</a:t>
            </a:r>
            <a:r>
              <a:rPr lang="en-US" altLang="zh-CN" sz="2000" b="1" dirty="0">
                <a:solidFill>
                  <a:srgbClr val="000000"/>
                </a:solidFill>
                <a:latin typeface="Times New Roman" panose="02020603050405020304" charset="0"/>
              </a:rPr>
              <a:t>FV</a:t>
            </a:r>
            <a:r>
              <a:rPr lang="zh-CN" altLang="en-US" sz="2000" b="1" dirty="0">
                <a:solidFill>
                  <a:srgbClr val="000000"/>
                </a:solidFill>
                <a:latin typeface="Times New Roman" panose="02020603050405020304" charset="0"/>
              </a:rPr>
              <a:t>比其</a:t>
            </a:r>
            <a:r>
              <a:rPr lang="en-US" altLang="zh-CN" sz="2000" b="1" dirty="0">
                <a:solidFill>
                  <a:srgbClr val="000000"/>
                </a:solidFill>
                <a:latin typeface="Times New Roman" panose="02020603050405020304" charset="0"/>
              </a:rPr>
              <a:t>BV</a:t>
            </a:r>
            <a:r>
              <a:rPr lang="zh-CN" altLang="en-US" sz="2000" b="1" dirty="0">
                <a:solidFill>
                  <a:srgbClr val="000000"/>
                </a:solidFill>
                <a:latin typeface="Times New Roman" panose="02020603050405020304" charset="0"/>
              </a:rPr>
              <a:t>高</a:t>
            </a:r>
            <a:r>
              <a:rPr lang="en-US" altLang="zh-CN" sz="2000" b="1" dirty="0">
                <a:solidFill>
                  <a:srgbClr val="000000"/>
                </a:solidFill>
                <a:latin typeface="Times New Roman" panose="02020603050405020304" charset="0"/>
              </a:rPr>
              <a:t>100</a:t>
            </a:r>
            <a:r>
              <a:rPr lang="zh-CN" altLang="en-US" sz="2000" b="1" dirty="0">
                <a:solidFill>
                  <a:srgbClr val="000000"/>
                </a:solidFill>
                <a:latin typeface="Times New Roman" panose="02020603050405020304" charset="0"/>
              </a:rPr>
              <a:t>万元（设剩余使用年限为</a:t>
            </a:r>
            <a:r>
              <a:rPr lang="en-US" altLang="zh-CN" sz="2000" b="1" dirty="0">
                <a:solidFill>
                  <a:srgbClr val="000000"/>
                </a:solidFill>
                <a:latin typeface="Times New Roman" panose="02020603050405020304" charset="0"/>
              </a:rPr>
              <a:t>10</a:t>
            </a:r>
            <a:r>
              <a:rPr lang="zh-CN" altLang="en-US" sz="2000" b="1" dirty="0">
                <a:solidFill>
                  <a:srgbClr val="000000"/>
                </a:solidFill>
                <a:latin typeface="Times New Roman" panose="02020603050405020304" charset="0"/>
              </a:rPr>
              <a:t>年），无形资产</a:t>
            </a:r>
            <a:r>
              <a:rPr lang="en-US" altLang="zh-CN" sz="2000" b="1" dirty="0">
                <a:solidFill>
                  <a:srgbClr val="000000"/>
                </a:solidFill>
                <a:latin typeface="Times New Roman" panose="02020603050405020304" charset="0"/>
              </a:rPr>
              <a:t>FV</a:t>
            </a:r>
            <a:r>
              <a:rPr lang="zh-CN" altLang="en-US" sz="2000" b="1" dirty="0">
                <a:solidFill>
                  <a:srgbClr val="000000"/>
                </a:solidFill>
                <a:latin typeface="Times New Roman" panose="02020603050405020304" charset="0"/>
              </a:rPr>
              <a:t>比其</a:t>
            </a:r>
            <a:r>
              <a:rPr lang="en-US" altLang="zh-CN" sz="2000" b="1" dirty="0">
                <a:solidFill>
                  <a:srgbClr val="000000"/>
                </a:solidFill>
                <a:latin typeface="Times New Roman" panose="02020603050405020304" charset="0"/>
              </a:rPr>
              <a:t>BV</a:t>
            </a:r>
            <a:r>
              <a:rPr lang="zh-CN" altLang="en-US" sz="2000" b="1" dirty="0">
                <a:solidFill>
                  <a:srgbClr val="000000"/>
                </a:solidFill>
                <a:latin typeface="Times New Roman" panose="02020603050405020304" charset="0"/>
              </a:rPr>
              <a:t>高</a:t>
            </a:r>
            <a:r>
              <a:rPr lang="en-US" altLang="zh-CN" sz="2000" b="1" dirty="0">
                <a:solidFill>
                  <a:srgbClr val="000000"/>
                </a:solidFill>
                <a:latin typeface="Times New Roman" panose="02020603050405020304" charset="0"/>
              </a:rPr>
              <a:t>30</a:t>
            </a:r>
            <a:r>
              <a:rPr lang="zh-CN" altLang="en-US" sz="2000" b="1" dirty="0">
                <a:solidFill>
                  <a:srgbClr val="000000"/>
                </a:solidFill>
                <a:latin typeface="Times New Roman" panose="02020603050405020304" charset="0"/>
              </a:rPr>
              <a:t>万元（设剩余摊销年限为</a:t>
            </a:r>
            <a:r>
              <a:rPr lang="en-US" altLang="zh-CN" sz="2000" b="1" dirty="0">
                <a:solidFill>
                  <a:srgbClr val="000000"/>
                </a:solidFill>
                <a:latin typeface="Times New Roman" panose="02020603050405020304" charset="0"/>
              </a:rPr>
              <a:t>5</a:t>
            </a:r>
            <a:r>
              <a:rPr lang="zh-CN" altLang="en-US" sz="2000" b="1" dirty="0">
                <a:solidFill>
                  <a:srgbClr val="000000"/>
                </a:solidFill>
                <a:latin typeface="Times New Roman" panose="02020603050405020304" charset="0"/>
              </a:rPr>
              <a:t>年）外，其他资产、负债</a:t>
            </a:r>
            <a:r>
              <a:rPr lang="en-US" altLang="zh-CN" sz="2000" b="1" dirty="0">
                <a:solidFill>
                  <a:srgbClr val="000000"/>
                </a:solidFill>
                <a:latin typeface="Times New Roman" panose="02020603050405020304" charset="0"/>
              </a:rPr>
              <a:t>FV</a:t>
            </a:r>
            <a:r>
              <a:rPr lang="zh-CN" altLang="en-US" sz="2000" b="1" dirty="0">
                <a:solidFill>
                  <a:srgbClr val="000000"/>
                </a:solidFill>
                <a:latin typeface="Times New Roman" panose="02020603050405020304" charset="0"/>
              </a:rPr>
              <a:t>与</a:t>
            </a:r>
            <a:r>
              <a:rPr lang="en-US" altLang="zh-CN" sz="2000" b="1" dirty="0">
                <a:solidFill>
                  <a:srgbClr val="000000"/>
                </a:solidFill>
                <a:latin typeface="Times New Roman" panose="02020603050405020304" charset="0"/>
              </a:rPr>
              <a:t>BV</a:t>
            </a:r>
            <a:r>
              <a:rPr lang="zh-CN" altLang="en-US" sz="2000" b="1" dirty="0">
                <a:solidFill>
                  <a:srgbClr val="000000"/>
                </a:solidFill>
                <a:latin typeface="Times New Roman" panose="02020603050405020304" charset="0"/>
              </a:rPr>
              <a:t>相同。</a:t>
            </a:r>
            <a:endParaRPr lang="en-US" altLang="zh-CN" sz="2000" b="1" dirty="0">
              <a:solidFill>
                <a:srgbClr val="000000"/>
              </a:solidFill>
              <a:latin typeface="Times New Roman" panose="02020603050405020304" charset="0"/>
            </a:endParaRPr>
          </a:p>
          <a:p>
            <a:pPr marL="114300" indent="-457200" eaLnBrk="1" hangingPunct="1">
              <a:spcBef>
                <a:spcPct val="0"/>
              </a:spcBef>
              <a:buClrTx/>
              <a:buSzTx/>
              <a:buFont typeface="+mj-ea"/>
              <a:buAutoNum type="circleNumDbPlain"/>
              <a:defRPr/>
            </a:pPr>
            <a:r>
              <a:rPr lang="en-US" altLang="zh-CN" sz="2000" b="1" dirty="0">
                <a:solidFill>
                  <a:srgbClr val="000000"/>
                </a:solidFill>
                <a:latin typeface="Times New Roman" panose="02020603050405020304" charset="0"/>
              </a:rPr>
              <a:t>2005</a:t>
            </a:r>
            <a:r>
              <a:rPr lang="zh-CN" altLang="en-US" sz="2000" b="1" dirty="0">
                <a:solidFill>
                  <a:srgbClr val="000000"/>
                </a:solidFill>
                <a:latin typeface="Times New Roman" panose="02020603050405020304" charset="0"/>
              </a:rPr>
              <a:t>年</a:t>
            </a:r>
            <a:r>
              <a:rPr lang="en-US" altLang="zh-CN" sz="2000" b="1" dirty="0">
                <a:solidFill>
                  <a:srgbClr val="000000"/>
                </a:solidFill>
                <a:latin typeface="Times New Roman" panose="02020603050405020304" charset="0"/>
              </a:rPr>
              <a:t>7</a:t>
            </a:r>
            <a:r>
              <a:rPr lang="zh-CN" altLang="en-US" sz="2000" b="1" dirty="0">
                <a:solidFill>
                  <a:srgbClr val="000000"/>
                </a:solidFill>
                <a:latin typeface="Times New Roman" panose="02020603050405020304" charset="0"/>
              </a:rPr>
              <a:t>月</a:t>
            </a:r>
            <a:r>
              <a:rPr lang="en-US" altLang="zh-CN" sz="2000" b="1" dirty="0">
                <a:solidFill>
                  <a:srgbClr val="000000"/>
                </a:solidFill>
                <a:latin typeface="Times New Roman" panose="02020603050405020304" charset="0"/>
              </a:rPr>
              <a:t>1</a:t>
            </a:r>
            <a:r>
              <a:rPr lang="zh-CN" altLang="en-US" sz="2000" b="1" dirty="0">
                <a:solidFill>
                  <a:srgbClr val="000000"/>
                </a:solidFill>
                <a:latin typeface="Times New Roman" panose="02020603050405020304" charset="0"/>
              </a:rPr>
              <a:t>日，</a:t>
            </a:r>
            <a:r>
              <a:rPr lang="zh-CN" altLang="en-US" sz="2000" b="1" dirty="0">
                <a:solidFill>
                  <a:srgbClr val="000000"/>
                </a:solidFill>
              </a:rPr>
              <a:t>甲公司将外购商品</a:t>
            </a:r>
            <a:r>
              <a:rPr lang="en-US" altLang="zh-CN" sz="2000" b="1" dirty="0">
                <a:solidFill>
                  <a:srgbClr val="000000"/>
                </a:solidFill>
              </a:rPr>
              <a:t>A</a:t>
            </a:r>
            <a:r>
              <a:rPr lang="zh-CN" altLang="en-US" sz="2000" b="1" dirty="0">
                <a:solidFill>
                  <a:srgbClr val="000000"/>
                </a:solidFill>
              </a:rPr>
              <a:t>（成本</a:t>
            </a:r>
            <a:r>
              <a:rPr lang="en-US" altLang="zh-CN" sz="2000" b="1" dirty="0">
                <a:solidFill>
                  <a:srgbClr val="000000"/>
                </a:solidFill>
              </a:rPr>
              <a:t>100</a:t>
            </a:r>
            <a:r>
              <a:rPr lang="zh-CN" altLang="en-US" sz="2000" b="1" dirty="0">
                <a:solidFill>
                  <a:srgbClr val="000000"/>
                </a:solidFill>
              </a:rPr>
              <a:t>万元）以</a:t>
            </a:r>
            <a:r>
              <a:rPr lang="en-US" altLang="zh-CN" sz="2000" b="1" dirty="0">
                <a:solidFill>
                  <a:srgbClr val="000000"/>
                </a:solidFill>
              </a:rPr>
              <a:t>120</a:t>
            </a:r>
            <a:r>
              <a:rPr lang="zh-CN" altLang="en-US" sz="2000" b="1" dirty="0">
                <a:solidFill>
                  <a:srgbClr val="000000"/>
                </a:solidFill>
              </a:rPr>
              <a:t>万元卖给子公司乙，截至当年末乙公司将该商品</a:t>
            </a:r>
            <a:r>
              <a:rPr lang="en-US" altLang="zh-CN" sz="2000" b="1" dirty="0">
                <a:solidFill>
                  <a:srgbClr val="000000"/>
                </a:solidFill>
              </a:rPr>
              <a:t>A</a:t>
            </a:r>
            <a:r>
              <a:rPr lang="zh-CN" altLang="en-US" sz="2000" b="1" dirty="0">
                <a:solidFill>
                  <a:srgbClr val="000000"/>
                </a:solidFill>
              </a:rPr>
              <a:t>的</a:t>
            </a:r>
            <a:r>
              <a:rPr lang="en-US" altLang="zh-CN" sz="2000" b="1" dirty="0">
                <a:solidFill>
                  <a:srgbClr val="000000"/>
                </a:solidFill>
              </a:rPr>
              <a:t>50</a:t>
            </a:r>
            <a:r>
              <a:rPr lang="zh-CN" altLang="en-US" sz="2000" b="1" dirty="0">
                <a:solidFill>
                  <a:srgbClr val="000000"/>
                </a:solidFill>
              </a:rPr>
              <a:t>％卖给集团外的第三方，售价为</a:t>
            </a:r>
            <a:r>
              <a:rPr lang="en-US" altLang="zh-CN" sz="2000" b="1" dirty="0">
                <a:solidFill>
                  <a:srgbClr val="000000"/>
                </a:solidFill>
              </a:rPr>
              <a:t>75</a:t>
            </a:r>
            <a:r>
              <a:rPr lang="zh-CN" altLang="en-US" sz="2000" b="1" dirty="0">
                <a:solidFill>
                  <a:srgbClr val="000000"/>
                </a:solidFill>
              </a:rPr>
              <a:t>万元；年末乙公司仍未向甲公司支付</a:t>
            </a:r>
            <a:r>
              <a:rPr lang="en-US" altLang="zh-CN" sz="2000" b="1" dirty="0">
                <a:solidFill>
                  <a:srgbClr val="000000"/>
                </a:solidFill>
              </a:rPr>
              <a:t>A</a:t>
            </a:r>
            <a:r>
              <a:rPr lang="zh-CN" altLang="en-US" sz="2000" b="1" dirty="0">
                <a:solidFill>
                  <a:srgbClr val="000000"/>
                </a:solidFill>
              </a:rPr>
              <a:t>商品货款。</a:t>
            </a:r>
            <a:r>
              <a:rPr lang="en-US" altLang="zh-CN" sz="2000" b="1" dirty="0">
                <a:solidFill>
                  <a:srgbClr val="000000"/>
                </a:solidFill>
                <a:latin typeface="Times New Roman" panose="02020603050405020304" charset="0"/>
              </a:rPr>
              <a:t>2005</a:t>
            </a:r>
            <a:r>
              <a:rPr lang="zh-CN" altLang="en-US" sz="2000" b="1" dirty="0">
                <a:solidFill>
                  <a:srgbClr val="000000"/>
                </a:solidFill>
                <a:latin typeface="Times New Roman" panose="02020603050405020304" charset="0"/>
              </a:rPr>
              <a:t>年乙公司实现净利润</a:t>
            </a:r>
            <a:r>
              <a:rPr lang="en-US" altLang="zh-CN" sz="2000" b="1" dirty="0">
                <a:solidFill>
                  <a:srgbClr val="000000"/>
                </a:solidFill>
                <a:latin typeface="Times New Roman" panose="02020603050405020304" charset="0"/>
              </a:rPr>
              <a:t>100</a:t>
            </a:r>
            <a:r>
              <a:rPr lang="zh-CN" altLang="en-US" sz="2000" b="1" dirty="0">
                <a:solidFill>
                  <a:srgbClr val="000000"/>
                </a:solidFill>
                <a:latin typeface="Times New Roman" panose="02020603050405020304" charset="0"/>
              </a:rPr>
              <a:t>万元，发放现金股利</a:t>
            </a:r>
            <a:r>
              <a:rPr lang="en-US" altLang="zh-CN" sz="2000" b="1" dirty="0">
                <a:solidFill>
                  <a:srgbClr val="000000"/>
                </a:solidFill>
                <a:latin typeface="Times New Roman" panose="02020603050405020304" charset="0"/>
              </a:rPr>
              <a:t>60</a:t>
            </a:r>
            <a:r>
              <a:rPr lang="zh-CN" altLang="en-US" sz="2000" b="1" dirty="0">
                <a:solidFill>
                  <a:srgbClr val="000000"/>
                </a:solidFill>
                <a:latin typeface="Times New Roman" panose="02020603050405020304" charset="0"/>
              </a:rPr>
              <a:t>万元，提取盈余公积</a:t>
            </a:r>
            <a:r>
              <a:rPr lang="en-US" altLang="zh-CN" sz="2000" b="1" dirty="0">
                <a:solidFill>
                  <a:srgbClr val="000000"/>
                </a:solidFill>
                <a:latin typeface="Times New Roman" panose="02020603050405020304" charset="0"/>
              </a:rPr>
              <a:t>30</a:t>
            </a:r>
            <a:r>
              <a:rPr lang="zh-CN" altLang="en-US" sz="2000" b="1" dirty="0">
                <a:solidFill>
                  <a:srgbClr val="000000"/>
                </a:solidFill>
                <a:latin typeface="Times New Roman" panose="02020603050405020304" charset="0"/>
              </a:rPr>
              <a:t>万元。经测试，甲公司对乙公司股权投资商誉未减值。</a:t>
            </a:r>
            <a:endParaRPr lang="en-US" altLang="zh-CN" sz="2000" dirty="0">
              <a:solidFill>
                <a:srgbClr val="000000"/>
              </a:solidFill>
            </a:endParaRPr>
          </a:p>
          <a:p>
            <a:pPr marL="114300" indent="-457200" eaLnBrk="1" hangingPunct="1">
              <a:spcBef>
                <a:spcPct val="0"/>
              </a:spcBef>
              <a:buClrTx/>
              <a:buSzTx/>
              <a:buFont typeface="+mj-ea"/>
              <a:buAutoNum type="circleNumDbPlain"/>
              <a:defRPr/>
            </a:pPr>
            <a:r>
              <a:rPr lang="en-US" altLang="zh-CN" sz="2000" b="1" dirty="0">
                <a:solidFill>
                  <a:srgbClr val="000000"/>
                </a:solidFill>
                <a:latin typeface="Times New Roman" panose="02020603050405020304" charset="0"/>
              </a:rPr>
              <a:t>2006</a:t>
            </a:r>
            <a:r>
              <a:rPr lang="zh-CN" altLang="en-US" sz="2000" b="1" dirty="0">
                <a:solidFill>
                  <a:srgbClr val="000000"/>
                </a:solidFill>
                <a:latin typeface="Times New Roman" panose="02020603050405020304" charset="0"/>
              </a:rPr>
              <a:t>年</a:t>
            </a:r>
            <a:r>
              <a:rPr lang="en-US" altLang="zh-CN" sz="2000" b="1" dirty="0">
                <a:solidFill>
                  <a:srgbClr val="000000"/>
                </a:solidFill>
                <a:latin typeface="Times New Roman" panose="02020603050405020304" charset="0"/>
              </a:rPr>
              <a:t>3</a:t>
            </a:r>
            <a:r>
              <a:rPr lang="zh-CN" altLang="en-US" sz="2000" b="1" dirty="0">
                <a:solidFill>
                  <a:srgbClr val="000000"/>
                </a:solidFill>
                <a:latin typeface="Times New Roman" panose="02020603050405020304" charset="0"/>
              </a:rPr>
              <a:t>月甲公司向乙公司出售</a:t>
            </a:r>
            <a:r>
              <a:rPr lang="en-US" altLang="zh-CN" sz="2000" b="1" dirty="0">
                <a:solidFill>
                  <a:srgbClr val="000000"/>
                </a:solidFill>
                <a:latin typeface="Times New Roman" panose="02020603050405020304" charset="0"/>
              </a:rPr>
              <a:t>B</a:t>
            </a:r>
            <a:r>
              <a:rPr lang="zh-CN" altLang="en-US" sz="2000" b="1" dirty="0">
                <a:solidFill>
                  <a:srgbClr val="000000"/>
                </a:solidFill>
                <a:latin typeface="Times New Roman" panose="02020603050405020304" charset="0"/>
              </a:rPr>
              <a:t>商品，成本为</a:t>
            </a:r>
            <a:r>
              <a:rPr lang="en-US" altLang="zh-CN" sz="2000" b="1" dirty="0">
                <a:solidFill>
                  <a:srgbClr val="000000"/>
                </a:solidFill>
                <a:latin typeface="Times New Roman" panose="02020603050405020304" charset="0"/>
              </a:rPr>
              <a:t>200</a:t>
            </a:r>
            <a:r>
              <a:rPr lang="zh-CN" altLang="en-US" sz="2000" b="1" dirty="0">
                <a:solidFill>
                  <a:srgbClr val="000000"/>
                </a:solidFill>
                <a:latin typeface="Times New Roman" panose="02020603050405020304" charset="0"/>
              </a:rPr>
              <a:t>万元，售价为</a:t>
            </a:r>
            <a:r>
              <a:rPr lang="en-US" altLang="zh-CN" sz="2000" b="1" dirty="0">
                <a:solidFill>
                  <a:srgbClr val="000000"/>
                </a:solidFill>
                <a:latin typeface="Times New Roman" panose="02020603050405020304" charset="0"/>
              </a:rPr>
              <a:t>250</a:t>
            </a:r>
            <a:r>
              <a:rPr lang="zh-CN" altLang="en-US" sz="2000" b="1" dirty="0">
                <a:solidFill>
                  <a:srgbClr val="000000"/>
                </a:solidFill>
                <a:latin typeface="Times New Roman" panose="02020603050405020304" charset="0"/>
              </a:rPr>
              <a:t>万元；截止</a:t>
            </a:r>
            <a:r>
              <a:rPr lang="en-US" altLang="zh-CN" sz="2000" b="1" dirty="0">
                <a:solidFill>
                  <a:srgbClr val="000000"/>
                </a:solidFill>
                <a:latin typeface="Times New Roman" panose="02020603050405020304" charset="0"/>
              </a:rPr>
              <a:t>2006</a:t>
            </a:r>
            <a:r>
              <a:rPr lang="zh-CN" altLang="en-US" sz="2000" b="1" dirty="0">
                <a:solidFill>
                  <a:srgbClr val="000000"/>
                </a:solidFill>
                <a:latin typeface="Times New Roman" panose="02020603050405020304" charset="0"/>
              </a:rPr>
              <a:t>年末乙公司将该</a:t>
            </a:r>
            <a:r>
              <a:rPr lang="en-US" altLang="zh-CN" sz="2000" b="1" dirty="0">
                <a:solidFill>
                  <a:srgbClr val="000000"/>
                </a:solidFill>
                <a:latin typeface="Times New Roman" panose="02020603050405020304" charset="0"/>
              </a:rPr>
              <a:t>B</a:t>
            </a:r>
            <a:r>
              <a:rPr lang="zh-CN" altLang="en-US" sz="2000" b="1" dirty="0">
                <a:solidFill>
                  <a:srgbClr val="000000"/>
                </a:solidFill>
                <a:latin typeface="Times New Roman" panose="02020603050405020304" charset="0"/>
              </a:rPr>
              <a:t>商品的</a:t>
            </a:r>
            <a:r>
              <a:rPr lang="en-US" altLang="zh-CN" sz="2000" b="1" dirty="0">
                <a:solidFill>
                  <a:srgbClr val="000000"/>
                </a:solidFill>
                <a:latin typeface="Times New Roman" panose="02020603050405020304" charset="0"/>
              </a:rPr>
              <a:t>60%</a:t>
            </a:r>
            <a:r>
              <a:rPr lang="zh-CN" altLang="en-US" sz="2000" b="1" dirty="0">
                <a:solidFill>
                  <a:srgbClr val="000000"/>
                </a:solidFill>
                <a:latin typeface="Times New Roman" panose="02020603050405020304" charset="0"/>
              </a:rPr>
              <a:t>卖出，并将上年自甲公司采购的</a:t>
            </a:r>
            <a:r>
              <a:rPr lang="en-US" altLang="zh-CN" sz="2000" b="1" dirty="0">
                <a:solidFill>
                  <a:srgbClr val="000000"/>
                </a:solidFill>
                <a:latin typeface="Times New Roman" panose="02020603050405020304" charset="0"/>
              </a:rPr>
              <a:t>A</a:t>
            </a:r>
            <a:r>
              <a:rPr lang="zh-CN" altLang="en-US" sz="2000" b="1" dirty="0">
                <a:solidFill>
                  <a:srgbClr val="000000"/>
                </a:solidFill>
                <a:latin typeface="Times New Roman" panose="02020603050405020304" charset="0"/>
              </a:rPr>
              <a:t>商品全部卖出；</a:t>
            </a:r>
            <a:r>
              <a:rPr lang="en-US" altLang="zh-CN" sz="2000" b="1" dirty="0">
                <a:solidFill>
                  <a:srgbClr val="000000"/>
                </a:solidFill>
                <a:latin typeface="Times New Roman" panose="02020603050405020304" charset="0"/>
              </a:rPr>
              <a:t>2006</a:t>
            </a:r>
            <a:r>
              <a:rPr lang="zh-CN" altLang="en-US" sz="2000" b="1" dirty="0">
                <a:solidFill>
                  <a:srgbClr val="000000"/>
                </a:solidFill>
                <a:latin typeface="Times New Roman" panose="02020603050405020304" charset="0"/>
              </a:rPr>
              <a:t>年末乙公司尚欠甲公司货款</a:t>
            </a:r>
            <a:r>
              <a:rPr lang="en-US" altLang="zh-CN" sz="2000" b="1" dirty="0">
                <a:solidFill>
                  <a:srgbClr val="000000"/>
                </a:solidFill>
                <a:latin typeface="Times New Roman" panose="02020603050405020304" charset="0"/>
              </a:rPr>
              <a:t>200</a:t>
            </a:r>
            <a:r>
              <a:rPr lang="zh-CN" altLang="en-US" sz="2000" b="1" dirty="0">
                <a:solidFill>
                  <a:srgbClr val="000000"/>
                </a:solidFill>
                <a:latin typeface="Times New Roman" panose="02020603050405020304" charset="0"/>
              </a:rPr>
              <a:t>万元。</a:t>
            </a:r>
            <a:r>
              <a:rPr lang="en-US" altLang="zh-CN" sz="2000" b="1" dirty="0">
                <a:solidFill>
                  <a:srgbClr val="000000"/>
                </a:solidFill>
                <a:latin typeface="Times New Roman" panose="02020603050405020304" charset="0"/>
              </a:rPr>
              <a:t>2006</a:t>
            </a:r>
            <a:r>
              <a:rPr lang="zh-CN" altLang="en-US" sz="2000" b="1" dirty="0">
                <a:solidFill>
                  <a:srgbClr val="000000"/>
                </a:solidFill>
                <a:latin typeface="Times New Roman" panose="02020603050405020304" charset="0"/>
              </a:rPr>
              <a:t>年</a:t>
            </a:r>
            <a:r>
              <a:rPr lang="zh-CN" altLang="en-US" sz="2000" b="1" dirty="0">
                <a:solidFill>
                  <a:srgbClr val="000000"/>
                </a:solidFill>
              </a:rPr>
              <a:t>乙公司的净利润为</a:t>
            </a:r>
            <a:r>
              <a:rPr lang="en-US" altLang="zh-CN" sz="2000" b="1" dirty="0">
                <a:solidFill>
                  <a:srgbClr val="000000"/>
                </a:solidFill>
              </a:rPr>
              <a:t>160</a:t>
            </a:r>
            <a:r>
              <a:rPr lang="zh-CN" altLang="en-US" sz="2000" b="1" dirty="0">
                <a:solidFill>
                  <a:srgbClr val="000000"/>
                </a:solidFill>
                <a:latin typeface="Times New Roman" panose="02020603050405020304" charset="0"/>
              </a:rPr>
              <a:t>万元</a:t>
            </a:r>
            <a:r>
              <a:rPr lang="zh-CN" altLang="en-US" sz="2000" b="1" dirty="0">
                <a:solidFill>
                  <a:srgbClr val="000000"/>
                </a:solidFill>
              </a:rPr>
              <a:t>，分配现金股利</a:t>
            </a:r>
            <a:r>
              <a:rPr lang="en-US" altLang="zh-CN" sz="2000" b="1" dirty="0">
                <a:solidFill>
                  <a:srgbClr val="000000"/>
                </a:solidFill>
              </a:rPr>
              <a:t>80</a:t>
            </a:r>
            <a:r>
              <a:rPr lang="zh-CN" altLang="en-US" sz="2000" b="1" dirty="0">
                <a:solidFill>
                  <a:srgbClr val="000000"/>
                </a:solidFill>
                <a:latin typeface="Times New Roman" panose="02020603050405020304" charset="0"/>
              </a:rPr>
              <a:t>万元</a:t>
            </a:r>
            <a:r>
              <a:rPr lang="zh-CN" altLang="en-US" sz="2000" b="1" dirty="0">
                <a:solidFill>
                  <a:srgbClr val="000000"/>
                </a:solidFill>
              </a:rPr>
              <a:t>，提取盈余公司</a:t>
            </a:r>
            <a:r>
              <a:rPr lang="en-US" altLang="zh-CN" sz="2000" b="1" dirty="0">
                <a:solidFill>
                  <a:srgbClr val="000000"/>
                </a:solidFill>
              </a:rPr>
              <a:t>50</a:t>
            </a:r>
            <a:r>
              <a:rPr lang="zh-CN" altLang="en-US" sz="2000" b="1" dirty="0">
                <a:solidFill>
                  <a:srgbClr val="000000"/>
                </a:solidFill>
                <a:latin typeface="Times New Roman" panose="02020603050405020304" charset="0"/>
              </a:rPr>
              <a:t>万元</a:t>
            </a:r>
            <a:r>
              <a:rPr lang="zh-CN" altLang="en-US" sz="2000" b="1" dirty="0">
                <a:solidFill>
                  <a:srgbClr val="000000"/>
                </a:solidFill>
              </a:rPr>
              <a:t>。</a:t>
            </a:r>
            <a:r>
              <a:rPr lang="zh-CN" altLang="en-US" sz="2000" b="1" dirty="0">
                <a:solidFill>
                  <a:srgbClr val="000000"/>
                </a:solidFill>
                <a:latin typeface="Times New Roman" panose="02020603050405020304" charset="0"/>
              </a:rPr>
              <a:t>经测试，甲公司对乙公司股权投资商誉未减值。</a:t>
            </a:r>
            <a:endParaRPr lang="en-US" altLang="zh-CN" sz="2000" b="1" dirty="0">
              <a:solidFill>
                <a:srgbClr val="000000"/>
              </a:solidFill>
              <a:latin typeface="Times New Roman" panose="02020603050405020304" charset="0"/>
            </a:endParaRPr>
          </a:p>
          <a:p>
            <a:pPr marL="114300" indent="-457200" eaLnBrk="1" hangingPunct="1">
              <a:spcBef>
                <a:spcPct val="0"/>
              </a:spcBef>
              <a:buClrTx/>
              <a:buSzTx/>
              <a:buFont typeface="+mj-ea"/>
              <a:buAutoNum type="circleNumDbPlain"/>
              <a:defRPr/>
            </a:pPr>
            <a:r>
              <a:rPr lang="zh-CN" altLang="en-US" sz="2000" b="1" dirty="0">
                <a:solidFill>
                  <a:srgbClr val="000000"/>
                </a:solidFill>
                <a:latin typeface="Times New Roman" panose="02020603050405020304" charset="0"/>
              </a:rPr>
              <a:t>假定甲公司按照</a:t>
            </a:r>
            <a:r>
              <a:rPr lang="en-US" altLang="zh-CN" sz="2400" b="1" dirty="0">
                <a:solidFill>
                  <a:srgbClr val="000000"/>
                </a:solidFill>
                <a:latin typeface="Times New Roman" panose="02020603050405020304" charset="0"/>
              </a:rPr>
              <a:t>1%</a:t>
            </a:r>
            <a:r>
              <a:rPr lang="zh-CN" altLang="en-US" sz="2400" b="1" dirty="0">
                <a:solidFill>
                  <a:srgbClr val="000000"/>
                </a:solidFill>
                <a:latin typeface="Times New Roman" panose="02020603050405020304" charset="0"/>
              </a:rPr>
              <a:t>对所有应收账款计提减值准备。</a:t>
            </a:r>
            <a:endParaRPr lang="en-US" altLang="zh-CN" sz="2400" b="1" dirty="0">
              <a:solidFill>
                <a:srgbClr val="000000"/>
              </a:solidFill>
              <a:latin typeface="Times New Roman" panose="02020603050405020304" charset="0"/>
            </a:endParaRPr>
          </a:p>
          <a:p>
            <a:pPr lvl="1" eaLnBrk="1" hangingPunct="1">
              <a:spcBef>
                <a:spcPct val="0"/>
              </a:spcBef>
              <a:buClrTx/>
              <a:buSzTx/>
              <a:buFont typeface="Wingdings" panose="05000000000000000000" pitchFamily="2" charset="2"/>
              <a:buChar char="ü"/>
              <a:defRPr/>
            </a:pPr>
            <a:endParaRPr lang="en-US" altLang="zh-CN" sz="2000" b="1" dirty="0">
              <a:latin typeface="Times New Roman" panose="02020603050405020304" charset="0"/>
            </a:endParaRPr>
          </a:p>
          <a:p>
            <a:pPr lvl="1" eaLnBrk="1" hangingPunct="1">
              <a:spcBef>
                <a:spcPct val="0"/>
              </a:spcBef>
              <a:buClrTx/>
              <a:buSzTx/>
              <a:buFont typeface="Wingdings" panose="05000000000000000000" pitchFamily="2" charset="2"/>
              <a:buChar char="Ø"/>
              <a:defRPr/>
            </a:pPr>
            <a:r>
              <a:rPr lang="zh-CN" altLang="en-US" sz="2000" b="1" dirty="0">
                <a:solidFill>
                  <a:srgbClr val="FF0000"/>
                </a:solidFill>
                <a:latin typeface="Times New Roman" panose="02020603050405020304" charset="0"/>
              </a:rPr>
              <a:t>要求：</a:t>
            </a:r>
            <a:r>
              <a:rPr lang="zh-CN" altLang="en-US" sz="2000" b="1" dirty="0">
                <a:latin typeface="Times New Roman" panose="02020603050405020304" charset="0"/>
              </a:rPr>
              <a:t>分别按照本讲义和</a:t>
            </a:r>
            <a:r>
              <a:rPr lang="en-US" altLang="zh-CN" sz="2000" b="1" dirty="0">
                <a:latin typeface="Times New Roman" panose="02020603050405020304" charset="0"/>
              </a:rPr>
              <a:t>CAP</a:t>
            </a:r>
            <a:r>
              <a:rPr lang="zh-CN" altLang="en-US" sz="2000" b="1" dirty="0">
                <a:latin typeface="Times New Roman" panose="02020603050405020304" charset="0"/>
              </a:rPr>
              <a:t>教材的抵销程序，编制合并财务报表的调整抵销分录。</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6DEC81D-C316-40DB-92CE-0BF5CF87F22B}" type="slidenum">
              <a:rPr kumimoji="0" lang="en-US" altLang="zh-CN" sz="1400"/>
              <a:t>72</a:t>
            </a:fld>
            <a:endParaRPr kumimoji="0" lang="en-US" altLang="zh-CN" sz="1400"/>
          </a:p>
        </p:txBody>
      </p:sp>
      <p:sp>
        <p:nvSpPr>
          <p:cNvPr id="168963" name="Rectangle 3" descr="Rectangle: Click to edit Master text styles&#10;Second level&#10;Third level&#10;Fourth level&#10;Fifth level"/>
          <p:cNvSpPr>
            <a:spLocks noGrp="1" noChangeArrowheads="1"/>
          </p:cNvSpPr>
          <p:nvPr>
            <p:ph type="body" idx="1"/>
          </p:nvPr>
        </p:nvSpPr>
        <p:spPr>
          <a:xfrm>
            <a:off x="684215" y="152400"/>
            <a:ext cx="7926387" cy="6011865"/>
          </a:xfrm>
        </p:spPr>
        <p:txBody>
          <a:bodyPr/>
          <a:lstStyle/>
          <a:p>
            <a:pPr eaLnBrk="1" hangingPunct="1">
              <a:buClr>
                <a:schemeClr val="accent1"/>
              </a:buClr>
              <a:buFont typeface="Wingdings" panose="05000000000000000000" pitchFamily="2" charset="2"/>
              <a:buChar char="n"/>
            </a:pPr>
            <a:r>
              <a:rPr lang="zh-CN" altLang="en-US" sz="2400" b="1" dirty="0">
                <a:solidFill>
                  <a:srgbClr val="000000"/>
                </a:solidFill>
                <a:latin typeface="黑体" panose="02010609060101010101" pitchFamily="49" charset="-122"/>
                <a:ea typeface="黑体" panose="02010609060101010101" pitchFamily="49" charset="-122"/>
              </a:rPr>
              <a:t>内部交易资产减值准备的抵消</a:t>
            </a:r>
            <a:endParaRPr lang="en-US" altLang="zh-CN" sz="2400" b="1" dirty="0">
              <a:solidFill>
                <a:srgbClr val="000000"/>
              </a:solidFill>
              <a:latin typeface="黑体" panose="02010609060101010101" pitchFamily="49" charset="-122"/>
              <a:ea typeface="黑体" panose="02010609060101010101" pitchFamily="49" charset="-122"/>
            </a:endParaRPr>
          </a:p>
          <a:p>
            <a:pPr lvl="1" eaLnBrk="1" hangingPunct="1">
              <a:lnSpc>
                <a:spcPct val="150000"/>
              </a:lnSpc>
              <a:buClr>
                <a:schemeClr val="accent1"/>
              </a:buClr>
              <a:buFont typeface="Wingdings" panose="05000000000000000000" pitchFamily="2" charset="2"/>
              <a:buChar char="q"/>
            </a:pPr>
            <a:r>
              <a:rPr lang="zh-CN" altLang="en-US" sz="2000" b="1" dirty="0">
                <a:latin typeface="宋体" panose="02010600030101010101" pitchFamily="2" charset="-122"/>
              </a:rPr>
              <a:t>当集团内部发生交易时，合并会计报表编制不仅要抵消交易本身，而且要抵消内部交易过程中产生的未实现损益，从而使被交易资产的计价恢复到内部交易前的计价基础，就好像内部交易根本就没有发生。</a:t>
            </a:r>
          </a:p>
          <a:p>
            <a:pPr lvl="1" eaLnBrk="1" hangingPunct="1">
              <a:lnSpc>
                <a:spcPct val="150000"/>
              </a:lnSpc>
              <a:buClr>
                <a:schemeClr val="accent1"/>
              </a:buClr>
              <a:buFont typeface="Wingdings" panose="05000000000000000000" pitchFamily="2" charset="2"/>
              <a:buChar char="q"/>
            </a:pPr>
            <a:r>
              <a:rPr lang="zh-CN" altLang="en-US" sz="2000" b="1" dirty="0">
                <a:latin typeface="宋体" panose="02010600030101010101" pitchFamily="2" charset="-122"/>
              </a:rPr>
              <a:t>但是，购入企业账户是按内部购入资产的购入价格即账面价值与期末该资产的可收回金额的差额计提资产减值准备。因此，对此类资产的减值准备，合并会计报表也必须以该资产从集团外部购入的账面价值作为计算资产减值准则的计算基础，对于购入企业单个报表中多计提或少计提的资产减值准备进行抵消。</a:t>
            </a:r>
            <a:endParaRPr lang="en-US" altLang="zh-CN" sz="2000" b="1" dirty="0">
              <a:latin typeface="宋体" panose="02010600030101010101" pitchFamily="2" charset="-122"/>
            </a:endParaRPr>
          </a:p>
          <a:p>
            <a:pPr lvl="2" eaLnBrk="1" hangingPunct="1">
              <a:lnSpc>
                <a:spcPct val="150000"/>
              </a:lnSpc>
              <a:buClr>
                <a:schemeClr val="accent1"/>
              </a:buClr>
              <a:buFont typeface="Wingdings" panose="05000000000000000000" pitchFamily="2" charset="2"/>
              <a:buChar char="q"/>
            </a:pPr>
            <a:r>
              <a:rPr lang="zh-CN" altLang="en-US" sz="1800" b="1" dirty="0">
                <a:solidFill>
                  <a:srgbClr val="000000"/>
                </a:solidFill>
                <a:latin typeface="宋体" panose="02010600030101010101" pitchFamily="2" charset="-122"/>
              </a:rPr>
              <a:t>也就是说买入方对于介于内部交易售价与外部购入成本之间的资产减值准备的计提或反计提，合并时都应该抵销。</a:t>
            </a:r>
            <a:r>
              <a:rPr lang="zh-CN" altLang="en-US" sz="1800" b="1" dirty="0">
                <a:solidFill>
                  <a:srgbClr val="000000"/>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665F0A2-434C-4163-BDF4-D45C9665FCFB}" type="slidenum">
              <a:rPr kumimoji="0" lang="en-US" altLang="zh-CN" sz="1400"/>
              <a:t>73</a:t>
            </a:fld>
            <a:endParaRPr kumimoji="0" lang="en-US" altLang="zh-CN" sz="1400"/>
          </a:p>
        </p:txBody>
      </p:sp>
      <p:sp>
        <p:nvSpPr>
          <p:cNvPr id="70658" name="Text Box 2"/>
          <p:cNvSpPr txBox="1">
            <a:spLocks noChangeArrowheads="1"/>
          </p:cNvSpPr>
          <p:nvPr/>
        </p:nvSpPr>
        <p:spPr bwMode="auto">
          <a:xfrm>
            <a:off x="499836" y="548682"/>
            <a:ext cx="82486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chemeClr val="accent1"/>
              </a:buClr>
              <a:buSzTx/>
              <a:buFont typeface="Wingdings" panose="05000000000000000000" pitchFamily="2" charset="2"/>
              <a:buNone/>
            </a:pPr>
            <a:r>
              <a:rPr lang="zh-CN" altLang="en-US" sz="2000" b="1" dirty="0">
                <a:solidFill>
                  <a:srgbClr val="FF0000"/>
                </a:solidFill>
              </a:rPr>
              <a:t>例：</a:t>
            </a:r>
            <a:r>
              <a:rPr lang="zh-CN" altLang="en-US" sz="2000" b="1" dirty="0"/>
              <a:t>某母公司本期向其持股</a:t>
            </a:r>
            <a:r>
              <a:rPr lang="en-US" altLang="zh-CN" sz="2000" b="1" dirty="0"/>
              <a:t>80%</a:t>
            </a:r>
            <a:r>
              <a:rPr lang="zh-CN" altLang="en-US" sz="2000" b="1" dirty="0"/>
              <a:t>子公司销售商品</a:t>
            </a:r>
            <a:r>
              <a:rPr lang="en-US" altLang="zh-CN" sz="2000" b="1" dirty="0"/>
              <a:t>10 000</a:t>
            </a:r>
            <a:r>
              <a:rPr lang="zh-CN" altLang="en-US" sz="2000" b="1" dirty="0"/>
              <a:t>元，其销售成本为</a:t>
            </a:r>
            <a:r>
              <a:rPr lang="en-US" altLang="zh-CN" sz="2000" b="1" dirty="0"/>
              <a:t>8 000</a:t>
            </a:r>
            <a:r>
              <a:rPr lang="zh-CN" altLang="en-US" sz="2000" b="1" dirty="0"/>
              <a:t>元；子公司购进的商品当期全部未对外出售而形成期末存货。子公司期末对存货进行检查，发现该存货发生减值，其可变现净值降至</a:t>
            </a:r>
            <a:r>
              <a:rPr lang="en-US" altLang="zh-CN" sz="2000" b="1" dirty="0"/>
              <a:t>7 600</a:t>
            </a:r>
            <a:r>
              <a:rPr lang="zh-CN" altLang="en-US" sz="2000" b="1" dirty="0"/>
              <a:t>元。</a:t>
            </a:r>
          </a:p>
        </p:txBody>
      </p:sp>
      <p:sp>
        <p:nvSpPr>
          <p:cNvPr id="70659" name="Text Box 3"/>
          <p:cNvSpPr txBox="1">
            <a:spLocks noChangeArrowheads="1"/>
          </p:cNvSpPr>
          <p:nvPr/>
        </p:nvSpPr>
        <p:spPr bwMode="auto">
          <a:xfrm>
            <a:off x="735718" y="2060850"/>
            <a:ext cx="777686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t>抵销分录：</a:t>
            </a:r>
          </a:p>
          <a:p>
            <a:pPr eaLnBrk="1" hangingPunct="1">
              <a:spcBef>
                <a:spcPct val="0"/>
              </a:spcBef>
              <a:buClrTx/>
              <a:buSzTx/>
              <a:buFontTx/>
              <a:buNone/>
            </a:pPr>
            <a:r>
              <a:rPr lang="zh-CN" altLang="en-US" sz="2000" b="1" dirty="0"/>
              <a:t>（</a:t>
            </a:r>
            <a:r>
              <a:rPr lang="en-US" altLang="zh-CN" sz="2000" b="1" dirty="0"/>
              <a:t>1</a:t>
            </a:r>
            <a:r>
              <a:rPr lang="zh-CN" altLang="en-US" sz="2000" b="1" dirty="0"/>
              <a:t>）借：营业收入     </a:t>
            </a:r>
            <a:r>
              <a:rPr lang="en-US" altLang="zh-CN" sz="2000" b="1" dirty="0"/>
              <a:t>10 000</a:t>
            </a:r>
          </a:p>
          <a:p>
            <a:pPr eaLnBrk="1" hangingPunct="1">
              <a:spcBef>
                <a:spcPct val="0"/>
              </a:spcBef>
              <a:buClrTx/>
              <a:buSzTx/>
              <a:buFontTx/>
              <a:buNone/>
            </a:pPr>
            <a:r>
              <a:rPr lang="en-US" altLang="zh-CN" sz="2000" b="1" dirty="0"/>
              <a:t>              </a:t>
            </a:r>
            <a:r>
              <a:rPr lang="zh-CN" altLang="en-US" sz="2000" b="1" dirty="0"/>
              <a:t>贷：营业成本        </a:t>
            </a:r>
            <a:r>
              <a:rPr lang="en-US" altLang="zh-CN" sz="2000" b="1" dirty="0"/>
              <a:t>8 000</a:t>
            </a:r>
          </a:p>
          <a:p>
            <a:pPr eaLnBrk="1" hangingPunct="1">
              <a:spcBef>
                <a:spcPct val="0"/>
              </a:spcBef>
              <a:buClrTx/>
              <a:buSzTx/>
              <a:buFontTx/>
              <a:buNone/>
            </a:pPr>
            <a:r>
              <a:rPr lang="en-US" altLang="zh-CN" sz="2000" b="1" dirty="0"/>
              <a:t>                       </a:t>
            </a:r>
            <a:r>
              <a:rPr lang="zh-CN" altLang="en-US" sz="2000" b="1" dirty="0"/>
              <a:t>存货                </a:t>
            </a:r>
            <a:r>
              <a:rPr lang="en-US" altLang="zh-CN" sz="2000" b="1" dirty="0"/>
              <a:t>2 000</a:t>
            </a:r>
          </a:p>
          <a:p>
            <a:pPr eaLnBrk="1" hangingPunct="1">
              <a:spcBef>
                <a:spcPct val="0"/>
              </a:spcBef>
              <a:buClrTx/>
              <a:buSzTx/>
              <a:buFontTx/>
              <a:buNone/>
            </a:pPr>
            <a:r>
              <a:rPr lang="zh-CN" altLang="en-US" sz="2000" b="1" dirty="0"/>
              <a:t>（</a:t>
            </a:r>
            <a:r>
              <a:rPr lang="en-US" altLang="zh-CN" sz="2000" b="1" dirty="0"/>
              <a:t>2</a:t>
            </a:r>
            <a:r>
              <a:rPr lang="zh-CN" altLang="en-US" sz="2000" b="1" dirty="0"/>
              <a:t>）借：存货   </a:t>
            </a:r>
            <a:r>
              <a:rPr lang="en-US" altLang="zh-CN" sz="2000" b="1" dirty="0"/>
              <a:t>2 000</a:t>
            </a:r>
          </a:p>
          <a:p>
            <a:pPr eaLnBrk="1" hangingPunct="1">
              <a:spcBef>
                <a:spcPct val="0"/>
              </a:spcBef>
              <a:buClrTx/>
              <a:buSzTx/>
              <a:buFontTx/>
              <a:buNone/>
            </a:pPr>
            <a:r>
              <a:rPr lang="en-US" altLang="zh-CN" sz="2000" b="1" dirty="0"/>
              <a:t>            </a:t>
            </a:r>
            <a:r>
              <a:rPr lang="zh-CN" altLang="en-US" sz="2000" b="1" dirty="0"/>
              <a:t>贷：资产减值损失              </a:t>
            </a:r>
            <a:r>
              <a:rPr lang="en-US" altLang="zh-CN" sz="2000" b="1" dirty="0"/>
              <a:t>2 000</a:t>
            </a:r>
          </a:p>
          <a:p>
            <a:pPr eaLnBrk="1" hangingPunct="1">
              <a:spcBef>
                <a:spcPct val="0"/>
              </a:spcBef>
              <a:buClrTx/>
              <a:buSzTx/>
              <a:buFontTx/>
              <a:buNone/>
            </a:pPr>
            <a:endParaRPr lang="en-US" altLang="zh-CN" sz="2000" b="1" dirty="0"/>
          </a:p>
        </p:txBody>
      </p:sp>
      <p:sp>
        <p:nvSpPr>
          <p:cNvPr id="2" name="文本框 1"/>
          <p:cNvSpPr txBox="1"/>
          <p:nvPr/>
        </p:nvSpPr>
        <p:spPr>
          <a:xfrm>
            <a:off x="899592" y="4307619"/>
            <a:ext cx="7508690" cy="1323439"/>
          </a:xfrm>
          <a:prstGeom prst="rect">
            <a:avLst/>
          </a:prstGeom>
          <a:noFill/>
        </p:spPr>
        <p:txBody>
          <a:bodyPr wrap="square" rtlCol="0">
            <a:spAutoFit/>
          </a:bodyPr>
          <a:lstStyle/>
          <a:p>
            <a:pPr marL="342900" indent="-342900">
              <a:buClr>
                <a:srgbClr val="C00000"/>
              </a:buClr>
              <a:buFont typeface="Wingdings" panose="05000000000000000000" pitchFamily="2" charset="2"/>
              <a:buChar char="Ø"/>
            </a:pPr>
            <a:r>
              <a:rPr lang="zh-CN" altLang="en-US" sz="2000" b="1" dirty="0">
                <a:solidFill>
                  <a:srgbClr val="000000"/>
                </a:solidFill>
                <a:latin typeface="华文细黑" panose="02010600040101010101" pitchFamily="2" charset="-122"/>
                <a:ea typeface="华文细黑" panose="02010600040101010101" pitchFamily="2" charset="-122"/>
              </a:rPr>
              <a:t>假设子公司本期净利润为</a:t>
            </a:r>
            <a:r>
              <a:rPr lang="en-US" altLang="zh-CN" sz="2000" b="1" dirty="0">
                <a:solidFill>
                  <a:srgbClr val="000000"/>
                </a:solidFill>
                <a:latin typeface="华文细黑" panose="02010600040101010101" pitchFamily="2" charset="-122"/>
                <a:ea typeface="华文细黑" panose="02010600040101010101" pitchFamily="2" charset="-122"/>
              </a:rPr>
              <a:t>20000</a:t>
            </a:r>
            <a:r>
              <a:rPr lang="zh-CN" altLang="en-US" sz="2000" b="1" dirty="0">
                <a:solidFill>
                  <a:srgbClr val="000000"/>
                </a:solidFill>
                <a:latin typeface="华文细黑" panose="02010600040101010101" pitchFamily="2" charset="-122"/>
                <a:ea typeface="华文细黑" panose="02010600040101010101" pitchFamily="2" charset="-122"/>
              </a:rPr>
              <a:t>元，合并日该子公司可辨认净资产</a:t>
            </a:r>
            <a:r>
              <a:rPr lang="en-US" altLang="zh-CN" sz="2000" b="1" dirty="0">
                <a:solidFill>
                  <a:srgbClr val="000000"/>
                </a:solidFill>
                <a:latin typeface="华文细黑" panose="02010600040101010101" pitchFamily="2" charset="-122"/>
                <a:ea typeface="华文细黑" panose="02010600040101010101" pitchFamily="2" charset="-122"/>
              </a:rPr>
              <a:t>FV</a:t>
            </a:r>
            <a:r>
              <a:rPr lang="zh-CN" altLang="en-US" sz="2000" b="1" dirty="0">
                <a:solidFill>
                  <a:srgbClr val="000000"/>
                </a:solidFill>
                <a:latin typeface="华文细黑" panose="02010600040101010101" pitchFamily="2" charset="-122"/>
                <a:ea typeface="华文细黑" panose="02010600040101010101" pitchFamily="2" charset="-122"/>
              </a:rPr>
              <a:t>等于</a:t>
            </a:r>
            <a:r>
              <a:rPr lang="en-US" altLang="zh-CN" sz="2000" b="1" dirty="0">
                <a:solidFill>
                  <a:srgbClr val="000000"/>
                </a:solidFill>
                <a:latin typeface="华文细黑" panose="02010600040101010101" pitchFamily="2" charset="-122"/>
                <a:ea typeface="华文细黑" panose="02010600040101010101" pitchFamily="2" charset="-122"/>
              </a:rPr>
              <a:t>BV</a:t>
            </a:r>
            <a:r>
              <a:rPr lang="zh-CN" altLang="en-US" sz="2000" b="1" dirty="0">
                <a:solidFill>
                  <a:srgbClr val="000000"/>
                </a:solidFill>
                <a:latin typeface="华文细黑" panose="02010600040101010101" pitchFamily="2" charset="-122"/>
                <a:ea typeface="华文细黑" panose="02010600040101010101" pitchFamily="2" charset="-122"/>
              </a:rPr>
              <a:t>，那么，母公司权益法下的投资收益、少数股东损益分别是多少？</a:t>
            </a:r>
            <a:endParaRPr lang="en-US" altLang="zh-CN" sz="2000" b="1" dirty="0">
              <a:solidFill>
                <a:srgbClr val="000000"/>
              </a:solidFill>
              <a:latin typeface="华文细黑" panose="02010600040101010101" pitchFamily="2" charset="-122"/>
              <a:ea typeface="华文细黑" panose="02010600040101010101" pitchFamily="2" charset="-122"/>
            </a:endParaRPr>
          </a:p>
          <a:p>
            <a:endParaRPr lang="zh-CN" altLang="en-US" sz="2000" dirty="0">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gtEl>
                                        <p:attrNameLst>
                                          <p:attrName>style.visibility</p:attrName>
                                        </p:attrNameLst>
                                      </p:cBhvr>
                                      <p:to>
                                        <p:strVal val="visible"/>
                                      </p:to>
                                    </p:set>
                                    <p:anim calcmode="lin" valueType="num">
                                      <p:cBhvr additive="base">
                                        <p:cTn id="13" dur="500" fill="hold"/>
                                        <p:tgtEl>
                                          <p:spTgt spid="70659"/>
                                        </p:tgtEl>
                                        <p:attrNameLst>
                                          <p:attrName>ppt_x</p:attrName>
                                        </p:attrNameLst>
                                      </p:cBhvr>
                                      <p:tavLst>
                                        <p:tav tm="0">
                                          <p:val>
                                            <p:strVal val="0-#ppt_w/2"/>
                                          </p:val>
                                        </p:tav>
                                        <p:tav tm="100000">
                                          <p:val>
                                            <p:strVal val="#ppt_x"/>
                                          </p:val>
                                        </p:tav>
                                      </p:tavLst>
                                    </p:anim>
                                    <p:anim calcmode="lin" valueType="num">
                                      <p:cBhvr additive="base">
                                        <p:cTn id="14" dur="500" fill="hold"/>
                                        <p:tgtEl>
                                          <p:spTgt spid="706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59" grpId="0" autoUpdateAnimBg="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C4CC831-DCEE-43A5-B51F-E9AC1F26984D}" type="slidenum">
              <a:rPr kumimoji="0" lang="en-US" altLang="zh-CN" sz="1400"/>
              <a:t>74</a:t>
            </a:fld>
            <a:endParaRPr kumimoji="0" lang="en-US" altLang="zh-CN" sz="1400"/>
          </a:p>
        </p:txBody>
      </p:sp>
      <p:sp>
        <p:nvSpPr>
          <p:cNvPr id="71682" name="Text Box 2"/>
          <p:cNvSpPr txBox="1">
            <a:spLocks noChangeArrowheads="1"/>
          </p:cNvSpPr>
          <p:nvPr/>
        </p:nvSpPr>
        <p:spPr bwMode="auto">
          <a:xfrm>
            <a:off x="600075" y="548680"/>
            <a:ext cx="79438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chemeClr val="accent1"/>
              </a:buClr>
              <a:buSzTx/>
              <a:buFont typeface="Wingdings" panose="05000000000000000000" pitchFamily="2" charset="2"/>
              <a:buNone/>
            </a:pPr>
            <a:r>
              <a:rPr lang="zh-CN" altLang="en-US" sz="2000" b="1" dirty="0">
                <a:solidFill>
                  <a:srgbClr val="FF0000"/>
                </a:solidFill>
              </a:rPr>
              <a:t>例：</a:t>
            </a:r>
            <a:r>
              <a:rPr lang="zh-CN" altLang="en-US" sz="2000" b="1" dirty="0"/>
              <a:t>假设某母公司上期向其持股</a:t>
            </a:r>
            <a:r>
              <a:rPr lang="en-US" altLang="zh-CN" sz="2000" b="1" dirty="0"/>
              <a:t>80%</a:t>
            </a:r>
            <a:r>
              <a:rPr lang="zh-CN" altLang="en-US" sz="2000" b="1" dirty="0"/>
              <a:t>子公司销售商品</a:t>
            </a:r>
            <a:r>
              <a:rPr lang="en-US" altLang="zh-CN" sz="2000" b="1" dirty="0"/>
              <a:t>10 000</a:t>
            </a:r>
            <a:r>
              <a:rPr lang="zh-CN" altLang="en-US" sz="2000" b="1" dirty="0"/>
              <a:t>元，其销售成本为</a:t>
            </a:r>
            <a:r>
              <a:rPr lang="en-US" altLang="zh-CN" sz="2000" b="1" dirty="0"/>
              <a:t>8 000</a:t>
            </a:r>
            <a:r>
              <a:rPr lang="zh-CN" altLang="en-US" sz="2000" b="1" dirty="0"/>
              <a:t>元，至上期末全部未售出，期末可变现净值为</a:t>
            </a:r>
            <a:r>
              <a:rPr lang="en-US" altLang="zh-CN" sz="2000" b="1" dirty="0"/>
              <a:t>9 2 00</a:t>
            </a:r>
            <a:r>
              <a:rPr lang="zh-CN" altLang="en-US" sz="2000" b="1" dirty="0"/>
              <a:t>元。本期子公司又向母公司购入商品</a:t>
            </a:r>
            <a:r>
              <a:rPr lang="en-US" altLang="zh-CN" sz="2000" b="1" dirty="0"/>
              <a:t>15 000</a:t>
            </a:r>
            <a:r>
              <a:rPr lang="zh-CN" altLang="en-US" sz="2000" b="1" dirty="0"/>
              <a:t>元，母公司销售该商品的成本为</a:t>
            </a:r>
            <a:r>
              <a:rPr lang="en-US" altLang="zh-CN" sz="2000" b="1" dirty="0"/>
              <a:t>12 000</a:t>
            </a:r>
            <a:r>
              <a:rPr lang="zh-CN" altLang="en-US" sz="2000" b="1" dirty="0"/>
              <a:t>元。子公司上期从母公司购入商品本期已全部售出，销售价格为</a:t>
            </a:r>
            <a:r>
              <a:rPr lang="en-US" altLang="zh-CN" sz="2000" b="1" dirty="0"/>
              <a:t>13 000</a:t>
            </a:r>
            <a:r>
              <a:rPr lang="zh-CN" altLang="en-US" sz="2000" b="1" dirty="0"/>
              <a:t>元；本期从母公司购入商品已对外销售</a:t>
            </a:r>
            <a:r>
              <a:rPr lang="en-US" altLang="zh-CN" sz="2000" b="1" dirty="0"/>
              <a:t>40</a:t>
            </a:r>
            <a:r>
              <a:rPr lang="zh-CN" altLang="en-US" sz="2000" b="1" dirty="0"/>
              <a:t>％，销售价格为</a:t>
            </a:r>
            <a:r>
              <a:rPr lang="en-US" altLang="zh-CN" sz="2000" b="1" dirty="0"/>
              <a:t>7 500</a:t>
            </a:r>
            <a:r>
              <a:rPr lang="zh-CN" altLang="en-US" sz="2000" b="1" dirty="0"/>
              <a:t>，另</a:t>
            </a:r>
            <a:r>
              <a:rPr lang="en-US" altLang="zh-CN" sz="2000" b="1" dirty="0"/>
              <a:t>60</a:t>
            </a:r>
            <a:r>
              <a:rPr lang="zh-CN" altLang="en-US" sz="2000" b="1" dirty="0"/>
              <a:t>％形成期末存货。本期末该内部购进商品的可变现净值为</a:t>
            </a:r>
            <a:r>
              <a:rPr lang="en-US" altLang="zh-CN" sz="2000" b="1" dirty="0"/>
              <a:t>8 000</a:t>
            </a:r>
            <a:r>
              <a:rPr lang="zh-CN" altLang="en-US" sz="2000" b="1" dirty="0"/>
              <a:t>元。</a:t>
            </a:r>
          </a:p>
        </p:txBody>
      </p:sp>
      <p:sp>
        <p:nvSpPr>
          <p:cNvPr id="71683" name="Text Box 3"/>
          <p:cNvSpPr txBox="1">
            <a:spLocks noChangeArrowheads="1"/>
          </p:cNvSpPr>
          <p:nvPr/>
        </p:nvSpPr>
        <p:spPr bwMode="auto">
          <a:xfrm>
            <a:off x="822325" y="4149725"/>
            <a:ext cx="7710488" cy="1322388"/>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t>抵销分录：</a:t>
            </a:r>
          </a:p>
          <a:p>
            <a:pPr eaLnBrk="1" hangingPunct="1">
              <a:spcBef>
                <a:spcPct val="0"/>
              </a:spcBef>
              <a:buClrTx/>
              <a:buSzTx/>
              <a:buFontTx/>
              <a:buNone/>
            </a:pPr>
            <a:r>
              <a:rPr lang="zh-CN" altLang="en-US" sz="2000" b="1" dirty="0"/>
              <a:t>（</a:t>
            </a:r>
            <a:r>
              <a:rPr lang="en-US" altLang="zh-CN" sz="2000" b="1" dirty="0"/>
              <a:t>1</a:t>
            </a:r>
            <a:r>
              <a:rPr lang="zh-CN" altLang="en-US" sz="2000" b="1" dirty="0"/>
              <a:t>）借：长期股权投资</a:t>
            </a:r>
            <a:r>
              <a:rPr lang="en-US" altLang="zh-CN" sz="2000" b="1" dirty="0"/>
              <a:t> 2 000</a:t>
            </a:r>
          </a:p>
          <a:p>
            <a:pPr eaLnBrk="1" hangingPunct="1">
              <a:spcBef>
                <a:spcPct val="0"/>
              </a:spcBef>
              <a:buClrTx/>
              <a:buSzTx/>
              <a:buFontTx/>
              <a:buNone/>
            </a:pPr>
            <a:r>
              <a:rPr lang="en-US" altLang="zh-CN" sz="2000" b="1" dirty="0"/>
              <a:t>             </a:t>
            </a:r>
            <a:r>
              <a:rPr lang="zh-CN" altLang="en-US" sz="2000" b="1" dirty="0"/>
              <a:t>贷：营业成本        </a:t>
            </a:r>
            <a:r>
              <a:rPr lang="en-US" altLang="zh-CN" sz="2000" b="1" dirty="0"/>
              <a:t>2 000</a:t>
            </a:r>
          </a:p>
          <a:p>
            <a:pPr eaLnBrk="1" hangingPunct="1">
              <a:spcBef>
                <a:spcPct val="0"/>
              </a:spcBef>
              <a:buClrTx/>
              <a:buSzTx/>
              <a:buFontTx/>
              <a:buNone/>
            </a:pPr>
            <a:r>
              <a:rPr lang="zh-CN" altLang="en-US" sz="2000" b="1" dirty="0">
                <a:solidFill>
                  <a:srgbClr val="FF0000"/>
                </a:solidFill>
              </a:rPr>
              <a:t>       （确认期初存货未实现利润）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683"/>
                                        </p:tgtEl>
                                        <p:attrNameLst>
                                          <p:attrName>style.visibility</p:attrName>
                                        </p:attrNameLst>
                                      </p:cBhvr>
                                      <p:to>
                                        <p:strVal val="visible"/>
                                      </p:to>
                                    </p:set>
                                    <p:anim calcmode="lin" valueType="num">
                                      <p:cBhvr additive="base">
                                        <p:cTn id="13" dur="500" fill="hold"/>
                                        <p:tgtEl>
                                          <p:spTgt spid="71683"/>
                                        </p:tgtEl>
                                        <p:attrNameLst>
                                          <p:attrName>ppt_x</p:attrName>
                                        </p:attrNameLst>
                                      </p:cBhvr>
                                      <p:tavLst>
                                        <p:tav tm="0">
                                          <p:val>
                                            <p:strVal val="0-#ppt_w/2"/>
                                          </p:val>
                                        </p:tav>
                                        <p:tav tm="100000">
                                          <p:val>
                                            <p:strVal val="#ppt_x"/>
                                          </p:val>
                                        </p:tav>
                                      </p:tavLst>
                                    </p:anim>
                                    <p:anim calcmode="lin" valueType="num">
                                      <p:cBhvr additive="base">
                                        <p:cTn id="14" dur="500" fill="hold"/>
                                        <p:tgtEl>
                                          <p:spTgt spid="71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utoUpdateAnimBg="0"/>
      <p:bldP spid="71683"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AE928AB-663C-4998-BC4F-5D82AA8DBE38}" type="slidenum">
              <a:rPr kumimoji="0" lang="en-US" altLang="zh-CN" sz="1400"/>
              <a:t>75</a:t>
            </a:fld>
            <a:endParaRPr kumimoji="0" lang="en-US" altLang="zh-CN" sz="1400"/>
          </a:p>
        </p:txBody>
      </p:sp>
      <p:sp>
        <p:nvSpPr>
          <p:cNvPr id="72706" name="Text Box 2"/>
          <p:cNvSpPr txBox="1">
            <a:spLocks noChangeArrowheads="1"/>
          </p:cNvSpPr>
          <p:nvPr/>
        </p:nvSpPr>
        <p:spPr bwMode="auto">
          <a:xfrm>
            <a:off x="971602" y="188915"/>
            <a:ext cx="770413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t>（</a:t>
            </a:r>
            <a:r>
              <a:rPr lang="en-US" altLang="zh-CN" sz="2000" b="1" dirty="0"/>
              <a:t>2</a:t>
            </a:r>
            <a:r>
              <a:rPr lang="zh-CN" altLang="en-US" sz="2000" b="1" dirty="0"/>
              <a:t>）借：营业成本      </a:t>
            </a:r>
            <a:r>
              <a:rPr lang="en-US" altLang="zh-CN" sz="2000" b="1" dirty="0"/>
              <a:t>800</a:t>
            </a:r>
          </a:p>
          <a:p>
            <a:pPr eaLnBrk="1" hangingPunct="1">
              <a:spcBef>
                <a:spcPct val="0"/>
              </a:spcBef>
              <a:buClrTx/>
              <a:buSzTx/>
              <a:buFontTx/>
              <a:buNone/>
            </a:pPr>
            <a:r>
              <a:rPr lang="en-US" altLang="zh-CN" sz="2000" b="1" dirty="0"/>
              <a:t>             </a:t>
            </a:r>
            <a:r>
              <a:rPr lang="zh-CN" altLang="en-US" sz="2000" b="1" dirty="0"/>
              <a:t>贷：长期股权投资</a:t>
            </a:r>
            <a:r>
              <a:rPr lang="en-US" altLang="zh-CN" sz="2000" b="1" dirty="0"/>
              <a:t>            640</a:t>
            </a:r>
          </a:p>
          <a:p>
            <a:pPr eaLnBrk="1" hangingPunct="1">
              <a:spcBef>
                <a:spcPct val="0"/>
              </a:spcBef>
              <a:buClrTx/>
              <a:buSzTx/>
              <a:buFontTx/>
              <a:buNone/>
            </a:pPr>
            <a:r>
              <a:rPr lang="en-US" altLang="zh-CN" sz="2000" b="1" dirty="0"/>
              <a:t>                     </a:t>
            </a:r>
            <a:r>
              <a:rPr lang="zh-CN" altLang="en-US" sz="2000" b="1" dirty="0">
                <a:solidFill>
                  <a:srgbClr val="000000"/>
                </a:solidFill>
              </a:rPr>
              <a:t>少数股东权益            </a:t>
            </a:r>
            <a:r>
              <a:rPr lang="en-US" altLang="zh-CN" sz="2000" b="1" dirty="0">
                <a:solidFill>
                  <a:srgbClr val="000000"/>
                </a:solidFill>
              </a:rPr>
              <a:t>160 </a:t>
            </a:r>
          </a:p>
          <a:p>
            <a:pPr algn="ctr" eaLnBrk="1" hangingPunct="1">
              <a:spcBef>
                <a:spcPct val="0"/>
              </a:spcBef>
              <a:buClrTx/>
              <a:buSzTx/>
              <a:buFontTx/>
              <a:buNone/>
            </a:pPr>
            <a:r>
              <a:rPr lang="zh-CN" altLang="en-US" sz="2000" b="1" dirty="0">
                <a:solidFill>
                  <a:srgbClr val="FF0000"/>
                </a:solidFill>
              </a:rPr>
              <a:t>（抵销期初存货计提的跌价准备）</a:t>
            </a:r>
            <a:endParaRPr lang="en-US" altLang="zh-CN" sz="2000" b="1" dirty="0">
              <a:solidFill>
                <a:srgbClr val="FF0000"/>
              </a:solidFill>
            </a:endParaRPr>
          </a:p>
          <a:p>
            <a:pPr algn="ctr" eaLnBrk="1" hangingPunct="1">
              <a:spcBef>
                <a:spcPct val="0"/>
              </a:spcBef>
              <a:buClrTx/>
              <a:buSzTx/>
              <a:buFontTx/>
              <a:buNone/>
            </a:pPr>
            <a:endParaRPr lang="zh-CN" altLang="en-US" sz="2000" b="1" dirty="0">
              <a:solidFill>
                <a:srgbClr val="FF0000"/>
              </a:solidFill>
            </a:endParaRPr>
          </a:p>
          <a:p>
            <a:pPr eaLnBrk="1" hangingPunct="1">
              <a:spcBef>
                <a:spcPct val="0"/>
              </a:spcBef>
              <a:buClrTx/>
              <a:buSzTx/>
              <a:buFontTx/>
              <a:buNone/>
            </a:pPr>
            <a:r>
              <a:rPr lang="zh-CN" altLang="en-US" sz="2000" b="1" dirty="0"/>
              <a:t>（</a:t>
            </a:r>
            <a:r>
              <a:rPr lang="en-US" altLang="zh-CN" sz="2000" b="1" dirty="0"/>
              <a:t>3</a:t>
            </a:r>
            <a:r>
              <a:rPr lang="zh-CN" altLang="en-US" sz="2000" b="1" dirty="0"/>
              <a:t>）借：营业收入   </a:t>
            </a:r>
            <a:r>
              <a:rPr lang="en-US" altLang="zh-CN" sz="2000" b="1" dirty="0"/>
              <a:t>15 000</a:t>
            </a:r>
          </a:p>
          <a:p>
            <a:pPr eaLnBrk="1" hangingPunct="1">
              <a:spcBef>
                <a:spcPct val="0"/>
              </a:spcBef>
              <a:buClrTx/>
              <a:buSzTx/>
              <a:buFontTx/>
              <a:buNone/>
            </a:pPr>
            <a:r>
              <a:rPr lang="en-US" altLang="zh-CN" sz="2000" b="1" dirty="0"/>
              <a:t>             </a:t>
            </a:r>
            <a:r>
              <a:rPr lang="zh-CN" altLang="en-US" sz="2000" b="1" dirty="0"/>
              <a:t>贷：营业成本       </a:t>
            </a:r>
            <a:r>
              <a:rPr lang="en-US" altLang="zh-CN" sz="2000" b="1" dirty="0"/>
              <a:t>13 200</a:t>
            </a:r>
          </a:p>
          <a:p>
            <a:pPr eaLnBrk="1" hangingPunct="1">
              <a:spcBef>
                <a:spcPct val="0"/>
              </a:spcBef>
              <a:buClrTx/>
              <a:buSzTx/>
              <a:buFontTx/>
              <a:buNone/>
            </a:pPr>
            <a:r>
              <a:rPr lang="en-US" altLang="zh-CN" sz="2000" b="1" dirty="0"/>
              <a:t>                      </a:t>
            </a:r>
            <a:r>
              <a:rPr lang="zh-CN" altLang="en-US" sz="2000" b="1" dirty="0"/>
              <a:t>存货                </a:t>
            </a:r>
            <a:r>
              <a:rPr lang="en-US" altLang="zh-CN" sz="2000" b="1" dirty="0"/>
              <a:t>1 800</a:t>
            </a:r>
          </a:p>
          <a:p>
            <a:pPr algn="ctr" eaLnBrk="1" hangingPunct="1">
              <a:spcBef>
                <a:spcPct val="0"/>
              </a:spcBef>
              <a:buClrTx/>
              <a:buSzTx/>
              <a:buFontTx/>
              <a:buNone/>
            </a:pPr>
            <a:r>
              <a:rPr lang="zh-CN" altLang="en-US" sz="2000" b="1" dirty="0"/>
              <a:t>（抵销当期内部交易的影响）</a:t>
            </a:r>
            <a:endParaRPr lang="en-US" altLang="zh-CN" sz="2000" b="1" dirty="0"/>
          </a:p>
          <a:p>
            <a:pPr algn="ctr" eaLnBrk="1" hangingPunct="1">
              <a:spcBef>
                <a:spcPct val="0"/>
              </a:spcBef>
              <a:buClrTx/>
              <a:buSzTx/>
              <a:buFontTx/>
              <a:buNone/>
            </a:pPr>
            <a:endParaRPr lang="zh-CN" altLang="en-US" sz="2000" b="1" dirty="0"/>
          </a:p>
          <a:p>
            <a:pPr eaLnBrk="1" hangingPunct="1">
              <a:spcBef>
                <a:spcPct val="0"/>
              </a:spcBef>
              <a:buClrTx/>
              <a:buSzTx/>
              <a:buFontTx/>
              <a:buNone/>
            </a:pPr>
            <a:r>
              <a:rPr lang="zh-CN" altLang="en-US" sz="2000" b="1" dirty="0"/>
              <a:t>（</a:t>
            </a:r>
            <a:r>
              <a:rPr lang="en-US" altLang="zh-CN" sz="2000" b="1" dirty="0"/>
              <a:t>4</a:t>
            </a:r>
            <a:r>
              <a:rPr lang="zh-CN" altLang="en-US" sz="2000" b="1" dirty="0"/>
              <a:t>）借：存货</a:t>
            </a:r>
            <a:r>
              <a:rPr lang="en-US" altLang="zh-CN" sz="2000" b="1" dirty="0"/>
              <a:t>-</a:t>
            </a:r>
            <a:r>
              <a:rPr lang="zh-CN" altLang="en-US" sz="2000" b="1" dirty="0"/>
              <a:t>跌价准备    </a:t>
            </a:r>
            <a:r>
              <a:rPr lang="en-US" altLang="zh-CN" sz="2000" b="1" dirty="0"/>
              <a:t>1 000</a:t>
            </a:r>
          </a:p>
          <a:p>
            <a:pPr eaLnBrk="1" hangingPunct="1">
              <a:spcBef>
                <a:spcPct val="0"/>
              </a:spcBef>
              <a:buClrTx/>
              <a:buSzTx/>
              <a:buFontTx/>
              <a:buNone/>
            </a:pPr>
            <a:r>
              <a:rPr lang="en-US" altLang="zh-CN" sz="2000" b="1" dirty="0"/>
              <a:t>              </a:t>
            </a:r>
            <a:r>
              <a:rPr lang="zh-CN" altLang="en-US" sz="2000" b="1" dirty="0"/>
              <a:t>贷：资产减值损失            </a:t>
            </a:r>
            <a:r>
              <a:rPr lang="en-US" altLang="zh-CN" sz="2000" b="1" dirty="0"/>
              <a:t>1 000</a:t>
            </a:r>
          </a:p>
          <a:p>
            <a:pPr eaLnBrk="1" hangingPunct="1">
              <a:spcBef>
                <a:spcPct val="0"/>
              </a:spcBef>
              <a:buClrTx/>
              <a:buSzTx/>
              <a:buFontTx/>
              <a:buNone/>
            </a:pPr>
            <a:r>
              <a:rPr lang="zh-CN" altLang="en-US" sz="2000" b="1" dirty="0"/>
              <a:t>        </a:t>
            </a:r>
            <a:r>
              <a:rPr lang="zh-CN" altLang="en-US" sz="2000" b="1" dirty="0">
                <a:solidFill>
                  <a:srgbClr val="FF0000"/>
                </a:solidFill>
              </a:rPr>
              <a:t>（抵销本期新购入存货期末计提的存货跌价准备）</a:t>
            </a:r>
            <a:endParaRPr lang="en-US" altLang="zh-CN" sz="2000" b="1" dirty="0"/>
          </a:p>
          <a:p>
            <a:pPr eaLnBrk="1" hangingPunct="1">
              <a:spcBef>
                <a:spcPct val="0"/>
              </a:spcBef>
              <a:buClrTx/>
              <a:buSzTx/>
              <a:buFontTx/>
              <a:buNone/>
            </a:pPr>
            <a:endParaRPr lang="zh-CN" altLang="en-US" sz="2000" b="1" dirty="0">
              <a:solidFill>
                <a:srgbClr val="FF0000"/>
              </a:solidFill>
            </a:endParaRPr>
          </a:p>
        </p:txBody>
      </p:sp>
      <p:sp>
        <p:nvSpPr>
          <p:cNvPr id="172036" name="文本框 1"/>
          <p:cNvSpPr txBox="1">
            <a:spLocks noChangeArrowheads="1"/>
          </p:cNvSpPr>
          <p:nvPr/>
        </p:nvSpPr>
        <p:spPr bwMode="auto">
          <a:xfrm>
            <a:off x="899594" y="4711235"/>
            <a:ext cx="7704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 typeface="Wingdings" panose="05000000000000000000" pitchFamily="2" charset="2"/>
              <a:buChar char="Ø"/>
            </a:pPr>
            <a:r>
              <a:rPr lang="zh-CN" altLang="en-US" sz="2000" b="1" dirty="0">
                <a:solidFill>
                  <a:srgbClr val="0000FF"/>
                </a:solidFill>
              </a:rPr>
              <a:t>如果本例中，期初内部交易存货在本期未售出，期末可变现净值为</a:t>
            </a:r>
            <a:r>
              <a:rPr lang="en-US" altLang="zh-CN" sz="2000" b="1" dirty="0">
                <a:solidFill>
                  <a:srgbClr val="0000FF"/>
                </a:solidFill>
              </a:rPr>
              <a:t>7500</a:t>
            </a:r>
            <a:r>
              <a:rPr lang="zh-CN" altLang="en-US" sz="2000" b="1" dirty="0">
                <a:solidFill>
                  <a:srgbClr val="0000FF"/>
                </a:solidFill>
              </a:rPr>
              <a:t>元，怎么做抵销分录？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0-#ppt_w/2"/>
                                          </p:val>
                                        </p:tav>
                                        <p:tav tm="100000">
                                          <p:val>
                                            <p:strVal val="#ppt_x"/>
                                          </p:val>
                                        </p:tav>
                                      </p:tavLst>
                                    </p:anim>
                                    <p:anim calcmode="lin" valueType="num">
                                      <p:cBhvr additive="base">
                                        <p:cTn id="8" dur="500" fill="hold"/>
                                        <p:tgtEl>
                                          <p:spTgt spid="72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95288" y="831850"/>
          <a:ext cx="8424862" cy="4371978"/>
        </p:xfrm>
        <a:graphic>
          <a:graphicData uri="http://schemas.openxmlformats.org/drawingml/2006/table">
            <a:tbl>
              <a:tblPr/>
              <a:tblGrid>
                <a:gridCol w="1871662">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22555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512887">
                  <a:extLst>
                    <a:ext uri="{9D8B030D-6E8A-4147-A177-3AD203B41FA5}">
                      <a16:colId xmlns:a16="http://schemas.microsoft.com/office/drawing/2014/main" val="20005"/>
                    </a:ext>
                  </a:extLst>
                </a:gridCol>
              </a:tblGrid>
              <a:tr h="34131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母公司</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子公司</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调整抵销</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合并数</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存货</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9000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3</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1800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7200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93725">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减：跌价准备</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(1000)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4</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1000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endPar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131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存货净额</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8000</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7200</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625">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长期股权投资</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2000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dirty="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dirty="0">
                          <a:ln>
                            <a:noFill/>
                          </a:ln>
                          <a:solidFill>
                            <a:srgbClr val="FF0000"/>
                          </a:solidFill>
                          <a:effectLst/>
                          <a:latin typeface="宋体" panose="02010600030101010101" pitchFamily="2" charset="-122"/>
                          <a:ea typeface="宋体" panose="02010600030101010101" pitchFamily="2" charset="-122"/>
                        </a:rPr>
                        <a:t>2</a:t>
                      </a:r>
                      <a:r>
                        <a:rPr kumimoji="0" lang="zh-CN" altLang="en-US" sz="2000" b="0" i="0" u="none" strike="noStrike" cap="none" normalizeH="0" baseline="0" dirty="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dirty="0">
                          <a:ln>
                            <a:noFill/>
                          </a:ln>
                          <a:solidFill>
                            <a:srgbClr val="FF0000"/>
                          </a:solidFill>
                          <a:effectLst/>
                          <a:latin typeface="宋体" panose="02010600030101010101" pitchFamily="2" charset="-122"/>
                          <a:ea typeface="宋体" panose="02010600030101010101" pitchFamily="2" charset="-122"/>
                        </a:rPr>
                        <a:t>640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rPr>
                        <a:t>1360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r h="34131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5625">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营业收入</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15000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20500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3</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15000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20500</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619125">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营业成本</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(12000)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(15200)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2</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800</a:t>
                      </a:r>
                      <a:endPar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2000</a:t>
                      </a:r>
                    </a:p>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3</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13200</a:t>
                      </a:r>
                    </a:p>
                  </a:txBody>
                  <a:tcPr marL="9525" marR="9525" marT="9525"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(12800)</a:t>
                      </a:r>
                    </a:p>
                  </a:txBody>
                  <a:tcPr marL="9525" marR="9525" marT="9525"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4131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资产减值损失</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　</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FF"/>
                          </a:solidFill>
                          <a:effectLst/>
                          <a:latin typeface="宋体" panose="02010600030101010101" pitchFamily="2" charset="-122"/>
                          <a:ea typeface="宋体" panose="02010600030101010101" pitchFamily="2" charset="-122"/>
                        </a:rPr>
                        <a:t>1000</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4</a:t>
                      </a:r>
                      <a:r>
                        <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a:t>
                      </a:r>
                      <a:r>
                        <a:rPr kumimoji="0" lang="en-US" altLang="zh-CN" sz="2000" b="0" i="0" u="none" strike="noStrike" cap="none" normalizeH="0" baseline="0">
                          <a:ln>
                            <a:noFill/>
                          </a:ln>
                          <a:solidFill>
                            <a:srgbClr val="FF0000"/>
                          </a:solidFill>
                          <a:effectLst/>
                          <a:latin typeface="宋体" panose="02010600030101010101" pitchFamily="2" charset="-122"/>
                          <a:ea typeface="宋体" panose="02010600030101010101" pitchFamily="2" charset="-122"/>
                        </a:rPr>
                        <a:t>1000</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0</a:t>
                      </a:r>
                    </a:p>
                  </a:txBody>
                  <a:tcPr marL="9525" marR="9525"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1313">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营业利润</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3000</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a:ln>
                            <a:noFill/>
                          </a:ln>
                          <a:solidFill>
                            <a:srgbClr val="000000"/>
                          </a:solidFill>
                          <a:effectLst/>
                          <a:latin typeface="宋体" panose="02010600030101010101" pitchFamily="2" charset="-122"/>
                          <a:ea typeface="宋体" panose="02010600030101010101" pitchFamily="2" charset="-122"/>
                        </a:rPr>
                        <a:t>4300</a:t>
                      </a:r>
                      <a:endParaRPr kumimoji="0" lang="zh-CN" altLang="en-US" sz="2000" b="0"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endParaRPr kumimoji="0" lang="zh-CN" altLang="en-US" sz="2000" b="0" i="0" u="none" strike="noStrike" cap="none" normalizeH="0" baseline="0">
                        <a:ln>
                          <a:noFill/>
                        </a:ln>
                        <a:solidFill>
                          <a:srgbClr val="FF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rPr>
                        <a:t>7700</a:t>
                      </a:r>
                      <a:endParaRPr kumimoji="0" lang="zh-CN" altLang="en-US" sz="2000" b="0" i="0" u="none" strike="noStrike" cap="none" normalizeH="0" baseline="0" dirty="0">
                        <a:ln>
                          <a:noFill/>
                        </a:ln>
                        <a:solidFill>
                          <a:srgbClr val="000000"/>
                        </a:solidFill>
                        <a:effectLst/>
                        <a:latin typeface="宋体" panose="02010600030101010101" pitchFamily="2" charset="-122"/>
                        <a:ea typeface="宋体" panose="02010600030101010101" pitchFamily="2" charset="-122"/>
                      </a:endParaRP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73123" name="TextBox 4"/>
          <p:cNvSpPr txBox="1">
            <a:spLocks noChangeArrowheads="1"/>
          </p:cNvSpPr>
          <p:nvPr/>
        </p:nvSpPr>
        <p:spPr bwMode="auto">
          <a:xfrm>
            <a:off x="468315" y="188913"/>
            <a:ext cx="3889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a:t>对会计报表的影响（局部）</a:t>
            </a:r>
          </a:p>
        </p:txBody>
      </p:sp>
      <p:sp>
        <p:nvSpPr>
          <p:cNvPr id="17312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A3AC4A5-7CC6-4A38-88FA-51E0C9ADAA01}" type="slidenum">
              <a:rPr kumimoji="0" lang="en-US" altLang="zh-CN" sz="1400"/>
              <a:t>76</a:t>
            </a:fld>
            <a:endParaRPr kumimoji="0" lang="en-US" altLang="zh-CN" sz="1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9018B344-9FE5-4E86-BE7B-CDD184A71728}" type="slidenum">
              <a:rPr kumimoji="0" lang="en-US" altLang="zh-CN" sz="1400"/>
              <a:t>77</a:t>
            </a:fld>
            <a:endParaRPr kumimoji="0" lang="en-US" altLang="zh-CN" sz="1400"/>
          </a:p>
        </p:txBody>
      </p:sp>
      <p:sp>
        <p:nvSpPr>
          <p:cNvPr id="6" name="Rectangle 3"/>
          <p:cNvSpPr txBox="1">
            <a:spLocks noChangeArrowheads="1"/>
          </p:cNvSpPr>
          <p:nvPr/>
        </p:nvSpPr>
        <p:spPr bwMode="auto">
          <a:xfrm>
            <a:off x="827090" y="1556792"/>
            <a:ext cx="7921625" cy="460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2"/>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9pPr>
          </a:lstStyle>
          <a:p>
            <a:pPr marL="609600" indent="-609600" eaLnBrk="1" hangingPunct="1">
              <a:buSzPct val="120000"/>
              <a:buFont typeface="Wingdings" panose="05000000000000000000" pitchFamily="2" charset="2"/>
              <a:buChar char="Ø"/>
            </a:pPr>
            <a:r>
              <a:rPr lang="zh-CN" altLang="en-US" sz="2000" b="1" kern="0">
                <a:latin typeface="华文楷体" panose="02010600040101010101" pitchFamily="2" charset="-122"/>
                <a:ea typeface="华文楷体" panose="02010600040101010101" pitchFamily="2" charset="-122"/>
              </a:rPr>
              <a:t>总结：集团内部交易存货（设存货的集团成本为</a:t>
            </a:r>
            <a:r>
              <a:rPr lang="en-US" altLang="zh-CN" sz="2000" b="1" kern="0">
                <a:latin typeface="华文楷体" panose="02010600040101010101" pitchFamily="2" charset="-122"/>
                <a:ea typeface="华文楷体" panose="02010600040101010101" pitchFamily="2" charset="-122"/>
              </a:rPr>
              <a:t>A</a:t>
            </a:r>
            <a:r>
              <a:rPr lang="zh-CN" altLang="en-US" sz="2000" b="1" kern="0">
                <a:latin typeface="华文楷体" panose="02010600040101010101" pitchFamily="2" charset="-122"/>
                <a:ea typeface="华文楷体" panose="02010600040101010101" pitchFamily="2" charset="-122"/>
              </a:rPr>
              <a:t>，内部交易价格为</a:t>
            </a:r>
            <a:r>
              <a:rPr lang="en-US" altLang="zh-CN" sz="2000" b="1" kern="0">
                <a:latin typeface="华文楷体" panose="02010600040101010101" pitchFamily="2" charset="-122"/>
                <a:ea typeface="华文楷体" panose="02010600040101010101" pitchFamily="2" charset="-122"/>
              </a:rPr>
              <a:t>B</a:t>
            </a:r>
            <a:r>
              <a:rPr lang="zh-CN" altLang="en-US" sz="2000" b="1" kern="0">
                <a:latin typeface="华文楷体" panose="02010600040101010101" pitchFamily="2" charset="-122"/>
                <a:ea typeface="华文楷体" panose="02010600040101010101" pitchFamily="2" charset="-122"/>
              </a:rPr>
              <a:t>，期末存货可回收净值为</a:t>
            </a:r>
            <a:r>
              <a:rPr lang="en-US" altLang="zh-CN" sz="2000" b="1" kern="0">
                <a:latin typeface="华文楷体" panose="02010600040101010101" pitchFamily="2" charset="-122"/>
                <a:ea typeface="华文楷体" panose="02010600040101010101" pitchFamily="2" charset="-122"/>
              </a:rPr>
              <a:t>R </a:t>
            </a:r>
            <a:r>
              <a:rPr lang="zh-CN" altLang="en-US" sz="2000" b="1" kern="0">
                <a:latin typeface="华文楷体" panose="02010600040101010101" pitchFamily="2" charset="-122"/>
                <a:ea typeface="华文楷体" panose="02010600040101010101" pitchFamily="2" charset="-122"/>
              </a:rPr>
              <a:t>）的跌价准备的抵销</a:t>
            </a:r>
          </a:p>
          <a:p>
            <a:pPr marL="990600" lvl="1" indent="-533400" eaLnBrk="1" hangingPunct="1">
              <a:buSzPct val="120000"/>
              <a:buFont typeface="Wingdings" panose="05000000000000000000" pitchFamily="2" charset="2"/>
              <a:buAutoNum type="arabicPeriod"/>
            </a:pPr>
            <a:r>
              <a:rPr lang="zh-CN" altLang="en-US" sz="2000" b="1" kern="0">
                <a:latin typeface="华文楷体" panose="02010600040101010101" pitchFamily="2" charset="-122"/>
                <a:ea typeface="华文楷体" panose="02010600040101010101" pitchFamily="2" charset="-122"/>
              </a:rPr>
              <a:t>若</a:t>
            </a:r>
            <a:r>
              <a:rPr lang="en-US" altLang="zh-CN" sz="2000" b="1" kern="0">
                <a:latin typeface="华文楷体" panose="02010600040101010101" pitchFamily="2" charset="-122"/>
                <a:ea typeface="华文楷体" panose="02010600040101010101" pitchFamily="2" charset="-122"/>
              </a:rPr>
              <a:t>R&lt;=A</a:t>
            </a:r>
            <a:r>
              <a:rPr lang="zh-CN" altLang="en-US" sz="2000" b="1" kern="0">
                <a:latin typeface="华文楷体" panose="02010600040101010101" pitchFamily="2" charset="-122"/>
                <a:ea typeface="华文楷体" panose="02010600040101010101" pitchFamily="2" charset="-122"/>
              </a:rPr>
              <a:t>，则应抵销相当于内部交易未实现损益部分</a:t>
            </a:r>
            <a:r>
              <a:rPr lang="en-US" altLang="zh-CN" sz="2000" b="1" kern="0">
                <a:latin typeface="华文楷体" panose="02010600040101010101" pitchFamily="2" charset="-122"/>
                <a:ea typeface="华文楷体" panose="02010600040101010101" pitchFamily="2" charset="-122"/>
              </a:rPr>
              <a:t>(B-A)</a:t>
            </a:r>
            <a:r>
              <a:rPr lang="zh-CN" altLang="en-US" sz="2000" b="1" kern="0">
                <a:latin typeface="华文楷体" panose="02010600040101010101" pitchFamily="2" charset="-122"/>
                <a:ea typeface="华文楷体" panose="02010600040101010101" pitchFamily="2" charset="-122"/>
              </a:rPr>
              <a:t>的存货跌价准备；若</a:t>
            </a:r>
            <a:r>
              <a:rPr lang="en-US" altLang="zh-CN" sz="2000" b="1" kern="0">
                <a:latin typeface="华文楷体" panose="02010600040101010101" pitchFamily="2" charset="-122"/>
                <a:ea typeface="华文楷体" panose="02010600040101010101" pitchFamily="2" charset="-122"/>
              </a:rPr>
              <a:t>A&lt;R&lt;B</a:t>
            </a:r>
            <a:r>
              <a:rPr lang="zh-CN" altLang="en-US" sz="2000" b="1" kern="0">
                <a:latin typeface="华文楷体" panose="02010600040101010101" pitchFamily="2" charset="-122"/>
                <a:ea typeface="华文楷体" panose="02010600040101010101" pitchFamily="2" charset="-122"/>
              </a:rPr>
              <a:t>，则抵销购买方计提的全部跌价准备</a:t>
            </a:r>
            <a:r>
              <a:rPr lang="en-US" altLang="zh-CN" sz="2000" b="1" kern="0">
                <a:latin typeface="华文楷体" panose="02010600040101010101" pitchFamily="2" charset="-122"/>
                <a:ea typeface="华文楷体" panose="02010600040101010101" pitchFamily="2" charset="-122"/>
              </a:rPr>
              <a:t>(B-R)</a:t>
            </a:r>
            <a:r>
              <a:rPr lang="zh-CN" altLang="en-US" sz="2000" b="1" kern="0">
                <a:latin typeface="华文楷体" panose="02010600040101010101" pitchFamily="2" charset="-122"/>
                <a:ea typeface="华文楷体" panose="02010600040101010101" pitchFamily="2" charset="-122"/>
              </a:rPr>
              <a:t>。</a:t>
            </a:r>
          </a:p>
          <a:p>
            <a:pPr marL="990600" lvl="1" indent="-533400" eaLnBrk="1" hangingPunct="1">
              <a:buSzPct val="120000"/>
              <a:buFont typeface="Wingdings" panose="05000000000000000000" pitchFamily="2" charset="2"/>
              <a:buAutoNum type="arabicPeriod"/>
            </a:pPr>
            <a:r>
              <a:rPr lang="zh-CN" altLang="en-US" sz="2000" b="1" kern="0">
                <a:latin typeface="华文楷体" panose="02010600040101010101" pitchFamily="2" charset="-122"/>
                <a:ea typeface="华文楷体" panose="02010600040101010101" pitchFamily="2" charset="-122"/>
              </a:rPr>
              <a:t>若第二期存货仍未出售，存货可回收净值</a:t>
            </a:r>
            <a:r>
              <a:rPr lang="en-US" altLang="zh-CN" sz="2000" b="1" kern="0">
                <a:latin typeface="华文楷体" panose="02010600040101010101" pitchFamily="2" charset="-122"/>
                <a:ea typeface="华文楷体" panose="02010600040101010101" pitchFamily="2" charset="-122"/>
              </a:rPr>
              <a:t>R</a:t>
            </a:r>
            <a:r>
              <a:rPr lang="zh-CN" altLang="en-US" sz="2000" b="1" kern="0">
                <a:latin typeface="华文楷体" panose="02010600040101010101" pitchFamily="2" charset="-122"/>
                <a:ea typeface="华文楷体" panose="02010600040101010101" pitchFamily="2" charset="-122"/>
              </a:rPr>
              <a:t>从低于</a:t>
            </a:r>
            <a:r>
              <a:rPr lang="en-US" altLang="zh-CN" sz="2000" b="1" kern="0">
                <a:latin typeface="华文楷体" panose="02010600040101010101" pitchFamily="2" charset="-122"/>
                <a:ea typeface="华文楷体" panose="02010600040101010101" pitchFamily="2" charset="-122"/>
              </a:rPr>
              <a:t>A</a:t>
            </a:r>
            <a:r>
              <a:rPr lang="zh-CN" altLang="en-US" sz="2000" b="1" kern="0">
                <a:latin typeface="华文楷体" panose="02010600040101010101" pitchFamily="2" charset="-122"/>
                <a:ea typeface="华文楷体" panose="02010600040101010101" pitchFamily="2" charset="-122"/>
              </a:rPr>
              <a:t>的</a:t>
            </a:r>
            <a:r>
              <a:rPr lang="en-US" altLang="zh-CN" sz="2000" b="1" kern="0">
                <a:latin typeface="华文楷体" panose="02010600040101010101" pitchFamily="2" charset="-122"/>
                <a:ea typeface="华文楷体" panose="02010600040101010101" pitchFamily="2" charset="-122"/>
              </a:rPr>
              <a:t>R</a:t>
            </a:r>
            <a:r>
              <a:rPr lang="en-US" altLang="zh-CN" sz="2000" b="1" kern="0" baseline="-25000">
                <a:latin typeface="华文楷体" panose="02010600040101010101" pitchFamily="2" charset="-122"/>
                <a:ea typeface="华文楷体" panose="02010600040101010101" pitchFamily="2" charset="-122"/>
              </a:rPr>
              <a:t>0</a:t>
            </a:r>
            <a:r>
              <a:rPr lang="zh-CN" altLang="en-US" sz="2000" b="1" kern="0">
                <a:latin typeface="华文楷体" panose="02010600040101010101" pitchFamily="2" charset="-122"/>
                <a:ea typeface="华文楷体" panose="02010600040101010101" pitchFamily="2" charset="-122"/>
              </a:rPr>
              <a:t>回升到集团成本以上（但低于内部交易价）的</a:t>
            </a:r>
            <a:r>
              <a:rPr lang="en-US" altLang="zh-CN" sz="2000" b="1" kern="0">
                <a:latin typeface="华文楷体" panose="02010600040101010101" pitchFamily="2" charset="-122"/>
                <a:ea typeface="华文楷体" panose="02010600040101010101" pitchFamily="2" charset="-122"/>
              </a:rPr>
              <a:t>R</a:t>
            </a:r>
            <a:r>
              <a:rPr lang="en-US" altLang="zh-CN" sz="2000" b="1" kern="0" baseline="-25000">
                <a:latin typeface="华文楷体" panose="02010600040101010101" pitchFamily="2" charset="-122"/>
                <a:ea typeface="华文楷体" panose="02010600040101010101" pitchFamily="2" charset="-122"/>
              </a:rPr>
              <a:t>1</a:t>
            </a:r>
            <a:r>
              <a:rPr lang="zh-CN" altLang="en-US" sz="2000" b="1" kern="0">
                <a:latin typeface="华文楷体" panose="02010600040101010101" pitchFamily="2" charset="-122"/>
                <a:ea typeface="华文楷体" panose="02010600040101010101" pitchFamily="2" charset="-122"/>
              </a:rPr>
              <a:t>，则应抵销买方冲回坏账计提金额＝（</a:t>
            </a:r>
            <a:r>
              <a:rPr lang="en-US" altLang="zh-CN" sz="2000" b="1" kern="0">
                <a:latin typeface="华文楷体" panose="02010600040101010101" pitchFamily="2" charset="-122"/>
                <a:ea typeface="华文楷体" panose="02010600040101010101" pitchFamily="2" charset="-122"/>
              </a:rPr>
              <a:t> R</a:t>
            </a:r>
            <a:r>
              <a:rPr lang="en-US" altLang="zh-CN" sz="2000" b="1" kern="0" baseline="-25000">
                <a:latin typeface="华文楷体" panose="02010600040101010101" pitchFamily="2" charset="-122"/>
                <a:ea typeface="华文楷体" panose="02010600040101010101" pitchFamily="2" charset="-122"/>
              </a:rPr>
              <a:t>1 </a:t>
            </a:r>
            <a:r>
              <a:rPr lang="en-US" altLang="zh-CN" sz="2000" b="1" kern="0">
                <a:latin typeface="华文楷体" panose="02010600040101010101" pitchFamily="2" charset="-122"/>
                <a:ea typeface="华文楷体" panose="02010600040101010101" pitchFamily="2" charset="-122"/>
              </a:rPr>
              <a:t>-A</a:t>
            </a:r>
            <a:r>
              <a:rPr lang="zh-CN" altLang="en-US" sz="2000" b="1" kern="0">
                <a:latin typeface="华文楷体" panose="02010600040101010101" pitchFamily="2" charset="-122"/>
                <a:ea typeface="华文楷体" panose="02010600040101010101" pitchFamily="2" charset="-122"/>
              </a:rPr>
              <a:t>）；若存货可回收净值</a:t>
            </a:r>
            <a:r>
              <a:rPr lang="en-US" altLang="zh-CN" sz="2000" b="1" kern="0">
                <a:latin typeface="华文楷体" panose="02010600040101010101" pitchFamily="2" charset="-122"/>
                <a:ea typeface="华文楷体" panose="02010600040101010101" pitchFamily="2" charset="-122"/>
              </a:rPr>
              <a:t>R</a:t>
            </a:r>
            <a:r>
              <a:rPr lang="zh-CN" altLang="en-US" sz="2000" b="1" kern="0">
                <a:latin typeface="华文楷体" panose="02010600040101010101" pitchFamily="2" charset="-122"/>
                <a:ea typeface="华文楷体" panose="02010600040101010101" pitchFamily="2" charset="-122"/>
              </a:rPr>
              <a:t>从高于集团成本值回升（但低于内部交易价） ，则应抵销买方冲回的全部减值准备。</a:t>
            </a:r>
            <a:endParaRPr lang="en-US" altLang="zh-CN" sz="2000" b="1" kern="0">
              <a:latin typeface="华文楷体" panose="02010600040101010101" pitchFamily="2" charset="-122"/>
              <a:ea typeface="华文楷体" panose="02010600040101010101" pitchFamily="2" charset="-122"/>
            </a:endParaRPr>
          </a:p>
          <a:p>
            <a:pPr marL="990600" lvl="1" indent="-533400" eaLnBrk="1" hangingPunct="1">
              <a:buSzPct val="120000"/>
              <a:buFont typeface="Wingdings" panose="05000000000000000000" pitchFamily="2" charset="2"/>
              <a:buAutoNum type="arabicPeriod"/>
            </a:pPr>
            <a:r>
              <a:rPr lang="zh-CN" altLang="en-US" sz="2000" b="1" kern="0">
                <a:latin typeface="华文楷体" panose="02010600040101010101" pitchFamily="2" charset="-122"/>
                <a:ea typeface="华文楷体" panose="02010600040101010101" pitchFamily="2" charset="-122"/>
              </a:rPr>
              <a:t>若是非全资子公司，顺销资产减值计提或反计提的抵销应分摊给子公司的少数股东，而逆销资产减值计提或反计提的抵销只影响母公司。</a:t>
            </a:r>
            <a:endParaRPr lang="zh-CN" altLang="en-US" sz="2000" b="1" kern="0" dirty="0">
              <a:latin typeface="华文楷体" panose="02010600040101010101" pitchFamily="2" charset="-122"/>
              <a:ea typeface="华文楷体" panose="0201060004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A284730-6974-4B06-AF69-2F0A1EBAC528}" type="slidenum">
              <a:rPr kumimoji="0" lang="en-US" altLang="zh-CN" sz="1400"/>
              <a:t>78</a:t>
            </a:fld>
            <a:endParaRPr kumimoji="0" lang="en-US" altLang="zh-CN" sz="1400"/>
          </a:p>
        </p:txBody>
      </p:sp>
      <p:sp>
        <p:nvSpPr>
          <p:cNvPr id="175107" name="TextBox 2"/>
          <p:cNvSpPr txBox="1">
            <a:spLocks noChangeArrowheads="1"/>
          </p:cNvSpPr>
          <p:nvPr/>
        </p:nvSpPr>
        <p:spPr bwMode="auto">
          <a:xfrm>
            <a:off x="395288" y="404815"/>
            <a:ext cx="82804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dirty="0">
                <a:solidFill>
                  <a:srgbClr val="FF0000"/>
                </a:solidFill>
              </a:rPr>
              <a:t>Case 2.12</a:t>
            </a:r>
          </a:p>
          <a:p>
            <a:pPr eaLnBrk="1" hangingPunct="1">
              <a:spcBef>
                <a:spcPct val="0"/>
              </a:spcBef>
              <a:buClrTx/>
              <a:buSzTx/>
              <a:buFontTx/>
              <a:buNone/>
            </a:pPr>
            <a:r>
              <a:rPr lang="en-US" altLang="zh-CN" sz="2000" b="1" dirty="0"/>
              <a:t>       </a:t>
            </a:r>
            <a:r>
              <a:rPr lang="en-US" altLang="zh-CN" sz="2000" b="1" dirty="0">
                <a:solidFill>
                  <a:srgbClr val="000000"/>
                </a:solidFill>
              </a:rPr>
              <a:t>A</a:t>
            </a:r>
            <a:r>
              <a:rPr lang="zh-CN" altLang="zh-CN" sz="2000" b="1" dirty="0">
                <a:solidFill>
                  <a:srgbClr val="000000"/>
                </a:solidFill>
              </a:rPr>
              <a:t>公司为上市公司，</a:t>
            </a:r>
            <a:r>
              <a:rPr lang="en-US" altLang="zh-CN" sz="2000" b="1" dirty="0">
                <a:solidFill>
                  <a:srgbClr val="000000"/>
                </a:solidFill>
              </a:rPr>
              <a:t>B</a:t>
            </a:r>
            <a:r>
              <a:rPr lang="zh-CN" altLang="zh-CN" sz="2000" b="1" dirty="0">
                <a:solidFill>
                  <a:srgbClr val="000000"/>
                </a:solidFill>
              </a:rPr>
              <a:t>公司为其全资子公司。</a:t>
            </a:r>
            <a:r>
              <a:rPr lang="en-US" altLang="zh-CN" sz="2000" b="1" dirty="0">
                <a:solidFill>
                  <a:srgbClr val="000000"/>
                </a:solidFill>
              </a:rPr>
              <a:t>B</a:t>
            </a:r>
            <a:r>
              <a:rPr lang="zh-CN" altLang="zh-CN" sz="2000" b="1" dirty="0">
                <a:solidFill>
                  <a:srgbClr val="000000"/>
                </a:solidFill>
              </a:rPr>
              <a:t>公司在</a:t>
            </a:r>
            <a:r>
              <a:rPr lang="en-US" altLang="zh-CN" sz="2000" b="1" dirty="0">
                <a:solidFill>
                  <a:srgbClr val="000000"/>
                </a:solidFill>
              </a:rPr>
              <a:t>2×13</a:t>
            </a:r>
            <a:r>
              <a:rPr lang="zh-CN" altLang="zh-CN" sz="2000" b="1" dirty="0">
                <a:solidFill>
                  <a:srgbClr val="000000"/>
                </a:solidFill>
              </a:rPr>
              <a:t>年</a:t>
            </a:r>
            <a:r>
              <a:rPr lang="en-US" altLang="zh-CN" sz="2000" b="1" dirty="0">
                <a:solidFill>
                  <a:srgbClr val="000000"/>
                </a:solidFill>
              </a:rPr>
              <a:t>6</a:t>
            </a:r>
            <a:r>
              <a:rPr lang="zh-CN" altLang="zh-CN" sz="2000" b="1" dirty="0">
                <a:solidFill>
                  <a:srgbClr val="000000"/>
                </a:solidFill>
              </a:rPr>
              <a:t>月对</a:t>
            </a:r>
            <a:r>
              <a:rPr lang="en-US" altLang="zh-CN" sz="2000" b="1" dirty="0">
                <a:solidFill>
                  <a:srgbClr val="000000"/>
                </a:solidFill>
              </a:rPr>
              <a:t>C</a:t>
            </a:r>
            <a:r>
              <a:rPr lang="zh-CN" altLang="zh-CN" sz="2000" b="1" dirty="0">
                <a:solidFill>
                  <a:srgbClr val="000000"/>
                </a:solidFill>
              </a:rPr>
              <a:t>公司进行股权投资，交易结束后，</a:t>
            </a:r>
            <a:r>
              <a:rPr lang="en-US" altLang="zh-CN" sz="2000" b="1" dirty="0">
                <a:solidFill>
                  <a:srgbClr val="000000"/>
                </a:solidFill>
              </a:rPr>
              <a:t>B</a:t>
            </a:r>
            <a:r>
              <a:rPr lang="zh-CN" altLang="zh-CN" sz="2000" b="1" dirty="0">
                <a:solidFill>
                  <a:srgbClr val="000000"/>
                </a:solidFill>
              </a:rPr>
              <a:t>公司持有</a:t>
            </a:r>
            <a:r>
              <a:rPr lang="en-US" altLang="zh-CN" sz="2000" b="1" dirty="0">
                <a:solidFill>
                  <a:srgbClr val="000000"/>
                </a:solidFill>
              </a:rPr>
              <a:t>C</a:t>
            </a:r>
            <a:r>
              <a:rPr lang="zh-CN" altLang="zh-CN" sz="2000" b="1" dirty="0">
                <a:solidFill>
                  <a:srgbClr val="000000"/>
                </a:solidFill>
              </a:rPr>
              <a:t>公司</a:t>
            </a:r>
            <a:r>
              <a:rPr lang="en-US" altLang="zh-CN" sz="2000" b="1" dirty="0">
                <a:solidFill>
                  <a:srgbClr val="000000"/>
                </a:solidFill>
              </a:rPr>
              <a:t>51%</a:t>
            </a:r>
            <a:r>
              <a:rPr lang="zh-CN" altLang="zh-CN" sz="2000" b="1" dirty="0">
                <a:solidFill>
                  <a:srgbClr val="000000"/>
                </a:solidFill>
              </a:rPr>
              <a:t>的股权。</a:t>
            </a:r>
            <a:r>
              <a:rPr lang="en-US" altLang="zh-CN" sz="2000" b="1" dirty="0">
                <a:solidFill>
                  <a:srgbClr val="000000"/>
                </a:solidFill>
              </a:rPr>
              <a:t>A</a:t>
            </a:r>
            <a:r>
              <a:rPr lang="zh-CN" altLang="zh-CN" sz="2000" b="1" dirty="0">
                <a:solidFill>
                  <a:srgbClr val="000000"/>
                </a:solidFill>
              </a:rPr>
              <a:t>公司在</a:t>
            </a:r>
            <a:r>
              <a:rPr lang="en-US" altLang="zh-CN" sz="2000" b="1" dirty="0">
                <a:solidFill>
                  <a:srgbClr val="000000"/>
                </a:solidFill>
              </a:rPr>
              <a:t>2×13</a:t>
            </a:r>
            <a:r>
              <a:rPr lang="zh-CN" altLang="zh-CN" sz="2000" b="1" dirty="0">
                <a:solidFill>
                  <a:srgbClr val="000000"/>
                </a:solidFill>
              </a:rPr>
              <a:t>年度</a:t>
            </a:r>
            <a:r>
              <a:rPr lang="en-US" altLang="zh-CN" sz="2000" b="1" dirty="0">
                <a:solidFill>
                  <a:srgbClr val="000000"/>
                </a:solidFill>
              </a:rPr>
              <a:t>7~12</a:t>
            </a:r>
            <a:r>
              <a:rPr lang="zh-CN" altLang="zh-CN" sz="2000" b="1" dirty="0">
                <a:solidFill>
                  <a:srgbClr val="000000"/>
                </a:solidFill>
              </a:rPr>
              <a:t>月销售产品给</a:t>
            </a:r>
            <a:r>
              <a:rPr lang="en-US" altLang="zh-CN" sz="2000" b="1" dirty="0">
                <a:solidFill>
                  <a:srgbClr val="000000"/>
                </a:solidFill>
              </a:rPr>
              <a:t>C</a:t>
            </a:r>
            <a:r>
              <a:rPr lang="zh-CN" altLang="zh-CN" sz="2000" b="1" dirty="0">
                <a:solidFill>
                  <a:srgbClr val="000000"/>
                </a:solidFill>
              </a:rPr>
              <a:t>公司，</a:t>
            </a:r>
            <a:r>
              <a:rPr lang="en-US" altLang="zh-CN" sz="2000" b="1" dirty="0">
                <a:solidFill>
                  <a:srgbClr val="000000"/>
                </a:solidFill>
              </a:rPr>
              <a:t>C</a:t>
            </a:r>
            <a:r>
              <a:rPr lang="zh-CN" altLang="zh-CN" sz="2000" b="1" dirty="0">
                <a:solidFill>
                  <a:srgbClr val="000000"/>
                </a:solidFill>
              </a:rPr>
              <a:t>公司将该产品用做主要生产设备并已于</a:t>
            </a:r>
            <a:r>
              <a:rPr lang="en-US" altLang="zh-CN" sz="2000" b="1" dirty="0">
                <a:solidFill>
                  <a:srgbClr val="000000"/>
                </a:solidFill>
              </a:rPr>
              <a:t>2×13</a:t>
            </a:r>
            <a:r>
              <a:rPr lang="zh-CN" altLang="zh-CN" sz="2000" b="1" dirty="0">
                <a:solidFill>
                  <a:srgbClr val="000000"/>
                </a:solidFill>
              </a:rPr>
              <a:t>年投入使用。</a:t>
            </a:r>
            <a:r>
              <a:rPr lang="en-US" altLang="zh-CN" sz="2000" b="1" dirty="0">
                <a:solidFill>
                  <a:srgbClr val="000000"/>
                </a:solidFill>
              </a:rPr>
              <a:t>2×13</a:t>
            </a:r>
            <a:r>
              <a:rPr lang="zh-CN" altLang="zh-CN" sz="2000" b="1" dirty="0">
                <a:solidFill>
                  <a:srgbClr val="000000"/>
                </a:solidFill>
              </a:rPr>
              <a:t>年度</a:t>
            </a:r>
            <a:r>
              <a:rPr lang="en-US" altLang="zh-CN" sz="2000" b="1" dirty="0">
                <a:solidFill>
                  <a:srgbClr val="000000"/>
                </a:solidFill>
              </a:rPr>
              <a:t>A</a:t>
            </a:r>
            <a:r>
              <a:rPr lang="zh-CN" altLang="zh-CN" sz="2000" b="1" dirty="0">
                <a:solidFill>
                  <a:srgbClr val="000000"/>
                </a:solidFill>
              </a:rPr>
              <a:t>公司通过上述交易实现销售收入约</a:t>
            </a:r>
            <a:r>
              <a:rPr lang="en-US" altLang="zh-CN" sz="2000" b="1" dirty="0">
                <a:solidFill>
                  <a:srgbClr val="000000"/>
                </a:solidFill>
              </a:rPr>
              <a:t>19,000</a:t>
            </a:r>
            <a:r>
              <a:rPr lang="zh-CN" altLang="zh-CN" sz="2000" b="1" dirty="0">
                <a:solidFill>
                  <a:srgbClr val="000000"/>
                </a:solidFill>
              </a:rPr>
              <a:t>万元，结转销售成本约为</a:t>
            </a:r>
            <a:r>
              <a:rPr lang="en-US" altLang="zh-CN" sz="2000" b="1" dirty="0">
                <a:solidFill>
                  <a:srgbClr val="000000"/>
                </a:solidFill>
              </a:rPr>
              <a:t>13,000</a:t>
            </a:r>
            <a:r>
              <a:rPr lang="zh-CN" altLang="zh-CN" sz="2000" b="1" dirty="0">
                <a:solidFill>
                  <a:srgbClr val="000000"/>
                </a:solidFill>
              </a:rPr>
              <a:t>万元，实现销售毛利约</a:t>
            </a:r>
            <a:r>
              <a:rPr lang="en-US" altLang="zh-CN" sz="2000" b="1" dirty="0">
                <a:solidFill>
                  <a:srgbClr val="000000"/>
                </a:solidFill>
              </a:rPr>
              <a:t>6,000</a:t>
            </a:r>
            <a:r>
              <a:rPr lang="zh-CN" altLang="zh-CN" sz="2000" b="1" dirty="0">
                <a:solidFill>
                  <a:srgbClr val="000000"/>
                </a:solidFill>
              </a:rPr>
              <a:t>万元。</a:t>
            </a:r>
            <a:r>
              <a:rPr lang="en-US" altLang="zh-CN" sz="2000" b="1" dirty="0">
                <a:solidFill>
                  <a:srgbClr val="000000"/>
                </a:solidFill>
              </a:rPr>
              <a:t>A</a:t>
            </a:r>
            <a:r>
              <a:rPr lang="zh-CN" altLang="zh-CN" sz="2000" b="1" dirty="0">
                <a:solidFill>
                  <a:srgbClr val="000000"/>
                </a:solidFill>
              </a:rPr>
              <a:t>公司在编制</a:t>
            </a:r>
            <a:r>
              <a:rPr lang="en-US" altLang="zh-CN" sz="2000" b="1" dirty="0">
                <a:solidFill>
                  <a:srgbClr val="000000"/>
                </a:solidFill>
              </a:rPr>
              <a:t>2×13</a:t>
            </a:r>
            <a:r>
              <a:rPr lang="zh-CN" altLang="zh-CN" sz="2000" b="1" dirty="0">
                <a:solidFill>
                  <a:srgbClr val="000000"/>
                </a:solidFill>
              </a:rPr>
              <a:t>年度合并财务报表时已将上述内部购销交易予以抵消。假设本案例无需考虑设备折旧和所得税的相关影响。</a:t>
            </a:r>
            <a:endParaRPr lang="en-US" altLang="zh-CN" sz="2000" b="1" dirty="0">
              <a:solidFill>
                <a:srgbClr val="000000"/>
              </a:solidFill>
            </a:endParaRPr>
          </a:p>
          <a:p>
            <a:pPr eaLnBrk="1" hangingPunct="1">
              <a:spcBef>
                <a:spcPct val="0"/>
              </a:spcBef>
              <a:buClrTx/>
              <a:buSzTx/>
              <a:buFontTx/>
              <a:buNone/>
            </a:pPr>
            <a:r>
              <a:rPr lang="en-US" altLang="zh-CN" sz="2000" b="1" dirty="0">
                <a:solidFill>
                  <a:srgbClr val="000000"/>
                </a:solidFill>
              </a:rPr>
              <a:t>       B</a:t>
            </a:r>
            <a:r>
              <a:rPr lang="zh-CN" altLang="zh-CN" sz="2000" b="1" dirty="0">
                <a:solidFill>
                  <a:srgbClr val="000000"/>
                </a:solidFill>
              </a:rPr>
              <a:t>公司于</a:t>
            </a:r>
            <a:r>
              <a:rPr lang="en-US" altLang="zh-CN" sz="2000" b="1" dirty="0">
                <a:solidFill>
                  <a:srgbClr val="000000"/>
                </a:solidFill>
              </a:rPr>
              <a:t>2×14</a:t>
            </a:r>
            <a:r>
              <a:rPr lang="zh-CN" altLang="zh-CN" sz="2000" b="1" dirty="0">
                <a:solidFill>
                  <a:srgbClr val="000000"/>
                </a:solidFill>
              </a:rPr>
              <a:t>年</a:t>
            </a:r>
            <a:r>
              <a:rPr lang="en-US" altLang="zh-CN" sz="2000" b="1" dirty="0">
                <a:solidFill>
                  <a:srgbClr val="000000"/>
                </a:solidFill>
              </a:rPr>
              <a:t>3</a:t>
            </a:r>
            <a:r>
              <a:rPr lang="zh-CN" altLang="zh-CN" sz="2000" b="1" dirty="0">
                <a:solidFill>
                  <a:srgbClr val="000000"/>
                </a:solidFill>
              </a:rPr>
              <a:t>月将持有</a:t>
            </a:r>
            <a:r>
              <a:rPr lang="en-US" altLang="zh-CN" sz="2000" b="1" dirty="0">
                <a:solidFill>
                  <a:srgbClr val="000000"/>
                </a:solidFill>
              </a:rPr>
              <a:t>C</a:t>
            </a:r>
            <a:r>
              <a:rPr lang="zh-CN" altLang="zh-CN" sz="2000" b="1" dirty="0">
                <a:solidFill>
                  <a:srgbClr val="000000"/>
                </a:solidFill>
              </a:rPr>
              <a:t>公司的</a:t>
            </a:r>
            <a:r>
              <a:rPr lang="en-US" altLang="zh-CN" sz="2000" b="1" dirty="0">
                <a:solidFill>
                  <a:srgbClr val="000000"/>
                </a:solidFill>
              </a:rPr>
              <a:t>48%</a:t>
            </a:r>
            <a:r>
              <a:rPr lang="zh-CN" altLang="zh-CN" sz="2000" b="1" dirty="0">
                <a:solidFill>
                  <a:srgbClr val="000000"/>
                </a:solidFill>
              </a:rPr>
              <a:t>股权对外转让给</a:t>
            </a:r>
            <a:r>
              <a:rPr lang="en-US" altLang="zh-CN" sz="2000" b="1" dirty="0">
                <a:solidFill>
                  <a:srgbClr val="000000"/>
                </a:solidFill>
              </a:rPr>
              <a:t>E</a:t>
            </a:r>
            <a:r>
              <a:rPr lang="zh-CN" altLang="zh-CN" sz="2000" b="1" dirty="0">
                <a:solidFill>
                  <a:srgbClr val="000000"/>
                </a:solidFill>
              </a:rPr>
              <a:t>公司和</a:t>
            </a:r>
            <a:r>
              <a:rPr lang="en-US" altLang="zh-CN" sz="2000" b="1" dirty="0">
                <a:solidFill>
                  <a:srgbClr val="000000"/>
                </a:solidFill>
              </a:rPr>
              <a:t>F</a:t>
            </a:r>
            <a:r>
              <a:rPr lang="zh-CN" altLang="zh-CN" sz="2000" b="1" dirty="0">
                <a:solidFill>
                  <a:srgbClr val="000000"/>
                </a:solidFill>
              </a:rPr>
              <a:t>公司（</a:t>
            </a:r>
            <a:r>
              <a:rPr lang="en-US" altLang="zh-CN" sz="2000" b="1" dirty="0">
                <a:solidFill>
                  <a:srgbClr val="000000"/>
                </a:solidFill>
              </a:rPr>
              <a:t>E</a:t>
            </a:r>
            <a:r>
              <a:rPr lang="zh-CN" altLang="zh-CN" sz="2000" b="1" dirty="0">
                <a:solidFill>
                  <a:srgbClr val="000000"/>
                </a:solidFill>
              </a:rPr>
              <a:t>公司和</a:t>
            </a:r>
            <a:r>
              <a:rPr lang="en-US" altLang="zh-CN" sz="2000" b="1" dirty="0">
                <a:solidFill>
                  <a:srgbClr val="000000"/>
                </a:solidFill>
              </a:rPr>
              <a:t>F</a:t>
            </a:r>
            <a:r>
              <a:rPr lang="zh-CN" altLang="zh-CN" sz="2000" b="1" dirty="0">
                <a:solidFill>
                  <a:srgbClr val="000000"/>
                </a:solidFill>
              </a:rPr>
              <a:t>公司为非关联方），</a:t>
            </a:r>
            <a:r>
              <a:rPr lang="en-US" altLang="zh-CN" sz="2000" b="1" dirty="0">
                <a:solidFill>
                  <a:srgbClr val="000000"/>
                </a:solidFill>
              </a:rPr>
              <a:t>B</a:t>
            </a:r>
            <a:r>
              <a:rPr lang="zh-CN" altLang="zh-CN" sz="2000" b="1" dirty="0">
                <a:solidFill>
                  <a:srgbClr val="000000"/>
                </a:solidFill>
              </a:rPr>
              <a:t>公司在转让后仅持有</a:t>
            </a:r>
            <a:r>
              <a:rPr lang="en-US" altLang="zh-CN" sz="2000" b="1" dirty="0">
                <a:solidFill>
                  <a:srgbClr val="000000"/>
                </a:solidFill>
              </a:rPr>
              <a:t>C</a:t>
            </a:r>
            <a:r>
              <a:rPr lang="zh-CN" altLang="zh-CN" sz="2000" b="1" dirty="0">
                <a:solidFill>
                  <a:srgbClr val="000000"/>
                </a:solidFill>
              </a:rPr>
              <a:t>公司</a:t>
            </a:r>
            <a:r>
              <a:rPr lang="en-US" altLang="zh-CN" sz="2000" b="1" dirty="0">
                <a:solidFill>
                  <a:srgbClr val="000000"/>
                </a:solidFill>
              </a:rPr>
              <a:t>3%</a:t>
            </a:r>
            <a:r>
              <a:rPr lang="zh-CN" altLang="zh-CN" sz="2000" b="1" dirty="0">
                <a:solidFill>
                  <a:srgbClr val="000000"/>
                </a:solidFill>
              </a:rPr>
              <a:t>的股权（假设</a:t>
            </a:r>
            <a:r>
              <a:rPr lang="en-US" altLang="zh-CN" sz="2000" b="1" dirty="0">
                <a:solidFill>
                  <a:srgbClr val="000000"/>
                </a:solidFill>
              </a:rPr>
              <a:t>A</a:t>
            </a:r>
            <a:r>
              <a:rPr lang="zh-CN" altLang="zh-CN" sz="2000" b="1" dirty="0">
                <a:solidFill>
                  <a:srgbClr val="000000"/>
                </a:solidFill>
              </a:rPr>
              <a:t>公司及</a:t>
            </a:r>
            <a:r>
              <a:rPr lang="en-US" altLang="zh-CN" sz="2000" b="1" dirty="0">
                <a:solidFill>
                  <a:srgbClr val="000000"/>
                </a:solidFill>
              </a:rPr>
              <a:t>B</a:t>
            </a:r>
            <a:r>
              <a:rPr lang="zh-CN" altLang="zh-CN" sz="2000" b="1" dirty="0">
                <a:solidFill>
                  <a:srgbClr val="000000"/>
                </a:solidFill>
              </a:rPr>
              <a:t>公司并未于</a:t>
            </a:r>
            <a:r>
              <a:rPr lang="en-US" altLang="zh-CN" sz="2000" b="1" dirty="0">
                <a:solidFill>
                  <a:srgbClr val="000000"/>
                </a:solidFill>
              </a:rPr>
              <a:t>2×13</a:t>
            </a:r>
            <a:r>
              <a:rPr lang="zh-CN" altLang="zh-CN" sz="2000" b="1" dirty="0">
                <a:solidFill>
                  <a:srgbClr val="000000"/>
                </a:solidFill>
              </a:rPr>
              <a:t>年度与</a:t>
            </a:r>
            <a:r>
              <a:rPr lang="en-US" altLang="zh-CN" sz="2000" b="1" dirty="0">
                <a:solidFill>
                  <a:srgbClr val="000000"/>
                </a:solidFill>
              </a:rPr>
              <a:t>E</a:t>
            </a:r>
            <a:r>
              <a:rPr lang="zh-CN" altLang="zh-CN" sz="2000" b="1" dirty="0">
                <a:solidFill>
                  <a:srgbClr val="000000"/>
                </a:solidFill>
              </a:rPr>
              <a:t>公司和</a:t>
            </a:r>
            <a:r>
              <a:rPr lang="en-US" altLang="zh-CN" sz="2000" b="1" dirty="0">
                <a:solidFill>
                  <a:srgbClr val="000000"/>
                </a:solidFill>
              </a:rPr>
              <a:t>F</a:t>
            </a:r>
            <a:r>
              <a:rPr lang="zh-CN" altLang="zh-CN" sz="2000" b="1" dirty="0">
                <a:solidFill>
                  <a:srgbClr val="000000"/>
                </a:solidFill>
              </a:rPr>
              <a:t>公司达成任何股权转让的约定）。从</a:t>
            </a:r>
            <a:r>
              <a:rPr lang="en-US" altLang="zh-CN" sz="2000" b="1" dirty="0">
                <a:solidFill>
                  <a:srgbClr val="000000"/>
                </a:solidFill>
              </a:rPr>
              <a:t>2×14</a:t>
            </a:r>
            <a:r>
              <a:rPr lang="zh-CN" altLang="zh-CN" sz="2000" b="1" dirty="0">
                <a:solidFill>
                  <a:srgbClr val="000000"/>
                </a:solidFill>
              </a:rPr>
              <a:t>年</a:t>
            </a:r>
            <a:r>
              <a:rPr lang="en-US" altLang="zh-CN" sz="2000" b="1" dirty="0">
                <a:solidFill>
                  <a:srgbClr val="000000"/>
                </a:solidFill>
              </a:rPr>
              <a:t>1</a:t>
            </a:r>
            <a:r>
              <a:rPr lang="zh-CN" altLang="zh-CN" sz="2000" b="1" dirty="0">
                <a:solidFill>
                  <a:srgbClr val="000000"/>
                </a:solidFill>
              </a:rPr>
              <a:t>月</a:t>
            </a:r>
            <a:r>
              <a:rPr lang="en-US" altLang="zh-CN" sz="2000" b="1" dirty="0">
                <a:solidFill>
                  <a:srgbClr val="000000"/>
                </a:solidFill>
              </a:rPr>
              <a:t>1</a:t>
            </a:r>
            <a:r>
              <a:rPr lang="zh-CN" altLang="zh-CN" sz="2000" b="1" dirty="0">
                <a:solidFill>
                  <a:srgbClr val="000000"/>
                </a:solidFill>
              </a:rPr>
              <a:t>日起至</a:t>
            </a:r>
            <a:r>
              <a:rPr lang="en-US" altLang="zh-CN" sz="2000" b="1" dirty="0">
                <a:solidFill>
                  <a:srgbClr val="000000"/>
                </a:solidFill>
              </a:rPr>
              <a:t>B</a:t>
            </a:r>
            <a:r>
              <a:rPr lang="zh-CN" altLang="zh-CN" sz="2000" b="1" dirty="0">
                <a:solidFill>
                  <a:srgbClr val="000000"/>
                </a:solidFill>
              </a:rPr>
              <a:t>公司出售</a:t>
            </a:r>
            <a:r>
              <a:rPr lang="en-US" altLang="zh-CN" sz="2000" b="1" dirty="0">
                <a:solidFill>
                  <a:srgbClr val="000000"/>
                </a:solidFill>
              </a:rPr>
              <a:t>C</a:t>
            </a:r>
            <a:r>
              <a:rPr lang="zh-CN" altLang="zh-CN" sz="2000" b="1" dirty="0">
                <a:solidFill>
                  <a:srgbClr val="000000"/>
                </a:solidFill>
              </a:rPr>
              <a:t>公司股权时止，</a:t>
            </a:r>
            <a:r>
              <a:rPr lang="en-US" altLang="zh-CN" sz="2000" b="1" dirty="0">
                <a:solidFill>
                  <a:srgbClr val="000000"/>
                </a:solidFill>
              </a:rPr>
              <a:t>A</a:t>
            </a:r>
            <a:r>
              <a:rPr lang="zh-CN" altLang="zh-CN" sz="2000" b="1" dirty="0">
                <a:solidFill>
                  <a:srgbClr val="000000"/>
                </a:solidFill>
              </a:rPr>
              <a:t>公司与</a:t>
            </a:r>
            <a:r>
              <a:rPr lang="en-US" altLang="zh-CN" sz="2000" b="1" dirty="0">
                <a:solidFill>
                  <a:srgbClr val="000000"/>
                </a:solidFill>
              </a:rPr>
              <a:t>C</a:t>
            </a:r>
            <a:r>
              <a:rPr lang="zh-CN" altLang="zh-CN" sz="2000" b="1" dirty="0">
                <a:solidFill>
                  <a:srgbClr val="000000"/>
                </a:solidFill>
              </a:rPr>
              <a:t>公司之间未发生内部交易。</a:t>
            </a:r>
            <a:r>
              <a:rPr lang="en-US" altLang="zh-CN" sz="2000" b="1" dirty="0">
                <a:solidFill>
                  <a:srgbClr val="000000"/>
                </a:solidFill>
              </a:rPr>
              <a:t>A</a:t>
            </a:r>
            <a:r>
              <a:rPr lang="zh-CN" altLang="zh-CN" sz="2000" b="1" dirty="0">
                <a:solidFill>
                  <a:srgbClr val="000000"/>
                </a:solidFill>
              </a:rPr>
              <a:t>公司认为，在编制</a:t>
            </a:r>
            <a:r>
              <a:rPr lang="en-US" altLang="zh-CN" sz="2000" b="1" dirty="0">
                <a:solidFill>
                  <a:srgbClr val="000000"/>
                </a:solidFill>
              </a:rPr>
              <a:t>2×14</a:t>
            </a:r>
            <a:r>
              <a:rPr lang="zh-CN" altLang="zh-CN" sz="2000" b="1" dirty="0">
                <a:solidFill>
                  <a:srgbClr val="000000"/>
                </a:solidFill>
              </a:rPr>
              <a:t>年第一季度财务报告时，对</a:t>
            </a:r>
            <a:r>
              <a:rPr lang="en-US" altLang="zh-CN" sz="2000" b="1" dirty="0">
                <a:solidFill>
                  <a:srgbClr val="000000"/>
                </a:solidFill>
              </a:rPr>
              <a:t>A</a:t>
            </a:r>
            <a:r>
              <a:rPr lang="zh-CN" altLang="zh-CN" sz="2000" b="1" dirty="0">
                <a:solidFill>
                  <a:srgbClr val="000000"/>
                </a:solidFill>
              </a:rPr>
              <a:t>公司与</a:t>
            </a:r>
            <a:r>
              <a:rPr lang="en-US" altLang="zh-CN" sz="2000" b="1" dirty="0">
                <a:solidFill>
                  <a:srgbClr val="000000"/>
                </a:solidFill>
              </a:rPr>
              <a:t>C</a:t>
            </a:r>
            <a:r>
              <a:rPr lang="zh-CN" altLang="zh-CN" sz="2000" b="1" dirty="0">
                <a:solidFill>
                  <a:srgbClr val="000000"/>
                </a:solidFill>
              </a:rPr>
              <a:t>公司之间</a:t>
            </a:r>
            <a:r>
              <a:rPr lang="en-US" altLang="zh-CN" sz="2000" b="1" dirty="0">
                <a:solidFill>
                  <a:srgbClr val="000000"/>
                </a:solidFill>
              </a:rPr>
              <a:t>2×13</a:t>
            </a:r>
            <a:r>
              <a:rPr lang="zh-CN" altLang="zh-CN" sz="2000" b="1" dirty="0">
                <a:solidFill>
                  <a:srgbClr val="000000"/>
                </a:solidFill>
              </a:rPr>
              <a:t>年的内部购销交易，有两种会计处理方法</a:t>
            </a:r>
            <a:r>
              <a:rPr lang="en-US" altLang="zh-CN" sz="2000" b="1" dirty="0">
                <a:solidFill>
                  <a:srgbClr val="000000"/>
                </a:solidFill>
              </a:rPr>
              <a:t>:</a:t>
            </a:r>
            <a:endParaRPr lang="zh-CN" altLang="zh-CN" sz="2000" b="1" dirty="0">
              <a:solidFill>
                <a:srgbClr val="000000"/>
              </a:solidFill>
            </a:endParaRPr>
          </a:p>
          <a:p>
            <a:pPr eaLnBrk="1" hangingPunct="1">
              <a:spcBef>
                <a:spcPct val="0"/>
              </a:spcBef>
              <a:buClrTx/>
              <a:buSzTx/>
              <a:buFontTx/>
              <a:buNone/>
            </a:pPr>
            <a:endParaRPr lang="zh-CN" altLang="en-US" sz="20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150C8A6A-5A59-4C85-A36B-122DB5E37305}" type="slidenum">
              <a:rPr kumimoji="0" lang="en-US" altLang="zh-CN" sz="1400"/>
              <a:t>79</a:t>
            </a:fld>
            <a:endParaRPr kumimoji="0" lang="en-US" altLang="zh-CN" sz="1400"/>
          </a:p>
        </p:txBody>
      </p:sp>
      <p:sp>
        <p:nvSpPr>
          <p:cNvPr id="176131" name="TextBox 2"/>
          <p:cNvSpPr txBox="1">
            <a:spLocks noChangeArrowheads="1"/>
          </p:cNvSpPr>
          <p:nvPr/>
        </p:nvSpPr>
        <p:spPr bwMode="auto">
          <a:xfrm>
            <a:off x="323850" y="333375"/>
            <a:ext cx="84963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zh-CN" sz="2000" b="1">
                <a:solidFill>
                  <a:srgbClr val="000000"/>
                </a:solidFill>
              </a:rPr>
              <a:t>方法一：全额抵消</a:t>
            </a:r>
            <a:r>
              <a:rPr lang="en-US" altLang="zh-CN" sz="2000" b="1">
                <a:solidFill>
                  <a:srgbClr val="000000"/>
                </a:solidFill>
              </a:rPr>
              <a:t>A</a:t>
            </a:r>
            <a:r>
              <a:rPr lang="zh-CN" altLang="zh-CN" sz="2000" b="1">
                <a:solidFill>
                  <a:srgbClr val="000000"/>
                </a:solidFill>
              </a:rPr>
              <a:t>公司与</a:t>
            </a:r>
            <a:r>
              <a:rPr lang="en-US" altLang="zh-CN" sz="2000" b="1">
                <a:solidFill>
                  <a:srgbClr val="000000"/>
                </a:solidFill>
              </a:rPr>
              <a:t>C</a:t>
            </a:r>
            <a:r>
              <a:rPr lang="zh-CN" altLang="zh-CN" sz="2000" b="1">
                <a:solidFill>
                  <a:srgbClr val="000000"/>
                </a:solidFill>
              </a:rPr>
              <a:t>公司之间的内部购销交易，会计处理为：</a:t>
            </a:r>
          </a:p>
          <a:p>
            <a:pPr eaLnBrk="1" hangingPunct="1">
              <a:spcBef>
                <a:spcPct val="0"/>
              </a:spcBef>
              <a:buClrTx/>
              <a:buSzTx/>
              <a:buFontTx/>
              <a:buNone/>
            </a:pPr>
            <a:r>
              <a:rPr lang="zh-CN" altLang="zh-CN" sz="2000" b="1">
                <a:solidFill>
                  <a:srgbClr val="000000"/>
                </a:solidFill>
              </a:rPr>
              <a:t>借：期初未分配利润</a:t>
            </a:r>
            <a:r>
              <a:rPr lang="en-US" altLang="zh-CN" sz="2000" b="1">
                <a:solidFill>
                  <a:srgbClr val="000000"/>
                </a:solidFill>
              </a:rPr>
              <a:t>                               6,000</a:t>
            </a:r>
            <a:endParaRPr lang="zh-CN" altLang="zh-CN" sz="2000" b="1">
              <a:solidFill>
                <a:srgbClr val="000000"/>
              </a:solidFill>
            </a:endParaRPr>
          </a:p>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主营业务成本</a:t>
            </a:r>
            <a:r>
              <a:rPr lang="en-US" altLang="zh-CN" sz="2000" b="1">
                <a:solidFill>
                  <a:srgbClr val="000000"/>
                </a:solidFill>
              </a:rPr>
              <a:t>                                13,000 </a:t>
            </a:r>
            <a:endParaRPr lang="zh-CN" altLang="zh-CN" sz="2000" b="1">
              <a:solidFill>
                <a:srgbClr val="000000"/>
              </a:solidFill>
            </a:endParaRPr>
          </a:p>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贷：主营业务收入</a:t>
            </a:r>
            <a:r>
              <a:rPr lang="en-US" altLang="zh-CN" sz="2000" b="1">
                <a:solidFill>
                  <a:srgbClr val="000000"/>
                </a:solidFill>
              </a:rPr>
              <a:t>                                 19,000</a:t>
            </a:r>
            <a:endParaRPr lang="zh-CN" altLang="zh-CN" sz="2000" b="1">
              <a:solidFill>
                <a:srgbClr val="000000"/>
              </a:solidFill>
            </a:endParaRPr>
          </a:p>
          <a:p>
            <a:pPr eaLnBrk="1" hangingPunct="1">
              <a:spcBef>
                <a:spcPct val="0"/>
              </a:spcBef>
              <a:buClrTx/>
              <a:buSzTx/>
              <a:buFontTx/>
              <a:buNone/>
            </a:pPr>
            <a:r>
              <a:rPr lang="zh-CN" altLang="zh-CN" sz="2000" b="1">
                <a:solidFill>
                  <a:srgbClr val="000000"/>
                </a:solidFill>
              </a:rPr>
              <a:t>方法二：抵消</a:t>
            </a:r>
            <a:r>
              <a:rPr lang="en-US" altLang="zh-CN" sz="2000" b="1">
                <a:solidFill>
                  <a:srgbClr val="000000"/>
                </a:solidFill>
              </a:rPr>
              <a:t>A</a:t>
            </a:r>
            <a:r>
              <a:rPr lang="zh-CN" altLang="zh-CN" sz="2000" b="1">
                <a:solidFill>
                  <a:srgbClr val="000000"/>
                </a:solidFill>
              </a:rPr>
              <a:t>公司与</a:t>
            </a:r>
            <a:r>
              <a:rPr lang="en-US" altLang="zh-CN" sz="2000" b="1">
                <a:solidFill>
                  <a:srgbClr val="000000"/>
                </a:solidFill>
              </a:rPr>
              <a:t>C</a:t>
            </a:r>
            <a:r>
              <a:rPr lang="zh-CN" altLang="zh-CN" sz="2000" b="1">
                <a:solidFill>
                  <a:srgbClr val="000000"/>
                </a:solidFill>
              </a:rPr>
              <a:t>公司内部购销交易产生的毛利，会计处理为：</a:t>
            </a:r>
          </a:p>
          <a:p>
            <a:pPr eaLnBrk="1" hangingPunct="1">
              <a:spcBef>
                <a:spcPct val="0"/>
              </a:spcBef>
              <a:buClrTx/>
              <a:buSzTx/>
              <a:buFontTx/>
              <a:buNone/>
            </a:pPr>
            <a:r>
              <a:rPr lang="zh-CN" altLang="zh-CN" sz="2000" b="1">
                <a:solidFill>
                  <a:srgbClr val="000000"/>
                </a:solidFill>
              </a:rPr>
              <a:t>借：期初未分配利润</a:t>
            </a:r>
            <a:r>
              <a:rPr lang="en-US" altLang="zh-CN" sz="2000" b="1">
                <a:solidFill>
                  <a:srgbClr val="000000"/>
                </a:solidFill>
              </a:rPr>
              <a:t>                               6,000</a:t>
            </a:r>
            <a:endParaRPr lang="zh-CN" altLang="zh-CN" sz="2000" b="1">
              <a:solidFill>
                <a:srgbClr val="000000"/>
              </a:solidFill>
            </a:endParaRPr>
          </a:p>
          <a:p>
            <a:pPr eaLnBrk="1" hangingPunct="1">
              <a:spcBef>
                <a:spcPct val="0"/>
              </a:spcBef>
              <a:buClrTx/>
              <a:buSzTx/>
              <a:buFontTx/>
              <a:buNone/>
            </a:pPr>
            <a:r>
              <a:rPr lang="en-US" altLang="zh-CN" sz="2000" b="1">
                <a:solidFill>
                  <a:srgbClr val="000000"/>
                </a:solidFill>
              </a:rPr>
              <a:t>    </a:t>
            </a:r>
            <a:r>
              <a:rPr lang="zh-CN" altLang="zh-CN" sz="2000" b="1">
                <a:solidFill>
                  <a:srgbClr val="000000"/>
                </a:solidFill>
              </a:rPr>
              <a:t>贷：主营业务收入</a:t>
            </a:r>
            <a:r>
              <a:rPr lang="en-US" altLang="zh-CN" sz="2000" b="1">
                <a:solidFill>
                  <a:srgbClr val="000000"/>
                </a:solidFill>
              </a:rPr>
              <a:t>                                  6,000</a:t>
            </a:r>
            <a:endParaRPr lang="zh-CN" altLang="zh-CN" sz="2000" b="1">
              <a:solidFill>
                <a:srgbClr val="000000"/>
              </a:solidFill>
            </a:endParaRPr>
          </a:p>
          <a:p>
            <a:pPr eaLnBrk="1" hangingPunct="1">
              <a:spcBef>
                <a:spcPct val="0"/>
              </a:spcBef>
              <a:buClrTx/>
              <a:buSzTx/>
              <a:buFontTx/>
              <a:buNone/>
            </a:pPr>
            <a:r>
              <a:rPr lang="en-US" altLang="zh-CN" sz="2000" b="1">
                <a:solidFill>
                  <a:srgbClr val="000000"/>
                </a:solidFill>
              </a:rPr>
              <a:t>(</a:t>
            </a:r>
            <a:r>
              <a:rPr lang="zh-CN" altLang="zh-CN" sz="2000" b="1">
                <a:solidFill>
                  <a:srgbClr val="000000"/>
                </a:solidFill>
              </a:rPr>
              <a:t>以上分录不包含与该项交易相关的所有抵消分录</a:t>
            </a:r>
            <a:r>
              <a:rPr lang="en-US" altLang="zh-CN" sz="2000" b="1">
                <a:solidFill>
                  <a:srgbClr val="000000"/>
                </a:solidFill>
              </a:rPr>
              <a:t>)</a:t>
            </a:r>
          </a:p>
          <a:p>
            <a:pPr eaLnBrk="1" hangingPunct="1">
              <a:spcBef>
                <a:spcPct val="0"/>
              </a:spcBef>
              <a:buClrTx/>
              <a:buSzTx/>
              <a:buFontTx/>
              <a:buNone/>
            </a:pPr>
            <a:endParaRPr lang="zh-CN" altLang="zh-CN" sz="2000" b="1">
              <a:solidFill>
                <a:srgbClr val="000000"/>
              </a:solidFill>
            </a:endParaRPr>
          </a:p>
          <a:p>
            <a:pPr eaLnBrk="1" hangingPunct="1">
              <a:spcBef>
                <a:spcPct val="0"/>
              </a:spcBef>
              <a:buClrTx/>
              <a:buSzTx/>
              <a:buFontTx/>
              <a:buNone/>
            </a:pPr>
            <a:r>
              <a:rPr lang="en-US" altLang="zh-CN" sz="2000" b="1">
                <a:solidFill>
                  <a:srgbClr val="FF0000"/>
                </a:solidFill>
              </a:rPr>
              <a:t>       </a:t>
            </a:r>
            <a:r>
              <a:rPr lang="zh-CN" altLang="zh-CN" sz="2000" b="1">
                <a:solidFill>
                  <a:srgbClr val="FF0000"/>
                </a:solidFill>
              </a:rPr>
              <a:t>问题：</a:t>
            </a:r>
            <a:r>
              <a:rPr lang="zh-CN" altLang="zh-CN" sz="2000" b="1">
                <a:solidFill>
                  <a:srgbClr val="000000"/>
                </a:solidFill>
              </a:rPr>
              <a:t>在编制</a:t>
            </a:r>
            <a:r>
              <a:rPr lang="en-US" altLang="zh-CN" sz="2000" b="1">
                <a:solidFill>
                  <a:srgbClr val="000000"/>
                </a:solidFill>
              </a:rPr>
              <a:t>2×14</a:t>
            </a:r>
            <a:r>
              <a:rPr lang="zh-CN" altLang="zh-CN" sz="2000" b="1">
                <a:solidFill>
                  <a:srgbClr val="000000"/>
                </a:solidFill>
              </a:rPr>
              <a:t>年第一季度财务报告时，</a:t>
            </a:r>
            <a:r>
              <a:rPr lang="en-US" altLang="zh-CN" sz="2000" b="1">
                <a:solidFill>
                  <a:srgbClr val="000000"/>
                </a:solidFill>
              </a:rPr>
              <a:t>A</a:t>
            </a:r>
            <a:r>
              <a:rPr lang="zh-CN" altLang="zh-CN" sz="2000" b="1">
                <a:solidFill>
                  <a:srgbClr val="000000"/>
                </a:solidFill>
              </a:rPr>
              <a:t>公司对</a:t>
            </a:r>
            <a:r>
              <a:rPr lang="en-US" altLang="zh-CN" sz="2000" b="1">
                <a:solidFill>
                  <a:srgbClr val="000000"/>
                </a:solidFill>
              </a:rPr>
              <a:t>2×13</a:t>
            </a:r>
            <a:r>
              <a:rPr lang="zh-CN" altLang="zh-CN" sz="2000" b="1">
                <a:solidFill>
                  <a:srgbClr val="000000"/>
                </a:solidFill>
              </a:rPr>
              <a:t>年上述内部销售毛利应如何调整？</a:t>
            </a:r>
          </a:p>
          <a:p>
            <a:pPr eaLnBrk="1" hangingPunct="1">
              <a:spcBef>
                <a:spcPct val="0"/>
              </a:spcBef>
              <a:buClrTx/>
              <a:buSzTx/>
              <a:buFontTx/>
              <a:buNone/>
            </a:pPr>
            <a:endParaRPr lang="zh-CN" altLang="en-US" sz="2000" b="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3"/>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350346E-D94B-481D-B338-FE4DE014F2BA}" type="slidenum">
              <a:rPr kumimoji="0" lang="en-US" altLang="zh-CN" sz="1400">
                <a:latin typeface="Times New Roman" panose="02020603050405020304" charset="0"/>
              </a:rPr>
              <a:t>8</a:t>
            </a:fld>
            <a:endParaRPr kumimoji="0" lang="en-US" altLang="zh-CN" sz="1400">
              <a:latin typeface="Times New Roman" panose="02020603050405020304" charset="0"/>
            </a:endParaRPr>
          </a:p>
        </p:txBody>
      </p:sp>
      <p:sp>
        <p:nvSpPr>
          <p:cNvPr id="2" name="Rectangle 3" descr="Rectangle: Click to edit Master text styles&#10;Second level&#10;Third level&#10;Fourth level&#10;Fifth level"/>
          <p:cNvSpPr txBox="1">
            <a:spLocks noChangeArrowheads="1"/>
          </p:cNvSpPr>
          <p:nvPr/>
        </p:nvSpPr>
        <p:spPr bwMode="auto">
          <a:xfrm>
            <a:off x="495300" y="620688"/>
            <a:ext cx="839718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110000"/>
              <a:buFont typeface="Wingdings" panose="05000000000000000000" pitchFamily="2" charset="2"/>
              <a:buBlip>
                <a:blip r:embed="rId3"/>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mn-lt"/>
                <a:ea typeface="+mn-ea"/>
              </a:defRPr>
            </a:lvl9pPr>
          </a:lstStyle>
          <a:p>
            <a:pPr marL="0" indent="0" eaLnBrk="1" hangingPunct="1">
              <a:buClr>
                <a:schemeClr val="accent1"/>
              </a:buClr>
              <a:buNone/>
            </a:pPr>
            <a:r>
              <a:rPr lang="en-US" altLang="zh-CN" sz="2800" b="1" dirty="0">
                <a:solidFill>
                  <a:srgbClr val="FF0000"/>
                </a:solidFill>
              </a:rPr>
              <a:t>2.1.2</a:t>
            </a:r>
            <a:r>
              <a:rPr lang="zh-CN" altLang="en-US" sz="2800" b="1" dirty="0">
                <a:solidFill>
                  <a:srgbClr val="FF0000"/>
                </a:solidFill>
              </a:rPr>
              <a:t>合并财务报表的范围</a:t>
            </a:r>
            <a:endParaRPr lang="en-US" altLang="zh-CN" sz="2800" b="1" dirty="0">
              <a:solidFill>
                <a:srgbClr val="FF0000"/>
              </a:solidFill>
            </a:endParaRPr>
          </a:p>
          <a:p>
            <a:pPr lvl="1" eaLnBrk="1" hangingPunct="1"/>
            <a:r>
              <a:rPr lang="zh-CN" altLang="en-US" sz="2400" b="1" kern="0" dirty="0"/>
              <a:t> </a:t>
            </a:r>
            <a:r>
              <a:rPr lang="zh-CN" altLang="zh-CN" b="1" dirty="0">
                <a:solidFill>
                  <a:srgbClr val="000000"/>
                </a:solidFill>
                <a:latin typeface="楷体" panose="02010609060101010101" pitchFamily="49" charset="-122"/>
                <a:ea typeface="楷体" panose="02010609060101010101" pitchFamily="49" charset="-122"/>
              </a:rPr>
              <a:t>《企业会计准则第</a:t>
            </a:r>
            <a:r>
              <a:rPr lang="en-US" altLang="zh-CN" b="1" dirty="0">
                <a:solidFill>
                  <a:srgbClr val="000000"/>
                </a:solidFill>
                <a:latin typeface="楷体" panose="02010609060101010101" pitchFamily="49" charset="-122"/>
                <a:ea typeface="楷体" panose="02010609060101010101" pitchFamily="49" charset="-122"/>
              </a:rPr>
              <a:t>33</a:t>
            </a:r>
            <a:r>
              <a:rPr lang="zh-CN" altLang="zh-CN" b="1" dirty="0">
                <a:solidFill>
                  <a:srgbClr val="000000"/>
                </a:solidFill>
                <a:latin typeface="楷体" panose="02010609060101010101" pitchFamily="49" charset="-122"/>
                <a:ea typeface="楷体" panose="02010609060101010101" pitchFamily="49" charset="-122"/>
              </a:rPr>
              <a:t>号</a:t>
            </a:r>
            <a:r>
              <a:rPr lang="zh-CN" altLang="en-US" b="1" dirty="0">
                <a:solidFill>
                  <a:srgbClr val="000000"/>
                </a:solidFill>
                <a:latin typeface="楷体" panose="02010609060101010101" pitchFamily="49" charset="-122"/>
                <a:ea typeface="楷体" panose="02010609060101010101" pitchFamily="49" charset="-122"/>
              </a:rPr>
              <a:t>：</a:t>
            </a:r>
            <a:r>
              <a:rPr lang="zh-CN" altLang="zh-CN" b="1" dirty="0">
                <a:solidFill>
                  <a:srgbClr val="000000"/>
                </a:solidFill>
                <a:latin typeface="楷体" panose="02010609060101010101" pitchFamily="49" charset="-122"/>
                <a:ea typeface="楷体" panose="02010609060101010101" pitchFamily="49" charset="-122"/>
              </a:rPr>
              <a:t>合并财务报表》</a:t>
            </a:r>
            <a:r>
              <a:rPr lang="zh-CN" altLang="en-US" b="1" dirty="0">
                <a:solidFill>
                  <a:srgbClr val="000000"/>
                </a:solidFill>
                <a:latin typeface="楷体" panose="02010609060101010101" pitchFamily="49" charset="-122"/>
                <a:ea typeface="楷体" panose="02010609060101010101" pitchFamily="49" charset="-122"/>
              </a:rPr>
              <a:t>规定：</a:t>
            </a:r>
            <a:r>
              <a:rPr lang="zh-CN" altLang="zh-CN" b="1" dirty="0">
                <a:solidFill>
                  <a:srgbClr val="000000"/>
                </a:solidFill>
                <a:latin typeface="楷体" panose="02010609060101010101" pitchFamily="49" charset="-122"/>
                <a:ea typeface="楷体" panose="02010609060101010101" pitchFamily="49" charset="-122"/>
              </a:rPr>
              <a:t>合并财务报表的合并范围应当</a:t>
            </a:r>
            <a:r>
              <a:rPr lang="zh-CN" altLang="zh-CN" b="1" dirty="0">
                <a:solidFill>
                  <a:srgbClr val="0000FF"/>
                </a:solidFill>
                <a:latin typeface="楷体" panose="02010609060101010101" pitchFamily="49" charset="-122"/>
                <a:ea typeface="楷体" panose="02010609060101010101" pitchFamily="49" charset="-122"/>
              </a:rPr>
              <a:t>以控制为基础</a:t>
            </a:r>
            <a:r>
              <a:rPr lang="zh-CN" altLang="zh-CN" b="1" dirty="0">
                <a:solidFill>
                  <a:srgbClr val="000000"/>
                </a:solidFill>
                <a:latin typeface="楷体" panose="02010609060101010101" pitchFamily="49" charset="-122"/>
                <a:ea typeface="楷体" panose="02010609060101010101" pitchFamily="49" charset="-122"/>
              </a:rPr>
              <a:t>予以确定。</a:t>
            </a:r>
            <a:endParaRPr lang="en-US" altLang="zh-CN" b="1" dirty="0">
              <a:solidFill>
                <a:srgbClr val="000000"/>
              </a:solidFill>
              <a:latin typeface="楷体" panose="02010609060101010101" pitchFamily="49" charset="-122"/>
              <a:ea typeface="楷体" panose="02010609060101010101" pitchFamily="49" charset="-122"/>
            </a:endParaRPr>
          </a:p>
          <a:p>
            <a:pPr lvl="2" eaLnBrk="1" hangingPunct="1"/>
            <a:r>
              <a:rPr lang="zh-CN" altLang="zh-CN" b="1" dirty="0"/>
              <a:t>合并财务报表的合并范围应当以控制为基础予以确定，不仅包括根据表决权</a:t>
            </a:r>
            <a:r>
              <a:rPr lang="en-US" altLang="zh-CN" b="1" dirty="0"/>
              <a:t>(</a:t>
            </a:r>
            <a:r>
              <a:rPr lang="zh-CN" altLang="zh-CN" b="1" dirty="0"/>
              <a:t>或类似权利</a:t>
            </a:r>
            <a:r>
              <a:rPr lang="en-US" altLang="zh-CN" b="1" dirty="0"/>
              <a:t>)</a:t>
            </a:r>
            <a:r>
              <a:rPr lang="zh-CN" altLang="zh-CN" b="1" dirty="0"/>
              <a:t>本身或者结合其他安排确定的子公司，也包括基于一项或多项合同安排决定的结构化主体。</a:t>
            </a:r>
            <a:endParaRPr lang="en-US" altLang="zh-CN" b="1" dirty="0"/>
          </a:p>
          <a:p>
            <a:pPr lvl="1" eaLnBrk="1" hangingPunct="1"/>
            <a:r>
              <a:rPr lang="zh-CN" altLang="zh-CN" b="1" dirty="0">
                <a:solidFill>
                  <a:srgbClr val="C00000"/>
                </a:solidFill>
                <a:latin typeface="楷体" panose="02010609060101010101" pitchFamily="49" charset="-122"/>
                <a:ea typeface="楷体" panose="02010609060101010101" pitchFamily="49" charset="-122"/>
              </a:rPr>
              <a:t>控制</a:t>
            </a:r>
            <a:r>
              <a:rPr lang="zh-CN" altLang="zh-CN" sz="3600" b="1" dirty="0">
                <a:solidFill>
                  <a:srgbClr val="000000"/>
                </a:solidFill>
                <a:latin typeface="楷体" panose="02010609060101010101" pitchFamily="49" charset="-122"/>
                <a:ea typeface="楷体" panose="02010609060101010101" pitchFamily="49" charset="-122"/>
              </a:rPr>
              <a:t>，</a:t>
            </a:r>
            <a:r>
              <a:rPr lang="zh-CN" altLang="zh-CN" b="1" dirty="0">
                <a:solidFill>
                  <a:srgbClr val="000000"/>
                </a:solidFill>
                <a:latin typeface="楷体" panose="02010609060101010101" pitchFamily="49" charset="-122"/>
                <a:ea typeface="楷体" panose="02010609060101010101" pitchFamily="49" charset="-122"/>
              </a:rPr>
              <a:t>是指投资方拥有对被投资方的</a:t>
            </a:r>
            <a:r>
              <a:rPr lang="zh-CN" altLang="zh-CN" b="1" dirty="0">
                <a:solidFill>
                  <a:srgbClr val="0000FF"/>
                </a:solidFill>
                <a:latin typeface="楷体" panose="02010609060101010101" pitchFamily="49" charset="-122"/>
                <a:ea typeface="楷体" panose="02010609060101010101" pitchFamily="49" charset="-122"/>
              </a:rPr>
              <a:t>权力</a:t>
            </a:r>
            <a:r>
              <a:rPr lang="en-US" altLang="zh-CN" b="1" dirty="0">
                <a:solidFill>
                  <a:srgbClr val="000000"/>
                </a:solidFill>
                <a:latin typeface="楷体" panose="02010609060101010101" pitchFamily="49" charset="-122"/>
                <a:ea typeface="楷体" panose="02010609060101010101" pitchFamily="49" charset="-122"/>
              </a:rPr>
              <a:t>,</a:t>
            </a:r>
            <a:r>
              <a:rPr lang="zh-CN" altLang="zh-CN" b="1" dirty="0">
                <a:solidFill>
                  <a:srgbClr val="000000"/>
                </a:solidFill>
                <a:latin typeface="楷体" panose="02010609060101010101" pitchFamily="49" charset="-122"/>
                <a:ea typeface="楷体" panose="02010609060101010101" pitchFamily="49" charset="-122"/>
              </a:rPr>
              <a:t>通过参与被投资方的相关活动而享有</a:t>
            </a:r>
            <a:r>
              <a:rPr lang="zh-CN" altLang="zh-CN" b="1" dirty="0">
                <a:solidFill>
                  <a:srgbClr val="0000FF"/>
                </a:solidFill>
                <a:latin typeface="楷体" panose="02010609060101010101" pitchFamily="49" charset="-122"/>
                <a:ea typeface="楷体" panose="02010609060101010101" pitchFamily="49" charset="-122"/>
              </a:rPr>
              <a:t>可变回报</a:t>
            </a:r>
            <a:r>
              <a:rPr lang="zh-CN" altLang="zh-CN" b="1" dirty="0">
                <a:solidFill>
                  <a:srgbClr val="000000"/>
                </a:solidFill>
                <a:latin typeface="楷体" panose="02010609060101010101" pitchFamily="49" charset="-122"/>
                <a:ea typeface="楷体" panose="02010609060101010101" pitchFamily="49" charset="-122"/>
              </a:rPr>
              <a:t>，并且有能力运用对被投资方的权力</a:t>
            </a:r>
            <a:r>
              <a:rPr lang="zh-CN" altLang="zh-CN" b="1" dirty="0">
                <a:solidFill>
                  <a:srgbClr val="0000FF"/>
                </a:solidFill>
                <a:latin typeface="楷体" panose="02010609060101010101" pitchFamily="49" charset="-122"/>
                <a:ea typeface="楷体" panose="02010609060101010101" pitchFamily="49" charset="-122"/>
              </a:rPr>
              <a:t>影响其回报金额</a:t>
            </a:r>
            <a:r>
              <a:rPr lang="zh-CN" altLang="zh-CN" b="1" dirty="0">
                <a:solidFill>
                  <a:srgbClr val="000000"/>
                </a:solidFill>
                <a:latin typeface="楷体" panose="02010609060101010101" pitchFamily="49" charset="-122"/>
                <a:ea typeface="楷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D65E831-0856-456E-9F66-208C51658CFC}" type="slidenum">
              <a:rPr kumimoji="0" lang="en-US" altLang="zh-CN" sz="1400"/>
              <a:t>80</a:t>
            </a:fld>
            <a:endParaRPr kumimoji="0" lang="en-US" altLang="zh-CN" sz="1400"/>
          </a:p>
        </p:txBody>
      </p:sp>
      <p:sp>
        <p:nvSpPr>
          <p:cNvPr id="194563" name="TextBox 4"/>
          <p:cNvSpPr txBox="1">
            <a:spLocks noChangeArrowheads="1"/>
          </p:cNvSpPr>
          <p:nvPr/>
        </p:nvSpPr>
        <p:spPr bwMode="auto">
          <a:xfrm>
            <a:off x="179388" y="260352"/>
            <a:ext cx="86407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000" b="1" dirty="0">
                <a:solidFill>
                  <a:srgbClr val="FF0000"/>
                </a:solidFill>
              </a:rPr>
              <a:t>例：</a:t>
            </a:r>
            <a:endParaRPr lang="en-US" altLang="zh-CN" sz="2000" b="1" dirty="0">
              <a:solidFill>
                <a:srgbClr val="FF0000"/>
              </a:solidFill>
            </a:endParaRPr>
          </a:p>
          <a:p>
            <a:pPr eaLnBrk="1" hangingPunct="1">
              <a:spcBef>
                <a:spcPct val="0"/>
              </a:spcBef>
              <a:buClrTx/>
              <a:buSzTx/>
              <a:buFontTx/>
              <a:buNone/>
            </a:pPr>
            <a:r>
              <a:rPr lang="en-US" altLang="zh-CN" sz="2000" b="1" dirty="0">
                <a:solidFill>
                  <a:srgbClr val="000000"/>
                </a:solidFill>
              </a:rPr>
              <a:t>      </a:t>
            </a:r>
            <a:r>
              <a:rPr lang="zh-CN" altLang="zh-CN" sz="2000" b="1" dirty="0">
                <a:solidFill>
                  <a:srgbClr val="000000"/>
                </a:solidFill>
                <a:latin typeface="+mn-ea"/>
                <a:ea typeface="+mn-ea"/>
              </a:rPr>
              <a:t>亚盛公司于</a:t>
            </a:r>
            <a:r>
              <a:rPr lang="en-US" altLang="zh-CN" sz="2000" b="1" dirty="0">
                <a:solidFill>
                  <a:srgbClr val="000000"/>
                </a:solidFill>
                <a:latin typeface="+mn-ea"/>
                <a:ea typeface="+mn-ea"/>
              </a:rPr>
              <a:t>2010</a:t>
            </a:r>
            <a:r>
              <a:rPr lang="zh-CN" altLang="zh-CN" sz="2000" b="1" dirty="0">
                <a:solidFill>
                  <a:srgbClr val="000000"/>
                </a:solidFill>
                <a:latin typeface="+mn-ea"/>
                <a:ea typeface="+mn-ea"/>
              </a:rPr>
              <a:t>年</a:t>
            </a:r>
            <a:r>
              <a:rPr lang="en-US" altLang="zh-CN" sz="2000" b="1" dirty="0">
                <a:solidFill>
                  <a:srgbClr val="000000"/>
                </a:solidFill>
                <a:latin typeface="+mn-ea"/>
                <a:ea typeface="+mn-ea"/>
              </a:rPr>
              <a:t>1</a:t>
            </a:r>
            <a:r>
              <a:rPr lang="zh-CN" altLang="zh-CN" sz="2000" b="1" dirty="0">
                <a:solidFill>
                  <a:srgbClr val="000000"/>
                </a:solidFill>
                <a:latin typeface="+mn-ea"/>
                <a:ea typeface="+mn-ea"/>
              </a:rPr>
              <a:t>月</a:t>
            </a:r>
            <a:r>
              <a:rPr lang="en-US" altLang="zh-CN" sz="2000" b="1" dirty="0">
                <a:solidFill>
                  <a:srgbClr val="000000"/>
                </a:solidFill>
                <a:latin typeface="+mn-ea"/>
                <a:ea typeface="+mn-ea"/>
              </a:rPr>
              <a:t>2</a:t>
            </a:r>
            <a:r>
              <a:rPr lang="zh-CN" altLang="zh-CN" sz="2000" b="1" dirty="0">
                <a:solidFill>
                  <a:srgbClr val="000000"/>
                </a:solidFill>
                <a:latin typeface="+mn-ea"/>
                <a:ea typeface="+mn-ea"/>
              </a:rPr>
              <a:t>日支付</a:t>
            </a:r>
            <a:r>
              <a:rPr lang="en-US" altLang="zh-CN" sz="2000" b="1" dirty="0">
                <a:solidFill>
                  <a:srgbClr val="000000"/>
                </a:solidFill>
                <a:latin typeface="+mn-ea"/>
                <a:ea typeface="+mn-ea"/>
              </a:rPr>
              <a:t>400 000</a:t>
            </a:r>
            <a:r>
              <a:rPr lang="zh-CN" altLang="zh-CN" sz="2000" b="1" dirty="0">
                <a:solidFill>
                  <a:srgbClr val="000000"/>
                </a:solidFill>
                <a:latin typeface="+mn-ea"/>
                <a:ea typeface="+mn-ea"/>
              </a:rPr>
              <a:t>元购入了尖峰公司</a:t>
            </a:r>
            <a:r>
              <a:rPr lang="en-US" altLang="zh-CN" sz="2000" b="1" dirty="0">
                <a:solidFill>
                  <a:srgbClr val="000000"/>
                </a:solidFill>
                <a:latin typeface="+mn-ea"/>
                <a:ea typeface="+mn-ea"/>
              </a:rPr>
              <a:t>80%</a:t>
            </a:r>
            <a:r>
              <a:rPr lang="zh-CN" altLang="zh-CN" sz="2000" b="1" dirty="0">
                <a:solidFill>
                  <a:srgbClr val="000000"/>
                </a:solidFill>
                <a:latin typeface="+mn-ea"/>
                <a:ea typeface="+mn-ea"/>
              </a:rPr>
              <a:t>股份，当时尖峰公司的所有者权益由</a:t>
            </a:r>
            <a:r>
              <a:rPr lang="en-US" altLang="zh-CN" sz="2000" b="1" dirty="0">
                <a:solidFill>
                  <a:srgbClr val="000000"/>
                </a:solidFill>
                <a:latin typeface="+mn-ea"/>
                <a:ea typeface="+mn-ea"/>
              </a:rPr>
              <a:t>300 000</a:t>
            </a:r>
            <a:r>
              <a:rPr lang="zh-CN" altLang="zh-CN" sz="2000" b="1" dirty="0">
                <a:solidFill>
                  <a:srgbClr val="000000"/>
                </a:solidFill>
                <a:latin typeface="+mn-ea"/>
                <a:ea typeface="+mn-ea"/>
              </a:rPr>
              <a:t>元股本，</a:t>
            </a:r>
            <a:r>
              <a:rPr lang="en-US" altLang="zh-CN" sz="2000" b="1" dirty="0">
                <a:solidFill>
                  <a:srgbClr val="000000"/>
                </a:solidFill>
                <a:latin typeface="+mn-ea"/>
                <a:ea typeface="+mn-ea"/>
              </a:rPr>
              <a:t>150 000</a:t>
            </a:r>
            <a:r>
              <a:rPr lang="zh-CN" altLang="zh-CN" sz="2000" b="1" dirty="0">
                <a:solidFill>
                  <a:srgbClr val="000000"/>
                </a:solidFill>
                <a:latin typeface="+mn-ea"/>
                <a:ea typeface="+mn-ea"/>
              </a:rPr>
              <a:t>元资本公积，</a:t>
            </a:r>
            <a:r>
              <a:rPr lang="en-US" altLang="zh-CN" sz="2000" b="1" dirty="0">
                <a:solidFill>
                  <a:srgbClr val="000000"/>
                </a:solidFill>
                <a:latin typeface="+mn-ea"/>
                <a:ea typeface="+mn-ea"/>
              </a:rPr>
              <a:t>30 000</a:t>
            </a:r>
            <a:r>
              <a:rPr lang="zh-CN" altLang="zh-CN" sz="2000" b="1" dirty="0">
                <a:solidFill>
                  <a:srgbClr val="000000"/>
                </a:solidFill>
                <a:latin typeface="+mn-ea"/>
                <a:ea typeface="+mn-ea"/>
              </a:rPr>
              <a:t>元盈余公积和</a:t>
            </a:r>
            <a:r>
              <a:rPr lang="en-US" altLang="zh-CN" sz="2000" b="1" dirty="0">
                <a:solidFill>
                  <a:srgbClr val="000000"/>
                </a:solidFill>
                <a:latin typeface="+mn-ea"/>
                <a:ea typeface="+mn-ea"/>
              </a:rPr>
              <a:t>7 500</a:t>
            </a:r>
            <a:r>
              <a:rPr lang="zh-CN" altLang="zh-CN" sz="2000" b="1" dirty="0">
                <a:solidFill>
                  <a:srgbClr val="000000"/>
                </a:solidFill>
                <a:latin typeface="+mn-ea"/>
                <a:ea typeface="+mn-ea"/>
              </a:rPr>
              <a:t>元未分配利润构成，价差系由未入账的专利技术引起，分</a:t>
            </a:r>
            <a:r>
              <a:rPr lang="en-US" altLang="zh-CN" sz="2000" b="1" dirty="0">
                <a:solidFill>
                  <a:srgbClr val="000000"/>
                </a:solidFill>
                <a:latin typeface="+mn-ea"/>
                <a:ea typeface="+mn-ea"/>
              </a:rPr>
              <a:t>10</a:t>
            </a:r>
            <a:r>
              <a:rPr lang="zh-CN" altLang="zh-CN" sz="2000" b="1" dirty="0">
                <a:solidFill>
                  <a:srgbClr val="000000"/>
                </a:solidFill>
                <a:latin typeface="+mn-ea"/>
                <a:ea typeface="+mn-ea"/>
              </a:rPr>
              <a:t>年摊销。</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a:t>
            </a:r>
            <a:r>
              <a:rPr lang="en-US" altLang="zh-CN" sz="2000" b="1" dirty="0">
                <a:solidFill>
                  <a:srgbClr val="000000"/>
                </a:solidFill>
                <a:latin typeface="+mn-ea"/>
                <a:ea typeface="+mn-ea"/>
              </a:rPr>
              <a:t>12</a:t>
            </a:r>
            <a:r>
              <a:rPr lang="zh-CN" altLang="zh-CN" sz="2000" b="1" dirty="0">
                <a:solidFill>
                  <a:srgbClr val="000000"/>
                </a:solidFill>
                <a:latin typeface="+mn-ea"/>
                <a:ea typeface="+mn-ea"/>
              </a:rPr>
              <a:t>月</a:t>
            </a:r>
            <a:r>
              <a:rPr lang="en-US" altLang="zh-CN" sz="2000" b="1" dirty="0">
                <a:solidFill>
                  <a:srgbClr val="000000"/>
                </a:solidFill>
                <a:latin typeface="+mn-ea"/>
                <a:ea typeface="+mn-ea"/>
              </a:rPr>
              <a:t>31</a:t>
            </a:r>
            <a:r>
              <a:rPr lang="zh-CN" altLang="zh-CN" sz="2000" b="1" dirty="0">
                <a:solidFill>
                  <a:srgbClr val="000000"/>
                </a:solidFill>
                <a:latin typeface="+mn-ea"/>
                <a:ea typeface="+mn-ea"/>
              </a:rPr>
              <a:t>日两家公司的有关财务报表如</a:t>
            </a:r>
            <a:r>
              <a:rPr lang="zh-CN" altLang="en-US" sz="2000" b="1" dirty="0">
                <a:solidFill>
                  <a:srgbClr val="000000"/>
                </a:solidFill>
                <a:latin typeface="+mn-ea"/>
                <a:ea typeface="+mn-ea"/>
              </a:rPr>
              <a:t>下</a:t>
            </a:r>
            <a:r>
              <a:rPr lang="zh-CN" altLang="zh-CN" sz="2000" b="1" dirty="0">
                <a:solidFill>
                  <a:srgbClr val="000000"/>
                </a:solidFill>
                <a:latin typeface="+mn-ea"/>
                <a:ea typeface="+mn-ea"/>
              </a:rPr>
              <a:t>表所示。</a:t>
            </a:r>
            <a:endParaRPr lang="en-US" altLang="zh-CN" sz="2000" b="1" dirty="0">
              <a:solidFill>
                <a:srgbClr val="000000"/>
              </a:solidFill>
              <a:latin typeface="+mn-ea"/>
              <a:ea typeface="+mn-ea"/>
            </a:endParaRPr>
          </a:p>
          <a:p>
            <a:pPr eaLnBrk="1" hangingPunct="1">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其它有关资料如下：</a:t>
            </a:r>
          </a:p>
          <a:p>
            <a:pPr eaLnBrk="1" hangingPunct="1">
              <a:spcBef>
                <a:spcPct val="0"/>
              </a:spcBef>
              <a:buClrTx/>
              <a:buSzTx/>
              <a:buFontTx/>
              <a:buNone/>
            </a:pPr>
            <a:r>
              <a:rPr lang="en-US" altLang="zh-CN" sz="2000" b="1" dirty="0">
                <a:solidFill>
                  <a:srgbClr val="000000"/>
                </a:solidFill>
                <a:latin typeface="+mn-ea"/>
                <a:ea typeface="+mn-ea"/>
              </a:rPr>
              <a:t>    2010</a:t>
            </a:r>
            <a:r>
              <a:rPr lang="zh-CN" altLang="zh-CN" sz="2000" b="1" dirty="0">
                <a:solidFill>
                  <a:srgbClr val="000000"/>
                </a:solidFill>
                <a:latin typeface="+mn-ea"/>
                <a:ea typeface="+mn-ea"/>
              </a:rPr>
              <a:t>年和</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年亚盛公司出售给尖峰公司的存货分别为</a:t>
            </a:r>
            <a:r>
              <a:rPr lang="en-US" altLang="zh-CN" sz="2000" b="1" dirty="0">
                <a:solidFill>
                  <a:srgbClr val="000000"/>
                </a:solidFill>
                <a:latin typeface="+mn-ea"/>
                <a:ea typeface="+mn-ea"/>
              </a:rPr>
              <a:t>75 000</a:t>
            </a:r>
            <a:r>
              <a:rPr lang="zh-CN" altLang="zh-CN" sz="2000" b="1" dirty="0">
                <a:solidFill>
                  <a:srgbClr val="000000"/>
                </a:solidFill>
                <a:latin typeface="+mn-ea"/>
                <a:ea typeface="+mn-ea"/>
              </a:rPr>
              <a:t>元和</a:t>
            </a:r>
            <a:r>
              <a:rPr lang="en-US" altLang="zh-CN" sz="2000" b="1" dirty="0">
                <a:solidFill>
                  <a:srgbClr val="000000"/>
                </a:solidFill>
                <a:latin typeface="+mn-ea"/>
                <a:ea typeface="+mn-ea"/>
              </a:rPr>
              <a:t>90 000</a:t>
            </a:r>
            <a:r>
              <a:rPr lang="zh-CN" altLang="zh-CN" sz="2000" b="1" dirty="0">
                <a:solidFill>
                  <a:srgbClr val="000000"/>
                </a:solidFill>
                <a:latin typeface="+mn-ea"/>
                <a:ea typeface="+mn-ea"/>
              </a:rPr>
              <a:t>元，成本为售价的</a:t>
            </a:r>
            <a:r>
              <a:rPr lang="en-US" altLang="zh-CN" sz="2000" b="1" dirty="0">
                <a:solidFill>
                  <a:srgbClr val="000000"/>
                </a:solidFill>
                <a:latin typeface="+mn-ea"/>
                <a:ea typeface="+mn-ea"/>
              </a:rPr>
              <a:t>60%</a:t>
            </a:r>
            <a:r>
              <a:rPr lang="zh-CN" altLang="zh-CN" sz="2000" b="1" dirty="0">
                <a:solidFill>
                  <a:srgbClr val="000000"/>
                </a:solidFill>
                <a:latin typeface="+mn-ea"/>
                <a:ea typeface="+mn-ea"/>
              </a:rPr>
              <a:t>。尖峰公司</a:t>
            </a:r>
            <a:r>
              <a:rPr lang="en-US" altLang="zh-CN" sz="2000" b="1" dirty="0">
                <a:solidFill>
                  <a:srgbClr val="000000"/>
                </a:solidFill>
                <a:latin typeface="+mn-ea"/>
                <a:ea typeface="+mn-ea"/>
              </a:rPr>
              <a:t>2010</a:t>
            </a:r>
            <a:r>
              <a:rPr lang="zh-CN" altLang="zh-CN" sz="2000" b="1" dirty="0">
                <a:solidFill>
                  <a:srgbClr val="000000"/>
                </a:solidFill>
                <a:latin typeface="+mn-ea"/>
                <a:ea typeface="+mn-ea"/>
              </a:rPr>
              <a:t>年和</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年年末分别有其中</a:t>
            </a:r>
            <a:r>
              <a:rPr lang="en-US" altLang="zh-CN" sz="2000" b="1" dirty="0">
                <a:solidFill>
                  <a:srgbClr val="000000"/>
                </a:solidFill>
                <a:latin typeface="+mn-ea"/>
                <a:ea typeface="+mn-ea"/>
              </a:rPr>
              <a:t>45 000</a:t>
            </a:r>
            <a:r>
              <a:rPr lang="zh-CN" altLang="zh-CN" sz="2000" b="1" dirty="0">
                <a:solidFill>
                  <a:srgbClr val="000000"/>
                </a:solidFill>
                <a:latin typeface="+mn-ea"/>
                <a:ea typeface="+mn-ea"/>
              </a:rPr>
              <a:t>元和</a:t>
            </a:r>
            <a:r>
              <a:rPr lang="en-US" altLang="zh-CN" sz="2000" b="1" dirty="0">
                <a:solidFill>
                  <a:srgbClr val="000000"/>
                </a:solidFill>
                <a:latin typeface="+mn-ea"/>
                <a:ea typeface="+mn-ea"/>
              </a:rPr>
              <a:t>60 000</a:t>
            </a:r>
            <a:r>
              <a:rPr lang="zh-CN" altLang="zh-CN" sz="2000" b="1" dirty="0">
                <a:solidFill>
                  <a:srgbClr val="000000"/>
                </a:solidFill>
                <a:latin typeface="+mn-ea"/>
                <a:ea typeface="+mn-ea"/>
              </a:rPr>
              <a:t>元存货未出售。</a:t>
            </a:r>
            <a:r>
              <a:rPr lang="en-US" altLang="zh-CN" sz="2000" b="1" dirty="0">
                <a:solidFill>
                  <a:srgbClr val="000000"/>
                </a:solidFill>
                <a:latin typeface="+mn-ea"/>
                <a:ea typeface="+mn-ea"/>
              </a:rPr>
              <a:t>2010</a:t>
            </a:r>
            <a:r>
              <a:rPr lang="zh-CN" altLang="zh-CN" sz="2000" b="1" dirty="0">
                <a:solidFill>
                  <a:srgbClr val="000000"/>
                </a:solidFill>
                <a:latin typeface="+mn-ea"/>
                <a:ea typeface="+mn-ea"/>
              </a:rPr>
              <a:t>年和</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年年末内部交易的应收应付款余额分别为</a:t>
            </a:r>
            <a:r>
              <a:rPr lang="en-US" altLang="zh-CN" sz="2000" b="1" dirty="0">
                <a:solidFill>
                  <a:srgbClr val="000000"/>
                </a:solidFill>
                <a:latin typeface="+mn-ea"/>
                <a:ea typeface="+mn-ea"/>
              </a:rPr>
              <a:t>15 000</a:t>
            </a:r>
            <a:r>
              <a:rPr lang="zh-CN" altLang="zh-CN" sz="2000" b="1" dirty="0">
                <a:solidFill>
                  <a:srgbClr val="000000"/>
                </a:solidFill>
                <a:latin typeface="+mn-ea"/>
                <a:ea typeface="+mn-ea"/>
              </a:rPr>
              <a:t>元和</a:t>
            </a:r>
            <a:r>
              <a:rPr lang="en-US" altLang="zh-CN" sz="2000" b="1" dirty="0">
                <a:solidFill>
                  <a:srgbClr val="000000"/>
                </a:solidFill>
                <a:latin typeface="+mn-ea"/>
                <a:ea typeface="+mn-ea"/>
              </a:rPr>
              <a:t>7 500</a:t>
            </a:r>
            <a:r>
              <a:rPr lang="zh-CN" altLang="zh-CN" sz="2000" b="1" dirty="0">
                <a:solidFill>
                  <a:srgbClr val="000000"/>
                </a:solidFill>
                <a:latin typeface="+mn-ea"/>
                <a:ea typeface="+mn-ea"/>
              </a:rPr>
              <a:t>元。</a:t>
            </a:r>
          </a:p>
          <a:p>
            <a:pPr eaLnBrk="1" hangingPunct="1">
              <a:spcBef>
                <a:spcPct val="0"/>
              </a:spcBef>
              <a:buClrTx/>
              <a:buSzTx/>
              <a:buFontTx/>
              <a:buNone/>
            </a:pPr>
            <a:r>
              <a:rPr lang="en-US" altLang="zh-CN" sz="2000" b="1" dirty="0">
                <a:solidFill>
                  <a:srgbClr val="000000"/>
                </a:solidFill>
                <a:latin typeface="+mn-ea"/>
                <a:ea typeface="+mn-ea"/>
              </a:rPr>
              <a:t>    2010</a:t>
            </a:r>
            <a:r>
              <a:rPr lang="zh-CN" altLang="zh-CN" sz="2000" b="1" dirty="0">
                <a:solidFill>
                  <a:srgbClr val="000000"/>
                </a:solidFill>
                <a:latin typeface="+mn-ea"/>
                <a:ea typeface="+mn-ea"/>
              </a:rPr>
              <a:t>年尖峰公司将成本为</a:t>
            </a:r>
            <a:r>
              <a:rPr lang="en-US" altLang="zh-CN" sz="2000" b="1" dirty="0">
                <a:solidFill>
                  <a:srgbClr val="000000"/>
                </a:solidFill>
                <a:latin typeface="+mn-ea"/>
                <a:ea typeface="+mn-ea"/>
              </a:rPr>
              <a:t>15 000</a:t>
            </a:r>
            <a:r>
              <a:rPr lang="zh-CN" altLang="zh-CN" sz="2000" b="1" dirty="0">
                <a:solidFill>
                  <a:srgbClr val="000000"/>
                </a:solidFill>
                <a:latin typeface="+mn-ea"/>
                <a:ea typeface="+mn-ea"/>
              </a:rPr>
              <a:t>元的非专利技术按</a:t>
            </a:r>
            <a:r>
              <a:rPr lang="en-US" altLang="zh-CN" sz="2000" b="1" dirty="0">
                <a:solidFill>
                  <a:srgbClr val="000000"/>
                </a:solidFill>
                <a:latin typeface="+mn-ea"/>
                <a:ea typeface="+mn-ea"/>
              </a:rPr>
              <a:t>30 000</a:t>
            </a:r>
            <a:r>
              <a:rPr lang="zh-CN" altLang="zh-CN" sz="2000" b="1" dirty="0">
                <a:solidFill>
                  <a:srgbClr val="000000"/>
                </a:solidFill>
                <a:latin typeface="+mn-ea"/>
                <a:ea typeface="+mn-ea"/>
              </a:rPr>
              <a:t>元售给亚盛公司，非专利技术经测试未发生减值。</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年亚盛公司又将该非专利技术以</a:t>
            </a:r>
            <a:r>
              <a:rPr lang="en-US" altLang="zh-CN" sz="2000" b="1" dirty="0">
                <a:solidFill>
                  <a:srgbClr val="000000"/>
                </a:solidFill>
                <a:latin typeface="+mn-ea"/>
                <a:ea typeface="+mn-ea"/>
              </a:rPr>
              <a:t>45 000</a:t>
            </a:r>
            <a:r>
              <a:rPr lang="zh-CN" altLang="zh-CN" sz="2000" b="1" dirty="0">
                <a:solidFill>
                  <a:srgbClr val="000000"/>
                </a:solidFill>
                <a:latin typeface="+mn-ea"/>
                <a:ea typeface="+mn-ea"/>
              </a:rPr>
              <a:t>元向外界出售。</a:t>
            </a:r>
          </a:p>
          <a:p>
            <a:pPr eaLnBrk="1" hangingPunct="1">
              <a:spcBef>
                <a:spcPct val="0"/>
              </a:spcBef>
              <a:buClrTx/>
              <a:buSzTx/>
              <a:buFontTx/>
              <a:buNone/>
            </a:pPr>
            <a:r>
              <a:rPr lang="en-US" altLang="zh-CN" sz="2000" b="1" dirty="0">
                <a:solidFill>
                  <a:srgbClr val="000000"/>
                </a:solidFill>
                <a:latin typeface="+mn-ea"/>
                <a:ea typeface="+mn-ea"/>
              </a:rPr>
              <a:t>    2011</a:t>
            </a:r>
            <a:r>
              <a:rPr lang="zh-CN" altLang="zh-CN" sz="2000" b="1" dirty="0">
                <a:solidFill>
                  <a:srgbClr val="000000"/>
                </a:solidFill>
                <a:latin typeface="+mn-ea"/>
                <a:ea typeface="+mn-ea"/>
              </a:rPr>
              <a:t>年</a:t>
            </a:r>
            <a:r>
              <a:rPr lang="en-US" altLang="zh-CN" sz="2000" b="1" dirty="0">
                <a:solidFill>
                  <a:srgbClr val="000000"/>
                </a:solidFill>
                <a:latin typeface="+mn-ea"/>
                <a:ea typeface="+mn-ea"/>
              </a:rPr>
              <a:t>7</a:t>
            </a:r>
            <a:r>
              <a:rPr lang="zh-CN" altLang="zh-CN" sz="2000" b="1" dirty="0">
                <a:solidFill>
                  <a:srgbClr val="000000"/>
                </a:solidFill>
                <a:latin typeface="+mn-ea"/>
                <a:ea typeface="+mn-ea"/>
              </a:rPr>
              <a:t>月</a:t>
            </a:r>
            <a:r>
              <a:rPr lang="en-US" altLang="zh-CN" sz="2000" b="1" dirty="0">
                <a:solidFill>
                  <a:srgbClr val="000000"/>
                </a:solidFill>
                <a:latin typeface="+mn-ea"/>
                <a:ea typeface="+mn-ea"/>
              </a:rPr>
              <a:t>1</a:t>
            </a:r>
            <a:r>
              <a:rPr lang="zh-CN" altLang="zh-CN" sz="2000" b="1" dirty="0">
                <a:solidFill>
                  <a:srgbClr val="000000"/>
                </a:solidFill>
                <a:latin typeface="+mn-ea"/>
                <a:ea typeface="+mn-ea"/>
              </a:rPr>
              <a:t>日亚盛公司在证券市场上以</a:t>
            </a:r>
            <a:r>
              <a:rPr lang="en-US" altLang="zh-CN" sz="2000" b="1" dirty="0">
                <a:solidFill>
                  <a:srgbClr val="000000"/>
                </a:solidFill>
                <a:latin typeface="+mn-ea"/>
                <a:ea typeface="+mn-ea"/>
              </a:rPr>
              <a:t>136 500</a:t>
            </a:r>
            <a:r>
              <a:rPr lang="zh-CN" altLang="zh-CN" sz="2000" b="1" dirty="0">
                <a:solidFill>
                  <a:srgbClr val="000000"/>
                </a:solidFill>
                <a:latin typeface="+mn-ea"/>
                <a:ea typeface="+mn-ea"/>
              </a:rPr>
              <a:t>元的价格购入了尖峰公司全部债券。这些债券以前按面值发行，于每年</a:t>
            </a:r>
            <a:r>
              <a:rPr lang="en-US" altLang="zh-CN" sz="2000" b="1" dirty="0">
                <a:solidFill>
                  <a:srgbClr val="000000"/>
                </a:solidFill>
                <a:latin typeface="+mn-ea"/>
                <a:ea typeface="+mn-ea"/>
              </a:rPr>
              <a:t>6</a:t>
            </a:r>
            <a:r>
              <a:rPr lang="zh-CN" altLang="zh-CN" sz="2000" b="1" dirty="0">
                <a:solidFill>
                  <a:srgbClr val="000000"/>
                </a:solidFill>
                <a:latin typeface="+mn-ea"/>
                <a:ea typeface="+mn-ea"/>
              </a:rPr>
              <a:t>月</a:t>
            </a:r>
            <a:r>
              <a:rPr lang="en-US" altLang="zh-CN" sz="2000" b="1" dirty="0">
                <a:solidFill>
                  <a:srgbClr val="000000"/>
                </a:solidFill>
                <a:latin typeface="+mn-ea"/>
                <a:ea typeface="+mn-ea"/>
              </a:rPr>
              <a:t>30</a:t>
            </a:r>
            <a:r>
              <a:rPr lang="zh-CN" altLang="zh-CN" sz="2000" b="1" dirty="0">
                <a:solidFill>
                  <a:srgbClr val="000000"/>
                </a:solidFill>
                <a:latin typeface="+mn-ea"/>
                <a:ea typeface="+mn-ea"/>
              </a:rPr>
              <a:t>日和</a:t>
            </a:r>
            <a:r>
              <a:rPr lang="en-US" altLang="zh-CN" sz="2000" b="1" dirty="0">
                <a:solidFill>
                  <a:srgbClr val="000000"/>
                </a:solidFill>
                <a:latin typeface="+mn-ea"/>
                <a:ea typeface="+mn-ea"/>
              </a:rPr>
              <a:t>12</a:t>
            </a:r>
            <a:r>
              <a:rPr lang="zh-CN" altLang="zh-CN" sz="2000" b="1" dirty="0">
                <a:solidFill>
                  <a:srgbClr val="000000"/>
                </a:solidFill>
                <a:latin typeface="+mn-ea"/>
                <a:ea typeface="+mn-ea"/>
              </a:rPr>
              <a:t>月</a:t>
            </a:r>
            <a:r>
              <a:rPr lang="en-US" altLang="zh-CN" sz="2000" b="1" dirty="0">
                <a:solidFill>
                  <a:srgbClr val="000000"/>
                </a:solidFill>
                <a:latin typeface="+mn-ea"/>
                <a:ea typeface="+mn-ea"/>
              </a:rPr>
              <a:t>31</a:t>
            </a:r>
            <a:r>
              <a:rPr lang="zh-CN" altLang="zh-CN" sz="2000" b="1" dirty="0">
                <a:solidFill>
                  <a:srgbClr val="000000"/>
                </a:solidFill>
                <a:latin typeface="+mn-ea"/>
                <a:ea typeface="+mn-ea"/>
              </a:rPr>
              <a:t>日付息，</a:t>
            </a:r>
            <a:r>
              <a:rPr lang="en-US" altLang="zh-CN" sz="2000" b="1" dirty="0">
                <a:solidFill>
                  <a:srgbClr val="000000"/>
                </a:solidFill>
                <a:latin typeface="+mn-ea"/>
                <a:ea typeface="+mn-ea"/>
              </a:rPr>
              <a:t>2014</a:t>
            </a:r>
            <a:r>
              <a:rPr lang="zh-CN" altLang="zh-CN" sz="2000" b="1" dirty="0">
                <a:solidFill>
                  <a:srgbClr val="000000"/>
                </a:solidFill>
                <a:latin typeface="+mn-ea"/>
                <a:ea typeface="+mn-ea"/>
              </a:rPr>
              <a:t>年</a:t>
            </a:r>
            <a:r>
              <a:rPr lang="en-US" altLang="zh-CN" sz="2000" b="1" dirty="0">
                <a:solidFill>
                  <a:srgbClr val="000000"/>
                </a:solidFill>
                <a:latin typeface="+mn-ea"/>
                <a:ea typeface="+mn-ea"/>
              </a:rPr>
              <a:t>6</a:t>
            </a:r>
            <a:r>
              <a:rPr lang="zh-CN" altLang="zh-CN" sz="2000" b="1" dirty="0">
                <a:solidFill>
                  <a:srgbClr val="000000"/>
                </a:solidFill>
                <a:latin typeface="+mn-ea"/>
                <a:ea typeface="+mn-ea"/>
              </a:rPr>
              <a:t>月</a:t>
            </a:r>
            <a:r>
              <a:rPr lang="en-US" altLang="zh-CN" sz="2000" b="1" dirty="0">
                <a:solidFill>
                  <a:srgbClr val="000000"/>
                </a:solidFill>
                <a:latin typeface="+mn-ea"/>
                <a:ea typeface="+mn-ea"/>
              </a:rPr>
              <a:t>30</a:t>
            </a:r>
            <a:r>
              <a:rPr lang="zh-CN" altLang="zh-CN" sz="2000" b="1" dirty="0">
                <a:solidFill>
                  <a:srgbClr val="000000"/>
                </a:solidFill>
                <a:latin typeface="+mn-ea"/>
                <a:ea typeface="+mn-ea"/>
              </a:rPr>
              <a:t>日到期。</a:t>
            </a:r>
          </a:p>
          <a:p>
            <a:pPr eaLnBrk="1" hangingPunct="1">
              <a:spcBef>
                <a:spcPct val="0"/>
              </a:spcBef>
              <a:buClrTx/>
              <a:buSzTx/>
              <a:buFontTx/>
              <a:buNone/>
            </a:pPr>
            <a:endParaRPr lang="en-US" altLang="zh-CN" sz="2000" b="1" dirty="0">
              <a:solidFill>
                <a:srgbClr val="000000"/>
              </a:solidFill>
              <a:latin typeface="+mn-ea"/>
              <a:ea typeface="+mn-ea"/>
            </a:endParaRPr>
          </a:p>
          <a:p>
            <a:pPr eaLnBrk="1" hangingPunct="1">
              <a:spcBef>
                <a:spcPct val="0"/>
              </a:spcBef>
              <a:buClrTx/>
              <a:buSzTx/>
              <a:buFontTx/>
              <a:buNone/>
            </a:pPr>
            <a:r>
              <a:rPr lang="zh-CN" altLang="zh-CN" sz="2000" b="1" dirty="0">
                <a:solidFill>
                  <a:srgbClr val="000000"/>
                </a:solidFill>
                <a:latin typeface="+mn-ea"/>
                <a:ea typeface="+mn-ea"/>
              </a:rPr>
              <a:t>要求：试编制</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年度合并财务报表工作底稿。</a:t>
            </a:r>
          </a:p>
          <a:p>
            <a:pPr eaLnBrk="1" hangingPunct="1">
              <a:spcBef>
                <a:spcPct val="0"/>
              </a:spcBef>
              <a:buClrTx/>
              <a:buSzTx/>
              <a:buFontTx/>
              <a:buNone/>
            </a:pPr>
            <a:endParaRPr lang="zh-CN" altLang="en-US"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B9FB7B6-270A-45D0-99AC-5E9E0C741637}" type="slidenum">
              <a:rPr kumimoji="0" lang="en-US" altLang="zh-CN" sz="1400"/>
              <a:t>81</a:t>
            </a:fld>
            <a:endParaRPr kumimoji="0" lang="en-US" altLang="zh-CN" sz="1400"/>
          </a:p>
        </p:txBody>
      </p:sp>
      <p:graphicFrame>
        <p:nvGraphicFramePr>
          <p:cNvPr id="3" name="表格 2"/>
          <p:cNvGraphicFramePr>
            <a:graphicFrameLocks noGrp="1"/>
          </p:cNvGraphicFramePr>
          <p:nvPr/>
        </p:nvGraphicFramePr>
        <p:xfrm>
          <a:off x="539552" y="765177"/>
          <a:ext cx="7848798" cy="5933645"/>
        </p:xfrm>
        <a:graphic>
          <a:graphicData uri="http://schemas.openxmlformats.org/drawingml/2006/table">
            <a:tbl>
              <a:tblPr>
                <a:tableStyleId>{5C22544A-7EE6-4342-B048-85BDC9FD1C3A}</a:tableStyleId>
              </a:tblPr>
              <a:tblGrid>
                <a:gridCol w="3004943">
                  <a:extLst>
                    <a:ext uri="{9D8B030D-6E8A-4147-A177-3AD203B41FA5}">
                      <a16:colId xmlns:a16="http://schemas.microsoft.com/office/drawing/2014/main" val="20000"/>
                    </a:ext>
                  </a:extLst>
                </a:gridCol>
                <a:gridCol w="2331267">
                  <a:extLst>
                    <a:ext uri="{9D8B030D-6E8A-4147-A177-3AD203B41FA5}">
                      <a16:colId xmlns:a16="http://schemas.microsoft.com/office/drawing/2014/main" val="20001"/>
                    </a:ext>
                  </a:extLst>
                </a:gridCol>
                <a:gridCol w="2512588">
                  <a:extLst>
                    <a:ext uri="{9D8B030D-6E8A-4147-A177-3AD203B41FA5}">
                      <a16:colId xmlns:a16="http://schemas.microsoft.com/office/drawing/2014/main" val="20002"/>
                    </a:ext>
                  </a:extLst>
                </a:gridCol>
              </a:tblGrid>
              <a:tr h="383963">
                <a:tc>
                  <a:txBody>
                    <a:bodyPr/>
                    <a:lstStyle/>
                    <a:p>
                      <a:pPr algn="l" fontAlgn="ct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zh-CN" sz="1800" b="1" u="none" strike="noStrike" dirty="0">
                          <a:effectLst/>
                        </a:rPr>
                        <a:t>亚盛公司</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zh-CN" sz="1800" b="1" u="none" strike="noStrike" dirty="0">
                          <a:effectLst/>
                        </a:rPr>
                        <a:t>尖峰公司</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0"/>
                  </a:ext>
                </a:extLst>
              </a:tr>
              <a:tr h="383963">
                <a:tc>
                  <a:txBody>
                    <a:bodyPr/>
                    <a:lstStyle/>
                    <a:p>
                      <a:pPr algn="l" fontAlgn="ctr"/>
                      <a:r>
                        <a:rPr lang="en-US" sz="1800" b="1" u="none" strike="noStrike" dirty="0">
                          <a:solidFill>
                            <a:srgbClr val="FF0000"/>
                          </a:solidFill>
                          <a:effectLst/>
                        </a:rPr>
                        <a:t>  </a:t>
                      </a:r>
                      <a:r>
                        <a:rPr lang="en-US" sz="1800" b="1" u="none" strike="noStrike" dirty="0" err="1">
                          <a:solidFill>
                            <a:srgbClr val="FF0000"/>
                          </a:solidFill>
                          <a:effectLst/>
                        </a:rPr>
                        <a:t>利润表</a:t>
                      </a:r>
                      <a:endParaRPr lang="zh-CN" sz="1800" b="1" i="0" u="none" strike="noStrike" dirty="0">
                        <a:solidFill>
                          <a:srgbClr val="FF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1"/>
                  </a:ext>
                </a:extLst>
              </a:tr>
              <a:tr h="383963">
                <a:tc>
                  <a:txBody>
                    <a:bodyPr/>
                    <a:lstStyle/>
                    <a:p>
                      <a:pPr algn="l" fontAlgn="ctr"/>
                      <a:r>
                        <a:rPr lang="zh-CN" altLang="en-US" sz="1800" b="1" u="none" strike="noStrike" dirty="0">
                          <a:effectLst/>
                        </a:rPr>
                        <a:t>营业收入</a:t>
                      </a:r>
                      <a:endParaRPr lang="en-US" altLang="zh-CN" sz="1800" b="1" u="none" strike="noStrike" dirty="0">
                        <a:effectLst/>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1 383 000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450 000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2"/>
                  </a:ext>
                </a:extLst>
              </a:tr>
              <a:tr h="383963">
                <a:tc>
                  <a:txBody>
                    <a:bodyPr/>
                    <a:lstStyle/>
                    <a:p>
                      <a:pPr algn="l" fontAlgn="ctr"/>
                      <a:r>
                        <a:rPr lang="zh-CN" altLang="en-US" sz="1800" b="1" u="none" strike="noStrike" dirty="0">
                          <a:effectLst/>
                        </a:rPr>
                        <a:t>营业</a:t>
                      </a:r>
                      <a:r>
                        <a:rPr lang="zh-CN" sz="1800" b="1" u="none" strike="noStrike" dirty="0">
                          <a:effectLst/>
                        </a:rPr>
                        <a:t>成本</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900 000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210 000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3"/>
                  </a:ext>
                </a:extLst>
              </a:tr>
              <a:tr h="383963">
                <a:tc>
                  <a:txBody>
                    <a:bodyPr/>
                    <a:lstStyle/>
                    <a:p>
                      <a:pPr algn="l" fontAlgn="ctr"/>
                      <a:r>
                        <a:rPr lang="zh-CN" sz="1800" b="1" u="none" strike="noStrike">
                          <a:effectLst/>
                        </a:rPr>
                        <a:t>期间费用</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312 750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135 000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4"/>
                  </a:ext>
                </a:extLst>
              </a:tr>
              <a:tr h="383963">
                <a:tc>
                  <a:txBody>
                    <a:bodyPr/>
                    <a:lstStyle/>
                    <a:p>
                      <a:pPr algn="l" fontAlgn="ctr"/>
                      <a:r>
                        <a:rPr lang="zh-CN" sz="1800" b="1" u="none" strike="noStrike">
                          <a:effectLst/>
                        </a:rPr>
                        <a:t>利息收入</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9 750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5"/>
                  </a:ext>
                </a:extLst>
              </a:tr>
              <a:tr h="383963">
                <a:tc>
                  <a:txBody>
                    <a:bodyPr/>
                    <a:lstStyle/>
                    <a:p>
                      <a:pPr algn="l" fontAlgn="ctr"/>
                      <a:r>
                        <a:rPr lang="zh-CN" sz="1800" b="1" u="none" strike="noStrike">
                          <a:effectLst/>
                        </a:rPr>
                        <a:t>利息费用</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15 000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6"/>
                  </a:ext>
                </a:extLst>
              </a:tr>
              <a:tr h="383963">
                <a:tc>
                  <a:txBody>
                    <a:bodyPr/>
                    <a:lstStyle/>
                    <a:p>
                      <a:pPr algn="l" fontAlgn="ctr"/>
                      <a:r>
                        <a:rPr lang="zh-CN" sz="1800" b="1" u="none" strike="noStrike">
                          <a:effectLst/>
                        </a:rPr>
                        <a:t>投资收益</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24 000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7"/>
                  </a:ext>
                </a:extLst>
              </a:tr>
              <a:tr h="383963">
                <a:tc>
                  <a:txBody>
                    <a:bodyPr/>
                    <a:lstStyle/>
                    <a:p>
                      <a:pPr algn="l" fontAlgn="ctr"/>
                      <a:r>
                        <a:rPr lang="zh-CN" altLang="en-US" sz="1800" b="1" u="none" strike="noStrike" dirty="0">
                          <a:effectLst/>
                        </a:rPr>
                        <a:t>资产处置收益</a:t>
                      </a:r>
                      <a:r>
                        <a:rPr lang="en-US" altLang="zh-CN" sz="1800" b="1" u="none" strike="noStrike" dirty="0">
                          <a:effectLst/>
                        </a:rPr>
                        <a:t>-</a:t>
                      </a:r>
                      <a:r>
                        <a:rPr lang="zh-CN" sz="1800" b="1" u="none" strike="noStrike" dirty="0">
                          <a:effectLst/>
                        </a:rPr>
                        <a:t>非专利技术转让收益</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a:t>
                      </a:r>
                      <a:r>
                        <a:rPr lang="en-US" sz="1800" b="1" u="sng" strike="noStrike">
                          <a:effectLst/>
                        </a:rPr>
                        <a:t>15 000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a:t>
                      </a:r>
                      <a:r>
                        <a:rPr lang="en-US" sz="1800" b="1" u="sng" strike="noStrike" dirty="0">
                          <a:effectLst/>
                        </a:rPr>
                        <a:t>  —  </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8"/>
                  </a:ext>
                </a:extLst>
              </a:tr>
              <a:tr h="383963">
                <a:tc>
                  <a:txBody>
                    <a:bodyPr/>
                    <a:lstStyle/>
                    <a:p>
                      <a:pPr algn="l" fontAlgn="ctr"/>
                      <a:r>
                        <a:rPr lang="zh-CN" sz="1800" b="1" u="none" strike="noStrike">
                          <a:effectLst/>
                        </a:rPr>
                        <a:t>净利润</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219 000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90 000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09"/>
                  </a:ext>
                </a:extLst>
              </a:tr>
              <a:tr h="383963">
                <a:tc>
                  <a:txBody>
                    <a:bodyPr/>
                    <a:lstStyle/>
                    <a:p>
                      <a:pPr algn="l" fontAlgn="ctr"/>
                      <a:r>
                        <a:rPr lang="zh-CN" sz="1800" b="1" u="none" strike="noStrike">
                          <a:effectLst/>
                        </a:rPr>
                        <a:t>年初未分配利润</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a:t>
                      </a:r>
                      <a:r>
                        <a:rPr lang="en-US" sz="1800" b="1" u="sng" strike="noStrike">
                          <a:effectLst/>
                        </a:rPr>
                        <a:t> 11 000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a:t>
                      </a:r>
                      <a:r>
                        <a:rPr lang="en-US" sz="1800" b="1" u="sng" strike="noStrike" dirty="0">
                          <a:effectLst/>
                        </a:rPr>
                        <a:t> 8 000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10"/>
                  </a:ext>
                </a:extLst>
              </a:tr>
              <a:tr h="383963">
                <a:tc>
                  <a:txBody>
                    <a:bodyPr/>
                    <a:lstStyle/>
                    <a:p>
                      <a:pPr algn="l" fontAlgn="ctr"/>
                      <a:r>
                        <a:rPr lang="zh-CN" sz="1800" b="1" u="none" strike="noStrike">
                          <a:effectLst/>
                        </a:rPr>
                        <a:t>可供分配的利润</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230 000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98 000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11"/>
                  </a:ext>
                </a:extLst>
              </a:tr>
              <a:tr h="383963">
                <a:tc>
                  <a:txBody>
                    <a:bodyPr/>
                    <a:lstStyle/>
                    <a:p>
                      <a:pPr algn="l" fontAlgn="ctr"/>
                      <a:r>
                        <a:rPr lang="zh-CN" sz="1800" b="1" u="none" strike="noStrike">
                          <a:effectLst/>
                        </a:rPr>
                        <a:t>减:提取盈余公积</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60 000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58 000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12"/>
                  </a:ext>
                </a:extLst>
              </a:tr>
              <a:tr h="383963">
                <a:tc>
                  <a:txBody>
                    <a:bodyPr/>
                    <a:lstStyle/>
                    <a:p>
                      <a:pPr algn="l" fontAlgn="ctr"/>
                      <a:r>
                        <a:rPr lang="en-US" sz="1800" b="1" u="none" strike="noStrike">
                          <a:effectLst/>
                        </a:rPr>
                        <a:t>   分派现金股利</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a:t>
                      </a:r>
                      <a:r>
                        <a:rPr lang="en-US" sz="1800" b="1" u="sng" strike="noStrike">
                          <a:effectLst/>
                        </a:rPr>
                        <a:t> 150 000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a:t>
                      </a:r>
                      <a:r>
                        <a:rPr lang="en-US" sz="1800" b="1" u="sng" strike="noStrike" dirty="0">
                          <a:effectLst/>
                        </a:rPr>
                        <a:t>30 000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13"/>
                  </a:ext>
                </a:extLst>
              </a:tr>
              <a:tr h="383963">
                <a:tc>
                  <a:txBody>
                    <a:bodyPr/>
                    <a:lstStyle/>
                    <a:p>
                      <a:pPr algn="l" fontAlgn="ctr"/>
                      <a:r>
                        <a:rPr lang="zh-CN" sz="1800" b="1" u="none" strike="noStrike">
                          <a:effectLst/>
                        </a:rPr>
                        <a:t>年末未分配利润</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a:effectLst/>
                        </a:rPr>
                        <a:t>     </a:t>
                      </a:r>
                      <a:r>
                        <a:rPr lang="en-US" sz="1800" b="1" u="dbl" strike="noStrike">
                          <a:effectLst/>
                        </a:rPr>
                        <a:t> 20 000</a:t>
                      </a:r>
                      <a:endParaRPr lang="zh-CN" sz="1800" b="1" i="0" u="none" strike="noStrike">
                        <a:solidFill>
                          <a:srgbClr val="000000"/>
                        </a:solidFill>
                        <a:effectLst/>
                        <a:latin typeface="宋体" panose="02010600030101010101" pitchFamily="2" charset="-122"/>
                      </a:endParaRPr>
                    </a:p>
                  </a:txBody>
                  <a:tcPr marL="9525" marR="9525" marT="9523" marB="0" anchor="ctr">
                    <a:solidFill>
                      <a:schemeClr val="bg1">
                        <a:lumMod val="85000"/>
                      </a:schemeClr>
                    </a:solidFill>
                  </a:tcPr>
                </a:tc>
                <a:tc>
                  <a:txBody>
                    <a:bodyPr/>
                    <a:lstStyle/>
                    <a:p>
                      <a:pPr algn="r" fontAlgn="ctr"/>
                      <a:r>
                        <a:rPr lang="en-US" sz="1800" b="1" u="none" strike="noStrike" dirty="0">
                          <a:effectLst/>
                        </a:rPr>
                        <a:t>        </a:t>
                      </a:r>
                      <a:r>
                        <a:rPr lang="en-US" sz="1800" b="1" u="dbl" strike="noStrike" dirty="0">
                          <a:effectLst/>
                        </a:rPr>
                        <a:t>10 000</a:t>
                      </a:r>
                      <a:endParaRPr lang="zh-CN" sz="1800" b="1" i="0" u="none" strike="noStrike" dirty="0">
                        <a:solidFill>
                          <a:srgbClr val="000000"/>
                        </a:solidFill>
                        <a:effectLst/>
                        <a:latin typeface="宋体" panose="02010600030101010101" pitchFamily="2" charset="-122"/>
                      </a:endParaRPr>
                    </a:p>
                  </a:txBody>
                  <a:tcPr marL="9525" marR="9525" marT="9523" marB="0" anchor="ctr">
                    <a:solidFill>
                      <a:schemeClr val="bg1">
                        <a:lumMod val="85000"/>
                      </a:schemeClr>
                    </a:solidFill>
                  </a:tcPr>
                </a:tc>
                <a:extLst>
                  <a:ext uri="{0D108BD9-81ED-4DB2-BD59-A6C34878D82A}">
                    <a16:rowId xmlns:a16="http://schemas.microsoft.com/office/drawing/2014/main" val="10014"/>
                  </a:ext>
                </a:extLst>
              </a:tr>
            </a:tbl>
          </a:graphicData>
        </a:graphic>
      </p:graphicFrame>
      <p:sp>
        <p:nvSpPr>
          <p:cNvPr id="195653" name="TextBox 3"/>
          <p:cNvSpPr txBox="1">
            <a:spLocks noChangeArrowheads="1"/>
          </p:cNvSpPr>
          <p:nvPr/>
        </p:nvSpPr>
        <p:spPr bwMode="auto">
          <a:xfrm>
            <a:off x="611188" y="115888"/>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zh-CN" sz="1800" b="1"/>
              <a:t>亚盛公司和尖峰公司个别财务报表</a:t>
            </a:r>
          </a:p>
          <a:p>
            <a:pPr algn="ctr" eaLnBrk="1" hangingPunct="1">
              <a:spcBef>
                <a:spcPct val="0"/>
              </a:spcBef>
              <a:buClrTx/>
              <a:buSzTx/>
              <a:buFontTx/>
              <a:buNone/>
            </a:pPr>
            <a:r>
              <a:rPr lang="en-US" altLang="zh-CN" sz="1800" b="1"/>
              <a:t>                          2011年12月31日             </a:t>
            </a:r>
            <a:r>
              <a:rPr lang="zh-CN" altLang="zh-CN" sz="1800" b="1"/>
              <a:t>单位：元</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81FFC0F-EA54-4B4D-A043-6774389BD429}" type="slidenum">
              <a:rPr kumimoji="0" lang="en-US" altLang="zh-CN" sz="1400"/>
              <a:t>82</a:t>
            </a:fld>
            <a:endParaRPr kumimoji="0" lang="en-US" altLang="zh-CN" sz="1400"/>
          </a:p>
        </p:txBody>
      </p:sp>
      <p:graphicFrame>
        <p:nvGraphicFramePr>
          <p:cNvPr id="3" name="表格 2"/>
          <p:cNvGraphicFramePr>
            <a:graphicFrameLocks noGrp="1"/>
          </p:cNvGraphicFramePr>
          <p:nvPr/>
        </p:nvGraphicFramePr>
        <p:xfrm>
          <a:off x="684215" y="333377"/>
          <a:ext cx="7920037" cy="5975347"/>
        </p:xfrm>
        <a:graphic>
          <a:graphicData uri="http://schemas.openxmlformats.org/drawingml/2006/table">
            <a:tbl>
              <a:tblPr>
                <a:tableStyleId>{5C22544A-7EE6-4342-B048-85BDC9FD1C3A}</a:tableStyleId>
              </a:tblPr>
              <a:tblGrid>
                <a:gridCol w="3032093">
                  <a:extLst>
                    <a:ext uri="{9D8B030D-6E8A-4147-A177-3AD203B41FA5}">
                      <a16:colId xmlns:a16="http://schemas.microsoft.com/office/drawing/2014/main" val="20000"/>
                    </a:ext>
                  </a:extLst>
                </a:gridCol>
                <a:gridCol w="2352487">
                  <a:extLst>
                    <a:ext uri="{9D8B030D-6E8A-4147-A177-3AD203B41FA5}">
                      <a16:colId xmlns:a16="http://schemas.microsoft.com/office/drawing/2014/main" val="20001"/>
                    </a:ext>
                  </a:extLst>
                </a:gridCol>
                <a:gridCol w="2535457">
                  <a:extLst>
                    <a:ext uri="{9D8B030D-6E8A-4147-A177-3AD203B41FA5}">
                      <a16:colId xmlns:a16="http://schemas.microsoft.com/office/drawing/2014/main" val="20002"/>
                    </a:ext>
                  </a:extLst>
                </a:gridCol>
              </a:tblGrid>
              <a:tr h="351491">
                <a:tc>
                  <a:txBody>
                    <a:bodyPr/>
                    <a:lstStyle/>
                    <a:p>
                      <a:pPr algn="l" fontAlgn="ctr"/>
                      <a:r>
                        <a:rPr lang="zh-CN" altLang="en-US" sz="1800" b="1" u="none" strike="noStrike" dirty="0">
                          <a:effectLst/>
                        </a:rPr>
                        <a:t>  </a:t>
                      </a:r>
                      <a:r>
                        <a:rPr lang="zh-CN" altLang="en-US" sz="1800" b="1" u="none" strike="noStrike" dirty="0">
                          <a:solidFill>
                            <a:srgbClr val="FF0000"/>
                          </a:solidFill>
                          <a:effectLst/>
                        </a:rPr>
                        <a:t>资产负债表</a:t>
                      </a:r>
                      <a:endParaRPr lang="zh-CN" altLang="en-US" sz="1800" b="1" i="0" u="none" strike="noStrike" dirty="0">
                        <a:solidFill>
                          <a:srgbClr val="FF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zh-CN" sz="1800" b="1" u="none" strike="noStrike" dirty="0">
                          <a:effectLst/>
                        </a:rPr>
                        <a:t>亚盛公司</a:t>
                      </a:r>
                      <a:endParaRPr lang="zh-CN"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zh-CN" sz="1800" b="1" u="none" strike="noStrike" dirty="0">
                          <a:effectLst/>
                        </a:rPr>
                        <a:t>尖峰公司</a:t>
                      </a:r>
                      <a:endParaRPr lang="zh-CN"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0"/>
                  </a:ext>
                </a:extLst>
              </a:tr>
              <a:tr h="351491">
                <a:tc>
                  <a:txBody>
                    <a:bodyPr/>
                    <a:lstStyle/>
                    <a:p>
                      <a:pPr algn="l" fontAlgn="ctr"/>
                      <a:r>
                        <a:rPr lang="zh-CN" altLang="en-US" sz="1800" b="1" u="none" strike="noStrike" dirty="0">
                          <a:effectLst/>
                        </a:rPr>
                        <a:t>应收账款</a:t>
                      </a:r>
                      <a:endParaRPr lang="zh-CN" alt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47 250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52 500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1"/>
                  </a:ext>
                </a:extLst>
              </a:tr>
              <a:tr h="351491">
                <a:tc>
                  <a:txBody>
                    <a:bodyPr/>
                    <a:lstStyle/>
                    <a:p>
                      <a:pPr algn="l" fontAlgn="ctr"/>
                      <a:r>
                        <a:rPr lang="zh-CN" altLang="en-US" sz="1800" b="1" u="none" strike="noStrike">
                          <a:effectLst/>
                        </a:rPr>
                        <a:t>存货</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120 000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90 000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2"/>
                  </a:ext>
                </a:extLst>
              </a:tr>
              <a:tr h="351491">
                <a:tc>
                  <a:txBody>
                    <a:bodyPr/>
                    <a:lstStyle/>
                    <a:p>
                      <a:pPr algn="l" fontAlgn="ctr"/>
                      <a:r>
                        <a:rPr lang="zh-CN" altLang="en-US" sz="1800" b="1" u="none" strike="noStrike">
                          <a:effectLst/>
                        </a:rPr>
                        <a:t>其它流动资产</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137 000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7 500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3"/>
                  </a:ext>
                </a:extLst>
              </a:tr>
              <a:tr h="351491">
                <a:tc>
                  <a:txBody>
                    <a:bodyPr/>
                    <a:lstStyle/>
                    <a:p>
                      <a:pPr algn="l" fontAlgn="ctr"/>
                      <a:r>
                        <a:rPr lang="zh-CN" altLang="en-US" sz="1800" b="1" u="none" strike="noStrike" dirty="0">
                          <a:effectLst/>
                        </a:rPr>
                        <a:t>债权投资</a:t>
                      </a:r>
                      <a:endParaRPr lang="zh-CN" alt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138 750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4"/>
                  </a:ext>
                </a:extLst>
              </a:tr>
              <a:tr h="351491">
                <a:tc>
                  <a:txBody>
                    <a:bodyPr/>
                    <a:lstStyle/>
                    <a:p>
                      <a:pPr algn="l" fontAlgn="ctr"/>
                      <a:r>
                        <a:rPr lang="zh-CN" altLang="en-US" sz="1800" b="1" u="none" strike="noStrike">
                          <a:effectLst/>
                        </a:rPr>
                        <a:t>长期股权投资</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400 000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5"/>
                  </a:ext>
                </a:extLst>
              </a:tr>
              <a:tr h="351491">
                <a:tc>
                  <a:txBody>
                    <a:bodyPr/>
                    <a:lstStyle/>
                    <a:p>
                      <a:pPr algn="l" fontAlgn="ctr"/>
                      <a:r>
                        <a:rPr lang="zh-CN" altLang="en-US" sz="1800" b="1" u="none" strike="noStrike">
                          <a:effectLst/>
                        </a:rPr>
                        <a:t>固定资产（净）</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402 000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630 000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6"/>
                  </a:ext>
                </a:extLst>
              </a:tr>
              <a:tr h="351491">
                <a:tc>
                  <a:txBody>
                    <a:bodyPr/>
                    <a:lstStyle/>
                    <a:p>
                      <a:pPr algn="l" fontAlgn="ctr"/>
                      <a:r>
                        <a:rPr lang="zh-CN" altLang="en-US" sz="1800" b="1" u="none" strike="noStrike">
                          <a:effectLst/>
                        </a:rPr>
                        <a:t>无形资产</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r>
                        <a:rPr lang="en-US" sz="1800" b="1" u="sng" strike="noStrike">
                          <a:effectLst/>
                        </a:rPr>
                        <a:t>240 000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a:t>
                      </a:r>
                      <a:r>
                        <a:rPr lang="en-US" sz="1800" b="1" u="sng" strike="noStrike" dirty="0">
                          <a:effectLst/>
                        </a:rPr>
                        <a:t> 45 000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7"/>
                  </a:ext>
                </a:extLst>
              </a:tr>
              <a:tr h="351491">
                <a:tc>
                  <a:txBody>
                    <a:bodyPr/>
                    <a:lstStyle/>
                    <a:p>
                      <a:pPr algn="l" fontAlgn="ctr"/>
                      <a:r>
                        <a:rPr lang="zh-CN" altLang="en-US" sz="1800" b="1" u="none" strike="noStrike">
                          <a:effectLst/>
                        </a:rPr>
                        <a:t>资产合计</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r>
                        <a:rPr lang="en-US" sz="1800" b="1" u="dbl" strike="noStrike">
                          <a:effectLst/>
                        </a:rPr>
                        <a:t>1 485 000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825 000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8"/>
                  </a:ext>
                </a:extLst>
              </a:tr>
              <a:tr h="351491">
                <a:tc>
                  <a:txBody>
                    <a:bodyPr/>
                    <a:lstStyle/>
                    <a:p>
                      <a:pPr algn="l" fontAlgn="ctr"/>
                      <a:r>
                        <a:rPr lang="zh-CN" altLang="en-US" sz="1800" b="1" u="none" strike="noStrike">
                          <a:effectLst/>
                        </a:rPr>
                        <a:t>应付账款</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36 000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22 500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09"/>
                  </a:ext>
                </a:extLst>
              </a:tr>
              <a:tr h="351491">
                <a:tc>
                  <a:txBody>
                    <a:bodyPr/>
                    <a:lstStyle/>
                    <a:p>
                      <a:pPr algn="l" fontAlgn="ctr"/>
                      <a:r>
                        <a:rPr lang="zh-CN" altLang="en-US" sz="1800" b="1" u="none" strike="noStrike">
                          <a:effectLst/>
                        </a:rPr>
                        <a:t>应付债券</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150 000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0"/>
                  </a:ext>
                </a:extLst>
              </a:tr>
              <a:tr h="351491">
                <a:tc>
                  <a:txBody>
                    <a:bodyPr/>
                    <a:lstStyle/>
                    <a:p>
                      <a:pPr algn="l" fontAlgn="ctr"/>
                      <a:r>
                        <a:rPr lang="zh-CN" altLang="en-US" sz="1800" b="1" u="none" strike="noStrike">
                          <a:effectLst/>
                        </a:rPr>
                        <a:t>其它负债</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150 000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67 500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1"/>
                  </a:ext>
                </a:extLst>
              </a:tr>
              <a:tr h="351491">
                <a:tc>
                  <a:txBody>
                    <a:bodyPr/>
                    <a:lstStyle/>
                    <a:p>
                      <a:pPr algn="l" fontAlgn="ctr"/>
                      <a:r>
                        <a:rPr lang="zh-CN" altLang="en-US" sz="1800" b="1" u="none" strike="noStrike">
                          <a:effectLst/>
                        </a:rPr>
                        <a:t>股    本</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800 000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300 000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2"/>
                  </a:ext>
                </a:extLst>
              </a:tr>
              <a:tr h="351491">
                <a:tc>
                  <a:txBody>
                    <a:bodyPr/>
                    <a:lstStyle/>
                    <a:p>
                      <a:pPr algn="l" fontAlgn="ctr"/>
                      <a:r>
                        <a:rPr lang="zh-CN" altLang="en-US" sz="1800" b="1" u="none" strike="noStrike">
                          <a:effectLst/>
                        </a:rPr>
                        <a:t>资本公积</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250 000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150 000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3"/>
                  </a:ext>
                </a:extLst>
              </a:tr>
              <a:tr h="351491">
                <a:tc>
                  <a:txBody>
                    <a:bodyPr/>
                    <a:lstStyle/>
                    <a:p>
                      <a:pPr algn="l" fontAlgn="ctr"/>
                      <a:r>
                        <a:rPr lang="zh-CN" altLang="en-US" sz="1800" b="1" u="none" strike="noStrike">
                          <a:effectLst/>
                        </a:rPr>
                        <a:t>盈余公积</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229 000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125 000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4"/>
                  </a:ext>
                </a:extLst>
              </a:tr>
              <a:tr h="351491">
                <a:tc>
                  <a:txBody>
                    <a:bodyPr/>
                    <a:lstStyle/>
                    <a:p>
                      <a:pPr algn="l" fontAlgn="ctr"/>
                      <a:r>
                        <a:rPr lang="zh-CN" altLang="en-US" sz="1800" b="1" u="none" strike="noStrike">
                          <a:effectLst/>
                        </a:rPr>
                        <a:t>未分配利润</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r>
                        <a:rPr lang="en-US" sz="1800" b="1" u="sng" strike="noStrike">
                          <a:effectLst/>
                        </a:rPr>
                        <a:t>  20 000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a:t>
                      </a:r>
                      <a:r>
                        <a:rPr lang="en-US" sz="1800" b="1" u="sng" strike="noStrike" dirty="0">
                          <a:effectLst/>
                        </a:rPr>
                        <a:t>  10 000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5"/>
                  </a:ext>
                </a:extLst>
              </a:tr>
              <a:tr h="351491">
                <a:tc>
                  <a:txBody>
                    <a:bodyPr/>
                    <a:lstStyle/>
                    <a:p>
                      <a:pPr algn="l" fontAlgn="ctr"/>
                      <a:r>
                        <a:rPr lang="zh-CN" altLang="en-US" sz="1800" b="1" u="none" strike="noStrike">
                          <a:effectLst/>
                        </a:rPr>
                        <a:t> 权益合计</a:t>
                      </a:r>
                      <a:endParaRPr lang="zh-CN" alt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a:effectLst/>
                        </a:rPr>
                        <a:t>    </a:t>
                      </a:r>
                      <a:r>
                        <a:rPr lang="en-US" sz="1800" b="1" u="dbl" strike="noStrike">
                          <a:effectLst/>
                        </a:rPr>
                        <a:t>1 485 000</a:t>
                      </a:r>
                      <a:endParaRPr lang="en-US" sz="1800" b="1" i="0" u="none" strike="noStrike">
                        <a:solidFill>
                          <a:srgbClr val="000000"/>
                        </a:solidFill>
                        <a:effectLst/>
                        <a:latin typeface="宋体" panose="02010600030101010101" pitchFamily="2" charset="-122"/>
                      </a:endParaRPr>
                    </a:p>
                  </a:txBody>
                  <a:tcPr marL="9524" marR="9524" marT="9523" marB="0" anchor="ctr">
                    <a:solidFill>
                      <a:schemeClr val="bg1">
                        <a:lumMod val="85000"/>
                      </a:schemeClr>
                    </a:solidFill>
                  </a:tcPr>
                </a:tc>
                <a:tc>
                  <a:txBody>
                    <a:bodyPr/>
                    <a:lstStyle/>
                    <a:p>
                      <a:pPr algn="r" fontAlgn="ctr"/>
                      <a:r>
                        <a:rPr lang="en-US" sz="1800" b="1" u="none" strike="noStrike" dirty="0">
                          <a:effectLst/>
                        </a:rPr>
                        <a:t>    </a:t>
                      </a:r>
                      <a:r>
                        <a:rPr lang="en-US" sz="1800" b="1" u="dbl" strike="noStrike" dirty="0">
                          <a:effectLst/>
                        </a:rPr>
                        <a:t> 825 000</a:t>
                      </a:r>
                      <a:endParaRPr lang="en-US" sz="1800" b="1" i="0" u="none" strike="noStrike" dirty="0">
                        <a:solidFill>
                          <a:srgbClr val="000000"/>
                        </a:solidFill>
                        <a:effectLst/>
                        <a:latin typeface="宋体" panose="02010600030101010101" pitchFamily="2" charset="-122"/>
                      </a:endParaRPr>
                    </a:p>
                  </a:txBody>
                  <a:tcPr marL="9524" marR="9524" marT="9523" marB="0" anchor="ctr">
                    <a:solidFill>
                      <a:schemeClr val="bg1">
                        <a:lumMod val="85000"/>
                      </a:schemeClr>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AA3DB88-36DE-41D1-8FF9-644A2DA07466}" type="slidenum">
              <a:rPr kumimoji="0" lang="en-US" altLang="zh-CN" sz="1400"/>
              <a:t>83</a:t>
            </a:fld>
            <a:endParaRPr kumimoji="0" lang="en-US" altLang="zh-CN" sz="1400"/>
          </a:p>
        </p:txBody>
      </p:sp>
      <p:sp>
        <p:nvSpPr>
          <p:cNvPr id="3" name="文本框 2"/>
          <p:cNvSpPr txBox="1"/>
          <p:nvPr/>
        </p:nvSpPr>
        <p:spPr>
          <a:xfrm>
            <a:off x="250825" y="404813"/>
            <a:ext cx="8713788" cy="5632450"/>
          </a:xfrm>
          <a:prstGeom prst="rect">
            <a:avLst/>
          </a:prstGeom>
          <a:noFill/>
        </p:spPr>
        <p:txBody>
          <a:bodyPr>
            <a:spAutoFit/>
          </a:bodyPr>
          <a:lstStyle/>
          <a:p>
            <a:pPr>
              <a:defRPr/>
            </a:pPr>
            <a:r>
              <a:rPr lang="zh-CN" altLang="zh-CN" sz="2000" b="1" dirty="0">
                <a:solidFill>
                  <a:srgbClr val="000000"/>
                </a:solidFill>
                <a:latin typeface="+mn-ea"/>
                <a:ea typeface="+mn-ea"/>
              </a:rPr>
              <a:t>合并时子公司可辨认净资产公允价值</a:t>
            </a:r>
            <a:r>
              <a:rPr lang="en-US" altLang="zh-CN" sz="2000" b="1" dirty="0">
                <a:solidFill>
                  <a:srgbClr val="000000"/>
                </a:solidFill>
                <a:latin typeface="+mn-ea"/>
                <a:ea typeface="+mn-ea"/>
              </a:rPr>
              <a:t>=400 000/0.8 =500 000</a:t>
            </a:r>
            <a:r>
              <a:rPr lang="zh-CN" altLang="zh-CN" sz="2000" b="1" dirty="0">
                <a:solidFill>
                  <a:srgbClr val="000000"/>
                </a:solidFill>
                <a:latin typeface="+mn-ea"/>
                <a:ea typeface="+mn-ea"/>
              </a:rPr>
              <a:t>，专利公允价值</a:t>
            </a:r>
            <a:r>
              <a:rPr lang="en-US" altLang="zh-CN" sz="2000" b="1" dirty="0">
                <a:solidFill>
                  <a:srgbClr val="000000"/>
                </a:solidFill>
                <a:latin typeface="+mn-ea"/>
                <a:ea typeface="+mn-ea"/>
              </a:rPr>
              <a:t>=500000-</a:t>
            </a:r>
            <a:r>
              <a:rPr lang="zh-CN" altLang="zh-CN" sz="2000" b="1" dirty="0">
                <a:solidFill>
                  <a:srgbClr val="000000"/>
                </a:solidFill>
                <a:latin typeface="+mn-ea"/>
                <a:ea typeface="+mn-ea"/>
              </a:rPr>
              <a:t>（</a:t>
            </a:r>
            <a:r>
              <a:rPr lang="en-US" altLang="zh-CN" sz="2000" b="1" dirty="0">
                <a:solidFill>
                  <a:srgbClr val="000000"/>
                </a:solidFill>
                <a:latin typeface="+mn-ea"/>
                <a:ea typeface="+mn-ea"/>
              </a:rPr>
              <a:t>300000+150000+30000+7500</a:t>
            </a:r>
            <a:r>
              <a:rPr lang="zh-CN" altLang="zh-CN" sz="2000" b="1" dirty="0">
                <a:solidFill>
                  <a:srgbClr val="000000"/>
                </a:solidFill>
                <a:latin typeface="+mn-ea"/>
                <a:ea typeface="+mn-ea"/>
              </a:rPr>
              <a:t>）</a:t>
            </a:r>
            <a:r>
              <a:rPr lang="en-US" altLang="zh-CN" sz="2000" b="1" dirty="0">
                <a:solidFill>
                  <a:srgbClr val="000000"/>
                </a:solidFill>
                <a:latin typeface="+mn-ea"/>
                <a:ea typeface="+mn-ea"/>
              </a:rPr>
              <a:t>=12 500</a:t>
            </a:r>
            <a:r>
              <a:rPr lang="zh-CN" altLang="zh-CN" sz="2000" b="1" dirty="0">
                <a:solidFill>
                  <a:srgbClr val="000000"/>
                </a:solidFill>
                <a:latin typeface="+mn-ea"/>
                <a:ea typeface="+mn-ea"/>
              </a:rPr>
              <a:t>，其中母公司所占份额为</a:t>
            </a:r>
            <a:r>
              <a:rPr lang="en-US" altLang="zh-CN" sz="2000" b="1" dirty="0">
                <a:solidFill>
                  <a:srgbClr val="000000"/>
                </a:solidFill>
                <a:latin typeface="+mn-ea"/>
                <a:ea typeface="+mn-ea"/>
              </a:rPr>
              <a:t>10000</a:t>
            </a:r>
            <a:r>
              <a:rPr lang="zh-CN" altLang="zh-CN" sz="2000" b="1" dirty="0">
                <a:solidFill>
                  <a:srgbClr val="000000"/>
                </a:solidFill>
                <a:latin typeface="+mn-ea"/>
                <a:ea typeface="+mn-ea"/>
              </a:rPr>
              <a:t>元。</a:t>
            </a:r>
          </a:p>
          <a:p>
            <a:pPr>
              <a:defRPr/>
            </a:pPr>
            <a:r>
              <a:rPr lang="en-US" altLang="zh-CN" sz="2000" b="1" dirty="0"/>
              <a:t> </a:t>
            </a:r>
            <a:endParaRPr lang="zh-CN" altLang="zh-CN" sz="2000" b="1" dirty="0"/>
          </a:p>
          <a:p>
            <a:pPr>
              <a:defRPr/>
            </a:pPr>
            <a:r>
              <a:rPr lang="zh-CN" altLang="zh-CN" sz="2000" b="1" dirty="0">
                <a:solidFill>
                  <a:srgbClr val="C00000"/>
                </a:solidFill>
                <a:latin typeface="华光中楷_CNKI" panose="02000500000000000000" pitchFamily="2" charset="-122"/>
                <a:ea typeface="华光中楷_CNKI" panose="02000500000000000000" pitchFamily="2" charset="-122"/>
              </a:rPr>
              <a:t>讲义答案（成本法 转 权益法）：</a:t>
            </a:r>
          </a:p>
          <a:p>
            <a:pPr marL="342900" indent="-342900">
              <a:buFont typeface="Wingdings" panose="05000000000000000000" pitchFamily="2" charset="2"/>
              <a:buChar char="ü"/>
              <a:defRPr/>
            </a:pPr>
            <a:r>
              <a:rPr lang="zh-CN" altLang="zh-CN" sz="2000" b="1" dirty="0">
                <a:solidFill>
                  <a:srgbClr val="000000"/>
                </a:solidFill>
                <a:latin typeface="+mn-ea"/>
                <a:ea typeface="+mn-ea"/>
              </a:rPr>
              <a:t>权益法下，</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年对子公司股权投资的投资收益</a:t>
            </a:r>
          </a:p>
          <a:p>
            <a:pPr>
              <a:defRPr/>
            </a:pPr>
            <a:r>
              <a:rPr lang="en-US" altLang="zh-CN" sz="2000" b="1" dirty="0">
                <a:solidFill>
                  <a:srgbClr val="000000"/>
                </a:solidFill>
                <a:latin typeface="+mn-ea"/>
                <a:ea typeface="+mn-ea"/>
              </a:rPr>
              <a:t>    =</a:t>
            </a:r>
            <a:r>
              <a:rPr lang="zh-CN" altLang="zh-CN" sz="2000" b="1" dirty="0">
                <a:solidFill>
                  <a:srgbClr val="000000"/>
                </a:solidFill>
                <a:latin typeface="+mn-ea"/>
                <a:ea typeface="+mn-ea"/>
              </a:rPr>
              <a:t>子公司净利润</a:t>
            </a:r>
            <a:r>
              <a:rPr lang="en-US" altLang="zh-CN" sz="2000" b="1" dirty="0">
                <a:solidFill>
                  <a:srgbClr val="000000"/>
                </a:solidFill>
                <a:latin typeface="+mn-ea"/>
                <a:ea typeface="+mn-ea"/>
              </a:rPr>
              <a:t>*0.8-</a:t>
            </a:r>
            <a:r>
              <a:rPr lang="zh-CN" altLang="zh-CN" sz="2000" b="1" dirty="0">
                <a:solidFill>
                  <a:srgbClr val="000000"/>
                </a:solidFill>
                <a:latin typeface="+mn-ea"/>
                <a:ea typeface="+mn-ea"/>
              </a:rPr>
              <a:t>专利技术的摊销</a:t>
            </a:r>
            <a:r>
              <a:rPr lang="en-US" altLang="zh-CN" sz="2000" b="1" dirty="0">
                <a:solidFill>
                  <a:srgbClr val="000000"/>
                </a:solidFill>
                <a:latin typeface="+mn-ea"/>
                <a:ea typeface="+mn-ea"/>
              </a:rPr>
              <a:t>+</a:t>
            </a:r>
            <a:r>
              <a:rPr lang="zh-CN" altLang="zh-CN" sz="2000" b="1" dirty="0">
                <a:solidFill>
                  <a:srgbClr val="000000"/>
                </a:solidFill>
                <a:latin typeface="+mn-ea"/>
                <a:ea typeface="+mn-ea"/>
              </a:rPr>
              <a:t>确认的期初资产中包含内部交易未实现损益</a:t>
            </a:r>
            <a:r>
              <a:rPr lang="en-US" altLang="zh-CN" sz="2000" b="1" dirty="0">
                <a:solidFill>
                  <a:srgbClr val="000000"/>
                </a:solidFill>
                <a:latin typeface="+mn-ea"/>
                <a:ea typeface="+mn-ea"/>
              </a:rPr>
              <a:t>-</a:t>
            </a:r>
            <a:r>
              <a:rPr lang="zh-CN" altLang="zh-CN" sz="2000" b="1" dirty="0">
                <a:solidFill>
                  <a:srgbClr val="000000"/>
                </a:solidFill>
                <a:latin typeface="+mn-ea"/>
                <a:ea typeface="+mn-ea"/>
              </a:rPr>
              <a:t>本期存货交易未实现损益</a:t>
            </a:r>
            <a:r>
              <a:rPr lang="en-US" altLang="zh-CN" sz="2000" b="1" dirty="0">
                <a:solidFill>
                  <a:srgbClr val="000000"/>
                </a:solidFill>
                <a:latin typeface="+mn-ea"/>
                <a:ea typeface="+mn-ea"/>
              </a:rPr>
              <a:t>+</a:t>
            </a:r>
            <a:r>
              <a:rPr lang="zh-CN" altLang="zh-CN" sz="2000" b="1" dirty="0">
                <a:solidFill>
                  <a:srgbClr val="000000"/>
                </a:solidFill>
                <a:latin typeface="+mn-ea"/>
                <a:ea typeface="+mn-ea"/>
              </a:rPr>
              <a:t>本期债券推定赎回利得</a:t>
            </a:r>
          </a:p>
          <a:p>
            <a:pPr>
              <a:defRPr/>
            </a:pPr>
            <a:r>
              <a:rPr lang="en-US" altLang="zh-CN" sz="2000" b="1" dirty="0">
                <a:solidFill>
                  <a:srgbClr val="000000"/>
                </a:solidFill>
                <a:latin typeface="+mn-ea"/>
                <a:ea typeface="+mn-ea"/>
              </a:rPr>
              <a:t>    =90000*0.8-12500*0.8/10+</a:t>
            </a:r>
            <a:r>
              <a:rPr lang="zh-CN" altLang="zh-CN" sz="2000" b="1" dirty="0">
                <a:solidFill>
                  <a:srgbClr val="000000"/>
                </a:solidFill>
                <a:latin typeface="+mn-ea"/>
                <a:ea typeface="+mn-ea"/>
              </a:rPr>
              <a:t>（</a:t>
            </a:r>
            <a:r>
              <a:rPr lang="en-US" altLang="zh-CN" sz="2000" b="1" dirty="0">
                <a:solidFill>
                  <a:srgbClr val="000000"/>
                </a:solidFill>
                <a:latin typeface="+mn-ea"/>
                <a:ea typeface="+mn-ea"/>
              </a:rPr>
              <a:t>45000*0.4+15000*0.8</a:t>
            </a:r>
            <a:r>
              <a:rPr lang="zh-CN" altLang="zh-CN" sz="2000" b="1" dirty="0">
                <a:solidFill>
                  <a:srgbClr val="000000"/>
                </a:solidFill>
                <a:latin typeface="+mn-ea"/>
                <a:ea typeface="+mn-ea"/>
              </a:rPr>
              <a:t>）</a:t>
            </a:r>
            <a:r>
              <a:rPr lang="en-US" altLang="zh-CN" sz="2000" b="1" dirty="0">
                <a:solidFill>
                  <a:srgbClr val="000000"/>
                </a:solidFill>
                <a:latin typeface="+mn-ea"/>
                <a:ea typeface="+mn-ea"/>
              </a:rPr>
              <a:t>-60000*0.4+</a:t>
            </a:r>
            <a:r>
              <a:rPr lang="zh-CN" altLang="zh-CN" sz="2000" b="1" dirty="0">
                <a:solidFill>
                  <a:srgbClr val="000000"/>
                </a:solidFill>
                <a:latin typeface="+mn-ea"/>
                <a:ea typeface="+mn-ea"/>
              </a:rPr>
              <a:t>（</a:t>
            </a:r>
            <a:r>
              <a:rPr lang="en-US" altLang="zh-CN" sz="2000" b="1" dirty="0">
                <a:solidFill>
                  <a:srgbClr val="000000"/>
                </a:solidFill>
                <a:latin typeface="+mn-ea"/>
                <a:ea typeface="+mn-ea"/>
              </a:rPr>
              <a:t>150000-136500</a:t>
            </a:r>
            <a:r>
              <a:rPr lang="zh-CN" altLang="zh-CN" sz="2000" b="1" dirty="0">
                <a:solidFill>
                  <a:srgbClr val="000000"/>
                </a:solidFill>
                <a:latin typeface="+mn-ea"/>
                <a:ea typeface="+mn-ea"/>
              </a:rPr>
              <a:t>）</a:t>
            </a:r>
            <a:r>
              <a:rPr lang="en-US" altLang="zh-CN" sz="2000" b="1" dirty="0">
                <a:solidFill>
                  <a:srgbClr val="000000"/>
                </a:solidFill>
                <a:latin typeface="+mn-ea"/>
                <a:ea typeface="+mn-ea"/>
              </a:rPr>
              <a:t>*</a:t>
            </a:r>
            <a:r>
              <a:rPr lang="zh-CN" altLang="zh-CN" sz="2000" b="1" dirty="0">
                <a:solidFill>
                  <a:srgbClr val="000000"/>
                </a:solidFill>
                <a:latin typeface="+mn-ea"/>
                <a:ea typeface="+mn-ea"/>
              </a:rPr>
              <a:t>（</a:t>
            </a:r>
            <a:r>
              <a:rPr lang="en-US" altLang="zh-CN" sz="2000" b="1" dirty="0">
                <a:solidFill>
                  <a:srgbClr val="000000"/>
                </a:solidFill>
                <a:latin typeface="+mn-ea"/>
                <a:ea typeface="+mn-ea"/>
              </a:rPr>
              <a:t>5/6</a:t>
            </a:r>
            <a:r>
              <a:rPr lang="zh-CN" altLang="zh-CN" sz="2000" b="1" dirty="0">
                <a:solidFill>
                  <a:srgbClr val="000000"/>
                </a:solidFill>
                <a:latin typeface="+mn-ea"/>
                <a:ea typeface="+mn-ea"/>
              </a:rPr>
              <a:t>）</a:t>
            </a:r>
            <a:r>
              <a:rPr lang="en-US" altLang="zh-CN" sz="2000" b="1" dirty="0">
                <a:solidFill>
                  <a:srgbClr val="000000"/>
                </a:solidFill>
                <a:latin typeface="+mn-ea"/>
                <a:ea typeface="+mn-ea"/>
              </a:rPr>
              <a:t>*0.8  =86 000 </a:t>
            </a:r>
            <a:endParaRPr lang="zh-CN" altLang="zh-CN" sz="2000" b="1" dirty="0">
              <a:solidFill>
                <a:srgbClr val="000000"/>
              </a:solidFill>
              <a:latin typeface="+mn-ea"/>
              <a:ea typeface="+mn-ea"/>
            </a:endParaRPr>
          </a:p>
          <a:p>
            <a:pPr marL="342900" indent="-342900">
              <a:buFont typeface="Wingdings" panose="05000000000000000000" pitchFamily="2" charset="2"/>
              <a:buChar char="ü"/>
              <a:defRPr/>
            </a:pPr>
            <a:r>
              <a:rPr lang="zh-CN" altLang="zh-CN" sz="2000" b="1" dirty="0">
                <a:solidFill>
                  <a:srgbClr val="000000"/>
                </a:solidFill>
                <a:latin typeface="+mn-ea"/>
                <a:ea typeface="+mn-ea"/>
              </a:rPr>
              <a:t>权益法下</a:t>
            </a:r>
            <a:r>
              <a:rPr lang="en-US" altLang="zh-CN" sz="2000" b="1" dirty="0">
                <a:solidFill>
                  <a:srgbClr val="000000"/>
                </a:solidFill>
                <a:latin typeface="+mn-ea"/>
                <a:ea typeface="+mn-ea"/>
              </a:rPr>
              <a:t>2011</a:t>
            </a:r>
            <a:r>
              <a:rPr lang="zh-CN" altLang="zh-CN" sz="2000" b="1" dirty="0">
                <a:solidFill>
                  <a:srgbClr val="000000"/>
                </a:solidFill>
                <a:latin typeface="+mn-ea"/>
                <a:ea typeface="+mn-ea"/>
              </a:rPr>
              <a:t>年末：长期股权投资</a:t>
            </a:r>
            <a:r>
              <a:rPr lang="en-US" altLang="zh-CN" sz="2000" b="1" dirty="0">
                <a:solidFill>
                  <a:srgbClr val="000000"/>
                </a:solidFill>
                <a:latin typeface="+mn-ea"/>
                <a:ea typeface="+mn-ea"/>
              </a:rPr>
              <a:t>=585000*0.8+10000*8/10- 60000*0.4+</a:t>
            </a:r>
            <a:r>
              <a:rPr lang="zh-CN" altLang="zh-CN" sz="2000" b="1" dirty="0">
                <a:solidFill>
                  <a:srgbClr val="000000"/>
                </a:solidFill>
                <a:latin typeface="+mn-ea"/>
                <a:ea typeface="+mn-ea"/>
              </a:rPr>
              <a:t>（</a:t>
            </a:r>
            <a:r>
              <a:rPr lang="en-US" altLang="zh-CN" sz="2000" b="1" dirty="0">
                <a:solidFill>
                  <a:srgbClr val="000000"/>
                </a:solidFill>
                <a:latin typeface="+mn-ea"/>
                <a:ea typeface="+mn-ea"/>
              </a:rPr>
              <a:t>150000-136500</a:t>
            </a:r>
            <a:r>
              <a:rPr lang="zh-CN" altLang="zh-CN" sz="2000" b="1" dirty="0">
                <a:solidFill>
                  <a:srgbClr val="000000"/>
                </a:solidFill>
                <a:latin typeface="+mn-ea"/>
                <a:ea typeface="+mn-ea"/>
              </a:rPr>
              <a:t>）</a:t>
            </a:r>
            <a:r>
              <a:rPr lang="en-US" altLang="zh-CN" sz="2000" b="1" dirty="0">
                <a:solidFill>
                  <a:srgbClr val="000000"/>
                </a:solidFill>
                <a:latin typeface="+mn-ea"/>
                <a:ea typeface="+mn-ea"/>
              </a:rPr>
              <a:t>*</a:t>
            </a:r>
            <a:r>
              <a:rPr lang="zh-CN" altLang="zh-CN" sz="2000" b="1" dirty="0">
                <a:solidFill>
                  <a:srgbClr val="000000"/>
                </a:solidFill>
                <a:latin typeface="+mn-ea"/>
                <a:ea typeface="+mn-ea"/>
              </a:rPr>
              <a:t>（</a:t>
            </a:r>
            <a:r>
              <a:rPr lang="en-US" altLang="zh-CN" sz="2000" b="1" dirty="0">
                <a:solidFill>
                  <a:srgbClr val="000000"/>
                </a:solidFill>
                <a:latin typeface="+mn-ea"/>
                <a:ea typeface="+mn-ea"/>
              </a:rPr>
              <a:t>5/6</a:t>
            </a:r>
            <a:r>
              <a:rPr lang="zh-CN" altLang="zh-CN" sz="2000" b="1" dirty="0">
                <a:solidFill>
                  <a:srgbClr val="000000"/>
                </a:solidFill>
                <a:latin typeface="+mn-ea"/>
                <a:ea typeface="+mn-ea"/>
              </a:rPr>
              <a:t>）</a:t>
            </a:r>
            <a:r>
              <a:rPr lang="en-US" altLang="zh-CN" sz="2000" b="1" dirty="0">
                <a:solidFill>
                  <a:srgbClr val="000000"/>
                </a:solidFill>
                <a:latin typeface="+mn-ea"/>
                <a:ea typeface="+mn-ea"/>
              </a:rPr>
              <a:t>*0.8   = 461 000</a:t>
            </a:r>
          </a:p>
          <a:p>
            <a:pPr marL="342900" indent="-342900">
              <a:buFont typeface="Wingdings" panose="05000000000000000000" pitchFamily="2" charset="2"/>
              <a:buChar char="ü"/>
              <a:defRPr/>
            </a:pPr>
            <a:endParaRPr lang="zh-CN" altLang="zh-CN" sz="2000" b="1" dirty="0">
              <a:solidFill>
                <a:srgbClr val="000000"/>
              </a:solidFill>
              <a:latin typeface="+mn-ea"/>
              <a:ea typeface="+mn-ea"/>
            </a:endParaRPr>
          </a:p>
          <a:p>
            <a:pPr marL="342900" indent="-342900">
              <a:buFont typeface="Wingdings" panose="05000000000000000000" pitchFamily="2" charset="2"/>
              <a:buChar char="ü"/>
              <a:defRPr/>
            </a:pPr>
            <a:r>
              <a:rPr lang="zh-CN" altLang="zh-CN" sz="2000" b="1" dirty="0">
                <a:solidFill>
                  <a:srgbClr val="000000"/>
                </a:solidFill>
                <a:latin typeface="+mn-ea"/>
                <a:ea typeface="+mn-ea"/>
              </a:rPr>
              <a:t>少数股东损益</a:t>
            </a:r>
            <a:r>
              <a:rPr lang="en-US" altLang="zh-CN" sz="2000" b="1" dirty="0">
                <a:solidFill>
                  <a:srgbClr val="000000"/>
                </a:solidFill>
                <a:latin typeface="+mn-ea"/>
                <a:ea typeface="+mn-ea"/>
              </a:rPr>
              <a:t>=</a:t>
            </a:r>
            <a:r>
              <a:rPr lang="zh-CN" altLang="zh-CN" sz="1800" b="1" dirty="0">
                <a:solidFill>
                  <a:srgbClr val="000000"/>
                </a:solidFill>
                <a:latin typeface="+mn-ea"/>
                <a:ea typeface="+mn-ea"/>
              </a:rPr>
              <a:t>（</a:t>
            </a:r>
            <a:r>
              <a:rPr lang="en-US" altLang="zh-CN" sz="1800" b="1" dirty="0">
                <a:solidFill>
                  <a:srgbClr val="000000"/>
                </a:solidFill>
                <a:latin typeface="+mn-ea"/>
                <a:ea typeface="+mn-ea"/>
              </a:rPr>
              <a:t>90000-12500/10</a:t>
            </a:r>
            <a:r>
              <a:rPr lang="zh-CN" altLang="zh-CN" sz="1800" b="1" dirty="0">
                <a:solidFill>
                  <a:srgbClr val="000000"/>
                </a:solidFill>
                <a:latin typeface="+mn-ea"/>
                <a:ea typeface="+mn-ea"/>
              </a:rPr>
              <a:t>）</a:t>
            </a:r>
            <a:r>
              <a:rPr lang="en-US" altLang="zh-CN" sz="1800" b="1" dirty="0">
                <a:solidFill>
                  <a:srgbClr val="000000"/>
                </a:solidFill>
                <a:latin typeface="+mn-ea"/>
                <a:ea typeface="+mn-ea"/>
              </a:rPr>
              <a:t>*0.2 +15000*0.2+ </a:t>
            </a:r>
            <a:r>
              <a:rPr lang="zh-CN" altLang="zh-CN" sz="1800" b="1" dirty="0">
                <a:solidFill>
                  <a:srgbClr val="000000"/>
                </a:solidFill>
                <a:latin typeface="+mn-ea"/>
                <a:ea typeface="+mn-ea"/>
              </a:rPr>
              <a:t>（</a:t>
            </a:r>
            <a:r>
              <a:rPr lang="en-US" altLang="zh-CN" sz="1800" b="1" dirty="0">
                <a:solidFill>
                  <a:srgbClr val="000000"/>
                </a:solidFill>
                <a:latin typeface="+mn-ea"/>
                <a:ea typeface="+mn-ea"/>
              </a:rPr>
              <a:t>150000-136500</a:t>
            </a:r>
            <a:r>
              <a:rPr lang="zh-CN" altLang="zh-CN" sz="1800" b="1" dirty="0">
                <a:solidFill>
                  <a:srgbClr val="000000"/>
                </a:solidFill>
                <a:latin typeface="+mn-ea"/>
                <a:ea typeface="+mn-ea"/>
              </a:rPr>
              <a:t>）</a:t>
            </a:r>
            <a:r>
              <a:rPr lang="en-US" altLang="zh-CN" sz="1800" b="1" dirty="0">
                <a:solidFill>
                  <a:srgbClr val="000000"/>
                </a:solidFill>
                <a:latin typeface="+mn-ea"/>
                <a:ea typeface="+mn-ea"/>
              </a:rPr>
              <a:t>*5/6*0.2 </a:t>
            </a:r>
            <a:r>
              <a:rPr lang="en-US" altLang="zh-CN" sz="2000" b="1" dirty="0">
                <a:solidFill>
                  <a:srgbClr val="000000"/>
                </a:solidFill>
                <a:latin typeface="+mn-ea"/>
                <a:ea typeface="+mn-ea"/>
              </a:rPr>
              <a:t>=23 000</a:t>
            </a:r>
            <a:endParaRPr lang="zh-CN" altLang="zh-CN" sz="2000" b="1" dirty="0">
              <a:solidFill>
                <a:srgbClr val="000000"/>
              </a:solidFill>
              <a:latin typeface="+mn-ea"/>
              <a:ea typeface="+mn-ea"/>
            </a:endParaRPr>
          </a:p>
          <a:p>
            <a:pPr marL="342900" indent="-342900">
              <a:buFont typeface="Wingdings" panose="05000000000000000000" pitchFamily="2" charset="2"/>
              <a:buChar char="ü"/>
              <a:defRPr/>
            </a:pPr>
            <a:r>
              <a:rPr lang="zh-CN" altLang="zh-CN" sz="2000" b="1" dirty="0">
                <a:solidFill>
                  <a:srgbClr val="000000"/>
                </a:solidFill>
                <a:latin typeface="+mn-ea"/>
                <a:ea typeface="+mn-ea"/>
              </a:rPr>
              <a:t>期末少数股东权益</a:t>
            </a:r>
            <a:r>
              <a:rPr lang="en-US" altLang="zh-CN" sz="2000" b="1" dirty="0">
                <a:solidFill>
                  <a:srgbClr val="000000"/>
                </a:solidFill>
                <a:latin typeface="+mn-ea"/>
                <a:ea typeface="+mn-ea"/>
              </a:rPr>
              <a:t>=585000*0.2+125000*0.2*8/10+</a:t>
            </a:r>
            <a:r>
              <a:rPr lang="zh-CN" altLang="zh-CN" sz="2000" b="1" dirty="0">
                <a:solidFill>
                  <a:srgbClr val="000000"/>
                </a:solidFill>
                <a:latin typeface="+mn-ea"/>
                <a:ea typeface="+mn-ea"/>
              </a:rPr>
              <a:t>（</a:t>
            </a:r>
            <a:r>
              <a:rPr lang="en-US" altLang="zh-CN" sz="2000" b="1" dirty="0">
                <a:solidFill>
                  <a:srgbClr val="000000"/>
                </a:solidFill>
                <a:latin typeface="+mn-ea"/>
                <a:ea typeface="+mn-ea"/>
              </a:rPr>
              <a:t>150000-136500</a:t>
            </a:r>
            <a:r>
              <a:rPr lang="zh-CN" altLang="zh-CN" sz="2000" b="1" dirty="0">
                <a:solidFill>
                  <a:srgbClr val="000000"/>
                </a:solidFill>
                <a:latin typeface="+mn-ea"/>
                <a:ea typeface="+mn-ea"/>
              </a:rPr>
              <a:t>）</a:t>
            </a:r>
            <a:r>
              <a:rPr lang="en-US" altLang="zh-CN" sz="2000" b="1" dirty="0">
                <a:solidFill>
                  <a:srgbClr val="000000"/>
                </a:solidFill>
                <a:latin typeface="+mn-ea"/>
                <a:ea typeface="+mn-ea"/>
              </a:rPr>
              <a:t>*</a:t>
            </a:r>
            <a:r>
              <a:rPr lang="zh-CN" altLang="zh-CN" sz="2000" b="1" dirty="0">
                <a:solidFill>
                  <a:srgbClr val="000000"/>
                </a:solidFill>
                <a:latin typeface="+mn-ea"/>
                <a:ea typeface="+mn-ea"/>
              </a:rPr>
              <a:t>（</a:t>
            </a:r>
            <a:r>
              <a:rPr lang="en-US" altLang="zh-CN" sz="2000" b="1" dirty="0">
                <a:solidFill>
                  <a:srgbClr val="000000"/>
                </a:solidFill>
                <a:latin typeface="+mn-ea"/>
                <a:ea typeface="+mn-ea"/>
              </a:rPr>
              <a:t>5/6</a:t>
            </a:r>
            <a:r>
              <a:rPr lang="zh-CN" altLang="zh-CN" sz="2000" b="1" dirty="0">
                <a:solidFill>
                  <a:srgbClr val="000000"/>
                </a:solidFill>
                <a:latin typeface="+mn-ea"/>
                <a:ea typeface="+mn-ea"/>
              </a:rPr>
              <a:t>）</a:t>
            </a:r>
            <a:r>
              <a:rPr lang="en-US" altLang="zh-CN" sz="2000" b="1" dirty="0">
                <a:solidFill>
                  <a:srgbClr val="000000"/>
                </a:solidFill>
                <a:latin typeface="+mn-ea"/>
                <a:ea typeface="+mn-ea"/>
              </a:rPr>
              <a:t>*0.2   =121 250</a:t>
            </a:r>
            <a:endParaRPr lang="zh-CN" altLang="zh-CN" sz="2000" b="1" dirty="0">
              <a:solidFill>
                <a:srgbClr val="000000"/>
              </a:solidFill>
              <a:latin typeface="+mn-ea"/>
              <a:ea typeface="+mn-ea"/>
            </a:endParaRPr>
          </a:p>
          <a:p>
            <a:pPr>
              <a:defRPr/>
            </a:pPr>
            <a:endParaRPr lang="zh-CN" altLang="en-US" sz="20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DB89089-47B1-4269-ACE2-C8FF85096D20}" type="slidenum">
              <a:rPr kumimoji="0" lang="en-US" altLang="zh-CN" sz="1400"/>
              <a:t>84</a:t>
            </a:fld>
            <a:endParaRPr kumimoji="0" lang="en-US" altLang="zh-CN" sz="1400"/>
          </a:p>
        </p:txBody>
      </p:sp>
      <p:sp>
        <p:nvSpPr>
          <p:cNvPr id="198659" name="文本框 2"/>
          <p:cNvSpPr txBox="1">
            <a:spLocks noChangeArrowheads="1"/>
          </p:cNvSpPr>
          <p:nvPr/>
        </p:nvSpPr>
        <p:spPr bwMode="auto">
          <a:xfrm>
            <a:off x="250825" y="404813"/>
            <a:ext cx="871378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zh-CN" sz="2000" b="1" dirty="0"/>
              <a:t>（</a:t>
            </a:r>
            <a:r>
              <a:rPr lang="en-US" altLang="zh-CN" sz="2000" b="1" dirty="0"/>
              <a:t>1</a:t>
            </a:r>
            <a:r>
              <a:rPr lang="zh-CN" altLang="zh-CN" sz="2000" b="1" dirty="0"/>
              <a:t>）工作底稿上成本法转权益法的分录：</a:t>
            </a:r>
          </a:p>
          <a:p>
            <a:pPr indent="538480">
              <a:spcBef>
                <a:spcPct val="0"/>
              </a:spcBef>
              <a:buClrTx/>
              <a:buSzTx/>
              <a:buFontTx/>
              <a:buNone/>
            </a:pPr>
            <a:r>
              <a:rPr lang="zh-CN" altLang="zh-CN" sz="2000" b="1" dirty="0">
                <a:solidFill>
                  <a:srgbClr val="000000"/>
                </a:solidFill>
                <a:latin typeface="+mn-ea"/>
                <a:ea typeface="+mn-ea"/>
              </a:rPr>
              <a:t>借：长期股权投资</a:t>
            </a:r>
            <a:r>
              <a:rPr lang="en-US" altLang="zh-CN" sz="2000" b="1" dirty="0">
                <a:solidFill>
                  <a:srgbClr val="000000"/>
                </a:solidFill>
                <a:latin typeface="+mn-ea"/>
                <a:ea typeface="+mn-ea"/>
              </a:rPr>
              <a:t>   61 000</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期初未分配利润  </a:t>
            </a:r>
            <a:r>
              <a:rPr lang="en-US" altLang="zh-CN" sz="2000" b="1" dirty="0">
                <a:solidFill>
                  <a:srgbClr val="000000"/>
                </a:solidFill>
                <a:latin typeface="+mn-ea"/>
                <a:ea typeface="+mn-ea"/>
              </a:rPr>
              <a:t>1 000</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贷：投资收益</a:t>
            </a:r>
            <a:r>
              <a:rPr lang="en-US" altLang="zh-CN" sz="2000" b="1" dirty="0">
                <a:solidFill>
                  <a:srgbClr val="000000"/>
                </a:solidFill>
                <a:latin typeface="+mn-ea"/>
                <a:ea typeface="+mn-ea"/>
              </a:rPr>
              <a:t>         62 000</a:t>
            </a:r>
          </a:p>
          <a:p>
            <a:pPr indent="538480">
              <a:spcBef>
                <a:spcPct val="0"/>
              </a:spcBef>
              <a:buClrTx/>
              <a:buSzTx/>
              <a:buFontTx/>
              <a:buNone/>
            </a:pPr>
            <a:endParaRPr lang="zh-CN" altLang="zh-CN" sz="2000" b="1" dirty="0">
              <a:solidFill>
                <a:srgbClr val="000000"/>
              </a:solidFill>
              <a:latin typeface="+mn-ea"/>
              <a:ea typeface="+mn-ea"/>
            </a:endParaRPr>
          </a:p>
          <a:p>
            <a:pPr indent="538480">
              <a:spcBef>
                <a:spcPct val="0"/>
              </a:spcBef>
              <a:buClrTx/>
              <a:buSzTx/>
              <a:buFontTx/>
              <a:buNone/>
            </a:pPr>
            <a:r>
              <a:rPr lang="zh-CN" altLang="zh-CN" sz="2000" b="1" dirty="0">
                <a:solidFill>
                  <a:srgbClr val="000000"/>
                </a:solidFill>
                <a:latin typeface="+mn-ea"/>
                <a:ea typeface="+mn-ea"/>
              </a:rPr>
              <a:t>（</a:t>
            </a:r>
            <a:r>
              <a:rPr lang="en-US" altLang="zh-CN" sz="2000" b="1" dirty="0">
                <a:solidFill>
                  <a:srgbClr val="000000"/>
                </a:solidFill>
                <a:latin typeface="+mn-ea"/>
                <a:ea typeface="+mn-ea"/>
              </a:rPr>
              <a:t>2</a:t>
            </a:r>
            <a:r>
              <a:rPr lang="zh-CN" altLang="zh-CN" sz="2000" b="1" dirty="0">
                <a:solidFill>
                  <a:srgbClr val="000000"/>
                </a:solidFill>
                <a:latin typeface="+mn-ea"/>
                <a:ea typeface="+mn-ea"/>
              </a:rPr>
              <a:t>）存货相关抵銷分录（顺销）</a:t>
            </a:r>
          </a:p>
          <a:p>
            <a:pPr indent="538480">
              <a:spcBef>
                <a:spcPct val="0"/>
              </a:spcBef>
              <a:buClrTx/>
              <a:buSzTx/>
              <a:buFontTx/>
              <a:buNone/>
            </a:pPr>
            <a:r>
              <a:rPr lang="zh-CN" altLang="zh-CN" sz="2000" b="1" dirty="0">
                <a:solidFill>
                  <a:srgbClr val="000000"/>
                </a:solidFill>
                <a:latin typeface="+mn-ea"/>
                <a:ea typeface="+mn-ea"/>
              </a:rPr>
              <a:t>借：长期股权投资</a:t>
            </a:r>
            <a:r>
              <a:rPr lang="en-US" altLang="zh-CN" sz="2000" b="1" dirty="0">
                <a:solidFill>
                  <a:srgbClr val="000000"/>
                </a:solidFill>
                <a:latin typeface="+mn-ea"/>
                <a:ea typeface="+mn-ea"/>
              </a:rPr>
              <a:t>      18 000[45000</a:t>
            </a:r>
            <a:r>
              <a:rPr lang="zh-CN" altLang="zh-CN" sz="2000" b="1" dirty="0">
                <a:solidFill>
                  <a:srgbClr val="000000"/>
                </a:solidFill>
                <a:latin typeface="+mn-ea"/>
                <a:ea typeface="+mn-ea"/>
              </a:rPr>
              <a:t>×（</a:t>
            </a:r>
            <a:r>
              <a:rPr lang="en-US" altLang="zh-CN" sz="2000" b="1" dirty="0">
                <a:solidFill>
                  <a:srgbClr val="000000"/>
                </a:solidFill>
                <a:latin typeface="+mn-ea"/>
                <a:ea typeface="+mn-ea"/>
              </a:rPr>
              <a:t>1-60%</a:t>
            </a:r>
            <a:r>
              <a:rPr lang="zh-CN" altLang="zh-CN" sz="2000" b="1" dirty="0">
                <a:solidFill>
                  <a:srgbClr val="000000"/>
                </a:solidFill>
                <a:latin typeface="+mn-ea"/>
                <a:ea typeface="+mn-ea"/>
              </a:rPr>
              <a:t>）</a:t>
            </a:r>
            <a:r>
              <a:rPr lang="en-US" altLang="zh-CN" sz="2000" b="1" dirty="0">
                <a:solidFill>
                  <a:srgbClr val="000000"/>
                </a:solidFill>
                <a:latin typeface="+mn-ea"/>
                <a:ea typeface="+mn-ea"/>
              </a:rPr>
              <a:t>]</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贷：</a:t>
            </a:r>
            <a:r>
              <a:rPr lang="zh-CN" altLang="en-US" sz="2000" b="1" dirty="0">
                <a:solidFill>
                  <a:srgbClr val="000000"/>
                </a:solidFill>
                <a:latin typeface="+mn-ea"/>
                <a:ea typeface="+mn-ea"/>
              </a:rPr>
              <a:t>营业</a:t>
            </a:r>
            <a:r>
              <a:rPr lang="zh-CN" altLang="zh-CN" sz="2000" b="1" dirty="0">
                <a:solidFill>
                  <a:srgbClr val="000000"/>
                </a:solidFill>
                <a:latin typeface="+mn-ea"/>
                <a:ea typeface="+mn-ea"/>
              </a:rPr>
              <a:t>成本</a:t>
            </a:r>
            <a:r>
              <a:rPr lang="en-US" altLang="zh-CN" sz="2000" b="1" dirty="0">
                <a:solidFill>
                  <a:srgbClr val="000000"/>
                </a:solidFill>
                <a:latin typeface="+mn-ea"/>
                <a:ea typeface="+mn-ea"/>
              </a:rPr>
              <a:t>                 18 000</a:t>
            </a:r>
            <a:endParaRPr lang="zh-CN" altLang="zh-CN" sz="2000" b="1" dirty="0">
              <a:solidFill>
                <a:srgbClr val="000000"/>
              </a:solidFill>
              <a:latin typeface="+mn-ea"/>
              <a:ea typeface="+mn-ea"/>
            </a:endParaRPr>
          </a:p>
          <a:p>
            <a:pPr indent="538480">
              <a:spcBef>
                <a:spcPct val="0"/>
              </a:spcBef>
              <a:buClrTx/>
              <a:buSzTx/>
              <a:buFontTx/>
              <a:buNone/>
            </a:pPr>
            <a:r>
              <a:rPr lang="zh-CN" altLang="zh-CN" sz="2000" b="1" dirty="0">
                <a:solidFill>
                  <a:srgbClr val="000000"/>
                </a:solidFill>
                <a:latin typeface="+mn-ea"/>
                <a:ea typeface="+mn-ea"/>
              </a:rPr>
              <a:t>借：</a:t>
            </a:r>
            <a:r>
              <a:rPr lang="zh-CN" altLang="en-US" sz="2000" b="1" dirty="0">
                <a:solidFill>
                  <a:srgbClr val="000000"/>
                </a:solidFill>
                <a:latin typeface="+mn-ea"/>
              </a:rPr>
              <a:t>营业</a:t>
            </a:r>
            <a:r>
              <a:rPr lang="zh-CN" altLang="zh-CN" sz="2000" b="1" dirty="0">
                <a:solidFill>
                  <a:srgbClr val="000000"/>
                </a:solidFill>
                <a:latin typeface="+mn-ea"/>
                <a:ea typeface="+mn-ea"/>
              </a:rPr>
              <a:t>收入</a:t>
            </a:r>
            <a:r>
              <a:rPr lang="en-US" altLang="zh-CN" sz="2000" b="1" dirty="0">
                <a:solidFill>
                  <a:srgbClr val="000000"/>
                </a:solidFill>
                <a:latin typeface="+mn-ea"/>
                <a:ea typeface="+mn-ea"/>
              </a:rPr>
              <a:t>           90 000</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贷：</a:t>
            </a:r>
            <a:r>
              <a:rPr lang="zh-CN" altLang="en-US" sz="2000" b="1" dirty="0">
                <a:solidFill>
                  <a:srgbClr val="000000"/>
                </a:solidFill>
                <a:latin typeface="+mn-ea"/>
              </a:rPr>
              <a:t>营业</a:t>
            </a:r>
            <a:r>
              <a:rPr lang="zh-CN" altLang="zh-CN" sz="2000" b="1" dirty="0">
                <a:solidFill>
                  <a:srgbClr val="000000"/>
                </a:solidFill>
                <a:latin typeface="+mn-ea"/>
                <a:ea typeface="+mn-ea"/>
              </a:rPr>
              <a:t>成本</a:t>
            </a:r>
            <a:r>
              <a:rPr lang="en-US" altLang="zh-CN" sz="2000" b="1" dirty="0">
                <a:solidFill>
                  <a:srgbClr val="000000"/>
                </a:solidFill>
                <a:latin typeface="+mn-ea"/>
                <a:ea typeface="+mn-ea"/>
              </a:rPr>
              <a:t>           66 000</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存货</a:t>
            </a:r>
            <a:r>
              <a:rPr lang="en-US" altLang="zh-CN" sz="2000" b="1" dirty="0">
                <a:solidFill>
                  <a:srgbClr val="000000"/>
                </a:solidFill>
                <a:latin typeface="+mn-ea"/>
                <a:ea typeface="+mn-ea"/>
              </a:rPr>
              <a:t>               24 000</a:t>
            </a:r>
          </a:p>
          <a:p>
            <a:pPr indent="538480">
              <a:spcBef>
                <a:spcPct val="0"/>
              </a:spcBef>
              <a:buClrTx/>
              <a:buSzTx/>
              <a:buFontTx/>
              <a:buNone/>
            </a:pPr>
            <a:endParaRPr lang="zh-CN" altLang="zh-CN" sz="2000" b="1" dirty="0">
              <a:solidFill>
                <a:srgbClr val="000000"/>
              </a:solidFill>
              <a:latin typeface="+mn-ea"/>
              <a:ea typeface="+mn-ea"/>
            </a:endParaRPr>
          </a:p>
          <a:p>
            <a:pPr indent="538480">
              <a:spcBef>
                <a:spcPct val="0"/>
              </a:spcBef>
              <a:buClrTx/>
              <a:buSzTx/>
              <a:buFontTx/>
              <a:buNone/>
            </a:pPr>
            <a:r>
              <a:rPr lang="zh-CN" altLang="zh-CN" sz="2000" b="1" dirty="0">
                <a:solidFill>
                  <a:srgbClr val="000000"/>
                </a:solidFill>
                <a:latin typeface="+mn-ea"/>
                <a:ea typeface="+mn-ea"/>
              </a:rPr>
              <a:t>（</a:t>
            </a:r>
            <a:r>
              <a:rPr lang="en-US" altLang="zh-CN" sz="2000" b="1" dirty="0">
                <a:solidFill>
                  <a:srgbClr val="000000"/>
                </a:solidFill>
                <a:latin typeface="+mn-ea"/>
                <a:ea typeface="+mn-ea"/>
              </a:rPr>
              <a:t>3</a:t>
            </a:r>
            <a:r>
              <a:rPr lang="zh-CN" altLang="zh-CN" sz="2000" b="1" dirty="0">
                <a:solidFill>
                  <a:srgbClr val="000000"/>
                </a:solidFill>
                <a:latin typeface="+mn-ea"/>
                <a:ea typeface="+mn-ea"/>
              </a:rPr>
              <a:t>）非专利技术抵銷（逆销）。</a:t>
            </a:r>
          </a:p>
          <a:p>
            <a:pPr indent="538480">
              <a:spcBef>
                <a:spcPct val="0"/>
              </a:spcBef>
              <a:buClrTx/>
              <a:buSzTx/>
              <a:buFontTx/>
              <a:buNone/>
            </a:pPr>
            <a:r>
              <a:rPr lang="zh-CN" altLang="zh-CN" sz="2000" b="1" dirty="0">
                <a:solidFill>
                  <a:srgbClr val="000000"/>
                </a:solidFill>
                <a:latin typeface="+mn-ea"/>
                <a:ea typeface="+mn-ea"/>
              </a:rPr>
              <a:t>借：长期股权投资</a:t>
            </a:r>
            <a:r>
              <a:rPr lang="en-US" altLang="zh-CN" sz="2000" b="1" dirty="0">
                <a:solidFill>
                  <a:srgbClr val="000000"/>
                </a:solidFill>
                <a:latin typeface="+mn-ea"/>
                <a:ea typeface="+mn-ea"/>
              </a:rPr>
              <a:t>        12 000</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少数股东权益</a:t>
            </a:r>
            <a:r>
              <a:rPr lang="en-US" altLang="zh-CN" sz="2000" b="1" dirty="0">
                <a:solidFill>
                  <a:srgbClr val="000000"/>
                </a:solidFill>
                <a:latin typeface="+mn-ea"/>
                <a:ea typeface="+mn-ea"/>
              </a:rPr>
              <a:t>         3 000</a:t>
            </a:r>
            <a:endParaRPr lang="zh-CN" altLang="zh-CN" sz="2000" b="1" dirty="0">
              <a:solidFill>
                <a:srgbClr val="000000"/>
              </a:solidFill>
              <a:latin typeface="+mn-ea"/>
              <a:ea typeface="+mn-ea"/>
            </a:endParaRPr>
          </a:p>
          <a:p>
            <a:pPr indent="538480">
              <a:spcBef>
                <a:spcPct val="0"/>
              </a:spcBef>
              <a:buClrTx/>
              <a:buSzTx/>
              <a:buFontTx/>
              <a:buNone/>
            </a:pPr>
            <a:r>
              <a:rPr lang="en-US" altLang="zh-CN" sz="2000" b="1" dirty="0">
                <a:solidFill>
                  <a:srgbClr val="000000"/>
                </a:solidFill>
                <a:latin typeface="+mn-ea"/>
                <a:ea typeface="+mn-ea"/>
              </a:rPr>
              <a:t>  </a:t>
            </a:r>
            <a:r>
              <a:rPr lang="zh-CN" altLang="zh-CN" sz="2000" b="1" dirty="0">
                <a:solidFill>
                  <a:srgbClr val="000000"/>
                </a:solidFill>
                <a:latin typeface="+mn-ea"/>
                <a:ea typeface="+mn-ea"/>
              </a:rPr>
              <a:t>贷：</a:t>
            </a:r>
            <a:r>
              <a:rPr lang="zh-CN" altLang="en-US" sz="2000" b="1" dirty="0">
                <a:solidFill>
                  <a:srgbClr val="000000"/>
                </a:solidFill>
                <a:latin typeface="+mn-ea"/>
                <a:ea typeface="+mn-ea"/>
              </a:rPr>
              <a:t>资产处置损益</a:t>
            </a:r>
            <a:r>
              <a:rPr lang="en-US" altLang="zh-CN" sz="2000" b="1" dirty="0">
                <a:solidFill>
                  <a:srgbClr val="000000"/>
                </a:solidFill>
                <a:latin typeface="+mn-ea"/>
                <a:ea typeface="+mn-ea"/>
              </a:rPr>
              <a:t>                      15 000</a:t>
            </a:r>
            <a:endParaRPr lang="zh-CN" altLang="zh-CN" sz="2000" b="1" dirty="0">
              <a:solidFill>
                <a:srgbClr val="000000"/>
              </a:solidFill>
              <a:latin typeface="+mn-ea"/>
              <a:ea typeface="+mn-ea"/>
            </a:endParaRPr>
          </a:p>
          <a:p>
            <a:pPr>
              <a:spcBef>
                <a:spcPct val="0"/>
              </a:spcBef>
              <a:buClrTx/>
              <a:buSzTx/>
              <a:buFontTx/>
              <a:buNone/>
            </a:pPr>
            <a:endParaRPr lang="zh-CN" altLang="en-US" sz="20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FB49475-26B5-4886-8D10-F51F37389ABF}" type="slidenum">
              <a:rPr kumimoji="0" lang="en-US" altLang="zh-CN" sz="1400"/>
              <a:t>85</a:t>
            </a:fld>
            <a:endParaRPr kumimoji="0" lang="en-US" altLang="zh-CN" sz="1400"/>
          </a:p>
        </p:txBody>
      </p:sp>
      <p:sp>
        <p:nvSpPr>
          <p:cNvPr id="199683" name="文本框 2"/>
          <p:cNvSpPr txBox="1">
            <a:spLocks noChangeArrowheads="1"/>
          </p:cNvSpPr>
          <p:nvPr/>
        </p:nvSpPr>
        <p:spPr bwMode="auto">
          <a:xfrm>
            <a:off x="179513" y="116632"/>
            <a:ext cx="432047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zh-CN" sz="2000" b="1" dirty="0">
                <a:solidFill>
                  <a:srgbClr val="000000"/>
                </a:solidFill>
              </a:rPr>
              <a:t>（</a:t>
            </a:r>
            <a:r>
              <a:rPr lang="en-US" altLang="zh-CN" sz="2000" b="1" dirty="0">
                <a:solidFill>
                  <a:srgbClr val="000000"/>
                </a:solidFill>
              </a:rPr>
              <a:t>4</a:t>
            </a:r>
            <a:r>
              <a:rPr lang="zh-CN" altLang="zh-CN" sz="2000" b="1" dirty="0">
                <a:solidFill>
                  <a:srgbClr val="000000"/>
                </a:solidFill>
              </a:rPr>
              <a:t>）债券业务抵銷（逆销）。</a:t>
            </a:r>
          </a:p>
          <a:p>
            <a:pPr>
              <a:spcBef>
                <a:spcPct val="0"/>
              </a:spcBef>
              <a:buClrTx/>
              <a:buSzTx/>
              <a:buFontTx/>
              <a:buNone/>
            </a:pPr>
            <a:r>
              <a:rPr lang="zh-CN" altLang="zh-CN" sz="2000" b="1" dirty="0">
                <a:solidFill>
                  <a:srgbClr val="000000"/>
                </a:solidFill>
              </a:rPr>
              <a:t>借：应付债券</a:t>
            </a:r>
            <a:r>
              <a:rPr lang="en-US" altLang="zh-CN" sz="2000" b="1" dirty="0">
                <a:solidFill>
                  <a:srgbClr val="000000"/>
                </a:solidFill>
              </a:rPr>
              <a:t>            150 000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利息收入</a:t>
            </a:r>
            <a:r>
              <a:rPr lang="en-US" altLang="zh-CN" sz="2000" b="1" dirty="0">
                <a:solidFill>
                  <a:srgbClr val="000000"/>
                </a:solidFill>
              </a:rPr>
              <a:t>              9 750  </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贷：</a:t>
            </a:r>
            <a:r>
              <a:rPr lang="zh-CN" altLang="en-US" sz="2000" b="1" dirty="0">
                <a:solidFill>
                  <a:srgbClr val="000000"/>
                </a:solidFill>
              </a:rPr>
              <a:t>债权投资</a:t>
            </a:r>
            <a:r>
              <a:rPr lang="en-US" altLang="zh-CN" sz="2000" b="1" dirty="0">
                <a:solidFill>
                  <a:srgbClr val="000000"/>
                </a:solidFill>
              </a:rPr>
              <a:t>             138 750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利息费用</a:t>
            </a:r>
            <a:r>
              <a:rPr lang="en-US" altLang="zh-CN" sz="2000" b="1" dirty="0">
                <a:solidFill>
                  <a:srgbClr val="000000"/>
                </a:solidFill>
              </a:rPr>
              <a:t>                    7 500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债券推定赎回损益</a:t>
            </a:r>
            <a:r>
              <a:rPr lang="en-US" altLang="zh-CN" sz="2000" b="1" dirty="0">
                <a:solidFill>
                  <a:srgbClr val="000000"/>
                </a:solidFill>
              </a:rPr>
              <a:t>    13 500</a:t>
            </a:r>
          </a:p>
          <a:p>
            <a:pPr>
              <a:spcBef>
                <a:spcPct val="0"/>
              </a:spcBef>
              <a:buClrTx/>
              <a:buSzTx/>
              <a:buFontTx/>
              <a:buNone/>
            </a:pPr>
            <a:r>
              <a:rPr lang="zh-CN" altLang="zh-CN" sz="2000" b="1" dirty="0">
                <a:solidFill>
                  <a:srgbClr val="000000"/>
                </a:solidFill>
              </a:rPr>
              <a:t>（</a:t>
            </a:r>
            <a:r>
              <a:rPr lang="en-US" altLang="zh-CN" sz="2000" b="1" dirty="0">
                <a:solidFill>
                  <a:srgbClr val="000000"/>
                </a:solidFill>
              </a:rPr>
              <a:t>5</a:t>
            </a:r>
            <a:r>
              <a:rPr lang="zh-CN" altLang="zh-CN" sz="2000" b="1" dirty="0">
                <a:solidFill>
                  <a:srgbClr val="000000"/>
                </a:solidFill>
              </a:rPr>
              <a:t>）抵销投资收益</a:t>
            </a:r>
          </a:p>
          <a:p>
            <a:pPr>
              <a:spcBef>
                <a:spcPct val="0"/>
              </a:spcBef>
              <a:buClrTx/>
              <a:buSzTx/>
              <a:buFontTx/>
              <a:buNone/>
            </a:pPr>
            <a:r>
              <a:rPr lang="zh-CN" altLang="zh-CN" sz="2000" b="1" dirty="0">
                <a:solidFill>
                  <a:srgbClr val="000000"/>
                </a:solidFill>
              </a:rPr>
              <a:t>借：投资收益</a:t>
            </a:r>
            <a:r>
              <a:rPr lang="en-US" altLang="zh-CN" sz="2000" b="1" dirty="0">
                <a:solidFill>
                  <a:srgbClr val="000000"/>
                </a:solidFill>
              </a:rPr>
              <a:t>      86 000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少数股东权益</a:t>
            </a:r>
            <a:r>
              <a:rPr lang="en-US" altLang="zh-CN" sz="2000" b="1" dirty="0">
                <a:solidFill>
                  <a:srgbClr val="000000"/>
                </a:solidFill>
              </a:rPr>
              <a:t>   6 000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贷：分派现金股利</a:t>
            </a:r>
            <a:r>
              <a:rPr lang="en-US" altLang="zh-CN" sz="2000" b="1" dirty="0">
                <a:solidFill>
                  <a:srgbClr val="000000"/>
                </a:solidFill>
              </a:rPr>
              <a:t>     30 000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长期股权投资</a:t>
            </a:r>
            <a:r>
              <a:rPr lang="en-US" altLang="zh-CN" sz="2000" b="1" dirty="0">
                <a:solidFill>
                  <a:srgbClr val="000000"/>
                </a:solidFill>
              </a:rPr>
              <a:t>     62 000</a:t>
            </a:r>
          </a:p>
          <a:p>
            <a:pPr>
              <a:spcBef>
                <a:spcPct val="0"/>
              </a:spcBef>
              <a:buClrTx/>
              <a:buSzTx/>
              <a:buFontTx/>
              <a:buNone/>
            </a:pPr>
            <a:r>
              <a:rPr lang="zh-CN" altLang="zh-CN" sz="2000" b="1" dirty="0">
                <a:solidFill>
                  <a:srgbClr val="000000"/>
                </a:solidFill>
              </a:rPr>
              <a:t>（</a:t>
            </a:r>
            <a:r>
              <a:rPr lang="en-US" altLang="zh-CN" sz="2000" b="1" dirty="0">
                <a:solidFill>
                  <a:srgbClr val="000000"/>
                </a:solidFill>
              </a:rPr>
              <a:t>6</a:t>
            </a:r>
            <a:r>
              <a:rPr lang="zh-CN" altLang="zh-CN" sz="2000" b="1" dirty="0">
                <a:solidFill>
                  <a:srgbClr val="000000"/>
                </a:solidFill>
              </a:rPr>
              <a:t>）抵销提取的盈余公积</a:t>
            </a:r>
          </a:p>
          <a:p>
            <a:pPr>
              <a:spcBef>
                <a:spcPct val="0"/>
              </a:spcBef>
              <a:buClrTx/>
              <a:buSzTx/>
              <a:buFontTx/>
              <a:buNone/>
            </a:pPr>
            <a:r>
              <a:rPr lang="zh-CN" altLang="zh-CN" sz="2000" b="1" dirty="0">
                <a:solidFill>
                  <a:srgbClr val="000000"/>
                </a:solidFill>
              </a:rPr>
              <a:t>借：盈余公积</a:t>
            </a:r>
            <a:r>
              <a:rPr lang="en-US" altLang="zh-CN" sz="2000" b="1" dirty="0">
                <a:solidFill>
                  <a:srgbClr val="000000"/>
                </a:solidFill>
              </a:rPr>
              <a:t>  58 000</a:t>
            </a:r>
            <a:endParaRPr lang="zh-CN" altLang="zh-CN" sz="2000" b="1" dirty="0">
              <a:solidFill>
                <a:srgbClr val="000000"/>
              </a:solidFill>
            </a:endParaRPr>
          </a:p>
          <a:p>
            <a:pPr>
              <a:spcBef>
                <a:spcPct val="0"/>
              </a:spcBef>
              <a:buClrTx/>
              <a:buSzTx/>
              <a:buFontTx/>
              <a:buNone/>
            </a:pPr>
            <a:r>
              <a:rPr lang="en-US" altLang="zh-CN" sz="2000" b="1" dirty="0">
                <a:solidFill>
                  <a:srgbClr val="000000"/>
                </a:solidFill>
              </a:rPr>
              <a:t>  </a:t>
            </a:r>
            <a:r>
              <a:rPr lang="zh-CN" altLang="zh-CN" sz="2000" b="1" dirty="0">
                <a:solidFill>
                  <a:srgbClr val="000000"/>
                </a:solidFill>
              </a:rPr>
              <a:t>贷：提取盈余公积</a:t>
            </a:r>
            <a:r>
              <a:rPr lang="en-US" altLang="zh-CN" sz="2000" b="1" dirty="0">
                <a:solidFill>
                  <a:srgbClr val="000000"/>
                </a:solidFill>
              </a:rPr>
              <a:t>  58 000</a:t>
            </a:r>
            <a:endParaRPr lang="zh-CN" altLang="zh-CN" sz="2000" b="1" dirty="0">
              <a:solidFill>
                <a:srgbClr val="000000"/>
              </a:solidFill>
            </a:endParaRPr>
          </a:p>
          <a:p>
            <a:pPr>
              <a:spcBef>
                <a:spcPct val="0"/>
              </a:spcBef>
              <a:buClrTx/>
              <a:buSzTx/>
              <a:buFontTx/>
              <a:buNone/>
            </a:pPr>
            <a:endParaRPr lang="zh-CN" altLang="en-US" sz="2000" b="1" dirty="0"/>
          </a:p>
        </p:txBody>
      </p:sp>
      <p:sp useBgFill="1">
        <p:nvSpPr>
          <p:cNvPr id="4" name="矩形 2"/>
          <p:cNvSpPr>
            <a:spLocks noChangeArrowheads="1"/>
          </p:cNvSpPr>
          <p:nvPr/>
        </p:nvSpPr>
        <p:spPr bwMode="auto">
          <a:xfrm>
            <a:off x="4320952" y="2564904"/>
            <a:ext cx="4464496" cy="360098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6670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indent="0">
              <a:spcBef>
                <a:spcPct val="0"/>
              </a:spcBef>
              <a:buClrTx/>
              <a:buSzTx/>
              <a:buFontTx/>
              <a:buNone/>
            </a:pPr>
            <a:r>
              <a:rPr lang="zh-CN" altLang="zh-CN" sz="2000" b="1" dirty="0">
                <a:solidFill>
                  <a:srgbClr val="000000"/>
                </a:solidFill>
                <a:latin typeface="+mn-ea"/>
                <a:ea typeface="+mn-ea"/>
                <a:cs typeface="SimSun-Identity-H"/>
              </a:rPr>
              <a:t>（</a:t>
            </a:r>
            <a:r>
              <a:rPr lang="en-US" altLang="zh-CN" sz="2000" b="1" dirty="0">
                <a:solidFill>
                  <a:srgbClr val="000000"/>
                </a:solidFill>
                <a:latin typeface="+mn-ea"/>
                <a:ea typeface="+mn-ea"/>
                <a:cs typeface="SimSun-Identity-H"/>
              </a:rPr>
              <a:t>7</a:t>
            </a:r>
            <a:r>
              <a:rPr lang="zh-CN" altLang="zh-CN" sz="2000" b="1" dirty="0">
                <a:solidFill>
                  <a:srgbClr val="000000"/>
                </a:solidFill>
                <a:latin typeface="+mn-ea"/>
                <a:ea typeface="+mn-ea"/>
                <a:cs typeface="SimSun-Identity-H"/>
              </a:rPr>
              <a:t>）抵销期初长期股权投资、子公司所有者权益</a:t>
            </a:r>
            <a:endParaRPr lang="zh-CN" altLang="zh-CN" sz="2000" b="1" dirty="0">
              <a:solidFill>
                <a:srgbClr val="000000"/>
              </a:solidFill>
              <a:latin typeface="+mn-ea"/>
              <a:ea typeface="+mn-ea"/>
              <a:cs typeface="Times New Roman" panose="02020603050405020304" charset="0"/>
            </a:endParaRPr>
          </a:p>
          <a:p>
            <a:pPr indent="0">
              <a:spcBef>
                <a:spcPct val="0"/>
              </a:spcBef>
              <a:buClrTx/>
              <a:buSzTx/>
              <a:buFontTx/>
              <a:buNone/>
            </a:pPr>
            <a:r>
              <a:rPr lang="zh-CN" altLang="zh-CN" sz="2000" b="1" dirty="0">
                <a:solidFill>
                  <a:srgbClr val="000000"/>
                </a:solidFill>
                <a:latin typeface="+mn-ea"/>
                <a:ea typeface="+mn-ea"/>
                <a:cs typeface="SimSun-Identity-H"/>
              </a:rPr>
              <a:t>借：股本</a:t>
            </a:r>
            <a:r>
              <a:rPr lang="en-US" altLang="zh-CN" sz="2000" b="1" dirty="0">
                <a:solidFill>
                  <a:srgbClr val="000000"/>
                </a:solidFill>
                <a:latin typeface="+mn-ea"/>
                <a:ea typeface="+mn-ea"/>
                <a:cs typeface="SimSun-Identity-H"/>
              </a:rPr>
              <a:t>  300 000</a:t>
            </a:r>
            <a:endParaRPr lang="zh-CN" altLang="zh-CN" sz="2000" b="1" dirty="0">
              <a:solidFill>
                <a:srgbClr val="000000"/>
              </a:solidFill>
              <a:latin typeface="+mn-ea"/>
              <a:ea typeface="+mn-ea"/>
              <a:cs typeface="Times New Roman" panose="02020603050405020304" charset="0"/>
            </a:endParaRPr>
          </a:p>
          <a:p>
            <a:pPr indent="0">
              <a:spcBef>
                <a:spcPct val="0"/>
              </a:spcBef>
              <a:buClrTx/>
              <a:buSzTx/>
              <a:buFontTx/>
              <a:buNone/>
            </a:pPr>
            <a:r>
              <a:rPr lang="en-US" altLang="zh-CN" sz="2000" b="1" dirty="0">
                <a:solidFill>
                  <a:srgbClr val="000000"/>
                </a:solidFill>
                <a:latin typeface="+mn-ea"/>
                <a:ea typeface="+mn-ea"/>
                <a:cs typeface="SimSun-Identity-H"/>
              </a:rPr>
              <a:t>    </a:t>
            </a:r>
            <a:r>
              <a:rPr lang="zh-CN" altLang="zh-CN" sz="2000" b="1" dirty="0">
                <a:solidFill>
                  <a:srgbClr val="000000"/>
                </a:solidFill>
                <a:latin typeface="+mn-ea"/>
                <a:ea typeface="+mn-ea"/>
                <a:cs typeface="SimSun-Identity-H"/>
              </a:rPr>
              <a:t>资本公积</a:t>
            </a:r>
            <a:r>
              <a:rPr lang="en-US" altLang="zh-CN" sz="2000" b="1" dirty="0">
                <a:solidFill>
                  <a:srgbClr val="000000"/>
                </a:solidFill>
                <a:latin typeface="+mn-ea"/>
                <a:ea typeface="+mn-ea"/>
                <a:cs typeface="SimSun-Identity-H"/>
              </a:rPr>
              <a:t>  150000</a:t>
            </a:r>
            <a:endParaRPr lang="zh-CN" altLang="zh-CN" sz="2000" b="1" dirty="0">
              <a:solidFill>
                <a:srgbClr val="000000"/>
              </a:solidFill>
              <a:latin typeface="+mn-ea"/>
              <a:ea typeface="+mn-ea"/>
              <a:cs typeface="Times New Roman" panose="02020603050405020304" charset="0"/>
            </a:endParaRPr>
          </a:p>
          <a:p>
            <a:pPr indent="0">
              <a:spcBef>
                <a:spcPct val="0"/>
              </a:spcBef>
              <a:buClrTx/>
              <a:buSzTx/>
              <a:buFontTx/>
              <a:buNone/>
            </a:pPr>
            <a:r>
              <a:rPr lang="en-US" altLang="zh-CN" sz="2000" b="1" dirty="0">
                <a:solidFill>
                  <a:srgbClr val="000000"/>
                </a:solidFill>
                <a:latin typeface="+mn-ea"/>
                <a:ea typeface="+mn-ea"/>
                <a:cs typeface="SimSun-Identity-H"/>
              </a:rPr>
              <a:t>    </a:t>
            </a:r>
            <a:r>
              <a:rPr lang="zh-CN" altLang="zh-CN" sz="2000" b="1" dirty="0">
                <a:solidFill>
                  <a:srgbClr val="000000"/>
                </a:solidFill>
                <a:latin typeface="+mn-ea"/>
                <a:ea typeface="+mn-ea"/>
                <a:cs typeface="SimSun-Identity-H"/>
              </a:rPr>
              <a:t>盈余公积</a:t>
            </a:r>
            <a:r>
              <a:rPr lang="en-US" altLang="zh-CN" sz="2000" b="1" dirty="0">
                <a:solidFill>
                  <a:srgbClr val="000000"/>
                </a:solidFill>
                <a:latin typeface="+mn-ea"/>
                <a:ea typeface="+mn-ea"/>
                <a:cs typeface="SimSun-Identity-H"/>
              </a:rPr>
              <a:t>  67000</a:t>
            </a:r>
            <a:endParaRPr lang="zh-CN" altLang="zh-CN" sz="2000" b="1" dirty="0">
              <a:solidFill>
                <a:srgbClr val="000000"/>
              </a:solidFill>
              <a:latin typeface="+mn-ea"/>
              <a:ea typeface="+mn-ea"/>
              <a:cs typeface="Times New Roman" panose="02020603050405020304" charset="0"/>
            </a:endParaRPr>
          </a:p>
          <a:p>
            <a:pPr indent="0">
              <a:spcBef>
                <a:spcPct val="0"/>
              </a:spcBef>
              <a:buClrTx/>
              <a:buSzTx/>
              <a:buFontTx/>
              <a:buNone/>
            </a:pPr>
            <a:r>
              <a:rPr lang="en-US" altLang="zh-CN" sz="2000" b="1" dirty="0">
                <a:solidFill>
                  <a:srgbClr val="000000"/>
                </a:solidFill>
                <a:latin typeface="+mn-ea"/>
                <a:ea typeface="+mn-ea"/>
                <a:cs typeface="SimSun-Identity-H"/>
              </a:rPr>
              <a:t>    </a:t>
            </a:r>
            <a:r>
              <a:rPr lang="zh-CN" altLang="zh-CN" sz="2000" b="1" dirty="0">
                <a:solidFill>
                  <a:srgbClr val="000000"/>
                </a:solidFill>
                <a:latin typeface="+mn-ea"/>
                <a:ea typeface="+mn-ea"/>
                <a:cs typeface="SimSun-Identity-H"/>
              </a:rPr>
              <a:t>年初未分配利润</a:t>
            </a:r>
            <a:r>
              <a:rPr lang="en-US" altLang="zh-CN" sz="2000" b="1" dirty="0">
                <a:solidFill>
                  <a:srgbClr val="000000"/>
                </a:solidFill>
                <a:latin typeface="+mn-ea"/>
                <a:ea typeface="+mn-ea"/>
                <a:cs typeface="SimSun-Identity-H"/>
              </a:rPr>
              <a:t> 8000</a:t>
            </a:r>
            <a:endParaRPr lang="zh-CN" altLang="zh-CN" sz="2000" b="1" dirty="0">
              <a:solidFill>
                <a:srgbClr val="000000"/>
              </a:solidFill>
              <a:latin typeface="+mn-ea"/>
              <a:ea typeface="+mn-ea"/>
              <a:cs typeface="Times New Roman" panose="02020603050405020304" charset="0"/>
            </a:endParaRPr>
          </a:p>
          <a:p>
            <a:pPr indent="0">
              <a:spcBef>
                <a:spcPct val="0"/>
              </a:spcBef>
              <a:buClrTx/>
              <a:buSzTx/>
              <a:buFontTx/>
              <a:buNone/>
            </a:pPr>
            <a:r>
              <a:rPr lang="en-US" altLang="zh-CN" sz="2000" b="1" dirty="0">
                <a:solidFill>
                  <a:srgbClr val="000000"/>
                </a:solidFill>
                <a:latin typeface="+mn-ea"/>
                <a:ea typeface="+mn-ea"/>
                <a:cs typeface="SimSun-Identity-H"/>
              </a:rPr>
              <a:t>    </a:t>
            </a:r>
            <a:r>
              <a:rPr lang="zh-CN" altLang="en-US" sz="2000" b="1" dirty="0">
                <a:solidFill>
                  <a:srgbClr val="000000"/>
                </a:solidFill>
                <a:latin typeface="+mn-ea"/>
                <a:ea typeface="+mn-ea"/>
                <a:cs typeface="SimSun-Identity-H"/>
              </a:rPr>
              <a:t>无形资产</a:t>
            </a:r>
            <a:r>
              <a:rPr lang="en-US" altLang="zh-CN" sz="2000" b="1" dirty="0">
                <a:solidFill>
                  <a:srgbClr val="000000"/>
                </a:solidFill>
                <a:latin typeface="+mn-ea"/>
                <a:ea typeface="+mn-ea"/>
                <a:cs typeface="SimSun-Identity-H"/>
              </a:rPr>
              <a:t>-</a:t>
            </a:r>
            <a:r>
              <a:rPr lang="zh-CN" altLang="zh-CN" sz="2000" b="1" dirty="0">
                <a:solidFill>
                  <a:srgbClr val="000000"/>
                </a:solidFill>
                <a:latin typeface="+mn-ea"/>
                <a:ea typeface="+mn-ea"/>
                <a:cs typeface="SimSun-Identity-H"/>
              </a:rPr>
              <a:t>专利技术</a:t>
            </a:r>
            <a:r>
              <a:rPr lang="en-US" altLang="zh-CN" sz="2000" b="1" dirty="0">
                <a:solidFill>
                  <a:srgbClr val="000000"/>
                </a:solidFill>
                <a:latin typeface="+mn-ea"/>
                <a:ea typeface="+mn-ea"/>
                <a:cs typeface="SimSun-Identity-H"/>
              </a:rPr>
              <a:t> 11250 </a:t>
            </a:r>
          </a:p>
          <a:p>
            <a:pPr indent="0">
              <a:spcBef>
                <a:spcPct val="0"/>
              </a:spcBef>
              <a:buClrTx/>
              <a:buSzTx/>
              <a:buFontTx/>
              <a:buNone/>
            </a:pPr>
            <a:r>
              <a:rPr lang="en-US" altLang="zh-CN" sz="2000" b="1" dirty="0">
                <a:solidFill>
                  <a:srgbClr val="000000"/>
                </a:solidFill>
                <a:latin typeface="+mn-ea"/>
                <a:ea typeface="+mn-ea"/>
                <a:cs typeface="SimSun-Identity-H"/>
              </a:rPr>
              <a:t> </a:t>
            </a:r>
            <a:r>
              <a:rPr lang="zh-CN" altLang="zh-CN" sz="2000" b="1" dirty="0">
                <a:solidFill>
                  <a:srgbClr val="000000"/>
                </a:solidFill>
                <a:latin typeface="+mn-ea"/>
                <a:ea typeface="+mn-ea"/>
                <a:cs typeface="SimSun-Identity-H"/>
              </a:rPr>
              <a:t>贷：长期股权投资</a:t>
            </a:r>
            <a:r>
              <a:rPr lang="en-US" altLang="zh-CN" sz="2000" b="1" dirty="0">
                <a:solidFill>
                  <a:srgbClr val="000000"/>
                </a:solidFill>
                <a:latin typeface="+mn-ea"/>
                <a:ea typeface="+mn-ea"/>
                <a:cs typeface="SimSun-Identity-H"/>
              </a:rPr>
              <a:t>        429 000</a:t>
            </a:r>
            <a:endParaRPr lang="zh-CN" altLang="zh-CN" sz="2000" b="1" dirty="0">
              <a:solidFill>
                <a:srgbClr val="000000"/>
              </a:solidFill>
              <a:latin typeface="+mn-ea"/>
              <a:ea typeface="+mn-ea"/>
              <a:cs typeface="Times New Roman" panose="02020603050405020304" charset="0"/>
            </a:endParaRPr>
          </a:p>
          <a:p>
            <a:pPr indent="0">
              <a:spcBef>
                <a:spcPct val="0"/>
              </a:spcBef>
              <a:buClrTx/>
              <a:buSzTx/>
              <a:buFontTx/>
              <a:buNone/>
            </a:pPr>
            <a:r>
              <a:rPr lang="en-US" altLang="zh-CN" sz="2000" b="1" dirty="0">
                <a:solidFill>
                  <a:srgbClr val="000000"/>
                </a:solidFill>
                <a:latin typeface="+mn-ea"/>
                <a:ea typeface="+mn-ea"/>
                <a:cs typeface="SimSun-Identity-H"/>
              </a:rPr>
              <a:t>      </a:t>
            </a:r>
            <a:r>
              <a:rPr lang="zh-CN" altLang="zh-CN" sz="2000" b="1" dirty="0">
                <a:solidFill>
                  <a:srgbClr val="000000"/>
                </a:solidFill>
                <a:latin typeface="+mn-ea"/>
                <a:ea typeface="+mn-ea"/>
                <a:cs typeface="SimSun-Identity-H"/>
              </a:rPr>
              <a:t>少数股东权益</a:t>
            </a:r>
            <a:r>
              <a:rPr lang="en-US" altLang="zh-CN" sz="2000" b="1" dirty="0">
                <a:solidFill>
                  <a:srgbClr val="000000"/>
                </a:solidFill>
                <a:latin typeface="+mn-ea"/>
                <a:ea typeface="+mn-ea"/>
                <a:cs typeface="SimSun-Identity-H"/>
              </a:rPr>
              <a:t>       107 250</a:t>
            </a:r>
          </a:p>
          <a:p>
            <a:pPr indent="0">
              <a:spcBef>
                <a:spcPct val="0"/>
              </a:spcBef>
              <a:buClrTx/>
              <a:buSzTx/>
              <a:buNone/>
            </a:pPr>
            <a:endParaRPr lang="en-US" altLang="zh-CN" sz="1600" b="1" dirty="0">
              <a:solidFill>
                <a:srgbClr val="000000"/>
              </a:solidFill>
              <a:latin typeface="+mn-ea"/>
              <a:ea typeface="+mn-ea"/>
              <a:cs typeface="SimSun-Identity-H"/>
            </a:endParaRPr>
          </a:p>
          <a:p>
            <a:pPr indent="0">
              <a:spcBef>
                <a:spcPct val="0"/>
              </a:spcBef>
              <a:buClrTx/>
              <a:buSzTx/>
              <a:buNone/>
            </a:pPr>
            <a:r>
              <a:rPr lang="zh-CN" altLang="zh-CN" sz="1600" b="1" dirty="0">
                <a:solidFill>
                  <a:srgbClr val="000000"/>
                </a:solidFill>
                <a:latin typeface="+mn-ea"/>
                <a:ea typeface="+mn-ea"/>
                <a:cs typeface="SimSun-Identity-H"/>
              </a:rPr>
              <a:t>（合并时专利的公允价值</a:t>
            </a:r>
            <a:endParaRPr lang="en-US" altLang="zh-CN" sz="1600" b="1" dirty="0">
              <a:solidFill>
                <a:srgbClr val="000000"/>
              </a:solidFill>
              <a:latin typeface="+mn-ea"/>
              <a:ea typeface="+mn-ea"/>
              <a:cs typeface="SimSun-Identity-H"/>
            </a:endParaRPr>
          </a:p>
          <a:p>
            <a:pPr indent="0">
              <a:spcBef>
                <a:spcPct val="0"/>
              </a:spcBef>
              <a:buClrTx/>
              <a:buSzTx/>
              <a:buNone/>
            </a:pPr>
            <a:r>
              <a:rPr lang="en-US" altLang="zh-CN" sz="1600" b="1" dirty="0">
                <a:solidFill>
                  <a:srgbClr val="000000"/>
                </a:solidFill>
                <a:latin typeface="+mn-ea"/>
                <a:ea typeface="+mn-ea"/>
                <a:cs typeface="SimSun-Identity-H"/>
              </a:rPr>
              <a:t>=400000/0.8-487500=12500</a:t>
            </a:r>
            <a:r>
              <a:rPr lang="zh-CN" altLang="zh-CN" sz="1600" b="1" dirty="0">
                <a:solidFill>
                  <a:srgbClr val="000000"/>
                </a:solidFill>
                <a:latin typeface="+mn-ea"/>
                <a:ea typeface="+mn-ea"/>
                <a:cs typeface="SimSun-Identity-H"/>
              </a:rPr>
              <a:t>）</a:t>
            </a:r>
            <a:endParaRPr lang="zh-CN" altLang="zh-CN" sz="1600" b="1" dirty="0">
              <a:solidFill>
                <a:srgbClr val="000000"/>
              </a:solidFill>
              <a:latin typeface="+mn-ea"/>
              <a:ea typeface="+mn-ea"/>
              <a:cs typeface="Times New Roman" panose="0202060305040502030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5C2CDCFD-09AF-42CD-A60B-894DC6D90F23}" type="slidenum">
              <a:rPr kumimoji="0" lang="en-US" altLang="zh-CN" sz="1400"/>
              <a:t>86</a:t>
            </a:fld>
            <a:endParaRPr kumimoji="0" lang="en-US" altLang="zh-CN" sz="1400"/>
          </a:p>
        </p:txBody>
      </p:sp>
      <p:sp useBgFill="1">
        <p:nvSpPr>
          <p:cNvPr id="200707" name="矩形 2"/>
          <p:cNvSpPr>
            <a:spLocks noChangeArrowheads="1"/>
          </p:cNvSpPr>
          <p:nvPr/>
        </p:nvSpPr>
        <p:spPr bwMode="auto">
          <a:xfrm>
            <a:off x="251520" y="152400"/>
            <a:ext cx="8569325" cy="440120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zh-CN" altLang="zh-CN" sz="2000" b="1" dirty="0">
                <a:solidFill>
                  <a:srgbClr val="000000"/>
                </a:solidFill>
                <a:latin typeface="Calibri" panose="020F0502020204030204" pitchFamily="34" charset="0"/>
                <a:ea typeface="SimSun-Identity-H"/>
                <a:cs typeface="SimSun-Identity-H"/>
              </a:rPr>
              <a:t>（</a:t>
            </a:r>
            <a:r>
              <a:rPr lang="en-US" altLang="zh-CN" sz="2000" b="1" dirty="0">
                <a:solidFill>
                  <a:srgbClr val="000000"/>
                </a:solidFill>
                <a:latin typeface="Calibri" panose="020F0502020204030204" pitchFamily="34" charset="0"/>
                <a:ea typeface="SimSun-Identity-H"/>
                <a:cs typeface="SimSun-Identity-H"/>
              </a:rPr>
              <a:t>8</a:t>
            </a:r>
            <a:r>
              <a:rPr lang="zh-CN" altLang="zh-CN" sz="2000" b="1" dirty="0">
                <a:solidFill>
                  <a:srgbClr val="000000"/>
                </a:solidFill>
                <a:latin typeface="Calibri" panose="020F0502020204030204" pitchFamily="34" charset="0"/>
                <a:ea typeface="SimSun-Identity-H"/>
                <a:cs typeface="SimSun-Identity-H"/>
              </a:rPr>
              <a:t>）摊销合并价差</a:t>
            </a: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en-US" altLang="zh-CN" sz="2000" b="1" dirty="0">
                <a:solidFill>
                  <a:srgbClr val="000000"/>
                </a:solidFill>
                <a:latin typeface="Calibri" panose="020F0502020204030204" pitchFamily="34" charset="0"/>
                <a:ea typeface="SimSun-Identity-H"/>
                <a:cs typeface="SimSun-Identity-H"/>
              </a:rPr>
              <a:t> </a:t>
            </a:r>
            <a:r>
              <a:rPr lang="zh-CN" altLang="zh-CN" sz="2000" b="1" dirty="0">
                <a:solidFill>
                  <a:srgbClr val="000000"/>
                </a:solidFill>
                <a:latin typeface="Calibri" panose="020F0502020204030204" pitchFamily="34" charset="0"/>
                <a:ea typeface="SimSun-Identity-H"/>
                <a:cs typeface="SimSun-Identity-H"/>
              </a:rPr>
              <a:t>借：期间费用</a:t>
            </a:r>
            <a:r>
              <a:rPr lang="en-US" altLang="zh-CN" sz="2000" b="1" dirty="0">
                <a:solidFill>
                  <a:srgbClr val="000000"/>
                </a:solidFill>
                <a:latin typeface="Calibri" panose="020F0502020204030204" pitchFamily="34" charset="0"/>
                <a:ea typeface="SimSun-Identity-H"/>
                <a:cs typeface="SimSun-Identity-H"/>
              </a:rPr>
              <a:t> 1250</a:t>
            </a: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en-US" altLang="zh-CN" sz="2000" b="1" dirty="0">
                <a:solidFill>
                  <a:srgbClr val="000000"/>
                </a:solidFill>
                <a:latin typeface="宋体" panose="02010600030101010101" pitchFamily="2" charset="-122"/>
                <a:ea typeface="SimSun-Identity-H"/>
                <a:cs typeface="SimSun-Identity-H"/>
              </a:rPr>
              <a:t>   </a:t>
            </a:r>
            <a:r>
              <a:rPr lang="zh-CN" altLang="zh-CN" sz="2000" b="1" dirty="0">
                <a:solidFill>
                  <a:srgbClr val="000000"/>
                </a:solidFill>
                <a:latin typeface="Calibri" panose="020F0502020204030204" pitchFamily="34" charset="0"/>
                <a:ea typeface="SimSun-Identity-H"/>
                <a:cs typeface="SimSun-Identity-H"/>
              </a:rPr>
              <a:t>贷：</a:t>
            </a:r>
            <a:r>
              <a:rPr lang="zh-CN" altLang="en-US" sz="2000" b="1" dirty="0">
                <a:solidFill>
                  <a:srgbClr val="000000"/>
                </a:solidFill>
                <a:latin typeface="Calibri" panose="020F0502020204030204" pitchFamily="34" charset="0"/>
                <a:ea typeface="SimSun-Identity-H"/>
                <a:cs typeface="SimSun-Identity-H"/>
              </a:rPr>
              <a:t>无形资产</a:t>
            </a:r>
            <a:r>
              <a:rPr lang="en-US" altLang="zh-CN" sz="2000" b="1" dirty="0">
                <a:solidFill>
                  <a:srgbClr val="000000"/>
                </a:solidFill>
                <a:latin typeface="Calibri" panose="020F0502020204030204" pitchFamily="34" charset="0"/>
                <a:ea typeface="SimSun-Identity-H"/>
                <a:cs typeface="SimSun-Identity-H"/>
              </a:rPr>
              <a:t>-</a:t>
            </a:r>
            <a:r>
              <a:rPr lang="zh-CN" altLang="zh-CN" sz="2000" b="1" dirty="0">
                <a:solidFill>
                  <a:srgbClr val="000000"/>
                </a:solidFill>
                <a:latin typeface="Calibri" panose="020F0502020204030204" pitchFamily="34" charset="0"/>
                <a:ea typeface="SimSun-Identity-H"/>
                <a:cs typeface="SimSun-Identity-H"/>
              </a:rPr>
              <a:t>专利技术</a:t>
            </a:r>
            <a:r>
              <a:rPr lang="en-US" altLang="zh-CN" sz="2000" b="1" dirty="0">
                <a:solidFill>
                  <a:srgbClr val="000000"/>
                </a:solidFill>
                <a:latin typeface="Calibri" panose="020F0502020204030204" pitchFamily="34" charset="0"/>
                <a:ea typeface="SimSun-Identity-H"/>
                <a:cs typeface="SimSun-Identity-H"/>
              </a:rPr>
              <a:t>  1250</a:t>
            </a:r>
          </a:p>
          <a:p>
            <a:pPr>
              <a:spcBef>
                <a:spcPct val="0"/>
              </a:spcBef>
              <a:buClrTx/>
              <a:buSzTx/>
              <a:buFontTx/>
              <a:buNone/>
            </a:pP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zh-CN" altLang="zh-CN" sz="2000" b="1" dirty="0">
                <a:solidFill>
                  <a:srgbClr val="000000"/>
                </a:solidFill>
                <a:latin typeface="Calibri" panose="020F0502020204030204" pitchFamily="34" charset="0"/>
                <a:ea typeface="SimSun-Identity-H"/>
                <a:cs typeface="SimSun-Identity-H"/>
              </a:rPr>
              <a:t>（</a:t>
            </a:r>
            <a:r>
              <a:rPr lang="en-US" altLang="zh-CN" sz="2000" b="1" dirty="0">
                <a:solidFill>
                  <a:srgbClr val="000000"/>
                </a:solidFill>
                <a:latin typeface="Calibri" panose="020F0502020204030204" pitchFamily="34" charset="0"/>
                <a:ea typeface="SimSun-Identity-H"/>
                <a:cs typeface="SimSun-Identity-H"/>
              </a:rPr>
              <a:t>9</a:t>
            </a:r>
            <a:r>
              <a:rPr lang="zh-CN" altLang="zh-CN" sz="2000" b="1" dirty="0">
                <a:solidFill>
                  <a:srgbClr val="000000"/>
                </a:solidFill>
                <a:latin typeface="Calibri" panose="020F0502020204030204" pitchFamily="34" charset="0"/>
                <a:ea typeface="SimSun-Identity-H"/>
                <a:cs typeface="SimSun-Identity-H"/>
              </a:rPr>
              <a:t>）确认少数股东权益和利润</a:t>
            </a: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zh-CN" altLang="zh-CN" sz="2000" b="1" dirty="0">
                <a:solidFill>
                  <a:srgbClr val="000000"/>
                </a:solidFill>
                <a:latin typeface="Calibri" panose="020F0502020204030204" pitchFamily="34" charset="0"/>
                <a:ea typeface="SimSun-Identity-H"/>
                <a:cs typeface="SimSun-Identity-H"/>
              </a:rPr>
              <a:t>借：少数股东利润 </a:t>
            </a:r>
            <a:r>
              <a:rPr lang="en-US" altLang="zh-CN" sz="2000" b="1" dirty="0">
                <a:solidFill>
                  <a:srgbClr val="000000"/>
                </a:solidFill>
                <a:latin typeface="Calibri" panose="020F0502020204030204" pitchFamily="34" charset="0"/>
                <a:ea typeface="SimSun-Identity-H"/>
                <a:cs typeface="SimSun-Identity-H"/>
              </a:rPr>
              <a:t> 23000</a:t>
            </a: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en-US" altLang="zh-CN" sz="2000" b="1" dirty="0">
                <a:solidFill>
                  <a:srgbClr val="000000"/>
                </a:solidFill>
                <a:latin typeface="宋体" panose="02010600030101010101" pitchFamily="2" charset="-122"/>
                <a:ea typeface="SimSun-Identity-H"/>
                <a:cs typeface="SimSun-Identity-H"/>
              </a:rPr>
              <a:t>  </a:t>
            </a:r>
            <a:r>
              <a:rPr lang="zh-CN" altLang="zh-CN" sz="2000" b="1" dirty="0">
                <a:solidFill>
                  <a:srgbClr val="000000"/>
                </a:solidFill>
                <a:latin typeface="Calibri" panose="020F0502020204030204" pitchFamily="34" charset="0"/>
                <a:ea typeface="SimSun-Identity-H"/>
                <a:cs typeface="SimSun-Identity-H"/>
              </a:rPr>
              <a:t>贷：少数股东权益</a:t>
            </a:r>
            <a:r>
              <a:rPr lang="en-US" altLang="zh-CN" sz="2000" b="1" dirty="0">
                <a:solidFill>
                  <a:srgbClr val="000000"/>
                </a:solidFill>
                <a:latin typeface="Calibri" panose="020F0502020204030204" pitchFamily="34" charset="0"/>
                <a:ea typeface="SimSun-Identity-H"/>
                <a:cs typeface="SimSun-Identity-H"/>
              </a:rPr>
              <a:t>  23000 </a:t>
            </a:r>
            <a:r>
              <a:rPr lang="en-US" altLang="zh-CN" sz="1600" b="1" dirty="0">
                <a:solidFill>
                  <a:srgbClr val="000000"/>
                </a:solidFill>
                <a:latin typeface="宋体" panose="02010600030101010101" pitchFamily="2" charset="-122"/>
              </a:rPr>
              <a:t>[</a:t>
            </a:r>
            <a:r>
              <a:rPr lang="zh-CN" altLang="en-US" sz="1600" b="1" dirty="0">
                <a:solidFill>
                  <a:srgbClr val="000000"/>
                </a:solidFill>
                <a:latin typeface="宋体" panose="02010600030101010101" pitchFamily="2" charset="-122"/>
              </a:rPr>
              <a:t>（</a:t>
            </a:r>
            <a:r>
              <a:rPr lang="en-US" altLang="zh-CN" sz="1600" b="1" dirty="0">
                <a:solidFill>
                  <a:srgbClr val="000000"/>
                </a:solidFill>
                <a:latin typeface="宋体" panose="02010600030101010101" pitchFamily="2" charset="-122"/>
                <a:ea typeface="SimSun-Identity-H"/>
                <a:cs typeface="SimSun-Identity-H"/>
              </a:rPr>
              <a:t>90000-1250+15000+(150000-136500)*5/6)*0.2]</a:t>
            </a:r>
          </a:p>
          <a:p>
            <a:pPr>
              <a:spcBef>
                <a:spcPct val="0"/>
              </a:spcBef>
              <a:buClrTx/>
              <a:buSzTx/>
              <a:buFontTx/>
              <a:buNone/>
            </a:pP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zh-CN" altLang="zh-CN" sz="2000" b="1" dirty="0">
                <a:solidFill>
                  <a:srgbClr val="000000"/>
                </a:solidFill>
                <a:latin typeface="Calibri" panose="020F0502020204030204" pitchFamily="34" charset="0"/>
                <a:ea typeface="SimSun-Identity-H"/>
                <a:cs typeface="SimSun-Identity-H"/>
              </a:rPr>
              <a:t>（</a:t>
            </a:r>
            <a:r>
              <a:rPr lang="en-US" altLang="zh-CN" sz="2000" b="1" dirty="0">
                <a:solidFill>
                  <a:srgbClr val="000000"/>
                </a:solidFill>
                <a:latin typeface="Calibri" panose="020F0502020204030204" pitchFamily="34" charset="0"/>
                <a:ea typeface="SimSun-Identity-H"/>
                <a:cs typeface="SimSun-Identity-H"/>
              </a:rPr>
              <a:t>10</a:t>
            </a:r>
            <a:r>
              <a:rPr lang="zh-CN" altLang="zh-CN" sz="2000" b="1" dirty="0">
                <a:solidFill>
                  <a:srgbClr val="000000"/>
                </a:solidFill>
                <a:latin typeface="Calibri" panose="020F0502020204030204" pitchFamily="34" charset="0"/>
                <a:ea typeface="SimSun-Identity-H"/>
                <a:cs typeface="SimSun-Identity-H"/>
              </a:rPr>
              <a:t>）抵销应收应付款</a:t>
            </a:r>
            <a:r>
              <a:rPr lang="zh-CN" altLang="en-US" sz="2000" b="1" dirty="0">
                <a:solidFill>
                  <a:srgbClr val="000000"/>
                </a:solidFill>
                <a:latin typeface="Calibri" panose="020F0502020204030204" pitchFamily="34" charset="0"/>
                <a:ea typeface="SimSun-Identity-H"/>
                <a:cs typeface="SimSun-Identity-H"/>
              </a:rPr>
              <a:t>：</a:t>
            </a:r>
            <a:r>
              <a:rPr lang="en-US" altLang="zh-CN" sz="2000" b="1" dirty="0">
                <a:solidFill>
                  <a:srgbClr val="000000"/>
                </a:solidFill>
                <a:latin typeface="Calibri" panose="020F0502020204030204" pitchFamily="34" charset="0"/>
                <a:ea typeface="SimSun-Identity-H"/>
                <a:cs typeface="SimSun-Identity-H"/>
              </a:rPr>
              <a:t> </a:t>
            </a:r>
          </a:p>
          <a:p>
            <a:pPr>
              <a:spcBef>
                <a:spcPct val="0"/>
              </a:spcBef>
              <a:buClrTx/>
              <a:buSzTx/>
              <a:buFontTx/>
              <a:buNone/>
            </a:pPr>
            <a:r>
              <a:rPr lang="en-US" altLang="zh-CN" sz="2000" b="1" dirty="0">
                <a:solidFill>
                  <a:srgbClr val="000000"/>
                </a:solidFill>
                <a:latin typeface="Calibri" panose="020F0502020204030204" pitchFamily="34" charset="0"/>
                <a:ea typeface="SimSun-Identity-H"/>
                <a:cs typeface="SimSun-Identity-H"/>
              </a:rPr>
              <a:t>    </a:t>
            </a:r>
            <a:r>
              <a:rPr lang="zh-CN" altLang="zh-CN" sz="2000" b="1" dirty="0">
                <a:solidFill>
                  <a:srgbClr val="000000"/>
                </a:solidFill>
                <a:latin typeface="Calibri" panose="020F0502020204030204" pitchFamily="34" charset="0"/>
                <a:ea typeface="SimSun-Identity-H"/>
                <a:cs typeface="SimSun-Identity-H"/>
              </a:rPr>
              <a:t>借：应付账款</a:t>
            </a:r>
            <a:r>
              <a:rPr lang="en-US" altLang="zh-CN" sz="2000" b="1" dirty="0">
                <a:solidFill>
                  <a:srgbClr val="000000"/>
                </a:solidFill>
                <a:latin typeface="Calibri" panose="020F0502020204030204" pitchFamily="34" charset="0"/>
                <a:ea typeface="SimSun-Identity-H"/>
                <a:cs typeface="SimSun-Identity-H"/>
              </a:rPr>
              <a:t> 7500</a:t>
            </a:r>
            <a:endParaRPr lang="zh-CN"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en-US" altLang="zh-CN" sz="2000" b="1" dirty="0">
                <a:solidFill>
                  <a:srgbClr val="000000"/>
                </a:solidFill>
                <a:latin typeface="Calibri" panose="020F0502020204030204" pitchFamily="34" charset="0"/>
                <a:ea typeface="SimSun-Identity-H"/>
                <a:cs typeface="SimSun-Identity-H"/>
              </a:rPr>
              <a:t>     </a:t>
            </a:r>
            <a:r>
              <a:rPr lang="zh-CN" altLang="zh-CN" sz="2000" b="1" dirty="0">
                <a:solidFill>
                  <a:srgbClr val="000000"/>
                </a:solidFill>
                <a:latin typeface="Calibri" panose="020F0502020204030204" pitchFamily="34" charset="0"/>
                <a:ea typeface="SimSun-Identity-H"/>
                <a:cs typeface="SimSun-Identity-H"/>
              </a:rPr>
              <a:t>贷：应收账款</a:t>
            </a:r>
            <a:r>
              <a:rPr lang="en-US" altLang="zh-CN" sz="2000" b="1" dirty="0">
                <a:solidFill>
                  <a:srgbClr val="000000"/>
                </a:solidFill>
                <a:latin typeface="Calibri" panose="020F0502020204030204" pitchFamily="34" charset="0"/>
                <a:ea typeface="SimSun-Identity-H"/>
                <a:cs typeface="SimSun-Identity-H"/>
              </a:rPr>
              <a:t>    7500</a:t>
            </a:r>
          </a:p>
          <a:p>
            <a:pPr>
              <a:spcBef>
                <a:spcPct val="0"/>
              </a:spcBef>
              <a:buClrTx/>
              <a:buSzTx/>
              <a:buFontTx/>
              <a:buNone/>
            </a:pPr>
            <a:endParaRPr lang="en-US" altLang="zh-CN" sz="2000" b="1" dirty="0">
              <a:solidFill>
                <a:srgbClr val="000000"/>
              </a:solidFill>
              <a:latin typeface="Calibri" panose="020F0502020204030204" pitchFamily="34" charset="0"/>
              <a:cs typeface="Times New Roman" panose="02020603050405020304" charset="0"/>
            </a:endParaRPr>
          </a:p>
          <a:p>
            <a:pPr>
              <a:spcBef>
                <a:spcPct val="0"/>
              </a:spcBef>
              <a:buClrTx/>
              <a:buSzTx/>
              <a:buFontTx/>
              <a:buNone/>
            </a:pPr>
            <a:r>
              <a:rPr lang="zh-CN" altLang="en-US" sz="2000" b="1" dirty="0">
                <a:solidFill>
                  <a:srgbClr val="C00000"/>
                </a:solidFill>
                <a:latin typeface="Calibri" panose="020F0502020204030204" pitchFamily="34" charset="0"/>
                <a:cs typeface="Times New Roman" panose="02020603050405020304" charset="0"/>
              </a:rPr>
              <a:t>   </a:t>
            </a:r>
            <a:r>
              <a:rPr lang="zh-CN" altLang="en-US" sz="2000" b="1" dirty="0">
                <a:solidFill>
                  <a:srgbClr val="C00000"/>
                </a:solidFill>
                <a:latin typeface="Calibri" panose="020F0502020204030204" pitchFamily="34" charset="0"/>
                <a:cs typeface="Times New Roman" panose="02020603050405020304" charset="0"/>
                <a:hlinkClick r:id="rId3" action="ppaction://hlinkfile"/>
              </a:rPr>
              <a:t>工作底稿见</a:t>
            </a:r>
            <a:r>
              <a:rPr lang="en-US" altLang="zh-CN" sz="2000" b="1" dirty="0">
                <a:solidFill>
                  <a:srgbClr val="C00000"/>
                </a:solidFill>
                <a:latin typeface="Calibri" panose="020F0502020204030204" pitchFamily="34" charset="0"/>
                <a:cs typeface="Times New Roman" panose="02020603050405020304" charset="0"/>
                <a:hlinkClick r:id="rId3" action="ppaction://hlinkfile"/>
              </a:rPr>
              <a:t>excel</a:t>
            </a:r>
            <a:r>
              <a:rPr lang="zh-CN" altLang="en-US" sz="2000" b="1" dirty="0">
                <a:solidFill>
                  <a:srgbClr val="C00000"/>
                </a:solidFill>
                <a:latin typeface="Calibri" panose="020F0502020204030204" pitchFamily="34" charset="0"/>
                <a:cs typeface="Times New Roman" panose="02020603050405020304" charset="0"/>
                <a:hlinkClick r:id="rId3" action="ppaction://hlinkfile"/>
              </a:rPr>
              <a:t>文件</a:t>
            </a:r>
            <a:endParaRPr lang="zh-CN" altLang="zh-CN" sz="2000" b="1" dirty="0">
              <a:solidFill>
                <a:srgbClr val="C00000"/>
              </a:solidFill>
              <a:latin typeface="Calibri" panose="020F0502020204030204" pitchFamily="34" charset="0"/>
              <a:cs typeface="Times New Roman" panose="0202060305040502030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1" name="内容占位符 2" descr="Rectangle: Click to edit Master text styles&#10;Second level&#10;Third level&#10;Fourth level&#10;Fifth level"/>
          <p:cNvSpPr>
            <a:spLocks noGrp="1"/>
          </p:cNvSpPr>
          <p:nvPr>
            <p:ph idx="1"/>
          </p:nvPr>
        </p:nvSpPr>
        <p:spPr>
          <a:xfrm>
            <a:off x="323528" y="159078"/>
            <a:ext cx="8496944" cy="5358154"/>
          </a:xfrm>
        </p:spPr>
        <p:txBody>
          <a:bodyPr/>
          <a:lstStyle/>
          <a:p>
            <a:r>
              <a:rPr lang="zh-CN" altLang="en-US" sz="2800" dirty="0">
                <a:solidFill>
                  <a:srgbClr val="C00000"/>
                </a:solidFill>
                <a:latin typeface="华光中楷_CNKI" panose="02000500000000000000" pitchFamily="2" charset="-122"/>
                <a:ea typeface="华光中楷_CNKI" panose="02000500000000000000" pitchFamily="2" charset="-122"/>
              </a:rPr>
              <a:t>按讲义抵销程序（成本法转不完全权益法）</a:t>
            </a:r>
            <a:endParaRPr lang="en-US" altLang="zh-CN" sz="2800" dirty="0">
              <a:solidFill>
                <a:srgbClr val="C00000"/>
              </a:solidFill>
              <a:latin typeface="华光中楷_CNKI" panose="02000500000000000000" pitchFamily="2" charset="-122"/>
              <a:ea typeface="华光中楷_CNKI" panose="02000500000000000000" pitchFamily="2" charset="-122"/>
            </a:endParaRPr>
          </a:p>
          <a:p>
            <a:pPr>
              <a:buFont typeface="Wingdings" panose="05000000000000000000" pitchFamily="2" charset="2"/>
              <a:buChar char="ü"/>
              <a:defRPr/>
            </a:pPr>
            <a:r>
              <a:rPr lang="zh-CN" altLang="en-US" sz="2000" b="1" dirty="0">
                <a:solidFill>
                  <a:srgbClr val="000000"/>
                </a:solidFill>
                <a:latin typeface="+mn-ea"/>
              </a:rPr>
              <a:t>不完全</a:t>
            </a:r>
            <a:r>
              <a:rPr lang="zh-CN" altLang="zh-CN" sz="2000" b="1" dirty="0">
                <a:solidFill>
                  <a:srgbClr val="000000"/>
                </a:solidFill>
                <a:latin typeface="+mn-ea"/>
              </a:rPr>
              <a:t>权益法下，</a:t>
            </a:r>
            <a:r>
              <a:rPr lang="en-US" altLang="zh-CN" sz="2000" b="1" dirty="0">
                <a:solidFill>
                  <a:srgbClr val="000000"/>
                </a:solidFill>
                <a:latin typeface="+mn-ea"/>
              </a:rPr>
              <a:t>2011</a:t>
            </a:r>
            <a:r>
              <a:rPr lang="zh-CN" altLang="zh-CN" sz="2000" b="1" dirty="0">
                <a:solidFill>
                  <a:srgbClr val="000000"/>
                </a:solidFill>
                <a:latin typeface="+mn-ea"/>
              </a:rPr>
              <a:t>年对子公司股权投资的投资收益</a:t>
            </a:r>
          </a:p>
          <a:p>
            <a:pPr marL="0" indent="0">
              <a:buNone/>
              <a:defRPr/>
            </a:pPr>
            <a:r>
              <a:rPr lang="en-US" altLang="zh-CN" sz="2000" b="1" dirty="0">
                <a:solidFill>
                  <a:srgbClr val="000000"/>
                </a:solidFill>
                <a:latin typeface="+mn-ea"/>
              </a:rPr>
              <a:t>    =</a:t>
            </a:r>
            <a:r>
              <a:rPr lang="zh-CN" altLang="zh-CN" sz="2000" b="1" dirty="0">
                <a:solidFill>
                  <a:srgbClr val="000000"/>
                </a:solidFill>
                <a:latin typeface="+mn-ea"/>
              </a:rPr>
              <a:t>子公司净利润</a:t>
            </a:r>
            <a:r>
              <a:rPr lang="en-US" altLang="zh-CN" sz="2000" b="1" dirty="0">
                <a:solidFill>
                  <a:srgbClr val="000000"/>
                </a:solidFill>
                <a:latin typeface="+mn-ea"/>
              </a:rPr>
              <a:t>*0.8-</a:t>
            </a:r>
            <a:r>
              <a:rPr lang="zh-CN" altLang="zh-CN" sz="2000" b="1" dirty="0">
                <a:solidFill>
                  <a:srgbClr val="000000"/>
                </a:solidFill>
                <a:latin typeface="+mn-ea"/>
              </a:rPr>
              <a:t>专利技术的摊销</a:t>
            </a:r>
            <a:r>
              <a:rPr lang="en-US" altLang="zh-CN" sz="2000" b="1" dirty="0">
                <a:solidFill>
                  <a:srgbClr val="000000"/>
                </a:solidFill>
                <a:latin typeface="+mn-ea"/>
              </a:rPr>
              <a:t>=90000*0.8-12500*0.8/10 </a:t>
            </a:r>
          </a:p>
          <a:p>
            <a:pPr marL="0" indent="0">
              <a:buNone/>
              <a:defRPr/>
            </a:pPr>
            <a:r>
              <a:rPr lang="en-US" altLang="zh-CN" sz="2000" b="1" dirty="0">
                <a:solidFill>
                  <a:srgbClr val="000000"/>
                </a:solidFill>
                <a:latin typeface="+mn-ea"/>
              </a:rPr>
              <a:t>                                    =71 000 </a:t>
            </a:r>
            <a:endParaRPr lang="zh-CN" altLang="zh-CN" sz="2000" b="1" dirty="0">
              <a:solidFill>
                <a:srgbClr val="000000"/>
              </a:solidFill>
              <a:latin typeface="+mn-ea"/>
            </a:endParaRPr>
          </a:p>
          <a:p>
            <a:pPr>
              <a:buFont typeface="Wingdings" panose="05000000000000000000" pitchFamily="2" charset="2"/>
              <a:buChar char="ü"/>
              <a:defRPr/>
            </a:pPr>
            <a:r>
              <a:rPr lang="zh-CN" altLang="en-US" sz="2000" b="1" dirty="0">
                <a:solidFill>
                  <a:srgbClr val="000000"/>
                </a:solidFill>
                <a:latin typeface="+mn-ea"/>
              </a:rPr>
              <a:t>不完全</a:t>
            </a:r>
            <a:r>
              <a:rPr lang="zh-CN" altLang="zh-CN" sz="2000" b="1" dirty="0">
                <a:solidFill>
                  <a:srgbClr val="000000"/>
                </a:solidFill>
                <a:latin typeface="+mn-ea"/>
              </a:rPr>
              <a:t>权益法下</a:t>
            </a:r>
            <a:r>
              <a:rPr lang="en-US" altLang="zh-CN" sz="2000" b="1" dirty="0">
                <a:solidFill>
                  <a:srgbClr val="000000"/>
                </a:solidFill>
                <a:latin typeface="+mn-ea"/>
              </a:rPr>
              <a:t>2011</a:t>
            </a:r>
            <a:r>
              <a:rPr lang="zh-CN" altLang="zh-CN" sz="2000" b="1" dirty="0">
                <a:solidFill>
                  <a:srgbClr val="000000"/>
                </a:solidFill>
                <a:latin typeface="+mn-ea"/>
              </a:rPr>
              <a:t>年末：长期股权投资</a:t>
            </a:r>
            <a:r>
              <a:rPr lang="en-US" altLang="zh-CN" sz="2000" b="1" dirty="0">
                <a:solidFill>
                  <a:srgbClr val="000000"/>
                </a:solidFill>
                <a:latin typeface="+mn-ea"/>
              </a:rPr>
              <a:t>=585000*0.8+10000*8/10 </a:t>
            </a:r>
          </a:p>
          <a:p>
            <a:pPr marL="0" indent="0">
              <a:buNone/>
              <a:defRPr/>
            </a:pPr>
            <a:r>
              <a:rPr lang="en-US" altLang="zh-CN" sz="2000" b="1" dirty="0">
                <a:solidFill>
                  <a:srgbClr val="000000"/>
                </a:solidFill>
                <a:latin typeface="+mn-ea"/>
              </a:rPr>
              <a:t>                                  = 476 000</a:t>
            </a:r>
          </a:p>
          <a:p>
            <a:pPr>
              <a:buFont typeface="Wingdings" panose="05000000000000000000" pitchFamily="2" charset="2"/>
              <a:buChar char="ü"/>
              <a:defRPr/>
            </a:pPr>
            <a:r>
              <a:rPr lang="zh-CN" altLang="zh-CN" sz="2000" b="1" dirty="0">
                <a:solidFill>
                  <a:srgbClr val="000000"/>
                </a:solidFill>
                <a:latin typeface="+mn-ea"/>
              </a:rPr>
              <a:t>少数股东损益</a:t>
            </a:r>
            <a:r>
              <a:rPr lang="en-US" altLang="zh-CN" sz="2000" b="1" dirty="0">
                <a:solidFill>
                  <a:srgbClr val="000000"/>
                </a:solidFill>
                <a:latin typeface="+mn-ea"/>
              </a:rPr>
              <a:t>=</a:t>
            </a:r>
            <a:r>
              <a:rPr lang="zh-CN" altLang="zh-CN" sz="1800" b="1" dirty="0">
                <a:solidFill>
                  <a:srgbClr val="000000"/>
                </a:solidFill>
                <a:latin typeface="+mn-ea"/>
              </a:rPr>
              <a:t>（</a:t>
            </a:r>
            <a:r>
              <a:rPr lang="en-US" altLang="zh-CN" sz="1800" b="1" dirty="0">
                <a:solidFill>
                  <a:srgbClr val="000000"/>
                </a:solidFill>
                <a:latin typeface="+mn-ea"/>
              </a:rPr>
              <a:t>90000-12500/10</a:t>
            </a:r>
            <a:r>
              <a:rPr lang="zh-CN" altLang="zh-CN" sz="1800" b="1" dirty="0">
                <a:solidFill>
                  <a:srgbClr val="000000"/>
                </a:solidFill>
                <a:latin typeface="+mn-ea"/>
              </a:rPr>
              <a:t>）</a:t>
            </a:r>
            <a:r>
              <a:rPr lang="en-US" altLang="zh-CN" sz="1800" b="1" dirty="0">
                <a:solidFill>
                  <a:srgbClr val="000000"/>
                </a:solidFill>
                <a:latin typeface="+mn-ea"/>
              </a:rPr>
              <a:t>*0.2 +15000*0.2+ </a:t>
            </a:r>
            <a:r>
              <a:rPr lang="zh-CN" altLang="zh-CN" sz="1800" b="1" dirty="0">
                <a:solidFill>
                  <a:srgbClr val="000000"/>
                </a:solidFill>
                <a:latin typeface="+mn-ea"/>
              </a:rPr>
              <a:t>（</a:t>
            </a:r>
            <a:r>
              <a:rPr lang="en-US" altLang="zh-CN" sz="1800" b="1" dirty="0">
                <a:solidFill>
                  <a:srgbClr val="000000"/>
                </a:solidFill>
                <a:latin typeface="+mn-ea"/>
              </a:rPr>
              <a:t>150000-136500</a:t>
            </a:r>
            <a:r>
              <a:rPr lang="zh-CN" altLang="zh-CN" sz="1800" b="1" dirty="0">
                <a:solidFill>
                  <a:srgbClr val="000000"/>
                </a:solidFill>
                <a:latin typeface="+mn-ea"/>
              </a:rPr>
              <a:t>）</a:t>
            </a:r>
            <a:r>
              <a:rPr lang="en-US" altLang="zh-CN" sz="1800" b="1" dirty="0">
                <a:solidFill>
                  <a:srgbClr val="000000"/>
                </a:solidFill>
                <a:latin typeface="+mn-ea"/>
              </a:rPr>
              <a:t>*5/6*0.2 </a:t>
            </a:r>
            <a:r>
              <a:rPr lang="en-US" altLang="zh-CN" sz="2000" b="1" dirty="0">
                <a:solidFill>
                  <a:srgbClr val="000000"/>
                </a:solidFill>
                <a:latin typeface="+mn-ea"/>
              </a:rPr>
              <a:t>=23 000</a:t>
            </a:r>
            <a:endParaRPr lang="zh-CN" altLang="zh-CN" sz="2000" b="1" dirty="0">
              <a:solidFill>
                <a:srgbClr val="000000"/>
              </a:solidFill>
              <a:latin typeface="+mn-ea"/>
            </a:endParaRPr>
          </a:p>
          <a:p>
            <a:pPr>
              <a:buFont typeface="Wingdings" panose="05000000000000000000" pitchFamily="2" charset="2"/>
              <a:buChar char="ü"/>
              <a:defRPr/>
            </a:pPr>
            <a:r>
              <a:rPr lang="zh-CN" altLang="zh-CN" sz="2000" b="1" dirty="0">
                <a:solidFill>
                  <a:srgbClr val="000000"/>
                </a:solidFill>
                <a:latin typeface="+mn-ea"/>
              </a:rPr>
              <a:t>期末少数股东权益</a:t>
            </a:r>
            <a:r>
              <a:rPr lang="en-US" altLang="zh-CN" sz="2000" b="1" dirty="0">
                <a:solidFill>
                  <a:srgbClr val="000000"/>
                </a:solidFill>
                <a:latin typeface="+mn-ea"/>
              </a:rPr>
              <a:t>=585000*0.2+125000*0.2*8/10+</a:t>
            </a:r>
            <a:r>
              <a:rPr lang="zh-CN" altLang="zh-CN" sz="2000" b="1" dirty="0">
                <a:solidFill>
                  <a:srgbClr val="000000"/>
                </a:solidFill>
                <a:latin typeface="+mn-ea"/>
              </a:rPr>
              <a:t>（</a:t>
            </a:r>
            <a:r>
              <a:rPr lang="en-US" altLang="zh-CN" sz="2000" b="1" dirty="0">
                <a:solidFill>
                  <a:srgbClr val="000000"/>
                </a:solidFill>
                <a:latin typeface="+mn-ea"/>
              </a:rPr>
              <a:t>150000-136500</a:t>
            </a:r>
            <a:r>
              <a:rPr lang="zh-CN" altLang="zh-CN" sz="2000" b="1" dirty="0">
                <a:solidFill>
                  <a:srgbClr val="000000"/>
                </a:solidFill>
                <a:latin typeface="+mn-ea"/>
              </a:rPr>
              <a:t>）</a:t>
            </a:r>
            <a:r>
              <a:rPr lang="en-US" altLang="zh-CN" sz="2000" b="1" dirty="0">
                <a:solidFill>
                  <a:srgbClr val="000000"/>
                </a:solidFill>
                <a:latin typeface="+mn-ea"/>
              </a:rPr>
              <a:t>*</a:t>
            </a:r>
            <a:r>
              <a:rPr lang="zh-CN" altLang="zh-CN" sz="2000" b="1" dirty="0">
                <a:solidFill>
                  <a:srgbClr val="000000"/>
                </a:solidFill>
                <a:latin typeface="+mn-ea"/>
              </a:rPr>
              <a:t>（</a:t>
            </a:r>
            <a:r>
              <a:rPr lang="en-US" altLang="zh-CN" sz="2000" b="1" dirty="0">
                <a:solidFill>
                  <a:srgbClr val="000000"/>
                </a:solidFill>
                <a:latin typeface="+mn-ea"/>
              </a:rPr>
              <a:t>5/6</a:t>
            </a:r>
            <a:r>
              <a:rPr lang="zh-CN" altLang="zh-CN" sz="2000" b="1" dirty="0">
                <a:solidFill>
                  <a:srgbClr val="000000"/>
                </a:solidFill>
                <a:latin typeface="+mn-ea"/>
              </a:rPr>
              <a:t>）</a:t>
            </a:r>
            <a:r>
              <a:rPr lang="en-US" altLang="zh-CN" sz="2000" b="1" dirty="0">
                <a:solidFill>
                  <a:srgbClr val="000000"/>
                </a:solidFill>
                <a:latin typeface="+mn-ea"/>
              </a:rPr>
              <a:t>*0.2   =121 250</a:t>
            </a:r>
          </a:p>
          <a:p>
            <a:pPr>
              <a:buFont typeface="Wingdings" panose="05000000000000000000" pitchFamily="2" charset="2"/>
              <a:buChar char="ü"/>
              <a:defRPr/>
            </a:pPr>
            <a:endParaRPr lang="en-US" altLang="zh-CN" sz="2000" b="1" dirty="0">
              <a:solidFill>
                <a:srgbClr val="000000"/>
              </a:solidFill>
              <a:latin typeface="+mn-ea"/>
            </a:endParaRPr>
          </a:p>
          <a:p>
            <a:pPr>
              <a:spcBef>
                <a:spcPct val="0"/>
              </a:spcBef>
              <a:buClrTx/>
              <a:buSzTx/>
              <a:buFontTx/>
              <a:buNone/>
            </a:pP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1</a:t>
            </a:r>
            <a:r>
              <a:rPr lang="zh-CN" altLang="zh-CN" sz="2000" b="1" dirty="0">
                <a:latin typeface="楷体" panose="02010609060101010101" pitchFamily="49" charset="-122"/>
                <a:ea typeface="楷体" panose="02010609060101010101" pitchFamily="49" charset="-122"/>
              </a:rPr>
              <a:t>）工作底稿上成本法转权益法的分录：</a:t>
            </a:r>
          </a:p>
          <a:p>
            <a:pPr indent="0">
              <a:spcBef>
                <a:spcPct val="0"/>
              </a:spcBef>
              <a:buClrTx/>
              <a:buSzTx/>
              <a:buNone/>
            </a:pPr>
            <a:r>
              <a:rPr lang="zh-CN" altLang="zh-CN" sz="1800" b="1" kern="1200" dirty="0">
                <a:solidFill>
                  <a:srgbClr val="000000"/>
                </a:solidFill>
                <a:latin typeface="楷体" panose="02010609060101010101" pitchFamily="49" charset="-122"/>
                <a:ea typeface="楷体" panose="02010609060101010101" pitchFamily="49" charset="-122"/>
              </a:rPr>
              <a:t>借：长期股权投资</a:t>
            </a:r>
            <a:r>
              <a:rPr lang="en-US" altLang="zh-CN" sz="1800" b="1" kern="1200" dirty="0">
                <a:solidFill>
                  <a:srgbClr val="000000"/>
                </a:solidFill>
                <a:latin typeface="楷体" panose="02010609060101010101" pitchFamily="49" charset="-122"/>
                <a:ea typeface="楷体" panose="02010609060101010101" pitchFamily="49" charset="-122"/>
              </a:rPr>
              <a:t>   76 000</a:t>
            </a:r>
            <a:endParaRPr lang="zh-CN" altLang="zh-CN" sz="1800" b="1" kern="1200" dirty="0">
              <a:solidFill>
                <a:srgbClr val="000000"/>
              </a:solidFill>
              <a:latin typeface="楷体" panose="02010609060101010101" pitchFamily="49" charset="-122"/>
              <a:ea typeface="楷体" panose="02010609060101010101" pitchFamily="49" charset="-122"/>
            </a:endParaRPr>
          </a:p>
          <a:p>
            <a:pPr indent="0">
              <a:spcBef>
                <a:spcPct val="0"/>
              </a:spcBef>
              <a:buClrTx/>
              <a:buSzTx/>
              <a:buNone/>
            </a:pPr>
            <a:r>
              <a:rPr lang="en-US" altLang="zh-CN" sz="1800" b="1" kern="1200" dirty="0">
                <a:solidFill>
                  <a:srgbClr val="000000"/>
                </a:solidFill>
                <a:latin typeface="楷体" panose="02010609060101010101" pitchFamily="49" charset="-122"/>
                <a:ea typeface="楷体" panose="02010609060101010101" pitchFamily="49" charset="-122"/>
              </a:rPr>
              <a:t>  </a:t>
            </a:r>
            <a:r>
              <a:rPr lang="zh-CN" altLang="zh-CN" sz="1800" b="1" kern="1200" dirty="0">
                <a:solidFill>
                  <a:srgbClr val="000000"/>
                </a:solidFill>
                <a:latin typeface="楷体" panose="02010609060101010101" pitchFamily="49" charset="-122"/>
                <a:ea typeface="楷体" panose="02010609060101010101" pitchFamily="49" charset="-122"/>
              </a:rPr>
              <a:t>贷：投资收益</a:t>
            </a:r>
            <a:r>
              <a:rPr lang="en-US" altLang="zh-CN" sz="1800" b="1" kern="1200" dirty="0">
                <a:solidFill>
                  <a:srgbClr val="000000"/>
                </a:solidFill>
                <a:latin typeface="楷体" panose="02010609060101010101" pitchFamily="49" charset="-122"/>
                <a:ea typeface="楷体" panose="02010609060101010101" pitchFamily="49" charset="-122"/>
              </a:rPr>
              <a:t>         47 000</a:t>
            </a:r>
          </a:p>
          <a:p>
            <a:pPr indent="0">
              <a:spcBef>
                <a:spcPct val="0"/>
              </a:spcBef>
              <a:buClrTx/>
              <a:buSzTx/>
              <a:buNone/>
            </a:pPr>
            <a:r>
              <a:rPr lang="en-US" altLang="zh-CN" sz="1800" b="1" kern="1200" dirty="0">
                <a:solidFill>
                  <a:srgbClr val="000000"/>
                </a:solidFill>
                <a:latin typeface="楷体" panose="02010609060101010101" pitchFamily="49" charset="-122"/>
                <a:ea typeface="楷体" panose="02010609060101010101" pitchFamily="49" charset="-122"/>
              </a:rPr>
              <a:t>      </a:t>
            </a:r>
            <a:r>
              <a:rPr lang="zh-CN" altLang="zh-CN" sz="1800" b="1" kern="1200" dirty="0">
                <a:solidFill>
                  <a:srgbClr val="000000"/>
                </a:solidFill>
                <a:latin typeface="楷体" panose="02010609060101010101" pitchFamily="49" charset="-122"/>
                <a:ea typeface="楷体" panose="02010609060101010101" pitchFamily="49" charset="-122"/>
              </a:rPr>
              <a:t>期初未分配利润  </a:t>
            </a:r>
            <a:r>
              <a:rPr lang="en-US" altLang="zh-CN" sz="1800" b="1" kern="1200" dirty="0">
                <a:solidFill>
                  <a:srgbClr val="000000"/>
                </a:solidFill>
                <a:latin typeface="楷体" panose="02010609060101010101" pitchFamily="49" charset="-122"/>
                <a:ea typeface="楷体" panose="02010609060101010101" pitchFamily="49" charset="-122"/>
              </a:rPr>
              <a:t> 29 000</a:t>
            </a:r>
          </a:p>
        </p:txBody>
      </p:sp>
      <p:sp>
        <p:nvSpPr>
          <p:cNvPr id="20173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9DCF7BC-E73B-476C-AE86-BEF78CF71004}" type="slidenum">
              <a:rPr kumimoji="0" lang="en-US" altLang="zh-CN" sz="1400"/>
              <a:t>87</a:t>
            </a:fld>
            <a:endParaRPr kumimoji="0" lang="en-US" altLang="zh-CN" sz="14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88</a:t>
            </a:fld>
            <a:endParaRPr lang="en-US" altLang="zh-CN"/>
          </a:p>
        </p:txBody>
      </p:sp>
      <p:sp>
        <p:nvSpPr>
          <p:cNvPr id="3" name="文本框 2"/>
          <p:cNvSpPr txBox="1"/>
          <p:nvPr/>
        </p:nvSpPr>
        <p:spPr>
          <a:xfrm>
            <a:off x="179512" y="247060"/>
            <a:ext cx="4392488" cy="2862322"/>
          </a:xfrm>
          <a:prstGeom prst="rect">
            <a:avLst/>
          </a:prstGeom>
          <a:noFill/>
        </p:spPr>
        <p:txBody>
          <a:bodyPr wrap="square" rtlCol="0">
            <a:spAutoFit/>
          </a:bodyPr>
          <a:lstStyle/>
          <a:p>
            <a:r>
              <a:rPr lang="zh-CN" altLang="zh-CN" sz="1800" b="1" dirty="0">
                <a:solidFill>
                  <a:srgbClr val="000000"/>
                </a:solidFill>
                <a:latin typeface="楷体" panose="02010609060101010101" pitchFamily="49" charset="-122"/>
                <a:ea typeface="楷体" panose="02010609060101010101" pitchFamily="49" charset="-122"/>
              </a:rPr>
              <a:t>（</a:t>
            </a:r>
            <a:r>
              <a:rPr lang="en-US" altLang="zh-CN" sz="1800" b="1" dirty="0">
                <a:solidFill>
                  <a:srgbClr val="000000"/>
                </a:solidFill>
                <a:latin typeface="楷体" panose="02010609060101010101" pitchFamily="49" charset="-122"/>
                <a:ea typeface="楷体" panose="02010609060101010101" pitchFamily="49" charset="-122"/>
              </a:rPr>
              <a:t>2</a:t>
            </a:r>
            <a:r>
              <a:rPr lang="zh-CN" altLang="zh-CN" sz="1800" b="1" dirty="0">
                <a:solidFill>
                  <a:srgbClr val="000000"/>
                </a:solidFill>
                <a:latin typeface="楷体" panose="02010609060101010101" pitchFamily="49" charset="-122"/>
                <a:ea typeface="楷体" panose="02010609060101010101" pitchFamily="49" charset="-122"/>
              </a:rPr>
              <a:t>）存货相关抵銷分录（顺销）</a:t>
            </a:r>
          </a:p>
          <a:p>
            <a:r>
              <a:rPr lang="zh-CN" altLang="zh-CN" sz="1800" b="1" dirty="0">
                <a:solidFill>
                  <a:srgbClr val="000000"/>
                </a:solidFill>
                <a:latin typeface="楷体" panose="02010609060101010101" pitchFamily="49" charset="-122"/>
                <a:ea typeface="楷体" panose="02010609060101010101" pitchFamily="49" charset="-122"/>
              </a:rPr>
              <a:t>借：</a:t>
            </a:r>
            <a:r>
              <a:rPr lang="zh-CN" altLang="en-US" sz="1800" b="1" dirty="0">
                <a:solidFill>
                  <a:srgbClr val="C00000"/>
                </a:solidFill>
                <a:latin typeface="楷体" panose="02010609060101010101" pitchFamily="49" charset="-122"/>
                <a:ea typeface="楷体" panose="02010609060101010101" pitchFamily="49" charset="-122"/>
              </a:rPr>
              <a:t>期初未分配利润  </a:t>
            </a:r>
            <a:r>
              <a:rPr lang="en-US" altLang="zh-CN" sz="1800" b="1" dirty="0">
                <a:solidFill>
                  <a:srgbClr val="000000"/>
                </a:solidFill>
                <a:latin typeface="楷体" panose="02010609060101010101" pitchFamily="49" charset="-122"/>
                <a:ea typeface="楷体" panose="02010609060101010101" pitchFamily="49" charset="-122"/>
              </a:rPr>
              <a:t>18 000  </a:t>
            </a:r>
          </a:p>
          <a:p>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a:t>
            </a:r>
            <a:r>
              <a:rPr lang="zh-CN" altLang="en-US" sz="1800" b="1" dirty="0">
                <a:solidFill>
                  <a:srgbClr val="000000"/>
                </a:solidFill>
                <a:latin typeface="楷体" panose="02010609060101010101" pitchFamily="49" charset="-122"/>
                <a:ea typeface="楷体" panose="02010609060101010101" pitchFamily="49" charset="-122"/>
              </a:rPr>
              <a:t>营业</a:t>
            </a:r>
            <a:r>
              <a:rPr lang="zh-CN" altLang="zh-CN" sz="1800" b="1" dirty="0">
                <a:solidFill>
                  <a:srgbClr val="000000"/>
                </a:solidFill>
                <a:latin typeface="楷体" panose="02010609060101010101" pitchFamily="49" charset="-122"/>
                <a:ea typeface="楷体" panose="02010609060101010101" pitchFamily="49" charset="-122"/>
              </a:rPr>
              <a:t>成本</a:t>
            </a:r>
            <a:r>
              <a:rPr lang="en-US" altLang="zh-CN" sz="1800" b="1" dirty="0">
                <a:solidFill>
                  <a:srgbClr val="000000"/>
                </a:solidFill>
                <a:latin typeface="楷体" panose="02010609060101010101" pitchFamily="49" charset="-122"/>
                <a:ea typeface="楷体" panose="02010609060101010101" pitchFamily="49" charset="-122"/>
              </a:rPr>
              <a:t>         18 000</a:t>
            </a:r>
            <a:endParaRPr lang="zh-CN" altLang="zh-CN" sz="1800" b="1" dirty="0">
              <a:solidFill>
                <a:srgbClr val="000000"/>
              </a:solidFill>
              <a:latin typeface="楷体" panose="02010609060101010101" pitchFamily="49" charset="-122"/>
              <a:ea typeface="楷体" panose="02010609060101010101" pitchFamily="49" charset="-122"/>
            </a:endParaRPr>
          </a:p>
          <a:p>
            <a:r>
              <a:rPr lang="zh-CN" altLang="zh-CN" sz="1800" b="1" dirty="0">
                <a:solidFill>
                  <a:srgbClr val="000000"/>
                </a:solidFill>
                <a:latin typeface="楷体" panose="02010609060101010101" pitchFamily="49" charset="-122"/>
                <a:ea typeface="楷体" panose="02010609060101010101" pitchFamily="49" charset="-122"/>
              </a:rPr>
              <a:t>借：</a:t>
            </a:r>
            <a:r>
              <a:rPr lang="zh-CN" altLang="en-US" sz="1800" b="1" dirty="0">
                <a:solidFill>
                  <a:srgbClr val="000000"/>
                </a:solidFill>
                <a:latin typeface="楷体" panose="02010609060101010101" pitchFamily="49" charset="-122"/>
                <a:ea typeface="楷体" panose="02010609060101010101" pitchFamily="49" charset="-122"/>
              </a:rPr>
              <a:t>营业</a:t>
            </a:r>
            <a:r>
              <a:rPr lang="zh-CN" altLang="zh-CN" sz="1800" b="1" dirty="0">
                <a:solidFill>
                  <a:srgbClr val="000000"/>
                </a:solidFill>
                <a:latin typeface="楷体" panose="02010609060101010101" pitchFamily="49" charset="-122"/>
                <a:ea typeface="楷体" panose="02010609060101010101" pitchFamily="49" charset="-122"/>
              </a:rPr>
              <a:t>收入</a:t>
            </a:r>
            <a:r>
              <a:rPr lang="en-US" altLang="zh-CN" sz="1800" b="1" dirty="0">
                <a:solidFill>
                  <a:srgbClr val="000000"/>
                </a:solidFill>
                <a:latin typeface="楷体" panose="02010609060101010101" pitchFamily="49" charset="-122"/>
                <a:ea typeface="楷体" panose="02010609060101010101" pitchFamily="49" charset="-122"/>
              </a:rPr>
              <a:t>        90 000</a:t>
            </a:r>
            <a:endParaRPr lang="zh-CN" altLang="zh-CN" sz="1800" b="1" dirty="0">
              <a:solidFill>
                <a:srgbClr val="000000"/>
              </a:solidFill>
              <a:latin typeface="楷体" panose="02010609060101010101" pitchFamily="49" charset="-122"/>
              <a:ea typeface="楷体" panose="02010609060101010101" pitchFamily="49" charset="-122"/>
            </a:endParaRPr>
          </a:p>
          <a:p>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a:t>
            </a:r>
            <a:r>
              <a:rPr lang="zh-CN" altLang="en-US" sz="1800" b="1" dirty="0">
                <a:solidFill>
                  <a:srgbClr val="000000"/>
                </a:solidFill>
                <a:latin typeface="楷体" panose="02010609060101010101" pitchFamily="49" charset="-122"/>
                <a:ea typeface="楷体" panose="02010609060101010101" pitchFamily="49" charset="-122"/>
              </a:rPr>
              <a:t>营业</a:t>
            </a:r>
            <a:r>
              <a:rPr lang="zh-CN" altLang="zh-CN" sz="1800" b="1" dirty="0">
                <a:solidFill>
                  <a:srgbClr val="000000"/>
                </a:solidFill>
                <a:latin typeface="楷体" panose="02010609060101010101" pitchFamily="49" charset="-122"/>
                <a:ea typeface="楷体" panose="02010609060101010101" pitchFamily="49" charset="-122"/>
              </a:rPr>
              <a:t>成本</a:t>
            </a:r>
            <a:r>
              <a:rPr lang="en-US" altLang="zh-CN" sz="1800" b="1" dirty="0">
                <a:solidFill>
                  <a:srgbClr val="000000"/>
                </a:solidFill>
                <a:latin typeface="楷体" panose="02010609060101010101" pitchFamily="49" charset="-122"/>
                <a:ea typeface="楷体" panose="02010609060101010101" pitchFamily="49" charset="-122"/>
              </a:rPr>
              <a:t>      66 000</a:t>
            </a:r>
            <a:endParaRPr lang="zh-CN" altLang="zh-CN" sz="1800" b="1" dirty="0">
              <a:solidFill>
                <a:srgbClr val="000000"/>
              </a:solidFill>
              <a:latin typeface="楷体" panose="02010609060101010101" pitchFamily="49" charset="-122"/>
              <a:ea typeface="楷体" panose="02010609060101010101" pitchFamily="49" charset="-122"/>
            </a:endParaRPr>
          </a:p>
          <a:p>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存货</a:t>
            </a:r>
            <a:r>
              <a:rPr lang="en-US" altLang="zh-CN" sz="1800" b="1" dirty="0">
                <a:solidFill>
                  <a:srgbClr val="000000"/>
                </a:solidFill>
                <a:latin typeface="楷体" panose="02010609060101010101" pitchFamily="49" charset="-122"/>
                <a:ea typeface="楷体" panose="02010609060101010101" pitchFamily="49" charset="-122"/>
              </a:rPr>
              <a:t>          24 000</a:t>
            </a:r>
          </a:p>
          <a:p>
            <a:r>
              <a:rPr lang="zh-CN" altLang="zh-CN" sz="1800" b="1" dirty="0">
                <a:solidFill>
                  <a:srgbClr val="000000"/>
                </a:solidFill>
                <a:latin typeface="楷体" panose="02010609060101010101" pitchFamily="49" charset="-122"/>
                <a:ea typeface="楷体" panose="02010609060101010101" pitchFamily="49" charset="-122"/>
              </a:rPr>
              <a:t>（</a:t>
            </a:r>
            <a:r>
              <a:rPr lang="en-US" altLang="zh-CN" sz="1800" b="1" dirty="0">
                <a:solidFill>
                  <a:srgbClr val="000000"/>
                </a:solidFill>
                <a:latin typeface="楷体" panose="02010609060101010101" pitchFamily="49" charset="-122"/>
                <a:ea typeface="楷体" panose="02010609060101010101" pitchFamily="49" charset="-122"/>
              </a:rPr>
              <a:t>3</a:t>
            </a:r>
            <a:r>
              <a:rPr lang="zh-CN" altLang="zh-CN" sz="1800" b="1" dirty="0">
                <a:solidFill>
                  <a:srgbClr val="000000"/>
                </a:solidFill>
                <a:latin typeface="楷体" panose="02010609060101010101" pitchFamily="49" charset="-122"/>
                <a:ea typeface="楷体" panose="02010609060101010101" pitchFamily="49" charset="-122"/>
              </a:rPr>
              <a:t>）非专利技术抵銷（逆销）。</a:t>
            </a:r>
          </a:p>
          <a:p>
            <a:r>
              <a:rPr lang="zh-CN" altLang="zh-CN" sz="1800" b="1" dirty="0">
                <a:solidFill>
                  <a:srgbClr val="000000"/>
                </a:solidFill>
                <a:latin typeface="楷体" panose="02010609060101010101" pitchFamily="49" charset="-122"/>
                <a:ea typeface="楷体" panose="02010609060101010101" pitchFamily="49" charset="-122"/>
              </a:rPr>
              <a:t>借：</a:t>
            </a:r>
            <a:r>
              <a:rPr lang="zh-CN" altLang="en-US" sz="1800" b="1" dirty="0">
                <a:solidFill>
                  <a:srgbClr val="C00000"/>
                </a:solidFill>
                <a:latin typeface="楷体" panose="02010609060101010101" pitchFamily="49" charset="-122"/>
                <a:ea typeface="楷体" panose="02010609060101010101" pitchFamily="49" charset="-122"/>
              </a:rPr>
              <a:t>期初未分配利润    </a:t>
            </a:r>
            <a:r>
              <a:rPr lang="en-US" altLang="zh-CN" sz="1800" b="1" dirty="0">
                <a:solidFill>
                  <a:srgbClr val="000000"/>
                </a:solidFill>
                <a:latin typeface="楷体" panose="02010609060101010101" pitchFamily="49" charset="-122"/>
                <a:ea typeface="楷体" panose="02010609060101010101" pitchFamily="49" charset="-122"/>
              </a:rPr>
              <a:t>12 000</a:t>
            </a:r>
            <a:endParaRPr lang="zh-CN" altLang="zh-CN" sz="1800" b="1" dirty="0">
              <a:solidFill>
                <a:srgbClr val="000000"/>
              </a:solidFill>
              <a:latin typeface="楷体" panose="02010609060101010101" pitchFamily="49" charset="-122"/>
              <a:ea typeface="楷体" panose="02010609060101010101" pitchFamily="49" charset="-122"/>
            </a:endParaRPr>
          </a:p>
          <a:p>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少数股东权益</a:t>
            </a:r>
            <a:r>
              <a:rPr lang="en-US" altLang="zh-CN" sz="1800" b="1" dirty="0">
                <a:solidFill>
                  <a:srgbClr val="000000"/>
                </a:solidFill>
                <a:latin typeface="楷体" panose="02010609060101010101" pitchFamily="49" charset="-122"/>
                <a:ea typeface="楷体" panose="02010609060101010101" pitchFamily="49" charset="-122"/>
              </a:rPr>
              <a:t>      3 000</a:t>
            </a:r>
            <a:endParaRPr lang="zh-CN" altLang="zh-CN" sz="1800" b="1" dirty="0">
              <a:solidFill>
                <a:srgbClr val="000000"/>
              </a:solidFill>
              <a:latin typeface="楷体" panose="02010609060101010101" pitchFamily="49" charset="-122"/>
              <a:ea typeface="楷体" panose="02010609060101010101" pitchFamily="49" charset="-122"/>
            </a:endParaRPr>
          </a:p>
          <a:p>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a:t>
            </a:r>
            <a:r>
              <a:rPr lang="zh-CN" altLang="en-US" sz="1800" b="1" dirty="0">
                <a:solidFill>
                  <a:srgbClr val="000000"/>
                </a:solidFill>
                <a:latin typeface="楷体" panose="02010609060101010101" pitchFamily="49" charset="-122"/>
                <a:ea typeface="楷体" panose="02010609060101010101" pitchFamily="49" charset="-122"/>
              </a:rPr>
              <a:t>资产处置损益</a:t>
            </a:r>
            <a:r>
              <a:rPr lang="en-US" altLang="zh-CN" sz="1800" b="1" dirty="0">
                <a:solidFill>
                  <a:srgbClr val="000000"/>
                </a:solidFill>
                <a:latin typeface="楷体" panose="02010609060101010101" pitchFamily="49" charset="-122"/>
                <a:ea typeface="楷体" panose="02010609060101010101" pitchFamily="49" charset="-122"/>
              </a:rPr>
              <a:t>     15 000</a:t>
            </a:r>
            <a:endParaRPr lang="zh-CN" altLang="zh-CN" sz="1800" b="1" dirty="0">
              <a:solidFill>
                <a:srgbClr val="000000"/>
              </a:solidFill>
              <a:latin typeface="楷体" panose="02010609060101010101" pitchFamily="49" charset="-122"/>
              <a:ea typeface="楷体" panose="02010609060101010101" pitchFamily="49" charset="-122"/>
            </a:endParaRPr>
          </a:p>
        </p:txBody>
      </p:sp>
      <p:sp>
        <p:nvSpPr>
          <p:cNvPr id="4" name="文本框 2"/>
          <p:cNvSpPr txBox="1">
            <a:spLocks noChangeArrowheads="1"/>
          </p:cNvSpPr>
          <p:nvPr/>
        </p:nvSpPr>
        <p:spPr bwMode="auto">
          <a:xfrm>
            <a:off x="179512" y="3199388"/>
            <a:ext cx="4032448"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zh-CN" sz="1800" b="1" dirty="0">
                <a:solidFill>
                  <a:srgbClr val="000000"/>
                </a:solidFill>
                <a:latin typeface="楷体" panose="02010609060101010101" pitchFamily="49" charset="-122"/>
                <a:ea typeface="楷体" panose="02010609060101010101" pitchFamily="49" charset="-122"/>
              </a:rPr>
              <a:t>（</a:t>
            </a:r>
            <a:r>
              <a:rPr lang="en-US" altLang="zh-CN" sz="1800" b="1" dirty="0">
                <a:solidFill>
                  <a:srgbClr val="000000"/>
                </a:solidFill>
                <a:latin typeface="楷体" panose="02010609060101010101" pitchFamily="49" charset="-122"/>
                <a:ea typeface="楷体" panose="02010609060101010101" pitchFamily="49" charset="-122"/>
              </a:rPr>
              <a:t>4</a:t>
            </a:r>
            <a:r>
              <a:rPr lang="zh-CN" altLang="zh-CN" sz="1800" b="1" dirty="0">
                <a:solidFill>
                  <a:srgbClr val="000000"/>
                </a:solidFill>
                <a:latin typeface="楷体" panose="02010609060101010101" pitchFamily="49" charset="-122"/>
                <a:ea typeface="楷体" panose="02010609060101010101" pitchFamily="49" charset="-122"/>
              </a:rPr>
              <a:t>）债券业务抵銷（逆销）。</a:t>
            </a:r>
          </a:p>
          <a:p>
            <a:pPr>
              <a:spcBef>
                <a:spcPct val="0"/>
              </a:spcBef>
              <a:buClrTx/>
              <a:buSzTx/>
              <a:buFontTx/>
              <a:buNone/>
            </a:pPr>
            <a:r>
              <a:rPr lang="zh-CN" altLang="zh-CN" sz="1800" b="1" dirty="0">
                <a:solidFill>
                  <a:srgbClr val="000000"/>
                </a:solidFill>
                <a:latin typeface="楷体" panose="02010609060101010101" pitchFamily="49" charset="-122"/>
                <a:ea typeface="楷体" panose="02010609060101010101" pitchFamily="49" charset="-122"/>
              </a:rPr>
              <a:t>借：应付债券</a:t>
            </a:r>
            <a:r>
              <a:rPr lang="en-US" altLang="zh-CN" sz="1800" b="1" dirty="0">
                <a:solidFill>
                  <a:srgbClr val="000000"/>
                </a:solidFill>
                <a:latin typeface="楷体" panose="02010609060101010101" pitchFamily="49" charset="-122"/>
                <a:ea typeface="楷体" panose="02010609060101010101" pitchFamily="49" charset="-122"/>
              </a:rPr>
              <a:t>   150 000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利息收入</a:t>
            </a:r>
            <a:r>
              <a:rPr lang="en-US" altLang="zh-CN" sz="1800" b="1" dirty="0">
                <a:solidFill>
                  <a:srgbClr val="000000"/>
                </a:solidFill>
                <a:latin typeface="楷体" panose="02010609060101010101" pitchFamily="49" charset="-122"/>
                <a:ea typeface="楷体" panose="02010609060101010101" pitchFamily="49" charset="-122"/>
              </a:rPr>
              <a:t>     9 750  </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a:t>
            </a:r>
            <a:r>
              <a:rPr lang="zh-CN" altLang="en-US" sz="1800" b="1" dirty="0">
                <a:solidFill>
                  <a:srgbClr val="000000"/>
                </a:solidFill>
                <a:latin typeface="楷体" panose="02010609060101010101" pitchFamily="49" charset="-122"/>
                <a:ea typeface="楷体" panose="02010609060101010101" pitchFamily="49" charset="-122"/>
              </a:rPr>
              <a:t>债权投资</a:t>
            </a:r>
            <a:r>
              <a:rPr lang="en-US" altLang="zh-CN" sz="1800" b="1" dirty="0">
                <a:solidFill>
                  <a:srgbClr val="000000"/>
                </a:solidFill>
                <a:latin typeface="楷体" panose="02010609060101010101" pitchFamily="49" charset="-122"/>
                <a:ea typeface="楷体" panose="02010609060101010101" pitchFamily="49" charset="-122"/>
              </a:rPr>
              <a:t>          138 750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利息费用</a:t>
            </a:r>
            <a:r>
              <a:rPr lang="en-US" altLang="zh-CN" sz="1800" b="1" dirty="0">
                <a:solidFill>
                  <a:srgbClr val="000000"/>
                </a:solidFill>
                <a:latin typeface="楷体" panose="02010609060101010101" pitchFamily="49" charset="-122"/>
                <a:ea typeface="楷体" panose="02010609060101010101" pitchFamily="49" charset="-122"/>
              </a:rPr>
              <a:t>            7 500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债券推定赎回损益</a:t>
            </a:r>
            <a:r>
              <a:rPr lang="en-US" altLang="zh-CN" sz="1800" b="1" dirty="0">
                <a:solidFill>
                  <a:srgbClr val="000000"/>
                </a:solidFill>
                <a:latin typeface="楷体" panose="02010609060101010101" pitchFamily="49" charset="-122"/>
                <a:ea typeface="楷体" panose="02010609060101010101" pitchFamily="49" charset="-122"/>
              </a:rPr>
              <a:t>   13 500</a:t>
            </a:r>
          </a:p>
          <a:p>
            <a:pPr>
              <a:spcBef>
                <a:spcPct val="0"/>
              </a:spcBef>
              <a:buClrTx/>
              <a:buSzTx/>
              <a:buFontTx/>
              <a:buNone/>
            </a:pPr>
            <a:r>
              <a:rPr lang="zh-CN" altLang="zh-CN" sz="1800" b="1" dirty="0">
                <a:solidFill>
                  <a:srgbClr val="000000"/>
                </a:solidFill>
                <a:latin typeface="楷体" panose="02010609060101010101" pitchFamily="49" charset="-122"/>
                <a:ea typeface="楷体" panose="02010609060101010101" pitchFamily="49" charset="-122"/>
              </a:rPr>
              <a:t>（</a:t>
            </a:r>
            <a:r>
              <a:rPr lang="en-US" altLang="zh-CN" sz="1800" b="1" dirty="0">
                <a:solidFill>
                  <a:srgbClr val="000000"/>
                </a:solidFill>
                <a:latin typeface="楷体" panose="02010609060101010101" pitchFamily="49" charset="-122"/>
                <a:ea typeface="楷体" panose="02010609060101010101" pitchFamily="49" charset="-122"/>
              </a:rPr>
              <a:t>5</a:t>
            </a:r>
            <a:r>
              <a:rPr lang="zh-CN" altLang="zh-CN" sz="1800" b="1" dirty="0">
                <a:solidFill>
                  <a:srgbClr val="000000"/>
                </a:solidFill>
                <a:latin typeface="楷体" panose="02010609060101010101" pitchFamily="49" charset="-122"/>
                <a:ea typeface="楷体" panose="02010609060101010101" pitchFamily="49" charset="-122"/>
              </a:rPr>
              <a:t>）抵销投资收益</a:t>
            </a:r>
          </a:p>
          <a:p>
            <a:pPr>
              <a:spcBef>
                <a:spcPct val="0"/>
              </a:spcBef>
              <a:buClrTx/>
              <a:buSzTx/>
              <a:buFontTx/>
              <a:buNone/>
            </a:pPr>
            <a:r>
              <a:rPr lang="zh-CN" altLang="zh-CN" sz="1800" b="1" dirty="0">
                <a:solidFill>
                  <a:srgbClr val="000000"/>
                </a:solidFill>
                <a:latin typeface="楷体" panose="02010609060101010101" pitchFamily="49" charset="-122"/>
                <a:ea typeface="楷体" panose="02010609060101010101" pitchFamily="49" charset="-122"/>
              </a:rPr>
              <a:t>借：投资收益</a:t>
            </a:r>
            <a:r>
              <a:rPr lang="en-US" altLang="zh-CN" sz="1800" b="1" dirty="0">
                <a:solidFill>
                  <a:srgbClr val="000000"/>
                </a:solidFill>
                <a:latin typeface="楷体" panose="02010609060101010101" pitchFamily="49" charset="-122"/>
                <a:ea typeface="楷体" panose="02010609060101010101" pitchFamily="49" charset="-122"/>
              </a:rPr>
              <a:t>      </a:t>
            </a:r>
            <a:r>
              <a:rPr lang="en-US" altLang="zh-CN" sz="1800" b="1" dirty="0">
                <a:solidFill>
                  <a:srgbClr val="C00000"/>
                </a:solidFill>
                <a:latin typeface="楷体" panose="02010609060101010101" pitchFamily="49" charset="-122"/>
                <a:ea typeface="楷体" panose="02010609060101010101" pitchFamily="49" charset="-122"/>
              </a:rPr>
              <a:t>71 000</a:t>
            </a:r>
            <a:endParaRPr lang="zh-CN" altLang="zh-CN" sz="1800" b="1" dirty="0">
              <a:solidFill>
                <a:srgbClr val="C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少数股东权益</a:t>
            </a:r>
            <a:r>
              <a:rPr lang="en-US" altLang="zh-CN" sz="1800" b="1" dirty="0">
                <a:solidFill>
                  <a:srgbClr val="000000"/>
                </a:solidFill>
                <a:latin typeface="楷体" panose="02010609060101010101" pitchFamily="49" charset="-122"/>
                <a:ea typeface="楷体" panose="02010609060101010101" pitchFamily="49" charset="-122"/>
              </a:rPr>
              <a:t>   6 000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贷：分派现金股利</a:t>
            </a:r>
            <a:r>
              <a:rPr lang="en-US" altLang="zh-CN" sz="1800" b="1" dirty="0">
                <a:solidFill>
                  <a:srgbClr val="000000"/>
                </a:solidFill>
                <a:latin typeface="楷体" panose="02010609060101010101" pitchFamily="49" charset="-122"/>
                <a:ea typeface="楷体" panose="02010609060101010101" pitchFamily="49" charset="-122"/>
              </a:rPr>
              <a:t>     30 000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长期股权投资</a:t>
            </a:r>
            <a:r>
              <a:rPr lang="en-US" altLang="zh-CN" sz="1800" b="1" dirty="0">
                <a:solidFill>
                  <a:srgbClr val="000000"/>
                </a:solidFill>
                <a:latin typeface="楷体" panose="02010609060101010101" pitchFamily="49" charset="-122"/>
                <a:ea typeface="楷体" panose="02010609060101010101" pitchFamily="49" charset="-122"/>
              </a:rPr>
              <a:t>     </a:t>
            </a:r>
            <a:r>
              <a:rPr lang="en-US" altLang="zh-CN" sz="1800" b="1" dirty="0">
                <a:solidFill>
                  <a:srgbClr val="C00000"/>
                </a:solidFill>
                <a:latin typeface="楷体" panose="02010609060101010101" pitchFamily="49" charset="-122"/>
                <a:ea typeface="楷体" panose="02010609060101010101" pitchFamily="49" charset="-122"/>
              </a:rPr>
              <a:t>47 000</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p:nvSpPr>
        <p:spPr>
          <a:xfrm>
            <a:off x="5076056" y="152400"/>
            <a:ext cx="3744416" cy="6463308"/>
          </a:xfrm>
          <a:prstGeom prst="rect">
            <a:avLst/>
          </a:prstGeom>
          <a:noFill/>
        </p:spPr>
        <p:txBody>
          <a:bodyPr wrap="square" rtlCol="0">
            <a:spAutoFit/>
          </a:bodyPr>
          <a:lstStyle/>
          <a:p>
            <a:r>
              <a:rPr lang="zh-CN" altLang="zh-CN" sz="1800" b="1" dirty="0">
                <a:solidFill>
                  <a:srgbClr val="000000"/>
                </a:solidFill>
                <a:latin typeface="楷体" panose="02010609060101010101" pitchFamily="49" charset="-122"/>
                <a:ea typeface="楷体" panose="02010609060101010101" pitchFamily="49" charset="-122"/>
              </a:rPr>
              <a:t>（</a:t>
            </a:r>
            <a:r>
              <a:rPr lang="en-US" altLang="zh-CN" sz="1800" b="1" dirty="0">
                <a:solidFill>
                  <a:srgbClr val="000000"/>
                </a:solidFill>
                <a:latin typeface="楷体" panose="02010609060101010101" pitchFamily="49" charset="-122"/>
                <a:ea typeface="楷体" panose="02010609060101010101" pitchFamily="49" charset="-122"/>
              </a:rPr>
              <a:t>6</a:t>
            </a:r>
            <a:r>
              <a:rPr lang="zh-CN" altLang="zh-CN" sz="1800" b="1" dirty="0">
                <a:solidFill>
                  <a:srgbClr val="000000"/>
                </a:solidFill>
                <a:latin typeface="楷体" panose="02010609060101010101" pitchFamily="49" charset="-122"/>
                <a:ea typeface="楷体" panose="02010609060101010101" pitchFamily="49" charset="-122"/>
              </a:rPr>
              <a:t>）抵销提取的盈余公积</a:t>
            </a:r>
          </a:p>
          <a:p>
            <a:r>
              <a:rPr lang="zh-CN" altLang="zh-CN" sz="1800" b="1" dirty="0">
                <a:solidFill>
                  <a:srgbClr val="000000"/>
                </a:solidFill>
                <a:latin typeface="楷体" panose="02010609060101010101" pitchFamily="49" charset="-122"/>
                <a:ea typeface="楷体" panose="02010609060101010101" pitchFamily="49" charset="-122"/>
              </a:rPr>
              <a:t>借：盈余公积</a:t>
            </a:r>
            <a:r>
              <a:rPr lang="en-US" altLang="zh-CN" sz="1800" b="1" dirty="0">
                <a:solidFill>
                  <a:srgbClr val="000000"/>
                </a:solidFill>
                <a:latin typeface="楷体" panose="02010609060101010101" pitchFamily="49" charset="-122"/>
                <a:ea typeface="楷体" panose="02010609060101010101" pitchFamily="49" charset="-122"/>
              </a:rPr>
              <a:t>  58 000</a:t>
            </a:r>
            <a:endParaRPr lang="zh-CN" altLang="zh-CN" sz="1800" b="1" dirty="0">
              <a:solidFill>
                <a:srgbClr val="000000"/>
              </a:solidFill>
              <a:latin typeface="楷体" panose="02010609060101010101" pitchFamily="49" charset="-122"/>
              <a:ea typeface="楷体" panose="02010609060101010101" pitchFamily="49" charset="-122"/>
            </a:endParaRPr>
          </a:p>
          <a:p>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贷：提取盈余公积</a:t>
            </a:r>
            <a:r>
              <a:rPr lang="en-US" altLang="zh-CN" sz="1800" b="1" dirty="0">
                <a:solidFill>
                  <a:srgbClr val="000000"/>
                </a:solidFill>
                <a:latin typeface="楷体" panose="02010609060101010101" pitchFamily="49" charset="-122"/>
                <a:ea typeface="楷体" panose="02010609060101010101" pitchFamily="49" charset="-122"/>
              </a:rPr>
              <a:t>  58 000</a:t>
            </a:r>
          </a:p>
          <a:p>
            <a:r>
              <a:rPr lang="zh-CN" altLang="zh-CN" sz="1800" b="1" dirty="0">
                <a:solidFill>
                  <a:srgbClr val="000000"/>
                </a:solidFill>
                <a:latin typeface="楷体" panose="02010609060101010101" pitchFamily="49" charset="-122"/>
                <a:ea typeface="楷体" panose="02010609060101010101" pitchFamily="49" charset="-122"/>
                <a:cs typeface="SimSun-Identity-H"/>
              </a:rPr>
              <a:t>（</a:t>
            </a:r>
            <a:r>
              <a:rPr lang="en-US" altLang="zh-CN" sz="1800" b="1" dirty="0">
                <a:solidFill>
                  <a:srgbClr val="000000"/>
                </a:solidFill>
                <a:latin typeface="楷体" panose="02010609060101010101" pitchFamily="49" charset="-122"/>
                <a:ea typeface="楷体" panose="02010609060101010101" pitchFamily="49" charset="-122"/>
                <a:cs typeface="SimSun-Identity-H"/>
              </a:rPr>
              <a:t>7</a:t>
            </a:r>
            <a:r>
              <a:rPr lang="zh-CN" altLang="zh-CN" sz="1800" b="1" dirty="0">
                <a:solidFill>
                  <a:srgbClr val="000000"/>
                </a:solidFill>
                <a:latin typeface="楷体" panose="02010609060101010101" pitchFamily="49" charset="-122"/>
                <a:ea typeface="楷体" panose="02010609060101010101" pitchFamily="49" charset="-122"/>
                <a:cs typeface="SimSun-Identity-H"/>
              </a:rPr>
              <a:t>）抵销期初长期股权投资、子公司所有者权益</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zh-CN" altLang="zh-CN" sz="1800" b="1" dirty="0">
                <a:solidFill>
                  <a:srgbClr val="000000"/>
                </a:solidFill>
                <a:latin typeface="楷体" panose="02010609060101010101" pitchFamily="49" charset="-122"/>
                <a:ea typeface="楷体" panose="02010609060101010101" pitchFamily="49" charset="-122"/>
                <a:cs typeface="SimSun-Identity-H"/>
              </a:rPr>
              <a:t>借：股本</a:t>
            </a:r>
            <a:r>
              <a:rPr lang="en-US" altLang="zh-CN" sz="1800" b="1" dirty="0">
                <a:solidFill>
                  <a:srgbClr val="000000"/>
                </a:solidFill>
                <a:latin typeface="楷体" panose="02010609060101010101" pitchFamily="49" charset="-122"/>
                <a:ea typeface="楷体" panose="02010609060101010101" pitchFamily="49" charset="-122"/>
                <a:cs typeface="SimSun-Identity-H"/>
              </a:rPr>
              <a:t>  300 000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资本公积</a:t>
            </a:r>
            <a:r>
              <a:rPr lang="en-US" altLang="zh-CN" sz="1800" b="1" dirty="0">
                <a:solidFill>
                  <a:srgbClr val="000000"/>
                </a:solidFill>
                <a:latin typeface="楷体" panose="02010609060101010101" pitchFamily="49" charset="-122"/>
                <a:ea typeface="楷体" panose="02010609060101010101" pitchFamily="49" charset="-122"/>
                <a:cs typeface="SimSun-Identity-H"/>
              </a:rPr>
              <a:t>  150000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盈余公积</a:t>
            </a:r>
            <a:r>
              <a:rPr lang="en-US" altLang="zh-CN" sz="1800" b="1" dirty="0">
                <a:solidFill>
                  <a:srgbClr val="000000"/>
                </a:solidFill>
                <a:latin typeface="楷体" panose="02010609060101010101" pitchFamily="49" charset="-122"/>
                <a:ea typeface="楷体" panose="02010609060101010101" pitchFamily="49" charset="-122"/>
                <a:cs typeface="SimSun-Identity-H"/>
              </a:rPr>
              <a:t>  67000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年初未分配利润</a:t>
            </a:r>
            <a:r>
              <a:rPr lang="en-US" altLang="zh-CN" sz="1800" b="1" dirty="0">
                <a:solidFill>
                  <a:srgbClr val="000000"/>
                </a:solidFill>
                <a:latin typeface="楷体" panose="02010609060101010101" pitchFamily="49" charset="-122"/>
                <a:ea typeface="楷体" panose="02010609060101010101" pitchFamily="49" charset="-122"/>
                <a:cs typeface="SimSun-Identity-H"/>
              </a:rPr>
              <a:t> 8000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en-US" sz="1800" b="1" dirty="0">
                <a:solidFill>
                  <a:srgbClr val="000000"/>
                </a:solidFill>
                <a:latin typeface="楷体" panose="02010609060101010101" pitchFamily="49" charset="-122"/>
                <a:ea typeface="楷体" panose="02010609060101010101" pitchFamily="49" charset="-122"/>
                <a:cs typeface="SimSun-Identity-H"/>
              </a:rPr>
              <a:t>无形资产</a:t>
            </a:r>
            <a:r>
              <a:rPr lang="en-US" altLang="zh-CN" sz="1800" b="1" dirty="0">
                <a:solidFill>
                  <a:srgbClr val="000000"/>
                </a:solidFill>
                <a:latin typeface="楷体" panose="02010609060101010101" pitchFamily="49" charset="-122"/>
                <a:ea typeface="楷体" panose="02010609060101010101" pitchFamily="49" charset="-122"/>
                <a:cs typeface="SimSun-Identity-H"/>
              </a:rPr>
              <a:t>-</a:t>
            </a:r>
            <a:r>
              <a:rPr lang="zh-CN" altLang="zh-CN" sz="1800" b="1" dirty="0">
                <a:solidFill>
                  <a:srgbClr val="000000"/>
                </a:solidFill>
                <a:latin typeface="楷体" panose="02010609060101010101" pitchFamily="49" charset="-122"/>
                <a:ea typeface="楷体" panose="02010609060101010101" pitchFamily="49" charset="-122"/>
                <a:cs typeface="SimSun-Identity-H"/>
              </a:rPr>
              <a:t>专利技术</a:t>
            </a:r>
            <a:r>
              <a:rPr lang="en-US" altLang="zh-CN" sz="1800" b="1" dirty="0">
                <a:solidFill>
                  <a:srgbClr val="000000"/>
                </a:solidFill>
                <a:latin typeface="楷体" panose="02010609060101010101" pitchFamily="49" charset="-122"/>
                <a:ea typeface="楷体" panose="02010609060101010101" pitchFamily="49" charset="-122"/>
                <a:cs typeface="SimSun-Identity-H"/>
              </a:rPr>
              <a:t> 11250 </a:t>
            </a: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贷：长期股权投资</a:t>
            </a:r>
            <a:r>
              <a:rPr lang="en-US" altLang="zh-CN" sz="1800" b="1" dirty="0">
                <a:solidFill>
                  <a:srgbClr val="000000"/>
                </a:solidFill>
                <a:latin typeface="楷体" panose="02010609060101010101" pitchFamily="49" charset="-122"/>
                <a:ea typeface="楷体" panose="02010609060101010101" pitchFamily="49" charset="-122"/>
                <a:cs typeface="SimSun-Identity-H"/>
              </a:rPr>
              <a:t>  429 000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少数股东权益</a:t>
            </a:r>
            <a:r>
              <a:rPr lang="en-US" altLang="zh-CN" sz="1800" b="1" dirty="0">
                <a:solidFill>
                  <a:srgbClr val="000000"/>
                </a:solidFill>
                <a:latin typeface="楷体" panose="02010609060101010101" pitchFamily="49" charset="-122"/>
                <a:ea typeface="楷体" panose="02010609060101010101" pitchFamily="49" charset="-122"/>
                <a:cs typeface="SimSun-Identity-H"/>
              </a:rPr>
              <a:t>  107 250</a:t>
            </a:r>
          </a:p>
          <a:p>
            <a:r>
              <a:rPr lang="zh-CN" altLang="zh-CN" sz="1800" b="1" dirty="0">
                <a:solidFill>
                  <a:srgbClr val="000000"/>
                </a:solidFill>
                <a:latin typeface="楷体" panose="02010609060101010101" pitchFamily="49" charset="-122"/>
                <a:ea typeface="楷体" panose="02010609060101010101" pitchFamily="49" charset="-122"/>
                <a:cs typeface="SimSun-Identity-H"/>
              </a:rPr>
              <a:t>（</a:t>
            </a:r>
            <a:r>
              <a:rPr lang="en-US" altLang="zh-CN" sz="1800" b="1" dirty="0">
                <a:solidFill>
                  <a:srgbClr val="000000"/>
                </a:solidFill>
                <a:latin typeface="楷体" panose="02010609060101010101" pitchFamily="49" charset="-122"/>
                <a:ea typeface="楷体" panose="02010609060101010101" pitchFamily="49" charset="-122"/>
                <a:cs typeface="SimSun-Identity-H"/>
              </a:rPr>
              <a:t>8</a:t>
            </a:r>
            <a:r>
              <a:rPr lang="zh-CN" altLang="zh-CN" sz="1800" b="1" dirty="0">
                <a:solidFill>
                  <a:srgbClr val="000000"/>
                </a:solidFill>
                <a:latin typeface="楷体" panose="02010609060101010101" pitchFamily="49" charset="-122"/>
                <a:ea typeface="楷体" panose="02010609060101010101" pitchFamily="49" charset="-122"/>
                <a:cs typeface="SimSun-Identity-H"/>
              </a:rPr>
              <a:t>）摊销合并价差</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借：期间费用</a:t>
            </a:r>
            <a:r>
              <a:rPr lang="en-US" altLang="zh-CN" sz="1800" b="1" dirty="0">
                <a:solidFill>
                  <a:srgbClr val="000000"/>
                </a:solidFill>
                <a:latin typeface="楷体" panose="02010609060101010101" pitchFamily="49" charset="-122"/>
                <a:ea typeface="楷体" panose="02010609060101010101" pitchFamily="49" charset="-122"/>
                <a:cs typeface="SimSun-Identity-H"/>
              </a:rPr>
              <a:t> 1250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贷：</a:t>
            </a:r>
            <a:r>
              <a:rPr lang="zh-CN" altLang="en-US" sz="1800" b="1" dirty="0">
                <a:solidFill>
                  <a:srgbClr val="000000"/>
                </a:solidFill>
                <a:latin typeface="楷体" panose="02010609060101010101" pitchFamily="49" charset="-122"/>
                <a:ea typeface="楷体" panose="02010609060101010101" pitchFamily="49" charset="-122"/>
                <a:cs typeface="SimSun-Identity-H"/>
              </a:rPr>
              <a:t>无形资产</a:t>
            </a:r>
            <a:r>
              <a:rPr lang="en-US" altLang="zh-CN" sz="1800" b="1" dirty="0">
                <a:solidFill>
                  <a:srgbClr val="000000"/>
                </a:solidFill>
                <a:latin typeface="楷体" panose="02010609060101010101" pitchFamily="49" charset="-122"/>
                <a:ea typeface="楷体" panose="02010609060101010101" pitchFamily="49" charset="-122"/>
                <a:cs typeface="SimSun-Identity-H"/>
              </a:rPr>
              <a:t>-</a:t>
            </a:r>
            <a:r>
              <a:rPr lang="zh-CN" altLang="zh-CN" sz="1800" b="1" dirty="0">
                <a:solidFill>
                  <a:srgbClr val="000000"/>
                </a:solidFill>
                <a:latin typeface="楷体" panose="02010609060101010101" pitchFamily="49" charset="-122"/>
                <a:ea typeface="楷体" panose="02010609060101010101" pitchFamily="49" charset="-122"/>
                <a:cs typeface="SimSun-Identity-H"/>
              </a:rPr>
              <a:t>专利技术</a:t>
            </a:r>
            <a:r>
              <a:rPr lang="en-US" altLang="zh-CN" sz="1800" b="1" dirty="0">
                <a:solidFill>
                  <a:srgbClr val="000000"/>
                </a:solidFill>
                <a:latin typeface="楷体" panose="02010609060101010101" pitchFamily="49" charset="-122"/>
                <a:ea typeface="楷体" panose="02010609060101010101" pitchFamily="49" charset="-122"/>
                <a:cs typeface="SimSun-Identity-H"/>
              </a:rPr>
              <a:t>  1250</a:t>
            </a:r>
          </a:p>
          <a:p>
            <a:r>
              <a:rPr lang="zh-CN" altLang="zh-CN" sz="1800" b="1" dirty="0">
                <a:solidFill>
                  <a:srgbClr val="000000"/>
                </a:solidFill>
                <a:latin typeface="楷体" panose="02010609060101010101" pitchFamily="49" charset="-122"/>
                <a:ea typeface="楷体" panose="02010609060101010101" pitchFamily="49" charset="-122"/>
                <a:cs typeface="SimSun-Identity-H"/>
              </a:rPr>
              <a:t>（</a:t>
            </a:r>
            <a:r>
              <a:rPr lang="en-US" altLang="zh-CN" sz="1800" b="1" dirty="0">
                <a:solidFill>
                  <a:srgbClr val="000000"/>
                </a:solidFill>
                <a:latin typeface="楷体" panose="02010609060101010101" pitchFamily="49" charset="-122"/>
                <a:ea typeface="楷体" panose="02010609060101010101" pitchFamily="49" charset="-122"/>
                <a:cs typeface="SimSun-Identity-H"/>
              </a:rPr>
              <a:t>9</a:t>
            </a:r>
            <a:r>
              <a:rPr lang="zh-CN" altLang="zh-CN" sz="1800" b="1" dirty="0">
                <a:solidFill>
                  <a:srgbClr val="000000"/>
                </a:solidFill>
                <a:latin typeface="楷体" panose="02010609060101010101" pitchFamily="49" charset="-122"/>
                <a:ea typeface="楷体" panose="02010609060101010101" pitchFamily="49" charset="-122"/>
                <a:cs typeface="SimSun-Identity-H"/>
              </a:rPr>
              <a:t>）确认少数股东权益和利润</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zh-CN" altLang="zh-CN" sz="1800" b="1" dirty="0">
                <a:solidFill>
                  <a:srgbClr val="000000"/>
                </a:solidFill>
                <a:latin typeface="楷体" panose="02010609060101010101" pitchFamily="49" charset="-122"/>
                <a:ea typeface="楷体" panose="02010609060101010101" pitchFamily="49" charset="-122"/>
                <a:cs typeface="SimSun-Identity-H"/>
              </a:rPr>
              <a:t>借：少数股东利润 </a:t>
            </a:r>
            <a:r>
              <a:rPr lang="en-US" altLang="zh-CN" sz="1800" b="1" dirty="0">
                <a:solidFill>
                  <a:srgbClr val="000000"/>
                </a:solidFill>
                <a:latin typeface="楷体" panose="02010609060101010101" pitchFamily="49" charset="-122"/>
                <a:ea typeface="楷体" panose="02010609060101010101" pitchFamily="49" charset="-122"/>
                <a:cs typeface="SimSun-Identity-H"/>
              </a:rPr>
              <a:t> 23000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贷：少数股东权益</a:t>
            </a:r>
            <a:r>
              <a:rPr lang="en-US" altLang="zh-CN" sz="1800" b="1" dirty="0">
                <a:solidFill>
                  <a:srgbClr val="000000"/>
                </a:solidFill>
                <a:latin typeface="楷体" panose="02010609060101010101" pitchFamily="49" charset="-122"/>
                <a:ea typeface="楷体" panose="02010609060101010101" pitchFamily="49" charset="-122"/>
                <a:cs typeface="SimSun-Identity-H"/>
              </a:rPr>
              <a:t>  23000</a:t>
            </a:r>
            <a:endParaRPr lang="zh-CN" altLang="zh-CN" sz="1800" b="1" dirty="0">
              <a:solidFill>
                <a:srgbClr val="000000"/>
              </a:solidFill>
              <a:latin typeface="楷体" panose="02010609060101010101" pitchFamily="49" charset="-122"/>
              <a:ea typeface="楷体" panose="02010609060101010101" pitchFamily="49" charset="-122"/>
            </a:endParaRPr>
          </a:p>
          <a:p>
            <a:r>
              <a:rPr lang="zh-CN" altLang="zh-CN" sz="1800" b="1" dirty="0">
                <a:solidFill>
                  <a:srgbClr val="000000"/>
                </a:solidFill>
                <a:latin typeface="楷体" panose="02010609060101010101" pitchFamily="49" charset="-122"/>
                <a:ea typeface="楷体" panose="02010609060101010101" pitchFamily="49" charset="-122"/>
                <a:cs typeface="SimSun-Identity-H"/>
              </a:rPr>
              <a:t>（</a:t>
            </a:r>
            <a:r>
              <a:rPr lang="en-US" altLang="zh-CN" sz="1800" b="1" dirty="0">
                <a:solidFill>
                  <a:srgbClr val="000000"/>
                </a:solidFill>
                <a:latin typeface="楷体" panose="02010609060101010101" pitchFamily="49" charset="-122"/>
                <a:ea typeface="楷体" panose="02010609060101010101" pitchFamily="49" charset="-122"/>
                <a:cs typeface="SimSun-Identity-H"/>
              </a:rPr>
              <a:t>10</a:t>
            </a:r>
            <a:r>
              <a:rPr lang="zh-CN" altLang="zh-CN" sz="1800" b="1" dirty="0">
                <a:solidFill>
                  <a:srgbClr val="000000"/>
                </a:solidFill>
                <a:latin typeface="楷体" panose="02010609060101010101" pitchFamily="49" charset="-122"/>
                <a:ea typeface="楷体" panose="02010609060101010101" pitchFamily="49" charset="-122"/>
                <a:cs typeface="SimSun-Identity-H"/>
              </a:rPr>
              <a:t>）抵销应收应付款</a:t>
            </a:r>
            <a:r>
              <a:rPr lang="zh-CN" altLang="en-US" sz="1800" b="1" dirty="0">
                <a:solidFill>
                  <a:srgbClr val="000000"/>
                </a:solidFill>
                <a:latin typeface="楷体" panose="02010609060101010101" pitchFamily="49" charset="-122"/>
                <a:ea typeface="楷体" panose="02010609060101010101" pitchFamily="49" charset="-122"/>
                <a:cs typeface="SimSun-Identity-H"/>
              </a:rPr>
              <a:t>：</a:t>
            </a:r>
            <a:r>
              <a:rPr lang="en-US" altLang="zh-CN" sz="1800" b="1" dirty="0">
                <a:solidFill>
                  <a:srgbClr val="000000"/>
                </a:solidFill>
                <a:latin typeface="楷体" panose="02010609060101010101" pitchFamily="49" charset="-122"/>
                <a:ea typeface="楷体" panose="02010609060101010101" pitchFamily="49" charset="-122"/>
                <a:cs typeface="SimSun-Identity-H"/>
              </a:rPr>
              <a:t> </a:t>
            </a: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借：应付账款</a:t>
            </a:r>
            <a:r>
              <a:rPr lang="en-US" altLang="zh-CN" sz="1800" b="1" dirty="0">
                <a:solidFill>
                  <a:srgbClr val="000000"/>
                </a:solidFill>
                <a:latin typeface="楷体" panose="02010609060101010101" pitchFamily="49" charset="-122"/>
                <a:ea typeface="楷体" panose="02010609060101010101" pitchFamily="49" charset="-122"/>
                <a:cs typeface="SimSun-Identity-H"/>
              </a:rPr>
              <a:t> 7500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贷：应收账款</a:t>
            </a:r>
            <a:r>
              <a:rPr lang="en-US" altLang="zh-CN" sz="1800" b="1" dirty="0">
                <a:solidFill>
                  <a:srgbClr val="000000"/>
                </a:solidFill>
                <a:latin typeface="楷体" panose="02010609060101010101" pitchFamily="49" charset="-122"/>
                <a:ea typeface="楷体" panose="02010609060101010101" pitchFamily="49" charset="-122"/>
                <a:cs typeface="SimSun-Identity-H"/>
              </a:rPr>
              <a:t>    7500</a:t>
            </a:r>
          </a:p>
          <a:p>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pPr marL="285750" indent="-285750">
              <a:buFont typeface="Wingdings" panose="05000000000000000000" pitchFamily="2" charset="2"/>
              <a:buChar char="p"/>
            </a:pPr>
            <a:r>
              <a:rPr lang="zh-CN" altLang="en-US" sz="1800" b="1" dirty="0">
                <a:solidFill>
                  <a:srgbClr val="C00000"/>
                </a:solidFill>
                <a:latin typeface="Calibri" panose="020F0502020204030204" pitchFamily="34" charset="0"/>
                <a:cs typeface="Times New Roman" panose="02020603050405020304" charset="0"/>
              </a:rPr>
              <a:t>工作底稿见</a:t>
            </a:r>
            <a:r>
              <a:rPr lang="en-US" altLang="zh-CN" sz="1800" b="1" dirty="0">
                <a:solidFill>
                  <a:srgbClr val="C00000"/>
                </a:solidFill>
                <a:latin typeface="Calibri" panose="020F0502020204030204" pitchFamily="34" charset="0"/>
                <a:cs typeface="Times New Roman" panose="02020603050405020304" charset="0"/>
              </a:rPr>
              <a:t>excel</a:t>
            </a:r>
            <a:r>
              <a:rPr lang="zh-CN" altLang="en-US" sz="1800" b="1" dirty="0">
                <a:solidFill>
                  <a:srgbClr val="C00000"/>
                </a:solidFill>
                <a:latin typeface="Calibri" panose="020F0502020204030204" pitchFamily="34" charset="0"/>
                <a:cs typeface="Times New Roman" panose="02020603050405020304" charset="0"/>
              </a:rPr>
              <a:t>文件</a:t>
            </a:r>
            <a:endParaRPr lang="zh-CN" altLang="en-US" sz="1800" dirty="0">
              <a:latin typeface="楷体" panose="02010609060101010101" pitchFamily="49" charset="-122"/>
              <a:ea typeface="楷体" panose="02010609060101010101"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内容占位符 2" descr="Rectangle: Click to edit Master text styles&#10;Second level&#10;Third level&#10;Fourth level&#10;Fifth level"/>
          <p:cNvSpPr>
            <a:spLocks noGrp="1"/>
          </p:cNvSpPr>
          <p:nvPr>
            <p:ph idx="1"/>
          </p:nvPr>
        </p:nvSpPr>
        <p:spPr>
          <a:xfrm>
            <a:off x="395536" y="159079"/>
            <a:ext cx="8424936" cy="457200"/>
          </a:xfrm>
        </p:spPr>
        <p:txBody>
          <a:bodyPr/>
          <a:lstStyle/>
          <a:p>
            <a:r>
              <a:rPr lang="zh-CN" altLang="en-US" sz="2800" dirty="0">
                <a:solidFill>
                  <a:srgbClr val="C00000"/>
                </a:solidFill>
                <a:latin typeface="华光中楷_CNKI" panose="02000500000000000000" pitchFamily="2" charset="-122"/>
                <a:ea typeface="华光中楷_CNKI" panose="02000500000000000000" pitchFamily="2" charset="-122"/>
              </a:rPr>
              <a:t>按</a:t>
            </a:r>
            <a:r>
              <a:rPr lang="en-US" altLang="zh-CN" sz="2800" dirty="0">
                <a:solidFill>
                  <a:srgbClr val="C00000"/>
                </a:solidFill>
                <a:latin typeface="华光中楷_CNKI" panose="02000500000000000000" pitchFamily="2" charset="-122"/>
                <a:ea typeface="华光中楷_CNKI" panose="02000500000000000000" pitchFamily="2" charset="-122"/>
              </a:rPr>
              <a:t>CPA</a:t>
            </a:r>
            <a:r>
              <a:rPr lang="zh-CN" altLang="en-US" sz="2800" dirty="0">
                <a:solidFill>
                  <a:srgbClr val="C00000"/>
                </a:solidFill>
                <a:latin typeface="华光中楷_CNKI" panose="02000500000000000000" pitchFamily="2" charset="-122"/>
                <a:ea typeface="华光中楷_CNKI" panose="02000500000000000000" pitchFamily="2" charset="-122"/>
              </a:rPr>
              <a:t>教材抵销程序</a:t>
            </a:r>
            <a:endParaRPr lang="en-US" altLang="zh-CN" sz="2800" dirty="0">
              <a:solidFill>
                <a:srgbClr val="C00000"/>
              </a:solidFill>
              <a:latin typeface="华光中楷_CNKI" panose="02000500000000000000" pitchFamily="2" charset="-122"/>
              <a:ea typeface="华光中楷_CNKI" panose="02000500000000000000" pitchFamily="2" charset="-122"/>
            </a:endParaRPr>
          </a:p>
        </p:txBody>
      </p:sp>
      <p:sp>
        <p:nvSpPr>
          <p:cNvPr id="20173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39DCF7BC-E73B-476C-AE86-BEF78CF71004}" type="slidenum">
              <a:rPr kumimoji="0" lang="en-US" altLang="zh-CN" sz="1400"/>
              <a:t>89</a:t>
            </a:fld>
            <a:endParaRPr kumimoji="0" lang="en-US" altLang="zh-CN" sz="1400"/>
          </a:p>
        </p:txBody>
      </p:sp>
      <p:sp>
        <p:nvSpPr>
          <p:cNvPr id="2" name="文本框 1"/>
          <p:cNvSpPr txBox="1"/>
          <p:nvPr/>
        </p:nvSpPr>
        <p:spPr>
          <a:xfrm>
            <a:off x="107504" y="2092096"/>
            <a:ext cx="4320480" cy="3785652"/>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）合并日未入账无形资产价值确认及第一年价差摊销</a:t>
            </a:r>
            <a:endParaRPr lang="en-US" altLang="zh-CN" sz="2000" b="1" dirty="0">
              <a:latin typeface="楷体" panose="02010609060101010101" pitchFamily="49" charset="-122"/>
              <a:ea typeface="楷体" panose="02010609060101010101" pitchFamily="49" charset="-122"/>
            </a:endParaRPr>
          </a:p>
          <a:p>
            <a:r>
              <a:rPr lang="en-US" altLang="zh-CN" sz="2000" b="1" dirty="0">
                <a:latin typeface="楷体" panose="02010609060101010101" pitchFamily="49" charset="-122"/>
                <a:ea typeface="楷体" panose="02010609060101010101" pitchFamily="49" charset="-122"/>
              </a:rPr>
              <a:t>     </a:t>
            </a:r>
            <a:r>
              <a:rPr lang="zh-CN" altLang="en-US" sz="2000" b="1" dirty="0">
                <a:solidFill>
                  <a:srgbClr val="000000"/>
                </a:solidFill>
                <a:latin typeface="楷体" panose="02010609060101010101" pitchFamily="49" charset="-122"/>
                <a:ea typeface="楷体" panose="02010609060101010101" pitchFamily="49" charset="-122"/>
              </a:rPr>
              <a:t>借：无形资产      </a:t>
            </a:r>
            <a:r>
              <a:rPr lang="en-US" altLang="zh-CN" sz="2000" b="1" dirty="0">
                <a:solidFill>
                  <a:srgbClr val="000000"/>
                </a:solidFill>
                <a:latin typeface="楷体" panose="02010609060101010101" pitchFamily="49" charset="-122"/>
                <a:ea typeface="楷体" panose="02010609060101010101" pitchFamily="49" charset="-122"/>
              </a:rPr>
              <a:t>11 250</a:t>
            </a:r>
          </a:p>
          <a:p>
            <a:r>
              <a:rPr lang="zh-CN" altLang="en-US" sz="2000" b="1" dirty="0">
                <a:solidFill>
                  <a:srgbClr val="000000"/>
                </a:solidFill>
                <a:latin typeface="楷体" panose="02010609060101010101" pitchFamily="49" charset="-122"/>
                <a:ea typeface="楷体" panose="02010609060101010101" pitchFamily="49" charset="-122"/>
              </a:rPr>
              <a:t>         期初未分配利润 </a:t>
            </a:r>
            <a:r>
              <a:rPr lang="en-US" altLang="zh-CN" sz="2000" b="1" dirty="0">
                <a:solidFill>
                  <a:srgbClr val="000000"/>
                </a:solidFill>
                <a:latin typeface="楷体" panose="02010609060101010101" pitchFamily="49" charset="-122"/>
                <a:ea typeface="楷体" panose="02010609060101010101" pitchFamily="49" charset="-122"/>
              </a:rPr>
              <a:t>1 250</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en-US" sz="2000" b="1" dirty="0">
                <a:solidFill>
                  <a:srgbClr val="000000"/>
                </a:solidFill>
                <a:latin typeface="楷体" panose="02010609060101010101" pitchFamily="49" charset="-122"/>
                <a:ea typeface="楷体" panose="02010609060101010101" pitchFamily="49" charset="-122"/>
              </a:rPr>
              <a:t>贷：资本公积       </a:t>
            </a:r>
            <a:r>
              <a:rPr lang="en-US" altLang="zh-CN" sz="2000" b="1" dirty="0">
                <a:solidFill>
                  <a:srgbClr val="000000"/>
                </a:solidFill>
                <a:latin typeface="楷体" panose="02010609060101010101" pitchFamily="49" charset="-122"/>
                <a:ea typeface="楷体" panose="02010609060101010101" pitchFamily="49" charset="-122"/>
              </a:rPr>
              <a:t>12 500</a:t>
            </a:r>
          </a:p>
          <a:p>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a:t>
            </a:r>
            <a:r>
              <a:rPr lang="zh-CN" altLang="en-US" sz="2000" b="1" dirty="0">
                <a:latin typeface="楷体" panose="02010609060101010101" pitchFamily="49" charset="-122"/>
                <a:ea typeface="楷体" panose="02010609060101010101" pitchFamily="49" charset="-122"/>
              </a:rPr>
              <a:t>）摊销未入账无形资产 </a:t>
            </a:r>
            <a:endParaRPr lang="en-US" altLang="zh-CN" sz="2000" b="1" dirty="0">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en-US" sz="2000" b="1" dirty="0">
                <a:solidFill>
                  <a:srgbClr val="000000"/>
                </a:solidFill>
                <a:latin typeface="楷体" panose="02010609060101010101" pitchFamily="49" charset="-122"/>
                <a:ea typeface="楷体" panose="02010609060101010101" pitchFamily="49" charset="-122"/>
              </a:rPr>
              <a:t>借：管理费用  </a:t>
            </a:r>
            <a:r>
              <a:rPr lang="en-US" altLang="zh-CN" sz="2000" b="1" dirty="0">
                <a:solidFill>
                  <a:srgbClr val="000000"/>
                </a:solidFill>
                <a:latin typeface="楷体" panose="02010609060101010101" pitchFamily="49" charset="-122"/>
                <a:ea typeface="楷体" panose="02010609060101010101" pitchFamily="49" charset="-122"/>
              </a:rPr>
              <a:t>1250</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en-US" sz="2000" b="1" dirty="0">
                <a:solidFill>
                  <a:srgbClr val="000000"/>
                </a:solidFill>
                <a:latin typeface="楷体" panose="02010609060101010101" pitchFamily="49" charset="-122"/>
                <a:ea typeface="楷体" panose="02010609060101010101" pitchFamily="49" charset="-122"/>
              </a:rPr>
              <a:t>贷：无形资产   </a:t>
            </a:r>
            <a:r>
              <a:rPr lang="en-US" altLang="zh-CN" sz="2000" b="1" dirty="0">
                <a:solidFill>
                  <a:srgbClr val="000000"/>
                </a:solidFill>
                <a:latin typeface="楷体" panose="02010609060101010101" pitchFamily="49" charset="-122"/>
                <a:ea typeface="楷体" panose="02010609060101010101" pitchFamily="49" charset="-122"/>
              </a:rPr>
              <a:t>1250</a:t>
            </a:r>
          </a:p>
          <a:p>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3</a:t>
            </a:r>
            <a:r>
              <a:rPr lang="zh-CN" altLang="zh-CN" sz="2000" b="1" dirty="0">
                <a:latin typeface="楷体" panose="02010609060101010101" pitchFamily="49" charset="-122"/>
                <a:ea typeface="楷体" panose="02010609060101010101" pitchFamily="49" charset="-122"/>
              </a:rPr>
              <a:t>）成本法转权益法的分录：</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借：长期股权投资</a:t>
            </a:r>
            <a:r>
              <a:rPr lang="en-US" altLang="zh-CN" sz="2000" b="1" dirty="0">
                <a:solidFill>
                  <a:srgbClr val="000000"/>
                </a:solidFill>
                <a:latin typeface="楷体" panose="02010609060101010101" pitchFamily="49" charset="-122"/>
                <a:ea typeface="楷体" panose="02010609060101010101" pitchFamily="49" charset="-122"/>
              </a:rPr>
              <a:t>   76 000</a:t>
            </a:r>
            <a:endParaRPr lang="zh-CN" altLang="zh-CN" sz="2000" b="1" dirty="0">
              <a:solidFill>
                <a:srgbClr val="000000"/>
              </a:solidFill>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贷：投资收益</a:t>
            </a:r>
            <a:r>
              <a:rPr lang="en-US" altLang="zh-CN" sz="2000" b="1" dirty="0">
                <a:solidFill>
                  <a:srgbClr val="000000"/>
                </a:solidFill>
                <a:latin typeface="楷体" panose="02010609060101010101" pitchFamily="49" charset="-122"/>
                <a:ea typeface="楷体" panose="02010609060101010101" pitchFamily="49" charset="-122"/>
              </a:rPr>
              <a:t>     47 000</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期初未分配利润  </a:t>
            </a:r>
            <a:r>
              <a:rPr lang="en-US" altLang="zh-CN" sz="2000" b="1" dirty="0">
                <a:solidFill>
                  <a:srgbClr val="000000"/>
                </a:solidFill>
                <a:latin typeface="楷体" panose="02010609060101010101" pitchFamily="49" charset="-122"/>
                <a:ea typeface="楷体" panose="02010609060101010101" pitchFamily="49" charset="-122"/>
              </a:rPr>
              <a:t> 29 000</a:t>
            </a:r>
            <a:endParaRPr lang="zh-CN" altLang="en-US" sz="2000" dirty="0">
              <a:solidFill>
                <a:srgbClr val="C00000"/>
              </a:solidFill>
              <a:latin typeface="华光中楷_CNKI" panose="02000500000000000000" pitchFamily="2" charset="-122"/>
              <a:ea typeface="华光中楷_CNKI" panose="02000500000000000000" pitchFamily="2" charset="-122"/>
            </a:endParaRPr>
          </a:p>
        </p:txBody>
      </p:sp>
      <p:sp>
        <p:nvSpPr>
          <p:cNvPr id="5" name="文本框 4"/>
          <p:cNvSpPr txBox="1"/>
          <p:nvPr/>
        </p:nvSpPr>
        <p:spPr>
          <a:xfrm>
            <a:off x="4788024" y="4149080"/>
            <a:ext cx="4156350" cy="1938992"/>
          </a:xfrm>
          <a:prstGeom prst="rect">
            <a:avLst/>
          </a:prstGeom>
          <a:noFill/>
        </p:spPr>
        <p:txBody>
          <a:bodyPr wrap="square" rtlCol="0">
            <a:spAutoFit/>
          </a:bodyPr>
          <a:lstStyle/>
          <a:p>
            <a:r>
              <a:rPr lang="zh-CN" altLang="zh-CN" sz="1800" b="1" dirty="0">
                <a:solidFill>
                  <a:srgbClr val="000000"/>
                </a:solidFill>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5</a:t>
            </a:r>
            <a:r>
              <a:rPr lang="zh-CN" altLang="zh-CN" sz="2000" b="1" dirty="0">
                <a:latin typeface="楷体" panose="02010609060101010101" pitchFamily="49" charset="-122"/>
                <a:ea typeface="楷体" panose="02010609060101010101" pitchFamily="49" charset="-122"/>
              </a:rPr>
              <a:t>）非专利技术抵銷（逆销）</a:t>
            </a:r>
          </a:p>
          <a:p>
            <a:r>
              <a:rPr lang="zh-CN" altLang="zh-CN" sz="2000" b="1" dirty="0">
                <a:solidFill>
                  <a:srgbClr val="000000"/>
                </a:solidFill>
                <a:latin typeface="楷体" panose="02010609060101010101" pitchFamily="49" charset="-122"/>
                <a:ea typeface="楷体" panose="02010609060101010101" pitchFamily="49" charset="-122"/>
              </a:rPr>
              <a:t>借：</a:t>
            </a:r>
            <a:r>
              <a:rPr lang="zh-CN" altLang="en-US" sz="2000" b="1" dirty="0">
                <a:solidFill>
                  <a:srgbClr val="C00000"/>
                </a:solidFill>
                <a:latin typeface="楷体" panose="02010609060101010101" pitchFamily="49" charset="-122"/>
                <a:ea typeface="楷体" panose="02010609060101010101" pitchFamily="49" charset="-122"/>
              </a:rPr>
              <a:t>期初未分配利润    </a:t>
            </a:r>
            <a:r>
              <a:rPr lang="en-US" altLang="zh-CN" sz="2000" b="1" dirty="0">
                <a:solidFill>
                  <a:srgbClr val="000000"/>
                </a:solidFill>
                <a:latin typeface="楷体" panose="02010609060101010101" pitchFamily="49" charset="-122"/>
                <a:ea typeface="楷体" panose="02010609060101010101" pitchFamily="49" charset="-122"/>
              </a:rPr>
              <a:t>12 000</a:t>
            </a:r>
            <a:endParaRPr lang="zh-CN" altLang="zh-CN" sz="2000" b="1" dirty="0">
              <a:solidFill>
                <a:srgbClr val="000000"/>
              </a:solidFill>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少数股东</a:t>
            </a:r>
            <a:r>
              <a:rPr lang="zh-CN" altLang="en-US" sz="2000" b="1" dirty="0">
                <a:solidFill>
                  <a:srgbClr val="000000"/>
                </a:solidFill>
                <a:latin typeface="楷体" panose="02010609060101010101" pitchFamily="49" charset="-122"/>
                <a:ea typeface="楷体" panose="02010609060101010101" pitchFamily="49" charset="-122"/>
              </a:rPr>
              <a:t>权益</a:t>
            </a:r>
            <a:r>
              <a:rPr lang="en-US" altLang="zh-CN" sz="2000" b="1" dirty="0">
                <a:solidFill>
                  <a:srgbClr val="000000"/>
                </a:solidFill>
                <a:latin typeface="楷体" panose="02010609060101010101" pitchFamily="49" charset="-122"/>
                <a:ea typeface="楷体" panose="02010609060101010101" pitchFamily="49" charset="-122"/>
              </a:rPr>
              <a:t>       3 000</a:t>
            </a:r>
            <a:endParaRPr lang="zh-CN" altLang="zh-CN" sz="2000" b="1" dirty="0">
              <a:solidFill>
                <a:srgbClr val="000000"/>
              </a:solidFill>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贷：</a:t>
            </a:r>
            <a:r>
              <a:rPr lang="zh-CN" altLang="en-US" sz="2000" b="1" dirty="0">
                <a:solidFill>
                  <a:srgbClr val="000000"/>
                </a:solidFill>
                <a:latin typeface="楷体" panose="02010609060101010101" pitchFamily="49" charset="-122"/>
                <a:ea typeface="楷体" panose="02010609060101010101" pitchFamily="49" charset="-122"/>
              </a:rPr>
              <a:t>资产处置损益</a:t>
            </a:r>
            <a:r>
              <a:rPr lang="en-US" altLang="zh-CN" sz="2000" b="1" dirty="0">
                <a:solidFill>
                  <a:srgbClr val="000000"/>
                </a:solidFill>
                <a:latin typeface="楷体" panose="02010609060101010101" pitchFamily="49" charset="-122"/>
                <a:ea typeface="楷体" panose="02010609060101010101" pitchFamily="49" charset="-122"/>
              </a:rPr>
              <a:t>      15 000</a:t>
            </a:r>
          </a:p>
          <a:p>
            <a:r>
              <a:rPr lang="zh-CN" altLang="en-US" sz="2000" b="1" dirty="0">
                <a:solidFill>
                  <a:srgbClr val="000000"/>
                </a:solidFill>
                <a:latin typeface="楷体" panose="02010609060101010101" pitchFamily="49" charset="-122"/>
                <a:ea typeface="楷体" panose="02010609060101010101" pitchFamily="49" charset="-122"/>
              </a:rPr>
              <a:t>借：少数股东利润    </a:t>
            </a:r>
            <a:r>
              <a:rPr lang="en-US" altLang="zh-CN" sz="2000" b="1" dirty="0">
                <a:solidFill>
                  <a:srgbClr val="000000"/>
                </a:solidFill>
                <a:latin typeface="楷体" panose="02010609060101010101" pitchFamily="49" charset="-122"/>
                <a:ea typeface="楷体" panose="02010609060101010101" pitchFamily="49" charset="-122"/>
              </a:rPr>
              <a:t>3 000</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en-US" sz="2000" b="1" dirty="0">
                <a:solidFill>
                  <a:srgbClr val="000000"/>
                </a:solidFill>
                <a:latin typeface="楷体" panose="02010609060101010101" pitchFamily="49" charset="-122"/>
                <a:ea typeface="楷体" panose="02010609060101010101" pitchFamily="49" charset="-122"/>
              </a:rPr>
              <a:t>贷：少数股东权益   </a:t>
            </a:r>
            <a:r>
              <a:rPr lang="en-US" altLang="zh-CN" sz="2000" b="1" dirty="0">
                <a:solidFill>
                  <a:srgbClr val="000000"/>
                </a:solidFill>
                <a:latin typeface="楷体" panose="02010609060101010101" pitchFamily="49" charset="-122"/>
                <a:ea typeface="楷体" panose="02010609060101010101" pitchFamily="49" charset="-122"/>
              </a:rPr>
              <a:t>3 000</a:t>
            </a:r>
          </a:p>
        </p:txBody>
      </p:sp>
      <p:sp>
        <p:nvSpPr>
          <p:cNvPr id="6" name="文本框 5"/>
          <p:cNvSpPr txBox="1"/>
          <p:nvPr/>
        </p:nvSpPr>
        <p:spPr>
          <a:xfrm>
            <a:off x="4479878" y="2097560"/>
            <a:ext cx="4464496" cy="1938992"/>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4</a:t>
            </a:r>
            <a:r>
              <a:rPr lang="zh-CN" altLang="zh-CN" sz="2000" b="1" dirty="0">
                <a:latin typeface="楷体" panose="02010609060101010101" pitchFamily="49" charset="-122"/>
                <a:ea typeface="楷体" panose="02010609060101010101" pitchFamily="49" charset="-122"/>
              </a:rPr>
              <a:t>）存货相关抵銷分录（顺销）</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借：</a:t>
            </a:r>
            <a:r>
              <a:rPr lang="zh-CN" altLang="en-US" sz="2000" b="1" dirty="0">
                <a:solidFill>
                  <a:srgbClr val="C00000"/>
                </a:solidFill>
                <a:latin typeface="楷体" panose="02010609060101010101" pitchFamily="49" charset="-122"/>
                <a:ea typeface="楷体" panose="02010609060101010101" pitchFamily="49" charset="-122"/>
              </a:rPr>
              <a:t>期初未分配利润  </a:t>
            </a:r>
            <a:r>
              <a:rPr lang="en-US" altLang="zh-CN" sz="2000" b="1" dirty="0">
                <a:solidFill>
                  <a:srgbClr val="000000"/>
                </a:solidFill>
                <a:latin typeface="楷体" panose="02010609060101010101" pitchFamily="49" charset="-122"/>
                <a:ea typeface="楷体" panose="02010609060101010101" pitchFamily="49" charset="-122"/>
              </a:rPr>
              <a:t>18 000  </a:t>
            </a: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贷：</a:t>
            </a:r>
            <a:r>
              <a:rPr lang="zh-CN" altLang="en-US" sz="2000" b="1" dirty="0">
                <a:solidFill>
                  <a:srgbClr val="000000"/>
                </a:solidFill>
                <a:latin typeface="楷体" panose="02010609060101010101" pitchFamily="49" charset="-122"/>
                <a:ea typeface="楷体" panose="02010609060101010101" pitchFamily="49" charset="-122"/>
              </a:rPr>
              <a:t>营业</a:t>
            </a:r>
            <a:r>
              <a:rPr lang="zh-CN" altLang="zh-CN" sz="2000" b="1" dirty="0">
                <a:solidFill>
                  <a:srgbClr val="000000"/>
                </a:solidFill>
                <a:latin typeface="楷体" panose="02010609060101010101" pitchFamily="49" charset="-122"/>
                <a:ea typeface="楷体" panose="02010609060101010101" pitchFamily="49" charset="-122"/>
              </a:rPr>
              <a:t>成本</a:t>
            </a:r>
            <a:r>
              <a:rPr lang="en-US" altLang="zh-CN" sz="2000" b="1" dirty="0">
                <a:solidFill>
                  <a:srgbClr val="000000"/>
                </a:solidFill>
                <a:latin typeface="楷体" panose="02010609060101010101" pitchFamily="49" charset="-122"/>
                <a:ea typeface="楷体" panose="02010609060101010101" pitchFamily="49" charset="-122"/>
              </a:rPr>
              <a:t>         18 000</a:t>
            </a:r>
            <a:endParaRPr lang="zh-CN" altLang="zh-CN" sz="2000" b="1" dirty="0">
              <a:solidFill>
                <a:srgbClr val="000000"/>
              </a:solidFill>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借：</a:t>
            </a:r>
            <a:r>
              <a:rPr lang="zh-CN" altLang="en-US" sz="2000" b="1" dirty="0">
                <a:solidFill>
                  <a:srgbClr val="000000"/>
                </a:solidFill>
                <a:latin typeface="楷体" panose="02010609060101010101" pitchFamily="49" charset="-122"/>
                <a:ea typeface="楷体" panose="02010609060101010101" pitchFamily="49" charset="-122"/>
              </a:rPr>
              <a:t>营业</a:t>
            </a:r>
            <a:r>
              <a:rPr lang="zh-CN" altLang="zh-CN" sz="2000" b="1" dirty="0">
                <a:solidFill>
                  <a:srgbClr val="000000"/>
                </a:solidFill>
                <a:latin typeface="楷体" panose="02010609060101010101" pitchFamily="49" charset="-122"/>
                <a:ea typeface="楷体" panose="02010609060101010101" pitchFamily="49" charset="-122"/>
              </a:rPr>
              <a:t>收入</a:t>
            </a:r>
            <a:r>
              <a:rPr lang="en-US" altLang="zh-CN" sz="2000" b="1" dirty="0">
                <a:solidFill>
                  <a:srgbClr val="000000"/>
                </a:solidFill>
                <a:latin typeface="楷体" panose="02010609060101010101" pitchFamily="49" charset="-122"/>
                <a:ea typeface="楷体" panose="02010609060101010101" pitchFamily="49" charset="-122"/>
              </a:rPr>
              <a:t>        90 000</a:t>
            </a:r>
            <a:endParaRPr lang="zh-CN" altLang="zh-CN" sz="2000" b="1" dirty="0">
              <a:solidFill>
                <a:srgbClr val="000000"/>
              </a:solidFill>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贷：</a:t>
            </a:r>
            <a:r>
              <a:rPr lang="zh-CN" altLang="en-US" sz="2000" b="1" dirty="0">
                <a:solidFill>
                  <a:srgbClr val="000000"/>
                </a:solidFill>
                <a:latin typeface="楷体" panose="02010609060101010101" pitchFamily="49" charset="-122"/>
                <a:ea typeface="楷体" panose="02010609060101010101" pitchFamily="49" charset="-122"/>
              </a:rPr>
              <a:t>营业</a:t>
            </a:r>
            <a:r>
              <a:rPr lang="zh-CN" altLang="zh-CN" sz="2000" b="1" dirty="0">
                <a:solidFill>
                  <a:srgbClr val="000000"/>
                </a:solidFill>
                <a:latin typeface="楷体" panose="02010609060101010101" pitchFamily="49" charset="-122"/>
                <a:ea typeface="楷体" panose="02010609060101010101" pitchFamily="49" charset="-122"/>
              </a:rPr>
              <a:t>成本</a:t>
            </a:r>
            <a:r>
              <a:rPr lang="en-US" altLang="zh-CN" sz="2000" b="1" dirty="0">
                <a:solidFill>
                  <a:srgbClr val="000000"/>
                </a:solidFill>
                <a:latin typeface="楷体" panose="02010609060101010101" pitchFamily="49" charset="-122"/>
                <a:ea typeface="楷体" panose="02010609060101010101" pitchFamily="49" charset="-122"/>
              </a:rPr>
              <a:t>      66 000</a:t>
            </a:r>
            <a:endParaRPr lang="zh-CN" altLang="zh-CN" sz="2000" b="1" dirty="0">
              <a:solidFill>
                <a:srgbClr val="000000"/>
              </a:solidFill>
              <a:latin typeface="楷体" panose="02010609060101010101" pitchFamily="49" charset="-122"/>
              <a:ea typeface="楷体" panose="02010609060101010101" pitchFamily="49" charset="-122"/>
            </a:endParaRPr>
          </a:p>
          <a:p>
            <a:r>
              <a:rPr lang="en-US" altLang="zh-CN" sz="2000" b="1" dirty="0">
                <a:solidFill>
                  <a:srgbClr val="000000"/>
                </a:solidFill>
                <a:latin typeface="楷体" panose="02010609060101010101" pitchFamily="49" charset="-122"/>
                <a:ea typeface="楷体" panose="02010609060101010101" pitchFamily="49" charset="-122"/>
              </a:rPr>
              <a:t>         </a:t>
            </a:r>
            <a:r>
              <a:rPr lang="zh-CN" altLang="zh-CN" sz="2000" b="1" dirty="0">
                <a:solidFill>
                  <a:srgbClr val="000000"/>
                </a:solidFill>
                <a:latin typeface="楷体" panose="02010609060101010101" pitchFamily="49" charset="-122"/>
                <a:ea typeface="楷体" panose="02010609060101010101" pitchFamily="49" charset="-122"/>
              </a:rPr>
              <a:t>存货</a:t>
            </a:r>
            <a:r>
              <a:rPr lang="en-US" altLang="zh-CN" sz="2000" b="1" dirty="0">
                <a:solidFill>
                  <a:srgbClr val="000000"/>
                </a:solidFill>
                <a:latin typeface="楷体" panose="02010609060101010101" pitchFamily="49" charset="-122"/>
                <a:ea typeface="楷体" panose="02010609060101010101" pitchFamily="49" charset="-122"/>
              </a:rPr>
              <a:t>          24 000</a:t>
            </a:r>
          </a:p>
        </p:txBody>
      </p:sp>
      <p:sp>
        <p:nvSpPr>
          <p:cNvPr id="3" name="文本框 2"/>
          <p:cNvSpPr txBox="1"/>
          <p:nvPr/>
        </p:nvSpPr>
        <p:spPr>
          <a:xfrm>
            <a:off x="467544" y="764704"/>
            <a:ext cx="7990656" cy="1015663"/>
          </a:xfrm>
          <a:prstGeom prst="rect">
            <a:avLst/>
          </a:prstGeom>
          <a:noFill/>
        </p:spPr>
        <p:txBody>
          <a:bodyPr wrap="square" rtlCol="0">
            <a:spAutoFit/>
          </a:bodyPr>
          <a:lstStyle/>
          <a:p>
            <a:r>
              <a:rPr lang="zh-CN" altLang="en-US" sz="2000" b="1" dirty="0">
                <a:solidFill>
                  <a:srgbClr val="000000"/>
                </a:solidFill>
              </a:rPr>
              <a:t>不完全权益法下，投资收益</a:t>
            </a:r>
            <a:r>
              <a:rPr lang="en-US" altLang="zh-CN" sz="2000" b="1" dirty="0">
                <a:solidFill>
                  <a:srgbClr val="000000"/>
                </a:solidFill>
              </a:rPr>
              <a:t>=71000</a:t>
            </a:r>
            <a:r>
              <a:rPr lang="zh-CN" altLang="en-US" sz="2000" b="1" dirty="0">
                <a:solidFill>
                  <a:srgbClr val="000000"/>
                </a:solidFill>
              </a:rPr>
              <a:t>，长期股权投资</a:t>
            </a:r>
            <a:r>
              <a:rPr lang="en-US" altLang="zh-CN" sz="2000" b="1" dirty="0">
                <a:solidFill>
                  <a:srgbClr val="000000"/>
                </a:solidFill>
              </a:rPr>
              <a:t>=476000</a:t>
            </a:r>
          </a:p>
          <a:p>
            <a:r>
              <a:rPr lang="zh-CN" altLang="en-US" sz="2000" b="1" dirty="0">
                <a:solidFill>
                  <a:srgbClr val="000000"/>
                </a:solidFill>
              </a:rPr>
              <a:t>子公司</a:t>
            </a:r>
            <a:r>
              <a:rPr lang="en-US" altLang="zh-CN" sz="2000" b="1" dirty="0">
                <a:solidFill>
                  <a:srgbClr val="000000"/>
                </a:solidFill>
              </a:rPr>
              <a:t>2011</a:t>
            </a:r>
            <a:r>
              <a:rPr lang="zh-CN" altLang="en-US" sz="2000" b="1" dirty="0">
                <a:solidFill>
                  <a:srgbClr val="000000"/>
                </a:solidFill>
              </a:rPr>
              <a:t>年末未分配利润</a:t>
            </a:r>
            <a:r>
              <a:rPr lang="en-US" altLang="zh-CN" sz="2000" b="1" dirty="0">
                <a:solidFill>
                  <a:srgbClr val="000000"/>
                </a:solidFill>
              </a:rPr>
              <a:t>=10000-2500=7500</a:t>
            </a:r>
            <a:r>
              <a:rPr lang="zh-CN" altLang="en-US" sz="2000" b="1" dirty="0">
                <a:solidFill>
                  <a:srgbClr val="000000"/>
                </a:solidFill>
              </a:rPr>
              <a:t>，年初未分配利润</a:t>
            </a:r>
            <a:r>
              <a:rPr lang="en-US" altLang="zh-CN" sz="2000" b="1" dirty="0">
                <a:solidFill>
                  <a:srgbClr val="000000"/>
                </a:solidFill>
              </a:rPr>
              <a:t>=8000-1250=6750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21965"/>
            <a:ext cx="8784976" cy="6126436"/>
          </a:xfrm>
        </p:spPr>
        <p:txBody>
          <a:bodyPr/>
          <a:lstStyle/>
          <a:p>
            <a:pPr>
              <a:buFont typeface="Wingdings" panose="05000000000000000000" pitchFamily="2" charset="2"/>
              <a:buChar char="Ø"/>
            </a:pPr>
            <a:r>
              <a:rPr lang="zh-CN" altLang="zh-CN" sz="2800" b="1" u="sng" dirty="0">
                <a:solidFill>
                  <a:srgbClr val="C00000"/>
                </a:solidFill>
                <a:latin typeface="楷体" panose="02010609060101010101" pitchFamily="49" charset="-122"/>
                <a:ea typeface="楷体" panose="02010609060101010101" pitchFamily="49" charset="-122"/>
                <a:cs typeface="+mn-cs"/>
              </a:rPr>
              <a:t>可变回报</a:t>
            </a:r>
            <a:r>
              <a:rPr lang="zh-CN" altLang="en-US" sz="2800" b="1" u="sng" dirty="0">
                <a:solidFill>
                  <a:srgbClr val="C00000"/>
                </a:solidFill>
                <a:latin typeface="楷体" panose="02010609060101010101" pitchFamily="49" charset="-122"/>
                <a:ea typeface="楷体" panose="02010609060101010101" pitchFamily="49" charset="-122"/>
                <a:cs typeface="+mn-cs"/>
              </a:rPr>
              <a:t>的含义</a:t>
            </a:r>
            <a:endParaRPr lang="en-US" altLang="zh-CN" sz="2800" b="1" dirty="0">
              <a:solidFill>
                <a:srgbClr val="000000"/>
              </a:solidFill>
              <a:latin typeface="+mn-ea"/>
            </a:endParaRPr>
          </a:p>
          <a:p>
            <a:pPr marL="0" indent="0">
              <a:buNone/>
            </a:pPr>
            <a:r>
              <a:rPr lang="zh-CN" altLang="en-US" sz="2400" b="1" dirty="0">
                <a:solidFill>
                  <a:srgbClr val="000000"/>
                </a:solidFill>
                <a:latin typeface="+mn-ea"/>
              </a:rPr>
              <a:t>  可变回报，</a:t>
            </a:r>
            <a:r>
              <a:rPr lang="zh-CN" altLang="zh-CN" sz="2400" b="1" dirty="0">
                <a:solidFill>
                  <a:srgbClr val="000000"/>
                </a:solidFill>
                <a:latin typeface="+mn-ea"/>
              </a:rPr>
              <a:t>是指不固定且可能随着被投资方业绩而变化的回报，既可能是正回报，也可能是负回报。</a:t>
            </a:r>
            <a:r>
              <a:rPr lang="zh-CN" altLang="zh-CN" sz="2400" b="1" dirty="0">
                <a:solidFill>
                  <a:srgbClr val="0000FF"/>
                </a:solidFill>
                <a:latin typeface="+mn-ea"/>
              </a:rPr>
              <a:t>可变回报的常见形式主要包括：</a:t>
            </a:r>
            <a:endParaRPr lang="en-US" altLang="zh-CN" sz="2400" b="1" dirty="0">
              <a:solidFill>
                <a:srgbClr val="0000FF"/>
              </a:solidFill>
              <a:latin typeface="+mn-ea"/>
            </a:endParaRPr>
          </a:p>
          <a:p>
            <a:pPr lvl="1">
              <a:lnSpc>
                <a:spcPct val="125000"/>
              </a:lnSpc>
              <a:buClr>
                <a:srgbClr val="FF0000"/>
              </a:buClr>
              <a:buFont typeface="Wingdings" panose="05000000000000000000" pitchFamily="2" charset="2"/>
              <a:buChar char="Ø"/>
            </a:pPr>
            <a:r>
              <a:rPr lang="zh-CN" altLang="zh-CN" sz="2000" b="1" dirty="0">
                <a:solidFill>
                  <a:srgbClr val="000000"/>
                </a:solidFill>
                <a:latin typeface="+mn-ea"/>
              </a:rPr>
              <a:t>（</a:t>
            </a:r>
            <a:r>
              <a:rPr lang="en-US" altLang="zh-CN" sz="2000" b="1" dirty="0">
                <a:solidFill>
                  <a:srgbClr val="000000"/>
                </a:solidFill>
                <a:latin typeface="+mn-ea"/>
              </a:rPr>
              <a:t>1</a:t>
            </a:r>
            <a:r>
              <a:rPr lang="zh-CN" altLang="zh-CN" sz="2000" b="1" dirty="0">
                <a:solidFill>
                  <a:srgbClr val="000000"/>
                </a:solidFill>
                <a:latin typeface="+mn-ea"/>
              </a:rPr>
              <a:t>）股利、被投资方经济利益的其他分配、投资方对被投资方的投资价值变动。</a:t>
            </a:r>
            <a:endParaRPr lang="en-US" altLang="zh-CN" sz="2000" b="1" dirty="0">
              <a:solidFill>
                <a:srgbClr val="000000"/>
              </a:solidFill>
              <a:latin typeface="+mn-ea"/>
            </a:endParaRPr>
          </a:p>
          <a:p>
            <a:pPr lvl="1">
              <a:lnSpc>
                <a:spcPct val="125000"/>
              </a:lnSpc>
              <a:buClr>
                <a:srgbClr val="FF0000"/>
              </a:buClr>
              <a:buFont typeface="Wingdings" panose="05000000000000000000" pitchFamily="2" charset="2"/>
              <a:buChar char="Ø"/>
            </a:pPr>
            <a:r>
              <a:rPr lang="zh-CN" altLang="zh-CN" sz="2000" b="1" dirty="0">
                <a:solidFill>
                  <a:srgbClr val="000000"/>
                </a:solidFill>
                <a:latin typeface="+mn-ea"/>
              </a:rPr>
              <a:t>（</a:t>
            </a:r>
            <a:r>
              <a:rPr lang="en-US" altLang="zh-CN" sz="2000" b="1" dirty="0">
                <a:solidFill>
                  <a:srgbClr val="000000"/>
                </a:solidFill>
                <a:latin typeface="+mn-ea"/>
              </a:rPr>
              <a:t>2</a:t>
            </a:r>
            <a:r>
              <a:rPr lang="zh-CN" altLang="zh-CN" sz="2000" b="1" dirty="0">
                <a:solidFill>
                  <a:srgbClr val="000000"/>
                </a:solidFill>
                <a:latin typeface="+mn-ea"/>
              </a:rPr>
              <a:t>）因向被投资方的资产或负债提供服务而得到的报酬、因提供信用支持或流动性支持收取的费用或承担的损失、被投资方清算时在其剩余净资产中所享有的权益、税务利益、因参与被投资方而获得的未来流动性。</a:t>
            </a:r>
            <a:endParaRPr lang="en-US" altLang="zh-CN" sz="2000" b="1" dirty="0">
              <a:solidFill>
                <a:srgbClr val="000000"/>
              </a:solidFill>
              <a:latin typeface="+mn-ea"/>
            </a:endParaRPr>
          </a:p>
          <a:p>
            <a:pPr lvl="1">
              <a:lnSpc>
                <a:spcPct val="125000"/>
              </a:lnSpc>
              <a:buClr>
                <a:srgbClr val="FF0000"/>
              </a:buClr>
              <a:buFont typeface="Wingdings" panose="05000000000000000000" pitchFamily="2" charset="2"/>
              <a:buChar char="Ø"/>
            </a:pPr>
            <a:r>
              <a:rPr lang="zh-CN" altLang="zh-CN" sz="2000" b="1" dirty="0">
                <a:solidFill>
                  <a:srgbClr val="000000"/>
                </a:solidFill>
                <a:latin typeface="+mn-ea"/>
              </a:rPr>
              <a:t>（</a:t>
            </a:r>
            <a:r>
              <a:rPr lang="en-US" altLang="zh-CN" sz="2000" b="1" dirty="0">
                <a:solidFill>
                  <a:srgbClr val="000000"/>
                </a:solidFill>
                <a:latin typeface="+mn-ea"/>
              </a:rPr>
              <a:t>3</a:t>
            </a:r>
            <a:r>
              <a:rPr lang="zh-CN" altLang="zh-CN" sz="2000" b="1" dirty="0">
                <a:solidFill>
                  <a:srgbClr val="000000"/>
                </a:solidFill>
                <a:latin typeface="+mn-ea"/>
              </a:rPr>
              <a:t>）其他利益持有方无法得到的回报。</a:t>
            </a:r>
            <a:endParaRPr lang="en-US" altLang="zh-CN" sz="2000" b="1" dirty="0">
              <a:solidFill>
                <a:srgbClr val="000000"/>
              </a:solidFill>
              <a:latin typeface="+mn-ea"/>
            </a:endParaRPr>
          </a:p>
          <a:p>
            <a:pPr lvl="1">
              <a:lnSpc>
                <a:spcPct val="125000"/>
              </a:lnSpc>
              <a:buClr>
                <a:srgbClr val="FF0000"/>
              </a:buClr>
              <a:buFont typeface="Wingdings" panose="05000000000000000000" pitchFamily="2" charset="2"/>
              <a:buChar char="ü"/>
            </a:pPr>
            <a:r>
              <a:rPr lang="zh-CN" altLang="zh-CN" sz="2000" b="1" dirty="0">
                <a:latin typeface="楷体" panose="02010609060101010101" pitchFamily="49" charset="-122"/>
                <a:ea typeface="楷体" panose="02010609060101010101" pitchFamily="49" charset="-122"/>
              </a:rPr>
              <a:t>投资方在评价其享有被投资方的回报是否可变以及可变程度时，需基于合同安排的实质，而不是法律形式。例如，某些固定债务工具，投资方通常取得的固定回报，但出于被投资方存在着不能履约的风险，实质上也可以归入可变回报的范围。</a:t>
            </a:r>
            <a:endParaRPr lang="zh-CN" altLang="en-US" sz="2000" b="1" dirty="0">
              <a:latin typeface="楷体" panose="02010609060101010101" pitchFamily="49" charset="-122"/>
              <a:ea typeface="楷体" panose="02010609060101010101" pitchFamily="49" charset="-122"/>
            </a:endParaRPr>
          </a:p>
        </p:txBody>
      </p:sp>
      <p:sp>
        <p:nvSpPr>
          <p:cNvPr id="4" name="日期占位符 3"/>
          <p:cNvSpPr>
            <a:spLocks noGrp="1"/>
          </p:cNvSpPr>
          <p:nvPr>
            <p:ph type="dt" sz="half" idx="10"/>
          </p:nvPr>
        </p:nvSpPr>
        <p:spPr/>
        <p:txBody>
          <a:bodyPr/>
          <a:lstStyle/>
          <a:p>
            <a:pPr>
              <a:defRPr/>
            </a:pPr>
            <a:fld id="{411AE9FA-8A97-4C6B-8D2D-2BBDFF473033}" type="datetime1">
              <a:rPr lang="zh-CN" altLang="en-US" smtClean="0"/>
              <a:t>2026/3/30</a:t>
            </a:fld>
            <a:endParaRPr lang="en-US" altLang="zh-CN"/>
          </a:p>
        </p:txBody>
      </p:sp>
      <p:sp>
        <p:nvSpPr>
          <p:cNvPr id="5" name="页脚占位符 4"/>
          <p:cNvSpPr>
            <a:spLocks noGrp="1"/>
          </p:cNvSpPr>
          <p:nvPr>
            <p:ph type="ftr" sz="quarter" idx="11"/>
          </p:nvPr>
        </p:nvSpPr>
        <p:spPr/>
        <p:txBody>
          <a:bodyPr/>
          <a:lstStyle/>
          <a:p>
            <a:pPr>
              <a:defRPr/>
            </a:pPr>
            <a:r>
              <a:rPr lang="zh-CN" altLang="en-US"/>
              <a:t>曾庆生   </a:t>
            </a:r>
            <a:r>
              <a:rPr lang="en-US" altLang="zh-CN"/>
              <a:t>SHUFE</a:t>
            </a:r>
            <a:r>
              <a:rPr lang="zh-CN" altLang="en-US"/>
              <a:t>会计学院</a:t>
            </a:r>
            <a:endParaRPr lang="en-US" altLang="zh-CN"/>
          </a:p>
        </p:txBody>
      </p:sp>
      <p:sp>
        <p:nvSpPr>
          <p:cNvPr id="6" name="灯片编号占位符 5"/>
          <p:cNvSpPr>
            <a:spLocks noGrp="1"/>
          </p:cNvSpPr>
          <p:nvPr>
            <p:ph type="sldNum" sz="quarter" idx="12"/>
          </p:nvPr>
        </p:nvSpPr>
        <p:spPr/>
        <p:txBody>
          <a:bodyPr/>
          <a:lstStyle/>
          <a:p>
            <a:pPr>
              <a:defRPr/>
            </a:pPr>
            <a:fld id="{5C842619-07FF-4658-9088-9562CE4EC23C}" type="slidenum">
              <a:rPr lang="en-US" altLang="zh-CN" smtClean="0"/>
              <a:t>9</a:t>
            </a:fld>
            <a:endParaRPr lang="en-US" altLang="zh-CN"/>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5F26FD1-3D6F-47FF-A73C-56BDC8DD946C}" type="slidenum">
              <a:rPr lang="en-US" altLang="zh-CN" smtClean="0"/>
              <a:t>90</a:t>
            </a:fld>
            <a:endParaRPr lang="en-US" altLang="zh-CN"/>
          </a:p>
        </p:txBody>
      </p:sp>
      <p:sp>
        <p:nvSpPr>
          <p:cNvPr id="3" name="文本框 2"/>
          <p:cNvSpPr txBox="1">
            <a:spLocks noChangeArrowheads="1"/>
          </p:cNvSpPr>
          <p:nvPr/>
        </p:nvSpPr>
        <p:spPr bwMode="auto">
          <a:xfrm>
            <a:off x="467544" y="1196752"/>
            <a:ext cx="403244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6</a:t>
            </a:r>
            <a:r>
              <a:rPr lang="zh-CN" altLang="zh-CN" sz="2000" b="1" dirty="0">
                <a:latin typeface="楷体" panose="02010609060101010101" pitchFamily="49" charset="-122"/>
                <a:ea typeface="楷体" panose="02010609060101010101" pitchFamily="49" charset="-122"/>
              </a:rPr>
              <a:t>）债券业务抵銷（逆销）</a:t>
            </a:r>
            <a:r>
              <a:rPr lang="en-US" altLang="zh-CN" sz="2000" b="1" dirty="0">
                <a:latin typeface="楷体" panose="02010609060101010101" pitchFamily="49" charset="-122"/>
                <a:ea typeface="楷体" panose="02010609060101010101" pitchFamily="49" charset="-122"/>
              </a:rPr>
              <a:t> </a:t>
            </a:r>
            <a:endParaRPr lang="zh-CN" altLang="zh-CN" sz="2000" b="1" dirty="0">
              <a:latin typeface="楷体" panose="02010609060101010101" pitchFamily="49" charset="-122"/>
              <a:ea typeface="楷体" panose="02010609060101010101" pitchFamily="49" charset="-122"/>
            </a:endParaRPr>
          </a:p>
          <a:p>
            <a:pPr>
              <a:spcBef>
                <a:spcPct val="0"/>
              </a:spcBef>
              <a:buClrTx/>
              <a:buSzTx/>
              <a:buFontTx/>
              <a:buNone/>
            </a:pPr>
            <a:r>
              <a:rPr lang="zh-CN" altLang="zh-CN" sz="1800" b="1" dirty="0">
                <a:solidFill>
                  <a:srgbClr val="000000"/>
                </a:solidFill>
                <a:latin typeface="楷体" panose="02010609060101010101" pitchFamily="49" charset="-122"/>
                <a:ea typeface="楷体" panose="02010609060101010101" pitchFamily="49" charset="-122"/>
              </a:rPr>
              <a:t>借：应付债券</a:t>
            </a:r>
            <a:r>
              <a:rPr lang="en-US" altLang="zh-CN" sz="1800" b="1" dirty="0">
                <a:solidFill>
                  <a:srgbClr val="000000"/>
                </a:solidFill>
                <a:latin typeface="楷体" panose="02010609060101010101" pitchFamily="49" charset="-122"/>
                <a:ea typeface="楷体" panose="02010609060101010101" pitchFamily="49" charset="-122"/>
              </a:rPr>
              <a:t>   150 000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利息收入</a:t>
            </a:r>
            <a:r>
              <a:rPr lang="en-US" altLang="zh-CN" sz="1800" b="1" dirty="0">
                <a:solidFill>
                  <a:srgbClr val="000000"/>
                </a:solidFill>
                <a:latin typeface="楷体" panose="02010609060101010101" pitchFamily="49" charset="-122"/>
                <a:ea typeface="楷体" panose="02010609060101010101" pitchFamily="49" charset="-122"/>
              </a:rPr>
              <a:t>     9 750  </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a:t>
            </a:r>
            <a:r>
              <a:rPr lang="zh-CN" altLang="en-US" sz="1800" b="1" dirty="0">
                <a:solidFill>
                  <a:srgbClr val="000000"/>
                </a:solidFill>
                <a:latin typeface="楷体" panose="02010609060101010101" pitchFamily="49" charset="-122"/>
                <a:ea typeface="楷体" panose="02010609060101010101" pitchFamily="49" charset="-122"/>
              </a:rPr>
              <a:t>债权投资</a:t>
            </a:r>
            <a:r>
              <a:rPr lang="en-US" altLang="zh-CN" sz="1800" b="1" dirty="0">
                <a:solidFill>
                  <a:srgbClr val="000000"/>
                </a:solidFill>
                <a:latin typeface="楷体" panose="02010609060101010101" pitchFamily="49" charset="-122"/>
                <a:ea typeface="楷体" panose="02010609060101010101" pitchFamily="49" charset="-122"/>
              </a:rPr>
              <a:t>          138 750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利息费用</a:t>
            </a:r>
            <a:r>
              <a:rPr lang="en-US" altLang="zh-CN" sz="1800" b="1" dirty="0">
                <a:solidFill>
                  <a:srgbClr val="000000"/>
                </a:solidFill>
                <a:latin typeface="楷体" panose="02010609060101010101" pitchFamily="49" charset="-122"/>
                <a:ea typeface="楷体" panose="02010609060101010101" pitchFamily="49" charset="-122"/>
              </a:rPr>
              <a:t>            7 500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债券推定赎回损益</a:t>
            </a:r>
            <a:r>
              <a:rPr lang="en-US" altLang="zh-CN" sz="1800" b="1" dirty="0">
                <a:solidFill>
                  <a:srgbClr val="000000"/>
                </a:solidFill>
                <a:latin typeface="楷体" panose="02010609060101010101" pitchFamily="49" charset="-122"/>
                <a:ea typeface="楷体" panose="02010609060101010101" pitchFamily="49" charset="-122"/>
              </a:rPr>
              <a:t>   13 500</a:t>
            </a:r>
          </a:p>
          <a:p>
            <a:pPr>
              <a:spcBef>
                <a:spcPct val="0"/>
              </a:spcBef>
              <a:buClrTx/>
              <a:buSzTx/>
              <a:buFontTx/>
              <a:buNone/>
            </a:pPr>
            <a:r>
              <a:rPr lang="zh-CN" altLang="en-US" sz="1800" b="1" dirty="0">
                <a:solidFill>
                  <a:srgbClr val="000000"/>
                </a:solidFill>
                <a:latin typeface="楷体" panose="02010609060101010101" pitchFamily="49" charset="-122"/>
                <a:ea typeface="楷体" panose="02010609060101010101" pitchFamily="49" charset="-122"/>
              </a:rPr>
              <a:t>借：少数股东利润  </a:t>
            </a:r>
            <a:r>
              <a:rPr lang="en-US" altLang="zh-CN" sz="1800" b="1" dirty="0">
                <a:solidFill>
                  <a:srgbClr val="000000"/>
                </a:solidFill>
                <a:latin typeface="楷体" panose="02010609060101010101" pitchFamily="49" charset="-122"/>
                <a:ea typeface="楷体" panose="02010609060101010101" pitchFamily="49" charset="-122"/>
              </a:rPr>
              <a:t>2 250</a:t>
            </a: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en-US" sz="1800" b="1" dirty="0">
                <a:solidFill>
                  <a:srgbClr val="000000"/>
                </a:solidFill>
                <a:latin typeface="楷体" panose="02010609060101010101" pitchFamily="49" charset="-122"/>
                <a:ea typeface="楷体" panose="02010609060101010101" pitchFamily="49" charset="-122"/>
              </a:rPr>
              <a:t>贷：少数股东权益   </a:t>
            </a:r>
            <a:r>
              <a:rPr lang="en-US" altLang="zh-CN" sz="1800" b="1" dirty="0">
                <a:solidFill>
                  <a:srgbClr val="000000"/>
                </a:solidFill>
                <a:latin typeface="楷体" panose="02010609060101010101" pitchFamily="49" charset="-122"/>
                <a:ea typeface="楷体" panose="02010609060101010101" pitchFamily="49" charset="-122"/>
              </a:rPr>
              <a:t>2 250</a:t>
            </a:r>
          </a:p>
          <a:p>
            <a:pPr>
              <a:spcBef>
                <a:spcPct val="0"/>
              </a:spcBef>
              <a:buClrTx/>
              <a:buSzTx/>
              <a:buFontTx/>
              <a:buNone/>
            </a:pP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7</a:t>
            </a:r>
            <a:r>
              <a:rPr lang="zh-CN" altLang="zh-CN" sz="2000" b="1" dirty="0">
                <a:latin typeface="楷体" panose="02010609060101010101" pitchFamily="49" charset="-122"/>
                <a:ea typeface="楷体" panose="02010609060101010101" pitchFamily="49" charset="-122"/>
              </a:rPr>
              <a:t>）抵销投资收益</a:t>
            </a:r>
          </a:p>
          <a:p>
            <a:pPr>
              <a:spcBef>
                <a:spcPct val="0"/>
              </a:spcBef>
              <a:buClrTx/>
              <a:buSzTx/>
              <a:buFontTx/>
              <a:buNone/>
            </a:pPr>
            <a:r>
              <a:rPr lang="zh-CN" altLang="zh-CN" sz="1800" b="1" dirty="0">
                <a:solidFill>
                  <a:srgbClr val="000000"/>
                </a:solidFill>
                <a:latin typeface="楷体" panose="02010609060101010101" pitchFamily="49" charset="-122"/>
                <a:ea typeface="楷体" panose="02010609060101010101" pitchFamily="49" charset="-122"/>
              </a:rPr>
              <a:t>借：投资收益</a:t>
            </a:r>
            <a:r>
              <a:rPr lang="en-US" altLang="zh-CN" sz="1800" b="1" dirty="0">
                <a:solidFill>
                  <a:srgbClr val="000000"/>
                </a:solidFill>
                <a:latin typeface="楷体" panose="02010609060101010101" pitchFamily="49" charset="-122"/>
                <a:ea typeface="楷体" panose="02010609060101010101" pitchFamily="49" charset="-122"/>
              </a:rPr>
              <a:t>      71 000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少数股东</a:t>
            </a:r>
            <a:r>
              <a:rPr lang="zh-CN" altLang="en-US" sz="1800" b="1" dirty="0">
                <a:solidFill>
                  <a:srgbClr val="000000"/>
                </a:solidFill>
                <a:latin typeface="楷体" panose="02010609060101010101" pitchFamily="49" charset="-122"/>
                <a:ea typeface="楷体" panose="02010609060101010101" pitchFamily="49" charset="-122"/>
              </a:rPr>
              <a:t>利润  </a:t>
            </a:r>
            <a:r>
              <a:rPr lang="en-US" altLang="zh-CN" sz="1800" b="1" dirty="0">
                <a:solidFill>
                  <a:srgbClr val="000000"/>
                </a:solidFill>
                <a:latin typeface="楷体" panose="02010609060101010101" pitchFamily="49" charset="-122"/>
                <a:ea typeface="楷体" panose="02010609060101010101" pitchFamily="49" charset="-122"/>
              </a:rPr>
              <a:t>17 750</a:t>
            </a: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en-US" sz="1800" b="1" dirty="0">
                <a:solidFill>
                  <a:srgbClr val="000000"/>
                </a:solidFill>
                <a:latin typeface="楷体" panose="02010609060101010101" pitchFamily="49" charset="-122"/>
                <a:ea typeface="楷体" panose="02010609060101010101" pitchFamily="49" charset="-122"/>
              </a:rPr>
              <a:t>年初未分配利润 </a:t>
            </a:r>
            <a:r>
              <a:rPr lang="en-US" altLang="zh-CN" sz="1800" b="1" dirty="0">
                <a:solidFill>
                  <a:srgbClr val="000000"/>
                </a:solidFill>
                <a:latin typeface="楷体" panose="02010609060101010101" pitchFamily="49" charset="-122"/>
                <a:ea typeface="楷体" panose="02010609060101010101" pitchFamily="49" charset="-122"/>
              </a:rPr>
              <a:t>6 750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zh-CN" sz="1800" b="1" dirty="0">
                <a:solidFill>
                  <a:srgbClr val="000000"/>
                </a:solidFill>
                <a:latin typeface="楷体" panose="02010609060101010101" pitchFamily="49" charset="-122"/>
                <a:ea typeface="楷体" panose="02010609060101010101" pitchFamily="49" charset="-122"/>
              </a:rPr>
              <a:t>贷：分派现金股利</a:t>
            </a:r>
            <a:r>
              <a:rPr lang="en-US" altLang="zh-CN" sz="1800" b="1" dirty="0">
                <a:solidFill>
                  <a:srgbClr val="000000"/>
                </a:solidFill>
                <a:latin typeface="楷体" panose="02010609060101010101" pitchFamily="49" charset="-122"/>
                <a:ea typeface="楷体" panose="02010609060101010101" pitchFamily="49" charset="-122"/>
              </a:rPr>
              <a:t>     30 000</a:t>
            </a:r>
            <a:endParaRPr lang="zh-CN" altLang="zh-CN" sz="1800" b="1" dirty="0">
              <a:solidFill>
                <a:srgbClr val="000000"/>
              </a:solidFill>
              <a:latin typeface="楷体" panose="02010609060101010101" pitchFamily="49" charset="-122"/>
              <a:ea typeface="楷体" panose="02010609060101010101" pitchFamily="49" charset="-122"/>
            </a:endParaRP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en-US" sz="1800" b="1" dirty="0">
                <a:solidFill>
                  <a:srgbClr val="000000"/>
                </a:solidFill>
                <a:latin typeface="楷体" panose="02010609060101010101" pitchFamily="49" charset="-122"/>
                <a:ea typeface="楷体" panose="02010609060101010101" pitchFamily="49" charset="-122"/>
              </a:rPr>
              <a:t>提取盈余公积     </a:t>
            </a:r>
            <a:r>
              <a:rPr lang="en-US" altLang="zh-CN" sz="1800" b="1" dirty="0">
                <a:solidFill>
                  <a:srgbClr val="000000"/>
                </a:solidFill>
                <a:latin typeface="楷体" panose="02010609060101010101" pitchFamily="49" charset="-122"/>
                <a:ea typeface="楷体" panose="02010609060101010101" pitchFamily="49" charset="-122"/>
              </a:rPr>
              <a:t>58 000</a:t>
            </a:r>
          </a:p>
          <a:p>
            <a:pPr>
              <a:spcBef>
                <a:spcPct val="0"/>
              </a:spcBef>
              <a:buClrTx/>
              <a:buSzTx/>
              <a:buFontTx/>
              <a:buNone/>
            </a:pPr>
            <a:r>
              <a:rPr lang="en-US" altLang="zh-CN" sz="1800" b="1" dirty="0">
                <a:solidFill>
                  <a:srgbClr val="000000"/>
                </a:solidFill>
                <a:latin typeface="楷体" panose="02010609060101010101" pitchFamily="49" charset="-122"/>
                <a:ea typeface="楷体" panose="02010609060101010101" pitchFamily="49" charset="-122"/>
              </a:rPr>
              <a:t>      </a:t>
            </a:r>
            <a:r>
              <a:rPr lang="zh-CN" altLang="en-US" sz="1800" b="1" dirty="0">
                <a:solidFill>
                  <a:srgbClr val="000000"/>
                </a:solidFill>
                <a:latin typeface="楷体" panose="02010609060101010101" pitchFamily="49" charset="-122"/>
                <a:ea typeface="楷体" panose="02010609060101010101" pitchFamily="49" charset="-122"/>
              </a:rPr>
              <a:t>年末未分配利润    </a:t>
            </a:r>
            <a:r>
              <a:rPr lang="en-US" altLang="zh-CN" sz="1800" b="1" dirty="0">
                <a:solidFill>
                  <a:srgbClr val="000000"/>
                </a:solidFill>
                <a:latin typeface="楷体" panose="02010609060101010101" pitchFamily="49" charset="-122"/>
                <a:ea typeface="楷体" panose="02010609060101010101" pitchFamily="49" charset="-122"/>
              </a:rPr>
              <a:t>7 500</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p:nvSpPr>
        <p:spPr>
          <a:xfrm>
            <a:off x="5004048" y="1196752"/>
            <a:ext cx="3744416" cy="4339650"/>
          </a:xfrm>
          <a:prstGeom prst="rect">
            <a:avLst/>
          </a:prstGeom>
          <a:noFill/>
        </p:spPr>
        <p:txBody>
          <a:bodyPr wrap="square" rtlCol="0">
            <a:spAutoFit/>
          </a:bodyPr>
          <a:lstStyle/>
          <a:p>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8</a:t>
            </a:r>
            <a:r>
              <a:rPr lang="zh-CN" altLang="zh-CN" sz="2000" b="1" dirty="0">
                <a:latin typeface="楷体" panose="02010609060101010101" pitchFamily="49" charset="-122"/>
                <a:ea typeface="楷体" panose="02010609060101010101" pitchFamily="49" charset="-122"/>
              </a:rPr>
              <a:t>）抵销期</a:t>
            </a:r>
            <a:r>
              <a:rPr lang="zh-CN" altLang="en-US" sz="2000" b="1" dirty="0">
                <a:latin typeface="楷体" panose="02010609060101010101" pitchFamily="49" charset="-122"/>
                <a:ea typeface="楷体" panose="02010609060101010101" pitchFamily="49" charset="-122"/>
              </a:rPr>
              <a:t>末</a:t>
            </a:r>
            <a:r>
              <a:rPr lang="zh-CN" altLang="zh-CN" sz="2000" b="1" dirty="0">
                <a:latin typeface="楷体" panose="02010609060101010101" pitchFamily="49" charset="-122"/>
                <a:ea typeface="楷体" panose="02010609060101010101" pitchFamily="49" charset="-122"/>
              </a:rPr>
              <a:t>长期股权投资、子公司所有者权益</a:t>
            </a:r>
          </a:p>
          <a:p>
            <a:r>
              <a:rPr lang="zh-CN" altLang="zh-CN" sz="1800" b="1" dirty="0">
                <a:solidFill>
                  <a:srgbClr val="000000"/>
                </a:solidFill>
                <a:latin typeface="楷体" panose="02010609060101010101" pitchFamily="49" charset="-122"/>
                <a:ea typeface="楷体" panose="02010609060101010101" pitchFamily="49" charset="-122"/>
                <a:cs typeface="SimSun-Identity-H"/>
              </a:rPr>
              <a:t>借：股本</a:t>
            </a:r>
            <a:r>
              <a:rPr lang="en-US" altLang="zh-CN" sz="1800" b="1" dirty="0">
                <a:solidFill>
                  <a:srgbClr val="000000"/>
                </a:solidFill>
                <a:latin typeface="楷体" panose="02010609060101010101" pitchFamily="49" charset="-122"/>
                <a:ea typeface="楷体" panose="02010609060101010101" pitchFamily="49" charset="-122"/>
                <a:cs typeface="SimSun-Identity-H"/>
              </a:rPr>
              <a:t>      300 000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资本公积</a:t>
            </a:r>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en-US" altLang="zh-CN" sz="1800" b="1" dirty="0">
                <a:solidFill>
                  <a:srgbClr val="C00000"/>
                </a:solidFill>
                <a:latin typeface="楷体" panose="02010609060101010101" pitchFamily="49" charset="-122"/>
                <a:ea typeface="楷体" panose="02010609060101010101" pitchFamily="49" charset="-122"/>
                <a:cs typeface="SimSun-Identity-H"/>
              </a:rPr>
              <a:t>162 500</a:t>
            </a:r>
            <a:endParaRPr lang="zh-CN" altLang="zh-CN" sz="1800" b="1" dirty="0">
              <a:solidFill>
                <a:srgbClr val="C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盈余公积</a:t>
            </a:r>
            <a:r>
              <a:rPr lang="en-US" altLang="zh-CN" sz="1800" b="1" dirty="0">
                <a:solidFill>
                  <a:srgbClr val="000000"/>
                </a:solidFill>
                <a:latin typeface="楷体" panose="02010609060101010101" pitchFamily="49" charset="-122"/>
                <a:ea typeface="楷体" panose="02010609060101010101" pitchFamily="49" charset="-122"/>
                <a:cs typeface="SimSun-Identity-H"/>
              </a:rPr>
              <a:t>  125 000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年</a:t>
            </a:r>
            <a:r>
              <a:rPr lang="zh-CN" altLang="en-US" sz="1800" b="1" dirty="0">
                <a:solidFill>
                  <a:srgbClr val="000000"/>
                </a:solidFill>
                <a:latin typeface="楷体" panose="02010609060101010101" pitchFamily="49" charset="-122"/>
                <a:ea typeface="楷体" panose="02010609060101010101" pitchFamily="49" charset="-122"/>
                <a:cs typeface="SimSun-Identity-H"/>
              </a:rPr>
              <a:t>末</a:t>
            </a:r>
            <a:r>
              <a:rPr lang="zh-CN" altLang="zh-CN" sz="1800" b="1" dirty="0">
                <a:solidFill>
                  <a:srgbClr val="000000"/>
                </a:solidFill>
                <a:latin typeface="楷体" panose="02010609060101010101" pitchFamily="49" charset="-122"/>
                <a:ea typeface="楷体" panose="02010609060101010101" pitchFamily="49" charset="-122"/>
                <a:cs typeface="SimSun-Identity-H"/>
              </a:rPr>
              <a:t>未分配利润</a:t>
            </a:r>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en-US" altLang="zh-CN" sz="1800" b="1" dirty="0">
                <a:solidFill>
                  <a:srgbClr val="C00000"/>
                </a:solidFill>
                <a:latin typeface="楷体" panose="02010609060101010101" pitchFamily="49" charset="-122"/>
                <a:ea typeface="楷体" panose="02010609060101010101" pitchFamily="49" charset="-122"/>
                <a:cs typeface="SimSun-Identity-H"/>
              </a:rPr>
              <a:t>7 500</a:t>
            </a:r>
            <a:endParaRPr lang="zh-CN" altLang="zh-CN" sz="1800" b="1" dirty="0">
              <a:solidFill>
                <a:srgbClr val="C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贷：长期股权投资</a:t>
            </a:r>
            <a:r>
              <a:rPr lang="en-US" altLang="zh-CN" sz="1800" b="1" dirty="0">
                <a:solidFill>
                  <a:srgbClr val="000000"/>
                </a:solidFill>
                <a:latin typeface="楷体" panose="02010609060101010101" pitchFamily="49" charset="-122"/>
                <a:ea typeface="楷体" panose="02010609060101010101" pitchFamily="49" charset="-122"/>
                <a:cs typeface="SimSun-Identity-H"/>
              </a:rPr>
              <a:t>  476 000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少数股东权益</a:t>
            </a:r>
            <a:r>
              <a:rPr lang="en-US" altLang="zh-CN" sz="1800" b="1" dirty="0">
                <a:solidFill>
                  <a:srgbClr val="000000"/>
                </a:solidFill>
                <a:latin typeface="楷体" panose="02010609060101010101" pitchFamily="49" charset="-122"/>
                <a:ea typeface="楷体" panose="02010609060101010101" pitchFamily="49" charset="-122"/>
                <a:cs typeface="SimSun-Identity-H"/>
              </a:rPr>
              <a:t>  119 000</a:t>
            </a:r>
          </a:p>
          <a:p>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9</a:t>
            </a:r>
            <a:r>
              <a:rPr lang="zh-CN" altLang="zh-CN" sz="2000" b="1" dirty="0">
                <a:latin typeface="楷体" panose="02010609060101010101" pitchFamily="49" charset="-122"/>
                <a:ea typeface="楷体" panose="02010609060101010101" pitchFamily="49" charset="-122"/>
              </a:rPr>
              <a:t>）抵销应收应付款</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 </a:t>
            </a: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借：应付账款</a:t>
            </a:r>
            <a:r>
              <a:rPr lang="en-US" altLang="zh-CN" sz="1800" b="1" dirty="0">
                <a:solidFill>
                  <a:srgbClr val="000000"/>
                </a:solidFill>
                <a:latin typeface="楷体" panose="02010609060101010101" pitchFamily="49" charset="-122"/>
                <a:ea typeface="楷体" panose="02010609060101010101" pitchFamily="49" charset="-122"/>
                <a:cs typeface="SimSun-Identity-H"/>
              </a:rPr>
              <a:t> 7500</a:t>
            </a:r>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r>
              <a:rPr lang="en-US" altLang="zh-CN" sz="1800" b="1" dirty="0">
                <a:solidFill>
                  <a:srgbClr val="000000"/>
                </a:solidFill>
                <a:latin typeface="楷体" panose="02010609060101010101" pitchFamily="49" charset="-122"/>
                <a:ea typeface="楷体" panose="02010609060101010101" pitchFamily="49" charset="-122"/>
                <a:cs typeface="SimSun-Identity-H"/>
              </a:rPr>
              <a:t>   </a:t>
            </a:r>
            <a:r>
              <a:rPr lang="zh-CN" altLang="zh-CN" sz="1800" b="1" dirty="0">
                <a:solidFill>
                  <a:srgbClr val="000000"/>
                </a:solidFill>
                <a:latin typeface="楷体" panose="02010609060101010101" pitchFamily="49" charset="-122"/>
                <a:ea typeface="楷体" panose="02010609060101010101" pitchFamily="49" charset="-122"/>
                <a:cs typeface="SimSun-Identity-H"/>
              </a:rPr>
              <a:t>贷：应收账款</a:t>
            </a:r>
            <a:r>
              <a:rPr lang="en-US" altLang="zh-CN" sz="1800" b="1" dirty="0">
                <a:solidFill>
                  <a:srgbClr val="000000"/>
                </a:solidFill>
                <a:latin typeface="楷体" panose="02010609060101010101" pitchFamily="49" charset="-122"/>
                <a:ea typeface="楷体" panose="02010609060101010101" pitchFamily="49" charset="-122"/>
                <a:cs typeface="SimSun-Identity-H"/>
              </a:rPr>
              <a:t>    7500</a:t>
            </a:r>
          </a:p>
          <a:p>
            <a:endParaRPr lang="en-US"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endParaRPr lang="en-US"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endParaRPr lang="zh-CN" altLang="zh-CN" sz="1800" b="1" dirty="0">
              <a:solidFill>
                <a:srgbClr val="000000"/>
              </a:solidFill>
              <a:latin typeface="楷体" panose="02010609060101010101" pitchFamily="49" charset="-122"/>
              <a:ea typeface="楷体" panose="02010609060101010101" pitchFamily="49" charset="-122"/>
              <a:cs typeface="Times New Roman" panose="02020603050405020304" charset="0"/>
            </a:endParaRPr>
          </a:p>
          <a:p>
            <a:pPr marL="285750" indent="-285750">
              <a:buFont typeface="Wingdings" panose="05000000000000000000" pitchFamily="2" charset="2"/>
              <a:buChar char="p"/>
            </a:pPr>
            <a:r>
              <a:rPr lang="zh-CN" altLang="en-US" sz="1800" b="1" dirty="0">
                <a:solidFill>
                  <a:srgbClr val="C00000"/>
                </a:solidFill>
                <a:latin typeface="Calibri" panose="020F0502020204030204" pitchFamily="34" charset="0"/>
                <a:cs typeface="Times New Roman" panose="02020603050405020304" charset="0"/>
              </a:rPr>
              <a:t>工作底稿见</a:t>
            </a:r>
            <a:r>
              <a:rPr lang="en-US" altLang="zh-CN" sz="1800" b="1" dirty="0">
                <a:solidFill>
                  <a:srgbClr val="C00000"/>
                </a:solidFill>
                <a:latin typeface="Calibri" panose="020F0502020204030204" pitchFamily="34" charset="0"/>
                <a:cs typeface="Times New Roman" panose="02020603050405020304" charset="0"/>
              </a:rPr>
              <a:t>excel</a:t>
            </a:r>
            <a:r>
              <a:rPr lang="zh-CN" altLang="en-US" sz="1800" b="1" dirty="0">
                <a:solidFill>
                  <a:srgbClr val="C00000"/>
                </a:solidFill>
                <a:latin typeface="Calibri" panose="020F0502020204030204" pitchFamily="34" charset="0"/>
                <a:cs typeface="Times New Roman" panose="02020603050405020304" charset="0"/>
              </a:rPr>
              <a:t>文件</a:t>
            </a:r>
            <a:endParaRPr lang="zh-CN" altLang="en-US" sz="1800" dirty="0">
              <a:latin typeface="楷体" panose="02010609060101010101" pitchFamily="49" charset="-122"/>
              <a:ea typeface="楷体" panose="0201060906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675928"/>
          </a:xfrm>
        </p:spPr>
        <p:txBody>
          <a:bodyPr/>
          <a:lstStyle/>
          <a:p>
            <a:pPr algn="ctr">
              <a:defRPr/>
            </a:pPr>
            <a:r>
              <a:rPr lang="en-US" altLang="zh-CN" sz="3200" b="1" dirty="0">
                <a:solidFill>
                  <a:srgbClr val="0000FF"/>
                </a:solidFill>
                <a:latin typeface="黑体" panose="02010609060101010101" pitchFamily="49" charset="-122"/>
                <a:ea typeface="黑体" panose="02010609060101010101" pitchFamily="49" charset="-122"/>
                <a:cs typeface="+mn-cs"/>
              </a:rPr>
              <a:t>2.3 </a:t>
            </a:r>
            <a:r>
              <a:rPr lang="zh-CN" altLang="en-US" sz="3200" b="1" dirty="0">
                <a:solidFill>
                  <a:srgbClr val="0000FF"/>
                </a:solidFill>
                <a:latin typeface="黑体" panose="02010609060101010101" pitchFamily="49" charset="-122"/>
                <a:ea typeface="黑体" panose="02010609060101010101" pitchFamily="49" charset="-122"/>
                <a:cs typeface="+mn-cs"/>
              </a:rPr>
              <a:t>特殊交易</a:t>
            </a:r>
          </a:p>
        </p:txBody>
      </p:sp>
      <p:sp>
        <p:nvSpPr>
          <p:cNvPr id="202755" name="内容占位符 2" descr="Rectangle: Click to edit Master text styles&#10;Second level&#10;Third level&#10;Fourth level&#10;Fifth level"/>
          <p:cNvSpPr>
            <a:spLocks noGrp="1"/>
          </p:cNvSpPr>
          <p:nvPr>
            <p:ph idx="1"/>
          </p:nvPr>
        </p:nvSpPr>
        <p:spPr>
          <a:xfrm>
            <a:off x="900113" y="1628777"/>
            <a:ext cx="7848600" cy="4608513"/>
          </a:xfrm>
        </p:spPr>
        <p:txBody>
          <a:bodyPr/>
          <a:lstStyle/>
          <a:p>
            <a:pPr marL="0" indent="0">
              <a:buNone/>
            </a:pPr>
            <a:r>
              <a:rPr lang="en-US" altLang="zh-CN" b="1" dirty="0"/>
              <a:t>2.3.1 </a:t>
            </a:r>
            <a:r>
              <a:rPr lang="zh-CN" altLang="en-US" b="1" dirty="0"/>
              <a:t>追加投资的会计处理</a:t>
            </a:r>
            <a:endParaRPr lang="en-US" altLang="zh-CN" b="1" dirty="0"/>
          </a:p>
          <a:p>
            <a:pPr lvl="1"/>
            <a:r>
              <a:rPr lang="zh-CN" altLang="en-US" sz="2400" b="1" dirty="0"/>
              <a:t>母公司购买子公司少数股东股权</a:t>
            </a:r>
            <a:endParaRPr lang="en-US" altLang="zh-CN" sz="2400" b="1" dirty="0"/>
          </a:p>
          <a:p>
            <a:pPr lvl="2"/>
            <a:r>
              <a:rPr lang="zh-CN" altLang="en-US" sz="2000" b="1" dirty="0"/>
              <a:t>个体报表</a:t>
            </a:r>
            <a:endParaRPr lang="en-US" altLang="zh-CN" sz="2000" b="1" dirty="0"/>
          </a:p>
          <a:p>
            <a:pPr lvl="2"/>
            <a:r>
              <a:rPr lang="zh-CN" altLang="en-US" sz="2000" b="1" dirty="0"/>
              <a:t>合并报表：</a:t>
            </a:r>
            <a:r>
              <a:rPr lang="zh-CN" altLang="zh-CN" sz="2000" b="1" dirty="0"/>
              <a:t>因购买少数股权新取得的长期股权投资与按照新增持股比例计算应享有子公司自购买日或合并日开始持续计算的净资产份额之间的差额，应当调整资本公积（资本溢价或股本溢价），资本公积不足冲减的，调整留存收益。</a:t>
            </a:r>
            <a:r>
              <a:rPr lang="zh-CN" altLang="en-US" sz="2000" b="1" dirty="0">
                <a:solidFill>
                  <a:srgbClr val="FF0000"/>
                </a:solidFill>
              </a:rPr>
              <a:t>（</a:t>
            </a:r>
            <a:r>
              <a:rPr lang="en-US" altLang="zh-CN" sz="2000" b="1" dirty="0">
                <a:solidFill>
                  <a:srgbClr val="FF0000"/>
                </a:solidFill>
              </a:rPr>
              <a:t>why?</a:t>
            </a:r>
            <a:r>
              <a:rPr lang="zh-CN" altLang="en-US" sz="2000" b="1" dirty="0">
                <a:solidFill>
                  <a:srgbClr val="FF0000"/>
                </a:solidFill>
              </a:rPr>
              <a:t>）</a:t>
            </a:r>
            <a:endParaRPr lang="en-US" altLang="zh-CN" sz="2000" b="1" dirty="0">
              <a:solidFill>
                <a:srgbClr val="FF0000"/>
              </a:solidFill>
            </a:endParaRPr>
          </a:p>
          <a:p>
            <a:pPr lvl="3"/>
            <a:r>
              <a:rPr lang="zh-CN" altLang="en-US" sz="1600" b="1" dirty="0">
                <a:solidFill>
                  <a:srgbClr val="000000"/>
                </a:solidFill>
              </a:rPr>
              <a:t>购买少数股权的现金流出如何在合并现金流量表呈现？</a:t>
            </a:r>
            <a:endParaRPr lang="en-US" altLang="zh-CN" sz="1600" b="1" dirty="0">
              <a:solidFill>
                <a:srgbClr val="000000"/>
              </a:solidFill>
            </a:endParaRPr>
          </a:p>
        </p:txBody>
      </p:sp>
      <p:sp>
        <p:nvSpPr>
          <p:cNvPr id="20275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D347031D-FC30-406E-84B0-2C762502D57B}" type="slidenum">
              <a:rPr kumimoji="0" lang="en-US" altLang="zh-CN" sz="1400"/>
              <a:t>91</a:t>
            </a:fld>
            <a:endParaRPr kumimoji="0" lang="en-US" altLang="zh-CN" sz="14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内容占位符 2" descr="Rectangle: Click to edit Master text styles&#10;Second level&#10;Third level&#10;Fourth level&#10;Fifth level"/>
          <p:cNvSpPr>
            <a:spLocks noGrp="1"/>
          </p:cNvSpPr>
          <p:nvPr>
            <p:ph idx="1"/>
          </p:nvPr>
        </p:nvSpPr>
        <p:spPr>
          <a:xfrm>
            <a:off x="323850" y="692150"/>
            <a:ext cx="8496300" cy="5113338"/>
          </a:xfrm>
        </p:spPr>
        <p:txBody>
          <a:bodyPr/>
          <a:lstStyle/>
          <a:p>
            <a:pPr lvl="1"/>
            <a:r>
              <a:rPr lang="zh-CN" altLang="en-US" sz="2400" b="1" dirty="0"/>
              <a:t>企业因追加投资等原因能够对非同一控制下的被投资方实施控制</a:t>
            </a:r>
          </a:p>
          <a:p>
            <a:pPr lvl="2"/>
            <a:r>
              <a:rPr lang="zh-CN" altLang="en-US" sz="2000" b="1" dirty="0"/>
              <a:t>“一揽子交易” ：按一次交易处理</a:t>
            </a:r>
            <a:endParaRPr lang="en-US" altLang="zh-CN" sz="2000" b="1" dirty="0"/>
          </a:p>
          <a:p>
            <a:pPr lvl="2"/>
            <a:r>
              <a:rPr lang="zh-CN" altLang="en-US" sz="2000" b="1" dirty="0"/>
              <a:t>非“一揽子交易”：合并报表中，全部股权按购买日公允价值计量</a:t>
            </a:r>
            <a:endParaRPr lang="en-US" altLang="zh-CN" sz="2000" b="1" dirty="0"/>
          </a:p>
          <a:p>
            <a:pPr lvl="3"/>
            <a:r>
              <a:rPr lang="en-US" altLang="zh-CN" sz="1600" b="1" dirty="0"/>
              <a:t>《</a:t>
            </a:r>
            <a:r>
              <a:rPr lang="zh-CN" altLang="en-US" sz="1600" b="1" dirty="0"/>
              <a:t>合并财务报表准则（</a:t>
            </a:r>
            <a:r>
              <a:rPr lang="en-US" altLang="zh-CN" sz="1600" b="1" dirty="0"/>
              <a:t>2014</a:t>
            </a:r>
            <a:r>
              <a:rPr lang="zh-CN" altLang="en-US" sz="1600" b="1" dirty="0"/>
              <a:t>）</a:t>
            </a:r>
            <a:r>
              <a:rPr lang="en-US" altLang="zh-CN" sz="1600" b="1" dirty="0"/>
              <a:t>》</a:t>
            </a:r>
            <a:r>
              <a:rPr lang="zh-CN" altLang="en-US" sz="1600" b="1" dirty="0"/>
              <a:t>第</a:t>
            </a:r>
            <a:r>
              <a:rPr lang="en-US" altLang="zh-CN" sz="1600" b="1" dirty="0"/>
              <a:t>48</a:t>
            </a:r>
            <a:r>
              <a:rPr lang="zh-CN" altLang="en-US" sz="1600" b="1" dirty="0"/>
              <a:t>条：“</a:t>
            </a:r>
            <a:r>
              <a:rPr lang="zh-CN" altLang="en-US" sz="1600" b="1" dirty="0">
                <a:solidFill>
                  <a:srgbClr val="000000"/>
                </a:solidFill>
                <a:latin typeface="华文新魏" panose="02010800040101010101" pitchFamily="2" charset="-122"/>
                <a:ea typeface="华文新魏" panose="02010800040101010101" pitchFamily="2" charset="-122"/>
              </a:rPr>
              <a:t>企业因追加投资等原因能够对非同一控制下的被投资方实施控制的，在合并财务报表中，对于购买日之前持有的被购买方的股权，应当按照该股权在购买日的公允价值进行重新计量，公允价值与其账面价值的差额</a:t>
            </a:r>
            <a:r>
              <a:rPr lang="zh-CN" altLang="en-US" sz="1600" b="1" dirty="0">
                <a:solidFill>
                  <a:srgbClr val="C00000"/>
                </a:solidFill>
                <a:latin typeface="华文新魏" panose="02010800040101010101" pitchFamily="2" charset="-122"/>
                <a:ea typeface="华文新魏" panose="02010800040101010101" pitchFamily="2" charset="-122"/>
              </a:rPr>
              <a:t>计入当期投资收益</a:t>
            </a:r>
            <a:r>
              <a:rPr lang="zh-CN" altLang="en-US" sz="1600" b="1" dirty="0">
                <a:solidFill>
                  <a:srgbClr val="000000"/>
                </a:solidFill>
                <a:latin typeface="华文新魏" panose="02010800040101010101" pitchFamily="2" charset="-122"/>
                <a:ea typeface="华文新魏" panose="02010800040101010101" pitchFamily="2" charset="-122"/>
              </a:rPr>
              <a:t>；购买日之前持有的被购买方的股权涉及权益法核算下的其他综合收益等的，与其相关的其他综合收益等应当</a:t>
            </a:r>
            <a:r>
              <a:rPr lang="zh-CN" altLang="en-US" sz="1600" b="1" dirty="0">
                <a:solidFill>
                  <a:srgbClr val="C00000"/>
                </a:solidFill>
                <a:latin typeface="华文新魏" panose="02010800040101010101" pitchFamily="2" charset="-122"/>
                <a:ea typeface="华文新魏" panose="02010800040101010101" pitchFamily="2" charset="-122"/>
              </a:rPr>
              <a:t>转为购买日所属当期收益</a:t>
            </a:r>
            <a:r>
              <a:rPr lang="zh-CN" altLang="en-US" sz="1600" b="1" dirty="0">
                <a:solidFill>
                  <a:srgbClr val="000000"/>
                </a:solidFill>
                <a:latin typeface="华文新魏" panose="02010800040101010101" pitchFamily="2" charset="-122"/>
                <a:ea typeface="华文新魏" panose="02010800040101010101" pitchFamily="2" charset="-122"/>
              </a:rPr>
              <a:t>。</a:t>
            </a:r>
            <a:r>
              <a:rPr lang="zh-CN" altLang="en-US" sz="1600" b="1" dirty="0"/>
              <a:t>”</a:t>
            </a:r>
            <a:endParaRPr lang="en-US" altLang="zh-CN" sz="1600" b="1" dirty="0">
              <a:latin typeface="华文新魏" panose="02010800040101010101" pitchFamily="2" charset="-122"/>
              <a:ea typeface="华文新魏" panose="02010800040101010101" pitchFamily="2" charset="-122"/>
            </a:endParaRPr>
          </a:p>
          <a:p>
            <a:pPr lvl="3"/>
            <a:r>
              <a:rPr lang="zh-CN" altLang="en-US" sz="1600" b="1" dirty="0">
                <a:solidFill>
                  <a:srgbClr val="0000FF"/>
                </a:solidFill>
              </a:rPr>
              <a:t>但是，根据</a:t>
            </a:r>
            <a:r>
              <a:rPr lang="en-US" altLang="zh-CN" sz="1600" b="1" dirty="0">
                <a:solidFill>
                  <a:srgbClr val="0000FF"/>
                </a:solidFill>
              </a:rPr>
              <a:t>2017</a:t>
            </a:r>
            <a:r>
              <a:rPr lang="zh-CN" altLang="en-US" sz="1600" b="1" dirty="0">
                <a:solidFill>
                  <a:srgbClr val="0000FF"/>
                </a:solidFill>
              </a:rPr>
              <a:t>年修订的金融工具准则：</a:t>
            </a:r>
            <a:r>
              <a:rPr lang="zh-CN" altLang="en-US" sz="1600" b="1" dirty="0">
                <a:solidFill>
                  <a:srgbClr val="C00000"/>
                </a:solidFill>
                <a:latin typeface="华文新魏" panose="02010800040101010101" pitchFamily="2" charset="-122"/>
                <a:ea typeface="华文新魏" panose="02010800040101010101" pitchFamily="2" charset="-122"/>
              </a:rPr>
              <a:t>如果原股权为其他权益工具投资，那么公允价值与账面价值的差额，以及之前累计的其他综合收益，计入“未分配利润”；原股权因权益法下因被投资方确认的未来不能重分类进损益的其他综合收益而确认的其他综合收益，转入“未分配利润”。</a:t>
            </a:r>
            <a:endParaRPr lang="en-US" altLang="zh-CN" sz="1600" b="1" dirty="0">
              <a:solidFill>
                <a:srgbClr val="C00000"/>
              </a:solidFill>
              <a:latin typeface="华文新魏" panose="02010800040101010101" pitchFamily="2" charset="-122"/>
              <a:ea typeface="华文新魏" panose="02010800040101010101" pitchFamily="2" charset="-122"/>
            </a:endParaRPr>
          </a:p>
          <a:p>
            <a:pPr lvl="4"/>
            <a:r>
              <a:rPr lang="zh-CN" altLang="zh-CN" sz="1400" b="1" dirty="0"/>
              <a:t>购买方应当在附注中披露其在购买日之前持有的被购买方的股权在购买日的公允价值、按照公允价值重新计量产生的相关利得或损失的金额。</a:t>
            </a:r>
            <a:endParaRPr lang="zh-CN" altLang="en-US" sz="1400" b="1" dirty="0"/>
          </a:p>
          <a:p>
            <a:pPr lvl="3"/>
            <a:endParaRPr lang="en-US" altLang="zh-CN" sz="1600" b="1" dirty="0"/>
          </a:p>
        </p:txBody>
      </p:sp>
      <p:sp>
        <p:nvSpPr>
          <p:cNvPr id="203779"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6F0BB07B-3E07-4DA4-9625-2951F05EC997}" type="slidenum">
              <a:rPr kumimoji="0" lang="en-US" altLang="zh-CN" sz="1400"/>
              <a:t>92</a:t>
            </a:fld>
            <a:endParaRPr kumimoji="0" lang="en-US" altLang="zh-CN" sz="14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lvl="1"/>
            <a:r>
              <a:rPr lang="zh-CN" altLang="en-US" sz="2400" b="1" dirty="0"/>
              <a:t>通过多次交易分步实现同一控制下企业合并</a:t>
            </a:r>
            <a:endParaRPr lang="en-US" altLang="zh-CN" sz="2400" b="1" dirty="0"/>
          </a:p>
          <a:p>
            <a:pPr lvl="2"/>
            <a:r>
              <a:rPr lang="zh-CN" altLang="en-US" sz="2000" b="1" dirty="0"/>
              <a:t>编制合并报表时，视同参与合并的各方在最终控制方开始控制时即以目前的状态合并。</a:t>
            </a:r>
            <a:endParaRPr lang="en-US" altLang="zh-CN" sz="2000" b="1" dirty="0"/>
          </a:p>
          <a:p>
            <a:pPr lvl="1"/>
            <a:r>
              <a:rPr lang="zh-CN" altLang="en-US" sz="2400" b="1" dirty="0"/>
              <a:t>本期增加子公司的合并报表编制</a:t>
            </a:r>
            <a:endParaRPr lang="en-US" altLang="zh-CN" sz="2400" b="1" dirty="0"/>
          </a:p>
          <a:p>
            <a:pPr lvl="2"/>
            <a:r>
              <a:rPr lang="zh-CN" altLang="en-US" sz="2000" b="1" dirty="0"/>
              <a:t>合并资产负债表：期末数（附注披露购买日数据）</a:t>
            </a:r>
            <a:endParaRPr lang="en-US" altLang="zh-CN" sz="2000" b="1" dirty="0"/>
          </a:p>
          <a:p>
            <a:pPr lvl="2"/>
            <a:r>
              <a:rPr lang="zh-CN" altLang="en-US" sz="2000" b="1" dirty="0"/>
              <a:t>合并利润表：只合并购买日至资产负债表日收入、费用</a:t>
            </a:r>
            <a:endParaRPr lang="en-US" altLang="zh-CN" sz="2000" b="1" dirty="0"/>
          </a:p>
          <a:p>
            <a:pPr lvl="2"/>
            <a:r>
              <a:rPr lang="zh-CN" altLang="en-US" sz="2000" b="1" dirty="0"/>
              <a:t>合并现金流量表：只合并购买日至资产负债表日的子公司现金流量（合并报表中“取得子公司及其他营业所支付的现金”</a:t>
            </a:r>
            <a:r>
              <a:rPr lang="en-US" altLang="zh-CN" sz="2000" b="1" dirty="0"/>
              <a:t>=</a:t>
            </a:r>
            <a:r>
              <a:rPr lang="zh-CN" altLang="en-US" sz="2000" b="1" dirty="0"/>
              <a:t>取得子公司所支付的现金</a:t>
            </a:r>
            <a:r>
              <a:rPr lang="en-US" altLang="zh-CN" sz="2000" b="1" dirty="0"/>
              <a:t>-</a:t>
            </a:r>
            <a:r>
              <a:rPr lang="zh-CN" altLang="en-US" sz="2000" b="1" dirty="0"/>
              <a:t>子公司购买日持有的现金及现金等价物）</a:t>
            </a:r>
            <a:endParaRPr lang="en-US" altLang="zh-CN" sz="2000" b="1" dirty="0"/>
          </a:p>
        </p:txBody>
      </p:sp>
      <p:sp>
        <p:nvSpPr>
          <p:cNvPr id="4" name="灯片编号占位符 3"/>
          <p:cNvSpPr>
            <a:spLocks noGrp="1"/>
          </p:cNvSpPr>
          <p:nvPr>
            <p:ph type="sldNum" sz="quarter" idx="12"/>
          </p:nvPr>
        </p:nvSpPr>
        <p:spPr/>
        <p:txBody>
          <a:bodyPr/>
          <a:lstStyle/>
          <a:p>
            <a:pPr>
              <a:defRPr/>
            </a:pPr>
            <a:fld id="{EB978B96-773E-417D-BBE0-8A5413C4E953}" type="slidenum">
              <a:rPr lang="en-US" altLang="zh-CN" smtClean="0"/>
              <a:t>93</a:t>
            </a:fld>
            <a:endParaRPr lang="en-US" altLang="zh-C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内容占位符 2" descr="Rectangle: Click to edit Master text styles&#10;Second level&#10;Third level&#10;Fourth level&#10;Fifth level"/>
          <p:cNvSpPr>
            <a:spLocks noGrp="1"/>
          </p:cNvSpPr>
          <p:nvPr>
            <p:ph idx="1"/>
          </p:nvPr>
        </p:nvSpPr>
        <p:spPr>
          <a:xfrm>
            <a:off x="250827" y="115890"/>
            <a:ext cx="8569325" cy="6408737"/>
          </a:xfrm>
        </p:spPr>
        <p:txBody>
          <a:bodyPr/>
          <a:lstStyle/>
          <a:p>
            <a:pPr marL="0" indent="0">
              <a:buNone/>
            </a:pPr>
            <a:r>
              <a:rPr lang="en-US" altLang="zh-CN" b="1" dirty="0"/>
              <a:t>2.3.2 </a:t>
            </a:r>
            <a:r>
              <a:rPr lang="zh-CN" altLang="en-US" b="1" dirty="0"/>
              <a:t>处置对子公司投资的会计处理</a:t>
            </a:r>
            <a:endParaRPr lang="en-US" altLang="zh-CN" b="1" dirty="0"/>
          </a:p>
          <a:p>
            <a:pPr lvl="1"/>
            <a:r>
              <a:rPr lang="zh-CN" altLang="en-US" sz="2400" b="1" dirty="0"/>
              <a:t>在不丧失控制权情况下处置部分对子公司长期股权投资</a:t>
            </a:r>
            <a:endParaRPr lang="en-US" altLang="zh-CN" sz="2400" b="1" dirty="0"/>
          </a:p>
          <a:p>
            <a:pPr lvl="2"/>
            <a:r>
              <a:rPr lang="zh-CN" altLang="zh-CN" sz="2000" b="1" dirty="0"/>
              <a:t>在合并财务报表中，处置价款与处置长期股权投资相对应享有子公司自购买日或合并日开始持续计算的净资产份额之间的差额，应当调整资本公积（资本溢价或股本溢价），资本公积不足冲减的，调整留存收益。</a:t>
            </a:r>
            <a:endParaRPr lang="en-US" altLang="zh-CN" sz="2000" b="1" dirty="0"/>
          </a:p>
          <a:p>
            <a:pPr lvl="1"/>
            <a:r>
              <a:rPr lang="zh-CN" altLang="en-US" sz="2400" b="1" dirty="0"/>
              <a:t>母公司因处置对子公司长期股权投资而丧失控制权</a:t>
            </a:r>
            <a:endParaRPr lang="en-US" altLang="zh-CN" sz="2400" b="1" dirty="0"/>
          </a:p>
          <a:p>
            <a:pPr lvl="2"/>
            <a:r>
              <a:rPr lang="zh-CN" altLang="en-US" sz="2000" b="1" dirty="0"/>
              <a:t>一次性处置子公司：</a:t>
            </a:r>
            <a:endParaRPr lang="en-US" altLang="zh-CN" sz="2000" b="1" dirty="0"/>
          </a:p>
          <a:p>
            <a:pPr lvl="3"/>
            <a:r>
              <a:rPr lang="zh-CN" altLang="zh-CN" sz="1600" b="1" dirty="0"/>
              <a:t>在编制合并财务报表时，对于剩余股权，应当按照其在丧失控制权日的公允价值进行重新计量。处置股权取得的对价与剩余股权公允价值之和，减去按原持股比例计算应享有原有子公司自购买日或合并日开始持续计算的净资产的份额</a:t>
            </a:r>
            <a:r>
              <a:rPr lang="zh-CN" altLang="en-US" sz="1600" b="1" dirty="0"/>
              <a:t>与商誉之和，形成</a:t>
            </a:r>
            <a:r>
              <a:rPr lang="zh-CN" altLang="zh-CN" sz="1600" b="1" dirty="0"/>
              <a:t>的差额，计入丧失控制权当期的投资收益。</a:t>
            </a:r>
            <a:r>
              <a:rPr lang="zh-CN" altLang="zh-CN" sz="1600" b="1" dirty="0">
                <a:solidFill>
                  <a:srgbClr val="C00000"/>
                </a:solidFill>
              </a:rPr>
              <a:t>与原有子公司股权投资相关的其他综合收益</a:t>
            </a:r>
            <a:r>
              <a:rPr lang="zh-CN" altLang="en-US" sz="1600" b="1" dirty="0">
                <a:solidFill>
                  <a:srgbClr val="C00000"/>
                </a:solidFill>
              </a:rPr>
              <a:t>、其他所有者权益变动</a:t>
            </a:r>
            <a:r>
              <a:rPr lang="zh-CN" altLang="zh-CN" sz="1600" b="1" dirty="0">
                <a:solidFill>
                  <a:srgbClr val="C00000"/>
                </a:solidFill>
              </a:rPr>
              <a:t>，应当在丧失控制权时转为当期投资收益</a:t>
            </a:r>
            <a:r>
              <a:rPr lang="zh-CN" altLang="en-US" sz="1600" b="1" dirty="0"/>
              <a:t>（例外：</a:t>
            </a:r>
            <a:r>
              <a:rPr lang="zh-CN" altLang="en-US" sz="1600" b="1" dirty="0">
                <a:solidFill>
                  <a:srgbClr val="C00000"/>
                </a:solidFill>
              </a:rPr>
              <a:t>其他权益工具投资、</a:t>
            </a:r>
            <a:r>
              <a:rPr lang="zh-CN" altLang="en-US" sz="1600" b="1" dirty="0"/>
              <a:t>重新计量设定受益计划净负债或净资产变动等产生的其他综合收益）</a:t>
            </a:r>
            <a:r>
              <a:rPr lang="zh-CN" altLang="zh-CN" sz="1600" b="1" dirty="0"/>
              <a:t>。</a:t>
            </a:r>
            <a:endParaRPr lang="en-US" altLang="zh-CN" sz="1600" b="1" dirty="0"/>
          </a:p>
          <a:p>
            <a:pPr lvl="2"/>
            <a:r>
              <a:rPr lang="zh-CN" altLang="en-US" sz="2000" b="1" dirty="0"/>
              <a:t>多次交易分步处置子公司</a:t>
            </a:r>
            <a:endParaRPr lang="en-US" altLang="zh-CN" sz="2000" b="1" dirty="0"/>
          </a:p>
          <a:p>
            <a:pPr lvl="3"/>
            <a:r>
              <a:rPr lang="zh-CN" altLang="en-US" sz="1600" b="1" dirty="0"/>
              <a:t>一揽子交易：</a:t>
            </a:r>
            <a:r>
              <a:rPr lang="zh-CN" altLang="zh-CN" sz="1600" b="1" dirty="0"/>
              <a:t>应当将各项交易作为一项处置子公司并丧失控制权的交易进行会计处理；但是，在丧失控制权之前每一次处置价款与处置投资对应的享有该子公司净资产份额的差额，在合并财务报表中应当确认为其他综合收益，在丧失控制权时一并转入丧失控制权当期的损益。</a:t>
            </a:r>
            <a:endParaRPr lang="en-US" altLang="zh-CN" sz="1600" b="1" dirty="0"/>
          </a:p>
          <a:p>
            <a:pPr lvl="3"/>
            <a:r>
              <a:rPr lang="zh-CN" altLang="en-US" sz="1600" b="1" dirty="0"/>
              <a:t>非一揽子交易</a:t>
            </a:r>
            <a:endParaRPr lang="en-US" altLang="zh-CN" sz="1600" b="1" dirty="0"/>
          </a:p>
          <a:p>
            <a:pPr lvl="3"/>
            <a:endParaRPr lang="en-US" altLang="zh-CN" sz="1600" b="1" dirty="0"/>
          </a:p>
        </p:txBody>
      </p:sp>
      <p:sp>
        <p:nvSpPr>
          <p:cNvPr id="204803"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8972EE26-C52B-4F41-95F8-9010052E1DEA}" type="slidenum">
              <a:rPr kumimoji="0" lang="en-US" altLang="zh-CN" sz="1400"/>
              <a:t>94</a:t>
            </a:fld>
            <a:endParaRPr kumimoji="0" lang="en-US" altLang="zh-CN" sz="1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标题 1"/>
          <p:cNvSpPr>
            <a:spLocks noGrp="1"/>
          </p:cNvSpPr>
          <p:nvPr>
            <p:ph type="title"/>
          </p:nvPr>
        </p:nvSpPr>
        <p:spPr/>
        <p:txBody>
          <a:bodyPr/>
          <a:lstStyle/>
          <a:p>
            <a:endParaRPr lang="zh-CN" altLang="en-US"/>
          </a:p>
        </p:txBody>
      </p:sp>
      <p:sp>
        <p:nvSpPr>
          <p:cNvPr id="205827" name="内容占位符 2" descr="Rectangle: Click to edit Master text styles&#10;Second level&#10;Third level&#10;Fourth level&#10;Fifth level"/>
          <p:cNvSpPr>
            <a:spLocks noGrp="1"/>
          </p:cNvSpPr>
          <p:nvPr>
            <p:ph idx="1"/>
          </p:nvPr>
        </p:nvSpPr>
        <p:spPr>
          <a:xfrm>
            <a:off x="684213" y="1557338"/>
            <a:ext cx="7772400" cy="4114800"/>
          </a:xfrm>
        </p:spPr>
        <p:txBody>
          <a:bodyPr/>
          <a:lstStyle/>
          <a:p>
            <a:pPr lvl="1"/>
            <a:r>
              <a:rPr lang="zh-CN" altLang="en-US" sz="2400" b="1"/>
              <a:t>本期减少子公司时合并财务报表的编制</a:t>
            </a:r>
            <a:endParaRPr lang="en-US" altLang="zh-CN" sz="2400" b="1"/>
          </a:p>
          <a:p>
            <a:pPr lvl="2"/>
            <a:r>
              <a:rPr lang="zh-CN" altLang="en-US" sz="2000" b="1"/>
              <a:t>资产负债表：不合并</a:t>
            </a:r>
            <a:endParaRPr lang="en-US" altLang="zh-CN" sz="2000" b="1"/>
          </a:p>
          <a:p>
            <a:pPr lvl="2"/>
            <a:r>
              <a:rPr lang="zh-CN" altLang="en-US" sz="2000" b="1"/>
              <a:t>利润表：原子公司合并期初至丧失控制权成为非子公司之日止的收入、费用、利润纳入合并。</a:t>
            </a:r>
            <a:endParaRPr lang="en-US" altLang="zh-CN" sz="2000" b="1"/>
          </a:p>
          <a:p>
            <a:pPr lvl="2"/>
            <a:r>
              <a:rPr lang="zh-CN" altLang="en-US" sz="2000" b="1"/>
              <a:t>现金流量表：原子公司合并期初至丧失控制权成为非子公司之日止的现金流量纳入合并。“处置子公司及其他营业单位所受到的现金”</a:t>
            </a:r>
            <a:r>
              <a:rPr lang="en-US" altLang="zh-CN" sz="2000" b="1"/>
              <a:t>=</a:t>
            </a:r>
            <a:r>
              <a:rPr lang="zh-CN" altLang="en-US" sz="2000" b="1"/>
              <a:t>出售该子公司收到的现金流量</a:t>
            </a:r>
            <a:r>
              <a:rPr lang="en-US" altLang="zh-CN" sz="2000" b="1"/>
              <a:t>-</a:t>
            </a:r>
            <a:r>
              <a:rPr lang="zh-CN" altLang="en-US" sz="2000" b="1"/>
              <a:t>该子公司持有的现金和现金等价物及处置费用</a:t>
            </a:r>
          </a:p>
        </p:txBody>
      </p:sp>
      <p:sp>
        <p:nvSpPr>
          <p:cNvPr id="205828"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CEF18EDD-DDB5-491F-9D5B-22BA0AD5C549}" type="slidenum">
              <a:rPr kumimoji="0" lang="en-US" altLang="zh-CN" sz="1400"/>
              <a:t>95</a:t>
            </a:fld>
            <a:endParaRPr kumimoji="0" lang="en-US" altLang="zh-CN" sz="1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224A8C9-2444-44E1-BD9F-48FF1B0326F2}" type="datetime1">
              <a:rPr kumimoji="0" lang="zh-CN" altLang="en-US" sz="1400"/>
              <a:t>2026/3/30</a:t>
            </a:fld>
            <a:endParaRPr kumimoji="0" lang="en-US" altLang="zh-CN" sz="1400"/>
          </a:p>
        </p:txBody>
      </p:sp>
      <p:sp>
        <p:nvSpPr>
          <p:cNvPr id="206851"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06852"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5D06052-406D-4E8F-8894-DC49207B9811}" type="slidenum">
              <a:rPr kumimoji="0" lang="en-US" altLang="zh-CN" sz="1400"/>
              <a:t>96</a:t>
            </a:fld>
            <a:endParaRPr kumimoji="0" lang="en-US" altLang="zh-CN" sz="1400"/>
          </a:p>
        </p:txBody>
      </p:sp>
      <p:sp>
        <p:nvSpPr>
          <p:cNvPr id="206853" name="Text Box 2"/>
          <p:cNvSpPr txBox="1">
            <a:spLocks noChangeArrowheads="1"/>
          </p:cNvSpPr>
          <p:nvPr/>
        </p:nvSpPr>
        <p:spPr bwMode="auto">
          <a:xfrm>
            <a:off x="250825" y="188913"/>
            <a:ext cx="864235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b="1">
                <a:solidFill>
                  <a:srgbClr val="FF0000"/>
                </a:solidFill>
                <a:latin typeface="楷体" panose="02010609060101010101" pitchFamily="49" charset="-122"/>
                <a:ea typeface="楷体" panose="02010609060101010101" pitchFamily="49" charset="-122"/>
              </a:rPr>
              <a:t>例：</a:t>
            </a:r>
            <a:r>
              <a:rPr lang="zh-CN" altLang="en-US" sz="2000" b="1">
                <a:latin typeface="楷体" panose="02010609060101010101" pitchFamily="49" charset="-122"/>
                <a:ea typeface="楷体" panose="02010609060101010101" pitchFamily="49" charset="-122"/>
              </a:rPr>
              <a:t>甲公司分次购买股权取得了乙公司控制权，取得股份的情况如下</a:t>
            </a:r>
            <a:r>
              <a:rPr lang="en-US" altLang="zh-CN" sz="2000" b="1">
                <a:latin typeface="楷体" panose="02010609060101010101" pitchFamily="49" charset="-122"/>
                <a:ea typeface="楷体" panose="02010609060101010101" pitchFamily="49" charset="-122"/>
              </a:rPr>
              <a:t>:</a:t>
            </a:r>
          </a:p>
          <a:p>
            <a:pPr eaLnBrk="1" hangingPunct="1">
              <a:spcBef>
                <a:spcPct val="50000"/>
              </a:spcBef>
              <a:buClrTx/>
              <a:buSzTx/>
              <a:buFontTx/>
              <a:buNone/>
            </a:pPr>
            <a:r>
              <a:rPr lang="en-US" altLang="zh-CN" sz="2000" b="1">
                <a:latin typeface="楷体" panose="02010609060101010101" pitchFamily="49" charset="-122"/>
                <a:ea typeface="楷体" panose="02010609060101010101" pitchFamily="49" charset="-122"/>
              </a:rPr>
              <a:t>   </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2011</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月</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日，甲公司以</a:t>
            </a:r>
            <a:r>
              <a:rPr lang="en-US" altLang="zh-CN" sz="2000" b="1">
                <a:latin typeface="楷体" panose="02010609060101010101" pitchFamily="49" charset="-122"/>
                <a:ea typeface="楷体" panose="02010609060101010101" pitchFamily="49" charset="-122"/>
              </a:rPr>
              <a:t>400</a:t>
            </a:r>
            <a:r>
              <a:rPr lang="zh-CN" altLang="en-US" sz="2000" b="1">
                <a:latin typeface="楷体" panose="02010609060101010101" pitchFamily="49" charset="-122"/>
                <a:ea typeface="楷体" panose="02010609060101010101" pitchFamily="49" charset="-122"/>
              </a:rPr>
              <a:t>万元从市场上购得乙公司股票</a:t>
            </a:r>
            <a:r>
              <a:rPr lang="en-US" altLang="zh-CN" sz="2000" b="1">
                <a:latin typeface="楷体" panose="02010609060101010101" pitchFamily="49" charset="-122"/>
                <a:ea typeface="楷体" panose="02010609060101010101" pitchFamily="49" charset="-122"/>
              </a:rPr>
              <a:t>40</a:t>
            </a:r>
            <a:r>
              <a:rPr lang="zh-CN" altLang="en-US" sz="2000" b="1">
                <a:latin typeface="楷体" panose="02010609060101010101" pitchFamily="49" charset="-122"/>
                <a:ea typeface="楷体" panose="02010609060101010101" pitchFamily="49" charset="-122"/>
              </a:rPr>
              <a:t>万股，占其</a:t>
            </a:r>
            <a:r>
              <a:rPr lang="en-US" altLang="zh-CN" sz="2000" b="1">
                <a:latin typeface="楷体" panose="02010609060101010101" pitchFamily="49" charset="-122"/>
                <a:ea typeface="楷体" panose="02010609060101010101" pitchFamily="49" charset="-122"/>
              </a:rPr>
              <a:t>5%</a:t>
            </a:r>
            <a:r>
              <a:rPr lang="zh-CN" altLang="en-US" sz="2000" b="1">
                <a:latin typeface="楷体" panose="02010609060101010101" pitchFamily="49" charset="-122"/>
                <a:ea typeface="楷体" panose="02010609060101010101" pitchFamily="49" charset="-122"/>
              </a:rPr>
              <a:t>的股权，将其作为</a:t>
            </a:r>
            <a:r>
              <a:rPr lang="zh-CN" altLang="en-US" sz="2000" b="1">
                <a:solidFill>
                  <a:srgbClr val="C00000"/>
                </a:solidFill>
                <a:latin typeface="楷体" panose="02010609060101010101" pitchFamily="49" charset="-122"/>
                <a:ea typeface="楷体" panose="02010609060101010101" pitchFamily="49" charset="-122"/>
              </a:rPr>
              <a:t>其他权益工具投资</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2011</a:t>
            </a:r>
            <a:r>
              <a:rPr lang="zh-CN" altLang="en-US" sz="2000" b="1">
                <a:latin typeface="楷体" panose="02010609060101010101" pitchFamily="49" charset="-122"/>
                <a:ea typeface="楷体" panose="02010609060101010101" pitchFamily="49" charset="-122"/>
              </a:rPr>
              <a:t>年乙公司发放现金股利</a:t>
            </a:r>
            <a:r>
              <a:rPr lang="en-US" altLang="zh-CN" sz="2000" b="1">
                <a:latin typeface="楷体" panose="02010609060101010101" pitchFamily="49" charset="-122"/>
                <a:ea typeface="楷体" panose="02010609060101010101" pitchFamily="49" charset="-122"/>
              </a:rPr>
              <a:t>0.5</a:t>
            </a:r>
            <a:r>
              <a:rPr lang="zh-CN" altLang="en-US" sz="2000" b="1">
                <a:latin typeface="楷体" panose="02010609060101010101" pitchFamily="49" charset="-122"/>
                <a:ea typeface="楷体" panose="02010609060101010101" pitchFamily="49" charset="-122"/>
              </a:rPr>
              <a:t>元每股；</a:t>
            </a:r>
            <a:r>
              <a:rPr lang="en-US" altLang="zh-CN" sz="2000" b="1">
                <a:latin typeface="楷体" panose="02010609060101010101" pitchFamily="49" charset="-122"/>
                <a:ea typeface="楷体" panose="02010609060101010101" pitchFamily="49" charset="-122"/>
              </a:rPr>
              <a:t>2011</a:t>
            </a:r>
            <a:r>
              <a:rPr lang="zh-CN" altLang="en-US" sz="2000" b="1">
                <a:latin typeface="楷体" panose="02010609060101010101" pitchFamily="49" charset="-122"/>
                <a:ea typeface="楷体" panose="02010609060101010101" pitchFamily="49" charset="-122"/>
              </a:rPr>
              <a:t>年末乙公司股票的公允价值为</a:t>
            </a:r>
            <a:r>
              <a:rPr lang="en-US" altLang="zh-CN" sz="2000" b="1">
                <a:latin typeface="楷体" panose="02010609060101010101" pitchFamily="49" charset="-122"/>
                <a:ea typeface="楷体" panose="02010609060101010101" pitchFamily="49" charset="-122"/>
              </a:rPr>
              <a:t>12</a:t>
            </a:r>
            <a:r>
              <a:rPr lang="zh-CN" altLang="en-US" sz="2000" b="1">
                <a:latin typeface="楷体" panose="02010609060101010101" pitchFamily="49" charset="-122"/>
                <a:ea typeface="楷体" panose="02010609060101010101" pitchFamily="49" charset="-122"/>
              </a:rPr>
              <a:t>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股。</a:t>
            </a:r>
            <a:endParaRPr lang="en-US" altLang="zh-CN" sz="2000" b="1">
              <a:latin typeface="楷体" panose="02010609060101010101" pitchFamily="49" charset="-122"/>
              <a:ea typeface="楷体" panose="02010609060101010101" pitchFamily="49" charset="-122"/>
            </a:endParaRPr>
          </a:p>
          <a:p>
            <a:pPr eaLnBrk="1" hangingPunct="1">
              <a:spcBef>
                <a:spcPct val="50000"/>
              </a:spcBef>
              <a:buClrTx/>
              <a:buSzTx/>
              <a:buFontTx/>
              <a:buNone/>
            </a:pPr>
            <a:r>
              <a:rPr lang="en-US" altLang="zh-CN" sz="2000" b="1">
                <a:latin typeface="楷体" panose="02010609060101010101" pitchFamily="49" charset="-122"/>
                <a:ea typeface="楷体" panose="02010609060101010101" pitchFamily="49" charset="-122"/>
              </a:rPr>
              <a:t>    </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2</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2012</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4</a:t>
            </a:r>
            <a:r>
              <a:rPr lang="zh-CN" altLang="en-US" sz="2000" b="1">
                <a:latin typeface="楷体" panose="02010609060101010101" pitchFamily="49" charset="-122"/>
                <a:ea typeface="楷体" panose="02010609060101010101" pitchFamily="49" charset="-122"/>
              </a:rPr>
              <a:t>月</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日，甲公司又以</a:t>
            </a:r>
            <a:r>
              <a:rPr lang="en-US" altLang="zh-CN" sz="2000" b="1">
                <a:solidFill>
                  <a:srgbClr val="FF0000"/>
                </a:solidFill>
                <a:latin typeface="楷体" panose="02010609060101010101" pitchFamily="49" charset="-122"/>
                <a:ea typeface="楷体" panose="02010609060101010101" pitchFamily="49" charset="-122"/>
              </a:rPr>
              <a:t>2000</a:t>
            </a:r>
            <a:r>
              <a:rPr lang="zh-CN" altLang="en-US" sz="2000" b="1">
                <a:latin typeface="楷体" panose="02010609060101010101" pitchFamily="49" charset="-122"/>
                <a:ea typeface="楷体" panose="02010609060101010101" pitchFamily="49" charset="-122"/>
              </a:rPr>
              <a:t>万元从市场上购得乙公司股票</a:t>
            </a:r>
            <a:r>
              <a:rPr lang="en-US" altLang="zh-CN" sz="2000" b="1">
                <a:latin typeface="楷体" panose="02010609060101010101" pitchFamily="49" charset="-122"/>
                <a:ea typeface="楷体" panose="02010609060101010101" pitchFamily="49" charset="-122"/>
              </a:rPr>
              <a:t>160</a:t>
            </a:r>
            <a:r>
              <a:rPr lang="zh-CN" altLang="en-US" sz="2000" b="1">
                <a:latin typeface="楷体" panose="02010609060101010101" pitchFamily="49" charset="-122"/>
                <a:ea typeface="楷体" panose="02010609060101010101" pitchFamily="49" charset="-122"/>
              </a:rPr>
              <a:t>万股，占其股权</a:t>
            </a:r>
            <a:r>
              <a:rPr lang="en-US" altLang="zh-CN" sz="2000" b="1">
                <a:latin typeface="楷体" panose="02010609060101010101" pitchFamily="49" charset="-122"/>
                <a:ea typeface="楷体" panose="02010609060101010101" pitchFamily="49" charset="-122"/>
              </a:rPr>
              <a:t>20%</a:t>
            </a:r>
            <a:r>
              <a:rPr lang="zh-CN" altLang="en-US" sz="2000" b="1">
                <a:latin typeface="楷体" panose="02010609060101010101" pitchFamily="49" charset="-122"/>
                <a:ea typeface="楷体" panose="02010609060101010101" pitchFamily="49" charset="-122"/>
              </a:rPr>
              <a:t>，对乙公司产生重大影响。该日甲公司原持有的乙公司股份公允价值为</a:t>
            </a:r>
            <a:r>
              <a:rPr lang="en-US" altLang="zh-CN" sz="2000" b="1">
                <a:latin typeface="楷体" panose="02010609060101010101" pitchFamily="49" charset="-122"/>
                <a:ea typeface="楷体" panose="02010609060101010101" pitchFamily="49" charset="-122"/>
              </a:rPr>
              <a:t>500</a:t>
            </a:r>
            <a:r>
              <a:rPr lang="zh-CN" altLang="en-US" sz="2000" b="1">
                <a:latin typeface="楷体" panose="02010609060101010101" pitchFamily="49" charset="-122"/>
                <a:ea typeface="楷体" panose="02010609060101010101" pitchFamily="49" charset="-122"/>
              </a:rPr>
              <a:t>万元。</a:t>
            </a:r>
            <a:r>
              <a:rPr lang="en-US" altLang="zh-CN" sz="2000" b="1">
                <a:latin typeface="楷体" panose="02010609060101010101" pitchFamily="49" charset="-122"/>
                <a:ea typeface="楷体" panose="02010609060101010101" pitchFamily="49" charset="-122"/>
              </a:rPr>
              <a:t>2012</a:t>
            </a:r>
            <a:r>
              <a:rPr lang="zh-CN" altLang="en-US" sz="2000" b="1">
                <a:latin typeface="楷体" panose="02010609060101010101" pitchFamily="49" charset="-122"/>
                <a:ea typeface="楷体" panose="02010609060101010101" pitchFamily="49" charset="-122"/>
              </a:rPr>
              <a:t>年乙公司实现净利润</a:t>
            </a:r>
            <a:r>
              <a:rPr lang="en-US" altLang="zh-CN" sz="2000" b="1">
                <a:latin typeface="楷体" panose="02010609060101010101" pitchFamily="49" charset="-122"/>
                <a:ea typeface="楷体" panose="02010609060101010101" pitchFamily="49" charset="-122"/>
              </a:rPr>
              <a:t>1400</a:t>
            </a:r>
            <a:r>
              <a:rPr lang="zh-CN" altLang="en-US" sz="2000" b="1">
                <a:latin typeface="楷体" panose="02010609060101010101" pitchFamily="49" charset="-122"/>
                <a:ea typeface="楷体" panose="02010609060101010101" pitchFamily="49" charset="-122"/>
              </a:rPr>
              <a:t>万元、其他综合利润</a:t>
            </a:r>
            <a:r>
              <a:rPr lang="en-US" altLang="zh-CN" sz="2000" b="1">
                <a:latin typeface="楷体" panose="02010609060101010101" pitchFamily="49" charset="-122"/>
                <a:ea typeface="楷体" panose="02010609060101010101" pitchFamily="49" charset="-122"/>
              </a:rPr>
              <a:t>200</a:t>
            </a:r>
            <a:r>
              <a:rPr lang="zh-CN" altLang="en-US" sz="2000" b="1">
                <a:latin typeface="楷体" panose="02010609060101010101" pitchFamily="49" charset="-122"/>
                <a:ea typeface="楷体" panose="02010609060101010101" pitchFamily="49" charset="-122"/>
              </a:rPr>
              <a:t>万元（全年收入、费用（包括利得损失）均匀发生），</a:t>
            </a:r>
            <a:r>
              <a:rPr lang="en-US" altLang="zh-CN" sz="2000" b="1">
                <a:latin typeface="楷体" panose="02010609060101010101" pitchFamily="49" charset="-122"/>
                <a:ea typeface="楷体" panose="02010609060101010101" pitchFamily="49" charset="-122"/>
              </a:rPr>
              <a:t>2012</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12</a:t>
            </a:r>
            <a:r>
              <a:rPr lang="zh-CN" altLang="en-US" sz="2000" b="1">
                <a:latin typeface="楷体" panose="02010609060101010101" pitchFamily="49" charset="-122"/>
                <a:ea typeface="楷体" panose="02010609060101010101" pitchFamily="49" charset="-122"/>
              </a:rPr>
              <a:t>月乙公司发放现金股利</a:t>
            </a:r>
            <a:r>
              <a:rPr lang="en-US" altLang="zh-CN" sz="2000" b="1">
                <a:latin typeface="楷体" panose="02010609060101010101" pitchFamily="49" charset="-122"/>
                <a:ea typeface="楷体" panose="02010609060101010101" pitchFamily="49" charset="-122"/>
              </a:rPr>
              <a:t>0.8</a:t>
            </a:r>
            <a:r>
              <a:rPr lang="zh-CN" altLang="en-US" sz="2000" b="1">
                <a:latin typeface="楷体" panose="02010609060101010101" pitchFamily="49" charset="-122"/>
                <a:ea typeface="楷体" panose="02010609060101010101" pitchFamily="49" charset="-122"/>
              </a:rPr>
              <a:t>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股。</a:t>
            </a:r>
            <a:endParaRPr lang="en-US" altLang="zh-CN" sz="2000" b="1">
              <a:latin typeface="楷体" panose="02010609060101010101" pitchFamily="49" charset="-122"/>
              <a:ea typeface="楷体" panose="02010609060101010101" pitchFamily="49" charset="-122"/>
            </a:endParaRPr>
          </a:p>
          <a:p>
            <a:pPr eaLnBrk="1" hangingPunct="1">
              <a:spcBef>
                <a:spcPct val="50000"/>
              </a:spcBef>
              <a:buClrTx/>
              <a:buSzTx/>
              <a:buFontTx/>
              <a:buNone/>
            </a:pPr>
            <a:r>
              <a:rPr lang="en-US" altLang="zh-CN" sz="2000" b="1">
                <a:latin typeface="楷体" panose="02010609060101010101" pitchFamily="49" charset="-122"/>
                <a:ea typeface="楷体" panose="02010609060101010101" pitchFamily="49" charset="-122"/>
              </a:rPr>
              <a:t>    </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3</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2013</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月</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日，甲公司支付</a:t>
            </a:r>
            <a:r>
              <a:rPr lang="en-US" altLang="zh-CN" sz="2000" b="1">
                <a:solidFill>
                  <a:srgbClr val="FF0000"/>
                </a:solidFill>
                <a:latin typeface="楷体" panose="02010609060101010101" pitchFamily="49" charset="-122"/>
                <a:ea typeface="楷体" panose="02010609060101010101" pitchFamily="49" charset="-122"/>
              </a:rPr>
              <a:t>3600</a:t>
            </a:r>
            <a:r>
              <a:rPr lang="zh-CN" altLang="en-US" sz="2000" b="1">
                <a:latin typeface="楷体" panose="02010609060101010101" pitchFamily="49" charset="-122"/>
                <a:ea typeface="楷体" panose="02010609060101010101" pitchFamily="49" charset="-122"/>
              </a:rPr>
              <a:t>万元继续从其他股东购得乙公司股票</a:t>
            </a:r>
            <a:r>
              <a:rPr lang="en-US" altLang="zh-CN" sz="2000" b="1">
                <a:latin typeface="楷体" panose="02010609060101010101" pitchFamily="49" charset="-122"/>
                <a:ea typeface="楷体" panose="02010609060101010101" pitchFamily="49" charset="-122"/>
              </a:rPr>
              <a:t>240</a:t>
            </a:r>
            <a:r>
              <a:rPr lang="zh-CN" altLang="en-US" sz="2000" b="1">
                <a:latin typeface="楷体" panose="02010609060101010101" pitchFamily="49" charset="-122"/>
                <a:ea typeface="楷体" panose="02010609060101010101" pitchFamily="49" charset="-122"/>
              </a:rPr>
              <a:t>万股，占其股权</a:t>
            </a:r>
            <a:r>
              <a:rPr lang="en-US" altLang="zh-CN" sz="2000" b="1">
                <a:latin typeface="楷体" panose="02010609060101010101" pitchFamily="49" charset="-122"/>
                <a:ea typeface="楷体" panose="02010609060101010101" pitchFamily="49" charset="-122"/>
              </a:rPr>
              <a:t>30%</a:t>
            </a:r>
            <a:r>
              <a:rPr lang="zh-CN" altLang="en-US" sz="2000" b="1">
                <a:latin typeface="楷体" panose="02010609060101010101" pitchFamily="49" charset="-122"/>
                <a:ea typeface="楷体" panose="02010609060101010101" pitchFamily="49" charset="-122"/>
              </a:rPr>
              <a:t>，实现对乙公司的控制。该日乙公司可辨认净资产为</a:t>
            </a:r>
            <a:r>
              <a:rPr lang="en-US" altLang="zh-CN" sz="2000" b="1">
                <a:latin typeface="楷体" panose="02010609060101010101" pitchFamily="49" charset="-122"/>
                <a:ea typeface="楷体" panose="02010609060101010101" pitchFamily="49" charset="-122"/>
              </a:rPr>
              <a:t>10 560</a:t>
            </a:r>
            <a:r>
              <a:rPr lang="zh-CN" altLang="en-US" sz="2000" b="1">
                <a:latin typeface="楷体" panose="02010609060101010101" pitchFamily="49" charset="-122"/>
                <a:ea typeface="楷体" panose="02010609060101010101" pitchFamily="49" charset="-122"/>
              </a:rPr>
              <a:t>万元，所有资产、负债的账面价值等于公允价值；该日甲公司原持有乙公司的</a:t>
            </a:r>
            <a:r>
              <a:rPr lang="en-US" altLang="zh-CN" sz="2000" b="1">
                <a:latin typeface="楷体" panose="02010609060101010101" pitchFamily="49" charset="-122"/>
                <a:ea typeface="楷体" panose="02010609060101010101" pitchFamily="49" charset="-122"/>
              </a:rPr>
              <a:t>25%</a:t>
            </a:r>
            <a:r>
              <a:rPr lang="zh-CN" altLang="en-US" sz="2000" b="1">
                <a:latin typeface="楷体" panose="02010609060101010101" pitchFamily="49" charset="-122"/>
                <a:ea typeface="楷体" panose="02010609060101010101" pitchFamily="49" charset="-122"/>
              </a:rPr>
              <a:t>股权的公允价值为</a:t>
            </a:r>
            <a:r>
              <a:rPr lang="en-US" altLang="zh-CN" sz="2000" b="1">
                <a:latin typeface="楷体" panose="02010609060101010101" pitchFamily="49" charset="-122"/>
                <a:ea typeface="楷体" panose="02010609060101010101" pitchFamily="49" charset="-122"/>
              </a:rPr>
              <a:t>3000</a:t>
            </a:r>
            <a:r>
              <a:rPr lang="zh-CN" altLang="en-US" sz="2000" b="1">
                <a:latin typeface="楷体" panose="02010609060101010101" pitchFamily="49" charset="-122"/>
                <a:ea typeface="楷体" panose="02010609060101010101" pitchFamily="49" charset="-122"/>
              </a:rPr>
              <a:t>万元。</a:t>
            </a:r>
            <a:r>
              <a:rPr lang="en-US" altLang="zh-CN" sz="2000" b="1">
                <a:latin typeface="楷体" panose="02010609060101010101" pitchFamily="49" charset="-122"/>
                <a:ea typeface="楷体" panose="02010609060101010101" pitchFamily="49" charset="-122"/>
              </a:rPr>
              <a:t>2013</a:t>
            </a:r>
            <a:r>
              <a:rPr lang="zh-CN" altLang="en-US" sz="2000" b="1">
                <a:latin typeface="楷体" panose="02010609060101010101" pitchFamily="49" charset="-122"/>
                <a:ea typeface="楷体" panose="02010609060101010101" pitchFamily="49" charset="-122"/>
              </a:rPr>
              <a:t>年乙公司实现净利润</a:t>
            </a:r>
            <a:r>
              <a:rPr lang="en-US" altLang="zh-CN" sz="2000" b="1">
                <a:latin typeface="楷体" panose="02010609060101010101" pitchFamily="49" charset="-122"/>
                <a:ea typeface="楷体" panose="02010609060101010101" pitchFamily="49" charset="-122"/>
              </a:rPr>
              <a:t>1800</a:t>
            </a:r>
            <a:r>
              <a:rPr lang="zh-CN" altLang="en-US" sz="2000" b="1">
                <a:latin typeface="楷体" panose="02010609060101010101" pitchFamily="49" charset="-122"/>
                <a:ea typeface="楷体" panose="02010609060101010101" pitchFamily="49" charset="-122"/>
              </a:rPr>
              <a:t>万元、其他综合利润</a:t>
            </a:r>
            <a:r>
              <a:rPr lang="en-US" altLang="zh-CN" sz="2000" b="1">
                <a:latin typeface="楷体" panose="02010609060101010101" pitchFamily="49" charset="-122"/>
                <a:ea typeface="楷体" panose="02010609060101010101" pitchFamily="49" charset="-122"/>
              </a:rPr>
              <a:t>300</a:t>
            </a:r>
            <a:r>
              <a:rPr lang="zh-CN" altLang="en-US" sz="2000" b="1">
                <a:latin typeface="楷体" panose="02010609060101010101" pitchFamily="49" charset="-122"/>
                <a:ea typeface="楷体" panose="02010609060101010101" pitchFamily="49" charset="-122"/>
              </a:rPr>
              <a:t>万元，发放现金股利</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股。</a:t>
            </a:r>
            <a:endParaRPr lang="en-US" altLang="zh-CN" sz="2000" b="1">
              <a:latin typeface="楷体" panose="02010609060101010101" pitchFamily="49" charset="-122"/>
              <a:ea typeface="楷体" panose="02010609060101010101" pitchFamily="49" charset="-122"/>
            </a:endParaRPr>
          </a:p>
          <a:p>
            <a:pPr eaLnBrk="1" hangingPunct="1">
              <a:spcBef>
                <a:spcPct val="50000"/>
              </a:spcBef>
              <a:buClrTx/>
              <a:buSzTx/>
              <a:buFontTx/>
              <a:buNone/>
            </a:pPr>
            <a:r>
              <a:rPr lang="en-US" altLang="zh-CN" sz="2000" b="1">
                <a:latin typeface="楷体" panose="02010609060101010101" pitchFamily="49" charset="-122"/>
                <a:ea typeface="楷体" panose="02010609060101010101" pitchFamily="49" charset="-122"/>
              </a:rPr>
              <a:t>    </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4</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2014</a:t>
            </a:r>
            <a:r>
              <a:rPr lang="zh-CN" altLang="en-US" sz="2000" b="1">
                <a:latin typeface="楷体" panose="02010609060101010101" pitchFamily="49" charset="-122"/>
                <a:ea typeface="楷体" panose="02010609060101010101" pitchFamily="49" charset="-122"/>
              </a:rPr>
              <a:t>年</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月</a:t>
            </a:r>
            <a:r>
              <a:rPr lang="en-US" altLang="zh-CN" sz="2000" b="1">
                <a:latin typeface="楷体" panose="02010609060101010101" pitchFamily="49" charset="-122"/>
                <a:ea typeface="楷体" panose="02010609060101010101" pitchFamily="49" charset="-122"/>
              </a:rPr>
              <a:t>1</a:t>
            </a:r>
            <a:r>
              <a:rPr lang="zh-CN" altLang="en-US" sz="2000" b="1">
                <a:latin typeface="楷体" panose="02010609060101010101" pitchFamily="49" charset="-122"/>
                <a:ea typeface="楷体" panose="02010609060101010101" pitchFamily="49" charset="-122"/>
              </a:rPr>
              <a:t>日，甲公司支付</a:t>
            </a:r>
            <a:r>
              <a:rPr lang="en-US" altLang="zh-CN" sz="2000" b="1">
                <a:latin typeface="楷体" panose="02010609060101010101" pitchFamily="49" charset="-122"/>
                <a:ea typeface="楷体" panose="02010609060101010101" pitchFamily="49" charset="-122"/>
              </a:rPr>
              <a:t>1360</a:t>
            </a:r>
            <a:r>
              <a:rPr lang="zh-CN" altLang="en-US" sz="2000" b="1">
                <a:latin typeface="楷体" panose="02010609060101010101" pitchFamily="49" charset="-122"/>
                <a:ea typeface="楷体" panose="02010609060101010101" pitchFamily="49" charset="-122"/>
              </a:rPr>
              <a:t>万元再次增持乙公司股份</a:t>
            </a:r>
            <a:r>
              <a:rPr lang="en-US" altLang="zh-CN" sz="2000" b="1">
                <a:latin typeface="楷体" panose="02010609060101010101" pitchFamily="49" charset="-122"/>
                <a:ea typeface="楷体" panose="02010609060101010101" pitchFamily="49" charset="-122"/>
              </a:rPr>
              <a:t>80</a:t>
            </a:r>
            <a:r>
              <a:rPr lang="zh-CN" altLang="en-US" sz="2000" b="1">
                <a:latin typeface="楷体" panose="02010609060101010101" pitchFamily="49" charset="-122"/>
                <a:ea typeface="楷体" panose="02010609060101010101" pitchFamily="49" charset="-122"/>
              </a:rPr>
              <a:t>万股，占其股份的</a:t>
            </a:r>
            <a:r>
              <a:rPr lang="en-US" altLang="zh-CN" sz="2000" b="1">
                <a:latin typeface="楷体" panose="02010609060101010101" pitchFamily="49" charset="-122"/>
                <a:ea typeface="楷体" panose="02010609060101010101" pitchFamily="49" charset="-122"/>
              </a:rPr>
              <a:t>10%</a:t>
            </a:r>
            <a:r>
              <a:rPr lang="zh-CN" altLang="en-US" sz="2000" b="1">
                <a:latin typeface="楷体" panose="02010609060101010101" pitchFamily="49" charset="-122"/>
                <a:ea typeface="楷体" panose="02010609060101010101" pitchFamily="49" charset="-122"/>
              </a:rPr>
              <a:t>。</a:t>
            </a:r>
            <a:r>
              <a:rPr lang="en-US" altLang="zh-CN" sz="2000" b="1">
                <a:latin typeface="楷体" panose="02010609060101010101" pitchFamily="49" charset="-122"/>
                <a:ea typeface="楷体" panose="02010609060101010101" pitchFamily="49" charset="-122"/>
              </a:rPr>
              <a:t> 2014</a:t>
            </a:r>
            <a:r>
              <a:rPr lang="zh-CN" altLang="en-US" sz="2000" b="1">
                <a:latin typeface="楷体" panose="02010609060101010101" pitchFamily="49" charset="-122"/>
                <a:ea typeface="楷体" panose="02010609060101010101" pitchFamily="49" charset="-122"/>
              </a:rPr>
              <a:t>年乙公司实现净利润</a:t>
            </a:r>
            <a:r>
              <a:rPr lang="en-US" altLang="zh-CN" sz="2000" b="1">
                <a:latin typeface="楷体" panose="02010609060101010101" pitchFamily="49" charset="-122"/>
                <a:ea typeface="楷体" panose="02010609060101010101" pitchFamily="49" charset="-122"/>
              </a:rPr>
              <a:t>2000</a:t>
            </a:r>
            <a:r>
              <a:rPr lang="zh-CN" altLang="en-US" sz="2000" b="1">
                <a:latin typeface="楷体" panose="02010609060101010101" pitchFamily="49" charset="-122"/>
                <a:ea typeface="楷体" panose="02010609060101010101" pitchFamily="49" charset="-122"/>
              </a:rPr>
              <a:t>万元、其他综合利润</a:t>
            </a:r>
            <a:r>
              <a:rPr lang="en-US" altLang="zh-CN" sz="2000" b="1">
                <a:latin typeface="楷体" panose="02010609060101010101" pitchFamily="49" charset="-122"/>
                <a:ea typeface="楷体" panose="02010609060101010101" pitchFamily="49" charset="-122"/>
              </a:rPr>
              <a:t>100</a:t>
            </a:r>
            <a:r>
              <a:rPr lang="zh-CN" altLang="en-US" sz="2000" b="1">
                <a:latin typeface="楷体" panose="02010609060101010101" pitchFamily="49" charset="-122"/>
                <a:ea typeface="楷体" panose="02010609060101010101" pitchFamily="49" charset="-122"/>
              </a:rPr>
              <a:t>万元，发放现金股利</a:t>
            </a:r>
            <a:r>
              <a:rPr lang="en-US" altLang="zh-CN" sz="2000" b="1">
                <a:latin typeface="楷体" panose="02010609060101010101" pitchFamily="49" charset="-122"/>
                <a:ea typeface="楷体" panose="02010609060101010101" pitchFamily="49" charset="-122"/>
              </a:rPr>
              <a:t>1.2</a:t>
            </a:r>
            <a:r>
              <a:rPr lang="zh-CN" altLang="en-US" sz="2000" b="1">
                <a:latin typeface="楷体" panose="02010609060101010101" pitchFamily="49" charset="-122"/>
                <a:ea typeface="楷体" panose="02010609060101010101" pitchFamily="49" charset="-122"/>
              </a:rPr>
              <a:t>元</a:t>
            </a:r>
            <a:r>
              <a:rPr lang="en-US" altLang="zh-CN" sz="2000" b="1">
                <a:latin typeface="楷体" panose="02010609060101010101" pitchFamily="49" charset="-122"/>
                <a:ea typeface="楷体" panose="02010609060101010101" pitchFamily="49" charset="-122"/>
              </a:rPr>
              <a:t>/</a:t>
            </a:r>
            <a:r>
              <a:rPr lang="zh-CN" altLang="en-US" sz="2000" b="1">
                <a:latin typeface="楷体" panose="02010609060101010101" pitchFamily="49" charset="-122"/>
                <a:ea typeface="楷体" panose="02010609060101010101" pitchFamily="49" charset="-122"/>
              </a:rPr>
              <a:t>股。</a:t>
            </a:r>
            <a:endParaRPr lang="en-US" altLang="zh-CN" sz="2000" b="1">
              <a:latin typeface="楷体" panose="02010609060101010101" pitchFamily="49" charset="-122"/>
              <a:ea typeface="楷体" panose="02010609060101010101" pitchFamily="49" charset="-122"/>
            </a:endParaRPr>
          </a:p>
          <a:p>
            <a:pPr eaLnBrk="1" hangingPunct="1">
              <a:spcBef>
                <a:spcPct val="50000"/>
              </a:spcBef>
              <a:buClrTx/>
              <a:buSzTx/>
              <a:buFontTx/>
              <a:buNone/>
            </a:pPr>
            <a:r>
              <a:rPr lang="zh-CN" altLang="en-US" sz="1800" b="1">
                <a:solidFill>
                  <a:srgbClr val="C00000"/>
                </a:solidFill>
                <a:latin typeface="楷体" panose="02010609060101010101" pitchFamily="49" charset="-122"/>
                <a:ea typeface="楷体" panose="02010609060101010101" pitchFamily="49" charset="-122"/>
              </a:rPr>
              <a:t>要求：</a:t>
            </a:r>
            <a:r>
              <a:rPr lang="zh-CN" altLang="en-US" sz="1800" b="1">
                <a:latin typeface="楷体" panose="02010609060101010101" pitchFamily="49" charset="-122"/>
                <a:ea typeface="楷体" panose="02010609060101010101" pitchFamily="49" charset="-122"/>
              </a:rPr>
              <a:t>为甲公司编制股权投资相关会计分录以及合并报表调整抵销分录。</a:t>
            </a:r>
            <a:endParaRPr lang="en-US" altLang="zh-CN" sz="1800" b="1">
              <a:latin typeface="楷体" panose="02010609060101010101" pitchFamily="49" charset="-122"/>
              <a:ea typeface="楷体" panose="02010609060101010101" pitchFamily="49"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4A0591F2-45D6-4ADA-B005-72B7B3062C49}" type="datetime1">
              <a:rPr kumimoji="0" lang="zh-CN" altLang="en-US" sz="1400"/>
              <a:t>2026/3/30</a:t>
            </a:fld>
            <a:endParaRPr kumimoji="0" lang="en-US" altLang="zh-CN" sz="1400"/>
          </a:p>
        </p:txBody>
      </p:sp>
      <p:sp>
        <p:nvSpPr>
          <p:cNvPr id="207875"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07876"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7E5B73CE-D35F-4888-8F88-7DCF88C15D15}" type="slidenum">
              <a:rPr kumimoji="0" lang="en-US" altLang="zh-CN" sz="1400"/>
              <a:t>97</a:t>
            </a:fld>
            <a:endParaRPr kumimoji="0" lang="en-US" altLang="zh-CN" sz="1400"/>
          </a:p>
        </p:txBody>
      </p:sp>
      <p:sp>
        <p:nvSpPr>
          <p:cNvPr id="8197" name="Text Box 2"/>
          <p:cNvSpPr txBox="1">
            <a:spLocks noChangeArrowheads="1"/>
          </p:cNvSpPr>
          <p:nvPr/>
        </p:nvSpPr>
        <p:spPr bwMode="auto">
          <a:xfrm>
            <a:off x="468313" y="333377"/>
            <a:ext cx="7993062" cy="507682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lgn="just" eaLnBrk="1" hangingPunct="1">
              <a:spcBef>
                <a:spcPct val="50000"/>
              </a:spcBef>
              <a:buClrTx/>
              <a:buSzTx/>
              <a:buFontTx/>
              <a:buNone/>
            </a:pPr>
            <a:r>
              <a:rPr lang="zh-CN" altLang="en-US" sz="2400" b="1" dirty="0">
                <a:solidFill>
                  <a:srgbClr val="0000FF"/>
                </a:solidFill>
                <a:latin typeface="宋体" panose="02010600030101010101" pitchFamily="2" charset="-122"/>
              </a:rPr>
              <a:t>甲公司单体报表对上述投资业务应作如下分录</a:t>
            </a:r>
            <a:r>
              <a:rPr lang="en-US" altLang="zh-CN" sz="2400" b="1" dirty="0">
                <a:solidFill>
                  <a:srgbClr val="0000FF"/>
                </a:solidFill>
                <a:latin typeface="宋体" panose="02010600030101010101" pitchFamily="2" charset="-122"/>
              </a:rPr>
              <a:t>:</a:t>
            </a:r>
          </a:p>
          <a:p>
            <a:pPr algn="just" eaLnBrk="1" hangingPunct="1">
              <a:spcBef>
                <a:spcPct val="50000"/>
              </a:spcBef>
              <a:buClrTx/>
              <a:buSzTx/>
              <a:buFontTx/>
              <a:buNone/>
            </a:pPr>
            <a:r>
              <a:rPr lang="zh-CN" altLang="en-US" sz="2000" b="1" dirty="0">
                <a:solidFill>
                  <a:srgbClr val="C00000"/>
                </a:solidFill>
                <a:latin typeface="宋体" panose="02010600030101010101" pitchFamily="2" charset="-122"/>
              </a:rPr>
              <a:t>（</a:t>
            </a:r>
            <a:r>
              <a:rPr lang="en-US" altLang="zh-CN" sz="2000" b="1" dirty="0">
                <a:solidFill>
                  <a:srgbClr val="C00000"/>
                </a:solidFill>
                <a:latin typeface="宋体" panose="02010600030101010101" pitchFamily="2" charset="-122"/>
              </a:rPr>
              <a:t>1</a:t>
            </a:r>
            <a:r>
              <a:rPr lang="zh-CN" altLang="en-US" sz="2000" b="1" dirty="0">
                <a:solidFill>
                  <a:srgbClr val="C00000"/>
                </a:solidFill>
                <a:latin typeface="宋体" panose="02010600030101010101" pitchFamily="2" charset="-122"/>
              </a:rPr>
              <a:t>）</a:t>
            </a:r>
            <a:r>
              <a:rPr lang="en-US" altLang="zh-CN" sz="2000" b="1" dirty="0">
                <a:solidFill>
                  <a:srgbClr val="C00000"/>
                </a:solidFill>
                <a:latin typeface="宋体" panose="02010600030101010101" pitchFamily="2" charset="-122"/>
              </a:rPr>
              <a:t>2011</a:t>
            </a:r>
            <a:r>
              <a:rPr lang="zh-CN" altLang="en-US" sz="2000" b="1" dirty="0">
                <a:solidFill>
                  <a:srgbClr val="C00000"/>
                </a:solidFill>
                <a:latin typeface="宋体" panose="02010600030101010101" pitchFamily="2" charset="-122"/>
              </a:rPr>
              <a:t>年</a:t>
            </a:r>
            <a:r>
              <a:rPr lang="en-US" altLang="zh-CN" sz="2000" b="1" dirty="0">
                <a:solidFill>
                  <a:srgbClr val="C00000"/>
                </a:solidFill>
                <a:latin typeface="宋体" panose="02010600030101010101" pitchFamily="2" charset="-122"/>
              </a:rPr>
              <a:t>1</a:t>
            </a:r>
            <a:r>
              <a:rPr lang="zh-CN" altLang="en-US" sz="2000" b="1" dirty="0">
                <a:solidFill>
                  <a:srgbClr val="C00000"/>
                </a:solidFill>
                <a:latin typeface="宋体" panose="02010600030101010101" pitchFamily="2" charset="-122"/>
              </a:rPr>
              <a:t>月</a:t>
            </a:r>
            <a:r>
              <a:rPr lang="en-US" altLang="zh-CN" sz="2000" b="1" dirty="0">
                <a:solidFill>
                  <a:srgbClr val="C00000"/>
                </a:solidFill>
                <a:latin typeface="宋体" panose="02010600030101010101" pitchFamily="2" charset="-122"/>
              </a:rPr>
              <a:t>1</a:t>
            </a:r>
            <a:r>
              <a:rPr lang="zh-CN" altLang="en-US" sz="2000" b="1" dirty="0">
                <a:solidFill>
                  <a:srgbClr val="C00000"/>
                </a:solidFill>
                <a:latin typeface="宋体" panose="02010600030101010101" pitchFamily="2" charset="-122"/>
              </a:rPr>
              <a:t>日，购入</a:t>
            </a:r>
            <a:r>
              <a:rPr lang="en-US" altLang="zh-CN" sz="2000" b="1" dirty="0">
                <a:solidFill>
                  <a:srgbClr val="C00000"/>
                </a:solidFill>
                <a:latin typeface="宋体" panose="02010600030101010101" pitchFamily="2" charset="-122"/>
              </a:rPr>
              <a:t>5%</a:t>
            </a:r>
            <a:r>
              <a:rPr lang="zh-CN" altLang="en-US" sz="2000" b="1" dirty="0">
                <a:solidFill>
                  <a:srgbClr val="C00000"/>
                </a:solidFill>
                <a:latin typeface="宋体" panose="02010600030101010101" pitchFamily="2" charset="-122"/>
              </a:rPr>
              <a:t>乙公司股份，</a:t>
            </a:r>
            <a:endParaRPr lang="en-US" altLang="zh-CN" sz="2000" b="1" dirty="0">
              <a:solidFill>
                <a:srgbClr val="C00000"/>
              </a:solidFill>
              <a:latin typeface="宋体" panose="02010600030101010101" pitchFamily="2" charset="-122"/>
            </a:endParaRP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借：其他权益工具投资   </a:t>
            </a:r>
            <a:r>
              <a:rPr lang="en-US" altLang="zh-CN" sz="2000" b="1" dirty="0">
                <a:latin typeface="宋体" panose="02010600030101010101" pitchFamily="2" charset="-122"/>
              </a:rPr>
              <a:t>400</a:t>
            </a: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贷：银行存款            </a:t>
            </a:r>
            <a:r>
              <a:rPr lang="en-US" altLang="zh-CN" sz="2000" b="1" dirty="0">
                <a:latin typeface="宋体" panose="02010600030101010101" pitchFamily="2" charset="-122"/>
              </a:rPr>
              <a:t>400</a:t>
            </a: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收到现金股利：</a:t>
            </a:r>
            <a:endParaRPr lang="en-US" altLang="zh-CN" sz="2000" b="1" dirty="0">
              <a:latin typeface="宋体" panose="02010600030101010101" pitchFamily="2" charset="-122"/>
            </a:endParaRP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借：银行存款  </a:t>
            </a:r>
            <a:r>
              <a:rPr lang="en-US" altLang="zh-CN" sz="2000" b="1" dirty="0">
                <a:latin typeface="宋体" panose="02010600030101010101" pitchFamily="2" charset="-122"/>
              </a:rPr>
              <a:t>20</a:t>
            </a: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贷：投资收益     </a:t>
            </a:r>
            <a:r>
              <a:rPr lang="en-US" altLang="zh-CN" sz="2000" b="1" dirty="0">
                <a:latin typeface="宋体" panose="02010600030101010101" pitchFamily="2" charset="-122"/>
              </a:rPr>
              <a:t>20</a:t>
            </a: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年末根据公允价值变动调整投资账面价值：</a:t>
            </a:r>
            <a:endParaRPr lang="en-US" altLang="zh-CN" sz="2000" b="1" dirty="0">
              <a:latin typeface="宋体" panose="02010600030101010101" pitchFamily="2" charset="-122"/>
            </a:endParaRP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借：其他权益工具投资 </a:t>
            </a:r>
            <a:r>
              <a:rPr lang="en-US" altLang="zh-CN" sz="2000" b="1" dirty="0">
                <a:latin typeface="宋体" panose="02010600030101010101" pitchFamily="2" charset="-122"/>
              </a:rPr>
              <a:t>80</a:t>
            </a:r>
          </a:p>
          <a:p>
            <a:pPr algn="just" eaLnBrk="1" hangingPunct="1">
              <a:spcBef>
                <a:spcPct val="5000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贷：其他综合收益        </a:t>
            </a:r>
            <a:r>
              <a:rPr lang="en-US" altLang="zh-CN" sz="2000" b="1" dirty="0">
                <a:latin typeface="宋体" panose="02010600030101010101" pitchFamily="2" charset="-122"/>
              </a:rPr>
              <a:t>80</a:t>
            </a:r>
          </a:p>
          <a:p>
            <a:pPr algn="just" eaLnBrk="1" hangingPunct="1">
              <a:spcBef>
                <a:spcPct val="50000"/>
              </a:spcBef>
              <a:buClrTx/>
              <a:buSzTx/>
              <a:buFontTx/>
              <a:buNone/>
            </a:pPr>
            <a:r>
              <a:rPr lang="en-US" altLang="zh-CN" sz="2000" b="1" dirty="0">
                <a:latin typeface="宋体" panose="02010600030101010101" pitchFamily="2" charset="-122"/>
              </a:rPr>
              <a:t>2011</a:t>
            </a:r>
            <a:r>
              <a:rPr lang="zh-CN" altLang="en-US" sz="2000" b="1" dirty="0">
                <a:latin typeface="宋体" panose="02010600030101010101" pitchFamily="2" charset="-122"/>
              </a:rPr>
              <a:t>年其他权益工具投资余额</a:t>
            </a:r>
            <a:r>
              <a:rPr lang="en-US" altLang="zh-CN" sz="2000" b="1" dirty="0">
                <a:latin typeface="宋体" panose="02010600030101010101" pitchFamily="2" charset="-122"/>
              </a:rPr>
              <a:t>=480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F2C0110-DBB0-4403-8E0A-E5F9E149D54C}" type="datetime1">
              <a:rPr kumimoji="0" lang="zh-CN" altLang="en-US" sz="1400"/>
              <a:t>2026/3/30</a:t>
            </a:fld>
            <a:endParaRPr kumimoji="0" lang="en-US" altLang="zh-CN" sz="1400"/>
          </a:p>
        </p:txBody>
      </p:sp>
      <p:sp>
        <p:nvSpPr>
          <p:cNvPr id="208899"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08900"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BE73A8E-ADC2-47BC-AFAC-BC21AFB4FC18}" type="slidenum">
              <a:rPr kumimoji="0" lang="en-US" altLang="zh-CN" sz="1400"/>
              <a:t>98</a:t>
            </a:fld>
            <a:endParaRPr kumimoji="0" lang="en-US" altLang="zh-CN" sz="1400"/>
          </a:p>
        </p:txBody>
      </p:sp>
      <p:sp>
        <p:nvSpPr>
          <p:cNvPr id="6" name="TextBox 5"/>
          <p:cNvSpPr txBox="1">
            <a:spLocks noChangeArrowheads="1"/>
          </p:cNvSpPr>
          <p:nvPr/>
        </p:nvSpPr>
        <p:spPr bwMode="auto">
          <a:xfrm>
            <a:off x="323852" y="307977"/>
            <a:ext cx="8640763" cy="5940088"/>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000" b="1" dirty="0"/>
              <a:t> </a:t>
            </a:r>
            <a:r>
              <a:rPr lang="zh-CN" altLang="zh-CN" sz="2000" b="1" dirty="0">
                <a:solidFill>
                  <a:srgbClr val="C00000"/>
                </a:solidFill>
              </a:rPr>
              <a:t>（</a:t>
            </a:r>
            <a:r>
              <a:rPr lang="en-US" altLang="zh-CN" sz="2000" b="1" dirty="0">
                <a:solidFill>
                  <a:srgbClr val="C00000"/>
                </a:solidFill>
              </a:rPr>
              <a:t>2</a:t>
            </a:r>
            <a:r>
              <a:rPr lang="zh-CN" altLang="zh-CN" sz="2000" b="1" dirty="0">
                <a:solidFill>
                  <a:srgbClr val="C00000"/>
                </a:solidFill>
              </a:rPr>
              <a:t>）</a:t>
            </a:r>
            <a:r>
              <a:rPr lang="en-US" altLang="zh-CN" sz="2000" b="1" dirty="0">
                <a:solidFill>
                  <a:srgbClr val="C00000"/>
                </a:solidFill>
              </a:rPr>
              <a:t>2012</a:t>
            </a:r>
            <a:r>
              <a:rPr lang="zh-CN" altLang="zh-CN" sz="2000" b="1" dirty="0">
                <a:solidFill>
                  <a:srgbClr val="C00000"/>
                </a:solidFill>
              </a:rPr>
              <a:t>年</a:t>
            </a:r>
            <a:r>
              <a:rPr lang="en-US" altLang="zh-CN" sz="2000" b="1" dirty="0">
                <a:solidFill>
                  <a:srgbClr val="C00000"/>
                </a:solidFill>
              </a:rPr>
              <a:t>4</a:t>
            </a:r>
            <a:r>
              <a:rPr lang="zh-CN" altLang="en-US" sz="2000" b="1" dirty="0">
                <a:solidFill>
                  <a:srgbClr val="C00000"/>
                </a:solidFill>
              </a:rPr>
              <a:t>月</a:t>
            </a:r>
            <a:r>
              <a:rPr lang="en-US" altLang="zh-CN" sz="2000" b="1" dirty="0">
                <a:solidFill>
                  <a:srgbClr val="C00000"/>
                </a:solidFill>
              </a:rPr>
              <a:t>1</a:t>
            </a:r>
            <a:r>
              <a:rPr lang="zh-CN" altLang="en-US" sz="2000" b="1" dirty="0">
                <a:solidFill>
                  <a:srgbClr val="C00000"/>
                </a:solidFill>
              </a:rPr>
              <a:t>日</a:t>
            </a:r>
            <a:r>
              <a:rPr lang="zh-CN" altLang="zh-CN" sz="2000" b="1" dirty="0">
                <a:solidFill>
                  <a:srgbClr val="C00000"/>
                </a:solidFill>
              </a:rPr>
              <a:t>，</a:t>
            </a:r>
            <a:r>
              <a:rPr lang="zh-CN" altLang="en-US" sz="2000" b="1" dirty="0">
                <a:solidFill>
                  <a:srgbClr val="C00000"/>
                </a:solidFill>
              </a:rPr>
              <a:t>新增投资：</a:t>
            </a:r>
            <a:endParaRPr lang="zh-CN" altLang="zh-CN" sz="2000" b="1" dirty="0">
              <a:solidFill>
                <a:srgbClr val="C00000"/>
              </a:solidFill>
            </a:endParaRPr>
          </a:p>
          <a:p>
            <a:pPr eaLnBrk="1" hangingPunct="1">
              <a:spcBef>
                <a:spcPct val="0"/>
              </a:spcBef>
              <a:buClrTx/>
              <a:buSzTx/>
              <a:buFontTx/>
              <a:buNone/>
            </a:pPr>
            <a:r>
              <a:rPr lang="en-US" altLang="zh-CN" sz="2000" b="1" dirty="0"/>
              <a:t>        </a:t>
            </a:r>
            <a:r>
              <a:rPr lang="zh-CN" altLang="zh-CN" sz="2000" b="1" dirty="0"/>
              <a:t>借：</a:t>
            </a:r>
            <a:r>
              <a:rPr lang="zh-CN" altLang="en-US" sz="2000" b="1" dirty="0"/>
              <a:t>长期股权投资</a:t>
            </a:r>
            <a:r>
              <a:rPr lang="en-US" altLang="zh-CN" sz="2000" b="1" dirty="0"/>
              <a:t>-</a:t>
            </a:r>
            <a:r>
              <a:rPr lang="zh-CN" altLang="en-US" sz="2000" b="1" dirty="0"/>
              <a:t>成本   </a:t>
            </a:r>
            <a:r>
              <a:rPr lang="en-US" altLang="zh-CN" sz="2000" b="1" dirty="0"/>
              <a:t>2000</a:t>
            </a:r>
            <a:endParaRPr lang="zh-CN" altLang="zh-CN" sz="2000" b="1" dirty="0"/>
          </a:p>
          <a:p>
            <a:pPr eaLnBrk="1" hangingPunct="1">
              <a:spcBef>
                <a:spcPct val="0"/>
              </a:spcBef>
              <a:buClrTx/>
              <a:buSzTx/>
              <a:buFontTx/>
              <a:buNone/>
            </a:pPr>
            <a:r>
              <a:rPr lang="en-US" altLang="zh-CN" sz="2000" b="1" dirty="0"/>
              <a:t>            </a:t>
            </a:r>
            <a:r>
              <a:rPr lang="zh-CN" altLang="zh-CN" sz="2000" b="1" dirty="0"/>
              <a:t>贷：</a:t>
            </a:r>
            <a:r>
              <a:rPr lang="zh-CN" altLang="en-US" sz="2000" b="1" dirty="0"/>
              <a:t>银行存款           </a:t>
            </a:r>
            <a:r>
              <a:rPr lang="en-US" altLang="zh-CN" sz="2000" b="1" dirty="0"/>
              <a:t>2000</a:t>
            </a:r>
          </a:p>
          <a:p>
            <a:pPr eaLnBrk="1" hangingPunct="1">
              <a:spcBef>
                <a:spcPct val="0"/>
              </a:spcBef>
              <a:buClrTx/>
              <a:buSzTx/>
              <a:buFontTx/>
              <a:buNone/>
            </a:pPr>
            <a:r>
              <a:rPr lang="en-US" altLang="zh-CN" sz="2000" b="1" dirty="0"/>
              <a:t>   </a:t>
            </a:r>
            <a:r>
              <a:rPr lang="zh-CN" altLang="en-US" sz="2000" b="1" dirty="0">
                <a:solidFill>
                  <a:srgbClr val="0000FF"/>
                </a:solidFill>
              </a:rPr>
              <a:t>其他权益工具投资（市价法）</a:t>
            </a:r>
            <a:r>
              <a:rPr lang="zh-CN" altLang="en-US" sz="2000" b="1" dirty="0">
                <a:solidFill>
                  <a:srgbClr val="0000FF"/>
                </a:solidFill>
                <a:latin typeface="宋体" panose="02010600030101010101" pitchFamily="2" charset="-122"/>
              </a:rPr>
              <a:t>→长期股权投资（权益法）</a:t>
            </a:r>
            <a:r>
              <a:rPr lang="en-US" altLang="zh-CN" sz="2000" b="1" dirty="0">
                <a:solidFill>
                  <a:srgbClr val="0000FF"/>
                </a:solidFill>
              </a:rPr>
              <a:t> </a:t>
            </a:r>
          </a:p>
          <a:p>
            <a:pPr eaLnBrk="1" hangingPunct="1">
              <a:spcBef>
                <a:spcPct val="0"/>
              </a:spcBef>
              <a:buClrTx/>
              <a:buSzTx/>
              <a:buFontTx/>
              <a:buNone/>
            </a:pPr>
            <a:r>
              <a:rPr lang="en-US" altLang="zh-CN" sz="2000" b="1" dirty="0"/>
              <a:t>        </a:t>
            </a:r>
            <a:r>
              <a:rPr lang="zh-CN" altLang="en-US" sz="2000" b="1" dirty="0"/>
              <a:t>借：长期股权投资</a:t>
            </a:r>
            <a:r>
              <a:rPr lang="en-US" altLang="zh-CN" sz="2000" b="1" dirty="0"/>
              <a:t>-</a:t>
            </a:r>
            <a:r>
              <a:rPr lang="zh-CN" altLang="en-US" sz="2000" b="1" dirty="0"/>
              <a:t>成本   </a:t>
            </a:r>
            <a:r>
              <a:rPr lang="en-US" altLang="zh-CN" sz="2000" b="1" dirty="0"/>
              <a:t>500</a:t>
            </a:r>
          </a:p>
          <a:p>
            <a:pPr eaLnBrk="1" hangingPunct="1">
              <a:spcBef>
                <a:spcPct val="0"/>
              </a:spcBef>
              <a:buClrTx/>
              <a:buSzTx/>
              <a:buFontTx/>
              <a:buNone/>
            </a:pPr>
            <a:r>
              <a:rPr lang="en-US" altLang="zh-CN" sz="2000" b="1" dirty="0"/>
              <a:t>             </a:t>
            </a:r>
            <a:r>
              <a:rPr lang="zh-CN" altLang="en-US" sz="2000" b="1" dirty="0"/>
              <a:t>贷：其他权益工具投资          </a:t>
            </a:r>
            <a:r>
              <a:rPr lang="en-US" altLang="zh-CN" sz="2000" b="1" dirty="0"/>
              <a:t>480</a:t>
            </a:r>
          </a:p>
          <a:p>
            <a:pPr eaLnBrk="1" hangingPunct="1">
              <a:spcBef>
                <a:spcPct val="0"/>
              </a:spcBef>
              <a:buClrTx/>
              <a:buSzTx/>
              <a:buFontTx/>
              <a:buNone/>
            </a:pPr>
            <a:r>
              <a:rPr lang="zh-CN" altLang="en-US" sz="2000" b="1" dirty="0">
                <a:solidFill>
                  <a:srgbClr val="C00000"/>
                </a:solidFill>
              </a:rPr>
              <a:t>                    利润分配</a:t>
            </a:r>
            <a:r>
              <a:rPr lang="en-US" altLang="zh-CN" sz="2000" b="1" dirty="0">
                <a:solidFill>
                  <a:srgbClr val="C00000"/>
                </a:solidFill>
              </a:rPr>
              <a:t>——</a:t>
            </a:r>
            <a:r>
              <a:rPr lang="zh-CN" altLang="en-US" sz="2000" b="1" dirty="0">
                <a:solidFill>
                  <a:srgbClr val="C00000"/>
                </a:solidFill>
              </a:rPr>
              <a:t>未分配利润  </a:t>
            </a:r>
            <a:r>
              <a:rPr lang="en-US" altLang="zh-CN" sz="2000" b="1" dirty="0"/>
              <a:t>20</a:t>
            </a:r>
          </a:p>
          <a:p>
            <a:pPr eaLnBrk="1" hangingPunct="1">
              <a:spcBef>
                <a:spcPct val="0"/>
              </a:spcBef>
              <a:buClrTx/>
              <a:buSzTx/>
              <a:buFontTx/>
              <a:buNone/>
            </a:pPr>
            <a:r>
              <a:rPr lang="en-US" altLang="zh-CN" sz="2000" b="1" dirty="0"/>
              <a:t>         </a:t>
            </a:r>
            <a:r>
              <a:rPr lang="zh-CN" altLang="en-US" sz="2000" b="1" dirty="0"/>
              <a:t>借：</a:t>
            </a:r>
            <a:r>
              <a:rPr lang="zh-CN" altLang="en-US" sz="2000" b="1" dirty="0">
                <a:latin typeface="宋体" panose="02010600030101010101" pitchFamily="2" charset="-122"/>
              </a:rPr>
              <a:t>其他综合收益       </a:t>
            </a:r>
            <a:r>
              <a:rPr lang="en-US" altLang="zh-CN" sz="2000" b="1" dirty="0">
                <a:latin typeface="宋体" panose="02010600030101010101" pitchFamily="2" charset="-122"/>
              </a:rPr>
              <a:t>80</a:t>
            </a:r>
            <a:endParaRPr lang="en-US" altLang="zh-CN" sz="2000" b="1" dirty="0"/>
          </a:p>
          <a:p>
            <a:pPr eaLnBrk="1" hangingPunct="1">
              <a:spcBef>
                <a:spcPct val="0"/>
              </a:spcBef>
              <a:buClrTx/>
              <a:buSzTx/>
              <a:buFontTx/>
              <a:buNone/>
            </a:pPr>
            <a:r>
              <a:rPr lang="en-US" altLang="zh-CN" sz="2000" b="1" dirty="0"/>
              <a:t>            </a:t>
            </a:r>
            <a:r>
              <a:rPr lang="zh-CN" altLang="en-US" sz="2000" b="1" dirty="0"/>
              <a:t>贷：</a:t>
            </a:r>
            <a:r>
              <a:rPr lang="zh-CN" altLang="en-US" sz="2000" b="1" dirty="0">
                <a:solidFill>
                  <a:srgbClr val="C00000"/>
                </a:solidFill>
              </a:rPr>
              <a:t>利润分配</a:t>
            </a:r>
            <a:r>
              <a:rPr lang="en-US" altLang="zh-CN" sz="2000" b="1" dirty="0">
                <a:solidFill>
                  <a:srgbClr val="C00000"/>
                </a:solidFill>
              </a:rPr>
              <a:t>——</a:t>
            </a:r>
            <a:r>
              <a:rPr lang="zh-CN" altLang="en-US" sz="2000" b="1" dirty="0">
                <a:solidFill>
                  <a:srgbClr val="C00000"/>
                </a:solidFill>
              </a:rPr>
              <a:t>未分配利润  </a:t>
            </a:r>
            <a:r>
              <a:rPr lang="en-US" altLang="zh-CN" sz="2000" b="1" dirty="0">
                <a:solidFill>
                  <a:srgbClr val="C00000"/>
                </a:solidFill>
                <a:latin typeface="宋体" panose="02010600030101010101" pitchFamily="2" charset="-122"/>
              </a:rPr>
              <a:t>80</a:t>
            </a:r>
          </a:p>
          <a:p>
            <a:pPr eaLnBrk="1" hangingPunct="1">
              <a:spcBef>
                <a:spcPct val="0"/>
              </a:spcBef>
              <a:buClrTx/>
              <a:buSzTx/>
              <a:buFontTx/>
              <a:buNone/>
            </a:pPr>
            <a:r>
              <a:rPr lang="en-US" altLang="zh-CN" sz="2000" b="1" dirty="0">
                <a:latin typeface="宋体" panose="02010600030101010101" pitchFamily="2" charset="-122"/>
              </a:rPr>
              <a:t>  2012</a:t>
            </a:r>
            <a:r>
              <a:rPr lang="zh-CN" altLang="en-US" sz="2000" b="1" dirty="0">
                <a:latin typeface="宋体" panose="02010600030101010101" pitchFamily="2" charset="-122"/>
              </a:rPr>
              <a:t>年末确认投资收益：</a:t>
            </a:r>
            <a:endParaRPr lang="en-US" altLang="zh-CN" sz="2000" b="1" dirty="0">
              <a:latin typeface="宋体" panose="02010600030101010101" pitchFamily="2" charset="-122"/>
            </a:endParaRPr>
          </a:p>
          <a:p>
            <a:pPr eaLnBrk="1" hangingPunct="1">
              <a:spcBef>
                <a:spcPct val="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借：长期股权投资</a:t>
            </a:r>
            <a:r>
              <a:rPr lang="en-US" altLang="zh-CN" sz="2000" b="1" dirty="0">
                <a:latin typeface="宋体" panose="02010600030101010101" pitchFamily="2" charset="-122"/>
              </a:rPr>
              <a:t>—</a:t>
            </a:r>
            <a:r>
              <a:rPr lang="zh-CN" altLang="en-US" sz="2000" b="1" dirty="0">
                <a:latin typeface="宋体" panose="02010600030101010101" pitchFamily="2" charset="-122"/>
              </a:rPr>
              <a:t>损益调整    </a:t>
            </a:r>
            <a:r>
              <a:rPr lang="en-US" altLang="zh-CN" sz="2000" b="1" dirty="0">
                <a:latin typeface="宋体" panose="02010600030101010101" pitchFamily="2" charset="-122"/>
              </a:rPr>
              <a:t>262.5</a:t>
            </a:r>
          </a:p>
          <a:p>
            <a:pPr eaLnBrk="1" hangingPunct="1">
              <a:spcBef>
                <a:spcPct val="0"/>
              </a:spcBef>
              <a:buClrTx/>
              <a:buSzTx/>
              <a:buFontTx/>
              <a:buNone/>
            </a:pPr>
            <a:r>
              <a:rPr lang="zh-CN" altLang="en-US" sz="2000" b="1" dirty="0">
                <a:latin typeface="宋体" panose="02010600030101010101" pitchFamily="2" charset="-122"/>
              </a:rPr>
              <a:t>         长期股权投资</a:t>
            </a:r>
            <a:r>
              <a:rPr lang="en-US" altLang="zh-CN" sz="2000" b="1" dirty="0">
                <a:latin typeface="宋体" panose="02010600030101010101" pitchFamily="2" charset="-122"/>
              </a:rPr>
              <a:t>—</a:t>
            </a:r>
            <a:r>
              <a:rPr lang="zh-CN" altLang="en-US" sz="2000" b="1" dirty="0">
                <a:latin typeface="宋体" panose="02010600030101010101" pitchFamily="2" charset="-122"/>
              </a:rPr>
              <a:t>其他综合收益 </a:t>
            </a:r>
            <a:r>
              <a:rPr lang="en-US" altLang="zh-CN" sz="2000" b="1" dirty="0">
                <a:latin typeface="宋体" panose="02010600030101010101" pitchFamily="2" charset="-122"/>
              </a:rPr>
              <a:t>37.5</a:t>
            </a:r>
          </a:p>
          <a:p>
            <a:pPr eaLnBrk="1" hangingPunct="1">
              <a:spcBef>
                <a:spcPct val="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贷：投资收益         </a:t>
            </a:r>
            <a:r>
              <a:rPr lang="en-US" altLang="zh-CN" sz="2000" b="1" dirty="0">
                <a:latin typeface="宋体" panose="02010600030101010101" pitchFamily="2" charset="-122"/>
              </a:rPr>
              <a:t>262.5</a:t>
            </a:r>
          </a:p>
          <a:p>
            <a:pPr eaLnBrk="1" hangingPunct="1">
              <a:spcBef>
                <a:spcPct val="0"/>
              </a:spcBef>
              <a:buClrTx/>
              <a:buSzTx/>
              <a:buFontTx/>
              <a:buNone/>
            </a:pPr>
            <a:r>
              <a:rPr lang="zh-CN" altLang="en-US" sz="2000" b="1" dirty="0">
                <a:latin typeface="宋体" panose="02010600030101010101" pitchFamily="2" charset="-122"/>
              </a:rPr>
              <a:t>           其他综合收益      </a:t>
            </a:r>
            <a:r>
              <a:rPr lang="en-US" altLang="zh-CN" sz="2000" b="1" dirty="0">
                <a:latin typeface="宋体" panose="02010600030101010101" pitchFamily="2" charset="-122"/>
              </a:rPr>
              <a:t>37.5</a:t>
            </a:r>
          </a:p>
          <a:p>
            <a:pPr eaLnBrk="1" hangingPunct="1">
              <a:spcBef>
                <a:spcPct val="0"/>
              </a:spcBef>
              <a:buClrTx/>
              <a:buSzTx/>
              <a:buFontTx/>
              <a:buNone/>
            </a:pPr>
            <a:r>
              <a:rPr lang="en-US" altLang="zh-CN" sz="2000" b="1" dirty="0">
                <a:latin typeface="宋体" panose="02010600030101010101" pitchFamily="2" charset="-122"/>
              </a:rPr>
              <a:t>  2012</a:t>
            </a:r>
            <a:r>
              <a:rPr lang="zh-CN" altLang="en-US" sz="2000" b="1" dirty="0">
                <a:latin typeface="宋体" panose="02010600030101010101" pitchFamily="2" charset="-122"/>
              </a:rPr>
              <a:t>年收到现金股利：</a:t>
            </a:r>
            <a:endParaRPr lang="en-US" altLang="zh-CN" sz="2000" b="1" dirty="0">
              <a:latin typeface="宋体" panose="02010600030101010101" pitchFamily="2" charset="-122"/>
            </a:endParaRPr>
          </a:p>
          <a:p>
            <a:pPr eaLnBrk="1" hangingPunct="1">
              <a:spcBef>
                <a:spcPct val="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借：银行存款       </a:t>
            </a:r>
            <a:r>
              <a:rPr lang="en-US" altLang="zh-CN" sz="2000" b="1" dirty="0">
                <a:latin typeface="宋体" panose="02010600030101010101" pitchFamily="2" charset="-122"/>
              </a:rPr>
              <a:t>160</a:t>
            </a:r>
          </a:p>
          <a:p>
            <a:pPr eaLnBrk="1" hangingPunct="1">
              <a:spcBef>
                <a:spcPct val="0"/>
              </a:spcBef>
              <a:buClrTx/>
              <a:buSzTx/>
              <a:buFontTx/>
              <a:buNone/>
            </a:pPr>
            <a:r>
              <a:rPr lang="en-US" altLang="zh-CN" sz="2000" b="1" dirty="0">
                <a:latin typeface="宋体" panose="02010600030101010101" pitchFamily="2" charset="-122"/>
              </a:rPr>
              <a:t>        </a:t>
            </a:r>
            <a:r>
              <a:rPr lang="zh-CN" altLang="en-US" sz="2000" b="1" dirty="0">
                <a:latin typeface="宋体" panose="02010600030101010101" pitchFamily="2" charset="-122"/>
              </a:rPr>
              <a:t>贷：长期股权投资</a:t>
            </a:r>
            <a:r>
              <a:rPr lang="en-US" altLang="zh-CN" sz="2000" b="1" dirty="0">
                <a:latin typeface="宋体" panose="02010600030101010101" pitchFamily="2" charset="-122"/>
              </a:rPr>
              <a:t>——</a:t>
            </a:r>
            <a:r>
              <a:rPr lang="zh-CN" altLang="en-US" sz="2000" b="1" dirty="0">
                <a:latin typeface="宋体" panose="02010600030101010101" pitchFamily="2" charset="-122"/>
              </a:rPr>
              <a:t>损益调整    </a:t>
            </a:r>
            <a:r>
              <a:rPr lang="en-US" altLang="zh-CN" sz="2000" b="1" dirty="0">
                <a:latin typeface="宋体" panose="02010600030101010101" pitchFamily="2" charset="-122"/>
              </a:rPr>
              <a:t>160</a:t>
            </a:r>
            <a:r>
              <a:rPr lang="zh-CN" altLang="en-US" sz="2000" b="1" dirty="0">
                <a:latin typeface="宋体" panose="02010600030101010101" pitchFamily="2" charset="-122"/>
              </a:rPr>
              <a:t>  </a:t>
            </a:r>
            <a:endParaRPr lang="en-US" altLang="zh-CN" sz="2000" b="1" dirty="0">
              <a:latin typeface="宋体" panose="02010600030101010101" pitchFamily="2" charset="-122"/>
            </a:endParaRPr>
          </a:p>
          <a:p>
            <a:pPr eaLnBrk="1" hangingPunct="1">
              <a:spcBef>
                <a:spcPct val="0"/>
              </a:spcBef>
              <a:buClrTx/>
              <a:buSzTx/>
              <a:buFontTx/>
              <a:buNone/>
            </a:pPr>
            <a:endParaRPr lang="en-US" altLang="zh-CN" sz="2000" b="1" dirty="0">
              <a:latin typeface="宋体" panose="02010600030101010101" pitchFamily="2" charset="-122"/>
            </a:endParaRPr>
          </a:p>
          <a:p>
            <a:pPr eaLnBrk="1" hangingPunct="1">
              <a:spcBef>
                <a:spcPct val="0"/>
              </a:spcBef>
              <a:buClrTx/>
              <a:buSzTx/>
              <a:buFontTx/>
              <a:buNone/>
            </a:pPr>
            <a:r>
              <a:rPr lang="en-US" altLang="zh-CN" sz="2000" b="1" dirty="0">
                <a:latin typeface="宋体" panose="02010600030101010101" pitchFamily="2" charset="-122"/>
              </a:rPr>
              <a:t>2012</a:t>
            </a:r>
            <a:r>
              <a:rPr lang="zh-CN" altLang="en-US" sz="2000" b="1" dirty="0">
                <a:latin typeface="宋体" panose="02010600030101010101" pitchFamily="2" charset="-122"/>
              </a:rPr>
              <a:t>年长期股权投资期末余额</a:t>
            </a:r>
            <a:r>
              <a:rPr lang="en-US" altLang="zh-CN" sz="2000" b="1" dirty="0">
                <a:latin typeface="宋体" panose="02010600030101010101" pitchFamily="2" charset="-122"/>
              </a:rPr>
              <a:t>=2000+500+300-160= 2640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日期占位符 1"/>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F3186E5A-FF68-44EC-82A3-46D1102CBCEB}" type="datetime1">
              <a:rPr kumimoji="0" lang="zh-CN" altLang="en-US" sz="1400"/>
              <a:t>2026/3/30</a:t>
            </a:fld>
            <a:endParaRPr kumimoji="0" lang="en-US" altLang="zh-CN" sz="1400"/>
          </a:p>
        </p:txBody>
      </p:sp>
      <p:sp>
        <p:nvSpPr>
          <p:cNvPr id="209923" name="页脚占位符 2"/>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kumimoji="0" lang="zh-CN" altLang="en-US" sz="1400"/>
              <a:t>曾庆生 </a:t>
            </a:r>
            <a:r>
              <a:rPr kumimoji="0" lang="en-US" altLang="zh-CN" sz="1400"/>
              <a:t>SHUFE</a:t>
            </a:r>
            <a:r>
              <a:rPr kumimoji="0" lang="zh-CN" altLang="en-US" sz="1400"/>
              <a:t>会计学院</a:t>
            </a:r>
            <a:endParaRPr kumimoji="0" lang="en-US" altLang="zh-CN" sz="1400"/>
          </a:p>
        </p:txBody>
      </p:sp>
      <p:sp>
        <p:nvSpPr>
          <p:cNvPr id="209924" name="灯片编号占位符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Blip>
                <a:blip r:embed="rId2"/>
              </a:buBlip>
              <a:defRPr kumimoji="1"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tx1"/>
              </a:buClr>
              <a:buSzPct val="60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hlink"/>
              </a:buClr>
              <a:buSzPct val="95000"/>
              <a:buFont typeface="Wingdings" panose="05000000000000000000" pitchFamily="2" charset="2"/>
              <a:buChar char="w"/>
              <a:defRPr kumimoji="1"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tx1"/>
              </a:buClr>
              <a:buSzPct val="6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fld id="{E87C3638-03B3-4677-81B3-2503A2E5B71F}" type="slidenum">
              <a:rPr kumimoji="0" lang="en-US" altLang="zh-CN" sz="1400"/>
              <a:t>99</a:t>
            </a:fld>
            <a:endParaRPr kumimoji="0" lang="en-US" altLang="zh-CN" sz="1400"/>
          </a:p>
        </p:txBody>
      </p:sp>
      <p:sp>
        <p:nvSpPr>
          <p:cNvPr id="7" name="TextBox 6"/>
          <p:cNvSpPr txBox="1">
            <a:spLocks noChangeArrowheads="1"/>
          </p:cNvSpPr>
          <p:nvPr/>
        </p:nvSpPr>
        <p:spPr bwMode="auto">
          <a:xfrm>
            <a:off x="395290" y="260350"/>
            <a:ext cx="8353425" cy="624840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defRPr/>
            </a:pPr>
            <a:r>
              <a:rPr lang="zh-CN" altLang="zh-CN" sz="2000" b="1" dirty="0">
                <a:solidFill>
                  <a:srgbClr val="C00000"/>
                </a:solidFill>
                <a:latin typeface="+mn-ea"/>
                <a:ea typeface="+mn-ea"/>
              </a:rPr>
              <a:t>（</a:t>
            </a:r>
            <a:r>
              <a:rPr lang="en-US" altLang="zh-CN" sz="2000" b="1" dirty="0">
                <a:solidFill>
                  <a:srgbClr val="C00000"/>
                </a:solidFill>
                <a:latin typeface="+mn-ea"/>
                <a:ea typeface="+mn-ea"/>
              </a:rPr>
              <a:t>3</a:t>
            </a:r>
            <a:r>
              <a:rPr lang="zh-CN" altLang="zh-CN" sz="2000" b="1" dirty="0">
                <a:solidFill>
                  <a:srgbClr val="C00000"/>
                </a:solidFill>
                <a:latin typeface="+mn-ea"/>
                <a:ea typeface="+mn-ea"/>
              </a:rPr>
              <a:t>）</a:t>
            </a:r>
            <a:r>
              <a:rPr lang="en-US" altLang="zh-CN" sz="2000" b="1" dirty="0">
                <a:solidFill>
                  <a:srgbClr val="C00000"/>
                </a:solidFill>
                <a:latin typeface="+mn-ea"/>
                <a:ea typeface="+mn-ea"/>
              </a:rPr>
              <a:t>2013</a:t>
            </a:r>
            <a:r>
              <a:rPr lang="zh-CN" altLang="en-US" sz="2000" b="1" dirty="0">
                <a:solidFill>
                  <a:srgbClr val="C00000"/>
                </a:solidFill>
                <a:latin typeface="+mn-ea"/>
                <a:ea typeface="+mn-ea"/>
              </a:rPr>
              <a:t>年</a:t>
            </a:r>
            <a:r>
              <a:rPr lang="en-US" altLang="zh-CN" sz="2000" b="1" dirty="0">
                <a:solidFill>
                  <a:srgbClr val="C00000"/>
                </a:solidFill>
                <a:latin typeface="+mn-ea"/>
                <a:ea typeface="+mn-ea"/>
              </a:rPr>
              <a:t>1</a:t>
            </a:r>
            <a:r>
              <a:rPr lang="zh-CN" altLang="en-US" sz="2000" b="1" dirty="0">
                <a:solidFill>
                  <a:srgbClr val="C00000"/>
                </a:solidFill>
                <a:latin typeface="+mn-ea"/>
                <a:ea typeface="+mn-ea"/>
              </a:rPr>
              <a:t>月</a:t>
            </a:r>
            <a:r>
              <a:rPr lang="en-US" altLang="zh-CN" sz="2000" b="1" dirty="0">
                <a:solidFill>
                  <a:srgbClr val="C00000"/>
                </a:solidFill>
                <a:latin typeface="+mn-ea"/>
                <a:ea typeface="+mn-ea"/>
              </a:rPr>
              <a:t>1</a:t>
            </a:r>
            <a:r>
              <a:rPr lang="zh-CN" altLang="en-US" sz="2000" b="1" dirty="0">
                <a:solidFill>
                  <a:srgbClr val="C00000"/>
                </a:solidFill>
                <a:latin typeface="+mn-ea"/>
                <a:ea typeface="+mn-ea"/>
              </a:rPr>
              <a:t>日增持股份，达到控制：</a:t>
            </a:r>
            <a:endParaRPr lang="en-US" altLang="zh-CN" sz="2000" b="1" dirty="0">
              <a:solidFill>
                <a:srgbClr val="C00000"/>
              </a:solidFill>
              <a:latin typeface="+mn-ea"/>
              <a:ea typeface="+mn-ea"/>
            </a:endParaRP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借：长期股权投资</a:t>
            </a:r>
            <a:r>
              <a:rPr lang="en-US" altLang="zh-CN" sz="2000" b="1" dirty="0">
                <a:latin typeface="+mn-ea"/>
                <a:ea typeface="+mn-ea"/>
              </a:rPr>
              <a:t>-</a:t>
            </a:r>
            <a:r>
              <a:rPr lang="zh-CN" altLang="en-US" sz="2000" b="1" dirty="0">
                <a:latin typeface="+mn-ea"/>
                <a:ea typeface="+mn-ea"/>
              </a:rPr>
              <a:t>成本  </a:t>
            </a:r>
            <a:r>
              <a:rPr lang="en-US" altLang="zh-CN" sz="2000" b="1" dirty="0">
                <a:latin typeface="+mn-ea"/>
                <a:ea typeface="+mn-ea"/>
              </a:rPr>
              <a:t>3600</a:t>
            </a: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贷：银行存款              </a:t>
            </a:r>
            <a:r>
              <a:rPr lang="en-US" altLang="zh-CN" sz="2000" b="1" dirty="0">
                <a:latin typeface="+mn-ea"/>
                <a:ea typeface="+mn-ea"/>
              </a:rPr>
              <a:t>3600</a:t>
            </a:r>
          </a:p>
          <a:p>
            <a:pPr eaLnBrk="1" hangingPunct="1">
              <a:spcBef>
                <a:spcPct val="0"/>
              </a:spcBef>
              <a:buClrTx/>
              <a:buSzTx/>
              <a:buFontTx/>
              <a:buNone/>
              <a:defRPr/>
            </a:pPr>
            <a:r>
              <a:rPr lang="zh-CN" altLang="en-US" sz="2000" b="1" dirty="0">
                <a:latin typeface="+mn-ea"/>
                <a:ea typeface="+mn-ea"/>
              </a:rPr>
              <a:t>借：长期股权投资</a:t>
            </a:r>
            <a:r>
              <a:rPr lang="en-US" altLang="zh-CN" sz="2000" b="1" dirty="0">
                <a:latin typeface="+mn-ea"/>
                <a:ea typeface="+mn-ea"/>
              </a:rPr>
              <a:t>-</a:t>
            </a:r>
            <a:r>
              <a:rPr lang="zh-CN" altLang="en-US" sz="2000" b="1" dirty="0">
                <a:latin typeface="+mn-ea"/>
                <a:ea typeface="+mn-ea"/>
              </a:rPr>
              <a:t>成本    </a:t>
            </a:r>
            <a:r>
              <a:rPr lang="en-US" altLang="zh-CN" sz="2000" b="1" dirty="0">
                <a:latin typeface="+mn-ea"/>
                <a:ea typeface="+mn-ea"/>
              </a:rPr>
              <a:t>2640</a:t>
            </a:r>
          </a:p>
          <a:p>
            <a:pPr eaLnBrk="1" hangingPunct="1">
              <a:spcBef>
                <a:spcPct val="0"/>
              </a:spcBef>
              <a:buClrTx/>
              <a:buSzTx/>
              <a:buFontTx/>
              <a:buNone/>
              <a:defRPr/>
            </a:pPr>
            <a:r>
              <a:rPr lang="zh-CN" altLang="en-US" sz="2000" b="1" dirty="0">
                <a:latin typeface="+mn-ea"/>
                <a:ea typeface="+mn-ea"/>
              </a:rPr>
              <a:t>   贷：长期股权投资</a:t>
            </a:r>
            <a:r>
              <a:rPr lang="en-US" altLang="zh-CN" sz="2000" b="1" dirty="0">
                <a:latin typeface="+mn-ea"/>
                <a:ea typeface="+mn-ea"/>
              </a:rPr>
              <a:t>-</a:t>
            </a:r>
            <a:r>
              <a:rPr lang="zh-CN" altLang="en-US" sz="2000" b="1" dirty="0">
                <a:latin typeface="+mn-ea"/>
                <a:ea typeface="+mn-ea"/>
              </a:rPr>
              <a:t>成本              </a:t>
            </a:r>
            <a:r>
              <a:rPr lang="en-US" altLang="zh-CN" sz="2000" b="1" dirty="0">
                <a:latin typeface="+mn-ea"/>
                <a:ea typeface="+mn-ea"/>
              </a:rPr>
              <a:t>2500</a:t>
            </a: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长期股权投资</a:t>
            </a:r>
            <a:r>
              <a:rPr lang="en-US" altLang="zh-CN" sz="2000" b="1" dirty="0">
                <a:latin typeface="+mn-ea"/>
                <a:ea typeface="+mn-ea"/>
              </a:rPr>
              <a:t>—</a:t>
            </a:r>
            <a:r>
              <a:rPr lang="zh-CN" altLang="en-US" sz="2000" b="1" dirty="0">
                <a:latin typeface="+mn-ea"/>
                <a:ea typeface="+mn-ea"/>
              </a:rPr>
              <a:t>损益调整       </a:t>
            </a:r>
            <a:r>
              <a:rPr lang="en-US" altLang="zh-CN" sz="2000" b="1" dirty="0">
                <a:latin typeface="+mn-ea"/>
                <a:ea typeface="+mn-ea"/>
              </a:rPr>
              <a:t>102.5 </a:t>
            </a: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长期股权投资</a:t>
            </a:r>
            <a:r>
              <a:rPr lang="en-US" altLang="zh-CN" sz="2000" b="1" dirty="0">
                <a:latin typeface="+mn-ea"/>
                <a:ea typeface="+mn-ea"/>
              </a:rPr>
              <a:t>-</a:t>
            </a:r>
            <a:r>
              <a:rPr lang="zh-CN" altLang="en-US" sz="2000" b="1" dirty="0">
                <a:latin typeface="+mn-ea"/>
                <a:ea typeface="+mn-ea"/>
              </a:rPr>
              <a:t>其他综合收益   </a:t>
            </a:r>
            <a:r>
              <a:rPr lang="en-US" altLang="zh-CN" sz="2000" b="1" dirty="0">
                <a:latin typeface="+mn-ea"/>
                <a:ea typeface="+mn-ea"/>
              </a:rPr>
              <a:t>37.5</a:t>
            </a:r>
          </a:p>
          <a:p>
            <a:pPr eaLnBrk="1" hangingPunct="1">
              <a:spcBef>
                <a:spcPct val="0"/>
              </a:spcBef>
              <a:buClrTx/>
              <a:buSzTx/>
              <a:buFontTx/>
              <a:buNone/>
              <a:defRPr/>
            </a:pPr>
            <a:r>
              <a:rPr lang="en-US" altLang="zh-CN" sz="2000" b="1" dirty="0">
                <a:latin typeface="+mn-ea"/>
                <a:ea typeface="+mn-ea"/>
              </a:rPr>
              <a:t>        </a:t>
            </a:r>
          </a:p>
          <a:p>
            <a:pPr eaLnBrk="1" hangingPunct="1">
              <a:spcBef>
                <a:spcPct val="0"/>
              </a:spcBef>
              <a:buClrTx/>
              <a:buSzTx/>
              <a:buFontTx/>
              <a:buNone/>
              <a:defRPr/>
            </a:pPr>
            <a:r>
              <a:rPr lang="en-US" altLang="zh-CN" sz="2000" b="1" dirty="0">
                <a:latin typeface="+mn-ea"/>
                <a:ea typeface="+mn-ea"/>
              </a:rPr>
              <a:t>2013</a:t>
            </a:r>
            <a:r>
              <a:rPr lang="zh-CN" altLang="en-US" sz="2000" b="1" dirty="0">
                <a:latin typeface="+mn-ea"/>
                <a:ea typeface="+mn-ea"/>
              </a:rPr>
              <a:t>年收到现金股利：</a:t>
            </a:r>
            <a:endParaRPr lang="en-US" altLang="zh-CN" sz="2000" b="1" dirty="0">
              <a:latin typeface="+mn-ea"/>
              <a:ea typeface="+mn-ea"/>
            </a:endParaRP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借：银行存款  </a:t>
            </a:r>
            <a:r>
              <a:rPr lang="en-US" altLang="zh-CN" sz="2000" b="1" dirty="0">
                <a:latin typeface="+mn-ea"/>
                <a:ea typeface="+mn-ea"/>
              </a:rPr>
              <a:t>440</a:t>
            </a: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贷：投资收益    </a:t>
            </a:r>
            <a:r>
              <a:rPr lang="en-US" altLang="zh-CN" sz="2000" b="1" dirty="0">
                <a:latin typeface="+mn-ea"/>
                <a:ea typeface="+mn-ea"/>
              </a:rPr>
              <a:t>440</a:t>
            </a:r>
          </a:p>
          <a:p>
            <a:pPr eaLnBrk="1" hangingPunct="1">
              <a:spcBef>
                <a:spcPct val="0"/>
              </a:spcBef>
              <a:buClrTx/>
              <a:buSzTx/>
              <a:buFontTx/>
              <a:buNone/>
              <a:defRPr/>
            </a:pPr>
            <a:r>
              <a:rPr lang="en-US" altLang="zh-CN" sz="2000" b="1" dirty="0">
                <a:latin typeface="+mn-ea"/>
                <a:ea typeface="+mn-ea"/>
              </a:rPr>
              <a:t>  2013</a:t>
            </a:r>
            <a:r>
              <a:rPr lang="zh-CN" altLang="en-US" sz="2000" b="1" dirty="0">
                <a:latin typeface="+mn-ea"/>
                <a:ea typeface="+mn-ea"/>
              </a:rPr>
              <a:t>年末长期股权投资余额</a:t>
            </a:r>
            <a:r>
              <a:rPr lang="en-US" altLang="zh-CN" sz="2000" b="1" dirty="0">
                <a:latin typeface="+mn-ea"/>
                <a:ea typeface="+mn-ea"/>
              </a:rPr>
              <a:t>=2640+3600 =6240</a:t>
            </a:r>
          </a:p>
          <a:p>
            <a:pPr eaLnBrk="1" hangingPunct="1">
              <a:spcBef>
                <a:spcPct val="0"/>
              </a:spcBef>
              <a:buClrTx/>
              <a:buSzTx/>
              <a:buFontTx/>
              <a:buNone/>
              <a:defRPr/>
            </a:pPr>
            <a:endParaRPr lang="en-US" altLang="zh-CN" sz="2000" b="1" dirty="0">
              <a:latin typeface="+mn-ea"/>
              <a:ea typeface="+mn-ea"/>
            </a:endParaRPr>
          </a:p>
          <a:p>
            <a:pPr eaLnBrk="1" hangingPunct="1">
              <a:spcBef>
                <a:spcPct val="0"/>
              </a:spcBef>
              <a:buClrTx/>
              <a:buSzTx/>
              <a:buFontTx/>
              <a:buNone/>
              <a:defRPr/>
            </a:pPr>
            <a:r>
              <a:rPr lang="zh-CN" altLang="en-US" sz="2000" b="1" dirty="0">
                <a:solidFill>
                  <a:srgbClr val="C00000"/>
                </a:solidFill>
                <a:latin typeface="+mn-ea"/>
                <a:ea typeface="+mn-ea"/>
              </a:rPr>
              <a:t>（</a:t>
            </a:r>
            <a:r>
              <a:rPr lang="en-US" altLang="zh-CN" sz="2000" b="1" dirty="0">
                <a:solidFill>
                  <a:srgbClr val="C00000"/>
                </a:solidFill>
                <a:latin typeface="+mn-ea"/>
                <a:ea typeface="+mn-ea"/>
              </a:rPr>
              <a:t>4</a:t>
            </a:r>
            <a:r>
              <a:rPr lang="zh-CN" altLang="en-US" sz="2000" b="1" dirty="0">
                <a:solidFill>
                  <a:srgbClr val="C00000"/>
                </a:solidFill>
                <a:latin typeface="+mn-ea"/>
                <a:ea typeface="+mn-ea"/>
              </a:rPr>
              <a:t>）</a:t>
            </a:r>
            <a:r>
              <a:rPr lang="en-US" altLang="zh-CN" sz="2000" b="1" dirty="0">
                <a:solidFill>
                  <a:srgbClr val="C00000"/>
                </a:solidFill>
                <a:latin typeface="+mn-ea"/>
                <a:ea typeface="+mn-ea"/>
              </a:rPr>
              <a:t> 2014</a:t>
            </a:r>
            <a:r>
              <a:rPr lang="zh-CN" altLang="en-US" sz="2000" b="1" dirty="0">
                <a:solidFill>
                  <a:srgbClr val="C00000"/>
                </a:solidFill>
                <a:latin typeface="+mn-ea"/>
                <a:ea typeface="+mn-ea"/>
              </a:rPr>
              <a:t>年</a:t>
            </a:r>
            <a:r>
              <a:rPr lang="en-US" altLang="zh-CN" sz="2000" b="1" dirty="0">
                <a:solidFill>
                  <a:srgbClr val="C00000"/>
                </a:solidFill>
                <a:latin typeface="+mn-ea"/>
                <a:ea typeface="+mn-ea"/>
              </a:rPr>
              <a:t>1</a:t>
            </a:r>
            <a:r>
              <a:rPr lang="zh-CN" altLang="en-US" sz="2000" b="1" dirty="0">
                <a:solidFill>
                  <a:srgbClr val="C00000"/>
                </a:solidFill>
                <a:latin typeface="+mn-ea"/>
                <a:ea typeface="+mn-ea"/>
              </a:rPr>
              <a:t>月</a:t>
            </a:r>
            <a:r>
              <a:rPr lang="en-US" altLang="zh-CN" sz="2000" b="1" dirty="0">
                <a:solidFill>
                  <a:srgbClr val="C00000"/>
                </a:solidFill>
                <a:latin typeface="+mn-ea"/>
                <a:ea typeface="+mn-ea"/>
              </a:rPr>
              <a:t>1</a:t>
            </a:r>
            <a:r>
              <a:rPr lang="zh-CN" altLang="en-US" sz="2000" b="1" dirty="0">
                <a:solidFill>
                  <a:srgbClr val="C00000"/>
                </a:solidFill>
                <a:latin typeface="+mn-ea"/>
                <a:ea typeface="+mn-ea"/>
              </a:rPr>
              <a:t>日增持股份：</a:t>
            </a:r>
            <a:endParaRPr lang="en-US" altLang="zh-CN" sz="2000" b="1" dirty="0">
              <a:solidFill>
                <a:srgbClr val="C00000"/>
              </a:solidFill>
              <a:latin typeface="+mn-ea"/>
              <a:ea typeface="+mn-ea"/>
            </a:endParaRP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借：长期股权投资  </a:t>
            </a:r>
            <a:r>
              <a:rPr lang="en-US" altLang="zh-CN" sz="2000" b="1" dirty="0">
                <a:latin typeface="+mn-ea"/>
                <a:ea typeface="+mn-ea"/>
              </a:rPr>
              <a:t> 1360</a:t>
            </a: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贷：银行存款              </a:t>
            </a:r>
            <a:r>
              <a:rPr lang="en-US" altLang="zh-CN" sz="2000" b="1" dirty="0">
                <a:latin typeface="+mn-ea"/>
                <a:ea typeface="+mn-ea"/>
              </a:rPr>
              <a:t>1360</a:t>
            </a:r>
          </a:p>
          <a:p>
            <a:pPr eaLnBrk="1" hangingPunct="1">
              <a:spcBef>
                <a:spcPct val="0"/>
              </a:spcBef>
              <a:buClrTx/>
              <a:buSzTx/>
              <a:buFontTx/>
              <a:buNone/>
              <a:defRPr/>
            </a:pPr>
            <a:r>
              <a:rPr lang="en-US" altLang="zh-CN" sz="2000" b="1" dirty="0">
                <a:latin typeface="+mn-ea"/>
                <a:ea typeface="+mn-ea"/>
              </a:rPr>
              <a:t>        2014</a:t>
            </a:r>
            <a:r>
              <a:rPr lang="zh-CN" altLang="en-US" sz="2000" b="1" dirty="0">
                <a:latin typeface="+mn-ea"/>
                <a:ea typeface="+mn-ea"/>
              </a:rPr>
              <a:t>年收到现金股利：</a:t>
            </a:r>
            <a:endParaRPr lang="en-US" altLang="zh-CN" sz="2000" b="1" dirty="0">
              <a:latin typeface="+mn-ea"/>
              <a:ea typeface="+mn-ea"/>
            </a:endParaRP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借：银行存款  </a:t>
            </a:r>
            <a:r>
              <a:rPr lang="en-US" altLang="zh-CN" sz="2000" b="1" dirty="0">
                <a:latin typeface="+mn-ea"/>
                <a:ea typeface="+mn-ea"/>
              </a:rPr>
              <a:t> 624</a:t>
            </a:r>
          </a:p>
          <a:p>
            <a:pPr eaLnBrk="1" hangingPunct="1">
              <a:spcBef>
                <a:spcPct val="0"/>
              </a:spcBef>
              <a:buClrTx/>
              <a:buSzTx/>
              <a:buFontTx/>
              <a:buNone/>
              <a:defRPr/>
            </a:pPr>
            <a:r>
              <a:rPr lang="en-US" altLang="zh-CN" sz="2000" b="1" dirty="0">
                <a:latin typeface="+mn-ea"/>
                <a:ea typeface="+mn-ea"/>
              </a:rPr>
              <a:t>            </a:t>
            </a:r>
            <a:r>
              <a:rPr lang="zh-CN" altLang="en-US" sz="2000" b="1" dirty="0">
                <a:latin typeface="+mn-ea"/>
                <a:ea typeface="+mn-ea"/>
              </a:rPr>
              <a:t>贷：投资收益    </a:t>
            </a:r>
            <a:r>
              <a:rPr lang="en-US" altLang="zh-CN" sz="2000" b="1" dirty="0">
                <a:latin typeface="+mn-ea"/>
                <a:ea typeface="+mn-ea"/>
              </a:rPr>
              <a:t> 624</a:t>
            </a:r>
          </a:p>
          <a:p>
            <a:pPr eaLnBrk="1" hangingPunct="1">
              <a:spcBef>
                <a:spcPct val="0"/>
              </a:spcBef>
              <a:buClrTx/>
              <a:buSzTx/>
              <a:buFontTx/>
              <a:buNone/>
              <a:defRPr/>
            </a:pPr>
            <a:r>
              <a:rPr lang="en-US" altLang="zh-CN" sz="2000" b="1" dirty="0">
                <a:latin typeface="+mn-ea"/>
                <a:ea typeface="+mn-ea"/>
              </a:rPr>
              <a:t>2014</a:t>
            </a:r>
            <a:r>
              <a:rPr lang="zh-CN" altLang="en-US" sz="2000" b="1" dirty="0">
                <a:latin typeface="+mn-ea"/>
                <a:ea typeface="+mn-ea"/>
              </a:rPr>
              <a:t>年末长期股权投资余额</a:t>
            </a:r>
            <a:r>
              <a:rPr lang="en-US" altLang="zh-CN" sz="2000" b="1" dirty="0">
                <a:latin typeface="+mn-ea"/>
                <a:ea typeface="+mn-ea"/>
              </a:rPr>
              <a:t>=6240+1360 =7600</a:t>
            </a:r>
            <a:endParaRPr lang="zh-CN" altLang="en-US" sz="2000" b="1"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I0ZmE4YmUwMTc5MWUyODYwMzcxYWM4MWZhYmEwYjEifQ=="/>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6</TotalTime>
  <Words>23654</Words>
  <Application>Microsoft Macintosh PowerPoint</Application>
  <PresentationFormat>全屏显示(4:3)</PresentationFormat>
  <Paragraphs>2230</Paragraphs>
  <Slides>152</Slides>
  <Notes>1</Notes>
  <HiddenSlides>1</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152</vt:i4>
      </vt:variant>
    </vt:vector>
  </HeadingPairs>
  <TitlesOfParts>
    <vt:vector size="173" baseType="lpstr">
      <vt:lpstr>等线</vt:lpstr>
      <vt:lpstr>黑体</vt:lpstr>
      <vt:lpstr>华光行书_CNKI</vt:lpstr>
      <vt:lpstr>华光中楷_CNKI</vt:lpstr>
      <vt:lpstr>华文仿宋</vt:lpstr>
      <vt:lpstr>华文楷体</vt:lpstr>
      <vt:lpstr>华文宋体</vt:lpstr>
      <vt:lpstr>华文细黑</vt:lpstr>
      <vt:lpstr>华文新魏</vt:lpstr>
      <vt:lpstr>楷体</vt:lpstr>
      <vt:lpstr>楷体_GB2312</vt:lpstr>
      <vt:lpstr>宋体</vt:lpstr>
      <vt:lpstr>Arial</vt:lpstr>
      <vt:lpstr>Calibri</vt:lpstr>
      <vt:lpstr>Comic Sans MS</vt:lpstr>
      <vt:lpstr>Franklin Gothic Book</vt:lpstr>
      <vt:lpstr>Tahoma</vt:lpstr>
      <vt:lpstr>Times New Roman</vt:lpstr>
      <vt:lpstr>Wingdings</vt:lpstr>
      <vt:lpstr>Blueprint</vt:lpstr>
      <vt:lpstr>Worksheet</vt:lpstr>
      <vt:lpstr>财务会计理论与实务（实务篇）</vt:lpstr>
      <vt:lpstr>2 合并财务报表的理论与实务</vt:lpstr>
      <vt:lpstr>内容</vt:lpstr>
      <vt:lpstr>2.1 合并财务报表概述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 两种合并抵销流程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存货购销业务抵销的一般程序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 特殊交易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2.4 复杂控股结构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2.5 合并现金流量表的编制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The End！</vt:lpstr>
    </vt:vector>
  </TitlesOfParts>
  <Company>Microsoft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企业合并</dc:title>
  <dc:creator>kingshengz</dc:creator>
  <cp:lastModifiedBy>Xinrun Cai (xc4g23)</cp:lastModifiedBy>
  <cp:revision>466</cp:revision>
  <dcterms:created xsi:type="dcterms:W3CDTF">2002-09-04T06:49:00Z</dcterms:created>
  <dcterms:modified xsi:type="dcterms:W3CDTF">2026-03-30T11:10:17Z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D855009E044645A6B693E508CE9C1D82_12</vt:lpwstr>
  </property>
  <property fmtid="{D5CDD505-2E9C-101B-9397-08002B2CF9AE}" pid="3" name="KSOProductBuildVer">
    <vt:lpwstr>2052-12.1.0.17133</vt:lpwstr>
  </property>
</Properties>
</file>