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31"/>
  </p:notesMasterIdLst>
  <p:sldIdLst>
    <p:sldId id="360" r:id="rId2"/>
    <p:sldId id="1068" r:id="rId3"/>
    <p:sldId id="1069" r:id="rId4"/>
    <p:sldId id="262" r:id="rId5"/>
    <p:sldId id="258" r:id="rId6"/>
    <p:sldId id="1075" r:id="rId7"/>
    <p:sldId id="2136" r:id="rId8"/>
    <p:sldId id="2064" r:id="rId9"/>
    <p:sldId id="2066" r:id="rId10"/>
    <p:sldId id="2076" r:id="rId11"/>
    <p:sldId id="2077" r:id="rId12"/>
    <p:sldId id="2065" r:id="rId13"/>
    <p:sldId id="2067" r:id="rId14"/>
    <p:sldId id="2078" r:id="rId15"/>
    <p:sldId id="1903" r:id="rId16"/>
    <p:sldId id="1909" r:id="rId17"/>
    <p:sldId id="997" r:id="rId18"/>
    <p:sldId id="1073" r:id="rId19"/>
    <p:sldId id="998" r:id="rId20"/>
    <p:sldId id="257" r:id="rId21"/>
    <p:sldId id="2165" r:id="rId22"/>
    <p:sldId id="2166" r:id="rId23"/>
    <p:sldId id="2167" r:id="rId24"/>
    <p:sldId id="2168" r:id="rId25"/>
    <p:sldId id="259" r:id="rId26"/>
    <p:sldId id="1072" r:id="rId27"/>
    <p:sldId id="2151" r:id="rId28"/>
    <p:sldId id="1074" r:id="rId29"/>
    <p:sldId id="2152" r:id="rId30"/>
    <p:sldId id="2153" r:id="rId31"/>
    <p:sldId id="391" r:id="rId32"/>
    <p:sldId id="393" r:id="rId33"/>
    <p:sldId id="2154" r:id="rId34"/>
    <p:sldId id="2161" r:id="rId35"/>
    <p:sldId id="408" r:id="rId36"/>
    <p:sldId id="2164" r:id="rId37"/>
    <p:sldId id="2163" r:id="rId38"/>
    <p:sldId id="2155" r:id="rId39"/>
    <p:sldId id="2156" r:id="rId40"/>
    <p:sldId id="2157" r:id="rId41"/>
    <p:sldId id="409" r:id="rId42"/>
    <p:sldId id="2158" r:id="rId43"/>
    <p:sldId id="410" r:id="rId44"/>
    <p:sldId id="2159" r:id="rId45"/>
    <p:sldId id="356" r:id="rId46"/>
    <p:sldId id="357" r:id="rId47"/>
    <p:sldId id="358" r:id="rId48"/>
    <p:sldId id="2162" r:id="rId49"/>
    <p:sldId id="411" r:id="rId50"/>
    <p:sldId id="412" r:id="rId51"/>
    <p:sldId id="413" r:id="rId52"/>
    <p:sldId id="414" r:id="rId53"/>
    <p:sldId id="415" r:id="rId54"/>
    <p:sldId id="417" r:id="rId55"/>
    <p:sldId id="418" r:id="rId56"/>
    <p:sldId id="419" r:id="rId57"/>
    <p:sldId id="2169" r:id="rId58"/>
    <p:sldId id="421" r:id="rId59"/>
    <p:sldId id="2170" r:id="rId60"/>
    <p:sldId id="2171" r:id="rId61"/>
    <p:sldId id="2172" r:id="rId62"/>
    <p:sldId id="2173" r:id="rId63"/>
    <p:sldId id="2174" r:id="rId64"/>
    <p:sldId id="2175" r:id="rId65"/>
    <p:sldId id="2177" r:id="rId66"/>
    <p:sldId id="2176" r:id="rId67"/>
    <p:sldId id="333" r:id="rId68"/>
    <p:sldId id="2179" r:id="rId69"/>
    <p:sldId id="2178" r:id="rId70"/>
    <p:sldId id="2180" r:id="rId71"/>
    <p:sldId id="746" r:id="rId72"/>
    <p:sldId id="757" r:id="rId73"/>
    <p:sldId id="861" r:id="rId74"/>
    <p:sldId id="767" r:id="rId75"/>
    <p:sldId id="768" r:id="rId76"/>
    <p:sldId id="860" r:id="rId77"/>
    <p:sldId id="770" r:id="rId78"/>
    <p:sldId id="771" r:id="rId79"/>
    <p:sldId id="772" r:id="rId80"/>
    <p:sldId id="773" r:id="rId81"/>
    <p:sldId id="775" r:id="rId82"/>
    <p:sldId id="336" r:id="rId83"/>
    <p:sldId id="2181" r:id="rId84"/>
    <p:sldId id="334" r:id="rId85"/>
    <p:sldId id="2182" r:id="rId86"/>
    <p:sldId id="2183" r:id="rId87"/>
    <p:sldId id="2184" r:id="rId88"/>
    <p:sldId id="2185" r:id="rId89"/>
    <p:sldId id="2186" r:id="rId90"/>
    <p:sldId id="2187" r:id="rId91"/>
    <p:sldId id="2057" r:id="rId92"/>
    <p:sldId id="2058" r:id="rId93"/>
    <p:sldId id="793" r:id="rId94"/>
    <p:sldId id="794" r:id="rId95"/>
    <p:sldId id="797" r:id="rId96"/>
    <p:sldId id="799" r:id="rId97"/>
    <p:sldId id="2189" r:id="rId98"/>
    <p:sldId id="2190" r:id="rId99"/>
    <p:sldId id="2192" r:id="rId100"/>
    <p:sldId id="465" r:id="rId101"/>
    <p:sldId id="272" r:id="rId102"/>
    <p:sldId id="483" r:id="rId103"/>
    <p:sldId id="484" r:id="rId104"/>
    <p:sldId id="2193" r:id="rId105"/>
    <p:sldId id="283" r:id="rId106"/>
    <p:sldId id="486" r:id="rId107"/>
    <p:sldId id="487" r:id="rId108"/>
    <p:sldId id="488" r:id="rId109"/>
    <p:sldId id="489" r:id="rId110"/>
    <p:sldId id="2194" r:id="rId111"/>
    <p:sldId id="490" r:id="rId112"/>
    <p:sldId id="504" r:id="rId113"/>
    <p:sldId id="493" r:id="rId114"/>
    <p:sldId id="491" r:id="rId115"/>
    <p:sldId id="492" r:id="rId116"/>
    <p:sldId id="494" r:id="rId117"/>
    <p:sldId id="495" r:id="rId118"/>
    <p:sldId id="497" r:id="rId119"/>
    <p:sldId id="2195" r:id="rId120"/>
    <p:sldId id="285" r:id="rId121"/>
    <p:sldId id="286" r:id="rId122"/>
    <p:sldId id="2196" r:id="rId123"/>
    <p:sldId id="2198" r:id="rId124"/>
    <p:sldId id="2197" r:id="rId125"/>
    <p:sldId id="499" r:id="rId126"/>
    <p:sldId id="10704945" r:id="rId127"/>
    <p:sldId id="10704961" r:id="rId128"/>
    <p:sldId id="10704962" r:id="rId129"/>
    <p:sldId id="697" r:id="rId130"/>
  </p:sldIdLst>
  <p:sldSz cx="9144000" cy="6858000" type="screen4x3"/>
  <p:notesSz cx="6858000" cy="9144000"/>
  <p:custDataLst>
    <p:tags r:id="rId132"/>
  </p:custDataLst>
  <p:defaultTextStyle>
    <a:defPPr>
      <a:defRPr lang="zh-CN"/>
    </a:defPPr>
    <a:lvl1pPr algn="l" rtl="0" eaLnBrk="0" fontAlgn="base" hangingPunct="0">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C90324"/>
    <a:srgbClr val="CE2A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9" autoAdjust="0"/>
    <p:restoredTop sz="86375" autoAdjust="0"/>
  </p:normalViewPr>
  <p:slideViewPr>
    <p:cSldViewPr showGuides="1">
      <p:cViewPr varScale="1">
        <p:scale>
          <a:sx n="127" d="100"/>
          <a:sy n="127" d="100"/>
        </p:scale>
        <p:origin x="171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3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gs" Target="tags/tag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D614659-AC6B-47C8-84AA-47F54F36A368}" type="doc">
      <dgm:prSet loTypeId="urn:microsoft.com/office/officeart/2005/8/layout/hierarchy2#1" loCatId="hierarchy" qsTypeId="urn:microsoft.com/office/officeart/2005/8/quickstyle/simple1#4" qsCatId="simple" csTypeId="urn:microsoft.com/office/officeart/2005/8/colors/accent1_2#4" csCatId="accent1" phldr="1"/>
      <dgm:spPr/>
      <dgm:t>
        <a:bodyPr/>
        <a:lstStyle/>
        <a:p>
          <a:endParaRPr lang="en-US"/>
        </a:p>
      </dgm:t>
    </dgm:pt>
    <dgm:pt modelId="{78D1F1E0-B944-4C5E-8B72-FB5E8F3FEBCD}">
      <dgm:prSet phldrT="[Text]" custT="1"/>
      <dgm:spPr>
        <a:xfrm>
          <a:off x="690431" y="1786504"/>
          <a:ext cx="2077361" cy="1038680"/>
        </a:xfrm>
        <a:prstGeom prst="roundRect">
          <a:avLst>
            <a:gd name="adj" fmla="val 10000"/>
          </a:avLst>
        </a:prstGeom>
        <a:noFill/>
        <a:ln w="3175" cap="flat" cmpd="sng" algn="ctr">
          <a:solidFill>
            <a:sysClr val="windowText" lastClr="000000"/>
          </a:solidFill>
          <a:prstDash val="solid"/>
          <a:miter lim="800000"/>
        </a:ln>
        <a:effectLst/>
      </dgm:spPr>
      <dgm:t>
        <a:bodyPr/>
        <a:lstStyle/>
        <a:p>
          <a:r>
            <a:rPr lang="zh-CN" altLang="en-US" sz="3200" b="1" dirty="0">
              <a:solidFill>
                <a:schemeClr val="tx1"/>
              </a:solidFill>
              <a:latin typeface="Cambria" panose="02040503050406030204" pitchFamily="18" charset="0"/>
              <a:ea typeface="宋体" panose="02010600030101010101" pitchFamily="2" charset="-122"/>
              <a:cs typeface="+mn-cs"/>
            </a:rPr>
            <a:t>租赁</a:t>
          </a:r>
          <a:endParaRPr lang="en-US" sz="3200" b="1" dirty="0">
            <a:solidFill>
              <a:schemeClr val="tx1"/>
            </a:solidFill>
            <a:latin typeface="Cambria" panose="02040503050406030204" pitchFamily="18" charset="0"/>
            <a:ea typeface="+mn-ea"/>
            <a:cs typeface="+mn-cs"/>
          </a:endParaRPr>
        </a:p>
      </dgm:t>
    </dgm:pt>
    <dgm:pt modelId="{5DD92478-F6BD-4438-BC00-26112B324AA6}" type="parTrans" cxnId="{DC3B1A3B-732E-4150-9BA3-CC948C0BF82B}">
      <dgm:prSet/>
      <dgm:spPr/>
      <dgm:t>
        <a:bodyPr/>
        <a:lstStyle/>
        <a:p>
          <a:endParaRPr lang="en-US"/>
        </a:p>
      </dgm:t>
    </dgm:pt>
    <dgm:pt modelId="{FD84EE16-88ED-41AE-A6F7-568870C7C4CD}" type="sibTrans" cxnId="{DC3B1A3B-732E-4150-9BA3-CC948C0BF82B}">
      <dgm:prSet/>
      <dgm:spPr/>
      <dgm:t>
        <a:bodyPr/>
        <a:lstStyle/>
        <a:p>
          <a:endParaRPr lang="en-US"/>
        </a:p>
      </dgm:t>
    </dgm:pt>
    <dgm:pt modelId="{F4FFF79F-4BBA-42E9-B0FE-A8BF9263F6BA}">
      <dgm:prSet phldrT="[Text]" custT="1"/>
      <dgm:spPr>
        <a:xfrm>
          <a:off x="3598737" y="470316"/>
          <a:ext cx="2077361" cy="1294788"/>
        </a:xfrm>
        <a:prstGeom prst="roundRect">
          <a:avLst>
            <a:gd name="adj" fmla="val 10000"/>
          </a:avLst>
        </a:prstGeom>
        <a:solidFill>
          <a:srgbClr val="C00000"/>
        </a:solidFill>
        <a:ln w="3175" cap="flat" cmpd="sng" algn="ctr">
          <a:solidFill>
            <a:sysClr val="windowText" lastClr="000000"/>
          </a:solidFill>
          <a:prstDash val="solid"/>
          <a:miter lim="800000"/>
        </a:ln>
        <a:effectLst/>
      </dgm:spPr>
      <dgm:t>
        <a:bodyPr/>
        <a:lstStyle/>
        <a:p>
          <a:r>
            <a:rPr lang="zh-CN" altLang="en-US" sz="2000" b="1" dirty="0">
              <a:solidFill>
                <a:sysClr val="window" lastClr="FFFFFF"/>
              </a:solidFill>
              <a:latin typeface="Cambria" panose="02040503050406030204" pitchFamily="18" charset="0"/>
              <a:ea typeface="宋体" panose="02010600030101010101" pitchFamily="2" charset="-122"/>
              <a:cs typeface="+mn-cs"/>
            </a:rPr>
            <a:t>已识别资产</a:t>
          </a:r>
          <a:endParaRPr lang="en-US" sz="2000" b="1" dirty="0">
            <a:solidFill>
              <a:sysClr val="window" lastClr="FFFFFF"/>
            </a:solidFill>
            <a:latin typeface="Cambria" panose="02040503050406030204" pitchFamily="18" charset="0"/>
            <a:ea typeface="+mn-ea"/>
            <a:cs typeface="+mn-cs"/>
          </a:endParaRPr>
        </a:p>
      </dgm:t>
    </dgm:pt>
    <dgm:pt modelId="{32A6779C-144C-4D9A-A3C3-F354D29047FA}" type="parTrans" cxnId="{B370E31A-8577-444D-9618-D9834E7E8BAA}">
      <dgm:prSet/>
      <dgm:spPr>
        <a:xfrm rot="18298066">
          <a:off x="2458328" y="1691562"/>
          <a:ext cx="1449872" cy="40429"/>
        </a:xfrm>
        <a:custGeom>
          <a:avLst/>
          <a:gdLst/>
          <a:ahLst/>
          <a:cxnLst/>
          <a:rect l="0" t="0" r="0" b="0"/>
          <a:pathLst>
            <a:path>
              <a:moveTo>
                <a:pt x="0" y="20214"/>
              </a:moveTo>
              <a:lnTo>
                <a:pt x="1449872" y="20214"/>
              </a:lnTo>
            </a:path>
          </a:pathLst>
        </a:custGeom>
        <a:noFill/>
        <a:ln w="3175" cap="flat" cmpd="sng" algn="ctr">
          <a:solidFill>
            <a:sysClr val="windowText" lastClr="000000"/>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448FD3CE-9547-48C1-9E8A-F1BFF6259305}" type="sibTrans" cxnId="{B370E31A-8577-444D-9618-D9834E7E8BAA}">
      <dgm:prSet/>
      <dgm:spPr/>
      <dgm:t>
        <a:bodyPr/>
        <a:lstStyle/>
        <a:p>
          <a:endParaRPr lang="en-US"/>
        </a:p>
      </dgm:t>
    </dgm:pt>
    <dgm:pt modelId="{E9099E74-3F11-4029-BA9F-4C43BED30A10}">
      <dgm:prSet phldrT="[Text]" custT="1"/>
      <dgm:spPr>
        <a:xfrm>
          <a:off x="6507043" y="1129"/>
          <a:ext cx="2077361" cy="1038680"/>
        </a:xfrm>
        <a:prstGeom prst="roundRect">
          <a:avLst>
            <a:gd name="adj" fmla="val 10000"/>
          </a:avLst>
        </a:prstGeom>
        <a:solidFill>
          <a:srgbClr val="C00000"/>
        </a:solidFill>
        <a:ln w="3175" cap="flat" cmpd="sng" algn="ctr">
          <a:solidFill>
            <a:sysClr val="windowText" lastClr="000000"/>
          </a:solidFill>
          <a:prstDash val="solid"/>
          <a:miter lim="800000"/>
        </a:ln>
        <a:effectLst/>
      </dgm:spPr>
      <dgm:t>
        <a:bodyPr/>
        <a:lstStyle/>
        <a:p>
          <a:r>
            <a:rPr lang="zh-CN" altLang="en-US" sz="2000" dirty="0">
              <a:solidFill>
                <a:sysClr val="window" lastClr="FFFFFF"/>
              </a:solidFill>
              <a:latin typeface="Cambria" panose="02040503050406030204" pitchFamily="18" charset="0"/>
              <a:ea typeface="宋体" panose="02010600030101010101" pitchFamily="2" charset="-122"/>
              <a:cs typeface="+mn-cs"/>
            </a:rPr>
            <a:t>（</a:t>
          </a:r>
          <a:r>
            <a:rPr lang="en-US" altLang="zh-CN" sz="2000" dirty="0">
              <a:solidFill>
                <a:sysClr val="window" lastClr="FFFFFF"/>
              </a:solidFill>
              <a:latin typeface="Cambria" panose="02040503050406030204" pitchFamily="18" charset="0"/>
              <a:ea typeface="宋体" panose="02010600030101010101" pitchFamily="2" charset="-122"/>
              <a:cs typeface="+mn-cs"/>
            </a:rPr>
            <a:t>1</a:t>
          </a:r>
          <a:r>
            <a:rPr lang="zh-CN" altLang="en-US" sz="2000" dirty="0">
              <a:solidFill>
                <a:sysClr val="window" lastClr="FFFFFF"/>
              </a:solidFill>
              <a:latin typeface="Cambria" panose="02040503050406030204" pitchFamily="18" charset="0"/>
              <a:ea typeface="宋体" panose="02010600030101010101" pitchFamily="2" charset="-122"/>
              <a:cs typeface="+mn-cs"/>
            </a:rPr>
            <a:t>）明确或非明确已识别</a:t>
          </a:r>
          <a:endParaRPr lang="en-US" sz="2000" dirty="0">
            <a:solidFill>
              <a:sysClr val="window" lastClr="FFFFFF"/>
            </a:solidFill>
            <a:latin typeface="Cambria" panose="02040503050406030204" pitchFamily="18" charset="0"/>
            <a:ea typeface="+mn-ea"/>
            <a:cs typeface="+mn-cs"/>
          </a:endParaRPr>
        </a:p>
      </dgm:t>
    </dgm:pt>
    <dgm:pt modelId="{8DA442B0-4B90-4073-BAEA-AE6B52F59A8C}" type="parTrans" cxnId="{47E7EE18-B55C-4EA2-99B3-F33588FAF37F}">
      <dgm:prSet/>
      <dgm:spPr>
        <a:xfrm rot="19457599">
          <a:off x="5579915" y="798875"/>
          <a:ext cx="1023311" cy="40429"/>
        </a:xfrm>
        <a:custGeom>
          <a:avLst/>
          <a:gdLst/>
          <a:ahLst/>
          <a:cxnLst/>
          <a:rect l="0" t="0" r="0" b="0"/>
          <a:pathLst>
            <a:path>
              <a:moveTo>
                <a:pt x="0" y="20214"/>
              </a:moveTo>
              <a:lnTo>
                <a:pt x="1023311" y="20214"/>
              </a:lnTo>
            </a:path>
          </a:pathLst>
        </a:custGeom>
        <a:noFill/>
        <a:ln w="3175" cap="flat" cmpd="sng" algn="ctr">
          <a:solidFill>
            <a:sysClr val="windowText" lastClr="000000"/>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67A8FC20-FF3F-43BC-98FF-7D0241C6FBD2}" type="sibTrans" cxnId="{47E7EE18-B55C-4EA2-99B3-F33588FAF37F}">
      <dgm:prSet/>
      <dgm:spPr/>
      <dgm:t>
        <a:bodyPr/>
        <a:lstStyle/>
        <a:p>
          <a:endParaRPr lang="en-US"/>
        </a:p>
      </dgm:t>
    </dgm:pt>
    <dgm:pt modelId="{BC3513A2-F021-48C4-9EA2-8C5638044D90}">
      <dgm:prSet phldrT="[Text]" custT="1"/>
      <dgm:spPr>
        <a:xfrm>
          <a:off x="6507043" y="1195611"/>
          <a:ext cx="2077361" cy="1038680"/>
        </a:xfrm>
        <a:prstGeom prst="roundRect">
          <a:avLst>
            <a:gd name="adj" fmla="val 10000"/>
          </a:avLst>
        </a:prstGeom>
        <a:solidFill>
          <a:srgbClr val="C00000"/>
        </a:solidFill>
        <a:ln w="3175" cap="flat" cmpd="sng" algn="ctr">
          <a:solidFill>
            <a:sysClr val="windowText" lastClr="000000"/>
          </a:solidFill>
          <a:prstDash val="solid"/>
          <a:miter lim="800000"/>
        </a:ln>
        <a:effectLst/>
      </dgm:spPr>
      <dgm:t>
        <a:bodyPr/>
        <a:lstStyle/>
        <a:p>
          <a:r>
            <a:rPr lang="zh-CN" altLang="en-US" sz="2000" dirty="0">
              <a:solidFill>
                <a:sysClr val="window" lastClr="FFFFFF"/>
              </a:solidFill>
              <a:latin typeface="Cambria" panose="02040503050406030204" pitchFamily="18" charset="0"/>
              <a:ea typeface="宋体" panose="02010600030101010101" pitchFamily="2" charset="-122"/>
              <a:cs typeface="+mn-cs"/>
            </a:rPr>
            <a:t>（</a:t>
          </a:r>
          <a:r>
            <a:rPr lang="en-US" altLang="zh-CN" sz="2000" dirty="0">
              <a:solidFill>
                <a:sysClr val="window" lastClr="FFFFFF"/>
              </a:solidFill>
              <a:latin typeface="Cambria" panose="02040503050406030204" pitchFamily="18" charset="0"/>
              <a:ea typeface="宋体" panose="02010600030101010101" pitchFamily="2" charset="-122"/>
              <a:cs typeface="+mn-cs"/>
            </a:rPr>
            <a:t>2</a:t>
          </a:r>
          <a:r>
            <a:rPr lang="zh-CN" altLang="en-US" sz="2000" dirty="0">
              <a:solidFill>
                <a:sysClr val="window" lastClr="FFFFFF"/>
              </a:solidFill>
              <a:latin typeface="Cambria" panose="02040503050406030204" pitchFamily="18" charset="0"/>
              <a:ea typeface="宋体" panose="02010600030101010101" pitchFamily="2" charset="-122"/>
              <a:cs typeface="+mn-cs"/>
            </a:rPr>
            <a:t>）无实际意义的置换权</a:t>
          </a:r>
          <a:endParaRPr lang="en-US" sz="2000" dirty="0">
            <a:solidFill>
              <a:sysClr val="window" lastClr="FFFFFF"/>
            </a:solidFill>
            <a:latin typeface="Cambria" panose="02040503050406030204" pitchFamily="18" charset="0"/>
            <a:ea typeface="+mn-ea"/>
            <a:cs typeface="+mn-cs"/>
          </a:endParaRPr>
        </a:p>
      </dgm:t>
    </dgm:pt>
    <dgm:pt modelId="{44CE5B1D-4751-4514-AC57-07F219D808E7}" type="parTrans" cxnId="{A453B125-3528-4B30-A049-3307106DA448}">
      <dgm:prSet/>
      <dgm:spPr>
        <a:xfrm rot="2142401">
          <a:off x="5579915" y="1396116"/>
          <a:ext cx="1023311" cy="40429"/>
        </a:xfrm>
        <a:custGeom>
          <a:avLst/>
          <a:gdLst/>
          <a:ahLst/>
          <a:cxnLst/>
          <a:rect l="0" t="0" r="0" b="0"/>
          <a:pathLst>
            <a:path>
              <a:moveTo>
                <a:pt x="0" y="20214"/>
              </a:moveTo>
              <a:lnTo>
                <a:pt x="1023311" y="20214"/>
              </a:lnTo>
            </a:path>
          </a:pathLst>
        </a:custGeom>
        <a:noFill/>
        <a:ln w="3175" cap="flat" cmpd="sng" algn="ctr">
          <a:solidFill>
            <a:sysClr val="windowText" lastClr="000000"/>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FE00E06A-763B-4AF8-A63B-5648ECBE5A29}" type="sibTrans" cxnId="{A453B125-3528-4B30-A049-3307106DA448}">
      <dgm:prSet/>
      <dgm:spPr/>
      <dgm:t>
        <a:bodyPr/>
        <a:lstStyle/>
        <a:p>
          <a:endParaRPr lang="en-US"/>
        </a:p>
      </dgm:t>
    </dgm:pt>
    <dgm:pt modelId="{DC9E419D-4550-492C-8021-727F5BFCAAC2}">
      <dgm:prSet phldrT="[Text]" custT="1"/>
      <dgm:spPr>
        <a:xfrm>
          <a:off x="3598737" y="2871980"/>
          <a:ext cx="2077361" cy="1269392"/>
        </a:xfrm>
        <a:prstGeom prst="roundRect">
          <a:avLst>
            <a:gd name="adj" fmla="val 10000"/>
          </a:avLst>
        </a:prstGeom>
        <a:solidFill>
          <a:srgbClr val="0070C0"/>
        </a:solidFill>
        <a:ln w="3175" cap="flat" cmpd="sng" algn="ctr">
          <a:solidFill>
            <a:sysClr val="windowText" lastClr="000000"/>
          </a:solidFill>
          <a:prstDash val="solid"/>
          <a:miter lim="800000"/>
        </a:ln>
        <a:effectLst/>
      </dgm:spPr>
      <dgm:t>
        <a:bodyPr/>
        <a:lstStyle/>
        <a:p>
          <a:r>
            <a:rPr lang="zh-CN" altLang="en-US" sz="2000" b="1" dirty="0">
              <a:solidFill>
                <a:sysClr val="window" lastClr="FFFFFF"/>
              </a:solidFill>
              <a:latin typeface="Cambria" panose="02040503050406030204" pitchFamily="18" charset="0"/>
              <a:ea typeface="宋体" panose="02010600030101010101" pitchFamily="2" charset="-122"/>
              <a:cs typeface="+mn-cs"/>
            </a:rPr>
            <a:t>对使用资产的控制权</a:t>
          </a:r>
          <a:endParaRPr lang="en-US" sz="2000" b="1" dirty="0">
            <a:solidFill>
              <a:sysClr val="window" lastClr="FFFFFF"/>
            </a:solidFill>
            <a:latin typeface="Cambria" panose="02040503050406030204" pitchFamily="18" charset="0"/>
            <a:ea typeface="+mn-ea"/>
            <a:cs typeface="+mn-cs"/>
          </a:endParaRPr>
        </a:p>
      </dgm:t>
    </dgm:pt>
    <dgm:pt modelId="{121E3F34-E03B-444F-B59B-5D2808582C1A}" type="parTrans" cxnId="{2B53F9FD-627E-4666-B9D7-BB04790F1676}">
      <dgm:prSet/>
      <dgm:spPr>
        <a:xfrm rot="3319066">
          <a:off x="2453116" y="2886045"/>
          <a:ext cx="1460296" cy="40429"/>
        </a:xfrm>
        <a:custGeom>
          <a:avLst/>
          <a:gdLst/>
          <a:ahLst/>
          <a:cxnLst/>
          <a:rect l="0" t="0" r="0" b="0"/>
          <a:pathLst>
            <a:path>
              <a:moveTo>
                <a:pt x="0" y="20214"/>
              </a:moveTo>
              <a:lnTo>
                <a:pt x="1460296" y="20214"/>
              </a:lnTo>
            </a:path>
          </a:pathLst>
        </a:custGeom>
        <a:noFill/>
        <a:ln w="3175" cap="flat" cmpd="sng" algn="ctr">
          <a:solidFill>
            <a:sysClr val="windowText" lastClr="000000"/>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58D90835-18F6-4181-B5DD-62C7E97C6656}" type="sibTrans" cxnId="{2B53F9FD-627E-4666-B9D7-BB04790F1676}">
      <dgm:prSet/>
      <dgm:spPr/>
      <dgm:t>
        <a:bodyPr/>
        <a:lstStyle/>
        <a:p>
          <a:endParaRPr lang="en-US"/>
        </a:p>
      </dgm:t>
    </dgm:pt>
    <dgm:pt modelId="{7E5E8DB5-48E3-484B-A603-685D749951D3}">
      <dgm:prSet phldrT="[Text]" custT="1"/>
      <dgm:spPr>
        <a:xfrm>
          <a:off x="6507043" y="2390094"/>
          <a:ext cx="2077361" cy="1038680"/>
        </a:xfrm>
        <a:prstGeom prst="roundRect">
          <a:avLst>
            <a:gd name="adj" fmla="val 10000"/>
          </a:avLst>
        </a:prstGeom>
        <a:solidFill>
          <a:srgbClr val="0070C0"/>
        </a:solidFill>
        <a:ln w="3175" cap="flat" cmpd="sng" algn="ctr">
          <a:solidFill>
            <a:sysClr val="windowText" lastClr="000000"/>
          </a:solidFill>
          <a:prstDash val="solid"/>
          <a:miter lim="800000"/>
        </a:ln>
        <a:effectLst/>
      </dgm:spPr>
      <dgm:t>
        <a:bodyPr/>
        <a:lstStyle/>
        <a:p>
          <a:r>
            <a:rPr lang="zh-CN" altLang="en-US" sz="2000" dirty="0">
              <a:solidFill>
                <a:sysClr val="window" lastClr="FFFFFF"/>
              </a:solidFill>
              <a:latin typeface="Cambria" panose="02040503050406030204" pitchFamily="18" charset="0"/>
              <a:ea typeface="宋体" panose="02010600030101010101" pitchFamily="2" charset="-122"/>
              <a:cs typeface="+mn-cs"/>
            </a:rPr>
            <a:t>（</a:t>
          </a:r>
          <a:r>
            <a:rPr lang="en-US" altLang="zh-CN" sz="2000" dirty="0">
              <a:solidFill>
                <a:sysClr val="window" lastClr="FFFFFF"/>
              </a:solidFill>
              <a:latin typeface="Cambria" panose="02040503050406030204" pitchFamily="18" charset="0"/>
              <a:ea typeface="宋体" panose="02010600030101010101" pitchFamily="2" charset="-122"/>
              <a:cs typeface="+mn-cs"/>
            </a:rPr>
            <a:t>1</a:t>
          </a:r>
          <a:r>
            <a:rPr lang="zh-CN" altLang="en-US" sz="2000" dirty="0">
              <a:solidFill>
                <a:sysClr val="window" lastClr="FFFFFF"/>
              </a:solidFill>
              <a:latin typeface="Cambria" panose="02040503050406030204" pitchFamily="18" charset="0"/>
              <a:ea typeface="宋体" panose="02010600030101010101" pitchFamily="2" charset="-122"/>
              <a:cs typeface="+mn-cs"/>
            </a:rPr>
            <a:t>）有权主导已识别资产的使用</a:t>
          </a:r>
          <a:endParaRPr lang="en-US" sz="2000" dirty="0">
            <a:solidFill>
              <a:sysClr val="window" lastClr="FFFFFF"/>
            </a:solidFill>
            <a:latin typeface="Cambria" panose="02040503050406030204" pitchFamily="18" charset="0"/>
            <a:ea typeface="+mn-ea"/>
            <a:cs typeface="+mn-cs"/>
          </a:endParaRPr>
        </a:p>
      </dgm:t>
    </dgm:pt>
    <dgm:pt modelId="{CBF35E2D-94EF-492E-A737-524F0522CE80}" type="parTrans" cxnId="{7F671F97-BC61-4406-B77D-BF559BA2A633}">
      <dgm:prSet/>
      <dgm:spPr>
        <a:xfrm rot="19457599">
          <a:off x="5579915" y="3187840"/>
          <a:ext cx="1023311" cy="40429"/>
        </a:xfrm>
        <a:custGeom>
          <a:avLst/>
          <a:gdLst/>
          <a:ahLst/>
          <a:cxnLst/>
          <a:rect l="0" t="0" r="0" b="0"/>
          <a:pathLst>
            <a:path>
              <a:moveTo>
                <a:pt x="0" y="20214"/>
              </a:moveTo>
              <a:lnTo>
                <a:pt x="1023311" y="20214"/>
              </a:lnTo>
            </a:path>
          </a:pathLst>
        </a:custGeom>
        <a:noFill/>
        <a:ln w="3175" cap="flat" cmpd="sng" algn="ctr">
          <a:solidFill>
            <a:sysClr val="windowText" lastClr="000000"/>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71DB61F9-7FAE-438E-890A-9680724D3D95}" type="sibTrans" cxnId="{7F671F97-BC61-4406-B77D-BF559BA2A633}">
      <dgm:prSet/>
      <dgm:spPr/>
      <dgm:t>
        <a:bodyPr/>
        <a:lstStyle/>
        <a:p>
          <a:endParaRPr lang="en-US"/>
        </a:p>
      </dgm:t>
    </dgm:pt>
    <dgm:pt modelId="{726C0069-B010-4F30-92FC-F3A5935ED4BB}">
      <dgm:prSet phldrT="[Text]" custT="1"/>
      <dgm:spPr>
        <a:xfrm>
          <a:off x="6507043" y="3584577"/>
          <a:ext cx="2077361" cy="1038680"/>
        </a:xfrm>
        <a:prstGeom prst="roundRect">
          <a:avLst>
            <a:gd name="adj" fmla="val 10000"/>
          </a:avLst>
        </a:prstGeom>
        <a:solidFill>
          <a:srgbClr val="0070C0"/>
        </a:solidFill>
        <a:ln w="3175" cap="flat" cmpd="sng" algn="ctr">
          <a:solidFill>
            <a:sysClr val="windowText" lastClr="000000"/>
          </a:solidFill>
          <a:prstDash val="solid"/>
          <a:miter lim="800000"/>
        </a:ln>
        <a:effectLst/>
      </dgm:spPr>
      <dgm:t>
        <a:bodyPr/>
        <a:lstStyle/>
        <a:p>
          <a:r>
            <a:rPr lang="zh-CN" altLang="en-US" sz="2000" dirty="0">
              <a:solidFill>
                <a:sysClr val="window" lastClr="FFFFFF"/>
              </a:solidFill>
              <a:latin typeface="Cambria" panose="02040503050406030204" pitchFamily="18" charset="0"/>
              <a:ea typeface="宋体" panose="02010600030101010101" pitchFamily="2" charset="-122"/>
              <a:cs typeface="+mn-cs"/>
            </a:rPr>
            <a:t>（</a:t>
          </a:r>
          <a:r>
            <a:rPr lang="en-US" altLang="zh-CN" sz="2000" dirty="0">
              <a:solidFill>
                <a:sysClr val="window" lastClr="FFFFFF"/>
              </a:solidFill>
              <a:latin typeface="Cambria" panose="02040503050406030204" pitchFamily="18" charset="0"/>
              <a:ea typeface="宋体" panose="02010600030101010101" pitchFamily="2" charset="-122"/>
              <a:cs typeface="+mn-cs"/>
            </a:rPr>
            <a:t>2</a:t>
          </a:r>
          <a:r>
            <a:rPr lang="zh-CN" altLang="en-US" sz="2000" dirty="0">
              <a:solidFill>
                <a:sysClr val="window" lastClr="FFFFFF"/>
              </a:solidFill>
              <a:latin typeface="Cambria" panose="02040503050406030204" pitchFamily="18" charset="0"/>
              <a:ea typeface="宋体" panose="02010600030101010101" pitchFamily="2" charset="-122"/>
              <a:cs typeface="+mn-cs"/>
            </a:rPr>
            <a:t>）有权获得已识别资产几乎所有经济利益</a:t>
          </a:r>
          <a:endParaRPr lang="en-US" sz="2000" dirty="0">
            <a:solidFill>
              <a:sysClr val="window" lastClr="FFFFFF"/>
            </a:solidFill>
            <a:latin typeface="Cambria" panose="02040503050406030204" pitchFamily="18" charset="0"/>
            <a:ea typeface="+mn-ea"/>
            <a:cs typeface="+mn-cs"/>
          </a:endParaRPr>
        </a:p>
      </dgm:t>
    </dgm:pt>
    <dgm:pt modelId="{65C06244-F8DE-457A-822F-3BE06E43280C}" type="parTrans" cxnId="{550D3D6E-386A-4163-A9F0-981A546BFC9C}">
      <dgm:prSet/>
      <dgm:spPr>
        <a:xfrm rot="2142401">
          <a:off x="5579915" y="3785082"/>
          <a:ext cx="1023311" cy="40429"/>
        </a:xfrm>
        <a:custGeom>
          <a:avLst/>
          <a:gdLst/>
          <a:ahLst/>
          <a:cxnLst/>
          <a:rect l="0" t="0" r="0" b="0"/>
          <a:pathLst>
            <a:path>
              <a:moveTo>
                <a:pt x="0" y="20214"/>
              </a:moveTo>
              <a:lnTo>
                <a:pt x="1023311" y="20214"/>
              </a:lnTo>
            </a:path>
          </a:pathLst>
        </a:custGeom>
        <a:noFill/>
        <a:ln w="3175" cap="flat" cmpd="sng" algn="ctr">
          <a:solidFill>
            <a:sysClr val="windowText" lastClr="000000"/>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F8CAF9DF-FD83-4491-BA43-FD13EE312838}" type="sibTrans" cxnId="{550D3D6E-386A-4163-A9F0-981A546BFC9C}">
      <dgm:prSet/>
      <dgm:spPr/>
      <dgm:t>
        <a:bodyPr/>
        <a:lstStyle/>
        <a:p>
          <a:endParaRPr lang="en-US"/>
        </a:p>
      </dgm:t>
    </dgm:pt>
    <dgm:pt modelId="{3233DBB1-E702-4E8A-BD2F-3F295B53029D}" type="pres">
      <dgm:prSet presAssocID="{3D614659-AC6B-47C8-84AA-47F54F36A368}" presName="diagram" presStyleCnt="0">
        <dgm:presLayoutVars>
          <dgm:chPref val="1"/>
          <dgm:dir/>
          <dgm:animOne val="branch"/>
          <dgm:animLvl val="lvl"/>
          <dgm:resizeHandles val="exact"/>
        </dgm:presLayoutVars>
      </dgm:prSet>
      <dgm:spPr/>
    </dgm:pt>
    <dgm:pt modelId="{E114422B-838A-480F-81E9-45B440FED081}" type="pres">
      <dgm:prSet presAssocID="{78D1F1E0-B944-4C5E-8B72-FB5E8F3FEBCD}" presName="root1" presStyleCnt="0"/>
      <dgm:spPr/>
    </dgm:pt>
    <dgm:pt modelId="{3FA76701-4453-42FB-A1F3-666E93BCD9FA}" type="pres">
      <dgm:prSet presAssocID="{78D1F1E0-B944-4C5E-8B72-FB5E8F3FEBCD}" presName="LevelOneTextNode" presStyleLbl="node0" presStyleIdx="0" presStyleCnt="1">
        <dgm:presLayoutVars>
          <dgm:chPref val="3"/>
        </dgm:presLayoutVars>
      </dgm:prSet>
      <dgm:spPr/>
    </dgm:pt>
    <dgm:pt modelId="{A3E74009-6F65-4FDB-A736-E7FB5F4555E1}" type="pres">
      <dgm:prSet presAssocID="{78D1F1E0-B944-4C5E-8B72-FB5E8F3FEBCD}" presName="level2hierChild" presStyleCnt="0"/>
      <dgm:spPr/>
    </dgm:pt>
    <dgm:pt modelId="{3F8B6704-3D76-4646-A76F-2C4432D9E9CB}" type="pres">
      <dgm:prSet presAssocID="{32A6779C-144C-4D9A-A3C3-F354D29047FA}" presName="conn2-1" presStyleLbl="parChTrans1D2" presStyleIdx="0" presStyleCnt="2"/>
      <dgm:spPr/>
    </dgm:pt>
    <dgm:pt modelId="{8ECD1A32-FAAB-42E2-8785-C83ACD895D31}" type="pres">
      <dgm:prSet presAssocID="{32A6779C-144C-4D9A-A3C3-F354D29047FA}" presName="connTx" presStyleLbl="parChTrans1D2" presStyleIdx="0" presStyleCnt="2"/>
      <dgm:spPr/>
    </dgm:pt>
    <dgm:pt modelId="{26EB3DD3-D774-4396-B770-032866CA8741}" type="pres">
      <dgm:prSet presAssocID="{F4FFF79F-4BBA-42E9-B0FE-A8BF9263F6BA}" presName="root2" presStyleCnt="0"/>
      <dgm:spPr/>
    </dgm:pt>
    <dgm:pt modelId="{7DD98784-4775-4F1D-94D1-99BCF098A311}" type="pres">
      <dgm:prSet presAssocID="{F4FFF79F-4BBA-42E9-B0FE-A8BF9263F6BA}" presName="LevelTwoTextNode" presStyleLbl="node2" presStyleIdx="0" presStyleCnt="2" custScaleY="124657">
        <dgm:presLayoutVars>
          <dgm:chPref val="3"/>
        </dgm:presLayoutVars>
      </dgm:prSet>
      <dgm:spPr/>
    </dgm:pt>
    <dgm:pt modelId="{D0F5BD4E-A0A1-4E54-A649-4013C0561067}" type="pres">
      <dgm:prSet presAssocID="{F4FFF79F-4BBA-42E9-B0FE-A8BF9263F6BA}" presName="level3hierChild" presStyleCnt="0"/>
      <dgm:spPr/>
    </dgm:pt>
    <dgm:pt modelId="{61922B8E-D3AF-48EB-A29D-BFD8A28967CB}" type="pres">
      <dgm:prSet presAssocID="{8DA442B0-4B90-4073-BAEA-AE6B52F59A8C}" presName="conn2-1" presStyleLbl="parChTrans1D3" presStyleIdx="0" presStyleCnt="4"/>
      <dgm:spPr/>
    </dgm:pt>
    <dgm:pt modelId="{D40A3D82-1D26-4302-A9E5-5BA44BECDD35}" type="pres">
      <dgm:prSet presAssocID="{8DA442B0-4B90-4073-BAEA-AE6B52F59A8C}" presName="connTx" presStyleLbl="parChTrans1D3" presStyleIdx="0" presStyleCnt="4"/>
      <dgm:spPr/>
    </dgm:pt>
    <dgm:pt modelId="{3A48FD48-7BF9-47D6-B0DB-11D8340E8DA8}" type="pres">
      <dgm:prSet presAssocID="{E9099E74-3F11-4029-BA9F-4C43BED30A10}" presName="root2" presStyleCnt="0"/>
      <dgm:spPr/>
    </dgm:pt>
    <dgm:pt modelId="{BB6D1228-8FF4-46A6-AEB8-314FEFAB0241}" type="pres">
      <dgm:prSet presAssocID="{E9099E74-3F11-4029-BA9F-4C43BED30A10}" presName="LevelTwoTextNode" presStyleLbl="node3" presStyleIdx="0" presStyleCnt="4">
        <dgm:presLayoutVars>
          <dgm:chPref val="3"/>
        </dgm:presLayoutVars>
      </dgm:prSet>
      <dgm:spPr/>
    </dgm:pt>
    <dgm:pt modelId="{E601AF54-44CE-4275-AB5A-63F632964F62}" type="pres">
      <dgm:prSet presAssocID="{E9099E74-3F11-4029-BA9F-4C43BED30A10}" presName="level3hierChild" presStyleCnt="0"/>
      <dgm:spPr/>
    </dgm:pt>
    <dgm:pt modelId="{8293E541-30B2-4B56-887B-03C4DBA010E3}" type="pres">
      <dgm:prSet presAssocID="{44CE5B1D-4751-4514-AC57-07F219D808E7}" presName="conn2-1" presStyleLbl="parChTrans1D3" presStyleIdx="1" presStyleCnt="4"/>
      <dgm:spPr/>
    </dgm:pt>
    <dgm:pt modelId="{CE403B86-A50A-4149-9991-71B75F324FE9}" type="pres">
      <dgm:prSet presAssocID="{44CE5B1D-4751-4514-AC57-07F219D808E7}" presName="connTx" presStyleLbl="parChTrans1D3" presStyleIdx="1" presStyleCnt="4"/>
      <dgm:spPr/>
    </dgm:pt>
    <dgm:pt modelId="{37AFABC6-7305-42B5-ADBF-7F2A43F7639E}" type="pres">
      <dgm:prSet presAssocID="{BC3513A2-F021-48C4-9EA2-8C5638044D90}" presName="root2" presStyleCnt="0"/>
      <dgm:spPr/>
    </dgm:pt>
    <dgm:pt modelId="{A0A00F2D-DD8D-4FFA-B948-D73131A7C438}" type="pres">
      <dgm:prSet presAssocID="{BC3513A2-F021-48C4-9EA2-8C5638044D90}" presName="LevelTwoTextNode" presStyleLbl="node3" presStyleIdx="1" presStyleCnt="4">
        <dgm:presLayoutVars>
          <dgm:chPref val="3"/>
        </dgm:presLayoutVars>
      </dgm:prSet>
      <dgm:spPr/>
    </dgm:pt>
    <dgm:pt modelId="{27735246-9E53-43D4-B79B-A63E986EDFE9}" type="pres">
      <dgm:prSet presAssocID="{BC3513A2-F021-48C4-9EA2-8C5638044D90}" presName="level3hierChild" presStyleCnt="0"/>
      <dgm:spPr/>
    </dgm:pt>
    <dgm:pt modelId="{AEAD2D2C-CA74-40E3-A1BB-71A8579EF5C7}" type="pres">
      <dgm:prSet presAssocID="{121E3F34-E03B-444F-B59B-5D2808582C1A}" presName="conn2-1" presStyleLbl="parChTrans1D2" presStyleIdx="1" presStyleCnt="2"/>
      <dgm:spPr/>
    </dgm:pt>
    <dgm:pt modelId="{1B55AC67-8A19-40AA-ADC5-E53B9F2EFFE4}" type="pres">
      <dgm:prSet presAssocID="{121E3F34-E03B-444F-B59B-5D2808582C1A}" presName="connTx" presStyleLbl="parChTrans1D2" presStyleIdx="1" presStyleCnt="2"/>
      <dgm:spPr/>
    </dgm:pt>
    <dgm:pt modelId="{1B95E62C-5318-47B3-AE14-60CAB6D82A41}" type="pres">
      <dgm:prSet presAssocID="{DC9E419D-4550-492C-8021-727F5BFCAAC2}" presName="root2" presStyleCnt="0"/>
      <dgm:spPr/>
    </dgm:pt>
    <dgm:pt modelId="{1CCFC57C-6B8A-40F0-9C96-3CD0294B7FE6}" type="pres">
      <dgm:prSet presAssocID="{DC9E419D-4550-492C-8021-727F5BFCAAC2}" presName="LevelTwoTextNode" presStyleLbl="node2" presStyleIdx="1" presStyleCnt="2" custScaleY="122212">
        <dgm:presLayoutVars>
          <dgm:chPref val="3"/>
        </dgm:presLayoutVars>
      </dgm:prSet>
      <dgm:spPr/>
    </dgm:pt>
    <dgm:pt modelId="{439391C9-6DDA-4AA0-9925-91721E1A206C}" type="pres">
      <dgm:prSet presAssocID="{DC9E419D-4550-492C-8021-727F5BFCAAC2}" presName="level3hierChild" presStyleCnt="0"/>
      <dgm:spPr/>
    </dgm:pt>
    <dgm:pt modelId="{92BB15FD-16B8-4270-A5EE-080C9C4B0157}" type="pres">
      <dgm:prSet presAssocID="{CBF35E2D-94EF-492E-A737-524F0522CE80}" presName="conn2-1" presStyleLbl="parChTrans1D3" presStyleIdx="2" presStyleCnt="4"/>
      <dgm:spPr/>
    </dgm:pt>
    <dgm:pt modelId="{00327DC3-B2FC-424D-B4DF-A79D9393D8F1}" type="pres">
      <dgm:prSet presAssocID="{CBF35E2D-94EF-492E-A737-524F0522CE80}" presName="connTx" presStyleLbl="parChTrans1D3" presStyleIdx="2" presStyleCnt="4"/>
      <dgm:spPr/>
    </dgm:pt>
    <dgm:pt modelId="{4C994C22-7537-44AB-84FE-9F8662E868FE}" type="pres">
      <dgm:prSet presAssocID="{7E5E8DB5-48E3-484B-A603-685D749951D3}" presName="root2" presStyleCnt="0"/>
      <dgm:spPr/>
    </dgm:pt>
    <dgm:pt modelId="{77715324-5CEC-4DFE-8845-FFFDDEFC007C}" type="pres">
      <dgm:prSet presAssocID="{7E5E8DB5-48E3-484B-A603-685D749951D3}" presName="LevelTwoTextNode" presStyleLbl="node3" presStyleIdx="2" presStyleCnt="4">
        <dgm:presLayoutVars>
          <dgm:chPref val="3"/>
        </dgm:presLayoutVars>
      </dgm:prSet>
      <dgm:spPr/>
    </dgm:pt>
    <dgm:pt modelId="{69F8E702-D6C3-4585-B346-B541A187960A}" type="pres">
      <dgm:prSet presAssocID="{7E5E8DB5-48E3-484B-A603-685D749951D3}" presName="level3hierChild" presStyleCnt="0"/>
      <dgm:spPr/>
    </dgm:pt>
    <dgm:pt modelId="{C395635D-2E57-4406-8C83-C972B1B8D3A4}" type="pres">
      <dgm:prSet presAssocID="{65C06244-F8DE-457A-822F-3BE06E43280C}" presName="conn2-1" presStyleLbl="parChTrans1D3" presStyleIdx="3" presStyleCnt="4"/>
      <dgm:spPr/>
    </dgm:pt>
    <dgm:pt modelId="{0CFA02AE-501B-44AD-9F68-CA9CF14A99D6}" type="pres">
      <dgm:prSet presAssocID="{65C06244-F8DE-457A-822F-3BE06E43280C}" presName="connTx" presStyleLbl="parChTrans1D3" presStyleIdx="3" presStyleCnt="4"/>
      <dgm:spPr/>
    </dgm:pt>
    <dgm:pt modelId="{A09E56E6-3EC8-4FC9-ABBB-CCB18C485D26}" type="pres">
      <dgm:prSet presAssocID="{726C0069-B010-4F30-92FC-F3A5935ED4BB}" presName="root2" presStyleCnt="0"/>
      <dgm:spPr/>
    </dgm:pt>
    <dgm:pt modelId="{B7763EC6-B08A-48F8-8B03-78C388961160}" type="pres">
      <dgm:prSet presAssocID="{726C0069-B010-4F30-92FC-F3A5935ED4BB}" presName="LevelTwoTextNode" presStyleLbl="node3" presStyleIdx="3" presStyleCnt="4">
        <dgm:presLayoutVars>
          <dgm:chPref val="3"/>
        </dgm:presLayoutVars>
      </dgm:prSet>
      <dgm:spPr/>
    </dgm:pt>
    <dgm:pt modelId="{4346B0DA-E97B-461D-AD66-5A3C69BEA667}" type="pres">
      <dgm:prSet presAssocID="{726C0069-B010-4F30-92FC-F3A5935ED4BB}" presName="level3hierChild" presStyleCnt="0"/>
      <dgm:spPr/>
    </dgm:pt>
  </dgm:ptLst>
  <dgm:cxnLst>
    <dgm:cxn modelId="{5D718906-F29B-4B0A-AF37-FFC9FDFE8F3D}" type="presOf" srcId="{65C06244-F8DE-457A-822F-3BE06E43280C}" destId="{0CFA02AE-501B-44AD-9F68-CA9CF14A99D6}" srcOrd="1" destOrd="0" presId="urn:microsoft.com/office/officeart/2005/8/layout/hierarchy2#1"/>
    <dgm:cxn modelId="{47E7EE18-B55C-4EA2-99B3-F33588FAF37F}" srcId="{F4FFF79F-4BBA-42E9-B0FE-A8BF9263F6BA}" destId="{E9099E74-3F11-4029-BA9F-4C43BED30A10}" srcOrd="0" destOrd="0" parTransId="{8DA442B0-4B90-4073-BAEA-AE6B52F59A8C}" sibTransId="{67A8FC20-FF3F-43BC-98FF-7D0241C6FBD2}"/>
    <dgm:cxn modelId="{B370E31A-8577-444D-9618-D9834E7E8BAA}" srcId="{78D1F1E0-B944-4C5E-8B72-FB5E8F3FEBCD}" destId="{F4FFF79F-4BBA-42E9-B0FE-A8BF9263F6BA}" srcOrd="0" destOrd="0" parTransId="{32A6779C-144C-4D9A-A3C3-F354D29047FA}" sibTransId="{448FD3CE-9547-48C1-9E8A-F1BFF6259305}"/>
    <dgm:cxn modelId="{3062701B-4289-4FC8-9BFE-0503DBB8CB62}" type="presOf" srcId="{7E5E8DB5-48E3-484B-A603-685D749951D3}" destId="{77715324-5CEC-4DFE-8845-FFFDDEFC007C}" srcOrd="0" destOrd="0" presId="urn:microsoft.com/office/officeart/2005/8/layout/hierarchy2#1"/>
    <dgm:cxn modelId="{33C0FB20-1452-4D08-8F74-FE967E80F136}" type="presOf" srcId="{BC3513A2-F021-48C4-9EA2-8C5638044D90}" destId="{A0A00F2D-DD8D-4FFA-B948-D73131A7C438}" srcOrd="0" destOrd="0" presId="urn:microsoft.com/office/officeart/2005/8/layout/hierarchy2#1"/>
    <dgm:cxn modelId="{A453B125-3528-4B30-A049-3307106DA448}" srcId="{F4FFF79F-4BBA-42E9-B0FE-A8BF9263F6BA}" destId="{BC3513A2-F021-48C4-9EA2-8C5638044D90}" srcOrd="1" destOrd="0" parTransId="{44CE5B1D-4751-4514-AC57-07F219D808E7}" sibTransId="{FE00E06A-763B-4AF8-A63B-5648ECBE5A29}"/>
    <dgm:cxn modelId="{D51ACF25-25E7-44B4-94EB-2EA3C15A9067}" type="presOf" srcId="{CBF35E2D-94EF-492E-A737-524F0522CE80}" destId="{00327DC3-B2FC-424D-B4DF-A79D9393D8F1}" srcOrd="1" destOrd="0" presId="urn:microsoft.com/office/officeart/2005/8/layout/hierarchy2#1"/>
    <dgm:cxn modelId="{FB879C30-A0FB-4E3D-93E7-9818443304C3}" type="presOf" srcId="{32A6779C-144C-4D9A-A3C3-F354D29047FA}" destId="{8ECD1A32-FAAB-42E2-8785-C83ACD895D31}" srcOrd="1" destOrd="0" presId="urn:microsoft.com/office/officeart/2005/8/layout/hierarchy2#1"/>
    <dgm:cxn modelId="{DC3B1A3B-732E-4150-9BA3-CC948C0BF82B}" srcId="{3D614659-AC6B-47C8-84AA-47F54F36A368}" destId="{78D1F1E0-B944-4C5E-8B72-FB5E8F3FEBCD}" srcOrd="0" destOrd="0" parTransId="{5DD92478-F6BD-4438-BC00-26112B324AA6}" sibTransId="{FD84EE16-88ED-41AE-A6F7-568870C7C4CD}"/>
    <dgm:cxn modelId="{50292745-8AD7-47B8-944A-8B19F09C15B6}" type="presOf" srcId="{8DA442B0-4B90-4073-BAEA-AE6B52F59A8C}" destId="{D40A3D82-1D26-4302-A9E5-5BA44BECDD35}" srcOrd="1" destOrd="0" presId="urn:microsoft.com/office/officeart/2005/8/layout/hierarchy2#1"/>
    <dgm:cxn modelId="{4D11F349-3C55-4883-A870-D8B000C8CF6F}" type="presOf" srcId="{CBF35E2D-94EF-492E-A737-524F0522CE80}" destId="{92BB15FD-16B8-4270-A5EE-080C9C4B0157}" srcOrd="0" destOrd="0" presId="urn:microsoft.com/office/officeart/2005/8/layout/hierarchy2#1"/>
    <dgm:cxn modelId="{FAAF344C-C972-4BF1-B77F-E62266964B2E}" type="presOf" srcId="{44CE5B1D-4751-4514-AC57-07F219D808E7}" destId="{CE403B86-A50A-4149-9991-71B75F324FE9}" srcOrd="1" destOrd="0" presId="urn:microsoft.com/office/officeart/2005/8/layout/hierarchy2#1"/>
    <dgm:cxn modelId="{A44FD74D-EEE6-442C-A7E4-9F9E8BC15489}" type="presOf" srcId="{E9099E74-3F11-4029-BA9F-4C43BED30A10}" destId="{BB6D1228-8FF4-46A6-AEB8-314FEFAB0241}" srcOrd="0" destOrd="0" presId="urn:microsoft.com/office/officeart/2005/8/layout/hierarchy2#1"/>
    <dgm:cxn modelId="{742DEB4D-AD1C-406C-8C40-B6DC37CC93B3}" type="presOf" srcId="{78D1F1E0-B944-4C5E-8B72-FB5E8F3FEBCD}" destId="{3FA76701-4453-42FB-A1F3-666E93BCD9FA}" srcOrd="0" destOrd="0" presId="urn:microsoft.com/office/officeart/2005/8/layout/hierarchy2#1"/>
    <dgm:cxn modelId="{06A23F4E-B964-487C-8A1A-6BCA96C05272}" type="presOf" srcId="{65C06244-F8DE-457A-822F-3BE06E43280C}" destId="{C395635D-2E57-4406-8C83-C972B1B8D3A4}" srcOrd="0" destOrd="0" presId="urn:microsoft.com/office/officeart/2005/8/layout/hierarchy2#1"/>
    <dgm:cxn modelId="{AC15A664-DB9A-496F-A8A8-0BB6583A9C36}" type="presOf" srcId="{726C0069-B010-4F30-92FC-F3A5935ED4BB}" destId="{B7763EC6-B08A-48F8-8B03-78C388961160}" srcOrd="0" destOrd="0" presId="urn:microsoft.com/office/officeart/2005/8/layout/hierarchy2#1"/>
    <dgm:cxn modelId="{4AB65A69-8453-4D07-ACD6-80F0732CB62C}" type="presOf" srcId="{8DA442B0-4B90-4073-BAEA-AE6B52F59A8C}" destId="{61922B8E-D3AF-48EB-A29D-BFD8A28967CB}" srcOrd="0" destOrd="0" presId="urn:microsoft.com/office/officeart/2005/8/layout/hierarchy2#1"/>
    <dgm:cxn modelId="{550D3D6E-386A-4163-A9F0-981A546BFC9C}" srcId="{DC9E419D-4550-492C-8021-727F5BFCAAC2}" destId="{726C0069-B010-4F30-92FC-F3A5935ED4BB}" srcOrd="1" destOrd="0" parTransId="{65C06244-F8DE-457A-822F-3BE06E43280C}" sibTransId="{F8CAF9DF-FD83-4491-BA43-FD13EE312838}"/>
    <dgm:cxn modelId="{3143C674-922A-4847-B6B6-F4A6E4A68298}" type="presOf" srcId="{DC9E419D-4550-492C-8021-727F5BFCAAC2}" destId="{1CCFC57C-6B8A-40F0-9C96-3CD0294B7FE6}" srcOrd="0" destOrd="0" presId="urn:microsoft.com/office/officeart/2005/8/layout/hierarchy2#1"/>
    <dgm:cxn modelId="{3388DD76-2900-480D-9A4F-B46B324128DA}" type="presOf" srcId="{3D614659-AC6B-47C8-84AA-47F54F36A368}" destId="{3233DBB1-E702-4E8A-BD2F-3F295B53029D}" srcOrd="0" destOrd="0" presId="urn:microsoft.com/office/officeart/2005/8/layout/hierarchy2#1"/>
    <dgm:cxn modelId="{7F671F97-BC61-4406-B77D-BF559BA2A633}" srcId="{DC9E419D-4550-492C-8021-727F5BFCAAC2}" destId="{7E5E8DB5-48E3-484B-A603-685D749951D3}" srcOrd="0" destOrd="0" parTransId="{CBF35E2D-94EF-492E-A737-524F0522CE80}" sibTransId="{71DB61F9-7FAE-438E-890A-9680724D3D95}"/>
    <dgm:cxn modelId="{728D89D1-665D-4564-B633-5F7CBAB12000}" type="presOf" srcId="{32A6779C-144C-4D9A-A3C3-F354D29047FA}" destId="{3F8B6704-3D76-4646-A76F-2C4432D9E9CB}" srcOrd="0" destOrd="0" presId="urn:microsoft.com/office/officeart/2005/8/layout/hierarchy2#1"/>
    <dgm:cxn modelId="{E771CFE4-71D1-45C1-816E-90E96C876960}" type="presOf" srcId="{F4FFF79F-4BBA-42E9-B0FE-A8BF9263F6BA}" destId="{7DD98784-4775-4F1D-94D1-99BCF098A311}" srcOrd="0" destOrd="0" presId="urn:microsoft.com/office/officeart/2005/8/layout/hierarchy2#1"/>
    <dgm:cxn modelId="{A56CEEF4-5399-4B8C-8D0B-FAA58A316CA2}" type="presOf" srcId="{44CE5B1D-4751-4514-AC57-07F219D808E7}" destId="{8293E541-30B2-4B56-887B-03C4DBA010E3}" srcOrd="0" destOrd="0" presId="urn:microsoft.com/office/officeart/2005/8/layout/hierarchy2#1"/>
    <dgm:cxn modelId="{069DADFA-6E03-4D3B-B759-4452320C9999}" type="presOf" srcId="{121E3F34-E03B-444F-B59B-5D2808582C1A}" destId="{AEAD2D2C-CA74-40E3-A1BB-71A8579EF5C7}" srcOrd="0" destOrd="0" presId="urn:microsoft.com/office/officeart/2005/8/layout/hierarchy2#1"/>
    <dgm:cxn modelId="{EDE1E8FB-8789-4232-9ED7-F0F89B227352}" type="presOf" srcId="{121E3F34-E03B-444F-B59B-5D2808582C1A}" destId="{1B55AC67-8A19-40AA-ADC5-E53B9F2EFFE4}" srcOrd="1" destOrd="0" presId="urn:microsoft.com/office/officeart/2005/8/layout/hierarchy2#1"/>
    <dgm:cxn modelId="{2B53F9FD-627E-4666-B9D7-BB04790F1676}" srcId="{78D1F1E0-B944-4C5E-8B72-FB5E8F3FEBCD}" destId="{DC9E419D-4550-492C-8021-727F5BFCAAC2}" srcOrd="1" destOrd="0" parTransId="{121E3F34-E03B-444F-B59B-5D2808582C1A}" sibTransId="{58D90835-18F6-4181-B5DD-62C7E97C6656}"/>
    <dgm:cxn modelId="{B0B9B745-D17C-4BB3-A2E0-D7FACBCD9FE5}" type="presParOf" srcId="{3233DBB1-E702-4E8A-BD2F-3F295B53029D}" destId="{E114422B-838A-480F-81E9-45B440FED081}" srcOrd="0" destOrd="0" presId="urn:microsoft.com/office/officeart/2005/8/layout/hierarchy2#1"/>
    <dgm:cxn modelId="{E9502FA0-D23F-4B41-9E35-AFEABF952492}" type="presParOf" srcId="{E114422B-838A-480F-81E9-45B440FED081}" destId="{3FA76701-4453-42FB-A1F3-666E93BCD9FA}" srcOrd="0" destOrd="0" presId="urn:microsoft.com/office/officeart/2005/8/layout/hierarchy2#1"/>
    <dgm:cxn modelId="{BA136E1E-47BA-4C8F-9624-8ECA1F23FA62}" type="presParOf" srcId="{E114422B-838A-480F-81E9-45B440FED081}" destId="{A3E74009-6F65-4FDB-A736-E7FB5F4555E1}" srcOrd="1" destOrd="0" presId="urn:microsoft.com/office/officeart/2005/8/layout/hierarchy2#1"/>
    <dgm:cxn modelId="{01C33BA1-CED2-47BB-A67C-27CD43249340}" type="presParOf" srcId="{A3E74009-6F65-4FDB-A736-E7FB5F4555E1}" destId="{3F8B6704-3D76-4646-A76F-2C4432D9E9CB}" srcOrd="0" destOrd="0" presId="urn:microsoft.com/office/officeart/2005/8/layout/hierarchy2#1"/>
    <dgm:cxn modelId="{F560D3EF-170C-4810-A351-2455126B8A5E}" type="presParOf" srcId="{3F8B6704-3D76-4646-A76F-2C4432D9E9CB}" destId="{8ECD1A32-FAAB-42E2-8785-C83ACD895D31}" srcOrd="0" destOrd="0" presId="urn:microsoft.com/office/officeart/2005/8/layout/hierarchy2#1"/>
    <dgm:cxn modelId="{726AC3AB-1667-4A80-AF05-A6A9AD59BD7A}" type="presParOf" srcId="{A3E74009-6F65-4FDB-A736-E7FB5F4555E1}" destId="{26EB3DD3-D774-4396-B770-032866CA8741}" srcOrd="1" destOrd="0" presId="urn:microsoft.com/office/officeart/2005/8/layout/hierarchy2#1"/>
    <dgm:cxn modelId="{95849364-8826-4218-BA69-FA10B17C0522}" type="presParOf" srcId="{26EB3DD3-D774-4396-B770-032866CA8741}" destId="{7DD98784-4775-4F1D-94D1-99BCF098A311}" srcOrd="0" destOrd="0" presId="urn:microsoft.com/office/officeart/2005/8/layout/hierarchy2#1"/>
    <dgm:cxn modelId="{FEFA0ACD-6BC4-485E-B21B-A2A42025ECFC}" type="presParOf" srcId="{26EB3DD3-D774-4396-B770-032866CA8741}" destId="{D0F5BD4E-A0A1-4E54-A649-4013C0561067}" srcOrd="1" destOrd="0" presId="urn:microsoft.com/office/officeart/2005/8/layout/hierarchy2#1"/>
    <dgm:cxn modelId="{32D38003-6FCB-44FB-9D54-CB6137188439}" type="presParOf" srcId="{D0F5BD4E-A0A1-4E54-A649-4013C0561067}" destId="{61922B8E-D3AF-48EB-A29D-BFD8A28967CB}" srcOrd="0" destOrd="0" presId="urn:microsoft.com/office/officeart/2005/8/layout/hierarchy2#1"/>
    <dgm:cxn modelId="{228F51DF-9512-4459-AEC1-C5E5F35E753C}" type="presParOf" srcId="{61922B8E-D3AF-48EB-A29D-BFD8A28967CB}" destId="{D40A3D82-1D26-4302-A9E5-5BA44BECDD35}" srcOrd="0" destOrd="0" presId="urn:microsoft.com/office/officeart/2005/8/layout/hierarchy2#1"/>
    <dgm:cxn modelId="{DF754DD2-13AC-48F5-9B6E-5D3BCE9438E5}" type="presParOf" srcId="{D0F5BD4E-A0A1-4E54-A649-4013C0561067}" destId="{3A48FD48-7BF9-47D6-B0DB-11D8340E8DA8}" srcOrd="1" destOrd="0" presId="urn:microsoft.com/office/officeart/2005/8/layout/hierarchy2#1"/>
    <dgm:cxn modelId="{273C8B8E-8BAB-407C-A353-EF4CA6951698}" type="presParOf" srcId="{3A48FD48-7BF9-47D6-B0DB-11D8340E8DA8}" destId="{BB6D1228-8FF4-46A6-AEB8-314FEFAB0241}" srcOrd="0" destOrd="0" presId="urn:microsoft.com/office/officeart/2005/8/layout/hierarchy2#1"/>
    <dgm:cxn modelId="{C9B3C806-71D0-4848-80A1-FEA6F5299BA3}" type="presParOf" srcId="{3A48FD48-7BF9-47D6-B0DB-11D8340E8DA8}" destId="{E601AF54-44CE-4275-AB5A-63F632964F62}" srcOrd="1" destOrd="0" presId="urn:microsoft.com/office/officeart/2005/8/layout/hierarchy2#1"/>
    <dgm:cxn modelId="{D95B7922-5103-45BB-B1A6-B5E48BCAABF3}" type="presParOf" srcId="{D0F5BD4E-A0A1-4E54-A649-4013C0561067}" destId="{8293E541-30B2-4B56-887B-03C4DBA010E3}" srcOrd="2" destOrd="0" presId="urn:microsoft.com/office/officeart/2005/8/layout/hierarchy2#1"/>
    <dgm:cxn modelId="{A4E3D60E-42FD-4FDB-B1EB-FB4036625554}" type="presParOf" srcId="{8293E541-30B2-4B56-887B-03C4DBA010E3}" destId="{CE403B86-A50A-4149-9991-71B75F324FE9}" srcOrd="0" destOrd="0" presId="urn:microsoft.com/office/officeart/2005/8/layout/hierarchy2#1"/>
    <dgm:cxn modelId="{D408D6D3-A058-4FBE-A1BC-753EA98CB13C}" type="presParOf" srcId="{D0F5BD4E-A0A1-4E54-A649-4013C0561067}" destId="{37AFABC6-7305-42B5-ADBF-7F2A43F7639E}" srcOrd="3" destOrd="0" presId="urn:microsoft.com/office/officeart/2005/8/layout/hierarchy2#1"/>
    <dgm:cxn modelId="{6AF24883-5A40-479E-B2C5-11C2956642D9}" type="presParOf" srcId="{37AFABC6-7305-42B5-ADBF-7F2A43F7639E}" destId="{A0A00F2D-DD8D-4FFA-B948-D73131A7C438}" srcOrd="0" destOrd="0" presId="urn:microsoft.com/office/officeart/2005/8/layout/hierarchy2#1"/>
    <dgm:cxn modelId="{E5B52772-CE48-4A34-9628-02392CDF7929}" type="presParOf" srcId="{37AFABC6-7305-42B5-ADBF-7F2A43F7639E}" destId="{27735246-9E53-43D4-B79B-A63E986EDFE9}" srcOrd="1" destOrd="0" presId="urn:microsoft.com/office/officeart/2005/8/layout/hierarchy2#1"/>
    <dgm:cxn modelId="{32D3469C-AEDB-4011-9E96-5D0F3C55C24B}" type="presParOf" srcId="{A3E74009-6F65-4FDB-A736-E7FB5F4555E1}" destId="{AEAD2D2C-CA74-40E3-A1BB-71A8579EF5C7}" srcOrd="2" destOrd="0" presId="urn:microsoft.com/office/officeart/2005/8/layout/hierarchy2#1"/>
    <dgm:cxn modelId="{79D23256-3E46-4FB5-917E-D2A86DAE6B6C}" type="presParOf" srcId="{AEAD2D2C-CA74-40E3-A1BB-71A8579EF5C7}" destId="{1B55AC67-8A19-40AA-ADC5-E53B9F2EFFE4}" srcOrd="0" destOrd="0" presId="urn:microsoft.com/office/officeart/2005/8/layout/hierarchy2#1"/>
    <dgm:cxn modelId="{C1C96CC6-B210-4781-905D-2E00504F3DD7}" type="presParOf" srcId="{A3E74009-6F65-4FDB-A736-E7FB5F4555E1}" destId="{1B95E62C-5318-47B3-AE14-60CAB6D82A41}" srcOrd="3" destOrd="0" presId="urn:microsoft.com/office/officeart/2005/8/layout/hierarchy2#1"/>
    <dgm:cxn modelId="{E9B0598F-730F-4243-B050-F47CD864075E}" type="presParOf" srcId="{1B95E62C-5318-47B3-AE14-60CAB6D82A41}" destId="{1CCFC57C-6B8A-40F0-9C96-3CD0294B7FE6}" srcOrd="0" destOrd="0" presId="urn:microsoft.com/office/officeart/2005/8/layout/hierarchy2#1"/>
    <dgm:cxn modelId="{CABD41C7-447C-424F-9CC2-4A99F564EF58}" type="presParOf" srcId="{1B95E62C-5318-47B3-AE14-60CAB6D82A41}" destId="{439391C9-6DDA-4AA0-9925-91721E1A206C}" srcOrd="1" destOrd="0" presId="urn:microsoft.com/office/officeart/2005/8/layout/hierarchy2#1"/>
    <dgm:cxn modelId="{B1D3043A-9DC2-49ED-B2FC-4DB66C9D6943}" type="presParOf" srcId="{439391C9-6DDA-4AA0-9925-91721E1A206C}" destId="{92BB15FD-16B8-4270-A5EE-080C9C4B0157}" srcOrd="0" destOrd="0" presId="urn:microsoft.com/office/officeart/2005/8/layout/hierarchy2#1"/>
    <dgm:cxn modelId="{234FCA10-E3FA-4DFC-AB05-75A02045CB27}" type="presParOf" srcId="{92BB15FD-16B8-4270-A5EE-080C9C4B0157}" destId="{00327DC3-B2FC-424D-B4DF-A79D9393D8F1}" srcOrd="0" destOrd="0" presId="urn:microsoft.com/office/officeart/2005/8/layout/hierarchy2#1"/>
    <dgm:cxn modelId="{8B43BA54-A1FB-4D0C-B185-BC29220FE84D}" type="presParOf" srcId="{439391C9-6DDA-4AA0-9925-91721E1A206C}" destId="{4C994C22-7537-44AB-84FE-9F8662E868FE}" srcOrd="1" destOrd="0" presId="urn:microsoft.com/office/officeart/2005/8/layout/hierarchy2#1"/>
    <dgm:cxn modelId="{83BCDC3F-3943-4389-A9BC-237C9CE37AA5}" type="presParOf" srcId="{4C994C22-7537-44AB-84FE-9F8662E868FE}" destId="{77715324-5CEC-4DFE-8845-FFFDDEFC007C}" srcOrd="0" destOrd="0" presId="urn:microsoft.com/office/officeart/2005/8/layout/hierarchy2#1"/>
    <dgm:cxn modelId="{7A359A8C-FA5F-4D4A-BAB3-CDAE05F20163}" type="presParOf" srcId="{4C994C22-7537-44AB-84FE-9F8662E868FE}" destId="{69F8E702-D6C3-4585-B346-B541A187960A}" srcOrd="1" destOrd="0" presId="urn:microsoft.com/office/officeart/2005/8/layout/hierarchy2#1"/>
    <dgm:cxn modelId="{1F311232-3148-4B98-95FB-5C59A21346B4}" type="presParOf" srcId="{439391C9-6DDA-4AA0-9925-91721E1A206C}" destId="{C395635D-2E57-4406-8C83-C972B1B8D3A4}" srcOrd="2" destOrd="0" presId="urn:microsoft.com/office/officeart/2005/8/layout/hierarchy2#1"/>
    <dgm:cxn modelId="{2E0E8777-B07C-498F-BE10-4778735A4F7E}" type="presParOf" srcId="{C395635D-2E57-4406-8C83-C972B1B8D3A4}" destId="{0CFA02AE-501B-44AD-9F68-CA9CF14A99D6}" srcOrd="0" destOrd="0" presId="urn:microsoft.com/office/officeart/2005/8/layout/hierarchy2#1"/>
    <dgm:cxn modelId="{D4C839CA-68AB-4F7E-B58D-CEB2F28926DB}" type="presParOf" srcId="{439391C9-6DDA-4AA0-9925-91721E1A206C}" destId="{A09E56E6-3EC8-4FC9-ABBB-CCB18C485D26}" srcOrd="3" destOrd="0" presId="urn:microsoft.com/office/officeart/2005/8/layout/hierarchy2#1"/>
    <dgm:cxn modelId="{4527311D-6B22-4570-A835-4D63DF410FDC}" type="presParOf" srcId="{A09E56E6-3EC8-4FC9-ABBB-CCB18C485D26}" destId="{B7763EC6-B08A-48F8-8B03-78C388961160}" srcOrd="0" destOrd="0" presId="urn:microsoft.com/office/officeart/2005/8/layout/hierarchy2#1"/>
    <dgm:cxn modelId="{5F7EDBCF-B87A-4B6B-8097-5FCADFFE8BAC}" type="presParOf" srcId="{A09E56E6-3EC8-4FC9-ABBB-CCB18C485D26}" destId="{4346B0DA-E97B-461D-AD66-5A3C69BEA667}" srcOrd="1" destOrd="0" presId="urn:microsoft.com/office/officeart/2005/8/layout/hierarchy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76701-4453-42FB-A1F3-666E93BCD9FA}">
      <dsp:nvSpPr>
        <dsp:cNvPr id="0" name=""/>
        <dsp:cNvSpPr/>
      </dsp:nvSpPr>
      <dsp:spPr bwMode="white">
        <a:xfrm>
          <a:off x="0" y="1754965"/>
          <a:ext cx="2028351" cy="1014176"/>
        </a:xfrm>
        <a:prstGeom prst="roundRect">
          <a:avLst>
            <a:gd name="adj" fmla="val 10000"/>
          </a:avLst>
        </a:prstGeom>
        <a:noFill/>
        <a:ln w="3175" cap="flat" cmpd="sng" algn="ctr">
          <a:solidFill>
            <a:sysClr val="windowText" lastClr="000000"/>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solidFill>
                <a:schemeClr val="tx1"/>
              </a:solidFill>
              <a:latin typeface="Cambria" panose="02040503050406030204" pitchFamily="18" charset="0"/>
              <a:ea typeface="宋体" panose="02010600030101010101" pitchFamily="2" charset="-122"/>
              <a:cs typeface="+mn-cs"/>
            </a:rPr>
            <a:t>租赁</a:t>
          </a:r>
          <a:endParaRPr lang="en-US" sz="3200" b="1" kern="1200" dirty="0">
            <a:solidFill>
              <a:schemeClr val="tx1"/>
            </a:solidFill>
            <a:latin typeface="Cambria" panose="02040503050406030204" pitchFamily="18" charset="0"/>
            <a:ea typeface="+mn-ea"/>
            <a:cs typeface="+mn-cs"/>
          </a:endParaRPr>
        </a:p>
      </dsp:txBody>
      <dsp:txXfrm>
        <a:off x="0" y="1754965"/>
        <a:ext cx="2028351" cy="1014176"/>
      </dsp:txXfrm>
    </dsp:sp>
    <dsp:sp modelId="{3F8B6704-3D76-4646-A76F-2C4432D9E9CB}">
      <dsp:nvSpPr>
        <dsp:cNvPr id="0" name=""/>
        <dsp:cNvSpPr/>
      </dsp:nvSpPr>
      <dsp:spPr bwMode="white">
        <a:xfrm>
          <a:off x="1726188" y="1661881"/>
          <a:ext cx="1415666" cy="40241"/>
        </a:xfrm>
        <a:custGeom>
          <a:avLst/>
          <a:gdLst/>
          <a:ahLst/>
          <a:cxnLst/>
          <a:rect l="0" t="0" r="0" b="0"/>
          <a:pathLst>
            <a:path w="2229" h="63">
              <a:moveTo>
                <a:pt x="476" y="945"/>
              </a:moveTo>
              <a:lnTo>
                <a:pt x="1754" y="-882"/>
              </a:lnTo>
            </a:path>
          </a:pathLst>
        </a:custGeom>
        <a:noFill/>
        <a:ln w="3175" cap="flat" cmpd="sng" algn="ctr">
          <a:solidFill>
            <a:sysClr val="windowText" lastClr="000000"/>
          </a:solidFill>
          <a:prstDash val="solid"/>
          <a:miter lim="800000"/>
        </a:ln>
        <a:effectLst/>
      </dsp:spPr>
      <dsp:style>
        <a:lnRef idx="2">
          <a:schemeClr val="accent1">
            <a:shade val="6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Text" lastClr="000000">
                <a:hueOff val="0"/>
                <a:satOff val="0"/>
                <a:lumOff val="0"/>
                <a:alphaOff val="0"/>
              </a:sysClr>
            </a:solidFill>
            <a:latin typeface="Calibri" panose="020F0502020204030204"/>
            <a:ea typeface="+mn-ea"/>
            <a:cs typeface="+mn-cs"/>
          </a:endParaRPr>
        </a:p>
      </dsp:txBody>
      <dsp:txXfrm>
        <a:off x="1726188" y="1661881"/>
        <a:ext cx="1415666" cy="40241"/>
      </dsp:txXfrm>
    </dsp:sp>
    <dsp:sp modelId="{7DD98784-4775-4F1D-94D1-99BCF098A311}">
      <dsp:nvSpPr>
        <dsp:cNvPr id="0" name=""/>
        <dsp:cNvSpPr/>
      </dsp:nvSpPr>
      <dsp:spPr bwMode="white">
        <a:xfrm>
          <a:off x="2839691" y="469830"/>
          <a:ext cx="2028351" cy="1264241"/>
        </a:xfrm>
        <a:prstGeom prst="roundRect">
          <a:avLst>
            <a:gd name="adj" fmla="val 10000"/>
          </a:avLst>
        </a:prstGeom>
        <a:solidFill>
          <a:srgbClr val="C00000"/>
        </a:solidFill>
        <a:ln w="3175" cap="flat" cmpd="sng" algn="ctr">
          <a:solidFill>
            <a:sysClr val="windowText" lastClr="000000"/>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ysClr val="window" lastClr="FFFFFF"/>
              </a:solidFill>
              <a:latin typeface="Cambria" panose="02040503050406030204" pitchFamily="18" charset="0"/>
              <a:ea typeface="宋体" panose="02010600030101010101" pitchFamily="2" charset="-122"/>
              <a:cs typeface="+mn-cs"/>
            </a:rPr>
            <a:t>已识别资产</a:t>
          </a:r>
          <a:endParaRPr lang="en-US" sz="2000" b="1" kern="1200" dirty="0">
            <a:solidFill>
              <a:sysClr val="window" lastClr="FFFFFF"/>
            </a:solidFill>
            <a:latin typeface="Cambria" panose="02040503050406030204" pitchFamily="18" charset="0"/>
            <a:ea typeface="+mn-ea"/>
            <a:cs typeface="+mn-cs"/>
          </a:endParaRPr>
        </a:p>
      </dsp:txBody>
      <dsp:txXfrm>
        <a:off x="2839691" y="469830"/>
        <a:ext cx="2028351" cy="1264241"/>
      </dsp:txXfrm>
    </dsp:sp>
    <dsp:sp modelId="{61922B8E-D3AF-48EB-A29D-BFD8A28967CB}">
      <dsp:nvSpPr>
        <dsp:cNvPr id="0" name=""/>
        <dsp:cNvSpPr/>
      </dsp:nvSpPr>
      <dsp:spPr bwMode="white">
        <a:xfrm>
          <a:off x="4774128" y="790254"/>
          <a:ext cx="999169" cy="40241"/>
        </a:xfrm>
        <a:custGeom>
          <a:avLst/>
          <a:gdLst/>
          <a:ahLst/>
          <a:cxnLst/>
          <a:rect l="0" t="0" r="0" b="0"/>
          <a:pathLst>
            <a:path w="1573" h="63">
              <a:moveTo>
                <a:pt x="148" y="491"/>
              </a:moveTo>
              <a:lnTo>
                <a:pt x="1426" y="-427"/>
              </a:lnTo>
            </a:path>
          </a:pathLst>
        </a:custGeom>
        <a:noFill/>
        <a:ln w="3175" cap="flat" cmpd="sng" algn="ctr">
          <a:solidFill>
            <a:sysClr val="windowText" lastClr="000000"/>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Text" lastClr="000000">
                <a:hueOff val="0"/>
                <a:satOff val="0"/>
                <a:lumOff val="0"/>
                <a:alphaOff val="0"/>
              </a:sysClr>
            </a:solidFill>
            <a:latin typeface="Calibri" panose="020F0502020204030204"/>
            <a:ea typeface="+mn-ea"/>
            <a:cs typeface="+mn-cs"/>
          </a:endParaRPr>
        </a:p>
      </dsp:txBody>
      <dsp:txXfrm>
        <a:off x="4774128" y="790254"/>
        <a:ext cx="999169" cy="40241"/>
      </dsp:txXfrm>
    </dsp:sp>
    <dsp:sp modelId="{BB6D1228-8FF4-46A6-AEB8-314FEFAB0241}">
      <dsp:nvSpPr>
        <dsp:cNvPr id="0" name=""/>
        <dsp:cNvSpPr/>
      </dsp:nvSpPr>
      <dsp:spPr bwMode="white">
        <a:xfrm>
          <a:off x="5679383" y="11711"/>
          <a:ext cx="2028351" cy="1014176"/>
        </a:xfrm>
        <a:prstGeom prst="roundRect">
          <a:avLst>
            <a:gd name="adj" fmla="val 10000"/>
          </a:avLst>
        </a:prstGeom>
        <a:solidFill>
          <a:srgbClr val="C00000"/>
        </a:solidFill>
        <a:ln w="3175" cap="flat" cmpd="sng" algn="ctr">
          <a:solidFill>
            <a:sysClr val="windowText" lastClr="000000"/>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sysClr val="window" lastClr="FFFFFF"/>
              </a:solidFill>
              <a:latin typeface="Cambria" panose="02040503050406030204" pitchFamily="18" charset="0"/>
              <a:ea typeface="宋体" panose="02010600030101010101" pitchFamily="2" charset="-122"/>
              <a:cs typeface="+mn-cs"/>
            </a:rPr>
            <a:t>（</a:t>
          </a:r>
          <a:r>
            <a:rPr lang="en-US" altLang="zh-CN" sz="2000" kern="1200" dirty="0">
              <a:solidFill>
                <a:sysClr val="window" lastClr="FFFFFF"/>
              </a:solidFill>
              <a:latin typeface="Cambria" panose="02040503050406030204" pitchFamily="18" charset="0"/>
              <a:ea typeface="宋体" panose="02010600030101010101" pitchFamily="2" charset="-122"/>
              <a:cs typeface="+mn-cs"/>
            </a:rPr>
            <a:t>1</a:t>
          </a:r>
          <a:r>
            <a:rPr lang="zh-CN" altLang="en-US" sz="2000" kern="1200" dirty="0">
              <a:solidFill>
                <a:sysClr val="window" lastClr="FFFFFF"/>
              </a:solidFill>
              <a:latin typeface="Cambria" panose="02040503050406030204" pitchFamily="18" charset="0"/>
              <a:ea typeface="宋体" panose="02010600030101010101" pitchFamily="2" charset="-122"/>
              <a:cs typeface="+mn-cs"/>
            </a:rPr>
            <a:t>）明确或非明确已识别</a:t>
          </a:r>
          <a:endParaRPr lang="en-US" sz="2000" kern="1200" dirty="0">
            <a:solidFill>
              <a:sysClr val="window" lastClr="FFFFFF"/>
            </a:solidFill>
            <a:latin typeface="Cambria" panose="02040503050406030204" pitchFamily="18" charset="0"/>
            <a:ea typeface="+mn-ea"/>
            <a:cs typeface="+mn-cs"/>
          </a:endParaRPr>
        </a:p>
      </dsp:txBody>
      <dsp:txXfrm>
        <a:off x="5679383" y="11711"/>
        <a:ext cx="2028351" cy="1014176"/>
      </dsp:txXfrm>
    </dsp:sp>
    <dsp:sp modelId="{8293E541-30B2-4B56-887B-03C4DBA010E3}">
      <dsp:nvSpPr>
        <dsp:cNvPr id="0" name=""/>
        <dsp:cNvSpPr/>
      </dsp:nvSpPr>
      <dsp:spPr bwMode="white">
        <a:xfrm>
          <a:off x="4774128" y="1373405"/>
          <a:ext cx="999169" cy="40241"/>
        </a:xfrm>
        <a:custGeom>
          <a:avLst/>
          <a:gdLst/>
          <a:ahLst/>
          <a:cxnLst/>
          <a:rect l="0" t="0" r="0" b="0"/>
          <a:pathLst>
            <a:path w="1573" h="63">
              <a:moveTo>
                <a:pt x="148" y="-427"/>
              </a:moveTo>
              <a:lnTo>
                <a:pt x="1426" y="491"/>
              </a:lnTo>
            </a:path>
          </a:pathLst>
        </a:custGeom>
        <a:noFill/>
        <a:ln w="3175" cap="flat" cmpd="sng" algn="ctr">
          <a:solidFill>
            <a:sysClr val="windowText" lastClr="000000"/>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Text" lastClr="000000">
                <a:hueOff val="0"/>
                <a:satOff val="0"/>
                <a:lumOff val="0"/>
                <a:alphaOff val="0"/>
              </a:sysClr>
            </a:solidFill>
            <a:latin typeface="Calibri" panose="020F0502020204030204"/>
            <a:ea typeface="+mn-ea"/>
            <a:cs typeface="+mn-cs"/>
          </a:endParaRPr>
        </a:p>
      </dsp:txBody>
      <dsp:txXfrm>
        <a:off x="4774128" y="1373405"/>
        <a:ext cx="999169" cy="40241"/>
      </dsp:txXfrm>
    </dsp:sp>
    <dsp:sp modelId="{A0A00F2D-DD8D-4FFA-B948-D73131A7C438}">
      <dsp:nvSpPr>
        <dsp:cNvPr id="0" name=""/>
        <dsp:cNvSpPr/>
      </dsp:nvSpPr>
      <dsp:spPr bwMode="white">
        <a:xfrm>
          <a:off x="5679383" y="1178013"/>
          <a:ext cx="2028351" cy="1014176"/>
        </a:xfrm>
        <a:prstGeom prst="roundRect">
          <a:avLst>
            <a:gd name="adj" fmla="val 10000"/>
          </a:avLst>
        </a:prstGeom>
        <a:solidFill>
          <a:srgbClr val="C00000"/>
        </a:solidFill>
        <a:ln w="3175" cap="flat" cmpd="sng" algn="ctr">
          <a:solidFill>
            <a:sysClr val="windowText" lastClr="000000"/>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sysClr val="window" lastClr="FFFFFF"/>
              </a:solidFill>
              <a:latin typeface="Cambria" panose="02040503050406030204" pitchFamily="18" charset="0"/>
              <a:ea typeface="宋体" panose="02010600030101010101" pitchFamily="2" charset="-122"/>
              <a:cs typeface="+mn-cs"/>
            </a:rPr>
            <a:t>（</a:t>
          </a:r>
          <a:r>
            <a:rPr lang="en-US" altLang="zh-CN" sz="2000" kern="1200" dirty="0">
              <a:solidFill>
                <a:sysClr val="window" lastClr="FFFFFF"/>
              </a:solidFill>
              <a:latin typeface="Cambria" panose="02040503050406030204" pitchFamily="18" charset="0"/>
              <a:ea typeface="宋体" panose="02010600030101010101" pitchFamily="2" charset="-122"/>
              <a:cs typeface="+mn-cs"/>
            </a:rPr>
            <a:t>2</a:t>
          </a:r>
          <a:r>
            <a:rPr lang="zh-CN" altLang="en-US" sz="2000" kern="1200" dirty="0">
              <a:solidFill>
                <a:sysClr val="window" lastClr="FFFFFF"/>
              </a:solidFill>
              <a:latin typeface="Cambria" panose="02040503050406030204" pitchFamily="18" charset="0"/>
              <a:ea typeface="宋体" panose="02010600030101010101" pitchFamily="2" charset="-122"/>
              <a:cs typeface="+mn-cs"/>
            </a:rPr>
            <a:t>）无实际意义的置换权</a:t>
          </a:r>
          <a:endParaRPr lang="en-US" sz="2000" kern="1200" dirty="0">
            <a:solidFill>
              <a:sysClr val="window" lastClr="FFFFFF"/>
            </a:solidFill>
            <a:latin typeface="Cambria" panose="02040503050406030204" pitchFamily="18" charset="0"/>
            <a:ea typeface="+mn-ea"/>
            <a:cs typeface="+mn-cs"/>
          </a:endParaRPr>
        </a:p>
      </dsp:txBody>
      <dsp:txXfrm>
        <a:off x="5679383" y="1178013"/>
        <a:ext cx="2028351" cy="1014176"/>
      </dsp:txXfrm>
    </dsp:sp>
    <dsp:sp modelId="{AEAD2D2C-CA74-40E3-A1BB-71A8579EF5C7}">
      <dsp:nvSpPr>
        <dsp:cNvPr id="0" name=""/>
        <dsp:cNvSpPr/>
      </dsp:nvSpPr>
      <dsp:spPr bwMode="white">
        <a:xfrm>
          <a:off x="1721099" y="2828183"/>
          <a:ext cx="1425844" cy="40241"/>
        </a:xfrm>
        <a:custGeom>
          <a:avLst/>
          <a:gdLst/>
          <a:ahLst/>
          <a:cxnLst/>
          <a:rect l="0" t="0" r="0" b="0"/>
          <a:pathLst>
            <a:path w="2245" h="63">
              <a:moveTo>
                <a:pt x="484" y="-892"/>
              </a:moveTo>
              <a:lnTo>
                <a:pt x="1762" y="955"/>
              </a:lnTo>
            </a:path>
          </a:pathLst>
        </a:custGeom>
        <a:noFill/>
        <a:ln w="3175" cap="flat" cmpd="sng" algn="ctr">
          <a:solidFill>
            <a:sysClr val="windowText" lastClr="000000"/>
          </a:solidFill>
          <a:prstDash val="solid"/>
          <a:miter lim="800000"/>
        </a:ln>
        <a:effectLst/>
      </dsp:spPr>
      <dsp:style>
        <a:lnRef idx="2">
          <a:schemeClr val="accent1">
            <a:shade val="6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Text" lastClr="000000">
                <a:hueOff val="0"/>
                <a:satOff val="0"/>
                <a:lumOff val="0"/>
                <a:alphaOff val="0"/>
              </a:sysClr>
            </a:solidFill>
            <a:latin typeface="Calibri" panose="020F0502020204030204"/>
            <a:ea typeface="+mn-ea"/>
            <a:cs typeface="+mn-cs"/>
          </a:endParaRPr>
        </a:p>
      </dsp:txBody>
      <dsp:txXfrm>
        <a:off x="1721099" y="2828183"/>
        <a:ext cx="1425844" cy="40241"/>
      </dsp:txXfrm>
    </dsp:sp>
    <dsp:sp modelId="{1CCFC57C-6B8A-40F0-9C96-3CD0294B7FE6}">
      <dsp:nvSpPr>
        <dsp:cNvPr id="0" name=""/>
        <dsp:cNvSpPr/>
      </dsp:nvSpPr>
      <dsp:spPr bwMode="white">
        <a:xfrm>
          <a:off x="2839691" y="2814832"/>
          <a:ext cx="2028351" cy="1239444"/>
        </a:xfrm>
        <a:prstGeom prst="roundRect">
          <a:avLst>
            <a:gd name="adj" fmla="val 10000"/>
          </a:avLst>
        </a:prstGeom>
        <a:solidFill>
          <a:srgbClr val="0070C0"/>
        </a:solidFill>
        <a:ln w="3175" cap="flat" cmpd="sng" algn="ctr">
          <a:solidFill>
            <a:sysClr val="windowText" lastClr="000000"/>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ysClr val="window" lastClr="FFFFFF"/>
              </a:solidFill>
              <a:latin typeface="Cambria" panose="02040503050406030204" pitchFamily="18" charset="0"/>
              <a:ea typeface="宋体" panose="02010600030101010101" pitchFamily="2" charset="-122"/>
              <a:cs typeface="+mn-cs"/>
            </a:rPr>
            <a:t>对使用资产的控制权</a:t>
          </a:r>
          <a:endParaRPr lang="en-US" sz="2000" b="1" kern="1200" dirty="0">
            <a:solidFill>
              <a:sysClr val="window" lastClr="FFFFFF"/>
            </a:solidFill>
            <a:latin typeface="Cambria" panose="02040503050406030204" pitchFamily="18" charset="0"/>
            <a:ea typeface="+mn-ea"/>
            <a:cs typeface="+mn-cs"/>
          </a:endParaRPr>
        </a:p>
      </dsp:txBody>
      <dsp:txXfrm>
        <a:off x="2839691" y="2814832"/>
        <a:ext cx="2028351" cy="1239444"/>
      </dsp:txXfrm>
    </dsp:sp>
    <dsp:sp modelId="{92BB15FD-16B8-4270-A5EE-080C9C4B0157}">
      <dsp:nvSpPr>
        <dsp:cNvPr id="0" name=""/>
        <dsp:cNvSpPr/>
      </dsp:nvSpPr>
      <dsp:spPr bwMode="white">
        <a:xfrm>
          <a:off x="4774128" y="3122858"/>
          <a:ext cx="999169" cy="40241"/>
        </a:xfrm>
        <a:custGeom>
          <a:avLst/>
          <a:gdLst/>
          <a:ahLst/>
          <a:cxnLst/>
          <a:rect l="0" t="0" r="0" b="0"/>
          <a:pathLst>
            <a:path w="1573" h="63">
              <a:moveTo>
                <a:pt x="148" y="491"/>
              </a:moveTo>
              <a:lnTo>
                <a:pt x="1426" y="-427"/>
              </a:lnTo>
            </a:path>
          </a:pathLst>
        </a:custGeom>
        <a:noFill/>
        <a:ln w="3175" cap="flat" cmpd="sng" algn="ctr">
          <a:solidFill>
            <a:sysClr val="windowText" lastClr="000000"/>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Text" lastClr="000000">
                <a:hueOff val="0"/>
                <a:satOff val="0"/>
                <a:lumOff val="0"/>
                <a:alphaOff val="0"/>
              </a:sysClr>
            </a:solidFill>
            <a:latin typeface="Calibri" panose="020F0502020204030204"/>
            <a:ea typeface="+mn-ea"/>
            <a:cs typeface="+mn-cs"/>
          </a:endParaRPr>
        </a:p>
      </dsp:txBody>
      <dsp:txXfrm>
        <a:off x="4774128" y="3122858"/>
        <a:ext cx="999169" cy="40241"/>
      </dsp:txXfrm>
    </dsp:sp>
    <dsp:sp modelId="{77715324-5CEC-4DFE-8845-FFFDDEFC007C}">
      <dsp:nvSpPr>
        <dsp:cNvPr id="0" name=""/>
        <dsp:cNvSpPr/>
      </dsp:nvSpPr>
      <dsp:spPr bwMode="white">
        <a:xfrm>
          <a:off x="5679383" y="2344315"/>
          <a:ext cx="2028351" cy="1014176"/>
        </a:xfrm>
        <a:prstGeom prst="roundRect">
          <a:avLst>
            <a:gd name="adj" fmla="val 10000"/>
          </a:avLst>
        </a:prstGeom>
        <a:solidFill>
          <a:srgbClr val="0070C0"/>
        </a:solidFill>
        <a:ln w="3175" cap="flat" cmpd="sng" algn="ctr">
          <a:solidFill>
            <a:sysClr val="windowText" lastClr="000000"/>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sysClr val="window" lastClr="FFFFFF"/>
              </a:solidFill>
              <a:latin typeface="Cambria" panose="02040503050406030204" pitchFamily="18" charset="0"/>
              <a:ea typeface="宋体" panose="02010600030101010101" pitchFamily="2" charset="-122"/>
              <a:cs typeface="+mn-cs"/>
            </a:rPr>
            <a:t>（</a:t>
          </a:r>
          <a:r>
            <a:rPr lang="en-US" altLang="zh-CN" sz="2000" kern="1200" dirty="0">
              <a:solidFill>
                <a:sysClr val="window" lastClr="FFFFFF"/>
              </a:solidFill>
              <a:latin typeface="Cambria" panose="02040503050406030204" pitchFamily="18" charset="0"/>
              <a:ea typeface="宋体" panose="02010600030101010101" pitchFamily="2" charset="-122"/>
              <a:cs typeface="+mn-cs"/>
            </a:rPr>
            <a:t>1</a:t>
          </a:r>
          <a:r>
            <a:rPr lang="zh-CN" altLang="en-US" sz="2000" kern="1200" dirty="0">
              <a:solidFill>
                <a:sysClr val="window" lastClr="FFFFFF"/>
              </a:solidFill>
              <a:latin typeface="Cambria" panose="02040503050406030204" pitchFamily="18" charset="0"/>
              <a:ea typeface="宋体" panose="02010600030101010101" pitchFamily="2" charset="-122"/>
              <a:cs typeface="+mn-cs"/>
            </a:rPr>
            <a:t>）有权主导已识别资产的使用</a:t>
          </a:r>
          <a:endParaRPr lang="en-US" sz="2000" kern="1200" dirty="0">
            <a:solidFill>
              <a:sysClr val="window" lastClr="FFFFFF"/>
            </a:solidFill>
            <a:latin typeface="Cambria" panose="02040503050406030204" pitchFamily="18" charset="0"/>
            <a:ea typeface="+mn-ea"/>
            <a:cs typeface="+mn-cs"/>
          </a:endParaRPr>
        </a:p>
      </dsp:txBody>
      <dsp:txXfrm>
        <a:off x="5679383" y="2344315"/>
        <a:ext cx="2028351" cy="1014176"/>
      </dsp:txXfrm>
    </dsp:sp>
    <dsp:sp modelId="{C395635D-2E57-4406-8C83-C972B1B8D3A4}">
      <dsp:nvSpPr>
        <dsp:cNvPr id="0" name=""/>
        <dsp:cNvSpPr/>
      </dsp:nvSpPr>
      <dsp:spPr bwMode="white">
        <a:xfrm>
          <a:off x="4774128" y="3706009"/>
          <a:ext cx="999169" cy="40241"/>
        </a:xfrm>
        <a:custGeom>
          <a:avLst/>
          <a:gdLst/>
          <a:ahLst/>
          <a:cxnLst/>
          <a:rect l="0" t="0" r="0" b="0"/>
          <a:pathLst>
            <a:path w="1573" h="63">
              <a:moveTo>
                <a:pt x="148" y="-427"/>
              </a:moveTo>
              <a:lnTo>
                <a:pt x="1426" y="491"/>
              </a:lnTo>
            </a:path>
          </a:pathLst>
        </a:custGeom>
        <a:noFill/>
        <a:ln w="3175" cap="flat" cmpd="sng" algn="ctr">
          <a:solidFill>
            <a:sysClr val="windowText" lastClr="000000"/>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Text" lastClr="000000">
                <a:hueOff val="0"/>
                <a:satOff val="0"/>
                <a:lumOff val="0"/>
                <a:alphaOff val="0"/>
              </a:sysClr>
            </a:solidFill>
            <a:latin typeface="Calibri" panose="020F0502020204030204"/>
            <a:ea typeface="+mn-ea"/>
            <a:cs typeface="+mn-cs"/>
          </a:endParaRPr>
        </a:p>
      </dsp:txBody>
      <dsp:txXfrm>
        <a:off x="4774128" y="3706009"/>
        <a:ext cx="999169" cy="40241"/>
      </dsp:txXfrm>
    </dsp:sp>
    <dsp:sp modelId="{B7763EC6-B08A-48F8-8B03-78C388961160}">
      <dsp:nvSpPr>
        <dsp:cNvPr id="0" name=""/>
        <dsp:cNvSpPr/>
      </dsp:nvSpPr>
      <dsp:spPr bwMode="white">
        <a:xfrm>
          <a:off x="5679383" y="3510617"/>
          <a:ext cx="2028351" cy="1014176"/>
        </a:xfrm>
        <a:prstGeom prst="roundRect">
          <a:avLst>
            <a:gd name="adj" fmla="val 10000"/>
          </a:avLst>
        </a:prstGeom>
        <a:solidFill>
          <a:srgbClr val="0070C0"/>
        </a:solidFill>
        <a:ln w="3175" cap="flat" cmpd="sng" algn="ctr">
          <a:solidFill>
            <a:sysClr val="windowText" lastClr="000000"/>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sysClr val="window" lastClr="FFFFFF"/>
              </a:solidFill>
              <a:latin typeface="Cambria" panose="02040503050406030204" pitchFamily="18" charset="0"/>
              <a:ea typeface="宋体" panose="02010600030101010101" pitchFamily="2" charset="-122"/>
              <a:cs typeface="+mn-cs"/>
            </a:rPr>
            <a:t>（</a:t>
          </a:r>
          <a:r>
            <a:rPr lang="en-US" altLang="zh-CN" sz="2000" kern="1200" dirty="0">
              <a:solidFill>
                <a:sysClr val="window" lastClr="FFFFFF"/>
              </a:solidFill>
              <a:latin typeface="Cambria" panose="02040503050406030204" pitchFamily="18" charset="0"/>
              <a:ea typeface="宋体" panose="02010600030101010101" pitchFamily="2" charset="-122"/>
              <a:cs typeface="+mn-cs"/>
            </a:rPr>
            <a:t>2</a:t>
          </a:r>
          <a:r>
            <a:rPr lang="zh-CN" altLang="en-US" sz="2000" kern="1200" dirty="0">
              <a:solidFill>
                <a:sysClr val="window" lastClr="FFFFFF"/>
              </a:solidFill>
              <a:latin typeface="Cambria" panose="02040503050406030204" pitchFamily="18" charset="0"/>
              <a:ea typeface="宋体" panose="02010600030101010101" pitchFamily="2" charset="-122"/>
              <a:cs typeface="+mn-cs"/>
            </a:rPr>
            <a:t>）有权获得已识别资产几乎所有经济利益</a:t>
          </a:r>
          <a:endParaRPr lang="en-US" sz="2000" kern="1200" dirty="0">
            <a:solidFill>
              <a:sysClr val="window" lastClr="FFFFFF"/>
            </a:solidFill>
            <a:latin typeface="Cambria" panose="02040503050406030204" pitchFamily="18" charset="0"/>
            <a:ea typeface="+mn-ea"/>
            <a:cs typeface="+mn-cs"/>
          </a:endParaRPr>
        </a:p>
      </dsp:txBody>
      <dsp:txXfrm>
        <a:off x="5679383" y="3510617"/>
        <a:ext cx="2028351" cy="10141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1026"/>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vl1pPr>
          </a:lstStyle>
          <a:p>
            <a:pPr>
              <a:defRPr/>
            </a:pPr>
            <a:endParaRPr lang="en-US" altLang="zh-CN"/>
          </a:p>
        </p:txBody>
      </p:sp>
      <p:sp>
        <p:nvSpPr>
          <p:cNvPr id="36867" name="Rectangle 1027"/>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vl1pPr>
          </a:lstStyle>
          <a:p>
            <a:pPr>
              <a:defRPr/>
            </a:pPr>
            <a:endParaRPr lang="en-US" altLang="zh-CN"/>
          </a:p>
        </p:txBody>
      </p:sp>
      <p:sp>
        <p:nvSpPr>
          <p:cNvPr id="1331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9" name="Rectangle 1029"/>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6870" name="Rectangle 1030"/>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vl1pPr>
          </a:lstStyle>
          <a:p>
            <a:pPr>
              <a:defRPr/>
            </a:pPr>
            <a:endParaRPr lang="en-US" altLang="zh-CN"/>
          </a:p>
        </p:txBody>
      </p:sp>
      <p:sp>
        <p:nvSpPr>
          <p:cNvPr id="36871"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a:defRPr/>
            </a:pPr>
            <a:fld id="{B815268B-C0E9-4E16-BEA0-4A95894DB60C}"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92DA5-7F10-CB40-9170-A2E761F1BFFB}" type="slidenum">
              <a:rPr lang="en-US" smtClean="0"/>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92DA5-7F10-CB40-9170-A2E761F1BFFB}" type="slidenum">
              <a:rPr lang="en-US" smtClean="0"/>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1680" indent="-284480" eaLnBrk="0" hangingPunct="0">
              <a:spcBef>
                <a:spcPct val="30000"/>
              </a:spcBef>
              <a:defRPr sz="1200">
                <a:solidFill>
                  <a:schemeClr val="tx1"/>
                </a:solidFill>
                <a:latin typeface="Arial" panose="020B0604020202020204" pitchFamily="34" charset="0"/>
              </a:defRPr>
            </a:lvl2pPr>
            <a:lvl3pPr marL="1141730" indent="-227330" eaLnBrk="0" hangingPunct="0">
              <a:spcBef>
                <a:spcPct val="30000"/>
              </a:spcBef>
              <a:defRPr sz="1200">
                <a:solidFill>
                  <a:schemeClr val="tx1"/>
                </a:solidFill>
                <a:latin typeface="Arial" panose="020B0604020202020204" pitchFamily="34" charset="0"/>
              </a:defRPr>
            </a:lvl3pPr>
            <a:lvl4pPr marL="1598930" indent="-227330" eaLnBrk="0" hangingPunct="0">
              <a:spcBef>
                <a:spcPct val="30000"/>
              </a:spcBef>
              <a:defRPr sz="1200">
                <a:solidFill>
                  <a:schemeClr val="tx1"/>
                </a:solidFill>
                <a:latin typeface="Arial" panose="020B0604020202020204" pitchFamily="34" charset="0"/>
              </a:defRPr>
            </a:lvl4pPr>
            <a:lvl5pPr marL="2056130" indent="-227330" eaLnBrk="0" hangingPunct="0">
              <a:spcBef>
                <a:spcPct val="30000"/>
              </a:spcBef>
              <a:defRPr sz="1200">
                <a:solidFill>
                  <a:schemeClr val="tx1"/>
                </a:solidFill>
                <a:latin typeface="Arial" panose="020B0604020202020204" pitchFamily="34" charset="0"/>
              </a:defRPr>
            </a:lvl5pPr>
            <a:lvl6pPr marL="2513330" indent="-227330" eaLnBrk="0" fontAlgn="base" hangingPunct="0">
              <a:spcBef>
                <a:spcPct val="30000"/>
              </a:spcBef>
              <a:spcAft>
                <a:spcPct val="0"/>
              </a:spcAft>
              <a:defRPr sz="1200">
                <a:solidFill>
                  <a:schemeClr val="tx1"/>
                </a:solidFill>
                <a:latin typeface="Arial" panose="020B0604020202020204" pitchFamily="34" charset="0"/>
              </a:defRPr>
            </a:lvl6pPr>
            <a:lvl7pPr marL="2970530" indent="-227330" eaLnBrk="0" fontAlgn="base" hangingPunct="0">
              <a:spcBef>
                <a:spcPct val="30000"/>
              </a:spcBef>
              <a:spcAft>
                <a:spcPct val="0"/>
              </a:spcAft>
              <a:defRPr sz="1200">
                <a:solidFill>
                  <a:schemeClr val="tx1"/>
                </a:solidFill>
                <a:latin typeface="Arial" panose="020B0604020202020204" pitchFamily="34" charset="0"/>
              </a:defRPr>
            </a:lvl7pPr>
            <a:lvl8pPr marL="3427730" indent="-227330" eaLnBrk="0" fontAlgn="base" hangingPunct="0">
              <a:spcBef>
                <a:spcPct val="30000"/>
              </a:spcBef>
              <a:spcAft>
                <a:spcPct val="0"/>
              </a:spcAft>
              <a:defRPr sz="1200">
                <a:solidFill>
                  <a:schemeClr val="tx1"/>
                </a:solidFill>
                <a:latin typeface="Arial" panose="020B0604020202020204" pitchFamily="34" charset="0"/>
              </a:defRPr>
            </a:lvl8pPr>
            <a:lvl9pPr marL="3884930" indent="-22733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2D23A1A-CD17-4E00-882D-4C418731A1FB}" type="slidenum">
              <a:rPr lang="en-GB" altLang="en-US" sz="1100">
                <a:ea typeface="MS PGothic" panose="020B0600070205080204" pitchFamily="34" charset="-128"/>
              </a:rPr>
              <a:t>15</a:t>
            </a:fld>
            <a:endParaRPr lang="en-GB" altLang="en-US" sz="1100">
              <a:ea typeface="MS PGothic" panose="020B0600070205080204" pitchFamily="34" charset="-128"/>
            </a:endParaRPr>
          </a:p>
        </p:txBody>
      </p:sp>
      <p:sp>
        <p:nvSpPr>
          <p:cNvPr id="58371" name="Rectangle 2"/>
          <p:cNvSpPr>
            <a:spLocks noGrp="1" noRot="1" noChangeAspect="1" noChangeArrowheads="1" noTextEdit="1"/>
          </p:cNvSpPr>
          <p:nvPr>
            <p:ph type="sldImg"/>
          </p:nvPr>
        </p:nvSpPr>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1026"/>
          <p:cNvGrpSpPr/>
          <p:nvPr/>
        </p:nvGrpSpPr>
        <p:grpSpPr bwMode="auto">
          <a:xfrm>
            <a:off x="0" y="0"/>
            <a:ext cx="9144000" cy="6858000"/>
            <a:chOff x="0" y="0"/>
            <a:chExt cx="5760" cy="4320"/>
          </a:xfrm>
        </p:grpSpPr>
        <p:grpSp>
          <p:nvGrpSpPr>
            <p:cNvPr id="5" name="Group 1027"/>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sz="2400"/>
              </a:p>
            </p:txBody>
          </p:sp>
          <p:grpSp>
            <p:nvGrpSpPr>
              <p:cNvPr id="16" name="Group 1029"/>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ln>
              <a:extLst>
                <a:ext uri="{909E8E84-426E-40DD-AFC4-6F175D3DCCD1}">
                  <a14:hiddenFill xmlns:a14="http://schemas.microsoft.com/office/drawing/2010/main">
                    <a:noFill/>
                  </a14:hiddenFill>
                </a:ext>
              </a:extLst>
            </p:spPr>
            <p:txBody>
              <a:bodyPr wrap="none" anchor="ctr"/>
              <a:lstStyle/>
              <a:p>
                <a:endParaRPr lang="zh-CN" altLang="en-US" sz="2400"/>
              </a:p>
            </p:txBody>
          </p:sp>
        </p:grpSp>
        <p:grpSp>
          <p:nvGrpSpPr>
            <p:cNvPr id="6" name="Group 1082"/>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4" name="Arc 1086"/>
              <p:cNvSpPr/>
              <p:nvPr/>
            </p:nvSpPr>
            <p:spPr bwMode="ltGray">
              <a:xfrm rot="16200000" flipH="1">
                <a:off x="426" y="860"/>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p>
            </p:txBody>
          </p:sp>
        </p:grpSp>
        <p:grpSp>
          <p:nvGrpSpPr>
            <p:cNvPr id="7" name="Group 1087"/>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 name="Arc 1090"/>
              <p:cNvSpPr/>
              <p:nvPr/>
            </p:nvSpPr>
            <p:spPr bwMode="ltGray">
              <a:xfrm rot="5400000">
                <a:off x="5097" y="3347"/>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p>
            </p:txBody>
          </p:sp>
        </p:grpSp>
      </p:grpSp>
      <p:sp>
        <p:nvSpPr>
          <p:cNvPr id="5187" name="Rectangle 1091"/>
          <p:cNvSpPr>
            <a:spLocks noGrp="1" noChangeArrowheads="1"/>
          </p:cNvSpPr>
          <p:nvPr>
            <p:ph type="ctrTitle"/>
          </p:nvPr>
        </p:nvSpPr>
        <p:spPr>
          <a:xfrm>
            <a:off x="990600" y="1752600"/>
            <a:ext cx="7772400" cy="1143000"/>
          </a:xfrm>
        </p:spPr>
        <p:txBody>
          <a:bodyPr/>
          <a:lstStyle>
            <a:lvl1pPr>
              <a:defRPr/>
            </a:lvl1pPr>
          </a:lstStyle>
          <a:p>
            <a:r>
              <a:rPr lang="zh-CN" altLang="en-US"/>
              <a:t>单击此处编辑母版标题样式</a:t>
            </a:r>
          </a:p>
        </p:txBody>
      </p:sp>
      <p:sp>
        <p:nvSpPr>
          <p:cNvPr id="5188"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anose="05000000000000000000" pitchFamily="2" charset="2"/>
              <a:buNone/>
              <a:defRPr/>
            </a:lvl1pPr>
          </a:lstStyle>
          <a:p>
            <a:r>
              <a:rPr lang="zh-CN" altLang="en-US"/>
              <a:t>单击此处编辑母版副标题样式</a:t>
            </a:r>
          </a:p>
        </p:txBody>
      </p:sp>
      <p:sp>
        <p:nvSpPr>
          <p:cNvPr id="69" name="Rectangle 1093"/>
          <p:cNvSpPr>
            <a:spLocks noGrp="1" noChangeArrowheads="1"/>
          </p:cNvSpPr>
          <p:nvPr>
            <p:ph type="dt" sz="quarter" idx="10"/>
          </p:nvPr>
        </p:nvSpPr>
        <p:spPr/>
        <p:txBody>
          <a:bodyPr/>
          <a:lstStyle>
            <a:lvl1pPr>
              <a:defRPr/>
            </a:lvl1pPr>
          </a:lstStyle>
          <a:p>
            <a:pPr>
              <a:defRPr/>
            </a:pPr>
            <a:fld id="{DEABDAEA-991B-4249-8A4D-F01C9BBB494D}" type="datetime1">
              <a:rPr lang="zh-CN" altLang="en-US"/>
              <a:t>2026/3/30</a:t>
            </a:fld>
            <a:endParaRPr lang="en-US" altLang="zh-CN"/>
          </a:p>
        </p:txBody>
      </p:sp>
      <p:sp>
        <p:nvSpPr>
          <p:cNvPr id="70" name="Rectangle 1094"/>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71" name="Rectangle 1095"/>
          <p:cNvSpPr>
            <a:spLocks noGrp="1" noChangeArrowheads="1"/>
          </p:cNvSpPr>
          <p:nvPr>
            <p:ph type="sldNum" sz="quarter" idx="12"/>
          </p:nvPr>
        </p:nvSpPr>
        <p:spPr/>
        <p:txBody>
          <a:bodyPr/>
          <a:lstStyle>
            <a:lvl1pPr>
              <a:defRPr/>
            </a:lvl1pPr>
          </a:lstStyle>
          <a:p>
            <a:pPr>
              <a:defRPr/>
            </a:pPr>
            <a:fld id="{21857E0B-18A5-4974-8C12-A17A50D9BC0B}"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5"/>
          <p:cNvSpPr>
            <a:spLocks noGrp="1" noChangeArrowheads="1"/>
          </p:cNvSpPr>
          <p:nvPr>
            <p:ph type="dt" sz="half" idx="10"/>
          </p:nvPr>
        </p:nvSpPr>
        <p:spPr/>
        <p:txBody>
          <a:bodyPr/>
          <a:lstStyle>
            <a:lvl1pPr>
              <a:defRPr/>
            </a:lvl1pPr>
          </a:lstStyle>
          <a:p>
            <a:pPr>
              <a:defRPr/>
            </a:pPr>
            <a:fld id="{E8274251-BA94-4671-AAA7-C0577C7C5061}" type="datetime1">
              <a:rPr lang="zh-CN" altLang="en-US"/>
              <a:t>2026/3/30</a:t>
            </a:fld>
            <a:endParaRPr lang="en-US" altLang="zh-CN"/>
          </a:p>
        </p:txBody>
      </p:sp>
      <p:sp>
        <p:nvSpPr>
          <p:cNvPr id="5"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6" name="Rectangle 67"/>
          <p:cNvSpPr>
            <a:spLocks noGrp="1" noChangeArrowheads="1"/>
          </p:cNvSpPr>
          <p:nvPr>
            <p:ph type="sldNum" sz="quarter" idx="12"/>
          </p:nvPr>
        </p:nvSpPr>
        <p:spPr/>
        <p:txBody>
          <a:bodyPr/>
          <a:lstStyle>
            <a:lvl1pPr>
              <a:defRPr/>
            </a:lvl1pPr>
          </a:lstStyle>
          <a:p>
            <a:pPr>
              <a:defRPr/>
            </a:pPr>
            <a:fld id="{71C92808-67D3-4158-AD42-73FCAAFD15C2}"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304800"/>
            <a:ext cx="2000250" cy="5715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304800"/>
            <a:ext cx="5848350" cy="5715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5"/>
          <p:cNvSpPr>
            <a:spLocks noGrp="1" noChangeArrowheads="1"/>
          </p:cNvSpPr>
          <p:nvPr>
            <p:ph type="dt" sz="half" idx="10"/>
          </p:nvPr>
        </p:nvSpPr>
        <p:spPr/>
        <p:txBody>
          <a:bodyPr/>
          <a:lstStyle>
            <a:lvl1pPr>
              <a:defRPr/>
            </a:lvl1pPr>
          </a:lstStyle>
          <a:p>
            <a:pPr>
              <a:defRPr/>
            </a:pPr>
            <a:fld id="{8FCA11BE-C677-4A77-9088-F9135B388505}" type="datetime1">
              <a:rPr lang="zh-CN" altLang="en-US"/>
              <a:t>2026/3/30</a:t>
            </a:fld>
            <a:endParaRPr lang="en-US" altLang="zh-CN"/>
          </a:p>
        </p:txBody>
      </p:sp>
      <p:sp>
        <p:nvSpPr>
          <p:cNvPr id="5"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6" name="Rectangle 67"/>
          <p:cNvSpPr>
            <a:spLocks noGrp="1" noChangeArrowheads="1"/>
          </p:cNvSpPr>
          <p:nvPr>
            <p:ph type="sldNum" sz="quarter" idx="12"/>
          </p:nvPr>
        </p:nvSpPr>
        <p:spPr/>
        <p:txBody>
          <a:bodyPr/>
          <a:lstStyle>
            <a:lvl1pPr>
              <a:defRPr/>
            </a:lvl1pPr>
          </a:lstStyle>
          <a:p>
            <a:pPr>
              <a:defRPr/>
            </a:pPr>
            <a:fld id="{F90BA759-00DC-4EBC-88E4-9683F1C9760F}" type="slidenum">
              <a:rPr lang="en-US" altLang="zh-CN"/>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6" name="矩形 5"/>
          <p:cNvSpPr/>
          <p:nvPr userDrawn="1"/>
        </p:nvSpPr>
        <p:spPr>
          <a:xfrm>
            <a:off x="252" y="151657"/>
            <a:ext cx="321677" cy="5757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anchor="ctr"/>
          <a:lstStyle/>
          <a:p>
            <a:pPr algn="ctr" fontAlgn="auto">
              <a:spcBef>
                <a:spcPts val="0"/>
              </a:spcBef>
              <a:spcAft>
                <a:spcPts val="0"/>
              </a:spcAft>
              <a:defRPr/>
            </a:pPr>
            <a:endParaRPr lang="zh-CN" altLang="en-US" sz="1800" dirty="0">
              <a:ea typeface="微软雅黑 Light" panose="020B0502040204020203" pitchFamily="34" charset="-122"/>
            </a:endParaRPr>
          </a:p>
        </p:txBody>
      </p:sp>
      <p:sp>
        <p:nvSpPr>
          <p:cNvPr id="7" name="矩形 6"/>
          <p:cNvSpPr/>
          <p:nvPr userDrawn="1"/>
        </p:nvSpPr>
        <p:spPr>
          <a:xfrm>
            <a:off x="373133" y="151657"/>
            <a:ext cx="73022" cy="5757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anchor="ctr"/>
          <a:lstStyle/>
          <a:p>
            <a:pPr algn="ctr" fontAlgn="auto">
              <a:spcBef>
                <a:spcPts val="0"/>
              </a:spcBef>
              <a:spcAft>
                <a:spcPts val="0"/>
              </a:spcAft>
              <a:defRPr/>
            </a:pPr>
            <a:endParaRPr lang="zh-CN" altLang="en-US" sz="1800" dirty="0">
              <a:ea typeface="微软雅黑 Light" panose="020B0502040204020203" pitchFamily="34" charset="-122"/>
            </a:endParaRPr>
          </a:p>
        </p:txBody>
      </p:sp>
      <p:sp>
        <p:nvSpPr>
          <p:cNvPr id="8" name="矩形 7"/>
          <p:cNvSpPr/>
          <p:nvPr userDrawn="1"/>
        </p:nvSpPr>
        <p:spPr>
          <a:xfrm>
            <a:off x="511239" y="422591"/>
            <a:ext cx="63497" cy="3005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anchor="ctr"/>
          <a:lstStyle/>
          <a:p>
            <a:pPr algn="ctr" fontAlgn="auto">
              <a:spcBef>
                <a:spcPts val="0"/>
              </a:spcBef>
              <a:spcAft>
                <a:spcPts val="0"/>
              </a:spcAft>
              <a:defRPr/>
            </a:pPr>
            <a:endParaRPr lang="zh-CN" altLang="en-US" sz="1800" dirty="0">
              <a:ea typeface="微软雅黑 Light" panose="020B0502040204020203" pitchFamily="34" charset="-122"/>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5"/>
          <p:cNvSpPr>
            <a:spLocks noGrp="1" noChangeArrowheads="1"/>
          </p:cNvSpPr>
          <p:nvPr>
            <p:ph type="dt" sz="half" idx="10"/>
          </p:nvPr>
        </p:nvSpPr>
        <p:spPr/>
        <p:txBody>
          <a:bodyPr/>
          <a:lstStyle>
            <a:lvl1pPr>
              <a:defRPr/>
            </a:lvl1pPr>
          </a:lstStyle>
          <a:p>
            <a:pPr>
              <a:defRPr/>
            </a:pPr>
            <a:fld id="{65A44374-260E-45F8-ABD9-3CF116A7E071}" type="datetime1">
              <a:rPr lang="zh-CN" altLang="en-US"/>
              <a:t>2026/3/30</a:t>
            </a:fld>
            <a:endParaRPr lang="en-US" altLang="zh-CN"/>
          </a:p>
        </p:txBody>
      </p:sp>
      <p:sp>
        <p:nvSpPr>
          <p:cNvPr id="5"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6" name="Rectangle 67"/>
          <p:cNvSpPr>
            <a:spLocks noGrp="1" noChangeArrowheads="1"/>
          </p:cNvSpPr>
          <p:nvPr>
            <p:ph type="sldNum" sz="quarter" idx="12"/>
          </p:nvPr>
        </p:nvSpPr>
        <p:spPr/>
        <p:txBody>
          <a:bodyPr/>
          <a:lstStyle>
            <a:lvl1pPr>
              <a:defRPr/>
            </a:lvl1pPr>
          </a:lstStyle>
          <a:p>
            <a:pPr>
              <a:defRPr/>
            </a:pPr>
            <a:fld id="{EB978B96-773E-417D-BBE0-8A5413C4E953}"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5"/>
          <p:cNvSpPr>
            <a:spLocks noGrp="1" noChangeArrowheads="1"/>
          </p:cNvSpPr>
          <p:nvPr>
            <p:ph type="dt" sz="half" idx="10"/>
          </p:nvPr>
        </p:nvSpPr>
        <p:spPr/>
        <p:txBody>
          <a:bodyPr/>
          <a:lstStyle>
            <a:lvl1pPr>
              <a:defRPr/>
            </a:lvl1pPr>
          </a:lstStyle>
          <a:p>
            <a:pPr>
              <a:defRPr/>
            </a:pPr>
            <a:fld id="{D6ED34FE-F460-4F54-B995-5B35A781B224}" type="datetime1">
              <a:rPr lang="zh-CN" altLang="en-US"/>
              <a:t>2026/3/30</a:t>
            </a:fld>
            <a:endParaRPr lang="en-US" altLang="zh-CN"/>
          </a:p>
        </p:txBody>
      </p:sp>
      <p:sp>
        <p:nvSpPr>
          <p:cNvPr id="5"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6" name="Rectangle 67"/>
          <p:cNvSpPr>
            <a:spLocks noGrp="1" noChangeArrowheads="1"/>
          </p:cNvSpPr>
          <p:nvPr>
            <p:ph type="sldNum" sz="quarter" idx="12"/>
          </p:nvPr>
        </p:nvSpPr>
        <p:spPr/>
        <p:txBody>
          <a:bodyPr/>
          <a:lstStyle>
            <a:lvl1pPr>
              <a:defRPr/>
            </a:lvl1pPr>
          </a:lstStyle>
          <a:p>
            <a:pPr>
              <a:defRPr/>
            </a:pPr>
            <a:fld id="{B41B7011-868B-4FEB-93AA-7394B0AA0A4F}"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5"/>
          <p:cNvSpPr>
            <a:spLocks noGrp="1" noChangeArrowheads="1"/>
          </p:cNvSpPr>
          <p:nvPr>
            <p:ph type="dt" sz="half" idx="10"/>
          </p:nvPr>
        </p:nvSpPr>
        <p:spPr/>
        <p:txBody>
          <a:bodyPr/>
          <a:lstStyle>
            <a:lvl1pPr>
              <a:defRPr/>
            </a:lvl1pPr>
          </a:lstStyle>
          <a:p>
            <a:pPr>
              <a:defRPr/>
            </a:pPr>
            <a:fld id="{25D647BC-CD95-4080-87FC-80D38D57E118}" type="datetime1">
              <a:rPr lang="zh-CN" altLang="en-US"/>
              <a:t>2026/3/30</a:t>
            </a:fld>
            <a:endParaRPr lang="en-US" altLang="zh-CN"/>
          </a:p>
        </p:txBody>
      </p:sp>
      <p:sp>
        <p:nvSpPr>
          <p:cNvPr id="6"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7" name="Rectangle 67"/>
          <p:cNvSpPr>
            <a:spLocks noGrp="1" noChangeArrowheads="1"/>
          </p:cNvSpPr>
          <p:nvPr>
            <p:ph type="sldNum" sz="quarter" idx="12"/>
          </p:nvPr>
        </p:nvSpPr>
        <p:spPr/>
        <p:txBody>
          <a:bodyPr/>
          <a:lstStyle>
            <a:lvl1pPr>
              <a:defRPr/>
            </a:lvl1pPr>
          </a:lstStyle>
          <a:p>
            <a:pPr>
              <a:defRPr/>
            </a:pPr>
            <a:fld id="{C1E07FBC-D755-4519-8714-CCD9ECEFF045}"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5"/>
          <p:cNvSpPr>
            <a:spLocks noGrp="1" noChangeArrowheads="1"/>
          </p:cNvSpPr>
          <p:nvPr>
            <p:ph type="dt" sz="half" idx="10"/>
          </p:nvPr>
        </p:nvSpPr>
        <p:spPr/>
        <p:txBody>
          <a:bodyPr/>
          <a:lstStyle>
            <a:lvl1pPr>
              <a:defRPr/>
            </a:lvl1pPr>
          </a:lstStyle>
          <a:p>
            <a:pPr>
              <a:defRPr/>
            </a:pPr>
            <a:fld id="{517A87F7-CB43-44A6-A08A-76FE49C2703A}" type="datetime1">
              <a:rPr lang="zh-CN" altLang="en-US"/>
              <a:t>2026/3/30</a:t>
            </a:fld>
            <a:endParaRPr lang="en-US" altLang="zh-CN"/>
          </a:p>
        </p:txBody>
      </p:sp>
      <p:sp>
        <p:nvSpPr>
          <p:cNvPr id="8"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9" name="Rectangle 67"/>
          <p:cNvSpPr>
            <a:spLocks noGrp="1" noChangeArrowheads="1"/>
          </p:cNvSpPr>
          <p:nvPr>
            <p:ph type="sldNum" sz="quarter" idx="12"/>
          </p:nvPr>
        </p:nvSpPr>
        <p:spPr/>
        <p:txBody>
          <a:bodyPr/>
          <a:lstStyle>
            <a:lvl1pPr>
              <a:defRPr/>
            </a:lvl1pPr>
          </a:lstStyle>
          <a:p>
            <a:pPr>
              <a:defRPr/>
            </a:pPr>
            <a:fld id="{9C8B9CC0-57C6-4E3F-8F8B-251F355D8383}"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5"/>
          <p:cNvSpPr>
            <a:spLocks noGrp="1" noChangeArrowheads="1"/>
          </p:cNvSpPr>
          <p:nvPr>
            <p:ph type="dt" sz="half" idx="10"/>
          </p:nvPr>
        </p:nvSpPr>
        <p:spPr/>
        <p:txBody>
          <a:bodyPr/>
          <a:lstStyle>
            <a:lvl1pPr>
              <a:defRPr/>
            </a:lvl1pPr>
          </a:lstStyle>
          <a:p>
            <a:pPr>
              <a:defRPr/>
            </a:pPr>
            <a:fld id="{7AC3BABF-8DAC-448E-ACF0-9B9333A60EC3}" type="datetime1">
              <a:rPr lang="zh-CN" altLang="en-US"/>
              <a:t>2026/3/30</a:t>
            </a:fld>
            <a:endParaRPr lang="en-US" altLang="zh-CN"/>
          </a:p>
        </p:txBody>
      </p:sp>
      <p:sp>
        <p:nvSpPr>
          <p:cNvPr id="4"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5" name="Rectangle 67"/>
          <p:cNvSpPr>
            <a:spLocks noGrp="1" noChangeArrowheads="1"/>
          </p:cNvSpPr>
          <p:nvPr>
            <p:ph type="sldNum" sz="quarter" idx="12"/>
          </p:nvPr>
        </p:nvSpPr>
        <p:spPr/>
        <p:txBody>
          <a:bodyPr/>
          <a:lstStyle>
            <a:lvl1pPr>
              <a:defRPr/>
            </a:lvl1pPr>
          </a:lstStyle>
          <a:p>
            <a:pPr>
              <a:defRPr/>
            </a:pPr>
            <a:fld id="{3C5DBF40-32FD-464A-A8C4-BECEB841C64E}"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p:txBody>
          <a:bodyPr/>
          <a:lstStyle>
            <a:lvl1pPr>
              <a:defRPr/>
            </a:lvl1pPr>
          </a:lstStyle>
          <a:p>
            <a:pPr>
              <a:defRPr/>
            </a:pPr>
            <a:fld id="{6EBC3744-B4F3-42EE-9D88-265FE065F705}" type="datetime1">
              <a:rPr lang="zh-CN" altLang="en-US"/>
              <a:t>2026/3/30</a:t>
            </a:fld>
            <a:endParaRPr lang="en-US" altLang="zh-CN"/>
          </a:p>
        </p:txBody>
      </p:sp>
      <p:sp>
        <p:nvSpPr>
          <p:cNvPr id="3"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4" name="Rectangle 67"/>
          <p:cNvSpPr>
            <a:spLocks noGrp="1" noChangeArrowheads="1"/>
          </p:cNvSpPr>
          <p:nvPr>
            <p:ph type="sldNum" sz="quarter" idx="12"/>
          </p:nvPr>
        </p:nvSpPr>
        <p:spPr/>
        <p:txBody>
          <a:bodyPr/>
          <a:lstStyle>
            <a:lvl1pPr>
              <a:defRPr/>
            </a:lvl1pPr>
          </a:lstStyle>
          <a:p>
            <a:pPr>
              <a:defRPr/>
            </a:pPr>
            <a:fld id="{25F26FD1-3D6F-47FF-A73C-56BDC8DD946C}"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5"/>
          <p:cNvSpPr>
            <a:spLocks noGrp="1" noChangeArrowheads="1"/>
          </p:cNvSpPr>
          <p:nvPr>
            <p:ph type="dt" sz="half" idx="10"/>
          </p:nvPr>
        </p:nvSpPr>
        <p:spPr/>
        <p:txBody>
          <a:bodyPr/>
          <a:lstStyle>
            <a:lvl1pPr>
              <a:defRPr/>
            </a:lvl1pPr>
          </a:lstStyle>
          <a:p>
            <a:pPr>
              <a:defRPr/>
            </a:pPr>
            <a:fld id="{B5FEC77C-C037-4032-88CD-F32549F09B13}" type="datetime1">
              <a:rPr lang="zh-CN" altLang="en-US"/>
              <a:t>2026/3/30</a:t>
            </a:fld>
            <a:endParaRPr lang="en-US" altLang="zh-CN"/>
          </a:p>
        </p:txBody>
      </p:sp>
      <p:sp>
        <p:nvSpPr>
          <p:cNvPr id="6"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7" name="Rectangle 67"/>
          <p:cNvSpPr>
            <a:spLocks noGrp="1" noChangeArrowheads="1"/>
          </p:cNvSpPr>
          <p:nvPr>
            <p:ph type="sldNum" sz="quarter" idx="12"/>
          </p:nvPr>
        </p:nvSpPr>
        <p:spPr/>
        <p:txBody>
          <a:bodyPr/>
          <a:lstStyle>
            <a:lvl1pPr>
              <a:defRPr/>
            </a:lvl1pPr>
          </a:lstStyle>
          <a:p>
            <a:pPr>
              <a:defRPr/>
            </a:pPr>
            <a:fld id="{2952A0DC-7A53-41D0-898D-ADD66C1390D9}"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5"/>
          <p:cNvSpPr>
            <a:spLocks noGrp="1" noChangeArrowheads="1"/>
          </p:cNvSpPr>
          <p:nvPr>
            <p:ph type="dt" sz="half" idx="10"/>
          </p:nvPr>
        </p:nvSpPr>
        <p:spPr/>
        <p:txBody>
          <a:bodyPr/>
          <a:lstStyle>
            <a:lvl1pPr>
              <a:defRPr/>
            </a:lvl1pPr>
          </a:lstStyle>
          <a:p>
            <a:pPr>
              <a:defRPr/>
            </a:pPr>
            <a:fld id="{FF98A3E5-CBBD-45E4-897F-B85DFD528AEA}" type="datetime1">
              <a:rPr lang="zh-CN" altLang="en-US"/>
              <a:t>2026/3/30</a:t>
            </a:fld>
            <a:endParaRPr lang="en-US" altLang="zh-CN"/>
          </a:p>
        </p:txBody>
      </p:sp>
      <p:sp>
        <p:nvSpPr>
          <p:cNvPr id="6"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7" name="Rectangle 67"/>
          <p:cNvSpPr>
            <a:spLocks noGrp="1" noChangeArrowheads="1"/>
          </p:cNvSpPr>
          <p:nvPr>
            <p:ph type="sldNum" sz="quarter" idx="12"/>
          </p:nvPr>
        </p:nvSpPr>
        <p:spPr/>
        <p:txBody>
          <a:bodyPr/>
          <a:lstStyle>
            <a:lvl1pPr>
              <a:defRPr/>
            </a:lvl1pPr>
          </a:lstStyle>
          <a:p>
            <a:pPr>
              <a:defRPr/>
            </a:pPr>
            <a:fld id="{0A33C357-E3C6-4706-BF00-CB24D9F05AF1}"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bwMode="auto">
          <a:xfrm>
            <a:off x="0" y="0"/>
            <a:ext cx="9144000" cy="6858000"/>
            <a:chOff x="0" y="0"/>
            <a:chExt cx="5760" cy="4320"/>
          </a:xfrm>
        </p:grpSpPr>
        <p:grpSp>
          <p:nvGrpSpPr>
            <p:cNvPr id="1032" name="Group 3"/>
            <p:cNvGrpSpPr/>
            <p:nvPr/>
          </p:nvGrpSpPr>
          <p:grpSpPr bwMode="auto">
            <a:xfrm>
              <a:off x="0" y="0"/>
              <a:ext cx="5760" cy="4320"/>
              <a:chOff x="0" y="0"/>
              <a:chExt cx="5760" cy="4320"/>
            </a:xfrm>
          </p:grpSpPr>
          <p:grpSp>
            <p:nvGrpSpPr>
              <p:cNvPr id="1039" name="Group 4"/>
              <p:cNvGrpSpPr/>
              <p:nvPr/>
            </p:nvGrpSpPr>
            <p:grpSpPr bwMode="auto">
              <a:xfrm>
                <a:off x="0" y="192"/>
                <a:ext cx="5760" cy="4032"/>
                <a:chOff x="0" y="192"/>
                <a:chExt cx="5760" cy="4032"/>
              </a:xfrm>
            </p:grpSpPr>
            <p:sp>
              <p:nvSpPr>
                <p:cNvPr id="1070"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71"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72"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73"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74"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75"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76"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77"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78"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79"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0"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1"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2"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3"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4"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5"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6"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7"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8"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9"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90"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91"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grpSp>
          <p:grpSp>
            <p:nvGrpSpPr>
              <p:cNvPr id="1040" name="Group 27"/>
              <p:cNvGrpSpPr/>
              <p:nvPr/>
            </p:nvGrpSpPr>
            <p:grpSpPr bwMode="auto">
              <a:xfrm>
                <a:off x="192" y="0"/>
                <a:ext cx="5376" cy="4320"/>
                <a:chOff x="192" y="0"/>
                <a:chExt cx="5376" cy="4320"/>
              </a:xfrm>
            </p:grpSpPr>
            <p:sp>
              <p:nvSpPr>
                <p:cNvPr id="1041"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42"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43"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44"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45"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46"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47"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48"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49"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0"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1"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2"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3"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4"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5"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6"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7"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8"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9"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0"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1"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2"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3"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4"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5"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6"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7"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8"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9"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grpSp>
        </p:grpSp>
        <p:sp>
          <p:nvSpPr>
            <p:cNvPr id="1033"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sz="2400"/>
            </a:p>
          </p:txBody>
        </p:sp>
        <p:sp>
          <p:nvSpPr>
            <p:cNvPr id="1034" name="Line 58"/>
            <p:cNvSpPr>
              <a:spLocks noChangeShapeType="1"/>
            </p:cNvSpPr>
            <p:nvPr/>
          </p:nvSpPr>
          <p:spPr bwMode="ltGray">
            <a:xfrm>
              <a:off x="5568" y="0"/>
              <a:ext cx="0" cy="1488"/>
            </a:xfrm>
            <a:prstGeom prst="line">
              <a:avLst/>
            </a:prstGeom>
            <a:noFill/>
            <a:ln w="9525">
              <a:solidFill>
                <a:schemeClr val="hlink"/>
              </a:solidFill>
              <a:round/>
            </a:ln>
            <a:extLst>
              <a:ext uri="{909E8E84-426E-40DD-AFC4-6F175D3DCCD1}">
                <a14:hiddenFill xmlns:a14="http://schemas.microsoft.com/office/drawing/2010/main">
                  <a:noFill/>
                </a14:hiddenFill>
              </a:ext>
            </a:extLst>
          </p:spPr>
          <p:txBody>
            <a:bodyPr wrap="none" anchor="ctr"/>
            <a:lstStyle/>
            <a:p>
              <a:endParaRPr lang="zh-CN" altLang="en-US" sz="2400"/>
            </a:p>
          </p:txBody>
        </p:sp>
        <p:grpSp>
          <p:nvGrpSpPr>
            <p:cNvPr id="1035" name="Group 59"/>
            <p:cNvGrpSpPr/>
            <p:nvPr/>
          </p:nvGrpSpPr>
          <p:grpSpPr bwMode="auto">
            <a:xfrm>
              <a:off x="261" y="892"/>
              <a:ext cx="1124" cy="1464"/>
              <a:chOff x="96" y="916"/>
              <a:chExt cx="2208" cy="2876"/>
            </a:xfrm>
          </p:grpSpPr>
          <p:sp>
            <p:nvSpPr>
              <p:cNvPr id="1036" name="Line 60"/>
              <p:cNvSpPr>
                <a:spLocks noChangeShapeType="1"/>
              </p:cNvSpPr>
              <p:nvPr/>
            </p:nvSpPr>
            <p:spPr bwMode="ltGray">
              <a:xfrm flipH="1">
                <a:off x="96" y="1038"/>
                <a:ext cx="2208" cy="0"/>
              </a:xfrm>
              <a:prstGeom prst="line">
                <a:avLst/>
              </a:prstGeom>
              <a:noFill/>
              <a:ln w="9525">
                <a:solidFill>
                  <a:schemeClr val="hlink"/>
                </a:solid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37" name="Line 61"/>
              <p:cNvSpPr>
                <a:spLocks noChangeShapeType="1"/>
              </p:cNvSpPr>
              <p:nvPr/>
            </p:nvSpPr>
            <p:spPr bwMode="ltGray">
              <a:xfrm>
                <a:off x="336" y="920"/>
                <a:ext cx="0" cy="2872"/>
              </a:xfrm>
              <a:prstGeom prst="line">
                <a:avLst/>
              </a:prstGeom>
              <a:noFill/>
              <a:ln w="9525">
                <a:solidFill>
                  <a:schemeClr val="hlink"/>
                </a:solid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38" name="Arc 62"/>
              <p:cNvSpPr/>
              <p:nvPr/>
            </p:nvSpPr>
            <p:spPr bwMode="ltGray">
              <a:xfrm flipH="1">
                <a:off x="218" y="916"/>
                <a:ext cx="238" cy="240"/>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a:t>单击此处编辑母版标题样式</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61" name="Rectangle 65"/>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kumimoji="0" sz="1400"/>
            </a:lvl1pPr>
          </a:lstStyle>
          <a:p>
            <a:pPr>
              <a:defRPr/>
            </a:pPr>
            <a:fld id="{53C0E8FB-A4BD-4181-8C31-634215C31C62}" type="datetime1">
              <a:rPr lang="zh-CN" altLang="en-US"/>
              <a:t>2026/3/30</a:t>
            </a:fld>
            <a:endParaRPr lang="en-US" altLang="zh-CN"/>
          </a:p>
        </p:txBody>
      </p:sp>
      <p:sp>
        <p:nvSpPr>
          <p:cNvPr id="4162" name="Rectangle 66"/>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lstStyle>
            <a:lvl1pPr algn="ctr" eaLnBrk="1" hangingPunct="1">
              <a:defRPr kumimoji="0" sz="1400"/>
            </a:lvl1pPr>
          </a:lstStyle>
          <a:p>
            <a:pPr>
              <a:defRPr/>
            </a:pPr>
            <a:r>
              <a:rPr lang="zh-CN" altLang="en-US"/>
              <a:t>曾庆生 </a:t>
            </a:r>
            <a:r>
              <a:rPr lang="en-US" altLang="zh-CN"/>
              <a:t>SHUFE</a:t>
            </a:r>
            <a:r>
              <a:rPr lang="zh-CN" altLang="en-US"/>
              <a:t>会计学院</a:t>
            </a:r>
            <a:endParaRPr lang="en-US" altLang="zh-CN"/>
          </a:p>
        </p:txBody>
      </p:sp>
      <p:sp>
        <p:nvSpPr>
          <p:cNvPr id="4163" name="Rectangle 67"/>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kumimoji="0" sz="1400"/>
            </a:lvl1pPr>
          </a:lstStyle>
          <a:p>
            <a:pPr>
              <a:defRPr/>
            </a:pPr>
            <a:fld id="{A4367320-214D-41E3-BE3A-F950DCCB4D50}"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110000"/>
        <a:buFont typeface="Wingdings" panose="05000000000000000000" pitchFamily="2" charset="2"/>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95000"/>
        <a:buFont typeface="Wingdings" panose="05000000000000000000" pitchFamily="2" charset="2"/>
        <a:buChar char="w"/>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qszeng@mail.shufe.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标题 1"/>
          <p:cNvSpPr>
            <a:spLocks noGrp="1"/>
          </p:cNvSpPr>
          <p:nvPr>
            <p:ph type="ctrTitle"/>
          </p:nvPr>
        </p:nvSpPr>
        <p:spPr>
          <a:xfrm>
            <a:off x="900115" y="1557338"/>
            <a:ext cx="7862887" cy="1338262"/>
          </a:xfrm>
        </p:spPr>
        <p:txBody>
          <a:bodyPr/>
          <a:lstStyle/>
          <a:p>
            <a:pPr algn="ctr"/>
            <a:r>
              <a:rPr lang="zh-CN" altLang="en-US" sz="3200" b="1" dirty="0"/>
              <a:t>财务会计理论与实务（实务篇）</a:t>
            </a:r>
          </a:p>
        </p:txBody>
      </p:sp>
      <p:sp>
        <p:nvSpPr>
          <p:cNvPr id="14339" name="副标题 2" descr="Rectangle: Click to edit Master text styles&#10;Second level&#10;Third level&#10;Fourth level&#10;Fifth level"/>
          <p:cNvSpPr>
            <a:spLocks noGrp="1"/>
          </p:cNvSpPr>
          <p:nvPr>
            <p:ph type="subTitle" idx="1"/>
          </p:nvPr>
        </p:nvSpPr>
        <p:spPr>
          <a:xfrm>
            <a:off x="990600" y="3309940"/>
            <a:ext cx="7325816" cy="2711348"/>
          </a:xfrm>
        </p:spPr>
        <p:txBody>
          <a:bodyPr/>
          <a:lstStyle/>
          <a:p>
            <a:pPr algn="ctr">
              <a:lnSpc>
                <a:spcPct val="150000"/>
              </a:lnSpc>
            </a:pPr>
            <a:r>
              <a:rPr lang="zh-CN" altLang="en-US" sz="2400" b="1" dirty="0"/>
              <a:t>曾庆生</a:t>
            </a:r>
            <a:endParaRPr lang="en-US" altLang="zh-CN" sz="2400" b="1" dirty="0"/>
          </a:p>
          <a:p>
            <a:pPr algn="ctr">
              <a:lnSpc>
                <a:spcPct val="150000"/>
              </a:lnSpc>
            </a:pPr>
            <a:r>
              <a:rPr lang="zh-CN" altLang="en-US" sz="2000" b="1" dirty="0"/>
              <a:t>上海财经大学会计学院</a:t>
            </a:r>
            <a:endParaRPr lang="en-US" altLang="zh-CN" sz="2000" b="1" dirty="0"/>
          </a:p>
          <a:p>
            <a:pPr algn="ctr">
              <a:lnSpc>
                <a:spcPct val="150000"/>
              </a:lnSpc>
            </a:pPr>
            <a:r>
              <a:rPr lang="en-US" altLang="zh-CN" sz="2000" b="1" dirty="0">
                <a:latin typeface="Calibri" panose="020F0502020204030204" pitchFamily="34" charset="0"/>
                <a:cs typeface="Calibri" panose="020F0502020204030204" pitchFamily="34" charset="0"/>
                <a:hlinkClick r:id="rId2"/>
              </a:rPr>
              <a:t>qszeng@mail.shufe.edu.cn</a:t>
            </a:r>
            <a:endParaRPr lang="en-US" altLang="zh-CN" sz="2000" b="1" dirty="0">
              <a:latin typeface="Calibri" panose="020F0502020204030204" pitchFamily="34" charset="0"/>
              <a:cs typeface="Calibri" panose="020F0502020204030204" pitchFamily="34" charset="0"/>
            </a:endParaRPr>
          </a:p>
          <a:p>
            <a:pPr algn="ctr">
              <a:lnSpc>
                <a:spcPct val="150000"/>
              </a:lnSpc>
            </a:pPr>
            <a:r>
              <a:rPr lang="en-US" altLang="zh-CN" sz="2000" b="1" dirty="0">
                <a:latin typeface="Calibri" panose="020F0502020204030204" pitchFamily="34" charset="0"/>
                <a:cs typeface="Calibri" panose="020F0502020204030204" pitchFamily="34" charset="0"/>
              </a:rPr>
              <a:t>021-65904095 (O)</a:t>
            </a:r>
            <a:endParaRPr lang="zh-CN" altLang="en-US" sz="2000" b="1"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24986" y="857250"/>
            <a:ext cx="4479101" cy="5143500"/>
          </a:xfrm>
          <a:prstGeom prst="rect">
            <a:avLst/>
          </a:prstGeom>
        </p:spPr>
      </p:pic>
      <p:sp>
        <p:nvSpPr>
          <p:cNvPr id="5" name="TextBox 4"/>
          <p:cNvSpPr txBox="1"/>
          <p:nvPr/>
        </p:nvSpPr>
        <p:spPr>
          <a:xfrm>
            <a:off x="4890177" y="912502"/>
            <a:ext cx="3744416" cy="1950534"/>
          </a:xfrm>
          <a:prstGeom prst="rect">
            <a:avLst/>
          </a:prstGeom>
          <a:noFill/>
        </p:spPr>
        <p:txBody>
          <a:bodyPr wrap="square" rtlCol="0">
            <a:spAutoFit/>
          </a:bodyPr>
          <a:lstStyle/>
          <a:p>
            <a:pPr marL="257175" indent="-257175">
              <a:buFont typeface="Arial" panose="020B0604020202020204" pitchFamily="34" charset="0"/>
              <a:buChar char="•"/>
            </a:pPr>
            <a:r>
              <a:rPr lang="en-US" altLang="zh-CN" sz="1725" dirty="0">
                <a:solidFill>
                  <a:srgbClr val="000000"/>
                </a:solidFill>
                <a:latin typeface="微软雅黑" panose="020B0503020204020204" charset="-122"/>
                <a:ea typeface="微软雅黑" panose="020B0503020204020204" charset="-122"/>
              </a:rPr>
              <a:t>2018</a:t>
            </a:r>
            <a:r>
              <a:rPr lang="zh-CN" altLang="en-US" sz="1725" dirty="0">
                <a:solidFill>
                  <a:srgbClr val="000000"/>
                </a:solidFill>
                <a:latin typeface="微软雅黑" panose="020B0503020204020204" charset="-122"/>
                <a:ea typeface="微软雅黑" panose="020B0503020204020204" charset="-122"/>
              </a:rPr>
              <a:t>年伯克希尔利润为</a:t>
            </a:r>
            <a:r>
              <a:rPr lang="en-US" altLang="zh-CN" sz="1725" dirty="0">
                <a:solidFill>
                  <a:srgbClr val="000000"/>
                </a:solidFill>
                <a:latin typeface="微软雅黑" panose="020B0503020204020204" charset="-122"/>
                <a:ea typeface="微软雅黑" panose="020B0503020204020204" charset="-122"/>
              </a:rPr>
              <a:t>40</a:t>
            </a:r>
            <a:r>
              <a:rPr lang="zh-CN" altLang="en-US" sz="1725" dirty="0">
                <a:solidFill>
                  <a:srgbClr val="000000"/>
                </a:solidFill>
                <a:latin typeface="微软雅黑" panose="020B0503020204020204" charset="-122"/>
                <a:ea typeface="微软雅黑" panose="020B0503020204020204" charset="-122"/>
              </a:rPr>
              <a:t>亿美元（</a:t>
            </a:r>
            <a:r>
              <a:rPr lang="en-US" sz="1725" dirty="0">
                <a:solidFill>
                  <a:srgbClr val="000000"/>
                </a:solidFill>
                <a:latin typeface="微软雅黑" panose="020B0503020204020204" charset="-122"/>
                <a:ea typeface="微软雅黑" panose="020B0503020204020204" charset="-122"/>
              </a:rPr>
              <a:t>GAAP</a:t>
            </a:r>
            <a:r>
              <a:rPr lang="zh-CN" altLang="en-US" sz="1725" dirty="0">
                <a:solidFill>
                  <a:srgbClr val="000000"/>
                </a:solidFill>
                <a:latin typeface="微软雅黑" panose="020B0503020204020204" charset="-122"/>
                <a:ea typeface="微软雅黑" panose="020B0503020204020204" charset="-122"/>
              </a:rPr>
              <a:t>），而其中有</a:t>
            </a:r>
            <a:r>
              <a:rPr lang="en-US" altLang="zh-CN" sz="1725" dirty="0">
                <a:solidFill>
                  <a:srgbClr val="000000"/>
                </a:solidFill>
                <a:latin typeface="微软雅黑" panose="020B0503020204020204" charset="-122"/>
                <a:ea typeface="微软雅黑" panose="020B0503020204020204" charset="-122"/>
              </a:rPr>
              <a:t>206</a:t>
            </a:r>
            <a:r>
              <a:rPr lang="zh-CN" altLang="en-US" sz="1725" dirty="0">
                <a:solidFill>
                  <a:srgbClr val="000000"/>
                </a:solidFill>
                <a:latin typeface="微软雅黑" panose="020B0503020204020204" charset="-122"/>
                <a:ea typeface="微软雅黑" panose="020B0503020204020204" charset="-122"/>
              </a:rPr>
              <a:t>亿美元的亏损来自投资组合的未实现资本损失，其中股权类投资组合的未实现亏损就高达</a:t>
            </a:r>
            <a:r>
              <a:rPr lang="en-US" altLang="zh-CN" sz="1725" dirty="0">
                <a:solidFill>
                  <a:srgbClr val="000000"/>
                </a:solidFill>
                <a:latin typeface="微软雅黑" panose="020B0503020204020204" charset="-122"/>
                <a:ea typeface="微软雅黑" panose="020B0503020204020204" charset="-122"/>
              </a:rPr>
              <a:t>227</a:t>
            </a:r>
            <a:r>
              <a:rPr lang="zh-CN" altLang="en-US" sz="1725" dirty="0">
                <a:solidFill>
                  <a:srgbClr val="000000"/>
                </a:solidFill>
                <a:latin typeface="微软雅黑" panose="020B0503020204020204" charset="-122"/>
                <a:ea typeface="微软雅黑" panose="020B0503020204020204" charset="-122"/>
              </a:rPr>
              <a:t>亿美元，是导致</a:t>
            </a:r>
            <a:r>
              <a:rPr lang="en-US" altLang="zh-CN" sz="1725" dirty="0">
                <a:solidFill>
                  <a:srgbClr val="000000"/>
                </a:solidFill>
                <a:latin typeface="微软雅黑" panose="020B0503020204020204" charset="-122"/>
                <a:ea typeface="微软雅黑" panose="020B0503020204020204" charset="-122"/>
              </a:rPr>
              <a:t>2018</a:t>
            </a:r>
            <a:r>
              <a:rPr lang="zh-CN" altLang="en-US" sz="1725" dirty="0">
                <a:solidFill>
                  <a:srgbClr val="000000"/>
                </a:solidFill>
                <a:latin typeface="微软雅黑" panose="020B0503020204020204" charset="-122"/>
                <a:ea typeface="微软雅黑" panose="020B0503020204020204" charset="-122"/>
              </a:rPr>
              <a:t>年</a:t>
            </a:r>
            <a:r>
              <a:rPr lang="en-US" altLang="zh-CN" sz="1725" dirty="0">
                <a:solidFill>
                  <a:srgbClr val="000000"/>
                </a:solidFill>
                <a:latin typeface="微软雅黑" panose="020B0503020204020204" charset="-122"/>
                <a:ea typeface="微软雅黑" panose="020B0503020204020204" charset="-122"/>
              </a:rPr>
              <a:t>GAAP</a:t>
            </a:r>
            <a:r>
              <a:rPr lang="zh-CN" altLang="en-US" sz="1725" dirty="0">
                <a:solidFill>
                  <a:srgbClr val="000000"/>
                </a:solidFill>
                <a:latin typeface="微软雅黑" panose="020B0503020204020204" charset="-122"/>
                <a:ea typeface="微软雅黑" panose="020B0503020204020204" charset="-122"/>
              </a:rPr>
              <a:t>净利润大幅下滑的主要原因。</a:t>
            </a:r>
            <a:endParaRPr lang="en-US" sz="1725" dirty="0">
              <a:solidFill>
                <a:srgbClr val="000000"/>
              </a:solidFill>
              <a:latin typeface="微软雅黑" panose="020B0503020204020204" charset="-122"/>
              <a:ea typeface="微软雅黑" panose="020B0503020204020204" charset="-122"/>
            </a:endParaRPr>
          </a:p>
        </p:txBody>
      </p:sp>
      <p:pic>
        <p:nvPicPr>
          <p:cNvPr id="6" name="Picture 5"/>
          <p:cNvPicPr>
            <a:picLocks noChangeAspect="1"/>
          </p:cNvPicPr>
          <p:nvPr/>
        </p:nvPicPr>
        <p:blipFill>
          <a:blip r:embed="rId4" cstate="print"/>
          <a:stretch>
            <a:fillRect/>
          </a:stretch>
        </p:blipFill>
        <p:spPr>
          <a:xfrm>
            <a:off x="4280619" y="4308151"/>
            <a:ext cx="4790037" cy="1615379"/>
          </a:xfrm>
          <a:prstGeom prst="rect">
            <a:avLst/>
          </a:prstGeom>
        </p:spPr>
      </p:pic>
      <p:sp>
        <p:nvSpPr>
          <p:cNvPr id="7" name="灯片编号占位符 3"/>
          <p:cNvSpPr>
            <a:spLocks noGrp="1"/>
          </p:cNvSpPr>
          <p:nvPr>
            <p:ph type="sldNum" sz="quarter" idx="10"/>
          </p:nvPr>
        </p:nvSpPr>
        <p:spPr>
          <a:xfrm>
            <a:off x="7896225" y="1390651"/>
            <a:ext cx="630238" cy="147638"/>
          </a:xfrm>
        </p:spPr>
        <p:txBody>
          <a:bodyPr/>
          <a:lstStyle/>
          <a:p>
            <a:pPr>
              <a:defRPr/>
            </a:pPr>
            <a:fld id="{A9F3CC40-F3BF-47DF-BD8A-94EC90B60F9E}" type="slidenum">
              <a:rPr lang="zh-CN" altLang="en-US" smtClean="0">
                <a:solidFill>
                  <a:srgbClr val="FFFFFF"/>
                </a:solidFill>
              </a:rPr>
              <a:t>10</a:t>
            </a:fld>
            <a:endParaRPr lang="en-GB" altLang="en-US">
              <a:solidFill>
                <a:srgbClr val="FFFFFF"/>
              </a:solidFill>
            </a:endParaRPr>
          </a:p>
        </p:txBody>
      </p:sp>
      <p:sp>
        <p:nvSpPr>
          <p:cNvPr id="2" name="文本框 1"/>
          <p:cNvSpPr txBox="1"/>
          <p:nvPr/>
        </p:nvSpPr>
        <p:spPr>
          <a:xfrm>
            <a:off x="6365081" y="6525344"/>
            <a:ext cx="2599407" cy="276999"/>
          </a:xfrm>
          <a:prstGeom prst="rect">
            <a:avLst/>
          </a:prstGeom>
          <a:noFill/>
        </p:spPr>
        <p:txBody>
          <a:bodyPr wrap="square" rtlCol="0">
            <a:spAutoFit/>
          </a:bodyPr>
          <a:lstStyle/>
          <a:p>
            <a:pPr algn="r"/>
            <a:r>
              <a:rPr lang="en-US" altLang="zh-CN" sz="1200" b="1" dirty="0">
                <a:solidFill>
                  <a:srgbClr val="000000"/>
                </a:solidFill>
                <a:latin typeface="+mn-ea"/>
                <a:ea typeface="+mn-ea"/>
              </a:rPr>
              <a:t>-</a:t>
            </a:r>
            <a:r>
              <a:rPr lang="zh-CN" altLang="en-US" sz="1200" b="1" dirty="0">
                <a:solidFill>
                  <a:srgbClr val="000000"/>
                </a:solidFill>
                <a:latin typeface="+mn-ea"/>
                <a:ea typeface="+mn-ea"/>
              </a:rPr>
              <a:t>本页引自张为国（</a:t>
            </a:r>
            <a:r>
              <a:rPr lang="en-US" altLang="zh-CN" sz="1200" b="1" dirty="0">
                <a:solidFill>
                  <a:srgbClr val="000000"/>
                </a:solidFill>
                <a:latin typeface="+mn-ea"/>
                <a:ea typeface="+mn-ea"/>
              </a:rPr>
              <a:t>2024</a:t>
            </a:r>
            <a:r>
              <a:rPr lang="zh-CN" altLang="en-US" sz="1200" b="1" dirty="0">
                <a:solidFill>
                  <a:srgbClr val="000000"/>
                </a:solidFill>
                <a:latin typeface="+mn-ea"/>
                <a:ea typeface="+mn-ea"/>
              </a:rPr>
              <a: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内容占位符 2"/>
          <p:cNvSpPr>
            <a:spLocks noGrp="1"/>
          </p:cNvSpPr>
          <p:nvPr>
            <p:ph idx="1"/>
          </p:nvPr>
        </p:nvSpPr>
        <p:spPr>
          <a:xfrm>
            <a:off x="34925" y="836613"/>
            <a:ext cx="8785225" cy="5795962"/>
          </a:xfrm>
        </p:spPr>
        <p:txBody>
          <a:bodyPr/>
          <a:lstStyle/>
          <a:p>
            <a:pPr lvl="1" eaLnBrk="1" hangingPunct="1"/>
            <a:endParaRPr lang="en-US" altLang="zh-CN" b="1" dirty="0">
              <a:latin typeface="宋体" panose="02010600030101010101" pitchFamily="2" charset="-122"/>
              <a:ea typeface="宋体" panose="02010600030101010101" pitchFamily="2" charset="-122"/>
            </a:endParaRPr>
          </a:p>
          <a:p>
            <a:pPr lvl="1" eaLnBrk="1" hangingPunct="1"/>
            <a:r>
              <a:rPr lang="zh-CN" altLang="en-US" b="1" dirty="0">
                <a:latin typeface="宋体" panose="02010600030101010101" pitchFamily="2" charset="-122"/>
                <a:ea typeface="宋体" panose="02010600030101010101" pitchFamily="2" charset="-122"/>
              </a:rPr>
              <a:t>后续计量会计分录：</a:t>
            </a:r>
            <a:endParaRPr lang="en-US" altLang="zh-CN" b="1" dirty="0">
              <a:latin typeface="宋体" panose="02010600030101010101" pitchFamily="2" charset="-122"/>
              <a:ea typeface="宋体" panose="02010600030101010101" pitchFamily="2" charset="-122"/>
            </a:endParaRPr>
          </a:p>
          <a:p>
            <a:pPr lvl="2" eaLnBrk="1" hangingPunct="1">
              <a:buFont typeface="Wingdings" panose="05000000000000000000" pitchFamily="2" charset="2"/>
              <a:buChar char="u"/>
            </a:pPr>
            <a:r>
              <a:rPr lang="zh-CN" altLang="en-US" b="1" dirty="0">
                <a:latin typeface="宋体" panose="02010600030101010101" pitchFamily="2" charset="-122"/>
                <a:ea typeface="宋体" panose="02010600030101010101" pitchFamily="2" charset="-122"/>
              </a:rPr>
              <a:t>支付租金、确认利息费用（实际利率法）、计提折旧：</a:t>
            </a:r>
            <a:endParaRPr lang="en-US" altLang="zh-CN" b="1" dirty="0">
              <a:latin typeface="宋体" panose="02010600030101010101" pitchFamily="2" charset="-122"/>
              <a:ea typeface="宋体" panose="02010600030101010101" pitchFamily="2" charset="-122"/>
            </a:endParaRPr>
          </a:p>
          <a:p>
            <a:pPr lvl="2" eaLnBrk="1" hangingPunct="1">
              <a:buFont typeface="Wingdings 2" panose="05020102010507070707" pitchFamily="18" charset="2"/>
              <a:buNone/>
            </a:pPr>
            <a:endParaRPr lang="en-US" altLang="zh-CN" b="1" dirty="0">
              <a:latin typeface="宋体" panose="02010600030101010101" pitchFamily="2" charset="-122"/>
              <a:ea typeface="宋体" panose="02010600030101010101" pitchFamily="2" charset="-122"/>
            </a:endParaRPr>
          </a:p>
        </p:txBody>
      </p:sp>
      <p:sp>
        <p:nvSpPr>
          <p:cNvPr id="37891" name="TextBox 4"/>
          <p:cNvSpPr txBox="1">
            <a:spLocks noChangeArrowheads="1"/>
          </p:cNvSpPr>
          <p:nvPr/>
        </p:nvSpPr>
        <p:spPr bwMode="auto">
          <a:xfrm>
            <a:off x="1258888" y="2636838"/>
            <a:ext cx="4911725" cy="708025"/>
          </a:xfrm>
          <a:prstGeom prst="rect">
            <a:avLst/>
          </a:prstGeom>
          <a:noFill/>
          <a:ln w="9525">
            <a:solidFill>
              <a:srgbClr val="0000FF"/>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zh-CN" sz="2000" b="1">
                <a:latin typeface="华文楷体" panose="02010600040101010101" pitchFamily="2" charset="-122"/>
                <a:ea typeface="华文楷体" panose="02010600040101010101" pitchFamily="2" charset="-122"/>
              </a:rPr>
              <a:t>借：</a:t>
            </a:r>
            <a:r>
              <a:rPr lang="zh-CN" altLang="en-US" sz="2000" b="1">
                <a:latin typeface="华文楷体" panose="02010600040101010101" pitchFamily="2" charset="-122"/>
                <a:ea typeface="华文楷体" panose="02010600040101010101" pitchFamily="2" charset="-122"/>
              </a:rPr>
              <a:t>租赁负债</a:t>
            </a:r>
            <a:r>
              <a:rPr lang="en-US" altLang="zh-CN" sz="2000" b="1">
                <a:latin typeface="华文楷体" panose="02010600040101010101" pitchFamily="2" charset="-122"/>
                <a:ea typeface="华文楷体" panose="02010600040101010101" pitchFamily="2" charset="-122"/>
              </a:rPr>
              <a:t>——</a:t>
            </a:r>
            <a:r>
              <a:rPr lang="zh-CN" altLang="en-US" sz="2000" b="1">
                <a:latin typeface="华文楷体" panose="02010600040101010101" pitchFamily="2" charset="-122"/>
                <a:ea typeface="华文楷体" panose="02010600040101010101" pitchFamily="2" charset="-122"/>
              </a:rPr>
              <a:t>租赁付款额</a:t>
            </a:r>
            <a:endParaRPr lang="zh-CN" altLang="zh-CN" sz="2000" b="1">
              <a:latin typeface="华文楷体" panose="02010600040101010101" pitchFamily="2" charset="-122"/>
              <a:ea typeface="华文楷体" panose="02010600040101010101" pitchFamily="2" charset="-122"/>
            </a:endParaRPr>
          </a:p>
          <a:p>
            <a:pPr eaLnBrk="1" hangingPunct="1">
              <a:spcBef>
                <a:spcPct val="0"/>
              </a:spcBef>
              <a:buClrTx/>
              <a:buSzTx/>
              <a:buFontTx/>
              <a:buNone/>
            </a:pPr>
            <a:r>
              <a:rPr lang="en-US" altLang="zh-CN" sz="2000" b="1">
                <a:latin typeface="华文楷体" panose="02010600040101010101" pitchFamily="2" charset="-122"/>
                <a:ea typeface="华文楷体" panose="02010600040101010101" pitchFamily="2" charset="-122"/>
              </a:rPr>
              <a:t>   </a:t>
            </a:r>
            <a:r>
              <a:rPr lang="zh-CN" altLang="zh-CN" sz="2000" b="1">
                <a:latin typeface="华文楷体" panose="02010600040101010101" pitchFamily="2" charset="-122"/>
                <a:ea typeface="华文楷体" panose="02010600040101010101" pitchFamily="2" charset="-122"/>
              </a:rPr>
              <a:t>贷：银行存款</a:t>
            </a:r>
            <a:r>
              <a:rPr lang="en-US" altLang="zh-CN" sz="2000" b="1">
                <a:latin typeface="华文楷体" panose="02010600040101010101" pitchFamily="2" charset="-122"/>
                <a:ea typeface="华文楷体" panose="02010600040101010101" pitchFamily="2" charset="-122"/>
              </a:rPr>
              <a:t>         </a:t>
            </a:r>
          </a:p>
        </p:txBody>
      </p:sp>
      <p:sp>
        <p:nvSpPr>
          <p:cNvPr id="37892" name="TextBox 5"/>
          <p:cNvSpPr txBox="1">
            <a:spLocks noChangeArrowheads="1"/>
          </p:cNvSpPr>
          <p:nvPr/>
        </p:nvSpPr>
        <p:spPr bwMode="auto">
          <a:xfrm>
            <a:off x="1247775" y="3530600"/>
            <a:ext cx="4922838" cy="708025"/>
          </a:xfrm>
          <a:prstGeom prst="rect">
            <a:avLst/>
          </a:prstGeom>
          <a:noFill/>
          <a:ln w="9525">
            <a:solidFill>
              <a:srgbClr val="0000FF"/>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zh-CN" sz="2000" b="1">
                <a:latin typeface="华文楷体" panose="02010600040101010101" pitchFamily="2" charset="-122"/>
                <a:ea typeface="华文楷体" panose="02010600040101010101" pitchFamily="2" charset="-122"/>
              </a:rPr>
              <a:t>借：财务费用</a:t>
            </a:r>
            <a:r>
              <a:rPr lang="en-US" altLang="zh-CN" sz="2000" b="1">
                <a:latin typeface="华文楷体" panose="02010600040101010101" pitchFamily="2" charset="-122"/>
                <a:ea typeface="华文楷体" panose="02010600040101010101" pitchFamily="2" charset="-122"/>
              </a:rPr>
              <a:t>                                </a:t>
            </a:r>
            <a:endParaRPr lang="zh-CN" altLang="zh-CN" sz="2000" b="1">
              <a:latin typeface="华文楷体" panose="02010600040101010101" pitchFamily="2" charset="-122"/>
              <a:ea typeface="华文楷体" panose="02010600040101010101" pitchFamily="2" charset="-122"/>
            </a:endParaRPr>
          </a:p>
          <a:p>
            <a:pPr eaLnBrk="1" hangingPunct="1">
              <a:spcBef>
                <a:spcPct val="0"/>
              </a:spcBef>
              <a:buClrTx/>
              <a:buSzTx/>
              <a:buFontTx/>
              <a:buNone/>
            </a:pPr>
            <a:r>
              <a:rPr lang="en-US" altLang="zh-CN" sz="2000" b="1">
                <a:latin typeface="华文楷体" panose="02010600040101010101" pitchFamily="2" charset="-122"/>
                <a:ea typeface="华文楷体" panose="02010600040101010101" pitchFamily="2" charset="-122"/>
              </a:rPr>
              <a:t>   </a:t>
            </a:r>
            <a:r>
              <a:rPr lang="zh-CN" altLang="zh-CN" sz="2000" b="1">
                <a:latin typeface="华文楷体" panose="02010600040101010101" pitchFamily="2" charset="-122"/>
                <a:ea typeface="华文楷体" panose="02010600040101010101" pitchFamily="2" charset="-122"/>
              </a:rPr>
              <a:t>贷：</a:t>
            </a:r>
            <a:r>
              <a:rPr lang="zh-CN" altLang="en-US" sz="2000" b="1">
                <a:latin typeface="华文楷体" panose="02010600040101010101" pitchFamily="2" charset="-122"/>
                <a:ea typeface="华文楷体" panose="02010600040101010101" pitchFamily="2" charset="-122"/>
              </a:rPr>
              <a:t>租赁负债</a:t>
            </a:r>
            <a:r>
              <a:rPr lang="en-US" altLang="zh-CN" sz="2000" b="1">
                <a:latin typeface="华文楷体" panose="02010600040101010101" pitchFamily="2" charset="-122"/>
                <a:ea typeface="华文楷体" panose="02010600040101010101" pitchFamily="2" charset="-122"/>
              </a:rPr>
              <a:t>——</a:t>
            </a:r>
            <a:r>
              <a:rPr lang="zh-CN" altLang="en-US" sz="2000" b="1">
                <a:latin typeface="华文楷体" panose="02010600040101010101" pitchFamily="2" charset="-122"/>
                <a:ea typeface="华文楷体" panose="02010600040101010101" pitchFamily="2" charset="-122"/>
              </a:rPr>
              <a:t>未确认融资费用</a:t>
            </a:r>
            <a:endParaRPr lang="zh-CN" altLang="en-US" sz="2000">
              <a:latin typeface="华文楷体" panose="02010600040101010101" pitchFamily="2" charset="-122"/>
              <a:ea typeface="华文楷体" panose="02010600040101010101" pitchFamily="2" charset="-122"/>
            </a:endParaRPr>
          </a:p>
        </p:txBody>
      </p:sp>
      <p:sp>
        <p:nvSpPr>
          <p:cNvPr id="37893" name="TextBox 5"/>
          <p:cNvSpPr txBox="1">
            <a:spLocks noChangeArrowheads="1"/>
          </p:cNvSpPr>
          <p:nvPr/>
        </p:nvSpPr>
        <p:spPr bwMode="auto">
          <a:xfrm>
            <a:off x="1247775" y="4365625"/>
            <a:ext cx="4922838" cy="708025"/>
          </a:xfrm>
          <a:prstGeom prst="rect">
            <a:avLst/>
          </a:prstGeom>
          <a:noFill/>
          <a:ln w="9525">
            <a:solidFill>
              <a:srgbClr val="0000FF"/>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zh-CN" sz="2000" b="1">
                <a:latin typeface="华文楷体" panose="02010600040101010101" pitchFamily="2" charset="-122"/>
                <a:ea typeface="华文楷体" panose="02010600040101010101" pitchFamily="2" charset="-122"/>
              </a:rPr>
              <a:t>借：</a:t>
            </a:r>
            <a:r>
              <a:rPr lang="zh-CN" altLang="en-US" sz="2000" b="1">
                <a:latin typeface="华文楷体" panose="02010600040101010101" pitchFamily="2" charset="-122"/>
                <a:ea typeface="华文楷体" panose="02010600040101010101" pitchFamily="2" charset="-122"/>
              </a:rPr>
              <a:t>有关</a:t>
            </a:r>
            <a:r>
              <a:rPr lang="zh-CN" altLang="zh-CN" sz="2000" b="1">
                <a:latin typeface="华文楷体" panose="02010600040101010101" pitchFamily="2" charset="-122"/>
                <a:ea typeface="华文楷体" panose="02010600040101010101" pitchFamily="2" charset="-122"/>
              </a:rPr>
              <a:t>费用</a:t>
            </a:r>
            <a:r>
              <a:rPr lang="en-US" altLang="zh-CN" sz="2000" b="1">
                <a:latin typeface="华文楷体" panose="02010600040101010101" pitchFamily="2" charset="-122"/>
                <a:ea typeface="华文楷体" panose="02010600040101010101" pitchFamily="2" charset="-122"/>
              </a:rPr>
              <a:t>                                </a:t>
            </a:r>
            <a:endParaRPr lang="zh-CN" altLang="zh-CN" sz="2000" b="1">
              <a:latin typeface="华文楷体" panose="02010600040101010101" pitchFamily="2" charset="-122"/>
              <a:ea typeface="华文楷体" panose="02010600040101010101" pitchFamily="2" charset="-122"/>
            </a:endParaRPr>
          </a:p>
          <a:p>
            <a:pPr eaLnBrk="1" hangingPunct="1">
              <a:spcBef>
                <a:spcPct val="0"/>
              </a:spcBef>
              <a:buClrTx/>
              <a:buSzTx/>
              <a:buFontTx/>
              <a:buNone/>
            </a:pPr>
            <a:r>
              <a:rPr lang="en-US" altLang="zh-CN" sz="2000" b="1">
                <a:latin typeface="华文楷体" panose="02010600040101010101" pitchFamily="2" charset="-122"/>
                <a:ea typeface="华文楷体" panose="02010600040101010101" pitchFamily="2" charset="-122"/>
              </a:rPr>
              <a:t>   </a:t>
            </a:r>
            <a:r>
              <a:rPr lang="zh-CN" altLang="zh-CN" sz="2000" b="1">
                <a:latin typeface="华文楷体" panose="02010600040101010101" pitchFamily="2" charset="-122"/>
                <a:ea typeface="华文楷体" panose="02010600040101010101" pitchFamily="2" charset="-122"/>
              </a:rPr>
              <a:t>贷：</a:t>
            </a:r>
            <a:r>
              <a:rPr lang="zh-CN" altLang="en-US" sz="2000" b="1">
                <a:latin typeface="华文楷体" panose="02010600040101010101" pitchFamily="2" charset="-122"/>
                <a:ea typeface="华文楷体" panose="02010600040101010101" pitchFamily="2" charset="-122"/>
              </a:rPr>
              <a:t>累计折旧</a:t>
            </a:r>
            <a:r>
              <a:rPr lang="en-US" altLang="zh-CN" sz="2000" b="1">
                <a:latin typeface="华文楷体" panose="02010600040101010101" pitchFamily="2" charset="-122"/>
                <a:ea typeface="华文楷体" panose="02010600040101010101" pitchFamily="2" charset="-122"/>
              </a:rPr>
              <a:t>——</a:t>
            </a:r>
            <a:r>
              <a:rPr lang="zh-CN" altLang="en-US" sz="2000" b="1">
                <a:latin typeface="华文楷体" panose="02010600040101010101" pitchFamily="2" charset="-122"/>
                <a:ea typeface="华文楷体" panose="02010600040101010101" pitchFamily="2" charset="-122"/>
              </a:rPr>
              <a:t>使用权资产累计折旧</a:t>
            </a:r>
            <a:endParaRPr lang="zh-CN" altLang="en-US" sz="2000">
              <a:latin typeface="华文楷体" panose="02010600040101010101" pitchFamily="2" charset="-122"/>
              <a:ea typeface="华文楷体" panose="02010600040101010101" pitchFamily="2" charset="-122"/>
            </a:endParaRPr>
          </a:p>
        </p:txBody>
      </p:sp>
      <p:sp>
        <p:nvSpPr>
          <p:cNvPr id="2" name="日期占位符 1"/>
          <p:cNvSpPr>
            <a:spLocks noGrp="1"/>
          </p:cNvSpPr>
          <p:nvPr>
            <p:ph type="dt" sz="quarter" idx="10"/>
          </p:nvPr>
        </p:nvSpPr>
        <p:spPr/>
        <p:txBody>
          <a:bodyPr/>
          <a:lstStyle/>
          <a:p>
            <a:pPr>
              <a:defRPr/>
            </a:pPr>
            <a:fld id="{BD9D8539-3C54-4CD2-BE13-72DA8746EA08}" type="datetime1">
              <a:rPr lang="zh-CN" altLang="en-US"/>
              <a:t>2026/3/30</a:t>
            </a:fld>
            <a:endParaRPr lang="zh-CN" altLang="en-US"/>
          </a:p>
        </p:txBody>
      </p:sp>
      <p:sp>
        <p:nvSpPr>
          <p:cNvPr id="37895"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484E6CB5-DEA6-4E18-9E77-F62F2D080CBD}" type="slidenum">
              <a:rPr lang="zh-CN" altLang="en-US" sz="1100" smtClean="0">
                <a:solidFill>
                  <a:srgbClr val="636363"/>
                </a:solidFill>
              </a:rPr>
              <a:t>100</a:t>
            </a:fld>
            <a:endParaRPr lang="zh-CN" altLang="en-US" sz="1100">
              <a:solidFill>
                <a:srgbClr val="636363"/>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a:xfrm>
            <a:off x="538572" y="162527"/>
            <a:ext cx="8066856" cy="747936"/>
          </a:xfrm>
        </p:spPr>
        <p:txBody>
          <a:bodyPr/>
          <a:lstStyle/>
          <a:p>
            <a:pPr algn="ctr" defTabSz="684530" eaLnBrk="1" hangingPunct="1"/>
            <a:r>
              <a:rPr lang="en-US" altLang="zh-CN" sz="2900" b="1" kern="1200" dirty="0">
                <a:solidFill>
                  <a:srgbClr val="0000FF"/>
                </a:solidFill>
                <a:latin typeface="黑体" panose="02010609060101010101" pitchFamily="49" charset="-122"/>
                <a:ea typeface="黑体" panose="02010609060101010101" pitchFamily="49" charset="-122"/>
                <a:cs typeface="+mn-cs"/>
              </a:rPr>
              <a:t>4.4 </a:t>
            </a:r>
            <a:r>
              <a:rPr lang="zh-CN" altLang="zh-CN" sz="2900" b="1" kern="1200" dirty="0">
                <a:solidFill>
                  <a:srgbClr val="0000FF"/>
                </a:solidFill>
                <a:latin typeface="黑体" panose="02010609060101010101" pitchFamily="49" charset="-122"/>
                <a:ea typeface="黑体" panose="02010609060101010101" pitchFamily="49" charset="-122"/>
                <a:cs typeface="+mn-cs"/>
              </a:rPr>
              <a:t>租赁中的特殊会计问题</a:t>
            </a:r>
            <a:endParaRPr lang="zh-CN" altLang="en-US" sz="2900" b="1" kern="1200" dirty="0">
              <a:solidFill>
                <a:srgbClr val="0000FF"/>
              </a:solidFill>
              <a:latin typeface="黑体" panose="02010609060101010101" pitchFamily="49" charset="-122"/>
              <a:ea typeface="黑体" panose="02010609060101010101" pitchFamily="49" charset="-122"/>
              <a:cs typeface="+mn-cs"/>
            </a:endParaRPr>
          </a:p>
        </p:txBody>
      </p:sp>
      <p:sp>
        <p:nvSpPr>
          <p:cNvPr id="53251" name="内容占位符 2"/>
          <p:cNvSpPr>
            <a:spLocks noGrp="1"/>
          </p:cNvSpPr>
          <p:nvPr>
            <p:ph idx="1"/>
          </p:nvPr>
        </p:nvSpPr>
        <p:spPr>
          <a:xfrm>
            <a:off x="395288" y="1484313"/>
            <a:ext cx="8569325" cy="4681537"/>
          </a:xfrm>
        </p:spPr>
        <p:txBody>
          <a:bodyPr/>
          <a:lstStyle/>
          <a:p>
            <a:pPr eaLnBrk="1" hangingPunct="1"/>
            <a:r>
              <a:rPr lang="zh-CN" altLang="en-US" sz="2800" b="1" dirty="0">
                <a:solidFill>
                  <a:srgbClr val="0000FF"/>
                </a:solidFill>
                <a:latin typeface="隶书" panose="02010509060101010101" pitchFamily="49" charset="-122"/>
                <a:ea typeface="隶书" panose="02010509060101010101" pitchFamily="49" charset="-122"/>
              </a:rPr>
              <a:t>销售型租赁</a:t>
            </a:r>
            <a:endParaRPr lang="en-US" altLang="zh-CN" sz="2800" b="1" dirty="0">
              <a:solidFill>
                <a:srgbClr val="0000FF"/>
              </a:solidFill>
              <a:latin typeface="隶书" panose="02010509060101010101" pitchFamily="49" charset="-122"/>
              <a:ea typeface="隶书" panose="02010509060101010101" pitchFamily="49" charset="-122"/>
            </a:endParaRPr>
          </a:p>
          <a:p>
            <a:pPr lvl="1"/>
            <a:r>
              <a:rPr lang="zh-CN" altLang="en-US" sz="2400" b="1" dirty="0">
                <a:latin typeface="华文楷体" panose="02010600040101010101" pitchFamily="2" charset="-122"/>
                <a:ea typeface="华文楷体" panose="02010600040101010101" pitchFamily="2" charset="-122"/>
              </a:rPr>
              <a:t>在销售型融资租赁中，出租人的利润来自两个部分：销售毛利和融资租赁的利息收入</a:t>
            </a:r>
            <a:endParaRPr lang="en-US" altLang="zh-CN" sz="2400" b="1" dirty="0">
              <a:latin typeface="华文楷体" panose="02010600040101010101" pitchFamily="2" charset="-122"/>
              <a:ea typeface="华文楷体" panose="02010600040101010101" pitchFamily="2" charset="-122"/>
            </a:endParaRPr>
          </a:p>
          <a:p>
            <a:pPr lvl="1"/>
            <a:r>
              <a:rPr lang="zh-CN" altLang="en-US" sz="2400" b="1" dirty="0">
                <a:latin typeface="华文楷体" panose="02010600040101010101" pitchFamily="2" charset="-122"/>
                <a:ea typeface="华文楷体" panose="02010600040101010101" pitchFamily="2" charset="-122"/>
              </a:rPr>
              <a:t>收入确认与成本结转</a:t>
            </a:r>
            <a:endParaRPr lang="en-US" altLang="zh-CN" sz="2400" b="1" dirty="0">
              <a:latin typeface="华文楷体" panose="02010600040101010101" pitchFamily="2" charset="-122"/>
              <a:ea typeface="华文楷体" panose="02010600040101010101" pitchFamily="2" charset="-122"/>
            </a:endParaRPr>
          </a:p>
          <a:p>
            <a:pPr lvl="2"/>
            <a:r>
              <a:rPr lang="zh-CN" altLang="zh-CN" sz="2000" b="1" dirty="0">
                <a:latin typeface="华文楷体" panose="02010600040101010101" pitchFamily="2" charset="-122"/>
                <a:ea typeface="华文楷体" panose="02010600040101010101" pitchFamily="2" charset="-122"/>
              </a:rPr>
              <a:t>生产商或经销商作为出租人的融资租赁，在租赁期开始日，该出租人应当按照租赁资产公允价值与租赁收款额按市场利率折现的现值两者孰低确认收入，并按照租赁资产账面价值扣除未担保余值的现值后的余额结转销售成本。</a:t>
            </a:r>
          </a:p>
          <a:p>
            <a:pPr lvl="1"/>
            <a:r>
              <a:rPr lang="zh-CN" altLang="en-US" sz="2400" b="1" dirty="0">
                <a:latin typeface="华文楷体" panose="02010600040101010101" pitchFamily="2" charset="-122"/>
                <a:ea typeface="华文楷体" panose="02010600040101010101" pitchFamily="2" charset="-122"/>
              </a:rPr>
              <a:t>初始直接费用</a:t>
            </a:r>
            <a:endParaRPr lang="en-US" altLang="zh-CN" sz="2400" b="1" dirty="0">
              <a:latin typeface="华文楷体" panose="02010600040101010101" pitchFamily="2" charset="-122"/>
              <a:ea typeface="华文楷体" panose="02010600040101010101" pitchFamily="2" charset="-122"/>
            </a:endParaRPr>
          </a:p>
          <a:p>
            <a:pPr lvl="2"/>
            <a:r>
              <a:rPr lang="zh-CN" altLang="zh-CN" sz="2000" b="1" dirty="0">
                <a:latin typeface="华文楷体" panose="02010600040101010101" pitchFamily="2" charset="-122"/>
                <a:ea typeface="华文楷体" panose="02010600040101010101" pitchFamily="2" charset="-122"/>
              </a:rPr>
              <a:t>生产商或经销商出租人为取得融资租赁发生的成本，应当在租赁期开始日计入当期损益。</a:t>
            </a:r>
            <a:r>
              <a:rPr lang="zh-CN" altLang="en-US" sz="2000" b="1" dirty="0">
                <a:latin typeface="华文楷体" panose="02010600040101010101" pitchFamily="2" charset="-122"/>
                <a:ea typeface="华文楷体" panose="02010600040101010101" pitchFamily="2" charset="-122"/>
              </a:rPr>
              <a:t>（</a:t>
            </a:r>
            <a:r>
              <a:rPr lang="zh-CN" altLang="en-US" sz="2000" b="1" dirty="0">
                <a:solidFill>
                  <a:srgbClr val="0000FF"/>
                </a:solidFill>
                <a:latin typeface="华文楷体" panose="02010600040101010101" pitchFamily="2" charset="-122"/>
                <a:ea typeface="华文楷体" panose="02010600040101010101" pitchFamily="2" charset="-122"/>
              </a:rPr>
              <a:t>区别于其他融资租赁</a:t>
            </a:r>
            <a:r>
              <a:rPr lang="zh-CN" altLang="en-US" sz="2000" b="1" dirty="0">
                <a:latin typeface="华文楷体" panose="02010600040101010101" pitchFamily="2" charset="-122"/>
                <a:ea typeface="华文楷体" panose="02010600040101010101" pitchFamily="2" charset="-122"/>
              </a:rPr>
              <a:t>）</a:t>
            </a:r>
            <a:endParaRPr lang="zh-CN" altLang="zh-CN" sz="2000" b="1" dirty="0">
              <a:latin typeface="华文楷体" panose="02010600040101010101" pitchFamily="2" charset="-122"/>
              <a:ea typeface="华文楷体" panose="02010600040101010101" pitchFamily="2" charset="-122"/>
            </a:endParaRPr>
          </a:p>
          <a:p>
            <a:pPr lvl="1" eaLnBrk="1" hangingPunct="1">
              <a:buFont typeface="Wingdings 2" panose="05020102010507070707" pitchFamily="18" charset="2"/>
              <a:buChar char="ß"/>
            </a:pPr>
            <a:endParaRPr lang="en-US" altLang="zh-CN" sz="2400" b="1" dirty="0">
              <a:latin typeface="楷体" panose="02010609060101010101" pitchFamily="49" charset="-122"/>
              <a:ea typeface="楷体" panose="02010609060101010101" pitchFamily="49" charset="-122"/>
            </a:endParaRPr>
          </a:p>
        </p:txBody>
      </p:sp>
      <p:sp>
        <p:nvSpPr>
          <p:cNvPr id="2" name="日期占位符 1"/>
          <p:cNvSpPr>
            <a:spLocks noGrp="1"/>
          </p:cNvSpPr>
          <p:nvPr>
            <p:ph type="dt" sz="quarter" idx="10"/>
          </p:nvPr>
        </p:nvSpPr>
        <p:spPr/>
        <p:txBody>
          <a:bodyPr/>
          <a:lstStyle/>
          <a:p>
            <a:pPr>
              <a:defRPr/>
            </a:pPr>
            <a:fld id="{A80ECCA0-4C8C-4D05-A102-0A1B4DB2A00E}" type="datetime1">
              <a:rPr lang="zh-CN" altLang="en-US"/>
              <a:t>2026/3/30</a:t>
            </a:fld>
            <a:endParaRPr lang="zh-CN" altLang="en-US"/>
          </a:p>
        </p:txBody>
      </p:sp>
      <p:sp>
        <p:nvSpPr>
          <p:cNvPr id="53253"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680682BD-B1C5-4935-8923-76DDFF99AD70}" type="slidenum">
              <a:rPr lang="zh-CN" altLang="en-US" sz="1100" smtClean="0">
                <a:solidFill>
                  <a:srgbClr val="636363"/>
                </a:solidFill>
              </a:rPr>
              <a:t>101</a:t>
            </a:fld>
            <a:endParaRPr lang="zh-CN" altLang="en-US" sz="1100">
              <a:solidFill>
                <a:srgbClr val="636363"/>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fld id="{FA4D6C02-94DE-4B17-8CD3-B51DD0A917C7}" type="datetime1">
              <a:rPr lang="zh-CN" altLang="en-US" smtClean="0"/>
              <a:t>2026/3/30</a:t>
            </a:fld>
            <a:endParaRPr lang="zh-CN" altLang="en-US"/>
          </a:p>
        </p:txBody>
      </p:sp>
      <p:sp>
        <p:nvSpPr>
          <p:cNvPr id="54275"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41193A9B-0B24-4C63-95BF-3EF381747E43}" type="slidenum">
              <a:rPr lang="zh-CN" altLang="en-US" sz="1100" smtClean="0">
                <a:solidFill>
                  <a:srgbClr val="636363"/>
                </a:solidFill>
              </a:rPr>
              <a:t>102</a:t>
            </a:fld>
            <a:endParaRPr lang="zh-CN" altLang="en-US" sz="1100">
              <a:solidFill>
                <a:srgbClr val="636363"/>
              </a:solidFill>
            </a:endParaRPr>
          </a:p>
        </p:txBody>
      </p:sp>
      <p:sp>
        <p:nvSpPr>
          <p:cNvPr id="53252" name="文本框 3"/>
          <p:cNvSpPr txBox="1">
            <a:spLocks noChangeArrowheads="1"/>
          </p:cNvSpPr>
          <p:nvPr/>
        </p:nvSpPr>
        <p:spPr bwMode="auto">
          <a:xfrm>
            <a:off x="468313" y="115888"/>
            <a:ext cx="8424862" cy="34163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1800" b="1">
                <a:solidFill>
                  <a:srgbClr val="C00000"/>
                </a:solidFill>
                <a:latin typeface="仿宋" panose="02010609060101010101" charset="-122"/>
                <a:ea typeface="仿宋" panose="02010609060101010101" charset="-122"/>
              </a:rPr>
              <a:t>例题</a:t>
            </a:r>
            <a:r>
              <a:rPr lang="zh-CN" altLang="en-US" sz="1800" b="1">
                <a:latin typeface="仿宋" panose="02010609060101010101" charset="-122"/>
                <a:ea typeface="仿宋" panose="02010609060101010101" charset="-122"/>
              </a:rPr>
              <a:t>：甲公司是一家设备生产商，与乙公司（生产型企业）签订了一份租赁合同，向乙公司出租所生产的设备，租赁合同主要条款入下：</a:t>
            </a:r>
            <a:endParaRPr lang="en-US" altLang="zh-CN" sz="1800" b="1">
              <a:latin typeface="仿宋" panose="02010609060101010101" charset="-122"/>
              <a:ea typeface="仿宋" panose="02010609060101010101" charset="-122"/>
            </a:endParaRP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a:t>
            </a:r>
            <a:r>
              <a:rPr lang="en-US" altLang="zh-CN" sz="1800" b="1">
                <a:latin typeface="仿宋" panose="02010609060101010101" charset="-122"/>
                <a:ea typeface="仿宋" panose="02010609060101010101" charset="-122"/>
              </a:rPr>
              <a:t>1</a:t>
            </a:r>
            <a:r>
              <a:rPr lang="zh-CN" altLang="en-US" sz="1800" b="1">
                <a:latin typeface="仿宋" panose="02010609060101010101" charset="-122"/>
                <a:ea typeface="仿宋" panose="02010609060101010101" charset="-122"/>
              </a:rPr>
              <a:t>）租赁资产：设备</a:t>
            </a:r>
            <a:r>
              <a:rPr lang="en-US" altLang="zh-CN" sz="1800" b="1">
                <a:latin typeface="仿宋" panose="02010609060101010101" charset="-122"/>
                <a:ea typeface="仿宋" panose="02010609060101010101" charset="-122"/>
              </a:rPr>
              <a:t>A</a:t>
            </a:r>
            <a:r>
              <a:rPr lang="zh-CN" altLang="en-US" sz="1800" b="1">
                <a:latin typeface="仿宋" panose="02010609060101010101" charset="-122"/>
                <a:ea typeface="仿宋" panose="02010609060101010101" charset="-122"/>
              </a:rPr>
              <a:t>。（</a:t>
            </a:r>
            <a:r>
              <a:rPr lang="en-US" altLang="zh-CN" sz="1800" b="1">
                <a:latin typeface="仿宋" panose="02010609060101010101" charset="-122"/>
                <a:ea typeface="仿宋" panose="02010609060101010101" charset="-122"/>
              </a:rPr>
              <a:t>2</a:t>
            </a:r>
            <a:r>
              <a:rPr lang="zh-CN" altLang="en-US" sz="1800" b="1">
                <a:latin typeface="仿宋" panose="02010609060101010101" charset="-122"/>
                <a:ea typeface="仿宋" panose="02010609060101010101" charset="-122"/>
              </a:rPr>
              <a:t>）租赁期开始日：</a:t>
            </a:r>
            <a:r>
              <a:rPr lang="en-US" altLang="zh-CN" sz="1800" b="1">
                <a:latin typeface="仿宋" panose="02010609060101010101" charset="-122"/>
                <a:ea typeface="仿宋" panose="02010609060101010101" charset="-122"/>
              </a:rPr>
              <a:t>2020</a:t>
            </a:r>
            <a:r>
              <a:rPr lang="zh-CN" altLang="en-US" sz="1800" b="1">
                <a:latin typeface="仿宋" panose="02010609060101010101" charset="-122"/>
                <a:ea typeface="仿宋" panose="02010609060101010101" charset="-122"/>
              </a:rPr>
              <a:t>年</a:t>
            </a:r>
            <a:r>
              <a:rPr lang="en-US" altLang="zh-CN" sz="1800" b="1">
                <a:latin typeface="仿宋" panose="02010609060101010101" charset="-122"/>
                <a:ea typeface="仿宋" panose="02010609060101010101" charset="-122"/>
              </a:rPr>
              <a:t>1</a:t>
            </a:r>
            <a:r>
              <a:rPr lang="zh-CN" altLang="en-US" sz="1800" b="1">
                <a:latin typeface="仿宋" panose="02010609060101010101" charset="-122"/>
                <a:ea typeface="仿宋" panose="02010609060101010101" charset="-122"/>
              </a:rPr>
              <a:t>月</a:t>
            </a:r>
            <a:r>
              <a:rPr lang="en-US" altLang="zh-CN" sz="1800" b="1">
                <a:latin typeface="仿宋" panose="02010609060101010101" charset="-122"/>
                <a:ea typeface="仿宋" panose="02010609060101010101" charset="-122"/>
              </a:rPr>
              <a:t>1</a:t>
            </a:r>
            <a:r>
              <a:rPr lang="zh-CN" altLang="en-US" sz="1800" b="1">
                <a:latin typeface="仿宋" panose="02010609060101010101" charset="-122"/>
                <a:ea typeface="仿宋" panose="02010609060101010101" charset="-122"/>
              </a:rPr>
              <a:t>日。</a:t>
            </a:r>
            <a:endParaRPr lang="en-US" altLang="zh-CN" sz="1800" b="1">
              <a:latin typeface="仿宋" panose="02010609060101010101" charset="-122"/>
              <a:ea typeface="仿宋" panose="02010609060101010101" charset="-122"/>
            </a:endParaRP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a:t>
            </a:r>
            <a:r>
              <a:rPr lang="en-US" altLang="zh-CN" sz="1800" b="1">
                <a:latin typeface="仿宋" panose="02010609060101010101" charset="-122"/>
                <a:ea typeface="仿宋" panose="02010609060101010101" charset="-122"/>
              </a:rPr>
              <a:t>3</a:t>
            </a:r>
            <a:r>
              <a:rPr lang="zh-CN" altLang="en-US" sz="1800" b="1">
                <a:latin typeface="仿宋" panose="02010609060101010101" charset="-122"/>
                <a:ea typeface="仿宋" panose="02010609060101010101" charset="-122"/>
              </a:rPr>
              <a:t>）租赁期：</a:t>
            </a:r>
            <a:r>
              <a:rPr lang="en-US" altLang="zh-CN" sz="1800" b="1">
                <a:latin typeface="仿宋" panose="02010609060101010101" charset="-122"/>
                <a:ea typeface="仿宋" panose="02010609060101010101" charset="-122"/>
              </a:rPr>
              <a:t>2020.1.1-2022.12.31</a:t>
            </a:r>
            <a:r>
              <a:rPr lang="zh-CN" altLang="en-US" sz="1800" b="1">
                <a:latin typeface="仿宋" panose="02010609060101010101" charset="-122"/>
                <a:ea typeface="仿宋" panose="02010609060101010101" charset="-122"/>
              </a:rPr>
              <a:t>，共</a:t>
            </a:r>
            <a:r>
              <a:rPr lang="en-US" altLang="zh-CN" sz="1800" b="1">
                <a:latin typeface="仿宋" panose="02010609060101010101" charset="-122"/>
                <a:ea typeface="仿宋" panose="02010609060101010101" charset="-122"/>
              </a:rPr>
              <a:t>3</a:t>
            </a:r>
            <a:r>
              <a:rPr lang="zh-CN" altLang="en-US" sz="1800" b="1">
                <a:latin typeface="仿宋" panose="02010609060101010101" charset="-122"/>
                <a:ea typeface="仿宋" panose="02010609060101010101" charset="-122"/>
              </a:rPr>
              <a:t>年。</a:t>
            </a:r>
            <a:endParaRPr lang="en-US" altLang="zh-CN" sz="1800" b="1">
              <a:latin typeface="仿宋" panose="02010609060101010101" charset="-122"/>
              <a:ea typeface="仿宋" panose="02010609060101010101" charset="-122"/>
            </a:endParaRP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a:t>
            </a:r>
            <a:r>
              <a:rPr lang="en-US" altLang="zh-CN" sz="1800" b="1">
                <a:latin typeface="仿宋" panose="02010609060101010101" charset="-122"/>
                <a:ea typeface="仿宋" panose="02010609060101010101" charset="-122"/>
              </a:rPr>
              <a:t>4</a:t>
            </a:r>
            <a:r>
              <a:rPr lang="zh-CN" altLang="en-US" sz="1800" b="1">
                <a:latin typeface="仿宋" panose="02010609060101010101" charset="-122"/>
                <a:ea typeface="仿宋" panose="02010609060101010101" charset="-122"/>
              </a:rPr>
              <a:t>）租赁合同规定的利率为</a:t>
            </a:r>
            <a:r>
              <a:rPr lang="en-US" altLang="zh-CN" sz="1800" b="1">
                <a:latin typeface="仿宋" panose="02010609060101010101" charset="-122"/>
                <a:ea typeface="仿宋" panose="02010609060101010101" charset="-122"/>
              </a:rPr>
              <a:t>5%</a:t>
            </a:r>
            <a:r>
              <a:rPr lang="zh-CN" altLang="en-US" sz="1800" b="1">
                <a:latin typeface="仿宋" panose="02010609060101010101" charset="-122"/>
                <a:ea typeface="仿宋" panose="02010609060101010101" charset="-122"/>
              </a:rPr>
              <a:t>（年利率），与市场利率相同；</a:t>
            </a:r>
            <a:endParaRPr lang="en-US" altLang="zh-CN" sz="1800" b="1">
              <a:latin typeface="仿宋" panose="02010609060101010101" charset="-122"/>
              <a:ea typeface="仿宋" panose="02010609060101010101" charset="-122"/>
            </a:endParaRPr>
          </a:p>
          <a:p>
            <a:pPr>
              <a:spcBef>
                <a:spcPct val="0"/>
              </a:spcBef>
              <a:buClrTx/>
              <a:buSzTx/>
              <a:buFontTx/>
              <a:buNone/>
            </a:pPr>
            <a:r>
              <a:rPr lang="zh-CN" altLang="en-US" sz="1800" b="1">
                <a:latin typeface="仿宋" panose="02010609060101010101" charset="-122"/>
                <a:ea typeface="仿宋" panose="02010609060101010101" charset="-122"/>
              </a:rPr>
              <a:t>  （</a:t>
            </a:r>
            <a:r>
              <a:rPr lang="en-US" altLang="zh-CN" sz="1800" b="1">
                <a:latin typeface="仿宋" panose="02010609060101010101" charset="-122"/>
                <a:ea typeface="仿宋" panose="02010609060101010101" charset="-122"/>
              </a:rPr>
              <a:t>5</a:t>
            </a:r>
            <a:r>
              <a:rPr lang="zh-CN" altLang="en-US" sz="1800" b="1">
                <a:latin typeface="仿宋" panose="02010609060101010101" charset="-122"/>
                <a:ea typeface="仿宋" panose="02010609060101010101" charset="-122"/>
              </a:rPr>
              <a:t>）该设备在</a:t>
            </a:r>
            <a:r>
              <a:rPr lang="en-US" altLang="zh-CN" sz="1800" b="1">
                <a:latin typeface="仿宋" panose="02010609060101010101" charset="-122"/>
                <a:ea typeface="仿宋" panose="02010609060101010101" charset="-122"/>
              </a:rPr>
              <a:t>2020.1.1</a:t>
            </a:r>
            <a:r>
              <a:rPr lang="zh-CN" altLang="en-US" sz="1800" b="1">
                <a:latin typeface="仿宋" panose="02010609060101010101" charset="-122"/>
                <a:ea typeface="仿宋" panose="02010609060101010101" charset="-122"/>
              </a:rPr>
              <a:t>的公允价值为</a:t>
            </a:r>
            <a:r>
              <a:rPr lang="en-US" altLang="zh-CN" sz="1800" b="1">
                <a:latin typeface="仿宋" panose="02010609060101010101" charset="-122"/>
                <a:ea typeface="仿宋" panose="02010609060101010101" charset="-122"/>
              </a:rPr>
              <a:t>2 700 000</a:t>
            </a:r>
            <a:r>
              <a:rPr lang="zh-CN" altLang="en-US" sz="1800" b="1">
                <a:latin typeface="仿宋" panose="02010609060101010101" charset="-122"/>
                <a:ea typeface="仿宋" panose="02010609060101010101" charset="-122"/>
              </a:rPr>
              <a:t>元，账面价值为</a:t>
            </a:r>
            <a:r>
              <a:rPr lang="en-US" altLang="zh-CN" sz="1800" b="1">
                <a:latin typeface="仿宋" panose="02010609060101010101" charset="-122"/>
                <a:ea typeface="仿宋" panose="02010609060101010101" charset="-122"/>
              </a:rPr>
              <a:t>2 000 000</a:t>
            </a:r>
            <a:r>
              <a:rPr lang="zh-CN" altLang="en-US" sz="1800" b="1">
                <a:latin typeface="仿宋" panose="02010609060101010101" charset="-122"/>
                <a:ea typeface="仿宋" panose="02010609060101010101" charset="-122"/>
              </a:rPr>
              <a:t>元。</a:t>
            </a:r>
            <a:endParaRPr lang="en-US" altLang="zh-CN" sz="1800" b="1">
              <a:latin typeface="仿宋" panose="02010609060101010101" charset="-122"/>
              <a:ea typeface="仿宋" panose="02010609060101010101" charset="-122"/>
            </a:endParaRP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a:t>
            </a:r>
            <a:r>
              <a:rPr lang="en-US" altLang="zh-CN" sz="1800" b="1">
                <a:latin typeface="仿宋" panose="02010609060101010101" charset="-122"/>
                <a:ea typeface="仿宋" panose="02010609060101010101" charset="-122"/>
              </a:rPr>
              <a:t>6</a:t>
            </a:r>
            <a:r>
              <a:rPr lang="zh-CN" altLang="en-US" sz="1800" b="1">
                <a:latin typeface="仿宋" panose="02010609060101010101" charset="-122"/>
                <a:ea typeface="仿宋" panose="02010609060101010101" charset="-122"/>
              </a:rPr>
              <a:t>）甲公司取得该租赁发生的相关成本为</a:t>
            </a:r>
            <a:r>
              <a:rPr lang="en-US" altLang="zh-CN" sz="1800" b="1">
                <a:latin typeface="仿宋" panose="02010609060101010101" charset="-122"/>
                <a:ea typeface="仿宋" panose="02010609060101010101" charset="-122"/>
              </a:rPr>
              <a:t>5000</a:t>
            </a:r>
            <a:r>
              <a:rPr lang="zh-CN" altLang="en-US" sz="1800" b="1">
                <a:latin typeface="仿宋" panose="02010609060101010101" charset="-122"/>
                <a:ea typeface="仿宋" panose="02010609060101010101" charset="-122"/>
              </a:rPr>
              <a:t>元。</a:t>
            </a:r>
            <a:endParaRPr lang="en-US" altLang="zh-CN" sz="1800" b="1">
              <a:latin typeface="仿宋" panose="02010609060101010101" charset="-122"/>
              <a:ea typeface="仿宋" panose="02010609060101010101" charset="-122"/>
            </a:endParaRP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solidFill>
                  <a:srgbClr val="0000FF"/>
                </a:solidFill>
                <a:latin typeface="仿宋" panose="02010609060101010101" charset="-122"/>
                <a:ea typeface="仿宋" panose="02010609060101010101" charset="-122"/>
              </a:rPr>
              <a:t>（</a:t>
            </a:r>
            <a:r>
              <a:rPr lang="en-US" altLang="zh-CN" sz="1800" b="1">
                <a:solidFill>
                  <a:srgbClr val="0000FF"/>
                </a:solidFill>
                <a:latin typeface="仿宋" panose="02010609060101010101" charset="-122"/>
                <a:ea typeface="仿宋" panose="02010609060101010101" charset="-122"/>
              </a:rPr>
              <a:t>7</a:t>
            </a:r>
            <a:r>
              <a:rPr lang="zh-CN" altLang="en-US" sz="1800" b="1">
                <a:solidFill>
                  <a:srgbClr val="0000FF"/>
                </a:solidFill>
                <a:latin typeface="仿宋" panose="02010609060101010101" charset="-122"/>
                <a:ea typeface="仿宋" panose="02010609060101010101" charset="-122"/>
              </a:rPr>
              <a:t>）</a:t>
            </a:r>
            <a:r>
              <a:rPr lang="zh-CN" altLang="en-US" sz="1800" b="1">
                <a:latin typeface="仿宋" panose="02010609060101010101" charset="-122"/>
                <a:ea typeface="仿宋" panose="02010609060101010101" charset="-122"/>
              </a:rPr>
              <a:t>乙公司租赁期的每年末支付甲公司租赁费用</a:t>
            </a:r>
            <a:r>
              <a:rPr lang="en-US" altLang="zh-CN" sz="1800" b="1">
                <a:latin typeface="仿宋" panose="02010609060101010101" charset="-122"/>
                <a:ea typeface="仿宋" panose="02010609060101010101" charset="-122"/>
              </a:rPr>
              <a:t>1 000 000</a:t>
            </a:r>
            <a:r>
              <a:rPr lang="zh-CN" altLang="en-US" sz="1800" b="1">
                <a:latin typeface="仿宋" panose="02010609060101010101" charset="-122"/>
                <a:ea typeface="仿宋" panose="02010609060101010101" charset="-122"/>
              </a:rPr>
              <a:t>元。</a:t>
            </a:r>
            <a:endParaRPr lang="en-US" altLang="zh-CN" sz="1800" b="1">
              <a:latin typeface="仿宋" panose="02010609060101010101" charset="-122"/>
              <a:ea typeface="仿宋" panose="02010609060101010101" charset="-122"/>
            </a:endParaRP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a:t>
            </a:r>
            <a:r>
              <a:rPr lang="en-US" altLang="zh-CN" sz="1800" b="1">
                <a:latin typeface="仿宋" panose="02010609060101010101" charset="-122"/>
                <a:ea typeface="仿宋" panose="02010609060101010101" charset="-122"/>
              </a:rPr>
              <a:t>8</a:t>
            </a:r>
            <a:r>
              <a:rPr lang="zh-CN" altLang="en-US" sz="1800" b="1">
                <a:latin typeface="仿宋" panose="02010609060101010101" charset="-122"/>
                <a:ea typeface="仿宋" panose="02010609060101010101" charset="-122"/>
              </a:rPr>
              <a:t>）该设备于</a:t>
            </a:r>
            <a:r>
              <a:rPr lang="en-US" altLang="zh-CN" sz="1800" b="1">
                <a:latin typeface="仿宋" panose="02010609060101010101" charset="-122"/>
                <a:ea typeface="仿宋" panose="02010609060101010101" charset="-122"/>
              </a:rPr>
              <a:t>2020.1.1</a:t>
            </a:r>
            <a:r>
              <a:rPr lang="zh-CN" altLang="en-US" sz="1800" b="1">
                <a:latin typeface="仿宋" panose="02010609060101010101" charset="-122"/>
                <a:ea typeface="仿宋" panose="02010609060101010101" charset="-122"/>
              </a:rPr>
              <a:t>交付给乙公司，预计使用寿命为</a:t>
            </a:r>
            <a:r>
              <a:rPr lang="en-US" altLang="zh-CN" sz="1800" b="1">
                <a:latin typeface="仿宋" panose="02010609060101010101" charset="-122"/>
                <a:ea typeface="仿宋" panose="02010609060101010101" charset="-122"/>
              </a:rPr>
              <a:t>8</a:t>
            </a:r>
            <a:r>
              <a:rPr lang="zh-CN" altLang="en-US" sz="1800" b="1">
                <a:latin typeface="仿宋" panose="02010609060101010101" charset="-122"/>
                <a:ea typeface="仿宋" panose="02010609060101010101" charset="-122"/>
              </a:rPr>
              <a:t>年，无残值；租赁期届满时，乙公司可以</a:t>
            </a:r>
            <a:r>
              <a:rPr lang="en-US" altLang="zh-CN" sz="1800" b="1">
                <a:latin typeface="仿宋" panose="02010609060101010101" charset="-122"/>
                <a:ea typeface="仿宋" panose="02010609060101010101" charset="-122"/>
              </a:rPr>
              <a:t>100</a:t>
            </a:r>
            <a:r>
              <a:rPr lang="zh-CN" altLang="en-US" sz="1800" b="1">
                <a:latin typeface="仿宋" panose="02010609060101010101" charset="-122"/>
                <a:ea typeface="仿宋" panose="02010609060101010101" charset="-122"/>
              </a:rPr>
              <a:t>元购买该设备，预计租赁到期日该设备的公允价值不低于</a:t>
            </a:r>
            <a:r>
              <a:rPr lang="en-US" altLang="zh-CN" sz="1800" b="1">
                <a:latin typeface="仿宋" panose="02010609060101010101" charset="-122"/>
                <a:ea typeface="仿宋" panose="02010609060101010101" charset="-122"/>
              </a:rPr>
              <a:t>1 500 000</a:t>
            </a:r>
            <a:r>
              <a:rPr lang="zh-CN" altLang="en-US" sz="1800" b="1">
                <a:latin typeface="仿宋" panose="02010609060101010101" charset="-122"/>
                <a:ea typeface="仿宋" panose="02010609060101010101" charset="-122"/>
              </a:rPr>
              <a:t>元，乙公司对此金额提供担保；租赁期内该设备的保险、维修等费用均由乙公司自行承担。假设不考虑其他因素和各项税费。</a:t>
            </a:r>
          </a:p>
        </p:txBody>
      </p:sp>
      <p:sp>
        <p:nvSpPr>
          <p:cNvPr id="2" name="文本框 1"/>
          <p:cNvSpPr txBox="1">
            <a:spLocks noChangeArrowheads="1"/>
          </p:cNvSpPr>
          <p:nvPr/>
        </p:nvSpPr>
        <p:spPr bwMode="auto">
          <a:xfrm>
            <a:off x="611188" y="3644900"/>
            <a:ext cx="77057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1800">
                <a:latin typeface="Arial" panose="020B0604020202020204" pitchFamily="34" charset="0"/>
                <a:ea typeface="宋体" panose="02010600030101010101" pitchFamily="2" charset="-122"/>
              </a:rPr>
              <a:t>分析：</a:t>
            </a:r>
            <a:endParaRPr lang="en-US" altLang="zh-CN" sz="1800">
              <a:latin typeface="Arial" panose="020B0604020202020204" pitchFamily="34" charset="0"/>
              <a:ea typeface="宋体" panose="02010600030101010101" pitchFamily="2" charset="-122"/>
            </a:endParaRPr>
          </a:p>
          <a:p>
            <a:pPr lvl="1">
              <a:spcBef>
                <a:spcPct val="0"/>
              </a:spcBef>
              <a:buClrTx/>
              <a:buSzTx/>
              <a:buFont typeface="Wingdings" panose="05000000000000000000" pitchFamily="2" charset="2"/>
              <a:buChar char="ü"/>
            </a:pPr>
            <a:r>
              <a:rPr lang="zh-CN" altLang="en-US" sz="1800" b="1">
                <a:latin typeface="仿宋" panose="02010609060101010101" charset="-122"/>
                <a:ea typeface="仿宋" panose="02010609060101010101" charset="-122"/>
              </a:rPr>
              <a:t>判断租赁类型：是否融资租赁？</a:t>
            </a:r>
            <a:endParaRPr lang="en-US" altLang="zh-CN" sz="1800" b="1">
              <a:latin typeface="仿宋" panose="02010609060101010101" charset="-122"/>
              <a:ea typeface="仿宋" panose="02010609060101010101" charset="-122"/>
            </a:endParaRPr>
          </a:p>
          <a:p>
            <a:pPr lvl="1">
              <a:spcBef>
                <a:spcPct val="0"/>
              </a:spcBef>
              <a:buClrTx/>
              <a:buSzTx/>
              <a:buFont typeface="Wingdings" panose="05000000000000000000" pitchFamily="2" charset="2"/>
              <a:buChar char="ü"/>
            </a:pPr>
            <a:r>
              <a:rPr lang="zh-CN" altLang="en-US" sz="1800" b="1">
                <a:latin typeface="仿宋" panose="02010609060101010101" charset="-122"/>
                <a:ea typeface="仿宋" panose="02010609060101010101" charset="-122"/>
              </a:rPr>
              <a:t>租赁开始日，租赁收款额的现值是？</a:t>
            </a:r>
            <a:endParaRPr lang="en-US" altLang="zh-CN" sz="1800" b="1">
              <a:latin typeface="仿宋" panose="02010609060101010101" charset="-122"/>
              <a:ea typeface="仿宋" panose="02010609060101010101" charset="-122"/>
            </a:endParaRPr>
          </a:p>
          <a:p>
            <a:pPr lvl="1">
              <a:spcBef>
                <a:spcPct val="0"/>
              </a:spcBef>
              <a:buClrTx/>
              <a:buSzTx/>
              <a:buFont typeface="Wingdings" panose="05000000000000000000" pitchFamily="2" charset="2"/>
              <a:buChar char="ü"/>
            </a:pPr>
            <a:r>
              <a:rPr lang="zh-CN" altLang="en-US" sz="1800" b="1">
                <a:latin typeface="仿宋" panose="02010609060101010101" charset="-122"/>
                <a:ea typeface="仿宋" panose="02010609060101010101" charset="-122"/>
              </a:rPr>
              <a:t>销售成本是多少？</a:t>
            </a:r>
            <a:endParaRPr lang="en-US" altLang="zh-CN" sz="1800" b="1">
              <a:latin typeface="仿宋" panose="02010609060101010101" charset="-122"/>
              <a:ea typeface="仿宋" panose="02010609060101010101" charset="-122"/>
            </a:endParaRPr>
          </a:p>
          <a:p>
            <a:pPr lvl="1">
              <a:spcBef>
                <a:spcPct val="0"/>
              </a:spcBef>
              <a:buClrTx/>
              <a:buSzTx/>
              <a:buFont typeface="Wingdings" panose="05000000000000000000" pitchFamily="2" charset="2"/>
              <a:buChar char="ü"/>
            </a:pPr>
            <a:r>
              <a:rPr lang="zh-CN" altLang="en-US" sz="1800" b="1">
                <a:latin typeface="仿宋" panose="02010609060101010101" charset="-122"/>
                <a:ea typeface="仿宋" panose="02010609060101010101" charset="-122"/>
              </a:rPr>
              <a:t>租赁收入如何计算？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wheel(1)">
                                      <p:cBhvr>
                                        <p:cTn id="7" dur="2000"/>
                                        <p:tgtEl>
                                          <p:spTgt spid="5325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548A5670-ADFF-4559-8A61-7FA3DA9E748C}" type="datetime1">
              <a:rPr lang="zh-CN" altLang="en-US" smtClean="0"/>
              <a:t>2026/3/30</a:t>
            </a:fld>
            <a:endParaRPr lang="zh-CN" altLang="en-US"/>
          </a:p>
        </p:txBody>
      </p:sp>
      <p:sp>
        <p:nvSpPr>
          <p:cNvPr id="55299"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9DB6D47C-3796-4B9D-AE03-F3400305ACC2}" type="slidenum">
              <a:rPr lang="zh-CN" altLang="en-US" sz="1100" smtClean="0">
                <a:solidFill>
                  <a:srgbClr val="636363"/>
                </a:solidFill>
              </a:rPr>
              <a:t>103</a:t>
            </a:fld>
            <a:endParaRPr lang="zh-CN" altLang="en-US" sz="1100">
              <a:solidFill>
                <a:srgbClr val="636363"/>
              </a:solidFill>
            </a:endParaRPr>
          </a:p>
        </p:txBody>
      </p:sp>
      <p:sp>
        <p:nvSpPr>
          <p:cNvPr id="55300" name="文本框 3"/>
          <p:cNvSpPr txBox="1">
            <a:spLocks noChangeArrowheads="1"/>
          </p:cNvSpPr>
          <p:nvPr/>
        </p:nvSpPr>
        <p:spPr bwMode="auto">
          <a:xfrm>
            <a:off x="179388" y="173038"/>
            <a:ext cx="885666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1800" b="1">
                <a:latin typeface="仿宋" panose="02010609060101010101" charset="-122"/>
                <a:ea typeface="仿宋" panose="02010609060101010101" charset="-122"/>
              </a:rPr>
              <a:t>第一、此租赁为融资租赁。</a:t>
            </a:r>
            <a:endParaRPr lang="en-US" altLang="zh-CN" sz="1800" b="1">
              <a:latin typeface="仿宋" panose="02010609060101010101" charset="-122"/>
              <a:ea typeface="仿宋" panose="02010609060101010101" charset="-122"/>
            </a:endParaRPr>
          </a:p>
          <a:p>
            <a:pPr>
              <a:spcBef>
                <a:spcPct val="0"/>
              </a:spcBef>
              <a:buClrTx/>
              <a:buSzTx/>
              <a:buFontTx/>
              <a:buNone/>
            </a:pPr>
            <a:r>
              <a:rPr lang="zh-CN" altLang="en-US" sz="1800" b="1">
                <a:latin typeface="仿宋" panose="02010609060101010101" charset="-122"/>
                <a:ea typeface="仿宋" panose="02010609060101010101" charset="-122"/>
              </a:rPr>
              <a:t>第二、租赁开始日的租赁收款额按市场利率折现的现值：</a:t>
            </a:r>
            <a:endParaRPr lang="en-US" altLang="zh-CN" sz="1800" b="1">
              <a:latin typeface="仿宋" panose="02010609060101010101" charset="-122"/>
              <a:ea typeface="仿宋" panose="02010609060101010101" charset="-122"/>
            </a:endParaRP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租赁收款额</a:t>
            </a:r>
            <a:r>
              <a:rPr lang="en-US" altLang="zh-CN" sz="1800" b="1">
                <a:latin typeface="仿宋" panose="02010609060101010101" charset="-122"/>
                <a:ea typeface="仿宋" panose="02010609060101010101" charset="-122"/>
              </a:rPr>
              <a:t>=1 000 000*3 +100= 3 000 100</a:t>
            </a:r>
            <a:r>
              <a:rPr lang="zh-CN" altLang="en-US" sz="1800" b="1">
                <a:latin typeface="仿宋" panose="02010609060101010101" charset="-122"/>
                <a:ea typeface="仿宋" panose="02010609060101010101" charset="-122"/>
              </a:rPr>
              <a:t>（元）</a:t>
            </a:r>
            <a:r>
              <a:rPr lang="en-US" altLang="zh-CN" sz="1800" b="1">
                <a:latin typeface="仿宋" panose="02010609060101010101" charset="-122"/>
                <a:ea typeface="仿宋" panose="02010609060101010101" charset="-122"/>
              </a:rPr>
              <a:t>     </a:t>
            </a: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租赁收款额现值</a:t>
            </a:r>
            <a:r>
              <a:rPr lang="en-US" altLang="zh-CN" sz="1800" b="1">
                <a:latin typeface="仿宋" panose="02010609060101010101" charset="-122"/>
                <a:ea typeface="仿宋" panose="02010609060101010101" charset="-122"/>
              </a:rPr>
              <a:t>=1 000 000*</a:t>
            </a:r>
            <a:r>
              <a:rPr lang="zh-CN" altLang="en-US" sz="1800" b="1">
                <a:latin typeface="仿宋" panose="02010609060101010101" charset="-122"/>
                <a:ea typeface="仿宋" panose="02010609060101010101" charset="-122"/>
              </a:rPr>
              <a:t>（</a:t>
            </a:r>
            <a:r>
              <a:rPr lang="en-US" altLang="zh-CN" sz="1800" b="1">
                <a:latin typeface="仿宋" panose="02010609060101010101" charset="-122"/>
                <a:ea typeface="仿宋" panose="02010609060101010101" charset="-122"/>
              </a:rPr>
              <a:t>P/A,5%,3</a:t>
            </a:r>
            <a:r>
              <a:rPr lang="zh-CN" altLang="en-US" sz="1800" b="1">
                <a:latin typeface="仿宋" panose="02010609060101010101" charset="-122"/>
                <a:ea typeface="仿宋" panose="02010609060101010101" charset="-122"/>
              </a:rPr>
              <a:t>）</a:t>
            </a:r>
            <a:r>
              <a:rPr lang="en-US" altLang="zh-CN" sz="1800" b="1">
                <a:latin typeface="仿宋" panose="02010609060101010101" charset="-122"/>
                <a:ea typeface="仿宋" panose="02010609060101010101" charset="-122"/>
              </a:rPr>
              <a:t>+100*(P/F,5%,3)=2 723 286</a:t>
            </a:r>
            <a:r>
              <a:rPr lang="zh-CN" altLang="en-US" sz="1800" b="1">
                <a:latin typeface="仿宋" panose="02010609060101010101" charset="-122"/>
                <a:ea typeface="仿宋" panose="02010609060101010101" charset="-122"/>
              </a:rPr>
              <a:t>（元）</a:t>
            </a:r>
            <a:endParaRPr lang="en-US" altLang="zh-CN" sz="1800" b="1">
              <a:latin typeface="仿宋" panose="02010609060101010101" charset="-122"/>
              <a:ea typeface="仿宋" panose="02010609060101010101" charset="-122"/>
            </a:endParaRPr>
          </a:p>
          <a:p>
            <a:pPr>
              <a:spcBef>
                <a:spcPct val="0"/>
              </a:spcBef>
              <a:buClrTx/>
              <a:buSzTx/>
              <a:buFontTx/>
              <a:buNone/>
            </a:pPr>
            <a:r>
              <a:rPr lang="zh-CN" altLang="en-US" sz="1800" b="1">
                <a:latin typeface="仿宋" panose="02010609060101010101" charset="-122"/>
                <a:ea typeface="仿宋" panose="02010609060101010101" charset="-122"/>
              </a:rPr>
              <a:t>      按照租赁开始日租赁资产的公允价值与租赁收款额按市场利率折现值两者孰低原则，确认销售收入为</a:t>
            </a:r>
            <a:r>
              <a:rPr lang="en-US" altLang="zh-CN" sz="1800" b="1">
                <a:latin typeface="仿宋" panose="02010609060101010101" charset="-122"/>
                <a:ea typeface="仿宋" panose="02010609060101010101" charset="-122"/>
              </a:rPr>
              <a:t>2 700 000</a:t>
            </a:r>
            <a:r>
              <a:rPr lang="zh-CN" altLang="en-US" sz="1800" b="1">
                <a:latin typeface="仿宋" panose="02010609060101010101" charset="-122"/>
                <a:ea typeface="仿宋" panose="02010609060101010101" charset="-122"/>
              </a:rPr>
              <a:t>元。</a:t>
            </a:r>
            <a:endParaRPr lang="en-US" altLang="zh-CN" sz="1800" b="1">
              <a:latin typeface="仿宋" panose="02010609060101010101" charset="-122"/>
              <a:ea typeface="仿宋" panose="02010609060101010101" charset="-122"/>
            </a:endParaRPr>
          </a:p>
          <a:p>
            <a:pPr>
              <a:spcBef>
                <a:spcPct val="0"/>
              </a:spcBef>
              <a:buClrTx/>
              <a:buSzTx/>
              <a:buFontTx/>
              <a:buNone/>
            </a:pPr>
            <a:r>
              <a:rPr lang="zh-CN" altLang="en-US" sz="1800" b="1">
                <a:latin typeface="仿宋" panose="02010609060101010101" charset="-122"/>
                <a:ea typeface="仿宋" panose="02010609060101010101" charset="-122"/>
              </a:rPr>
              <a:t>第三、销售成本</a:t>
            </a:r>
            <a:r>
              <a:rPr lang="en-US" altLang="zh-CN" sz="1800" b="1">
                <a:latin typeface="仿宋" panose="02010609060101010101" charset="-122"/>
                <a:ea typeface="仿宋" panose="02010609060101010101" charset="-122"/>
              </a:rPr>
              <a:t>=</a:t>
            </a:r>
            <a:r>
              <a:rPr lang="zh-CN" altLang="en-US" sz="1800" b="1">
                <a:latin typeface="仿宋" panose="02010609060101010101" charset="-122"/>
                <a:ea typeface="仿宋" panose="02010609060101010101" charset="-122"/>
              </a:rPr>
              <a:t>租赁资产账面价值</a:t>
            </a:r>
            <a:r>
              <a:rPr lang="en-US" altLang="zh-CN" sz="1800" b="1">
                <a:latin typeface="仿宋" panose="02010609060101010101" charset="-122"/>
                <a:ea typeface="仿宋" panose="02010609060101010101" charset="-122"/>
              </a:rPr>
              <a:t>-</a:t>
            </a:r>
            <a:r>
              <a:rPr lang="zh-CN" altLang="en-US" sz="1800" b="1">
                <a:latin typeface="仿宋" panose="02010609060101010101" charset="-122"/>
                <a:ea typeface="仿宋" panose="02010609060101010101" charset="-122"/>
              </a:rPr>
              <a:t>未担保余值的现值</a:t>
            </a:r>
            <a:r>
              <a:rPr lang="en-US" altLang="zh-CN" sz="1800" b="1">
                <a:latin typeface="仿宋" panose="02010609060101010101" charset="-122"/>
                <a:ea typeface="仿宋" panose="02010609060101010101" charset="-122"/>
              </a:rPr>
              <a:t>= 2000000-0=2000000</a:t>
            </a:r>
            <a:r>
              <a:rPr lang="zh-CN" altLang="en-US" sz="1800" b="1">
                <a:latin typeface="仿宋" panose="02010609060101010101" charset="-122"/>
                <a:ea typeface="仿宋" panose="02010609060101010101" charset="-122"/>
              </a:rPr>
              <a:t>（元）</a:t>
            </a:r>
            <a:endParaRPr lang="en-US" altLang="zh-CN" sz="1800" b="1">
              <a:latin typeface="仿宋" panose="02010609060101010101" charset="-122"/>
              <a:ea typeface="仿宋" panose="02010609060101010101" charset="-122"/>
            </a:endParaRPr>
          </a:p>
          <a:p>
            <a:pPr>
              <a:spcBef>
                <a:spcPct val="0"/>
              </a:spcBef>
              <a:buClrTx/>
              <a:buSzTx/>
              <a:buFontTx/>
              <a:buNone/>
            </a:pPr>
            <a:endParaRPr lang="en-US" altLang="zh-CN" sz="1800" b="1">
              <a:latin typeface="仿宋" panose="02010609060101010101" charset="-122"/>
              <a:ea typeface="仿宋" panose="02010609060101010101" charset="-122"/>
            </a:endParaRPr>
          </a:p>
          <a:p>
            <a:pPr>
              <a:spcBef>
                <a:spcPct val="0"/>
              </a:spcBef>
              <a:buClrTx/>
              <a:buSzTx/>
              <a:buFontTx/>
              <a:buNone/>
            </a:pPr>
            <a:r>
              <a:rPr lang="zh-CN" altLang="en-US" sz="1800" b="1">
                <a:latin typeface="仿宋" panose="02010609060101010101" charset="-122"/>
                <a:ea typeface="仿宋" panose="02010609060101010101" charset="-122"/>
              </a:rPr>
              <a:t>租赁开始日会计分录：</a:t>
            </a:r>
            <a:endParaRPr lang="en-US" altLang="zh-CN" sz="1800" b="1">
              <a:latin typeface="仿宋" panose="02010609060101010101" charset="-122"/>
              <a:ea typeface="仿宋" panose="02010609060101010101" charset="-122"/>
            </a:endParaRP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借：应收融资租赁款</a:t>
            </a:r>
            <a:r>
              <a:rPr lang="en-US" altLang="zh-CN" sz="1800" b="1">
                <a:latin typeface="仿宋" panose="02010609060101010101" charset="-122"/>
                <a:ea typeface="仿宋" panose="02010609060101010101" charset="-122"/>
              </a:rPr>
              <a:t>-</a:t>
            </a:r>
            <a:r>
              <a:rPr lang="zh-CN" altLang="en-US" sz="1800" b="1">
                <a:latin typeface="仿宋" panose="02010609060101010101" charset="-122"/>
                <a:ea typeface="仿宋" panose="02010609060101010101" charset="-122"/>
              </a:rPr>
              <a:t>租赁收款额  </a:t>
            </a:r>
            <a:r>
              <a:rPr lang="en-US" altLang="zh-CN" sz="1800" b="1">
                <a:latin typeface="仿宋" panose="02010609060101010101" charset="-122"/>
                <a:ea typeface="仿宋" panose="02010609060101010101" charset="-122"/>
              </a:rPr>
              <a:t>3 000 100</a:t>
            </a: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贷：主营业务收入                    </a:t>
            </a:r>
            <a:r>
              <a:rPr lang="en-US" altLang="zh-CN" sz="1800" b="1">
                <a:latin typeface="仿宋" panose="02010609060101010101" charset="-122"/>
                <a:ea typeface="仿宋" panose="02010609060101010101" charset="-122"/>
              </a:rPr>
              <a:t>2 700 000</a:t>
            </a: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应收融资租赁款</a:t>
            </a:r>
            <a:r>
              <a:rPr lang="en-US" altLang="zh-CN" sz="1800" b="1">
                <a:latin typeface="仿宋" panose="02010609060101010101" charset="-122"/>
                <a:ea typeface="仿宋" panose="02010609060101010101" charset="-122"/>
              </a:rPr>
              <a:t>-</a:t>
            </a:r>
            <a:r>
              <a:rPr lang="zh-CN" altLang="en-US" sz="1800" b="1">
                <a:latin typeface="仿宋" panose="02010609060101010101" charset="-122"/>
                <a:ea typeface="仿宋" panose="02010609060101010101" charset="-122"/>
              </a:rPr>
              <a:t>未实现融资收益      </a:t>
            </a:r>
            <a:r>
              <a:rPr lang="en-US" altLang="zh-CN" sz="1800" b="1">
                <a:latin typeface="仿宋" panose="02010609060101010101" charset="-122"/>
                <a:ea typeface="仿宋" panose="02010609060101010101" charset="-122"/>
              </a:rPr>
              <a:t>300 100</a:t>
            </a: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借：主营业务成本 </a:t>
            </a:r>
            <a:r>
              <a:rPr lang="en-US" altLang="zh-CN" sz="1800" b="1">
                <a:latin typeface="仿宋" panose="02010609060101010101" charset="-122"/>
                <a:ea typeface="仿宋" panose="02010609060101010101" charset="-122"/>
              </a:rPr>
              <a:t>2 000 000</a:t>
            </a: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贷：库存商品          </a:t>
            </a:r>
            <a:r>
              <a:rPr lang="en-US" altLang="zh-CN" sz="1800" b="1">
                <a:latin typeface="仿宋" panose="02010609060101010101" charset="-122"/>
                <a:ea typeface="仿宋" panose="02010609060101010101" charset="-122"/>
              </a:rPr>
              <a:t>2 000 000</a:t>
            </a: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借：销售费用  </a:t>
            </a:r>
            <a:r>
              <a:rPr lang="en-US" altLang="zh-CN" sz="1800" b="1">
                <a:latin typeface="仿宋" panose="02010609060101010101" charset="-122"/>
                <a:ea typeface="仿宋" panose="02010609060101010101" charset="-122"/>
              </a:rPr>
              <a:t>5 000</a:t>
            </a: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贷：银行存款    </a:t>
            </a:r>
            <a:r>
              <a:rPr lang="en-US" altLang="zh-CN" sz="1800" b="1">
                <a:latin typeface="仿宋" panose="02010609060101010101" charset="-122"/>
                <a:ea typeface="仿宋" panose="02010609060101010101" charset="-122"/>
              </a:rPr>
              <a:t>5 000</a:t>
            </a:r>
          </a:p>
          <a:p>
            <a:pPr>
              <a:spcBef>
                <a:spcPct val="0"/>
              </a:spcBef>
              <a:buClrTx/>
              <a:buSzTx/>
              <a:buFontTx/>
              <a:buNone/>
            </a:pPr>
            <a:endParaRPr lang="en-US" altLang="zh-CN" sz="1800" b="1">
              <a:latin typeface="仿宋" panose="02010609060101010101" charset="-122"/>
              <a:ea typeface="仿宋" panose="02010609060101010101" charset="-122"/>
            </a:endParaRPr>
          </a:p>
          <a:p>
            <a:pPr>
              <a:spcBef>
                <a:spcPct val="0"/>
              </a:spcBef>
              <a:buClrTx/>
              <a:buSzTx/>
              <a:buFontTx/>
              <a:buNone/>
            </a:pPr>
            <a:r>
              <a:rPr lang="zh-CN" altLang="en-US" sz="1800" b="1">
                <a:latin typeface="仿宋" panose="02010609060101010101" charset="-122"/>
                <a:ea typeface="仿宋" panose="02010609060101010101" charset="-122"/>
              </a:rPr>
              <a:t>确认第一、二、三年租赁收入，首先得计算该租赁的内含利率。</a:t>
            </a:r>
            <a:endParaRPr lang="en-US" altLang="zh-CN" sz="1800" b="1">
              <a:latin typeface="仿宋" panose="02010609060101010101" charset="-122"/>
              <a:ea typeface="仿宋" panose="02010609060101010101" charset="-122"/>
            </a:endParaRP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即：</a:t>
            </a:r>
            <a:r>
              <a:rPr lang="en-US" altLang="zh-CN" sz="1800" b="1">
                <a:latin typeface="仿宋" panose="02010609060101010101" charset="-122"/>
                <a:ea typeface="仿宋" panose="02010609060101010101" charset="-122"/>
              </a:rPr>
              <a:t> 1 000 000*</a:t>
            </a:r>
            <a:r>
              <a:rPr lang="zh-CN" altLang="en-US" sz="1800" b="1">
                <a:latin typeface="仿宋" panose="02010609060101010101" charset="-122"/>
                <a:ea typeface="仿宋" panose="02010609060101010101" charset="-122"/>
              </a:rPr>
              <a:t>（</a:t>
            </a:r>
            <a:r>
              <a:rPr lang="en-US" altLang="zh-CN" sz="1800" b="1">
                <a:latin typeface="仿宋" panose="02010609060101010101" charset="-122"/>
                <a:ea typeface="仿宋" panose="02010609060101010101" charset="-122"/>
              </a:rPr>
              <a:t>P/A,r,3</a:t>
            </a:r>
            <a:r>
              <a:rPr lang="zh-CN" altLang="en-US" sz="1800" b="1">
                <a:latin typeface="仿宋" panose="02010609060101010101" charset="-122"/>
                <a:ea typeface="仿宋" panose="02010609060101010101" charset="-122"/>
              </a:rPr>
              <a:t>）</a:t>
            </a:r>
            <a:r>
              <a:rPr lang="en-US" altLang="zh-CN" sz="1800" b="1">
                <a:latin typeface="仿宋" panose="02010609060101010101" charset="-122"/>
                <a:ea typeface="仿宋" panose="02010609060101010101" charset="-122"/>
              </a:rPr>
              <a:t>+100*(P/F,r,3)=2 </a:t>
            </a:r>
            <a:r>
              <a:rPr lang="en-US" altLang="zh-CN" sz="1800" b="1">
                <a:solidFill>
                  <a:srgbClr val="0000FF"/>
                </a:solidFill>
                <a:latin typeface="仿宋" panose="02010609060101010101" charset="-122"/>
                <a:ea typeface="仿宋" panose="02010609060101010101" charset="-122"/>
              </a:rPr>
              <a:t>7</a:t>
            </a:r>
            <a:r>
              <a:rPr lang="en-US" altLang="zh-CN" sz="1800" b="1">
                <a:latin typeface="仿宋" panose="02010609060101010101" charset="-122"/>
                <a:ea typeface="仿宋" panose="02010609060101010101" charset="-122"/>
              </a:rPr>
              <a:t>00 000</a:t>
            </a:r>
          </a:p>
          <a:p>
            <a:pPr>
              <a:spcBef>
                <a:spcPct val="0"/>
              </a:spcBef>
              <a:buClrTx/>
              <a:buSzTx/>
              <a:buFontTx/>
              <a:buNone/>
            </a:pPr>
            <a:r>
              <a:rPr lang="en-US" altLang="zh-CN" sz="1800" b="1">
                <a:latin typeface="仿宋" panose="02010609060101010101" charset="-122"/>
                <a:ea typeface="仿宋" panose="02010609060101010101" charset="-122"/>
              </a:rPr>
              <a:t>          r=5.46%</a:t>
            </a:r>
            <a:endParaRPr lang="zh-CN" altLang="en-US" sz="1800" b="1">
              <a:latin typeface="仿宋" panose="02010609060101010101" charset="-122"/>
              <a:ea typeface="仿宋" panose="02010609060101010101"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548A5670-ADFF-4559-8A61-7FA3DA9E748C}" type="datetime1">
              <a:rPr lang="zh-CN" altLang="en-US" smtClean="0"/>
              <a:t>2026/3/30</a:t>
            </a:fld>
            <a:endParaRPr lang="zh-CN" altLang="en-US"/>
          </a:p>
        </p:txBody>
      </p:sp>
      <p:sp>
        <p:nvSpPr>
          <p:cNvPr id="56323"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5AFBFCA8-7E33-4936-A6D0-BE7DA31C090E}" type="slidenum">
              <a:rPr lang="zh-CN" altLang="en-US" sz="1100" smtClean="0">
                <a:solidFill>
                  <a:srgbClr val="636363"/>
                </a:solidFill>
              </a:rPr>
              <a:t>104</a:t>
            </a:fld>
            <a:endParaRPr lang="zh-CN" altLang="en-US" sz="1100">
              <a:solidFill>
                <a:srgbClr val="636363"/>
              </a:solidFill>
            </a:endParaRPr>
          </a:p>
        </p:txBody>
      </p:sp>
      <p:sp>
        <p:nvSpPr>
          <p:cNvPr id="4" name="文本框 3"/>
          <p:cNvSpPr txBox="1">
            <a:spLocks noChangeArrowheads="1"/>
          </p:cNvSpPr>
          <p:nvPr/>
        </p:nvSpPr>
        <p:spPr bwMode="auto">
          <a:xfrm>
            <a:off x="323533" y="3860483"/>
            <a:ext cx="8424862" cy="1476375"/>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en-US" altLang="zh-CN" sz="1800" b="1">
                <a:latin typeface="仿宋" panose="02010609060101010101" charset="-122"/>
                <a:ea typeface="仿宋" panose="02010609060101010101" charset="-122"/>
              </a:rPr>
              <a:t>2020.12.31</a:t>
            </a:r>
            <a:r>
              <a:rPr lang="zh-CN" altLang="en-US" sz="1800" b="1">
                <a:latin typeface="仿宋" panose="02010609060101010101" charset="-122"/>
                <a:ea typeface="仿宋" panose="02010609060101010101" charset="-122"/>
              </a:rPr>
              <a:t>会计分录：</a:t>
            </a:r>
            <a:endParaRPr lang="en-US" altLang="zh-CN" sz="1800" b="1">
              <a:latin typeface="仿宋" panose="02010609060101010101" charset="-122"/>
              <a:ea typeface="仿宋" panose="02010609060101010101" charset="-122"/>
            </a:endParaRP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借：应收融资租赁款</a:t>
            </a:r>
            <a:r>
              <a:rPr lang="en-US" altLang="zh-CN" sz="1800" b="1">
                <a:latin typeface="仿宋" panose="02010609060101010101" charset="-122"/>
                <a:ea typeface="仿宋" panose="02010609060101010101" charset="-122"/>
              </a:rPr>
              <a:t>—</a:t>
            </a:r>
            <a:r>
              <a:rPr lang="zh-CN" altLang="en-US" sz="1800" b="1">
                <a:latin typeface="仿宋" panose="02010609060101010101" charset="-122"/>
                <a:ea typeface="仿宋" panose="02010609060101010101" charset="-122"/>
              </a:rPr>
              <a:t>未实现融资收益 </a:t>
            </a:r>
            <a:r>
              <a:rPr lang="en-US" altLang="zh-CN" sz="1800" b="1">
                <a:latin typeface="仿宋" panose="02010609060101010101" charset="-122"/>
                <a:ea typeface="仿宋" panose="02010609060101010101" charset="-122"/>
              </a:rPr>
              <a:t>147 420</a:t>
            </a: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贷：租赁收入                                            </a:t>
            </a:r>
            <a:r>
              <a:rPr lang="en-US" altLang="zh-CN" sz="1800" b="1">
                <a:latin typeface="仿宋" panose="02010609060101010101" charset="-122"/>
                <a:ea typeface="仿宋" panose="02010609060101010101" charset="-122"/>
              </a:rPr>
              <a:t>147 420</a:t>
            </a:r>
          </a:p>
          <a:p>
            <a:pPr>
              <a:spcBef>
                <a:spcPct val="0"/>
              </a:spcBef>
              <a:buClrTx/>
              <a:buSzTx/>
              <a:buFontTx/>
              <a:buNone/>
            </a:pPr>
            <a:r>
              <a:rPr lang="zh-CN" altLang="en-US" sz="1800" b="1">
                <a:latin typeface="仿宋" panose="02010609060101010101" charset="-122"/>
                <a:ea typeface="仿宋" panose="02010609060101010101" charset="-122"/>
              </a:rPr>
              <a:t>    借：银行存款    </a:t>
            </a:r>
            <a:r>
              <a:rPr lang="en-US" altLang="zh-CN" sz="1800" b="1">
                <a:latin typeface="仿宋" panose="02010609060101010101" charset="-122"/>
                <a:ea typeface="仿宋" panose="02010609060101010101" charset="-122"/>
              </a:rPr>
              <a:t>1 000 000</a:t>
            </a: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贷：应收融资租赁款</a:t>
            </a:r>
            <a:r>
              <a:rPr lang="en-US" altLang="zh-CN" sz="1800" b="1">
                <a:latin typeface="仿宋" panose="02010609060101010101" charset="-122"/>
                <a:ea typeface="仿宋" panose="02010609060101010101" charset="-122"/>
              </a:rPr>
              <a:t>—</a:t>
            </a:r>
            <a:r>
              <a:rPr lang="zh-CN" altLang="en-US" sz="1800" b="1">
                <a:latin typeface="仿宋" panose="02010609060101010101" charset="-122"/>
                <a:ea typeface="仿宋" panose="02010609060101010101" charset="-122"/>
              </a:rPr>
              <a:t>应收租赁款  </a:t>
            </a:r>
            <a:r>
              <a:rPr lang="en-US" altLang="zh-CN" sz="1800" b="1">
                <a:latin typeface="仿宋" panose="02010609060101010101" charset="-122"/>
                <a:ea typeface="仿宋" panose="02010609060101010101" charset="-122"/>
              </a:rPr>
              <a:t>1 000 000  </a:t>
            </a:r>
            <a:endParaRPr lang="zh-CN" altLang="en-US" sz="1800" b="1">
              <a:latin typeface="仿宋" panose="02010609060101010101" charset="-122"/>
              <a:ea typeface="仿宋" panose="02010609060101010101" charset="-122"/>
            </a:endParaRPr>
          </a:p>
        </p:txBody>
      </p:sp>
      <p:graphicFrame>
        <p:nvGraphicFramePr>
          <p:cNvPr id="5" name="表格 4"/>
          <p:cNvGraphicFramePr>
            <a:graphicFrameLocks noGrp="1"/>
          </p:cNvGraphicFramePr>
          <p:nvPr/>
        </p:nvGraphicFramePr>
        <p:xfrm>
          <a:off x="250825" y="260350"/>
          <a:ext cx="8713788" cy="3421811"/>
        </p:xfrm>
        <a:graphic>
          <a:graphicData uri="http://schemas.openxmlformats.org/drawingml/2006/table">
            <a:tbl>
              <a:tblPr>
                <a:tableStyleId>{5C22544A-7EE6-4342-B048-85BDC9FD1C3A}</a:tableStyleId>
              </a:tblPr>
              <a:tblGrid>
                <a:gridCol w="958687">
                  <a:extLst>
                    <a:ext uri="{9D8B030D-6E8A-4147-A177-3AD203B41FA5}">
                      <a16:colId xmlns:a16="http://schemas.microsoft.com/office/drawing/2014/main" val="20000"/>
                    </a:ext>
                  </a:extLst>
                </a:gridCol>
                <a:gridCol w="1283957">
                  <a:extLst>
                    <a:ext uri="{9D8B030D-6E8A-4147-A177-3AD203B41FA5}">
                      <a16:colId xmlns:a16="http://schemas.microsoft.com/office/drawing/2014/main" val="20001"/>
                    </a:ext>
                  </a:extLst>
                </a:gridCol>
                <a:gridCol w="2139929">
                  <a:extLst>
                    <a:ext uri="{9D8B030D-6E8A-4147-A177-3AD203B41FA5}">
                      <a16:colId xmlns:a16="http://schemas.microsoft.com/office/drawing/2014/main" val="20002"/>
                    </a:ext>
                  </a:extLst>
                </a:gridCol>
                <a:gridCol w="1694824">
                  <a:extLst>
                    <a:ext uri="{9D8B030D-6E8A-4147-A177-3AD203B41FA5}">
                      <a16:colId xmlns:a16="http://schemas.microsoft.com/office/drawing/2014/main" val="20003"/>
                    </a:ext>
                  </a:extLst>
                </a:gridCol>
                <a:gridCol w="2636391">
                  <a:extLst>
                    <a:ext uri="{9D8B030D-6E8A-4147-A177-3AD203B41FA5}">
                      <a16:colId xmlns:a16="http://schemas.microsoft.com/office/drawing/2014/main" val="20004"/>
                    </a:ext>
                  </a:extLst>
                </a:gridCol>
              </a:tblGrid>
              <a:tr h="252617">
                <a:tc>
                  <a:txBody>
                    <a:bodyPr/>
                    <a:lstStyle/>
                    <a:p>
                      <a:pPr algn="l" fontAlgn="ctr"/>
                      <a:r>
                        <a:rPr lang="zh-CN" altLang="en-US" sz="1400" b="1" u="none" strike="noStrike">
                          <a:effectLst/>
                        </a:rPr>
                        <a:t>日期</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tc>
                  <a:txBody>
                    <a:bodyPr/>
                    <a:lstStyle/>
                    <a:p>
                      <a:pPr algn="ctr" fontAlgn="ctr"/>
                      <a:r>
                        <a:rPr lang="zh-CN" altLang="en-US" sz="1400" b="1" u="none" strike="noStrike" dirty="0">
                          <a:effectLst/>
                        </a:rPr>
                        <a:t>收到租赁款项</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solidFill>
                      <a:schemeClr val="bg1">
                        <a:lumMod val="95000"/>
                      </a:schemeClr>
                    </a:solidFill>
                  </a:tcPr>
                </a:tc>
                <a:tc>
                  <a:txBody>
                    <a:bodyPr/>
                    <a:lstStyle/>
                    <a:p>
                      <a:pPr algn="ctr" fontAlgn="ctr"/>
                      <a:r>
                        <a:rPr lang="zh-CN" altLang="en-US" sz="1400" b="1" u="none" strike="noStrike">
                          <a:effectLst/>
                        </a:rPr>
                        <a:t>确认的融资收入</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tc>
                  <a:txBody>
                    <a:bodyPr/>
                    <a:lstStyle/>
                    <a:p>
                      <a:pPr algn="ctr" fontAlgn="ctr"/>
                      <a:r>
                        <a:rPr lang="zh-CN" altLang="en-US" sz="1400" b="1" u="none" strike="noStrike" dirty="0">
                          <a:effectLst/>
                        </a:rPr>
                        <a:t>应收租赁款减少额</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solidFill>
                      <a:schemeClr val="bg1">
                        <a:lumMod val="95000"/>
                      </a:schemeClr>
                    </a:solidFill>
                  </a:tcPr>
                </a:tc>
                <a:tc>
                  <a:txBody>
                    <a:bodyPr/>
                    <a:lstStyle/>
                    <a:p>
                      <a:pPr algn="ctr" fontAlgn="ctr"/>
                      <a:r>
                        <a:rPr lang="zh-CN" altLang="en-US" sz="1400" b="1" u="none" strike="noStrike">
                          <a:effectLst/>
                        </a:rPr>
                        <a:t>应收租赁款净额</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extLst>
                  <a:ext uri="{0D108BD9-81ED-4DB2-BD59-A6C34878D82A}">
                    <a16:rowId xmlns:a16="http://schemas.microsoft.com/office/drawing/2014/main" val="10000"/>
                  </a:ext>
                </a:extLst>
              </a:tr>
              <a:tr h="252617">
                <a:tc>
                  <a:txBody>
                    <a:bodyPr/>
                    <a:lstStyle/>
                    <a:p>
                      <a:pPr algn="l" fontAlgn="ctr"/>
                      <a:r>
                        <a:rPr lang="zh-CN" altLang="en-US" sz="1400" b="1" u="none" strike="noStrike">
                          <a:effectLst/>
                        </a:rPr>
                        <a:t>　</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tc>
                  <a:txBody>
                    <a:bodyPr/>
                    <a:lstStyle/>
                    <a:p>
                      <a:pPr algn="ctr" fontAlgn="ctr"/>
                      <a:r>
                        <a:rPr lang="en-US" altLang="zh-CN" sz="1400" b="1" u="none" strike="noStrike" dirty="0">
                          <a:effectLst/>
                        </a:rPr>
                        <a:t>(1)</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solidFill>
                      <a:schemeClr val="bg1">
                        <a:lumMod val="95000"/>
                      </a:schemeClr>
                    </a:solidFill>
                  </a:tcPr>
                </a:tc>
                <a:tc>
                  <a:txBody>
                    <a:bodyPr/>
                    <a:lstStyle/>
                    <a:p>
                      <a:pPr algn="ctr" fontAlgn="ctr"/>
                      <a:r>
                        <a:rPr lang="zh-CN" altLang="en-US" sz="1400" b="1" u="none" strike="noStrike">
                          <a:effectLst/>
                        </a:rPr>
                        <a:t>（</a:t>
                      </a:r>
                      <a:r>
                        <a:rPr lang="en-US" altLang="zh-CN" sz="1400" b="1" u="none" strike="noStrike">
                          <a:effectLst/>
                        </a:rPr>
                        <a:t>2</a:t>
                      </a:r>
                      <a:r>
                        <a:rPr lang="zh-CN" altLang="en-US" sz="1400" b="1" u="none" strike="noStrike">
                          <a:effectLst/>
                        </a:rPr>
                        <a:t>）</a:t>
                      </a:r>
                      <a:r>
                        <a:rPr lang="en-US" altLang="zh-CN" sz="1400" b="1" u="none" strike="noStrike">
                          <a:effectLst/>
                        </a:rPr>
                        <a:t>=</a:t>
                      </a:r>
                      <a:r>
                        <a:rPr lang="zh-CN" altLang="en-US" sz="1400" b="1" u="none" strike="noStrike">
                          <a:effectLst/>
                        </a:rPr>
                        <a:t>期初（</a:t>
                      </a:r>
                      <a:r>
                        <a:rPr lang="en-US" altLang="zh-CN" sz="1400" b="1" u="none" strike="noStrike">
                          <a:effectLst/>
                        </a:rPr>
                        <a:t>4</a:t>
                      </a:r>
                      <a:r>
                        <a:rPr lang="zh-CN" altLang="en-US" sz="1400" b="1" u="none" strike="noStrike">
                          <a:effectLst/>
                        </a:rPr>
                        <a:t>）*</a:t>
                      </a:r>
                      <a:r>
                        <a:rPr lang="en-US" altLang="zh-CN" sz="1400" b="1" u="none" strike="noStrike">
                          <a:effectLst/>
                        </a:rPr>
                        <a:t>5.46%</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tc>
                  <a:txBody>
                    <a:bodyPr/>
                    <a:lstStyle/>
                    <a:p>
                      <a:pPr algn="ctr" fontAlgn="ctr"/>
                      <a:r>
                        <a:rPr lang="zh-CN" altLang="en-US" sz="1400" b="1" u="none" strike="noStrike" dirty="0">
                          <a:effectLst/>
                        </a:rPr>
                        <a:t>（</a:t>
                      </a:r>
                      <a:r>
                        <a:rPr lang="en-US" altLang="zh-CN" sz="1400" b="1" u="none" strike="noStrike" dirty="0">
                          <a:effectLst/>
                        </a:rPr>
                        <a:t>3</a:t>
                      </a:r>
                      <a:r>
                        <a:rPr lang="zh-CN" altLang="en-US" sz="1400" b="1" u="none" strike="noStrike" dirty="0">
                          <a:effectLst/>
                        </a:rPr>
                        <a:t>）</a:t>
                      </a:r>
                      <a:r>
                        <a:rPr lang="en-US" altLang="zh-CN" sz="1400" b="1" u="none" strike="noStrike" dirty="0">
                          <a:effectLst/>
                        </a:rPr>
                        <a:t>=</a:t>
                      </a:r>
                      <a:r>
                        <a:rPr lang="zh-CN" altLang="en-US" sz="1400" b="1" u="none" strike="noStrike" dirty="0">
                          <a:effectLst/>
                        </a:rPr>
                        <a:t>（</a:t>
                      </a:r>
                      <a:r>
                        <a:rPr lang="en-US" altLang="zh-CN" sz="1400" b="1" u="none" strike="noStrike" dirty="0">
                          <a:effectLst/>
                        </a:rPr>
                        <a:t>1</a:t>
                      </a:r>
                      <a:r>
                        <a:rPr lang="zh-CN" altLang="en-US" sz="1400" b="1" u="none" strike="noStrike" dirty="0">
                          <a:effectLst/>
                        </a:rPr>
                        <a:t>）</a:t>
                      </a:r>
                      <a:r>
                        <a:rPr lang="en-US" altLang="zh-CN" sz="1400" b="1" u="none" strike="noStrike" dirty="0">
                          <a:effectLst/>
                        </a:rPr>
                        <a:t>-</a:t>
                      </a:r>
                      <a:r>
                        <a:rPr lang="zh-CN" altLang="en-US" sz="1400" b="1" u="none" strike="noStrike" dirty="0">
                          <a:effectLst/>
                        </a:rPr>
                        <a:t>（</a:t>
                      </a:r>
                      <a:r>
                        <a:rPr lang="en-US" altLang="zh-CN" sz="1400" b="1" u="none" strike="noStrike" dirty="0">
                          <a:effectLst/>
                        </a:rPr>
                        <a:t>2</a:t>
                      </a:r>
                      <a:r>
                        <a:rPr lang="zh-CN" altLang="en-US" sz="1400" b="1" u="none" strike="noStrike" dirty="0">
                          <a:effectLst/>
                        </a:rPr>
                        <a:t>）</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solidFill>
                      <a:schemeClr val="bg1">
                        <a:lumMod val="95000"/>
                      </a:schemeClr>
                    </a:solidFill>
                  </a:tcPr>
                </a:tc>
                <a:tc>
                  <a:txBody>
                    <a:bodyPr/>
                    <a:lstStyle/>
                    <a:p>
                      <a:pPr algn="ctr" fontAlgn="ctr"/>
                      <a:r>
                        <a:rPr lang="zh-CN" altLang="en-US" sz="1400" b="1" u="none" strike="noStrike">
                          <a:effectLst/>
                        </a:rPr>
                        <a:t>期末（</a:t>
                      </a:r>
                      <a:r>
                        <a:rPr lang="en-US" altLang="zh-CN" sz="1400" b="1" u="none" strike="noStrike">
                          <a:effectLst/>
                        </a:rPr>
                        <a:t>4</a:t>
                      </a:r>
                      <a:r>
                        <a:rPr lang="zh-CN" altLang="en-US" sz="1400" b="1" u="none" strike="noStrike">
                          <a:effectLst/>
                        </a:rPr>
                        <a:t>）</a:t>
                      </a:r>
                      <a:r>
                        <a:rPr lang="en-US" altLang="zh-CN" sz="1400" b="1" u="none" strike="noStrike">
                          <a:effectLst/>
                        </a:rPr>
                        <a:t>=</a:t>
                      </a:r>
                      <a:r>
                        <a:rPr lang="zh-CN" altLang="en-US" sz="1400" b="1" u="none" strike="noStrike">
                          <a:effectLst/>
                        </a:rPr>
                        <a:t>期初（</a:t>
                      </a:r>
                      <a:r>
                        <a:rPr lang="en-US" altLang="zh-CN" sz="1400" b="1" u="none" strike="noStrike">
                          <a:effectLst/>
                        </a:rPr>
                        <a:t>4</a:t>
                      </a:r>
                      <a:r>
                        <a:rPr lang="zh-CN" altLang="en-US" sz="1400" b="1" u="none" strike="noStrike">
                          <a:effectLst/>
                        </a:rPr>
                        <a:t>）</a:t>
                      </a:r>
                      <a:r>
                        <a:rPr lang="en-US" altLang="zh-CN" sz="1400" b="1" u="none" strike="noStrike">
                          <a:effectLst/>
                        </a:rPr>
                        <a:t>-</a:t>
                      </a:r>
                      <a:r>
                        <a:rPr lang="zh-CN" altLang="en-US" sz="1400" b="1" u="none" strike="noStrike">
                          <a:effectLst/>
                        </a:rPr>
                        <a:t>（</a:t>
                      </a:r>
                      <a:r>
                        <a:rPr lang="en-US" altLang="zh-CN" sz="1400" b="1" u="none" strike="noStrike">
                          <a:effectLst/>
                        </a:rPr>
                        <a:t>3</a:t>
                      </a:r>
                      <a:r>
                        <a:rPr lang="zh-CN" altLang="en-US" sz="1400" b="1" u="none" strike="noStrike">
                          <a:effectLst/>
                        </a:rPr>
                        <a:t>）</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extLst>
                  <a:ext uri="{0D108BD9-81ED-4DB2-BD59-A6C34878D82A}">
                    <a16:rowId xmlns:a16="http://schemas.microsoft.com/office/drawing/2014/main" val="10001"/>
                  </a:ext>
                </a:extLst>
              </a:tr>
              <a:tr h="252617">
                <a:tc>
                  <a:txBody>
                    <a:bodyPr/>
                    <a:lstStyle/>
                    <a:p>
                      <a:pPr algn="l" fontAlgn="ctr"/>
                      <a:r>
                        <a:rPr lang="en-US" altLang="zh-CN" sz="1400" b="1" u="none" strike="noStrike" dirty="0">
                          <a:effectLst/>
                        </a:rPr>
                        <a:t>2020.1.1</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tc>
                <a:tc>
                  <a:txBody>
                    <a:bodyPr/>
                    <a:lstStyle/>
                    <a:p>
                      <a:pPr algn="ctr" fontAlgn="ct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solidFill>
                      <a:schemeClr val="bg1">
                        <a:lumMod val="95000"/>
                      </a:schemeClr>
                    </a:solidFill>
                  </a:tcPr>
                </a:tc>
                <a:tc>
                  <a:txBody>
                    <a:bodyPr/>
                    <a:lstStyle/>
                    <a:p>
                      <a:pPr algn="ctr" fontAlgn="ct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tc>
                  <a:txBody>
                    <a:bodyPr/>
                    <a:lstStyle/>
                    <a:p>
                      <a:pPr algn="ctr" fontAlgn="ct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solidFill>
                      <a:schemeClr val="bg1">
                        <a:lumMod val="95000"/>
                      </a:schemeClr>
                    </a:solidFill>
                  </a:tcPr>
                </a:tc>
                <a:tc>
                  <a:txBody>
                    <a:bodyPr/>
                    <a:lstStyle/>
                    <a:p>
                      <a:pPr algn="ctr" fontAlgn="ctr"/>
                      <a:r>
                        <a:rPr lang="en-US" altLang="zh-CN" sz="1400" b="1" u="none" strike="noStrike">
                          <a:effectLst/>
                        </a:rPr>
                        <a:t>2,700,000 </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extLst>
                  <a:ext uri="{0D108BD9-81ED-4DB2-BD59-A6C34878D82A}">
                    <a16:rowId xmlns:a16="http://schemas.microsoft.com/office/drawing/2014/main" val="10002"/>
                  </a:ext>
                </a:extLst>
              </a:tr>
              <a:tr h="494251">
                <a:tc>
                  <a:txBody>
                    <a:bodyPr/>
                    <a:lstStyle/>
                    <a:p>
                      <a:pPr algn="l" fontAlgn="ctr"/>
                      <a:r>
                        <a:rPr lang="en-US" altLang="zh-CN" sz="1400" b="1" u="none" strike="noStrike">
                          <a:effectLst/>
                        </a:rPr>
                        <a:t>2020.12.31</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tc>
                  <a:txBody>
                    <a:bodyPr/>
                    <a:lstStyle/>
                    <a:p>
                      <a:pPr algn="ctr" fontAlgn="ctr"/>
                      <a:r>
                        <a:rPr lang="en-US" altLang="zh-CN" sz="1400" b="1" u="none" strike="noStrike" dirty="0">
                          <a:effectLst/>
                        </a:rPr>
                        <a:t>1,000,000 </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solidFill>
                      <a:schemeClr val="bg1">
                        <a:lumMod val="95000"/>
                      </a:schemeClr>
                    </a:solidFill>
                  </a:tcPr>
                </a:tc>
                <a:tc>
                  <a:txBody>
                    <a:bodyPr/>
                    <a:lstStyle/>
                    <a:p>
                      <a:pPr algn="ctr" fontAlgn="ctr"/>
                      <a:r>
                        <a:rPr lang="en-US" altLang="zh-CN" sz="1400" b="1" u="none" strike="noStrike" dirty="0">
                          <a:effectLst/>
                        </a:rPr>
                        <a:t>147,420 </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tc>
                <a:tc>
                  <a:txBody>
                    <a:bodyPr/>
                    <a:lstStyle/>
                    <a:p>
                      <a:pPr algn="ctr" fontAlgn="ctr"/>
                      <a:r>
                        <a:rPr lang="en-US" altLang="zh-CN" sz="1400" b="1" u="none" strike="noStrike" dirty="0">
                          <a:effectLst/>
                        </a:rPr>
                        <a:t>852,580 </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solidFill>
                      <a:schemeClr val="bg1">
                        <a:lumMod val="95000"/>
                      </a:schemeClr>
                    </a:solidFill>
                  </a:tcPr>
                </a:tc>
                <a:tc>
                  <a:txBody>
                    <a:bodyPr/>
                    <a:lstStyle/>
                    <a:p>
                      <a:pPr algn="ctr" fontAlgn="ctr"/>
                      <a:r>
                        <a:rPr lang="en-US" altLang="zh-CN" sz="1400" b="1" u="none" strike="noStrike">
                          <a:effectLst/>
                        </a:rPr>
                        <a:t>1,847,420 </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extLst>
                  <a:ext uri="{0D108BD9-81ED-4DB2-BD59-A6C34878D82A}">
                    <a16:rowId xmlns:a16="http://schemas.microsoft.com/office/drawing/2014/main" val="10003"/>
                  </a:ext>
                </a:extLst>
              </a:tr>
              <a:tr h="494251">
                <a:tc>
                  <a:txBody>
                    <a:bodyPr/>
                    <a:lstStyle/>
                    <a:p>
                      <a:pPr algn="l" fontAlgn="ctr"/>
                      <a:r>
                        <a:rPr lang="en-US" altLang="zh-CN" sz="1400" b="1" u="none" strike="noStrike">
                          <a:effectLst/>
                        </a:rPr>
                        <a:t>2021.12.31</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tc>
                  <a:txBody>
                    <a:bodyPr/>
                    <a:lstStyle/>
                    <a:p>
                      <a:pPr algn="ctr" fontAlgn="ctr"/>
                      <a:r>
                        <a:rPr lang="en-US" altLang="zh-CN" sz="1400" b="1" u="none" strike="noStrike" dirty="0">
                          <a:effectLst/>
                        </a:rPr>
                        <a:t>1,000,000 </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solidFill>
                      <a:schemeClr val="bg1">
                        <a:lumMod val="95000"/>
                      </a:schemeClr>
                    </a:solidFill>
                  </a:tcPr>
                </a:tc>
                <a:tc>
                  <a:txBody>
                    <a:bodyPr/>
                    <a:lstStyle/>
                    <a:p>
                      <a:pPr algn="ctr" fontAlgn="ctr"/>
                      <a:r>
                        <a:rPr lang="en-US" altLang="zh-CN" sz="1400" b="1" u="none" strike="noStrike">
                          <a:effectLst/>
                        </a:rPr>
                        <a:t>100,869 </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tc>
                  <a:txBody>
                    <a:bodyPr/>
                    <a:lstStyle/>
                    <a:p>
                      <a:pPr algn="ctr" fontAlgn="ctr"/>
                      <a:r>
                        <a:rPr lang="en-US" altLang="zh-CN" sz="1400" b="1" u="none" strike="noStrike" dirty="0">
                          <a:effectLst/>
                        </a:rPr>
                        <a:t>899,131 </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solidFill>
                      <a:schemeClr val="bg1">
                        <a:lumMod val="95000"/>
                      </a:schemeClr>
                    </a:solidFill>
                  </a:tcPr>
                </a:tc>
                <a:tc>
                  <a:txBody>
                    <a:bodyPr/>
                    <a:lstStyle/>
                    <a:p>
                      <a:pPr algn="ctr" fontAlgn="ctr"/>
                      <a:r>
                        <a:rPr lang="en-US" altLang="zh-CN" sz="1400" b="1" u="none" strike="noStrike" dirty="0">
                          <a:effectLst/>
                        </a:rPr>
                        <a:t>948,289 </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tc>
                <a:extLst>
                  <a:ext uri="{0D108BD9-81ED-4DB2-BD59-A6C34878D82A}">
                    <a16:rowId xmlns:a16="http://schemas.microsoft.com/office/drawing/2014/main" val="10004"/>
                  </a:ext>
                </a:extLst>
              </a:tr>
              <a:tr h="494251">
                <a:tc>
                  <a:txBody>
                    <a:bodyPr/>
                    <a:lstStyle/>
                    <a:p>
                      <a:pPr algn="l" fontAlgn="ctr"/>
                      <a:r>
                        <a:rPr lang="en-US" altLang="zh-CN" sz="1400" b="1" u="none" strike="noStrike">
                          <a:effectLst/>
                        </a:rPr>
                        <a:t>2022.12.31</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tc>
                  <a:txBody>
                    <a:bodyPr/>
                    <a:lstStyle/>
                    <a:p>
                      <a:pPr algn="ctr" fontAlgn="ctr"/>
                      <a:r>
                        <a:rPr lang="en-US" altLang="zh-CN" sz="1400" b="1" u="none" strike="noStrike" dirty="0">
                          <a:effectLst/>
                        </a:rPr>
                        <a:t>1,000,000 </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solidFill>
                      <a:schemeClr val="bg1">
                        <a:lumMod val="95000"/>
                      </a:schemeClr>
                    </a:solidFill>
                  </a:tcPr>
                </a:tc>
                <a:tc>
                  <a:txBody>
                    <a:bodyPr/>
                    <a:lstStyle/>
                    <a:p>
                      <a:pPr algn="ctr" fontAlgn="ctr"/>
                      <a:r>
                        <a:rPr lang="en-US" altLang="zh-CN" sz="1400" b="1" u="none" strike="noStrike" dirty="0">
                          <a:solidFill>
                            <a:srgbClr val="C00000"/>
                          </a:solidFill>
                          <a:effectLst/>
                        </a:rPr>
                        <a:t>51,811 </a:t>
                      </a:r>
                      <a:endParaRPr lang="en-US" altLang="zh-CN" sz="1400" b="1" i="0" u="none" strike="noStrike" dirty="0">
                        <a:solidFill>
                          <a:srgbClr val="C00000"/>
                        </a:solidFill>
                        <a:effectLst/>
                        <a:latin typeface="等线" panose="02010600030101010101" pitchFamily="2" charset="-122"/>
                        <a:ea typeface="等线" panose="02010600030101010101" pitchFamily="2" charset="-122"/>
                      </a:endParaRPr>
                    </a:p>
                  </a:txBody>
                  <a:tcPr marL="7621" marR="7621" marT="7619" marB="0" anchor="ctr"/>
                </a:tc>
                <a:tc>
                  <a:txBody>
                    <a:bodyPr/>
                    <a:lstStyle/>
                    <a:p>
                      <a:pPr algn="ctr" fontAlgn="ctr"/>
                      <a:r>
                        <a:rPr lang="en-US" altLang="zh-CN" sz="1400" b="1" u="none" strike="noStrike" dirty="0">
                          <a:solidFill>
                            <a:srgbClr val="C00000"/>
                          </a:solidFill>
                          <a:effectLst/>
                        </a:rPr>
                        <a:t>948,189 </a:t>
                      </a:r>
                      <a:endParaRPr lang="en-US" altLang="zh-CN" sz="1400" b="1" i="0" u="none" strike="noStrike" dirty="0">
                        <a:solidFill>
                          <a:srgbClr val="C00000"/>
                        </a:solidFill>
                        <a:effectLst/>
                        <a:latin typeface="等线" panose="02010600030101010101" pitchFamily="2" charset="-122"/>
                        <a:ea typeface="等线" panose="02010600030101010101" pitchFamily="2" charset="-122"/>
                      </a:endParaRPr>
                    </a:p>
                  </a:txBody>
                  <a:tcPr marL="7621" marR="7621" marT="7619" marB="0" anchor="ctr">
                    <a:solidFill>
                      <a:schemeClr val="bg1">
                        <a:lumMod val="95000"/>
                      </a:schemeClr>
                    </a:solidFill>
                  </a:tcPr>
                </a:tc>
                <a:tc>
                  <a:txBody>
                    <a:bodyPr/>
                    <a:lstStyle/>
                    <a:p>
                      <a:pPr algn="ctr" fontAlgn="ctr"/>
                      <a:r>
                        <a:rPr lang="en-US" altLang="zh-CN" sz="1400" b="1" u="none" strike="noStrike">
                          <a:effectLst/>
                        </a:rPr>
                        <a:t>100 </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extLst>
                  <a:ext uri="{0D108BD9-81ED-4DB2-BD59-A6C34878D82A}">
                    <a16:rowId xmlns:a16="http://schemas.microsoft.com/office/drawing/2014/main" val="10005"/>
                  </a:ext>
                </a:extLst>
              </a:tr>
              <a:tr h="494251">
                <a:tc>
                  <a:txBody>
                    <a:bodyPr/>
                    <a:lstStyle/>
                    <a:p>
                      <a:pPr algn="l" fontAlgn="ctr"/>
                      <a:r>
                        <a:rPr lang="en-US" altLang="zh-CN" sz="1400" b="1" u="none" strike="noStrike">
                          <a:effectLst/>
                        </a:rPr>
                        <a:t>2022.12.31</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tc>
                  <a:txBody>
                    <a:bodyPr/>
                    <a:lstStyle/>
                    <a:p>
                      <a:pPr algn="ctr" fontAlgn="ctr"/>
                      <a:r>
                        <a:rPr lang="en-US" altLang="zh-CN" sz="1400" b="1" u="none" strike="noStrike" dirty="0">
                          <a:effectLst/>
                        </a:rPr>
                        <a:t>100 </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solidFill>
                      <a:schemeClr val="bg1">
                        <a:lumMod val="95000"/>
                      </a:schemeClr>
                    </a:solidFill>
                  </a:tcPr>
                </a:tc>
                <a:tc>
                  <a:txBody>
                    <a:bodyPr/>
                    <a:lstStyle/>
                    <a:p>
                      <a:pPr algn="ctr" fontAlgn="ct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tc>
                  <a:txBody>
                    <a:bodyPr/>
                    <a:lstStyle/>
                    <a:p>
                      <a:pPr algn="ctr" fontAlgn="ctr"/>
                      <a:r>
                        <a:rPr lang="en-US" altLang="zh-CN" sz="1400" b="1" u="none" strike="noStrike" dirty="0">
                          <a:effectLst/>
                        </a:rPr>
                        <a:t>100 </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solidFill>
                      <a:schemeClr val="bg1">
                        <a:lumMod val="95000"/>
                      </a:schemeClr>
                    </a:solidFill>
                  </a:tcPr>
                </a:tc>
                <a:tc>
                  <a:txBody>
                    <a:bodyPr/>
                    <a:lstStyle/>
                    <a:p>
                      <a:pPr algn="ctr" fontAlgn="ct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extLst>
                  <a:ext uri="{0D108BD9-81ED-4DB2-BD59-A6C34878D82A}">
                    <a16:rowId xmlns:a16="http://schemas.microsoft.com/office/drawing/2014/main" val="10006"/>
                  </a:ext>
                </a:extLst>
              </a:tr>
              <a:tr h="252617">
                <a:tc>
                  <a:txBody>
                    <a:bodyPr/>
                    <a:lstStyle/>
                    <a:p>
                      <a:pPr algn="l" fontAlgn="ctr"/>
                      <a:r>
                        <a:rPr lang="zh-CN" altLang="en-US" sz="1400" b="1" u="none" strike="noStrike">
                          <a:effectLst/>
                        </a:rPr>
                        <a:t>合计</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tc>
                  <a:txBody>
                    <a:bodyPr/>
                    <a:lstStyle/>
                    <a:p>
                      <a:pPr algn="ctr" fontAlgn="ctr"/>
                      <a:r>
                        <a:rPr lang="en-US" altLang="zh-CN" sz="1400" b="1" u="none" strike="noStrike" dirty="0">
                          <a:effectLst/>
                        </a:rPr>
                        <a:t>3,000,100 </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solidFill>
                      <a:schemeClr val="bg1">
                        <a:lumMod val="95000"/>
                      </a:schemeClr>
                    </a:solidFill>
                  </a:tcPr>
                </a:tc>
                <a:tc>
                  <a:txBody>
                    <a:bodyPr/>
                    <a:lstStyle/>
                    <a:p>
                      <a:pPr algn="ctr" fontAlgn="ctr"/>
                      <a:r>
                        <a:rPr lang="en-US" altLang="zh-CN" sz="1400" b="1" u="none" strike="noStrike">
                          <a:effectLst/>
                        </a:rPr>
                        <a:t>300,100 </a:t>
                      </a:r>
                      <a:endParaRPr lang="en-US" altLang="zh-CN"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tc>
                  <a:txBody>
                    <a:bodyPr/>
                    <a:lstStyle/>
                    <a:p>
                      <a:pPr algn="ctr" fontAlgn="ctr"/>
                      <a:r>
                        <a:rPr lang="en-US" altLang="zh-CN" sz="1400" b="1" u="none" strike="noStrike" dirty="0">
                          <a:effectLst/>
                        </a:rPr>
                        <a:t>2,700,000 </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solidFill>
                      <a:schemeClr val="bg1">
                        <a:lumMod val="95000"/>
                      </a:schemeClr>
                    </a:solidFill>
                  </a:tcPr>
                </a:tc>
                <a:tc>
                  <a:txBody>
                    <a:bodyPr/>
                    <a:lstStyle/>
                    <a:p>
                      <a:pPr algn="ctr" fontAlgn="ctr"/>
                      <a:r>
                        <a:rPr lang="zh-CN" altLang="en-US" sz="1400" b="1" u="none" strike="noStrike">
                          <a:effectLst/>
                        </a:rPr>
                        <a:t>　</a:t>
                      </a:r>
                      <a:endParaRPr lang="zh-CN" altLang="en-US" sz="1400" b="1" i="0" u="none" strike="noStrike">
                        <a:solidFill>
                          <a:srgbClr val="000000"/>
                        </a:solidFill>
                        <a:effectLst/>
                        <a:latin typeface="等线" panose="02010600030101010101" pitchFamily="2" charset="-122"/>
                        <a:ea typeface="等线" panose="02010600030101010101" pitchFamily="2" charset="-122"/>
                      </a:endParaRPr>
                    </a:p>
                  </a:txBody>
                  <a:tcPr marL="7621" marR="7621" marT="7619" marB="0" anchor="ctr"/>
                </a:tc>
                <a:extLst>
                  <a:ext uri="{0D108BD9-81ED-4DB2-BD59-A6C34878D82A}">
                    <a16:rowId xmlns:a16="http://schemas.microsoft.com/office/drawing/2014/main" val="10007"/>
                  </a:ext>
                </a:extLst>
              </a:tr>
              <a:tr h="252617">
                <a:tc gridSpan="5">
                  <a:txBody>
                    <a:bodyPr/>
                    <a:lstStyle/>
                    <a:p>
                      <a:pPr algn="l" fontAlgn="ctr"/>
                      <a:r>
                        <a:rPr lang="zh-CN" altLang="en-US" sz="1400" b="1" u="none" strike="noStrike" dirty="0">
                          <a:effectLst/>
                        </a:rPr>
                        <a:t>注：</a:t>
                      </a:r>
                      <a:r>
                        <a:rPr lang="en-US" altLang="zh-CN" sz="1400" b="1" u="none" strike="noStrike" dirty="0">
                          <a:effectLst/>
                        </a:rPr>
                        <a:t>948189=948289-100</a:t>
                      </a:r>
                      <a:r>
                        <a:rPr lang="zh-CN" altLang="en-US" sz="1400" b="1" u="none" strike="noStrike" dirty="0">
                          <a:effectLst/>
                        </a:rPr>
                        <a:t>；</a:t>
                      </a:r>
                      <a:r>
                        <a:rPr lang="en-US" altLang="zh-CN" sz="1400" b="1" u="none" strike="noStrike" dirty="0">
                          <a:effectLst/>
                        </a:rPr>
                        <a:t>51811=1000000-948189</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7621" marR="7621" marT="7619"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8"/>
                  </a:ext>
                </a:extLst>
              </a:tr>
            </a:tbl>
          </a:graphicData>
        </a:graphic>
      </p:graphicFrame>
      <p:sp>
        <p:nvSpPr>
          <p:cNvPr id="56383" name="文本框 5"/>
          <p:cNvSpPr txBox="1">
            <a:spLocks noChangeArrowheads="1"/>
          </p:cNvSpPr>
          <p:nvPr/>
        </p:nvSpPr>
        <p:spPr bwMode="auto">
          <a:xfrm>
            <a:off x="323533" y="5373370"/>
            <a:ext cx="85677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
                <a:srgbClr val="FF0000"/>
              </a:buClr>
              <a:buSzTx/>
              <a:buFont typeface="Wingdings" panose="05000000000000000000" pitchFamily="2" charset="2"/>
              <a:buChar char="Ø"/>
            </a:pPr>
            <a:r>
              <a:rPr lang="zh-CN" altLang="en-US" sz="1800" b="1">
                <a:latin typeface="黑体" panose="02010609060101010101" pitchFamily="49" charset="-122"/>
              </a:rPr>
              <a:t>销售型租赁中，为吸引客户，生产商或经销商出租人有时</a:t>
            </a:r>
            <a:r>
              <a:rPr lang="zh-CN" altLang="en-US" sz="1800" b="1">
                <a:solidFill>
                  <a:srgbClr val="C00000"/>
                </a:solidFill>
                <a:latin typeface="黑体" panose="02010609060101010101" pitchFamily="49" charset="-122"/>
              </a:rPr>
              <a:t>以较低利率报价</a:t>
            </a:r>
            <a:r>
              <a:rPr lang="zh-CN" altLang="en-US" sz="1800" b="1">
                <a:latin typeface="黑体" panose="02010609060101010101" pitchFamily="49" charset="-122"/>
              </a:rPr>
              <a:t>。使用该利率会导致出租人在租赁期开始日确认收入偏高。在这种情况下，生产商或经销商出租人应当将销售利得限制为采用市场利率所能取得的销售利得。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内容占位符 2"/>
          <p:cNvSpPr>
            <a:spLocks noGrp="1"/>
          </p:cNvSpPr>
          <p:nvPr>
            <p:ph idx="1"/>
          </p:nvPr>
        </p:nvSpPr>
        <p:spPr>
          <a:xfrm>
            <a:off x="395288" y="908050"/>
            <a:ext cx="8424862" cy="5616575"/>
          </a:xfrm>
        </p:spPr>
        <p:txBody>
          <a:bodyPr/>
          <a:lstStyle/>
          <a:p>
            <a:pPr eaLnBrk="1" hangingPunct="1"/>
            <a:r>
              <a:rPr lang="zh-CN" altLang="en-US" sz="2800" b="1" dirty="0">
                <a:solidFill>
                  <a:srgbClr val="0000FF"/>
                </a:solidFill>
                <a:latin typeface="隶书" panose="02010509060101010101" pitchFamily="49" charset="-122"/>
                <a:ea typeface="隶书" panose="02010509060101010101" pitchFamily="49" charset="-122"/>
              </a:rPr>
              <a:t>售后租回交易</a:t>
            </a:r>
            <a:endParaRPr lang="en-US" altLang="zh-CN" sz="2800" b="1" dirty="0">
              <a:solidFill>
                <a:srgbClr val="0000FF"/>
              </a:solidFill>
              <a:latin typeface="隶书" panose="02010509060101010101" pitchFamily="49" charset="-122"/>
              <a:ea typeface="隶书" panose="02010509060101010101" pitchFamily="49" charset="-122"/>
            </a:endParaRPr>
          </a:p>
          <a:p>
            <a:pPr lvl="1" eaLnBrk="1" hangingPunct="1"/>
            <a:r>
              <a:rPr lang="zh-CN" altLang="en-US" sz="2400" b="1" dirty="0">
                <a:latin typeface="华文楷体" panose="02010600040101010101" pitchFamily="2" charset="-122"/>
                <a:ea typeface="华文楷体" panose="02010600040101010101" pitchFamily="2" charset="-122"/>
              </a:rPr>
              <a:t>若企业（卖方兼承租方）将资产转让给其他企业（买方兼出租方），并从后者租回该项资产，则双方均应按照售后租回交易的规定进行会计处理。</a:t>
            </a:r>
            <a:r>
              <a:rPr lang="zh-CN" altLang="zh-CN" sz="2400" b="1" dirty="0">
                <a:latin typeface="华文楷体" panose="02010600040101010101" pitchFamily="2" charset="-122"/>
                <a:ea typeface="华文楷体" panose="02010600040101010101" pitchFamily="2" charset="-122"/>
              </a:rPr>
              <a:t>承租人和出租人应当按照《企业会计准则第</a:t>
            </a:r>
            <a:r>
              <a:rPr lang="en-US" altLang="zh-CN" sz="2400" b="1" dirty="0">
                <a:latin typeface="华文楷体" panose="02010600040101010101" pitchFamily="2" charset="-122"/>
                <a:ea typeface="华文楷体" panose="02010600040101010101" pitchFamily="2" charset="-122"/>
              </a:rPr>
              <a:t>14</a:t>
            </a:r>
            <a:r>
              <a:rPr lang="zh-CN" altLang="zh-CN" sz="2400" b="1" dirty="0">
                <a:latin typeface="华文楷体" panose="02010600040101010101" pitchFamily="2" charset="-122"/>
                <a:ea typeface="华文楷体" panose="02010600040101010101" pitchFamily="2" charset="-122"/>
              </a:rPr>
              <a:t>号</a:t>
            </a:r>
            <a:r>
              <a:rPr lang="en-US" altLang="zh-CN" sz="2400" b="1" dirty="0">
                <a:latin typeface="华文楷体" panose="02010600040101010101" pitchFamily="2" charset="-122"/>
                <a:ea typeface="华文楷体" panose="02010600040101010101" pitchFamily="2" charset="-122"/>
              </a:rPr>
              <a:t>——</a:t>
            </a:r>
            <a:r>
              <a:rPr lang="zh-CN" altLang="zh-CN" sz="2400" b="1" dirty="0">
                <a:latin typeface="华文楷体" panose="02010600040101010101" pitchFamily="2" charset="-122"/>
                <a:ea typeface="华文楷体" panose="02010600040101010101" pitchFamily="2" charset="-122"/>
              </a:rPr>
              <a:t>收入》的规定，评估确定售后租回交易中的资产转让是否属于销售</a:t>
            </a:r>
            <a:r>
              <a:rPr lang="zh-CN" altLang="en-US" sz="2400" b="1" dirty="0">
                <a:latin typeface="华文楷体" panose="02010600040101010101" pitchFamily="2" charset="-122"/>
                <a:ea typeface="华文楷体" panose="02010600040101010101" pitchFamily="2" charset="-122"/>
              </a:rPr>
              <a:t>，并区别进行会计处理</a:t>
            </a:r>
            <a:r>
              <a:rPr lang="zh-CN" altLang="zh-CN" sz="2400" b="1" dirty="0">
                <a:latin typeface="华文楷体" panose="02010600040101010101" pitchFamily="2" charset="-122"/>
                <a:ea typeface="华文楷体" panose="02010600040101010101" pitchFamily="2" charset="-122"/>
              </a:rPr>
              <a:t>。</a:t>
            </a:r>
            <a:endParaRPr lang="en-US" altLang="zh-CN" sz="2400" b="1" dirty="0">
              <a:latin typeface="华文楷体" panose="02010600040101010101" pitchFamily="2" charset="-122"/>
              <a:ea typeface="华文楷体" panose="02010600040101010101" pitchFamily="2" charset="-122"/>
            </a:endParaRPr>
          </a:p>
          <a:p>
            <a:pPr lvl="2" eaLnBrk="1" hangingPunct="1"/>
            <a:endParaRPr lang="en-US" altLang="zh-CN" sz="2000" b="1" dirty="0">
              <a:latin typeface="华文楷体" panose="02010600040101010101" pitchFamily="2" charset="-122"/>
              <a:ea typeface="华文楷体" panose="02010600040101010101" pitchFamily="2" charset="-122"/>
            </a:endParaRPr>
          </a:p>
        </p:txBody>
      </p:sp>
      <p:sp>
        <p:nvSpPr>
          <p:cNvPr id="2" name="日期占位符 1"/>
          <p:cNvSpPr>
            <a:spLocks noGrp="1"/>
          </p:cNvSpPr>
          <p:nvPr>
            <p:ph type="dt" sz="quarter" idx="10"/>
          </p:nvPr>
        </p:nvSpPr>
        <p:spPr/>
        <p:txBody>
          <a:bodyPr/>
          <a:lstStyle/>
          <a:p>
            <a:pPr>
              <a:defRPr/>
            </a:pPr>
            <a:fld id="{0176114E-996E-42AE-95D4-E386DE8C482C}" type="datetime1">
              <a:rPr lang="zh-CN" altLang="en-US"/>
              <a:t>2026/3/30</a:t>
            </a:fld>
            <a:endParaRPr lang="zh-CN" altLang="en-US"/>
          </a:p>
        </p:txBody>
      </p:sp>
      <p:sp>
        <p:nvSpPr>
          <p:cNvPr id="57348"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5610C703-1D7B-4531-AEAD-797B535194E4}" type="slidenum">
              <a:rPr lang="zh-CN" altLang="en-US" sz="1100" smtClean="0">
                <a:solidFill>
                  <a:srgbClr val="636363"/>
                </a:solidFill>
              </a:rPr>
              <a:t>105</a:t>
            </a:fld>
            <a:endParaRPr lang="zh-CN" altLang="en-US" sz="1100">
              <a:solidFill>
                <a:srgbClr val="636363"/>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内容占位符 2"/>
          <p:cNvSpPr>
            <a:spLocks noGrp="1"/>
          </p:cNvSpPr>
          <p:nvPr>
            <p:ph idx="1"/>
          </p:nvPr>
        </p:nvSpPr>
        <p:spPr>
          <a:xfrm>
            <a:off x="179388" y="404813"/>
            <a:ext cx="8569325" cy="5737225"/>
          </a:xfrm>
        </p:spPr>
        <p:txBody>
          <a:bodyPr/>
          <a:lstStyle/>
          <a:p>
            <a:pPr lvl="1" eaLnBrk="1" hangingPunct="1"/>
            <a:r>
              <a:rPr lang="zh-CN" altLang="en-US" sz="2400" b="1" u="sng">
                <a:solidFill>
                  <a:srgbClr val="0000FF"/>
                </a:solidFill>
                <a:latin typeface="华文楷体" panose="02010600040101010101" pitchFamily="2" charset="-122"/>
                <a:ea typeface="华文楷体" panose="02010600040101010101" pitchFamily="2" charset="-122"/>
              </a:rPr>
              <a:t>售后租回交易中的资产转让属于销售的</a:t>
            </a:r>
            <a:r>
              <a:rPr lang="zh-CN" altLang="en-US" sz="2400" b="1">
                <a:latin typeface="华文楷体" panose="02010600040101010101" pitchFamily="2" charset="-122"/>
                <a:ea typeface="华文楷体" panose="02010600040101010101" pitchFamily="2" charset="-122"/>
              </a:rPr>
              <a:t>，承租人应当按原资产</a:t>
            </a:r>
            <a:r>
              <a:rPr lang="zh-CN" altLang="en-US" sz="2400" b="1">
                <a:solidFill>
                  <a:srgbClr val="C00000"/>
                </a:solidFill>
                <a:latin typeface="华文楷体" panose="02010600040101010101" pitchFamily="2" charset="-122"/>
                <a:ea typeface="华文楷体" panose="02010600040101010101" pitchFamily="2" charset="-122"/>
              </a:rPr>
              <a:t>账面价值</a:t>
            </a:r>
            <a:r>
              <a:rPr lang="zh-CN" altLang="en-US" sz="2400" b="1">
                <a:latin typeface="华文楷体" panose="02010600040101010101" pitchFamily="2" charset="-122"/>
                <a:ea typeface="华文楷体" panose="02010600040101010101" pitchFamily="2" charset="-122"/>
              </a:rPr>
              <a:t>中与租回获得的使用权有关的部分，计量售后租回所形成的使用权资产，</a:t>
            </a:r>
            <a:r>
              <a:rPr lang="zh-CN" altLang="en-US" sz="2400" b="1">
                <a:solidFill>
                  <a:srgbClr val="0000FF"/>
                </a:solidFill>
                <a:latin typeface="华文楷体" panose="02010600040101010101" pitchFamily="2" charset="-122"/>
                <a:ea typeface="华文楷体" panose="02010600040101010101" pitchFamily="2" charset="-122"/>
              </a:rPr>
              <a:t>并仅就转让至出租人的权利确认相关利得或损失</a:t>
            </a:r>
            <a:r>
              <a:rPr lang="zh-CN" altLang="en-US" sz="2400" b="1">
                <a:latin typeface="华文楷体" panose="02010600040101010101" pitchFamily="2" charset="-122"/>
                <a:ea typeface="华文楷体" panose="02010600040101010101" pitchFamily="2" charset="-122"/>
              </a:rPr>
              <a:t>；出租人应当根据其他适用的企业会计准则对资产购买进行会计处理，并根据租赁准则对资产出租进行会计处理。</a:t>
            </a:r>
          </a:p>
          <a:p>
            <a:pPr lvl="2" eaLnBrk="1" hangingPunct="1"/>
            <a:r>
              <a:rPr lang="zh-CN" altLang="en-US" sz="2200" b="1">
                <a:latin typeface="楷体" panose="02010609060101010101" pitchFamily="49" charset="-122"/>
                <a:ea typeface="楷体" panose="02010609060101010101" pitchFamily="49" charset="-122"/>
              </a:rPr>
              <a:t>如果销售对价的公允价值与资产的公允价值不同，或者出租人未按市场价格收取租金，则企业应当将销售对价低于市场价格的款项作为预付租金进行会计处理，将高于市场价格的款项作为出租人向承租人提供的额外融资进行会计处理；同时，承租人按照公允价值调整相关销售利得或损失，出租人按市场价格调整租金收入。</a:t>
            </a:r>
            <a:endParaRPr lang="en-US" altLang="zh-CN" sz="2200" b="1">
              <a:latin typeface="楷体" panose="02010609060101010101" pitchFamily="49" charset="-122"/>
              <a:ea typeface="楷体" panose="02010609060101010101" pitchFamily="49" charset="-122"/>
            </a:endParaRPr>
          </a:p>
          <a:p>
            <a:pPr lvl="2" eaLnBrk="1" hangingPunct="1"/>
            <a:r>
              <a:rPr lang="zh-CN" altLang="en-US" sz="2200" b="1">
                <a:latin typeface="楷体" panose="02010609060101010101" pitchFamily="49" charset="-122"/>
                <a:ea typeface="楷体" panose="02010609060101010101" pitchFamily="49" charset="-122"/>
              </a:rPr>
              <a:t>在进行上述调整时，企业应当基于以下两者中更易于确定的项目：销售对价的公允价值与资产公允价值之间的差额、租赁合同中付款额的现值与按租赁市价计算的付款额现值之间的差额。</a:t>
            </a:r>
          </a:p>
          <a:p>
            <a:endParaRPr lang="zh-CN" altLang="en-US"/>
          </a:p>
        </p:txBody>
      </p:sp>
      <p:sp>
        <p:nvSpPr>
          <p:cNvPr id="4" name="日期占位符 3"/>
          <p:cNvSpPr>
            <a:spLocks noGrp="1"/>
          </p:cNvSpPr>
          <p:nvPr>
            <p:ph type="dt" sz="quarter" idx="10"/>
          </p:nvPr>
        </p:nvSpPr>
        <p:spPr/>
        <p:txBody>
          <a:bodyPr/>
          <a:lstStyle/>
          <a:p>
            <a:pPr>
              <a:defRPr/>
            </a:pPr>
            <a:fld id="{B4E22596-5BF6-4B9B-9BC1-77670433B5A6}" type="datetime1">
              <a:rPr lang="zh-CN" altLang="en-US" smtClean="0"/>
              <a:t>2026/3/30</a:t>
            </a:fld>
            <a:endParaRPr lang="zh-CN" altLang="en-US"/>
          </a:p>
        </p:txBody>
      </p:sp>
      <p:sp>
        <p:nvSpPr>
          <p:cNvPr id="58372"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707C4842-8283-49E3-80F2-A98376DBD9FD}" type="slidenum">
              <a:rPr lang="zh-CN" altLang="en-US" sz="1100" smtClean="0">
                <a:solidFill>
                  <a:srgbClr val="636363"/>
                </a:solidFill>
              </a:rPr>
              <a:t>106</a:t>
            </a:fld>
            <a:endParaRPr lang="zh-CN" altLang="en-US" sz="1100">
              <a:solidFill>
                <a:srgbClr val="636363"/>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p:cNvSpPr>
            <a:spLocks noGrp="1"/>
          </p:cNvSpPr>
          <p:nvPr>
            <p:ph type="title"/>
          </p:nvPr>
        </p:nvSpPr>
        <p:spPr/>
        <p:txBody>
          <a:bodyPr/>
          <a:lstStyle/>
          <a:p>
            <a:endParaRPr lang="zh-CN" altLang="en-US"/>
          </a:p>
        </p:txBody>
      </p:sp>
      <p:sp>
        <p:nvSpPr>
          <p:cNvPr id="59395" name="内容占位符 2"/>
          <p:cNvSpPr>
            <a:spLocks noGrp="1"/>
          </p:cNvSpPr>
          <p:nvPr>
            <p:ph idx="1"/>
          </p:nvPr>
        </p:nvSpPr>
        <p:spPr/>
        <p:txBody>
          <a:bodyPr/>
          <a:lstStyle/>
          <a:p>
            <a:pPr lvl="1"/>
            <a:r>
              <a:rPr lang="zh-CN" altLang="en-US" sz="2400" b="1" u="sng">
                <a:solidFill>
                  <a:srgbClr val="0000FF"/>
                </a:solidFill>
                <a:latin typeface="华文楷体" panose="02010600040101010101" pitchFamily="2" charset="-122"/>
                <a:ea typeface="华文楷体" panose="02010600040101010101" pitchFamily="2" charset="-122"/>
              </a:rPr>
              <a:t>售后租回交易中的资产转让不属于销售的</a:t>
            </a:r>
            <a:r>
              <a:rPr lang="zh-CN" altLang="en-US" sz="2400" b="1">
                <a:latin typeface="华文楷体" panose="02010600040101010101" pitchFamily="2" charset="-122"/>
                <a:ea typeface="华文楷体" panose="02010600040101010101" pitchFamily="2" charset="-122"/>
              </a:rPr>
              <a:t>，承租人应当继续确认被转让资产，同时确认一项与转让收入等额的金融负债，并按照</a:t>
            </a:r>
            <a:r>
              <a:rPr lang="en-US" altLang="zh-CN" sz="2400" b="1">
                <a:latin typeface="华文楷体" panose="02010600040101010101" pitchFamily="2" charset="-122"/>
                <a:ea typeface="华文楷体" panose="02010600040101010101" pitchFamily="2" charset="-122"/>
              </a:rPr>
              <a:t>《</a:t>
            </a:r>
            <a:r>
              <a:rPr lang="zh-CN" altLang="en-US" sz="2400" b="1">
                <a:latin typeface="华文楷体" panose="02010600040101010101" pitchFamily="2" charset="-122"/>
                <a:ea typeface="华文楷体" panose="02010600040101010101" pitchFamily="2" charset="-122"/>
              </a:rPr>
              <a:t>企业会计准则第</a:t>
            </a:r>
            <a:r>
              <a:rPr lang="en-US" altLang="zh-CN" sz="2400" b="1">
                <a:latin typeface="华文楷体" panose="02010600040101010101" pitchFamily="2" charset="-122"/>
                <a:ea typeface="华文楷体" panose="02010600040101010101" pitchFamily="2" charset="-122"/>
              </a:rPr>
              <a:t>22</a:t>
            </a:r>
            <a:r>
              <a:rPr lang="zh-CN" altLang="en-US" sz="2400" b="1">
                <a:latin typeface="华文楷体" panose="02010600040101010101" pitchFamily="2" charset="-122"/>
                <a:ea typeface="华文楷体" panose="02010600040101010101" pitchFamily="2" charset="-122"/>
              </a:rPr>
              <a:t>号</a:t>
            </a:r>
            <a:r>
              <a:rPr lang="en-US" altLang="zh-CN" sz="2400" b="1">
                <a:latin typeface="华文楷体" panose="02010600040101010101" pitchFamily="2" charset="-122"/>
                <a:ea typeface="华文楷体" panose="02010600040101010101" pitchFamily="2" charset="-122"/>
              </a:rPr>
              <a:t>——</a:t>
            </a:r>
            <a:r>
              <a:rPr lang="zh-CN" altLang="en-US" sz="2400" b="1">
                <a:latin typeface="华文楷体" panose="02010600040101010101" pitchFamily="2" charset="-122"/>
                <a:ea typeface="华文楷体" panose="02010600040101010101" pitchFamily="2" charset="-122"/>
              </a:rPr>
              <a:t>金融工具确认和计量</a:t>
            </a:r>
            <a:r>
              <a:rPr lang="en-US" altLang="zh-CN" sz="2400" b="1">
                <a:latin typeface="华文楷体" panose="02010600040101010101" pitchFamily="2" charset="-122"/>
                <a:ea typeface="华文楷体" panose="02010600040101010101" pitchFamily="2" charset="-122"/>
              </a:rPr>
              <a:t>》</a:t>
            </a:r>
            <a:r>
              <a:rPr lang="zh-CN" altLang="en-US" sz="2400" b="1">
                <a:latin typeface="华文楷体" panose="02010600040101010101" pitchFamily="2" charset="-122"/>
                <a:ea typeface="华文楷体" panose="02010600040101010101" pitchFamily="2" charset="-122"/>
              </a:rPr>
              <a:t>对该金融负债进行会计处理；出租人不确认被转让资产，但应当确认一项与转让收入等额的金融资产，并按照</a:t>
            </a:r>
            <a:r>
              <a:rPr lang="en-US" altLang="zh-CN" sz="2400" b="1">
                <a:latin typeface="华文楷体" panose="02010600040101010101" pitchFamily="2" charset="-122"/>
                <a:ea typeface="华文楷体" panose="02010600040101010101" pitchFamily="2" charset="-122"/>
              </a:rPr>
              <a:t>《</a:t>
            </a:r>
            <a:r>
              <a:rPr lang="zh-CN" altLang="en-US" sz="2400" b="1">
                <a:latin typeface="华文楷体" panose="02010600040101010101" pitchFamily="2" charset="-122"/>
                <a:ea typeface="华文楷体" panose="02010600040101010101" pitchFamily="2" charset="-122"/>
              </a:rPr>
              <a:t>企业会计准则第</a:t>
            </a:r>
            <a:r>
              <a:rPr lang="en-US" altLang="zh-CN" sz="2400" b="1">
                <a:latin typeface="华文楷体" panose="02010600040101010101" pitchFamily="2" charset="-122"/>
                <a:ea typeface="华文楷体" panose="02010600040101010101" pitchFamily="2" charset="-122"/>
              </a:rPr>
              <a:t>22</a:t>
            </a:r>
            <a:r>
              <a:rPr lang="zh-CN" altLang="en-US" sz="2400" b="1">
                <a:latin typeface="华文楷体" panose="02010600040101010101" pitchFamily="2" charset="-122"/>
                <a:ea typeface="华文楷体" panose="02010600040101010101" pitchFamily="2" charset="-122"/>
              </a:rPr>
              <a:t>号</a:t>
            </a:r>
            <a:r>
              <a:rPr lang="en-US" altLang="zh-CN" sz="2400" b="1">
                <a:latin typeface="华文楷体" panose="02010600040101010101" pitchFamily="2" charset="-122"/>
                <a:ea typeface="华文楷体" panose="02010600040101010101" pitchFamily="2" charset="-122"/>
              </a:rPr>
              <a:t>——</a:t>
            </a:r>
            <a:r>
              <a:rPr lang="zh-CN" altLang="en-US" sz="2400" b="1">
                <a:latin typeface="华文楷体" panose="02010600040101010101" pitchFamily="2" charset="-122"/>
                <a:ea typeface="华文楷体" panose="02010600040101010101" pitchFamily="2" charset="-122"/>
              </a:rPr>
              <a:t>金融工具确认和计量</a:t>
            </a:r>
            <a:r>
              <a:rPr lang="en-US" altLang="zh-CN" sz="2400" b="1">
                <a:latin typeface="华文楷体" panose="02010600040101010101" pitchFamily="2" charset="-122"/>
                <a:ea typeface="华文楷体" panose="02010600040101010101" pitchFamily="2" charset="-122"/>
              </a:rPr>
              <a:t>》</a:t>
            </a:r>
            <a:r>
              <a:rPr lang="zh-CN" altLang="en-US" sz="2400" b="1">
                <a:latin typeface="华文楷体" panose="02010600040101010101" pitchFamily="2" charset="-122"/>
                <a:ea typeface="华文楷体" panose="02010600040101010101" pitchFamily="2" charset="-122"/>
              </a:rPr>
              <a:t>对该金融资产进行会计处理。</a:t>
            </a:r>
          </a:p>
        </p:txBody>
      </p:sp>
      <p:sp>
        <p:nvSpPr>
          <p:cNvPr id="4" name="日期占位符 3"/>
          <p:cNvSpPr>
            <a:spLocks noGrp="1"/>
          </p:cNvSpPr>
          <p:nvPr>
            <p:ph type="dt" sz="quarter" idx="10"/>
          </p:nvPr>
        </p:nvSpPr>
        <p:spPr/>
        <p:txBody>
          <a:bodyPr/>
          <a:lstStyle/>
          <a:p>
            <a:pPr>
              <a:defRPr/>
            </a:pPr>
            <a:fld id="{B4E22596-5BF6-4B9B-9BC1-77670433B5A6}" type="datetime1">
              <a:rPr lang="zh-CN" altLang="en-US" smtClean="0"/>
              <a:t>2026/3/30</a:t>
            </a:fld>
            <a:endParaRPr lang="zh-CN" altLang="en-US"/>
          </a:p>
        </p:txBody>
      </p:sp>
      <p:sp>
        <p:nvSpPr>
          <p:cNvPr id="59397"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89C3F8D8-E9EB-4E09-B0C7-259C45F219DD}" type="slidenum">
              <a:rPr lang="zh-CN" altLang="en-US" sz="1100" smtClean="0">
                <a:solidFill>
                  <a:srgbClr val="636363"/>
                </a:solidFill>
              </a:rPr>
              <a:t>107</a:t>
            </a:fld>
            <a:endParaRPr lang="zh-CN" altLang="en-US" sz="1100">
              <a:solidFill>
                <a:srgbClr val="636363"/>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548A5670-ADFF-4559-8A61-7FA3DA9E748C}" type="datetime1">
              <a:rPr lang="zh-CN" altLang="en-US" smtClean="0"/>
              <a:t>2026/3/30</a:t>
            </a:fld>
            <a:endParaRPr lang="zh-CN" altLang="en-US"/>
          </a:p>
        </p:txBody>
      </p:sp>
      <p:sp>
        <p:nvSpPr>
          <p:cNvPr id="60419"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7921F52B-6A4C-4F37-BDD3-89D65CA52E00}" type="slidenum">
              <a:rPr lang="zh-CN" altLang="en-US" sz="1100" smtClean="0">
                <a:solidFill>
                  <a:srgbClr val="636363"/>
                </a:solidFill>
              </a:rPr>
              <a:t>108</a:t>
            </a:fld>
            <a:endParaRPr lang="zh-CN" altLang="en-US" sz="1100">
              <a:solidFill>
                <a:srgbClr val="636363"/>
              </a:solidFill>
            </a:endParaRPr>
          </a:p>
        </p:txBody>
      </p:sp>
      <p:sp>
        <p:nvSpPr>
          <p:cNvPr id="60420" name="文本框 3"/>
          <p:cNvSpPr txBox="1">
            <a:spLocks noChangeArrowheads="1"/>
          </p:cNvSpPr>
          <p:nvPr/>
        </p:nvSpPr>
        <p:spPr bwMode="auto">
          <a:xfrm>
            <a:off x="395288" y="692150"/>
            <a:ext cx="83534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1800" b="1">
                <a:solidFill>
                  <a:srgbClr val="0000FF"/>
                </a:solidFill>
                <a:latin typeface="Arial" panose="020B0604020202020204" pitchFamily="34" charset="0"/>
                <a:ea typeface="宋体" panose="02010600030101010101" pitchFamily="2" charset="-122"/>
              </a:rPr>
              <a:t>例题</a:t>
            </a:r>
            <a:r>
              <a:rPr lang="zh-CN" altLang="en-US" sz="1800" b="1">
                <a:latin typeface="Arial" panose="020B0604020202020204" pitchFamily="34" charset="0"/>
                <a:ea typeface="宋体" panose="02010600030101010101" pitchFamily="2" charset="-122"/>
              </a:rPr>
              <a:t>：甲公司（卖方兼承租人）以现金</a:t>
            </a:r>
            <a:r>
              <a:rPr lang="en-US" altLang="zh-CN" sz="1800" b="1">
                <a:latin typeface="Arial" panose="020B0604020202020204" pitchFamily="34" charset="0"/>
                <a:ea typeface="宋体" panose="02010600030101010101" pitchFamily="2" charset="-122"/>
              </a:rPr>
              <a:t>1 000 000</a:t>
            </a:r>
            <a:r>
              <a:rPr lang="zh-CN" altLang="en-US" sz="1800" b="1">
                <a:latin typeface="Arial" panose="020B0604020202020204" pitchFamily="34" charset="0"/>
                <a:ea typeface="宋体" panose="02010600030101010101" pitchFamily="2" charset="-122"/>
              </a:rPr>
              <a:t>元的价格向乙公司（买方兼出租人）出售一栋建筑物。交易前，该建筑物的账面成本是 </a:t>
            </a:r>
            <a:r>
              <a:rPr lang="en-US" altLang="zh-CN" sz="1800" b="1">
                <a:latin typeface="Arial" panose="020B0604020202020204" pitchFamily="34" charset="0"/>
                <a:ea typeface="宋体" panose="02010600030101010101" pitchFamily="2" charset="-122"/>
              </a:rPr>
              <a:t>500 000</a:t>
            </a:r>
            <a:r>
              <a:rPr lang="zh-CN" altLang="en-US" sz="1800" b="1">
                <a:latin typeface="Arial" panose="020B0604020202020204" pitchFamily="34" charset="0"/>
                <a:ea typeface="宋体" panose="02010600030101010101" pitchFamily="2" charset="-122"/>
              </a:rPr>
              <a:t>元。同时，卖方兼承租人与买方兼出租人签订了合同，取得了该建筑物</a:t>
            </a:r>
            <a:r>
              <a:rPr lang="en-US" altLang="zh-CN" sz="1800" b="1">
                <a:latin typeface="Arial" panose="020B0604020202020204" pitchFamily="34" charset="0"/>
                <a:ea typeface="宋体" panose="02010600030101010101" pitchFamily="2" charset="-122"/>
              </a:rPr>
              <a:t>18 </a:t>
            </a:r>
            <a:r>
              <a:rPr lang="zh-CN" altLang="en-US" sz="1800" b="1">
                <a:latin typeface="Arial" panose="020B0604020202020204" pitchFamily="34" charset="0"/>
                <a:ea typeface="宋体" panose="02010600030101010101" pitchFamily="2" charset="-122"/>
              </a:rPr>
              <a:t>年的使用权，年付款额为</a:t>
            </a:r>
            <a:r>
              <a:rPr lang="en-US" altLang="zh-CN" sz="1800" b="1">
                <a:latin typeface="Arial" panose="020B0604020202020204" pitchFamily="34" charset="0"/>
                <a:ea typeface="宋体" panose="02010600030101010101" pitchFamily="2" charset="-122"/>
              </a:rPr>
              <a:t>60 000</a:t>
            </a:r>
            <a:r>
              <a:rPr lang="zh-CN" altLang="en-US" sz="1800" b="1">
                <a:latin typeface="Arial" panose="020B0604020202020204" pitchFamily="34" charset="0"/>
                <a:ea typeface="宋体" panose="02010600030101010101" pitchFamily="2" charset="-122"/>
              </a:rPr>
              <a:t>元，于每年年末支付。卖方兼承租人与买方兼出租人将交易作为售后租回交易进行会计处理。不考虑初始直接费用。该建筑物在销售当日的公允价值为 </a:t>
            </a:r>
            <a:r>
              <a:rPr lang="en-US" altLang="zh-CN" sz="1800" b="1">
                <a:latin typeface="Arial" panose="020B0604020202020204" pitchFamily="34" charset="0"/>
                <a:ea typeface="宋体" panose="02010600030101010101" pitchFamily="2" charset="-122"/>
              </a:rPr>
              <a:t>900 000</a:t>
            </a:r>
            <a:r>
              <a:rPr lang="zh-CN" altLang="en-US" sz="1800" b="1">
                <a:latin typeface="Arial" panose="020B0604020202020204" pitchFamily="34" charset="0"/>
                <a:ea typeface="宋体" panose="02010600030101010101" pitchFamily="2" charset="-122"/>
              </a:rPr>
              <a:t>元。卖方兼承租人可直接确定租赁内含年利率为</a:t>
            </a:r>
            <a:r>
              <a:rPr lang="en-US" altLang="zh-CN" sz="1800" b="1">
                <a:latin typeface="Arial" panose="020B0604020202020204" pitchFamily="34" charset="0"/>
                <a:ea typeface="宋体" panose="02010600030101010101" pitchFamily="2" charset="-122"/>
              </a:rPr>
              <a:t>4.5%</a:t>
            </a:r>
            <a:r>
              <a:rPr lang="zh-CN" altLang="en-US" sz="1800" b="1">
                <a:latin typeface="Arial" panose="020B0604020202020204" pitchFamily="34" charset="0"/>
                <a:ea typeface="宋体" panose="02010600030101010101" pitchFamily="2" charset="-122"/>
              </a:rPr>
              <a:t>。买方兼出租人将该建筑物的租赁分类为经营租赁。承租人对其固定资产采用直线法计提折旧。</a:t>
            </a:r>
            <a:endParaRPr lang="en-US" altLang="zh-CN" sz="1800" b="1">
              <a:latin typeface="Arial" panose="020B0604020202020204" pitchFamily="34" charset="0"/>
              <a:ea typeface="宋体" panose="02010600030101010101" pitchFamily="2" charset="-122"/>
            </a:endParaRPr>
          </a:p>
          <a:p>
            <a:pPr>
              <a:spcBef>
                <a:spcPct val="0"/>
              </a:spcBef>
              <a:buClrTx/>
              <a:buSzTx/>
              <a:buFontTx/>
              <a:buNone/>
            </a:pPr>
            <a:r>
              <a:rPr lang="en-US" altLang="zh-CN" sz="1800" b="1">
                <a:latin typeface="Arial" panose="020B0604020202020204" pitchFamily="34" charset="0"/>
                <a:ea typeface="宋体" panose="02010600030101010101" pitchFamily="2" charset="-122"/>
              </a:rPr>
              <a:t> </a:t>
            </a:r>
            <a:r>
              <a:rPr lang="zh-CN" altLang="en-US" sz="1800" b="1">
                <a:latin typeface="Arial" panose="020B0604020202020204" pitchFamily="34" charset="0"/>
                <a:ea typeface="宋体" panose="02010600030101010101" pitchFamily="2" charset="-122"/>
              </a:rPr>
              <a:t>要求：</a:t>
            </a:r>
            <a:endParaRPr lang="en-US" altLang="zh-CN" sz="1800" b="1">
              <a:latin typeface="Arial" panose="020B0604020202020204" pitchFamily="34" charset="0"/>
              <a:ea typeface="宋体" panose="02010600030101010101" pitchFamily="2" charset="-122"/>
            </a:endParaRPr>
          </a:p>
          <a:p>
            <a:pPr>
              <a:spcBef>
                <a:spcPct val="0"/>
              </a:spcBef>
              <a:buClrTx/>
              <a:buSzTx/>
              <a:buFontTx/>
              <a:buNone/>
            </a:pPr>
            <a:r>
              <a:rPr lang="en-US" altLang="zh-CN" sz="1800" b="1">
                <a:latin typeface="Arial" panose="020B0604020202020204" pitchFamily="34" charset="0"/>
                <a:ea typeface="宋体" panose="02010600030101010101" pitchFamily="2" charset="-122"/>
              </a:rPr>
              <a:t>      </a:t>
            </a:r>
            <a:r>
              <a:rPr lang="zh-CN" altLang="en-US" sz="1800" b="1">
                <a:latin typeface="Arial" panose="020B0604020202020204" pitchFamily="34" charset="0"/>
                <a:ea typeface="宋体" panose="02010600030101010101" pitchFamily="2" charset="-122"/>
              </a:rPr>
              <a:t>（</a:t>
            </a:r>
            <a:r>
              <a:rPr lang="en-US" altLang="zh-CN" sz="1800" b="1">
                <a:latin typeface="Arial" panose="020B0604020202020204" pitchFamily="34" charset="0"/>
                <a:ea typeface="宋体" panose="02010600030101010101" pitchFamily="2" charset="-122"/>
              </a:rPr>
              <a:t>1</a:t>
            </a:r>
            <a:r>
              <a:rPr lang="zh-CN" altLang="en-US" sz="1800" b="1">
                <a:latin typeface="Arial" panose="020B0604020202020204" pitchFamily="34" charset="0"/>
                <a:ea typeface="宋体" panose="02010600030101010101" pitchFamily="2" charset="-122"/>
              </a:rPr>
              <a:t>）如果根据交易的条款和条件，按</a:t>
            </a:r>
            <a:r>
              <a:rPr lang="en-US" altLang="zh-CN" sz="1800" b="1">
                <a:latin typeface="Arial" panose="020B0604020202020204" pitchFamily="34" charset="0"/>
                <a:ea typeface="宋体" panose="02010600030101010101" pitchFamily="2" charset="-122"/>
              </a:rPr>
              <a:t>《</a:t>
            </a:r>
            <a:r>
              <a:rPr lang="zh-CN" altLang="en-US" sz="1800" b="1">
                <a:latin typeface="Arial" panose="020B0604020202020204" pitchFamily="34" charset="0"/>
                <a:ea typeface="宋体" panose="02010600030101010101" pitchFamily="2" charset="-122"/>
              </a:rPr>
              <a:t>企业会计准则第</a:t>
            </a:r>
            <a:r>
              <a:rPr lang="en-US" altLang="zh-CN" sz="1800" b="1">
                <a:latin typeface="Arial" panose="020B0604020202020204" pitchFamily="34" charset="0"/>
                <a:ea typeface="宋体" panose="02010600030101010101" pitchFamily="2" charset="-122"/>
              </a:rPr>
              <a:t>14</a:t>
            </a:r>
            <a:r>
              <a:rPr lang="zh-CN" altLang="en-US" sz="1800" b="1">
                <a:latin typeface="Arial" panose="020B0604020202020204" pitchFamily="34" charset="0"/>
                <a:ea typeface="宋体" panose="02010600030101010101" pitchFamily="2" charset="-122"/>
              </a:rPr>
              <a:t>号</a:t>
            </a:r>
            <a:r>
              <a:rPr lang="en-US" altLang="zh-CN" sz="1800" b="1">
                <a:latin typeface="Arial" panose="020B0604020202020204" pitchFamily="34" charset="0"/>
                <a:ea typeface="宋体" panose="02010600030101010101" pitchFamily="2" charset="-122"/>
              </a:rPr>
              <a:t>——</a:t>
            </a:r>
            <a:r>
              <a:rPr lang="zh-CN" altLang="en-US" sz="1800" b="1">
                <a:latin typeface="Arial" panose="020B0604020202020204" pitchFamily="34" charset="0"/>
                <a:ea typeface="宋体" panose="02010600030101010101" pitchFamily="2" charset="-122"/>
              </a:rPr>
              <a:t>收入</a:t>
            </a:r>
            <a:r>
              <a:rPr lang="en-US" altLang="zh-CN" sz="1800" b="1">
                <a:latin typeface="Arial" panose="020B0604020202020204" pitchFamily="34" charset="0"/>
                <a:ea typeface="宋体" panose="02010600030101010101" pitchFamily="2" charset="-122"/>
              </a:rPr>
              <a:t>》</a:t>
            </a:r>
            <a:r>
              <a:rPr lang="zh-CN" altLang="en-US" sz="1800" b="1">
                <a:latin typeface="Arial" panose="020B0604020202020204" pitchFamily="34" charset="0"/>
                <a:ea typeface="宋体" panose="02010600030101010101" pitchFamily="2" charset="-122"/>
              </a:rPr>
              <a:t>的规定卖方兼承租人转让建筑物属于销售，甲、乙公司如何会计处理？</a:t>
            </a:r>
            <a:endParaRPr lang="en-US" altLang="zh-CN" sz="1800" b="1">
              <a:latin typeface="Arial" panose="020B0604020202020204" pitchFamily="34" charset="0"/>
              <a:ea typeface="宋体" panose="02010600030101010101" pitchFamily="2" charset="-122"/>
            </a:endParaRPr>
          </a:p>
          <a:p>
            <a:pPr>
              <a:spcBef>
                <a:spcPct val="0"/>
              </a:spcBef>
              <a:buClrTx/>
              <a:buSzTx/>
              <a:buFontTx/>
              <a:buNone/>
            </a:pPr>
            <a:r>
              <a:rPr lang="en-US" altLang="zh-CN" sz="1800" b="1">
                <a:latin typeface="Arial" panose="020B0604020202020204" pitchFamily="34" charset="0"/>
                <a:ea typeface="宋体" panose="02010600030101010101" pitchFamily="2" charset="-122"/>
              </a:rPr>
              <a:t>      </a:t>
            </a:r>
            <a:r>
              <a:rPr lang="zh-CN" altLang="en-US" sz="1800" b="1">
                <a:latin typeface="Arial" panose="020B0604020202020204" pitchFamily="34" charset="0"/>
                <a:ea typeface="宋体" panose="02010600030101010101" pitchFamily="2" charset="-122"/>
              </a:rPr>
              <a:t>（</a:t>
            </a:r>
            <a:r>
              <a:rPr lang="en-US" altLang="zh-CN" sz="1800" b="1">
                <a:latin typeface="Arial" panose="020B0604020202020204" pitchFamily="34" charset="0"/>
                <a:ea typeface="宋体" panose="02010600030101010101" pitchFamily="2" charset="-122"/>
              </a:rPr>
              <a:t>2</a:t>
            </a:r>
            <a:r>
              <a:rPr lang="zh-CN" altLang="en-US" sz="1800" b="1">
                <a:latin typeface="Arial" panose="020B0604020202020204" pitchFamily="34" charset="0"/>
                <a:ea typeface="宋体" panose="02010600030101010101" pitchFamily="2" charset="-122"/>
              </a:rPr>
              <a:t>） 如果根据交易的条款和条件，按</a:t>
            </a:r>
            <a:r>
              <a:rPr lang="en-US" altLang="zh-CN" sz="1800" b="1">
                <a:latin typeface="Arial" panose="020B0604020202020204" pitchFamily="34" charset="0"/>
                <a:ea typeface="宋体" panose="02010600030101010101" pitchFamily="2" charset="-122"/>
              </a:rPr>
              <a:t>《</a:t>
            </a:r>
            <a:r>
              <a:rPr lang="zh-CN" altLang="en-US" sz="1800" b="1">
                <a:latin typeface="Arial" panose="020B0604020202020204" pitchFamily="34" charset="0"/>
                <a:ea typeface="宋体" panose="02010600030101010101" pitchFamily="2" charset="-122"/>
              </a:rPr>
              <a:t>企业会计准则第</a:t>
            </a:r>
            <a:r>
              <a:rPr lang="en-US" altLang="zh-CN" sz="1800" b="1">
                <a:latin typeface="Arial" panose="020B0604020202020204" pitchFamily="34" charset="0"/>
                <a:ea typeface="宋体" panose="02010600030101010101" pitchFamily="2" charset="-122"/>
              </a:rPr>
              <a:t>14</a:t>
            </a:r>
            <a:r>
              <a:rPr lang="zh-CN" altLang="en-US" sz="1800" b="1">
                <a:latin typeface="Arial" panose="020B0604020202020204" pitchFamily="34" charset="0"/>
                <a:ea typeface="宋体" panose="02010600030101010101" pitchFamily="2" charset="-122"/>
              </a:rPr>
              <a:t>号</a:t>
            </a:r>
            <a:r>
              <a:rPr lang="en-US" altLang="zh-CN" sz="1800" b="1">
                <a:latin typeface="Arial" panose="020B0604020202020204" pitchFamily="34" charset="0"/>
                <a:ea typeface="宋体" panose="02010600030101010101" pitchFamily="2" charset="-122"/>
              </a:rPr>
              <a:t>——</a:t>
            </a:r>
            <a:r>
              <a:rPr lang="zh-CN" altLang="en-US" sz="1800" b="1">
                <a:latin typeface="Arial" panose="020B0604020202020204" pitchFamily="34" charset="0"/>
                <a:ea typeface="宋体" panose="02010600030101010101" pitchFamily="2" charset="-122"/>
              </a:rPr>
              <a:t>收入</a:t>
            </a:r>
            <a:r>
              <a:rPr lang="en-US" altLang="zh-CN" sz="1800" b="1">
                <a:latin typeface="Arial" panose="020B0604020202020204" pitchFamily="34" charset="0"/>
                <a:ea typeface="宋体" panose="02010600030101010101" pitchFamily="2" charset="-122"/>
              </a:rPr>
              <a:t>》</a:t>
            </a:r>
            <a:r>
              <a:rPr lang="zh-CN" altLang="en-US" sz="1800" b="1">
                <a:latin typeface="Arial" panose="020B0604020202020204" pitchFamily="34" charset="0"/>
                <a:ea typeface="宋体" panose="02010600030101010101" pitchFamily="2" charset="-122"/>
              </a:rPr>
              <a:t>的规定卖方兼承租人转让建筑物不属于销售，甲、乙公司如何会计处理？</a:t>
            </a:r>
            <a:endParaRPr lang="en-US" altLang="zh-CN" sz="1800" b="1">
              <a:latin typeface="Arial" panose="020B0604020202020204" pitchFamily="34" charset="0"/>
              <a:ea typeface="宋体" panose="02010600030101010101" pitchFamily="2" charset="-122"/>
            </a:endParaRPr>
          </a:p>
          <a:p>
            <a:pPr>
              <a:spcBef>
                <a:spcPct val="0"/>
              </a:spcBef>
              <a:buClrTx/>
              <a:buSzTx/>
              <a:buFontTx/>
              <a:buNone/>
            </a:pPr>
            <a:endParaRPr lang="en-US" altLang="zh-CN" sz="1800" b="1">
              <a:latin typeface="Arial" panose="020B0604020202020204" pitchFamily="34" charset="0"/>
              <a:ea typeface="宋体" panose="02010600030101010101" pitchFamily="2" charset="-122"/>
            </a:endParaRPr>
          </a:p>
          <a:p>
            <a:pPr>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548A5670-ADFF-4559-8A61-7FA3DA9E748C}" type="datetime1">
              <a:rPr lang="zh-CN" altLang="en-US" smtClean="0"/>
              <a:t>2026/3/30</a:t>
            </a:fld>
            <a:endParaRPr lang="zh-CN" altLang="en-US"/>
          </a:p>
        </p:txBody>
      </p:sp>
      <p:sp>
        <p:nvSpPr>
          <p:cNvPr id="61443"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9ADD6F11-3068-41CE-9080-28D92DECB86A}" type="slidenum">
              <a:rPr lang="zh-CN" altLang="en-US" sz="1100" smtClean="0">
                <a:solidFill>
                  <a:srgbClr val="636363"/>
                </a:solidFill>
              </a:rPr>
              <a:t>109</a:t>
            </a:fld>
            <a:endParaRPr lang="zh-CN" altLang="en-US" sz="1100">
              <a:solidFill>
                <a:srgbClr val="636363"/>
              </a:solidFill>
            </a:endParaRPr>
          </a:p>
        </p:txBody>
      </p:sp>
      <p:sp>
        <p:nvSpPr>
          <p:cNvPr id="4" name="文本框 3"/>
          <p:cNvSpPr txBox="1"/>
          <p:nvPr/>
        </p:nvSpPr>
        <p:spPr>
          <a:xfrm>
            <a:off x="179388" y="260350"/>
            <a:ext cx="8640762" cy="5632311"/>
          </a:xfrm>
          <a:prstGeom prst="rect">
            <a:avLst/>
          </a:prstGeom>
          <a:noFill/>
        </p:spPr>
        <p:txBody>
          <a:bodyPr>
            <a:spAutoFit/>
          </a:bodyPr>
          <a:lstStyle/>
          <a:p>
            <a:pPr>
              <a:defRPr/>
            </a:pPr>
            <a:r>
              <a:rPr lang="zh-CN" altLang="en-US" b="1" dirty="0">
                <a:solidFill>
                  <a:srgbClr val="0000FF"/>
                </a:solidFill>
                <a:latin typeface="+mn-ea"/>
                <a:ea typeface="+mn-ea"/>
              </a:rPr>
              <a:t>（</a:t>
            </a:r>
            <a:r>
              <a:rPr lang="en-US" altLang="zh-CN" b="1" dirty="0">
                <a:solidFill>
                  <a:srgbClr val="0000FF"/>
                </a:solidFill>
                <a:latin typeface="+mn-ea"/>
                <a:ea typeface="+mn-ea"/>
              </a:rPr>
              <a:t>1</a:t>
            </a:r>
            <a:r>
              <a:rPr lang="zh-CN" altLang="en-US" b="1" dirty="0">
                <a:solidFill>
                  <a:srgbClr val="0000FF"/>
                </a:solidFill>
                <a:latin typeface="+mn-ea"/>
                <a:ea typeface="+mn-ea"/>
              </a:rPr>
              <a:t>）如果根据交易的条款和条件，按</a:t>
            </a:r>
            <a:r>
              <a:rPr lang="en-US" altLang="zh-CN" b="1" dirty="0">
                <a:solidFill>
                  <a:srgbClr val="0000FF"/>
                </a:solidFill>
                <a:latin typeface="+mn-ea"/>
                <a:ea typeface="+mn-ea"/>
              </a:rPr>
              <a:t>《</a:t>
            </a:r>
            <a:r>
              <a:rPr lang="zh-CN" altLang="en-US" b="1" dirty="0">
                <a:solidFill>
                  <a:srgbClr val="0000FF"/>
                </a:solidFill>
                <a:latin typeface="+mn-ea"/>
                <a:ea typeface="+mn-ea"/>
              </a:rPr>
              <a:t>企业会计准则第</a:t>
            </a:r>
            <a:r>
              <a:rPr lang="en-US" altLang="zh-CN" b="1" dirty="0">
                <a:solidFill>
                  <a:srgbClr val="0000FF"/>
                </a:solidFill>
                <a:latin typeface="+mn-ea"/>
                <a:ea typeface="+mn-ea"/>
              </a:rPr>
              <a:t>14</a:t>
            </a:r>
            <a:r>
              <a:rPr lang="zh-CN" altLang="en-US" b="1" dirty="0">
                <a:solidFill>
                  <a:srgbClr val="0000FF"/>
                </a:solidFill>
                <a:latin typeface="+mn-ea"/>
                <a:ea typeface="+mn-ea"/>
              </a:rPr>
              <a:t>号</a:t>
            </a:r>
            <a:r>
              <a:rPr lang="en-US" altLang="zh-CN" b="1" dirty="0">
                <a:solidFill>
                  <a:srgbClr val="0000FF"/>
                </a:solidFill>
                <a:latin typeface="+mn-ea"/>
                <a:ea typeface="+mn-ea"/>
              </a:rPr>
              <a:t>——</a:t>
            </a:r>
            <a:r>
              <a:rPr lang="zh-CN" altLang="en-US" b="1" dirty="0">
                <a:solidFill>
                  <a:srgbClr val="0000FF"/>
                </a:solidFill>
                <a:latin typeface="+mn-ea"/>
                <a:ea typeface="+mn-ea"/>
              </a:rPr>
              <a:t>收入</a:t>
            </a:r>
            <a:r>
              <a:rPr lang="en-US" altLang="zh-CN" b="1" dirty="0">
                <a:solidFill>
                  <a:srgbClr val="0000FF"/>
                </a:solidFill>
                <a:latin typeface="+mn-ea"/>
                <a:ea typeface="+mn-ea"/>
              </a:rPr>
              <a:t>》</a:t>
            </a:r>
            <a:r>
              <a:rPr lang="zh-CN" altLang="en-US" b="1" dirty="0">
                <a:solidFill>
                  <a:srgbClr val="0000FF"/>
                </a:solidFill>
                <a:latin typeface="+mn-ea"/>
                <a:ea typeface="+mn-ea"/>
              </a:rPr>
              <a:t>的规定卖方兼承租人转让建筑物属于销售。则：</a:t>
            </a:r>
          </a:p>
          <a:p>
            <a:pPr>
              <a:defRPr/>
            </a:pPr>
            <a:r>
              <a:rPr lang="zh-CN" altLang="en-US" b="1" dirty="0"/>
              <a:t>　　</a:t>
            </a:r>
            <a:endParaRPr lang="en-US" altLang="zh-CN" b="1" dirty="0"/>
          </a:p>
          <a:p>
            <a:pPr>
              <a:defRPr/>
            </a:pPr>
            <a:r>
              <a:rPr lang="en-US" altLang="zh-CN" b="1" dirty="0">
                <a:latin typeface="仿宋" panose="02010609060101010101" charset="-122"/>
                <a:ea typeface="仿宋" panose="02010609060101010101" charset="-122"/>
              </a:rPr>
              <a:t>   </a:t>
            </a:r>
            <a:r>
              <a:rPr lang="zh-CN" altLang="en-US" b="1" dirty="0">
                <a:latin typeface="仿宋" panose="02010609060101010101" charset="-122"/>
                <a:ea typeface="仿宋" panose="02010609060101010101" charset="-122"/>
              </a:rPr>
              <a:t>由于该建筑物的销售对价高于公允价值，应将高于市场价格的款项作为出租人向承租人提供的额外融资进行会计处理。同时，按照公允价值调整相关销售利得和损失，所以卖方兼承租人与买方兼出租人进行了调整，以按照公允价值计量销售利得。超额售价</a:t>
            </a:r>
            <a:r>
              <a:rPr lang="en-US" altLang="zh-CN" b="1" dirty="0">
                <a:latin typeface="仿宋" panose="02010609060101010101" charset="-122"/>
                <a:ea typeface="仿宋" panose="02010609060101010101" charset="-122"/>
              </a:rPr>
              <a:t>100 000</a:t>
            </a:r>
            <a:r>
              <a:rPr lang="zh-CN" altLang="en-US" b="1" dirty="0">
                <a:latin typeface="仿宋" panose="02010609060101010101" charset="-122"/>
                <a:ea typeface="仿宋" panose="02010609060101010101" charset="-122"/>
              </a:rPr>
              <a:t>元（</a:t>
            </a:r>
            <a:r>
              <a:rPr lang="en-US" altLang="zh-CN" b="1" dirty="0">
                <a:latin typeface="仿宋" panose="02010609060101010101" charset="-122"/>
                <a:ea typeface="仿宋" panose="02010609060101010101" charset="-122"/>
              </a:rPr>
              <a:t>1 000 000-900 000</a:t>
            </a:r>
            <a:r>
              <a:rPr lang="zh-CN" altLang="en-US" b="1" dirty="0">
                <a:latin typeface="仿宋" panose="02010609060101010101" charset="-122"/>
                <a:ea typeface="仿宋" panose="02010609060101010101" charset="-122"/>
              </a:rPr>
              <a:t>）作为买方兼出租人向卖方兼承租人提供的额外融资进行确认。</a:t>
            </a:r>
          </a:p>
          <a:p>
            <a:pPr>
              <a:defRPr/>
            </a:pPr>
            <a:r>
              <a:rPr lang="zh-CN" altLang="en-US" b="1" dirty="0">
                <a:latin typeface="仿宋" panose="02010609060101010101" charset="-122"/>
                <a:ea typeface="仿宋" panose="02010609060101010101" charset="-122"/>
              </a:rPr>
              <a:t>　　卖方兼承租人可直接确定租赁内含年利率为</a:t>
            </a:r>
            <a:r>
              <a:rPr lang="en-US" altLang="zh-CN" b="1" dirty="0">
                <a:latin typeface="仿宋" panose="02010609060101010101" charset="-122"/>
                <a:ea typeface="仿宋" panose="02010609060101010101" charset="-122"/>
              </a:rPr>
              <a:t>4.5%</a:t>
            </a:r>
            <a:r>
              <a:rPr lang="zh-CN" altLang="en-US" b="1" dirty="0">
                <a:latin typeface="仿宋" panose="02010609060101010101" charset="-122"/>
                <a:ea typeface="仿宋" panose="02010609060101010101" charset="-122"/>
              </a:rPr>
              <a:t>。年付款额现值（</a:t>
            </a:r>
            <a:r>
              <a:rPr lang="en-US" altLang="zh-CN" b="1" dirty="0">
                <a:latin typeface="仿宋" panose="02010609060101010101" charset="-122"/>
                <a:ea typeface="仿宋" panose="02010609060101010101" charset="-122"/>
              </a:rPr>
              <a:t>18 </a:t>
            </a:r>
            <a:r>
              <a:rPr lang="zh-CN" altLang="en-US" b="1" dirty="0">
                <a:latin typeface="仿宋" panose="02010609060101010101" charset="-122"/>
                <a:ea typeface="仿宋" panose="02010609060101010101" charset="-122"/>
              </a:rPr>
              <a:t>期付款额</a:t>
            </a:r>
            <a:r>
              <a:rPr lang="en-US" altLang="zh-CN" b="1" dirty="0">
                <a:latin typeface="仿宋" panose="02010609060101010101" charset="-122"/>
                <a:ea typeface="仿宋" panose="02010609060101010101" charset="-122"/>
              </a:rPr>
              <a:t>60 000 </a:t>
            </a:r>
            <a:r>
              <a:rPr lang="zh-CN" altLang="en-US" b="1" dirty="0">
                <a:latin typeface="仿宋" panose="02010609060101010101" charset="-122"/>
                <a:ea typeface="仿宋" panose="02010609060101010101" charset="-122"/>
              </a:rPr>
              <a:t>按每年</a:t>
            </a:r>
            <a:r>
              <a:rPr lang="en-US" altLang="zh-CN" b="1" dirty="0">
                <a:latin typeface="仿宋" panose="02010609060101010101" charset="-122"/>
                <a:ea typeface="仿宋" panose="02010609060101010101" charset="-122"/>
              </a:rPr>
              <a:t>4 .5% </a:t>
            </a:r>
            <a:r>
              <a:rPr lang="zh-CN" altLang="en-US" b="1" dirty="0">
                <a:latin typeface="仿宋" panose="02010609060101010101" charset="-122"/>
                <a:ea typeface="仿宋" panose="02010609060101010101" charset="-122"/>
              </a:rPr>
              <a:t>进行折现）为</a:t>
            </a:r>
            <a:r>
              <a:rPr lang="en-US" altLang="zh-CN" b="1" dirty="0">
                <a:latin typeface="仿宋" panose="02010609060101010101" charset="-122"/>
                <a:ea typeface="仿宋" panose="02010609060101010101" charset="-122"/>
              </a:rPr>
              <a:t>729 600</a:t>
            </a:r>
            <a:r>
              <a:rPr lang="zh-CN" altLang="en-US" b="1" dirty="0">
                <a:latin typeface="仿宋" panose="02010609060101010101" charset="-122"/>
                <a:ea typeface="仿宋" panose="02010609060101010101" charset="-122"/>
              </a:rPr>
              <a:t>元，其中，</a:t>
            </a:r>
            <a:r>
              <a:rPr lang="en-US" altLang="zh-CN" b="1" dirty="0">
                <a:latin typeface="仿宋" panose="02010609060101010101" charset="-122"/>
                <a:ea typeface="仿宋" panose="02010609060101010101" charset="-122"/>
              </a:rPr>
              <a:t>100 000</a:t>
            </a:r>
            <a:r>
              <a:rPr lang="zh-CN" altLang="en-US" b="1" dirty="0">
                <a:latin typeface="仿宋" panose="02010609060101010101" charset="-122"/>
                <a:ea typeface="仿宋" panose="02010609060101010101" charset="-122"/>
              </a:rPr>
              <a:t>元与额外融资相关， </a:t>
            </a:r>
            <a:r>
              <a:rPr lang="en-US" altLang="zh-CN" b="1" dirty="0">
                <a:latin typeface="仿宋" panose="02010609060101010101" charset="-122"/>
                <a:ea typeface="仿宋" panose="02010609060101010101" charset="-122"/>
              </a:rPr>
              <a:t>629 600</a:t>
            </a:r>
            <a:r>
              <a:rPr lang="zh-CN" altLang="en-US" b="1" dirty="0">
                <a:latin typeface="仿宋" panose="02010609060101010101" charset="-122"/>
                <a:ea typeface="仿宋" panose="02010609060101010101" charset="-122"/>
              </a:rPr>
              <a:t>元与租赁相关，分别对应</a:t>
            </a:r>
            <a:r>
              <a:rPr lang="en-US" altLang="zh-CN" b="1" dirty="0">
                <a:latin typeface="仿宋" panose="02010609060101010101" charset="-122"/>
                <a:ea typeface="仿宋" panose="02010609060101010101" charset="-122"/>
              </a:rPr>
              <a:t>18 </a:t>
            </a:r>
            <a:r>
              <a:rPr lang="zh-CN" altLang="en-US" b="1" dirty="0">
                <a:latin typeface="仿宋" panose="02010609060101010101" charset="-122"/>
                <a:ea typeface="仿宋" panose="02010609060101010101" charset="-122"/>
              </a:rPr>
              <a:t>期付款额</a:t>
            </a:r>
            <a:r>
              <a:rPr lang="en-US" altLang="zh-CN" b="1" dirty="0">
                <a:latin typeface="仿宋" panose="02010609060101010101" charset="-122"/>
                <a:ea typeface="仿宋" panose="02010609060101010101" charset="-122"/>
              </a:rPr>
              <a:t>8 223.7</a:t>
            </a:r>
            <a:r>
              <a:rPr lang="zh-CN" altLang="en-US" b="1" dirty="0">
                <a:latin typeface="仿宋" panose="02010609060101010101" charset="-122"/>
                <a:ea typeface="仿宋" panose="02010609060101010101" charset="-122"/>
              </a:rPr>
              <a:t>元（</a:t>
            </a:r>
            <a:r>
              <a:rPr lang="en-US" altLang="zh-CN" b="1" dirty="0">
                <a:latin typeface="仿宋" panose="02010609060101010101" charset="-122"/>
                <a:ea typeface="仿宋" panose="02010609060101010101" charset="-122"/>
              </a:rPr>
              <a:t>60 000×100 000/729 600</a:t>
            </a:r>
            <a:r>
              <a:rPr lang="zh-CN" altLang="en-US" b="1" dirty="0">
                <a:latin typeface="仿宋" panose="02010609060101010101" charset="-122"/>
                <a:ea typeface="仿宋" panose="02010609060101010101" charset="-122"/>
              </a:rPr>
              <a:t>）和</a:t>
            </a:r>
            <a:r>
              <a:rPr lang="en-US" altLang="zh-CN" b="1" dirty="0">
                <a:latin typeface="仿宋" panose="02010609060101010101" charset="-122"/>
                <a:ea typeface="仿宋" panose="02010609060101010101" charset="-122"/>
              </a:rPr>
              <a:t>51 776.3</a:t>
            </a:r>
            <a:r>
              <a:rPr lang="zh-CN" altLang="en-US" b="1" dirty="0">
                <a:latin typeface="仿宋" panose="02010609060101010101" charset="-122"/>
                <a:ea typeface="仿宋" panose="02010609060101010101" charset="-122"/>
              </a:rPr>
              <a:t>元（</a:t>
            </a:r>
            <a:r>
              <a:rPr lang="en-US" altLang="zh-CN" b="1" dirty="0">
                <a:latin typeface="仿宋" panose="02010609060101010101" charset="-122"/>
                <a:ea typeface="仿宋" panose="02010609060101010101" charset="-122"/>
              </a:rPr>
              <a:t>60 000×629 600/729 600</a:t>
            </a:r>
            <a:r>
              <a:rPr lang="zh-CN" altLang="en-US" b="1" dirty="0">
                <a:latin typeface="仿宋" panose="02010609060101010101" charset="-122"/>
                <a:ea typeface="仿宋" panose="02010609060101010101" charset="-122"/>
              </a:rPr>
              <a:t>）。</a:t>
            </a:r>
          </a:p>
          <a:p>
            <a:pPr>
              <a:defRPr/>
            </a:pPr>
            <a:r>
              <a:rPr lang="zh-CN" altLang="en-US" b="1" dirty="0">
                <a:latin typeface="仿宋" panose="02010609060101010101" charset="-122"/>
                <a:ea typeface="仿宋" panose="02010609060101010101" charset="-122"/>
              </a:rPr>
              <a:t>　　</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857250"/>
            <a:ext cx="4739041" cy="5143500"/>
          </a:xfrm>
          <a:prstGeom prst="rect">
            <a:avLst/>
          </a:prstGeom>
        </p:spPr>
      </p:pic>
      <p:sp>
        <p:nvSpPr>
          <p:cNvPr id="5" name="TextBox 4"/>
          <p:cNvSpPr txBox="1"/>
          <p:nvPr/>
        </p:nvSpPr>
        <p:spPr>
          <a:xfrm>
            <a:off x="4963408" y="1764627"/>
            <a:ext cx="3676001" cy="3197029"/>
          </a:xfrm>
          <a:prstGeom prst="rect">
            <a:avLst/>
          </a:prstGeom>
          <a:noFill/>
        </p:spPr>
        <p:txBody>
          <a:bodyPr wrap="square" rtlCol="0">
            <a:spAutoFit/>
          </a:bodyPr>
          <a:lstStyle/>
          <a:p>
            <a:pPr marL="257175" indent="-257175">
              <a:buFont typeface="Arial" panose="020B0604020202020204" pitchFamily="34" charset="0"/>
              <a:buChar char="•"/>
            </a:pPr>
            <a:r>
              <a:rPr lang="zh-CN" altLang="en-US" sz="1725" kern="100" dirty="0">
                <a:solidFill>
                  <a:srgbClr val="000000"/>
                </a:solidFill>
                <a:latin typeface="微软雅黑" panose="020B0503020204020204" charset="-122"/>
                <a:ea typeface="微软雅黑" panose="020B0503020204020204" charset="-122"/>
                <a:cs typeface="Times New Roman" panose="02020603050405020304" charset="0"/>
              </a:rPr>
              <a:t>相反，</a:t>
            </a:r>
            <a:r>
              <a:rPr lang="zh-CN" altLang="zh-CN" sz="1725" kern="100" dirty="0">
                <a:solidFill>
                  <a:srgbClr val="000000"/>
                </a:solidFill>
                <a:latin typeface="微软雅黑" panose="020B0503020204020204" charset="-122"/>
                <a:ea typeface="微软雅黑" panose="020B0503020204020204" charset="-122"/>
                <a:cs typeface="Times New Roman" panose="02020603050405020304" charset="0"/>
              </a:rPr>
              <a:t>由于股价上涨，</a:t>
            </a:r>
            <a:r>
              <a:rPr lang="en-US" altLang="zh-CN" sz="1725" kern="100" dirty="0">
                <a:solidFill>
                  <a:srgbClr val="000000"/>
                </a:solidFill>
                <a:latin typeface="微软雅黑" panose="020B0503020204020204" charset="-122"/>
                <a:ea typeface="微软雅黑" panose="020B0503020204020204" charset="-122"/>
                <a:cs typeface="Times New Roman" panose="02020603050405020304" charset="0"/>
              </a:rPr>
              <a:t>2019</a:t>
            </a:r>
            <a:r>
              <a:rPr lang="zh-CN" altLang="en-US" sz="1725" kern="100" dirty="0">
                <a:solidFill>
                  <a:srgbClr val="000000"/>
                </a:solidFill>
                <a:latin typeface="微软雅黑" panose="020B0503020204020204" charset="-122"/>
                <a:ea typeface="微软雅黑" panose="020B0503020204020204" charset="-122"/>
                <a:cs typeface="Times New Roman" panose="02020603050405020304" charset="0"/>
              </a:rPr>
              <a:t>年权益类投资未实现利得达到</a:t>
            </a:r>
            <a:r>
              <a:rPr lang="en-US" altLang="zh-CN" sz="1725" kern="100" dirty="0">
                <a:solidFill>
                  <a:srgbClr val="000000"/>
                </a:solidFill>
                <a:latin typeface="微软雅黑" panose="020B0503020204020204" charset="-122"/>
                <a:ea typeface="微软雅黑" panose="020B0503020204020204" charset="-122"/>
                <a:cs typeface="Times New Roman" panose="02020603050405020304" charset="0"/>
              </a:rPr>
              <a:t>695</a:t>
            </a:r>
            <a:r>
              <a:rPr lang="zh-CN" altLang="en-US" sz="1725" kern="100" dirty="0">
                <a:solidFill>
                  <a:srgbClr val="000000"/>
                </a:solidFill>
                <a:latin typeface="微软雅黑" panose="020B0503020204020204" charset="-122"/>
                <a:ea typeface="微软雅黑" panose="020B0503020204020204" charset="-122"/>
                <a:cs typeface="Times New Roman" panose="02020603050405020304" charset="0"/>
              </a:rPr>
              <a:t>亿美元，对税后盈利直接贡献了</a:t>
            </a:r>
            <a:r>
              <a:rPr lang="en-US" altLang="zh-CN" sz="1725" kern="100" dirty="0">
                <a:solidFill>
                  <a:srgbClr val="000000"/>
                </a:solidFill>
                <a:latin typeface="微软雅黑" panose="020B0503020204020204" charset="-122"/>
                <a:ea typeface="微软雅黑" panose="020B0503020204020204" charset="-122"/>
                <a:cs typeface="Times New Roman" panose="02020603050405020304" charset="0"/>
              </a:rPr>
              <a:t>537</a:t>
            </a:r>
            <a:r>
              <a:rPr lang="zh-CN" altLang="en-US" sz="1725" kern="100" dirty="0">
                <a:solidFill>
                  <a:srgbClr val="000000"/>
                </a:solidFill>
                <a:latin typeface="微软雅黑" panose="020B0503020204020204" charset="-122"/>
                <a:ea typeface="微软雅黑" panose="020B0503020204020204" charset="-122"/>
                <a:cs typeface="Times New Roman" panose="02020603050405020304" charset="0"/>
              </a:rPr>
              <a:t>亿美元，使得</a:t>
            </a:r>
            <a:r>
              <a:rPr lang="en-US" altLang="zh-CN" sz="1725" kern="100" dirty="0">
                <a:solidFill>
                  <a:srgbClr val="000000"/>
                </a:solidFill>
                <a:latin typeface="微软雅黑" panose="020B0503020204020204" charset="-122"/>
                <a:ea typeface="微软雅黑" panose="020B0503020204020204" charset="-122"/>
                <a:cs typeface="Times New Roman" panose="02020603050405020304" charset="0"/>
              </a:rPr>
              <a:t>2019</a:t>
            </a:r>
            <a:r>
              <a:rPr lang="zh-CN" altLang="zh-CN" sz="1725" kern="100" dirty="0">
                <a:solidFill>
                  <a:srgbClr val="000000"/>
                </a:solidFill>
                <a:latin typeface="微软雅黑" panose="020B0503020204020204" charset="-122"/>
                <a:ea typeface="微软雅黑" panose="020B0503020204020204" charset="-122"/>
                <a:cs typeface="Times New Roman" panose="02020603050405020304" charset="0"/>
              </a:rPr>
              <a:t>年度</a:t>
            </a:r>
            <a:r>
              <a:rPr lang="zh-CN" altLang="en-US" sz="1725" dirty="0">
                <a:solidFill>
                  <a:srgbClr val="000000"/>
                </a:solidFill>
                <a:latin typeface="微软雅黑" panose="020B0503020204020204" charset="-122"/>
                <a:ea typeface="微软雅黑" panose="020B0503020204020204" charset="-122"/>
                <a:cs typeface="Arial" panose="020B0604020202020204" pitchFamily="34" charset="0"/>
              </a:rPr>
              <a:t>伯克希尔录得净“盈利”</a:t>
            </a:r>
            <a:r>
              <a:rPr lang="en-US" altLang="zh-CN" sz="1725" dirty="0">
                <a:solidFill>
                  <a:srgbClr val="000000"/>
                </a:solidFill>
                <a:latin typeface="微软雅黑" panose="020B0503020204020204" charset="-122"/>
                <a:ea typeface="微软雅黑" panose="020B0503020204020204" charset="-122"/>
                <a:cs typeface="Arial" panose="020B0604020202020204" pitchFamily="34" charset="0"/>
              </a:rPr>
              <a:t>814</a:t>
            </a:r>
            <a:r>
              <a:rPr lang="zh-CN" altLang="en-US" sz="1725" dirty="0">
                <a:solidFill>
                  <a:srgbClr val="000000"/>
                </a:solidFill>
                <a:latin typeface="微软雅黑" panose="020B0503020204020204" charset="-122"/>
                <a:ea typeface="微软雅黑" panose="020B0503020204020204" charset="-122"/>
                <a:cs typeface="Arial" panose="020B0604020202020204" pitchFamily="34" charset="0"/>
              </a:rPr>
              <a:t>亿美元，较</a:t>
            </a:r>
            <a:r>
              <a:rPr lang="en-US" altLang="zh-CN" sz="1725" dirty="0">
                <a:solidFill>
                  <a:srgbClr val="000000"/>
                </a:solidFill>
                <a:latin typeface="微软雅黑" panose="020B0503020204020204" charset="-122"/>
                <a:ea typeface="微软雅黑" panose="020B0503020204020204" charset="-122"/>
                <a:cs typeface="Arial" panose="020B0604020202020204" pitchFamily="34" charset="0"/>
              </a:rPr>
              <a:t>2018</a:t>
            </a:r>
            <a:r>
              <a:rPr lang="zh-CN" altLang="en-US" sz="1725" dirty="0">
                <a:solidFill>
                  <a:srgbClr val="000000"/>
                </a:solidFill>
                <a:latin typeface="微软雅黑" panose="020B0503020204020204" charset="-122"/>
                <a:ea typeface="微软雅黑" panose="020B0503020204020204" charset="-122"/>
                <a:cs typeface="Arial" panose="020B0604020202020204" pitchFamily="34" charset="0"/>
              </a:rPr>
              <a:t>年猛增</a:t>
            </a:r>
            <a:r>
              <a:rPr lang="en-US" altLang="zh-CN" sz="1725" dirty="0">
                <a:solidFill>
                  <a:srgbClr val="000000"/>
                </a:solidFill>
                <a:latin typeface="微软雅黑" panose="020B0503020204020204" charset="-122"/>
                <a:ea typeface="微软雅黑" panose="020B0503020204020204" charset="-122"/>
                <a:cs typeface="Arial" panose="020B0604020202020204" pitchFamily="34" charset="0"/>
              </a:rPr>
              <a:t>19</a:t>
            </a:r>
            <a:r>
              <a:rPr lang="zh-CN" altLang="en-US" sz="1725" dirty="0">
                <a:solidFill>
                  <a:srgbClr val="000000"/>
                </a:solidFill>
                <a:latin typeface="微软雅黑" panose="020B0503020204020204" charset="-122"/>
                <a:ea typeface="微软雅黑" panose="020B0503020204020204" charset="-122"/>
                <a:cs typeface="Arial" panose="020B0604020202020204" pitchFamily="34" charset="0"/>
              </a:rPr>
              <a:t>倍。</a:t>
            </a:r>
            <a:endParaRPr lang="en-US" altLang="zh-CN" sz="1725" dirty="0">
              <a:solidFill>
                <a:srgbClr val="000000"/>
              </a:solidFill>
              <a:latin typeface="微软雅黑" panose="020B0503020204020204" charset="-122"/>
              <a:ea typeface="微软雅黑" panose="020B0503020204020204" charset="-122"/>
              <a:cs typeface="Arial" panose="020B0604020202020204" pitchFamily="34" charset="0"/>
            </a:endParaRPr>
          </a:p>
          <a:p>
            <a:pPr marL="257175" indent="-257175">
              <a:buFont typeface="Arial" panose="020B0604020202020204" pitchFamily="34" charset="0"/>
              <a:buChar char="•"/>
            </a:pPr>
            <a:endParaRPr lang="en-US" altLang="zh-CN" sz="1725" kern="100" dirty="0">
              <a:solidFill>
                <a:srgbClr val="000000"/>
              </a:solidFill>
              <a:latin typeface="微软雅黑" panose="020B0503020204020204" charset="-122"/>
              <a:ea typeface="微软雅黑" panose="020B0503020204020204" charset="-122"/>
              <a:cs typeface="Arial" panose="020B0604020202020204" pitchFamily="34" charset="0"/>
            </a:endParaRPr>
          </a:p>
          <a:p>
            <a:pPr marL="257175" indent="-257175">
              <a:buFont typeface="Arial" panose="020B0604020202020204" pitchFamily="34" charset="0"/>
              <a:buChar char="•"/>
            </a:pPr>
            <a:r>
              <a:rPr lang="zh-CN" altLang="en-US" sz="1725" kern="100" dirty="0">
                <a:solidFill>
                  <a:srgbClr val="000000"/>
                </a:solidFill>
                <a:latin typeface="微软雅黑" panose="020B0503020204020204" charset="-122"/>
                <a:ea typeface="微软雅黑" panose="020B0503020204020204" charset="-122"/>
                <a:cs typeface="Times New Roman" panose="02020603050405020304" charset="0"/>
              </a:rPr>
              <a:t>然而</a:t>
            </a:r>
            <a:r>
              <a:rPr lang="en-US" altLang="zh-CN" sz="1725" kern="100" dirty="0">
                <a:solidFill>
                  <a:srgbClr val="000000"/>
                </a:solidFill>
                <a:latin typeface="微软雅黑" panose="020B0503020204020204" charset="-122"/>
                <a:ea typeface="微软雅黑" panose="020B0503020204020204" charset="-122"/>
                <a:cs typeface="Times New Roman" panose="02020603050405020304" charset="0"/>
              </a:rPr>
              <a:t>2018</a:t>
            </a:r>
            <a:r>
              <a:rPr lang="zh-CN" altLang="en-US" sz="1725" kern="100" dirty="0">
                <a:solidFill>
                  <a:srgbClr val="000000"/>
                </a:solidFill>
                <a:latin typeface="微软雅黑" panose="020B0503020204020204" charset="-122"/>
                <a:ea typeface="微软雅黑" panose="020B0503020204020204" charset="-122"/>
                <a:cs typeface="Times New Roman" panose="02020603050405020304" charset="0"/>
              </a:rPr>
              <a:t>和</a:t>
            </a:r>
            <a:r>
              <a:rPr lang="en-US" altLang="zh-CN" sz="1725" kern="100" dirty="0">
                <a:solidFill>
                  <a:srgbClr val="000000"/>
                </a:solidFill>
                <a:latin typeface="微软雅黑" panose="020B0503020204020204" charset="-122"/>
                <a:ea typeface="微软雅黑" panose="020B0503020204020204" charset="-122"/>
                <a:cs typeface="Times New Roman" panose="02020603050405020304" charset="0"/>
              </a:rPr>
              <a:t>2019</a:t>
            </a:r>
            <a:r>
              <a:rPr lang="zh-CN" altLang="en-US" sz="1725" kern="100" dirty="0">
                <a:solidFill>
                  <a:srgbClr val="000000"/>
                </a:solidFill>
                <a:latin typeface="微软雅黑" panose="020B0503020204020204" charset="-122"/>
                <a:ea typeface="微软雅黑" panose="020B0503020204020204" charset="-122"/>
                <a:cs typeface="Times New Roman" panose="02020603050405020304" charset="0"/>
              </a:rPr>
              <a:t>年营业利润分别为</a:t>
            </a:r>
            <a:r>
              <a:rPr lang="en-US" altLang="zh-CN" sz="1725" kern="100" dirty="0">
                <a:solidFill>
                  <a:srgbClr val="000000"/>
                </a:solidFill>
                <a:latin typeface="微软雅黑" panose="020B0503020204020204" charset="-122"/>
                <a:ea typeface="微软雅黑" panose="020B0503020204020204" charset="-122"/>
                <a:cs typeface="Times New Roman" panose="02020603050405020304" charset="0"/>
              </a:rPr>
              <a:t>248</a:t>
            </a:r>
            <a:r>
              <a:rPr lang="zh-CN" altLang="en-US" sz="1725" kern="100" dirty="0">
                <a:solidFill>
                  <a:srgbClr val="000000"/>
                </a:solidFill>
                <a:latin typeface="微软雅黑" panose="020B0503020204020204" charset="-122"/>
                <a:ea typeface="微软雅黑" panose="020B0503020204020204" charset="-122"/>
                <a:cs typeface="Times New Roman" panose="02020603050405020304" charset="0"/>
              </a:rPr>
              <a:t>亿和</a:t>
            </a:r>
            <a:r>
              <a:rPr lang="en-US" altLang="zh-CN" sz="1725" kern="100" dirty="0">
                <a:solidFill>
                  <a:srgbClr val="000000"/>
                </a:solidFill>
                <a:latin typeface="微软雅黑" panose="020B0503020204020204" charset="-122"/>
                <a:ea typeface="微软雅黑" panose="020B0503020204020204" charset="-122"/>
                <a:cs typeface="Times New Roman" panose="02020603050405020304" charset="0"/>
              </a:rPr>
              <a:t>240</a:t>
            </a:r>
            <a:r>
              <a:rPr lang="zh-CN" altLang="en-US" sz="1725" kern="100" dirty="0">
                <a:solidFill>
                  <a:srgbClr val="000000"/>
                </a:solidFill>
                <a:latin typeface="微软雅黑" panose="020B0503020204020204" charset="-122"/>
                <a:ea typeface="微软雅黑" panose="020B0503020204020204" charset="-122"/>
                <a:cs typeface="Times New Roman" panose="02020603050405020304" charset="0"/>
              </a:rPr>
              <a:t>亿美元，波动并不大。</a:t>
            </a:r>
            <a:endParaRPr lang="en-US" altLang="zh-CN" sz="1725" kern="100" dirty="0">
              <a:solidFill>
                <a:srgbClr val="000000"/>
              </a:solidFill>
              <a:latin typeface="微软雅黑" panose="020B0503020204020204" charset="-122"/>
              <a:ea typeface="微软雅黑" panose="020B0503020204020204" charset="-122"/>
              <a:cs typeface="Times New Roman" panose="02020603050405020304" charset="0"/>
            </a:endParaRPr>
          </a:p>
          <a:p>
            <a:endParaRPr lang="en-US" altLang="zh-CN" sz="1200" dirty="0">
              <a:solidFill>
                <a:srgbClr val="000000"/>
              </a:solidFill>
              <a:latin typeface="微软雅黑" panose="020B0503020204020204" charset="-122"/>
              <a:ea typeface="微软雅黑" panose="020B0503020204020204" charset="-122"/>
              <a:cs typeface="Arial" panose="020B0604020202020204" pitchFamily="34" charset="0"/>
            </a:endParaRPr>
          </a:p>
          <a:p>
            <a:endParaRPr lang="en-US" altLang="zh-CN" sz="1725" kern="100" dirty="0">
              <a:solidFill>
                <a:srgbClr val="000000"/>
              </a:solidFill>
              <a:latin typeface="微软雅黑" panose="020B0503020204020204" charset="-122"/>
              <a:ea typeface="微软雅黑" panose="020B0503020204020204" charset="-122"/>
              <a:cs typeface="Times New Roman" panose="02020603050405020304" charset="0"/>
            </a:endParaRPr>
          </a:p>
        </p:txBody>
      </p:sp>
      <p:pic>
        <p:nvPicPr>
          <p:cNvPr id="6" name="Picture 5"/>
          <p:cNvPicPr>
            <a:picLocks noChangeAspect="1"/>
          </p:cNvPicPr>
          <p:nvPr/>
        </p:nvPicPr>
        <p:blipFill>
          <a:blip r:embed="rId3" cstate="print"/>
          <a:stretch>
            <a:fillRect/>
          </a:stretch>
        </p:blipFill>
        <p:spPr>
          <a:xfrm>
            <a:off x="4585699" y="4395039"/>
            <a:ext cx="4494182" cy="1544875"/>
          </a:xfrm>
          <a:prstGeom prst="rect">
            <a:avLst/>
          </a:prstGeom>
        </p:spPr>
      </p:pic>
      <p:sp>
        <p:nvSpPr>
          <p:cNvPr id="7" name="灯片编号占位符 3"/>
          <p:cNvSpPr>
            <a:spLocks noGrp="1"/>
          </p:cNvSpPr>
          <p:nvPr>
            <p:ph type="sldNum" sz="quarter" idx="10"/>
          </p:nvPr>
        </p:nvSpPr>
        <p:spPr>
          <a:xfrm>
            <a:off x="7896225" y="1390651"/>
            <a:ext cx="630238" cy="147638"/>
          </a:xfrm>
        </p:spPr>
        <p:txBody>
          <a:bodyPr/>
          <a:lstStyle/>
          <a:p>
            <a:pPr>
              <a:defRPr/>
            </a:pPr>
            <a:fld id="{A9F3CC40-F3BF-47DF-BD8A-94EC90B60F9E}" type="slidenum">
              <a:rPr lang="zh-CN" altLang="en-US" smtClean="0">
                <a:solidFill>
                  <a:srgbClr val="FFFFFF"/>
                </a:solidFill>
              </a:rPr>
              <a:t>11</a:t>
            </a:fld>
            <a:endParaRPr lang="en-GB" altLang="en-US">
              <a:solidFill>
                <a:srgbClr val="FFFFFF"/>
              </a:solidFill>
            </a:endParaRPr>
          </a:p>
        </p:txBody>
      </p:sp>
      <p:sp>
        <p:nvSpPr>
          <p:cNvPr id="2" name="文本框 1"/>
          <p:cNvSpPr txBox="1"/>
          <p:nvPr/>
        </p:nvSpPr>
        <p:spPr>
          <a:xfrm>
            <a:off x="6365081" y="6525344"/>
            <a:ext cx="2599407" cy="276999"/>
          </a:xfrm>
          <a:prstGeom prst="rect">
            <a:avLst/>
          </a:prstGeom>
          <a:noFill/>
        </p:spPr>
        <p:txBody>
          <a:bodyPr wrap="square" rtlCol="0">
            <a:spAutoFit/>
          </a:bodyPr>
          <a:lstStyle/>
          <a:p>
            <a:pPr algn="r"/>
            <a:r>
              <a:rPr lang="en-US" altLang="zh-CN" sz="1200" b="1" dirty="0">
                <a:solidFill>
                  <a:srgbClr val="000000"/>
                </a:solidFill>
                <a:latin typeface="+mn-ea"/>
                <a:ea typeface="+mn-ea"/>
              </a:rPr>
              <a:t>-</a:t>
            </a:r>
            <a:r>
              <a:rPr lang="zh-CN" altLang="en-US" sz="1200" b="1" dirty="0">
                <a:solidFill>
                  <a:srgbClr val="000000"/>
                </a:solidFill>
                <a:latin typeface="+mn-ea"/>
                <a:ea typeface="+mn-ea"/>
              </a:rPr>
              <a:t>本页引自张为国（</a:t>
            </a:r>
            <a:r>
              <a:rPr lang="en-US" altLang="zh-CN" sz="1200" b="1" dirty="0">
                <a:solidFill>
                  <a:srgbClr val="000000"/>
                </a:solidFill>
                <a:latin typeface="+mn-ea"/>
                <a:ea typeface="+mn-ea"/>
              </a:rPr>
              <a:t>2024</a:t>
            </a:r>
            <a:r>
              <a:rPr lang="zh-CN" altLang="en-US" sz="1200" b="1" dirty="0">
                <a:solidFill>
                  <a:srgbClr val="000000"/>
                </a:solidFill>
                <a:latin typeface="+mn-ea"/>
                <a:ea typeface="+mn-ea"/>
              </a:rPr>
              <a: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548A5670-ADFF-4559-8A61-7FA3DA9E748C}" type="datetime1">
              <a:rPr lang="zh-CN" altLang="en-US" smtClean="0"/>
              <a:t>2026/3/30</a:t>
            </a:fld>
            <a:endParaRPr lang="zh-CN" altLang="en-US"/>
          </a:p>
        </p:txBody>
      </p:sp>
      <p:sp>
        <p:nvSpPr>
          <p:cNvPr id="61443"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9ADD6F11-3068-41CE-9080-28D92DECB86A}" type="slidenum">
              <a:rPr lang="zh-CN" altLang="en-US" sz="1100" smtClean="0">
                <a:solidFill>
                  <a:srgbClr val="636363"/>
                </a:solidFill>
              </a:rPr>
              <a:t>110</a:t>
            </a:fld>
            <a:endParaRPr lang="zh-CN" altLang="en-US" sz="1100">
              <a:solidFill>
                <a:srgbClr val="636363"/>
              </a:solidFill>
            </a:endParaRPr>
          </a:p>
        </p:txBody>
      </p:sp>
      <p:sp>
        <p:nvSpPr>
          <p:cNvPr id="4" name="文本框 3"/>
          <p:cNvSpPr txBox="1"/>
          <p:nvPr/>
        </p:nvSpPr>
        <p:spPr>
          <a:xfrm>
            <a:off x="179388" y="260350"/>
            <a:ext cx="8640762" cy="5632311"/>
          </a:xfrm>
          <a:prstGeom prst="rect">
            <a:avLst/>
          </a:prstGeom>
          <a:noFill/>
        </p:spPr>
        <p:txBody>
          <a:bodyPr>
            <a:spAutoFit/>
          </a:bodyPr>
          <a:lstStyle/>
          <a:p>
            <a:pPr>
              <a:defRPr/>
            </a:pPr>
            <a:r>
              <a:rPr lang="zh-CN" altLang="en-US" b="1" dirty="0">
                <a:solidFill>
                  <a:srgbClr val="0000FF"/>
                </a:solidFill>
                <a:latin typeface="+mn-ea"/>
                <a:ea typeface="+mn-ea"/>
              </a:rPr>
              <a:t>（</a:t>
            </a:r>
            <a:r>
              <a:rPr lang="en-US" altLang="zh-CN" b="1" dirty="0">
                <a:solidFill>
                  <a:srgbClr val="0000FF"/>
                </a:solidFill>
                <a:latin typeface="+mn-ea"/>
                <a:ea typeface="+mn-ea"/>
              </a:rPr>
              <a:t>1</a:t>
            </a:r>
            <a:r>
              <a:rPr lang="zh-CN" altLang="en-US" b="1" dirty="0">
                <a:solidFill>
                  <a:srgbClr val="0000FF"/>
                </a:solidFill>
                <a:latin typeface="+mn-ea"/>
                <a:ea typeface="+mn-ea"/>
              </a:rPr>
              <a:t>）如果根据交易的条款和条件，按</a:t>
            </a:r>
            <a:r>
              <a:rPr lang="en-US" altLang="zh-CN" b="1" dirty="0">
                <a:solidFill>
                  <a:srgbClr val="0000FF"/>
                </a:solidFill>
                <a:latin typeface="+mn-ea"/>
                <a:ea typeface="+mn-ea"/>
              </a:rPr>
              <a:t>《</a:t>
            </a:r>
            <a:r>
              <a:rPr lang="zh-CN" altLang="en-US" b="1" dirty="0">
                <a:solidFill>
                  <a:srgbClr val="0000FF"/>
                </a:solidFill>
                <a:latin typeface="+mn-ea"/>
                <a:ea typeface="+mn-ea"/>
              </a:rPr>
              <a:t>企业会计准则第</a:t>
            </a:r>
            <a:r>
              <a:rPr lang="en-US" altLang="zh-CN" b="1" dirty="0">
                <a:solidFill>
                  <a:srgbClr val="0000FF"/>
                </a:solidFill>
                <a:latin typeface="+mn-ea"/>
                <a:ea typeface="+mn-ea"/>
              </a:rPr>
              <a:t>14</a:t>
            </a:r>
            <a:r>
              <a:rPr lang="zh-CN" altLang="en-US" b="1" dirty="0">
                <a:solidFill>
                  <a:srgbClr val="0000FF"/>
                </a:solidFill>
                <a:latin typeface="+mn-ea"/>
                <a:ea typeface="+mn-ea"/>
              </a:rPr>
              <a:t>号</a:t>
            </a:r>
            <a:r>
              <a:rPr lang="en-US" altLang="zh-CN" b="1" dirty="0">
                <a:solidFill>
                  <a:srgbClr val="0000FF"/>
                </a:solidFill>
                <a:latin typeface="+mn-ea"/>
                <a:ea typeface="+mn-ea"/>
              </a:rPr>
              <a:t>——</a:t>
            </a:r>
            <a:r>
              <a:rPr lang="zh-CN" altLang="en-US" b="1" dirty="0">
                <a:solidFill>
                  <a:srgbClr val="0000FF"/>
                </a:solidFill>
                <a:latin typeface="+mn-ea"/>
                <a:ea typeface="+mn-ea"/>
              </a:rPr>
              <a:t>收入</a:t>
            </a:r>
            <a:r>
              <a:rPr lang="en-US" altLang="zh-CN" b="1" dirty="0">
                <a:solidFill>
                  <a:srgbClr val="0000FF"/>
                </a:solidFill>
                <a:latin typeface="+mn-ea"/>
                <a:ea typeface="+mn-ea"/>
              </a:rPr>
              <a:t>》</a:t>
            </a:r>
            <a:r>
              <a:rPr lang="zh-CN" altLang="en-US" b="1" dirty="0">
                <a:solidFill>
                  <a:srgbClr val="0000FF"/>
                </a:solidFill>
                <a:latin typeface="+mn-ea"/>
                <a:ea typeface="+mn-ea"/>
              </a:rPr>
              <a:t>的规定卖方兼承租人转让建筑物属于销售。则：</a:t>
            </a:r>
          </a:p>
          <a:p>
            <a:pPr>
              <a:defRPr/>
            </a:pPr>
            <a:r>
              <a:rPr lang="zh-CN" altLang="en-US" b="1" dirty="0"/>
              <a:t>　　</a:t>
            </a:r>
            <a:endParaRPr lang="en-US" altLang="zh-CN" b="1" dirty="0"/>
          </a:p>
          <a:p>
            <a:pPr>
              <a:defRPr/>
            </a:pPr>
            <a:r>
              <a:rPr lang="en-US" altLang="zh-CN" b="1" dirty="0">
                <a:latin typeface="仿宋" panose="02010609060101010101" charset="-122"/>
                <a:ea typeface="仿宋" panose="02010609060101010101" charset="-122"/>
              </a:rPr>
              <a:t>   </a:t>
            </a:r>
            <a:r>
              <a:rPr lang="zh-CN" altLang="en-US" b="1" dirty="0">
                <a:latin typeface="仿宋" panose="02010609060101010101" charset="-122"/>
                <a:ea typeface="仿宋" panose="02010609060101010101" charset="-122"/>
              </a:rPr>
              <a:t>在租赁期开始日，卖方兼承租人按原资产账面价值中与所保留使用权有关的部分，计量售后租回所形成的使用权资产，即</a:t>
            </a:r>
            <a:r>
              <a:rPr lang="en-US" altLang="zh-CN" b="1" dirty="0">
                <a:latin typeface="仿宋" panose="02010609060101010101" charset="-122"/>
                <a:ea typeface="仿宋" panose="02010609060101010101" charset="-122"/>
              </a:rPr>
              <a:t>349 777.8</a:t>
            </a:r>
            <a:r>
              <a:rPr lang="zh-CN" altLang="en-US" b="1" dirty="0">
                <a:latin typeface="仿宋" panose="02010609060101010101" charset="-122"/>
                <a:ea typeface="仿宋" panose="02010609060101010101" charset="-122"/>
              </a:rPr>
              <a:t>元，计算方法如下：</a:t>
            </a:r>
            <a:r>
              <a:rPr lang="en-US" altLang="zh-CN" b="1" dirty="0">
                <a:latin typeface="仿宋" panose="02010609060101010101" charset="-122"/>
                <a:ea typeface="仿宋" panose="02010609060101010101" charset="-122"/>
              </a:rPr>
              <a:t>500 000</a:t>
            </a:r>
            <a:r>
              <a:rPr lang="zh-CN" altLang="en-US" b="1" dirty="0">
                <a:latin typeface="仿宋" panose="02010609060101010101" charset="-122"/>
                <a:ea typeface="仿宋" panose="02010609060101010101" charset="-122"/>
              </a:rPr>
              <a:t>（该建筑物的账面金额）</a:t>
            </a:r>
            <a:r>
              <a:rPr lang="en-US" altLang="zh-CN" b="1" dirty="0">
                <a:latin typeface="仿宋" panose="02010609060101010101" charset="-122"/>
                <a:ea typeface="仿宋" panose="02010609060101010101" charset="-122"/>
              </a:rPr>
              <a:t>÷ 900 000</a:t>
            </a:r>
            <a:r>
              <a:rPr lang="zh-CN" altLang="en-US" b="1" dirty="0">
                <a:latin typeface="仿宋" panose="02010609060101010101" charset="-122"/>
                <a:ea typeface="仿宋" panose="02010609060101010101" charset="-122"/>
              </a:rPr>
              <a:t>（该建筑物的公允价值）</a:t>
            </a:r>
            <a:r>
              <a:rPr lang="en-US" altLang="zh-CN" b="1" dirty="0">
                <a:latin typeface="仿宋" panose="02010609060101010101" charset="-122"/>
                <a:ea typeface="仿宋" panose="02010609060101010101" charset="-122"/>
              </a:rPr>
              <a:t>×629 600</a:t>
            </a:r>
            <a:r>
              <a:rPr lang="zh-CN" altLang="en-US" b="1" dirty="0">
                <a:latin typeface="仿宋" panose="02010609060101010101" charset="-122"/>
                <a:ea typeface="仿宋" panose="02010609060101010101" charset="-122"/>
              </a:rPr>
              <a:t>（</a:t>
            </a:r>
            <a:r>
              <a:rPr lang="en-US" altLang="zh-CN" b="1" dirty="0">
                <a:latin typeface="仿宋" panose="02010609060101010101" charset="-122"/>
                <a:ea typeface="仿宋" panose="02010609060101010101" charset="-122"/>
              </a:rPr>
              <a:t>18</a:t>
            </a:r>
            <a:r>
              <a:rPr lang="zh-CN" altLang="en-US" b="1" dirty="0">
                <a:latin typeface="仿宋" panose="02010609060101010101" charset="-122"/>
                <a:ea typeface="仿宋" panose="02010609060101010101" charset="-122"/>
              </a:rPr>
              <a:t>年使用权资产的租赁付款额现值）。</a:t>
            </a:r>
          </a:p>
          <a:p>
            <a:pPr>
              <a:defRPr/>
            </a:pPr>
            <a:r>
              <a:rPr lang="zh-CN" altLang="en-US" b="1" dirty="0">
                <a:latin typeface="仿宋" panose="02010609060101010101" charset="-122"/>
                <a:ea typeface="仿宋" panose="02010609060101010101" charset="-122"/>
              </a:rPr>
              <a:t>　　卖方兼承租人仅就转让至出租人的权利确认相关利得，即</a:t>
            </a:r>
            <a:r>
              <a:rPr lang="en-US" altLang="zh-CN" b="1" dirty="0">
                <a:latin typeface="仿宋" panose="02010609060101010101" charset="-122"/>
                <a:ea typeface="仿宋" panose="02010609060101010101" charset="-122"/>
              </a:rPr>
              <a:t>120 177.8</a:t>
            </a:r>
            <a:r>
              <a:rPr lang="zh-CN" altLang="en-US" b="1" dirty="0">
                <a:latin typeface="仿宋" panose="02010609060101010101" charset="-122"/>
                <a:ea typeface="仿宋" panose="02010609060101010101" charset="-122"/>
              </a:rPr>
              <a:t>元，计算方法如下：出售该建筑物的利得为</a:t>
            </a:r>
            <a:r>
              <a:rPr lang="en-US" altLang="zh-CN" b="1" dirty="0">
                <a:latin typeface="仿宋" panose="02010609060101010101" charset="-122"/>
                <a:ea typeface="仿宋" panose="02010609060101010101" charset="-122"/>
              </a:rPr>
              <a:t>400 000</a:t>
            </a:r>
            <a:r>
              <a:rPr lang="zh-CN" altLang="en-US" b="1" dirty="0">
                <a:latin typeface="仿宋" panose="02010609060101010101" charset="-122"/>
                <a:ea typeface="仿宋" panose="02010609060101010101" charset="-122"/>
              </a:rPr>
              <a:t>元（</a:t>
            </a:r>
            <a:r>
              <a:rPr lang="en-US" altLang="zh-CN" b="1" dirty="0">
                <a:latin typeface="仿宋" panose="02010609060101010101" charset="-122"/>
                <a:ea typeface="仿宋" panose="02010609060101010101" charset="-122"/>
              </a:rPr>
              <a:t>900 000-500 000</a:t>
            </a:r>
            <a:r>
              <a:rPr lang="zh-CN" altLang="en-US" b="1" dirty="0">
                <a:latin typeface="仿宋" panose="02010609060101010101" charset="-122"/>
                <a:ea typeface="仿宋" panose="02010609060101010101" charset="-122"/>
              </a:rPr>
              <a:t>），其中，</a:t>
            </a:r>
            <a:r>
              <a:rPr lang="en-US" altLang="zh-CN" b="1" dirty="0">
                <a:latin typeface="仿宋" panose="02010609060101010101" charset="-122"/>
                <a:ea typeface="仿宋" panose="02010609060101010101" charset="-122"/>
              </a:rPr>
              <a:t>279 822.2</a:t>
            </a:r>
            <a:r>
              <a:rPr lang="zh-CN" altLang="en-US" b="1" dirty="0">
                <a:latin typeface="仿宋" panose="02010609060101010101" charset="-122"/>
                <a:ea typeface="仿宋" panose="02010609060101010101" charset="-122"/>
              </a:rPr>
              <a:t>元（</a:t>
            </a:r>
            <a:r>
              <a:rPr lang="en-US" altLang="zh-CN" b="1" dirty="0">
                <a:latin typeface="仿宋" panose="02010609060101010101" charset="-122"/>
                <a:ea typeface="仿宋" panose="02010609060101010101" charset="-122"/>
              </a:rPr>
              <a:t>400 000÷900 000×629 600</a:t>
            </a:r>
            <a:r>
              <a:rPr lang="zh-CN" altLang="en-US" b="1" dirty="0">
                <a:latin typeface="仿宋" panose="02010609060101010101" charset="-122"/>
                <a:ea typeface="仿宋" panose="02010609060101010101" charset="-122"/>
              </a:rPr>
              <a:t>）与卖方兼承租人保留的该建筑物使用权相关；</a:t>
            </a:r>
            <a:r>
              <a:rPr lang="en-US" altLang="zh-CN" b="1" dirty="0">
                <a:latin typeface="仿宋" panose="02010609060101010101" charset="-122"/>
                <a:ea typeface="仿宋" panose="02010609060101010101" charset="-122"/>
              </a:rPr>
              <a:t>120 177.8 </a:t>
            </a:r>
            <a:r>
              <a:rPr lang="zh-CN" altLang="en-US" b="1" dirty="0">
                <a:latin typeface="仿宋" panose="02010609060101010101" charset="-122"/>
                <a:ea typeface="仿宋" panose="02010609060101010101" charset="-122"/>
              </a:rPr>
              <a:t>元［</a:t>
            </a:r>
            <a:r>
              <a:rPr lang="en-US" altLang="zh-CN" b="1" dirty="0">
                <a:latin typeface="仿宋" panose="02010609060101010101" charset="-122"/>
                <a:ea typeface="仿宋" panose="02010609060101010101" charset="-122"/>
              </a:rPr>
              <a:t>400 000 ÷900 000 ×</a:t>
            </a:r>
            <a:r>
              <a:rPr lang="zh-CN" altLang="en-US" b="1" dirty="0">
                <a:latin typeface="仿宋" panose="02010609060101010101" charset="-122"/>
                <a:ea typeface="仿宋" panose="02010609060101010101" charset="-122"/>
              </a:rPr>
              <a:t>（</a:t>
            </a:r>
            <a:r>
              <a:rPr lang="en-US" altLang="zh-CN" b="1" dirty="0">
                <a:latin typeface="仿宋" panose="02010609060101010101" charset="-122"/>
                <a:ea typeface="仿宋" panose="02010609060101010101" charset="-122"/>
              </a:rPr>
              <a:t>900 000–629 600</a:t>
            </a:r>
            <a:r>
              <a:rPr lang="zh-CN" altLang="en-US" b="1" dirty="0">
                <a:latin typeface="仿宋" panose="02010609060101010101" charset="-122"/>
                <a:ea typeface="仿宋" panose="02010609060101010101" charset="-122"/>
              </a:rPr>
              <a:t>）］与转让至买方兼出租人的权利相关。</a:t>
            </a:r>
          </a:p>
          <a:p>
            <a:pPr>
              <a:defRPr/>
            </a:pPr>
            <a:r>
              <a:rPr lang="zh-CN" altLang="en-US" b="1" dirty="0">
                <a:latin typeface="仿宋" panose="02010609060101010101" charset="-122"/>
                <a:ea typeface="仿宋" panose="02010609060101010101" charset="-122"/>
              </a:rPr>
              <a:t>　　</a:t>
            </a:r>
            <a:endParaRPr lang="zh-CN" alt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548A5670-ADFF-4559-8A61-7FA3DA9E748C}" type="datetime1">
              <a:rPr lang="zh-CN" altLang="en-US" smtClean="0"/>
              <a:t>2026/3/30</a:t>
            </a:fld>
            <a:endParaRPr lang="zh-CN" altLang="en-US"/>
          </a:p>
        </p:txBody>
      </p:sp>
      <p:sp>
        <p:nvSpPr>
          <p:cNvPr id="62467"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AE2F84E1-0B1A-4AA2-A383-5BC30D7AB9F8}" type="slidenum">
              <a:rPr lang="zh-CN" altLang="en-US" sz="1100" smtClean="0">
                <a:solidFill>
                  <a:srgbClr val="636363"/>
                </a:solidFill>
              </a:rPr>
              <a:t>111</a:t>
            </a:fld>
            <a:endParaRPr lang="zh-CN" altLang="en-US" sz="1100">
              <a:solidFill>
                <a:srgbClr val="636363"/>
              </a:solidFill>
            </a:endParaRPr>
          </a:p>
        </p:txBody>
      </p:sp>
      <p:sp>
        <p:nvSpPr>
          <p:cNvPr id="62468" name="文本框 3"/>
          <p:cNvSpPr txBox="1">
            <a:spLocks noChangeArrowheads="1"/>
          </p:cNvSpPr>
          <p:nvPr/>
        </p:nvSpPr>
        <p:spPr bwMode="auto">
          <a:xfrm>
            <a:off x="395536" y="836712"/>
            <a:ext cx="849788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1800" b="1" dirty="0">
                <a:latin typeface="仿宋" panose="02010609060101010101" charset="-122"/>
                <a:ea typeface="仿宋" panose="02010609060101010101" charset="-122"/>
              </a:rPr>
              <a:t>在租赁期开始日，甲公司（卖方兼承租人）对该交易进行如下会计处理：     </a:t>
            </a:r>
            <a:endParaRPr lang="en-US" altLang="zh-CN" sz="1800" b="1" dirty="0">
              <a:latin typeface="仿宋" panose="02010609060101010101" charset="-122"/>
              <a:ea typeface="仿宋" panose="02010609060101010101" charset="-122"/>
            </a:endParaRPr>
          </a:p>
          <a:p>
            <a:pPr>
              <a:spcBef>
                <a:spcPct val="0"/>
              </a:spcBef>
              <a:buClrTx/>
              <a:buSzTx/>
              <a:buFontTx/>
              <a:buNone/>
            </a:pPr>
            <a:r>
              <a:rPr lang="zh-CN" altLang="en-US" sz="1800" b="1" dirty="0">
                <a:latin typeface="仿宋" panose="02010609060101010101" charset="-122"/>
                <a:ea typeface="仿宋" panose="02010609060101010101" charset="-122"/>
              </a:rPr>
              <a:t>　　借：银行存款               </a:t>
            </a:r>
            <a:r>
              <a:rPr lang="en-US" altLang="zh-CN" sz="1800" b="1" dirty="0">
                <a:latin typeface="仿宋" panose="02010609060101010101" charset="-122"/>
                <a:ea typeface="仿宋" panose="02010609060101010101" charset="-122"/>
              </a:rPr>
              <a:t>1 000 000  </a:t>
            </a:r>
            <a:r>
              <a:rPr lang="zh-CN" altLang="en-US" sz="1800" b="1" dirty="0">
                <a:latin typeface="仿宋" panose="02010609060101010101" charset="-122"/>
                <a:ea typeface="仿宋" panose="02010609060101010101" charset="-122"/>
              </a:rPr>
              <a:t>（其中</a:t>
            </a:r>
            <a:r>
              <a:rPr lang="en-US" altLang="zh-CN" sz="1800" b="1" dirty="0">
                <a:latin typeface="仿宋" panose="02010609060101010101" charset="-122"/>
                <a:ea typeface="仿宋" panose="02010609060101010101" charset="-122"/>
              </a:rPr>
              <a:t>100000</a:t>
            </a:r>
            <a:r>
              <a:rPr lang="zh-CN" altLang="en-US" sz="1800" b="1" dirty="0">
                <a:latin typeface="仿宋" panose="02010609060101010101" charset="-122"/>
                <a:ea typeface="仿宋" panose="02010609060101010101" charset="-122"/>
              </a:rPr>
              <a:t>为额外融资）</a:t>
            </a:r>
            <a:endParaRPr lang="en-US" altLang="zh-CN" sz="1800" b="1" dirty="0">
              <a:latin typeface="仿宋" panose="02010609060101010101" charset="-122"/>
              <a:ea typeface="仿宋" panose="02010609060101010101" charset="-122"/>
            </a:endParaRPr>
          </a:p>
          <a:p>
            <a:pPr>
              <a:spcBef>
                <a:spcPct val="0"/>
              </a:spcBef>
              <a:buClrTx/>
              <a:buSzTx/>
              <a:buFontTx/>
              <a:buNone/>
            </a:pPr>
            <a:r>
              <a:rPr lang="zh-CN" altLang="en-US" sz="1800" b="1" dirty="0">
                <a:latin typeface="仿宋" panose="02010609060101010101" charset="-122"/>
                <a:ea typeface="仿宋" panose="02010609060101010101" charset="-122"/>
              </a:rPr>
              <a:t>　　    使用权资产               </a:t>
            </a:r>
            <a:r>
              <a:rPr lang="en-US" altLang="zh-CN" sz="1800" b="1" dirty="0">
                <a:latin typeface="仿宋" panose="02010609060101010101" charset="-122"/>
                <a:ea typeface="仿宋" panose="02010609060101010101" charset="-122"/>
              </a:rPr>
              <a:t>349 777.8</a:t>
            </a:r>
            <a:r>
              <a:rPr lang="zh-CN" altLang="en-US" sz="1800" b="1" dirty="0">
                <a:latin typeface="仿宋" panose="02010609060101010101" charset="-122"/>
                <a:ea typeface="仿宋" panose="02010609060101010101" charset="-122"/>
              </a:rPr>
              <a:t>（按历史成本计价）</a:t>
            </a:r>
            <a:endParaRPr lang="en-US" altLang="zh-CN" sz="1800" b="1" dirty="0">
              <a:latin typeface="仿宋" panose="02010609060101010101" charset="-122"/>
              <a:ea typeface="仿宋" panose="02010609060101010101" charset="-122"/>
            </a:endParaRPr>
          </a:p>
          <a:p>
            <a:pPr>
              <a:spcBef>
                <a:spcPct val="0"/>
              </a:spcBef>
              <a:buClrTx/>
              <a:buSzTx/>
              <a:buFontTx/>
              <a:buNone/>
            </a:pPr>
            <a:r>
              <a:rPr lang="en-US" altLang="zh-CN" sz="1800" b="1" dirty="0">
                <a:latin typeface="仿宋" panose="02010609060101010101" charset="-122"/>
                <a:ea typeface="仿宋" panose="02010609060101010101" charset="-122"/>
              </a:rPr>
              <a:t>        </a:t>
            </a:r>
            <a:r>
              <a:rPr lang="zh-CN" altLang="en-US" sz="1800" b="1" dirty="0">
                <a:latin typeface="仿宋" panose="02010609060101010101" charset="-122"/>
                <a:ea typeface="仿宋" panose="02010609060101010101" charset="-122"/>
              </a:rPr>
              <a:t>租赁负债</a:t>
            </a:r>
            <a:r>
              <a:rPr lang="en-US" altLang="zh-CN" sz="1800" b="1" dirty="0">
                <a:latin typeface="仿宋" panose="02010609060101010101" charset="-122"/>
                <a:ea typeface="仿宋" panose="02010609060101010101" charset="-122"/>
              </a:rPr>
              <a:t>—</a:t>
            </a:r>
            <a:r>
              <a:rPr lang="zh-CN" altLang="en-US" sz="1800" b="1" dirty="0">
                <a:latin typeface="仿宋" panose="02010609060101010101" charset="-122"/>
                <a:ea typeface="仿宋" panose="02010609060101010101" charset="-122"/>
              </a:rPr>
              <a:t>未确认融资费用 </a:t>
            </a:r>
            <a:r>
              <a:rPr lang="en-US" altLang="zh-CN" sz="1800" b="1" dirty="0">
                <a:latin typeface="仿宋" panose="02010609060101010101" charset="-122"/>
                <a:ea typeface="仿宋" panose="02010609060101010101" charset="-122"/>
              </a:rPr>
              <a:t>302 374</a:t>
            </a:r>
          </a:p>
          <a:p>
            <a:pPr>
              <a:spcBef>
                <a:spcPct val="0"/>
              </a:spcBef>
              <a:buClrTx/>
              <a:buSzTx/>
              <a:buFontTx/>
              <a:buNone/>
            </a:pPr>
            <a:r>
              <a:rPr lang="zh-CN" altLang="en-US" sz="1800" b="1" dirty="0">
                <a:latin typeface="仿宋" panose="02010609060101010101" charset="-122"/>
                <a:ea typeface="仿宋" panose="02010609060101010101" charset="-122"/>
              </a:rPr>
              <a:t>      贷：固定资产（净额）            </a:t>
            </a:r>
            <a:r>
              <a:rPr lang="en-US" altLang="zh-CN" sz="1800" b="1" dirty="0">
                <a:latin typeface="仿宋" panose="02010609060101010101" charset="-122"/>
                <a:ea typeface="仿宋" panose="02010609060101010101" charset="-122"/>
              </a:rPr>
              <a:t>500 000</a:t>
            </a:r>
          </a:p>
          <a:p>
            <a:pPr>
              <a:spcBef>
                <a:spcPct val="0"/>
              </a:spcBef>
              <a:buClrTx/>
              <a:buSzTx/>
              <a:buFontTx/>
              <a:buNone/>
            </a:pPr>
            <a:r>
              <a:rPr lang="zh-CN" altLang="en-US" sz="1800" b="1" dirty="0">
                <a:latin typeface="仿宋" panose="02010609060101010101" charset="-122"/>
                <a:ea typeface="仿宋" panose="02010609060101010101" charset="-122"/>
              </a:rPr>
              <a:t>　　      租赁负债</a:t>
            </a:r>
            <a:r>
              <a:rPr lang="en-US" altLang="zh-CN" sz="1800" b="1" dirty="0">
                <a:latin typeface="仿宋" panose="02010609060101010101" charset="-122"/>
                <a:ea typeface="仿宋" panose="02010609060101010101" charset="-122"/>
              </a:rPr>
              <a:t>-</a:t>
            </a:r>
            <a:r>
              <a:rPr lang="zh-CN" altLang="en-US" sz="1800" b="1" dirty="0">
                <a:latin typeface="仿宋" panose="02010609060101010101" charset="-122"/>
                <a:ea typeface="仿宋" panose="02010609060101010101" charset="-122"/>
              </a:rPr>
              <a:t>租赁付款额         </a:t>
            </a:r>
            <a:r>
              <a:rPr lang="en-US" altLang="zh-CN" sz="1800" b="1" dirty="0">
                <a:latin typeface="仿宋" panose="02010609060101010101" charset="-122"/>
                <a:ea typeface="仿宋" panose="02010609060101010101" charset="-122"/>
              </a:rPr>
              <a:t>931 974</a:t>
            </a:r>
          </a:p>
          <a:p>
            <a:pPr>
              <a:spcBef>
                <a:spcPct val="0"/>
              </a:spcBef>
              <a:buClrTx/>
              <a:buSzTx/>
              <a:buFontTx/>
              <a:buNone/>
            </a:pPr>
            <a:r>
              <a:rPr lang="en-US" altLang="zh-CN" sz="1800" b="1" dirty="0">
                <a:latin typeface="仿宋" panose="02010609060101010101" charset="-122"/>
                <a:ea typeface="仿宋" panose="02010609060101010101" charset="-122"/>
              </a:rPr>
              <a:t>          </a:t>
            </a:r>
            <a:r>
              <a:rPr lang="zh-CN" altLang="en-US" sz="1800" b="1" dirty="0">
                <a:solidFill>
                  <a:srgbClr val="0000FF"/>
                </a:solidFill>
                <a:latin typeface="仿宋" panose="02010609060101010101" charset="-122"/>
                <a:ea typeface="仿宋" panose="02010609060101010101" charset="-122"/>
              </a:rPr>
              <a:t>长期应付款                  </a:t>
            </a:r>
            <a:r>
              <a:rPr lang="en-US" altLang="zh-CN" sz="1800" b="1" dirty="0">
                <a:solidFill>
                  <a:srgbClr val="0000FF"/>
                </a:solidFill>
                <a:latin typeface="仿宋" panose="02010609060101010101" charset="-122"/>
                <a:ea typeface="仿宋" panose="02010609060101010101" charset="-122"/>
              </a:rPr>
              <a:t>100 000</a:t>
            </a:r>
            <a:r>
              <a:rPr lang="zh-CN" altLang="en-US" sz="1800" b="1" dirty="0">
                <a:solidFill>
                  <a:srgbClr val="0000FF"/>
                </a:solidFill>
                <a:latin typeface="仿宋" panose="02010609060101010101" charset="-122"/>
                <a:ea typeface="仿宋" panose="02010609060101010101" charset="-122"/>
              </a:rPr>
              <a:t>   </a:t>
            </a:r>
            <a:endParaRPr lang="en-US" altLang="zh-CN" sz="1800" b="1" dirty="0">
              <a:solidFill>
                <a:srgbClr val="0000FF"/>
              </a:solidFill>
              <a:latin typeface="仿宋" panose="02010609060101010101" charset="-122"/>
              <a:ea typeface="仿宋" panose="02010609060101010101" charset="-122"/>
            </a:endParaRPr>
          </a:p>
          <a:p>
            <a:pPr>
              <a:spcBef>
                <a:spcPct val="0"/>
              </a:spcBef>
              <a:buClrTx/>
              <a:buSzTx/>
              <a:buFontTx/>
              <a:buNone/>
            </a:pPr>
            <a:r>
              <a:rPr lang="zh-CN" altLang="en-US" sz="1800" b="1" dirty="0">
                <a:latin typeface="仿宋" panose="02010609060101010101" charset="-122"/>
                <a:ea typeface="仿宋" panose="02010609060101010101" charset="-122"/>
              </a:rPr>
              <a:t>　　      资产处置损益                </a:t>
            </a:r>
            <a:r>
              <a:rPr lang="en-US" altLang="zh-CN" sz="1800" b="1" dirty="0">
                <a:latin typeface="仿宋" panose="02010609060101010101" charset="-122"/>
                <a:ea typeface="仿宋" panose="02010609060101010101" charset="-122"/>
              </a:rPr>
              <a:t>120 177.8</a:t>
            </a:r>
          </a:p>
          <a:p>
            <a:pPr>
              <a:spcBef>
                <a:spcPct val="0"/>
              </a:spcBef>
              <a:buClrTx/>
              <a:buSzTx/>
              <a:buFontTx/>
              <a:buNone/>
            </a:pPr>
            <a:r>
              <a:rPr lang="zh-CN" altLang="en-US" sz="1800" b="1" dirty="0">
                <a:latin typeface="仿宋" panose="02010609060101010101" charset="-122"/>
                <a:ea typeface="仿宋" panose="02010609060101010101" charset="-122"/>
              </a:rPr>
              <a:t>第一年年末：卖方兼承租人的会计处理：</a:t>
            </a:r>
          </a:p>
          <a:p>
            <a:pPr>
              <a:spcBef>
                <a:spcPct val="0"/>
              </a:spcBef>
              <a:buClrTx/>
              <a:buSzTx/>
              <a:buFontTx/>
              <a:buNone/>
            </a:pPr>
            <a:r>
              <a:rPr lang="zh-CN" altLang="en-US" sz="1800" b="1" dirty="0">
                <a:latin typeface="仿宋" panose="02010609060101010101" charset="-122"/>
                <a:ea typeface="仿宋" panose="02010609060101010101" charset="-122"/>
              </a:rPr>
              <a:t>　　借：租赁负债</a:t>
            </a:r>
            <a:r>
              <a:rPr lang="en-US" altLang="zh-CN" sz="1800" b="1" dirty="0">
                <a:latin typeface="仿宋" panose="02010609060101010101" charset="-122"/>
                <a:ea typeface="仿宋" panose="02010609060101010101" charset="-122"/>
              </a:rPr>
              <a:t>-</a:t>
            </a:r>
            <a:r>
              <a:rPr lang="zh-CN" altLang="en-US" sz="1800" b="1" dirty="0">
                <a:latin typeface="仿宋" panose="02010609060101010101" charset="-122"/>
                <a:ea typeface="仿宋" panose="02010609060101010101" charset="-122"/>
              </a:rPr>
              <a:t>租赁付款额     </a:t>
            </a:r>
            <a:r>
              <a:rPr lang="en-US" altLang="zh-CN" sz="1800" b="1" dirty="0">
                <a:latin typeface="仿宋" panose="02010609060101010101" charset="-122"/>
                <a:ea typeface="仿宋" panose="02010609060101010101" charset="-122"/>
              </a:rPr>
              <a:t>51 776</a:t>
            </a:r>
          </a:p>
          <a:p>
            <a:pPr>
              <a:spcBef>
                <a:spcPct val="0"/>
              </a:spcBef>
              <a:buClrTx/>
              <a:buSzTx/>
              <a:buFontTx/>
              <a:buNone/>
            </a:pPr>
            <a:r>
              <a:rPr lang="en-US" altLang="zh-CN" sz="1800" b="1" dirty="0">
                <a:latin typeface="仿宋" panose="02010609060101010101" charset="-122"/>
                <a:ea typeface="仿宋" panose="02010609060101010101" charset="-122"/>
              </a:rPr>
              <a:t>        </a:t>
            </a:r>
            <a:r>
              <a:rPr lang="zh-CN" altLang="en-US" sz="1800" b="1" dirty="0">
                <a:latin typeface="仿宋" panose="02010609060101010101" charset="-122"/>
                <a:ea typeface="仿宋" panose="02010609060101010101" charset="-122"/>
              </a:rPr>
              <a:t>长期应付款               </a:t>
            </a:r>
            <a:r>
              <a:rPr lang="en-US" altLang="zh-CN" sz="1800" b="1" dirty="0">
                <a:latin typeface="仿宋" panose="02010609060101010101" charset="-122"/>
                <a:ea typeface="仿宋" panose="02010609060101010101" charset="-122"/>
              </a:rPr>
              <a:t>3 724</a:t>
            </a:r>
            <a:r>
              <a:rPr lang="zh-CN" altLang="en-US" sz="1800" b="1" dirty="0">
                <a:latin typeface="仿宋" panose="02010609060101010101" charset="-122"/>
                <a:ea typeface="仿宋" panose="02010609060101010101" charset="-122"/>
              </a:rPr>
              <a:t> </a:t>
            </a:r>
            <a:endParaRPr lang="en-US" altLang="zh-CN" sz="1800" b="1" dirty="0">
              <a:latin typeface="仿宋" panose="02010609060101010101" charset="-122"/>
              <a:ea typeface="仿宋" panose="02010609060101010101" charset="-122"/>
            </a:endParaRPr>
          </a:p>
          <a:p>
            <a:pPr>
              <a:spcBef>
                <a:spcPct val="0"/>
              </a:spcBef>
              <a:buClrTx/>
              <a:buSzTx/>
              <a:buFontTx/>
              <a:buNone/>
            </a:pPr>
            <a:r>
              <a:rPr lang="zh-CN" altLang="en-US" sz="1800" b="1" dirty="0">
                <a:latin typeface="仿宋" panose="02010609060101010101" charset="-122"/>
                <a:ea typeface="仿宋" panose="02010609060101010101" charset="-122"/>
              </a:rPr>
              <a:t>        财务费用                </a:t>
            </a:r>
            <a:r>
              <a:rPr lang="en-US" altLang="zh-CN" sz="1800" b="1" dirty="0">
                <a:latin typeface="仿宋" panose="02010609060101010101" charset="-122"/>
                <a:ea typeface="仿宋" panose="02010609060101010101" charset="-122"/>
              </a:rPr>
              <a:t>32 832 </a:t>
            </a:r>
            <a:r>
              <a:rPr lang="zh-CN" altLang="en-US" sz="1800" b="1" dirty="0">
                <a:latin typeface="仿宋" panose="02010609060101010101" charset="-122"/>
                <a:ea typeface="仿宋" panose="02010609060101010101" charset="-122"/>
              </a:rPr>
              <a:t>（</a:t>
            </a:r>
            <a:r>
              <a:rPr lang="en-US" altLang="zh-CN" sz="1800" b="1" dirty="0">
                <a:latin typeface="仿宋" panose="02010609060101010101" charset="-122"/>
                <a:ea typeface="仿宋" panose="02010609060101010101" charset="-122"/>
              </a:rPr>
              <a:t>729 600×4.5%</a:t>
            </a:r>
            <a:r>
              <a:rPr lang="zh-CN" altLang="en-US" sz="1800" b="1" dirty="0">
                <a:latin typeface="仿宋" panose="02010609060101010101" charset="-122"/>
                <a:ea typeface="仿宋" panose="02010609060101010101" charset="-122"/>
              </a:rPr>
              <a:t>） </a:t>
            </a:r>
            <a:endParaRPr lang="en-US" altLang="zh-CN" sz="1800" b="1" dirty="0">
              <a:latin typeface="仿宋" panose="02010609060101010101" charset="-122"/>
              <a:ea typeface="仿宋" panose="02010609060101010101" charset="-122"/>
            </a:endParaRPr>
          </a:p>
          <a:p>
            <a:pPr>
              <a:spcBef>
                <a:spcPct val="0"/>
              </a:spcBef>
              <a:buClrTx/>
              <a:buSzTx/>
              <a:buFontTx/>
              <a:buNone/>
            </a:pPr>
            <a:r>
              <a:rPr lang="zh-CN" altLang="en-US" sz="1800" b="1" dirty="0">
                <a:latin typeface="仿宋" panose="02010609060101010101" charset="-122"/>
                <a:ea typeface="仿宋" panose="02010609060101010101" charset="-122"/>
              </a:rPr>
              <a:t>      贷：银行存款                    </a:t>
            </a:r>
            <a:r>
              <a:rPr lang="en-US" altLang="zh-CN" sz="1800" b="1" dirty="0">
                <a:latin typeface="仿宋" panose="02010609060101010101" charset="-122"/>
                <a:ea typeface="仿宋" panose="02010609060101010101" charset="-122"/>
              </a:rPr>
              <a:t>60 000</a:t>
            </a:r>
          </a:p>
          <a:p>
            <a:pPr>
              <a:spcBef>
                <a:spcPct val="0"/>
              </a:spcBef>
              <a:buClrTx/>
              <a:buSzTx/>
              <a:buFontTx/>
              <a:buNone/>
            </a:pPr>
            <a:r>
              <a:rPr lang="en-US" altLang="zh-CN" sz="1800" b="1" dirty="0">
                <a:latin typeface="仿宋" panose="02010609060101010101" charset="-122"/>
                <a:ea typeface="仿宋" panose="02010609060101010101" charset="-122"/>
              </a:rPr>
              <a:t>          </a:t>
            </a:r>
            <a:r>
              <a:rPr lang="zh-CN" altLang="en-US" sz="1800" b="1" dirty="0">
                <a:latin typeface="仿宋" panose="02010609060101010101" charset="-122"/>
                <a:ea typeface="仿宋" panose="02010609060101010101" charset="-122"/>
              </a:rPr>
              <a:t>租赁负债</a:t>
            </a:r>
            <a:r>
              <a:rPr lang="en-US" altLang="zh-CN" sz="1800" b="1" dirty="0">
                <a:latin typeface="仿宋" panose="02010609060101010101" charset="-122"/>
                <a:ea typeface="仿宋" panose="02010609060101010101" charset="-122"/>
              </a:rPr>
              <a:t>—</a:t>
            </a:r>
            <a:r>
              <a:rPr lang="zh-CN" altLang="en-US" sz="1800" b="1" dirty="0">
                <a:latin typeface="仿宋" panose="02010609060101010101" charset="-122"/>
                <a:ea typeface="仿宋" panose="02010609060101010101" charset="-122"/>
              </a:rPr>
              <a:t>未确认融资费用    </a:t>
            </a:r>
            <a:r>
              <a:rPr lang="en-US" altLang="zh-CN" sz="1800" b="1" dirty="0">
                <a:latin typeface="仿宋" panose="02010609060101010101" charset="-122"/>
                <a:ea typeface="仿宋" panose="02010609060101010101" charset="-122"/>
              </a:rPr>
              <a:t>28 323</a:t>
            </a:r>
            <a:r>
              <a:rPr lang="zh-CN" altLang="en-US" sz="1800" b="1" dirty="0">
                <a:latin typeface="仿宋" panose="02010609060101010101" charset="-122"/>
                <a:ea typeface="仿宋" panose="02010609060101010101" charset="-122"/>
              </a:rPr>
              <a:t> </a:t>
            </a:r>
            <a:endParaRPr lang="en-US" altLang="zh-CN" sz="1800" b="1" dirty="0">
              <a:latin typeface="仿宋" panose="02010609060101010101" charset="-122"/>
              <a:ea typeface="仿宋" panose="02010609060101010101" charset="-122"/>
            </a:endParaRPr>
          </a:p>
          <a:p>
            <a:pPr>
              <a:spcBef>
                <a:spcPct val="0"/>
              </a:spcBef>
              <a:buClrTx/>
              <a:buSzTx/>
              <a:buFontTx/>
              <a:buNone/>
            </a:pPr>
            <a:r>
              <a:rPr lang="zh-CN" altLang="en-US" sz="1800" b="1" dirty="0">
                <a:latin typeface="仿宋" panose="02010609060101010101" charset="-122"/>
                <a:ea typeface="仿宋" panose="02010609060101010101" charset="-122"/>
              </a:rPr>
              <a:t>　　借：制造费用等  </a:t>
            </a:r>
            <a:r>
              <a:rPr lang="en-US" altLang="zh-CN" sz="1800" b="1" dirty="0">
                <a:latin typeface="仿宋" panose="02010609060101010101" charset="-122"/>
                <a:ea typeface="仿宋" panose="02010609060101010101" charset="-122"/>
              </a:rPr>
              <a:t>19 432.1</a:t>
            </a:r>
            <a:r>
              <a:rPr lang="zh-CN" altLang="en-US" sz="1800" b="1" dirty="0">
                <a:latin typeface="仿宋" panose="02010609060101010101" charset="-122"/>
                <a:ea typeface="仿宋" panose="02010609060101010101" charset="-122"/>
              </a:rPr>
              <a:t>（</a:t>
            </a:r>
            <a:r>
              <a:rPr lang="en-US" altLang="zh-CN" sz="1800" b="1" dirty="0">
                <a:latin typeface="仿宋" panose="02010609060101010101" charset="-122"/>
                <a:ea typeface="仿宋" panose="02010609060101010101" charset="-122"/>
              </a:rPr>
              <a:t>349 777.8/18</a:t>
            </a:r>
            <a:r>
              <a:rPr lang="zh-CN" altLang="en-US" sz="1800" b="1" dirty="0">
                <a:latin typeface="仿宋" panose="02010609060101010101" charset="-122"/>
                <a:ea typeface="仿宋" panose="02010609060101010101" charset="-122"/>
              </a:rPr>
              <a:t>）</a:t>
            </a:r>
            <a:endParaRPr lang="en-US" altLang="zh-CN" sz="1800" b="1" dirty="0">
              <a:latin typeface="仿宋" panose="02010609060101010101" charset="-122"/>
              <a:ea typeface="仿宋" panose="02010609060101010101" charset="-122"/>
            </a:endParaRPr>
          </a:p>
          <a:p>
            <a:pPr>
              <a:spcBef>
                <a:spcPct val="0"/>
              </a:spcBef>
              <a:buClrTx/>
              <a:buSzTx/>
              <a:buFontTx/>
              <a:buNone/>
            </a:pPr>
            <a:r>
              <a:rPr lang="zh-CN" altLang="en-US" sz="1800" b="1" dirty="0">
                <a:latin typeface="仿宋" panose="02010609060101010101" charset="-122"/>
                <a:ea typeface="仿宋" panose="02010609060101010101" charset="-122"/>
              </a:rPr>
              <a:t>      贷：累计折旧          </a:t>
            </a:r>
            <a:r>
              <a:rPr lang="en-US" altLang="zh-CN" sz="1800" b="1" dirty="0">
                <a:latin typeface="仿宋" panose="02010609060101010101" charset="-122"/>
                <a:ea typeface="仿宋" panose="02010609060101010101" charset="-122"/>
              </a:rPr>
              <a:t>19 432.1</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F7D1580E-7E35-493C-99B2-003D27D38EA2}" type="datetime1">
              <a:rPr lang="zh-CN" altLang="en-US" smtClean="0"/>
              <a:t>2026/3/30</a:t>
            </a:fld>
            <a:endParaRPr lang="zh-CN" altLang="en-US"/>
          </a:p>
        </p:txBody>
      </p:sp>
      <p:sp>
        <p:nvSpPr>
          <p:cNvPr id="63491"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3F40266-D8A4-4BFF-B340-D87C532E90FC}" type="slidenum">
              <a:rPr lang="zh-CN" altLang="en-US" smtClean="0">
                <a:solidFill>
                  <a:srgbClr val="636363"/>
                </a:solidFill>
                <a:latin typeface="Franklin Gothic Book" panose="020B0503020102020204" pitchFamily="34" charset="0"/>
                <a:ea typeface="黑体" panose="02010609060101010101" pitchFamily="49" charset="-122"/>
              </a:rPr>
              <a:t>112</a:t>
            </a:fld>
            <a:endParaRPr lang="zh-CN" altLang="en-US">
              <a:solidFill>
                <a:srgbClr val="636363"/>
              </a:solidFill>
              <a:latin typeface="Franklin Gothic Book" panose="020B0503020102020204" pitchFamily="34" charset="0"/>
              <a:ea typeface="黑体" panose="02010609060101010101" pitchFamily="49" charset="-122"/>
            </a:endParaRPr>
          </a:p>
        </p:txBody>
      </p:sp>
      <p:sp>
        <p:nvSpPr>
          <p:cNvPr id="63492" name="文本框 3"/>
          <p:cNvSpPr txBox="1">
            <a:spLocks noChangeArrowheads="1"/>
          </p:cNvSpPr>
          <p:nvPr/>
        </p:nvSpPr>
        <p:spPr bwMode="auto">
          <a:xfrm>
            <a:off x="395288" y="333375"/>
            <a:ext cx="8280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a:latin typeface="仿宋" panose="02010609060101010101" charset="-122"/>
                <a:ea typeface="仿宋" panose="02010609060101010101" charset="-122"/>
              </a:rPr>
              <a:t>借：租赁负债</a:t>
            </a:r>
            <a:r>
              <a:rPr lang="en-US" altLang="zh-CN" b="1">
                <a:latin typeface="仿宋" panose="02010609060101010101" charset="-122"/>
                <a:ea typeface="仿宋" panose="02010609060101010101" charset="-122"/>
              </a:rPr>
              <a:t>-</a:t>
            </a:r>
            <a:r>
              <a:rPr lang="zh-CN" altLang="en-US" b="1">
                <a:latin typeface="仿宋" panose="02010609060101010101" charset="-122"/>
                <a:ea typeface="仿宋" panose="02010609060101010101" charset="-122"/>
              </a:rPr>
              <a:t>租赁付款额     </a:t>
            </a:r>
            <a:r>
              <a:rPr lang="en-US" altLang="zh-CN" b="1">
                <a:latin typeface="仿宋" panose="02010609060101010101" charset="-122"/>
                <a:ea typeface="仿宋" panose="02010609060101010101" charset="-122"/>
              </a:rPr>
              <a:t>51 776</a:t>
            </a:r>
          </a:p>
          <a:p>
            <a:r>
              <a:rPr lang="en-US" altLang="zh-CN" b="1">
                <a:latin typeface="仿宋" panose="02010609060101010101" charset="-122"/>
                <a:ea typeface="仿宋" panose="02010609060101010101" charset="-122"/>
              </a:rPr>
              <a:t>  </a:t>
            </a:r>
            <a:r>
              <a:rPr lang="zh-CN" altLang="en-US" b="1">
                <a:latin typeface="仿宋" panose="02010609060101010101" charset="-122"/>
                <a:ea typeface="仿宋" panose="02010609060101010101" charset="-122"/>
              </a:rPr>
              <a:t>贷：银行存款                  </a:t>
            </a:r>
            <a:r>
              <a:rPr lang="en-US" altLang="zh-CN" b="1">
                <a:latin typeface="仿宋" panose="02010609060101010101" charset="-122"/>
                <a:ea typeface="仿宋" panose="02010609060101010101" charset="-122"/>
              </a:rPr>
              <a:t>51 776</a:t>
            </a:r>
          </a:p>
          <a:p>
            <a:r>
              <a:rPr lang="zh-CN" altLang="en-US" b="1">
                <a:latin typeface="仿宋" panose="02010609060101010101" charset="-122"/>
                <a:ea typeface="仿宋" panose="02010609060101010101" charset="-122"/>
              </a:rPr>
              <a:t>借：财务费用     </a:t>
            </a:r>
            <a:r>
              <a:rPr lang="en-US" altLang="zh-CN" b="1">
                <a:latin typeface="仿宋" panose="02010609060101010101" charset="-122"/>
                <a:ea typeface="仿宋" panose="02010609060101010101" charset="-122"/>
              </a:rPr>
              <a:t>629600*0.045= 28 323</a:t>
            </a:r>
            <a:r>
              <a:rPr lang="zh-CN" altLang="en-US" b="1">
                <a:latin typeface="仿宋" panose="02010609060101010101" charset="-122"/>
                <a:ea typeface="仿宋" panose="02010609060101010101" charset="-122"/>
              </a:rPr>
              <a:t> </a:t>
            </a:r>
            <a:endParaRPr lang="en-US" altLang="zh-CN" b="1">
              <a:latin typeface="仿宋" panose="02010609060101010101" charset="-122"/>
              <a:ea typeface="仿宋" panose="02010609060101010101" charset="-122"/>
            </a:endParaRPr>
          </a:p>
          <a:p>
            <a:r>
              <a:rPr lang="en-US" altLang="zh-CN" b="1">
                <a:latin typeface="仿宋" panose="02010609060101010101" charset="-122"/>
                <a:ea typeface="仿宋" panose="02010609060101010101" charset="-122"/>
              </a:rPr>
              <a:t>   </a:t>
            </a:r>
            <a:r>
              <a:rPr lang="zh-CN" altLang="en-US" b="1">
                <a:latin typeface="仿宋" panose="02010609060101010101" charset="-122"/>
                <a:ea typeface="仿宋" panose="02010609060101010101" charset="-122"/>
              </a:rPr>
              <a:t>贷：租赁负债</a:t>
            </a:r>
            <a:r>
              <a:rPr lang="en-US" altLang="zh-CN" b="1">
                <a:latin typeface="仿宋" panose="02010609060101010101" charset="-122"/>
                <a:ea typeface="仿宋" panose="02010609060101010101" charset="-122"/>
              </a:rPr>
              <a:t>—</a:t>
            </a:r>
            <a:r>
              <a:rPr lang="zh-CN" altLang="en-US" b="1">
                <a:latin typeface="仿宋" panose="02010609060101010101" charset="-122"/>
                <a:ea typeface="仿宋" panose="02010609060101010101" charset="-122"/>
              </a:rPr>
              <a:t>未确认融资费用    </a:t>
            </a:r>
            <a:r>
              <a:rPr lang="en-US" altLang="zh-CN" b="1">
                <a:latin typeface="仿宋" panose="02010609060101010101" charset="-122"/>
                <a:ea typeface="仿宋" panose="02010609060101010101" charset="-122"/>
              </a:rPr>
              <a:t>28 323</a:t>
            </a:r>
            <a:r>
              <a:rPr lang="zh-CN" altLang="en-US" b="1">
                <a:latin typeface="仿宋" panose="02010609060101010101" charset="-122"/>
                <a:ea typeface="仿宋" panose="02010609060101010101" charset="-122"/>
              </a:rPr>
              <a:t> </a:t>
            </a:r>
            <a:endParaRPr lang="en-US" altLang="zh-CN" b="1">
              <a:latin typeface="仿宋" panose="02010609060101010101" charset="-122"/>
              <a:ea typeface="仿宋" panose="02010609060101010101" charset="-122"/>
            </a:endParaRPr>
          </a:p>
          <a:p>
            <a:endParaRPr lang="en-US" altLang="zh-CN" b="1">
              <a:latin typeface="仿宋" panose="02010609060101010101" charset="-122"/>
              <a:ea typeface="仿宋" panose="02010609060101010101" charset="-122"/>
            </a:endParaRPr>
          </a:p>
          <a:p>
            <a:r>
              <a:rPr lang="zh-CN" altLang="en-US" b="1">
                <a:latin typeface="仿宋" panose="02010609060101010101" charset="-122"/>
                <a:ea typeface="仿宋" panose="02010609060101010101" charset="-122"/>
              </a:rPr>
              <a:t>借：长期应付款      </a:t>
            </a:r>
            <a:r>
              <a:rPr lang="en-US" altLang="zh-CN" b="1">
                <a:latin typeface="仿宋" panose="02010609060101010101" charset="-122"/>
                <a:ea typeface="仿宋" panose="02010609060101010101" charset="-122"/>
              </a:rPr>
              <a:t>3 724 </a:t>
            </a:r>
          </a:p>
          <a:p>
            <a:r>
              <a:rPr lang="en-US" altLang="zh-CN" b="1">
                <a:latin typeface="仿宋" panose="02010609060101010101" charset="-122"/>
                <a:ea typeface="仿宋" panose="02010609060101010101" charset="-122"/>
              </a:rPr>
              <a:t>  </a:t>
            </a:r>
            <a:r>
              <a:rPr lang="zh-CN" altLang="en-US" b="1">
                <a:latin typeface="仿宋" panose="02010609060101010101" charset="-122"/>
                <a:ea typeface="仿宋" panose="02010609060101010101" charset="-122"/>
              </a:rPr>
              <a:t>  财务费用        </a:t>
            </a:r>
            <a:r>
              <a:rPr lang="en-US" altLang="zh-CN" b="1">
                <a:latin typeface="仿宋" panose="02010609060101010101" charset="-122"/>
                <a:ea typeface="仿宋" panose="02010609060101010101" charset="-122"/>
              </a:rPr>
              <a:t>4 500</a:t>
            </a:r>
          </a:p>
          <a:p>
            <a:r>
              <a:rPr lang="en-US" altLang="zh-CN" b="1">
                <a:latin typeface="仿宋" panose="02010609060101010101" charset="-122"/>
                <a:ea typeface="仿宋" panose="02010609060101010101" charset="-122"/>
              </a:rPr>
              <a:t> </a:t>
            </a:r>
            <a:r>
              <a:rPr lang="zh-CN" altLang="en-US" b="1">
                <a:latin typeface="仿宋" panose="02010609060101010101" charset="-122"/>
                <a:ea typeface="仿宋" panose="02010609060101010101" charset="-122"/>
              </a:rPr>
              <a:t>贷：银行存款           </a:t>
            </a:r>
            <a:r>
              <a:rPr lang="en-US" altLang="zh-CN"/>
              <a:t>8,224 </a:t>
            </a:r>
            <a:endParaRPr lang="en-US" altLang="zh-CN">
              <a:solidFill>
                <a:srgbClr val="000000"/>
              </a:solidFill>
              <a:latin typeface="等线" panose="02010600030101010101" pitchFamily="2" charset="-122"/>
              <a:ea typeface="等线" panose="02010600030101010101" pitchFamily="2" charset="-122"/>
            </a:endParaRPr>
          </a:p>
          <a:p>
            <a:endParaRPr lang="en-US" altLang="zh-CN" b="1">
              <a:latin typeface="仿宋" panose="02010609060101010101" charset="-122"/>
              <a:ea typeface="仿宋" panose="02010609060101010101" charset="-122"/>
            </a:endParaRPr>
          </a:p>
          <a:p>
            <a:endParaRPr lang="zh-CN" alt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548A5670-ADFF-4559-8A61-7FA3DA9E748C}" type="datetime1">
              <a:rPr lang="zh-CN" altLang="en-US" smtClean="0"/>
              <a:t>2026/3/30</a:t>
            </a:fld>
            <a:endParaRPr lang="zh-CN" altLang="en-US"/>
          </a:p>
        </p:txBody>
      </p:sp>
      <p:sp>
        <p:nvSpPr>
          <p:cNvPr id="64515"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358BE447-E470-4ABC-84E0-544B6E77DAB9}" type="slidenum">
              <a:rPr lang="zh-CN" altLang="en-US" sz="1100" smtClean="0">
                <a:solidFill>
                  <a:srgbClr val="636363"/>
                </a:solidFill>
              </a:rPr>
              <a:t>113</a:t>
            </a:fld>
            <a:endParaRPr lang="zh-CN" altLang="en-US" sz="1100">
              <a:solidFill>
                <a:srgbClr val="636363"/>
              </a:solidFill>
            </a:endParaRPr>
          </a:p>
        </p:txBody>
      </p:sp>
      <p:sp>
        <p:nvSpPr>
          <p:cNvPr id="64516" name="文本框 3"/>
          <p:cNvSpPr txBox="1">
            <a:spLocks noChangeArrowheads="1"/>
          </p:cNvSpPr>
          <p:nvPr/>
        </p:nvSpPr>
        <p:spPr bwMode="auto">
          <a:xfrm>
            <a:off x="395288" y="1098550"/>
            <a:ext cx="849788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endParaRPr lang="en-US" altLang="zh-CN" sz="1800" b="1">
              <a:latin typeface="仿宋" panose="02010609060101010101" charset="-122"/>
              <a:ea typeface="仿宋" panose="02010609060101010101" charset="-122"/>
            </a:endParaRPr>
          </a:p>
          <a:p>
            <a:pPr>
              <a:spcBef>
                <a:spcPct val="0"/>
              </a:spcBef>
              <a:buClrTx/>
              <a:buSzTx/>
              <a:buFontTx/>
              <a:buNone/>
            </a:pPr>
            <a:r>
              <a:rPr lang="zh-CN" altLang="en-US" sz="1800" b="1">
                <a:latin typeface="仿宋" panose="02010609060101010101" charset="-122"/>
                <a:ea typeface="仿宋" panose="02010609060101010101" charset="-122"/>
              </a:rPr>
              <a:t>第二年年末，卖方兼承租人的会计处理：</a:t>
            </a:r>
          </a:p>
          <a:p>
            <a:pPr>
              <a:spcBef>
                <a:spcPct val="0"/>
              </a:spcBef>
              <a:buClrTx/>
              <a:buSzTx/>
              <a:buFontTx/>
              <a:buNone/>
            </a:pPr>
            <a:r>
              <a:rPr lang="zh-CN" altLang="en-US" sz="1800" b="1">
                <a:latin typeface="仿宋" panose="02010609060101010101" charset="-122"/>
                <a:ea typeface="仿宋" panose="02010609060101010101" charset="-122"/>
              </a:rPr>
              <a:t>　　借：租赁负债</a:t>
            </a:r>
            <a:r>
              <a:rPr lang="en-US" altLang="zh-CN" sz="1800" b="1">
                <a:latin typeface="仿宋" panose="02010609060101010101" charset="-122"/>
                <a:ea typeface="仿宋" panose="02010609060101010101" charset="-122"/>
              </a:rPr>
              <a:t>-</a:t>
            </a:r>
            <a:r>
              <a:rPr lang="zh-CN" altLang="en-US" sz="1800" b="1">
                <a:latin typeface="仿宋" panose="02010609060101010101" charset="-122"/>
                <a:ea typeface="仿宋" panose="02010609060101010101" charset="-122"/>
              </a:rPr>
              <a:t>租赁付款额     </a:t>
            </a:r>
            <a:r>
              <a:rPr lang="en-US" altLang="zh-CN" sz="1800" b="1">
                <a:latin typeface="仿宋" panose="02010609060101010101" charset="-122"/>
                <a:ea typeface="仿宋" panose="02010609060101010101" charset="-122"/>
              </a:rPr>
              <a:t>51 776</a:t>
            </a: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长期应付款               </a:t>
            </a:r>
            <a:r>
              <a:rPr lang="en-US" altLang="zh-CN" sz="1800" b="1">
                <a:latin typeface="仿宋" panose="02010609060101010101" charset="-122"/>
                <a:ea typeface="仿宋" panose="02010609060101010101" charset="-122"/>
              </a:rPr>
              <a:t>3 891</a:t>
            </a:r>
            <a:r>
              <a:rPr lang="zh-CN" altLang="en-US" sz="1800" b="1">
                <a:latin typeface="仿宋" panose="02010609060101010101" charset="-122"/>
                <a:ea typeface="仿宋" panose="02010609060101010101" charset="-122"/>
              </a:rPr>
              <a:t> </a:t>
            </a:r>
            <a:endParaRPr lang="en-US" altLang="zh-CN" sz="1800" b="1">
              <a:latin typeface="仿宋" panose="02010609060101010101" charset="-122"/>
              <a:ea typeface="仿宋" panose="02010609060101010101" charset="-122"/>
            </a:endParaRPr>
          </a:p>
          <a:p>
            <a:pPr>
              <a:spcBef>
                <a:spcPct val="0"/>
              </a:spcBef>
              <a:buClrTx/>
              <a:buSzTx/>
              <a:buFontTx/>
              <a:buNone/>
            </a:pPr>
            <a:r>
              <a:rPr lang="zh-CN" altLang="en-US" sz="1800" b="1">
                <a:latin typeface="仿宋" panose="02010609060101010101" charset="-122"/>
                <a:ea typeface="仿宋" panose="02010609060101010101" charset="-122"/>
              </a:rPr>
              <a:t>        财务费用                </a:t>
            </a:r>
            <a:r>
              <a:rPr lang="en-US" altLang="zh-CN" sz="1800" b="1">
                <a:latin typeface="仿宋" panose="02010609060101010101" charset="-122"/>
                <a:ea typeface="仿宋" panose="02010609060101010101" charset="-122"/>
              </a:rPr>
              <a:t>31 609 </a:t>
            </a:r>
          </a:p>
          <a:p>
            <a:pPr>
              <a:spcBef>
                <a:spcPct val="0"/>
              </a:spcBef>
              <a:buClrTx/>
              <a:buSzTx/>
              <a:buFontTx/>
              <a:buNone/>
            </a:pPr>
            <a:r>
              <a:rPr lang="zh-CN" altLang="en-US" sz="1800" b="1">
                <a:latin typeface="仿宋" panose="02010609060101010101" charset="-122"/>
                <a:ea typeface="仿宋" panose="02010609060101010101" charset="-122"/>
              </a:rPr>
              <a:t>      贷：银行存款                    </a:t>
            </a:r>
            <a:r>
              <a:rPr lang="en-US" altLang="zh-CN" sz="1800" b="1">
                <a:latin typeface="仿宋" panose="02010609060101010101" charset="-122"/>
                <a:ea typeface="仿宋" panose="02010609060101010101" charset="-122"/>
              </a:rPr>
              <a:t>60 000</a:t>
            </a: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租赁负债</a:t>
            </a:r>
            <a:r>
              <a:rPr lang="en-US" altLang="zh-CN" sz="1800" b="1">
                <a:latin typeface="仿宋" panose="02010609060101010101" charset="-122"/>
                <a:ea typeface="仿宋" panose="02010609060101010101" charset="-122"/>
              </a:rPr>
              <a:t>—</a:t>
            </a:r>
            <a:r>
              <a:rPr lang="zh-CN" altLang="en-US" sz="1800" b="1">
                <a:latin typeface="仿宋" panose="02010609060101010101" charset="-122"/>
                <a:ea typeface="仿宋" panose="02010609060101010101" charset="-122"/>
              </a:rPr>
              <a:t>未确认融资费用    </a:t>
            </a:r>
            <a:r>
              <a:rPr lang="en-US" altLang="zh-CN" sz="1800" b="1">
                <a:latin typeface="仿宋" panose="02010609060101010101" charset="-122"/>
                <a:ea typeface="仿宋" panose="02010609060101010101" charset="-122"/>
              </a:rPr>
              <a:t>27 277</a:t>
            </a:r>
            <a:r>
              <a:rPr lang="zh-CN" altLang="en-US" sz="1800" b="1">
                <a:latin typeface="仿宋" panose="02010609060101010101" charset="-122"/>
                <a:ea typeface="仿宋" panose="02010609060101010101" charset="-122"/>
              </a:rPr>
              <a:t> </a:t>
            </a:r>
            <a:endParaRPr lang="en-US" altLang="zh-CN" sz="1800" b="1">
              <a:latin typeface="仿宋" panose="02010609060101010101" charset="-122"/>
              <a:ea typeface="仿宋" panose="02010609060101010101" charset="-122"/>
            </a:endParaRPr>
          </a:p>
          <a:p>
            <a:pPr>
              <a:spcBef>
                <a:spcPct val="0"/>
              </a:spcBef>
              <a:buClrTx/>
              <a:buSzTx/>
              <a:buFontTx/>
              <a:buNone/>
            </a:pPr>
            <a:r>
              <a:rPr lang="zh-CN" altLang="en-US" sz="1800" b="1">
                <a:latin typeface="仿宋" panose="02010609060101010101" charset="-122"/>
                <a:ea typeface="仿宋" panose="02010609060101010101" charset="-122"/>
              </a:rPr>
              <a:t>　　借：制造费用等  </a:t>
            </a:r>
            <a:r>
              <a:rPr lang="en-US" altLang="zh-CN" sz="1800" b="1">
                <a:latin typeface="仿宋" panose="02010609060101010101" charset="-122"/>
                <a:ea typeface="仿宋" panose="02010609060101010101" charset="-122"/>
              </a:rPr>
              <a:t>19 432.1</a:t>
            </a:r>
            <a:r>
              <a:rPr lang="zh-CN" altLang="en-US" sz="1800" b="1">
                <a:latin typeface="仿宋" panose="02010609060101010101" charset="-122"/>
                <a:ea typeface="仿宋" panose="02010609060101010101" charset="-122"/>
              </a:rPr>
              <a:t>（</a:t>
            </a:r>
            <a:r>
              <a:rPr lang="en-US" altLang="zh-CN" sz="1800" b="1">
                <a:latin typeface="仿宋" panose="02010609060101010101" charset="-122"/>
                <a:ea typeface="仿宋" panose="02010609060101010101" charset="-122"/>
              </a:rPr>
              <a:t>349 777.8/18</a:t>
            </a:r>
            <a:r>
              <a:rPr lang="zh-CN" altLang="en-US" sz="1800" b="1">
                <a:latin typeface="仿宋" panose="02010609060101010101" charset="-122"/>
                <a:ea typeface="仿宋" panose="02010609060101010101" charset="-122"/>
              </a:rPr>
              <a:t>）</a:t>
            </a:r>
            <a:endParaRPr lang="en-US" altLang="zh-CN" sz="1800" b="1">
              <a:latin typeface="仿宋" panose="02010609060101010101" charset="-122"/>
              <a:ea typeface="仿宋" panose="02010609060101010101" charset="-122"/>
            </a:endParaRPr>
          </a:p>
          <a:p>
            <a:pPr>
              <a:spcBef>
                <a:spcPct val="0"/>
              </a:spcBef>
              <a:buClrTx/>
              <a:buSzTx/>
              <a:buFontTx/>
              <a:buNone/>
            </a:pPr>
            <a:r>
              <a:rPr lang="zh-CN" altLang="en-US" sz="1800" b="1">
                <a:latin typeface="仿宋" panose="02010609060101010101" charset="-122"/>
                <a:ea typeface="仿宋" panose="02010609060101010101" charset="-122"/>
              </a:rPr>
              <a:t>      贷：累计折旧          </a:t>
            </a:r>
            <a:r>
              <a:rPr lang="en-US" altLang="zh-CN" sz="1800" b="1">
                <a:latin typeface="仿宋" panose="02010609060101010101" charset="-122"/>
                <a:ea typeface="仿宋" panose="02010609060101010101" charset="-122"/>
              </a:rPr>
              <a:t>19 432.1 </a:t>
            </a:r>
            <a:r>
              <a:rPr lang="zh-CN" altLang="en-US" sz="1800" b="1">
                <a:latin typeface="仿宋" panose="02010609060101010101" charset="-122"/>
                <a:ea typeface="仿宋" panose="02010609060101010101" charset="-122"/>
              </a:rPr>
              <a:t>　　</a:t>
            </a:r>
            <a:endParaRPr lang="en-US" altLang="zh-CN" sz="1800" b="1">
              <a:latin typeface="仿宋" panose="02010609060101010101" charset="-122"/>
              <a:ea typeface="仿宋" panose="02010609060101010101" charset="-122"/>
            </a:endParaRPr>
          </a:p>
          <a:p>
            <a:pPr>
              <a:spcBef>
                <a:spcPct val="0"/>
              </a:spcBef>
              <a:buClrTx/>
              <a:buSzTx/>
              <a:buFontTx/>
              <a:buNone/>
            </a:pPr>
            <a:endParaRPr lang="en-US" altLang="zh-CN" sz="1800" b="1">
              <a:latin typeface="仿宋" panose="02010609060101010101" charset="-122"/>
              <a:ea typeface="仿宋" panose="02010609060101010101" charset="-122"/>
            </a:endParaRPr>
          </a:p>
          <a:p>
            <a:pPr>
              <a:spcBef>
                <a:spcPct val="0"/>
              </a:spcBef>
              <a:buClrTx/>
              <a:buSzTx/>
              <a:buFontTx/>
              <a:buNone/>
            </a:pPr>
            <a:r>
              <a:rPr lang="zh-CN" altLang="en-US" sz="1800" b="1">
                <a:latin typeface="仿宋" panose="02010609060101010101" charset="-122"/>
                <a:ea typeface="仿宋" panose="02010609060101010101" charset="-122"/>
              </a:rPr>
              <a:t>以后</a:t>
            </a:r>
            <a:r>
              <a:rPr lang="en-US" altLang="zh-CN" sz="1800" b="1">
                <a:latin typeface="仿宋" panose="02010609060101010101" charset="-122"/>
                <a:ea typeface="仿宋" panose="02010609060101010101" charset="-122"/>
              </a:rPr>
              <a:t>16</a:t>
            </a:r>
            <a:r>
              <a:rPr lang="zh-CN" altLang="en-US" sz="1800" b="1">
                <a:latin typeface="仿宋" panose="02010609060101010101" charset="-122"/>
                <a:ea typeface="仿宋" panose="02010609060101010101" charset="-122"/>
              </a:rPr>
              <a:t>年以此类推。</a:t>
            </a:r>
            <a:endParaRPr lang="zh-CN" altLang="en-US" sz="1800">
              <a:latin typeface="Arial" panose="020B0604020202020204" pitchFamily="34" charset="0"/>
              <a:ea typeface="宋体" panose="02010600030101010101" pitchFamily="2"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548A5670-ADFF-4559-8A61-7FA3DA9E748C}" type="datetime1">
              <a:rPr lang="zh-CN" altLang="en-US" smtClean="0"/>
              <a:t>2026/3/30</a:t>
            </a:fld>
            <a:endParaRPr lang="zh-CN" altLang="en-US"/>
          </a:p>
        </p:txBody>
      </p:sp>
      <p:sp>
        <p:nvSpPr>
          <p:cNvPr id="65539"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F4BDF3E5-63B5-4E76-ADA9-7815968E093A}" type="slidenum">
              <a:rPr lang="zh-CN" altLang="en-US" sz="1100" smtClean="0">
                <a:solidFill>
                  <a:srgbClr val="636363"/>
                </a:solidFill>
              </a:rPr>
              <a:t>114</a:t>
            </a:fld>
            <a:endParaRPr lang="zh-CN" altLang="en-US" sz="1100">
              <a:solidFill>
                <a:srgbClr val="636363"/>
              </a:solidFill>
            </a:endParaRPr>
          </a:p>
        </p:txBody>
      </p:sp>
      <p:graphicFrame>
        <p:nvGraphicFramePr>
          <p:cNvPr id="4" name="表格 3"/>
          <p:cNvGraphicFramePr>
            <a:graphicFrameLocks noGrp="1"/>
          </p:cNvGraphicFramePr>
          <p:nvPr/>
        </p:nvGraphicFramePr>
        <p:xfrm>
          <a:off x="468313" y="620713"/>
          <a:ext cx="7920036" cy="5616576"/>
        </p:xfrm>
        <a:graphic>
          <a:graphicData uri="http://schemas.openxmlformats.org/drawingml/2006/table">
            <a:tbl>
              <a:tblPr>
                <a:tableStyleId>{5C22544A-7EE6-4342-B048-85BDC9FD1C3A}</a:tableStyleId>
              </a:tblPr>
              <a:tblGrid>
                <a:gridCol w="579514">
                  <a:extLst>
                    <a:ext uri="{9D8B030D-6E8A-4147-A177-3AD203B41FA5}">
                      <a16:colId xmlns:a16="http://schemas.microsoft.com/office/drawing/2014/main" val="20000"/>
                    </a:ext>
                  </a:extLst>
                </a:gridCol>
                <a:gridCol w="1216981">
                  <a:extLst>
                    <a:ext uri="{9D8B030D-6E8A-4147-A177-3AD203B41FA5}">
                      <a16:colId xmlns:a16="http://schemas.microsoft.com/office/drawing/2014/main" val="20001"/>
                    </a:ext>
                  </a:extLst>
                </a:gridCol>
                <a:gridCol w="1912399">
                  <a:extLst>
                    <a:ext uri="{9D8B030D-6E8A-4147-A177-3AD203B41FA5}">
                      <a16:colId xmlns:a16="http://schemas.microsoft.com/office/drawing/2014/main" val="20002"/>
                    </a:ext>
                  </a:extLst>
                </a:gridCol>
                <a:gridCol w="2018989">
                  <a:extLst>
                    <a:ext uri="{9D8B030D-6E8A-4147-A177-3AD203B41FA5}">
                      <a16:colId xmlns:a16="http://schemas.microsoft.com/office/drawing/2014/main" val="20003"/>
                    </a:ext>
                  </a:extLst>
                </a:gridCol>
                <a:gridCol w="2192153">
                  <a:extLst>
                    <a:ext uri="{9D8B030D-6E8A-4147-A177-3AD203B41FA5}">
                      <a16:colId xmlns:a16="http://schemas.microsoft.com/office/drawing/2014/main" val="20004"/>
                    </a:ext>
                  </a:extLst>
                </a:gridCol>
              </a:tblGrid>
              <a:tr h="267456">
                <a:tc>
                  <a:txBody>
                    <a:bodyPr/>
                    <a:lstStyle/>
                    <a:p>
                      <a:pPr algn="ctr" fontAlgn="ctr"/>
                      <a:r>
                        <a:rPr lang="zh-CN" altLang="en-US" sz="1600" b="1" u="none" strike="noStrike">
                          <a:effectLst/>
                        </a:rPr>
                        <a:t>年限</a:t>
                      </a:r>
                      <a:endParaRPr lang="zh-CN" altLang="en-US"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zh-CN" altLang="en-US" sz="1600" b="1" u="none" strike="noStrike">
                          <a:effectLst/>
                        </a:rPr>
                        <a:t>租赁应付款</a:t>
                      </a:r>
                      <a:endParaRPr lang="zh-CN" altLang="en-US"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zh-CN" altLang="en-US" sz="1600" b="1" u="none" strike="noStrike">
                          <a:effectLst/>
                        </a:rPr>
                        <a:t>租赁负债利息费用</a:t>
                      </a:r>
                      <a:endParaRPr lang="zh-CN" altLang="en-US"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zh-CN" altLang="en-US" sz="1600" b="1" u="none" strike="noStrike">
                          <a:effectLst/>
                        </a:rPr>
                        <a:t>租赁负债本金偿还</a:t>
                      </a:r>
                      <a:endParaRPr lang="zh-CN" altLang="en-US"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zh-CN" altLang="en-US" sz="1600" b="1" u="none" strike="noStrike" dirty="0">
                          <a:effectLst/>
                        </a:rPr>
                        <a:t>租赁负债</a:t>
                      </a:r>
                      <a:endParaRPr lang="zh-CN" altLang="en-US" sz="1600" b="1" i="0" u="none" strike="noStrike" dirty="0">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0"/>
                  </a:ext>
                </a:extLst>
              </a:tr>
              <a:tr h="267456">
                <a:tc>
                  <a:txBody>
                    <a:bodyPr/>
                    <a:lstStyle/>
                    <a:p>
                      <a:pPr algn="ctr" fontAlgn="ctr"/>
                      <a:r>
                        <a:rPr lang="en-US" altLang="zh-CN" sz="1600" b="1" u="none" strike="noStrike">
                          <a:effectLst/>
                        </a:rPr>
                        <a:t>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zh-CN" altLang="en-US" sz="1600" b="1" u="none" strike="noStrike">
                          <a:effectLst/>
                        </a:rPr>
                        <a:t>　</a:t>
                      </a:r>
                      <a:endParaRPr lang="zh-CN" altLang="en-US"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zh-CN" altLang="en-US" sz="1600" b="1" u="none" strike="noStrike">
                          <a:effectLst/>
                        </a:rPr>
                        <a:t>　</a:t>
                      </a:r>
                      <a:endParaRPr lang="zh-CN" altLang="en-US"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zh-CN" altLang="en-US" sz="1600" b="1" u="none" strike="noStrike">
                          <a:effectLst/>
                        </a:rPr>
                        <a:t>　</a:t>
                      </a:r>
                      <a:endParaRPr lang="zh-CN" altLang="en-US"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¥629,600</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1"/>
                  </a:ext>
                </a:extLst>
              </a:tr>
              <a:tr h="267456">
                <a:tc>
                  <a:txBody>
                    <a:bodyPr/>
                    <a:lstStyle/>
                    <a:p>
                      <a:pPr algn="ctr" fontAlgn="ctr"/>
                      <a:r>
                        <a:rPr lang="en-US" altLang="zh-CN" sz="1600" b="1" u="none" strike="noStrike">
                          <a:effectLst/>
                        </a:rPr>
                        <a:t>1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51,776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28,332 </a:t>
                      </a:r>
                      <a:endParaRPr lang="en-US" altLang="zh-CN" sz="1600" b="1" i="0" u="none" strike="noStrike">
                        <a:solidFill>
                          <a:srgbClr val="FF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23,444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606,155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2"/>
                  </a:ext>
                </a:extLst>
              </a:tr>
              <a:tr h="267456">
                <a:tc>
                  <a:txBody>
                    <a:bodyPr/>
                    <a:lstStyle/>
                    <a:p>
                      <a:pPr algn="ctr" fontAlgn="ctr"/>
                      <a:r>
                        <a:rPr lang="en-US" altLang="zh-CN" sz="1600" b="1" u="none" strike="noStrike">
                          <a:effectLst/>
                        </a:rPr>
                        <a:t>2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51,776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27,277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24,499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581,656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3"/>
                  </a:ext>
                </a:extLst>
              </a:tr>
              <a:tr h="267456">
                <a:tc>
                  <a:txBody>
                    <a:bodyPr/>
                    <a:lstStyle/>
                    <a:p>
                      <a:pPr algn="ctr" fontAlgn="ctr"/>
                      <a:r>
                        <a:rPr lang="en-US" altLang="zh-CN" sz="1600" b="1" u="none" strike="noStrike">
                          <a:effectLst/>
                        </a:rPr>
                        <a:t>3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51,776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26,175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25,602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556,054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4"/>
                  </a:ext>
                </a:extLst>
              </a:tr>
              <a:tr h="267456">
                <a:tc>
                  <a:txBody>
                    <a:bodyPr/>
                    <a:lstStyle/>
                    <a:p>
                      <a:pPr algn="ctr" fontAlgn="ctr"/>
                      <a:r>
                        <a:rPr lang="en-US" altLang="zh-CN" sz="1600" b="1" u="none" strike="noStrike">
                          <a:effectLst/>
                        </a:rPr>
                        <a:t>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51,776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25,022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26,754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529,300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5"/>
                  </a:ext>
                </a:extLst>
              </a:tr>
              <a:tr h="267456">
                <a:tc>
                  <a:txBody>
                    <a:bodyPr/>
                    <a:lstStyle/>
                    <a:p>
                      <a:pPr algn="ctr" fontAlgn="ctr"/>
                      <a:r>
                        <a:rPr lang="en-US" altLang="zh-CN" sz="1600" b="1" u="none" strike="noStrike">
                          <a:effectLst/>
                        </a:rPr>
                        <a:t>5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51,776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23,819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27,958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501,342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6"/>
                  </a:ext>
                </a:extLst>
              </a:tr>
              <a:tr h="267456">
                <a:tc>
                  <a:txBody>
                    <a:bodyPr/>
                    <a:lstStyle/>
                    <a:p>
                      <a:pPr algn="ctr" fontAlgn="ctr"/>
                      <a:r>
                        <a:rPr lang="en-US" altLang="zh-CN" sz="1600" b="1" u="none" strike="noStrike">
                          <a:effectLst/>
                        </a:rPr>
                        <a:t>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51,776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22,560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29,216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472,126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7"/>
                  </a:ext>
                </a:extLst>
              </a:tr>
              <a:tr h="267456">
                <a:tc>
                  <a:txBody>
                    <a:bodyPr/>
                    <a:lstStyle/>
                    <a:p>
                      <a:pPr algn="ctr" fontAlgn="ctr"/>
                      <a:r>
                        <a:rPr lang="en-US" altLang="zh-CN" sz="1600" b="1" u="none" strike="noStrike">
                          <a:effectLst/>
                        </a:rPr>
                        <a:t>7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51,776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21,246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30,531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441,596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8"/>
                  </a:ext>
                </a:extLst>
              </a:tr>
              <a:tr h="267456">
                <a:tc>
                  <a:txBody>
                    <a:bodyPr/>
                    <a:lstStyle/>
                    <a:p>
                      <a:pPr algn="ctr" fontAlgn="ctr"/>
                      <a:r>
                        <a:rPr lang="en-US" altLang="zh-CN" sz="1600" b="1" u="none" strike="noStrike">
                          <a:effectLst/>
                        </a:rPr>
                        <a:t>8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51,776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19,872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31,905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dirty="0">
                          <a:effectLst/>
                        </a:rPr>
                        <a:t>409,691 </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9"/>
                  </a:ext>
                </a:extLst>
              </a:tr>
              <a:tr h="267456">
                <a:tc>
                  <a:txBody>
                    <a:bodyPr/>
                    <a:lstStyle/>
                    <a:p>
                      <a:pPr algn="ctr" fontAlgn="ctr"/>
                      <a:r>
                        <a:rPr lang="en-US" altLang="zh-CN" sz="1600" b="1" u="none" strike="noStrike">
                          <a:effectLst/>
                        </a:rPr>
                        <a:t>9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51,776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18,436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33,340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376,351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0"/>
                  </a:ext>
                </a:extLst>
              </a:tr>
              <a:tr h="267456">
                <a:tc>
                  <a:txBody>
                    <a:bodyPr/>
                    <a:lstStyle/>
                    <a:p>
                      <a:pPr algn="ctr" fontAlgn="ctr"/>
                      <a:r>
                        <a:rPr lang="en-US" altLang="zh-CN" sz="1600" b="1" u="none" strike="noStrike">
                          <a:effectLst/>
                        </a:rPr>
                        <a:t>10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51,776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16,936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34,841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341,511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1"/>
                  </a:ext>
                </a:extLst>
              </a:tr>
              <a:tr h="267456">
                <a:tc>
                  <a:txBody>
                    <a:bodyPr/>
                    <a:lstStyle/>
                    <a:p>
                      <a:pPr algn="ctr" fontAlgn="ctr"/>
                      <a:r>
                        <a:rPr lang="en-US" altLang="zh-CN" sz="1600" b="1" u="none" strike="noStrike">
                          <a:effectLst/>
                        </a:rPr>
                        <a:t>11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51,776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15,368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36,408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305,102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2"/>
                  </a:ext>
                </a:extLst>
              </a:tr>
              <a:tr h="267456">
                <a:tc>
                  <a:txBody>
                    <a:bodyPr/>
                    <a:lstStyle/>
                    <a:p>
                      <a:pPr algn="ctr" fontAlgn="ctr"/>
                      <a:r>
                        <a:rPr lang="en-US" altLang="zh-CN" sz="1600" b="1" u="none" strike="noStrike">
                          <a:effectLst/>
                        </a:rPr>
                        <a:t>12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51,776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13,730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38,047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267,056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3"/>
                  </a:ext>
                </a:extLst>
              </a:tr>
              <a:tr h="267456">
                <a:tc>
                  <a:txBody>
                    <a:bodyPr/>
                    <a:lstStyle/>
                    <a:p>
                      <a:pPr algn="ctr" fontAlgn="ctr"/>
                      <a:r>
                        <a:rPr lang="en-US" altLang="zh-CN" sz="1600" b="1" u="none" strike="noStrike">
                          <a:effectLst/>
                        </a:rPr>
                        <a:t>13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51,776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12,017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39,759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227,297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4"/>
                  </a:ext>
                </a:extLst>
              </a:tr>
              <a:tr h="267456">
                <a:tc>
                  <a:txBody>
                    <a:bodyPr/>
                    <a:lstStyle/>
                    <a:p>
                      <a:pPr algn="ctr" fontAlgn="ctr"/>
                      <a:r>
                        <a:rPr lang="en-US" altLang="zh-CN" sz="1600" b="1" u="none" strike="noStrike">
                          <a:effectLst/>
                        </a:rPr>
                        <a:t>14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51,776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10,228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41,548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185,749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5"/>
                  </a:ext>
                </a:extLst>
              </a:tr>
              <a:tr h="267456">
                <a:tc>
                  <a:txBody>
                    <a:bodyPr/>
                    <a:lstStyle/>
                    <a:p>
                      <a:pPr algn="ctr" fontAlgn="ctr"/>
                      <a:r>
                        <a:rPr lang="en-US" altLang="zh-CN" sz="1600" b="1" u="none" strike="noStrike">
                          <a:effectLst/>
                        </a:rPr>
                        <a:t>15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51,776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8,359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43,418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142,331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6"/>
                  </a:ext>
                </a:extLst>
              </a:tr>
              <a:tr h="267456">
                <a:tc>
                  <a:txBody>
                    <a:bodyPr/>
                    <a:lstStyle/>
                    <a:p>
                      <a:pPr algn="ctr" fontAlgn="ctr"/>
                      <a:r>
                        <a:rPr lang="en-US" altLang="zh-CN" sz="1600" b="1" u="none" strike="noStrike">
                          <a:effectLst/>
                        </a:rPr>
                        <a:t>16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51,776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6,405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45,371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96,960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7"/>
                  </a:ext>
                </a:extLst>
              </a:tr>
              <a:tr h="267456">
                <a:tc>
                  <a:txBody>
                    <a:bodyPr/>
                    <a:lstStyle/>
                    <a:p>
                      <a:pPr algn="ctr" fontAlgn="ctr"/>
                      <a:r>
                        <a:rPr lang="en-US" altLang="zh-CN" sz="1600" b="1" u="none" strike="noStrike">
                          <a:effectLst/>
                        </a:rPr>
                        <a:t>17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51,776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4,363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47,413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49,547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8"/>
                  </a:ext>
                </a:extLst>
              </a:tr>
              <a:tr h="267456">
                <a:tc>
                  <a:txBody>
                    <a:bodyPr/>
                    <a:lstStyle/>
                    <a:p>
                      <a:pPr algn="ctr" fontAlgn="ctr"/>
                      <a:r>
                        <a:rPr lang="en-US" altLang="zh-CN" sz="1600" b="1" u="none" strike="noStrike">
                          <a:effectLst/>
                        </a:rPr>
                        <a:t>18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51,776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2,230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49,547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9"/>
                  </a:ext>
                </a:extLst>
              </a:tr>
              <a:tr h="267456">
                <a:tc>
                  <a:txBody>
                    <a:bodyPr/>
                    <a:lstStyle/>
                    <a:p>
                      <a:pPr algn="ctr" fontAlgn="ctr"/>
                      <a:r>
                        <a:rPr lang="zh-CN" altLang="en-US" sz="1600" b="1" u="none" strike="noStrike">
                          <a:effectLst/>
                        </a:rPr>
                        <a:t>合计</a:t>
                      </a:r>
                      <a:endParaRPr lang="zh-CN" altLang="en-US"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931,974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302,374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629,600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zh-CN" altLang="en-US" sz="1600" b="1" u="none" strike="noStrike" dirty="0">
                          <a:effectLst/>
                        </a:rPr>
                        <a:t>　</a:t>
                      </a:r>
                      <a:endParaRPr lang="zh-CN" altLang="en-US" sz="1600" b="1" i="0" u="none" strike="noStrike" dirty="0">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20"/>
                  </a:ext>
                </a:extLst>
              </a:tr>
            </a:tbl>
          </a:graphicData>
        </a:graphic>
      </p:graphicFrame>
      <p:sp>
        <p:nvSpPr>
          <p:cNvPr id="65674" name="文本框 4"/>
          <p:cNvSpPr txBox="1">
            <a:spLocks noChangeArrowheads="1"/>
          </p:cNvSpPr>
          <p:nvPr/>
        </p:nvSpPr>
        <p:spPr bwMode="auto">
          <a:xfrm>
            <a:off x="250825" y="188913"/>
            <a:ext cx="8281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1800" b="1">
                <a:latin typeface="Arial" panose="020B0604020202020204" pitchFamily="34" charset="0"/>
                <a:ea typeface="宋体" panose="02010600030101010101" pitchFamily="2" charset="-122"/>
              </a:rPr>
              <a:t>租赁负债的利息费用及还款：（租赁应付款</a:t>
            </a:r>
            <a:r>
              <a:rPr lang="en-US" altLang="zh-CN" sz="1800" b="1">
                <a:latin typeface="Arial" panose="020B0604020202020204" pitchFamily="34" charset="0"/>
                <a:ea typeface="宋体" panose="02010600030101010101" pitchFamily="2" charset="-122"/>
              </a:rPr>
              <a:t>=60000*629600/729600</a:t>
            </a:r>
            <a:r>
              <a:rPr lang="zh-CN" altLang="en-US" sz="1800" b="1">
                <a:latin typeface="Arial" panose="020B0604020202020204" pitchFamily="34" charset="0"/>
                <a:ea typeface="宋体" panose="02010600030101010101" pitchFamily="2" charset="-122"/>
              </a:rPr>
              <a: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548A5670-ADFF-4559-8A61-7FA3DA9E748C}" type="datetime1">
              <a:rPr lang="zh-CN" altLang="en-US" smtClean="0"/>
              <a:t>2026/3/30</a:t>
            </a:fld>
            <a:endParaRPr lang="zh-CN" altLang="en-US"/>
          </a:p>
        </p:txBody>
      </p:sp>
      <p:sp>
        <p:nvSpPr>
          <p:cNvPr id="66563"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D6E5CDDB-6909-4031-9D9A-7CF6A81B02DB}" type="slidenum">
              <a:rPr lang="zh-CN" altLang="en-US" sz="1100" smtClean="0">
                <a:solidFill>
                  <a:srgbClr val="636363"/>
                </a:solidFill>
              </a:rPr>
              <a:t>115</a:t>
            </a:fld>
            <a:endParaRPr lang="zh-CN" altLang="en-US" sz="1100">
              <a:solidFill>
                <a:srgbClr val="636363"/>
              </a:solidFill>
            </a:endParaRPr>
          </a:p>
        </p:txBody>
      </p:sp>
      <p:graphicFrame>
        <p:nvGraphicFramePr>
          <p:cNvPr id="4" name="表格 3"/>
          <p:cNvGraphicFramePr>
            <a:graphicFrameLocks noGrp="1"/>
          </p:cNvGraphicFramePr>
          <p:nvPr/>
        </p:nvGraphicFramePr>
        <p:xfrm>
          <a:off x="468313" y="836613"/>
          <a:ext cx="8207376" cy="5616576"/>
        </p:xfrm>
        <a:graphic>
          <a:graphicData uri="http://schemas.openxmlformats.org/drawingml/2006/table">
            <a:tbl>
              <a:tblPr>
                <a:tableStyleId>{5C22544A-7EE6-4342-B048-85BDC9FD1C3A}</a:tableStyleId>
              </a:tblPr>
              <a:tblGrid>
                <a:gridCol w="1248948">
                  <a:extLst>
                    <a:ext uri="{9D8B030D-6E8A-4147-A177-3AD203B41FA5}">
                      <a16:colId xmlns:a16="http://schemas.microsoft.com/office/drawing/2014/main" val="20000"/>
                    </a:ext>
                  </a:extLst>
                </a:gridCol>
                <a:gridCol w="1940331">
                  <a:extLst>
                    <a:ext uri="{9D8B030D-6E8A-4147-A177-3AD203B41FA5}">
                      <a16:colId xmlns:a16="http://schemas.microsoft.com/office/drawing/2014/main" val="20001"/>
                    </a:ext>
                  </a:extLst>
                </a:gridCol>
                <a:gridCol w="1672699">
                  <a:extLst>
                    <a:ext uri="{9D8B030D-6E8A-4147-A177-3AD203B41FA5}">
                      <a16:colId xmlns:a16="http://schemas.microsoft.com/office/drawing/2014/main" val="20002"/>
                    </a:ext>
                  </a:extLst>
                </a:gridCol>
                <a:gridCol w="1672699">
                  <a:extLst>
                    <a:ext uri="{9D8B030D-6E8A-4147-A177-3AD203B41FA5}">
                      <a16:colId xmlns:a16="http://schemas.microsoft.com/office/drawing/2014/main" val="20003"/>
                    </a:ext>
                  </a:extLst>
                </a:gridCol>
                <a:gridCol w="1672699">
                  <a:extLst>
                    <a:ext uri="{9D8B030D-6E8A-4147-A177-3AD203B41FA5}">
                      <a16:colId xmlns:a16="http://schemas.microsoft.com/office/drawing/2014/main" val="20004"/>
                    </a:ext>
                  </a:extLst>
                </a:gridCol>
              </a:tblGrid>
              <a:tr h="267456">
                <a:tc>
                  <a:txBody>
                    <a:bodyPr/>
                    <a:lstStyle/>
                    <a:p>
                      <a:pPr algn="ctr" fontAlgn="ctr"/>
                      <a:r>
                        <a:rPr lang="zh-CN" altLang="en-US" sz="1600" b="1" u="none" strike="noStrike">
                          <a:effectLst/>
                        </a:rPr>
                        <a:t>年限</a:t>
                      </a:r>
                      <a:endParaRPr lang="zh-CN" altLang="en-US"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zh-CN" altLang="en-US" sz="1600" b="1" u="none" strike="noStrike">
                          <a:effectLst/>
                        </a:rPr>
                        <a:t>额外融资还款额</a:t>
                      </a:r>
                      <a:endParaRPr lang="zh-CN" altLang="en-US"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zh-CN" altLang="en-US" sz="1600" b="1" u="none" strike="noStrike">
                          <a:effectLst/>
                        </a:rPr>
                        <a:t>额外融资利息</a:t>
                      </a:r>
                      <a:endParaRPr lang="zh-CN" altLang="en-US"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zh-CN" altLang="en-US" sz="1600" b="1" u="none" strike="noStrike">
                          <a:effectLst/>
                        </a:rPr>
                        <a:t>还本金</a:t>
                      </a:r>
                      <a:endParaRPr lang="zh-CN" altLang="en-US"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zh-CN" altLang="en-US" sz="1600" b="1" u="none" strike="noStrike">
                          <a:effectLst/>
                        </a:rPr>
                        <a:t>额外融资</a:t>
                      </a:r>
                      <a:endParaRPr lang="zh-CN" altLang="en-US"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0"/>
                  </a:ext>
                </a:extLst>
              </a:tr>
              <a:tr h="267456">
                <a:tc>
                  <a:txBody>
                    <a:bodyPr/>
                    <a:lstStyle/>
                    <a:p>
                      <a:pPr algn="ctr" fontAlgn="ctr"/>
                      <a:r>
                        <a:rPr lang="en-US" altLang="zh-CN" sz="1600" b="1" u="none" strike="noStrike">
                          <a:effectLst/>
                        </a:rPr>
                        <a:t>0</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zh-CN" altLang="en-US" sz="1600" b="1" u="none" strike="noStrike">
                          <a:effectLst/>
                        </a:rPr>
                        <a:t>　</a:t>
                      </a:r>
                      <a:endParaRPr lang="zh-CN" altLang="en-US"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zh-CN" altLang="en-US" sz="1600" b="1" u="none" strike="noStrike">
                          <a:effectLst/>
                        </a:rPr>
                        <a:t>　</a:t>
                      </a:r>
                      <a:endParaRPr lang="zh-CN" altLang="en-US"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zh-CN" altLang="en-US" sz="1600" b="1" u="none" strike="noStrike">
                          <a:effectLst/>
                        </a:rPr>
                        <a:t>　</a:t>
                      </a:r>
                      <a:endParaRPr lang="zh-CN" altLang="en-US"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100,000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1"/>
                  </a:ext>
                </a:extLst>
              </a:tr>
              <a:tr h="267456">
                <a:tc>
                  <a:txBody>
                    <a:bodyPr/>
                    <a:lstStyle/>
                    <a:p>
                      <a:pPr algn="ctr" fontAlgn="ctr"/>
                      <a:r>
                        <a:rPr lang="en-US" altLang="zh-CN" sz="1600" b="1" u="none" strike="noStrike">
                          <a:effectLst/>
                        </a:rPr>
                        <a:t>1</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dirty="0">
                          <a:effectLst/>
                        </a:rPr>
                        <a:t>8,224 </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4,500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3,724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96,276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2"/>
                  </a:ext>
                </a:extLst>
              </a:tr>
              <a:tr h="267456">
                <a:tc>
                  <a:txBody>
                    <a:bodyPr/>
                    <a:lstStyle/>
                    <a:p>
                      <a:pPr algn="ctr" fontAlgn="ctr"/>
                      <a:r>
                        <a:rPr lang="en-US" altLang="zh-CN" sz="1600" b="1" u="none" strike="noStrike">
                          <a:effectLst/>
                        </a:rPr>
                        <a:t>2</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8,224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4,332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3,891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92,385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3"/>
                  </a:ext>
                </a:extLst>
              </a:tr>
              <a:tr h="267456">
                <a:tc>
                  <a:txBody>
                    <a:bodyPr/>
                    <a:lstStyle/>
                    <a:p>
                      <a:pPr algn="ctr" fontAlgn="ctr"/>
                      <a:r>
                        <a:rPr lang="en-US" altLang="zh-CN" sz="1600" b="1" u="none" strike="noStrike">
                          <a:effectLst/>
                        </a:rPr>
                        <a:t>3</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8,224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4,157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4,066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88,319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4"/>
                  </a:ext>
                </a:extLst>
              </a:tr>
              <a:tr h="267456">
                <a:tc>
                  <a:txBody>
                    <a:bodyPr/>
                    <a:lstStyle/>
                    <a:p>
                      <a:pPr algn="ctr" fontAlgn="ctr"/>
                      <a:r>
                        <a:rPr lang="en-US" altLang="zh-CN" sz="1600" b="1" u="none" strike="noStrike">
                          <a:effectLst/>
                        </a:rPr>
                        <a:t>4</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8,224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3,974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4,249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84,069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5"/>
                  </a:ext>
                </a:extLst>
              </a:tr>
              <a:tr h="267456">
                <a:tc>
                  <a:txBody>
                    <a:bodyPr/>
                    <a:lstStyle/>
                    <a:p>
                      <a:pPr algn="ctr" fontAlgn="ctr"/>
                      <a:r>
                        <a:rPr lang="en-US" altLang="zh-CN" sz="1600" b="1" u="none" strike="noStrike">
                          <a:effectLst/>
                        </a:rPr>
                        <a:t>5</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8,224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3,783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4,441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79,629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6"/>
                  </a:ext>
                </a:extLst>
              </a:tr>
              <a:tr h="267456">
                <a:tc>
                  <a:txBody>
                    <a:bodyPr/>
                    <a:lstStyle/>
                    <a:p>
                      <a:pPr algn="ctr" fontAlgn="ctr"/>
                      <a:r>
                        <a:rPr lang="en-US" altLang="zh-CN" sz="1600" b="1" u="none" strike="noStrike">
                          <a:effectLst/>
                        </a:rPr>
                        <a:t>6</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8,224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3,583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4,640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74,988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7"/>
                  </a:ext>
                </a:extLst>
              </a:tr>
              <a:tr h="267456">
                <a:tc>
                  <a:txBody>
                    <a:bodyPr/>
                    <a:lstStyle/>
                    <a:p>
                      <a:pPr algn="ctr" fontAlgn="ctr"/>
                      <a:r>
                        <a:rPr lang="en-US" altLang="zh-CN" sz="1600" b="1" u="none" strike="noStrike">
                          <a:effectLst/>
                        </a:rPr>
                        <a:t>7</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8,224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3,374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4,849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70,139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8"/>
                  </a:ext>
                </a:extLst>
              </a:tr>
              <a:tr h="267456">
                <a:tc>
                  <a:txBody>
                    <a:bodyPr/>
                    <a:lstStyle/>
                    <a:p>
                      <a:pPr algn="ctr" fontAlgn="ctr"/>
                      <a:r>
                        <a:rPr lang="en-US" altLang="zh-CN" sz="1600" b="1" u="none" strike="noStrike">
                          <a:effectLst/>
                        </a:rPr>
                        <a:t>8</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8,224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3,156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5,067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65,072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09"/>
                  </a:ext>
                </a:extLst>
              </a:tr>
              <a:tr h="267456">
                <a:tc>
                  <a:txBody>
                    <a:bodyPr/>
                    <a:lstStyle/>
                    <a:p>
                      <a:pPr algn="ctr" fontAlgn="ctr"/>
                      <a:r>
                        <a:rPr lang="en-US" altLang="zh-CN" sz="1600" b="1" u="none" strike="noStrike">
                          <a:effectLst/>
                        </a:rPr>
                        <a:t>9</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8,224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2,928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5,295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59,776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0"/>
                  </a:ext>
                </a:extLst>
              </a:tr>
              <a:tr h="267456">
                <a:tc>
                  <a:txBody>
                    <a:bodyPr/>
                    <a:lstStyle/>
                    <a:p>
                      <a:pPr algn="ctr" fontAlgn="ctr"/>
                      <a:r>
                        <a:rPr lang="en-US" altLang="zh-CN" sz="1600" b="1" u="none" strike="noStrike">
                          <a:effectLst/>
                        </a:rPr>
                        <a:t>10</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8,224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2,690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5,534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54,243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1"/>
                  </a:ext>
                </a:extLst>
              </a:tr>
              <a:tr h="267456">
                <a:tc>
                  <a:txBody>
                    <a:bodyPr/>
                    <a:lstStyle/>
                    <a:p>
                      <a:pPr algn="ctr" fontAlgn="ctr"/>
                      <a:r>
                        <a:rPr lang="en-US" altLang="zh-CN" sz="1600" b="1" u="none" strike="noStrike">
                          <a:effectLst/>
                        </a:rPr>
                        <a:t>11</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8,224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2,441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5,783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48,460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2"/>
                  </a:ext>
                </a:extLst>
              </a:tr>
              <a:tr h="267456">
                <a:tc>
                  <a:txBody>
                    <a:bodyPr/>
                    <a:lstStyle/>
                    <a:p>
                      <a:pPr algn="ctr" fontAlgn="ctr"/>
                      <a:r>
                        <a:rPr lang="en-US" altLang="zh-CN" sz="1600" b="1" u="none" strike="noStrike">
                          <a:effectLst/>
                        </a:rPr>
                        <a:t>12</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8,224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2,181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6,043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42,417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3"/>
                  </a:ext>
                </a:extLst>
              </a:tr>
              <a:tr h="267456">
                <a:tc>
                  <a:txBody>
                    <a:bodyPr/>
                    <a:lstStyle/>
                    <a:p>
                      <a:pPr algn="ctr" fontAlgn="ctr"/>
                      <a:r>
                        <a:rPr lang="en-US" altLang="zh-CN" sz="1600" b="1" u="none" strike="noStrike">
                          <a:effectLst/>
                        </a:rPr>
                        <a:t>13</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8,224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1,909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6,315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36,102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4"/>
                  </a:ext>
                </a:extLst>
              </a:tr>
              <a:tr h="267456">
                <a:tc>
                  <a:txBody>
                    <a:bodyPr/>
                    <a:lstStyle/>
                    <a:p>
                      <a:pPr algn="ctr" fontAlgn="ctr"/>
                      <a:r>
                        <a:rPr lang="en-US" altLang="zh-CN" sz="1600" b="1" u="none" strike="noStrike">
                          <a:effectLst/>
                        </a:rPr>
                        <a:t>14</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8,224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1,625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6,599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29,503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5"/>
                  </a:ext>
                </a:extLst>
              </a:tr>
              <a:tr h="267456">
                <a:tc>
                  <a:txBody>
                    <a:bodyPr/>
                    <a:lstStyle/>
                    <a:p>
                      <a:pPr algn="ctr" fontAlgn="ctr"/>
                      <a:r>
                        <a:rPr lang="en-US" altLang="zh-CN" sz="1600" b="1" u="none" strike="noStrike">
                          <a:effectLst/>
                        </a:rPr>
                        <a:t>15</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8,224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1,328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6,896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22,607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6"/>
                  </a:ext>
                </a:extLst>
              </a:tr>
              <a:tr h="267456">
                <a:tc>
                  <a:txBody>
                    <a:bodyPr/>
                    <a:lstStyle/>
                    <a:p>
                      <a:pPr algn="ctr" fontAlgn="ctr"/>
                      <a:r>
                        <a:rPr lang="en-US" altLang="zh-CN" sz="1600" b="1" u="none" strike="noStrike">
                          <a:effectLst/>
                        </a:rPr>
                        <a:t>16</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8,224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1,017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7,206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15,400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7"/>
                  </a:ext>
                </a:extLst>
              </a:tr>
              <a:tr h="267456">
                <a:tc>
                  <a:txBody>
                    <a:bodyPr/>
                    <a:lstStyle/>
                    <a:p>
                      <a:pPr algn="ctr" fontAlgn="ctr"/>
                      <a:r>
                        <a:rPr lang="en-US" altLang="zh-CN" sz="1600" b="1" u="none" strike="noStrike">
                          <a:effectLst/>
                        </a:rPr>
                        <a:t>17</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8,224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693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7,531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7,870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8"/>
                  </a:ext>
                </a:extLst>
              </a:tr>
              <a:tr h="267456">
                <a:tc>
                  <a:txBody>
                    <a:bodyPr/>
                    <a:lstStyle/>
                    <a:p>
                      <a:pPr algn="ctr" fontAlgn="ctr"/>
                      <a:r>
                        <a:rPr lang="en-US" altLang="zh-CN" sz="1600" b="1" u="none" strike="noStrike">
                          <a:effectLst/>
                        </a:rPr>
                        <a:t>18</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8,224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354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7,870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19"/>
                  </a:ext>
                </a:extLst>
              </a:tr>
              <a:tr h="267456">
                <a:tc>
                  <a:txBody>
                    <a:bodyPr/>
                    <a:lstStyle/>
                    <a:p>
                      <a:pPr algn="ctr" fontAlgn="ctr"/>
                      <a:r>
                        <a:rPr lang="zh-CN" altLang="en-US" sz="1600" b="1" u="none" strike="noStrike">
                          <a:effectLst/>
                        </a:rPr>
                        <a:t>合计</a:t>
                      </a:r>
                      <a:endParaRPr lang="zh-CN" altLang="en-US"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148,026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48,026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en-US" altLang="zh-CN" sz="1600" b="1" u="none" strike="noStrike">
                          <a:effectLst/>
                        </a:rPr>
                        <a:t>100,000 </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7619" marR="7619" marT="7620" marB="0" anchor="ctr"/>
                </a:tc>
                <a:tc>
                  <a:txBody>
                    <a:bodyPr/>
                    <a:lstStyle/>
                    <a:p>
                      <a:pPr algn="ctr" fontAlgn="ctr"/>
                      <a:r>
                        <a:rPr lang="zh-CN" altLang="en-US" sz="1600" b="1" u="none" strike="noStrike" dirty="0">
                          <a:effectLst/>
                        </a:rPr>
                        <a:t>　</a:t>
                      </a:r>
                      <a:endParaRPr lang="zh-CN" altLang="en-US" sz="1600" b="1" i="0" u="none" strike="noStrike" dirty="0">
                        <a:solidFill>
                          <a:srgbClr val="000000"/>
                        </a:solidFill>
                        <a:effectLst/>
                        <a:latin typeface="等线" panose="02010600030101010101" pitchFamily="2" charset="-122"/>
                        <a:ea typeface="等线" panose="02010600030101010101" pitchFamily="2" charset="-122"/>
                      </a:endParaRPr>
                    </a:p>
                  </a:txBody>
                  <a:tcPr marL="7619" marR="7619" marT="7620" marB="0" anchor="ctr"/>
                </a:tc>
                <a:extLst>
                  <a:ext uri="{0D108BD9-81ED-4DB2-BD59-A6C34878D82A}">
                    <a16:rowId xmlns:a16="http://schemas.microsoft.com/office/drawing/2014/main" val="10020"/>
                  </a:ext>
                </a:extLst>
              </a:tr>
            </a:tbl>
          </a:graphicData>
        </a:graphic>
      </p:graphicFrame>
      <p:sp>
        <p:nvSpPr>
          <p:cNvPr id="66698" name="文本框 4"/>
          <p:cNvSpPr txBox="1">
            <a:spLocks noChangeArrowheads="1"/>
          </p:cNvSpPr>
          <p:nvPr/>
        </p:nvSpPr>
        <p:spPr bwMode="auto">
          <a:xfrm>
            <a:off x="250825" y="260350"/>
            <a:ext cx="8642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1800" b="1">
                <a:latin typeface="Arial" panose="020B0604020202020204" pitchFamily="34" charset="0"/>
                <a:ea typeface="宋体" panose="02010600030101010101" pitchFamily="2" charset="-122"/>
              </a:rPr>
              <a:t>各年度额外融资的利息费用及还款：（额外融资还款额</a:t>
            </a:r>
            <a:r>
              <a:rPr lang="en-US" altLang="zh-CN" sz="1800" b="1">
                <a:latin typeface="Arial" panose="020B0604020202020204" pitchFamily="34" charset="0"/>
                <a:ea typeface="宋体" panose="02010600030101010101" pitchFamily="2" charset="-122"/>
              </a:rPr>
              <a:t>=60000*100000/729600</a:t>
            </a:r>
            <a:r>
              <a:rPr lang="zh-CN" altLang="en-US" sz="1800" b="1">
                <a:latin typeface="Arial" panose="020B0604020202020204" pitchFamily="34" charset="0"/>
                <a:ea typeface="宋体" panose="02010600030101010101" pitchFamily="2" charset="-122"/>
              </a:rPr>
              <a:t>）</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548A5670-ADFF-4559-8A61-7FA3DA9E748C}" type="datetime1">
              <a:rPr lang="zh-CN" altLang="en-US" smtClean="0"/>
              <a:t>2026/3/30</a:t>
            </a:fld>
            <a:endParaRPr lang="zh-CN" altLang="en-US"/>
          </a:p>
        </p:txBody>
      </p:sp>
      <p:sp>
        <p:nvSpPr>
          <p:cNvPr id="67587"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A98F5664-16A2-4961-93CC-DB58067B6E58}" type="slidenum">
              <a:rPr lang="zh-CN" altLang="en-US" sz="1100" smtClean="0">
                <a:solidFill>
                  <a:srgbClr val="636363"/>
                </a:solidFill>
              </a:rPr>
              <a:t>116</a:t>
            </a:fld>
            <a:endParaRPr lang="zh-CN" altLang="en-US" sz="1100">
              <a:solidFill>
                <a:srgbClr val="636363"/>
              </a:solidFill>
            </a:endParaRPr>
          </a:p>
        </p:txBody>
      </p:sp>
      <p:sp>
        <p:nvSpPr>
          <p:cNvPr id="66564" name="文本框 3"/>
          <p:cNvSpPr txBox="1">
            <a:spLocks noChangeArrowheads="1"/>
          </p:cNvSpPr>
          <p:nvPr/>
        </p:nvSpPr>
        <p:spPr bwMode="auto">
          <a:xfrm>
            <a:off x="395288" y="404813"/>
            <a:ext cx="820896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marL="285750" indent="-285750">
              <a:spcBef>
                <a:spcPct val="0"/>
              </a:spcBef>
              <a:buClrTx/>
              <a:buSzTx/>
              <a:buFont typeface="Wingdings" panose="05000000000000000000" pitchFamily="2" charset="2"/>
              <a:buChar char="Ø"/>
              <a:defRPr/>
            </a:pPr>
            <a:r>
              <a:rPr lang="zh-CN" altLang="en-US" sz="1800" b="1" dirty="0">
                <a:latin typeface="仿宋" panose="02010609060101010101" charset="-122"/>
                <a:ea typeface="仿宋" panose="02010609060101010101" charset="-122"/>
              </a:rPr>
              <a:t>按照新租赁准则规定售后租回交易中的资产转让属于销售的，出租人应当根据其他适用的企业会计准则对资产购买进行会计处理，并根据本准则对资产出租进行会计处理。出租人将该租赁分类为经营租赁，</a:t>
            </a:r>
            <a:r>
              <a:rPr lang="zh-CN" altLang="en-US" sz="1800" b="1" dirty="0">
                <a:solidFill>
                  <a:srgbClr val="0000FF"/>
                </a:solidFill>
                <a:latin typeface="仿宋" panose="02010609060101010101" charset="-122"/>
                <a:ea typeface="仿宋" panose="02010609060101010101" charset="-122"/>
              </a:rPr>
              <a:t>乙公司（买方兼出租人）</a:t>
            </a:r>
            <a:r>
              <a:rPr lang="zh-CN" altLang="en-US" sz="1800" b="1" dirty="0">
                <a:latin typeface="仿宋" panose="02010609060101010101" charset="-122"/>
                <a:ea typeface="仿宋" panose="02010609060101010101" charset="-122"/>
              </a:rPr>
              <a:t>的会计处理如下。</a:t>
            </a:r>
          </a:p>
          <a:p>
            <a:pPr>
              <a:spcBef>
                <a:spcPct val="0"/>
              </a:spcBef>
              <a:buClrTx/>
              <a:buSzTx/>
              <a:buFontTx/>
              <a:buNone/>
              <a:defRPr/>
            </a:pPr>
            <a:r>
              <a:rPr lang="zh-CN" altLang="en-US" sz="1800" b="1" dirty="0">
                <a:latin typeface="仿宋" panose="02010609060101010101" charset="-122"/>
                <a:ea typeface="仿宋" panose="02010609060101010101" charset="-122"/>
              </a:rPr>
              <a:t>租赁开始日：</a:t>
            </a:r>
          </a:p>
          <a:p>
            <a:pPr>
              <a:spcBef>
                <a:spcPct val="0"/>
              </a:spcBef>
              <a:buClrTx/>
              <a:buSzTx/>
              <a:buFontTx/>
              <a:buNone/>
              <a:defRPr/>
            </a:pPr>
            <a:r>
              <a:rPr lang="zh-CN" altLang="en-US" sz="1800" b="1" dirty="0">
                <a:latin typeface="仿宋" panose="02010609060101010101" charset="-122"/>
                <a:ea typeface="仿宋" panose="02010609060101010101" charset="-122"/>
              </a:rPr>
              <a:t>　　借：固定资产      </a:t>
            </a:r>
            <a:r>
              <a:rPr lang="en-US" altLang="zh-CN" sz="1800" b="1" dirty="0">
                <a:latin typeface="仿宋" panose="02010609060101010101" charset="-122"/>
                <a:ea typeface="仿宋" panose="02010609060101010101" charset="-122"/>
              </a:rPr>
              <a:t>900 000</a:t>
            </a:r>
          </a:p>
          <a:p>
            <a:pPr>
              <a:spcBef>
                <a:spcPct val="0"/>
              </a:spcBef>
              <a:buClrTx/>
              <a:buSzTx/>
              <a:buFontTx/>
              <a:buNone/>
              <a:defRPr/>
            </a:pPr>
            <a:r>
              <a:rPr lang="zh-CN" altLang="en-US" sz="1800" b="1" dirty="0">
                <a:latin typeface="仿宋" panose="02010609060101010101" charset="-122"/>
                <a:ea typeface="仿宋" panose="02010609060101010101" charset="-122"/>
              </a:rPr>
              <a:t>　　　  长期应收款    </a:t>
            </a:r>
            <a:r>
              <a:rPr lang="en-US" altLang="zh-CN" sz="1800" b="1" dirty="0">
                <a:latin typeface="仿宋" panose="02010609060101010101" charset="-122"/>
                <a:ea typeface="仿宋" panose="02010609060101010101" charset="-122"/>
              </a:rPr>
              <a:t>100 000</a:t>
            </a:r>
          </a:p>
          <a:p>
            <a:pPr>
              <a:spcBef>
                <a:spcPct val="0"/>
              </a:spcBef>
              <a:buClrTx/>
              <a:buSzTx/>
              <a:buFontTx/>
              <a:buNone/>
              <a:defRPr/>
            </a:pPr>
            <a:r>
              <a:rPr lang="zh-CN" altLang="en-US" sz="1800" b="1" dirty="0">
                <a:latin typeface="仿宋" panose="02010609060101010101" charset="-122"/>
                <a:ea typeface="仿宋" panose="02010609060101010101" charset="-122"/>
              </a:rPr>
              <a:t>     贷：银行存款      </a:t>
            </a:r>
            <a:r>
              <a:rPr lang="en-US" altLang="zh-CN" sz="1800" b="1" dirty="0">
                <a:latin typeface="仿宋" panose="02010609060101010101" charset="-122"/>
                <a:ea typeface="仿宋" panose="02010609060101010101" charset="-122"/>
              </a:rPr>
              <a:t>1 000 000</a:t>
            </a:r>
          </a:p>
          <a:p>
            <a:pPr>
              <a:spcBef>
                <a:spcPct val="0"/>
              </a:spcBef>
              <a:buClrTx/>
              <a:buSzTx/>
              <a:buFontTx/>
              <a:buNone/>
              <a:defRPr/>
            </a:pPr>
            <a:r>
              <a:rPr lang="zh-CN" altLang="en-US" sz="1800" b="1" dirty="0">
                <a:latin typeface="仿宋" panose="02010609060101010101" charset="-122"/>
                <a:ea typeface="仿宋" panose="02010609060101010101" charset="-122"/>
              </a:rPr>
              <a:t>第</a:t>
            </a:r>
            <a:r>
              <a:rPr lang="en-US" altLang="zh-CN" sz="1800" b="1" dirty="0">
                <a:latin typeface="仿宋" panose="02010609060101010101" charset="-122"/>
                <a:ea typeface="仿宋" panose="02010609060101010101" charset="-122"/>
              </a:rPr>
              <a:t>1</a:t>
            </a:r>
            <a:r>
              <a:rPr lang="zh-CN" altLang="en-US" sz="1800" b="1" dirty="0">
                <a:latin typeface="仿宋" panose="02010609060101010101" charset="-122"/>
                <a:ea typeface="仿宋" panose="02010609060101010101" charset="-122"/>
              </a:rPr>
              <a:t>年年末：</a:t>
            </a:r>
          </a:p>
          <a:p>
            <a:pPr>
              <a:spcBef>
                <a:spcPct val="0"/>
              </a:spcBef>
              <a:buClrTx/>
              <a:buSzTx/>
              <a:buFontTx/>
              <a:buNone/>
              <a:defRPr/>
            </a:pPr>
            <a:r>
              <a:rPr lang="zh-CN" altLang="en-US" sz="1800" b="1" dirty="0">
                <a:latin typeface="仿宋" panose="02010609060101010101" charset="-122"/>
                <a:ea typeface="仿宋" panose="02010609060101010101" charset="-122"/>
              </a:rPr>
              <a:t>　　借：银行存款    </a:t>
            </a:r>
            <a:r>
              <a:rPr lang="en-US" altLang="zh-CN" sz="1800" b="1" dirty="0">
                <a:latin typeface="仿宋" panose="02010609060101010101" charset="-122"/>
                <a:ea typeface="仿宋" panose="02010609060101010101" charset="-122"/>
              </a:rPr>
              <a:t>60 000</a:t>
            </a:r>
          </a:p>
          <a:p>
            <a:pPr>
              <a:spcBef>
                <a:spcPct val="0"/>
              </a:spcBef>
              <a:buClrTx/>
              <a:buSzTx/>
              <a:buFontTx/>
              <a:buNone/>
              <a:defRPr/>
            </a:pPr>
            <a:r>
              <a:rPr lang="zh-CN" altLang="en-US" sz="1800" b="1" dirty="0">
                <a:latin typeface="仿宋" panose="02010609060101010101" charset="-122"/>
                <a:ea typeface="仿宋" panose="02010609060101010101" charset="-122"/>
              </a:rPr>
              <a:t>      贷：租赁收入       </a:t>
            </a:r>
            <a:r>
              <a:rPr lang="en-US" altLang="zh-CN" sz="1800" b="1" dirty="0">
                <a:latin typeface="仿宋" panose="02010609060101010101" charset="-122"/>
                <a:ea typeface="仿宋" panose="02010609060101010101" charset="-122"/>
              </a:rPr>
              <a:t>51 776</a:t>
            </a:r>
          </a:p>
          <a:p>
            <a:pPr>
              <a:spcBef>
                <a:spcPct val="0"/>
              </a:spcBef>
              <a:buClrTx/>
              <a:buSzTx/>
              <a:buFontTx/>
              <a:buNone/>
              <a:defRPr/>
            </a:pPr>
            <a:r>
              <a:rPr lang="en-US" altLang="zh-CN" sz="1800" b="1" dirty="0">
                <a:latin typeface="仿宋" panose="02010609060101010101" charset="-122"/>
                <a:ea typeface="仿宋" panose="02010609060101010101" charset="-122"/>
              </a:rPr>
              <a:t>          </a:t>
            </a:r>
            <a:r>
              <a:rPr lang="zh-CN" altLang="en-US" sz="1800" b="1" dirty="0">
                <a:latin typeface="仿宋" panose="02010609060101010101" charset="-122"/>
                <a:ea typeface="仿宋" panose="02010609060101010101" charset="-122"/>
              </a:rPr>
              <a:t>利息收入        </a:t>
            </a:r>
            <a:r>
              <a:rPr lang="en-US" altLang="zh-CN" sz="1800" b="1" dirty="0">
                <a:latin typeface="仿宋" panose="02010609060101010101" charset="-122"/>
                <a:ea typeface="仿宋" panose="02010609060101010101" charset="-122"/>
              </a:rPr>
              <a:t>4 500 </a:t>
            </a:r>
            <a:r>
              <a:rPr lang="zh-CN" altLang="en-US" sz="1800" b="1" dirty="0">
                <a:latin typeface="仿宋" panose="02010609060101010101" charset="-122"/>
                <a:ea typeface="仿宋" panose="02010609060101010101" charset="-122"/>
              </a:rPr>
              <a:t>（额外融资利息收入）</a:t>
            </a:r>
            <a:endParaRPr lang="en-US" altLang="zh-CN" sz="1800" b="1" dirty="0">
              <a:latin typeface="仿宋" panose="02010609060101010101" charset="-122"/>
              <a:ea typeface="仿宋" panose="02010609060101010101" charset="-122"/>
            </a:endParaRPr>
          </a:p>
          <a:p>
            <a:pPr>
              <a:spcBef>
                <a:spcPct val="0"/>
              </a:spcBef>
              <a:buClrTx/>
              <a:buSzTx/>
              <a:buFontTx/>
              <a:buNone/>
              <a:defRPr/>
            </a:pPr>
            <a:r>
              <a:rPr lang="en-US" altLang="zh-CN" sz="1800" b="1" dirty="0">
                <a:latin typeface="仿宋" panose="02010609060101010101" charset="-122"/>
                <a:ea typeface="仿宋" panose="02010609060101010101" charset="-122"/>
              </a:rPr>
              <a:t>          </a:t>
            </a:r>
            <a:r>
              <a:rPr lang="zh-CN" altLang="en-US" sz="1800" b="1" dirty="0">
                <a:latin typeface="仿宋" panose="02010609060101010101" charset="-122"/>
                <a:ea typeface="仿宋" panose="02010609060101010101" charset="-122"/>
              </a:rPr>
              <a:t>长期应收款      </a:t>
            </a:r>
            <a:r>
              <a:rPr lang="en-US" altLang="zh-CN" sz="1800" b="1" dirty="0">
                <a:latin typeface="仿宋" panose="02010609060101010101" charset="-122"/>
                <a:ea typeface="仿宋" panose="02010609060101010101" charset="-122"/>
              </a:rPr>
              <a:t>3 724 </a:t>
            </a:r>
            <a:r>
              <a:rPr lang="zh-CN" altLang="en-US" sz="1800" b="1" dirty="0">
                <a:latin typeface="仿宋" panose="02010609060101010101" charset="-122"/>
                <a:ea typeface="仿宋" panose="02010609060101010101" charset="-122"/>
              </a:rPr>
              <a:t>（收回部分本金）</a:t>
            </a:r>
            <a:endParaRPr lang="en-US" altLang="zh-CN" sz="1800" b="1" dirty="0">
              <a:latin typeface="仿宋" panose="02010609060101010101" charset="-122"/>
              <a:ea typeface="仿宋" panose="02010609060101010101" charset="-122"/>
            </a:endParaRPr>
          </a:p>
          <a:p>
            <a:pPr>
              <a:spcBef>
                <a:spcPct val="0"/>
              </a:spcBef>
              <a:buClrTx/>
              <a:buSzTx/>
              <a:buFontTx/>
              <a:buNone/>
              <a:defRPr/>
            </a:pPr>
            <a:r>
              <a:rPr lang="zh-CN" altLang="en-US" sz="1800" b="1" dirty="0">
                <a:latin typeface="仿宋" panose="02010609060101010101" charset="-122"/>
                <a:ea typeface="仿宋" panose="02010609060101010101" charset="-122"/>
              </a:rPr>
              <a:t>第</a:t>
            </a:r>
            <a:r>
              <a:rPr lang="en-US" altLang="zh-CN" sz="1800" b="1" dirty="0">
                <a:latin typeface="仿宋" panose="02010609060101010101" charset="-122"/>
                <a:ea typeface="仿宋" panose="02010609060101010101" charset="-122"/>
              </a:rPr>
              <a:t>2</a:t>
            </a:r>
            <a:r>
              <a:rPr lang="zh-CN" altLang="en-US" sz="1800" b="1" dirty="0">
                <a:latin typeface="仿宋" panose="02010609060101010101" charset="-122"/>
                <a:ea typeface="仿宋" panose="02010609060101010101" charset="-122"/>
              </a:rPr>
              <a:t>年年末：</a:t>
            </a:r>
          </a:p>
          <a:p>
            <a:pPr>
              <a:spcBef>
                <a:spcPct val="0"/>
              </a:spcBef>
              <a:buClrTx/>
              <a:buSzTx/>
              <a:buFontTx/>
              <a:buNone/>
              <a:defRPr/>
            </a:pPr>
            <a:r>
              <a:rPr lang="zh-CN" altLang="en-US" sz="1800" b="1" dirty="0">
                <a:latin typeface="仿宋" panose="02010609060101010101" charset="-122"/>
                <a:ea typeface="仿宋" panose="02010609060101010101" charset="-122"/>
              </a:rPr>
              <a:t>　　借：银行存款     </a:t>
            </a:r>
            <a:r>
              <a:rPr lang="en-US" altLang="zh-CN" sz="1800" b="1" dirty="0">
                <a:latin typeface="仿宋" panose="02010609060101010101" charset="-122"/>
                <a:ea typeface="仿宋" panose="02010609060101010101" charset="-122"/>
              </a:rPr>
              <a:t>60 000</a:t>
            </a:r>
          </a:p>
          <a:p>
            <a:pPr>
              <a:spcBef>
                <a:spcPct val="0"/>
              </a:spcBef>
              <a:buClrTx/>
              <a:buSzTx/>
              <a:buFontTx/>
              <a:buNone/>
              <a:defRPr/>
            </a:pPr>
            <a:r>
              <a:rPr lang="zh-CN" altLang="en-US" sz="1800" b="1" dirty="0">
                <a:latin typeface="仿宋" panose="02010609060101010101" charset="-122"/>
                <a:ea typeface="仿宋" panose="02010609060101010101" charset="-122"/>
              </a:rPr>
              <a:t>     贷：租赁收入         </a:t>
            </a:r>
            <a:r>
              <a:rPr lang="en-US" altLang="zh-CN" sz="1800" b="1" dirty="0">
                <a:latin typeface="仿宋" panose="02010609060101010101" charset="-122"/>
                <a:ea typeface="仿宋" panose="02010609060101010101" charset="-122"/>
              </a:rPr>
              <a:t>51 776</a:t>
            </a:r>
          </a:p>
          <a:p>
            <a:pPr>
              <a:spcBef>
                <a:spcPct val="0"/>
              </a:spcBef>
              <a:buClrTx/>
              <a:buSzTx/>
              <a:buFontTx/>
              <a:buNone/>
              <a:defRPr/>
            </a:pPr>
            <a:r>
              <a:rPr lang="zh-CN" altLang="en-US" sz="1800" b="1" dirty="0">
                <a:latin typeface="仿宋" panose="02010609060101010101" charset="-122"/>
                <a:ea typeface="仿宋" panose="02010609060101010101" charset="-122"/>
              </a:rPr>
              <a:t>         利息收入          </a:t>
            </a:r>
            <a:r>
              <a:rPr lang="en-US" altLang="zh-CN" sz="1800" b="1" dirty="0">
                <a:latin typeface="仿宋" panose="02010609060101010101" charset="-122"/>
                <a:ea typeface="仿宋" panose="02010609060101010101" charset="-122"/>
              </a:rPr>
              <a:t>4 332</a:t>
            </a:r>
          </a:p>
          <a:p>
            <a:pPr>
              <a:spcBef>
                <a:spcPct val="0"/>
              </a:spcBef>
              <a:buClrTx/>
              <a:buSzTx/>
              <a:buFontTx/>
              <a:buNone/>
              <a:defRPr/>
            </a:pPr>
            <a:r>
              <a:rPr lang="en-US" altLang="zh-CN" sz="1800" b="1" dirty="0">
                <a:latin typeface="仿宋" panose="02010609060101010101" charset="-122"/>
                <a:ea typeface="仿宋" panose="02010609060101010101" charset="-122"/>
              </a:rPr>
              <a:t>         </a:t>
            </a:r>
            <a:r>
              <a:rPr lang="zh-CN" altLang="en-US" sz="1800" b="1" dirty="0">
                <a:latin typeface="仿宋" panose="02010609060101010101" charset="-122"/>
                <a:ea typeface="仿宋" panose="02010609060101010101" charset="-122"/>
              </a:rPr>
              <a:t>长期应收款  </a:t>
            </a:r>
            <a:r>
              <a:rPr lang="en-US" altLang="zh-CN" sz="1800" b="1" dirty="0">
                <a:latin typeface="仿宋" panose="02010609060101010101" charset="-122"/>
                <a:ea typeface="仿宋" panose="02010609060101010101" charset="-122"/>
              </a:rPr>
              <a:t>      3 891</a:t>
            </a:r>
          </a:p>
          <a:p>
            <a:pPr>
              <a:spcBef>
                <a:spcPct val="0"/>
              </a:spcBef>
              <a:buClrTx/>
              <a:buSzTx/>
              <a:buFontTx/>
              <a:buNone/>
              <a:defRPr/>
            </a:pPr>
            <a:endParaRPr lang="en-US" altLang="zh-CN" sz="1800" b="1" dirty="0">
              <a:latin typeface="仿宋" panose="02010609060101010101" charset="-122"/>
              <a:ea typeface="仿宋" panose="02010609060101010101" charset="-122"/>
            </a:endParaRPr>
          </a:p>
          <a:p>
            <a:pPr>
              <a:spcBef>
                <a:spcPct val="0"/>
              </a:spcBef>
              <a:buClrTx/>
              <a:buSzTx/>
              <a:buFontTx/>
              <a:buNone/>
              <a:defRPr/>
            </a:pPr>
            <a:r>
              <a:rPr lang="zh-CN" altLang="en-US" sz="1800" b="1" dirty="0">
                <a:latin typeface="仿宋" panose="02010609060101010101" charset="-122"/>
                <a:ea typeface="仿宋" panose="02010609060101010101" charset="-122"/>
              </a:rPr>
              <a:t>第</a:t>
            </a:r>
            <a:r>
              <a:rPr lang="en-US" altLang="zh-CN" sz="1800" b="1" dirty="0">
                <a:latin typeface="仿宋" panose="02010609060101010101" charset="-122"/>
                <a:ea typeface="仿宋" panose="02010609060101010101" charset="-122"/>
              </a:rPr>
              <a:t>3</a:t>
            </a:r>
            <a:r>
              <a:rPr lang="zh-CN" altLang="en-US" sz="1800" b="1" dirty="0">
                <a:latin typeface="仿宋" panose="02010609060101010101" charset="-122"/>
                <a:ea typeface="仿宋" panose="02010609060101010101" charset="-122"/>
              </a:rPr>
              <a:t>年至第</a:t>
            </a:r>
            <a:r>
              <a:rPr lang="en-US" altLang="zh-CN" sz="1800" b="1" dirty="0">
                <a:latin typeface="仿宋" panose="02010609060101010101" charset="-122"/>
                <a:ea typeface="仿宋" panose="02010609060101010101" charset="-122"/>
              </a:rPr>
              <a:t>17</a:t>
            </a:r>
            <a:r>
              <a:rPr lang="zh-CN" altLang="en-US" sz="1800" b="1" dirty="0">
                <a:latin typeface="仿宋" panose="02010609060101010101" charset="-122"/>
                <a:ea typeface="仿宋" panose="02010609060101010101" charset="-122"/>
              </a:rPr>
              <a:t>年以此类推，最后一年倒挤。</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548A5670-ADFF-4559-8A61-7FA3DA9E748C}" type="datetime1">
              <a:rPr lang="zh-CN" altLang="en-US" smtClean="0"/>
              <a:t>2026/3/30</a:t>
            </a:fld>
            <a:endParaRPr lang="zh-CN" altLang="en-US"/>
          </a:p>
        </p:txBody>
      </p:sp>
      <p:sp>
        <p:nvSpPr>
          <p:cNvPr id="68611"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0B5414C7-B252-4047-86E8-C7676F3CE3DE}" type="slidenum">
              <a:rPr lang="zh-CN" altLang="en-US" sz="1100" smtClean="0">
                <a:solidFill>
                  <a:srgbClr val="636363"/>
                </a:solidFill>
              </a:rPr>
              <a:t>117</a:t>
            </a:fld>
            <a:endParaRPr lang="zh-CN" altLang="en-US" sz="1100">
              <a:solidFill>
                <a:srgbClr val="636363"/>
              </a:solidFill>
            </a:endParaRPr>
          </a:p>
        </p:txBody>
      </p:sp>
      <p:sp>
        <p:nvSpPr>
          <p:cNvPr id="4" name="文本框 3"/>
          <p:cNvSpPr txBox="1"/>
          <p:nvPr/>
        </p:nvSpPr>
        <p:spPr>
          <a:xfrm>
            <a:off x="250824" y="260350"/>
            <a:ext cx="8713663" cy="6494085"/>
          </a:xfrm>
          <a:prstGeom prst="rect">
            <a:avLst/>
          </a:prstGeom>
          <a:noFill/>
        </p:spPr>
        <p:txBody>
          <a:bodyPr wrap="square">
            <a:spAutoFit/>
          </a:bodyPr>
          <a:lstStyle/>
          <a:p>
            <a:pPr>
              <a:defRPr/>
            </a:pPr>
            <a:r>
              <a:rPr lang="zh-CN" altLang="en-US" b="1" dirty="0">
                <a:solidFill>
                  <a:srgbClr val="0000FF"/>
                </a:solidFill>
                <a:latin typeface="+mn-ea"/>
                <a:ea typeface="+mn-ea"/>
              </a:rPr>
              <a:t>（</a:t>
            </a:r>
            <a:r>
              <a:rPr lang="en-US" altLang="zh-CN" b="1" dirty="0">
                <a:solidFill>
                  <a:srgbClr val="0000FF"/>
                </a:solidFill>
                <a:latin typeface="+mn-ea"/>
                <a:ea typeface="+mn-ea"/>
              </a:rPr>
              <a:t>2</a:t>
            </a:r>
            <a:r>
              <a:rPr lang="zh-CN" altLang="en-US" b="1" dirty="0">
                <a:solidFill>
                  <a:srgbClr val="0000FF"/>
                </a:solidFill>
                <a:latin typeface="+mn-ea"/>
                <a:ea typeface="+mn-ea"/>
              </a:rPr>
              <a:t>）如果根据交易的条款和条件，按</a:t>
            </a:r>
            <a:r>
              <a:rPr lang="en-US" altLang="zh-CN" b="1" dirty="0">
                <a:solidFill>
                  <a:srgbClr val="0000FF"/>
                </a:solidFill>
                <a:latin typeface="+mn-ea"/>
                <a:ea typeface="+mn-ea"/>
              </a:rPr>
              <a:t>《</a:t>
            </a:r>
            <a:r>
              <a:rPr lang="zh-CN" altLang="en-US" b="1" dirty="0">
                <a:solidFill>
                  <a:srgbClr val="0000FF"/>
                </a:solidFill>
                <a:latin typeface="+mn-ea"/>
                <a:ea typeface="+mn-ea"/>
              </a:rPr>
              <a:t>企业会计准则第</a:t>
            </a:r>
            <a:r>
              <a:rPr lang="en-US" altLang="zh-CN" b="1" dirty="0">
                <a:solidFill>
                  <a:srgbClr val="0000FF"/>
                </a:solidFill>
                <a:latin typeface="+mn-ea"/>
                <a:ea typeface="+mn-ea"/>
              </a:rPr>
              <a:t>14</a:t>
            </a:r>
            <a:r>
              <a:rPr lang="zh-CN" altLang="en-US" b="1" dirty="0">
                <a:solidFill>
                  <a:srgbClr val="0000FF"/>
                </a:solidFill>
                <a:latin typeface="+mn-ea"/>
                <a:ea typeface="+mn-ea"/>
              </a:rPr>
              <a:t>号</a:t>
            </a:r>
            <a:r>
              <a:rPr lang="en-US" altLang="zh-CN" b="1" dirty="0">
                <a:solidFill>
                  <a:srgbClr val="0000FF"/>
                </a:solidFill>
                <a:latin typeface="+mn-ea"/>
                <a:ea typeface="+mn-ea"/>
              </a:rPr>
              <a:t>——</a:t>
            </a:r>
            <a:r>
              <a:rPr lang="zh-CN" altLang="en-US" b="1" dirty="0">
                <a:solidFill>
                  <a:srgbClr val="0000FF"/>
                </a:solidFill>
                <a:latin typeface="+mn-ea"/>
                <a:ea typeface="+mn-ea"/>
              </a:rPr>
              <a:t>收入</a:t>
            </a:r>
            <a:r>
              <a:rPr lang="en-US" altLang="zh-CN" b="1" dirty="0">
                <a:solidFill>
                  <a:srgbClr val="0000FF"/>
                </a:solidFill>
                <a:latin typeface="+mn-ea"/>
                <a:ea typeface="+mn-ea"/>
              </a:rPr>
              <a:t>》</a:t>
            </a:r>
            <a:r>
              <a:rPr lang="zh-CN" altLang="en-US" b="1" dirty="0">
                <a:solidFill>
                  <a:srgbClr val="0000FF"/>
                </a:solidFill>
                <a:latin typeface="+mn-ea"/>
                <a:ea typeface="+mn-ea"/>
              </a:rPr>
              <a:t>的规定卖方兼承租人转让建筑物不属于销售。则：</a:t>
            </a:r>
          </a:p>
          <a:p>
            <a:pPr>
              <a:defRPr/>
            </a:pPr>
            <a:r>
              <a:rPr lang="zh-CN" altLang="en-US" dirty="0"/>
              <a:t>　　</a:t>
            </a:r>
            <a:r>
              <a:rPr lang="zh-CN" altLang="en-US" sz="2000" b="1" dirty="0">
                <a:solidFill>
                  <a:srgbClr val="0000FF"/>
                </a:solidFill>
                <a:latin typeface="仿宋" panose="02010609060101010101" charset="-122"/>
                <a:ea typeface="仿宋" panose="02010609060101010101" charset="-122"/>
              </a:rPr>
              <a:t>承租人</a:t>
            </a:r>
            <a:r>
              <a:rPr lang="zh-CN" altLang="en-US" sz="2000" b="1" dirty="0">
                <a:latin typeface="仿宋" panose="02010609060101010101" charset="-122"/>
                <a:ea typeface="仿宋" panose="02010609060101010101" charset="-122"/>
              </a:rPr>
              <a:t>应将收到的款项确认为长期应付款，且承租人每年年末偿还</a:t>
            </a:r>
            <a:r>
              <a:rPr lang="en-US" altLang="zh-CN" sz="2000" b="1" dirty="0">
                <a:latin typeface="仿宋" panose="02010609060101010101" charset="-122"/>
                <a:ea typeface="仿宋" panose="02010609060101010101" charset="-122"/>
              </a:rPr>
              <a:t>60 000</a:t>
            </a:r>
            <a:r>
              <a:rPr lang="zh-CN" altLang="en-US" sz="2000" b="1" dirty="0">
                <a:latin typeface="仿宋" panose="02010609060101010101" charset="-122"/>
                <a:ea typeface="仿宋" panose="02010609060101010101" charset="-122"/>
              </a:rPr>
              <a:t>元。适用利率计算如下：</a:t>
            </a:r>
          </a:p>
          <a:p>
            <a:pPr>
              <a:defRPr/>
            </a:pPr>
            <a:r>
              <a:rPr lang="zh-CN" altLang="en-US" sz="2000" b="1" dirty="0">
                <a:latin typeface="仿宋" panose="02010609060101010101" charset="-122"/>
                <a:ea typeface="仿宋" panose="02010609060101010101" charset="-122"/>
              </a:rPr>
              <a:t>　　</a:t>
            </a:r>
            <a:r>
              <a:rPr lang="en-US" altLang="zh-CN" sz="2000" b="1" dirty="0">
                <a:latin typeface="仿宋" panose="02010609060101010101" charset="-122"/>
                <a:ea typeface="仿宋" panose="02010609060101010101" charset="-122"/>
              </a:rPr>
              <a:t>1 000 000=60 000×</a:t>
            </a:r>
            <a:r>
              <a:rPr lang="zh-CN" altLang="en-US" sz="2000" b="1" dirty="0">
                <a:latin typeface="仿宋" panose="02010609060101010101" charset="-122"/>
                <a:ea typeface="仿宋" panose="02010609060101010101" charset="-122"/>
              </a:rPr>
              <a:t>（</a:t>
            </a:r>
            <a:r>
              <a:rPr lang="en-US" altLang="zh-CN" sz="2000" b="1" dirty="0">
                <a:latin typeface="仿宋" panose="02010609060101010101" charset="-122"/>
                <a:ea typeface="仿宋" panose="02010609060101010101" charset="-122"/>
              </a:rPr>
              <a:t>P/A</a:t>
            </a:r>
            <a:r>
              <a:rPr lang="zh-CN" altLang="en-US" sz="2000" b="1" dirty="0">
                <a:latin typeface="仿宋" panose="02010609060101010101" charset="-122"/>
                <a:ea typeface="仿宋" panose="02010609060101010101" charset="-122"/>
              </a:rPr>
              <a:t>，</a:t>
            </a:r>
            <a:r>
              <a:rPr lang="en-US" altLang="zh-CN" sz="2000" b="1" dirty="0" err="1">
                <a:latin typeface="仿宋" panose="02010609060101010101" charset="-122"/>
                <a:ea typeface="仿宋" panose="02010609060101010101" charset="-122"/>
              </a:rPr>
              <a:t>i</a:t>
            </a:r>
            <a:r>
              <a:rPr lang="zh-CN" altLang="en-US" sz="2000" b="1" dirty="0">
                <a:latin typeface="仿宋" panose="02010609060101010101" charset="-122"/>
                <a:ea typeface="仿宋" panose="02010609060101010101" charset="-122"/>
              </a:rPr>
              <a:t>，</a:t>
            </a:r>
            <a:r>
              <a:rPr lang="en-US" altLang="zh-CN" sz="2000" b="1" dirty="0">
                <a:latin typeface="仿宋" panose="02010609060101010101" charset="-122"/>
                <a:ea typeface="仿宋" panose="02010609060101010101" charset="-122"/>
              </a:rPr>
              <a:t>18</a:t>
            </a:r>
            <a:r>
              <a:rPr lang="zh-CN" altLang="en-US" sz="2000" b="1" dirty="0">
                <a:latin typeface="仿宋" panose="02010609060101010101" charset="-122"/>
                <a:ea typeface="仿宋" panose="02010609060101010101" charset="-122"/>
              </a:rPr>
              <a:t>），所以插值法求出</a:t>
            </a:r>
            <a:r>
              <a:rPr lang="en-US" altLang="zh-CN" sz="2000" b="1" dirty="0" err="1">
                <a:latin typeface="仿宋" panose="02010609060101010101" charset="-122"/>
                <a:ea typeface="仿宋" panose="02010609060101010101" charset="-122"/>
              </a:rPr>
              <a:t>i</a:t>
            </a:r>
            <a:r>
              <a:rPr lang="en-US" altLang="zh-CN" sz="2000" b="1" dirty="0">
                <a:latin typeface="仿宋" panose="02010609060101010101" charset="-122"/>
                <a:ea typeface="仿宋" panose="02010609060101010101" charset="-122"/>
              </a:rPr>
              <a:t>=0.8232%</a:t>
            </a:r>
            <a:r>
              <a:rPr lang="zh-CN" altLang="en-US" sz="2000" b="1" dirty="0">
                <a:latin typeface="仿宋" panose="02010609060101010101" charset="-122"/>
                <a:ea typeface="仿宋" panose="02010609060101010101" charset="-122"/>
              </a:rPr>
              <a:t>。</a:t>
            </a:r>
          </a:p>
          <a:p>
            <a:pPr>
              <a:defRPr/>
            </a:pPr>
            <a:r>
              <a:rPr lang="zh-CN" altLang="en-US" sz="2000" b="1" dirty="0">
                <a:solidFill>
                  <a:srgbClr val="0000FF"/>
                </a:solidFill>
                <a:latin typeface="仿宋" panose="02010609060101010101" charset="-122"/>
                <a:ea typeface="仿宋" panose="02010609060101010101" charset="-122"/>
              </a:rPr>
              <a:t>承租人的会计处理如下：</a:t>
            </a:r>
          </a:p>
          <a:p>
            <a:pPr>
              <a:defRPr/>
            </a:pPr>
            <a:r>
              <a:rPr lang="zh-CN" altLang="en-US" sz="2000" b="1" dirty="0">
                <a:latin typeface="仿宋" panose="02010609060101010101" charset="-122"/>
                <a:ea typeface="仿宋" panose="02010609060101010101" charset="-122"/>
              </a:rPr>
              <a:t>收到出售款时：</a:t>
            </a:r>
          </a:p>
          <a:p>
            <a:pPr>
              <a:defRPr/>
            </a:pPr>
            <a:r>
              <a:rPr lang="zh-CN" altLang="en-US" sz="2000" b="1" dirty="0">
                <a:latin typeface="仿宋" panose="02010609060101010101" charset="-122"/>
                <a:ea typeface="仿宋" panose="02010609060101010101" charset="-122"/>
              </a:rPr>
              <a:t>　　借：银行存款    </a:t>
            </a:r>
            <a:r>
              <a:rPr lang="en-US" altLang="zh-CN" sz="2000" b="1" dirty="0">
                <a:latin typeface="仿宋" panose="02010609060101010101" charset="-122"/>
                <a:ea typeface="仿宋" panose="02010609060101010101" charset="-122"/>
              </a:rPr>
              <a:t>1 000 000</a:t>
            </a:r>
          </a:p>
          <a:p>
            <a:pPr>
              <a:defRPr/>
            </a:pPr>
            <a:r>
              <a:rPr lang="zh-CN" altLang="en-US" sz="2000" b="1" dirty="0">
                <a:latin typeface="仿宋" panose="02010609060101010101" charset="-122"/>
                <a:ea typeface="仿宋" panose="02010609060101010101" charset="-122"/>
              </a:rPr>
              <a:t>     贷：长期应付款    </a:t>
            </a:r>
            <a:r>
              <a:rPr lang="en-US" altLang="zh-CN" sz="2000" b="1" dirty="0">
                <a:latin typeface="仿宋" panose="02010609060101010101" charset="-122"/>
                <a:ea typeface="仿宋" panose="02010609060101010101" charset="-122"/>
              </a:rPr>
              <a:t>1 000 000</a:t>
            </a:r>
          </a:p>
          <a:p>
            <a:pPr>
              <a:defRPr/>
            </a:pPr>
            <a:r>
              <a:rPr lang="zh-CN" altLang="en-US" sz="2000" b="1" dirty="0">
                <a:latin typeface="仿宋" panose="02010609060101010101" charset="-122"/>
                <a:ea typeface="仿宋" panose="02010609060101010101" charset="-122"/>
              </a:rPr>
              <a:t>第</a:t>
            </a:r>
            <a:r>
              <a:rPr lang="en-US" altLang="zh-CN" sz="2000" b="1" dirty="0">
                <a:latin typeface="仿宋" panose="02010609060101010101" charset="-122"/>
                <a:ea typeface="仿宋" panose="02010609060101010101" charset="-122"/>
              </a:rPr>
              <a:t>1</a:t>
            </a:r>
            <a:r>
              <a:rPr lang="zh-CN" altLang="en-US" sz="2000" b="1" dirty="0">
                <a:latin typeface="仿宋" panose="02010609060101010101" charset="-122"/>
                <a:ea typeface="仿宋" panose="02010609060101010101" charset="-122"/>
              </a:rPr>
              <a:t>年年末：</a:t>
            </a:r>
          </a:p>
          <a:p>
            <a:pPr>
              <a:defRPr/>
            </a:pPr>
            <a:r>
              <a:rPr lang="zh-CN" altLang="en-US" sz="2000" b="1" dirty="0">
                <a:latin typeface="仿宋" panose="02010609060101010101" charset="-122"/>
                <a:ea typeface="仿宋" panose="02010609060101010101" charset="-122"/>
              </a:rPr>
              <a:t>　　借：财务费用     </a:t>
            </a:r>
            <a:r>
              <a:rPr lang="en-US" altLang="zh-CN" sz="2000" b="1" dirty="0">
                <a:latin typeface="仿宋" panose="02010609060101010101" charset="-122"/>
                <a:ea typeface="仿宋" panose="02010609060101010101" charset="-122"/>
              </a:rPr>
              <a:t>8 232</a:t>
            </a:r>
            <a:r>
              <a:rPr lang="zh-CN" altLang="en-US" sz="2000" b="1" dirty="0">
                <a:latin typeface="仿宋" panose="02010609060101010101" charset="-122"/>
                <a:ea typeface="仿宋" panose="02010609060101010101" charset="-122"/>
              </a:rPr>
              <a:t>（</a:t>
            </a:r>
            <a:r>
              <a:rPr lang="en-US" altLang="zh-CN" sz="2000" b="1" dirty="0">
                <a:latin typeface="仿宋" panose="02010609060101010101" charset="-122"/>
                <a:ea typeface="仿宋" panose="02010609060101010101" charset="-122"/>
              </a:rPr>
              <a:t>1 000 000×0.8232%</a:t>
            </a:r>
            <a:r>
              <a:rPr lang="zh-CN" altLang="en-US" sz="2000" b="1" dirty="0">
                <a:latin typeface="仿宋" panose="02010609060101010101" charset="-122"/>
                <a:ea typeface="仿宋" panose="02010609060101010101" charset="-122"/>
              </a:rPr>
              <a:t>）</a:t>
            </a:r>
            <a:endParaRPr lang="en-US" altLang="zh-CN" sz="2000" b="1" dirty="0">
              <a:latin typeface="仿宋" panose="02010609060101010101" charset="-122"/>
              <a:ea typeface="仿宋" panose="02010609060101010101" charset="-122"/>
            </a:endParaRPr>
          </a:p>
          <a:p>
            <a:pPr>
              <a:defRPr/>
            </a:pPr>
            <a:r>
              <a:rPr lang="zh-CN" altLang="en-US" sz="2000" b="1" dirty="0">
                <a:latin typeface="仿宋" panose="02010609060101010101" charset="-122"/>
                <a:ea typeface="仿宋" panose="02010609060101010101" charset="-122"/>
              </a:rPr>
              <a:t>　　　  长期应付款    </a:t>
            </a:r>
            <a:r>
              <a:rPr lang="en-US" altLang="zh-CN" sz="2000" b="1" dirty="0">
                <a:latin typeface="仿宋" panose="02010609060101010101" charset="-122"/>
                <a:ea typeface="仿宋" panose="02010609060101010101" charset="-122"/>
              </a:rPr>
              <a:t>51 768</a:t>
            </a:r>
          </a:p>
          <a:p>
            <a:pPr>
              <a:defRPr/>
            </a:pPr>
            <a:r>
              <a:rPr lang="zh-CN" altLang="en-US" sz="2000" b="1" dirty="0">
                <a:latin typeface="仿宋" panose="02010609060101010101" charset="-122"/>
                <a:ea typeface="仿宋" panose="02010609060101010101" charset="-122"/>
              </a:rPr>
              <a:t>     贷：银行存款                </a:t>
            </a:r>
            <a:r>
              <a:rPr lang="en-US" altLang="zh-CN" sz="2000" b="1" dirty="0">
                <a:latin typeface="仿宋" panose="02010609060101010101" charset="-122"/>
                <a:ea typeface="仿宋" panose="02010609060101010101" charset="-122"/>
              </a:rPr>
              <a:t>60 000</a:t>
            </a:r>
          </a:p>
          <a:p>
            <a:pPr>
              <a:defRPr/>
            </a:pPr>
            <a:r>
              <a:rPr lang="zh-CN" altLang="en-US" sz="2000" b="1" dirty="0">
                <a:latin typeface="仿宋" panose="02010609060101010101" charset="-122"/>
                <a:ea typeface="仿宋" panose="02010609060101010101" charset="-122"/>
              </a:rPr>
              <a:t>第</a:t>
            </a:r>
            <a:r>
              <a:rPr lang="en-US" altLang="zh-CN" sz="2000" b="1" dirty="0">
                <a:latin typeface="仿宋" panose="02010609060101010101" charset="-122"/>
                <a:ea typeface="仿宋" panose="02010609060101010101" charset="-122"/>
              </a:rPr>
              <a:t>2</a:t>
            </a:r>
            <a:r>
              <a:rPr lang="zh-CN" altLang="en-US" sz="2000" b="1" dirty="0">
                <a:latin typeface="仿宋" panose="02010609060101010101" charset="-122"/>
                <a:ea typeface="仿宋" panose="02010609060101010101" charset="-122"/>
              </a:rPr>
              <a:t>年年末：</a:t>
            </a:r>
          </a:p>
          <a:p>
            <a:pPr>
              <a:defRPr/>
            </a:pPr>
            <a:r>
              <a:rPr lang="zh-CN" altLang="en-US" sz="2000" b="1" dirty="0">
                <a:latin typeface="仿宋" panose="02010609060101010101" charset="-122"/>
                <a:ea typeface="仿宋" panose="02010609060101010101" charset="-122"/>
              </a:rPr>
              <a:t>　　借：财务费用      </a:t>
            </a:r>
            <a:r>
              <a:rPr lang="en-US" altLang="zh-CN" sz="2000" b="1" dirty="0">
                <a:latin typeface="仿宋" panose="02010609060101010101" charset="-122"/>
                <a:ea typeface="仿宋" panose="02010609060101010101" charset="-122"/>
              </a:rPr>
              <a:t>7 805.8</a:t>
            </a:r>
            <a:r>
              <a:rPr lang="zh-CN" altLang="en-US" sz="2000" b="1" dirty="0">
                <a:latin typeface="仿宋" panose="02010609060101010101" charset="-122"/>
                <a:ea typeface="仿宋" panose="02010609060101010101" charset="-122"/>
              </a:rPr>
              <a:t>［（</a:t>
            </a:r>
            <a:r>
              <a:rPr lang="en-US" altLang="zh-CN" sz="2000" b="1" dirty="0">
                <a:latin typeface="仿宋" panose="02010609060101010101" charset="-122"/>
                <a:ea typeface="仿宋" panose="02010609060101010101" charset="-122"/>
              </a:rPr>
              <a:t>1 000 000-51 768</a:t>
            </a:r>
            <a:r>
              <a:rPr lang="zh-CN" altLang="en-US" sz="2000" b="1" dirty="0">
                <a:latin typeface="仿宋" panose="02010609060101010101" charset="-122"/>
                <a:ea typeface="仿宋" panose="02010609060101010101" charset="-122"/>
              </a:rPr>
              <a:t>）</a:t>
            </a:r>
            <a:r>
              <a:rPr lang="en-US" altLang="zh-CN" sz="2000" b="1" dirty="0">
                <a:latin typeface="仿宋" panose="02010609060101010101" charset="-122"/>
                <a:ea typeface="仿宋" panose="02010609060101010101" charset="-122"/>
              </a:rPr>
              <a:t>×0.8232%</a:t>
            </a:r>
            <a:r>
              <a:rPr lang="zh-CN" altLang="en-US" sz="2000" b="1" dirty="0">
                <a:latin typeface="仿宋" panose="02010609060101010101" charset="-122"/>
                <a:ea typeface="仿宋" panose="02010609060101010101" charset="-122"/>
              </a:rPr>
              <a:t>］</a:t>
            </a:r>
            <a:endParaRPr lang="en-US" altLang="zh-CN" sz="2000" b="1" dirty="0">
              <a:latin typeface="仿宋" panose="02010609060101010101" charset="-122"/>
              <a:ea typeface="仿宋" panose="02010609060101010101" charset="-122"/>
            </a:endParaRPr>
          </a:p>
          <a:p>
            <a:pPr>
              <a:defRPr/>
            </a:pPr>
            <a:r>
              <a:rPr lang="zh-CN" altLang="en-US" sz="2000" b="1" dirty="0">
                <a:latin typeface="仿宋" panose="02010609060101010101" charset="-122"/>
                <a:ea typeface="仿宋" panose="02010609060101010101" charset="-122"/>
              </a:rPr>
              <a:t>　　  　长期应付款    </a:t>
            </a:r>
            <a:r>
              <a:rPr lang="en-US" altLang="zh-CN" sz="2000" b="1" dirty="0">
                <a:latin typeface="仿宋" panose="02010609060101010101" charset="-122"/>
                <a:ea typeface="仿宋" panose="02010609060101010101" charset="-122"/>
              </a:rPr>
              <a:t>52 194.2</a:t>
            </a:r>
          </a:p>
          <a:p>
            <a:pPr>
              <a:defRPr/>
            </a:pPr>
            <a:r>
              <a:rPr lang="zh-CN" altLang="en-US" sz="2000" b="1" dirty="0">
                <a:latin typeface="仿宋" panose="02010609060101010101" charset="-122"/>
                <a:ea typeface="仿宋" panose="02010609060101010101" charset="-122"/>
              </a:rPr>
              <a:t>      贷：银行存款         </a:t>
            </a:r>
            <a:r>
              <a:rPr lang="en-US" altLang="zh-CN" sz="2000" b="1" dirty="0">
                <a:latin typeface="仿宋" panose="02010609060101010101" charset="-122"/>
                <a:ea typeface="仿宋" panose="02010609060101010101" charset="-122"/>
              </a:rPr>
              <a:t>60 000</a:t>
            </a:r>
          </a:p>
          <a:p>
            <a:pPr>
              <a:defRPr/>
            </a:pPr>
            <a:endParaRPr lang="en-US" altLang="zh-CN" sz="2000" b="1" dirty="0">
              <a:latin typeface="仿宋" panose="02010609060101010101" charset="-122"/>
              <a:ea typeface="仿宋" panose="02010609060101010101" charset="-122"/>
            </a:endParaRPr>
          </a:p>
          <a:p>
            <a:pPr>
              <a:defRPr/>
            </a:pPr>
            <a:r>
              <a:rPr lang="zh-CN" altLang="en-US" sz="2000" b="1" dirty="0">
                <a:latin typeface="仿宋" panose="02010609060101010101" charset="-122"/>
                <a:ea typeface="仿宋" panose="02010609060101010101" charset="-122"/>
              </a:rPr>
              <a:t>第</a:t>
            </a:r>
            <a:r>
              <a:rPr lang="en-US" altLang="zh-CN" sz="2000" b="1" dirty="0">
                <a:latin typeface="仿宋" panose="02010609060101010101" charset="-122"/>
                <a:ea typeface="仿宋" panose="02010609060101010101" charset="-122"/>
              </a:rPr>
              <a:t>3</a:t>
            </a:r>
            <a:r>
              <a:rPr lang="zh-CN" altLang="en-US" sz="2000" b="1" dirty="0">
                <a:latin typeface="仿宋" panose="02010609060101010101" charset="-122"/>
                <a:ea typeface="仿宋" panose="02010609060101010101" charset="-122"/>
              </a:rPr>
              <a:t>年至第</a:t>
            </a:r>
            <a:r>
              <a:rPr lang="en-US" altLang="zh-CN" sz="2000" b="1" dirty="0">
                <a:latin typeface="仿宋" panose="02010609060101010101" charset="-122"/>
                <a:ea typeface="仿宋" panose="02010609060101010101" charset="-122"/>
              </a:rPr>
              <a:t>17</a:t>
            </a:r>
            <a:r>
              <a:rPr lang="zh-CN" altLang="en-US" sz="2000" b="1" dirty="0">
                <a:latin typeface="仿宋" panose="02010609060101010101" charset="-122"/>
                <a:ea typeface="仿宋" panose="02010609060101010101" charset="-122"/>
              </a:rPr>
              <a:t>年以此类推，最后一年倒挤。</a:t>
            </a:r>
          </a:p>
          <a:p>
            <a:pPr>
              <a:defRPr/>
            </a:pPr>
            <a:endParaRPr lang="zh-CN" alt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548A5670-ADFF-4559-8A61-7FA3DA9E748C}" type="datetime1">
              <a:rPr lang="zh-CN" altLang="en-US" smtClean="0"/>
              <a:t>2026/3/30</a:t>
            </a:fld>
            <a:endParaRPr lang="zh-CN" altLang="en-US"/>
          </a:p>
        </p:txBody>
      </p:sp>
      <p:sp>
        <p:nvSpPr>
          <p:cNvPr id="69635"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0CACB2DE-E6C0-40AF-997F-27F0987E15F5}" type="slidenum">
              <a:rPr lang="zh-CN" altLang="en-US" sz="1100" smtClean="0">
                <a:solidFill>
                  <a:srgbClr val="636363"/>
                </a:solidFill>
              </a:rPr>
              <a:t>118</a:t>
            </a:fld>
            <a:endParaRPr lang="zh-CN" altLang="en-US" sz="1100">
              <a:solidFill>
                <a:srgbClr val="636363"/>
              </a:solidFill>
            </a:endParaRPr>
          </a:p>
        </p:txBody>
      </p:sp>
      <p:sp>
        <p:nvSpPr>
          <p:cNvPr id="69636" name="文本框 3"/>
          <p:cNvSpPr txBox="1">
            <a:spLocks noChangeArrowheads="1"/>
          </p:cNvSpPr>
          <p:nvPr/>
        </p:nvSpPr>
        <p:spPr bwMode="auto">
          <a:xfrm>
            <a:off x="250825" y="260350"/>
            <a:ext cx="849788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1800" b="1">
                <a:solidFill>
                  <a:srgbClr val="0000FF"/>
                </a:solidFill>
                <a:latin typeface="仿宋" panose="02010609060101010101" charset="-122"/>
                <a:ea typeface="仿宋" panose="02010609060101010101" charset="-122"/>
              </a:rPr>
              <a:t>乙公司（购买方</a:t>
            </a:r>
            <a:r>
              <a:rPr lang="en-US" altLang="zh-CN" sz="1800" b="1">
                <a:solidFill>
                  <a:srgbClr val="0000FF"/>
                </a:solidFill>
                <a:latin typeface="仿宋" panose="02010609060101010101" charset="-122"/>
                <a:ea typeface="仿宋" panose="02010609060101010101" charset="-122"/>
              </a:rPr>
              <a:t>&amp;</a:t>
            </a:r>
            <a:r>
              <a:rPr lang="zh-CN" altLang="en-US" sz="1800" b="1">
                <a:solidFill>
                  <a:srgbClr val="0000FF"/>
                </a:solidFill>
                <a:latin typeface="仿宋" panose="02010609060101010101" charset="-122"/>
                <a:ea typeface="仿宋" panose="02010609060101010101" charset="-122"/>
              </a:rPr>
              <a:t>出租人）的会计处理如下：</a:t>
            </a:r>
            <a:endParaRPr lang="zh-CN" altLang="en-US" sz="1800" b="1">
              <a:latin typeface="仿宋" panose="02010609060101010101" charset="-122"/>
              <a:ea typeface="仿宋" panose="02010609060101010101" charset="-122"/>
            </a:endParaRPr>
          </a:p>
          <a:p>
            <a:pPr>
              <a:spcBef>
                <a:spcPct val="0"/>
              </a:spcBef>
              <a:buClrTx/>
              <a:buSzTx/>
              <a:buFontTx/>
              <a:buNone/>
            </a:pPr>
            <a:r>
              <a:rPr lang="zh-CN" altLang="en-US" sz="1800" b="1">
                <a:latin typeface="仿宋" panose="02010609060101010101" charset="-122"/>
                <a:ea typeface="仿宋" panose="02010609060101010101" charset="-122"/>
              </a:rPr>
              <a:t>支付购买款时：</a:t>
            </a:r>
          </a:p>
          <a:p>
            <a:pPr>
              <a:spcBef>
                <a:spcPct val="0"/>
              </a:spcBef>
              <a:buClrTx/>
              <a:buSzTx/>
              <a:buFontTx/>
              <a:buNone/>
            </a:pPr>
            <a:r>
              <a:rPr lang="zh-CN" altLang="en-US" sz="1800" b="1">
                <a:latin typeface="仿宋" panose="02010609060101010101" charset="-122"/>
                <a:ea typeface="仿宋" panose="02010609060101010101" charset="-122"/>
              </a:rPr>
              <a:t>　　借：长期应收款    </a:t>
            </a:r>
            <a:r>
              <a:rPr lang="en-US" altLang="zh-CN" sz="1800" b="1">
                <a:latin typeface="仿宋" panose="02010609060101010101" charset="-122"/>
                <a:ea typeface="仿宋" panose="02010609060101010101" charset="-122"/>
              </a:rPr>
              <a:t>1 000 000</a:t>
            </a:r>
          </a:p>
          <a:p>
            <a:pPr>
              <a:spcBef>
                <a:spcPct val="0"/>
              </a:spcBef>
              <a:buClrTx/>
              <a:buSzTx/>
              <a:buFontTx/>
              <a:buNone/>
            </a:pPr>
            <a:r>
              <a:rPr lang="zh-CN" altLang="en-US" sz="1800" b="1">
                <a:latin typeface="仿宋" panose="02010609060101010101" charset="-122"/>
                <a:ea typeface="仿宋" panose="02010609060101010101" charset="-122"/>
              </a:rPr>
              <a:t>      贷：银行存款       </a:t>
            </a:r>
            <a:r>
              <a:rPr lang="en-US" altLang="zh-CN" sz="1800" b="1">
                <a:latin typeface="仿宋" panose="02010609060101010101" charset="-122"/>
                <a:ea typeface="仿宋" panose="02010609060101010101" charset="-122"/>
              </a:rPr>
              <a:t>1 000 000</a:t>
            </a:r>
          </a:p>
          <a:p>
            <a:pPr>
              <a:spcBef>
                <a:spcPct val="0"/>
              </a:spcBef>
              <a:buClrTx/>
              <a:buSzTx/>
              <a:buFontTx/>
              <a:buNone/>
            </a:pPr>
            <a:r>
              <a:rPr lang="zh-CN" altLang="en-US" sz="1800" b="1">
                <a:latin typeface="仿宋" panose="02010609060101010101" charset="-122"/>
                <a:ea typeface="仿宋" panose="02010609060101010101" charset="-122"/>
              </a:rPr>
              <a:t>第</a:t>
            </a:r>
            <a:r>
              <a:rPr lang="en-US" altLang="zh-CN" sz="1800" b="1">
                <a:latin typeface="仿宋" panose="02010609060101010101" charset="-122"/>
                <a:ea typeface="仿宋" panose="02010609060101010101" charset="-122"/>
              </a:rPr>
              <a:t>1</a:t>
            </a:r>
            <a:r>
              <a:rPr lang="zh-CN" altLang="en-US" sz="1800" b="1">
                <a:latin typeface="仿宋" panose="02010609060101010101" charset="-122"/>
                <a:ea typeface="仿宋" panose="02010609060101010101" charset="-122"/>
              </a:rPr>
              <a:t>年年末：</a:t>
            </a:r>
          </a:p>
          <a:p>
            <a:pPr>
              <a:spcBef>
                <a:spcPct val="0"/>
              </a:spcBef>
              <a:buClrTx/>
              <a:buSzTx/>
              <a:buFontTx/>
              <a:buNone/>
            </a:pPr>
            <a:r>
              <a:rPr lang="zh-CN" altLang="en-US" sz="1800" b="1">
                <a:latin typeface="仿宋" panose="02010609060101010101" charset="-122"/>
                <a:ea typeface="仿宋" panose="02010609060101010101" charset="-122"/>
              </a:rPr>
              <a:t>　　借：银行存款       </a:t>
            </a:r>
            <a:r>
              <a:rPr lang="en-US" altLang="zh-CN" sz="1800" b="1">
                <a:latin typeface="仿宋" panose="02010609060101010101" charset="-122"/>
                <a:ea typeface="仿宋" panose="02010609060101010101" charset="-122"/>
              </a:rPr>
              <a:t>60 000</a:t>
            </a:r>
          </a:p>
          <a:p>
            <a:pPr>
              <a:spcBef>
                <a:spcPct val="0"/>
              </a:spcBef>
              <a:buClrTx/>
              <a:buSzTx/>
              <a:buFontTx/>
              <a:buNone/>
            </a:pPr>
            <a:r>
              <a:rPr lang="zh-CN" altLang="en-US" sz="1800" b="1">
                <a:latin typeface="仿宋" panose="02010609060101010101" charset="-122"/>
                <a:ea typeface="仿宋" panose="02010609060101010101" charset="-122"/>
              </a:rPr>
              <a:t>     贷：利息收入         </a:t>
            </a:r>
            <a:r>
              <a:rPr lang="en-US" altLang="zh-CN" sz="1800" b="1">
                <a:latin typeface="仿宋" panose="02010609060101010101" charset="-122"/>
                <a:ea typeface="仿宋" panose="02010609060101010101" charset="-122"/>
              </a:rPr>
              <a:t>8 232</a:t>
            </a: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长期应收款      </a:t>
            </a:r>
            <a:r>
              <a:rPr lang="en-US" altLang="zh-CN" sz="1800" b="1">
                <a:latin typeface="仿宋" panose="02010609060101010101" charset="-122"/>
                <a:ea typeface="仿宋" panose="02010609060101010101" charset="-122"/>
              </a:rPr>
              <a:t>51 768</a:t>
            </a:r>
          </a:p>
          <a:p>
            <a:pPr>
              <a:spcBef>
                <a:spcPct val="0"/>
              </a:spcBef>
              <a:buClrTx/>
              <a:buSzTx/>
              <a:buFontTx/>
              <a:buNone/>
            </a:pPr>
            <a:r>
              <a:rPr lang="zh-CN" altLang="en-US" sz="1800" b="1">
                <a:latin typeface="仿宋" panose="02010609060101010101" charset="-122"/>
                <a:ea typeface="仿宋" panose="02010609060101010101" charset="-122"/>
              </a:rPr>
              <a:t>第</a:t>
            </a:r>
            <a:r>
              <a:rPr lang="en-US" altLang="zh-CN" sz="1800" b="1">
                <a:latin typeface="仿宋" panose="02010609060101010101" charset="-122"/>
                <a:ea typeface="仿宋" panose="02010609060101010101" charset="-122"/>
              </a:rPr>
              <a:t>2</a:t>
            </a:r>
            <a:r>
              <a:rPr lang="zh-CN" altLang="en-US" sz="1800" b="1">
                <a:latin typeface="仿宋" panose="02010609060101010101" charset="-122"/>
                <a:ea typeface="仿宋" panose="02010609060101010101" charset="-122"/>
              </a:rPr>
              <a:t>年年末：</a:t>
            </a:r>
          </a:p>
          <a:p>
            <a:pPr>
              <a:spcBef>
                <a:spcPct val="0"/>
              </a:spcBef>
              <a:buClrTx/>
              <a:buSzTx/>
              <a:buFontTx/>
              <a:buNone/>
            </a:pPr>
            <a:r>
              <a:rPr lang="zh-CN" altLang="en-US" sz="1800" b="1">
                <a:latin typeface="仿宋" panose="02010609060101010101" charset="-122"/>
                <a:ea typeface="仿宋" panose="02010609060101010101" charset="-122"/>
              </a:rPr>
              <a:t>　　借：银行存款       </a:t>
            </a:r>
            <a:r>
              <a:rPr lang="en-US" altLang="zh-CN" sz="1800" b="1">
                <a:latin typeface="仿宋" panose="02010609060101010101" charset="-122"/>
                <a:ea typeface="仿宋" panose="02010609060101010101" charset="-122"/>
              </a:rPr>
              <a:t>60 000.0</a:t>
            </a:r>
          </a:p>
          <a:p>
            <a:pPr>
              <a:spcBef>
                <a:spcPct val="0"/>
              </a:spcBef>
              <a:buClrTx/>
              <a:buSzTx/>
              <a:buFontTx/>
              <a:buNone/>
            </a:pPr>
            <a:r>
              <a:rPr lang="zh-CN" altLang="en-US" sz="1800" b="1">
                <a:latin typeface="仿宋" panose="02010609060101010101" charset="-122"/>
                <a:ea typeface="仿宋" panose="02010609060101010101" charset="-122"/>
              </a:rPr>
              <a:t>     贷：利息收入         </a:t>
            </a:r>
            <a:r>
              <a:rPr lang="en-US" altLang="zh-CN" sz="1800" b="1">
                <a:latin typeface="仿宋" panose="02010609060101010101" charset="-122"/>
                <a:ea typeface="仿宋" panose="02010609060101010101" charset="-122"/>
              </a:rPr>
              <a:t>7 805.8</a:t>
            </a:r>
          </a:p>
          <a:p>
            <a:pPr>
              <a:spcBef>
                <a:spcPct val="0"/>
              </a:spcBef>
              <a:buClrTx/>
              <a:buSzTx/>
              <a:buFontTx/>
              <a:buNone/>
            </a:pPr>
            <a:r>
              <a:rPr lang="en-US" altLang="zh-CN" sz="1800" b="1">
                <a:latin typeface="仿宋" panose="02010609060101010101" charset="-122"/>
                <a:ea typeface="仿宋" panose="02010609060101010101" charset="-122"/>
              </a:rPr>
              <a:t>               </a:t>
            </a:r>
            <a:r>
              <a:rPr lang="zh-CN" altLang="en-US" sz="1800" b="1">
                <a:latin typeface="仿宋" panose="02010609060101010101" charset="-122"/>
                <a:ea typeface="仿宋" panose="02010609060101010101" charset="-122"/>
              </a:rPr>
              <a:t>长期应收款      </a:t>
            </a:r>
            <a:r>
              <a:rPr lang="en-US" altLang="zh-CN" sz="1800" b="1">
                <a:latin typeface="仿宋" panose="02010609060101010101" charset="-122"/>
                <a:ea typeface="仿宋" panose="02010609060101010101" charset="-122"/>
              </a:rPr>
              <a:t>52 194.2</a:t>
            </a:r>
          </a:p>
          <a:p>
            <a:pPr>
              <a:spcBef>
                <a:spcPct val="0"/>
              </a:spcBef>
              <a:buClrTx/>
              <a:buSzTx/>
              <a:buFontTx/>
              <a:buNone/>
            </a:pPr>
            <a:endParaRPr lang="en-US" altLang="zh-CN" sz="1800" b="1">
              <a:latin typeface="仿宋" panose="02010609060101010101" charset="-122"/>
              <a:ea typeface="仿宋" panose="02010609060101010101" charset="-122"/>
            </a:endParaRPr>
          </a:p>
          <a:p>
            <a:pPr>
              <a:spcBef>
                <a:spcPct val="0"/>
              </a:spcBef>
              <a:buClrTx/>
              <a:buSzTx/>
              <a:buFontTx/>
              <a:buNone/>
            </a:pPr>
            <a:r>
              <a:rPr lang="zh-CN" altLang="en-US" sz="1800" b="1">
                <a:latin typeface="仿宋" panose="02010609060101010101" charset="-122"/>
                <a:ea typeface="仿宋" panose="02010609060101010101" charset="-122"/>
              </a:rPr>
              <a:t>第</a:t>
            </a:r>
            <a:r>
              <a:rPr lang="en-US" altLang="zh-CN" sz="1800" b="1">
                <a:latin typeface="仿宋" panose="02010609060101010101" charset="-122"/>
                <a:ea typeface="仿宋" panose="02010609060101010101" charset="-122"/>
              </a:rPr>
              <a:t>3</a:t>
            </a:r>
            <a:r>
              <a:rPr lang="zh-CN" altLang="en-US" sz="1800" b="1">
                <a:latin typeface="仿宋" panose="02010609060101010101" charset="-122"/>
                <a:ea typeface="仿宋" panose="02010609060101010101" charset="-122"/>
              </a:rPr>
              <a:t>年至第</a:t>
            </a:r>
            <a:r>
              <a:rPr lang="en-US" altLang="zh-CN" sz="1800" b="1">
                <a:latin typeface="仿宋" panose="02010609060101010101" charset="-122"/>
                <a:ea typeface="仿宋" panose="02010609060101010101" charset="-122"/>
              </a:rPr>
              <a:t>17</a:t>
            </a:r>
            <a:r>
              <a:rPr lang="zh-CN" altLang="en-US" sz="1800" b="1">
                <a:latin typeface="仿宋" panose="02010609060101010101" charset="-122"/>
                <a:ea typeface="仿宋" panose="02010609060101010101" charset="-122"/>
              </a:rPr>
              <a:t>年以此类推，最后一年倒挤</a:t>
            </a:r>
            <a:r>
              <a:rPr lang="zh-CN" altLang="en-US" sz="1800">
                <a:latin typeface="Arial" panose="020B0604020202020204" pitchFamily="34" charset="0"/>
                <a:ea typeface="宋体" panose="02010600030101010101" pitchFamily="2" charset="-122"/>
              </a:rPr>
              <a:t>。</a:t>
            </a:r>
          </a:p>
          <a:p>
            <a:pPr>
              <a:spcBef>
                <a:spcPct val="0"/>
              </a:spcBef>
              <a:buClrTx/>
              <a:buSzTx/>
              <a:buFontTx/>
              <a:buNone/>
            </a:pPr>
            <a:endParaRPr lang="zh-CN" altLang="en-US" sz="1800">
              <a:latin typeface="Arial" panose="020B0604020202020204" pitchFamily="34" charset="0"/>
              <a:ea typeface="宋体" panose="02010600030101010101" pitchFamily="2" charset="-122"/>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a:xfrm>
            <a:off x="538572" y="162527"/>
            <a:ext cx="8066856" cy="747936"/>
          </a:xfrm>
        </p:spPr>
        <p:txBody>
          <a:bodyPr/>
          <a:lstStyle/>
          <a:p>
            <a:pPr algn="ctr" defTabSz="684530" eaLnBrk="1" hangingPunct="1"/>
            <a:r>
              <a:rPr lang="en-US" altLang="zh-CN" sz="2900" b="1" kern="1200" dirty="0">
                <a:solidFill>
                  <a:srgbClr val="0000FF"/>
                </a:solidFill>
                <a:latin typeface="黑体" panose="02010609060101010101" pitchFamily="49" charset="-122"/>
                <a:ea typeface="黑体" panose="02010609060101010101" pitchFamily="49" charset="-122"/>
                <a:cs typeface="+mn-cs"/>
              </a:rPr>
              <a:t>4.5 </a:t>
            </a:r>
            <a:r>
              <a:rPr lang="zh-CN" altLang="en-US" sz="2900" b="1" kern="1200" dirty="0">
                <a:solidFill>
                  <a:srgbClr val="0000FF"/>
                </a:solidFill>
                <a:latin typeface="黑体" panose="02010609060101010101" pitchFamily="49" charset="-122"/>
                <a:ea typeface="黑体" panose="02010609060101010101" pitchFamily="49" charset="-122"/>
                <a:cs typeface="+mn-cs"/>
              </a:rPr>
              <a:t>新</a:t>
            </a:r>
            <a:r>
              <a:rPr lang="zh-CN" altLang="zh-CN" sz="2900" b="1" kern="1200" dirty="0">
                <a:solidFill>
                  <a:srgbClr val="0000FF"/>
                </a:solidFill>
                <a:latin typeface="黑体" panose="02010609060101010101" pitchFamily="49" charset="-122"/>
                <a:ea typeface="黑体" panose="02010609060101010101" pitchFamily="49" charset="-122"/>
                <a:cs typeface="+mn-cs"/>
              </a:rPr>
              <a:t>租赁的</a:t>
            </a:r>
            <a:r>
              <a:rPr lang="zh-CN" altLang="en-US" sz="2900" b="1" kern="1200" dirty="0">
                <a:solidFill>
                  <a:srgbClr val="0000FF"/>
                </a:solidFill>
                <a:latin typeface="黑体" panose="02010609060101010101" pitchFamily="49" charset="-122"/>
                <a:ea typeface="黑体" panose="02010609060101010101" pitchFamily="49" charset="-122"/>
                <a:cs typeface="+mn-cs"/>
              </a:rPr>
              <a:t>经济后果</a:t>
            </a:r>
          </a:p>
        </p:txBody>
      </p:sp>
      <p:sp>
        <p:nvSpPr>
          <p:cNvPr id="53251" name="内容占位符 2"/>
          <p:cNvSpPr>
            <a:spLocks noGrp="1"/>
          </p:cNvSpPr>
          <p:nvPr>
            <p:ph idx="1"/>
          </p:nvPr>
        </p:nvSpPr>
        <p:spPr>
          <a:xfrm>
            <a:off x="395288" y="1484313"/>
            <a:ext cx="8569325" cy="4681537"/>
          </a:xfrm>
        </p:spPr>
        <p:txBody>
          <a:bodyPr/>
          <a:lstStyle/>
          <a:p>
            <a:pPr eaLnBrk="1" hangingPunct="1"/>
            <a:r>
              <a:rPr lang="zh-CN" altLang="en-US" b="1" dirty="0">
                <a:solidFill>
                  <a:srgbClr val="C00000"/>
                </a:solidFill>
                <a:latin typeface="楷体" panose="02010609060101010101" pitchFamily="49" charset="-122"/>
                <a:ea typeface="楷体" panose="02010609060101010101" pitchFamily="49" charset="-122"/>
              </a:rPr>
              <a:t>可能抑制旧租赁准则下的售后回租中的利润操纵</a:t>
            </a:r>
            <a:endParaRPr lang="en-US" altLang="zh-CN" b="1" dirty="0">
              <a:solidFill>
                <a:srgbClr val="C00000"/>
              </a:solidFill>
              <a:latin typeface="楷体" panose="02010609060101010101" pitchFamily="49" charset="-122"/>
              <a:ea typeface="楷体" panose="02010609060101010101" pitchFamily="49" charset="-122"/>
            </a:endParaRPr>
          </a:p>
          <a:p>
            <a:pPr eaLnBrk="1" hangingPunct="1"/>
            <a:r>
              <a:rPr lang="zh-CN" altLang="en-US" b="1" dirty="0">
                <a:solidFill>
                  <a:srgbClr val="C00000"/>
                </a:solidFill>
                <a:latin typeface="楷体" panose="02010609060101010101" pitchFamily="49" charset="-122"/>
                <a:ea typeface="楷体" panose="02010609060101010101" pitchFamily="49" charset="-122"/>
              </a:rPr>
              <a:t>可能对实体经济产生一定的实质性影响</a:t>
            </a:r>
            <a:endParaRPr lang="en-US" altLang="zh-CN" b="1" dirty="0">
              <a:solidFill>
                <a:srgbClr val="C00000"/>
              </a:solidFill>
              <a:latin typeface="楷体" panose="02010609060101010101" pitchFamily="49" charset="-122"/>
              <a:ea typeface="楷体" panose="02010609060101010101" pitchFamily="49" charset="-122"/>
            </a:endParaRPr>
          </a:p>
        </p:txBody>
      </p:sp>
      <p:sp>
        <p:nvSpPr>
          <p:cNvPr id="2" name="日期占位符 1"/>
          <p:cNvSpPr>
            <a:spLocks noGrp="1"/>
          </p:cNvSpPr>
          <p:nvPr>
            <p:ph type="dt" sz="quarter" idx="10"/>
          </p:nvPr>
        </p:nvSpPr>
        <p:spPr/>
        <p:txBody>
          <a:bodyPr/>
          <a:lstStyle/>
          <a:p>
            <a:pPr>
              <a:defRPr/>
            </a:pPr>
            <a:fld id="{A80ECCA0-4C8C-4D05-A102-0A1B4DB2A00E}" type="datetime1">
              <a:rPr lang="zh-CN" altLang="en-US"/>
              <a:t>2026/3/30</a:t>
            </a:fld>
            <a:endParaRPr lang="zh-CN" altLang="en-US"/>
          </a:p>
        </p:txBody>
      </p:sp>
      <p:sp>
        <p:nvSpPr>
          <p:cNvPr id="53253"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680682BD-B1C5-4935-8923-76DDFF99AD70}" type="slidenum">
              <a:rPr lang="zh-CN" altLang="en-US" sz="1100" smtClean="0">
                <a:solidFill>
                  <a:srgbClr val="636363"/>
                </a:solidFill>
              </a:rPr>
              <a:t>119</a:t>
            </a:fld>
            <a:endParaRPr lang="zh-CN" altLang="en-US" sz="1100">
              <a:solidFill>
                <a:srgbClr val="63636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108520" y="3482820"/>
            <a:ext cx="6583175" cy="1356902"/>
          </a:xfrm>
          <a:prstGeom prst="rect">
            <a:avLst/>
          </a:prstGeom>
        </p:spPr>
      </p:pic>
      <p:pic>
        <p:nvPicPr>
          <p:cNvPr id="7" name="Picture 6"/>
          <p:cNvPicPr>
            <a:picLocks noChangeAspect="1"/>
          </p:cNvPicPr>
          <p:nvPr/>
        </p:nvPicPr>
        <p:blipFill>
          <a:blip r:embed="rId3" cstate="print"/>
          <a:stretch>
            <a:fillRect/>
          </a:stretch>
        </p:blipFill>
        <p:spPr>
          <a:xfrm>
            <a:off x="-92590" y="727723"/>
            <a:ext cx="6583175" cy="1356902"/>
          </a:xfrm>
          <a:prstGeom prst="rect">
            <a:avLst/>
          </a:prstGeom>
        </p:spPr>
      </p:pic>
      <p:sp>
        <p:nvSpPr>
          <p:cNvPr id="2" name="TextBox 1"/>
          <p:cNvSpPr txBox="1"/>
          <p:nvPr/>
        </p:nvSpPr>
        <p:spPr>
          <a:xfrm>
            <a:off x="143293" y="4890268"/>
            <a:ext cx="8857414" cy="1154162"/>
          </a:xfrm>
          <a:prstGeom prst="rect">
            <a:avLst/>
          </a:prstGeom>
          <a:noFill/>
        </p:spPr>
        <p:txBody>
          <a:bodyPr wrap="square" rtlCol="0">
            <a:spAutoFit/>
          </a:bodyPr>
          <a:lstStyle/>
          <a:p>
            <a:r>
              <a:rPr lang="zh-CN" altLang="en-US" sz="1725" dirty="0">
                <a:solidFill>
                  <a:srgbClr val="000000"/>
                </a:solidFill>
                <a:latin typeface="微软雅黑" panose="020B0503020204020204" charset="-122"/>
                <a:ea typeface="微软雅黑" panose="020B0503020204020204" charset="-122"/>
              </a:rPr>
              <a:t>“我们季度</a:t>
            </a:r>
            <a:r>
              <a:rPr lang="en-US" sz="1725" dirty="0">
                <a:solidFill>
                  <a:srgbClr val="000000"/>
                </a:solidFill>
                <a:latin typeface="微软雅黑" panose="020B0503020204020204" charset="-122"/>
                <a:ea typeface="微软雅黑" panose="020B0503020204020204" charset="-122"/>
              </a:rPr>
              <a:t>GAAP</a:t>
            </a:r>
            <a:r>
              <a:rPr lang="zh-CN" altLang="en-US" sz="1725" dirty="0">
                <a:solidFill>
                  <a:srgbClr val="000000"/>
                </a:solidFill>
                <a:latin typeface="微软雅黑" panose="020B0503020204020204" charset="-122"/>
                <a:ea typeface="微软雅黑" panose="020B0503020204020204" charset="-122"/>
              </a:rPr>
              <a:t>收益的大幅波动将不可避免地继续下去。 那是因为我们的巨额股权投资组合 </a:t>
            </a:r>
            <a:r>
              <a:rPr lang="en-US" altLang="zh-CN" sz="1725" dirty="0">
                <a:solidFill>
                  <a:srgbClr val="000000"/>
                </a:solidFill>
                <a:latin typeface="微软雅黑" panose="020B0503020204020204" charset="-122"/>
                <a:ea typeface="微软雅黑" panose="020B0503020204020204" charset="-122"/>
              </a:rPr>
              <a:t>- </a:t>
            </a:r>
            <a:r>
              <a:rPr lang="zh-CN" altLang="en-US" sz="1725" dirty="0">
                <a:solidFill>
                  <a:srgbClr val="000000"/>
                </a:solidFill>
                <a:latin typeface="微软雅黑" panose="020B0503020204020204" charset="-122"/>
                <a:ea typeface="微软雅黑" panose="020B0503020204020204" charset="-122"/>
              </a:rPr>
              <a:t>在</a:t>
            </a:r>
            <a:r>
              <a:rPr lang="en-US" altLang="zh-CN" sz="1725" dirty="0">
                <a:solidFill>
                  <a:srgbClr val="000000"/>
                </a:solidFill>
                <a:latin typeface="微软雅黑" panose="020B0503020204020204" charset="-122"/>
                <a:ea typeface="微软雅黑" panose="020B0503020204020204" charset="-122"/>
              </a:rPr>
              <a:t>2018</a:t>
            </a:r>
            <a:r>
              <a:rPr lang="zh-CN" altLang="en-US" sz="1725" dirty="0">
                <a:solidFill>
                  <a:srgbClr val="000000"/>
                </a:solidFill>
                <a:latin typeface="微软雅黑" panose="020B0503020204020204" charset="-122"/>
                <a:ea typeface="微软雅黑" panose="020B0503020204020204" charset="-122"/>
              </a:rPr>
              <a:t>年底价值接近</a:t>
            </a:r>
            <a:r>
              <a:rPr lang="en-US" altLang="zh-CN" sz="1725" dirty="0">
                <a:solidFill>
                  <a:srgbClr val="000000"/>
                </a:solidFill>
                <a:latin typeface="微软雅黑" panose="020B0503020204020204" charset="-122"/>
                <a:ea typeface="微软雅黑" panose="020B0503020204020204" charset="-122"/>
              </a:rPr>
              <a:t>1730</a:t>
            </a:r>
            <a:r>
              <a:rPr lang="zh-CN" altLang="en-US" sz="1725" dirty="0">
                <a:solidFill>
                  <a:srgbClr val="000000"/>
                </a:solidFill>
                <a:latin typeface="微软雅黑" panose="020B0503020204020204" charset="-122"/>
                <a:ea typeface="微软雅黑" panose="020B0503020204020204" charset="-122"/>
              </a:rPr>
              <a:t>亿美元 </a:t>
            </a:r>
            <a:r>
              <a:rPr lang="en-US" altLang="zh-CN" sz="1725" dirty="0">
                <a:solidFill>
                  <a:srgbClr val="000000"/>
                </a:solidFill>
                <a:latin typeface="微软雅黑" panose="020B0503020204020204" charset="-122"/>
                <a:ea typeface="微软雅黑" panose="020B0503020204020204" charset="-122"/>
              </a:rPr>
              <a:t>- </a:t>
            </a:r>
            <a:r>
              <a:rPr lang="zh-CN" altLang="en-US" sz="1725" dirty="0">
                <a:solidFill>
                  <a:srgbClr val="000000"/>
                </a:solidFill>
                <a:latin typeface="微软雅黑" panose="020B0503020204020204" charset="-122"/>
                <a:ea typeface="微软雅黑" panose="020B0503020204020204" charset="-122"/>
              </a:rPr>
              <a:t>通常会出现一天超过</a:t>
            </a:r>
            <a:r>
              <a:rPr lang="en-US" altLang="zh-CN" sz="1725" dirty="0">
                <a:solidFill>
                  <a:srgbClr val="000000"/>
                </a:solidFill>
                <a:latin typeface="微软雅黑" panose="020B0503020204020204" charset="-122"/>
                <a:ea typeface="微软雅黑" panose="020B0503020204020204" charset="-122"/>
              </a:rPr>
              <a:t>20</a:t>
            </a:r>
            <a:r>
              <a:rPr lang="zh-CN" altLang="en-US" sz="1725" dirty="0">
                <a:solidFill>
                  <a:srgbClr val="000000"/>
                </a:solidFill>
                <a:latin typeface="微软雅黑" panose="020B0503020204020204" charset="-122"/>
                <a:ea typeface="微软雅黑" panose="020B0503020204020204" charset="-122"/>
              </a:rPr>
              <a:t>亿美元的波动。而这些按照新的</a:t>
            </a:r>
            <a:r>
              <a:rPr lang="en-US" sz="1725" dirty="0">
                <a:solidFill>
                  <a:srgbClr val="000000"/>
                </a:solidFill>
                <a:latin typeface="微软雅黑" panose="020B0503020204020204" charset="-122"/>
                <a:ea typeface="微软雅黑" panose="020B0503020204020204" charset="-122"/>
              </a:rPr>
              <a:t>GAAP</a:t>
            </a:r>
            <a:r>
              <a:rPr lang="zh-CN" altLang="en-US" sz="1725" dirty="0">
                <a:solidFill>
                  <a:srgbClr val="000000"/>
                </a:solidFill>
                <a:latin typeface="微软雅黑" panose="020B0503020204020204" charset="-122"/>
                <a:ea typeface="微软雅黑" panose="020B0503020204020204" charset="-122"/>
              </a:rPr>
              <a:t>规则必须立即计入利润。 的确，在四季度，股价高位震荡的时期，我们经历了“盈利”或“亏损”超过</a:t>
            </a:r>
            <a:r>
              <a:rPr lang="en-US" altLang="zh-CN" sz="1725" dirty="0">
                <a:solidFill>
                  <a:srgbClr val="000000"/>
                </a:solidFill>
                <a:latin typeface="微软雅黑" panose="020B0503020204020204" charset="-122"/>
                <a:ea typeface="微软雅黑" panose="020B0503020204020204" charset="-122"/>
              </a:rPr>
              <a:t>40</a:t>
            </a:r>
            <a:r>
              <a:rPr lang="zh-CN" altLang="en-US" sz="1725" dirty="0">
                <a:solidFill>
                  <a:srgbClr val="000000"/>
                </a:solidFill>
                <a:latin typeface="微软雅黑" panose="020B0503020204020204" charset="-122"/>
                <a:ea typeface="微软雅黑" panose="020B0503020204020204" charset="-122"/>
              </a:rPr>
              <a:t>亿美元的几天。” </a:t>
            </a:r>
            <a:r>
              <a:rPr lang="en-US" altLang="zh-CN" sz="1200" dirty="0">
                <a:solidFill>
                  <a:srgbClr val="000000"/>
                </a:solidFill>
                <a:latin typeface="微软雅黑" panose="020B0503020204020204" charset="-122"/>
                <a:ea typeface="微软雅黑" panose="020B0503020204020204" charset="-122"/>
              </a:rPr>
              <a:t>---</a:t>
            </a:r>
            <a:r>
              <a:rPr lang="zh-CN" altLang="en-US" sz="1200" dirty="0">
                <a:solidFill>
                  <a:srgbClr val="000000"/>
                </a:solidFill>
                <a:latin typeface="微软雅黑" panose="020B0503020204020204" charset="-122"/>
                <a:ea typeface="微软雅黑" panose="020B0503020204020204" charset="-122"/>
              </a:rPr>
              <a:t> </a:t>
            </a:r>
            <a:r>
              <a:rPr lang="en-US" altLang="zh-CN" sz="1200" dirty="0">
                <a:solidFill>
                  <a:srgbClr val="000000"/>
                </a:solidFill>
                <a:latin typeface="微软雅黑" panose="020B0503020204020204" charset="-122"/>
                <a:ea typeface="微软雅黑" panose="020B0503020204020204" charset="-122"/>
              </a:rPr>
              <a:t>2018</a:t>
            </a:r>
            <a:r>
              <a:rPr lang="zh-CN" altLang="en-US" sz="1200" dirty="0">
                <a:solidFill>
                  <a:srgbClr val="000000"/>
                </a:solidFill>
                <a:latin typeface="微软雅黑" panose="020B0503020204020204" charset="-122"/>
                <a:ea typeface="微软雅黑" panose="020B0503020204020204" charset="-122"/>
              </a:rPr>
              <a:t>年致股东的信</a:t>
            </a:r>
            <a:endParaRPr lang="en-US" sz="1725" dirty="0">
              <a:solidFill>
                <a:srgbClr val="000000"/>
              </a:solidFill>
              <a:latin typeface="微软雅黑" panose="020B0503020204020204" charset="-122"/>
              <a:ea typeface="微软雅黑" panose="020B0503020204020204" charset="-122"/>
            </a:endParaRPr>
          </a:p>
        </p:txBody>
      </p:sp>
      <p:pic>
        <p:nvPicPr>
          <p:cNvPr id="3" name="Picture 2"/>
          <p:cNvPicPr>
            <a:picLocks noChangeAspect="1"/>
          </p:cNvPicPr>
          <p:nvPr/>
        </p:nvPicPr>
        <p:blipFill>
          <a:blip r:embed="rId4" cstate="print"/>
          <a:stretch>
            <a:fillRect/>
          </a:stretch>
        </p:blipFill>
        <p:spPr>
          <a:xfrm>
            <a:off x="-108520" y="2084625"/>
            <a:ext cx="6583175" cy="1398196"/>
          </a:xfrm>
          <a:prstGeom prst="rect">
            <a:avLst/>
          </a:prstGeom>
        </p:spPr>
      </p:pic>
      <p:sp>
        <p:nvSpPr>
          <p:cNvPr id="8" name="Title 1"/>
          <p:cNvSpPr>
            <a:spLocks noGrp="1"/>
          </p:cNvSpPr>
          <p:nvPr>
            <p:ph type="title"/>
          </p:nvPr>
        </p:nvSpPr>
        <p:spPr>
          <a:xfrm>
            <a:off x="251520" y="194427"/>
            <a:ext cx="7180262" cy="594122"/>
          </a:xfrm>
        </p:spPr>
        <p:txBody>
          <a:bodyPr/>
          <a:lstStyle/>
          <a:p>
            <a:r>
              <a:rPr lang="en-US" sz="2700" b="1" kern="1200" dirty="0">
                <a:solidFill>
                  <a:srgbClr val="843C0C"/>
                </a:solidFill>
                <a:latin typeface="微软雅黑" panose="020B0503020204020204" charset="-122"/>
                <a:ea typeface="微软雅黑" panose="020B0503020204020204" charset="-122"/>
                <a:cs typeface="+mn-cs"/>
              </a:rPr>
              <a:t>巴菲特的担忧</a:t>
            </a:r>
          </a:p>
        </p:txBody>
      </p:sp>
      <p:sp>
        <p:nvSpPr>
          <p:cNvPr id="9" name="灯片编号占位符 3"/>
          <p:cNvSpPr>
            <a:spLocks noGrp="1"/>
          </p:cNvSpPr>
          <p:nvPr>
            <p:ph type="sldNum" sz="quarter" idx="10"/>
          </p:nvPr>
        </p:nvSpPr>
        <p:spPr>
          <a:xfrm>
            <a:off x="7896225" y="1390651"/>
            <a:ext cx="630238" cy="147638"/>
          </a:xfrm>
        </p:spPr>
        <p:txBody>
          <a:bodyPr/>
          <a:lstStyle/>
          <a:p>
            <a:pPr>
              <a:defRPr/>
            </a:pPr>
            <a:fld id="{A9F3CC40-F3BF-47DF-BD8A-94EC90B60F9E}" type="slidenum">
              <a:rPr lang="zh-CN" altLang="en-US" smtClean="0">
                <a:solidFill>
                  <a:srgbClr val="FFFFFF"/>
                </a:solidFill>
              </a:rPr>
              <a:t>12</a:t>
            </a:fld>
            <a:endParaRPr lang="en-GB" altLang="en-US">
              <a:solidFill>
                <a:srgbClr val="FFFFFF"/>
              </a:solidFill>
            </a:endParaRPr>
          </a:p>
        </p:txBody>
      </p:sp>
      <p:sp>
        <p:nvSpPr>
          <p:cNvPr id="4" name="圆角矩形 3"/>
          <p:cNvSpPr/>
          <p:nvPr/>
        </p:nvSpPr>
        <p:spPr>
          <a:xfrm>
            <a:off x="5178858" y="1694993"/>
            <a:ext cx="462439" cy="246221"/>
          </a:xfrm>
          <a:prstGeom prst="roundRect">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圆角矩形 4"/>
          <p:cNvSpPr/>
          <p:nvPr/>
        </p:nvSpPr>
        <p:spPr>
          <a:xfrm>
            <a:off x="5220072" y="3084799"/>
            <a:ext cx="462439" cy="246221"/>
          </a:xfrm>
          <a:prstGeom prst="roundRect">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圆角矩形 10"/>
          <p:cNvSpPr/>
          <p:nvPr/>
        </p:nvSpPr>
        <p:spPr>
          <a:xfrm>
            <a:off x="5148064" y="4487282"/>
            <a:ext cx="462439" cy="246221"/>
          </a:xfrm>
          <a:prstGeom prst="roundRect">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文本框 9"/>
          <p:cNvSpPr txBox="1"/>
          <p:nvPr/>
        </p:nvSpPr>
        <p:spPr>
          <a:xfrm>
            <a:off x="6365081" y="6525344"/>
            <a:ext cx="2599407" cy="276999"/>
          </a:xfrm>
          <a:prstGeom prst="rect">
            <a:avLst/>
          </a:prstGeom>
          <a:noFill/>
        </p:spPr>
        <p:txBody>
          <a:bodyPr wrap="square" rtlCol="0">
            <a:spAutoFit/>
          </a:bodyPr>
          <a:lstStyle/>
          <a:p>
            <a:pPr algn="r"/>
            <a:r>
              <a:rPr lang="en-US" altLang="zh-CN" sz="1200" b="1" dirty="0">
                <a:solidFill>
                  <a:srgbClr val="000000"/>
                </a:solidFill>
                <a:latin typeface="+mn-ea"/>
                <a:ea typeface="+mn-ea"/>
              </a:rPr>
              <a:t>-</a:t>
            </a:r>
            <a:r>
              <a:rPr lang="zh-CN" altLang="en-US" sz="1200" b="1" dirty="0">
                <a:solidFill>
                  <a:srgbClr val="000000"/>
                </a:solidFill>
                <a:latin typeface="+mn-ea"/>
                <a:ea typeface="+mn-ea"/>
              </a:rPr>
              <a:t>本页引自张为国（</a:t>
            </a:r>
            <a:r>
              <a:rPr lang="en-US" altLang="zh-CN" sz="1200" b="1" dirty="0">
                <a:solidFill>
                  <a:srgbClr val="000000"/>
                </a:solidFill>
                <a:latin typeface="+mn-ea"/>
                <a:ea typeface="+mn-ea"/>
              </a:rPr>
              <a:t>2024</a:t>
            </a:r>
            <a:r>
              <a:rPr lang="zh-CN" altLang="en-US" sz="1200" b="1" dirty="0">
                <a:solidFill>
                  <a:srgbClr val="000000"/>
                </a:solidFill>
                <a:latin typeface="+mn-ea"/>
                <a:ea typeface="+mn-ea"/>
              </a:rPr>
              <a: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内容占位符 2"/>
          <p:cNvSpPr>
            <a:spLocks noGrp="1"/>
          </p:cNvSpPr>
          <p:nvPr>
            <p:ph idx="1"/>
          </p:nvPr>
        </p:nvSpPr>
        <p:spPr>
          <a:xfrm>
            <a:off x="250825" y="152400"/>
            <a:ext cx="8785225" cy="6372225"/>
          </a:xfrm>
        </p:spPr>
        <p:txBody>
          <a:bodyPr/>
          <a:lstStyle/>
          <a:p>
            <a:r>
              <a:rPr lang="en-US" altLang="zh-CN" sz="2800" b="1" dirty="0">
                <a:solidFill>
                  <a:srgbClr val="0000FF"/>
                </a:solidFill>
                <a:latin typeface="隶书" panose="02010509060101010101" pitchFamily="49" charset="-122"/>
                <a:ea typeface="隶书" panose="02010509060101010101" pitchFamily="49" charset="-122"/>
              </a:rPr>
              <a:t>*ST </a:t>
            </a:r>
            <a:r>
              <a:rPr lang="zh-CN" altLang="en-US" sz="2800" b="1" dirty="0">
                <a:solidFill>
                  <a:srgbClr val="0000FF"/>
                </a:solidFill>
                <a:latin typeface="隶书" panose="02010509060101010101" pitchFamily="49" charset="-122"/>
                <a:ea typeface="隶书" panose="02010509060101010101" pitchFamily="49" charset="-122"/>
              </a:rPr>
              <a:t>中葡售后回租案例</a:t>
            </a:r>
            <a:endParaRPr lang="en-US" altLang="zh-CN" sz="2800" b="1" dirty="0">
              <a:solidFill>
                <a:srgbClr val="0000FF"/>
              </a:solidFill>
              <a:latin typeface="隶书" panose="02010509060101010101" pitchFamily="49" charset="-122"/>
              <a:ea typeface="隶书" panose="02010509060101010101" pitchFamily="49" charset="-122"/>
            </a:endParaRPr>
          </a:p>
          <a:p>
            <a:pPr lvl="1"/>
            <a:r>
              <a:rPr lang="zh-CN" altLang="en-US" dirty="0"/>
              <a:t>公司介绍</a:t>
            </a:r>
            <a:endParaRPr lang="en-US" altLang="zh-CN" dirty="0"/>
          </a:p>
          <a:p>
            <a:pPr lvl="2"/>
            <a:r>
              <a:rPr lang="zh-CN" altLang="en-US" sz="2000" dirty="0"/>
              <a:t>*</a:t>
            </a:r>
            <a:r>
              <a:rPr lang="en-US" altLang="zh-CN" sz="2000" dirty="0"/>
              <a:t>ST </a:t>
            </a:r>
            <a:r>
              <a:rPr lang="zh-CN" altLang="en-US" sz="2000" dirty="0"/>
              <a:t>中葡（</a:t>
            </a:r>
            <a:r>
              <a:rPr lang="en-US" altLang="zh-CN" sz="2000" dirty="0"/>
              <a:t>600084</a:t>
            </a:r>
            <a:r>
              <a:rPr lang="zh-CN" altLang="en-US" sz="2000" dirty="0"/>
              <a:t>）即中信国安葡萄酒股份有限公司，前身为新天国际葡萄酒股份有限公司，以葡萄酒的生产和销售为主营业务，于</a:t>
            </a:r>
            <a:r>
              <a:rPr lang="en-US" altLang="zh-CN" sz="2000" dirty="0"/>
              <a:t>1997 </a:t>
            </a:r>
            <a:r>
              <a:rPr lang="zh-CN" altLang="en-US" sz="2000" dirty="0"/>
              <a:t>年</a:t>
            </a:r>
            <a:r>
              <a:rPr lang="en-US" altLang="zh-CN" sz="2000" dirty="0"/>
              <a:t>7 </a:t>
            </a:r>
            <a:r>
              <a:rPr lang="zh-CN" altLang="en-US" sz="2000" dirty="0"/>
              <a:t>月</a:t>
            </a:r>
            <a:r>
              <a:rPr lang="en-US" altLang="zh-CN" sz="2000" dirty="0"/>
              <a:t>11 </a:t>
            </a:r>
            <a:r>
              <a:rPr lang="zh-CN" altLang="en-US" sz="2000" dirty="0"/>
              <a:t>日登陆上海证券交易所。</a:t>
            </a:r>
            <a:r>
              <a:rPr lang="en-US" altLang="zh-CN" sz="2000" dirty="0"/>
              <a:t>2008 </a:t>
            </a:r>
            <a:r>
              <a:rPr lang="zh-CN" altLang="en-US" sz="2000" dirty="0"/>
              <a:t>年初上市公司</a:t>
            </a:r>
            <a:r>
              <a:rPr lang="en-US" altLang="zh-CN" sz="2000" dirty="0"/>
              <a:t>ST </a:t>
            </a:r>
            <a:r>
              <a:rPr lang="zh-CN" altLang="en-US" sz="2000" dirty="0"/>
              <a:t>中天突然停牌，中信国安入主，公司名称由新天国际葡萄酒股份有限公司变更为中信国安葡萄酒有限公司。虽有中信国安强势入驻，公司依然在</a:t>
            </a:r>
            <a:r>
              <a:rPr lang="en-US" altLang="zh-CN" sz="2000" dirty="0"/>
              <a:t>2008 </a:t>
            </a:r>
            <a:r>
              <a:rPr lang="zh-CN" altLang="en-US" sz="2000" dirty="0"/>
              <a:t>年、</a:t>
            </a:r>
            <a:r>
              <a:rPr lang="en-US" altLang="zh-CN" sz="2000" dirty="0"/>
              <a:t>2009 </a:t>
            </a:r>
            <a:r>
              <a:rPr lang="zh-CN" altLang="en-US" sz="2000" dirty="0"/>
              <a:t>年连续两年亏损，根据证监会的相关规定，</a:t>
            </a:r>
            <a:r>
              <a:rPr lang="en-US" altLang="zh-CN" sz="2000" dirty="0"/>
              <a:t>2010 </a:t>
            </a:r>
            <a:r>
              <a:rPr lang="zh-CN" altLang="en-US" sz="2000" dirty="0"/>
              <a:t>年</a:t>
            </a:r>
            <a:r>
              <a:rPr lang="en-US" altLang="zh-CN" sz="2000" dirty="0"/>
              <a:t>3 </a:t>
            </a:r>
            <a:r>
              <a:rPr lang="zh-CN" altLang="en-US" sz="2000" dirty="0"/>
              <a:t>月起实行“退市风险警示”特别处理，股票简称变为*</a:t>
            </a:r>
            <a:r>
              <a:rPr lang="en-US" altLang="zh-CN" sz="2000" dirty="0"/>
              <a:t>ST </a:t>
            </a:r>
            <a:r>
              <a:rPr lang="zh-CN" altLang="en-US" sz="2000" dirty="0"/>
              <a:t>中葡。</a:t>
            </a:r>
            <a:endParaRPr lang="en-US" altLang="zh-CN" sz="2000" dirty="0"/>
          </a:p>
          <a:p>
            <a:pPr lvl="1"/>
            <a:r>
              <a:rPr lang="zh-CN" altLang="en-US" dirty="0"/>
              <a:t>交易简介</a:t>
            </a:r>
            <a:endParaRPr lang="en-US" altLang="zh-CN" dirty="0"/>
          </a:p>
          <a:p>
            <a:pPr lvl="2"/>
            <a:r>
              <a:rPr lang="zh-CN" altLang="en-US" sz="2000" dirty="0"/>
              <a:t>*</a:t>
            </a:r>
            <a:r>
              <a:rPr lang="en-US" altLang="zh-CN" sz="2000" dirty="0"/>
              <a:t>ST </a:t>
            </a:r>
            <a:r>
              <a:rPr lang="zh-CN" altLang="en-US" sz="2000" dirty="0"/>
              <a:t>中葡在</a:t>
            </a:r>
            <a:r>
              <a:rPr lang="en-US" altLang="zh-CN" sz="2000" dirty="0"/>
              <a:t>2010 </a:t>
            </a:r>
            <a:r>
              <a:rPr lang="zh-CN" altLang="en-US" sz="2000" dirty="0"/>
              <a:t>年</a:t>
            </a:r>
            <a:r>
              <a:rPr lang="en-US" altLang="zh-CN" sz="2000" dirty="0"/>
              <a:t>12 </a:t>
            </a:r>
            <a:r>
              <a:rPr lang="zh-CN" altLang="en-US" sz="2000" dirty="0"/>
              <a:t>月</a:t>
            </a:r>
            <a:r>
              <a:rPr lang="en-US" altLang="zh-CN" sz="2000" dirty="0"/>
              <a:t>10 </a:t>
            </a:r>
            <a:r>
              <a:rPr lang="zh-CN" altLang="en-US" sz="2000" dirty="0"/>
              <a:t>日披露了两份公告，一份是资产出售公告，另一份是租用设备公告。</a:t>
            </a:r>
          </a:p>
        </p:txBody>
      </p:sp>
      <p:sp>
        <p:nvSpPr>
          <p:cNvPr id="2" name="日期占位符 1"/>
          <p:cNvSpPr>
            <a:spLocks noGrp="1"/>
          </p:cNvSpPr>
          <p:nvPr>
            <p:ph type="dt" sz="quarter" idx="10"/>
          </p:nvPr>
        </p:nvSpPr>
        <p:spPr/>
        <p:txBody>
          <a:bodyPr/>
          <a:lstStyle/>
          <a:p>
            <a:pPr>
              <a:defRPr/>
            </a:pPr>
            <a:fld id="{DDCBFF3E-70C8-4CE3-8484-9C6C44D2247A}" type="datetime1">
              <a:rPr lang="zh-CN" altLang="en-US"/>
              <a:t>2026/3/30</a:t>
            </a:fld>
            <a:endParaRPr lang="zh-CN" altLang="en-US"/>
          </a:p>
        </p:txBody>
      </p:sp>
      <p:sp>
        <p:nvSpPr>
          <p:cNvPr id="70661"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1E4A560F-7BB7-4459-89D4-8451FE29047B}" type="slidenum">
              <a:rPr lang="zh-CN" altLang="en-US" sz="1100" smtClean="0">
                <a:solidFill>
                  <a:srgbClr val="636363"/>
                </a:solidFill>
              </a:rPr>
              <a:t>120</a:t>
            </a:fld>
            <a:endParaRPr lang="zh-CN" altLang="en-US" sz="1100">
              <a:solidFill>
                <a:srgbClr val="636363"/>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内容占位符 2"/>
          <p:cNvSpPr>
            <a:spLocks noGrp="1"/>
          </p:cNvSpPr>
          <p:nvPr>
            <p:ph idx="1"/>
          </p:nvPr>
        </p:nvSpPr>
        <p:spPr>
          <a:xfrm>
            <a:off x="179388" y="188913"/>
            <a:ext cx="8856662" cy="6480175"/>
          </a:xfrm>
        </p:spPr>
        <p:txBody>
          <a:bodyPr/>
          <a:lstStyle/>
          <a:p>
            <a:pPr lvl="1"/>
            <a:r>
              <a:rPr lang="zh-CN" altLang="en-US" sz="2000">
                <a:solidFill>
                  <a:srgbClr val="FF0000"/>
                </a:solidFill>
              </a:rPr>
              <a:t>资产出售公告</a:t>
            </a:r>
            <a:r>
              <a:rPr lang="zh-CN" altLang="en-US" sz="2000"/>
              <a:t>内容如下：公司于</a:t>
            </a:r>
            <a:r>
              <a:rPr lang="en-US" altLang="zh-CN" sz="2000"/>
              <a:t>2010 </a:t>
            </a:r>
            <a:r>
              <a:rPr lang="zh-CN" altLang="en-US" sz="2000"/>
              <a:t>年</a:t>
            </a:r>
            <a:r>
              <a:rPr lang="en-US" altLang="zh-CN" sz="2000"/>
              <a:t>12 </a:t>
            </a:r>
            <a:r>
              <a:rPr lang="zh-CN" altLang="en-US" sz="2000"/>
              <a:t>月</a:t>
            </a:r>
            <a:r>
              <a:rPr lang="en-US" altLang="zh-CN" sz="2000"/>
              <a:t>6 </a:t>
            </a:r>
            <a:r>
              <a:rPr lang="zh-CN" altLang="en-US" sz="2000"/>
              <a:t>日与民生金融租赁股份有限公司（简称“民生租赁公司”）签署</a:t>
            </a:r>
            <a:r>
              <a:rPr lang="en-US" altLang="zh-CN" sz="2000"/>
              <a:t>《</a:t>
            </a:r>
            <a:r>
              <a:rPr lang="zh-CN" altLang="en-US" sz="2000"/>
              <a:t>买卖合同</a:t>
            </a:r>
            <a:r>
              <a:rPr lang="en-US" altLang="zh-CN" sz="2000"/>
              <a:t>》</a:t>
            </a:r>
            <a:r>
              <a:rPr lang="zh-CN" altLang="en-US" sz="2000"/>
              <a:t>，根据中铭国际资产评估（北京）有限责任公司出具的评估报告，以</a:t>
            </a:r>
            <a:r>
              <a:rPr lang="en-US" altLang="zh-CN" sz="2000"/>
              <a:t>2010 </a:t>
            </a:r>
            <a:r>
              <a:rPr lang="zh-CN" altLang="en-US" sz="2000"/>
              <a:t>年</a:t>
            </a:r>
            <a:r>
              <a:rPr lang="en-US" altLang="zh-CN" sz="2000"/>
              <a:t>7 </a:t>
            </a:r>
            <a:r>
              <a:rPr lang="zh-CN" altLang="en-US" sz="2000"/>
              <a:t>月</a:t>
            </a:r>
            <a:r>
              <a:rPr lang="en-US" altLang="zh-CN" sz="2000"/>
              <a:t>31 </a:t>
            </a:r>
            <a:r>
              <a:rPr lang="zh-CN" altLang="en-US" sz="2000"/>
              <a:t>日为评估基准日，经双方协商约定，确定的本次转让资产的价格为</a:t>
            </a:r>
            <a:r>
              <a:rPr lang="en-US" altLang="zh-CN" sz="2000"/>
              <a:t>45 000 </a:t>
            </a:r>
            <a:r>
              <a:rPr lang="zh-CN" altLang="en-US" sz="2000"/>
              <a:t>万元。评估基准日账面原值为</a:t>
            </a:r>
            <a:r>
              <a:rPr lang="en-US" altLang="zh-CN" sz="2000"/>
              <a:t>53 274.91 </a:t>
            </a:r>
            <a:r>
              <a:rPr lang="zh-CN" altLang="en-US" sz="2000"/>
              <a:t>万元，累计折旧为</a:t>
            </a:r>
            <a:r>
              <a:rPr lang="en-US" altLang="zh-CN" sz="2000"/>
              <a:t>37 250.94 </a:t>
            </a:r>
            <a:r>
              <a:rPr lang="zh-CN" altLang="en-US" sz="2000"/>
              <a:t>万元，评估价值为</a:t>
            </a:r>
            <a:r>
              <a:rPr lang="en-US" altLang="zh-CN" sz="2000"/>
              <a:t>45 093.62 </a:t>
            </a:r>
            <a:r>
              <a:rPr lang="zh-CN" altLang="en-US" sz="2000"/>
              <a:t>万元。评估选择的方法为成本法。转让日，生产设备账面价值</a:t>
            </a:r>
            <a:r>
              <a:rPr lang="en-US" altLang="zh-CN" sz="2000"/>
              <a:t>14 099.21 </a:t>
            </a:r>
            <a:r>
              <a:rPr lang="zh-CN" altLang="en-US" sz="2000"/>
              <a:t>万元。</a:t>
            </a:r>
            <a:endParaRPr lang="en-US" altLang="zh-CN" sz="2000"/>
          </a:p>
          <a:p>
            <a:pPr lvl="1">
              <a:buFont typeface="Wingdings 2" panose="05020102010507070707" pitchFamily="18" charset="2"/>
              <a:buNone/>
            </a:pPr>
            <a:r>
              <a:rPr lang="en-US" altLang="zh-CN" sz="2000"/>
              <a:t>    </a:t>
            </a:r>
            <a:r>
              <a:rPr lang="zh-CN" altLang="en-US" sz="1800">
                <a:solidFill>
                  <a:srgbClr val="0000FF"/>
                </a:solidFill>
              </a:rPr>
              <a:t>评估基准日出售资产的账面价值与评估值</a:t>
            </a:r>
            <a:endParaRPr lang="en-US" altLang="zh-CN" sz="1800">
              <a:solidFill>
                <a:srgbClr val="0000FF"/>
              </a:solidFill>
            </a:endParaRPr>
          </a:p>
          <a:p>
            <a:pPr lvl="1"/>
            <a:endParaRPr lang="en-US" altLang="zh-CN" sz="2000"/>
          </a:p>
          <a:p>
            <a:pPr lvl="1"/>
            <a:endParaRPr lang="en-US" altLang="zh-CN" sz="2000"/>
          </a:p>
          <a:p>
            <a:pPr lvl="1"/>
            <a:endParaRPr lang="en-US" altLang="zh-CN" sz="2000"/>
          </a:p>
          <a:p>
            <a:pPr lvl="1"/>
            <a:endParaRPr lang="en-US" altLang="zh-CN" sz="2000"/>
          </a:p>
          <a:p>
            <a:pPr lvl="1"/>
            <a:endParaRPr lang="en-US" altLang="zh-CN" sz="2000"/>
          </a:p>
          <a:p>
            <a:pPr lvl="1"/>
            <a:endParaRPr lang="zh-CN" altLang="en-US" sz="2000"/>
          </a:p>
          <a:p>
            <a:pPr lvl="1"/>
            <a:r>
              <a:rPr lang="zh-CN" altLang="en-US" sz="2000">
                <a:solidFill>
                  <a:srgbClr val="FF0000"/>
                </a:solidFill>
              </a:rPr>
              <a:t>租用设备公告</a:t>
            </a:r>
            <a:r>
              <a:rPr lang="zh-CN" altLang="en-US" sz="2000"/>
              <a:t>内容如下：公司于</a:t>
            </a:r>
            <a:r>
              <a:rPr lang="en-US" altLang="zh-CN" sz="2000"/>
              <a:t>2010 </a:t>
            </a:r>
            <a:r>
              <a:rPr lang="zh-CN" altLang="en-US" sz="2000"/>
              <a:t>年</a:t>
            </a:r>
            <a:r>
              <a:rPr lang="en-US" altLang="zh-CN" sz="2000"/>
              <a:t>12 </a:t>
            </a:r>
            <a:r>
              <a:rPr lang="zh-CN" altLang="en-US" sz="2000"/>
              <a:t>月</a:t>
            </a:r>
            <a:r>
              <a:rPr lang="en-US" altLang="zh-CN" sz="2000"/>
              <a:t>6 </a:t>
            </a:r>
            <a:r>
              <a:rPr lang="zh-CN" altLang="en-US" sz="2000"/>
              <a:t>日与民生金融租赁股份有限公司（简称“民生租赁公司”）签署</a:t>
            </a:r>
            <a:r>
              <a:rPr lang="en-US" altLang="zh-CN" sz="2000"/>
              <a:t>《</a:t>
            </a:r>
            <a:r>
              <a:rPr lang="zh-CN" altLang="en-US" sz="2000"/>
              <a:t>设备租赁合同</a:t>
            </a:r>
            <a:r>
              <a:rPr lang="en-US" altLang="zh-CN" sz="2000"/>
              <a:t>》</a:t>
            </a:r>
            <a:r>
              <a:rPr lang="zh-CN" altLang="en-US" sz="2000"/>
              <a:t>，公司将根据实际发展需要向民生租赁公司租用机器设备，租期</a:t>
            </a:r>
            <a:r>
              <a:rPr lang="en-US" altLang="zh-CN" sz="2000"/>
              <a:t>4 </a:t>
            </a:r>
            <a:r>
              <a:rPr lang="zh-CN" altLang="en-US" sz="2000"/>
              <a:t>年，每年的租用金额为人民币</a:t>
            </a:r>
            <a:r>
              <a:rPr lang="en-US" altLang="zh-CN" sz="2000"/>
              <a:t>4 300 </a:t>
            </a:r>
            <a:r>
              <a:rPr lang="zh-CN" altLang="en-US" sz="2000"/>
              <a:t>万元，每年分四次支付，每次支付租金</a:t>
            </a:r>
            <a:r>
              <a:rPr lang="en-US" altLang="zh-CN" sz="2000"/>
              <a:t>1 075 </a:t>
            </a:r>
            <a:r>
              <a:rPr lang="zh-CN" altLang="en-US" sz="2000"/>
              <a:t>万元。</a:t>
            </a:r>
          </a:p>
        </p:txBody>
      </p:sp>
      <p:graphicFrame>
        <p:nvGraphicFramePr>
          <p:cNvPr id="5" name="表格 4"/>
          <p:cNvGraphicFramePr>
            <a:graphicFrameLocks noGrp="1"/>
          </p:cNvGraphicFramePr>
          <p:nvPr/>
        </p:nvGraphicFramePr>
        <p:xfrm>
          <a:off x="755650" y="2781300"/>
          <a:ext cx="8064501" cy="2033588"/>
        </p:xfrm>
        <a:graphic>
          <a:graphicData uri="http://schemas.openxmlformats.org/drawingml/2006/table">
            <a:tbl>
              <a:tblPr/>
              <a:tblGrid>
                <a:gridCol w="1253997">
                  <a:extLst>
                    <a:ext uri="{9D8B030D-6E8A-4147-A177-3AD203B41FA5}">
                      <a16:colId xmlns:a16="http://schemas.microsoft.com/office/drawing/2014/main" val="20000"/>
                    </a:ext>
                  </a:extLst>
                </a:gridCol>
                <a:gridCol w="1426964">
                  <a:extLst>
                    <a:ext uri="{9D8B030D-6E8A-4147-A177-3AD203B41FA5}">
                      <a16:colId xmlns:a16="http://schemas.microsoft.com/office/drawing/2014/main" val="20001"/>
                    </a:ext>
                  </a:extLst>
                </a:gridCol>
                <a:gridCol w="1345885">
                  <a:extLst>
                    <a:ext uri="{9D8B030D-6E8A-4147-A177-3AD203B41FA5}">
                      <a16:colId xmlns:a16="http://schemas.microsoft.com/office/drawing/2014/main" val="20002"/>
                    </a:ext>
                  </a:extLst>
                </a:gridCol>
                <a:gridCol w="1345885">
                  <a:extLst>
                    <a:ext uri="{9D8B030D-6E8A-4147-A177-3AD203B41FA5}">
                      <a16:colId xmlns:a16="http://schemas.microsoft.com/office/drawing/2014/main" val="20003"/>
                    </a:ext>
                  </a:extLst>
                </a:gridCol>
                <a:gridCol w="1345885">
                  <a:extLst>
                    <a:ext uri="{9D8B030D-6E8A-4147-A177-3AD203B41FA5}">
                      <a16:colId xmlns:a16="http://schemas.microsoft.com/office/drawing/2014/main" val="20004"/>
                    </a:ext>
                  </a:extLst>
                </a:gridCol>
                <a:gridCol w="1345885">
                  <a:extLst>
                    <a:ext uri="{9D8B030D-6E8A-4147-A177-3AD203B41FA5}">
                      <a16:colId xmlns:a16="http://schemas.microsoft.com/office/drawing/2014/main" val="20005"/>
                    </a:ext>
                  </a:extLst>
                </a:gridCol>
              </a:tblGrid>
              <a:tr h="281034">
                <a:tc>
                  <a:txBody>
                    <a:bodyPr/>
                    <a:lstStyle/>
                    <a:p>
                      <a:pPr algn="just" fontAlgn="t"/>
                      <a:r>
                        <a:rPr lang="zh-CN" sz="1600" b="1" i="0" u="none" strike="noStrike" dirty="0">
                          <a:solidFill>
                            <a:srgbClr val="000000"/>
                          </a:solidFill>
                          <a:latin typeface="宋体" panose="02010600030101010101" pitchFamily="2" charset="-122"/>
                        </a:rPr>
                        <a:t>设备分类</a:t>
                      </a:r>
                    </a:p>
                  </a:txBody>
                  <a:tcPr marL="9525" marR="9525" marT="952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sz="1600" b="1" i="0" u="none" strike="noStrike">
                          <a:solidFill>
                            <a:srgbClr val="000000"/>
                          </a:solidFill>
                          <a:latin typeface="宋体" panose="02010600030101010101" pitchFamily="2" charset="-122"/>
                        </a:rPr>
                        <a:t>购置期间</a:t>
                      </a:r>
                    </a:p>
                  </a:txBody>
                  <a:tcPr marL="9525" marR="9525" marT="952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sz="1600" b="1" i="0" u="none" strike="noStrike">
                          <a:solidFill>
                            <a:srgbClr val="000000"/>
                          </a:solidFill>
                          <a:latin typeface="宋体" panose="02010600030101010101" pitchFamily="2" charset="-122"/>
                        </a:rPr>
                        <a:t>原值</a:t>
                      </a:r>
                    </a:p>
                  </a:txBody>
                  <a:tcPr marL="9525" marR="9525" marT="952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sz="1600" b="1" i="0" u="none" strike="noStrike">
                          <a:solidFill>
                            <a:srgbClr val="000000"/>
                          </a:solidFill>
                          <a:latin typeface="宋体" panose="02010600030101010101" pitchFamily="2" charset="-122"/>
                        </a:rPr>
                        <a:t>累计折旧</a:t>
                      </a:r>
                    </a:p>
                  </a:txBody>
                  <a:tcPr marL="9525" marR="9525" marT="952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sz="1600" b="1" i="0" u="none" strike="noStrike">
                          <a:solidFill>
                            <a:srgbClr val="000000"/>
                          </a:solidFill>
                          <a:latin typeface="宋体" panose="02010600030101010101" pitchFamily="2" charset="-122"/>
                        </a:rPr>
                        <a:t>账面净值</a:t>
                      </a:r>
                    </a:p>
                  </a:txBody>
                  <a:tcPr marL="9525" marR="9525" marT="952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sz="1600" b="1" i="0" u="none" strike="noStrike">
                          <a:solidFill>
                            <a:srgbClr val="000000"/>
                          </a:solidFill>
                          <a:latin typeface="宋体" panose="02010600030101010101" pitchFamily="2" charset="-122"/>
                        </a:rPr>
                        <a:t>评估价值</a:t>
                      </a:r>
                    </a:p>
                  </a:txBody>
                  <a:tcPr marL="9525" marR="9525" marT="952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6646">
                <a:tc>
                  <a:txBody>
                    <a:bodyPr/>
                    <a:lstStyle/>
                    <a:p>
                      <a:pPr algn="just" fontAlgn="t"/>
                      <a:r>
                        <a:rPr lang="zh-CN" sz="1600" b="1" i="0" u="none" strike="noStrike">
                          <a:solidFill>
                            <a:srgbClr val="000000"/>
                          </a:solidFill>
                          <a:latin typeface="宋体" panose="02010600030101010101" pitchFamily="2" charset="-122"/>
                        </a:rPr>
                        <a:t>酒罐</a:t>
                      </a:r>
                    </a:p>
                  </a:txBody>
                  <a:tcPr marL="9525" marR="9525" marT="95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en-US" sz="1600" b="1" i="0" u="none" strike="noStrike">
                          <a:solidFill>
                            <a:srgbClr val="000000"/>
                          </a:solidFill>
                          <a:latin typeface="Calibri" panose="020F0502020204030204"/>
                        </a:rPr>
                        <a:t>99</a:t>
                      </a:r>
                      <a:r>
                        <a:rPr lang="en-US" sz="1600" b="1" i="0" u="none" strike="noStrike">
                          <a:solidFill>
                            <a:srgbClr val="000000"/>
                          </a:solidFill>
                          <a:latin typeface="宋体" panose="02010600030101010101" pitchFamily="2" charset="-122"/>
                        </a:rPr>
                        <a:t>年</a:t>
                      </a:r>
                      <a:r>
                        <a:rPr lang="en-US" sz="1600" b="1" i="0" u="none" strike="noStrike">
                          <a:solidFill>
                            <a:srgbClr val="000000"/>
                          </a:solidFill>
                          <a:latin typeface="Calibri" panose="020F0502020204030204"/>
                        </a:rPr>
                        <a:t>-2008</a:t>
                      </a:r>
                      <a:r>
                        <a:rPr lang="en-US" sz="1600" b="1" i="0" u="none" strike="noStrike">
                          <a:solidFill>
                            <a:srgbClr val="000000"/>
                          </a:solidFill>
                          <a:latin typeface="宋体" panose="02010600030101010101" pitchFamily="2" charset="-122"/>
                        </a:rPr>
                        <a:t>年</a:t>
                      </a:r>
                      <a:endParaRPr lang="zh-CN" sz="1600" b="1" i="0" u="none" strike="noStrike">
                        <a:solidFill>
                          <a:srgbClr val="000000"/>
                        </a:solidFill>
                        <a:latin typeface="Calibri" panose="020F0502020204030204"/>
                      </a:endParaRPr>
                    </a:p>
                  </a:txBody>
                  <a:tcPr marL="9525" marR="9525" marT="95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en-US" sz="1600" b="1" i="0" u="none" strike="noStrike">
                          <a:solidFill>
                            <a:srgbClr val="000000"/>
                          </a:solidFill>
                          <a:latin typeface="Calibri" panose="020F0502020204030204"/>
                        </a:rPr>
                        <a:t>397,820,886</a:t>
                      </a:r>
                      <a:endParaRPr lang="zh-CN" sz="1600" b="1" i="0" u="none" strike="noStrike">
                        <a:solidFill>
                          <a:srgbClr val="000000"/>
                        </a:solidFill>
                        <a:latin typeface="Calibri" panose="020F0502020204030204"/>
                      </a:endParaRPr>
                    </a:p>
                  </a:txBody>
                  <a:tcPr marL="9525" marR="9525" marT="95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en-US" sz="1600" b="1" i="0" u="none" strike="noStrike">
                          <a:solidFill>
                            <a:srgbClr val="000000"/>
                          </a:solidFill>
                          <a:latin typeface="Calibri" panose="020F0502020204030204"/>
                        </a:rPr>
                        <a:t>274,736,328</a:t>
                      </a:r>
                      <a:endParaRPr lang="zh-CN" sz="1600" b="1" i="0" u="none" strike="noStrike">
                        <a:solidFill>
                          <a:srgbClr val="000000"/>
                        </a:solidFill>
                        <a:latin typeface="Calibri" panose="020F0502020204030204"/>
                      </a:endParaRPr>
                    </a:p>
                  </a:txBody>
                  <a:tcPr marL="9525" marR="9525" marT="95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zh-CN" sz="1600" b="1" i="0" u="none" strike="noStrike">
                          <a:solidFill>
                            <a:srgbClr val="000000"/>
                          </a:solidFill>
                          <a:latin typeface="Calibri" panose="020F0502020204030204"/>
                        </a:rPr>
                        <a:t>123,084,558</a:t>
                      </a:r>
                    </a:p>
                  </a:txBody>
                  <a:tcPr marL="9525" marR="9525" marT="95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en-US" sz="1600" b="1" i="0" u="none" strike="noStrike">
                          <a:solidFill>
                            <a:srgbClr val="000000"/>
                          </a:solidFill>
                          <a:latin typeface="Calibri" panose="020F0502020204030204"/>
                        </a:rPr>
                        <a:t>333,135,233</a:t>
                      </a:r>
                      <a:endParaRPr lang="zh-CN" sz="1600" b="1" i="0" u="none" strike="noStrike">
                        <a:solidFill>
                          <a:srgbClr val="000000"/>
                        </a:solidFill>
                        <a:latin typeface="Calibri" panose="020F0502020204030204"/>
                      </a:endParaRPr>
                    </a:p>
                  </a:txBody>
                  <a:tcPr marL="9525" marR="9525" marT="9526"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540209">
                <a:tc>
                  <a:txBody>
                    <a:bodyPr/>
                    <a:lstStyle/>
                    <a:p>
                      <a:pPr algn="just" fontAlgn="t"/>
                      <a:r>
                        <a:rPr lang="zh-CN" sz="1600" b="1" i="0" u="none" strike="noStrike" dirty="0">
                          <a:solidFill>
                            <a:srgbClr val="000000"/>
                          </a:solidFill>
                          <a:latin typeface="宋体" panose="02010600030101010101" pitchFamily="2" charset="-122"/>
                        </a:rPr>
                        <a:t>破碎、压榨冷冻设备</a:t>
                      </a:r>
                    </a:p>
                  </a:txBody>
                  <a:tcPr marL="9525" marR="9525" marT="9526" marB="0">
                    <a:lnL>
                      <a:noFill/>
                    </a:lnL>
                    <a:lnR>
                      <a:noFill/>
                    </a:lnR>
                    <a:lnT>
                      <a:noFill/>
                    </a:lnT>
                    <a:lnB>
                      <a:noFill/>
                    </a:lnB>
                  </a:tcPr>
                </a:tc>
                <a:tc>
                  <a:txBody>
                    <a:bodyPr/>
                    <a:lstStyle/>
                    <a:p>
                      <a:pPr algn="ctr" fontAlgn="t"/>
                      <a:r>
                        <a:rPr lang="en-US" sz="1600" b="1" i="0" u="none" strike="noStrike">
                          <a:solidFill>
                            <a:srgbClr val="000000"/>
                          </a:solidFill>
                          <a:latin typeface="Calibri" panose="020F0502020204030204"/>
                        </a:rPr>
                        <a:t>99</a:t>
                      </a:r>
                      <a:r>
                        <a:rPr lang="en-US" sz="1600" b="1" i="0" u="none" strike="noStrike">
                          <a:solidFill>
                            <a:srgbClr val="000000"/>
                          </a:solidFill>
                          <a:latin typeface="宋体" panose="02010600030101010101" pitchFamily="2" charset="-122"/>
                        </a:rPr>
                        <a:t>年</a:t>
                      </a:r>
                      <a:r>
                        <a:rPr lang="en-US" sz="1600" b="1" i="0" u="none" strike="noStrike">
                          <a:solidFill>
                            <a:srgbClr val="000000"/>
                          </a:solidFill>
                          <a:latin typeface="Calibri" panose="020F0502020204030204"/>
                        </a:rPr>
                        <a:t>-2007</a:t>
                      </a:r>
                      <a:r>
                        <a:rPr lang="en-US" sz="1600" b="1" i="0" u="none" strike="noStrike">
                          <a:solidFill>
                            <a:srgbClr val="000000"/>
                          </a:solidFill>
                          <a:latin typeface="宋体" panose="02010600030101010101" pitchFamily="2" charset="-122"/>
                        </a:rPr>
                        <a:t>年</a:t>
                      </a:r>
                      <a:endParaRPr lang="zh-CN" sz="1600" b="1" i="0" u="none" strike="noStrike">
                        <a:solidFill>
                          <a:srgbClr val="000000"/>
                        </a:solidFill>
                        <a:latin typeface="Calibri" panose="020F0502020204030204"/>
                      </a:endParaRPr>
                    </a:p>
                  </a:txBody>
                  <a:tcPr marL="9525" marR="9525" marT="9526" marB="0">
                    <a:lnL>
                      <a:noFill/>
                    </a:lnL>
                    <a:lnR>
                      <a:noFill/>
                    </a:lnR>
                    <a:lnT>
                      <a:noFill/>
                    </a:lnT>
                    <a:lnB>
                      <a:noFill/>
                    </a:lnB>
                  </a:tcPr>
                </a:tc>
                <a:tc>
                  <a:txBody>
                    <a:bodyPr/>
                    <a:lstStyle/>
                    <a:p>
                      <a:pPr algn="ctr" fontAlgn="t"/>
                      <a:r>
                        <a:rPr lang="en-US" sz="1600" b="1" i="0" u="none" strike="noStrike">
                          <a:solidFill>
                            <a:srgbClr val="000000"/>
                          </a:solidFill>
                          <a:latin typeface="Calibri" panose="020F0502020204030204"/>
                        </a:rPr>
                        <a:t>75,120,722</a:t>
                      </a:r>
                      <a:endParaRPr lang="zh-CN" sz="1600" b="1" i="0" u="none" strike="noStrike">
                        <a:solidFill>
                          <a:srgbClr val="000000"/>
                        </a:solidFill>
                        <a:latin typeface="Calibri" panose="020F0502020204030204"/>
                      </a:endParaRPr>
                    </a:p>
                  </a:txBody>
                  <a:tcPr marL="9525" marR="9525" marT="9526" marB="0">
                    <a:lnL>
                      <a:noFill/>
                    </a:lnL>
                    <a:lnR>
                      <a:noFill/>
                    </a:lnR>
                    <a:lnT>
                      <a:noFill/>
                    </a:lnT>
                    <a:lnB>
                      <a:noFill/>
                    </a:lnB>
                  </a:tcPr>
                </a:tc>
                <a:tc>
                  <a:txBody>
                    <a:bodyPr/>
                    <a:lstStyle/>
                    <a:p>
                      <a:pPr algn="ctr" fontAlgn="t"/>
                      <a:r>
                        <a:rPr lang="en-US" sz="1600" b="1" i="0" u="none" strike="noStrike">
                          <a:solidFill>
                            <a:srgbClr val="000000"/>
                          </a:solidFill>
                          <a:latin typeface="Calibri" panose="020F0502020204030204"/>
                        </a:rPr>
                        <a:t>53,371,780</a:t>
                      </a:r>
                      <a:endParaRPr lang="zh-CN" sz="1600" b="1" i="0" u="none" strike="noStrike">
                        <a:solidFill>
                          <a:srgbClr val="000000"/>
                        </a:solidFill>
                        <a:latin typeface="Calibri" panose="020F0502020204030204"/>
                      </a:endParaRPr>
                    </a:p>
                  </a:txBody>
                  <a:tcPr marL="9525" marR="9525" marT="9526" marB="0">
                    <a:lnL>
                      <a:noFill/>
                    </a:lnL>
                    <a:lnR>
                      <a:noFill/>
                    </a:lnR>
                    <a:lnT>
                      <a:noFill/>
                    </a:lnT>
                    <a:lnB>
                      <a:noFill/>
                    </a:lnB>
                  </a:tcPr>
                </a:tc>
                <a:tc>
                  <a:txBody>
                    <a:bodyPr/>
                    <a:lstStyle/>
                    <a:p>
                      <a:pPr algn="ctr" fontAlgn="t"/>
                      <a:r>
                        <a:rPr lang="zh-CN" sz="1600" b="1" i="0" u="none" strike="noStrike">
                          <a:solidFill>
                            <a:srgbClr val="000000"/>
                          </a:solidFill>
                          <a:latin typeface="Calibri" panose="020F0502020204030204"/>
                        </a:rPr>
                        <a:t>21,748,942</a:t>
                      </a:r>
                    </a:p>
                  </a:txBody>
                  <a:tcPr marL="9525" marR="9525" marT="9526" marB="0">
                    <a:lnL>
                      <a:noFill/>
                    </a:lnL>
                    <a:lnR>
                      <a:noFill/>
                    </a:lnR>
                    <a:lnT>
                      <a:noFill/>
                    </a:lnT>
                    <a:lnB>
                      <a:noFill/>
                    </a:lnB>
                  </a:tcPr>
                </a:tc>
                <a:tc>
                  <a:txBody>
                    <a:bodyPr/>
                    <a:lstStyle/>
                    <a:p>
                      <a:pPr algn="ctr" fontAlgn="t"/>
                      <a:r>
                        <a:rPr lang="en-US" sz="1600" b="1" i="0" u="none" strike="noStrike">
                          <a:solidFill>
                            <a:srgbClr val="000000"/>
                          </a:solidFill>
                          <a:latin typeface="Calibri" panose="020F0502020204030204"/>
                        </a:rPr>
                        <a:t>69,491,557</a:t>
                      </a:r>
                      <a:endParaRPr lang="zh-CN" sz="1600" b="1" i="0" u="none" strike="noStrike">
                        <a:solidFill>
                          <a:srgbClr val="000000"/>
                        </a:solidFill>
                        <a:latin typeface="Calibri" panose="020F0502020204030204"/>
                      </a:endParaRPr>
                    </a:p>
                  </a:txBody>
                  <a:tcPr marL="9525" marR="9525" marT="9526" marB="0">
                    <a:lnL>
                      <a:noFill/>
                    </a:lnL>
                    <a:lnR>
                      <a:noFill/>
                    </a:lnR>
                    <a:lnT>
                      <a:noFill/>
                    </a:lnT>
                    <a:lnB>
                      <a:noFill/>
                    </a:lnB>
                  </a:tcPr>
                </a:tc>
                <a:extLst>
                  <a:ext uri="{0D108BD9-81ED-4DB2-BD59-A6C34878D82A}">
                    <a16:rowId xmlns:a16="http://schemas.microsoft.com/office/drawing/2014/main" val="10002"/>
                  </a:ext>
                </a:extLst>
              </a:tr>
              <a:tr h="322407">
                <a:tc>
                  <a:txBody>
                    <a:bodyPr/>
                    <a:lstStyle/>
                    <a:p>
                      <a:pPr algn="just" fontAlgn="t"/>
                      <a:r>
                        <a:rPr lang="zh-CN" sz="1600" b="1" i="0" u="none" strike="noStrike">
                          <a:solidFill>
                            <a:srgbClr val="000000"/>
                          </a:solidFill>
                          <a:latin typeface="宋体" panose="02010600030101010101" pitchFamily="2" charset="-122"/>
                        </a:rPr>
                        <a:t>灌装线</a:t>
                      </a:r>
                    </a:p>
                  </a:txBody>
                  <a:tcPr marL="9525" marR="9525" marT="9526" marB="0">
                    <a:lnL>
                      <a:noFill/>
                    </a:lnL>
                    <a:lnR>
                      <a:noFill/>
                    </a:lnR>
                    <a:lnT>
                      <a:noFill/>
                    </a:lnT>
                    <a:lnB>
                      <a:noFill/>
                    </a:lnB>
                  </a:tcPr>
                </a:tc>
                <a:tc>
                  <a:txBody>
                    <a:bodyPr/>
                    <a:lstStyle/>
                    <a:p>
                      <a:pPr algn="ctr" fontAlgn="t"/>
                      <a:r>
                        <a:rPr lang="en-US" sz="1600" b="1" i="0" u="none" strike="noStrike" dirty="0">
                          <a:solidFill>
                            <a:srgbClr val="000000"/>
                          </a:solidFill>
                          <a:latin typeface="Calibri" panose="020F0502020204030204"/>
                        </a:rPr>
                        <a:t>99</a:t>
                      </a:r>
                      <a:r>
                        <a:rPr lang="en-US" sz="1600" b="1" i="0" u="none" strike="noStrike" dirty="0">
                          <a:solidFill>
                            <a:srgbClr val="000000"/>
                          </a:solidFill>
                          <a:latin typeface="宋体" panose="02010600030101010101" pitchFamily="2" charset="-122"/>
                        </a:rPr>
                        <a:t>年</a:t>
                      </a:r>
                      <a:r>
                        <a:rPr lang="en-US" sz="1600" b="1" i="0" u="none" strike="noStrike" dirty="0">
                          <a:solidFill>
                            <a:srgbClr val="000000"/>
                          </a:solidFill>
                          <a:latin typeface="Calibri" panose="020F0502020204030204"/>
                        </a:rPr>
                        <a:t>-2004</a:t>
                      </a:r>
                      <a:r>
                        <a:rPr lang="en-US" sz="1600" b="1" i="0" u="none" strike="noStrike" dirty="0">
                          <a:solidFill>
                            <a:srgbClr val="000000"/>
                          </a:solidFill>
                          <a:latin typeface="宋体" panose="02010600030101010101" pitchFamily="2" charset="-122"/>
                        </a:rPr>
                        <a:t>年</a:t>
                      </a:r>
                      <a:endParaRPr lang="zh-CN" sz="1600" b="1" i="0" u="none" strike="noStrike" dirty="0">
                        <a:solidFill>
                          <a:srgbClr val="000000"/>
                        </a:solidFill>
                        <a:latin typeface="Calibri" panose="020F0502020204030204"/>
                      </a:endParaRPr>
                    </a:p>
                  </a:txBody>
                  <a:tcPr marL="9525" marR="9525" marT="9526" marB="0">
                    <a:lnL>
                      <a:noFill/>
                    </a:lnL>
                    <a:lnR>
                      <a:noFill/>
                    </a:lnR>
                    <a:lnT>
                      <a:noFill/>
                    </a:lnT>
                    <a:lnB>
                      <a:noFill/>
                    </a:lnB>
                  </a:tcPr>
                </a:tc>
                <a:tc>
                  <a:txBody>
                    <a:bodyPr/>
                    <a:lstStyle/>
                    <a:p>
                      <a:pPr algn="ctr" fontAlgn="t"/>
                      <a:r>
                        <a:rPr lang="en-US" sz="1600" b="1" i="0" u="none" strike="noStrike">
                          <a:solidFill>
                            <a:srgbClr val="000000"/>
                          </a:solidFill>
                          <a:latin typeface="Calibri" panose="020F0502020204030204"/>
                        </a:rPr>
                        <a:t>33,806,588</a:t>
                      </a:r>
                      <a:endParaRPr lang="zh-CN" sz="1600" b="1" i="0" u="none" strike="noStrike">
                        <a:solidFill>
                          <a:srgbClr val="000000"/>
                        </a:solidFill>
                        <a:latin typeface="Calibri" panose="020F0502020204030204"/>
                      </a:endParaRPr>
                    </a:p>
                  </a:txBody>
                  <a:tcPr marL="9525" marR="9525" marT="9526" marB="0">
                    <a:lnL>
                      <a:noFill/>
                    </a:lnL>
                    <a:lnR>
                      <a:noFill/>
                    </a:lnR>
                    <a:lnT>
                      <a:noFill/>
                    </a:lnT>
                    <a:lnB>
                      <a:noFill/>
                    </a:lnB>
                  </a:tcPr>
                </a:tc>
                <a:tc>
                  <a:txBody>
                    <a:bodyPr/>
                    <a:lstStyle/>
                    <a:p>
                      <a:pPr algn="ctr" fontAlgn="t"/>
                      <a:r>
                        <a:rPr lang="en-US" sz="1600" b="1" i="0" u="none" strike="noStrike">
                          <a:solidFill>
                            <a:srgbClr val="000000"/>
                          </a:solidFill>
                          <a:latin typeface="Calibri" panose="020F0502020204030204"/>
                        </a:rPr>
                        <a:t>24,704,245</a:t>
                      </a:r>
                      <a:endParaRPr lang="zh-CN" sz="1600" b="1" i="0" u="none" strike="noStrike">
                        <a:solidFill>
                          <a:srgbClr val="000000"/>
                        </a:solidFill>
                        <a:latin typeface="Calibri" panose="020F0502020204030204"/>
                      </a:endParaRPr>
                    </a:p>
                  </a:txBody>
                  <a:tcPr marL="9525" marR="9525" marT="9526" marB="0">
                    <a:lnL>
                      <a:noFill/>
                    </a:lnL>
                    <a:lnR>
                      <a:noFill/>
                    </a:lnR>
                    <a:lnT>
                      <a:noFill/>
                    </a:lnT>
                    <a:lnB>
                      <a:noFill/>
                    </a:lnB>
                  </a:tcPr>
                </a:tc>
                <a:tc>
                  <a:txBody>
                    <a:bodyPr/>
                    <a:lstStyle/>
                    <a:p>
                      <a:pPr algn="ctr" fontAlgn="t"/>
                      <a:r>
                        <a:rPr lang="zh-CN" sz="1600" b="1" i="0" u="none" strike="noStrike">
                          <a:solidFill>
                            <a:srgbClr val="000000"/>
                          </a:solidFill>
                          <a:latin typeface="Calibri" panose="020F0502020204030204"/>
                        </a:rPr>
                        <a:t>9,102,343</a:t>
                      </a:r>
                    </a:p>
                  </a:txBody>
                  <a:tcPr marL="9525" marR="9525" marT="9526" marB="0">
                    <a:lnL>
                      <a:noFill/>
                    </a:lnL>
                    <a:lnR>
                      <a:noFill/>
                    </a:lnR>
                    <a:lnT>
                      <a:noFill/>
                    </a:lnT>
                    <a:lnB>
                      <a:noFill/>
                    </a:lnB>
                  </a:tcPr>
                </a:tc>
                <a:tc>
                  <a:txBody>
                    <a:bodyPr/>
                    <a:lstStyle/>
                    <a:p>
                      <a:pPr algn="ctr" fontAlgn="t"/>
                      <a:r>
                        <a:rPr lang="en-US" sz="1600" b="1" i="0" u="none" strike="noStrike">
                          <a:solidFill>
                            <a:srgbClr val="000000"/>
                          </a:solidFill>
                          <a:latin typeface="Calibri" panose="020F0502020204030204"/>
                        </a:rPr>
                        <a:t>28,297,075</a:t>
                      </a:r>
                      <a:endParaRPr lang="zh-CN" sz="1600" b="1" i="0" u="none" strike="noStrike">
                        <a:solidFill>
                          <a:srgbClr val="000000"/>
                        </a:solidFill>
                        <a:latin typeface="Calibri" panose="020F0502020204030204"/>
                      </a:endParaRPr>
                    </a:p>
                  </a:txBody>
                  <a:tcPr marL="9525" marR="9525" marT="9526" marB="0">
                    <a:lnL>
                      <a:noFill/>
                    </a:lnL>
                    <a:lnR>
                      <a:noFill/>
                    </a:lnR>
                    <a:lnT>
                      <a:noFill/>
                    </a:lnT>
                    <a:lnB>
                      <a:noFill/>
                    </a:lnB>
                  </a:tcPr>
                </a:tc>
                <a:extLst>
                  <a:ext uri="{0D108BD9-81ED-4DB2-BD59-A6C34878D82A}">
                    <a16:rowId xmlns:a16="http://schemas.microsoft.com/office/drawing/2014/main" val="10003"/>
                  </a:ext>
                </a:extLst>
              </a:tr>
              <a:tr h="296646">
                <a:tc>
                  <a:txBody>
                    <a:bodyPr/>
                    <a:lstStyle/>
                    <a:p>
                      <a:pPr algn="just" fontAlgn="t"/>
                      <a:r>
                        <a:rPr lang="zh-CN" sz="1600" b="1" i="0" u="none" strike="noStrike">
                          <a:solidFill>
                            <a:srgbClr val="000000"/>
                          </a:solidFill>
                          <a:latin typeface="宋体" panose="02010600030101010101" pitchFamily="2" charset="-122"/>
                        </a:rPr>
                        <a:t>其他</a:t>
                      </a:r>
                    </a:p>
                  </a:txBody>
                  <a:tcPr marL="9525" marR="9525" marT="9526"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rgbClr val="000000"/>
                          </a:solidFill>
                          <a:latin typeface="Calibri" panose="020F0502020204030204"/>
                        </a:rPr>
                        <a:t>98</a:t>
                      </a:r>
                      <a:r>
                        <a:rPr lang="en-US" sz="1600" b="1" i="0" u="none" strike="noStrike">
                          <a:solidFill>
                            <a:srgbClr val="000000"/>
                          </a:solidFill>
                          <a:latin typeface="宋体" panose="02010600030101010101" pitchFamily="2" charset="-122"/>
                        </a:rPr>
                        <a:t>年</a:t>
                      </a:r>
                      <a:r>
                        <a:rPr lang="en-US" sz="1600" b="1" i="0" u="none" strike="noStrike">
                          <a:solidFill>
                            <a:srgbClr val="000000"/>
                          </a:solidFill>
                          <a:latin typeface="Calibri" panose="020F0502020204030204"/>
                        </a:rPr>
                        <a:t>-2008</a:t>
                      </a:r>
                      <a:r>
                        <a:rPr lang="en-US" sz="1600" b="1" i="0" u="none" strike="noStrike">
                          <a:solidFill>
                            <a:srgbClr val="000000"/>
                          </a:solidFill>
                          <a:latin typeface="宋体" panose="02010600030101010101" pitchFamily="2" charset="-122"/>
                        </a:rPr>
                        <a:t>年</a:t>
                      </a:r>
                      <a:endParaRPr lang="zh-CN" sz="1600" b="1" i="0" u="none" strike="noStrike">
                        <a:solidFill>
                          <a:srgbClr val="000000"/>
                        </a:solidFill>
                        <a:latin typeface="Calibri" panose="020F0502020204030204"/>
                      </a:endParaRPr>
                    </a:p>
                  </a:txBody>
                  <a:tcPr marL="9525" marR="9525" marT="9526"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rgbClr val="000000"/>
                          </a:solidFill>
                          <a:latin typeface="Calibri" panose="020F0502020204030204"/>
                        </a:rPr>
                        <a:t>26,000,886</a:t>
                      </a:r>
                      <a:endParaRPr lang="zh-CN" sz="1600" b="1" i="0" u="none" strike="noStrike">
                        <a:solidFill>
                          <a:srgbClr val="000000"/>
                        </a:solidFill>
                        <a:latin typeface="Calibri" panose="020F0502020204030204"/>
                      </a:endParaRPr>
                    </a:p>
                  </a:txBody>
                  <a:tcPr marL="9525" marR="9525" marT="9526"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rgbClr val="000000"/>
                          </a:solidFill>
                          <a:latin typeface="Calibri" panose="020F0502020204030204"/>
                        </a:rPr>
                        <a:t>19,697,034</a:t>
                      </a:r>
                      <a:endParaRPr lang="zh-CN" sz="1600" b="1" i="0" u="none" strike="noStrike">
                        <a:solidFill>
                          <a:srgbClr val="000000"/>
                        </a:solidFill>
                        <a:latin typeface="Calibri" panose="020F0502020204030204"/>
                      </a:endParaRPr>
                    </a:p>
                  </a:txBody>
                  <a:tcPr marL="9525" marR="9525" marT="9526"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zh-CN" sz="1600" b="1" i="0" u="none" strike="noStrike">
                          <a:solidFill>
                            <a:srgbClr val="000000"/>
                          </a:solidFill>
                          <a:latin typeface="Calibri" panose="020F0502020204030204"/>
                        </a:rPr>
                        <a:t>6,303,851</a:t>
                      </a:r>
                    </a:p>
                  </a:txBody>
                  <a:tcPr marL="9525" marR="9525" marT="9526"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rgbClr val="000000"/>
                          </a:solidFill>
                          <a:latin typeface="Calibri" panose="020F0502020204030204"/>
                        </a:rPr>
                        <a:t>20,012,369</a:t>
                      </a:r>
                      <a:endParaRPr lang="zh-CN" sz="1600" b="1" i="0" u="none" strike="noStrike">
                        <a:solidFill>
                          <a:srgbClr val="000000"/>
                        </a:solidFill>
                        <a:latin typeface="Calibri" panose="020F0502020204030204"/>
                      </a:endParaRPr>
                    </a:p>
                  </a:txBody>
                  <a:tcPr marL="9525" marR="9525" marT="9526"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6646">
                <a:tc>
                  <a:txBody>
                    <a:bodyPr/>
                    <a:lstStyle/>
                    <a:p>
                      <a:pPr algn="just" fontAlgn="t"/>
                      <a:r>
                        <a:rPr lang="zh-CN" sz="1600" b="1" i="0" u="none" strike="noStrike">
                          <a:solidFill>
                            <a:srgbClr val="000000"/>
                          </a:solidFill>
                          <a:latin typeface="宋体" panose="02010600030101010101" pitchFamily="2" charset="-122"/>
                        </a:rPr>
                        <a:t>合计</a:t>
                      </a:r>
                    </a:p>
                  </a:txBody>
                  <a:tcPr marL="9525" marR="9525" marT="952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sz="1600" b="1" i="0" u="none" strike="noStrike" dirty="0">
                          <a:solidFill>
                            <a:srgbClr val="000000"/>
                          </a:solidFill>
                          <a:latin typeface="宋体" panose="02010600030101010101" pitchFamily="2" charset="-122"/>
                        </a:rPr>
                        <a:t>　</a:t>
                      </a:r>
                    </a:p>
                  </a:txBody>
                  <a:tcPr marL="9525" marR="9525" marT="952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rgbClr val="000000"/>
                          </a:solidFill>
                          <a:latin typeface="Calibri" panose="020F0502020204030204"/>
                        </a:rPr>
                        <a:t>532,749,081</a:t>
                      </a:r>
                      <a:endParaRPr lang="zh-CN" sz="1600" b="1" i="0" u="none" strike="noStrike">
                        <a:solidFill>
                          <a:srgbClr val="000000"/>
                        </a:solidFill>
                        <a:latin typeface="Calibri" panose="020F0502020204030204"/>
                      </a:endParaRPr>
                    </a:p>
                  </a:txBody>
                  <a:tcPr marL="9525" marR="9525" marT="952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a:solidFill>
                            <a:srgbClr val="000000"/>
                          </a:solidFill>
                          <a:latin typeface="Calibri" panose="020F0502020204030204"/>
                        </a:rPr>
                        <a:t>372,509,387</a:t>
                      </a:r>
                      <a:endParaRPr lang="zh-CN" sz="1600" b="1" i="0" u="none" strike="noStrike">
                        <a:solidFill>
                          <a:srgbClr val="000000"/>
                        </a:solidFill>
                        <a:latin typeface="Calibri" panose="020F0502020204030204"/>
                      </a:endParaRPr>
                    </a:p>
                  </a:txBody>
                  <a:tcPr marL="9525" marR="9525" marT="952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zh-CN" sz="1600" b="1" i="0" u="none" strike="noStrike">
                          <a:solidFill>
                            <a:srgbClr val="000000"/>
                          </a:solidFill>
                          <a:latin typeface="Calibri" panose="020F0502020204030204"/>
                        </a:rPr>
                        <a:t>160,239,694</a:t>
                      </a:r>
                    </a:p>
                  </a:txBody>
                  <a:tcPr marL="9525" marR="9525" marT="952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panose="020F0502020204030204"/>
                        </a:rPr>
                        <a:t>450,936,234</a:t>
                      </a:r>
                      <a:endParaRPr lang="zh-CN" sz="1600" b="1" i="0" u="none" strike="noStrike" dirty="0">
                        <a:solidFill>
                          <a:srgbClr val="000000"/>
                        </a:solidFill>
                        <a:latin typeface="Calibri" panose="020F0502020204030204"/>
                      </a:endParaRPr>
                    </a:p>
                  </a:txBody>
                  <a:tcPr marL="9525" marR="9525" marT="952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日期占位符 1"/>
          <p:cNvSpPr>
            <a:spLocks noGrp="1"/>
          </p:cNvSpPr>
          <p:nvPr>
            <p:ph type="dt" sz="quarter" idx="10"/>
          </p:nvPr>
        </p:nvSpPr>
        <p:spPr/>
        <p:txBody>
          <a:bodyPr/>
          <a:lstStyle/>
          <a:p>
            <a:pPr>
              <a:defRPr/>
            </a:pPr>
            <a:fld id="{FB52BB52-78C9-44C3-BB7A-9A44F57E2A03}" type="datetime1">
              <a:rPr lang="zh-CN" altLang="en-US"/>
              <a:t>2026/3/30</a:t>
            </a:fld>
            <a:endParaRPr lang="zh-CN" altLang="en-US"/>
          </a:p>
        </p:txBody>
      </p:sp>
      <p:sp>
        <p:nvSpPr>
          <p:cNvPr id="71725"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F8D26860-3EE8-4B95-A693-1AFCB636588B}" type="slidenum">
              <a:rPr lang="zh-CN" altLang="en-US" sz="1100" smtClean="0">
                <a:solidFill>
                  <a:srgbClr val="636363"/>
                </a:solidFill>
              </a:rPr>
              <a:t>121</a:t>
            </a:fld>
            <a:endParaRPr lang="zh-CN" altLang="en-US" sz="1100">
              <a:solidFill>
                <a:srgbClr val="636363"/>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bwMode="auto">
          <a:xfrm>
            <a:off x="4571827" y="3249612"/>
            <a:ext cx="1801812" cy="36036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云形标注 5"/>
          <p:cNvSpPr/>
          <p:nvPr/>
        </p:nvSpPr>
        <p:spPr bwMode="auto">
          <a:xfrm>
            <a:off x="7016750" y="1016186"/>
            <a:ext cx="1441450" cy="1152525"/>
          </a:xfrm>
          <a:prstGeom prst="cloudCallout">
            <a:avLst>
              <a:gd name="adj1" fmla="val -104252"/>
              <a:gd name="adj2" fmla="val 13433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000" b="1" dirty="0">
                <a:solidFill>
                  <a:schemeClr val="tx1"/>
                </a:solidFill>
                <a:latin typeface="隶书" panose="02010509060101010101" pitchFamily="49" charset="-122"/>
                <a:ea typeface="隶书" panose="02010509060101010101" pitchFamily="49" charset="-122"/>
              </a:rPr>
              <a:t>救命稻草！</a:t>
            </a:r>
          </a:p>
        </p:txBody>
      </p:sp>
      <p:sp>
        <p:nvSpPr>
          <p:cNvPr id="3" name="内容占位符 2"/>
          <p:cNvSpPr>
            <a:spLocks noGrp="1"/>
          </p:cNvSpPr>
          <p:nvPr>
            <p:ph idx="1"/>
          </p:nvPr>
        </p:nvSpPr>
        <p:spPr>
          <a:xfrm>
            <a:off x="395288" y="260350"/>
            <a:ext cx="8291512" cy="1152525"/>
          </a:xfrm>
        </p:spPr>
        <p:txBody>
          <a:bodyPr/>
          <a:lstStyle/>
          <a:p>
            <a:pPr marL="400050" lvl="1" indent="0">
              <a:buNone/>
            </a:pPr>
            <a:r>
              <a:rPr lang="en-US" altLang="zh-CN" dirty="0"/>
              <a:t>2010</a:t>
            </a:r>
            <a:r>
              <a:rPr lang="zh-CN" altLang="en-US" dirty="0"/>
              <a:t>年中葡公司确认售后租回交易中的资产转让收益</a:t>
            </a:r>
            <a:r>
              <a:rPr lang="en-US" altLang="zh-CN" dirty="0"/>
              <a:t>29 951.92</a:t>
            </a:r>
            <a:r>
              <a:rPr lang="zh-CN" altLang="en-US" dirty="0"/>
              <a:t>万元。</a:t>
            </a:r>
            <a:endParaRPr lang="en-US" altLang="zh-CN" dirty="0"/>
          </a:p>
        </p:txBody>
      </p:sp>
      <p:graphicFrame>
        <p:nvGraphicFramePr>
          <p:cNvPr id="4" name="表格 3"/>
          <p:cNvGraphicFramePr>
            <a:graphicFrameLocks noGrp="1"/>
          </p:cNvGraphicFramePr>
          <p:nvPr/>
        </p:nvGraphicFramePr>
        <p:xfrm>
          <a:off x="760413" y="1957388"/>
          <a:ext cx="7561261" cy="3541836"/>
        </p:xfrm>
        <a:graphic>
          <a:graphicData uri="http://schemas.openxmlformats.org/drawingml/2006/table">
            <a:tbl>
              <a:tblPr/>
              <a:tblGrid>
                <a:gridCol w="3474093">
                  <a:extLst>
                    <a:ext uri="{9D8B030D-6E8A-4147-A177-3AD203B41FA5}">
                      <a16:colId xmlns:a16="http://schemas.microsoft.com/office/drawing/2014/main" val="20000"/>
                    </a:ext>
                  </a:extLst>
                </a:gridCol>
                <a:gridCol w="2043584">
                  <a:extLst>
                    <a:ext uri="{9D8B030D-6E8A-4147-A177-3AD203B41FA5}">
                      <a16:colId xmlns:a16="http://schemas.microsoft.com/office/drawing/2014/main" val="20001"/>
                    </a:ext>
                  </a:extLst>
                </a:gridCol>
                <a:gridCol w="2043584">
                  <a:extLst>
                    <a:ext uri="{9D8B030D-6E8A-4147-A177-3AD203B41FA5}">
                      <a16:colId xmlns:a16="http://schemas.microsoft.com/office/drawing/2014/main" val="20002"/>
                    </a:ext>
                  </a:extLst>
                </a:gridCol>
              </a:tblGrid>
              <a:tr h="261847">
                <a:tc>
                  <a:txBody>
                    <a:bodyPr/>
                    <a:lstStyle/>
                    <a:p>
                      <a:pPr algn="l" fontAlgn="ctr"/>
                      <a:r>
                        <a:rPr lang="zh-CN" altLang="en-US" sz="2000" b="0" i="0" u="none" strike="noStrike" dirty="0">
                          <a:solidFill>
                            <a:srgbClr val="000000"/>
                          </a:solidFill>
                          <a:latin typeface="宋体" panose="02010600030101010101" pitchFamily="2" charset="-122"/>
                        </a:rPr>
                        <a:t>　</a:t>
                      </a:r>
                    </a:p>
                  </a:txBody>
                  <a:tcPr marL="9526" marR="9526"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0" i="0" u="none" strike="noStrike" dirty="0">
                          <a:solidFill>
                            <a:srgbClr val="000000"/>
                          </a:solidFill>
                          <a:latin typeface="宋体" panose="02010600030101010101" pitchFamily="2" charset="-122"/>
                        </a:rPr>
                        <a:t>2010</a:t>
                      </a:r>
                      <a:r>
                        <a:rPr lang="zh-CN" altLang="en-US" sz="2000" b="0" i="0" u="none" strike="noStrike" dirty="0">
                          <a:solidFill>
                            <a:srgbClr val="000000"/>
                          </a:solidFill>
                          <a:latin typeface="宋体" panose="02010600030101010101" pitchFamily="2" charset="-122"/>
                        </a:rPr>
                        <a:t>年</a:t>
                      </a:r>
                    </a:p>
                  </a:txBody>
                  <a:tcPr marL="9526" marR="9526"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2000" b="0" i="0" u="none" strike="noStrike">
                          <a:solidFill>
                            <a:srgbClr val="000000"/>
                          </a:solidFill>
                          <a:latin typeface="宋体" panose="02010600030101010101" pitchFamily="2" charset="-122"/>
                        </a:rPr>
                        <a:t>2009</a:t>
                      </a:r>
                      <a:r>
                        <a:rPr lang="zh-CN" altLang="en-US" sz="2000" b="0" i="0" u="none" strike="noStrike">
                          <a:solidFill>
                            <a:srgbClr val="000000"/>
                          </a:solidFill>
                          <a:latin typeface="宋体" panose="02010600030101010101" pitchFamily="2" charset="-122"/>
                        </a:rPr>
                        <a:t>年</a:t>
                      </a:r>
                    </a:p>
                  </a:txBody>
                  <a:tcPr marL="9526" marR="9526"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fontAlgn="ctr"/>
                      <a:r>
                        <a:rPr lang="zh-CN" altLang="en-US" sz="2000" b="0" i="0" u="none" strike="noStrike">
                          <a:solidFill>
                            <a:srgbClr val="000000"/>
                          </a:solidFill>
                          <a:latin typeface="宋体" panose="02010600030101010101" pitchFamily="2" charset="-122"/>
                        </a:rPr>
                        <a:t>营业收入</a:t>
                      </a:r>
                    </a:p>
                  </a:txBody>
                  <a:tcPr marL="9526" marR="9526"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zh-CN" sz="2000" b="0" i="0" u="none" strike="noStrike" dirty="0">
                          <a:solidFill>
                            <a:srgbClr val="000000"/>
                          </a:solidFill>
                          <a:latin typeface="宋体" panose="02010600030101010101" pitchFamily="2" charset="-122"/>
                        </a:rPr>
                        <a:t>487,870,995 </a:t>
                      </a:r>
                    </a:p>
                  </a:txBody>
                  <a:tcPr marL="9526" marR="9526"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zh-CN" sz="2000" b="0" i="0" u="none" strike="noStrike" dirty="0">
                          <a:solidFill>
                            <a:srgbClr val="000000"/>
                          </a:solidFill>
                          <a:latin typeface="宋体" panose="02010600030101010101" pitchFamily="2" charset="-122"/>
                        </a:rPr>
                        <a:t>345,929,566 </a:t>
                      </a:r>
                    </a:p>
                  </a:txBody>
                  <a:tcPr marL="9526" marR="9526"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61847">
                <a:tc>
                  <a:txBody>
                    <a:bodyPr/>
                    <a:lstStyle/>
                    <a:p>
                      <a:pPr algn="l" fontAlgn="ctr"/>
                      <a:r>
                        <a:rPr lang="zh-CN" altLang="en-US" sz="2000" b="0" i="0" u="none" strike="noStrike">
                          <a:solidFill>
                            <a:srgbClr val="000000"/>
                          </a:solidFill>
                          <a:latin typeface="宋体" panose="02010600030101010101" pitchFamily="2" charset="-122"/>
                        </a:rPr>
                        <a:t>营业成本</a:t>
                      </a:r>
                    </a:p>
                  </a:txBody>
                  <a:tcPr marL="9526" marR="9526" marT="9525" marB="0" anchor="ctr">
                    <a:lnL>
                      <a:noFill/>
                    </a:lnL>
                    <a:lnR>
                      <a:noFill/>
                    </a:lnR>
                    <a:lnT>
                      <a:noFill/>
                    </a:lnT>
                    <a:lnB>
                      <a:noFill/>
                    </a:lnB>
                  </a:tcPr>
                </a:tc>
                <a:tc>
                  <a:txBody>
                    <a:bodyPr/>
                    <a:lstStyle/>
                    <a:p>
                      <a:pPr algn="r" fontAlgn="ctr"/>
                      <a:r>
                        <a:rPr lang="en-US" altLang="zh-CN" sz="2000" b="0" i="0" u="none" strike="noStrike" dirty="0">
                          <a:solidFill>
                            <a:srgbClr val="000000"/>
                          </a:solidFill>
                          <a:latin typeface="宋体" panose="02010600030101010101" pitchFamily="2" charset="-122"/>
                        </a:rPr>
                        <a:t>735,315,298 </a:t>
                      </a:r>
                    </a:p>
                  </a:txBody>
                  <a:tcPr marL="9526" marR="9526" marT="9525" marB="0" anchor="ctr">
                    <a:lnL>
                      <a:noFill/>
                    </a:lnL>
                    <a:lnR>
                      <a:noFill/>
                    </a:lnR>
                    <a:lnT>
                      <a:noFill/>
                    </a:lnT>
                    <a:lnB>
                      <a:noFill/>
                    </a:lnB>
                  </a:tcPr>
                </a:tc>
                <a:tc>
                  <a:txBody>
                    <a:bodyPr/>
                    <a:lstStyle/>
                    <a:p>
                      <a:pPr algn="r" fontAlgn="ctr"/>
                      <a:r>
                        <a:rPr lang="en-US" altLang="zh-CN" sz="2000" b="0" i="0" u="none" strike="noStrike" dirty="0">
                          <a:solidFill>
                            <a:srgbClr val="000000"/>
                          </a:solidFill>
                          <a:latin typeface="宋体" panose="02010600030101010101" pitchFamily="2" charset="-122"/>
                        </a:rPr>
                        <a:t>680,643,029 </a:t>
                      </a:r>
                    </a:p>
                  </a:txBody>
                  <a:tcPr marL="9526" marR="9526" marT="9525" marB="0" anchor="ctr">
                    <a:lnL>
                      <a:noFill/>
                    </a:lnL>
                    <a:lnR>
                      <a:noFill/>
                    </a:lnR>
                    <a:lnT>
                      <a:noFill/>
                    </a:lnT>
                    <a:lnB>
                      <a:noFill/>
                    </a:lnB>
                  </a:tcPr>
                </a:tc>
                <a:extLst>
                  <a:ext uri="{0D108BD9-81ED-4DB2-BD59-A6C34878D82A}">
                    <a16:rowId xmlns:a16="http://schemas.microsoft.com/office/drawing/2014/main" val="10002"/>
                  </a:ext>
                </a:extLst>
              </a:tr>
              <a:tr h="261847">
                <a:tc>
                  <a:txBody>
                    <a:bodyPr/>
                    <a:lstStyle/>
                    <a:p>
                      <a:pPr algn="l" fontAlgn="ctr"/>
                      <a:r>
                        <a:rPr lang="zh-CN" altLang="en-US" sz="2000" b="0" i="0" u="none" strike="noStrike">
                          <a:solidFill>
                            <a:srgbClr val="000000"/>
                          </a:solidFill>
                          <a:latin typeface="宋体" panose="02010600030101010101" pitchFamily="2" charset="-122"/>
                        </a:rPr>
                        <a:t>营业利润</a:t>
                      </a:r>
                    </a:p>
                  </a:txBody>
                  <a:tcPr marL="9526" marR="9526" marT="9525" marB="0" anchor="ctr">
                    <a:lnL>
                      <a:noFill/>
                    </a:lnL>
                    <a:lnR>
                      <a:noFill/>
                    </a:lnR>
                    <a:lnT>
                      <a:noFill/>
                    </a:lnT>
                    <a:lnB>
                      <a:noFill/>
                    </a:lnB>
                  </a:tcPr>
                </a:tc>
                <a:tc>
                  <a:txBody>
                    <a:bodyPr/>
                    <a:lstStyle/>
                    <a:p>
                      <a:pPr algn="r" fontAlgn="ctr"/>
                      <a:r>
                        <a:rPr lang="en-US" altLang="zh-CN" sz="2000" b="0" i="0" u="none" strike="noStrike">
                          <a:solidFill>
                            <a:srgbClr val="000000"/>
                          </a:solidFill>
                          <a:latin typeface="宋体" panose="02010600030101010101" pitchFamily="2" charset="-122"/>
                        </a:rPr>
                        <a:t>-258,407,932 </a:t>
                      </a:r>
                    </a:p>
                  </a:txBody>
                  <a:tcPr marL="9526" marR="9526" marT="9525" marB="0" anchor="ctr">
                    <a:lnL>
                      <a:noFill/>
                    </a:lnL>
                    <a:lnR>
                      <a:noFill/>
                    </a:lnR>
                    <a:lnT>
                      <a:noFill/>
                    </a:lnT>
                    <a:lnB>
                      <a:noFill/>
                    </a:lnB>
                  </a:tcPr>
                </a:tc>
                <a:tc>
                  <a:txBody>
                    <a:bodyPr/>
                    <a:lstStyle/>
                    <a:p>
                      <a:pPr algn="r" fontAlgn="ctr"/>
                      <a:r>
                        <a:rPr lang="en-US" altLang="zh-CN" sz="2000" b="0" i="0" u="none" strike="noStrike" dirty="0">
                          <a:solidFill>
                            <a:srgbClr val="000000"/>
                          </a:solidFill>
                          <a:latin typeface="宋体" panose="02010600030101010101" pitchFamily="2" charset="-122"/>
                        </a:rPr>
                        <a:t>-330,332,802 </a:t>
                      </a:r>
                    </a:p>
                  </a:txBody>
                  <a:tcPr marL="9526" marR="9526" marT="9525" marB="0" anchor="ctr">
                    <a:lnL>
                      <a:noFill/>
                    </a:lnL>
                    <a:lnR>
                      <a:noFill/>
                    </a:lnR>
                    <a:lnT>
                      <a:noFill/>
                    </a:lnT>
                    <a:lnB>
                      <a:noFill/>
                    </a:lnB>
                  </a:tcPr>
                </a:tc>
                <a:extLst>
                  <a:ext uri="{0D108BD9-81ED-4DB2-BD59-A6C34878D82A}">
                    <a16:rowId xmlns:a16="http://schemas.microsoft.com/office/drawing/2014/main" val="10003"/>
                  </a:ext>
                </a:extLst>
              </a:tr>
              <a:tr h="398586">
                <a:tc>
                  <a:txBody>
                    <a:bodyPr/>
                    <a:lstStyle/>
                    <a:p>
                      <a:pPr algn="l" fontAlgn="ctr"/>
                      <a:r>
                        <a:rPr lang="zh-CN" altLang="en-US" sz="2000" b="0" i="0" u="none" strike="noStrike">
                          <a:solidFill>
                            <a:srgbClr val="000000"/>
                          </a:solidFill>
                          <a:latin typeface="宋体" panose="02010600030101010101" pitchFamily="2" charset="-122"/>
                        </a:rPr>
                        <a:t>营业外收入</a:t>
                      </a:r>
                    </a:p>
                  </a:txBody>
                  <a:tcPr marL="9526" marR="9526" marT="9525" marB="0" anchor="ctr">
                    <a:lnL>
                      <a:noFill/>
                    </a:lnL>
                    <a:lnR>
                      <a:noFill/>
                    </a:lnR>
                    <a:lnT>
                      <a:noFill/>
                    </a:lnT>
                    <a:lnB>
                      <a:noFill/>
                    </a:lnB>
                  </a:tcPr>
                </a:tc>
                <a:tc>
                  <a:txBody>
                    <a:bodyPr/>
                    <a:lstStyle/>
                    <a:p>
                      <a:pPr algn="r" fontAlgn="ctr"/>
                      <a:r>
                        <a:rPr lang="en-US" altLang="zh-CN" sz="2000" b="0" i="0" u="none" strike="noStrike" dirty="0">
                          <a:solidFill>
                            <a:srgbClr val="000000"/>
                          </a:solidFill>
                          <a:latin typeface="宋体" panose="02010600030101010101" pitchFamily="2" charset="-122"/>
                        </a:rPr>
                        <a:t>355,446,398 </a:t>
                      </a:r>
                    </a:p>
                  </a:txBody>
                  <a:tcPr marL="9526" marR="9526" marT="9525" marB="0" anchor="ctr">
                    <a:lnL>
                      <a:noFill/>
                    </a:lnL>
                    <a:lnR>
                      <a:noFill/>
                    </a:lnR>
                    <a:lnT>
                      <a:noFill/>
                    </a:lnT>
                    <a:lnB>
                      <a:noFill/>
                    </a:lnB>
                  </a:tcPr>
                </a:tc>
                <a:tc>
                  <a:txBody>
                    <a:bodyPr/>
                    <a:lstStyle/>
                    <a:p>
                      <a:pPr algn="r" fontAlgn="ctr"/>
                      <a:r>
                        <a:rPr lang="en-US" altLang="zh-CN" sz="2000" b="0" i="0" u="none" strike="noStrike" dirty="0">
                          <a:solidFill>
                            <a:srgbClr val="000000"/>
                          </a:solidFill>
                          <a:latin typeface="宋体" panose="02010600030101010101" pitchFamily="2" charset="-122"/>
                        </a:rPr>
                        <a:t>100,754,952 </a:t>
                      </a:r>
                    </a:p>
                  </a:txBody>
                  <a:tcPr marL="9526" marR="9526" marT="9525" marB="0" anchor="ctr">
                    <a:lnL>
                      <a:noFill/>
                    </a:lnL>
                    <a:lnR>
                      <a:noFill/>
                    </a:lnR>
                    <a:lnT>
                      <a:noFill/>
                    </a:lnT>
                    <a:lnB>
                      <a:noFill/>
                    </a:lnB>
                  </a:tcPr>
                </a:tc>
                <a:extLst>
                  <a:ext uri="{0D108BD9-81ED-4DB2-BD59-A6C34878D82A}">
                    <a16:rowId xmlns:a16="http://schemas.microsoft.com/office/drawing/2014/main" val="10004"/>
                  </a:ext>
                </a:extLst>
              </a:tr>
              <a:tr h="261847">
                <a:tc>
                  <a:txBody>
                    <a:bodyPr/>
                    <a:lstStyle/>
                    <a:p>
                      <a:pPr algn="l" fontAlgn="ctr"/>
                      <a:r>
                        <a:rPr lang="zh-CN" altLang="en-US" sz="2000" b="0" i="0" u="none" strike="noStrike">
                          <a:solidFill>
                            <a:srgbClr val="000000"/>
                          </a:solidFill>
                          <a:latin typeface="宋体" panose="02010600030101010101" pitchFamily="2" charset="-122"/>
                        </a:rPr>
                        <a:t>营业外支出</a:t>
                      </a:r>
                    </a:p>
                  </a:txBody>
                  <a:tcPr marL="9526" marR="9526" marT="9525" marB="0" anchor="ctr">
                    <a:lnL>
                      <a:noFill/>
                    </a:lnL>
                    <a:lnR>
                      <a:noFill/>
                    </a:lnR>
                    <a:lnT>
                      <a:noFill/>
                    </a:lnT>
                    <a:lnB>
                      <a:noFill/>
                    </a:lnB>
                  </a:tcPr>
                </a:tc>
                <a:tc>
                  <a:txBody>
                    <a:bodyPr/>
                    <a:lstStyle/>
                    <a:p>
                      <a:pPr algn="r" fontAlgn="ctr"/>
                      <a:r>
                        <a:rPr lang="en-US" altLang="zh-CN" sz="2000" b="0" i="0" u="none" strike="noStrike" dirty="0">
                          <a:solidFill>
                            <a:srgbClr val="000000"/>
                          </a:solidFill>
                          <a:latin typeface="宋体" panose="02010600030101010101" pitchFamily="2" charset="-122"/>
                        </a:rPr>
                        <a:t>1,925,998 </a:t>
                      </a:r>
                    </a:p>
                  </a:txBody>
                  <a:tcPr marL="9526" marR="9526" marT="9525" marB="0" anchor="ctr">
                    <a:lnL>
                      <a:noFill/>
                    </a:lnL>
                    <a:lnR>
                      <a:noFill/>
                    </a:lnR>
                    <a:lnT>
                      <a:noFill/>
                    </a:lnT>
                    <a:lnB>
                      <a:noFill/>
                    </a:lnB>
                  </a:tcPr>
                </a:tc>
                <a:tc>
                  <a:txBody>
                    <a:bodyPr/>
                    <a:lstStyle/>
                    <a:p>
                      <a:pPr algn="r" fontAlgn="ctr"/>
                      <a:r>
                        <a:rPr lang="en-US" altLang="zh-CN" sz="2000" b="0" i="0" u="none" strike="noStrike" dirty="0">
                          <a:solidFill>
                            <a:srgbClr val="000000"/>
                          </a:solidFill>
                          <a:latin typeface="宋体" panose="02010600030101010101" pitchFamily="2" charset="-122"/>
                        </a:rPr>
                        <a:t>2,502,916 </a:t>
                      </a:r>
                    </a:p>
                  </a:txBody>
                  <a:tcPr marL="9526" marR="9526" marT="9525" marB="0" anchor="ctr">
                    <a:lnL>
                      <a:noFill/>
                    </a:lnL>
                    <a:lnR>
                      <a:noFill/>
                    </a:lnR>
                    <a:lnT>
                      <a:noFill/>
                    </a:lnT>
                    <a:lnB>
                      <a:noFill/>
                    </a:lnB>
                  </a:tcPr>
                </a:tc>
                <a:extLst>
                  <a:ext uri="{0D108BD9-81ED-4DB2-BD59-A6C34878D82A}">
                    <a16:rowId xmlns:a16="http://schemas.microsoft.com/office/drawing/2014/main" val="10005"/>
                  </a:ext>
                </a:extLst>
              </a:tr>
              <a:tr h="261847">
                <a:tc>
                  <a:txBody>
                    <a:bodyPr/>
                    <a:lstStyle/>
                    <a:p>
                      <a:pPr algn="l" fontAlgn="ctr"/>
                      <a:r>
                        <a:rPr lang="zh-CN" altLang="en-US" sz="2000" b="0" i="0" u="none" strike="noStrike">
                          <a:solidFill>
                            <a:srgbClr val="000000"/>
                          </a:solidFill>
                          <a:latin typeface="宋体" panose="02010600030101010101" pitchFamily="2" charset="-122"/>
                        </a:rPr>
                        <a:t>税前利润</a:t>
                      </a:r>
                    </a:p>
                  </a:txBody>
                  <a:tcPr marL="9526" marR="9526" marT="9525" marB="0" anchor="ctr">
                    <a:lnL>
                      <a:noFill/>
                    </a:lnL>
                    <a:lnR>
                      <a:noFill/>
                    </a:lnR>
                    <a:lnT>
                      <a:noFill/>
                    </a:lnT>
                    <a:lnB>
                      <a:noFill/>
                    </a:lnB>
                  </a:tcPr>
                </a:tc>
                <a:tc>
                  <a:txBody>
                    <a:bodyPr/>
                    <a:lstStyle/>
                    <a:p>
                      <a:pPr algn="r" fontAlgn="ctr"/>
                      <a:r>
                        <a:rPr lang="en-US" altLang="zh-CN" sz="2000" b="0" i="0" u="none" strike="noStrike">
                          <a:solidFill>
                            <a:srgbClr val="000000"/>
                          </a:solidFill>
                          <a:latin typeface="宋体" panose="02010600030101010101" pitchFamily="2" charset="-122"/>
                        </a:rPr>
                        <a:t>95,112,468 </a:t>
                      </a:r>
                    </a:p>
                  </a:txBody>
                  <a:tcPr marL="9526" marR="9526" marT="9525" marB="0" anchor="ctr">
                    <a:lnL>
                      <a:noFill/>
                    </a:lnL>
                    <a:lnR>
                      <a:noFill/>
                    </a:lnR>
                    <a:lnT>
                      <a:noFill/>
                    </a:lnT>
                    <a:lnB>
                      <a:noFill/>
                    </a:lnB>
                  </a:tcPr>
                </a:tc>
                <a:tc>
                  <a:txBody>
                    <a:bodyPr/>
                    <a:lstStyle/>
                    <a:p>
                      <a:pPr algn="r" fontAlgn="ctr"/>
                      <a:r>
                        <a:rPr lang="en-US" altLang="zh-CN" sz="2000" b="0" i="0" u="none" strike="noStrike" dirty="0">
                          <a:solidFill>
                            <a:srgbClr val="000000"/>
                          </a:solidFill>
                          <a:latin typeface="宋体" panose="02010600030101010101" pitchFamily="2" charset="-122"/>
                        </a:rPr>
                        <a:t>-232,080,766 </a:t>
                      </a:r>
                    </a:p>
                  </a:txBody>
                  <a:tcPr marL="9526" marR="9526" marT="9525" marB="0" anchor="ctr">
                    <a:lnL>
                      <a:noFill/>
                    </a:lnL>
                    <a:lnR>
                      <a:noFill/>
                    </a:lnR>
                    <a:lnT>
                      <a:noFill/>
                    </a:lnT>
                    <a:lnB>
                      <a:noFill/>
                    </a:lnB>
                  </a:tcPr>
                </a:tc>
                <a:extLst>
                  <a:ext uri="{0D108BD9-81ED-4DB2-BD59-A6C34878D82A}">
                    <a16:rowId xmlns:a16="http://schemas.microsoft.com/office/drawing/2014/main" val="10006"/>
                  </a:ext>
                </a:extLst>
              </a:tr>
              <a:tr h="261847">
                <a:tc>
                  <a:txBody>
                    <a:bodyPr/>
                    <a:lstStyle/>
                    <a:p>
                      <a:pPr algn="l" fontAlgn="ctr"/>
                      <a:r>
                        <a:rPr lang="zh-CN" altLang="en-US" sz="2000" b="0" i="0" u="none" strike="noStrike">
                          <a:solidFill>
                            <a:srgbClr val="000000"/>
                          </a:solidFill>
                          <a:latin typeface="宋体" panose="02010600030101010101" pitchFamily="2" charset="-122"/>
                        </a:rPr>
                        <a:t>净利润</a:t>
                      </a:r>
                    </a:p>
                  </a:txBody>
                  <a:tcPr marL="9526" marR="9526" marT="9525" marB="0" anchor="ctr">
                    <a:lnL>
                      <a:noFill/>
                    </a:lnL>
                    <a:lnR>
                      <a:noFill/>
                    </a:lnR>
                    <a:lnT>
                      <a:noFill/>
                    </a:lnT>
                    <a:lnB>
                      <a:noFill/>
                    </a:lnB>
                  </a:tcPr>
                </a:tc>
                <a:tc>
                  <a:txBody>
                    <a:bodyPr/>
                    <a:lstStyle/>
                    <a:p>
                      <a:pPr algn="r" fontAlgn="ctr"/>
                      <a:r>
                        <a:rPr lang="en-US" altLang="zh-CN" sz="2000" b="0" i="0" u="none" strike="noStrike">
                          <a:solidFill>
                            <a:srgbClr val="000000"/>
                          </a:solidFill>
                          <a:latin typeface="宋体" panose="02010600030101010101" pitchFamily="2" charset="-122"/>
                        </a:rPr>
                        <a:t>90,443,154 </a:t>
                      </a:r>
                    </a:p>
                  </a:txBody>
                  <a:tcPr marL="9526" marR="9526" marT="9525" marB="0" anchor="ctr">
                    <a:lnL>
                      <a:noFill/>
                    </a:lnL>
                    <a:lnR>
                      <a:noFill/>
                    </a:lnR>
                    <a:lnT>
                      <a:noFill/>
                    </a:lnT>
                    <a:lnB>
                      <a:noFill/>
                    </a:lnB>
                  </a:tcPr>
                </a:tc>
                <a:tc>
                  <a:txBody>
                    <a:bodyPr/>
                    <a:lstStyle/>
                    <a:p>
                      <a:pPr algn="r" fontAlgn="ctr"/>
                      <a:r>
                        <a:rPr lang="en-US" altLang="zh-CN" sz="2000" b="0" i="0" u="none" strike="noStrike" dirty="0">
                          <a:solidFill>
                            <a:srgbClr val="000000"/>
                          </a:solidFill>
                          <a:latin typeface="宋体" panose="02010600030101010101" pitchFamily="2" charset="-122"/>
                        </a:rPr>
                        <a:t>-232,706,590 </a:t>
                      </a:r>
                    </a:p>
                  </a:txBody>
                  <a:tcPr marL="9526" marR="9526" marT="9525" marB="0" anchor="ctr">
                    <a:lnL>
                      <a:noFill/>
                    </a:lnL>
                    <a:lnR>
                      <a:noFill/>
                    </a:lnR>
                    <a:lnT>
                      <a:noFill/>
                    </a:lnT>
                    <a:lnB>
                      <a:noFill/>
                    </a:lnB>
                  </a:tcPr>
                </a:tc>
                <a:extLst>
                  <a:ext uri="{0D108BD9-81ED-4DB2-BD59-A6C34878D82A}">
                    <a16:rowId xmlns:a16="http://schemas.microsoft.com/office/drawing/2014/main" val="10007"/>
                  </a:ext>
                </a:extLst>
              </a:tr>
              <a:tr h="261847">
                <a:tc>
                  <a:txBody>
                    <a:bodyPr/>
                    <a:lstStyle/>
                    <a:p>
                      <a:pPr algn="l" fontAlgn="ctr"/>
                      <a:r>
                        <a:rPr lang="zh-CN" altLang="en-US" sz="2000" b="0" i="0" u="none" strike="noStrike">
                          <a:solidFill>
                            <a:srgbClr val="000000"/>
                          </a:solidFill>
                          <a:latin typeface="宋体" panose="02010600030101010101" pitchFamily="2" charset="-122"/>
                        </a:rPr>
                        <a:t>归属于母公司股东的净利润</a:t>
                      </a:r>
                    </a:p>
                  </a:txBody>
                  <a:tcPr marL="9526" marR="9526" marT="9525" marB="0" anchor="ctr">
                    <a:lnL>
                      <a:noFill/>
                    </a:lnL>
                    <a:lnR>
                      <a:noFill/>
                    </a:lnR>
                    <a:lnT>
                      <a:noFill/>
                    </a:lnT>
                    <a:lnB>
                      <a:noFill/>
                    </a:lnB>
                  </a:tcPr>
                </a:tc>
                <a:tc>
                  <a:txBody>
                    <a:bodyPr/>
                    <a:lstStyle/>
                    <a:p>
                      <a:pPr algn="r" fontAlgn="ctr"/>
                      <a:r>
                        <a:rPr lang="en-US" altLang="zh-CN" sz="2000" b="0" i="0" u="none" strike="noStrike">
                          <a:solidFill>
                            <a:srgbClr val="000000"/>
                          </a:solidFill>
                          <a:latin typeface="宋体" panose="02010600030101010101" pitchFamily="2" charset="-122"/>
                        </a:rPr>
                        <a:t>76,375,368 </a:t>
                      </a:r>
                    </a:p>
                  </a:txBody>
                  <a:tcPr marL="9526" marR="9526" marT="9525" marB="0" anchor="ctr">
                    <a:lnL>
                      <a:noFill/>
                    </a:lnL>
                    <a:lnR>
                      <a:noFill/>
                    </a:lnR>
                    <a:lnT>
                      <a:noFill/>
                    </a:lnT>
                    <a:lnB>
                      <a:noFill/>
                    </a:lnB>
                  </a:tcPr>
                </a:tc>
                <a:tc>
                  <a:txBody>
                    <a:bodyPr/>
                    <a:lstStyle/>
                    <a:p>
                      <a:pPr algn="r" fontAlgn="ctr"/>
                      <a:r>
                        <a:rPr lang="en-US" altLang="zh-CN" sz="2000" b="0" i="0" u="none" strike="noStrike" dirty="0">
                          <a:solidFill>
                            <a:srgbClr val="000000"/>
                          </a:solidFill>
                          <a:latin typeface="宋体" panose="02010600030101010101" pitchFamily="2" charset="-122"/>
                        </a:rPr>
                        <a:t>-208,127,903 </a:t>
                      </a:r>
                    </a:p>
                  </a:txBody>
                  <a:tcPr marL="9526" marR="9526" marT="9525" marB="0" anchor="ctr">
                    <a:lnL>
                      <a:noFill/>
                    </a:lnL>
                    <a:lnR>
                      <a:noFill/>
                    </a:lnR>
                    <a:lnT>
                      <a:noFill/>
                    </a:lnT>
                    <a:lnB>
                      <a:noFill/>
                    </a:lnB>
                  </a:tcPr>
                </a:tc>
                <a:extLst>
                  <a:ext uri="{0D108BD9-81ED-4DB2-BD59-A6C34878D82A}">
                    <a16:rowId xmlns:a16="http://schemas.microsoft.com/office/drawing/2014/main" val="10008"/>
                  </a:ext>
                </a:extLst>
              </a:tr>
              <a:tr h="261847">
                <a:tc>
                  <a:txBody>
                    <a:bodyPr/>
                    <a:lstStyle/>
                    <a:p>
                      <a:pPr algn="l" fontAlgn="ctr"/>
                      <a:r>
                        <a:rPr lang="zh-CN" altLang="en-US" sz="2000" b="0" i="0" u="none" strike="noStrike">
                          <a:solidFill>
                            <a:srgbClr val="000000"/>
                          </a:solidFill>
                          <a:latin typeface="宋体" panose="02010600030101010101" pitchFamily="2" charset="-122"/>
                        </a:rPr>
                        <a:t>少数股东净利润</a:t>
                      </a:r>
                    </a:p>
                  </a:txBody>
                  <a:tcPr marL="9526" marR="9526" marT="9525" marB="0" anchor="ctr">
                    <a:lnL>
                      <a:noFill/>
                    </a:lnL>
                    <a:lnR>
                      <a:noFill/>
                    </a:lnR>
                    <a:lnT>
                      <a:noFill/>
                    </a:lnT>
                    <a:lnB>
                      <a:noFill/>
                    </a:lnB>
                  </a:tcPr>
                </a:tc>
                <a:tc>
                  <a:txBody>
                    <a:bodyPr/>
                    <a:lstStyle/>
                    <a:p>
                      <a:pPr algn="r" fontAlgn="ctr"/>
                      <a:r>
                        <a:rPr lang="en-US" altLang="zh-CN" sz="2000" b="0" i="0" u="none" strike="noStrike">
                          <a:solidFill>
                            <a:srgbClr val="000000"/>
                          </a:solidFill>
                          <a:latin typeface="宋体" panose="02010600030101010101" pitchFamily="2" charset="-122"/>
                        </a:rPr>
                        <a:t>14,067,786 </a:t>
                      </a:r>
                    </a:p>
                  </a:txBody>
                  <a:tcPr marL="9526" marR="9526" marT="9525" marB="0" anchor="ctr">
                    <a:lnL>
                      <a:noFill/>
                    </a:lnL>
                    <a:lnR>
                      <a:noFill/>
                    </a:lnR>
                    <a:lnT>
                      <a:noFill/>
                    </a:lnT>
                    <a:lnB>
                      <a:noFill/>
                    </a:lnB>
                  </a:tcPr>
                </a:tc>
                <a:tc>
                  <a:txBody>
                    <a:bodyPr/>
                    <a:lstStyle/>
                    <a:p>
                      <a:pPr algn="r" fontAlgn="ctr"/>
                      <a:r>
                        <a:rPr lang="en-US" altLang="zh-CN" sz="2000" b="0" i="0" u="none" strike="noStrike" dirty="0">
                          <a:solidFill>
                            <a:srgbClr val="000000"/>
                          </a:solidFill>
                          <a:latin typeface="宋体" panose="02010600030101010101" pitchFamily="2" charset="-122"/>
                        </a:rPr>
                        <a:t>-24,578,687 </a:t>
                      </a:r>
                    </a:p>
                  </a:txBody>
                  <a:tcPr marL="9526" marR="9526" marT="9525" marB="0" anchor="ctr">
                    <a:lnL>
                      <a:noFill/>
                    </a:lnL>
                    <a:lnR>
                      <a:noFill/>
                    </a:lnR>
                    <a:lnT>
                      <a:noFill/>
                    </a:lnT>
                    <a:lnB>
                      <a:noFill/>
                    </a:lnB>
                  </a:tcPr>
                </a:tc>
                <a:extLst>
                  <a:ext uri="{0D108BD9-81ED-4DB2-BD59-A6C34878D82A}">
                    <a16:rowId xmlns:a16="http://schemas.microsoft.com/office/drawing/2014/main" val="10009"/>
                  </a:ext>
                </a:extLst>
              </a:tr>
              <a:tr h="261847">
                <a:tc>
                  <a:txBody>
                    <a:bodyPr/>
                    <a:lstStyle/>
                    <a:p>
                      <a:pPr algn="l" fontAlgn="ctr"/>
                      <a:r>
                        <a:rPr lang="zh-CN" altLang="en-US" sz="2000" b="0" i="0" u="none" strike="noStrike">
                          <a:solidFill>
                            <a:srgbClr val="000000"/>
                          </a:solidFill>
                          <a:latin typeface="宋体" panose="02010600030101010101" pitchFamily="2" charset="-122"/>
                        </a:rPr>
                        <a:t>每股收益</a:t>
                      </a:r>
                    </a:p>
                  </a:txBody>
                  <a:tcPr marL="9526" marR="9526"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CN" sz="2000" b="0" i="0" u="none" strike="noStrike" dirty="0">
                          <a:solidFill>
                            <a:srgbClr val="000000"/>
                          </a:solidFill>
                          <a:latin typeface="宋体" panose="02010600030101010101" pitchFamily="2" charset="-122"/>
                        </a:rPr>
                        <a:t>0.09 </a:t>
                      </a:r>
                    </a:p>
                  </a:txBody>
                  <a:tcPr marL="9526" marR="9526"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CN" sz="2000" b="0" i="0" u="none" strike="noStrike" dirty="0">
                          <a:solidFill>
                            <a:srgbClr val="000000"/>
                          </a:solidFill>
                          <a:latin typeface="宋体" panose="02010600030101010101" pitchFamily="2" charset="-122"/>
                        </a:rPr>
                        <a:t>-0.36 </a:t>
                      </a:r>
                    </a:p>
                  </a:txBody>
                  <a:tcPr marL="9526" marR="9526"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8" name="TextBox 7"/>
          <p:cNvSpPr txBox="1">
            <a:spLocks noChangeArrowheads="1"/>
          </p:cNvSpPr>
          <p:nvPr/>
        </p:nvSpPr>
        <p:spPr bwMode="auto">
          <a:xfrm>
            <a:off x="1331913" y="1557338"/>
            <a:ext cx="6480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lgn="ctr" eaLnBrk="1" hangingPunct="1">
              <a:spcBef>
                <a:spcPct val="0"/>
              </a:spcBef>
              <a:buClrTx/>
              <a:buSzTx/>
              <a:buFontTx/>
              <a:buNone/>
            </a:pPr>
            <a:r>
              <a:rPr lang="zh-CN" altLang="en-US" sz="2000" b="1">
                <a:latin typeface="Arial" panose="020B0604020202020204" pitchFamily="34" charset="0"/>
                <a:ea typeface="宋体" panose="02010600030101010101" pitchFamily="2" charset="-122"/>
              </a:rPr>
              <a:t>中葡公司利润表</a:t>
            </a:r>
            <a:r>
              <a:rPr lang="en-US" altLang="zh-CN" sz="2000" b="1">
                <a:latin typeface="Arial" panose="020B0604020202020204" pitchFamily="34" charset="0"/>
                <a:ea typeface="宋体" panose="02010600030101010101" pitchFamily="2" charset="-122"/>
              </a:rPr>
              <a:t>2010</a:t>
            </a:r>
            <a:r>
              <a:rPr lang="en-US" altLang="zh-CN" sz="2000" b="1">
                <a:solidFill>
                  <a:srgbClr val="0000FF"/>
                </a:solidFill>
                <a:latin typeface="Arial" panose="020B0604020202020204" pitchFamily="34" charset="0"/>
                <a:ea typeface="宋体" panose="02010600030101010101" pitchFamily="2" charset="-122"/>
              </a:rPr>
              <a:t>VS</a:t>
            </a:r>
            <a:r>
              <a:rPr lang="en-US" altLang="zh-CN" sz="2000" b="1">
                <a:latin typeface="Arial" panose="020B0604020202020204" pitchFamily="34" charset="0"/>
                <a:ea typeface="宋体" panose="02010600030101010101" pitchFamily="2" charset="-122"/>
              </a:rPr>
              <a:t>2009</a:t>
            </a:r>
            <a:endParaRPr lang="zh-CN" altLang="en-US" sz="2000" b="1">
              <a:latin typeface="Arial" panose="020B0604020202020204" pitchFamily="34" charset="0"/>
              <a:ea typeface="宋体" panose="02010600030101010101" pitchFamily="2" charset="-122"/>
            </a:endParaRPr>
          </a:p>
        </p:txBody>
      </p:sp>
      <p:sp>
        <p:nvSpPr>
          <p:cNvPr id="7" name="日期占位符 6"/>
          <p:cNvSpPr>
            <a:spLocks noGrp="1"/>
          </p:cNvSpPr>
          <p:nvPr>
            <p:ph type="dt" sz="quarter" idx="10"/>
          </p:nvPr>
        </p:nvSpPr>
        <p:spPr/>
        <p:txBody>
          <a:bodyPr/>
          <a:lstStyle/>
          <a:p>
            <a:pPr>
              <a:defRPr/>
            </a:pPr>
            <a:fld id="{21742DFA-2E92-4983-B383-CFFA8C5C23A0}" type="datetime1">
              <a:rPr lang="zh-CN" altLang="en-US"/>
              <a:t>2026/3/30</a:t>
            </a:fld>
            <a:endParaRPr lang="zh-CN" altLang="en-US" dirty="0"/>
          </a:p>
        </p:txBody>
      </p:sp>
      <p:sp>
        <p:nvSpPr>
          <p:cNvPr id="72747" name="灯片编号占位符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2DA291C9-3F8D-4B98-BF19-5FF7A681BDEE}" type="slidenum">
              <a:rPr lang="zh-CN" altLang="en-US" sz="1100" smtClean="0">
                <a:solidFill>
                  <a:srgbClr val="636363"/>
                </a:solidFill>
              </a:rPr>
              <a:t>122</a:t>
            </a:fld>
            <a:endParaRPr lang="zh-CN" altLang="en-US" sz="1100">
              <a:solidFill>
                <a:srgbClr val="636363"/>
              </a:solidFill>
            </a:endParaRPr>
          </a:p>
        </p:txBody>
      </p:sp>
      <p:sp>
        <p:nvSpPr>
          <p:cNvPr id="9" name="文本框 8"/>
          <p:cNvSpPr txBox="1"/>
          <p:nvPr/>
        </p:nvSpPr>
        <p:spPr>
          <a:xfrm>
            <a:off x="743712" y="5808123"/>
            <a:ext cx="7920880" cy="461665"/>
          </a:xfrm>
          <a:prstGeom prst="rect">
            <a:avLst/>
          </a:prstGeom>
          <a:noFill/>
        </p:spPr>
        <p:txBody>
          <a:bodyPr wrap="square" rtlCol="0">
            <a:spAutoFit/>
          </a:bodyPr>
          <a:lstStyle/>
          <a:p>
            <a:pPr marL="342900" indent="-342900">
              <a:buFont typeface="Wingdings" panose="05000000000000000000" pitchFamily="2" charset="2"/>
              <a:buChar char="Ø"/>
            </a:pPr>
            <a:r>
              <a:rPr lang="zh-CN" altLang="en-US" b="1" dirty="0">
                <a:solidFill>
                  <a:srgbClr val="0000FF"/>
                </a:solidFill>
                <a:latin typeface="华文行楷" panose="02010800040101010101" pitchFamily="2" charset="-122"/>
                <a:ea typeface="华文行楷" panose="02010800040101010101" pitchFamily="2" charset="-122"/>
              </a:rPr>
              <a:t>事实上，该公司</a:t>
            </a:r>
            <a:r>
              <a:rPr lang="en-US" altLang="zh-CN" b="1" dirty="0">
                <a:solidFill>
                  <a:srgbClr val="0000FF"/>
                </a:solidFill>
                <a:latin typeface="华文行楷" panose="02010800040101010101" pitchFamily="2" charset="-122"/>
                <a:ea typeface="华文行楷" panose="02010800040101010101" pitchFamily="2" charset="-122"/>
              </a:rPr>
              <a:t>2014-2018</a:t>
            </a:r>
            <a:r>
              <a:rPr lang="zh-CN" altLang="en-US" b="1" dirty="0">
                <a:solidFill>
                  <a:srgbClr val="0000FF"/>
                </a:solidFill>
                <a:latin typeface="华文行楷" panose="02010800040101010101" pitchFamily="2" charset="-122"/>
                <a:ea typeface="华文行楷" panose="02010800040101010101" pitchFamily="2" charset="-122"/>
              </a:rPr>
              <a:t>年不断发布租赁展期公告！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内容占位符 2"/>
          <p:cNvSpPr>
            <a:spLocks noGrp="1"/>
          </p:cNvSpPr>
          <p:nvPr>
            <p:ph idx="1"/>
          </p:nvPr>
        </p:nvSpPr>
        <p:spPr>
          <a:xfrm>
            <a:off x="611560" y="620688"/>
            <a:ext cx="8424490" cy="5903937"/>
          </a:xfrm>
        </p:spPr>
        <p:txBody>
          <a:bodyPr/>
          <a:lstStyle/>
          <a:p>
            <a:r>
              <a:rPr lang="zh-CN" altLang="en-US" sz="2800" b="1" dirty="0">
                <a:solidFill>
                  <a:srgbClr val="0000FF"/>
                </a:solidFill>
                <a:latin typeface="隶书" panose="02010509060101010101" pitchFamily="49" charset="-122"/>
                <a:ea typeface="隶书" panose="02010509060101010101" pitchFamily="49" charset="-122"/>
              </a:rPr>
              <a:t>对航空企业的影响</a:t>
            </a:r>
            <a:endParaRPr lang="en-US" altLang="zh-CN" sz="2800" b="1" dirty="0">
              <a:solidFill>
                <a:srgbClr val="0000FF"/>
              </a:solidFill>
              <a:latin typeface="隶书" panose="02010509060101010101" pitchFamily="49" charset="-122"/>
              <a:ea typeface="隶书" panose="02010509060101010101" pitchFamily="49" charset="-122"/>
            </a:endParaRPr>
          </a:p>
          <a:p>
            <a:pPr lvl="1"/>
            <a:r>
              <a:rPr lang="zh-CN" altLang="en-US" dirty="0"/>
              <a:t>中国航空业</a:t>
            </a:r>
            <a:endParaRPr lang="en-US" altLang="zh-CN" dirty="0"/>
          </a:p>
          <a:p>
            <a:pPr lvl="2"/>
            <a:r>
              <a:rPr lang="zh-CN" altLang="en-US" dirty="0"/>
              <a:t>有待深入研究！</a:t>
            </a:r>
            <a:endParaRPr lang="en-US" altLang="zh-CN" dirty="0"/>
          </a:p>
          <a:p>
            <a:pPr lvl="1"/>
            <a:r>
              <a:rPr lang="zh-CN" altLang="en-US" dirty="0"/>
              <a:t>美国航空业</a:t>
            </a:r>
            <a:endParaRPr lang="en-US" altLang="zh-CN" dirty="0"/>
          </a:p>
          <a:p>
            <a:pPr lvl="2"/>
            <a:r>
              <a:rPr lang="en-US" altLang="zh-CN" b="1" dirty="0">
                <a:latin typeface="Times New Roman" panose="02020603050405020304" charset="0"/>
                <a:cs typeface="Times New Roman" panose="02020603050405020304" charset="0"/>
              </a:rPr>
              <a:t>Li B, Venkatachalam M.</a:t>
            </a:r>
            <a:r>
              <a:rPr lang="zh-CN" altLang="en-US" b="1" dirty="0">
                <a:latin typeface="Times New Roman" panose="02020603050405020304" charset="0"/>
                <a:cs typeface="Times New Roman" panose="02020603050405020304" charset="0"/>
              </a:rPr>
              <a:t>，</a:t>
            </a:r>
            <a:r>
              <a:rPr lang="en-US" altLang="zh-CN" b="1" dirty="0">
                <a:solidFill>
                  <a:srgbClr val="0000FF"/>
                </a:solidFill>
                <a:latin typeface="Times New Roman" panose="02020603050405020304" charset="0"/>
                <a:cs typeface="Times New Roman" panose="02020603050405020304" charset="0"/>
              </a:rPr>
              <a:t>Leasing loses altitude while ownership takes off Real effects of the new lease standard.</a:t>
            </a:r>
            <a:r>
              <a:rPr lang="en-US" altLang="zh-CN" b="1" dirty="0">
                <a:latin typeface="Times New Roman" panose="02020603050405020304" charset="0"/>
                <a:cs typeface="Times New Roman" panose="02020603050405020304" charset="0"/>
              </a:rPr>
              <a:t> </a:t>
            </a:r>
            <a:r>
              <a:rPr lang="en-US" altLang="zh-CN" b="1" i="1" dirty="0">
                <a:latin typeface="Times New Roman" panose="02020603050405020304" charset="0"/>
                <a:cs typeface="Times New Roman" panose="02020603050405020304" charset="0"/>
              </a:rPr>
              <a:t>The Accounting Review</a:t>
            </a:r>
            <a:r>
              <a:rPr lang="en-US" altLang="zh-CN" b="1" dirty="0">
                <a:latin typeface="Times New Roman" panose="02020603050405020304" charset="0"/>
                <a:cs typeface="Times New Roman" panose="02020603050405020304" charset="0"/>
              </a:rPr>
              <a:t>, 2024, 99(3) .</a:t>
            </a:r>
          </a:p>
        </p:txBody>
      </p:sp>
      <p:sp>
        <p:nvSpPr>
          <p:cNvPr id="2" name="日期占位符 1"/>
          <p:cNvSpPr>
            <a:spLocks noGrp="1"/>
          </p:cNvSpPr>
          <p:nvPr>
            <p:ph type="dt" sz="quarter" idx="10"/>
          </p:nvPr>
        </p:nvSpPr>
        <p:spPr/>
        <p:txBody>
          <a:bodyPr/>
          <a:lstStyle/>
          <a:p>
            <a:pPr>
              <a:defRPr/>
            </a:pPr>
            <a:fld id="{DDCBFF3E-70C8-4CE3-8484-9C6C44D2247A}" type="datetime1">
              <a:rPr lang="zh-CN" altLang="en-US"/>
              <a:t>2026/3/30</a:t>
            </a:fld>
            <a:endParaRPr lang="zh-CN" altLang="en-US"/>
          </a:p>
        </p:txBody>
      </p:sp>
      <p:sp>
        <p:nvSpPr>
          <p:cNvPr id="70661"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1E4A560F-7BB7-4459-89D4-8451FE29047B}" type="slidenum">
              <a:rPr lang="zh-CN" altLang="en-US" sz="1100" smtClean="0">
                <a:solidFill>
                  <a:srgbClr val="636363"/>
                </a:solidFill>
              </a:rPr>
              <a:t>123</a:t>
            </a:fld>
            <a:endParaRPr lang="zh-CN" altLang="en-US" sz="1100">
              <a:solidFill>
                <a:srgbClr val="636363"/>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nvPr>
        </p:nvGraphicFramePr>
        <p:xfrm>
          <a:off x="107950" y="1196975"/>
          <a:ext cx="8856662" cy="5051428"/>
        </p:xfrm>
        <a:graphic>
          <a:graphicData uri="http://schemas.openxmlformats.org/drawingml/2006/table">
            <a:tbl>
              <a:tblPr firstRow="1" firstCol="1" bandRow="1">
                <a:tableStyleId>{5C22544A-7EE6-4342-B048-85BDC9FD1C3A}</a:tableStyleId>
              </a:tblPr>
              <a:tblGrid>
                <a:gridCol w="1791434">
                  <a:extLst>
                    <a:ext uri="{9D8B030D-6E8A-4147-A177-3AD203B41FA5}">
                      <a16:colId xmlns:a16="http://schemas.microsoft.com/office/drawing/2014/main" val="20000"/>
                    </a:ext>
                  </a:extLst>
                </a:gridCol>
                <a:gridCol w="1766307">
                  <a:extLst>
                    <a:ext uri="{9D8B030D-6E8A-4147-A177-3AD203B41FA5}">
                      <a16:colId xmlns:a16="http://schemas.microsoft.com/office/drawing/2014/main" val="20001"/>
                    </a:ext>
                  </a:extLst>
                </a:gridCol>
                <a:gridCol w="1766307">
                  <a:extLst>
                    <a:ext uri="{9D8B030D-6E8A-4147-A177-3AD203B41FA5}">
                      <a16:colId xmlns:a16="http://schemas.microsoft.com/office/drawing/2014/main" val="20002"/>
                    </a:ext>
                  </a:extLst>
                </a:gridCol>
                <a:gridCol w="1766307">
                  <a:extLst>
                    <a:ext uri="{9D8B030D-6E8A-4147-A177-3AD203B41FA5}">
                      <a16:colId xmlns:a16="http://schemas.microsoft.com/office/drawing/2014/main" val="20003"/>
                    </a:ext>
                  </a:extLst>
                </a:gridCol>
                <a:gridCol w="1766307">
                  <a:extLst>
                    <a:ext uri="{9D8B030D-6E8A-4147-A177-3AD203B41FA5}">
                      <a16:colId xmlns:a16="http://schemas.microsoft.com/office/drawing/2014/main" val="20004"/>
                    </a:ext>
                  </a:extLst>
                </a:gridCol>
              </a:tblGrid>
              <a:tr h="321628">
                <a:tc>
                  <a:txBody>
                    <a:bodyPr/>
                    <a:lstStyle/>
                    <a:p>
                      <a:pPr algn="l">
                        <a:spcAft>
                          <a:spcPts val="0"/>
                        </a:spcAft>
                      </a:pPr>
                      <a:r>
                        <a:rPr lang="zh-CN" sz="1800" kern="0" dirty="0">
                          <a:solidFill>
                            <a:srgbClr val="0000FF"/>
                          </a:solidFill>
                          <a:effectLst/>
                        </a:rPr>
                        <a:t>证券代码</a:t>
                      </a:r>
                      <a:endParaRPr lang="zh-CN" sz="1800" kern="100" dirty="0">
                        <a:solidFill>
                          <a:srgbClr val="0000FF"/>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800" kern="0" dirty="0">
                          <a:solidFill>
                            <a:srgbClr val="0000FF"/>
                          </a:solidFill>
                          <a:effectLst/>
                        </a:rPr>
                        <a:t>600029</a:t>
                      </a:r>
                      <a:endParaRPr lang="zh-CN" sz="1800" kern="100" dirty="0">
                        <a:solidFill>
                          <a:srgbClr val="0000FF"/>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kern="0" dirty="0">
                          <a:solidFill>
                            <a:srgbClr val="0000FF"/>
                          </a:solidFill>
                          <a:effectLst/>
                        </a:rPr>
                        <a:t>600115</a:t>
                      </a:r>
                      <a:endParaRPr lang="zh-CN" sz="1800" kern="100" dirty="0">
                        <a:solidFill>
                          <a:srgbClr val="0000FF"/>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kern="0" dirty="0">
                          <a:solidFill>
                            <a:srgbClr val="0000FF"/>
                          </a:solidFill>
                          <a:effectLst/>
                        </a:rPr>
                        <a:t>601111</a:t>
                      </a:r>
                      <a:endParaRPr lang="zh-CN" sz="1800" kern="100" dirty="0">
                        <a:solidFill>
                          <a:srgbClr val="0000FF"/>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kern="0" dirty="0">
                          <a:solidFill>
                            <a:srgbClr val="0000FF"/>
                          </a:solidFill>
                          <a:effectLst/>
                        </a:rPr>
                        <a:t>600221</a:t>
                      </a:r>
                      <a:endParaRPr lang="zh-CN" sz="1800" kern="100" dirty="0">
                        <a:solidFill>
                          <a:srgbClr val="0000FF"/>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extLst>
                  <a:ext uri="{0D108BD9-81ED-4DB2-BD59-A6C34878D82A}">
                    <a16:rowId xmlns:a16="http://schemas.microsoft.com/office/drawing/2014/main" val="10000"/>
                  </a:ext>
                </a:extLst>
              </a:tr>
              <a:tr h="321628">
                <a:tc>
                  <a:txBody>
                    <a:bodyPr/>
                    <a:lstStyle/>
                    <a:p>
                      <a:pPr algn="l">
                        <a:spcAft>
                          <a:spcPts val="0"/>
                        </a:spcAft>
                      </a:pPr>
                      <a:r>
                        <a:rPr lang="zh-CN" sz="1800" kern="0" dirty="0">
                          <a:solidFill>
                            <a:srgbClr val="0000FF"/>
                          </a:solidFill>
                          <a:effectLst/>
                        </a:rPr>
                        <a:t>证券简称</a:t>
                      </a:r>
                      <a:endParaRPr lang="zh-CN" sz="1800" kern="100" dirty="0">
                        <a:solidFill>
                          <a:srgbClr val="0000FF"/>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zh-CN" sz="1800" kern="0" dirty="0">
                          <a:effectLst/>
                        </a:rPr>
                        <a:t>南方航空</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zh-CN" sz="1800" kern="0" dirty="0">
                          <a:effectLst/>
                        </a:rPr>
                        <a:t>东方航空</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zh-CN" sz="1800" kern="0" dirty="0">
                          <a:effectLst/>
                        </a:rPr>
                        <a:t>中国国航</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zh-CN" sz="1800" kern="0" dirty="0">
                          <a:effectLst/>
                        </a:rPr>
                        <a:t>海南航空</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extLst>
                  <a:ext uri="{0D108BD9-81ED-4DB2-BD59-A6C34878D82A}">
                    <a16:rowId xmlns:a16="http://schemas.microsoft.com/office/drawing/2014/main" val="10001"/>
                  </a:ext>
                </a:extLst>
              </a:tr>
              <a:tr h="321628">
                <a:tc>
                  <a:txBody>
                    <a:bodyPr/>
                    <a:lstStyle/>
                    <a:p>
                      <a:pPr algn="l">
                        <a:spcAft>
                          <a:spcPts val="0"/>
                        </a:spcAft>
                      </a:pPr>
                      <a:r>
                        <a:rPr lang="zh-CN" sz="1800" kern="0" dirty="0">
                          <a:solidFill>
                            <a:srgbClr val="0000FF"/>
                          </a:solidFill>
                          <a:effectLst/>
                        </a:rPr>
                        <a:t>固定资产</a:t>
                      </a:r>
                      <a:endParaRPr lang="zh-CN" sz="1800" kern="100" dirty="0">
                        <a:solidFill>
                          <a:srgbClr val="0000FF"/>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600" kern="0" dirty="0">
                          <a:effectLst/>
                        </a:rPr>
                        <a:t>119,249,000,000</a:t>
                      </a:r>
                      <a:endParaRPr lang="zh-CN" sz="16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600" kern="0">
                          <a:effectLst/>
                        </a:rPr>
                        <a:t>90,677,197,000</a:t>
                      </a:r>
                      <a:endParaRPr lang="zh-CN" sz="1600" kern="10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600" kern="0" dirty="0">
                          <a:effectLst/>
                        </a:rPr>
                        <a:t>123,988,709,000</a:t>
                      </a:r>
                      <a:endParaRPr lang="zh-CN" sz="16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600" kern="0" dirty="0">
                          <a:effectLst/>
                        </a:rPr>
                        <a:t>40,991,779,000</a:t>
                      </a:r>
                      <a:endParaRPr lang="zh-CN" sz="16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extLst>
                  <a:ext uri="{0D108BD9-81ED-4DB2-BD59-A6C34878D82A}">
                    <a16:rowId xmlns:a16="http://schemas.microsoft.com/office/drawing/2014/main" val="10002"/>
                  </a:ext>
                </a:extLst>
              </a:tr>
              <a:tr h="321628">
                <a:tc>
                  <a:txBody>
                    <a:bodyPr/>
                    <a:lstStyle/>
                    <a:p>
                      <a:pPr algn="l">
                        <a:spcAft>
                          <a:spcPts val="0"/>
                        </a:spcAft>
                      </a:pPr>
                      <a:r>
                        <a:rPr lang="zh-CN" sz="1800" kern="0" dirty="0">
                          <a:solidFill>
                            <a:srgbClr val="0000FF"/>
                          </a:solidFill>
                          <a:effectLst/>
                        </a:rPr>
                        <a:t>资产总计</a:t>
                      </a:r>
                      <a:endParaRPr lang="zh-CN" sz="1800" kern="100" dirty="0">
                        <a:solidFill>
                          <a:srgbClr val="0000FF"/>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600" kern="0" dirty="0">
                          <a:effectLst/>
                        </a:rPr>
                        <a:t>165,145,000,000</a:t>
                      </a:r>
                      <a:endParaRPr lang="zh-CN" sz="16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600" kern="0" dirty="0">
                          <a:effectLst/>
                        </a:rPr>
                        <a:t>137,776,513,000</a:t>
                      </a:r>
                      <a:endParaRPr lang="zh-CN" sz="16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600" kern="0" dirty="0">
                          <a:effectLst/>
                        </a:rPr>
                        <a:t>205,361,883,000</a:t>
                      </a:r>
                      <a:endParaRPr lang="zh-CN" sz="16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600" kern="0" dirty="0">
                          <a:effectLst/>
                        </a:rPr>
                        <a:t>103,281,911,000</a:t>
                      </a:r>
                      <a:endParaRPr lang="zh-CN" sz="16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extLst>
                  <a:ext uri="{0D108BD9-81ED-4DB2-BD59-A6C34878D82A}">
                    <a16:rowId xmlns:a16="http://schemas.microsoft.com/office/drawing/2014/main" val="10003"/>
                  </a:ext>
                </a:extLst>
              </a:tr>
              <a:tr h="321628">
                <a:tc>
                  <a:txBody>
                    <a:bodyPr/>
                    <a:lstStyle/>
                    <a:p>
                      <a:pPr algn="l">
                        <a:spcAft>
                          <a:spcPts val="0"/>
                        </a:spcAft>
                      </a:pPr>
                      <a:r>
                        <a:rPr lang="zh-CN" sz="1800" kern="0" dirty="0">
                          <a:solidFill>
                            <a:srgbClr val="0000FF"/>
                          </a:solidFill>
                          <a:effectLst/>
                        </a:rPr>
                        <a:t>固定资产占比</a:t>
                      </a:r>
                      <a:endParaRPr lang="zh-CN" sz="1800" kern="100" dirty="0">
                        <a:solidFill>
                          <a:srgbClr val="0000FF"/>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800" kern="0" dirty="0">
                          <a:effectLst/>
                        </a:rPr>
                        <a:t>72%</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kern="0" dirty="0">
                          <a:effectLst/>
                        </a:rPr>
                        <a:t>66%</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kern="0">
                          <a:effectLst/>
                        </a:rPr>
                        <a:t>60%</a:t>
                      </a:r>
                      <a:endParaRPr lang="zh-CN" sz="1800" kern="10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kern="0" dirty="0">
                          <a:effectLst/>
                        </a:rPr>
                        <a:t>40%</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extLst>
                  <a:ext uri="{0D108BD9-81ED-4DB2-BD59-A6C34878D82A}">
                    <a16:rowId xmlns:a16="http://schemas.microsoft.com/office/drawing/2014/main" val="10004"/>
                  </a:ext>
                </a:extLst>
              </a:tr>
              <a:tr h="643252">
                <a:tc>
                  <a:txBody>
                    <a:bodyPr/>
                    <a:lstStyle/>
                    <a:p>
                      <a:pPr algn="l">
                        <a:spcAft>
                          <a:spcPts val="0"/>
                        </a:spcAft>
                      </a:pPr>
                      <a:r>
                        <a:rPr lang="zh-CN" sz="1800" kern="0" dirty="0">
                          <a:solidFill>
                            <a:srgbClr val="0000FF"/>
                          </a:solidFill>
                          <a:effectLst/>
                        </a:rPr>
                        <a:t>固定资产中的飞机及发电机金额</a:t>
                      </a:r>
                      <a:endParaRPr lang="zh-CN" sz="1800" kern="100" dirty="0">
                        <a:solidFill>
                          <a:srgbClr val="0000FF"/>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600" kern="0" dirty="0">
                          <a:effectLst/>
                        </a:rPr>
                        <a:t>104,076,000,000</a:t>
                      </a:r>
                      <a:endParaRPr lang="zh-CN" sz="16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600" kern="0" dirty="0">
                          <a:effectLst/>
                        </a:rPr>
                        <a:t>80,393,167,000</a:t>
                      </a:r>
                      <a:endParaRPr lang="zh-CN" sz="16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600" kern="0" dirty="0">
                          <a:effectLst/>
                        </a:rPr>
                        <a:t>112,813,401,000</a:t>
                      </a:r>
                      <a:endParaRPr lang="zh-CN" sz="16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600" kern="0" dirty="0">
                          <a:effectLst/>
                        </a:rPr>
                        <a:t>30,130,079,000</a:t>
                      </a:r>
                      <a:endParaRPr lang="zh-CN" sz="16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extLst>
                  <a:ext uri="{0D108BD9-81ED-4DB2-BD59-A6C34878D82A}">
                    <a16:rowId xmlns:a16="http://schemas.microsoft.com/office/drawing/2014/main" val="10005"/>
                  </a:ext>
                </a:extLst>
              </a:tr>
              <a:tr h="321628">
                <a:tc>
                  <a:txBody>
                    <a:bodyPr/>
                    <a:lstStyle/>
                    <a:p>
                      <a:pPr algn="l">
                        <a:spcAft>
                          <a:spcPts val="0"/>
                        </a:spcAft>
                      </a:pPr>
                      <a:r>
                        <a:rPr lang="zh-CN" sz="1800" kern="0" dirty="0">
                          <a:solidFill>
                            <a:srgbClr val="0000FF"/>
                          </a:solidFill>
                          <a:effectLst/>
                        </a:rPr>
                        <a:t>自有金额</a:t>
                      </a:r>
                      <a:endParaRPr lang="zh-CN" sz="1800" kern="100" dirty="0">
                        <a:solidFill>
                          <a:srgbClr val="0000FF"/>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800" kern="0">
                          <a:effectLst/>
                        </a:rPr>
                        <a:t>56,059,000,000</a:t>
                      </a:r>
                      <a:endParaRPr lang="zh-CN" sz="1800" kern="10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kern="0">
                          <a:effectLst/>
                        </a:rPr>
                        <a:t>44,095,508,000</a:t>
                      </a:r>
                      <a:endParaRPr lang="zh-CN" sz="1800" kern="10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kern="0" dirty="0">
                          <a:effectLst/>
                        </a:rPr>
                        <a:t>64,481,884,000</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kern="0" dirty="0">
                          <a:effectLst/>
                        </a:rPr>
                        <a:t>26,145,425,000</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extLst>
                  <a:ext uri="{0D108BD9-81ED-4DB2-BD59-A6C34878D82A}">
                    <a16:rowId xmlns:a16="http://schemas.microsoft.com/office/drawing/2014/main" val="10006"/>
                  </a:ext>
                </a:extLst>
              </a:tr>
              <a:tr h="321628">
                <a:tc>
                  <a:txBody>
                    <a:bodyPr/>
                    <a:lstStyle/>
                    <a:p>
                      <a:pPr algn="l">
                        <a:spcAft>
                          <a:spcPts val="0"/>
                        </a:spcAft>
                      </a:pPr>
                      <a:r>
                        <a:rPr lang="zh-CN" sz="1800" kern="0" dirty="0">
                          <a:solidFill>
                            <a:srgbClr val="0000FF"/>
                          </a:solidFill>
                          <a:effectLst/>
                        </a:rPr>
                        <a:t>融资租入金额</a:t>
                      </a:r>
                      <a:endParaRPr lang="zh-CN" sz="1800" kern="100" dirty="0">
                        <a:solidFill>
                          <a:srgbClr val="0000FF"/>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800" kern="0" dirty="0">
                          <a:effectLst/>
                        </a:rPr>
                        <a:t>48,017,000,000</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kern="0">
                          <a:effectLst/>
                        </a:rPr>
                        <a:t>36,297,659,000</a:t>
                      </a:r>
                      <a:endParaRPr lang="zh-CN" sz="1800" kern="10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kern="0" dirty="0">
                          <a:effectLst/>
                        </a:rPr>
                        <a:t>48,331,517,000</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kern="0" dirty="0">
                          <a:effectLst/>
                        </a:rPr>
                        <a:t>3,984,654,000</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extLst>
                  <a:ext uri="{0D108BD9-81ED-4DB2-BD59-A6C34878D82A}">
                    <a16:rowId xmlns:a16="http://schemas.microsoft.com/office/drawing/2014/main" val="10007"/>
                  </a:ext>
                </a:extLst>
              </a:tr>
              <a:tr h="321628">
                <a:tc>
                  <a:txBody>
                    <a:bodyPr/>
                    <a:lstStyle/>
                    <a:p>
                      <a:pPr algn="l">
                        <a:spcAft>
                          <a:spcPts val="0"/>
                        </a:spcAft>
                      </a:pPr>
                      <a:r>
                        <a:rPr lang="zh-CN" sz="1800" kern="0" dirty="0">
                          <a:solidFill>
                            <a:srgbClr val="0000FF"/>
                          </a:solidFill>
                          <a:effectLst/>
                        </a:rPr>
                        <a:t>融资租入占比</a:t>
                      </a:r>
                      <a:endParaRPr lang="zh-CN" sz="1800" kern="100" dirty="0">
                        <a:solidFill>
                          <a:srgbClr val="0000FF"/>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800" b="1" kern="0" dirty="0">
                          <a:solidFill>
                            <a:srgbClr val="FF0000"/>
                          </a:solidFill>
                          <a:effectLst/>
                        </a:rPr>
                        <a:t>46%</a:t>
                      </a:r>
                      <a:endParaRPr lang="zh-CN" sz="1800" b="1" kern="100" dirty="0">
                        <a:solidFill>
                          <a:srgbClr val="FF0000"/>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b="1" kern="0" dirty="0">
                          <a:solidFill>
                            <a:srgbClr val="FF0000"/>
                          </a:solidFill>
                          <a:effectLst/>
                        </a:rPr>
                        <a:t>45%</a:t>
                      </a:r>
                      <a:endParaRPr lang="zh-CN" sz="1800" b="1" kern="100" dirty="0">
                        <a:solidFill>
                          <a:srgbClr val="FF0000"/>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b="1" kern="0" dirty="0">
                          <a:solidFill>
                            <a:srgbClr val="FF0000"/>
                          </a:solidFill>
                          <a:effectLst/>
                        </a:rPr>
                        <a:t>43%</a:t>
                      </a:r>
                      <a:endParaRPr lang="zh-CN" sz="1800" b="1" kern="100" dirty="0">
                        <a:solidFill>
                          <a:srgbClr val="FF0000"/>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b="1" kern="0" dirty="0">
                          <a:solidFill>
                            <a:srgbClr val="FF0000"/>
                          </a:solidFill>
                          <a:effectLst/>
                        </a:rPr>
                        <a:t>13%</a:t>
                      </a:r>
                      <a:endParaRPr lang="zh-CN" sz="1800" b="1" kern="100" dirty="0">
                        <a:solidFill>
                          <a:srgbClr val="FF0000"/>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extLst>
                  <a:ext uri="{0D108BD9-81ED-4DB2-BD59-A6C34878D82A}">
                    <a16:rowId xmlns:a16="http://schemas.microsoft.com/office/drawing/2014/main" val="10008"/>
                  </a:ext>
                </a:extLst>
              </a:tr>
              <a:tr h="321628">
                <a:tc>
                  <a:txBody>
                    <a:bodyPr/>
                    <a:lstStyle/>
                    <a:p>
                      <a:pPr algn="l">
                        <a:spcAft>
                          <a:spcPts val="0"/>
                        </a:spcAft>
                      </a:pPr>
                      <a:r>
                        <a:rPr lang="zh-CN" sz="1800" kern="0" dirty="0">
                          <a:solidFill>
                            <a:srgbClr val="0000FF"/>
                          </a:solidFill>
                          <a:effectLst/>
                        </a:rPr>
                        <a:t>自有飞机数</a:t>
                      </a:r>
                      <a:endParaRPr lang="zh-CN" sz="1800" kern="100" dirty="0">
                        <a:solidFill>
                          <a:srgbClr val="0000FF"/>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800" kern="0" dirty="0">
                          <a:effectLst/>
                        </a:rPr>
                        <a:t>242</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rowSpan="2">
                  <a:txBody>
                    <a:bodyPr/>
                    <a:lstStyle/>
                    <a:p>
                      <a:pPr algn="ctr">
                        <a:spcAft>
                          <a:spcPts val="0"/>
                        </a:spcAft>
                      </a:pPr>
                      <a:r>
                        <a:rPr lang="en-US" sz="1800" kern="0">
                          <a:effectLst/>
                        </a:rPr>
                        <a:t>305</a:t>
                      </a:r>
                      <a:endParaRPr lang="zh-CN" sz="1800" kern="10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800" kern="0" dirty="0">
                          <a:effectLst/>
                        </a:rPr>
                        <a:t>237</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800" kern="0" dirty="0">
                          <a:effectLst/>
                        </a:rPr>
                        <a:t>/</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extLst>
                  <a:ext uri="{0D108BD9-81ED-4DB2-BD59-A6C34878D82A}">
                    <a16:rowId xmlns:a16="http://schemas.microsoft.com/office/drawing/2014/main" val="10009"/>
                  </a:ext>
                </a:extLst>
              </a:tr>
              <a:tr h="321628">
                <a:tc>
                  <a:txBody>
                    <a:bodyPr/>
                    <a:lstStyle/>
                    <a:p>
                      <a:pPr algn="l">
                        <a:spcAft>
                          <a:spcPts val="0"/>
                        </a:spcAft>
                      </a:pPr>
                      <a:r>
                        <a:rPr lang="zh-CN" sz="1800" kern="0" dirty="0">
                          <a:solidFill>
                            <a:srgbClr val="0000FF"/>
                          </a:solidFill>
                          <a:effectLst/>
                        </a:rPr>
                        <a:t>融资租赁飞机数</a:t>
                      </a:r>
                      <a:endParaRPr lang="zh-CN" sz="1800" kern="100" dirty="0">
                        <a:solidFill>
                          <a:srgbClr val="0000FF"/>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800" kern="0" dirty="0">
                          <a:effectLst/>
                        </a:rPr>
                        <a:t>137</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vMerge="1">
                  <a:txBody>
                    <a:bodyPr/>
                    <a:lstStyle/>
                    <a:p>
                      <a:endParaRPr lang="zh-CN"/>
                    </a:p>
                  </a:txBody>
                  <a:tcPr/>
                </a:tc>
                <a:tc>
                  <a:txBody>
                    <a:bodyPr/>
                    <a:lstStyle/>
                    <a:p>
                      <a:pPr algn="ctr">
                        <a:spcAft>
                          <a:spcPts val="0"/>
                        </a:spcAft>
                      </a:pPr>
                      <a:r>
                        <a:rPr lang="en-US" sz="1800" kern="0" dirty="0">
                          <a:effectLst/>
                        </a:rPr>
                        <a:t>123</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800" kern="0" dirty="0">
                          <a:effectLst/>
                        </a:rPr>
                        <a:t>/</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extLst>
                  <a:ext uri="{0D108BD9-81ED-4DB2-BD59-A6C34878D82A}">
                    <a16:rowId xmlns:a16="http://schemas.microsoft.com/office/drawing/2014/main" val="10010"/>
                  </a:ext>
                </a:extLst>
              </a:tr>
              <a:tr h="321628">
                <a:tc>
                  <a:txBody>
                    <a:bodyPr/>
                    <a:lstStyle/>
                    <a:p>
                      <a:pPr algn="l">
                        <a:spcAft>
                          <a:spcPts val="0"/>
                        </a:spcAft>
                      </a:pPr>
                      <a:r>
                        <a:rPr lang="zh-CN" sz="1800" kern="0">
                          <a:solidFill>
                            <a:srgbClr val="0000FF"/>
                          </a:solidFill>
                          <a:effectLst/>
                        </a:rPr>
                        <a:t>经营租赁飞机数</a:t>
                      </a:r>
                      <a:endParaRPr lang="zh-CN" sz="1800" kern="100">
                        <a:solidFill>
                          <a:srgbClr val="0000FF"/>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800" kern="0" dirty="0">
                          <a:effectLst/>
                        </a:rPr>
                        <a:t>182</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800" kern="0">
                          <a:effectLst/>
                        </a:rPr>
                        <a:t>173</a:t>
                      </a:r>
                      <a:endParaRPr lang="zh-CN" sz="1800" kern="10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kern="0" dirty="0">
                          <a:effectLst/>
                        </a:rPr>
                        <a:t>126</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800" kern="0" dirty="0">
                          <a:effectLst/>
                        </a:rPr>
                        <a:t>/</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extLst>
                  <a:ext uri="{0D108BD9-81ED-4DB2-BD59-A6C34878D82A}">
                    <a16:rowId xmlns:a16="http://schemas.microsoft.com/office/drawing/2014/main" val="10011"/>
                  </a:ext>
                </a:extLst>
              </a:tr>
              <a:tr h="548640">
                <a:tc>
                  <a:txBody>
                    <a:bodyPr/>
                    <a:lstStyle/>
                    <a:p>
                      <a:pPr algn="l">
                        <a:spcAft>
                          <a:spcPts val="0"/>
                        </a:spcAft>
                      </a:pPr>
                      <a:r>
                        <a:rPr lang="zh-CN" sz="1800" kern="0" dirty="0">
                          <a:solidFill>
                            <a:srgbClr val="0000FF"/>
                          </a:solidFill>
                          <a:effectLst/>
                        </a:rPr>
                        <a:t>运营总飞机数</a:t>
                      </a:r>
                      <a:endParaRPr lang="zh-CN" sz="1800" kern="100" dirty="0">
                        <a:solidFill>
                          <a:srgbClr val="0000FF"/>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800" kern="0" dirty="0">
                          <a:effectLst/>
                        </a:rPr>
                        <a:t>561</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800" kern="0">
                          <a:effectLst/>
                        </a:rPr>
                        <a:t>478</a:t>
                      </a:r>
                      <a:endParaRPr lang="zh-CN" sz="1800" kern="10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kern="0" dirty="0">
                          <a:effectLst/>
                        </a:rPr>
                        <a:t>497</a:t>
                      </a:r>
                      <a:r>
                        <a:rPr lang="zh-CN" sz="1800" kern="0" dirty="0">
                          <a:effectLst/>
                        </a:rPr>
                        <a:t>（含公务机</a:t>
                      </a:r>
                      <a:r>
                        <a:rPr lang="en-US" sz="1800" kern="0" dirty="0">
                          <a:effectLst/>
                        </a:rPr>
                        <a:t>11</a:t>
                      </a:r>
                      <a:r>
                        <a:rPr lang="zh-CN" sz="1800" kern="0" dirty="0">
                          <a:effectLst/>
                        </a:rPr>
                        <a:t>）</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800" kern="0" dirty="0">
                          <a:effectLst/>
                        </a:rPr>
                        <a:t>131</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extLst>
                  <a:ext uri="{0D108BD9-81ED-4DB2-BD59-A6C34878D82A}">
                    <a16:rowId xmlns:a16="http://schemas.microsoft.com/office/drawing/2014/main" val="10012"/>
                  </a:ext>
                </a:extLst>
              </a:tr>
              <a:tr h="321628">
                <a:tc>
                  <a:txBody>
                    <a:bodyPr/>
                    <a:lstStyle/>
                    <a:p>
                      <a:pPr algn="l">
                        <a:spcAft>
                          <a:spcPts val="0"/>
                        </a:spcAft>
                      </a:pPr>
                      <a:r>
                        <a:rPr lang="zh-CN" sz="1800" kern="0" dirty="0">
                          <a:solidFill>
                            <a:srgbClr val="0000FF"/>
                          </a:solidFill>
                          <a:effectLst/>
                        </a:rPr>
                        <a:t>经营租赁费</a:t>
                      </a:r>
                      <a:endParaRPr lang="zh-CN" sz="1800" kern="100" dirty="0">
                        <a:solidFill>
                          <a:srgbClr val="0000FF"/>
                        </a:solidFill>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chor="ctr">
                    <a:noFill/>
                  </a:tcPr>
                </a:tc>
                <a:tc>
                  <a:txBody>
                    <a:bodyPr/>
                    <a:lstStyle/>
                    <a:p>
                      <a:pPr algn="ctr">
                        <a:spcAft>
                          <a:spcPts val="0"/>
                        </a:spcAft>
                      </a:pPr>
                      <a:r>
                        <a:rPr lang="en-US" sz="1800" kern="0">
                          <a:effectLst/>
                        </a:rPr>
                        <a:t>4,767,000,000</a:t>
                      </a:r>
                      <a:endParaRPr lang="zh-CN" sz="1800" kern="10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kern="0">
                          <a:effectLst/>
                        </a:rPr>
                        <a:t>4,605,460,000</a:t>
                      </a:r>
                      <a:endParaRPr lang="zh-CN" sz="1800" kern="10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kern="0" dirty="0">
                          <a:effectLst/>
                        </a:rPr>
                        <a:t>270,398,000</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tc>
                  <a:txBody>
                    <a:bodyPr/>
                    <a:lstStyle/>
                    <a:p>
                      <a:pPr algn="ctr">
                        <a:spcAft>
                          <a:spcPts val="0"/>
                        </a:spcAft>
                      </a:pPr>
                      <a:r>
                        <a:rPr lang="en-US" sz="1800" kern="0" dirty="0">
                          <a:effectLst/>
                        </a:rPr>
                        <a:t>279,405,000</a:t>
                      </a:r>
                      <a:endParaRPr lang="zh-CN" sz="1800" kern="100" dirty="0">
                        <a:effectLst/>
                        <a:latin typeface="Calibri" panose="020F0502020204030204" pitchFamily="34" charset="0"/>
                        <a:ea typeface="宋体" panose="02010600030101010101" pitchFamily="2" charset="-122"/>
                        <a:cs typeface="Times New Roman" panose="02020603050405020304" charset="0"/>
                      </a:endParaRPr>
                    </a:p>
                  </a:txBody>
                  <a:tcPr marL="18033" marR="18033" marT="0" marB="0">
                    <a:noFill/>
                  </a:tcPr>
                </a:tc>
                <a:extLst>
                  <a:ext uri="{0D108BD9-81ED-4DB2-BD59-A6C34878D82A}">
                    <a16:rowId xmlns:a16="http://schemas.microsoft.com/office/drawing/2014/main" val="10013"/>
                  </a:ext>
                </a:extLst>
              </a:tr>
            </a:tbl>
          </a:graphicData>
        </a:graphic>
      </p:graphicFrame>
      <p:sp>
        <p:nvSpPr>
          <p:cNvPr id="15454" name="文本框 5"/>
          <p:cNvSpPr txBox="1">
            <a:spLocks noChangeArrowheads="1"/>
          </p:cNvSpPr>
          <p:nvPr/>
        </p:nvSpPr>
        <p:spPr bwMode="auto">
          <a:xfrm>
            <a:off x="179388" y="549275"/>
            <a:ext cx="8569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2400" b="1">
                <a:latin typeface="Arial" panose="020B0604020202020204" pitchFamily="34" charset="0"/>
                <a:ea typeface="宋体" panose="02010600030101010101" pitchFamily="2" charset="-122"/>
              </a:rPr>
              <a:t>我国航空公司资产租赁状况（</a:t>
            </a:r>
            <a:r>
              <a:rPr lang="en-US" altLang="zh-CN" sz="2400" b="1">
                <a:latin typeface="Arial" panose="020B0604020202020204" pitchFamily="34" charset="0"/>
                <a:ea typeface="宋体" panose="02010600030101010101" pitchFamily="2" charset="-122"/>
              </a:rPr>
              <a:t>2013</a:t>
            </a:r>
            <a:r>
              <a:rPr lang="zh-CN" altLang="en-US" sz="2400" b="1">
                <a:latin typeface="Arial" panose="020B0604020202020204" pitchFamily="34" charset="0"/>
                <a:ea typeface="宋体" panose="02010600030101010101" pitchFamily="2" charset="-122"/>
              </a:rPr>
              <a:t>年）</a:t>
            </a:r>
          </a:p>
        </p:txBody>
      </p:sp>
      <p:sp>
        <p:nvSpPr>
          <p:cNvPr id="2" name="日期占位符 1"/>
          <p:cNvSpPr>
            <a:spLocks noGrp="1"/>
          </p:cNvSpPr>
          <p:nvPr>
            <p:ph type="dt" sz="quarter" idx="10"/>
          </p:nvPr>
        </p:nvSpPr>
        <p:spPr/>
        <p:txBody>
          <a:bodyPr/>
          <a:lstStyle/>
          <a:p>
            <a:pPr>
              <a:defRPr/>
            </a:pPr>
            <a:fld id="{E90620DE-B550-47CA-8782-CF3E1525E105}" type="datetime1">
              <a:rPr lang="zh-CN" altLang="en-US"/>
              <a:t>2026/3/30</a:t>
            </a:fld>
            <a:endParaRPr lang="zh-CN" altLang="en-US"/>
          </a:p>
        </p:txBody>
      </p:sp>
      <p:sp>
        <p:nvSpPr>
          <p:cNvPr id="15456"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AF1FE52C-11BF-446C-ABED-E8E15E0B35E6}" type="slidenum">
              <a:rPr lang="zh-CN" altLang="en-US" sz="1100" smtClean="0">
                <a:solidFill>
                  <a:srgbClr val="636363"/>
                </a:solidFill>
              </a:rPr>
              <a:t>124</a:t>
            </a:fld>
            <a:endParaRPr lang="zh-CN" altLang="en-US" sz="1100">
              <a:solidFill>
                <a:srgbClr val="636363"/>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5"/>
          <p:cNvSpPr txBox="1">
            <a:spLocks noChangeArrowheads="1"/>
          </p:cNvSpPr>
          <p:nvPr/>
        </p:nvSpPr>
        <p:spPr bwMode="auto">
          <a:xfrm>
            <a:off x="133350" y="173038"/>
            <a:ext cx="8569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2400" b="1">
                <a:latin typeface="Arial" panose="020B0604020202020204" pitchFamily="34" charset="0"/>
                <a:ea typeface="宋体" panose="02010600030101010101" pitchFamily="2" charset="-122"/>
              </a:rPr>
              <a:t>我国航空公司资产租赁状况（</a:t>
            </a:r>
            <a:r>
              <a:rPr lang="en-US" altLang="zh-CN" sz="2400" b="1">
                <a:latin typeface="Arial" panose="020B0604020202020204" pitchFamily="34" charset="0"/>
                <a:ea typeface="宋体" panose="02010600030101010101" pitchFamily="2" charset="-122"/>
              </a:rPr>
              <a:t>2020</a:t>
            </a:r>
            <a:r>
              <a:rPr lang="zh-CN" altLang="en-US" sz="2400" b="1">
                <a:latin typeface="Arial" panose="020B0604020202020204" pitchFamily="34" charset="0"/>
                <a:ea typeface="宋体" panose="02010600030101010101" pitchFamily="2" charset="-122"/>
              </a:rPr>
              <a:t>年）</a:t>
            </a:r>
          </a:p>
        </p:txBody>
      </p:sp>
      <p:sp>
        <p:nvSpPr>
          <p:cNvPr id="2" name="日期占位符 1"/>
          <p:cNvSpPr>
            <a:spLocks noGrp="1"/>
          </p:cNvSpPr>
          <p:nvPr>
            <p:ph type="dt" sz="quarter" idx="10"/>
          </p:nvPr>
        </p:nvSpPr>
        <p:spPr/>
        <p:txBody>
          <a:bodyPr/>
          <a:lstStyle/>
          <a:p>
            <a:pPr>
              <a:defRPr/>
            </a:pPr>
            <a:fld id="{E90620DE-B550-47CA-8782-CF3E1525E105}" type="datetime1">
              <a:rPr lang="zh-CN" altLang="en-US"/>
              <a:t>2026/3/30</a:t>
            </a:fld>
            <a:endParaRPr lang="zh-CN" altLang="en-US"/>
          </a:p>
        </p:txBody>
      </p:sp>
      <p:sp>
        <p:nvSpPr>
          <p:cNvPr id="16388"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fld id="{A571EA17-F542-4B59-9182-098826D14C20}" type="slidenum">
              <a:rPr lang="zh-CN" altLang="en-US" sz="1100" smtClean="0">
                <a:solidFill>
                  <a:srgbClr val="636363"/>
                </a:solidFill>
              </a:rPr>
              <a:t>125</a:t>
            </a:fld>
            <a:endParaRPr lang="zh-CN" altLang="en-US" sz="1100">
              <a:solidFill>
                <a:srgbClr val="636363"/>
              </a:solidFill>
            </a:endParaRPr>
          </a:p>
        </p:txBody>
      </p:sp>
      <p:graphicFrame>
        <p:nvGraphicFramePr>
          <p:cNvPr id="6" name="内容占位符 5"/>
          <p:cNvGraphicFramePr>
            <a:graphicFrameLocks noGrp="1"/>
          </p:cNvGraphicFramePr>
          <p:nvPr>
            <p:ph idx="1"/>
          </p:nvPr>
        </p:nvGraphicFramePr>
        <p:xfrm>
          <a:off x="1187624" y="572638"/>
          <a:ext cx="6958930" cy="5904362"/>
        </p:xfrm>
        <a:graphic>
          <a:graphicData uri="http://schemas.openxmlformats.org/drawingml/2006/table">
            <a:tbl>
              <a:tblPr firstRow="1" bandRow="1">
                <a:tableStyleId>{5C22544A-7EE6-4342-B048-85BDC9FD1C3A}</a:tableStyleId>
              </a:tblPr>
              <a:tblGrid>
                <a:gridCol w="1735131">
                  <a:extLst>
                    <a:ext uri="{9D8B030D-6E8A-4147-A177-3AD203B41FA5}">
                      <a16:colId xmlns:a16="http://schemas.microsoft.com/office/drawing/2014/main" val="20000"/>
                    </a:ext>
                  </a:extLst>
                </a:gridCol>
                <a:gridCol w="1744335">
                  <a:extLst>
                    <a:ext uri="{9D8B030D-6E8A-4147-A177-3AD203B41FA5}">
                      <a16:colId xmlns:a16="http://schemas.microsoft.com/office/drawing/2014/main" val="20001"/>
                    </a:ext>
                  </a:extLst>
                </a:gridCol>
                <a:gridCol w="1739732">
                  <a:extLst>
                    <a:ext uri="{9D8B030D-6E8A-4147-A177-3AD203B41FA5}">
                      <a16:colId xmlns:a16="http://schemas.microsoft.com/office/drawing/2014/main" val="20002"/>
                    </a:ext>
                  </a:extLst>
                </a:gridCol>
                <a:gridCol w="1739732">
                  <a:extLst>
                    <a:ext uri="{9D8B030D-6E8A-4147-A177-3AD203B41FA5}">
                      <a16:colId xmlns:a16="http://schemas.microsoft.com/office/drawing/2014/main" val="20003"/>
                    </a:ext>
                  </a:extLst>
                </a:gridCol>
              </a:tblGrid>
              <a:tr h="381875">
                <a:tc>
                  <a:txBody>
                    <a:bodyPr/>
                    <a:lstStyle/>
                    <a:p>
                      <a:endParaRPr lang="zh-CN" altLang="en-US" sz="1600" dirty="0"/>
                    </a:p>
                  </a:txBody>
                  <a:tcPr marL="91448" marR="91448" marT="45718" marB="45718"/>
                </a:tc>
                <a:tc gridSpan="3">
                  <a:txBody>
                    <a:bodyPr/>
                    <a:lstStyle/>
                    <a:p>
                      <a:pPr algn="ctr"/>
                      <a:r>
                        <a:rPr lang="zh-CN" altLang="en-US" sz="1800" b="1" dirty="0">
                          <a:solidFill>
                            <a:srgbClr val="0000FF"/>
                          </a:solidFill>
                        </a:rPr>
                        <a:t>新租赁准则</a:t>
                      </a:r>
                    </a:p>
                  </a:txBody>
                  <a:tcPr marL="91448" marR="91448" marT="45718" marB="45718"/>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81875">
                <a:tc>
                  <a:txBody>
                    <a:bodyPr/>
                    <a:lstStyle/>
                    <a:p>
                      <a:pPr algn="ctr" fontAlgn="b"/>
                      <a:r>
                        <a:rPr lang="zh-CN" altLang="en-US" sz="1600" b="1" i="0" u="none" strike="noStrike" dirty="0">
                          <a:solidFill>
                            <a:srgbClr val="000000"/>
                          </a:solidFill>
                          <a:effectLst/>
                          <a:latin typeface="等线" panose="02010600030101010101" pitchFamily="2" charset="-122"/>
                          <a:ea typeface="等线" panose="02010600030101010101" pitchFamily="2" charset="-122"/>
                        </a:rPr>
                        <a:t>证券代码</a:t>
                      </a:r>
                    </a:p>
                  </a:txBody>
                  <a:tcPr marL="6351" marR="6351" marT="6350" marB="0" anchor="b"/>
                </a:tc>
                <a:tc>
                  <a:txBody>
                    <a:bodyPr/>
                    <a:lstStyle/>
                    <a:p>
                      <a:pPr algn="ctr" fontAlgn="b"/>
                      <a:r>
                        <a:rPr lang="en-US" altLang="zh-CN" sz="1600" b="0" i="0" u="none" strike="noStrike" dirty="0">
                          <a:solidFill>
                            <a:srgbClr val="000000"/>
                          </a:solidFill>
                          <a:effectLst/>
                          <a:latin typeface="Franklin Gothic Book" panose="020B0503020102020204" pitchFamily="34" charset="0"/>
                          <a:ea typeface="等线" panose="02010600030101010101" pitchFamily="2" charset="-122"/>
                        </a:rPr>
                        <a:t>600029</a:t>
                      </a:r>
                    </a:p>
                  </a:txBody>
                  <a:tcPr marL="6351" marR="6351" marT="6350" marB="0" anchor="b"/>
                </a:tc>
                <a:tc>
                  <a:txBody>
                    <a:bodyPr/>
                    <a:lstStyle/>
                    <a:p>
                      <a:pPr algn="ctr" fontAlgn="b"/>
                      <a:r>
                        <a:rPr lang="en-US" altLang="zh-CN" sz="1600" b="0" i="0" u="none" strike="noStrike">
                          <a:solidFill>
                            <a:srgbClr val="000000"/>
                          </a:solidFill>
                          <a:effectLst/>
                          <a:latin typeface="Franklin Gothic Book" panose="020B0503020102020204" pitchFamily="34" charset="0"/>
                          <a:ea typeface="等线" panose="02010600030101010101" pitchFamily="2" charset="-122"/>
                        </a:rPr>
                        <a:t>600115</a:t>
                      </a:r>
                    </a:p>
                  </a:txBody>
                  <a:tcPr marL="6351" marR="6351" marT="6350" marB="0" anchor="b"/>
                </a:tc>
                <a:tc>
                  <a:txBody>
                    <a:bodyPr/>
                    <a:lstStyle/>
                    <a:p>
                      <a:pPr algn="ctr" fontAlgn="b"/>
                      <a:r>
                        <a:rPr lang="en-US" altLang="zh-CN" sz="1600" b="0" i="0" u="none" strike="noStrike">
                          <a:solidFill>
                            <a:srgbClr val="000000"/>
                          </a:solidFill>
                          <a:effectLst/>
                          <a:latin typeface="Franklin Gothic Book" panose="020B0503020102020204" pitchFamily="34" charset="0"/>
                          <a:ea typeface="等线" panose="02010600030101010101" pitchFamily="2" charset="-122"/>
                        </a:rPr>
                        <a:t>601111</a:t>
                      </a:r>
                    </a:p>
                  </a:txBody>
                  <a:tcPr marL="6351" marR="6351" marT="6350" marB="0" anchor="b"/>
                </a:tc>
                <a:extLst>
                  <a:ext uri="{0D108BD9-81ED-4DB2-BD59-A6C34878D82A}">
                    <a16:rowId xmlns:a16="http://schemas.microsoft.com/office/drawing/2014/main" val="10001"/>
                  </a:ext>
                </a:extLst>
              </a:tr>
              <a:tr h="381875">
                <a:tc>
                  <a:txBody>
                    <a:bodyPr/>
                    <a:lstStyle/>
                    <a:p>
                      <a:pPr algn="ctr" fontAlgn="b"/>
                      <a:r>
                        <a:rPr lang="zh-CN" altLang="en-US" sz="1600" b="1" i="0" u="none" strike="noStrike" dirty="0">
                          <a:solidFill>
                            <a:srgbClr val="000000"/>
                          </a:solidFill>
                          <a:effectLst/>
                          <a:latin typeface="等线" panose="02010600030101010101" pitchFamily="2" charset="-122"/>
                          <a:ea typeface="等线" panose="02010600030101010101" pitchFamily="2" charset="-122"/>
                        </a:rPr>
                        <a:t>证券简称</a:t>
                      </a:r>
                    </a:p>
                  </a:txBody>
                  <a:tcPr marL="6351" marR="6351" marT="6350" marB="0" anchor="b"/>
                </a:tc>
                <a:tc>
                  <a:txBody>
                    <a:bodyPr/>
                    <a:lstStyle/>
                    <a:p>
                      <a:pPr algn="ctr" fontAlgn="b"/>
                      <a:r>
                        <a:rPr lang="zh-CN" altLang="en-US" sz="1600" b="0" i="0" u="none" strike="noStrike" dirty="0">
                          <a:solidFill>
                            <a:srgbClr val="000000"/>
                          </a:solidFill>
                          <a:effectLst/>
                          <a:latin typeface="Franklin Gothic Book" panose="020B0503020102020204" pitchFamily="34" charset="0"/>
                          <a:ea typeface="等线" panose="02010600030101010101" pitchFamily="2" charset="-122"/>
                        </a:rPr>
                        <a:t>南方航空</a:t>
                      </a:r>
                    </a:p>
                  </a:txBody>
                  <a:tcPr marL="6351" marR="6351" marT="6350" marB="0" anchor="b"/>
                </a:tc>
                <a:tc>
                  <a:txBody>
                    <a:bodyPr/>
                    <a:lstStyle/>
                    <a:p>
                      <a:pPr algn="ctr" fontAlgn="b"/>
                      <a:r>
                        <a:rPr lang="zh-CN" altLang="en-US" sz="1600" b="0" i="0" u="none" strike="noStrike" dirty="0">
                          <a:solidFill>
                            <a:srgbClr val="000000"/>
                          </a:solidFill>
                          <a:effectLst/>
                          <a:latin typeface="Franklin Gothic Book" panose="020B0503020102020204" pitchFamily="34" charset="0"/>
                          <a:ea typeface="等线" panose="02010600030101010101" pitchFamily="2" charset="-122"/>
                        </a:rPr>
                        <a:t>东方航空</a:t>
                      </a:r>
                    </a:p>
                  </a:txBody>
                  <a:tcPr marL="6351" marR="6351" marT="6350" marB="0" anchor="b"/>
                </a:tc>
                <a:tc>
                  <a:txBody>
                    <a:bodyPr/>
                    <a:lstStyle/>
                    <a:p>
                      <a:pPr algn="ctr" fontAlgn="b"/>
                      <a:r>
                        <a:rPr lang="zh-CN" altLang="en-US" sz="1600" b="0" i="0" u="none" strike="noStrike" dirty="0">
                          <a:solidFill>
                            <a:srgbClr val="000000"/>
                          </a:solidFill>
                          <a:effectLst/>
                          <a:latin typeface="Franklin Gothic Book" panose="020B0503020102020204" pitchFamily="34" charset="0"/>
                          <a:ea typeface="等线" panose="02010600030101010101" pitchFamily="2" charset="-122"/>
                        </a:rPr>
                        <a:t>中国国航</a:t>
                      </a:r>
                    </a:p>
                  </a:txBody>
                  <a:tcPr marL="6351" marR="6351" marT="6350" marB="0" anchor="b"/>
                </a:tc>
                <a:extLst>
                  <a:ext uri="{0D108BD9-81ED-4DB2-BD59-A6C34878D82A}">
                    <a16:rowId xmlns:a16="http://schemas.microsoft.com/office/drawing/2014/main" val="10002"/>
                  </a:ext>
                </a:extLst>
              </a:tr>
              <a:tr h="381875">
                <a:tc>
                  <a:txBody>
                    <a:bodyPr/>
                    <a:lstStyle/>
                    <a:p>
                      <a:pPr algn="ctr" fontAlgn="b"/>
                      <a:r>
                        <a:rPr lang="zh-CN" altLang="en-US" sz="1600" b="1" i="0" u="none" strike="noStrike" dirty="0">
                          <a:solidFill>
                            <a:srgbClr val="000000"/>
                          </a:solidFill>
                          <a:effectLst/>
                          <a:latin typeface="等线" panose="02010600030101010101" pitchFamily="2" charset="-122"/>
                          <a:ea typeface="等线" panose="02010600030101010101" pitchFamily="2" charset="-122"/>
                        </a:rPr>
                        <a:t>固定资产</a:t>
                      </a:r>
                    </a:p>
                  </a:txBody>
                  <a:tcPr marL="6351" marR="6351" marT="6350" marB="0" anchor="b"/>
                </a:tc>
                <a:tc>
                  <a:txBody>
                    <a:bodyPr/>
                    <a:lstStyle/>
                    <a:p>
                      <a:pPr algn="ctr" fontAlgn="b"/>
                      <a:r>
                        <a:rPr lang="en-US" altLang="zh-CN" sz="1600" b="0" i="0" u="none" strike="noStrike" dirty="0">
                          <a:solidFill>
                            <a:srgbClr val="000000"/>
                          </a:solidFill>
                          <a:effectLst/>
                          <a:latin typeface="Franklin Gothic Book" panose="020B0503020102020204" pitchFamily="34" charset="0"/>
                          <a:ea typeface="等线" panose="02010600030101010101" pitchFamily="2" charset="-122"/>
                        </a:rPr>
                        <a:t>85,754,000,000</a:t>
                      </a:r>
                    </a:p>
                  </a:txBody>
                  <a:tcPr marL="6351" marR="6351" marT="6350" marB="0" anchor="b"/>
                </a:tc>
                <a:tc>
                  <a:txBody>
                    <a:bodyPr/>
                    <a:lstStyle/>
                    <a:p>
                      <a:pPr algn="ctr" fontAlgn="b"/>
                      <a:r>
                        <a:rPr lang="en-US" altLang="zh-CN" sz="1600" b="0" i="0" u="none" strike="noStrike" dirty="0">
                          <a:solidFill>
                            <a:srgbClr val="000000"/>
                          </a:solidFill>
                          <a:effectLst/>
                          <a:latin typeface="Franklin Gothic Book" panose="020B0503020102020204" pitchFamily="34" charset="0"/>
                          <a:ea typeface="等线" panose="02010600030101010101" pitchFamily="2" charset="-122"/>
                        </a:rPr>
                        <a:t>97,681,000,000</a:t>
                      </a:r>
                    </a:p>
                  </a:txBody>
                  <a:tcPr marL="6351" marR="6351" marT="6350" marB="0" anchor="b"/>
                </a:tc>
                <a:tc>
                  <a:txBody>
                    <a:bodyPr/>
                    <a:lstStyle/>
                    <a:p>
                      <a:pPr algn="ctr" fontAlgn="b"/>
                      <a:r>
                        <a:rPr lang="en-US" altLang="zh-CN" sz="1600" b="0" i="0" u="none" strike="noStrike" dirty="0">
                          <a:solidFill>
                            <a:srgbClr val="000000"/>
                          </a:solidFill>
                          <a:effectLst/>
                          <a:latin typeface="Franklin Gothic Book" panose="020B0503020102020204" pitchFamily="34" charset="0"/>
                          <a:ea typeface="等线" panose="02010600030101010101" pitchFamily="2" charset="-122"/>
                        </a:rPr>
                        <a:t>87,717,717,000</a:t>
                      </a:r>
                    </a:p>
                  </a:txBody>
                  <a:tcPr marL="6351" marR="6351" marT="6350" marB="0" anchor="b"/>
                </a:tc>
                <a:extLst>
                  <a:ext uri="{0D108BD9-81ED-4DB2-BD59-A6C34878D82A}">
                    <a16:rowId xmlns:a16="http://schemas.microsoft.com/office/drawing/2014/main" val="10003"/>
                  </a:ext>
                </a:extLst>
              </a:tr>
              <a:tr h="381875">
                <a:tc>
                  <a:txBody>
                    <a:bodyPr/>
                    <a:lstStyle/>
                    <a:p>
                      <a:pPr algn="ctr" fontAlgn="b"/>
                      <a:r>
                        <a:rPr lang="zh-CN" altLang="en-US" sz="1600" b="1" i="0" u="none" strike="noStrike" dirty="0">
                          <a:solidFill>
                            <a:srgbClr val="000000"/>
                          </a:solidFill>
                          <a:effectLst/>
                          <a:latin typeface="等线" panose="02010600030101010101" pitchFamily="2" charset="-122"/>
                          <a:ea typeface="等线" panose="02010600030101010101" pitchFamily="2" charset="-122"/>
                        </a:rPr>
                        <a:t>资产总计</a:t>
                      </a:r>
                    </a:p>
                  </a:txBody>
                  <a:tcPr marL="6351" marR="6351" marT="6350" marB="0" anchor="b"/>
                </a:tc>
                <a:tc>
                  <a:txBody>
                    <a:bodyPr/>
                    <a:lstStyle/>
                    <a:p>
                      <a:pPr algn="ctr" fontAlgn="b"/>
                      <a:r>
                        <a:rPr lang="en-US" altLang="zh-CN" sz="1600" b="0" i="0" u="none" strike="noStrike">
                          <a:solidFill>
                            <a:srgbClr val="000000"/>
                          </a:solidFill>
                          <a:effectLst/>
                          <a:latin typeface="Franklin Gothic Book" panose="020B0503020102020204" pitchFamily="34" charset="0"/>
                          <a:ea typeface="等线" panose="02010600030101010101" pitchFamily="2" charset="-122"/>
                        </a:rPr>
                        <a:t>326,115,000,000</a:t>
                      </a:r>
                    </a:p>
                  </a:txBody>
                  <a:tcPr marL="6351" marR="6351" marT="6350" marB="0" anchor="b"/>
                </a:tc>
                <a:tc>
                  <a:txBody>
                    <a:bodyPr/>
                    <a:lstStyle/>
                    <a:p>
                      <a:pPr algn="ctr" fontAlgn="b"/>
                      <a:r>
                        <a:rPr lang="en-US" altLang="zh-CN" sz="1600" b="0" i="0" u="none" strike="noStrike" dirty="0">
                          <a:solidFill>
                            <a:srgbClr val="000000"/>
                          </a:solidFill>
                          <a:effectLst/>
                          <a:latin typeface="Franklin Gothic Book" panose="020B0503020102020204" pitchFamily="34" charset="0"/>
                          <a:ea typeface="等线" panose="02010600030101010101" pitchFamily="2" charset="-122"/>
                        </a:rPr>
                        <a:t>282,408,000,000</a:t>
                      </a:r>
                    </a:p>
                  </a:txBody>
                  <a:tcPr marL="6351" marR="6351" marT="6350" marB="0" anchor="b"/>
                </a:tc>
                <a:tc>
                  <a:txBody>
                    <a:bodyPr/>
                    <a:lstStyle/>
                    <a:p>
                      <a:pPr algn="ctr" fontAlgn="b"/>
                      <a:r>
                        <a:rPr lang="en-US" altLang="zh-CN" sz="1600" b="0" i="0" u="none" strike="noStrike" dirty="0">
                          <a:solidFill>
                            <a:srgbClr val="000000"/>
                          </a:solidFill>
                          <a:effectLst/>
                          <a:latin typeface="Franklin Gothic Book" panose="020B0503020102020204" pitchFamily="34" charset="0"/>
                          <a:ea typeface="等线" panose="02010600030101010101" pitchFamily="2" charset="-122"/>
                        </a:rPr>
                        <a:t>284,070,710,000</a:t>
                      </a:r>
                    </a:p>
                  </a:txBody>
                  <a:tcPr marL="6351" marR="6351" marT="6350" marB="0" anchor="b"/>
                </a:tc>
                <a:extLst>
                  <a:ext uri="{0D108BD9-81ED-4DB2-BD59-A6C34878D82A}">
                    <a16:rowId xmlns:a16="http://schemas.microsoft.com/office/drawing/2014/main" val="10004"/>
                  </a:ext>
                </a:extLst>
              </a:tr>
              <a:tr h="381875">
                <a:tc>
                  <a:txBody>
                    <a:bodyPr/>
                    <a:lstStyle/>
                    <a:p>
                      <a:pPr algn="ctr" fontAlgn="b"/>
                      <a:r>
                        <a:rPr lang="zh-CN" altLang="en-US" sz="1600" b="1" i="0" u="none" strike="noStrike" dirty="0">
                          <a:solidFill>
                            <a:srgbClr val="000000"/>
                          </a:solidFill>
                          <a:effectLst/>
                          <a:latin typeface="等线" panose="02010600030101010101" pitchFamily="2" charset="-122"/>
                          <a:ea typeface="等线" panose="02010600030101010101" pitchFamily="2" charset="-122"/>
                        </a:rPr>
                        <a:t>固定资产占比</a:t>
                      </a:r>
                    </a:p>
                  </a:txBody>
                  <a:tcPr marL="6351" marR="6351" marT="6350" marB="0" anchor="b"/>
                </a:tc>
                <a:tc>
                  <a:txBody>
                    <a:bodyPr/>
                    <a:lstStyle/>
                    <a:p>
                      <a:pPr algn="ctr" fontAlgn="b"/>
                      <a:r>
                        <a:rPr lang="en-US" altLang="zh-CN" sz="1600" b="1" i="0" u="none" strike="noStrike" dirty="0">
                          <a:solidFill>
                            <a:srgbClr val="000000"/>
                          </a:solidFill>
                          <a:effectLst/>
                          <a:latin typeface="Franklin Gothic Book" panose="020B0503020102020204" pitchFamily="34" charset="0"/>
                          <a:ea typeface="等线" panose="02010600030101010101" pitchFamily="2" charset="-122"/>
                        </a:rPr>
                        <a:t>26%</a:t>
                      </a:r>
                    </a:p>
                  </a:txBody>
                  <a:tcPr marL="6351" marR="6351" marT="6350" marB="0" anchor="b"/>
                </a:tc>
                <a:tc>
                  <a:txBody>
                    <a:bodyPr/>
                    <a:lstStyle/>
                    <a:p>
                      <a:pPr algn="ctr" fontAlgn="b"/>
                      <a:r>
                        <a:rPr lang="en-US" altLang="zh-CN" sz="1600" b="1" i="0" u="none" strike="noStrike" dirty="0">
                          <a:solidFill>
                            <a:srgbClr val="000000"/>
                          </a:solidFill>
                          <a:effectLst/>
                          <a:latin typeface="Franklin Gothic Book" panose="020B0503020102020204" pitchFamily="34" charset="0"/>
                          <a:ea typeface="等线" panose="02010600030101010101" pitchFamily="2" charset="-122"/>
                        </a:rPr>
                        <a:t>35%</a:t>
                      </a:r>
                    </a:p>
                  </a:txBody>
                  <a:tcPr marL="6351" marR="6351" marT="6350" marB="0" anchor="b"/>
                </a:tc>
                <a:tc>
                  <a:txBody>
                    <a:bodyPr/>
                    <a:lstStyle/>
                    <a:p>
                      <a:pPr algn="ctr" fontAlgn="b"/>
                      <a:r>
                        <a:rPr lang="en-US" altLang="zh-CN" sz="1600" b="1" i="0" u="none" strike="noStrike" dirty="0">
                          <a:solidFill>
                            <a:srgbClr val="000000"/>
                          </a:solidFill>
                          <a:effectLst/>
                          <a:latin typeface="Franklin Gothic Book" panose="020B0503020102020204" pitchFamily="34" charset="0"/>
                          <a:ea typeface="等线" panose="02010600030101010101" pitchFamily="2" charset="-122"/>
                        </a:rPr>
                        <a:t>31%</a:t>
                      </a:r>
                    </a:p>
                  </a:txBody>
                  <a:tcPr marL="6351" marR="6351" marT="6350" marB="0" anchor="b"/>
                </a:tc>
                <a:extLst>
                  <a:ext uri="{0D108BD9-81ED-4DB2-BD59-A6C34878D82A}">
                    <a16:rowId xmlns:a16="http://schemas.microsoft.com/office/drawing/2014/main" val="10005"/>
                  </a:ext>
                </a:extLst>
              </a:tr>
              <a:tr h="445957">
                <a:tc>
                  <a:txBody>
                    <a:bodyPr/>
                    <a:lstStyle/>
                    <a:p>
                      <a:pPr algn="ctr" fontAlgn="b"/>
                      <a:r>
                        <a:rPr lang="zh-CN" altLang="en-US" sz="1600" b="1" i="0" u="none" strike="noStrike" dirty="0">
                          <a:solidFill>
                            <a:srgbClr val="000000"/>
                          </a:solidFill>
                          <a:effectLst/>
                          <a:latin typeface="等线" panose="02010600030101010101" pitchFamily="2" charset="-122"/>
                          <a:ea typeface="等线" panose="02010600030101010101" pitchFamily="2" charset="-122"/>
                        </a:rPr>
                        <a:t>飞机及发电机总金额</a:t>
                      </a:r>
                    </a:p>
                  </a:txBody>
                  <a:tcPr marL="6351" marR="6351" marT="6350" marB="0" anchor="b"/>
                </a:tc>
                <a:tc>
                  <a:txBody>
                    <a:bodyPr/>
                    <a:lstStyle/>
                    <a:p>
                      <a:pPr algn="ctr" fontAlgn="b"/>
                      <a:r>
                        <a:rPr lang="en-US" altLang="zh-CN" sz="1600" b="0" i="0" u="none" strike="noStrike">
                          <a:solidFill>
                            <a:srgbClr val="000000"/>
                          </a:solidFill>
                          <a:effectLst/>
                          <a:latin typeface="Franklin Gothic Book" panose="020B0503020102020204" pitchFamily="34" charset="0"/>
                          <a:ea typeface="等线" panose="02010600030101010101" pitchFamily="2" charset="-122"/>
                        </a:rPr>
                        <a:t>198,150,000,000</a:t>
                      </a:r>
                    </a:p>
                  </a:txBody>
                  <a:tcPr marL="6351" marR="6351" marT="6350" marB="0" anchor="b"/>
                </a:tc>
                <a:tc>
                  <a:txBody>
                    <a:bodyPr/>
                    <a:lstStyle/>
                    <a:p>
                      <a:pPr algn="ctr" fontAlgn="b"/>
                      <a:r>
                        <a:rPr lang="en-US" altLang="zh-CN" sz="1600" b="0" i="0" u="none" strike="noStrike" dirty="0">
                          <a:solidFill>
                            <a:srgbClr val="000000"/>
                          </a:solidFill>
                          <a:effectLst/>
                          <a:latin typeface="Franklin Gothic Book" panose="020B0503020102020204" pitchFamily="34" charset="0"/>
                          <a:ea typeface="等线" panose="02010600030101010101" pitchFamily="2" charset="-122"/>
                        </a:rPr>
                        <a:t>194,436,000,000</a:t>
                      </a:r>
                    </a:p>
                  </a:txBody>
                  <a:tcPr marL="6351" marR="6351" marT="6350" marB="0" anchor="b"/>
                </a:tc>
                <a:tc>
                  <a:txBody>
                    <a:bodyPr/>
                    <a:lstStyle/>
                    <a:p>
                      <a:pPr algn="ctr" fontAlgn="b"/>
                      <a:r>
                        <a:rPr lang="en-US" altLang="zh-CN" sz="1600" b="0" i="0" u="none" strike="noStrike" dirty="0">
                          <a:solidFill>
                            <a:srgbClr val="000000"/>
                          </a:solidFill>
                          <a:effectLst/>
                          <a:latin typeface="Franklin Gothic Book" panose="020B0503020102020204" pitchFamily="34" charset="0"/>
                          <a:ea typeface="等线" panose="02010600030101010101" pitchFamily="2" charset="-122"/>
                        </a:rPr>
                        <a:t>184,604,171,000</a:t>
                      </a:r>
                    </a:p>
                  </a:txBody>
                  <a:tcPr marL="6351" marR="6351" marT="6350" marB="0" anchor="b"/>
                </a:tc>
                <a:extLst>
                  <a:ext uri="{0D108BD9-81ED-4DB2-BD59-A6C34878D82A}">
                    <a16:rowId xmlns:a16="http://schemas.microsoft.com/office/drawing/2014/main" val="10006"/>
                  </a:ext>
                </a:extLst>
              </a:tr>
              <a:tr h="381875">
                <a:tc>
                  <a:txBody>
                    <a:bodyPr/>
                    <a:lstStyle/>
                    <a:p>
                      <a:pPr algn="ctr" fontAlgn="b"/>
                      <a:r>
                        <a:rPr lang="zh-CN" altLang="en-US" sz="1600" b="1" i="0" u="none" strike="noStrike" dirty="0">
                          <a:solidFill>
                            <a:srgbClr val="000000"/>
                          </a:solidFill>
                          <a:effectLst/>
                          <a:latin typeface="等线" panose="02010600030101010101" pitchFamily="2" charset="-122"/>
                          <a:ea typeface="等线" panose="02010600030101010101" pitchFamily="2" charset="-122"/>
                        </a:rPr>
                        <a:t>自有金额</a:t>
                      </a:r>
                    </a:p>
                  </a:txBody>
                  <a:tcPr marL="6351" marR="6351" marT="6350" marB="0" anchor="b"/>
                </a:tc>
                <a:tc>
                  <a:txBody>
                    <a:bodyPr/>
                    <a:lstStyle/>
                    <a:p>
                      <a:pPr algn="ctr" fontAlgn="b"/>
                      <a:r>
                        <a:rPr lang="en-US" altLang="zh-CN" sz="1600" b="0" i="0" u="none" strike="noStrike" dirty="0">
                          <a:solidFill>
                            <a:srgbClr val="000000"/>
                          </a:solidFill>
                          <a:effectLst/>
                          <a:latin typeface="Franklin Gothic Book" panose="020B0503020102020204" pitchFamily="34" charset="0"/>
                          <a:ea typeface="等线" panose="02010600030101010101" pitchFamily="2" charset="-122"/>
                        </a:rPr>
                        <a:t>54,778,000,000</a:t>
                      </a:r>
                    </a:p>
                  </a:txBody>
                  <a:tcPr marL="6351" marR="6351" marT="6350" marB="0" anchor="b"/>
                </a:tc>
                <a:tc>
                  <a:txBody>
                    <a:bodyPr/>
                    <a:lstStyle/>
                    <a:p>
                      <a:pPr algn="ctr" fontAlgn="b"/>
                      <a:r>
                        <a:rPr lang="en-US" altLang="zh-CN" sz="1600" b="0" i="0" u="none" strike="noStrike" dirty="0">
                          <a:solidFill>
                            <a:srgbClr val="000000"/>
                          </a:solidFill>
                          <a:effectLst/>
                          <a:latin typeface="Franklin Gothic Book" panose="020B0503020102020204" pitchFamily="34" charset="0"/>
                          <a:ea typeface="等线" panose="02010600030101010101" pitchFamily="2" charset="-122"/>
                        </a:rPr>
                        <a:t>78,758,000,000</a:t>
                      </a:r>
                    </a:p>
                  </a:txBody>
                  <a:tcPr marL="6351" marR="6351" marT="6350" marB="0" anchor="b"/>
                </a:tc>
                <a:tc>
                  <a:txBody>
                    <a:bodyPr/>
                    <a:lstStyle/>
                    <a:p>
                      <a:pPr algn="ctr" fontAlgn="b"/>
                      <a:r>
                        <a:rPr lang="en-US" altLang="zh-CN" sz="1600" b="0" i="0" u="none" strike="noStrike" dirty="0">
                          <a:solidFill>
                            <a:srgbClr val="000000"/>
                          </a:solidFill>
                          <a:effectLst/>
                          <a:latin typeface="Franklin Gothic Book" panose="020B0503020102020204" pitchFamily="34" charset="0"/>
                          <a:ea typeface="等线" panose="02010600030101010101" pitchFamily="2" charset="-122"/>
                        </a:rPr>
                        <a:t>73,389,225,000</a:t>
                      </a:r>
                    </a:p>
                  </a:txBody>
                  <a:tcPr marL="6351" marR="6351" marT="6350" marB="0" anchor="b"/>
                </a:tc>
                <a:extLst>
                  <a:ext uri="{0D108BD9-81ED-4DB2-BD59-A6C34878D82A}">
                    <a16:rowId xmlns:a16="http://schemas.microsoft.com/office/drawing/2014/main" val="10007"/>
                  </a:ext>
                </a:extLst>
              </a:tr>
              <a:tr h="445957">
                <a:tc>
                  <a:txBody>
                    <a:bodyPr/>
                    <a:lstStyle/>
                    <a:p>
                      <a:pPr algn="ctr" fontAlgn="b"/>
                      <a:r>
                        <a:rPr lang="zh-CN" altLang="en-US" sz="1600" b="1" i="0" u="none" strike="noStrike" dirty="0">
                          <a:solidFill>
                            <a:srgbClr val="0070C0"/>
                          </a:solidFill>
                          <a:effectLst/>
                          <a:latin typeface="等线" panose="02010600030101010101" pitchFamily="2" charset="-122"/>
                          <a:ea typeface="等线" panose="02010600030101010101" pitchFamily="2" charset="-122"/>
                        </a:rPr>
                        <a:t>使用权资产</a:t>
                      </a:r>
                    </a:p>
                  </a:txBody>
                  <a:tcPr marL="6351" marR="6351" marT="6350" marB="0" anchor="b"/>
                </a:tc>
                <a:tc>
                  <a:txBody>
                    <a:bodyPr/>
                    <a:lstStyle/>
                    <a:p>
                      <a:pPr algn="ctr" fontAlgn="b"/>
                      <a:r>
                        <a:rPr lang="en-US" altLang="zh-CN" sz="1600" b="0" i="0" u="none" strike="noStrike">
                          <a:solidFill>
                            <a:srgbClr val="000000"/>
                          </a:solidFill>
                          <a:effectLst/>
                          <a:latin typeface="Franklin Gothic Book" panose="020B0503020102020204" pitchFamily="34" charset="0"/>
                          <a:ea typeface="等线" panose="02010600030101010101" pitchFamily="2" charset="-122"/>
                        </a:rPr>
                        <a:t>143,372,000,000</a:t>
                      </a:r>
                    </a:p>
                  </a:txBody>
                  <a:tcPr marL="6351" marR="6351" marT="6350" marB="0" anchor="b"/>
                </a:tc>
                <a:tc>
                  <a:txBody>
                    <a:bodyPr/>
                    <a:lstStyle/>
                    <a:p>
                      <a:pPr algn="ctr" fontAlgn="b"/>
                      <a:r>
                        <a:rPr lang="en-US" altLang="zh-CN" sz="1600" b="0" i="0" u="none" strike="noStrike">
                          <a:solidFill>
                            <a:srgbClr val="000000"/>
                          </a:solidFill>
                          <a:effectLst/>
                          <a:latin typeface="Franklin Gothic Book" panose="020B0503020102020204" pitchFamily="34" charset="0"/>
                          <a:ea typeface="等线" panose="02010600030101010101" pitchFamily="2" charset="-122"/>
                        </a:rPr>
                        <a:t>115,678,000,000</a:t>
                      </a:r>
                    </a:p>
                  </a:txBody>
                  <a:tcPr marL="6351" marR="6351" marT="6350" marB="0" anchor="b"/>
                </a:tc>
                <a:tc>
                  <a:txBody>
                    <a:bodyPr/>
                    <a:lstStyle/>
                    <a:p>
                      <a:pPr algn="ctr" fontAlgn="b"/>
                      <a:r>
                        <a:rPr lang="en-US" altLang="zh-CN" sz="1600" b="0" i="0" u="none" strike="noStrike" dirty="0">
                          <a:solidFill>
                            <a:srgbClr val="000000"/>
                          </a:solidFill>
                          <a:effectLst/>
                          <a:latin typeface="Franklin Gothic Book" panose="020B0503020102020204" pitchFamily="34" charset="0"/>
                          <a:ea typeface="等线" panose="02010600030101010101" pitchFamily="2" charset="-122"/>
                        </a:rPr>
                        <a:t>111,214,946,000</a:t>
                      </a:r>
                    </a:p>
                  </a:txBody>
                  <a:tcPr marL="6351" marR="6351" marT="6350" marB="0" anchor="b"/>
                </a:tc>
                <a:extLst>
                  <a:ext uri="{0D108BD9-81ED-4DB2-BD59-A6C34878D82A}">
                    <a16:rowId xmlns:a16="http://schemas.microsoft.com/office/drawing/2014/main" val="10008"/>
                  </a:ext>
                </a:extLst>
              </a:tr>
              <a:tr h="381875">
                <a:tc>
                  <a:txBody>
                    <a:bodyPr/>
                    <a:lstStyle/>
                    <a:p>
                      <a:pPr algn="ctr" fontAlgn="b"/>
                      <a:r>
                        <a:rPr lang="zh-CN" altLang="en-US" sz="1600" b="1" i="0" u="none" strike="noStrike" dirty="0">
                          <a:solidFill>
                            <a:srgbClr val="0070C0"/>
                          </a:solidFill>
                          <a:effectLst/>
                          <a:latin typeface="等线" panose="02010600030101010101" pitchFamily="2" charset="-122"/>
                          <a:ea typeface="等线" panose="02010600030101010101" pitchFamily="2" charset="-122"/>
                        </a:rPr>
                        <a:t>使用权资产占比</a:t>
                      </a:r>
                    </a:p>
                  </a:txBody>
                  <a:tcPr marL="6351" marR="6351" marT="6350" marB="0" anchor="b"/>
                </a:tc>
                <a:tc>
                  <a:txBody>
                    <a:bodyPr/>
                    <a:lstStyle/>
                    <a:p>
                      <a:pPr algn="ctr" fontAlgn="b"/>
                      <a:r>
                        <a:rPr lang="en-US" altLang="zh-CN" sz="1600" b="1" i="0" u="none" strike="noStrike" dirty="0">
                          <a:solidFill>
                            <a:srgbClr val="FF0000"/>
                          </a:solidFill>
                          <a:effectLst/>
                          <a:latin typeface="Franklin Gothic Book" panose="020B0503020102020204" pitchFamily="34" charset="0"/>
                          <a:ea typeface="等线" panose="02010600030101010101" pitchFamily="2" charset="-122"/>
                        </a:rPr>
                        <a:t>72%</a:t>
                      </a:r>
                    </a:p>
                  </a:txBody>
                  <a:tcPr marL="6351" marR="6351" marT="6350" marB="0" anchor="b"/>
                </a:tc>
                <a:tc>
                  <a:txBody>
                    <a:bodyPr/>
                    <a:lstStyle/>
                    <a:p>
                      <a:pPr algn="ctr" fontAlgn="b"/>
                      <a:r>
                        <a:rPr lang="en-US" altLang="zh-CN" sz="1600" b="1" i="0" u="none" strike="noStrike" dirty="0">
                          <a:solidFill>
                            <a:srgbClr val="FF0000"/>
                          </a:solidFill>
                          <a:effectLst/>
                          <a:latin typeface="Franklin Gothic Book" panose="020B0503020102020204" pitchFamily="34" charset="0"/>
                          <a:ea typeface="等线" panose="02010600030101010101" pitchFamily="2" charset="-122"/>
                        </a:rPr>
                        <a:t>59%</a:t>
                      </a:r>
                    </a:p>
                  </a:txBody>
                  <a:tcPr marL="6351" marR="6351" marT="6350" marB="0" anchor="b"/>
                </a:tc>
                <a:tc>
                  <a:txBody>
                    <a:bodyPr/>
                    <a:lstStyle/>
                    <a:p>
                      <a:pPr algn="ctr" fontAlgn="b"/>
                      <a:r>
                        <a:rPr lang="en-US" altLang="zh-CN" sz="1600" b="1" i="0" u="none" strike="noStrike" dirty="0">
                          <a:solidFill>
                            <a:srgbClr val="FF0000"/>
                          </a:solidFill>
                          <a:effectLst/>
                          <a:latin typeface="Franklin Gothic Book" panose="020B0503020102020204" pitchFamily="34" charset="0"/>
                          <a:ea typeface="等线" panose="02010600030101010101" pitchFamily="2" charset="-122"/>
                        </a:rPr>
                        <a:t>60%</a:t>
                      </a:r>
                    </a:p>
                  </a:txBody>
                  <a:tcPr marL="6351" marR="6351" marT="6350" marB="0" anchor="b"/>
                </a:tc>
                <a:extLst>
                  <a:ext uri="{0D108BD9-81ED-4DB2-BD59-A6C34878D82A}">
                    <a16:rowId xmlns:a16="http://schemas.microsoft.com/office/drawing/2014/main" val="10009"/>
                  </a:ext>
                </a:extLst>
              </a:tr>
              <a:tr h="381875">
                <a:tc>
                  <a:txBody>
                    <a:bodyPr/>
                    <a:lstStyle/>
                    <a:p>
                      <a:pPr algn="ctr" fontAlgn="b"/>
                      <a:r>
                        <a:rPr lang="zh-CN" altLang="en-US" sz="1600" b="1" i="0" u="none" strike="noStrike" dirty="0">
                          <a:solidFill>
                            <a:srgbClr val="000000"/>
                          </a:solidFill>
                          <a:effectLst/>
                          <a:latin typeface="等线" panose="02010600030101010101" pitchFamily="2" charset="-122"/>
                          <a:ea typeface="等线" panose="02010600030101010101" pitchFamily="2" charset="-122"/>
                        </a:rPr>
                        <a:t>自有飞机数</a:t>
                      </a:r>
                    </a:p>
                  </a:txBody>
                  <a:tcPr marL="6351" marR="6351" marT="6350" marB="0" anchor="b"/>
                </a:tc>
                <a:tc>
                  <a:txBody>
                    <a:bodyPr/>
                    <a:lstStyle/>
                    <a:p>
                      <a:pPr algn="ctr" fontAlgn="b"/>
                      <a:r>
                        <a:rPr lang="en-US" altLang="zh-CN" sz="1600" b="0" i="0" u="none" strike="noStrike">
                          <a:solidFill>
                            <a:srgbClr val="000000"/>
                          </a:solidFill>
                          <a:effectLst/>
                          <a:latin typeface="Franklin Gothic Book" panose="020B0503020102020204" pitchFamily="34" charset="0"/>
                          <a:ea typeface="等线" panose="02010600030101010101" pitchFamily="2" charset="-122"/>
                        </a:rPr>
                        <a:t>296</a:t>
                      </a:r>
                    </a:p>
                  </a:txBody>
                  <a:tcPr marL="6351" marR="6351" marT="6350" marB="0" anchor="b"/>
                </a:tc>
                <a:tc>
                  <a:txBody>
                    <a:bodyPr/>
                    <a:lstStyle/>
                    <a:p>
                      <a:pPr algn="ctr" fontAlgn="b"/>
                      <a:r>
                        <a:rPr lang="en-US" altLang="zh-CN" sz="1600" b="0" i="0" u="none" strike="noStrike" dirty="0">
                          <a:solidFill>
                            <a:srgbClr val="000000"/>
                          </a:solidFill>
                          <a:effectLst/>
                          <a:latin typeface="Franklin Gothic Book" panose="020B0503020102020204" pitchFamily="34" charset="0"/>
                          <a:ea typeface="等线" panose="02010600030101010101" pitchFamily="2" charset="-122"/>
                        </a:rPr>
                        <a:t>285</a:t>
                      </a:r>
                    </a:p>
                  </a:txBody>
                  <a:tcPr marL="6351" marR="6351" marT="6350" marB="0" anchor="b"/>
                </a:tc>
                <a:tc>
                  <a:txBody>
                    <a:bodyPr/>
                    <a:lstStyle/>
                    <a:p>
                      <a:pPr algn="ctr" fontAlgn="b"/>
                      <a:r>
                        <a:rPr lang="en-US" altLang="zh-CN" sz="1600" b="0" i="0" u="none" strike="noStrike" dirty="0">
                          <a:solidFill>
                            <a:srgbClr val="000000"/>
                          </a:solidFill>
                          <a:effectLst/>
                          <a:latin typeface="Franklin Gothic Book" panose="020B0503020102020204" pitchFamily="34" charset="0"/>
                          <a:ea typeface="等线" panose="02010600030101010101" pitchFamily="2" charset="-122"/>
                        </a:rPr>
                        <a:t>293</a:t>
                      </a:r>
                    </a:p>
                  </a:txBody>
                  <a:tcPr marL="6351" marR="6351" marT="6350" marB="0" anchor="b"/>
                </a:tc>
                <a:extLst>
                  <a:ext uri="{0D108BD9-81ED-4DB2-BD59-A6C34878D82A}">
                    <a16:rowId xmlns:a16="http://schemas.microsoft.com/office/drawing/2014/main" val="10010"/>
                  </a:ext>
                </a:extLst>
              </a:tr>
              <a:tr h="381875">
                <a:tc>
                  <a:txBody>
                    <a:bodyPr/>
                    <a:lstStyle/>
                    <a:p>
                      <a:pPr algn="ctr" fontAlgn="b"/>
                      <a:r>
                        <a:rPr lang="zh-CN" altLang="en-US" sz="1600" b="1" i="0" u="none" strike="noStrike" dirty="0">
                          <a:solidFill>
                            <a:srgbClr val="000000"/>
                          </a:solidFill>
                          <a:effectLst/>
                          <a:latin typeface="等线" panose="02010600030101010101" pitchFamily="2" charset="-122"/>
                          <a:ea typeface="等线" panose="02010600030101010101" pitchFamily="2" charset="-122"/>
                        </a:rPr>
                        <a:t>融资租赁飞机数</a:t>
                      </a:r>
                    </a:p>
                  </a:txBody>
                  <a:tcPr marL="6351" marR="6351" marT="6350" marB="0" anchor="b"/>
                </a:tc>
                <a:tc>
                  <a:txBody>
                    <a:bodyPr/>
                    <a:lstStyle/>
                    <a:p>
                      <a:pPr algn="ctr" fontAlgn="b"/>
                      <a:r>
                        <a:rPr lang="en-US" altLang="zh-CN" sz="1600" b="0" i="0" u="none" strike="noStrike">
                          <a:solidFill>
                            <a:srgbClr val="000000"/>
                          </a:solidFill>
                          <a:effectLst/>
                          <a:latin typeface="Franklin Gothic Book" panose="020B0503020102020204" pitchFamily="34" charset="0"/>
                          <a:ea typeface="等线" panose="02010600030101010101" pitchFamily="2" charset="-122"/>
                        </a:rPr>
                        <a:t>261</a:t>
                      </a:r>
                    </a:p>
                  </a:txBody>
                  <a:tcPr marL="6351" marR="6351" marT="6350" marB="0" anchor="b"/>
                </a:tc>
                <a:tc>
                  <a:txBody>
                    <a:bodyPr/>
                    <a:lstStyle/>
                    <a:p>
                      <a:pPr algn="ctr" fontAlgn="b"/>
                      <a:r>
                        <a:rPr lang="en-US" altLang="zh-CN" sz="1600" b="0" i="0" u="none" strike="noStrike">
                          <a:solidFill>
                            <a:srgbClr val="000000"/>
                          </a:solidFill>
                          <a:effectLst/>
                          <a:latin typeface="Franklin Gothic Book" panose="020B0503020102020204" pitchFamily="34" charset="0"/>
                          <a:ea typeface="等线" panose="02010600030101010101" pitchFamily="2" charset="-122"/>
                        </a:rPr>
                        <a:t>246</a:t>
                      </a:r>
                    </a:p>
                  </a:txBody>
                  <a:tcPr marL="6351" marR="6351" marT="6350" marB="0" anchor="b"/>
                </a:tc>
                <a:tc>
                  <a:txBody>
                    <a:bodyPr/>
                    <a:lstStyle/>
                    <a:p>
                      <a:pPr algn="ctr" fontAlgn="b"/>
                      <a:r>
                        <a:rPr lang="en-US" altLang="zh-CN" sz="1600" b="0" i="0" u="none" strike="noStrike" dirty="0">
                          <a:solidFill>
                            <a:srgbClr val="000000"/>
                          </a:solidFill>
                          <a:effectLst/>
                          <a:latin typeface="Franklin Gothic Book" panose="020B0503020102020204" pitchFamily="34" charset="0"/>
                          <a:ea typeface="等线" panose="02010600030101010101" pitchFamily="2" charset="-122"/>
                        </a:rPr>
                        <a:t>212</a:t>
                      </a:r>
                    </a:p>
                  </a:txBody>
                  <a:tcPr marL="6351" marR="6351" marT="6350" marB="0" anchor="b"/>
                </a:tc>
                <a:extLst>
                  <a:ext uri="{0D108BD9-81ED-4DB2-BD59-A6C34878D82A}">
                    <a16:rowId xmlns:a16="http://schemas.microsoft.com/office/drawing/2014/main" val="10011"/>
                  </a:ext>
                </a:extLst>
              </a:tr>
              <a:tr h="381875">
                <a:tc>
                  <a:txBody>
                    <a:bodyPr/>
                    <a:lstStyle/>
                    <a:p>
                      <a:pPr algn="ctr" fontAlgn="b"/>
                      <a:r>
                        <a:rPr lang="zh-CN" altLang="en-US" sz="1600" b="1" i="0" u="none" strike="noStrike" dirty="0">
                          <a:solidFill>
                            <a:srgbClr val="000000"/>
                          </a:solidFill>
                          <a:effectLst/>
                          <a:latin typeface="等线" panose="02010600030101010101" pitchFamily="2" charset="-122"/>
                          <a:ea typeface="等线" panose="02010600030101010101" pitchFamily="2" charset="-122"/>
                        </a:rPr>
                        <a:t>经营租赁飞机数</a:t>
                      </a:r>
                    </a:p>
                  </a:txBody>
                  <a:tcPr marL="6351" marR="6351" marT="6350" marB="0" anchor="b"/>
                </a:tc>
                <a:tc>
                  <a:txBody>
                    <a:bodyPr/>
                    <a:lstStyle/>
                    <a:p>
                      <a:pPr algn="ctr" fontAlgn="b"/>
                      <a:r>
                        <a:rPr lang="en-US" altLang="zh-CN" sz="1600" b="0" i="0" u="none" strike="noStrike">
                          <a:solidFill>
                            <a:srgbClr val="000000"/>
                          </a:solidFill>
                          <a:effectLst/>
                          <a:latin typeface="Franklin Gothic Book" panose="020B0503020102020204" pitchFamily="34" charset="0"/>
                          <a:ea typeface="等线" panose="02010600030101010101" pitchFamily="2" charset="-122"/>
                        </a:rPr>
                        <a:t>310</a:t>
                      </a:r>
                    </a:p>
                  </a:txBody>
                  <a:tcPr marL="6351" marR="6351" marT="6350" marB="0" anchor="b"/>
                </a:tc>
                <a:tc>
                  <a:txBody>
                    <a:bodyPr/>
                    <a:lstStyle/>
                    <a:p>
                      <a:pPr algn="ctr" fontAlgn="b"/>
                      <a:r>
                        <a:rPr lang="en-US" altLang="zh-CN" sz="1600" b="0" i="0" u="none" strike="noStrike">
                          <a:solidFill>
                            <a:srgbClr val="000000"/>
                          </a:solidFill>
                          <a:effectLst/>
                          <a:latin typeface="Franklin Gothic Book" panose="020B0503020102020204" pitchFamily="34" charset="0"/>
                          <a:ea typeface="等线" panose="02010600030101010101" pitchFamily="2" charset="-122"/>
                        </a:rPr>
                        <a:t>194</a:t>
                      </a:r>
                    </a:p>
                  </a:txBody>
                  <a:tcPr marL="6351" marR="6351" marT="6350" marB="0" anchor="b"/>
                </a:tc>
                <a:tc>
                  <a:txBody>
                    <a:bodyPr/>
                    <a:lstStyle/>
                    <a:p>
                      <a:pPr algn="ctr" fontAlgn="b"/>
                      <a:r>
                        <a:rPr lang="en-US" altLang="zh-CN" sz="1600" b="0" i="0" u="none" strike="noStrike" dirty="0">
                          <a:solidFill>
                            <a:srgbClr val="000000"/>
                          </a:solidFill>
                          <a:effectLst/>
                          <a:latin typeface="Franklin Gothic Book" panose="020B0503020102020204" pitchFamily="34" charset="0"/>
                          <a:ea typeface="等线" panose="02010600030101010101" pitchFamily="2" charset="-122"/>
                        </a:rPr>
                        <a:t>202</a:t>
                      </a:r>
                    </a:p>
                  </a:txBody>
                  <a:tcPr marL="6351" marR="6351" marT="6350" marB="0" anchor="b"/>
                </a:tc>
                <a:extLst>
                  <a:ext uri="{0D108BD9-81ED-4DB2-BD59-A6C34878D82A}">
                    <a16:rowId xmlns:a16="http://schemas.microsoft.com/office/drawing/2014/main" val="10012"/>
                  </a:ext>
                </a:extLst>
              </a:tr>
              <a:tr h="381875">
                <a:tc>
                  <a:txBody>
                    <a:bodyPr/>
                    <a:lstStyle/>
                    <a:p>
                      <a:pPr algn="ctr" fontAlgn="b"/>
                      <a:r>
                        <a:rPr lang="zh-CN" altLang="en-US" sz="1600" b="1" i="0" u="none" strike="noStrike" dirty="0">
                          <a:solidFill>
                            <a:srgbClr val="000000"/>
                          </a:solidFill>
                          <a:effectLst/>
                          <a:latin typeface="等线" panose="02010600030101010101" pitchFamily="2" charset="-122"/>
                          <a:ea typeface="等线" panose="02010600030101010101" pitchFamily="2" charset="-122"/>
                        </a:rPr>
                        <a:t>运营总飞机数</a:t>
                      </a:r>
                    </a:p>
                  </a:txBody>
                  <a:tcPr marL="6351" marR="6351" marT="6350" marB="0" anchor="b"/>
                </a:tc>
                <a:tc>
                  <a:txBody>
                    <a:bodyPr/>
                    <a:lstStyle/>
                    <a:p>
                      <a:pPr algn="ctr" fontAlgn="b"/>
                      <a:r>
                        <a:rPr lang="en-US" altLang="zh-CN" sz="1600" b="0" i="0" u="none" strike="noStrike">
                          <a:solidFill>
                            <a:srgbClr val="000000"/>
                          </a:solidFill>
                          <a:effectLst/>
                          <a:latin typeface="Franklin Gothic Book" panose="020B0503020102020204" pitchFamily="34" charset="0"/>
                          <a:ea typeface="等线" panose="02010600030101010101" pitchFamily="2" charset="-122"/>
                        </a:rPr>
                        <a:t>867</a:t>
                      </a:r>
                    </a:p>
                  </a:txBody>
                  <a:tcPr marL="6351" marR="6351" marT="6350" marB="0" anchor="b"/>
                </a:tc>
                <a:tc>
                  <a:txBody>
                    <a:bodyPr/>
                    <a:lstStyle/>
                    <a:p>
                      <a:pPr algn="ctr" fontAlgn="b"/>
                      <a:r>
                        <a:rPr lang="en-US" altLang="zh-CN" sz="1600" b="0" i="0" u="none" strike="noStrike">
                          <a:solidFill>
                            <a:srgbClr val="000000"/>
                          </a:solidFill>
                          <a:effectLst/>
                          <a:latin typeface="Franklin Gothic Book" panose="020B0503020102020204" pitchFamily="34" charset="0"/>
                          <a:ea typeface="等线" panose="02010600030101010101" pitchFamily="2" charset="-122"/>
                        </a:rPr>
                        <a:t>725</a:t>
                      </a:r>
                    </a:p>
                  </a:txBody>
                  <a:tcPr marL="6351" marR="6351" marT="6350" marB="0" anchor="b"/>
                </a:tc>
                <a:tc>
                  <a:txBody>
                    <a:bodyPr/>
                    <a:lstStyle/>
                    <a:p>
                      <a:pPr algn="ctr" fontAlgn="b"/>
                      <a:r>
                        <a:rPr lang="en-US" altLang="zh-CN" sz="1600" b="0" i="0" u="none" strike="noStrike" dirty="0">
                          <a:solidFill>
                            <a:srgbClr val="000000"/>
                          </a:solidFill>
                          <a:effectLst/>
                          <a:latin typeface="Franklin Gothic Book" panose="020B0503020102020204" pitchFamily="34" charset="0"/>
                          <a:ea typeface="等线" panose="02010600030101010101" pitchFamily="2" charset="-122"/>
                        </a:rPr>
                        <a:t>707</a:t>
                      </a:r>
                    </a:p>
                  </a:txBody>
                  <a:tcPr marL="6351" marR="6351" marT="6350" marB="0" anchor="b"/>
                </a:tc>
                <a:extLst>
                  <a:ext uri="{0D108BD9-81ED-4DB2-BD59-A6C34878D82A}">
                    <a16:rowId xmlns:a16="http://schemas.microsoft.com/office/drawing/2014/main" val="10013"/>
                  </a:ext>
                </a:extLst>
              </a:tr>
              <a:tr h="381875">
                <a:tc>
                  <a:txBody>
                    <a:bodyPr/>
                    <a:lstStyle/>
                    <a:p>
                      <a:pPr algn="ctr" fontAlgn="b"/>
                      <a:r>
                        <a:rPr lang="zh-CN" altLang="en-US" sz="1600" b="1" i="0" u="none" strike="noStrike" dirty="0">
                          <a:solidFill>
                            <a:srgbClr val="000000"/>
                          </a:solidFill>
                          <a:effectLst/>
                          <a:latin typeface="等线" panose="02010600030101010101" pitchFamily="2" charset="-122"/>
                          <a:ea typeface="等线" panose="02010600030101010101" pitchFamily="2" charset="-122"/>
                        </a:rPr>
                        <a:t>经营租赁费</a:t>
                      </a:r>
                    </a:p>
                  </a:txBody>
                  <a:tcPr marL="6351" marR="6351" marT="6350" marB="0" anchor="b"/>
                </a:tc>
                <a:tc>
                  <a:txBody>
                    <a:bodyPr/>
                    <a:lstStyle/>
                    <a:p>
                      <a:pPr algn="ctr" fontAlgn="b"/>
                      <a:r>
                        <a:rPr lang="en-US" altLang="zh-CN" sz="1600" b="0" i="0" u="none" strike="noStrike">
                          <a:solidFill>
                            <a:srgbClr val="000000"/>
                          </a:solidFill>
                          <a:effectLst/>
                          <a:latin typeface="Franklin Gothic Book" panose="020B0503020102020204" pitchFamily="34" charset="0"/>
                          <a:ea typeface="等线" panose="02010600030101010101" pitchFamily="2" charset="-122"/>
                        </a:rPr>
                        <a:t>977,000,000</a:t>
                      </a:r>
                    </a:p>
                  </a:txBody>
                  <a:tcPr marL="6351" marR="6351" marT="6350" marB="0" anchor="b"/>
                </a:tc>
                <a:tc>
                  <a:txBody>
                    <a:bodyPr/>
                    <a:lstStyle/>
                    <a:p>
                      <a:pPr algn="ctr" fontAlgn="b"/>
                      <a:r>
                        <a:rPr lang="en-US" altLang="zh-CN" sz="1600" b="0" i="0" u="none" strike="noStrike">
                          <a:solidFill>
                            <a:srgbClr val="000000"/>
                          </a:solidFill>
                          <a:effectLst/>
                          <a:latin typeface="Franklin Gothic Book" panose="020B0503020102020204" pitchFamily="34" charset="0"/>
                          <a:ea typeface="等线" panose="02010600030101010101" pitchFamily="2" charset="-122"/>
                        </a:rPr>
                        <a:t>358,000,000</a:t>
                      </a:r>
                    </a:p>
                  </a:txBody>
                  <a:tcPr marL="6351" marR="6351" marT="6350" marB="0" anchor="b"/>
                </a:tc>
                <a:tc>
                  <a:txBody>
                    <a:bodyPr/>
                    <a:lstStyle/>
                    <a:p>
                      <a:pPr algn="ctr" fontAlgn="b"/>
                      <a:r>
                        <a:rPr lang="en-US" altLang="zh-CN" sz="1600" b="0" i="0" u="none" strike="noStrike" dirty="0">
                          <a:solidFill>
                            <a:srgbClr val="000000"/>
                          </a:solidFill>
                          <a:effectLst/>
                          <a:latin typeface="Franklin Gothic Book" panose="020B0503020102020204" pitchFamily="34" charset="0"/>
                          <a:ea typeface="等线" panose="02010600030101010101" pitchFamily="2" charset="-122"/>
                        </a:rPr>
                        <a:t>685,616,000</a:t>
                      </a:r>
                    </a:p>
                  </a:txBody>
                  <a:tcPr marL="6351" marR="6351" marT="6350" marB="0" anchor="b"/>
                </a:tc>
                <a:extLst>
                  <a:ext uri="{0D108BD9-81ED-4DB2-BD59-A6C34878D82A}">
                    <a16:rowId xmlns:a16="http://schemas.microsoft.com/office/drawing/2014/main" val="10014"/>
                  </a:ext>
                </a:extLst>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日期占位符 3"/>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1pPr>
            <a:lvl2pPr marL="557530" indent="-214630">
              <a:spcBef>
                <a:spcPct val="20000"/>
              </a:spcBef>
              <a:buClr>
                <a:schemeClr val="hlink"/>
              </a:buClr>
              <a:buSzPct val="55000"/>
              <a:buFont typeface="Wingdings" panose="05000000000000000000" pitchFamily="2" charset="2"/>
              <a:buChar char="n"/>
              <a:defRPr kumimoji="1" sz="2100">
                <a:solidFill>
                  <a:schemeClr val="tx1"/>
                </a:solidFill>
                <a:latin typeface="Tahoma" panose="020B0604030504040204" pitchFamily="34" charset="0"/>
                <a:ea typeface="宋体" panose="02010600030101010101" pitchFamily="2" charset="-122"/>
              </a:defRPr>
            </a:lvl2pPr>
            <a:lvl3pPr marL="857250" indent="-171450">
              <a:spcBef>
                <a:spcPct val="20000"/>
              </a:spcBef>
              <a:buClr>
                <a:schemeClr val="folHlink"/>
              </a:buClr>
              <a:buSzPct val="50000"/>
              <a:buFont typeface="Wingdings" panose="05000000000000000000" pitchFamily="2" charset="2"/>
              <a:buChar char="n"/>
              <a:defRPr kumimoji="1" sz="1800">
                <a:solidFill>
                  <a:schemeClr val="tx1"/>
                </a:solidFill>
                <a:latin typeface="Tahoma" panose="020B0604030504040204" pitchFamily="34" charset="0"/>
                <a:ea typeface="宋体" panose="02010600030101010101" pitchFamily="2" charset="-122"/>
              </a:defRPr>
            </a:lvl3pPr>
            <a:lvl4pPr marL="1200150" indent="-171450">
              <a:spcBef>
                <a:spcPct val="20000"/>
              </a:spcBef>
              <a:buClr>
                <a:schemeClr val="accent2"/>
              </a:buClr>
              <a:buSzPct val="55000"/>
              <a:buFont typeface="Wingdings" panose="05000000000000000000" pitchFamily="2" charset="2"/>
              <a:buChar char="n"/>
              <a:defRPr kumimoji="1" sz="1500">
                <a:solidFill>
                  <a:schemeClr val="tx1"/>
                </a:solidFill>
                <a:latin typeface="Tahoma" panose="020B0604030504040204" pitchFamily="34" charset="0"/>
                <a:ea typeface="宋体" panose="02010600030101010101" pitchFamily="2" charset="-122"/>
              </a:defRPr>
            </a:lvl4pPr>
            <a:lvl5pPr marL="1543050" indent="-171450">
              <a:spcBef>
                <a:spcPct val="20000"/>
              </a:spcBef>
              <a:buClr>
                <a:schemeClr val="accent1"/>
              </a:buClr>
              <a:buSzPct val="50000"/>
              <a:buFont typeface="Wingdings" panose="05000000000000000000" pitchFamily="2" charset="2"/>
              <a:buChar char="n"/>
              <a:defRPr kumimoji="1" sz="1500">
                <a:solidFill>
                  <a:schemeClr val="tx1"/>
                </a:solidFill>
                <a:latin typeface="Tahoma" panose="020B0604030504040204" pitchFamily="34" charset="0"/>
                <a:ea typeface="宋体" panose="02010600030101010101" pitchFamily="2" charset="-122"/>
              </a:defRPr>
            </a:lvl5pPr>
            <a:lvl6pPr marL="1885950" indent="-171450" eaLnBrk="0" fontAlgn="base" hangingPunct="0">
              <a:spcBef>
                <a:spcPct val="20000"/>
              </a:spcBef>
              <a:spcAft>
                <a:spcPct val="0"/>
              </a:spcAft>
              <a:buClr>
                <a:schemeClr val="accent1"/>
              </a:buClr>
              <a:buSzPct val="50000"/>
              <a:buFont typeface="Wingdings" panose="05000000000000000000" pitchFamily="2" charset="2"/>
              <a:buChar char="n"/>
              <a:defRPr kumimoji="1" sz="1500">
                <a:solidFill>
                  <a:schemeClr val="tx1"/>
                </a:solidFill>
                <a:latin typeface="Tahoma" panose="020B0604030504040204" pitchFamily="34" charset="0"/>
                <a:ea typeface="宋体" panose="02010600030101010101" pitchFamily="2" charset="-122"/>
              </a:defRPr>
            </a:lvl6pPr>
            <a:lvl7pPr marL="2228850" indent="-171450" eaLnBrk="0" fontAlgn="base" hangingPunct="0">
              <a:spcBef>
                <a:spcPct val="20000"/>
              </a:spcBef>
              <a:spcAft>
                <a:spcPct val="0"/>
              </a:spcAft>
              <a:buClr>
                <a:schemeClr val="accent1"/>
              </a:buClr>
              <a:buSzPct val="50000"/>
              <a:buFont typeface="Wingdings" panose="05000000000000000000" pitchFamily="2" charset="2"/>
              <a:buChar char="n"/>
              <a:defRPr kumimoji="1" sz="1500">
                <a:solidFill>
                  <a:schemeClr val="tx1"/>
                </a:solidFill>
                <a:latin typeface="Tahoma" panose="020B0604030504040204" pitchFamily="34" charset="0"/>
                <a:ea typeface="宋体" panose="02010600030101010101" pitchFamily="2" charset="-122"/>
              </a:defRPr>
            </a:lvl7pPr>
            <a:lvl8pPr marL="2571750" indent="-171450" eaLnBrk="0" fontAlgn="base" hangingPunct="0">
              <a:spcBef>
                <a:spcPct val="20000"/>
              </a:spcBef>
              <a:spcAft>
                <a:spcPct val="0"/>
              </a:spcAft>
              <a:buClr>
                <a:schemeClr val="accent1"/>
              </a:buClr>
              <a:buSzPct val="50000"/>
              <a:buFont typeface="Wingdings" panose="05000000000000000000" pitchFamily="2" charset="2"/>
              <a:buChar char="n"/>
              <a:defRPr kumimoji="1" sz="1500">
                <a:solidFill>
                  <a:schemeClr val="tx1"/>
                </a:solidFill>
                <a:latin typeface="Tahoma" panose="020B0604030504040204" pitchFamily="34" charset="0"/>
                <a:ea typeface="宋体" panose="02010600030101010101" pitchFamily="2" charset="-122"/>
              </a:defRPr>
            </a:lvl8pPr>
            <a:lvl9pPr marL="2914650" indent="-171450" eaLnBrk="0" fontAlgn="base" hangingPunct="0">
              <a:spcBef>
                <a:spcPct val="20000"/>
              </a:spcBef>
              <a:spcAft>
                <a:spcPct val="0"/>
              </a:spcAft>
              <a:buClr>
                <a:schemeClr val="accent1"/>
              </a:buClr>
              <a:buSzPct val="50000"/>
              <a:buFont typeface="Wingdings" panose="05000000000000000000" pitchFamily="2" charset="2"/>
              <a:buChar char="n"/>
              <a:defRPr kumimoji="1" sz="15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13D89156-8177-4AB9-9D42-160AEC2848EA}" type="datetime1">
              <a:rPr kumimoji="0" lang="zh-CN" altLang="en-US" sz="1050"/>
              <a:t>2026/3/30</a:t>
            </a:fld>
            <a:endParaRPr kumimoji="0" lang="en-US" altLang="zh-CN" sz="1050"/>
          </a:p>
        </p:txBody>
      </p:sp>
      <p:sp>
        <p:nvSpPr>
          <p:cNvPr id="50181" name="页脚占位符 4"/>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1pPr>
            <a:lvl2pPr marL="557530" indent="-214630">
              <a:spcBef>
                <a:spcPct val="20000"/>
              </a:spcBef>
              <a:buClr>
                <a:schemeClr val="hlink"/>
              </a:buClr>
              <a:buSzPct val="55000"/>
              <a:buFont typeface="Wingdings" panose="05000000000000000000" pitchFamily="2" charset="2"/>
              <a:buChar char="n"/>
              <a:defRPr kumimoji="1" sz="2100">
                <a:solidFill>
                  <a:schemeClr val="tx1"/>
                </a:solidFill>
                <a:latin typeface="Tahoma" panose="020B0604030504040204" pitchFamily="34" charset="0"/>
                <a:ea typeface="宋体" panose="02010600030101010101" pitchFamily="2" charset="-122"/>
              </a:defRPr>
            </a:lvl2pPr>
            <a:lvl3pPr marL="857250" indent="-171450">
              <a:spcBef>
                <a:spcPct val="20000"/>
              </a:spcBef>
              <a:buClr>
                <a:schemeClr val="folHlink"/>
              </a:buClr>
              <a:buSzPct val="50000"/>
              <a:buFont typeface="Wingdings" panose="05000000000000000000" pitchFamily="2" charset="2"/>
              <a:buChar char="n"/>
              <a:defRPr kumimoji="1" sz="1800">
                <a:solidFill>
                  <a:schemeClr val="tx1"/>
                </a:solidFill>
                <a:latin typeface="Tahoma" panose="020B0604030504040204" pitchFamily="34" charset="0"/>
                <a:ea typeface="宋体" panose="02010600030101010101" pitchFamily="2" charset="-122"/>
              </a:defRPr>
            </a:lvl3pPr>
            <a:lvl4pPr marL="1200150" indent="-171450">
              <a:spcBef>
                <a:spcPct val="20000"/>
              </a:spcBef>
              <a:buClr>
                <a:schemeClr val="accent2"/>
              </a:buClr>
              <a:buSzPct val="55000"/>
              <a:buFont typeface="Wingdings" panose="05000000000000000000" pitchFamily="2" charset="2"/>
              <a:buChar char="n"/>
              <a:defRPr kumimoji="1" sz="1500">
                <a:solidFill>
                  <a:schemeClr val="tx1"/>
                </a:solidFill>
                <a:latin typeface="Tahoma" panose="020B0604030504040204" pitchFamily="34" charset="0"/>
                <a:ea typeface="宋体" panose="02010600030101010101" pitchFamily="2" charset="-122"/>
              </a:defRPr>
            </a:lvl4pPr>
            <a:lvl5pPr marL="1543050" indent="-171450">
              <a:spcBef>
                <a:spcPct val="20000"/>
              </a:spcBef>
              <a:buClr>
                <a:schemeClr val="accent1"/>
              </a:buClr>
              <a:buSzPct val="50000"/>
              <a:buFont typeface="Wingdings" panose="05000000000000000000" pitchFamily="2" charset="2"/>
              <a:buChar char="n"/>
              <a:defRPr kumimoji="1" sz="1500">
                <a:solidFill>
                  <a:schemeClr val="tx1"/>
                </a:solidFill>
                <a:latin typeface="Tahoma" panose="020B0604030504040204" pitchFamily="34" charset="0"/>
                <a:ea typeface="宋体" panose="02010600030101010101" pitchFamily="2" charset="-122"/>
              </a:defRPr>
            </a:lvl5pPr>
            <a:lvl6pPr marL="1885950" indent="-171450" eaLnBrk="0" fontAlgn="base" hangingPunct="0">
              <a:spcBef>
                <a:spcPct val="20000"/>
              </a:spcBef>
              <a:spcAft>
                <a:spcPct val="0"/>
              </a:spcAft>
              <a:buClr>
                <a:schemeClr val="accent1"/>
              </a:buClr>
              <a:buSzPct val="50000"/>
              <a:buFont typeface="Wingdings" panose="05000000000000000000" pitchFamily="2" charset="2"/>
              <a:buChar char="n"/>
              <a:defRPr kumimoji="1" sz="1500">
                <a:solidFill>
                  <a:schemeClr val="tx1"/>
                </a:solidFill>
                <a:latin typeface="Tahoma" panose="020B0604030504040204" pitchFamily="34" charset="0"/>
                <a:ea typeface="宋体" panose="02010600030101010101" pitchFamily="2" charset="-122"/>
              </a:defRPr>
            </a:lvl6pPr>
            <a:lvl7pPr marL="2228850" indent="-171450" eaLnBrk="0" fontAlgn="base" hangingPunct="0">
              <a:spcBef>
                <a:spcPct val="20000"/>
              </a:spcBef>
              <a:spcAft>
                <a:spcPct val="0"/>
              </a:spcAft>
              <a:buClr>
                <a:schemeClr val="accent1"/>
              </a:buClr>
              <a:buSzPct val="50000"/>
              <a:buFont typeface="Wingdings" panose="05000000000000000000" pitchFamily="2" charset="2"/>
              <a:buChar char="n"/>
              <a:defRPr kumimoji="1" sz="1500">
                <a:solidFill>
                  <a:schemeClr val="tx1"/>
                </a:solidFill>
                <a:latin typeface="Tahoma" panose="020B0604030504040204" pitchFamily="34" charset="0"/>
                <a:ea typeface="宋体" panose="02010600030101010101" pitchFamily="2" charset="-122"/>
              </a:defRPr>
            </a:lvl7pPr>
            <a:lvl8pPr marL="2571750" indent="-171450" eaLnBrk="0" fontAlgn="base" hangingPunct="0">
              <a:spcBef>
                <a:spcPct val="20000"/>
              </a:spcBef>
              <a:spcAft>
                <a:spcPct val="0"/>
              </a:spcAft>
              <a:buClr>
                <a:schemeClr val="accent1"/>
              </a:buClr>
              <a:buSzPct val="50000"/>
              <a:buFont typeface="Wingdings" panose="05000000000000000000" pitchFamily="2" charset="2"/>
              <a:buChar char="n"/>
              <a:defRPr kumimoji="1" sz="1500">
                <a:solidFill>
                  <a:schemeClr val="tx1"/>
                </a:solidFill>
                <a:latin typeface="Tahoma" panose="020B0604030504040204" pitchFamily="34" charset="0"/>
                <a:ea typeface="宋体" panose="02010600030101010101" pitchFamily="2" charset="-122"/>
              </a:defRPr>
            </a:lvl8pPr>
            <a:lvl9pPr marL="2914650" indent="-171450" eaLnBrk="0" fontAlgn="base" hangingPunct="0">
              <a:spcBef>
                <a:spcPct val="20000"/>
              </a:spcBef>
              <a:spcAft>
                <a:spcPct val="0"/>
              </a:spcAft>
              <a:buClr>
                <a:schemeClr val="accent1"/>
              </a:buClr>
              <a:buSzPct val="50000"/>
              <a:buFont typeface="Wingdings" panose="05000000000000000000" pitchFamily="2" charset="2"/>
              <a:buChar char="n"/>
              <a:defRPr kumimoji="1" sz="15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050"/>
              <a:t>曾庆生 </a:t>
            </a:r>
            <a:r>
              <a:rPr kumimoji="0" lang="en-US" altLang="zh-CN" sz="1050"/>
              <a:t>SHUFE</a:t>
            </a:r>
          </a:p>
        </p:txBody>
      </p:sp>
      <p:sp>
        <p:nvSpPr>
          <p:cNvPr id="50182" name="灯片编号占位符 5"/>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1pPr>
            <a:lvl2pPr marL="557530" indent="-214630">
              <a:spcBef>
                <a:spcPct val="20000"/>
              </a:spcBef>
              <a:buClr>
                <a:schemeClr val="hlink"/>
              </a:buClr>
              <a:buSzPct val="55000"/>
              <a:buFont typeface="Wingdings" panose="05000000000000000000" pitchFamily="2" charset="2"/>
              <a:buChar char="n"/>
              <a:defRPr kumimoji="1" sz="2100">
                <a:solidFill>
                  <a:schemeClr val="tx1"/>
                </a:solidFill>
                <a:latin typeface="Tahoma" panose="020B0604030504040204" pitchFamily="34" charset="0"/>
                <a:ea typeface="宋体" panose="02010600030101010101" pitchFamily="2" charset="-122"/>
              </a:defRPr>
            </a:lvl2pPr>
            <a:lvl3pPr marL="857250" indent="-171450">
              <a:spcBef>
                <a:spcPct val="20000"/>
              </a:spcBef>
              <a:buClr>
                <a:schemeClr val="folHlink"/>
              </a:buClr>
              <a:buSzPct val="50000"/>
              <a:buFont typeface="Wingdings" panose="05000000000000000000" pitchFamily="2" charset="2"/>
              <a:buChar char="n"/>
              <a:defRPr kumimoji="1" sz="1800">
                <a:solidFill>
                  <a:schemeClr val="tx1"/>
                </a:solidFill>
                <a:latin typeface="Tahoma" panose="020B0604030504040204" pitchFamily="34" charset="0"/>
                <a:ea typeface="宋体" panose="02010600030101010101" pitchFamily="2" charset="-122"/>
              </a:defRPr>
            </a:lvl3pPr>
            <a:lvl4pPr marL="1200150" indent="-171450">
              <a:spcBef>
                <a:spcPct val="20000"/>
              </a:spcBef>
              <a:buClr>
                <a:schemeClr val="accent2"/>
              </a:buClr>
              <a:buSzPct val="55000"/>
              <a:buFont typeface="Wingdings" panose="05000000000000000000" pitchFamily="2" charset="2"/>
              <a:buChar char="n"/>
              <a:defRPr kumimoji="1" sz="1500">
                <a:solidFill>
                  <a:schemeClr val="tx1"/>
                </a:solidFill>
                <a:latin typeface="Tahoma" panose="020B0604030504040204" pitchFamily="34" charset="0"/>
                <a:ea typeface="宋体" panose="02010600030101010101" pitchFamily="2" charset="-122"/>
              </a:defRPr>
            </a:lvl4pPr>
            <a:lvl5pPr marL="1543050" indent="-171450">
              <a:spcBef>
                <a:spcPct val="20000"/>
              </a:spcBef>
              <a:buClr>
                <a:schemeClr val="accent1"/>
              </a:buClr>
              <a:buSzPct val="50000"/>
              <a:buFont typeface="Wingdings" panose="05000000000000000000" pitchFamily="2" charset="2"/>
              <a:buChar char="n"/>
              <a:defRPr kumimoji="1" sz="1500">
                <a:solidFill>
                  <a:schemeClr val="tx1"/>
                </a:solidFill>
                <a:latin typeface="Tahoma" panose="020B0604030504040204" pitchFamily="34" charset="0"/>
                <a:ea typeface="宋体" panose="02010600030101010101" pitchFamily="2" charset="-122"/>
              </a:defRPr>
            </a:lvl5pPr>
            <a:lvl6pPr marL="1885950" indent="-171450" eaLnBrk="0" fontAlgn="base" hangingPunct="0">
              <a:spcBef>
                <a:spcPct val="20000"/>
              </a:spcBef>
              <a:spcAft>
                <a:spcPct val="0"/>
              </a:spcAft>
              <a:buClr>
                <a:schemeClr val="accent1"/>
              </a:buClr>
              <a:buSzPct val="50000"/>
              <a:buFont typeface="Wingdings" panose="05000000000000000000" pitchFamily="2" charset="2"/>
              <a:buChar char="n"/>
              <a:defRPr kumimoji="1" sz="1500">
                <a:solidFill>
                  <a:schemeClr val="tx1"/>
                </a:solidFill>
                <a:latin typeface="Tahoma" panose="020B0604030504040204" pitchFamily="34" charset="0"/>
                <a:ea typeface="宋体" panose="02010600030101010101" pitchFamily="2" charset="-122"/>
              </a:defRPr>
            </a:lvl6pPr>
            <a:lvl7pPr marL="2228850" indent="-171450" eaLnBrk="0" fontAlgn="base" hangingPunct="0">
              <a:spcBef>
                <a:spcPct val="20000"/>
              </a:spcBef>
              <a:spcAft>
                <a:spcPct val="0"/>
              </a:spcAft>
              <a:buClr>
                <a:schemeClr val="accent1"/>
              </a:buClr>
              <a:buSzPct val="50000"/>
              <a:buFont typeface="Wingdings" panose="05000000000000000000" pitchFamily="2" charset="2"/>
              <a:buChar char="n"/>
              <a:defRPr kumimoji="1" sz="1500">
                <a:solidFill>
                  <a:schemeClr val="tx1"/>
                </a:solidFill>
                <a:latin typeface="Tahoma" panose="020B0604030504040204" pitchFamily="34" charset="0"/>
                <a:ea typeface="宋体" panose="02010600030101010101" pitchFamily="2" charset="-122"/>
              </a:defRPr>
            </a:lvl7pPr>
            <a:lvl8pPr marL="2571750" indent="-171450" eaLnBrk="0" fontAlgn="base" hangingPunct="0">
              <a:spcBef>
                <a:spcPct val="20000"/>
              </a:spcBef>
              <a:spcAft>
                <a:spcPct val="0"/>
              </a:spcAft>
              <a:buClr>
                <a:schemeClr val="accent1"/>
              </a:buClr>
              <a:buSzPct val="50000"/>
              <a:buFont typeface="Wingdings" panose="05000000000000000000" pitchFamily="2" charset="2"/>
              <a:buChar char="n"/>
              <a:defRPr kumimoji="1" sz="1500">
                <a:solidFill>
                  <a:schemeClr val="tx1"/>
                </a:solidFill>
                <a:latin typeface="Tahoma" panose="020B0604030504040204" pitchFamily="34" charset="0"/>
                <a:ea typeface="宋体" panose="02010600030101010101" pitchFamily="2" charset="-122"/>
              </a:defRPr>
            </a:lvl8pPr>
            <a:lvl9pPr marL="2914650" indent="-171450" eaLnBrk="0" fontAlgn="base" hangingPunct="0">
              <a:spcBef>
                <a:spcPct val="20000"/>
              </a:spcBef>
              <a:spcAft>
                <a:spcPct val="0"/>
              </a:spcAft>
              <a:buClr>
                <a:schemeClr val="accent1"/>
              </a:buClr>
              <a:buSzPct val="50000"/>
              <a:buFont typeface="Wingdings" panose="05000000000000000000" pitchFamily="2" charset="2"/>
              <a:buChar char="n"/>
              <a:defRPr kumimoji="1" sz="15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F0DD9B20-196B-4546-8988-538DA6BAAF97}" type="slidenum">
              <a:rPr kumimoji="0" lang="en-US" altLang="zh-CN" sz="1050"/>
              <a:t>126</a:t>
            </a:fld>
            <a:endParaRPr kumimoji="0" lang="en-US" altLang="zh-CN" sz="1050"/>
          </a:p>
        </p:txBody>
      </p:sp>
      <p:sp>
        <p:nvSpPr>
          <p:cNvPr id="16" name="内容占位符 2"/>
          <p:cNvSpPr txBox="1"/>
          <p:nvPr/>
        </p:nvSpPr>
        <p:spPr bwMode="auto">
          <a:xfrm>
            <a:off x="297180" y="367385"/>
            <a:ext cx="8846820" cy="80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nSpc>
                <a:spcPct val="150000"/>
              </a:lnSpc>
              <a:spcBef>
                <a:spcPts val="0"/>
              </a:spcBef>
            </a:pPr>
            <a:r>
              <a:rPr lang="zh-CN" altLang="en-US" sz="2100" b="1" dirty="0">
                <a:latin typeface="+mn-ea"/>
                <a:ea typeface="+mn-ea"/>
              </a:rPr>
              <a:t>新租赁准则如何影响美国航空企业的行为？</a:t>
            </a:r>
            <a:endParaRPr lang="en-US" altLang="zh-CN" sz="2100" b="1" dirty="0">
              <a:latin typeface="+mn-ea"/>
              <a:ea typeface="+mn-ea"/>
            </a:endParaRPr>
          </a:p>
        </p:txBody>
      </p:sp>
      <p:sp>
        <p:nvSpPr>
          <p:cNvPr id="11" name="内容占位符 2"/>
          <p:cNvSpPr txBox="1"/>
          <p:nvPr/>
        </p:nvSpPr>
        <p:spPr bwMode="auto">
          <a:xfrm>
            <a:off x="148590" y="1196752"/>
            <a:ext cx="8846820"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lvl="1">
              <a:lnSpc>
                <a:spcPct val="150000"/>
              </a:lnSpc>
              <a:spcBef>
                <a:spcPts val="0"/>
              </a:spcBef>
            </a:pPr>
            <a:r>
              <a:rPr lang="en-US" altLang="zh-CN" sz="2000" b="1" dirty="0">
                <a:latin typeface="Times New Roman" panose="02020603050405020304" charset="0"/>
                <a:ea typeface="+mn-ea"/>
                <a:cs typeface="Times New Roman" panose="02020603050405020304" charset="0"/>
              </a:rPr>
              <a:t>Li B, Venkatachalam M.</a:t>
            </a:r>
            <a:r>
              <a:rPr lang="zh-CN" altLang="en-US" sz="2000" b="1" dirty="0">
                <a:latin typeface="Times New Roman" panose="02020603050405020304" charset="0"/>
                <a:ea typeface="+mn-ea"/>
                <a:cs typeface="Times New Roman" panose="02020603050405020304" charset="0"/>
              </a:rPr>
              <a:t>，</a:t>
            </a:r>
            <a:r>
              <a:rPr lang="en-US" altLang="zh-CN" sz="2000" b="1" dirty="0">
                <a:solidFill>
                  <a:srgbClr val="0000FF"/>
                </a:solidFill>
                <a:latin typeface="Times New Roman" panose="02020603050405020304" charset="0"/>
                <a:ea typeface="+mn-ea"/>
                <a:cs typeface="Times New Roman" panose="02020603050405020304" charset="0"/>
              </a:rPr>
              <a:t>Leasing loses altitude while ownership takes off Real effects of the new lease standard.</a:t>
            </a:r>
            <a:r>
              <a:rPr lang="en-US" altLang="zh-CN" sz="2000" b="1" dirty="0">
                <a:latin typeface="Times New Roman" panose="02020603050405020304" charset="0"/>
                <a:ea typeface="+mn-ea"/>
                <a:cs typeface="Times New Roman" panose="02020603050405020304" charset="0"/>
              </a:rPr>
              <a:t> </a:t>
            </a:r>
            <a:r>
              <a:rPr lang="en-US" altLang="zh-CN" sz="2000" b="1" i="1" dirty="0">
                <a:latin typeface="Times New Roman" panose="02020603050405020304" charset="0"/>
                <a:ea typeface="+mn-ea"/>
                <a:cs typeface="Times New Roman" panose="02020603050405020304" charset="0"/>
              </a:rPr>
              <a:t>The Accounting Review</a:t>
            </a:r>
            <a:r>
              <a:rPr lang="en-US" altLang="zh-CN" sz="2000" b="1" dirty="0">
                <a:latin typeface="Times New Roman" panose="02020603050405020304" charset="0"/>
                <a:ea typeface="+mn-ea"/>
                <a:cs typeface="Times New Roman" panose="02020603050405020304" charset="0"/>
              </a:rPr>
              <a:t>, 2024, 99(3) .</a:t>
            </a:r>
          </a:p>
          <a:p>
            <a:pPr lvl="2">
              <a:lnSpc>
                <a:spcPct val="150000"/>
              </a:lnSpc>
              <a:spcBef>
                <a:spcPts val="0"/>
              </a:spcBef>
            </a:pPr>
            <a:r>
              <a:rPr lang="zh-CN" altLang="en-US" sz="2000" b="1" dirty="0">
                <a:solidFill>
                  <a:srgbClr val="000000"/>
                </a:solidFill>
              </a:rPr>
              <a:t>研究样本涵盖</a:t>
            </a:r>
            <a:r>
              <a:rPr lang="en-US" altLang="zh-CN" sz="2000" b="1" dirty="0">
                <a:solidFill>
                  <a:srgbClr val="000000"/>
                </a:solidFill>
              </a:rPr>
              <a:t>28</a:t>
            </a:r>
            <a:r>
              <a:rPr lang="zh-CN" altLang="en-US" sz="2000" b="1" dirty="0">
                <a:solidFill>
                  <a:srgbClr val="000000"/>
                </a:solidFill>
              </a:rPr>
              <a:t>家航空公司（含</a:t>
            </a:r>
            <a:r>
              <a:rPr lang="en-US" altLang="zh-CN" sz="2000" b="1" dirty="0">
                <a:solidFill>
                  <a:srgbClr val="000000"/>
                </a:solidFill>
              </a:rPr>
              <a:t>14</a:t>
            </a:r>
            <a:r>
              <a:rPr lang="zh-CN" altLang="en-US" sz="2000" b="1" dirty="0">
                <a:solidFill>
                  <a:srgbClr val="000000"/>
                </a:solidFill>
              </a:rPr>
              <a:t>家上市公司，</a:t>
            </a:r>
            <a:r>
              <a:rPr lang="en-US" altLang="zh-CN" sz="2000" b="1" dirty="0">
                <a:solidFill>
                  <a:srgbClr val="000000"/>
                </a:solidFill>
              </a:rPr>
              <a:t>14</a:t>
            </a:r>
            <a:r>
              <a:rPr lang="zh-CN" altLang="en-US" sz="2000" b="1" dirty="0">
                <a:solidFill>
                  <a:srgbClr val="000000"/>
                </a:solidFill>
              </a:rPr>
              <a:t>家非上市公司</a:t>
            </a:r>
            <a:r>
              <a:rPr lang="en-US" altLang="zh-CN" sz="2000" b="1" dirty="0">
                <a:solidFill>
                  <a:srgbClr val="000000"/>
                </a:solidFill>
              </a:rPr>
              <a:t>——</a:t>
            </a:r>
            <a:r>
              <a:rPr lang="zh-CN" altLang="en-US" sz="2000" b="1" dirty="0">
                <a:solidFill>
                  <a:srgbClr val="000000"/>
                </a:solidFill>
              </a:rPr>
              <a:t>无需采用新租赁准则），作者获取了其</a:t>
            </a:r>
            <a:r>
              <a:rPr lang="en-US" altLang="zh-CN" sz="2000" b="1" dirty="0">
                <a:solidFill>
                  <a:srgbClr val="000000"/>
                </a:solidFill>
              </a:rPr>
              <a:t>2013-2018</a:t>
            </a:r>
            <a:r>
              <a:rPr lang="zh-CN" altLang="en-US" sz="2000" b="1" dirty="0">
                <a:solidFill>
                  <a:srgbClr val="000000"/>
                </a:solidFill>
              </a:rPr>
              <a:t>年期间的资产专属信息与运营数据（取飞机型号（如波音</a:t>
            </a:r>
            <a:r>
              <a:rPr lang="en-US" altLang="zh-CN" sz="2000" b="1" dirty="0">
                <a:solidFill>
                  <a:srgbClr val="000000"/>
                </a:solidFill>
              </a:rPr>
              <a:t>737</a:t>
            </a:r>
            <a:r>
              <a:rPr lang="zh-CN" altLang="en-US" sz="2000" b="1" dirty="0">
                <a:solidFill>
                  <a:srgbClr val="000000"/>
                </a:solidFill>
              </a:rPr>
              <a:t>、空客</a:t>
            </a:r>
            <a:r>
              <a:rPr lang="en-US" altLang="zh-CN" sz="2000" b="1" dirty="0">
                <a:solidFill>
                  <a:srgbClr val="000000"/>
                </a:solidFill>
              </a:rPr>
              <a:t>380</a:t>
            </a:r>
            <a:r>
              <a:rPr lang="zh-CN" altLang="en-US" sz="2000" b="1" dirty="0">
                <a:solidFill>
                  <a:srgbClr val="000000"/>
                </a:solidFill>
              </a:rPr>
              <a:t>）、飞机特征（如机龄、货舱</a:t>
            </a:r>
            <a:r>
              <a:rPr lang="en-US" altLang="zh-CN" sz="2000" b="1" dirty="0">
                <a:solidFill>
                  <a:srgbClr val="000000"/>
                </a:solidFill>
              </a:rPr>
              <a:t>/</a:t>
            </a:r>
            <a:r>
              <a:rPr lang="zh-CN" altLang="en-US" sz="2000" b="1" dirty="0">
                <a:solidFill>
                  <a:srgbClr val="000000"/>
                </a:solidFill>
              </a:rPr>
              <a:t>客舱配置）及运营数据（如载客率、飞行时数、里程数）等）。</a:t>
            </a:r>
            <a:endParaRPr lang="en-US" altLang="zh-CN" sz="2000" b="1" dirty="0">
              <a:solidFill>
                <a:srgbClr val="000000"/>
              </a:solidFill>
            </a:endParaRPr>
          </a:p>
          <a:p>
            <a:pPr lvl="3">
              <a:lnSpc>
                <a:spcPct val="150000"/>
              </a:lnSpc>
              <a:spcBef>
                <a:spcPts val="0"/>
              </a:spcBef>
            </a:pPr>
            <a:r>
              <a:rPr lang="zh-CN" altLang="en-US" dirty="0">
                <a:solidFill>
                  <a:srgbClr val="000000"/>
                </a:solidFill>
              </a:rPr>
              <a:t>值得注意的是，样本企业中超过</a:t>
            </a:r>
            <a:r>
              <a:rPr lang="en-US" altLang="zh-CN" dirty="0">
                <a:solidFill>
                  <a:srgbClr val="000000"/>
                </a:solidFill>
              </a:rPr>
              <a:t>50%</a:t>
            </a:r>
            <a:r>
              <a:rPr lang="zh-CN" altLang="en-US" dirty="0">
                <a:solidFill>
                  <a:srgbClr val="000000"/>
                </a:solidFill>
              </a:rPr>
              <a:t>的固定资产通过租赁获取，而资本租赁占比仅为</a:t>
            </a:r>
            <a:r>
              <a:rPr lang="en-US" altLang="zh-CN" dirty="0">
                <a:solidFill>
                  <a:srgbClr val="000000"/>
                </a:solidFill>
              </a:rPr>
              <a:t>3%</a:t>
            </a:r>
            <a:r>
              <a:rPr lang="zh-CN" altLang="en-US" dirty="0">
                <a:solidFill>
                  <a:srgbClr val="000000"/>
                </a:solidFill>
              </a:rPr>
              <a:t>左右。经营租赁的主导地位预示着新租赁准则将对航空公司资产负债表产生重大影响。</a:t>
            </a:r>
            <a:endParaRPr lang="en-US" altLang="zh-CN" b="1" dirty="0">
              <a:solidFill>
                <a:srgbClr val="000000"/>
              </a:solidFill>
              <a:latin typeface="宋体" panose="02010600030101010101" pitchFamily="2" charset="-122"/>
            </a:endParaRPr>
          </a:p>
          <a:p>
            <a:pPr>
              <a:lnSpc>
                <a:spcPct val="150000"/>
              </a:lnSpc>
              <a:spcBef>
                <a:spcPts val="0"/>
              </a:spcBef>
            </a:pPr>
            <a:endParaRPr lang="zh-CN" altLang="en-US" sz="1500" b="1"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29473F06-55F2-47D9-96D1-DC031FE0A205}" type="slidenum">
              <a:rPr lang="zh-CN" altLang="en-US" smtClean="0"/>
              <a:t>127</a:t>
            </a:fld>
            <a:endParaRPr lang="zh-CN" altLang="en-US"/>
          </a:p>
        </p:txBody>
      </p:sp>
      <p:sp>
        <p:nvSpPr>
          <p:cNvPr id="5" name="内容占位符 2"/>
          <p:cNvSpPr txBox="1"/>
          <p:nvPr/>
        </p:nvSpPr>
        <p:spPr bwMode="auto">
          <a:xfrm>
            <a:off x="384308" y="322540"/>
            <a:ext cx="8375384" cy="61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lvl="1">
              <a:lnSpc>
                <a:spcPct val="150000"/>
              </a:lnSpc>
              <a:spcBef>
                <a:spcPts val="0"/>
              </a:spcBef>
            </a:pPr>
            <a:r>
              <a:rPr lang="zh-CN" altLang="en-US" sz="2000" b="1" dirty="0">
                <a:solidFill>
                  <a:srgbClr val="000000"/>
                </a:solidFill>
              </a:rPr>
              <a:t>双重差分法（</a:t>
            </a:r>
            <a:r>
              <a:rPr lang="en-US" altLang="zh-CN" sz="2000" b="1" dirty="0">
                <a:solidFill>
                  <a:srgbClr val="000000"/>
                </a:solidFill>
              </a:rPr>
              <a:t>DID</a:t>
            </a:r>
            <a:r>
              <a:rPr lang="zh-CN" altLang="en-US" sz="2000" b="1" dirty="0">
                <a:solidFill>
                  <a:srgbClr val="000000"/>
                </a:solidFill>
              </a:rPr>
              <a:t>）研究发现：在</a:t>
            </a:r>
            <a:r>
              <a:rPr lang="en-US" altLang="zh-CN" sz="2000" b="1" dirty="0">
                <a:solidFill>
                  <a:srgbClr val="000000"/>
                </a:solidFill>
              </a:rPr>
              <a:t>ASC 842</a:t>
            </a:r>
            <a:r>
              <a:rPr lang="zh-CN" altLang="en-US" sz="2000" b="1" dirty="0">
                <a:solidFill>
                  <a:srgbClr val="000000"/>
                </a:solidFill>
              </a:rPr>
              <a:t>颁布后，实验组（上市公司）的经营租赁金额占比在</a:t>
            </a:r>
            <a:r>
              <a:rPr lang="en-US" altLang="zh-CN" sz="2000" b="1" dirty="0">
                <a:solidFill>
                  <a:srgbClr val="000000"/>
                </a:solidFill>
              </a:rPr>
              <a:t>2016-2018</a:t>
            </a:r>
            <a:r>
              <a:rPr lang="zh-CN" altLang="en-US" sz="2000" b="1" dirty="0">
                <a:solidFill>
                  <a:srgbClr val="000000"/>
                </a:solidFill>
              </a:rPr>
              <a:t>期间显著下降（约</a:t>
            </a:r>
            <a:r>
              <a:rPr lang="en-US" altLang="zh-CN" sz="2000" b="1" dirty="0">
                <a:solidFill>
                  <a:srgbClr val="000000"/>
                </a:solidFill>
              </a:rPr>
              <a:t>10</a:t>
            </a:r>
            <a:r>
              <a:rPr lang="zh-CN" altLang="en-US" sz="2000" b="1" dirty="0">
                <a:solidFill>
                  <a:srgbClr val="000000"/>
                </a:solidFill>
              </a:rPr>
              <a:t>个百分点）。事实上，早在</a:t>
            </a:r>
            <a:r>
              <a:rPr lang="en-US" altLang="zh-CN" sz="2000" b="1" dirty="0">
                <a:solidFill>
                  <a:srgbClr val="000000"/>
                </a:solidFill>
              </a:rPr>
              <a:t>2015</a:t>
            </a:r>
            <a:r>
              <a:rPr lang="zh-CN" altLang="en-US" sz="2000" b="1" dirty="0">
                <a:solidFill>
                  <a:srgbClr val="000000"/>
                </a:solidFill>
              </a:rPr>
              <a:t>年美国财务会计准则委员会投票推进该准则时，这种下降趋势已开始显现。与经营租赁相反，资本租赁金额在</a:t>
            </a:r>
            <a:r>
              <a:rPr lang="en-US" altLang="zh-CN" sz="2000" b="1" dirty="0">
                <a:solidFill>
                  <a:srgbClr val="000000"/>
                </a:solidFill>
              </a:rPr>
              <a:t>ASC 842</a:t>
            </a:r>
            <a:r>
              <a:rPr lang="zh-CN" altLang="en-US" sz="2000" b="1" dirty="0">
                <a:solidFill>
                  <a:srgbClr val="000000"/>
                </a:solidFill>
              </a:rPr>
              <a:t>实施后期间未发生显著变化。</a:t>
            </a:r>
            <a:endParaRPr lang="en-US" altLang="zh-CN" sz="2000" b="1" dirty="0">
              <a:solidFill>
                <a:srgbClr val="000000"/>
              </a:solidFill>
            </a:endParaRPr>
          </a:p>
          <a:p>
            <a:pPr lvl="1">
              <a:lnSpc>
                <a:spcPct val="150000"/>
              </a:lnSpc>
              <a:spcBef>
                <a:spcPts val="0"/>
              </a:spcBef>
            </a:pPr>
            <a:r>
              <a:rPr lang="zh-CN" altLang="en-US" sz="2000" b="1" dirty="0">
                <a:solidFill>
                  <a:srgbClr val="000000"/>
                </a:solidFill>
              </a:rPr>
              <a:t>当基于飞机数量计算经营租赁比例时，同样发现显著下降（约</a:t>
            </a:r>
            <a:r>
              <a:rPr lang="en-US" altLang="zh-CN" sz="2000" b="1" dirty="0">
                <a:solidFill>
                  <a:srgbClr val="000000"/>
                </a:solidFill>
              </a:rPr>
              <a:t>7</a:t>
            </a:r>
            <a:r>
              <a:rPr lang="zh-CN" altLang="en-US" sz="2000" b="1" dirty="0">
                <a:solidFill>
                  <a:srgbClr val="000000"/>
                </a:solidFill>
              </a:rPr>
              <a:t>个百分点）。实施</a:t>
            </a:r>
            <a:r>
              <a:rPr lang="en-US" altLang="zh-CN" sz="2000" b="1" dirty="0">
                <a:solidFill>
                  <a:srgbClr val="000000"/>
                </a:solidFill>
              </a:rPr>
              <a:t>ASC 842</a:t>
            </a:r>
            <a:r>
              <a:rPr lang="zh-CN" altLang="en-US" sz="2000" b="1" dirty="0">
                <a:solidFill>
                  <a:srgbClr val="000000"/>
                </a:solidFill>
              </a:rPr>
              <a:t>后上市航空公司从租赁飞机转向购买飞机</a:t>
            </a:r>
            <a:r>
              <a:rPr lang="en-US" altLang="zh-CN" sz="2000" b="1" dirty="0">
                <a:solidFill>
                  <a:srgbClr val="000000"/>
                </a:solidFill>
              </a:rPr>
              <a:t>——</a:t>
            </a:r>
            <a:r>
              <a:rPr lang="zh-CN" altLang="en-US" sz="2000" b="1" dirty="0">
                <a:solidFill>
                  <a:srgbClr val="000000"/>
                </a:solidFill>
              </a:rPr>
              <a:t>在租赁飞机数量减少的同时，自有飞机数量相应增加。横截面测试表明，对于财务实力更强、准则发布前租赁密集度更高的企业，租赁飞机数量的下降更为明显。</a:t>
            </a:r>
            <a:endParaRPr lang="en-US" altLang="zh-CN" sz="2000" b="1" dirty="0">
              <a:solidFill>
                <a:srgbClr val="000000"/>
              </a:solidFill>
            </a:endParaRPr>
          </a:p>
          <a:p>
            <a:pPr>
              <a:lnSpc>
                <a:spcPct val="150000"/>
              </a:lnSpc>
              <a:spcBef>
                <a:spcPts val="0"/>
              </a:spcBef>
            </a:pPr>
            <a:endParaRPr lang="zh-CN" altLang="en-US" sz="2000" b="1" dirty="0">
              <a:solidFill>
                <a:srgbClr val="000000"/>
              </a:solidFill>
              <a:latin typeface="宋体" panose="02010600030101010101" pitchFamily="2" charset="-122"/>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29473F06-55F2-47D9-96D1-DC031FE0A205}" type="slidenum">
              <a:rPr lang="zh-CN" altLang="en-US" smtClean="0"/>
              <a:t>128</a:t>
            </a:fld>
            <a:endParaRPr lang="zh-CN" altLang="en-US"/>
          </a:p>
        </p:txBody>
      </p:sp>
      <p:sp>
        <p:nvSpPr>
          <p:cNvPr id="5" name="内容占位符 2"/>
          <p:cNvSpPr txBox="1"/>
          <p:nvPr/>
        </p:nvSpPr>
        <p:spPr bwMode="auto">
          <a:xfrm>
            <a:off x="755576" y="116632"/>
            <a:ext cx="8159360"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lvl="1">
              <a:lnSpc>
                <a:spcPct val="150000"/>
              </a:lnSpc>
              <a:spcBef>
                <a:spcPts val="0"/>
              </a:spcBef>
            </a:pPr>
            <a:r>
              <a:rPr lang="zh-CN" altLang="en-US" sz="2000" b="1" dirty="0">
                <a:solidFill>
                  <a:srgbClr val="000000"/>
                </a:solidFill>
              </a:rPr>
              <a:t>研究发现，租赁下降主要集中在中型飞机（如波音</a:t>
            </a:r>
            <a:r>
              <a:rPr lang="en-US" altLang="zh-CN" sz="2000" b="1" dirty="0">
                <a:solidFill>
                  <a:srgbClr val="000000"/>
                </a:solidFill>
              </a:rPr>
              <a:t>737</a:t>
            </a:r>
            <a:r>
              <a:rPr lang="zh-CN" altLang="en-US" sz="2000" b="1" dirty="0">
                <a:solidFill>
                  <a:srgbClr val="000000"/>
                </a:solidFill>
              </a:rPr>
              <a:t>、空客</a:t>
            </a:r>
            <a:r>
              <a:rPr lang="en-US" altLang="zh-CN" sz="2000" b="1" dirty="0" err="1">
                <a:solidFill>
                  <a:srgbClr val="000000"/>
                </a:solidFill>
              </a:rPr>
              <a:t>A319</a:t>
            </a:r>
            <a:r>
              <a:rPr lang="zh-CN" altLang="en-US" sz="2000" b="1" dirty="0">
                <a:solidFill>
                  <a:srgbClr val="000000"/>
                </a:solidFill>
              </a:rPr>
              <a:t>），而重型（如波音</a:t>
            </a:r>
            <a:r>
              <a:rPr lang="en-US" altLang="zh-CN" sz="2000" b="1" dirty="0">
                <a:solidFill>
                  <a:srgbClr val="000000"/>
                </a:solidFill>
              </a:rPr>
              <a:t>777</a:t>
            </a:r>
            <a:r>
              <a:rPr lang="zh-CN" altLang="en-US" sz="2000" b="1" dirty="0">
                <a:solidFill>
                  <a:srgbClr val="000000"/>
                </a:solidFill>
              </a:rPr>
              <a:t>、空客</a:t>
            </a:r>
            <a:r>
              <a:rPr lang="en-US" altLang="zh-CN" sz="2000" b="1" dirty="0" err="1">
                <a:solidFill>
                  <a:srgbClr val="000000"/>
                </a:solidFill>
              </a:rPr>
              <a:t>A380</a:t>
            </a:r>
            <a:r>
              <a:rPr lang="zh-CN" altLang="en-US" sz="2000" b="1" dirty="0">
                <a:solidFill>
                  <a:srgbClr val="000000"/>
                </a:solidFill>
              </a:rPr>
              <a:t>）与轻型飞机（如塞斯纳、巴航工业喷气机）类别未见显著变化；虽然新准则实施后机队平均重量未变，但飞机重量的方差显著缩小。该证据符合企业推行机队标准化策略的行为特征</a:t>
            </a:r>
            <a:r>
              <a:rPr lang="en-US" altLang="zh-CN" sz="2000" b="1" dirty="0">
                <a:solidFill>
                  <a:srgbClr val="000000"/>
                </a:solidFill>
              </a:rPr>
              <a:t>——</a:t>
            </a:r>
            <a:r>
              <a:rPr lang="zh-CN" altLang="en-US" sz="2000" b="1" dirty="0">
                <a:solidFill>
                  <a:srgbClr val="000000"/>
                </a:solidFill>
              </a:rPr>
              <a:t>即通过持有相似机型组合实现机队同质化。这一发现也意味着：为应对减少租赁飞机导致的运营灵活性损失（</a:t>
            </a:r>
            <a:r>
              <a:rPr lang="en-US" altLang="zh-CN" sz="2000" b="1" dirty="0" err="1">
                <a:solidFill>
                  <a:srgbClr val="000000"/>
                </a:solidFill>
              </a:rPr>
              <a:t>Gavazza</a:t>
            </a:r>
            <a:r>
              <a:rPr lang="en-US" altLang="zh-CN" sz="2000" b="1" dirty="0">
                <a:solidFill>
                  <a:srgbClr val="000000"/>
                </a:solidFill>
              </a:rPr>
              <a:t> </a:t>
            </a:r>
            <a:r>
              <a:rPr lang="en-US" altLang="zh-CN" sz="2000" b="1" dirty="0" err="1">
                <a:solidFill>
                  <a:srgbClr val="000000"/>
                </a:solidFill>
              </a:rPr>
              <a:t>2011a</a:t>
            </a:r>
            <a:r>
              <a:rPr lang="zh-CN" altLang="en-US" sz="2000" b="1" dirty="0">
                <a:solidFill>
                  <a:srgbClr val="000000"/>
                </a:solidFill>
              </a:rPr>
              <a:t>），企业通过采购相似机型来降低购买飞机相关的流动性约束。</a:t>
            </a:r>
            <a:endParaRPr lang="en-US" altLang="zh-CN" sz="2000" b="1" dirty="0">
              <a:solidFill>
                <a:srgbClr val="000000"/>
              </a:solidFill>
            </a:endParaRPr>
          </a:p>
          <a:p>
            <a:pPr lvl="1">
              <a:lnSpc>
                <a:spcPct val="150000"/>
              </a:lnSpc>
              <a:spcBef>
                <a:spcPts val="0"/>
              </a:spcBef>
            </a:pPr>
            <a:r>
              <a:rPr lang="zh-CN" altLang="en-US" sz="2000" b="1" dirty="0">
                <a:solidFill>
                  <a:srgbClr val="000000"/>
                </a:solidFill>
              </a:rPr>
              <a:t>实验组企业的产能利用率（以客座率为代理变量）相较于对照组下降约</a:t>
            </a:r>
            <a:r>
              <a:rPr lang="en-US" altLang="zh-CN" sz="2000" b="1" dirty="0">
                <a:solidFill>
                  <a:srgbClr val="000000"/>
                </a:solidFill>
              </a:rPr>
              <a:t>3%</a:t>
            </a:r>
            <a:r>
              <a:rPr lang="zh-CN" altLang="en-US" sz="2000" b="1" dirty="0">
                <a:solidFill>
                  <a:srgbClr val="000000"/>
                </a:solidFill>
              </a:rPr>
              <a:t>。按经济意义计算，这相当于中型飞机每趟航班增加</a:t>
            </a:r>
            <a:r>
              <a:rPr lang="en-US" altLang="zh-CN" sz="2000" b="1" dirty="0">
                <a:solidFill>
                  <a:srgbClr val="000000"/>
                </a:solidFill>
              </a:rPr>
              <a:t>4-5</a:t>
            </a:r>
            <a:r>
              <a:rPr lang="zh-CN" altLang="en-US" sz="2000" b="1" dirty="0">
                <a:solidFill>
                  <a:srgbClr val="000000"/>
                </a:solidFill>
              </a:rPr>
              <a:t>个空座。由此可见，新租赁准则不仅改变了航空公司的投资均衡，同时也影响了其产能利用率。</a:t>
            </a:r>
            <a:endParaRPr lang="en-US" altLang="zh-CN" sz="2000" b="1" dirty="0">
              <a:solidFill>
                <a:srgbClr val="000000"/>
              </a:solidFill>
            </a:endParaRPr>
          </a:p>
          <a:p>
            <a:pPr>
              <a:lnSpc>
                <a:spcPct val="150000"/>
              </a:lnSpc>
              <a:spcBef>
                <a:spcPts val="0"/>
              </a:spcBef>
            </a:pPr>
            <a:endParaRPr lang="zh-CN" altLang="en-US" sz="2000" b="1" dirty="0">
              <a:solidFill>
                <a:srgbClr val="000000"/>
              </a:solidFill>
              <a:latin typeface="宋体" panose="02010600030101010101" pitchFamily="2" charset="-122"/>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1602" name="标题 1"/>
          <p:cNvSpPr>
            <a:spLocks noGrp="1"/>
          </p:cNvSpPr>
          <p:nvPr>
            <p:ph type="ctrTitle"/>
          </p:nvPr>
        </p:nvSpPr>
        <p:spPr>
          <a:xfrm>
            <a:off x="990600" y="1752600"/>
            <a:ext cx="7397824" cy="1143000"/>
          </a:xfrm>
        </p:spPr>
        <p:txBody>
          <a:bodyPr/>
          <a:lstStyle/>
          <a:p>
            <a:r>
              <a:rPr lang="en-US" altLang="zh-CN" b="1" dirty="0"/>
              <a:t>The End</a:t>
            </a:r>
            <a:r>
              <a:rPr lang="zh-CN" altLang="en-US" b="1" dirty="0"/>
              <a:t>！</a:t>
            </a:r>
          </a:p>
        </p:txBody>
      </p:sp>
      <p:sp>
        <p:nvSpPr>
          <p:cNvPr id="281603" name="副标题 2" descr="Rectangle: Click to edit Master text styles&#10;Second level&#10;Third level&#10;Fourth level&#10;Fifth level"/>
          <p:cNvSpPr>
            <a:spLocks noGrp="1"/>
          </p:cNvSpPr>
          <p:nvPr>
            <p:ph type="subTitle" idx="1"/>
          </p:nvPr>
        </p:nvSpPr>
        <p:spPr/>
        <p:txBody>
          <a:bodyPr/>
          <a:lstStyle/>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268588" y="1701562"/>
            <a:ext cx="6056416" cy="1908272"/>
          </a:xfrm>
          <a:prstGeom prst="rect">
            <a:avLst/>
          </a:prstGeom>
        </p:spPr>
      </p:pic>
      <p:sp>
        <p:nvSpPr>
          <p:cNvPr id="5" name="TextBox 4"/>
          <p:cNvSpPr txBox="1"/>
          <p:nvPr/>
        </p:nvSpPr>
        <p:spPr>
          <a:xfrm>
            <a:off x="6287456" y="1790090"/>
            <a:ext cx="2532212" cy="3277820"/>
          </a:xfrm>
          <a:prstGeom prst="rect">
            <a:avLst/>
          </a:prstGeom>
          <a:noFill/>
        </p:spPr>
        <p:txBody>
          <a:bodyPr wrap="square" rtlCol="0">
            <a:spAutoFit/>
          </a:bodyPr>
          <a:lstStyle/>
          <a:p>
            <a:pPr marL="257175" indent="-257175">
              <a:buFont typeface="Arial" panose="020B0604020202020204" pitchFamily="34" charset="0"/>
              <a:buChar char="•"/>
            </a:pPr>
            <a:r>
              <a:rPr lang="zh-CN" altLang="en-US" sz="1725" dirty="0">
                <a:solidFill>
                  <a:srgbClr val="000000"/>
                </a:solidFill>
                <a:latin typeface="微软雅黑" panose="020B0503020204020204" charset="-122"/>
                <a:ea typeface="微软雅黑" panose="020B0503020204020204" charset="-122"/>
                <a:cs typeface="Arial" panose="020B0604020202020204" pitchFamily="34" charset="0"/>
              </a:rPr>
              <a:t>受新规影响，伯克希尔公司在</a:t>
            </a:r>
            <a:r>
              <a:rPr lang="en-US" altLang="zh-CN" sz="1725" dirty="0">
                <a:solidFill>
                  <a:srgbClr val="000000"/>
                </a:solidFill>
                <a:latin typeface="微软雅黑" panose="020B0503020204020204" charset="-122"/>
                <a:ea typeface="微软雅黑" panose="020B0503020204020204" charset="-122"/>
                <a:cs typeface="Arial" panose="020B0604020202020204" pitchFamily="34" charset="0"/>
              </a:rPr>
              <a:t>2018</a:t>
            </a:r>
            <a:r>
              <a:rPr lang="zh-CN" altLang="en-US" sz="1725" dirty="0">
                <a:solidFill>
                  <a:srgbClr val="000000"/>
                </a:solidFill>
                <a:latin typeface="微软雅黑" panose="020B0503020204020204" charset="-122"/>
                <a:ea typeface="微软雅黑" panose="020B0503020204020204" charset="-122"/>
                <a:cs typeface="Arial" panose="020B0604020202020204" pitchFamily="34" charset="0"/>
              </a:rPr>
              <a:t>年财报中，将大约</a:t>
            </a:r>
            <a:r>
              <a:rPr lang="en-US" altLang="zh-CN" sz="1725" dirty="0">
                <a:solidFill>
                  <a:srgbClr val="000000"/>
                </a:solidFill>
                <a:latin typeface="微软雅黑" panose="020B0503020204020204" charset="-122"/>
                <a:ea typeface="微软雅黑" panose="020B0503020204020204" charset="-122"/>
                <a:cs typeface="Arial" panose="020B0604020202020204" pitchFamily="34" charset="0"/>
              </a:rPr>
              <a:t>615</a:t>
            </a:r>
            <a:r>
              <a:rPr lang="zh-CN" altLang="en-US" sz="1725" dirty="0">
                <a:solidFill>
                  <a:srgbClr val="000000"/>
                </a:solidFill>
                <a:latin typeface="微软雅黑" panose="020B0503020204020204" charset="-122"/>
                <a:ea typeface="微软雅黑" panose="020B0503020204020204" charset="-122"/>
                <a:cs typeface="Arial" panose="020B0604020202020204" pitchFamily="34" charset="0"/>
              </a:rPr>
              <a:t>亿美元的</a:t>
            </a:r>
            <a:r>
              <a:rPr lang="en-US" altLang="zh-CN" sz="1725" dirty="0">
                <a:solidFill>
                  <a:srgbClr val="000000"/>
                </a:solidFill>
                <a:latin typeface="微软雅黑" panose="020B0503020204020204" charset="-122"/>
                <a:ea typeface="微软雅黑" panose="020B0503020204020204" charset="-122"/>
                <a:cs typeface="Arial" panose="020B0604020202020204" pitchFamily="34" charset="0"/>
              </a:rPr>
              <a:t>OCI</a:t>
            </a:r>
            <a:r>
              <a:rPr lang="zh-CN" altLang="en-US" sz="1725" dirty="0">
                <a:solidFill>
                  <a:srgbClr val="000000"/>
                </a:solidFill>
                <a:latin typeface="微软雅黑" panose="020B0503020204020204" charset="-122"/>
                <a:ea typeface="微软雅黑" panose="020B0503020204020204" charset="-122"/>
                <a:cs typeface="Arial" panose="020B0604020202020204" pitchFamily="34" charset="0"/>
              </a:rPr>
              <a:t>调整到了留存收益</a:t>
            </a:r>
            <a:r>
              <a:rPr lang="en-US" altLang="zh-CN" sz="1725" dirty="0">
                <a:solidFill>
                  <a:srgbClr val="000000"/>
                </a:solidFill>
                <a:latin typeface="微软雅黑" panose="020B0503020204020204" charset="-122"/>
                <a:ea typeface="微软雅黑" panose="020B0503020204020204" charset="-122"/>
                <a:cs typeface="Arial" panose="020B0604020202020204" pitchFamily="34" charset="0"/>
              </a:rPr>
              <a:t>(Retained earnings)</a:t>
            </a:r>
            <a:r>
              <a:rPr lang="zh-CN" altLang="en-US" sz="1725" dirty="0">
                <a:solidFill>
                  <a:srgbClr val="000000"/>
                </a:solidFill>
                <a:latin typeface="微软雅黑" panose="020B0503020204020204" charset="-122"/>
                <a:ea typeface="微软雅黑" panose="020B0503020204020204" charset="-122"/>
                <a:cs typeface="Arial" panose="020B0604020202020204" pitchFamily="34" charset="0"/>
              </a:rPr>
              <a:t>中。</a:t>
            </a:r>
            <a:endParaRPr lang="en-US" altLang="zh-CN" sz="1725" dirty="0">
              <a:solidFill>
                <a:srgbClr val="000000"/>
              </a:solidFill>
              <a:latin typeface="微软雅黑" panose="020B0503020204020204" charset="-122"/>
              <a:ea typeface="微软雅黑" panose="020B0503020204020204" charset="-122"/>
              <a:cs typeface="Arial" panose="020B0604020202020204" pitchFamily="34" charset="0"/>
            </a:endParaRPr>
          </a:p>
          <a:p>
            <a:pPr marL="257175" indent="-257175">
              <a:buFont typeface="Arial" panose="020B0604020202020204" pitchFamily="34" charset="0"/>
              <a:buChar char="•"/>
            </a:pPr>
            <a:endParaRPr lang="en-US" altLang="zh-CN" sz="1725" dirty="0">
              <a:solidFill>
                <a:srgbClr val="000000"/>
              </a:solidFill>
              <a:latin typeface="微软雅黑" panose="020B0503020204020204" charset="-122"/>
              <a:ea typeface="微软雅黑" panose="020B0503020204020204" charset="-122"/>
              <a:cs typeface="Arial" panose="020B0604020202020204" pitchFamily="34" charset="0"/>
            </a:endParaRPr>
          </a:p>
          <a:p>
            <a:pPr marL="257175" indent="-257175">
              <a:buFont typeface="Arial" panose="020B0604020202020204" pitchFamily="34" charset="0"/>
              <a:buChar char="•"/>
            </a:pPr>
            <a:r>
              <a:rPr lang="zh-CN" altLang="en-US" sz="1725" dirty="0">
                <a:solidFill>
                  <a:srgbClr val="000000"/>
                </a:solidFill>
                <a:latin typeface="微软雅黑" panose="020B0503020204020204" charset="-122"/>
                <a:ea typeface="微软雅黑" panose="020B0503020204020204" charset="-122"/>
                <a:cs typeface="Arial" panose="020B0604020202020204" pitchFamily="34" charset="0"/>
              </a:rPr>
              <a:t>而对于现金流量表的影响则是在计算运营活动现金流时把未实现的非现金性投资亏损加回</a:t>
            </a:r>
            <a:endParaRPr lang="en-US" sz="1725" dirty="0">
              <a:solidFill>
                <a:srgbClr val="000000"/>
              </a:solidFill>
              <a:latin typeface="微软雅黑" panose="020B0503020204020204" charset="-122"/>
              <a:ea typeface="微软雅黑" panose="020B0503020204020204" charset="-122"/>
              <a:cs typeface="Arial" panose="020B0604020202020204" pitchFamily="34" charset="0"/>
            </a:endParaRPr>
          </a:p>
        </p:txBody>
      </p:sp>
      <p:pic>
        <p:nvPicPr>
          <p:cNvPr id="6" name="Picture 5"/>
          <p:cNvPicPr>
            <a:picLocks noChangeAspect="1"/>
          </p:cNvPicPr>
          <p:nvPr/>
        </p:nvPicPr>
        <p:blipFill>
          <a:blip r:embed="rId4" cstate="print"/>
          <a:stretch>
            <a:fillRect/>
          </a:stretch>
        </p:blipFill>
        <p:spPr>
          <a:xfrm>
            <a:off x="274612" y="3522379"/>
            <a:ext cx="6097749" cy="2498909"/>
          </a:xfrm>
          <a:prstGeom prst="rect">
            <a:avLst/>
          </a:prstGeom>
        </p:spPr>
      </p:pic>
      <p:sp>
        <p:nvSpPr>
          <p:cNvPr id="7" name="Title 1"/>
          <p:cNvSpPr>
            <a:spLocks noGrp="1"/>
          </p:cNvSpPr>
          <p:nvPr>
            <p:ph type="title"/>
          </p:nvPr>
        </p:nvSpPr>
        <p:spPr>
          <a:xfrm>
            <a:off x="384353" y="364931"/>
            <a:ext cx="7180262" cy="594122"/>
          </a:xfrm>
        </p:spPr>
        <p:txBody>
          <a:bodyPr/>
          <a:lstStyle/>
          <a:p>
            <a:r>
              <a:rPr lang="en-US" sz="2700" b="1" kern="1200" dirty="0">
                <a:solidFill>
                  <a:srgbClr val="843C0C"/>
                </a:solidFill>
                <a:latin typeface="微软雅黑" panose="020B0503020204020204" charset="-122"/>
                <a:ea typeface="微软雅黑" panose="020B0503020204020204" charset="-122"/>
                <a:cs typeface="+mn-cs"/>
              </a:rPr>
              <a:t>巴菲特的担忧</a:t>
            </a:r>
          </a:p>
        </p:txBody>
      </p:sp>
      <p:sp>
        <p:nvSpPr>
          <p:cNvPr id="8" name="灯片编号占位符 3"/>
          <p:cNvSpPr>
            <a:spLocks noGrp="1"/>
          </p:cNvSpPr>
          <p:nvPr>
            <p:ph type="sldNum" sz="quarter" idx="10"/>
          </p:nvPr>
        </p:nvSpPr>
        <p:spPr>
          <a:xfrm>
            <a:off x="7896225" y="1390651"/>
            <a:ext cx="630238" cy="147638"/>
          </a:xfrm>
        </p:spPr>
        <p:txBody>
          <a:bodyPr/>
          <a:lstStyle/>
          <a:p>
            <a:pPr>
              <a:defRPr/>
            </a:pPr>
            <a:fld id="{A9F3CC40-F3BF-47DF-BD8A-94EC90B60F9E}" type="slidenum">
              <a:rPr lang="zh-CN" altLang="en-US" smtClean="0">
                <a:solidFill>
                  <a:srgbClr val="FFFFFF"/>
                </a:solidFill>
              </a:rPr>
              <a:t>13</a:t>
            </a:fld>
            <a:endParaRPr lang="en-GB" altLang="en-US">
              <a:solidFill>
                <a:srgbClr val="FFFFFF"/>
              </a:solidFill>
            </a:endParaRPr>
          </a:p>
        </p:txBody>
      </p:sp>
      <p:sp>
        <p:nvSpPr>
          <p:cNvPr id="2" name="文本框 1"/>
          <p:cNvSpPr txBox="1"/>
          <p:nvPr/>
        </p:nvSpPr>
        <p:spPr>
          <a:xfrm>
            <a:off x="6365081" y="6525344"/>
            <a:ext cx="2599407" cy="276999"/>
          </a:xfrm>
          <a:prstGeom prst="rect">
            <a:avLst/>
          </a:prstGeom>
          <a:noFill/>
        </p:spPr>
        <p:txBody>
          <a:bodyPr wrap="square" rtlCol="0">
            <a:spAutoFit/>
          </a:bodyPr>
          <a:lstStyle/>
          <a:p>
            <a:pPr algn="r"/>
            <a:r>
              <a:rPr lang="en-US" altLang="zh-CN" sz="1200" b="1" dirty="0">
                <a:solidFill>
                  <a:srgbClr val="000000"/>
                </a:solidFill>
                <a:latin typeface="+mn-ea"/>
                <a:ea typeface="+mn-ea"/>
              </a:rPr>
              <a:t>-</a:t>
            </a:r>
            <a:r>
              <a:rPr lang="zh-CN" altLang="en-US" sz="1200" b="1" dirty="0">
                <a:solidFill>
                  <a:srgbClr val="000000"/>
                </a:solidFill>
                <a:latin typeface="+mn-ea"/>
                <a:ea typeface="+mn-ea"/>
              </a:rPr>
              <a:t>本页引自张为国（</a:t>
            </a:r>
            <a:r>
              <a:rPr lang="en-US" altLang="zh-CN" sz="1200" b="1" dirty="0">
                <a:solidFill>
                  <a:srgbClr val="000000"/>
                </a:solidFill>
                <a:latin typeface="+mn-ea"/>
                <a:ea typeface="+mn-ea"/>
              </a:rPr>
              <a:t>2024</a:t>
            </a:r>
            <a:r>
              <a:rPr lang="zh-CN" altLang="en-US" sz="1200" b="1" dirty="0">
                <a:solidFill>
                  <a:srgbClr val="000000"/>
                </a:solidFill>
                <a:latin typeface="+mn-ea"/>
                <a:ea typeface="+mn-ea"/>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44670"/>
            <a:ext cx="7503851" cy="594122"/>
          </a:xfrm>
        </p:spPr>
        <p:txBody>
          <a:bodyPr/>
          <a:lstStyle/>
          <a:p>
            <a:r>
              <a:rPr lang="zh-CN" altLang="en-US" sz="2700" b="1" kern="1200" dirty="0">
                <a:solidFill>
                  <a:srgbClr val="843C0C"/>
                </a:solidFill>
                <a:latin typeface="微软雅黑" panose="020B0503020204020204" charset="-122"/>
                <a:ea typeface="微软雅黑" panose="020B0503020204020204" charset="-122"/>
                <a:cs typeface="+mn-cs"/>
              </a:rPr>
              <a:t>巴菲特想要的是？</a:t>
            </a:r>
            <a:endParaRPr lang="en-US" sz="2700" b="1" kern="1200" dirty="0">
              <a:solidFill>
                <a:srgbClr val="843C0C"/>
              </a:solidFill>
              <a:latin typeface="微软雅黑" panose="020B0503020204020204" charset="-122"/>
              <a:ea typeface="微软雅黑" panose="020B0503020204020204" charset="-122"/>
              <a:cs typeface="+mn-cs"/>
            </a:endParaRPr>
          </a:p>
        </p:txBody>
      </p:sp>
      <p:sp>
        <p:nvSpPr>
          <p:cNvPr id="4" name="Slide Number Placeholder 3"/>
          <p:cNvSpPr>
            <a:spLocks noGrp="1"/>
          </p:cNvSpPr>
          <p:nvPr>
            <p:ph type="sldNum" sz="quarter" idx="10"/>
          </p:nvPr>
        </p:nvSpPr>
        <p:spPr/>
        <p:txBody>
          <a:bodyPr/>
          <a:lstStyle/>
          <a:p>
            <a:pPr>
              <a:defRPr/>
            </a:pPr>
            <a:fld id="{A9F3CC40-F3BF-47DF-BD8A-94EC90B60F9E}" type="slidenum">
              <a:rPr lang="zh-CN" altLang="en-US" smtClean="0">
                <a:solidFill>
                  <a:srgbClr val="FFFFFF"/>
                </a:solidFill>
              </a:rPr>
              <a:t>14</a:t>
            </a:fld>
            <a:endParaRPr lang="en-GB" altLang="en-US">
              <a:solidFill>
                <a:srgbClr val="FFFFFF"/>
              </a:solidFill>
            </a:endParaRPr>
          </a:p>
        </p:txBody>
      </p:sp>
      <p:graphicFrame>
        <p:nvGraphicFramePr>
          <p:cNvPr id="5" name="Table 4"/>
          <p:cNvGraphicFramePr>
            <a:graphicFrameLocks noGrp="1"/>
          </p:cNvGraphicFramePr>
          <p:nvPr>
            <p:custDataLst>
              <p:tags r:id="rId1"/>
            </p:custDataLst>
          </p:nvPr>
        </p:nvGraphicFramePr>
        <p:xfrm>
          <a:off x="152031" y="1845239"/>
          <a:ext cx="2856145" cy="810101"/>
        </p:xfrm>
        <a:graphic>
          <a:graphicData uri="http://schemas.openxmlformats.org/drawingml/2006/table">
            <a:tbl>
              <a:tblPr firstRow="1" bandRow="1">
                <a:tableStyleId>{5C22544A-7EE6-4342-B048-85BDC9FD1C3A}</a:tableStyleId>
              </a:tblPr>
              <a:tblGrid>
                <a:gridCol w="2856145">
                  <a:extLst>
                    <a:ext uri="{9D8B030D-6E8A-4147-A177-3AD203B41FA5}">
                      <a16:colId xmlns:a16="http://schemas.microsoft.com/office/drawing/2014/main" val="20000"/>
                    </a:ext>
                  </a:extLst>
                </a:gridCol>
              </a:tblGrid>
              <a:tr h="38862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100" dirty="0">
                          <a:solidFill>
                            <a:schemeClr val="bg1"/>
                          </a:solidFill>
                          <a:latin typeface="微软雅黑" panose="020B0503020204020204" charset="-122"/>
                          <a:ea typeface="微软雅黑" panose="020B0503020204020204" charset="-122"/>
                          <a:cs typeface="微软雅黑" panose="020B0503020204020204" charset="-122"/>
                        </a:rPr>
                        <a:t>美国</a:t>
                      </a:r>
                      <a:r>
                        <a:rPr lang="zh-CN" altLang="en-US" sz="2100" dirty="0">
                          <a:solidFill>
                            <a:schemeClr val="bg1"/>
                          </a:solidFill>
                          <a:latin typeface="微软雅黑" panose="020B0503020204020204" charset="-122"/>
                          <a:ea typeface="微软雅黑" panose="020B0503020204020204" charset="-122"/>
                          <a:cs typeface="微软雅黑" panose="020B0503020204020204" charset="-122"/>
                        </a:rPr>
                        <a:t> </a:t>
                      </a:r>
                      <a:r>
                        <a:rPr lang="en-US" sz="2100" dirty="0">
                          <a:solidFill>
                            <a:schemeClr val="bg1"/>
                          </a:solidFill>
                          <a:latin typeface="微软雅黑" panose="020B0503020204020204" charset="-122"/>
                          <a:ea typeface="微软雅黑" panose="020B0503020204020204" charset="-122"/>
                          <a:cs typeface="微软雅黑" panose="020B0503020204020204" charset="-122"/>
                        </a:rPr>
                        <a:t>(2018前)</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F00"/>
                    </a:solidFill>
                  </a:tcPr>
                </a:tc>
                <a:extLst>
                  <a:ext uri="{0D108BD9-81ED-4DB2-BD59-A6C34878D82A}">
                    <a16:rowId xmlns:a16="http://schemas.microsoft.com/office/drawing/2014/main" val="10000"/>
                  </a:ext>
                </a:extLst>
              </a:tr>
              <a:tr h="421481">
                <a:tc>
                  <a:txBody>
                    <a:bodyPr/>
                    <a:lstStyle/>
                    <a:p>
                      <a:pPr marL="0" marR="0" lvl="0" indent="0" algn="l" defTabSz="1217295" rtl="0" eaLnBrk="1" fontAlgn="auto" latinLnBrk="0" hangingPunct="1">
                        <a:lnSpc>
                          <a:spcPct val="100000"/>
                        </a:lnSpc>
                        <a:spcBef>
                          <a:spcPts val="0"/>
                        </a:spcBef>
                        <a:spcAft>
                          <a:spcPts val="0"/>
                        </a:spcAft>
                        <a:buClrTx/>
                        <a:buSzTx/>
                        <a:buFontTx/>
                        <a:buNone/>
                        <a:defRPr/>
                      </a:pPr>
                      <a:r>
                        <a:rPr lang="en-US" sz="1500" b="1" dirty="0">
                          <a:solidFill>
                            <a:srgbClr val="000000"/>
                          </a:solidFill>
                          <a:latin typeface="微软雅黑" panose="020B0503020204020204" charset="-122"/>
                          <a:ea typeface="微软雅黑" panose="020B0503020204020204" charset="-122"/>
                          <a:cs typeface="微软雅黑" panose="020B0503020204020204" charset="-122"/>
                        </a:rPr>
                        <a:t>股权投资FVOCI类允许</a:t>
                      </a:r>
                      <a:r>
                        <a:rPr lang="zh-CN" altLang="en-US" sz="1500" b="1" dirty="0">
                          <a:solidFill>
                            <a:srgbClr val="000000"/>
                          </a:solidFill>
                          <a:latin typeface="微软雅黑" panose="020B0503020204020204" charset="-122"/>
                          <a:ea typeface="微软雅黑" panose="020B0503020204020204" charset="-122"/>
                          <a:cs typeface="微软雅黑" panose="020B0503020204020204" charset="-122"/>
                        </a:rPr>
                        <a:t>回转</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6303950" y="1845625"/>
          <a:ext cx="2539729" cy="772169"/>
        </p:xfrm>
        <a:graphic>
          <a:graphicData uri="http://schemas.openxmlformats.org/drawingml/2006/table">
            <a:tbl>
              <a:tblPr firstRow="1" bandRow="1">
                <a:tableStyleId>{5C22544A-7EE6-4342-B048-85BDC9FD1C3A}</a:tableStyleId>
              </a:tblPr>
              <a:tblGrid>
                <a:gridCol w="2539729">
                  <a:extLst>
                    <a:ext uri="{9D8B030D-6E8A-4147-A177-3AD203B41FA5}">
                      <a16:colId xmlns:a16="http://schemas.microsoft.com/office/drawing/2014/main" val="20000"/>
                    </a:ext>
                  </a:extLst>
                </a:gridCol>
              </a:tblGrid>
              <a:tr h="38862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100" b="1" dirty="0">
                          <a:solidFill>
                            <a:schemeClr val="bg1"/>
                          </a:solidFill>
                          <a:latin typeface="微软雅黑" panose="020B0503020204020204" charset="-122"/>
                          <a:ea typeface="微软雅黑" panose="020B0503020204020204" charset="-122"/>
                          <a:cs typeface="微软雅黑" panose="020B0503020204020204" charset="-122"/>
                        </a:rPr>
                        <a:t>国际</a:t>
                      </a:r>
                      <a:r>
                        <a:rPr lang="zh-CN" altLang="en-US" sz="2100" b="1" dirty="0">
                          <a:solidFill>
                            <a:schemeClr val="bg1"/>
                          </a:solidFill>
                          <a:latin typeface="微软雅黑" panose="020B0503020204020204" charset="-122"/>
                          <a:ea typeface="微软雅黑" panose="020B0503020204020204" charset="-122"/>
                          <a:cs typeface="微软雅黑" panose="020B0503020204020204" charset="-122"/>
                        </a:rPr>
                        <a:t> </a:t>
                      </a:r>
                      <a:r>
                        <a:rPr lang="en-US" sz="2100" b="1" dirty="0">
                          <a:solidFill>
                            <a:schemeClr val="bg1"/>
                          </a:solidFill>
                          <a:latin typeface="微软雅黑" panose="020B0503020204020204" charset="-122"/>
                          <a:ea typeface="微软雅黑" panose="020B0503020204020204" charset="-122"/>
                          <a:cs typeface="微软雅黑" panose="020B0503020204020204" charset="-122"/>
                        </a:rPr>
                        <a:t>(IFRS9)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383549">
                <a:tc>
                  <a:txBody>
                    <a:bodyPr/>
                    <a:lstStyle/>
                    <a:p>
                      <a:pPr marL="0" marR="0" lvl="0" indent="0" algn="l" defTabSz="1217295" rtl="0" eaLnBrk="1" fontAlgn="auto" latinLnBrk="0" hangingPunct="1">
                        <a:lnSpc>
                          <a:spcPct val="100000"/>
                        </a:lnSpc>
                        <a:spcBef>
                          <a:spcPts val="0"/>
                        </a:spcBef>
                        <a:spcAft>
                          <a:spcPts val="0"/>
                        </a:spcAft>
                        <a:buClrTx/>
                        <a:buSzTx/>
                        <a:buFontTx/>
                        <a:buNone/>
                        <a:defRPr/>
                      </a:pPr>
                      <a:r>
                        <a:rPr lang="en-US" sz="1500" b="1" kern="1200" dirty="0" err="1">
                          <a:solidFill>
                            <a:srgbClr val="000000"/>
                          </a:solidFill>
                          <a:effectLst/>
                          <a:latin typeface="微软雅黑" panose="020B0503020204020204" charset="-122"/>
                          <a:ea typeface="微软雅黑" panose="020B0503020204020204" charset="-122"/>
                          <a:cs typeface="微软雅黑" panose="020B0503020204020204" charset="-122"/>
                        </a:rPr>
                        <a:t>股权投资FVOCI类</a:t>
                      </a:r>
                      <a:r>
                        <a:rPr lang="zh-CN" altLang="en-US" sz="1500" b="1" kern="1200" dirty="0" err="1">
                          <a:solidFill>
                            <a:srgbClr val="000000"/>
                          </a:solidFill>
                          <a:effectLst/>
                          <a:latin typeface="微软雅黑" panose="020B0503020204020204" charset="-122"/>
                          <a:ea typeface="微软雅黑" panose="020B0503020204020204" charset="-122"/>
                          <a:cs typeface="微软雅黑" panose="020B0503020204020204" charset="-122"/>
                        </a:rPr>
                        <a:t>不许回转</a:t>
                      </a:r>
                      <a:endParaRPr lang="en-US" sz="1500" b="1" kern="1200"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3131840" y="1845469"/>
          <a:ext cx="2868434" cy="794861"/>
        </p:xfrm>
        <a:graphic>
          <a:graphicData uri="http://schemas.openxmlformats.org/drawingml/2006/table">
            <a:tbl>
              <a:tblPr firstRow="1" bandRow="1">
                <a:tableStyleId>{5C22544A-7EE6-4342-B048-85BDC9FD1C3A}</a:tableStyleId>
              </a:tblPr>
              <a:tblGrid>
                <a:gridCol w="2868434">
                  <a:extLst>
                    <a:ext uri="{9D8B030D-6E8A-4147-A177-3AD203B41FA5}">
                      <a16:colId xmlns:a16="http://schemas.microsoft.com/office/drawing/2014/main" val="20000"/>
                    </a:ext>
                  </a:extLst>
                </a:gridCol>
              </a:tblGrid>
              <a:tr h="38862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100" b="1" dirty="0">
                          <a:solidFill>
                            <a:schemeClr val="bg1"/>
                          </a:solidFill>
                          <a:latin typeface="微软雅黑" panose="020B0503020204020204" charset="-122"/>
                          <a:ea typeface="微软雅黑" panose="020B0503020204020204" charset="-122"/>
                          <a:cs typeface="微软雅黑" panose="020B0503020204020204" charset="-122"/>
                        </a:rPr>
                        <a:t>美国</a:t>
                      </a:r>
                      <a:r>
                        <a:rPr lang="zh-CN" altLang="en-US" sz="2100" b="1" dirty="0">
                          <a:solidFill>
                            <a:schemeClr val="bg1"/>
                          </a:solidFill>
                          <a:latin typeface="微软雅黑" panose="020B0503020204020204" charset="-122"/>
                          <a:ea typeface="微软雅黑" panose="020B0503020204020204" charset="-122"/>
                          <a:cs typeface="微软雅黑" panose="020B0503020204020204" charset="-122"/>
                        </a:rPr>
                        <a:t> </a:t>
                      </a:r>
                      <a:r>
                        <a:rPr lang="en-US" sz="2100" b="1" dirty="0">
                          <a:solidFill>
                            <a:schemeClr val="bg1"/>
                          </a:solidFill>
                          <a:latin typeface="微软雅黑" panose="020B0503020204020204" charset="-122"/>
                          <a:ea typeface="微软雅黑" panose="020B0503020204020204" charset="-122"/>
                          <a:cs typeface="微软雅黑" panose="020B0503020204020204" charset="-122"/>
                        </a:rPr>
                        <a:t>(2018后)</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0000"/>
                  </a:ext>
                </a:extLst>
              </a:tr>
              <a:tr h="406241">
                <a:tc>
                  <a:txBody>
                    <a:bodyPr/>
                    <a:lstStyle/>
                    <a:p>
                      <a:r>
                        <a:rPr lang="en-US" sz="1500" b="1" dirty="0">
                          <a:solidFill>
                            <a:srgbClr val="000000"/>
                          </a:solidFill>
                          <a:latin typeface="微软雅黑" panose="020B0503020204020204" charset="-122"/>
                          <a:ea typeface="微软雅黑" panose="020B0503020204020204" charset="-122"/>
                          <a:cs typeface="微软雅黑" panose="020B0503020204020204" charset="-122"/>
                        </a:rPr>
                        <a:t>不再有股权投资FVOCI类</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 name="文本框 8"/>
          <p:cNvSpPr txBox="1"/>
          <p:nvPr/>
        </p:nvSpPr>
        <p:spPr>
          <a:xfrm>
            <a:off x="151924" y="2776062"/>
            <a:ext cx="4005739" cy="2585323"/>
          </a:xfrm>
          <a:prstGeom prst="rect">
            <a:avLst/>
          </a:prstGeom>
          <a:noFill/>
        </p:spPr>
        <p:txBody>
          <a:bodyPr wrap="square" rtlCol="0">
            <a:spAutoFit/>
          </a:bodyPr>
          <a:lstStyle/>
          <a:p>
            <a:r>
              <a:rPr lang="en-US" sz="1800" b="1" dirty="0" err="1">
                <a:solidFill>
                  <a:srgbClr val="000000"/>
                </a:solidFill>
                <a:latin typeface="微软雅黑" panose="020B0503020204020204" charset="-122"/>
                <a:ea typeface="微软雅黑" panose="020B0503020204020204" charset="-122"/>
                <a:sym typeface="+mn-ea"/>
              </a:rPr>
              <a:t>支持巴菲特</a:t>
            </a:r>
            <a:endParaRPr lang="en-US" sz="1800" b="1" dirty="0">
              <a:solidFill>
                <a:srgbClr val="000000"/>
              </a:solidFill>
              <a:latin typeface="微软雅黑" panose="020B0503020204020204" charset="-122"/>
              <a:ea typeface="微软雅黑" panose="020B0503020204020204" charset="-122"/>
            </a:endParaRPr>
          </a:p>
          <a:p>
            <a:pPr marL="257175" indent="-257175">
              <a:buFont typeface="Arial" panose="020B0604020202020204" pitchFamily="34" charset="0"/>
              <a:buChar char="•"/>
            </a:pPr>
            <a:r>
              <a:rPr lang="en-US" sz="1800" dirty="0" err="1">
                <a:solidFill>
                  <a:srgbClr val="000000"/>
                </a:solidFill>
                <a:latin typeface="微软雅黑" panose="020B0503020204020204" charset="-122"/>
                <a:ea typeface="微软雅黑" panose="020B0503020204020204" charset="-122"/>
                <a:sym typeface="+mn-ea"/>
              </a:rPr>
              <a:t>投资者更加关注</a:t>
            </a:r>
            <a:r>
              <a:rPr lang="zh-CN" altLang="en-US" sz="1800" dirty="0">
                <a:solidFill>
                  <a:srgbClr val="000000"/>
                </a:solidFill>
                <a:latin typeface="微软雅黑" panose="020B0503020204020204" charset="-122"/>
                <a:ea typeface="微软雅黑" panose="020B0503020204020204" charset="-122"/>
                <a:sym typeface="+mn-ea"/>
              </a:rPr>
              <a:t>已实现的</a:t>
            </a:r>
            <a:r>
              <a:rPr lang="en-US" sz="1800" dirty="0" err="1">
                <a:solidFill>
                  <a:srgbClr val="000000"/>
                </a:solidFill>
                <a:latin typeface="微软雅黑" panose="020B0503020204020204" charset="-122"/>
                <a:ea typeface="微软雅黑" panose="020B0503020204020204" charset="-122"/>
                <a:sym typeface="+mn-ea"/>
              </a:rPr>
              <a:t>净利润</a:t>
            </a:r>
            <a:r>
              <a:rPr lang="zh-CN" altLang="en-US" sz="1800" dirty="0">
                <a:solidFill>
                  <a:srgbClr val="000000"/>
                </a:solidFill>
                <a:latin typeface="微软雅黑" panose="020B0503020204020204" charset="-122"/>
                <a:ea typeface="微软雅黑" panose="020B0503020204020204" charset="-122"/>
                <a:sym typeface="+mn-ea"/>
              </a:rPr>
              <a:t>，而新规容易误导投资者，增加对伯克希尔实际经营性活动表现的误判。</a:t>
            </a:r>
            <a:endParaRPr lang="en-US" altLang="zh-CN" sz="1800" dirty="0">
              <a:solidFill>
                <a:srgbClr val="000000"/>
              </a:solidFill>
              <a:latin typeface="微软雅黑" panose="020B0503020204020204" charset="-122"/>
              <a:ea typeface="微软雅黑" panose="020B0503020204020204" charset="-122"/>
            </a:endParaRPr>
          </a:p>
          <a:p>
            <a:pPr marL="257175" indent="-257175">
              <a:buFont typeface="Arial" panose="020B0604020202020204" pitchFamily="34" charset="0"/>
              <a:buChar char="•"/>
            </a:pPr>
            <a:r>
              <a:rPr lang="en-US" sz="1800" dirty="0" err="1">
                <a:solidFill>
                  <a:srgbClr val="000000"/>
                </a:solidFill>
                <a:latin typeface="微软雅黑" panose="020B0503020204020204" charset="-122"/>
                <a:ea typeface="微软雅黑" panose="020B0503020204020204" charset="-122"/>
                <a:sym typeface="+mn-ea"/>
              </a:rPr>
              <a:t>损益表应该是本公司的经营管理表现</a:t>
            </a:r>
            <a:r>
              <a:rPr lang="zh-CN" altLang="en-US" sz="1800" dirty="0">
                <a:solidFill>
                  <a:srgbClr val="000000"/>
                </a:solidFill>
                <a:latin typeface="微软雅黑" panose="020B0503020204020204" charset="-122"/>
                <a:ea typeface="微软雅黑" panose="020B0503020204020204" charset="-122"/>
                <a:sym typeface="+mn-ea"/>
              </a:rPr>
              <a:t>，不应该把</a:t>
            </a:r>
            <a:r>
              <a:rPr lang="en-US" altLang="zh-CN" sz="1800" dirty="0">
                <a:solidFill>
                  <a:srgbClr val="000000"/>
                </a:solidFill>
                <a:latin typeface="微软雅黑" panose="020B0503020204020204" charset="-122"/>
                <a:ea typeface="微软雅黑" panose="020B0503020204020204" charset="-122"/>
                <a:sym typeface="+mn-ea"/>
              </a:rPr>
              <a:t>equity market</a:t>
            </a:r>
            <a:r>
              <a:rPr lang="zh-CN" altLang="en-US" sz="1800" dirty="0">
                <a:solidFill>
                  <a:srgbClr val="000000"/>
                </a:solidFill>
                <a:latin typeface="微软雅黑" panose="020B0503020204020204" charset="-122"/>
                <a:ea typeface="微软雅黑" panose="020B0503020204020204" charset="-122"/>
                <a:sym typeface="+mn-ea"/>
              </a:rPr>
              <a:t>的波动添加进来，因为并不在公司自身的掌控范围内。</a:t>
            </a:r>
          </a:p>
        </p:txBody>
      </p:sp>
      <p:sp>
        <p:nvSpPr>
          <p:cNvPr id="10" name="文本框 9"/>
          <p:cNvSpPr txBox="1"/>
          <p:nvPr/>
        </p:nvSpPr>
        <p:spPr>
          <a:xfrm>
            <a:off x="4349592" y="2776062"/>
            <a:ext cx="4494371" cy="2585323"/>
          </a:xfrm>
          <a:prstGeom prst="rect">
            <a:avLst/>
          </a:prstGeom>
          <a:noFill/>
        </p:spPr>
        <p:txBody>
          <a:bodyPr wrap="square" rtlCol="0" anchor="t">
            <a:spAutoFit/>
          </a:bodyPr>
          <a:lstStyle/>
          <a:p>
            <a:r>
              <a:rPr lang="en-US" sz="1800" b="1" dirty="0" err="1">
                <a:solidFill>
                  <a:srgbClr val="000000"/>
                </a:solidFill>
                <a:latin typeface="微软雅黑" panose="020B0503020204020204" charset="-122"/>
                <a:ea typeface="微软雅黑" panose="020B0503020204020204" charset="-122"/>
                <a:sym typeface="+mn-ea"/>
              </a:rPr>
              <a:t>反对巴菲特</a:t>
            </a:r>
            <a:endParaRPr lang="en-US" sz="1800" b="1" dirty="0">
              <a:solidFill>
                <a:srgbClr val="000000"/>
              </a:solidFill>
              <a:latin typeface="微软雅黑" panose="020B0503020204020204" charset="-122"/>
              <a:ea typeface="微软雅黑" panose="020B0503020204020204" charset="-122"/>
            </a:endParaRPr>
          </a:p>
          <a:p>
            <a:pPr marL="257175" indent="-257175">
              <a:buFont typeface="Arial" panose="020B0604020202020204" pitchFamily="34" charset="0"/>
              <a:buChar char="•"/>
            </a:pPr>
            <a:r>
              <a:rPr lang="zh-CN" altLang="en-US" sz="1800" dirty="0">
                <a:solidFill>
                  <a:srgbClr val="000000"/>
                </a:solidFill>
                <a:latin typeface="微软雅黑" panose="020B0503020204020204" charset="-122"/>
                <a:ea typeface="微软雅黑" panose="020B0503020204020204" charset="-122"/>
                <a:sym typeface="+mn-ea"/>
              </a:rPr>
              <a:t>公允价值波动计入当期损益表，</a:t>
            </a:r>
            <a:r>
              <a:rPr lang="en-US" sz="1800" dirty="0">
                <a:solidFill>
                  <a:srgbClr val="000000"/>
                </a:solidFill>
                <a:latin typeface="微软雅黑" panose="020B0503020204020204" charset="-122"/>
                <a:ea typeface="微软雅黑" panose="020B0503020204020204" charset="-122"/>
                <a:sym typeface="+mn-ea"/>
              </a:rPr>
              <a:t>可以</a:t>
            </a:r>
            <a:r>
              <a:rPr lang="zh-CN" altLang="en-US" sz="1800" dirty="0">
                <a:solidFill>
                  <a:srgbClr val="000000"/>
                </a:solidFill>
                <a:latin typeface="微软雅黑" panose="020B0503020204020204" charset="-122"/>
                <a:ea typeface="微软雅黑" panose="020B0503020204020204" charset="-122"/>
                <a:sym typeface="+mn-ea"/>
              </a:rPr>
              <a:t>更好地反对股权投资风险和波动性。</a:t>
            </a:r>
            <a:endParaRPr lang="en-US" altLang="zh-CN" sz="1800" dirty="0">
              <a:solidFill>
                <a:srgbClr val="000000"/>
              </a:solidFill>
              <a:latin typeface="微软雅黑" panose="020B0503020204020204" charset="-122"/>
              <a:ea typeface="微软雅黑" panose="020B0503020204020204" charset="-122"/>
            </a:endParaRPr>
          </a:p>
          <a:p>
            <a:pPr marL="257175" indent="-257175">
              <a:buFont typeface="Arial" panose="020B0604020202020204" pitchFamily="34" charset="0"/>
              <a:buChar char="•"/>
            </a:pPr>
            <a:r>
              <a:rPr lang="zh-CN" altLang="en-US" sz="1800" dirty="0">
                <a:solidFill>
                  <a:srgbClr val="000000"/>
                </a:solidFill>
                <a:latin typeface="微软雅黑" panose="020B0503020204020204" charset="-122"/>
                <a:ea typeface="微软雅黑" panose="020B0503020204020204" charset="-122"/>
                <a:sym typeface="+mn-ea"/>
              </a:rPr>
              <a:t>巴菲特以价值投资为主，其持股不仅为分红，未实现的升值和贬值应进损益表。</a:t>
            </a:r>
            <a:endParaRPr lang="en-US" sz="1800" dirty="0">
              <a:solidFill>
                <a:srgbClr val="000000"/>
              </a:solidFill>
              <a:latin typeface="微软雅黑" panose="020B0503020204020204" charset="-122"/>
              <a:ea typeface="微软雅黑" panose="020B0503020204020204" charset="-122"/>
            </a:endParaRPr>
          </a:p>
          <a:p>
            <a:pPr marL="257175" indent="-257175">
              <a:buFont typeface="Arial" panose="020B0604020202020204" pitchFamily="34" charset="0"/>
              <a:buChar char="•"/>
            </a:pPr>
            <a:r>
              <a:rPr lang="zh-CN" altLang="en-US" sz="1800" dirty="0">
                <a:solidFill>
                  <a:srgbClr val="000000"/>
                </a:solidFill>
                <a:latin typeface="微软雅黑" panose="020B0503020204020204" charset="-122"/>
                <a:ea typeface="微软雅黑" panose="020B0503020204020204" charset="-122"/>
                <a:sym typeface="+mn-ea"/>
              </a:rPr>
              <a:t>现金流表已经考虑到未实现盈利</a:t>
            </a:r>
            <a:r>
              <a:rPr lang="en-US" altLang="zh-CN" sz="1800" dirty="0">
                <a:solidFill>
                  <a:srgbClr val="000000"/>
                </a:solidFill>
                <a:latin typeface="微软雅黑" panose="020B0503020204020204" charset="-122"/>
                <a:ea typeface="微软雅黑" panose="020B0503020204020204" charset="-122"/>
                <a:sym typeface="+mn-ea"/>
              </a:rPr>
              <a:t>/</a:t>
            </a:r>
            <a:r>
              <a:rPr lang="zh-CN" altLang="en-US" sz="1800" dirty="0">
                <a:solidFill>
                  <a:srgbClr val="000000"/>
                </a:solidFill>
                <a:latin typeface="微软雅黑" panose="020B0503020204020204" charset="-122"/>
                <a:ea typeface="微软雅黑" panose="020B0503020204020204" charset="-122"/>
                <a:sym typeface="+mn-ea"/>
              </a:rPr>
              <a:t>亏损，可以更好反映实际运营，因此不必担心</a:t>
            </a:r>
            <a:r>
              <a:rPr lang="en-US" sz="1800" dirty="0" err="1">
                <a:solidFill>
                  <a:srgbClr val="000000"/>
                </a:solidFill>
                <a:latin typeface="微软雅黑" panose="020B0503020204020204" charset="-122"/>
                <a:ea typeface="微软雅黑" panose="020B0503020204020204" charset="-122"/>
                <a:sym typeface="+mn-ea"/>
              </a:rPr>
              <a:t>损益表遭到误解</a:t>
            </a:r>
            <a:r>
              <a:rPr lang="zh-CN" altLang="en-US" sz="1500" dirty="0">
                <a:solidFill>
                  <a:srgbClr val="000000"/>
                </a:solidFill>
                <a:latin typeface="微软雅黑" panose="020B0503020204020204" charset="-122"/>
                <a:ea typeface="微软雅黑" panose="020B0503020204020204" charset="-122"/>
                <a:sym typeface="+mn-ea"/>
              </a:rPr>
              <a:t>。</a:t>
            </a:r>
          </a:p>
        </p:txBody>
      </p:sp>
      <p:sp>
        <p:nvSpPr>
          <p:cNvPr id="11" name="圆角矩形 10"/>
          <p:cNvSpPr/>
          <p:nvPr/>
        </p:nvSpPr>
        <p:spPr>
          <a:xfrm>
            <a:off x="611560" y="5482107"/>
            <a:ext cx="7823835" cy="57769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dirty="0">
                <a:solidFill>
                  <a:srgbClr val="0000FF"/>
                </a:solidFill>
                <a:latin typeface="微软雅黑" panose="020B0503020204020204" charset="-122"/>
                <a:ea typeface="微软雅黑" panose="020B0503020204020204" charset="-122"/>
              </a:rPr>
              <a:t>巴菲特哪种会计原则？您支持他的观点吗？</a:t>
            </a:r>
          </a:p>
        </p:txBody>
      </p:sp>
      <p:sp>
        <p:nvSpPr>
          <p:cNvPr id="3" name="文本框 2"/>
          <p:cNvSpPr txBox="1"/>
          <p:nvPr/>
        </p:nvSpPr>
        <p:spPr>
          <a:xfrm>
            <a:off x="6365081" y="6525344"/>
            <a:ext cx="2599407" cy="276999"/>
          </a:xfrm>
          <a:prstGeom prst="rect">
            <a:avLst/>
          </a:prstGeom>
          <a:noFill/>
        </p:spPr>
        <p:txBody>
          <a:bodyPr wrap="square" rtlCol="0">
            <a:spAutoFit/>
          </a:bodyPr>
          <a:lstStyle/>
          <a:p>
            <a:pPr algn="r"/>
            <a:r>
              <a:rPr lang="en-US" altLang="zh-CN" sz="1200" b="1" dirty="0">
                <a:solidFill>
                  <a:srgbClr val="000000"/>
                </a:solidFill>
                <a:latin typeface="+mn-ea"/>
                <a:ea typeface="+mn-ea"/>
              </a:rPr>
              <a:t>-</a:t>
            </a:r>
            <a:r>
              <a:rPr lang="zh-CN" altLang="en-US" sz="1200" b="1" dirty="0">
                <a:solidFill>
                  <a:srgbClr val="000000"/>
                </a:solidFill>
                <a:latin typeface="+mn-ea"/>
                <a:ea typeface="+mn-ea"/>
              </a:rPr>
              <a:t>本页引自张为国（</a:t>
            </a:r>
            <a:r>
              <a:rPr lang="en-US" altLang="zh-CN" sz="1200" b="1" dirty="0">
                <a:solidFill>
                  <a:srgbClr val="000000"/>
                </a:solidFill>
                <a:latin typeface="+mn-ea"/>
                <a:ea typeface="+mn-ea"/>
              </a:rPr>
              <a:t>2024</a:t>
            </a:r>
            <a:r>
              <a:rPr lang="zh-CN" altLang="en-US" sz="1200" b="1" dirty="0">
                <a:solidFill>
                  <a:srgbClr val="000000"/>
                </a:solidFill>
                <a:latin typeface="+mn-ea"/>
                <a:ea typeface="+mn-ea"/>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a:spLocks noGrp="1"/>
          </p:cNvSpPr>
          <p:nvPr>
            <p:ph idx="1"/>
          </p:nvPr>
        </p:nvSpPr>
        <p:spPr>
          <a:xfrm>
            <a:off x="224186" y="1124744"/>
            <a:ext cx="8712968" cy="4464496"/>
          </a:xfrm>
        </p:spPr>
        <p:txBody>
          <a:bodyPr>
            <a:noAutofit/>
          </a:bodyPr>
          <a:lstStyle/>
          <a:p>
            <a:pPr>
              <a:lnSpc>
                <a:spcPts val="2625"/>
              </a:lnSpc>
              <a:spcBef>
                <a:spcPts val="450"/>
              </a:spcBef>
              <a:spcAft>
                <a:spcPts val="450"/>
              </a:spcAft>
              <a:buFont typeface="Wingdings" panose="05000000000000000000" pitchFamily="2" charset="2"/>
              <a:buChar char="§"/>
            </a:pPr>
            <a:r>
              <a:rPr lang="en-US" altLang="zh-CN" sz="2100" b="1" dirty="0">
                <a:solidFill>
                  <a:schemeClr val="tx1">
                    <a:lumMod val="50000"/>
                  </a:schemeClr>
                </a:solidFill>
                <a:latin typeface="微软雅黑" panose="020B0503020204020204" charset="-122"/>
                <a:ea typeface="微软雅黑" panose="020B0503020204020204" charset="-122"/>
              </a:rPr>
              <a:t>IFRS9</a:t>
            </a:r>
            <a:r>
              <a:rPr lang="zh-CN" altLang="en-US" sz="2100" b="1" dirty="0">
                <a:solidFill>
                  <a:schemeClr val="tx1">
                    <a:lumMod val="50000"/>
                  </a:schemeClr>
                </a:solidFill>
                <a:latin typeface="微软雅黑" panose="020B0503020204020204" charset="-122"/>
                <a:ea typeface="微软雅黑" panose="020B0503020204020204" charset="-122"/>
              </a:rPr>
              <a:t>有关股权投资分类计量的首选项是</a:t>
            </a:r>
            <a:r>
              <a:rPr lang="en-US" altLang="zh-CN" sz="2100" b="1" dirty="0">
                <a:solidFill>
                  <a:schemeClr val="tx1">
                    <a:lumMod val="50000"/>
                  </a:schemeClr>
                </a:solidFill>
                <a:latin typeface="微软雅黑" panose="020B0503020204020204" charset="-122"/>
                <a:ea typeface="微软雅黑" panose="020B0503020204020204" charset="-122"/>
              </a:rPr>
              <a:t>FVTPL</a:t>
            </a:r>
            <a:r>
              <a:rPr lang="zh-CN" altLang="en-US" sz="2100" b="1" dirty="0">
                <a:solidFill>
                  <a:schemeClr val="tx1">
                    <a:lumMod val="50000"/>
                  </a:schemeClr>
                </a:solidFill>
                <a:latin typeface="微软雅黑" panose="020B0503020204020204" charset="-122"/>
                <a:ea typeface="微软雅黑" panose="020B0503020204020204" charset="-122"/>
              </a:rPr>
              <a:t>。</a:t>
            </a:r>
            <a:endParaRPr lang="en-US" altLang="zh-CN" sz="2100" b="1" dirty="0">
              <a:solidFill>
                <a:schemeClr val="tx1">
                  <a:lumMod val="50000"/>
                </a:schemeClr>
              </a:solidFill>
              <a:latin typeface="微软雅黑" panose="020B0503020204020204" charset="-122"/>
              <a:ea typeface="微软雅黑" panose="020B0503020204020204" charset="-122"/>
            </a:endParaRPr>
          </a:p>
          <a:p>
            <a:pPr>
              <a:lnSpc>
                <a:spcPts val="2625"/>
              </a:lnSpc>
              <a:spcBef>
                <a:spcPts val="450"/>
              </a:spcBef>
              <a:spcAft>
                <a:spcPts val="450"/>
              </a:spcAft>
              <a:buFont typeface="Wingdings" panose="05000000000000000000" pitchFamily="2" charset="2"/>
              <a:buChar char="§"/>
            </a:pPr>
            <a:r>
              <a:rPr lang="zh-CN" altLang="en-US" sz="2100" b="1" dirty="0">
                <a:solidFill>
                  <a:schemeClr val="tx1">
                    <a:lumMod val="50000"/>
                  </a:schemeClr>
                </a:solidFill>
                <a:latin typeface="微软雅黑" panose="020B0503020204020204" charset="-122"/>
                <a:ea typeface="微软雅黑" panose="020B0503020204020204" charset="-122"/>
              </a:rPr>
              <a:t>但</a:t>
            </a:r>
            <a:r>
              <a:rPr lang="zh-CN" altLang="zh-CN" sz="2100" b="1" dirty="0">
                <a:solidFill>
                  <a:schemeClr val="tx1">
                    <a:lumMod val="50000"/>
                  </a:schemeClr>
                </a:solidFill>
                <a:latin typeface="微软雅黑" panose="020B0503020204020204" charset="-122"/>
                <a:ea typeface="微软雅黑" panose="020B0503020204020204" charset="-122"/>
              </a:rPr>
              <a:t>我国较多上市公司在</a:t>
            </a:r>
            <a:r>
              <a:rPr lang="zh-CN" altLang="en-US" sz="2100" b="1" dirty="0">
                <a:solidFill>
                  <a:schemeClr val="tx1">
                    <a:lumMod val="50000"/>
                  </a:schemeClr>
                </a:solidFill>
                <a:latin typeface="微软雅黑" panose="020B0503020204020204" charset="-122"/>
                <a:ea typeface="微软雅黑" panose="020B0503020204020204" charset="-122"/>
              </a:rPr>
              <a:t>改用新准则</a:t>
            </a:r>
            <a:r>
              <a:rPr lang="zh-CN" altLang="zh-CN" sz="2100" b="1" dirty="0">
                <a:solidFill>
                  <a:schemeClr val="tx1">
                    <a:lumMod val="50000"/>
                  </a:schemeClr>
                </a:solidFill>
                <a:latin typeface="微软雅黑" panose="020B0503020204020204" charset="-122"/>
                <a:ea typeface="微软雅黑" panose="020B0503020204020204" charset="-122"/>
              </a:rPr>
              <a:t>时，不是将股权投资归为</a:t>
            </a:r>
            <a:r>
              <a:rPr lang="en-US" altLang="zh-CN" sz="2100" b="1" dirty="0">
                <a:solidFill>
                  <a:schemeClr val="tx1">
                    <a:lumMod val="50000"/>
                  </a:schemeClr>
                </a:solidFill>
                <a:latin typeface="微软雅黑" panose="020B0503020204020204" charset="-122"/>
                <a:ea typeface="微软雅黑" panose="020B0503020204020204" charset="-122"/>
              </a:rPr>
              <a:t>FVTPL</a:t>
            </a:r>
            <a:r>
              <a:rPr lang="zh-CN" altLang="zh-CN" sz="2100" b="1" dirty="0">
                <a:solidFill>
                  <a:schemeClr val="tx1">
                    <a:lumMod val="50000"/>
                  </a:schemeClr>
                </a:solidFill>
                <a:latin typeface="微软雅黑" panose="020B0503020204020204" charset="-122"/>
                <a:ea typeface="微软雅黑" panose="020B0503020204020204" charset="-122"/>
              </a:rPr>
              <a:t>类，而是归为</a:t>
            </a:r>
            <a:r>
              <a:rPr lang="en-US" altLang="zh-CN" sz="2100" b="1" dirty="0">
                <a:solidFill>
                  <a:schemeClr val="tx1">
                    <a:lumMod val="50000"/>
                  </a:schemeClr>
                </a:solidFill>
                <a:latin typeface="微软雅黑" panose="020B0503020204020204" charset="-122"/>
                <a:ea typeface="微软雅黑" panose="020B0503020204020204" charset="-122"/>
              </a:rPr>
              <a:t>FVOCI</a:t>
            </a:r>
            <a:r>
              <a:rPr lang="zh-CN" altLang="zh-CN" sz="2100" b="1" dirty="0">
                <a:solidFill>
                  <a:schemeClr val="tx1">
                    <a:lumMod val="50000"/>
                  </a:schemeClr>
                </a:solidFill>
                <a:latin typeface="微软雅黑" panose="020B0503020204020204" charset="-122"/>
                <a:ea typeface="微软雅黑" panose="020B0503020204020204" charset="-122"/>
              </a:rPr>
              <a:t>类</a:t>
            </a:r>
            <a:r>
              <a:rPr lang="zh-CN" altLang="en-US" sz="2100" b="1" dirty="0">
                <a:solidFill>
                  <a:schemeClr val="tx1">
                    <a:lumMod val="50000"/>
                  </a:schemeClr>
                </a:solidFill>
                <a:latin typeface="微软雅黑" panose="020B0503020204020204" charset="-122"/>
                <a:ea typeface="微软雅黑" panose="020B0503020204020204" charset="-122"/>
              </a:rPr>
              <a:t>，这与新准则的原意不符。</a:t>
            </a:r>
            <a:endParaRPr lang="en-US" altLang="zh-CN" sz="2100" b="1" dirty="0">
              <a:solidFill>
                <a:schemeClr val="tx1">
                  <a:lumMod val="50000"/>
                </a:schemeClr>
              </a:solidFill>
              <a:latin typeface="微软雅黑" panose="020B0503020204020204" charset="-122"/>
              <a:ea typeface="微软雅黑" panose="020B0503020204020204" charset="-122"/>
            </a:endParaRPr>
          </a:p>
          <a:p>
            <a:pPr>
              <a:lnSpc>
                <a:spcPts val="2625"/>
              </a:lnSpc>
              <a:spcBef>
                <a:spcPts val="450"/>
              </a:spcBef>
              <a:spcAft>
                <a:spcPts val="450"/>
              </a:spcAft>
              <a:buFont typeface="Wingdings" panose="05000000000000000000" pitchFamily="2" charset="2"/>
              <a:buChar char="§"/>
            </a:pPr>
            <a:r>
              <a:rPr lang="zh-CN" altLang="zh-CN" sz="2100" b="1" dirty="0">
                <a:solidFill>
                  <a:schemeClr val="tx1">
                    <a:lumMod val="50000"/>
                  </a:schemeClr>
                </a:solidFill>
                <a:latin typeface="微软雅黑" panose="020B0503020204020204" charset="-122"/>
                <a:ea typeface="微软雅黑" panose="020B0503020204020204" charset="-122"/>
              </a:rPr>
              <a:t>普华永道（</a:t>
            </a:r>
            <a:r>
              <a:rPr lang="en-US" altLang="zh-CN" sz="2100" b="1" dirty="0">
                <a:solidFill>
                  <a:schemeClr val="tx1">
                    <a:lumMod val="50000"/>
                  </a:schemeClr>
                </a:solidFill>
                <a:latin typeface="微软雅黑" panose="020B0503020204020204" charset="-122"/>
                <a:ea typeface="微软雅黑" panose="020B0503020204020204" charset="-122"/>
              </a:rPr>
              <a:t>2019</a:t>
            </a:r>
            <a:r>
              <a:rPr lang="zh-CN" altLang="zh-CN" sz="2100" b="1" dirty="0">
                <a:solidFill>
                  <a:schemeClr val="tx1">
                    <a:lumMod val="50000"/>
                  </a:schemeClr>
                </a:solidFill>
                <a:latin typeface="微软雅黑" panose="020B0503020204020204" charset="-122"/>
                <a:ea typeface="微软雅黑" panose="020B0503020204020204" charset="-122"/>
              </a:rPr>
              <a:t>）</a:t>
            </a:r>
            <a:r>
              <a:rPr lang="en-US" altLang="zh-CN" sz="2100" b="1" dirty="0">
                <a:solidFill>
                  <a:schemeClr val="tx1">
                    <a:lumMod val="50000"/>
                  </a:schemeClr>
                </a:solidFill>
                <a:latin typeface="微软雅黑" panose="020B0503020204020204" charset="-122"/>
                <a:ea typeface="微软雅黑" panose="020B0503020204020204" charset="-122"/>
              </a:rPr>
              <a:t>:</a:t>
            </a:r>
          </a:p>
          <a:p>
            <a:pPr lvl="1">
              <a:lnSpc>
                <a:spcPts val="2625"/>
              </a:lnSpc>
              <a:spcBef>
                <a:spcPts val="450"/>
              </a:spcBef>
              <a:spcAft>
                <a:spcPts val="450"/>
              </a:spcAft>
              <a:buFont typeface="Wingdings" panose="05000000000000000000" pitchFamily="2" charset="2"/>
              <a:buChar char="§"/>
            </a:pPr>
            <a:r>
              <a:rPr lang="en-US" altLang="zh-CN" sz="1725" b="1" dirty="0">
                <a:solidFill>
                  <a:schemeClr val="tx1">
                    <a:lumMod val="50000"/>
                  </a:schemeClr>
                </a:solidFill>
                <a:latin typeface="微软雅黑" panose="020B0503020204020204" charset="-122"/>
                <a:ea typeface="微软雅黑" panose="020B0503020204020204" charset="-122"/>
              </a:rPr>
              <a:t>32%</a:t>
            </a:r>
            <a:r>
              <a:rPr lang="zh-CN" altLang="en-US" sz="1725" b="1" dirty="0">
                <a:solidFill>
                  <a:schemeClr val="tx1">
                    <a:lumMod val="50000"/>
                  </a:schemeClr>
                </a:solidFill>
                <a:latin typeface="微软雅黑" panose="020B0503020204020204" charset="-122"/>
                <a:ea typeface="微软雅黑" panose="020B0503020204020204" charset="-122"/>
              </a:rPr>
              <a:t>的</a:t>
            </a:r>
            <a:r>
              <a:rPr lang="en-US" altLang="zh-CN" sz="1725" b="1" dirty="0">
                <a:solidFill>
                  <a:schemeClr val="tx1">
                    <a:lumMod val="50000"/>
                  </a:schemeClr>
                </a:solidFill>
                <a:latin typeface="微软雅黑" panose="020B0503020204020204" charset="-122"/>
                <a:ea typeface="微软雅黑" panose="020B0503020204020204" charset="-122"/>
              </a:rPr>
              <a:t>AH</a:t>
            </a:r>
            <a:r>
              <a:rPr lang="zh-CN" altLang="en-US" sz="1725" b="1" dirty="0">
                <a:solidFill>
                  <a:schemeClr val="tx1">
                    <a:lumMod val="50000"/>
                  </a:schemeClr>
                </a:solidFill>
                <a:latin typeface="微软雅黑" panose="020B0503020204020204" charset="-122"/>
                <a:ea typeface="微软雅黑" panose="020B0503020204020204" charset="-122"/>
              </a:rPr>
              <a:t>股</a:t>
            </a:r>
            <a:r>
              <a:rPr lang="zh-CN" altLang="zh-CN" sz="1725" b="1" dirty="0">
                <a:solidFill>
                  <a:schemeClr val="tx1">
                    <a:lumMod val="50000"/>
                  </a:schemeClr>
                </a:solidFill>
                <a:latin typeface="微软雅黑" panose="020B0503020204020204" charset="-122"/>
                <a:ea typeface="微软雅黑" panose="020B0503020204020204" charset="-122"/>
              </a:rPr>
              <a:t>公司将</a:t>
            </a:r>
            <a:r>
              <a:rPr lang="zh-CN" altLang="en-US" sz="1725" b="1" dirty="0">
                <a:solidFill>
                  <a:schemeClr val="tx1">
                    <a:lumMod val="50000"/>
                  </a:schemeClr>
                </a:solidFill>
                <a:latin typeface="微软雅黑" panose="020B0503020204020204" charset="-122"/>
                <a:ea typeface="微软雅黑" panose="020B0503020204020204" charset="-122"/>
              </a:rPr>
              <a:t>老</a:t>
            </a:r>
            <a:r>
              <a:rPr lang="zh-CN" altLang="zh-CN" sz="1725" b="1" dirty="0">
                <a:solidFill>
                  <a:schemeClr val="tx1">
                    <a:lumMod val="50000"/>
                  </a:schemeClr>
                </a:solidFill>
                <a:latin typeface="微软雅黑" panose="020B0503020204020204" charset="-122"/>
                <a:ea typeface="微软雅黑" panose="020B0503020204020204" charset="-122"/>
              </a:rPr>
              <a:t>准则下</a:t>
            </a:r>
            <a:r>
              <a:rPr lang="en-US" altLang="zh-CN" sz="1725" b="1" dirty="0">
                <a:solidFill>
                  <a:schemeClr val="tx1">
                    <a:lumMod val="50000"/>
                  </a:schemeClr>
                </a:solidFill>
                <a:latin typeface="微软雅黑" panose="020B0503020204020204" charset="-122"/>
                <a:ea typeface="微软雅黑" panose="020B0503020204020204" charset="-122"/>
              </a:rPr>
              <a:t>FVOCI</a:t>
            </a:r>
            <a:r>
              <a:rPr lang="zh-CN" altLang="en-US" sz="1725" b="1" dirty="0">
                <a:solidFill>
                  <a:schemeClr val="tx1">
                    <a:lumMod val="50000"/>
                  </a:schemeClr>
                </a:solidFill>
                <a:latin typeface="微软雅黑" panose="020B0503020204020204" charset="-122"/>
                <a:ea typeface="微软雅黑" panose="020B0503020204020204" charset="-122"/>
              </a:rPr>
              <a:t>的</a:t>
            </a:r>
            <a:r>
              <a:rPr lang="zh-CN" altLang="zh-CN" sz="1725" b="1" dirty="0">
                <a:solidFill>
                  <a:schemeClr val="tx1">
                    <a:lumMod val="50000"/>
                  </a:schemeClr>
                </a:solidFill>
                <a:latin typeface="微软雅黑" panose="020B0503020204020204" charset="-122"/>
                <a:ea typeface="微软雅黑" panose="020B0503020204020204" charset="-122"/>
              </a:rPr>
              <a:t>可供出售权益工具指定为新准则下</a:t>
            </a:r>
            <a:r>
              <a:rPr lang="en-US" altLang="zh-CN" sz="1725" b="1" dirty="0">
                <a:solidFill>
                  <a:schemeClr val="tx1">
                    <a:lumMod val="50000"/>
                  </a:schemeClr>
                </a:solidFill>
                <a:latin typeface="微软雅黑" panose="020B0503020204020204" charset="-122"/>
                <a:ea typeface="微软雅黑" panose="020B0503020204020204" charset="-122"/>
              </a:rPr>
              <a:t>FVOCI</a:t>
            </a:r>
            <a:r>
              <a:rPr lang="zh-CN" altLang="zh-CN" sz="1725" b="1" dirty="0">
                <a:solidFill>
                  <a:schemeClr val="tx1">
                    <a:lumMod val="50000"/>
                  </a:schemeClr>
                </a:solidFill>
                <a:latin typeface="微软雅黑" panose="020B0503020204020204" charset="-122"/>
                <a:ea typeface="微软雅黑" panose="020B0503020204020204" charset="-122"/>
              </a:rPr>
              <a:t>类，</a:t>
            </a:r>
            <a:r>
              <a:rPr lang="en-US" altLang="zh-CN" sz="1725" b="1" dirty="0">
                <a:solidFill>
                  <a:schemeClr val="tx1">
                    <a:lumMod val="50000"/>
                  </a:schemeClr>
                </a:solidFill>
                <a:latin typeface="微软雅黑" panose="020B0503020204020204" charset="-122"/>
                <a:ea typeface="微软雅黑" panose="020B0503020204020204" charset="-122"/>
              </a:rPr>
              <a:t>21%</a:t>
            </a:r>
            <a:r>
              <a:rPr lang="zh-CN" altLang="en-US" sz="1725" b="1" dirty="0">
                <a:solidFill>
                  <a:schemeClr val="tx1">
                    <a:lumMod val="50000"/>
                  </a:schemeClr>
                </a:solidFill>
                <a:latin typeface="微软雅黑" panose="020B0503020204020204" charset="-122"/>
                <a:ea typeface="微软雅黑" panose="020B0503020204020204" charset="-122"/>
              </a:rPr>
              <a:t>的</a:t>
            </a:r>
            <a:r>
              <a:rPr lang="en-US" altLang="zh-CN" sz="1725" b="1" dirty="0">
                <a:solidFill>
                  <a:schemeClr val="tx1">
                    <a:lumMod val="50000"/>
                  </a:schemeClr>
                </a:solidFill>
                <a:latin typeface="微软雅黑" panose="020B0503020204020204" charset="-122"/>
                <a:ea typeface="微软雅黑" panose="020B0503020204020204" charset="-122"/>
              </a:rPr>
              <a:t>AH</a:t>
            </a:r>
            <a:r>
              <a:rPr lang="zh-CN" altLang="en-US" sz="1725" b="1" dirty="0">
                <a:solidFill>
                  <a:schemeClr val="tx1">
                    <a:lumMod val="50000"/>
                  </a:schemeClr>
                </a:solidFill>
                <a:latin typeface="微软雅黑" panose="020B0503020204020204" charset="-122"/>
                <a:ea typeface="微软雅黑" panose="020B0503020204020204" charset="-122"/>
              </a:rPr>
              <a:t>股</a:t>
            </a:r>
            <a:r>
              <a:rPr lang="zh-CN" altLang="zh-CN" sz="1725" b="1" dirty="0">
                <a:solidFill>
                  <a:schemeClr val="tx1">
                    <a:lumMod val="50000"/>
                  </a:schemeClr>
                </a:solidFill>
                <a:latin typeface="微软雅黑" panose="020B0503020204020204" charset="-122"/>
                <a:ea typeface="微软雅黑" panose="020B0503020204020204" charset="-122"/>
              </a:rPr>
              <a:t>将</a:t>
            </a:r>
            <a:r>
              <a:rPr lang="zh-CN" altLang="en-US" sz="1725" b="1" dirty="0">
                <a:solidFill>
                  <a:schemeClr val="tx1">
                    <a:lumMod val="50000"/>
                  </a:schemeClr>
                </a:solidFill>
                <a:latin typeface="微软雅黑" panose="020B0503020204020204" charset="-122"/>
                <a:ea typeface="微软雅黑" panose="020B0503020204020204" charset="-122"/>
              </a:rPr>
              <a:t>老</a:t>
            </a:r>
            <a:r>
              <a:rPr lang="zh-CN" altLang="zh-CN" sz="1725" b="1" dirty="0">
                <a:solidFill>
                  <a:schemeClr val="tx1">
                    <a:lumMod val="50000"/>
                  </a:schemeClr>
                </a:solidFill>
                <a:latin typeface="微软雅黑" panose="020B0503020204020204" charset="-122"/>
                <a:ea typeface="微软雅黑" panose="020B0503020204020204" charset="-122"/>
              </a:rPr>
              <a:t>准则下按成本计量的可供出售权益工具指定为新准则下</a:t>
            </a:r>
            <a:r>
              <a:rPr lang="en-US" altLang="zh-CN" sz="1725" b="1" dirty="0">
                <a:solidFill>
                  <a:schemeClr val="tx1">
                    <a:lumMod val="50000"/>
                  </a:schemeClr>
                </a:solidFill>
                <a:latin typeface="微软雅黑" panose="020B0503020204020204" charset="-122"/>
                <a:ea typeface="微软雅黑" panose="020B0503020204020204" charset="-122"/>
              </a:rPr>
              <a:t>FVOCI</a:t>
            </a:r>
            <a:r>
              <a:rPr lang="zh-CN" altLang="zh-CN" sz="1725" b="1" dirty="0">
                <a:solidFill>
                  <a:schemeClr val="tx1">
                    <a:lumMod val="50000"/>
                  </a:schemeClr>
                </a:solidFill>
                <a:latin typeface="微软雅黑" panose="020B0503020204020204" charset="-122"/>
                <a:ea typeface="微软雅黑" panose="020B0503020204020204" charset="-122"/>
              </a:rPr>
              <a:t>类，合</a:t>
            </a:r>
            <a:r>
              <a:rPr lang="zh-CN" altLang="en-US" sz="1725" b="1" dirty="0">
                <a:solidFill>
                  <a:schemeClr val="tx1">
                    <a:lumMod val="50000"/>
                  </a:schemeClr>
                </a:solidFill>
                <a:latin typeface="微软雅黑" panose="020B0503020204020204" charset="-122"/>
                <a:ea typeface="微软雅黑" panose="020B0503020204020204" charset="-122"/>
              </a:rPr>
              <a:t>计</a:t>
            </a:r>
            <a:r>
              <a:rPr lang="en-US" altLang="zh-CN" sz="1725" b="1" dirty="0">
                <a:solidFill>
                  <a:schemeClr val="tx1">
                    <a:lumMod val="50000"/>
                  </a:schemeClr>
                </a:solidFill>
                <a:latin typeface="微软雅黑" panose="020B0503020204020204" charset="-122"/>
                <a:ea typeface="微软雅黑" panose="020B0503020204020204" charset="-122"/>
              </a:rPr>
              <a:t>53%</a:t>
            </a:r>
            <a:r>
              <a:rPr lang="zh-CN" altLang="zh-CN" sz="1725" b="1" dirty="0">
                <a:solidFill>
                  <a:schemeClr val="tx1">
                    <a:lumMod val="50000"/>
                  </a:schemeClr>
                </a:solidFill>
                <a:latin typeface="微软雅黑" panose="020B0503020204020204" charset="-122"/>
                <a:ea typeface="微软雅黑" panose="020B0503020204020204" charset="-122"/>
              </a:rPr>
              <a:t>。</a:t>
            </a:r>
            <a:endParaRPr lang="en-US" altLang="zh-CN" sz="1725" b="1" dirty="0">
              <a:solidFill>
                <a:schemeClr val="tx1">
                  <a:lumMod val="50000"/>
                </a:schemeClr>
              </a:solidFill>
              <a:latin typeface="微软雅黑" panose="020B0503020204020204" charset="-122"/>
              <a:ea typeface="微软雅黑" panose="020B0503020204020204" charset="-122"/>
            </a:endParaRPr>
          </a:p>
          <a:p>
            <a:pPr>
              <a:lnSpc>
                <a:spcPts val="2625"/>
              </a:lnSpc>
              <a:spcBef>
                <a:spcPts val="450"/>
              </a:spcBef>
              <a:spcAft>
                <a:spcPts val="450"/>
              </a:spcAft>
              <a:buFont typeface="Wingdings" panose="05000000000000000000" pitchFamily="2" charset="2"/>
              <a:buChar char="§"/>
            </a:pPr>
            <a:r>
              <a:rPr lang="zh-CN" altLang="en-US" sz="2100" b="1" dirty="0">
                <a:solidFill>
                  <a:schemeClr val="tx1">
                    <a:lumMod val="50000"/>
                  </a:schemeClr>
                </a:solidFill>
                <a:latin typeface="微软雅黑" panose="020B0503020204020204" charset="-122"/>
                <a:ea typeface="微软雅黑" panose="020B0503020204020204" charset="-122"/>
              </a:rPr>
              <a:t>上财叶建芳</a:t>
            </a:r>
            <a:r>
              <a:rPr lang="zh-CN" altLang="zh-CN" sz="2100" b="1" dirty="0">
                <a:solidFill>
                  <a:schemeClr val="tx1">
                    <a:lumMod val="50000"/>
                  </a:schemeClr>
                </a:solidFill>
                <a:latin typeface="微软雅黑" panose="020B0503020204020204" charset="-122"/>
                <a:ea typeface="微软雅黑" panose="020B0503020204020204" charset="-122"/>
              </a:rPr>
              <a:t>（</a:t>
            </a:r>
            <a:r>
              <a:rPr lang="en-US" altLang="zh-CN" sz="2100" b="1" dirty="0">
                <a:solidFill>
                  <a:schemeClr val="tx1">
                    <a:lumMod val="50000"/>
                  </a:schemeClr>
                </a:solidFill>
                <a:latin typeface="微软雅黑" panose="020B0503020204020204" charset="-122"/>
                <a:ea typeface="微软雅黑" panose="020B0503020204020204" charset="-122"/>
              </a:rPr>
              <a:t>2020)</a:t>
            </a:r>
            <a:r>
              <a:rPr lang="zh-CN" altLang="en-US" sz="2100" b="1" dirty="0">
                <a:solidFill>
                  <a:schemeClr val="tx1">
                    <a:lumMod val="50000"/>
                  </a:schemeClr>
                </a:solidFill>
                <a:latin typeface="微软雅黑" panose="020B0503020204020204" charset="-122"/>
                <a:ea typeface="微软雅黑" panose="020B0503020204020204" charset="-122"/>
              </a:rPr>
              <a:t>：</a:t>
            </a:r>
            <a:endParaRPr lang="en-US" altLang="zh-CN" sz="2100" b="1" dirty="0">
              <a:solidFill>
                <a:schemeClr val="tx1">
                  <a:lumMod val="50000"/>
                </a:schemeClr>
              </a:solidFill>
              <a:latin typeface="微软雅黑" panose="020B0503020204020204" charset="-122"/>
              <a:ea typeface="微软雅黑" panose="020B0503020204020204" charset="-122"/>
            </a:endParaRPr>
          </a:p>
          <a:p>
            <a:pPr lvl="1">
              <a:lnSpc>
                <a:spcPts val="2625"/>
              </a:lnSpc>
              <a:spcBef>
                <a:spcPts val="450"/>
              </a:spcBef>
              <a:spcAft>
                <a:spcPts val="450"/>
              </a:spcAft>
              <a:buFont typeface="Wingdings" panose="05000000000000000000" pitchFamily="2" charset="2"/>
              <a:buChar char="§"/>
            </a:pPr>
            <a:r>
              <a:rPr lang="zh-CN" altLang="zh-CN" sz="1725" b="1" dirty="0">
                <a:solidFill>
                  <a:schemeClr val="tx1">
                    <a:lumMod val="50000"/>
                  </a:schemeClr>
                </a:solidFill>
                <a:latin typeface="微软雅黑" panose="020B0503020204020204" charset="-122"/>
                <a:ea typeface="微软雅黑" panose="020B0503020204020204" charset="-122"/>
              </a:rPr>
              <a:t>对中国所有上市公司</a:t>
            </a:r>
            <a:r>
              <a:rPr lang="zh-CN" altLang="en-US" sz="1725" b="1" dirty="0">
                <a:solidFill>
                  <a:schemeClr val="tx1">
                    <a:lumMod val="50000"/>
                  </a:schemeClr>
                </a:solidFill>
                <a:latin typeface="微软雅黑" panose="020B0503020204020204" charset="-122"/>
                <a:ea typeface="微软雅黑" panose="020B0503020204020204" charset="-122"/>
              </a:rPr>
              <a:t>改用</a:t>
            </a:r>
            <a:r>
              <a:rPr lang="zh-CN" altLang="zh-CN" sz="1725" b="1" dirty="0">
                <a:solidFill>
                  <a:schemeClr val="tx1">
                    <a:lumMod val="50000"/>
                  </a:schemeClr>
                </a:solidFill>
                <a:latin typeface="微软雅黑" panose="020B0503020204020204" charset="-122"/>
                <a:ea typeface="微软雅黑" panose="020B0503020204020204" charset="-122"/>
              </a:rPr>
              <a:t>新准则</a:t>
            </a:r>
            <a:r>
              <a:rPr lang="zh-CN" altLang="en-US" sz="1725" b="1" dirty="0">
                <a:solidFill>
                  <a:schemeClr val="tx1">
                    <a:lumMod val="50000"/>
                  </a:schemeClr>
                </a:solidFill>
                <a:latin typeface="微软雅黑" panose="020B0503020204020204" charset="-122"/>
                <a:ea typeface="微软雅黑" panose="020B0503020204020204" charset="-122"/>
              </a:rPr>
              <a:t>的</a:t>
            </a:r>
            <a:r>
              <a:rPr lang="zh-CN" altLang="zh-CN" sz="1725" b="1" dirty="0">
                <a:solidFill>
                  <a:schemeClr val="tx1">
                    <a:lumMod val="50000"/>
                  </a:schemeClr>
                </a:solidFill>
                <a:latin typeface="微软雅黑" panose="020B0503020204020204" charset="-122"/>
                <a:ea typeface="微软雅黑" panose="020B0503020204020204" charset="-122"/>
              </a:rPr>
              <a:t>研究显示，</a:t>
            </a:r>
            <a:r>
              <a:rPr lang="en-US" altLang="zh-CN" sz="1725" b="1" dirty="0">
                <a:solidFill>
                  <a:schemeClr val="tx1">
                    <a:lumMod val="50000"/>
                  </a:schemeClr>
                </a:solidFill>
                <a:latin typeface="微软雅黑" panose="020B0503020204020204" charset="-122"/>
                <a:ea typeface="微软雅黑" panose="020B0503020204020204" charset="-122"/>
              </a:rPr>
              <a:t>35.7%</a:t>
            </a:r>
            <a:r>
              <a:rPr lang="zh-CN" altLang="zh-CN" sz="1725" b="1" dirty="0">
                <a:solidFill>
                  <a:schemeClr val="tx1">
                    <a:lumMod val="50000"/>
                  </a:schemeClr>
                </a:solidFill>
                <a:latin typeface="微软雅黑" panose="020B0503020204020204" charset="-122"/>
                <a:ea typeface="微软雅黑" panose="020B0503020204020204" charset="-122"/>
              </a:rPr>
              <a:t>将老准则下</a:t>
            </a:r>
            <a:r>
              <a:rPr lang="en-US" altLang="zh-CN" sz="1725" b="1" dirty="0">
                <a:solidFill>
                  <a:schemeClr val="tx1">
                    <a:lumMod val="50000"/>
                  </a:schemeClr>
                </a:solidFill>
                <a:latin typeface="微软雅黑" panose="020B0503020204020204" charset="-122"/>
                <a:ea typeface="微软雅黑" panose="020B0503020204020204" charset="-122"/>
              </a:rPr>
              <a:t>FVOCI</a:t>
            </a:r>
            <a:r>
              <a:rPr lang="zh-CN" altLang="en-US" sz="1725" b="1" dirty="0">
                <a:solidFill>
                  <a:schemeClr val="tx1">
                    <a:lumMod val="50000"/>
                  </a:schemeClr>
                </a:solidFill>
                <a:latin typeface="微软雅黑" panose="020B0503020204020204" charset="-122"/>
                <a:ea typeface="微软雅黑" panose="020B0503020204020204" charset="-122"/>
              </a:rPr>
              <a:t>的</a:t>
            </a:r>
            <a:r>
              <a:rPr lang="zh-CN" altLang="zh-CN" sz="1725" b="1" dirty="0">
                <a:solidFill>
                  <a:schemeClr val="tx1">
                    <a:lumMod val="50000"/>
                  </a:schemeClr>
                </a:solidFill>
                <a:latin typeface="微软雅黑" panose="020B0503020204020204" charset="-122"/>
                <a:ea typeface="微软雅黑" panose="020B0503020204020204" charset="-122"/>
              </a:rPr>
              <a:t>可供出售权益投资改为新准则下</a:t>
            </a:r>
            <a:r>
              <a:rPr lang="en-US" altLang="zh-CN" sz="1725" b="1" dirty="0">
                <a:solidFill>
                  <a:schemeClr val="tx1">
                    <a:lumMod val="50000"/>
                  </a:schemeClr>
                </a:solidFill>
                <a:latin typeface="微软雅黑" panose="020B0503020204020204" charset="-122"/>
                <a:ea typeface="微软雅黑" panose="020B0503020204020204" charset="-122"/>
              </a:rPr>
              <a:t>FVTPL</a:t>
            </a:r>
            <a:r>
              <a:rPr lang="zh-CN" altLang="zh-CN" sz="1725" b="1" dirty="0">
                <a:solidFill>
                  <a:schemeClr val="tx1">
                    <a:lumMod val="50000"/>
                  </a:schemeClr>
                </a:solidFill>
                <a:latin typeface="微软雅黑" panose="020B0503020204020204" charset="-122"/>
                <a:ea typeface="微软雅黑" panose="020B0503020204020204" charset="-122"/>
              </a:rPr>
              <a:t>类，</a:t>
            </a:r>
            <a:r>
              <a:rPr lang="en-US" altLang="zh-CN" sz="1725" b="1" dirty="0">
                <a:solidFill>
                  <a:schemeClr val="tx1">
                    <a:lumMod val="50000"/>
                  </a:schemeClr>
                </a:solidFill>
                <a:latin typeface="微软雅黑" panose="020B0503020204020204" charset="-122"/>
                <a:ea typeface="微软雅黑" panose="020B0503020204020204" charset="-122"/>
              </a:rPr>
              <a:t>64.3%</a:t>
            </a:r>
            <a:r>
              <a:rPr lang="zh-CN" altLang="zh-CN" sz="1725" b="1" dirty="0">
                <a:solidFill>
                  <a:schemeClr val="tx1">
                    <a:lumMod val="50000"/>
                  </a:schemeClr>
                </a:solidFill>
                <a:latin typeface="微软雅黑" panose="020B0503020204020204" charset="-122"/>
                <a:ea typeface="微软雅黑" panose="020B0503020204020204" charset="-122"/>
              </a:rPr>
              <a:t>将老准则下的此类投资改为新准则下</a:t>
            </a:r>
            <a:r>
              <a:rPr lang="en-US" altLang="zh-CN" sz="1725" b="1" dirty="0">
                <a:solidFill>
                  <a:schemeClr val="tx1">
                    <a:lumMod val="50000"/>
                  </a:schemeClr>
                </a:solidFill>
                <a:latin typeface="微软雅黑" panose="020B0503020204020204" charset="-122"/>
                <a:ea typeface="微软雅黑" panose="020B0503020204020204" charset="-122"/>
              </a:rPr>
              <a:t>FVOCI</a:t>
            </a:r>
            <a:r>
              <a:rPr lang="zh-CN" altLang="zh-CN" sz="1725" b="1" dirty="0">
                <a:solidFill>
                  <a:schemeClr val="tx1">
                    <a:lumMod val="50000"/>
                  </a:schemeClr>
                </a:solidFill>
                <a:latin typeface="微软雅黑" panose="020B0503020204020204" charset="-122"/>
                <a:ea typeface="微软雅黑" panose="020B0503020204020204" charset="-122"/>
              </a:rPr>
              <a:t>类。</a:t>
            </a:r>
            <a:endParaRPr lang="en-GB" altLang="en-US" b="1" dirty="0">
              <a:solidFill>
                <a:srgbClr val="86162C"/>
              </a:solidFill>
            </a:endParaRPr>
          </a:p>
          <a:p>
            <a:pPr>
              <a:spcBef>
                <a:spcPts val="450"/>
              </a:spcBef>
              <a:buFont typeface="Wingdings" panose="05000000000000000000" pitchFamily="2" charset="2"/>
              <a:buChar char="§"/>
            </a:pPr>
            <a:endParaRPr lang="en-GB" altLang="en-US" b="1" dirty="0">
              <a:solidFill>
                <a:srgbClr val="0E1B33"/>
              </a:solidFill>
            </a:endParaRPr>
          </a:p>
        </p:txBody>
      </p:sp>
      <p:sp>
        <p:nvSpPr>
          <p:cNvPr id="35843" name="Rectangle 13"/>
          <p:cNvSpPr>
            <a:spLocks noGrp="1" noChangeArrowheads="1"/>
          </p:cNvSpPr>
          <p:nvPr>
            <p:ph type="title"/>
          </p:nvPr>
        </p:nvSpPr>
        <p:spPr>
          <a:xfrm>
            <a:off x="224186" y="194607"/>
            <a:ext cx="7600751" cy="594122"/>
          </a:xfrm>
        </p:spPr>
        <p:txBody>
          <a:bodyPr>
            <a:noAutofit/>
          </a:bodyPr>
          <a:lstStyle/>
          <a:p>
            <a:pPr marL="457200" indent="-457200">
              <a:lnSpc>
                <a:spcPct val="100000"/>
              </a:lnSpc>
              <a:buFont typeface="Wingdings" panose="05000000000000000000" pitchFamily="2" charset="2"/>
              <a:buChar char="Ø"/>
            </a:pPr>
            <a:r>
              <a:rPr lang="zh-CN" altLang="en-US" sz="2400" b="1" dirty="0">
                <a:solidFill>
                  <a:srgbClr val="000000"/>
                </a:solidFill>
                <a:latin typeface="微软雅黑" panose="020B0503020204020204" charset="-122"/>
                <a:ea typeface="微软雅黑" panose="020B0503020204020204" charset="-122"/>
              </a:rPr>
              <a:t>我国公司普遍选用股权投资</a:t>
            </a:r>
            <a:r>
              <a:rPr lang="en-US" altLang="zh-CN" sz="2400" b="1" dirty="0">
                <a:solidFill>
                  <a:srgbClr val="000000"/>
                </a:solidFill>
                <a:latin typeface="微软雅黑" panose="020B0503020204020204" charset="-122"/>
                <a:ea typeface="微软雅黑" panose="020B0503020204020204" charset="-122"/>
              </a:rPr>
              <a:t>OCI</a:t>
            </a:r>
            <a:r>
              <a:rPr lang="zh-CN" altLang="en-US" sz="2400" b="1" dirty="0">
                <a:solidFill>
                  <a:srgbClr val="000000"/>
                </a:solidFill>
                <a:latin typeface="微软雅黑" panose="020B0503020204020204" charset="-122"/>
                <a:ea typeface="微软雅黑" panose="020B0503020204020204" charset="-122"/>
              </a:rPr>
              <a:t>类</a:t>
            </a:r>
            <a:endParaRPr lang="en-GB" altLang="en-US" sz="2400" b="1" dirty="0">
              <a:solidFill>
                <a:srgbClr val="000000"/>
              </a:solidFill>
              <a:latin typeface="微软雅黑" panose="020B0503020204020204" charset="-122"/>
              <a:ea typeface="微软雅黑" panose="020B0503020204020204" charset="-122"/>
            </a:endParaRPr>
          </a:p>
        </p:txBody>
      </p:sp>
      <p:sp>
        <p:nvSpPr>
          <p:cNvPr id="2" name="灯片编号占位符 1"/>
          <p:cNvSpPr>
            <a:spLocks noGrp="1"/>
          </p:cNvSpPr>
          <p:nvPr>
            <p:ph type="sldNum" sz="quarter" idx="10"/>
          </p:nvPr>
        </p:nvSpPr>
        <p:spPr/>
        <p:txBody>
          <a:bodyPr/>
          <a:lstStyle/>
          <a:p>
            <a:pPr>
              <a:defRPr/>
            </a:pPr>
            <a:fld id="{1FB631E1-9E25-4EB2-88A6-52920BF9FF0C}" type="slidenum">
              <a:rPr lang="zh-CN" altLang="en-US" smtClean="0">
                <a:solidFill>
                  <a:srgbClr val="FFFFFF"/>
                </a:solidFill>
              </a:rPr>
              <a:t>15</a:t>
            </a:fld>
            <a:endParaRPr lang="en-GB" altLang="en-US">
              <a:solidFill>
                <a:srgbClr val="FFFFFF"/>
              </a:solidFill>
            </a:endParaRPr>
          </a:p>
        </p:txBody>
      </p:sp>
      <p:sp>
        <p:nvSpPr>
          <p:cNvPr id="3" name="文本框 2"/>
          <p:cNvSpPr txBox="1"/>
          <p:nvPr/>
        </p:nvSpPr>
        <p:spPr>
          <a:xfrm>
            <a:off x="6365081" y="6525344"/>
            <a:ext cx="2599407" cy="276999"/>
          </a:xfrm>
          <a:prstGeom prst="rect">
            <a:avLst/>
          </a:prstGeom>
          <a:noFill/>
        </p:spPr>
        <p:txBody>
          <a:bodyPr wrap="square" rtlCol="0">
            <a:spAutoFit/>
          </a:bodyPr>
          <a:lstStyle/>
          <a:p>
            <a:pPr algn="r"/>
            <a:r>
              <a:rPr lang="en-US" altLang="zh-CN" sz="1200" b="1" dirty="0">
                <a:solidFill>
                  <a:srgbClr val="000000"/>
                </a:solidFill>
                <a:latin typeface="+mn-ea"/>
                <a:ea typeface="+mn-ea"/>
              </a:rPr>
              <a:t>-</a:t>
            </a:r>
            <a:r>
              <a:rPr lang="zh-CN" altLang="en-US" sz="1200" b="1" dirty="0">
                <a:solidFill>
                  <a:srgbClr val="000000"/>
                </a:solidFill>
                <a:latin typeface="+mn-ea"/>
                <a:ea typeface="+mn-ea"/>
              </a:rPr>
              <a:t>本页引自张为国（</a:t>
            </a:r>
            <a:r>
              <a:rPr lang="en-US" altLang="zh-CN" sz="1200" b="1" dirty="0">
                <a:solidFill>
                  <a:srgbClr val="000000"/>
                </a:solidFill>
                <a:latin typeface="+mn-ea"/>
                <a:ea typeface="+mn-ea"/>
              </a:rPr>
              <a:t>2024</a:t>
            </a:r>
            <a:r>
              <a:rPr lang="zh-CN" altLang="en-US" sz="1200" b="1" dirty="0">
                <a:solidFill>
                  <a:srgbClr val="000000"/>
                </a:solidFill>
                <a:latin typeface="+mn-ea"/>
                <a:ea typeface="+mn-ea"/>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xEl>
                                              <p:pRg st="3" end="3"/>
                                            </p:txEl>
                                          </p:spTgt>
                                        </p:tgtEl>
                                        <p:attrNameLst>
                                          <p:attrName>style.visibility</p:attrName>
                                        </p:attrNameLst>
                                      </p:cBhvr>
                                      <p:to>
                                        <p:strVal val="visible"/>
                                      </p:to>
                                    </p:set>
                                    <p:animEffect transition="in" filter="fade">
                                      <p:cBhvr>
                                        <p:cTn id="20" dur="500"/>
                                        <p:tgtEl>
                                          <p:spTgt spid="2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xEl>
                                              <p:pRg st="4" end="4"/>
                                            </p:txEl>
                                          </p:spTgt>
                                        </p:tgtEl>
                                        <p:attrNameLst>
                                          <p:attrName>style.visibility</p:attrName>
                                        </p:attrNameLst>
                                      </p:cBhvr>
                                      <p:to>
                                        <p:strVal val="visible"/>
                                      </p:to>
                                    </p:set>
                                    <p:animEffect transition="in" filter="fade">
                                      <p:cBhvr>
                                        <p:cTn id="25" dur="500"/>
                                        <p:tgtEl>
                                          <p:spTgt spid="20">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xEl>
                                              <p:pRg st="5" end="5"/>
                                            </p:txEl>
                                          </p:spTgt>
                                        </p:tgtEl>
                                        <p:attrNameLst>
                                          <p:attrName>style.visibility</p:attrName>
                                        </p:attrNameLst>
                                      </p:cBhvr>
                                      <p:to>
                                        <p:strVal val="visible"/>
                                      </p:to>
                                    </p:set>
                                    <p:animEffect transition="in" filter="fade">
                                      <p:cBhvr>
                                        <p:cTn id="28"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769" y="179610"/>
            <a:ext cx="8433432" cy="945134"/>
          </a:xfrm>
        </p:spPr>
        <p:txBody>
          <a:bodyPr>
            <a:noAutofit/>
          </a:bodyPr>
          <a:lstStyle/>
          <a:p>
            <a:pPr marL="342900" indent="-342900">
              <a:buFont typeface="Wingdings" panose="05000000000000000000" pitchFamily="2" charset="2"/>
              <a:buChar char="Ø"/>
            </a:pPr>
            <a:r>
              <a:rPr lang="zh-CN" altLang="en-US" sz="2400" b="1" dirty="0">
                <a:solidFill>
                  <a:srgbClr val="000000"/>
                </a:solidFill>
                <a:latin typeface="微软雅黑" panose="020B0503020204020204" charset="-122"/>
                <a:ea typeface="微软雅黑" panose="020B0503020204020204" charset="-122"/>
              </a:rPr>
              <a:t>经济后果</a:t>
            </a:r>
          </a:p>
        </p:txBody>
      </p:sp>
      <p:sp>
        <p:nvSpPr>
          <p:cNvPr id="3" name="竖排文字占位符 2"/>
          <p:cNvSpPr>
            <a:spLocks noGrp="1"/>
          </p:cNvSpPr>
          <p:nvPr>
            <p:ph type="body" orient="vert" idx="1"/>
          </p:nvPr>
        </p:nvSpPr>
        <p:spPr>
          <a:xfrm>
            <a:off x="437452" y="1412776"/>
            <a:ext cx="8433431" cy="4752528"/>
          </a:xfrm>
        </p:spPr>
        <p:txBody>
          <a:bodyPr vert="horz"/>
          <a:lstStyle/>
          <a:p>
            <a:r>
              <a:rPr lang="zh-CN" altLang="en-US" sz="21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张媛媛（</a:t>
            </a:r>
            <a:r>
              <a:rPr lang="en-US" altLang="zh-CN" sz="21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2019</a:t>
            </a:r>
            <a:r>
              <a:rPr lang="zh-CN" altLang="en-US" sz="21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a:t>
            </a:r>
            <a:endParaRPr lang="en-US" altLang="zh-CN" sz="2100" b="1" dirty="0">
              <a:solidFill>
                <a:schemeClr val="tx1">
                  <a:lumMod val="50000"/>
                </a:schemeClr>
              </a:solidFill>
              <a:latin typeface="微软雅黑" panose="020B0503020204020204" charset="-122"/>
              <a:ea typeface="微软雅黑" panose="020B0503020204020204" charset="-122"/>
              <a:cs typeface="Times New Roman" panose="02020603050405020304" charset="0"/>
            </a:endParaRPr>
          </a:p>
          <a:p>
            <a:pPr lvl="1"/>
            <a:r>
              <a:rPr lang="zh-CN" altLang="en-US"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以</a:t>
            </a:r>
            <a:r>
              <a:rPr lang="en-GB"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2018 </a:t>
            </a:r>
            <a:r>
              <a:rPr lang="zh-CN"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年执行新</a:t>
            </a:r>
            <a:r>
              <a:rPr lang="zh-CN" altLang="en-US"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准</a:t>
            </a:r>
            <a:r>
              <a:rPr lang="zh-CN"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则的</a:t>
            </a:r>
            <a:r>
              <a:rPr lang="en-GB"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AH </a:t>
            </a:r>
            <a:r>
              <a:rPr lang="zh-CN"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股公司为实验组，未执行的公司为对照组，检验了新准则实施条件下计入当期损益和其他综合收益的公允价值变动的价值相关</a:t>
            </a:r>
            <a:r>
              <a:rPr lang="zh-CN" altLang="en-US"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性</a:t>
            </a:r>
            <a:r>
              <a:rPr lang="zh-CN"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，进一步探讨准则实施效果与盈余管理的关系</a:t>
            </a:r>
            <a:r>
              <a:rPr lang="zh-CN" altLang="en-US"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。发现：</a:t>
            </a:r>
            <a:endParaRPr lang="en-US"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endParaRPr>
          </a:p>
          <a:p>
            <a:pPr marL="885190" lvl="1" indent="-342900">
              <a:buFont typeface="+mj-lt"/>
              <a:buAutoNum type="alphaLcParenR"/>
            </a:pPr>
            <a:r>
              <a:rPr lang="zh-CN"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新准则增加了</a:t>
            </a:r>
            <a:r>
              <a:rPr lang="en-US"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OCI</a:t>
            </a:r>
            <a:r>
              <a:rPr lang="zh-CN"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的价值相关性，降低了净利润与股价的相关性。根据新准则，更多的金融资产</a:t>
            </a:r>
            <a:r>
              <a:rPr lang="en-US"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FVTPL</a:t>
            </a:r>
            <a:r>
              <a:rPr lang="zh-CN"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，因此投资者对净利润的敏感程度普遍降低。而</a:t>
            </a:r>
            <a:r>
              <a:rPr lang="en-US"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FVOCI</a:t>
            </a:r>
            <a:r>
              <a:rPr lang="zh-CN"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更加清晰明，投资者对</a:t>
            </a:r>
            <a:r>
              <a:rPr lang="en-US"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OCI</a:t>
            </a:r>
            <a:r>
              <a:rPr lang="zh-CN"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的重视程度有所提升。</a:t>
            </a:r>
            <a:endParaRPr lang="en-US"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endParaRPr>
          </a:p>
          <a:p>
            <a:pPr marL="885190" lvl="1" indent="-342900">
              <a:buFont typeface="+mj-lt"/>
              <a:buAutoNum type="alphaLcParenR"/>
            </a:pPr>
            <a:r>
              <a:rPr lang="zh-CN"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新准则提升</a:t>
            </a:r>
            <a:r>
              <a:rPr lang="en-US"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OCI</a:t>
            </a:r>
            <a:r>
              <a:rPr lang="zh-CN" altLang="en-US"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价值</a:t>
            </a:r>
            <a:r>
              <a:rPr lang="zh-CN"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相关性的程度在盈余管理程度高的公司比盈余管理程度低的公司效果更加显著。这说明新准则使得</a:t>
            </a:r>
            <a:r>
              <a:rPr lang="en-US"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OCI</a:t>
            </a:r>
            <a:r>
              <a:rPr lang="zh-CN" altLang="zh-CN" sz="2000" b="1" dirty="0">
                <a:solidFill>
                  <a:schemeClr val="tx1">
                    <a:lumMod val="50000"/>
                  </a:schemeClr>
                </a:solidFill>
                <a:latin typeface="微软雅黑" panose="020B0503020204020204" charset="-122"/>
                <a:ea typeface="微软雅黑" panose="020B0503020204020204" charset="-122"/>
                <a:cs typeface="Times New Roman" panose="02020603050405020304" charset="0"/>
              </a:rPr>
              <a:t>以更客观、更透明的方式进行披露，降低了投资者与管理者间由于本次准则改革使得金融信息不对称所造成的投资风险。</a:t>
            </a:r>
            <a:endParaRPr lang="zh-CN" altLang="en-US" sz="2000" b="1" dirty="0">
              <a:solidFill>
                <a:schemeClr val="tx1">
                  <a:lumMod val="50000"/>
                </a:schemeClr>
              </a:solidFill>
              <a:latin typeface="微软雅黑" panose="020B0503020204020204" charset="-122"/>
              <a:ea typeface="微软雅黑" panose="020B0503020204020204" charset="-122"/>
            </a:endParaRPr>
          </a:p>
        </p:txBody>
      </p:sp>
      <p:sp>
        <p:nvSpPr>
          <p:cNvPr id="4" name="灯片编号占位符 3"/>
          <p:cNvSpPr>
            <a:spLocks noGrp="1"/>
          </p:cNvSpPr>
          <p:nvPr>
            <p:ph type="sldNum" sz="quarter" idx="10"/>
          </p:nvPr>
        </p:nvSpPr>
        <p:spPr/>
        <p:txBody>
          <a:bodyPr/>
          <a:lstStyle/>
          <a:p>
            <a:pPr>
              <a:defRPr/>
            </a:pPr>
            <a:fld id="{A9F3CC40-F3BF-47DF-BD8A-94EC90B60F9E}" type="slidenum">
              <a:rPr lang="zh-CN" altLang="en-US" smtClean="0">
                <a:solidFill>
                  <a:srgbClr val="FFFFFF"/>
                </a:solidFill>
              </a:rPr>
              <a:t>16</a:t>
            </a:fld>
            <a:endParaRPr lang="en-GB" altLang="en-US">
              <a:solidFill>
                <a:srgbClr val="FFFFFF"/>
              </a:solidFill>
            </a:endParaRPr>
          </a:p>
        </p:txBody>
      </p:sp>
      <p:sp>
        <p:nvSpPr>
          <p:cNvPr id="5" name="文本框 4"/>
          <p:cNvSpPr txBox="1"/>
          <p:nvPr/>
        </p:nvSpPr>
        <p:spPr>
          <a:xfrm>
            <a:off x="6365081" y="6525344"/>
            <a:ext cx="2599407" cy="276999"/>
          </a:xfrm>
          <a:prstGeom prst="rect">
            <a:avLst/>
          </a:prstGeom>
          <a:noFill/>
        </p:spPr>
        <p:txBody>
          <a:bodyPr wrap="square" rtlCol="0">
            <a:spAutoFit/>
          </a:bodyPr>
          <a:lstStyle/>
          <a:p>
            <a:pPr algn="r"/>
            <a:r>
              <a:rPr lang="en-US" altLang="zh-CN" sz="1200" b="1" dirty="0">
                <a:solidFill>
                  <a:srgbClr val="000000"/>
                </a:solidFill>
                <a:latin typeface="+mn-ea"/>
                <a:ea typeface="+mn-ea"/>
              </a:rPr>
              <a:t>-</a:t>
            </a:r>
            <a:r>
              <a:rPr lang="zh-CN" altLang="en-US" sz="1200" b="1" dirty="0">
                <a:solidFill>
                  <a:srgbClr val="000000"/>
                </a:solidFill>
                <a:latin typeface="+mn-ea"/>
                <a:ea typeface="+mn-ea"/>
              </a:rPr>
              <a:t>本页引自张为国（</a:t>
            </a:r>
            <a:r>
              <a:rPr lang="en-US" altLang="zh-CN" sz="1200" b="1" dirty="0">
                <a:solidFill>
                  <a:srgbClr val="000000"/>
                </a:solidFill>
                <a:latin typeface="+mn-ea"/>
                <a:ea typeface="+mn-ea"/>
              </a:rPr>
              <a:t>2024</a:t>
            </a:r>
            <a:r>
              <a:rPr lang="zh-CN" altLang="en-US" sz="1200" b="1" dirty="0">
                <a:solidFill>
                  <a:srgbClr val="000000"/>
                </a:solidFill>
                <a:latin typeface="+mn-ea"/>
                <a:ea typeface="+mn-ea"/>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8F63A3B-78C7-47BE-AE5E-E10140E04643}" type="slidenum">
              <a:rPr lang="en-US" smtClean="0"/>
              <a:t>17</a:t>
            </a:fld>
            <a:endParaRPr lang="en-US" dirty="0"/>
          </a:p>
        </p:txBody>
      </p:sp>
      <p:sp>
        <p:nvSpPr>
          <p:cNvPr id="4" name="日期占位符 3"/>
          <p:cNvSpPr>
            <a:spLocks noGrp="1"/>
          </p:cNvSpPr>
          <p:nvPr>
            <p:ph type="dt" sz="half" idx="10"/>
          </p:nvPr>
        </p:nvSpPr>
        <p:spPr/>
        <p:txBody>
          <a:bodyPr/>
          <a:lstStyle/>
          <a:p>
            <a:fld id="{7C985E0D-A253-4E9B-B531-20F1243FEB0B}" type="datetime1">
              <a:rPr lang="zh-CN" altLang="en-US" smtClean="0"/>
              <a:t>2026/3/30</a:t>
            </a:fld>
            <a:endParaRPr lang="en-US" dirty="0"/>
          </a:p>
        </p:txBody>
      </p:sp>
      <p:sp>
        <p:nvSpPr>
          <p:cNvPr id="5" name="文本框 4"/>
          <p:cNvSpPr txBox="1"/>
          <p:nvPr/>
        </p:nvSpPr>
        <p:spPr>
          <a:xfrm>
            <a:off x="224546" y="159313"/>
            <a:ext cx="8451910" cy="461665"/>
          </a:xfrm>
          <a:prstGeom prst="rect">
            <a:avLst/>
          </a:prstGeom>
          <a:noFill/>
        </p:spPr>
        <p:txBody>
          <a:bodyPr wrap="square" rtlCol="0">
            <a:spAutoFit/>
          </a:bodyPr>
          <a:lstStyle/>
          <a:p>
            <a:r>
              <a:rPr lang="zh-CN" altLang="en-US" b="1" dirty="0">
                <a:solidFill>
                  <a:srgbClr val="0000FF"/>
                </a:solidFill>
              </a:rPr>
              <a:t>金融工具准则的修改产生的经济后果：雅戈尔的无奈！</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984973"/>
            <a:ext cx="6352016" cy="1228420"/>
          </a:xfrm>
          <a:prstGeom prst="rect">
            <a:avLst/>
          </a:prstGeom>
        </p:spPr>
      </p:pic>
      <p:sp>
        <p:nvSpPr>
          <p:cNvPr id="8" name="文本框 7"/>
          <p:cNvSpPr txBox="1"/>
          <p:nvPr/>
        </p:nvSpPr>
        <p:spPr>
          <a:xfrm>
            <a:off x="827584" y="2348880"/>
            <a:ext cx="7992888" cy="3785652"/>
          </a:xfrm>
          <a:prstGeom prst="rect">
            <a:avLst/>
          </a:prstGeom>
          <a:noFill/>
        </p:spPr>
        <p:txBody>
          <a:bodyPr wrap="square" rtlCol="0">
            <a:spAutoFit/>
          </a:bodyPr>
          <a:lstStyle/>
          <a:p>
            <a:r>
              <a:rPr lang="zh-CN" altLang="en-US" sz="2000" dirty="0">
                <a:solidFill>
                  <a:srgbClr val="000000"/>
                </a:solidFill>
              </a:rPr>
              <a:t>      本公司董事会及全体董事保证本公告内容不存在任何虚假记载、误导性陈述或者重大遗漏，并对其内容的真实性、准确性和完整性承担个人及连带责任。</a:t>
            </a:r>
          </a:p>
          <a:p>
            <a:r>
              <a:rPr lang="zh-CN" altLang="en-US" sz="2000" dirty="0">
                <a:solidFill>
                  <a:srgbClr val="000000"/>
                </a:solidFill>
              </a:rPr>
              <a:t>      近日，公司收到上海证券交易所</a:t>
            </a:r>
            <a:r>
              <a:rPr lang="en-US" altLang="zh-CN" sz="2000" dirty="0">
                <a:solidFill>
                  <a:srgbClr val="000000"/>
                </a:solidFill>
              </a:rPr>
              <a:t>《</a:t>
            </a:r>
            <a:r>
              <a:rPr lang="zh-CN" altLang="en-US" sz="2000" dirty="0">
                <a:solidFill>
                  <a:srgbClr val="000000"/>
                </a:solidFill>
              </a:rPr>
              <a:t>关于雅戈尔集团股份有限公司变更会计核算方法事项的监管工作函</a:t>
            </a:r>
            <a:r>
              <a:rPr lang="en-US" altLang="zh-CN" sz="2000" dirty="0">
                <a:solidFill>
                  <a:srgbClr val="000000"/>
                </a:solidFill>
              </a:rPr>
              <a:t>》(</a:t>
            </a:r>
            <a:r>
              <a:rPr lang="zh-CN" altLang="en-US" sz="2000" dirty="0">
                <a:solidFill>
                  <a:srgbClr val="000000"/>
                </a:solidFill>
              </a:rPr>
              <a:t>上证公函</a:t>
            </a:r>
            <a:r>
              <a:rPr lang="en-US" altLang="zh-CN" sz="2000" dirty="0">
                <a:solidFill>
                  <a:srgbClr val="000000"/>
                </a:solidFill>
              </a:rPr>
              <a:t>[201810373</a:t>
            </a:r>
            <a:r>
              <a:rPr lang="zh-CN" altLang="en-US" sz="2000" dirty="0">
                <a:solidFill>
                  <a:srgbClr val="000000"/>
                </a:solidFill>
              </a:rPr>
              <a:t>号</a:t>
            </a:r>
            <a:r>
              <a:rPr lang="en-US" altLang="zh-CN" sz="2000" dirty="0">
                <a:solidFill>
                  <a:srgbClr val="000000"/>
                </a:solidFill>
              </a:rPr>
              <a:t>)</a:t>
            </a:r>
            <a:r>
              <a:rPr lang="zh-CN" altLang="en-US" sz="2000" dirty="0">
                <a:solidFill>
                  <a:srgbClr val="000000"/>
                </a:solidFill>
              </a:rPr>
              <a:t>，具体内容如下</a:t>
            </a:r>
            <a:r>
              <a:rPr lang="en-US" altLang="zh-CN" sz="2000" dirty="0">
                <a:solidFill>
                  <a:srgbClr val="000000"/>
                </a:solidFill>
              </a:rPr>
              <a:t>:</a:t>
            </a:r>
          </a:p>
          <a:p>
            <a:r>
              <a:rPr lang="en-US" altLang="zh-CN" sz="2000" dirty="0">
                <a:solidFill>
                  <a:srgbClr val="000000"/>
                </a:solidFill>
              </a:rPr>
              <a:t>      </a:t>
            </a:r>
            <a:r>
              <a:rPr lang="zh-CN" altLang="en-US" sz="2000" dirty="0">
                <a:solidFill>
                  <a:srgbClr val="000000"/>
                </a:solidFill>
              </a:rPr>
              <a:t>我部关注到，你公司于</a:t>
            </a:r>
            <a:r>
              <a:rPr lang="en-US" altLang="zh-CN" sz="2000" dirty="0">
                <a:solidFill>
                  <a:srgbClr val="000000"/>
                </a:solidFill>
              </a:rPr>
              <a:t>2018</a:t>
            </a:r>
            <a:r>
              <a:rPr lang="zh-CN" altLang="en-US" sz="2000" dirty="0">
                <a:solidFill>
                  <a:srgbClr val="000000"/>
                </a:solidFill>
              </a:rPr>
              <a:t>年</a:t>
            </a:r>
            <a:r>
              <a:rPr lang="en-US" altLang="zh-CN" sz="2000" dirty="0">
                <a:solidFill>
                  <a:srgbClr val="000000"/>
                </a:solidFill>
              </a:rPr>
              <a:t>4</a:t>
            </a:r>
            <a:r>
              <a:rPr lang="zh-CN" altLang="en-US" sz="2000" dirty="0">
                <a:solidFill>
                  <a:srgbClr val="000000"/>
                </a:solidFill>
              </a:rPr>
              <a:t>月</a:t>
            </a:r>
            <a:r>
              <a:rPr lang="en-US" altLang="zh-CN" sz="2000" dirty="0">
                <a:solidFill>
                  <a:srgbClr val="000000"/>
                </a:solidFill>
              </a:rPr>
              <a:t>10</a:t>
            </a:r>
            <a:r>
              <a:rPr lang="zh-CN" altLang="en-US" sz="2000" dirty="0">
                <a:solidFill>
                  <a:srgbClr val="000000"/>
                </a:solidFill>
              </a:rPr>
              <a:t>日披露</a:t>
            </a:r>
            <a:r>
              <a:rPr lang="en-US" altLang="zh-CN" sz="2000" dirty="0">
                <a:solidFill>
                  <a:srgbClr val="000000"/>
                </a:solidFill>
              </a:rPr>
              <a:t>《</a:t>
            </a:r>
            <a:r>
              <a:rPr lang="zh-CN" altLang="en-US" sz="2000" dirty="0">
                <a:solidFill>
                  <a:srgbClr val="000000"/>
                </a:solidFill>
              </a:rPr>
              <a:t>关于变更对中国中信股份有限公司会计核算方法的公告</a:t>
            </a:r>
            <a:r>
              <a:rPr lang="en-US" altLang="zh-CN" sz="2000" dirty="0">
                <a:solidFill>
                  <a:srgbClr val="000000"/>
                </a:solidFill>
              </a:rPr>
              <a:t>》</a:t>
            </a:r>
            <a:r>
              <a:rPr lang="zh-CN" altLang="en-US" sz="2000" dirty="0">
                <a:solidFill>
                  <a:srgbClr val="000000"/>
                </a:solidFill>
              </a:rPr>
              <a:t>，将所持中国中信股份有限公司（以下简称中信股份）股份的会计核算方法由可供出售金融资产变更为长期股权投资，并以权益法确认损益。该会计核算方法变更为公司确认约</a:t>
            </a:r>
            <a:r>
              <a:rPr lang="en-US" altLang="zh-CN" sz="2000" dirty="0">
                <a:solidFill>
                  <a:srgbClr val="000000"/>
                </a:solidFill>
              </a:rPr>
              <a:t>93.02</a:t>
            </a:r>
            <a:r>
              <a:rPr lang="zh-CN" altLang="en-US" sz="2000" dirty="0">
                <a:solidFill>
                  <a:srgbClr val="000000"/>
                </a:solidFill>
              </a:rPr>
              <a:t>亿元损益，是公司</a:t>
            </a:r>
            <a:r>
              <a:rPr lang="en-US" altLang="zh-CN" sz="2000" dirty="0">
                <a:solidFill>
                  <a:srgbClr val="000000"/>
                </a:solidFill>
              </a:rPr>
              <a:t>2018</a:t>
            </a:r>
            <a:r>
              <a:rPr lang="zh-CN" altLang="en-US" sz="2000" dirty="0">
                <a:solidFill>
                  <a:srgbClr val="000000"/>
                </a:solidFill>
              </a:rPr>
              <a:t>年一季度净利润增长近七倍的主要原因。请公司及会计师核实以下事项：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5F26FD1-3D6F-47FF-A73C-56BDC8DD946C}" type="slidenum">
              <a:rPr lang="en-US" altLang="zh-CN" smtClean="0"/>
              <a:t>18</a:t>
            </a:fld>
            <a:endParaRPr lang="en-US" altLang="zh-CN"/>
          </a:p>
        </p:txBody>
      </p:sp>
      <p:sp>
        <p:nvSpPr>
          <p:cNvPr id="3" name="文本框 2"/>
          <p:cNvSpPr txBox="1"/>
          <p:nvPr/>
        </p:nvSpPr>
        <p:spPr>
          <a:xfrm>
            <a:off x="323528" y="183335"/>
            <a:ext cx="8280920" cy="6491329"/>
          </a:xfrm>
          <a:prstGeom prst="rect">
            <a:avLst/>
          </a:prstGeom>
          <a:noFill/>
        </p:spPr>
        <p:txBody>
          <a:bodyPr wrap="square" rtlCol="0">
            <a:spAutoFit/>
          </a:bodyPr>
          <a:lstStyle/>
          <a:p>
            <a:pPr>
              <a:lnSpc>
                <a:spcPct val="150000"/>
              </a:lnSpc>
            </a:pPr>
            <a:r>
              <a:rPr lang="zh-CN" altLang="en-US" sz="2000" dirty="0">
                <a:solidFill>
                  <a:srgbClr val="000000"/>
                </a:solidFill>
              </a:rPr>
              <a:t>      一、公司称会计核算方法变更的原因为</a:t>
            </a:r>
            <a:r>
              <a:rPr lang="en-US" altLang="zh-CN" sz="2000" dirty="0">
                <a:solidFill>
                  <a:srgbClr val="000000"/>
                </a:solidFill>
              </a:rPr>
              <a:t>:</a:t>
            </a:r>
            <a:r>
              <a:rPr lang="zh-CN" altLang="en-US" sz="2000" dirty="0">
                <a:solidFill>
                  <a:srgbClr val="000000"/>
                </a:solidFill>
              </a:rPr>
              <a:t>公司副总经理吴幼光于</a:t>
            </a:r>
            <a:r>
              <a:rPr lang="en-US" altLang="zh-CN" sz="2000" dirty="0">
                <a:solidFill>
                  <a:srgbClr val="000000"/>
                </a:solidFill>
              </a:rPr>
              <a:t>3</a:t>
            </a:r>
            <a:r>
              <a:rPr lang="zh-CN" altLang="en-US" sz="2000" dirty="0">
                <a:solidFill>
                  <a:srgbClr val="000000"/>
                </a:solidFill>
              </a:rPr>
              <a:t>月</a:t>
            </a:r>
            <a:r>
              <a:rPr lang="en-US" altLang="zh-CN" sz="2000" dirty="0">
                <a:solidFill>
                  <a:srgbClr val="000000"/>
                </a:solidFill>
              </a:rPr>
              <a:t>20</a:t>
            </a:r>
            <a:r>
              <a:rPr lang="zh-CN" altLang="en-US" sz="2000" dirty="0">
                <a:solidFill>
                  <a:srgbClr val="000000"/>
                </a:solidFill>
              </a:rPr>
              <a:t>日获任中信股份非执行董事，且公司对中信股份的持股比例于</a:t>
            </a:r>
            <a:r>
              <a:rPr lang="en-US" altLang="zh-CN" sz="2000" dirty="0">
                <a:solidFill>
                  <a:srgbClr val="000000"/>
                </a:solidFill>
              </a:rPr>
              <a:t>3</a:t>
            </a:r>
            <a:r>
              <a:rPr lang="zh-CN" altLang="en-US" sz="2000" dirty="0">
                <a:solidFill>
                  <a:srgbClr val="000000"/>
                </a:solidFill>
              </a:rPr>
              <a:t>月</a:t>
            </a:r>
            <a:r>
              <a:rPr lang="en-US" altLang="zh-CN" sz="2000" dirty="0">
                <a:solidFill>
                  <a:srgbClr val="000000"/>
                </a:solidFill>
              </a:rPr>
              <a:t>29</a:t>
            </a:r>
            <a:r>
              <a:rPr lang="zh-CN" altLang="en-US" sz="2000" dirty="0">
                <a:solidFill>
                  <a:srgbClr val="000000"/>
                </a:solidFill>
              </a:rPr>
              <a:t>日由</a:t>
            </a:r>
            <a:r>
              <a:rPr lang="en-US" altLang="zh-CN" sz="2000" dirty="0">
                <a:solidFill>
                  <a:srgbClr val="000000"/>
                </a:solidFill>
              </a:rPr>
              <a:t>4.99%</a:t>
            </a:r>
            <a:r>
              <a:rPr lang="zh-CN" altLang="en-US" sz="2000" dirty="0">
                <a:solidFill>
                  <a:srgbClr val="000000"/>
                </a:solidFill>
              </a:rPr>
              <a:t>增至 </a:t>
            </a:r>
            <a:r>
              <a:rPr lang="en-US" altLang="zh-CN" sz="2000" dirty="0">
                <a:solidFill>
                  <a:srgbClr val="000000"/>
                </a:solidFill>
              </a:rPr>
              <a:t>5%</a:t>
            </a:r>
            <a:r>
              <a:rPr lang="zh-CN" altLang="en-US" sz="2000" dirty="0">
                <a:solidFill>
                  <a:srgbClr val="000000"/>
                </a:solidFill>
              </a:rPr>
              <a:t>。因此，董事会认定公司对中信股份的经营决策具有重大影响。请公司结合中信股份的股权结构、董事会结构及公司参与中信股份财务经营决策的情况依据企业会计准则核实核算方法变更的合理性和充分性。</a:t>
            </a:r>
            <a:endParaRPr lang="en-US" altLang="zh-CN" sz="2000" dirty="0">
              <a:solidFill>
                <a:srgbClr val="000000"/>
              </a:solidFill>
            </a:endParaRPr>
          </a:p>
          <a:p>
            <a:pPr>
              <a:lnSpc>
                <a:spcPct val="150000"/>
              </a:lnSpc>
            </a:pPr>
            <a:r>
              <a:rPr lang="zh-CN" altLang="en-US" sz="2000" dirty="0">
                <a:solidFill>
                  <a:srgbClr val="000000"/>
                </a:solidFill>
              </a:rPr>
              <a:t>       二、根据企业会计准则的相关规定，长期股权投资的初始投资成本小于投资时应享有被投资单位可辨认净资产公允价值份额的，其差额计入当期损益。公司以中信股份的净资产作为其可辨认净资产公允价值，并以所持中信股份的账面值与对应中信股份净资产份额的差额，直接确认 </a:t>
            </a:r>
            <a:r>
              <a:rPr lang="en-US" altLang="zh-CN" sz="2000" dirty="0">
                <a:solidFill>
                  <a:srgbClr val="000000"/>
                </a:solidFill>
              </a:rPr>
              <a:t>93.02</a:t>
            </a:r>
            <a:r>
              <a:rPr lang="zh-CN" altLang="en-US" sz="2000" dirty="0">
                <a:solidFill>
                  <a:srgbClr val="000000"/>
                </a:solidFill>
              </a:rPr>
              <a:t>亿元损益。请公司核实以净资产账面值作为可辨认净资产公允价值的合理性、充分性，会计计量的准确性。</a:t>
            </a:r>
            <a:endParaRPr lang="en-US" altLang="zh-CN" sz="2000" dirty="0">
              <a:solidFill>
                <a:srgbClr val="000000"/>
              </a:solidFill>
            </a:endParaRPr>
          </a:p>
          <a:p>
            <a:pPr>
              <a:lnSpc>
                <a:spcPct val="150000"/>
              </a:lnSpc>
            </a:pPr>
            <a:r>
              <a:rPr lang="en-US" altLang="zh-CN" sz="2000" dirty="0">
                <a:solidFill>
                  <a:srgbClr val="000000"/>
                </a:solidFill>
              </a:rPr>
              <a:t>       </a:t>
            </a:r>
            <a:r>
              <a:rPr lang="zh-CN" altLang="en-US" sz="2000" dirty="0">
                <a:solidFill>
                  <a:srgbClr val="000000"/>
                </a:solidFill>
              </a:rPr>
              <a:t>三、请公司审慎核实上述会计核算方法变更是否符合企业会计准则的规定，是否符合公司的经营实质，并请公司年审会计师发表意见。</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83280" cy="6858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185" y="958241"/>
            <a:ext cx="4470815" cy="5899759"/>
          </a:xfrm>
          <a:prstGeom prst="rect">
            <a:avLst/>
          </a:prstGeom>
        </p:spPr>
      </p:pic>
      <p:sp>
        <p:nvSpPr>
          <p:cNvPr id="2" name="灯片编号占位符 1"/>
          <p:cNvSpPr>
            <a:spLocks noGrp="1"/>
          </p:cNvSpPr>
          <p:nvPr>
            <p:ph type="sldNum" sz="quarter" idx="12"/>
          </p:nvPr>
        </p:nvSpPr>
        <p:spPr/>
        <p:txBody>
          <a:bodyPr/>
          <a:lstStyle/>
          <a:p>
            <a:fld id="{48F63A3B-78C7-47BE-AE5E-E10140E04643}" type="slidenum">
              <a:rPr lang="en-US" smtClean="0"/>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1026"/>
          <p:cNvSpPr>
            <a:spLocks noGrp="1" noChangeArrowheads="1"/>
          </p:cNvSpPr>
          <p:nvPr>
            <p:ph type="ctrTitle"/>
          </p:nvPr>
        </p:nvSpPr>
        <p:spPr>
          <a:xfrm>
            <a:off x="685800" y="1772816"/>
            <a:ext cx="7772400" cy="1143000"/>
          </a:xfrm>
        </p:spPr>
        <p:txBody>
          <a:bodyPr/>
          <a:lstStyle/>
          <a:p>
            <a:pPr algn="ctr" eaLnBrk="1" hangingPunct="1"/>
            <a:r>
              <a:rPr lang="en-US" altLang="zh-CN" b="1" dirty="0"/>
              <a:t>3</a:t>
            </a:r>
            <a:r>
              <a:rPr lang="zh-CN" altLang="en-US" b="1" dirty="0"/>
              <a:t> 金融工具</a:t>
            </a:r>
          </a:p>
        </p:txBody>
      </p:sp>
      <p:sp>
        <p:nvSpPr>
          <p:cNvPr id="61443" name="副标题 1" descr="Rectangle: Click to edit Master text styles&#10;Second level&#10;Third level&#10;Fourth level&#10;Fifth level"/>
          <p:cNvSpPr>
            <a:spLocks noGrp="1"/>
          </p:cNvSpPr>
          <p:nvPr>
            <p:ph type="subTitle" idx="1"/>
          </p:nvPr>
        </p:nvSpPr>
        <p:spPr/>
        <p:txBody>
          <a:bodyPr/>
          <a:lstStyle/>
          <a:p>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251519" y="980728"/>
          <a:ext cx="8501663" cy="5339322"/>
        </p:xfrm>
        <a:graphic>
          <a:graphicData uri="http://schemas.openxmlformats.org/drawingml/2006/table">
            <a:tbl>
              <a:tblPr/>
              <a:tblGrid>
                <a:gridCol w="864097">
                  <a:extLst>
                    <a:ext uri="{9D8B030D-6E8A-4147-A177-3AD203B41FA5}">
                      <a16:colId xmlns:a16="http://schemas.microsoft.com/office/drawing/2014/main" val="20000"/>
                    </a:ext>
                  </a:extLst>
                </a:gridCol>
                <a:gridCol w="2056703">
                  <a:extLst>
                    <a:ext uri="{9D8B030D-6E8A-4147-A177-3AD203B41FA5}">
                      <a16:colId xmlns:a16="http://schemas.microsoft.com/office/drawing/2014/main" val="20001"/>
                    </a:ext>
                  </a:extLst>
                </a:gridCol>
                <a:gridCol w="2964966">
                  <a:extLst>
                    <a:ext uri="{9D8B030D-6E8A-4147-A177-3AD203B41FA5}">
                      <a16:colId xmlns:a16="http://schemas.microsoft.com/office/drawing/2014/main" val="20002"/>
                    </a:ext>
                  </a:extLst>
                </a:gridCol>
                <a:gridCol w="2615897">
                  <a:extLst>
                    <a:ext uri="{9D8B030D-6E8A-4147-A177-3AD203B41FA5}">
                      <a16:colId xmlns:a16="http://schemas.microsoft.com/office/drawing/2014/main" val="20003"/>
                    </a:ext>
                  </a:extLst>
                </a:gridCol>
              </a:tblGrid>
              <a:tr h="518337">
                <a:tc>
                  <a:txBody>
                    <a:bodyPr/>
                    <a:lstStyle/>
                    <a:p>
                      <a:pPr algn="ctr" fontAlgn="ctr">
                        <a:buNone/>
                      </a:pPr>
                      <a:r>
                        <a:rPr lang="zh-CN" altLang="en-US" sz="1600" b="0" i="0" u="none" strike="noStrike">
                          <a:solidFill>
                            <a:srgbClr val="0F1115"/>
                          </a:solidFill>
                          <a:effectLst/>
                          <a:latin typeface="宋体" panose="02010600030101010101" pitchFamily="2" charset="-122"/>
                          <a:ea typeface="宋体" panose="02010600030101010101" pitchFamily="2" charset="-122"/>
                        </a:rPr>
                        <a:t>维度</a:t>
                      </a:r>
                    </a:p>
                  </a:txBody>
                  <a:tcPr marL="4082" marR="4082" marT="40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zh-CN" altLang="en-US" sz="1600" b="0" i="0" u="none" strike="noStrike">
                          <a:solidFill>
                            <a:srgbClr val="0F1115"/>
                          </a:solidFill>
                          <a:effectLst/>
                          <a:latin typeface="宋体" panose="02010600030101010101" pitchFamily="2" charset="-122"/>
                          <a:ea typeface="宋体" panose="02010600030101010101" pitchFamily="2" charset="-122"/>
                        </a:rPr>
                        <a:t>旧准则（已发生损失模型）</a:t>
                      </a:r>
                    </a:p>
                  </a:txBody>
                  <a:tcPr marL="4082" marR="4082" marT="4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zh-CN" altLang="en-US" sz="1600" b="0" i="0" u="none" strike="noStrike" dirty="0">
                          <a:solidFill>
                            <a:srgbClr val="0F1115"/>
                          </a:solidFill>
                          <a:effectLst/>
                          <a:latin typeface="宋体" panose="02010600030101010101" pitchFamily="2" charset="-122"/>
                          <a:ea typeface="宋体" panose="02010600030101010101" pitchFamily="2" charset="-122"/>
                        </a:rPr>
                        <a:t>新准则（预期信用损失模型）</a:t>
                      </a:r>
                    </a:p>
                  </a:txBody>
                  <a:tcPr marL="4082" marR="4082" marT="4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zh-CN" altLang="en-US" sz="1600" b="0" i="0" u="none" strike="noStrike">
                          <a:solidFill>
                            <a:srgbClr val="0F1115"/>
                          </a:solidFill>
                          <a:effectLst/>
                          <a:latin typeface="宋体" panose="02010600030101010101" pitchFamily="2" charset="-122"/>
                          <a:ea typeface="宋体" panose="02010600030101010101" pitchFamily="2" charset="-122"/>
                        </a:rPr>
                        <a:t>差异核心与影响</a:t>
                      </a:r>
                    </a:p>
                  </a:txBody>
                  <a:tcPr marL="4082" marR="4082" marT="408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0231">
                <a:tc>
                  <a:txBody>
                    <a:bodyPr/>
                    <a:lstStyle/>
                    <a:p>
                      <a:pPr algn="ctr" fontAlgn="ctr">
                        <a:buNone/>
                      </a:pPr>
                      <a:r>
                        <a:rPr lang="zh-CN" altLang="en-US" sz="1600" b="1" i="0" u="none" strike="noStrike" dirty="0">
                          <a:solidFill>
                            <a:srgbClr val="0F1115"/>
                          </a:solidFill>
                          <a:effectLst/>
                          <a:latin typeface="宋体" panose="02010600030101010101" pitchFamily="2" charset="-122"/>
                          <a:ea typeface="宋体" panose="02010600030101010101" pitchFamily="2" charset="-122"/>
                        </a:rPr>
                        <a:t>确认</a:t>
                      </a:r>
                      <a:endParaRPr lang="en-US" altLang="zh-CN" sz="1600" b="1" i="0" u="none" strike="noStrike" dirty="0">
                        <a:solidFill>
                          <a:srgbClr val="0F1115"/>
                        </a:solidFill>
                        <a:effectLst/>
                        <a:latin typeface="宋体" panose="02010600030101010101" pitchFamily="2" charset="-122"/>
                        <a:ea typeface="宋体" panose="02010600030101010101" pitchFamily="2" charset="-122"/>
                      </a:endParaRPr>
                    </a:p>
                    <a:p>
                      <a:pPr algn="ctr" fontAlgn="ctr">
                        <a:buNone/>
                      </a:pPr>
                      <a:r>
                        <a:rPr lang="zh-CN" altLang="en-US" sz="1600" b="1" i="0" u="none" strike="noStrike" dirty="0">
                          <a:solidFill>
                            <a:srgbClr val="0F1115"/>
                          </a:solidFill>
                          <a:effectLst/>
                          <a:latin typeface="宋体" panose="02010600030101010101" pitchFamily="2" charset="-122"/>
                          <a:ea typeface="宋体" panose="02010600030101010101" pitchFamily="2" charset="-122"/>
                        </a:rPr>
                        <a:t>时点</a:t>
                      </a:r>
                    </a:p>
                  </a:txBody>
                  <a:tcPr marL="4082" marR="4082" marT="40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zh-CN" altLang="en-US" sz="1600" b="0" i="0" u="none" strike="noStrike" dirty="0">
                          <a:solidFill>
                            <a:srgbClr val="0F1115"/>
                          </a:solidFill>
                          <a:effectLst/>
                          <a:latin typeface="宋体" panose="02010600030101010101" pitchFamily="2" charset="-122"/>
                          <a:ea typeface="宋体" panose="02010600030101010101" pitchFamily="2" charset="-122"/>
                        </a:rPr>
                        <a:t>只有在</a:t>
                      </a:r>
                      <a:r>
                        <a:rPr lang="zh-CN" altLang="en-US" sz="1600" b="1" i="0" u="none" strike="noStrike" dirty="0">
                          <a:solidFill>
                            <a:srgbClr val="0F1115"/>
                          </a:solidFill>
                          <a:effectLst/>
                          <a:latin typeface="宋体" panose="02010600030101010101" pitchFamily="2" charset="-122"/>
                          <a:ea typeface="宋体" panose="02010600030101010101" pitchFamily="2" charset="-122"/>
                        </a:rPr>
                        <a:t>存在客观证据</a:t>
                      </a:r>
                      <a:r>
                        <a:rPr lang="zh-CN" altLang="en-US" sz="1600" b="0" i="0" u="none" strike="noStrike" dirty="0">
                          <a:solidFill>
                            <a:srgbClr val="0F1115"/>
                          </a:solidFill>
                          <a:effectLst/>
                          <a:latin typeface="宋体" panose="02010600030101010101" pitchFamily="2" charset="-122"/>
                          <a:ea typeface="宋体" panose="02010600030101010101" pitchFamily="2" charset="-122"/>
                        </a:rPr>
                        <a:t>表明金融资产</a:t>
                      </a:r>
                      <a:r>
                        <a:rPr lang="zh-CN" altLang="en-US" sz="1600" b="1" i="0" u="none" strike="noStrike" dirty="0">
                          <a:solidFill>
                            <a:srgbClr val="0F1115"/>
                          </a:solidFill>
                          <a:effectLst/>
                          <a:latin typeface="宋体" panose="02010600030101010101" pitchFamily="2" charset="-122"/>
                          <a:ea typeface="宋体" panose="02010600030101010101" pitchFamily="2" charset="-122"/>
                        </a:rPr>
                        <a:t>已发生</a:t>
                      </a:r>
                      <a:r>
                        <a:rPr lang="zh-CN" altLang="en-US" sz="1600" b="0" i="0" u="none" strike="noStrike" dirty="0">
                          <a:solidFill>
                            <a:srgbClr val="0F1115"/>
                          </a:solidFill>
                          <a:effectLst/>
                          <a:latin typeface="宋体" panose="02010600030101010101" pitchFamily="2" charset="-122"/>
                          <a:ea typeface="宋体" panose="02010600030101010101" pitchFamily="2" charset="-122"/>
                        </a:rPr>
                        <a:t>减值时，才计提减值准备。</a:t>
                      </a:r>
                    </a:p>
                  </a:txBody>
                  <a:tcPr marL="4082" marR="4082" marT="4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zh-CN" altLang="en-US" sz="1600" b="0" i="0" u="none" strike="noStrike">
                          <a:solidFill>
                            <a:srgbClr val="0F1115"/>
                          </a:solidFill>
                          <a:effectLst/>
                          <a:latin typeface="宋体" panose="02010600030101010101" pitchFamily="2" charset="-122"/>
                          <a:ea typeface="宋体" panose="02010600030101010101" pitchFamily="2" charset="-122"/>
                        </a:rPr>
                        <a:t>在每个资产负债表日，基于</a:t>
                      </a:r>
                      <a:r>
                        <a:rPr lang="zh-CN" altLang="en-US" sz="1600" b="1" i="0" u="none" strike="noStrike">
                          <a:solidFill>
                            <a:srgbClr val="0F1115"/>
                          </a:solidFill>
                          <a:effectLst/>
                          <a:latin typeface="宋体" panose="02010600030101010101" pitchFamily="2" charset="-122"/>
                          <a:ea typeface="宋体" panose="02010600030101010101" pitchFamily="2" charset="-122"/>
                        </a:rPr>
                        <a:t>前瞻性信息</a:t>
                      </a:r>
                      <a:r>
                        <a:rPr lang="zh-CN" altLang="en-US" sz="1600" b="0" i="0" u="none" strike="noStrike">
                          <a:solidFill>
                            <a:srgbClr val="0F1115"/>
                          </a:solidFill>
                          <a:effectLst/>
                          <a:latin typeface="宋体" panose="02010600030101010101" pitchFamily="2" charset="-122"/>
                          <a:ea typeface="宋体" panose="02010600030101010101" pitchFamily="2" charset="-122"/>
                        </a:rPr>
                        <a:t>，评估金融资产的</a:t>
                      </a:r>
                      <a:r>
                        <a:rPr lang="zh-CN" altLang="en-US" sz="1600" b="1" i="0" u="none" strike="noStrike">
                          <a:solidFill>
                            <a:srgbClr val="0F1115"/>
                          </a:solidFill>
                          <a:effectLst/>
                          <a:latin typeface="宋体" panose="02010600030101010101" pitchFamily="2" charset="-122"/>
                          <a:ea typeface="宋体" panose="02010600030101010101" pitchFamily="2" charset="-122"/>
                        </a:rPr>
                        <a:t>预期信用损失</a:t>
                      </a:r>
                      <a:r>
                        <a:rPr lang="zh-CN" altLang="en-US" sz="1600" b="0" i="0" u="none" strike="noStrike">
                          <a:solidFill>
                            <a:srgbClr val="0F1115"/>
                          </a:solidFill>
                          <a:effectLst/>
                          <a:latin typeface="宋体" panose="02010600030101010101" pitchFamily="2" charset="-122"/>
                          <a:ea typeface="宋体" panose="02010600030101010101" pitchFamily="2" charset="-122"/>
                        </a:rPr>
                        <a:t>，并计提减值准备。</a:t>
                      </a:r>
                    </a:p>
                  </a:txBody>
                  <a:tcPr marL="4082" marR="4082" marT="4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zh-CN" altLang="en-US" sz="1600" b="1" i="0" u="none" strike="noStrike">
                          <a:solidFill>
                            <a:srgbClr val="0F1115"/>
                          </a:solidFill>
                          <a:effectLst/>
                          <a:latin typeface="宋体" panose="02010600030101010101" pitchFamily="2" charset="-122"/>
                          <a:ea typeface="宋体" panose="02010600030101010101" pitchFamily="2" charset="-122"/>
                        </a:rPr>
                        <a:t>从“向后看”到“向前看”</a:t>
                      </a:r>
                      <a:r>
                        <a:rPr lang="zh-CN" altLang="en-US" sz="1600" b="0" i="0" u="none" strike="noStrike">
                          <a:solidFill>
                            <a:srgbClr val="0F1115"/>
                          </a:solidFill>
                          <a:effectLst/>
                          <a:latin typeface="宋体" panose="02010600030101010101" pitchFamily="2" charset="-122"/>
                          <a:ea typeface="宋体" panose="02010600030101010101" pitchFamily="2" charset="-122"/>
                        </a:rPr>
                        <a:t>：新准则要求企业不能等到损失事件实际发生后才确认，而必须在信用风险初始增加时（即使尚未发生实际违约）就确认损失。这使得减值准备更能反映资产的真实风险。</a:t>
                      </a:r>
                      <a:endParaRPr lang="zh-CN" altLang="en-US" sz="1600" b="1" i="0" u="none" strike="noStrike">
                        <a:solidFill>
                          <a:srgbClr val="0F1115"/>
                        </a:solidFill>
                        <a:effectLst/>
                        <a:latin typeface="宋体" panose="02010600030101010101" pitchFamily="2" charset="-122"/>
                        <a:ea typeface="宋体" panose="02010600030101010101" pitchFamily="2" charset="-122"/>
                      </a:endParaRPr>
                    </a:p>
                  </a:txBody>
                  <a:tcPr marL="4082" marR="4082" marT="408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9168">
                <a:tc rowSpan="4">
                  <a:txBody>
                    <a:bodyPr/>
                    <a:lstStyle/>
                    <a:p>
                      <a:pPr algn="ctr" fontAlgn="ctr">
                        <a:buNone/>
                      </a:pPr>
                      <a:r>
                        <a:rPr lang="zh-CN" altLang="en-US" sz="1600" b="1" i="0" u="none" strike="noStrike" dirty="0">
                          <a:solidFill>
                            <a:srgbClr val="0F1115"/>
                          </a:solidFill>
                          <a:effectLst/>
                          <a:latin typeface="宋体" panose="02010600030101010101" pitchFamily="2" charset="-122"/>
                          <a:ea typeface="宋体" panose="02010600030101010101" pitchFamily="2" charset="-122"/>
                        </a:rPr>
                        <a:t>计量</a:t>
                      </a:r>
                      <a:endParaRPr lang="en-US" altLang="zh-CN" sz="1600" b="1" i="0" u="none" strike="noStrike" dirty="0">
                        <a:solidFill>
                          <a:srgbClr val="0F1115"/>
                        </a:solidFill>
                        <a:effectLst/>
                        <a:latin typeface="宋体" panose="02010600030101010101" pitchFamily="2" charset="-122"/>
                        <a:ea typeface="宋体" panose="02010600030101010101" pitchFamily="2" charset="-122"/>
                      </a:endParaRPr>
                    </a:p>
                    <a:p>
                      <a:pPr algn="ctr" fontAlgn="ctr">
                        <a:buNone/>
                      </a:pPr>
                      <a:r>
                        <a:rPr lang="zh-CN" altLang="en-US" sz="1600" b="1" i="0" u="none" strike="noStrike" dirty="0">
                          <a:solidFill>
                            <a:srgbClr val="0F1115"/>
                          </a:solidFill>
                          <a:effectLst/>
                          <a:latin typeface="宋体" panose="02010600030101010101" pitchFamily="2" charset="-122"/>
                          <a:ea typeface="宋体" panose="02010600030101010101" pitchFamily="2" charset="-122"/>
                        </a:rPr>
                        <a:t>方法</a:t>
                      </a:r>
                    </a:p>
                  </a:txBody>
                  <a:tcPr marL="4082" marR="4082" marT="40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l" fontAlgn="ctr">
                        <a:buNone/>
                      </a:pPr>
                      <a:r>
                        <a:rPr lang="zh-CN" altLang="en-US" sz="1600" b="0" i="0" u="none" strike="noStrike" dirty="0">
                          <a:solidFill>
                            <a:srgbClr val="0F1115"/>
                          </a:solidFill>
                          <a:effectLst/>
                          <a:latin typeface="宋体" panose="02010600030101010101" pitchFamily="2" charset="-122"/>
                          <a:ea typeface="宋体" panose="02010600030101010101" pitchFamily="2" charset="-122"/>
                        </a:rPr>
                        <a:t>通常是针对单项资产或类似资产组合，计算其未来现金流量按原实际利率折现的现值与账面价值的差额。</a:t>
                      </a:r>
                    </a:p>
                  </a:txBody>
                  <a:tcPr marL="4082" marR="4082" marT="4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zh-CN" altLang="en-US" sz="1600" b="0" i="0" u="none" strike="noStrike" dirty="0">
                          <a:solidFill>
                            <a:srgbClr val="0F1115"/>
                          </a:solidFill>
                          <a:effectLst/>
                          <a:latin typeface="宋体" panose="02010600030101010101" pitchFamily="2" charset="-122"/>
                          <a:ea typeface="宋体" panose="02010600030101010101" pitchFamily="2" charset="-122"/>
                        </a:rPr>
                        <a:t>采用“三阶段”模型：</a:t>
                      </a:r>
                    </a:p>
                  </a:txBody>
                  <a:tcPr marL="4082" marR="4082" marT="4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fontAlgn="ctr">
                        <a:buNone/>
                      </a:pPr>
                      <a:r>
                        <a:rPr lang="zh-CN" altLang="en-US" sz="1600" b="1" i="0" u="none" strike="noStrike" dirty="0">
                          <a:solidFill>
                            <a:srgbClr val="0F1115"/>
                          </a:solidFill>
                          <a:effectLst/>
                          <a:latin typeface="宋体" panose="02010600030101010101" pitchFamily="2" charset="-122"/>
                          <a:ea typeface="宋体" panose="02010600030101010101" pitchFamily="2" charset="-122"/>
                        </a:rPr>
                        <a:t>更早、更充分</a:t>
                      </a:r>
                      <a:r>
                        <a:rPr lang="zh-CN" altLang="en-US" sz="1600" b="0" i="0" u="none" strike="noStrike" dirty="0">
                          <a:solidFill>
                            <a:srgbClr val="0F1115"/>
                          </a:solidFill>
                          <a:effectLst/>
                          <a:latin typeface="宋体" panose="02010600030101010101" pitchFamily="2" charset="-122"/>
                          <a:ea typeface="宋体" panose="02010600030101010101" pitchFamily="2" charset="-122"/>
                        </a:rPr>
                        <a:t>：新准则要求对几乎所有金融工具（包括应收账款、贷款等）都计提预期信用损失，且计量范围从</a:t>
                      </a:r>
                      <a:r>
                        <a:rPr lang="en-US" altLang="zh-CN" sz="1600" b="0" i="0" u="none" strike="noStrike" dirty="0">
                          <a:solidFill>
                            <a:srgbClr val="0F1115"/>
                          </a:solidFill>
                          <a:effectLst/>
                          <a:latin typeface="宋体" panose="02010600030101010101" pitchFamily="2" charset="-122"/>
                          <a:ea typeface="宋体" panose="02010600030101010101" pitchFamily="2" charset="-122"/>
                        </a:rPr>
                        <a:t>12</a:t>
                      </a:r>
                      <a:r>
                        <a:rPr lang="zh-CN" altLang="en-US" sz="1600" b="0" i="0" u="none" strike="noStrike" dirty="0">
                          <a:solidFill>
                            <a:srgbClr val="0F1115"/>
                          </a:solidFill>
                          <a:effectLst/>
                          <a:latin typeface="宋体" panose="02010600030101010101" pitchFamily="2" charset="-122"/>
                          <a:ea typeface="宋体" panose="02010600030101010101" pitchFamily="2" charset="-122"/>
                        </a:rPr>
                        <a:t>个月扩展到整个存续期。这将导致</a:t>
                      </a:r>
                      <a:r>
                        <a:rPr lang="zh-CN" altLang="en-US" sz="1600" b="1" i="0" u="none" strike="noStrike" dirty="0">
                          <a:solidFill>
                            <a:srgbClr val="0F1115"/>
                          </a:solidFill>
                          <a:effectLst/>
                          <a:latin typeface="宋体" panose="02010600030101010101" pitchFamily="2" charset="-122"/>
                          <a:ea typeface="宋体" panose="02010600030101010101" pitchFamily="2" charset="-122"/>
                        </a:rPr>
                        <a:t>金融资产减值准备的计提时间提前、金额增加</a:t>
                      </a:r>
                      <a:r>
                        <a:rPr lang="zh-CN" altLang="en-US" sz="1600" b="0" i="0" u="none" strike="noStrike" dirty="0">
                          <a:solidFill>
                            <a:srgbClr val="0F1115"/>
                          </a:solidFill>
                          <a:effectLst/>
                          <a:latin typeface="宋体" panose="02010600030101010101" pitchFamily="2" charset="-122"/>
                          <a:ea typeface="宋体" panose="02010600030101010101" pitchFamily="2" charset="-122"/>
                        </a:rPr>
                        <a:t>，对银行等金融机构的净利润和资本充足率产生显著影响。</a:t>
                      </a:r>
                      <a:endParaRPr lang="zh-CN" altLang="en-US" sz="1600" b="1" i="0" u="none" strike="noStrike" dirty="0">
                        <a:solidFill>
                          <a:srgbClr val="0F1115"/>
                        </a:solidFill>
                        <a:effectLst/>
                        <a:latin typeface="宋体" panose="02010600030101010101" pitchFamily="2" charset="-122"/>
                        <a:ea typeface="宋体" panose="02010600030101010101" pitchFamily="2" charset="-122"/>
                      </a:endParaRPr>
                    </a:p>
                  </a:txBody>
                  <a:tcPr marL="4082" marR="4082" marT="408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77505">
                <a:tc vMerge="1">
                  <a:txBody>
                    <a:bodyPr/>
                    <a:lstStyle/>
                    <a:p>
                      <a:endParaRPr lang="zh-CN"/>
                    </a:p>
                  </a:txBody>
                  <a:tcPr/>
                </a:tc>
                <a:tc vMerge="1">
                  <a:txBody>
                    <a:bodyPr/>
                    <a:lstStyle/>
                    <a:p>
                      <a:endParaRPr lang="zh-CN"/>
                    </a:p>
                  </a:txBody>
                  <a:tcPr/>
                </a:tc>
                <a:tc>
                  <a:txBody>
                    <a:bodyPr/>
                    <a:lstStyle/>
                    <a:p>
                      <a:pPr algn="l" fontAlgn="ctr">
                        <a:buNone/>
                      </a:pPr>
                      <a:r>
                        <a:rPr lang="en-US" altLang="zh-CN" sz="1600" b="0" i="0" u="none" strike="noStrike" dirty="0">
                          <a:solidFill>
                            <a:srgbClr val="0F1115"/>
                          </a:solidFill>
                          <a:effectLst/>
                          <a:latin typeface="宋体" panose="02010600030101010101" pitchFamily="2" charset="-122"/>
                          <a:ea typeface="宋体" panose="02010600030101010101" pitchFamily="2" charset="-122"/>
                        </a:rPr>
                        <a:t>- </a:t>
                      </a:r>
                      <a:r>
                        <a:rPr lang="zh-CN" altLang="en-US" sz="1600" b="1" i="0" u="none" strike="noStrike" dirty="0">
                          <a:solidFill>
                            <a:srgbClr val="0F1115"/>
                          </a:solidFill>
                          <a:effectLst/>
                          <a:latin typeface="宋体" panose="02010600030101010101" pitchFamily="2" charset="-122"/>
                          <a:ea typeface="宋体" panose="02010600030101010101" pitchFamily="2" charset="-122"/>
                        </a:rPr>
                        <a:t>阶段一</a:t>
                      </a:r>
                      <a:r>
                        <a:rPr lang="zh-CN" altLang="en-US" sz="1600" b="0" i="0" u="none" strike="noStrike" dirty="0">
                          <a:solidFill>
                            <a:srgbClr val="0F1115"/>
                          </a:solidFill>
                          <a:effectLst/>
                          <a:latin typeface="宋体" panose="02010600030101010101" pitchFamily="2" charset="-122"/>
                          <a:ea typeface="宋体" panose="02010600030101010101" pitchFamily="2" charset="-122"/>
                        </a:rPr>
                        <a:t>：信用风险自初始确认后未显著增加。确认</a:t>
                      </a:r>
                      <a:r>
                        <a:rPr lang="en-US" altLang="zh-CN" sz="1600" b="1" i="0" u="none" strike="noStrike" dirty="0">
                          <a:solidFill>
                            <a:srgbClr val="0F1115"/>
                          </a:solidFill>
                          <a:effectLst/>
                          <a:latin typeface="宋体" panose="02010600030101010101" pitchFamily="2" charset="-122"/>
                          <a:ea typeface="宋体" panose="02010600030101010101" pitchFamily="2" charset="-122"/>
                        </a:rPr>
                        <a:t>12</a:t>
                      </a:r>
                      <a:r>
                        <a:rPr lang="zh-CN" altLang="en-US" sz="1600" b="1" i="0" u="none" strike="noStrike" dirty="0">
                          <a:solidFill>
                            <a:srgbClr val="0F1115"/>
                          </a:solidFill>
                          <a:effectLst/>
                          <a:latin typeface="宋体" panose="02010600030101010101" pitchFamily="2" charset="-122"/>
                          <a:ea typeface="宋体" panose="02010600030101010101" pitchFamily="2" charset="-122"/>
                        </a:rPr>
                        <a:t>个月</a:t>
                      </a:r>
                      <a:r>
                        <a:rPr lang="zh-CN" altLang="en-US" sz="1600" b="0" i="0" u="none" strike="noStrike" dirty="0">
                          <a:solidFill>
                            <a:srgbClr val="0F1115"/>
                          </a:solidFill>
                          <a:effectLst/>
                          <a:latin typeface="宋体" panose="02010600030101010101" pitchFamily="2" charset="-122"/>
                          <a:ea typeface="宋体" panose="02010600030101010101" pitchFamily="2" charset="-122"/>
                        </a:rPr>
                        <a:t>的预期信用损失。</a:t>
                      </a:r>
                    </a:p>
                  </a:txBody>
                  <a:tcPr marL="4082" marR="4082" marT="4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zh-CN"/>
                    </a:p>
                  </a:txBody>
                  <a:tcPr/>
                </a:tc>
                <a:extLst>
                  <a:ext uri="{0D108BD9-81ED-4DB2-BD59-A6C34878D82A}">
                    <a16:rowId xmlns:a16="http://schemas.microsoft.com/office/drawing/2014/main" val="10003"/>
                  </a:ext>
                </a:extLst>
              </a:tr>
              <a:tr h="1036675">
                <a:tc vMerge="1">
                  <a:txBody>
                    <a:bodyPr/>
                    <a:lstStyle/>
                    <a:p>
                      <a:endParaRPr lang="zh-CN"/>
                    </a:p>
                  </a:txBody>
                  <a:tcPr/>
                </a:tc>
                <a:tc vMerge="1">
                  <a:txBody>
                    <a:bodyPr/>
                    <a:lstStyle/>
                    <a:p>
                      <a:endParaRPr lang="zh-CN"/>
                    </a:p>
                  </a:txBody>
                  <a:tcPr/>
                </a:tc>
                <a:tc>
                  <a:txBody>
                    <a:bodyPr/>
                    <a:lstStyle/>
                    <a:p>
                      <a:pPr algn="l" fontAlgn="ctr">
                        <a:buNone/>
                      </a:pPr>
                      <a:r>
                        <a:rPr lang="en-US" altLang="zh-CN" sz="1600" b="0" i="0" u="none" strike="noStrike" dirty="0">
                          <a:solidFill>
                            <a:srgbClr val="0F1115"/>
                          </a:solidFill>
                          <a:effectLst/>
                          <a:latin typeface="宋体" panose="02010600030101010101" pitchFamily="2" charset="-122"/>
                          <a:ea typeface="宋体" panose="02010600030101010101" pitchFamily="2" charset="-122"/>
                        </a:rPr>
                        <a:t>- </a:t>
                      </a:r>
                      <a:r>
                        <a:rPr lang="zh-CN" altLang="en-US" sz="1600" b="1" i="0" u="none" strike="noStrike" dirty="0">
                          <a:solidFill>
                            <a:srgbClr val="0F1115"/>
                          </a:solidFill>
                          <a:effectLst/>
                          <a:latin typeface="宋体" panose="02010600030101010101" pitchFamily="2" charset="-122"/>
                          <a:ea typeface="宋体" panose="02010600030101010101" pitchFamily="2" charset="-122"/>
                        </a:rPr>
                        <a:t>阶段二</a:t>
                      </a:r>
                      <a:r>
                        <a:rPr lang="zh-CN" altLang="en-US" sz="1600" b="0" i="0" u="none" strike="noStrike" dirty="0">
                          <a:solidFill>
                            <a:srgbClr val="0F1115"/>
                          </a:solidFill>
                          <a:effectLst/>
                          <a:latin typeface="宋体" panose="02010600030101010101" pitchFamily="2" charset="-122"/>
                          <a:ea typeface="宋体" panose="02010600030101010101" pitchFamily="2" charset="-122"/>
                        </a:rPr>
                        <a:t>：信用风险自初始确认后已显著增加，但尚无客观减值证据。确认</a:t>
                      </a:r>
                      <a:r>
                        <a:rPr lang="zh-CN" altLang="en-US" sz="1600" b="1" i="0" u="none" strike="noStrike" dirty="0">
                          <a:solidFill>
                            <a:srgbClr val="0F1115"/>
                          </a:solidFill>
                          <a:effectLst/>
                          <a:latin typeface="宋体" panose="02010600030101010101" pitchFamily="2" charset="-122"/>
                          <a:ea typeface="宋体" panose="02010600030101010101" pitchFamily="2" charset="-122"/>
                        </a:rPr>
                        <a:t>整个存续期</a:t>
                      </a:r>
                      <a:r>
                        <a:rPr lang="zh-CN" altLang="en-US" sz="1600" b="0" i="0" u="none" strike="noStrike" dirty="0">
                          <a:solidFill>
                            <a:srgbClr val="0F1115"/>
                          </a:solidFill>
                          <a:effectLst/>
                          <a:latin typeface="宋体" panose="02010600030101010101" pitchFamily="2" charset="-122"/>
                          <a:ea typeface="宋体" panose="02010600030101010101" pitchFamily="2" charset="-122"/>
                        </a:rPr>
                        <a:t>的预期信用损失。</a:t>
                      </a:r>
                    </a:p>
                  </a:txBody>
                  <a:tcPr marL="4082" marR="4082" marT="4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zh-CN"/>
                    </a:p>
                  </a:txBody>
                  <a:tcPr/>
                </a:tc>
                <a:extLst>
                  <a:ext uri="{0D108BD9-81ED-4DB2-BD59-A6C34878D82A}">
                    <a16:rowId xmlns:a16="http://schemas.microsoft.com/office/drawing/2014/main" val="10004"/>
                  </a:ext>
                </a:extLst>
              </a:tr>
              <a:tr h="1036675">
                <a:tc vMerge="1">
                  <a:txBody>
                    <a:bodyPr/>
                    <a:lstStyle/>
                    <a:p>
                      <a:endParaRPr lang="zh-CN"/>
                    </a:p>
                  </a:txBody>
                  <a:tcPr/>
                </a:tc>
                <a:tc vMerge="1">
                  <a:txBody>
                    <a:bodyPr/>
                    <a:lstStyle/>
                    <a:p>
                      <a:endParaRPr lang="zh-CN"/>
                    </a:p>
                  </a:txBody>
                  <a:tcPr/>
                </a:tc>
                <a:tc>
                  <a:txBody>
                    <a:bodyPr/>
                    <a:lstStyle/>
                    <a:p>
                      <a:pPr algn="l" fontAlgn="ctr">
                        <a:buNone/>
                      </a:pPr>
                      <a:r>
                        <a:rPr lang="en-US" altLang="zh-CN" sz="1600" b="0" i="0" u="none" strike="noStrike" dirty="0">
                          <a:solidFill>
                            <a:srgbClr val="0F1115"/>
                          </a:solidFill>
                          <a:effectLst/>
                          <a:latin typeface="宋体" panose="02010600030101010101" pitchFamily="2" charset="-122"/>
                          <a:ea typeface="宋体" panose="02010600030101010101" pitchFamily="2" charset="-122"/>
                        </a:rPr>
                        <a:t>- </a:t>
                      </a:r>
                      <a:r>
                        <a:rPr lang="zh-CN" altLang="en-US" sz="1600" b="1" i="0" u="none" strike="noStrike" dirty="0">
                          <a:solidFill>
                            <a:srgbClr val="0F1115"/>
                          </a:solidFill>
                          <a:effectLst/>
                          <a:latin typeface="宋体" panose="02010600030101010101" pitchFamily="2" charset="-122"/>
                          <a:ea typeface="宋体" panose="02010600030101010101" pitchFamily="2" charset="-122"/>
                        </a:rPr>
                        <a:t>阶段三</a:t>
                      </a:r>
                      <a:r>
                        <a:rPr lang="zh-CN" altLang="en-US" sz="1600" b="0" i="0" u="none" strike="noStrike" dirty="0">
                          <a:solidFill>
                            <a:srgbClr val="0F1115"/>
                          </a:solidFill>
                          <a:effectLst/>
                          <a:latin typeface="宋体" panose="02010600030101010101" pitchFamily="2" charset="-122"/>
                          <a:ea typeface="宋体" panose="02010600030101010101" pitchFamily="2" charset="-122"/>
                        </a:rPr>
                        <a:t>：已发生信用减值。确认</a:t>
                      </a:r>
                      <a:r>
                        <a:rPr lang="zh-CN" altLang="en-US" sz="1600" b="1" i="0" u="none" strike="noStrike" dirty="0">
                          <a:solidFill>
                            <a:srgbClr val="0F1115"/>
                          </a:solidFill>
                          <a:effectLst/>
                          <a:latin typeface="宋体" panose="02010600030101010101" pitchFamily="2" charset="-122"/>
                          <a:ea typeface="宋体" panose="02010600030101010101" pitchFamily="2" charset="-122"/>
                        </a:rPr>
                        <a:t>整个存续期</a:t>
                      </a:r>
                      <a:r>
                        <a:rPr lang="zh-CN" altLang="en-US" sz="1600" b="0" i="0" u="none" strike="noStrike" dirty="0">
                          <a:solidFill>
                            <a:srgbClr val="0F1115"/>
                          </a:solidFill>
                          <a:effectLst/>
                          <a:latin typeface="宋体" panose="02010600030101010101" pitchFamily="2" charset="-122"/>
                          <a:ea typeface="宋体" panose="02010600030101010101" pitchFamily="2" charset="-122"/>
                        </a:rPr>
                        <a:t>的预期信用损失，且利息收入按摊余成本（扣除减值准备后）计算。</a:t>
                      </a:r>
                    </a:p>
                  </a:txBody>
                  <a:tcPr marL="4082" marR="4082" marT="4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zh-CN"/>
                    </a:p>
                  </a:txBody>
                  <a:tcPr/>
                </a:tc>
                <a:extLst>
                  <a:ext uri="{0D108BD9-81ED-4DB2-BD59-A6C34878D82A}">
                    <a16:rowId xmlns:a16="http://schemas.microsoft.com/office/drawing/2014/main" val="10005"/>
                  </a:ext>
                </a:extLst>
              </a:tr>
            </a:tbl>
          </a:graphicData>
        </a:graphic>
      </p:graphicFrame>
      <p:sp>
        <p:nvSpPr>
          <p:cNvPr id="4" name="文本框 3"/>
          <p:cNvSpPr txBox="1"/>
          <p:nvPr/>
        </p:nvSpPr>
        <p:spPr>
          <a:xfrm>
            <a:off x="318809" y="332656"/>
            <a:ext cx="8501663" cy="400110"/>
          </a:xfrm>
          <a:prstGeom prst="rect">
            <a:avLst/>
          </a:prstGeom>
          <a:noFill/>
        </p:spPr>
        <p:txBody>
          <a:bodyPr wrap="square" rtlCol="0">
            <a:spAutoFit/>
          </a:bodyPr>
          <a:lstStyle/>
          <a:p>
            <a:r>
              <a:rPr lang="en-US" altLang="zh-CN" sz="2000" b="1" dirty="0"/>
              <a:t>3.1.2</a:t>
            </a:r>
            <a:r>
              <a:rPr lang="zh-CN" altLang="en-US" sz="2000" b="1" dirty="0"/>
              <a:t> 金融资产减值：从“已发生损失模型”到“预期信用损失模型”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5F26FD1-3D6F-47FF-A73C-56BDC8DD946C}" type="slidenum">
              <a:rPr lang="en-US" altLang="zh-CN" smtClean="0"/>
              <a:t>21</a:t>
            </a:fld>
            <a:endParaRPr lang="en-US" altLang="zh-CN"/>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5" y="692696"/>
            <a:ext cx="8950949" cy="367976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5F26FD1-3D6F-47FF-A73C-56BDC8DD946C}" type="slidenum">
              <a:rPr lang="en-US" altLang="zh-CN" smtClean="0"/>
              <a:t>22</a:t>
            </a:fld>
            <a:endParaRPr lang="en-US" altLang="zh-CN"/>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0099"/>
            <a:ext cx="9144000" cy="577780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5F26FD1-3D6F-47FF-A73C-56BDC8DD946C}" type="slidenum">
              <a:rPr lang="en-US" altLang="zh-CN" smtClean="0"/>
              <a:t>23</a:t>
            </a:fld>
            <a:endParaRPr lang="en-US" altLang="zh-CN"/>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6806"/>
            <a:ext cx="8210425" cy="662438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5F26FD1-3D6F-47FF-A73C-56BDC8DD946C}" type="slidenum">
              <a:rPr lang="en-US" altLang="zh-CN" smtClean="0"/>
              <a:t>24</a:t>
            </a:fld>
            <a:endParaRPr lang="en-US" altLang="zh-CN"/>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552"/>
            <a:ext cx="9144000" cy="67788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96399" y="1983565"/>
          <a:ext cx="8253692" cy="2563353"/>
        </p:xfrm>
        <a:graphic>
          <a:graphicData uri="http://schemas.openxmlformats.org/drawingml/2006/table">
            <a:tbl>
              <a:tblPr/>
              <a:tblGrid>
                <a:gridCol w="1224370">
                  <a:extLst>
                    <a:ext uri="{9D8B030D-6E8A-4147-A177-3AD203B41FA5}">
                      <a16:colId xmlns:a16="http://schemas.microsoft.com/office/drawing/2014/main" val="20000"/>
                    </a:ext>
                  </a:extLst>
                </a:gridCol>
                <a:gridCol w="2247078">
                  <a:extLst>
                    <a:ext uri="{9D8B030D-6E8A-4147-A177-3AD203B41FA5}">
                      <a16:colId xmlns:a16="http://schemas.microsoft.com/office/drawing/2014/main" val="20001"/>
                    </a:ext>
                  </a:extLst>
                </a:gridCol>
                <a:gridCol w="2391122">
                  <a:extLst>
                    <a:ext uri="{9D8B030D-6E8A-4147-A177-3AD203B41FA5}">
                      <a16:colId xmlns:a16="http://schemas.microsoft.com/office/drawing/2014/main" val="20002"/>
                    </a:ext>
                  </a:extLst>
                </a:gridCol>
                <a:gridCol w="2391122">
                  <a:extLst>
                    <a:ext uri="{9D8B030D-6E8A-4147-A177-3AD203B41FA5}">
                      <a16:colId xmlns:a16="http://schemas.microsoft.com/office/drawing/2014/main" val="20003"/>
                    </a:ext>
                  </a:extLst>
                </a:gridCol>
              </a:tblGrid>
              <a:tr h="364711">
                <a:tc>
                  <a:txBody>
                    <a:bodyPr/>
                    <a:lstStyle/>
                    <a:p>
                      <a:pPr algn="ctr" fontAlgn="ctr">
                        <a:buNone/>
                      </a:pPr>
                      <a:r>
                        <a:rPr lang="zh-CN" altLang="en-US" sz="1800" b="0" i="0" u="none" strike="noStrike">
                          <a:solidFill>
                            <a:srgbClr val="0F1115"/>
                          </a:solidFill>
                          <a:effectLst/>
                          <a:latin typeface="宋体" panose="02010600030101010101" pitchFamily="2" charset="-122"/>
                          <a:ea typeface="宋体" panose="02010600030101010101" pitchFamily="2" charset="-122"/>
                        </a:rPr>
                        <a:t>维度</a:t>
                      </a:r>
                    </a:p>
                  </a:txBody>
                  <a:tcPr marL="4082" marR="4082" marT="40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zh-CN" altLang="en-US" sz="1800" b="0" i="0" u="none" strike="noStrike" dirty="0">
                          <a:solidFill>
                            <a:srgbClr val="0F1115"/>
                          </a:solidFill>
                          <a:effectLst/>
                          <a:latin typeface="宋体" panose="02010600030101010101" pitchFamily="2" charset="-122"/>
                          <a:ea typeface="宋体" panose="02010600030101010101" pitchFamily="2" charset="-122"/>
                        </a:rPr>
                        <a:t>旧准则</a:t>
                      </a:r>
                    </a:p>
                  </a:txBody>
                  <a:tcPr marL="4082" marR="4082" marT="4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zh-CN" altLang="en-US" sz="1800" b="0" i="0" u="none" strike="noStrike">
                          <a:solidFill>
                            <a:srgbClr val="0F1115"/>
                          </a:solidFill>
                          <a:effectLst/>
                          <a:latin typeface="宋体" panose="02010600030101010101" pitchFamily="2" charset="-122"/>
                          <a:ea typeface="宋体" panose="02010600030101010101" pitchFamily="2" charset="-122"/>
                        </a:rPr>
                        <a:t>新准则</a:t>
                      </a:r>
                    </a:p>
                  </a:txBody>
                  <a:tcPr marL="4082" marR="4082" marT="4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zh-CN" altLang="en-US" sz="1800" b="0" i="0" u="none" strike="noStrike">
                          <a:solidFill>
                            <a:srgbClr val="0F1115"/>
                          </a:solidFill>
                          <a:effectLst/>
                          <a:latin typeface="宋体" panose="02010600030101010101" pitchFamily="2" charset="-122"/>
                          <a:ea typeface="宋体" panose="02010600030101010101" pitchFamily="2" charset="-122"/>
                        </a:rPr>
                        <a:t>差异核心与影响</a:t>
                      </a:r>
                    </a:p>
                  </a:txBody>
                  <a:tcPr marL="4082" marR="4082" marT="408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188268">
                <a:tc>
                  <a:txBody>
                    <a:bodyPr/>
                    <a:lstStyle/>
                    <a:p>
                      <a:pPr algn="ctr" fontAlgn="ctr">
                        <a:buNone/>
                      </a:pPr>
                      <a:r>
                        <a:rPr lang="zh-CN" altLang="en-US" sz="1800" b="1" i="0" u="none" strike="noStrike">
                          <a:solidFill>
                            <a:srgbClr val="0F1115"/>
                          </a:solidFill>
                          <a:effectLst/>
                          <a:latin typeface="宋体" panose="02010600030101010101" pitchFamily="2" charset="-122"/>
                          <a:ea typeface="宋体" panose="02010600030101010101" pitchFamily="2" charset="-122"/>
                        </a:rPr>
                        <a:t>适用性</a:t>
                      </a:r>
                    </a:p>
                  </a:txBody>
                  <a:tcPr marL="4082" marR="4082" marT="40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zh-CN" altLang="en-US" sz="1800" b="0" i="0" u="none" strike="noStrike" dirty="0">
                          <a:solidFill>
                            <a:srgbClr val="0F1115"/>
                          </a:solidFill>
                          <a:effectLst/>
                          <a:latin typeface="宋体" panose="02010600030101010101" pitchFamily="2" charset="-122"/>
                          <a:ea typeface="宋体" panose="02010600030101010101" pitchFamily="2" charset="-122"/>
                        </a:rPr>
                        <a:t>规则严格，与风险管理实践脱节严重，很多有效的经济套期活动无法满足会计条件。</a:t>
                      </a:r>
                    </a:p>
                  </a:txBody>
                  <a:tcPr marL="4082" marR="4082" marT="4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zh-CN" altLang="en-US" sz="1800" b="0" i="0" u="none" strike="noStrike">
                          <a:solidFill>
                            <a:srgbClr val="0F1115"/>
                          </a:solidFill>
                          <a:effectLst/>
                          <a:latin typeface="宋体" panose="02010600030101010101" pitchFamily="2" charset="-122"/>
                          <a:ea typeface="宋体" panose="02010600030101010101" pitchFamily="2" charset="-122"/>
                        </a:rPr>
                        <a:t>更加灵活，强调套期会计与企业的</a:t>
                      </a:r>
                      <a:r>
                        <a:rPr lang="zh-CN" altLang="en-US" sz="1800" b="1" i="0" u="none" strike="noStrike">
                          <a:solidFill>
                            <a:srgbClr val="0F1115"/>
                          </a:solidFill>
                          <a:effectLst/>
                          <a:latin typeface="宋体" panose="02010600030101010101" pitchFamily="2" charset="-122"/>
                          <a:ea typeface="宋体" panose="02010600030101010101" pitchFamily="2" charset="-122"/>
                        </a:rPr>
                        <a:t>风险管理活动</a:t>
                      </a:r>
                      <a:r>
                        <a:rPr lang="zh-CN" altLang="en-US" sz="1800" b="0" i="0" u="none" strike="noStrike">
                          <a:solidFill>
                            <a:srgbClr val="0F1115"/>
                          </a:solidFill>
                          <a:effectLst/>
                          <a:latin typeface="宋体" panose="02010600030101010101" pitchFamily="2" charset="-122"/>
                          <a:ea typeface="宋体" panose="02010600030101010101" pitchFamily="2" charset="-122"/>
                        </a:rPr>
                        <a:t>相一致。扩大了符合条件的被套期项目和套期工具的范围。</a:t>
                      </a:r>
                    </a:p>
                  </a:txBody>
                  <a:tcPr marL="4082" marR="4082" marT="4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zh-CN" altLang="en-US" sz="1800" b="1" i="0" u="none" strike="noStrike" dirty="0">
                          <a:solidFill>
                            <a:srgbClr val="0F1115"/>
                          </a:solidFill>
                          <a:effectLst/>
                          <a:latin typeface="宋体" panose="02010600030101010101" pitchFamily="2" charset="-122"/>
                          <a:ea typeface="宋体" panose="02010600030101010101" pitchFamily="2" charset="-122"/>
                        </a:rPr>
                        <a:t>提升了适用性</a:t>
                      </a:r>
                      <a:r>
                        <a:rPr lang="zh-CN" altLang="en-US" sz="1800" b="0" i="0" u="none" strike="noStrike" dirty="0">
                          <a:solidFill>
                            <a:srgbClr val="0F1115"/>
                          </a:solidFill>
                          <a:effectLst/>
                          <a:latin typeface="宋体" panose="02010600030101010101" pitchFamily="2" charset="-122"/>
                          <a:ea typeface="宋体" panose="02010600030101010101" pitchFamily="2" charset="-122"/>
                        </a:rPr>
                        <a:t>：新准则允许对风险成分、净头寸、非金融项目等进行套期，更贴近企业的实际风险管理策略。这使得财务报表能更好地反映企业运用套期工具进行风险管理的经济实质。</a:t>
                      </a:r>
                      <a:endParaRPr lang="zh-CN" altLang="en-US" sz="1800" b="1" i="0" u="none" strike="noStrike" dirty="0">
                        <a:solidFill>
                          <a:srgbClr val="0F1115"/>
                        </a:solidFill>
                        <a:effectLst/>
                        <a:latin typeface="宋体" panose="02010600030101010101" pitchFamily="2" charset="-122"/>
                        <a:ea typeface="宋体" panose="02010600030101010101" pitchFamily="2" charset="-122"/>
                      </a:endParaRPr>
                    </a:p>
                  </a:txBody>
                  <a:tcPr marL="4082" marR="4082" marT="408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3" name="文本框 2"/>
          <p:cNvSpPr txBox="1"/>
          <p:nvPr/>
        </p:nvSpPr>
        <p:spPr>
          <a:xfrm>
            <a:off x="539552" y="332656"/>
            <a:ext cx="6247287" cy="400110"/>
          </a:xfrm>
          <a:prstGeom prst="rect">
            <a:avLst/>
          </a:prstGeom>
          <a:noFill/>
        </p:spPr>
        <p:txBody>
          <a:bodyPr wrap="square" rtlCol="0">
            <a:spAutoFit/>
          </a:bodyPr>
          <a:lstStyle/>
          <a:p>
            <a:r>
              <a:rPr lang="en-US" altLang="zh-CN" sz="2000" b="1" dirty="0"/>
              <a:t>3.1.3</a:t>
            </a:r>
            <a:r>
              <a:rPr lang="zh-CN" altLang="en-US" sz="2000" b="1" dirty="0"/>
              <a:t> 套期会计：从“规则导向”到“原则导向”</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908720"/>
            <a:ext cx="8208912" cy="4114800"/>
          </a:xfrm>
        </p:spPr>
        <p:txBody>
          <a:bodyPr>
            <a:normAutofit fontScale="92500"/>
          </a:bodyPr>
          <a:lstStyle/>
          <a:p>
            <a:pPr marL="0" indent="0">
              <a:buNone/>
            </a:pPr>
            <a:r>
              <a:rPr lang="zh-CN" altLang="en-US" sz="2400" b="1" kern="1200" dirty="0">
                <a:latin typeface="Tahoma" panose="020B0604030504040204" pitchFamily="34" charset="0"/>
                <a:ea typeface="宋体" panose="02010600030101010101" pitchFamily="2" charset="-122"/>
              </a:rPr>
              <a:t>四、 金融负债的分类与计量</a:t>
            </a:r>
          </a:p>
          <a:p>
            <a:pPr lvl="1"/>
            <a:r>
              <a:rPr lang="zh-CN" altLang="en-US" sz="2400" dirty="0">
                <a:solidFill>
                  <a:srgbClr val="000000"/>
                </a:solidFill>
              </a:rPr>
              <a:t>对于金融负债，变化相对较小，主要涉及自身信用风险变动的影响。</a:t>
            </a:r>
          </a:p>
          <a:p>
            <a:pPr lvl="1"/>
            <a:r>
              <a:rPr lang="zh-CN" altLang="en-US" sz="2400" b="1" dirty="0">
                <a:solidFill>
                  <a:srgbClr val="000000"/>
                </a:solidFill>
              </a:rPr>
              <a:t>共同点</a:t>
            </a:r>
            <a:r>
              <a:rPr lang="zh-CN" altLang="en-US" sz="2400" dirty="0">
                <a:solidFill>
                  <a:srgbClr val="000000"/>
                </a:solidFill>
              </a:rPr>
              <a:t>：大部分金融负债（如应付账款、借款）仍以</a:t>
            </a:r>
            <a:r>
              <a:rPr lang="zh-CN" altLang="en-US" sz="2400" b="1" dirty="0">
                <a:solidFill>
                  <a:srgbClr val="000000"/>
                </a:solidFill>
              </a:rPr>
              <a:t>摊余成本</a:t>
            </a:r>
            <a:r>
              <a:rPr lang="zh-CN" altLang="en-US" sz="2400" dirty="0">
                <a:solidFill>
                  <a:srgbClr val="000000"/>
                </a:solidFill>
              </a:rPr>
              <a:t>计量。</a:t>
            </a:r>
          </a:p>
          <a:p>
            <a:pPr lvl="1"/>
            <a:r>
              <a:rPr lang="zh-CN" altLang="en-US" sz="2400" b="1" dirty="0">
                <a:solidFill>
                  <a:srgbClr val="0000FF"/>
                </a:solidFill>
              </a:rPr>
              <a:t>差异点</a:t>
            </a:r>
            <a:r>
              <a:rPr lang="zh-CN" altLang="en-US" sz="2400" dirty="0">
                <a:solidFill>
                  <a:srgbClr val="0000FF"/>
                </a:solidFill>
              </a:rPr>
              <a:t>：对于</a:t>
            </a:r>
            <a:r>
              <a:rPr lang="zh-CN" altLang="en-US" sz="2400" b="1" dirty="0">
                <a:solidFill>
                  <a:srgbClr val="0000FF"/>
                </a:solidFill>
              </a:rPr>
              <a:t>以公允价值计量的金融负债</a:t>
            </a:r>
            <a:r>
              <a:rPr lang="zh-CN" altLang="en-US" sz="2400" dirty="0">
                <a:solidFill>
                  <a:srgbClr val="0000FF"/>
                </a:solidFill>
              </a:rPr>
              <a:t>（如交易性金融负债），其公允价值变动中</a:t>
            </a:r>
            <a:r>
              <a:rPr lang="zh-CN" altLang="en-US" sz="2400" b="1" dirty="0">
                <a:solidFill>
                  <a:srgbClr val="0000FF"/>
                </a:solidFill>
              </a:rPr>
              <a:t>由自身信用风险变化引起的部分</a:t>
            </a:r>
            <a:r>
              <a:rPr lang="zh-CN" altLang="en-US" sz="2400" dirty="0">
                <a:solidFill>
                  <a:srgbClr val="0000FF"/>
                </a:solidFill>
              </a:rPr>
              <a:t>，新准则规定应计入</a:t>
            </a:r>
            <a:r>
              <a:rPr lang="zh-CN" altLang="en-US" sz="2400" b="1" dirty="0">
                <a:solidFill>
                  <a:srgbClr val="0000FF"/>
                </a:solidFill>
              </a:rPr>
              <a:t>其他综合收益</a:t>
            </a:r>
            <a:r>
              <a:rPr lang="zh-CN" altLang="en-US" sz="2400" dirty="0">
                <a:solidFill>
                  <a:srgbClr val="0000FF"/>
                </a:solidFill>
              </a:rPr>
              <a:t>，而非当期损益。</a:t>
            </a:r>
          </a:p>
          <a:p>
            <a:pPr lvl="1"/>
            <a:r>
              <a:rPr lang="zh-CN" altLang="en-US" sz="2400" b="1" dirty="0">
                <a:solidFill>
                  <a:srgbClr val="000000"/>
                </a:solidFill>
              </a:rPr>
              <a:t>影响</a:t>
            </a:r>
            <a:r>
              <a:rPr lang="zh-CN" altLang="en-US" sz="2400" dirty="0">
                <a:solidFill>
                  <a:srgbClr val="000000"/>
                </a:solidFill>
              </a:rPr>
              <a:t>：这避免了企业因自身信用状况恶化（导致负债公允价值下降）而在账面上确认利润的“会计悖论”，使得财务信息更具合理性。</a:t>
            </a:r>
          </a:p>
          <a:p>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4538" y="398955"/>
            <a:ext cx="7520967" cy="594122"/>
          </a:xfrm>
        </p:spPr>
        <p:txBody>
          <a:bodyPr/>
          <a:lstStyle/>
          <a:p>
            <a:r>
              <a:rPr lang="zh-CN" altLang="en-US" sz="3000" dirty="0">
                <a:solidFill>
                  <a:srgbClr val="0000FF"/>
                </a:solidFill>
                <a:latin typeface="微软雅黑" panose="020B0503020204020204" charset="-122"/>
                <a:ea typeface="微软雅黑" panose="020B0503020204020204" charset="-122"/>
              </a:rPr>
              <a:t>金融资产的分类与计量：概览</a:t>
            </a:r>
          </a:p>
        </p:txBody>
      </p:sp>
      <p:sp>
        <p:nvSpPr>
          <p:cNvPr id="3" name="灯片编号占位符 2"/>
          <p:cNvSpPr>
            <a:spLocks noGrp="1"/>
          </p:cNvSpPr>
          <p:nvPr>
            <p:ph type="sldNum" sz="quarter" idx="10"/>
          </p:nvPr>
        </p:nvSpPr>
        <p:spPr/>
        <p:txBody>
          <a:bodyPr/>
          <a:lstStyle/>
          <a:p>
            <a:pPr>
              <a:defRPr/>
            </a:pPr>
            <a:fld id="{256C748B-4072-4D4F-8FBE-A573C3FF2294}" type="slidenum">
              <a:rPr lang="zh-CN" altLang="en-US" smtClean="0">
                <a:solidFill>
                  <a:srgbClr val="FFFFFF"/>
                </a:solidFill>
              </a:rPr>
              <a:t>27</a:t>
            </a:fld>
            <a:endParaRPr lang="en-GB" altLang="en-US">
              <a:solidFill>
                <a:srgbClr val="FFFFFF"/>
              </a:solidFill>
            </a:endParaRPr>
          </a:p>
        </p:txBody>
      </p:sp>
      <p:grpSp>
        <p:nvGrpSpPr>
          <p:cNvPr id="4" name="Group 4"/>
          <p:cNvGrpSpPr/>
          <p:nvPr/>
        </p:nvGrpSpPr>
        <p:grpSpPr>
          <a:xfrm>
            <a:off x="356209" y="1885655"/>
            <a:ext cx="8536270" cy="3753344"/>
            <a:chOff x="499305" y="1404000"/>
            <a:chExt cx="9247625" cy="5004459"/>
          </a:xfrm>
        </p:grpSpPr>
        <p:sp>
          <p:nvSpPr>
            <p:cNvPr id="5" name="Rectangle 58"/>
            <p:cNvSpPr>
              <a:spLocks noChangeArrowheads="1"/>
            </p:cNvSpPr>
            <p:nvPr/>
          </p:nvSpPr>
          <p:spPr bwMode="auto">
            <a:xfrm>
              <a:off x="507000" y="1404000"/>
              <a:ext cx="4031547" cy="360000"/>
            </a:xfrm>
            <a:prstGeom prst="rect">
              <a:avLst/>
            </a:prstGeom>
            <a:solidFill>
              <a:schemeClr val="bg2">
                <a:lumMod val="75000"/>
              </a:schemeClr>
            </a:solidFill>
            <a:ln w="9525">
              <a:solidFill>
                <a:schemeClr val="tx2"/>
              </a:solidFill>
              <a:miter lim="800000"/>
            </a:ln>
            <a:effectLst/>
          </p:spPr>
          <p:txBody>
            <a:bodyPr anchor="ctr"/>
            <a:lstStyle/>
            <a:p>
              <a:pPr algn="ctr">
                <a:lnSpc>
                  <a:spcPct val="120000"/>
                </a:lnSpc>
                <a:spcBef>
                  <a:spcPct val="0"/>
                </a:spcBef>
                <a:defRPr/>
              </a:pPr>
              <a:r>
                <a:rPr lang="zh-CN" altLang="en-US" sz="1200" b="1" kern="0" dirty="0">
                  <a:solidFill>
                    <a:schemeClr val="bg1"/>
                  </a:solidFill>
                  <a:cs typeface="+mn-ea"/>
                  <a:sym typeface="+mn-lt"/>
                </a:rPr>
                <a:t>债务工具</a:t>
              </a:r>
              <a:r>
                <a:rPr lang="en-GB" sz="1200" b="1" kern="0" dirty="0">
                  <a:solidFill>
                    <a:schemeClr val="bg1"/>
                  </a:solidFill>
                  <a:cs typeface="+mn-ea"/>
                  <a:sym typeface="+mn-lt"/>
                </a:rPr>
                <a:t> (</a:t>
              </a:r>
              <a:r>
                <a:rPr lang="zh-CN" altLang="en-US" sz="1200" b="1" kern="0" dirty="0">
                  <a:solidFill>
                    <a:schemeClr val="bg1"/>
                  </a:solidFill>
                  <a:cs typeface="+mn-ea"/>
                  <a:sym typeface="+mn-lt"/>
                </a:rPr>
                <a:t>包括混合合同</a:t>
              </a:r>
              <a:r>
                <a:rPr lang="en-GB" sz="1200" b="1" kern="0" dirty="0">
                  <a:solidFill>
                    <a:schemeClr val="bg1"/>
                  </a:solidFill>
                  <a:cs typeface="+mn-ea"/>
                  <a:sym typeface="+mn-lt"/>
                </a:rPr>
                <a:t>)</a:t>
              </a:r>
            </a:p>
          </p:txBody>
        </p:sp>
        <p:sp>
          <p:nvSpPr>
            <p:cNvPr id="6" name="Text Box 78"/>
            <p:cNvSpPr txBox="1">
              <a:spLocks noChangeArrowheads="1"/>
            </p:cNvSpPr>
            <p:nvPr/>
          </p:nvSpPr>
          <p:spPr bwMode="auto">
            <a:xfrm>
              <a:off x="4165713" y="2564904"/>
              <a:ext cx="711994" cy="311427"/>
            </a:xfrm>
            <a:prstGeom prst="rect">
              <a:avLst/>
            </a:prstGeom>
            <a:noFill/>
            <a:ln w="12700" algn="ctr">
              <a:noFill/>
              <a:miter lim="800000"/>
            </a:ln>
          </p:spPr>
          <p:txBody>
            <a:bodyPr wrap="square" lIns="30375" tIns="30375" rIns="30375" bIns="30375">
              <a:spAutoFit/>
            </a:bodyPr>
            <a:lstStyle/>
            <a:p>
              <a:pPr>
                <a:lnSpc>
                  <a:spcPct val="120000"/>
                </a:lnSpc>
                <a:spcBef>
                  <a:spcPct val="0"/>
                </a:spcBef>
              </a:pPr>
              <a:r>
                <a:rPr lang="zh-CN" altLang="en-US" sz="1050" b="1" dirty="0">
                  <a:solidFill>
                    <a:schemeClr val="dk1">
                      <a:lumMod val="100000"/>
                    </a:schemeClr>
                  </a:solidFill>
                  <a:cs typeface="+mn-ea"/>
                  <a:sym typeface="+mn-lt"/>
                </a:rPr>
                <a:t>通过</a:t>
              </a:r>
              <a:endParaRPr lang="en-GB" sz="1050" b="1" dirty="0">
                <a:solidFill>
                  <a:schemeClr val="dk1">
                    <a:lumMod val="100000"/>
                  </a:schemeClr>
                </a:solidFill>
                <a:cs typeface="+mn-ea"/>
                <a:sym typeface="+mn-lt"/>
              </a:endParaRPr>
            </a:p>
          </p:txBody>
        </p:sp>
        <p:sp>
          <p:nvSpPr>
            <p:cNvPr id="7" name="Text Box 75"/>
            <p:cNvSpPr txBox="1">
              <a:spLocks noChangeArrowheads="1"/>
            </p:cNvSpPr>
            <p:nvPr/>
          </p:nvSpPr>
          <p:spPr bwMode="auto">
            <a:xfrm>
              <a:off x="499306" y="5025459"/>
              <a:ext cx="464344" cy="311427"/>
            </a:xfrm>
            <a:prstGeom prst="rect">
              <a:avLst/>
            </a:prstGeom>
            <a:noFill/>
            <a:ln w="12700" algn="ctr">
              <a:noFill/>
              <a:miter lim="800000"/>
            </a:ln>
          </p:spPr>
          <p:txBody>
            <a:bodyPr wrap="square" lIns="30375" tIns="30375" rIns="30375" bIns="30375">
              <a:spAutoFit/>
            </a:bodyPr>
            <a:lstStyle/>
            <a:p>
              <a:pPr>
                <a:lnSpc>
                  <a:spcPct val="120000"/>
                </a:lnSpc>
                <a:spcBef>
                  <a:spcPct val="0"/>
                </a:spcBef>
              </a:pPr>
              <a:r>
                <a:rPr lang="zh-CN" altLang="en-US" sz="1050" b="1" dirty="0">
                  <a:solidFill>
                    <a:schemeClr val="dk1">
                      <a:lumMod val="100000"/>
                    </a:schemeClr>
                  </a:solidFill>
                  <a:cs typeface="+mn-ea"/>
                  <a:sym typeface="+mn-lt"/>
                </a:rPr>
                <a:t>否</a:t>
              </a:r>
              <a:endParaRPr lang="en-GB" sz="1050" b="1" dirty="0">
                <a:solidFill>
                  <a:schemeClr val="dk1">
                    <a:lumMod val="100000"/>
                  </a:schemeClr>
                </a:solidFill>
                <a:cs typeface="+mn-ea"/>
                <a:sym typeface="+mn-lt"/>
              </a:endParaRPr>
            </a:p>
          </p:txBody>
        </p:sp>
        <p:cxnSp>
          <p:nvCxnSpPr>
            <p:cNvPr id="8" name="Straight Arrow Connector 8"/>
            <p:cNvCxnSpPr/>
            <p:nvPr/>
          </p:nvCxnSpPr>
          <p:spPr>
            <a:xfrm>
              <a:off x="6660863" y="1724522"/>
              <a:ext cx="8328" cy="3648694"/>
            </a:xfrm>
            <a:prstGeom prst="straightConnector1">
              <a:avLst/>
            </a:prstGeom>
            <a:noFill/>
            <a:ln w="38100" cap="flat" cmpd="sng" algn="ctr">
              <a:solidFill>
                <a:schemeClr val="tx1"/>
              </a:solidFill>
              <a:prstDash val="solid"/>
              <a:tailEnd type="triangle"/>
            </a:ln>
            <a:effectLst/>
          </p:spPr>
        </p:cxnSp>
        <p:sp>
          <p:nvSpPr>
            <p:cNvPr id="9" name="Text Box 78"/>
            <p:cNvSpPr txBox="1">
              <a:spLocks noChangeArrowheads="1"/>
            </p:cNvSpPr>
            <p:nvPr/>
          </p:nvSpPr>
          <p:spPr bwMode="auto">
            <a:xfrm>
              <a:off x="5035943" y="3585164"/>
              <a:ext cx="1001977" cy="500283"/>
            </a:xfrm>
            <a:prstGeom prst="rect">
              <a:avLst/>
            </a:prstGeom>
            <a:noFill/>
            <a:ln w="12700" algn="ctr">
              <a:noFill/>
              <a:miter lim="800000"/>
            </a:ln>
          </p:spPr>
          <p:txBody>
            <a:bodyPr wrap="square" lIns="30375" tIns="30375" rIns="30375" bIns="30375">
              <a:spAutoFit/>
            </a:bodyPr>
            <a:lstStyle/>
            <a:p>
              <a:pPr>
                <a:lnSpc>
                  <a:spcPct val="120000"/>
                </a:lnSpc>
                <a:spcBef>
                  <a:spcPct val="0"/>
                </a:spcBef>
              </a:pPr>
              <a:r>
                <a:rPr lang="zh-CN" altLang="en-US" sz="900" b="1" dirty="0">
                  <a:solidFill>
                    <a:schemeClr val="dk1">
                      <a:lumMod val="100000"/>
                    </a:schemeClr>
                  </a:solidFill>
                  <a:cs typeface="+mn-ea"/>
                  <a:sym typeface="+mn-lt"/>
                </a:rPr>
                <a:t>既不是</a:t>
              </a:r>
              <a:r>
                <a:rPr lang="en-GB" sz="900" b="1" dirty="0">
                  <a:solidFill>
                    <a:schemeClr val="dk1">
                      <a:lumMod val="100000"/>
                    </a:schemeClr>
                  </a:solidFill>
                  <a:cs typeface="+mn-ea"/>
                  <a:sym typeface="+mn-lt"/>
                </a:rPr>
                <a:t>(1) </a:t>
              </a:r>
              <a:r>
                <a:rPr lang="zh-CN" altLang="en-US" sz="900" b="1" dirty="0">
                  <a:solidFill>
                    <a:schemeClr val="dk1">
                      <a:lumMod val="100000"/>
                    </a:schemeClr>
                  </a:solidFill>
                  <a:cs typeface="+mn-ea"/>
                  <a:sym typeface="+mn-lt"/>
                </a:rPr>
                <a:t>也不是</a:t>
              </a:r>
              <a:r>
                <a:rPr lang="en-GB" sz="900" b="1" dirty="0">
                  <a:solidFill>
                    <a:schemeClr val="dk1">
                      <a:lumMod val="100000"/>
                    </a:schemeClr>
                  </a:solidFill>
                  <a:cs typeface="+mn-ea"/>
                  <a:sym typeface="+mn-lt"/>
                </a:rPr>
                <a:t>(2)</a:t>
              </a:r>
            </a:p>
          </p:txBody>
        </p:sp>
        <p:sp>
          <p:nvSpPr>
            <p:cNvPr id="10" name="Text Box 78"/>
            <p:cNvSpPr txBox="1">
              <a:spLocks noChangeArrowheads="1"/>
            </p:cNvSpPr>
            <p:nvPr/>
          </p:nvSpPr>
          <p:spPr bwMode="auto">
            <a:xfrm>
              <a:off x="2693464" y="3589395"/>
              <a:ext cx="1626413" cy="500283"/>
            </a:xfrm>
            <a:prstGeom prst="rect">
              <a:avLst/>
            </a:prstGeom>
            <a:noFill/>
            <a:ln w="12700" algn="ctr">
              <a:noFill/>
              <a:miter lim="800000"/>
            </a:ln>
          </p:spPr>
          <p:txBody>
            <a:bodyPr wrap="square" lIns="30375" tIns="30375" rIns="30375" bIns="30375">
              <a:spAutoFit/>
            </a:bodyPr>
            <a:lstStyle>
              <a:defPPr>
                <a:defRPr lang="en-US"/>
              </a:defPPr>
              <a:lvl1pPr>
                <a:spcBef>
                  <a:spcPct val="50000"/>
                </a:spcBef>
                <a:defRPr sz="1200" b="1">
                  <a:solidFill>
                    <a:schemeClr val="bg1"/>
                  </a:solidFill>
                </a:defRPr>
              </a:lvl1pPr>
            </a:lstStyle>
            <a:p>
              <a:pPr>
                <a:lnSpc>
                  <a:spcPct val="120000"/>
                </a:lnSpc>
                <a:spcBef>
                  <a:spcPct val="0"/>
                </a:spcBef>
              </a:pPr>
              <a:r>
                <a:rPr lang="zh-CN" altLang="en-US" sz="900" dirty="0">
                  <a:solidFill>
                    <a:schemeClr val="dk1">
                      <a:lumMod val="100000"/>
                    </a:schemeClr>
                  </a:solidFill>
                  <a:cs typeface="+mn-ea"/>
                  <a:sym typeface="+mn-lt"/>
                </a:rPr>
                <a:t>同时收取合同现金流及出售金融资产为目标的业务模式</a:t>
              </a:r>
              <a:endParaRPr lang="en-GB" sz="900" dirty="0">
                <a:solidFill>
                  <a:schemeClr val="dk1">
                    <a:lumMod val="100000"/>
                  </a:schemeClr>
                </a:solidFill>
                <a:cs typeface="+mn-ea"/>
                <a:sym typeface="+mn-lt"/>
              </a:endParaRPr>
            </a:p>
          </p:txBody>
        </p:sp>
        <p:sp>
          <p:nvSpPr>
            <p:cNvPr id="11" name="Oval 11"/>
            <p:cNvSpPr/>
            <p:nvPr/>
          </p:nvSpPr>
          <p:spPr>
            <a:xfrm>
              <a:off x="499306" y="3638764"/>
              <a:ext cx="385232" cy="286324"/>
            </a:xfrm>
            <a:prstGeom prst="ellipse">
              <a:avLst/>
            </a:prstGeom>
            <a:solidFill>
              <a:srgbClr val="FFFFFF"/>
            </a:solidFill>
            <a:ln>
              <a:noFill/>
            </a:ln>
            <a:effectLst/>
            <a:scene3d>
              <a:camera prst="orthographicFront">
                <a:rot lat="0" lon="0" rev="0"/>
              </a:camera>
              <a:lightRig rig="threePt" dir="t">
                <a:rot lat="0" lon="0" rev="1200000"/>
              </a:lightRig>
            </a:scene3d>
            <a:sp3d/>
          </p:spPr>
          <p:txBody>
            <a:bodyPr lIns="40500" tIns="40500" rIns="40500" bIns="40500" rtlCol="0" anchor="ctr"/>
            <a:lstStyle/>
            <a:p>
              <a:pPr algn="ctr">
                <a:lnSpc>
                  <a:spcPct val="120000"/>
                </a:lnSpc>
                <a:defRPr/>
              </a:pPr>
              <a:r>
                <a:rPr lang="en-GB" sz="1800" b="1" kern="0" dirty="0">
                  <a:solidFill>
                    <a:schemeClr val="dk1">
                      <a:lumMod val="100000"/>
                    </a:schemeClr>
                  </a:solidFill>
                  <a:cs typeface="+mn-ea"/>
                  <a:sym typeface="+mn-lt"/>
                </a:rPr>
                <a:t>1</a:t>
              </a:r>
            </a:p>
          </p:txBody>
        </p:sp>
        <p:sp>
          <p:nvSpPr>
            <p:cNvPr id="12" name="Oval 12"/>
            <p:cNvSpPr/>
            <p:nvPr/>
          </p:nvSpPr>
          <p:spPr>
            <a:xfrm>
              <a:off x="4583273" y="3646732"/>
              <a:ext cx="385232" cy="286324"/>
            </a:xfrm>
            <a:prstGeom prst="ellipse">
              <a:avLst/>
            </a:prstGeom>
            <a:solidFill>
              <a:srgbClr val="FFFFFF"/>
            </a:solidFill>
            <a:ln>
              <a:noFill/>
            </a:ln>
            <a:effectLst/>
            <a:scene3d>
              <a:camera prst="orthographicFront">
                <a:rot lat="0" lon="0" rev="0"/>
              </a:camera>
              <a:lightRig rig="threePt" dir="t">
                <a:rot lat="0" lon="0" rev="1200000"/>
              </a:lightRig>
            </a:scene3d>
            <a:sp3d/>
          </p:spPr>
          <p:txBody>
            <a:bodyPr lIns="40500" tIns="40500" rIns="40500" bIns="40500" rtlCol="0" anchor="ctr"/>
            <a:lstStyle/>
            <a:p>
              <a:pPr algn="ctr">
                <a:lnSpc>
                  <a:spcPct val="120000"/>
                </a:lnSpc>
                <a:defRPr/>
              </a:pPr>
              <a:r>
                <a:rPr lang="en-GB" sz="1800" b="1" kern="0" dirty="0">
                  <a:solidFill>
                    <a:schemeClr val="dk1">
                      <a:lumMod val="100000"/>
                    </a:schemeClr>
                  </a:solidFill>
                  <a:cs typeface="+mn-ea"/>
                  <a:sym typeface="+mn-lt"/>
                </a:rPr>
                <a:t>3</a:t>
              </a:r>
            </a:p>
          </p:txBody>
        </p:sp>
        <p:sp>
          <p:nvSpPr>
            <p:cNvPr id="13" name="Oval 13"/>
            <p:cNvSpPr/>
            <p:nvPr/>
          </p:nvSpPr>
          <p:spPr>
            <a:xfrm>
              <a:off x="2220308" y="3637909"/>
              <a:ext cx="385232" cy="286324"/>
            </a:xfrm>
            <a:prstGeom prst="ellipse">
              <a:avLst/>
            </a:prstGeom>
            <a:solidFill>
              <a:srgbClr val="FFFFFF"/>
            </a:solidFill>
            <a:ln>
              <a:noFill/>
            </a:ln>
            <a:effectLst/>
            <a:scene3d>
              <a:camera prst="orthographicFront">
                <a:rot lat="0" lon="0" rev="0"/>
              </a:camera>
              <a:lightRig rig="threePt" dir="t">
                <a:rot lat="0" lon="0" rev="1200000"/>
              </a:lightRig>
            </a:scene3d>
            <a:sp3d/>
          </p:spPr>
          <p:txBody>
            <a:bodyPr lIns="40500" tIns="40500" rIns="40500" bIns="40500" rtlCol="0" anchor="ctr"/>
            <a:lstStyle/>
            <a:p>
              <a:pPr algn="ctr">
                <a:lnSpc>
                  <a:spcPct val="120000"/>
                </a:lnSpc>
                <a:defRPr/>
              </a:pPr>
              <a:r>
                <a:rPr lang="en-GB" sz="1800" b="1" kern="0" dirty="0">
                  <a:solidFill>
                    <a:schemeClr val="dk1">
                      <a:lumMod val="100000"/>
                    </a:schemeClr>
                  </a:solidFill>
                  <a:cs typeface="+mn-ea"/>
                  <a:sym typeface="+mn-lt"/>
                </a:rPr>
                <a:t>2</a:t>
              </a:r>
            </a:p>
          </p:txBody>
        </p:sp>
        <p:sp>
          <p:nvSpPr>
            <p:cNvPr id="14" name="Text Box 75"/>
            <p:cNvSpPr txBox="1">
              <a:spLocks noChangeArrowheads="1"/>
            </p:cNvSpPr>
            <p:nvPr/>
          </p:nvSpPr>
          <p:spPr bwMode="auto">
            <a:xfrm>
              <a:off x="2215495" y="5025459"/>
              <a:ext cx="464344" cy="311427"/>
            </a:xfrm>
            <a:prstGeom prst="rect">
              <a:avLst/>
            </a:prstGeom>
            <a:noFill/>
            <a:ln w="12700" algn="ctr">
              <a:noFill/>
              <a:miter lim="800000"/>
            </a:ln>
          </p:spPr>
          <p:txBody>
            <a:bodyPr wrap="square" lIns="30375" tIns="30375" rIns="30375" bIns="30375">
              <a:spAutoFit/>
            </a:bodyPr>
            <a:lstStyle/>
            <a:p>
              <a:pPr>
                <a:lnSpc>
                  <a:spcPct val="120000"/>
                </a:lnSpc>
                <a:spcBef>
                  <a:spcPct val="0"/>
                </a:spcBef>
              </a:pPr>
              <a:r>
                <a:rPr lang="zh-CN" altLang="en-US" sz="1050" b="1" dirty="0">
                  <a:solidFill>
                    <a:schemeClr val="dk1">
                      <a:lumMod val="100000"/>
                    </a:schemeClr>
                  </a:solidFill>
                  <a:cs typeface="+mn-ea"/>
                  <a:sym typeface="+mn-lt"/>
                </a:rPr>
                <a:t>否</a:t>
              </a:r>
              <a:endParaRPr lang="en-GB" sz="1050" b="1" dirty="0">
                <a:solidFill>
                  <a:schemeClr val="dk1">
                    <a:lumMod val="100000"/>
                  </a:schemeClr>
                </a:solidFill>
                <a:cs typeface="+mn-ea"/>
                <a:sym typeface="+mn-lt"/>
              </a:endParaRPr>
            </a:p>
          </p:txBody>
        </p:sp>
        <p:sp>
          <p:nvSpPr>
            <p:cNvPr id="15" name="Text Box 75"/>
            <p:cNvSpPr txBox="1">
              <a:spLocks noChangeArrowheads="1"/>
            </p:cNvSpPr>
            <p:nvPr/>
          </p:nvSpPr>
          <p:spPr bwMode="auto">
            <a:xfrm>
              <a:off x="4087704" y="4449259"/>
              <a:ext cx="464344" cy="311427"/>
            </a:xfrm>
            <a:prstGeom prst="rect">
              <a:avLst/>
            </a:prstGeom>
            <a:noFill/>
            <a:ln w="12700" algn="ctr">
              <a:noFill/>
              <a:miter lim="800000"/>
            </a:ln>
          </p:spPr>
          <p:txBody>
            <a:bodyPr wrap="square" lIns="30375" tIns="30375" rIns="30375" bIns="30375">
              <a:spAutoFit/>
            </a:bodyPr>
            <a:lstStyle>
              <a:defPPr>
                <a:defRPr lang="en-US"/>
              </a:defPPr>
              <a:lvl1pPr>
                <a:spcBef>
                  <a:spcPct val="50000"/>
                </a:spcBef>
                <a:defRPr sz="1400" b="1">
                  <a:solidFill>
                    <a:schemeClr val="bg1"/>
                  </a:solidFill>
                </a:defRPr>
              </a:lvl1pPr>
            </a:lstStyle>
            <a:p>
              <a:pPr>
                <a:lnSpc>
                  <a:spcPct val="120000"/>
                </a:lnSpc>
                <a:spcBef>
                  <a:spcPct val="0"/>
                </a:spcBef>
              </a:pPr>
              <a:r>
                <a:rPr lang="zh-CN" altLang="en-US" sz="1050" dirty="0">
                  <a:solidFill>
                    <a:schemeClr val="dk1">
                      <a:lumMod val="100000"/>
                    </a:schemeClr>
                  </a:solidFill>
                  <a:cs typeface="+mn-ea"/>
                  <a:sym typeface="+mn-lt"/>
                </a:rPr>
                <a:t>是</a:t>
              </a:r>
              <a:endParaRPr lang="en-GB" sz="1050" dirty="0">
                <a:solidFill>
                  <a:schemeClr val="dk1">
                    <a:lumMod val="100000"/>
                  </a:schemeClr>
                </a:solidFill>
                <a:cs typeface="+mn-ea"/>
                <a:sym typeface="+mn-lt"/>
              </a:endParaRPr>
            </a:p>
          </p:txBody>
        </p:sp>
        <p:cxnSp>
          <p:nvCxnSpPr>
            <p:cNvPr id="16" name="Straight Arrow Connector 16"/>
            <p:cNvCxnSpPr/>
            <p:nvPr/>
          </p:nvCxnSpPr>
          <p:spPr>
            <a:xfrm flipH="1">
              <a:off x="2605539" y="4845372"/>
              <a:ext cx="709" cy="527845"/>
            </a:xfrm>
            <a:prstGeom prst="straightConnector1">
              <a:avLst/>
            </a:prstGeom>
            <a:noFill/>
            <a:ln w="38100" cap="flat" cmpd="sng" algn="ctr">
              <a:solidFill>
                <a:schemeClr val="tx1"/>
              </a:solidFill>
              <a:prstDash val="solid"/>
              <a:tailEnd type="triangle"/>
            </a:ln>
            <a:effectLst/>
          </p:spPr>
        </p:cxnSp>
        <p:sp>
          <p:nvSpPr>
            <p:cNvPr id="17" name="Rectangle 58"/>
            <p:cNvSpPr>
              <a:spLocks noChangeArrowheads="1"/>
            </p:cNvSpPr>
            <p:nvPr/>
          </p:nvSpPr>
          <p:spPr bwMode="auto">
            <a:xfrm>
              <a:off x="5343043" y="1412776"/>
              <a:ext cx="1872000" cy="360000"/>
            </a:xfrm>
            <a:prstGeom prst="rect">
              <a:avLst/>
            </a:prstGeom>
            <a:solidFill>
              <a:schemeClr val="bg2">
                <a:lumMod val="75000"/>
              </a:schemeClr>
            </a:solidFill>
            <a:ln w="9525">
              <a:solidFill>
                <a:schemeClr val="tx2"/>
              </a:solidFill>
              <a:miter lim="800000"/>
            </a:ln>
            <a:effectLst/>
          </p:spPr>
          <p:txBody>
            <a:bodyPr anchor="ctr"/>
            <a:lstStyle/>
            <a:p>
              <a:pPr algn="ctr">
                <a:lnSpc>
                  <a:spcPct val="120000"/>
                </a:lnSpc>
                <a:spcBef>
                  <a:spcPct val="0"/>
                </a:spcBef>
                <a:defRPr/>
              </a:pPr>
              <a:r>
                <a:rPr lang="zh-CN" altLang="en-US" sz="1200" b="1" kern="0" dirty="0">
                  <a:solidFill>
                    <a:schemeClr val="bg1"/>
                  </a:solidFill>
                  <a:cs typeface="+mn-ea"/>
                  <a:sym typeface="+mn-lt"/>
                </a:rPr>
                <a:t>衍生产品</a:t>
              </a:r>
              <a:endParaRPr lang="en-GB" sz="1200" b="1" kern="0" dirty="0">
                <a:solidFill>
                  <a:schemeClr val="bg1"/>
                </a:solidFill>
                <a:cs typeface="+mn-ea"/>
                <a:sym typeface="+mn-lt"/>
              </a:endParaRPr>
            </a:p>
          </p:txBody>
        </p:sp>
        <p:cxnSp>
          <p:nvCxnSpPr>
            <p:cNvPr id="18" name="Straight Connector 18"/>
            <p:cNvCxnSpPr/>
            <p:nvPr/>
          </p:nvCxnSpPr>
          <p:spPr>
            <a:xfrm>
              <a:off x="889348" y="3573016"/>
              <a:ext cx="0" cy="960040"/>
            </a:xfrm>
            <a:prstGeom prst="line">
              <a:avLst/>
            </a:prstGeom>
            <a:noFill/>
            <a:ln w="38100" cap="flat" cmpd="sng" algn="ctr">
              <a:solidFill>
                <a:schemeClr val="tx1"/>
              </a:solidFill>
              <a:prstDash val="solid"/>
            </a:ln>
            <a:effectLst/>
          </p:spPr>
        </p:cxnSp>
        <p:sp>
          <p:nvSpPr>
            <p:cNvPr id="19" name="Text Box 75"/>
            <p:cNvSpPr txBox="1">
              <a:spLocks noChangeArrowheads="1"/>
            </p:cNvSpPr>
            <p:nvPr/>
          </p:nvSpPr>
          <p:spPr bwMode="auto">
            <a:xfrm>
              <a:off x="7410684" y="4268778"/>
              <a:ext cx="464344" cy="311427"/>
            </a:xfrm>
            <a:prstGeom prst="rect">
              <a:avLst/>
            </a:prstGeom>
            <a:noFill/>
            <a:ln w="12700" algn="ctr">
              <a:noFill/>
              <a:miter lim="800000"/>
            </a:ln>
          </p:spPr>
          <p:txBody>
            <a:bodyPr wrap="square" lIns="30375" tIns="30375" rIns="30375" bIns="30375">
              <a:spAutoFit/>
            </a:bodyPr>
            <a:lstStyle>
              <a:defPPr>
                <a:defRPr lang="en-US"/>
              </a:defPPr>
              <a:lvl1pPr>
                <a:spcBef>
                  <a:spcPct val="50000"/>
                </a:spcBef>
                <a:defRPr sz="1400" b="1">
                  <a:solidFill>
                    <a:schemeClr val="tx1">
                      <a:lumMod val="50000"/>
                    </a:schemeClr>
                  </a:solidFill>
                </a:defRPr>
              </a:lvl1pPr>
            </a:lstStyle>
            <a:p>
              <a:pPr>
                <a:lnSpc>
                  <a:spcPct val="120000"/>
                </a:lnSpc>
                <a:spcBef>
                  <a:spcPct val="0"/>
                </a:spcBef>
              </a:pPr>
              <a:r>
                <a:rPr lang="zh-CN" altLang="en-US" sz="1050" dirty="0">
                  <a:solidFill>
                    <a:schemeClr val="dk1">
                      <a:lumMod val="100000"/>
                    </a:schemeClr>
                  </a:solidFill>
                  <a:cs typeface="+mn-ea"/>
                  <a:sym typeface="+mn-lt"/>
                </a:rPr>
                <a:t>否</a:t>
              </a:r>
              <a:endParaRPr lang="en-GB" sz="1050" dirty="0">
                <a:solidFill>
                  <a:schemeClr val="dk1">
                    <a:lumMod val="100000"/>
                  </a:schemeClr>
                </a:solidFill>
                <a:cs typeface="+mn-ea"/>
                <a:sym typeface="+mn-lt"/>
              </a:endParaRPr>
            </a:p>
          </p:txBody>
        </p:sp>
        <p:sp>
          <p:nvSpPr>
            <p:cNvPr id="20" name="Text Box 75"/>
            <p:cNvSpPr txBox="1">
              <a:spLocks noChangeArrowheads="1"/>
            </p:cNvSpPr>
            <p:nvPr/>
          </p:nvSpPr>
          <p:spPr bwMode="auto">
            <a:xfrm>
              <a:off x="8697416" y="5067796"/>
              <a:ext cx="464344" cy="311427"/>
            </a:xfrm>
            <a:prstGeom prst="rect">
              <a:avLst/>
            </a:prstGeom>
            <a:noFill/>
            <a:ln w="12700" algn="ctr">
              <a:noFill/>
              <a:miter lim="800000"/>
            </a:ln>
          </p:spPr>
          <p:txBody>
            <a:bodyPr wrap="square" lIns="30375" tIns="30375" rIns="30375" bIns="30375">
              <a:spAutoFit/>
            </a:bodyPr>
            <a:lstStyle>
              <a:defPPr>
                <a:defRPr lang="en-US"/>
              </a:defPPr>
              <a:lvl1pPr>
                <a:spcBef>
                  <a:spcPct val="50000"/>
                </a:spcBef>
                <a:defRPr sz="1400" b="1">
                  <a:solidFill>
                    <a:schemeClr val="tx1">
                      <a:lumMod val="50000"/>
                    </a:schemeClr>
                  </a:solidFill>
                </a:defRPr>
              </a:lvl1pPr>
            </a:lstStyle>
            <a:p>
              <a:pPr>
                <a:lnSpc>
                  <a:spcPct val="120000"/>
                </a:lnSpc>
                <a:spcBef>
                  <a:spcPct val="0"/>
                </a:spcBef>
              </a:pPr>
              <a:r>
                <a:rPr lang="zh-CN" altLang="en-US" sz="1050" dirty="0">
                  <a:solidFill>
                    <a:schemeClr val="dk1">
                      <a:lumMod val="100000"/>
                    </a:schemeClr>
                  </a:solidFill>
                  <a:cs typeface="+mn-ea"/>
                  <a:sym typeface="+mn-lt"/>
                </a:rPr>
                <a:t>是</a:t>
              </a:r>
              <a:endParaRPr lang="en-GB" sz="1050" dirty="0">
                <a:solidFill>
                  <a:schemeClr val="dk1">
                    <a:lumMod val="100000"/>
                  </a:schemeClr>
                </a:solidFill>
                <a:cs typeface="+mn-ea"/>
                <a:sym typeface="+mn-lt"/>
              </a:endParaRPr>
            </a:p>
          </p:txBody>
        </p:sp>
        <p:cxnSp>
          <p:nvCxnSpPr>
            <p:cNvPr id="21" name="Straight Arrow Connector 21"/>
            <p:cNvCxnSpPr/>
            <p:nvPr/>
          </p:nvCxnSpPr>
          <p:spPr>
            <a:xfrm>
              <a:off x="9243477" y="4845372"/>
              <a:ext cx="0" cy="527845"/>
            </a:xfrm>
            <a:prstGeom prst="straightConnector1">
              <a:avLst/>
            </a:prstGeom>
            <a:noFill/>
            <a:ln w="38100" cap="flat" cmpd="sng" algn="ctr">
              <a:solidFill>
                <a:schemeClr val="tx1"/>
              </a:solidFill>
              <a:prstDash val="solid"/>
              <a:tailEnd type="triangle"/>
            </a:ln>
            <a:effectLst/>
          </p:spPr>
        </p:cxnSp>
        <p:sp>
          <p:nvSpPr>
            <p:cNvPr id="22" name="Rectangle 69"/>
            <p:cNvSpPr>
              <a:spLocks noChangeArrowheads="1"/>
            </p:cNvSpPr>
            <p:nvPr/>
          </p:nvSpPr>
          <p:spPr bwMode="auto">
            <a:xfrm>
              <a:off x="499305" y="5373216"/>
              <a:ext cx="1388623" cy="1035243"/>
            </a:xfrm>
            <a:prstGeom prst="rect">
              <a:avLst/>
            </a:prstGeom>
            <a:solidFill>
              <a:schemeClr val="bg1">
                <a:lumMod val="95000"/>
              </a:schemeClr>
            </a:solidFill>
            <a:ln w="25400">
              <a:noFill/>
              <a:miter lim="800000"/>
            </a:ln>
          </p:spPr>
          <p:txBody>
            <a:bodyPr anchor="ctr"/>
            <a:lstStyle/>
            <a:p>
              <a:pPr algn="ctr">
                <a:lnSpc>
                  <a:spcPct val="120000"/>
                </a:lnSpc>
                <a:spcBef>
                  <a:spcPct val="0"/>
                </a:spcBef>
                <a:defRPr/>
              </a:pPr>
              <a:r>
                <a:rPr lang="zh-CN" altLang="en-US" sz="1200" b="1" kern="0" dirty="0">
                  <a:solidFill>
                    <a:schemeClr val="dk1">
                      <a:lumMod val="100000"/>
                    </a:schemeClr>
                  </a:solidFill>
                  <a:cs typeface="+mn-ea"/>
                  <a:sym typeface="+mn-lt"/>
                </a:rPr>
                <a:t>摊余成本法</a:t>
              </a:r>
              <a:endParaRPr lang="en-US" sz="1200" b="1" kern="0" dirty="0">
                <a:solidFill>
                  <a:schemeClr val="dk1">
                    <a:lumMod val="100000"/>
                  </a:schemeClr>
                </a:solidFill>
                <a:cs typeface="+mn-ea"/>
                <a:sym typeface="+mn-lt"/>
              </a:endParaRPr>
            </a:p>
          </p:txBody>
        </p:sp>
        <p:sp>
          <p:nvSpPr>
            <p:cNvPr id="23" name="Rectangle 23"/>
            <p:cNvSpPr>
              <a:spLocks noChangeArrowheads="1"/>
            </p:cNvSpPr>
            <p:nvPr/>
          </p:nvSpPr>
          <p:spPr bwMode="auto">
            <a:xfrm>
              <a:off x="5499061" y="5386864"/>
              <a:ext cx="1833000" cy="1017405"/>
            </a:xfrm>
            <a:prstGeom prst="rect">
              <a:avLst/>
            </a:prstGeom>
            <a:solidFill>
              <a:schemeClr val="bg1">
                <a:lumMod val="95000"/>
              </a:schemeClr>
            </a:solidFill>
            <a:ln w="25400">
              <a:noFill/>
              <a:miter lim="800000"/>
            </a:ln>
          </p:spPr>
          <p:txBody>
            <a:bodyPr anchor="ctr"/>
            <a:lstStyle/>
            <a:p>
              <a:pPr algn="ctr">
                <a:lnSpc>
                  <a:spcPct val="120000"/>
                </a:lnSpc>
                <a:spcBef>
                  <a:spcPct val="0"/>
                </a:spcBef>
                <a:defRPr/>
              </a:pPr>
              <a:r>
                <a:rPr lang="zh-CN" altLang="en-US" sz="1200" b="1" kern="0" dirty="0">
                  <a:solidFill>
                    <a:schemeClr val="dk1">
                      <a:lumMod val="100000"/>
                    </a:schemeClr>
                  </a:solidFill>
                  <a:cs typeface="+mn-ea"/>
                  <a:sym typeface="+mn-lt"/>
                </a:rPr>
                <a:t>以公允价值计量且其变动计入当期损益的金融资产（</a:t>
              </a:r>
              <a:r>
                <a:rPr lang="en-US" altLang="zh-CN" sz="1200" b="1" kern="0" dirty="0">
                  <a:solidFill>
                    <a:schemeClr val="dk1">
                      <a:lumMod val="100000"/>
                    </a:schemeClr>
                  </a:solidFill>
                  <a:cs typeface="+mn-ea"/>
                  <a:sym typeface="+mn-lt"/>
                </a:rPr>
                <a:t>FVTPL</a:t>
              </a:r>
              <a:r>
                <a:rPr lang="zh-CN" altLang="en-US" sz="1200" b="1" kern="0" dirty="0">
                  <a:solidFill>
                    <a:schemeClr val="dk1">
                      <a:lumMod val="100000"/>
                    </a:schemeClr>
                  </a:solidFill>
                  <a:cs typeface="+mn-ea"/>
                  <a:sym typeface="+mn-lt"/>
                </a:rPr>
                <a:t>）</a:t>
              </a:r>
              <a:endParaRPr lang="en-US" sz="1200" b="1" kern="0" dirty="0">
                <a:solidFill>
                  <a:schemeClr val="dk1">
                    <a:lumMod val="100000"/>
                  </a:schemeClr>
                </a:solidFill>
                <a:cs typeface="+mn-ea"/>
                <a:sym typeface="+mn-lt"/>
              </a:endParaRPr>
            </a:p>
          </p:txBody>
        </p:sp>
        <p:sp>
          <p:nvSpPr>
            <p:cNvPr id="24" name="Rectangle 24"/>
            <p:cNvSpPr>
              <a:spLocks noChangeArrowheads="1"/>
            </p:cNvSpPr>
            <p:nvPr/>
          </p:nvSpPr>
          <p:spPr bwMode="auto">
            <a:xfrm>
              <a:off x="1996701" y="5373216"/>
              <a:ext cx="2541846" cy="1035243"/>
            </a:xfrm>
            <a:prstGeom prst="rect">
              <a:avLst/>
            </a:prstGeom>
            <a:solidFill>
              <a:schemeClr val="bg1">
                <a:lumMod val="95000"/>
              </a:schemeClr>
            </a:solidFill>
            <a:ln w="19050">
              <a:noFill/>
              <a:miter lim="800000"/>
            </a:ln>
            <a:effectLst/>
          </p:spPr>
          <p:txBody>
            <a:bodyPr anchor="ctr"/>
            <a:lstStyle/>
            <a:p>
              <a:pPr algn="ctr">
                <a:lnSpc>
                  <a:spcPct val="120000"/>
                </a:lnSpc>
                <a:spcBef>
                  <a:spcPct val="0"/>
                </a:spcBef>
                <a:defRPr/>
              </a:pPr>
              <a:r>
                <a:rPr lang="zh-CN" altLang="en-US" sz="1200" b="1" kern="0" dirty="0">
                  <a:solidFill>
                    <a:schemeClr val="dk1">
                      <a:lumMod val="100000"/>
                    </a:schemeClr>
                  </a:solidFill>
                  <a:cs typeface="+mn-ea"/>
                  <a:sym typeface="+mn-lt"/>
                </a:rPr>
                <a:t>以公允价值计量且其变动计入其他综合收益</a:t>
              </a:r>
              <a:r>
                <a:rPr lang="en-US" sz="1200" b="1" kern="0" dirty="0">
                  <a:solidFill>
                    <a:schemeClr val="dk1">
                      <a:lumMod val="100000"/>
                    </a:schemeClr>
                  </a:solidFill>
                  <a:cs typeface="+mn-ea"/>
                  <a:sym typeface="+mn-lt"/>
                </a:rPr>
                <a:t>(</a:t>
              </a:r>
              <a:r>
                <a:rPr lang="zh-CN" altLang="en-US" sz="1200" b="1" kern="0" dirty="0">
                  <a:solidFill>
                    <a:schemeClr val="dk1">
                      <a:lumMod val="100000"/>
                    </a:schemeClr>
                  </a:solidFill>
                  <a:cs typeface="+mn-ea"/>
                  <a:sym typeface="+mn-lt"/>
                </a:rPr>
                <a:t>可转回</a:t>
              </a:r>
              <a:r>
                <a:rPr lang="en-US" sz="1200" b="1" kern="0" dirty="0">
                  <a:solidFill>
                    <a:schemeClr val="dk1">
                      <a:lumMod val="100000"/>
                    </a:schemeClr>
                  </a:solidFill>
                  <a:cs typeface="+mn-ea"/>
                  <a:sym typeface="+mn-lt"/>
                </a:rPr>
                <a:t>)</a:t>
              </a:r>
            </a:p>
            <a:p>
              <a:pPr algn="ctr">
                <a:lnSpc>
                  <a:spcPct val="120000"/>
                </a:lnSpc>
                <a:spcBef>
                  <a:spcPct val="0"/>
                </a:spcBef>
                <a:defRPr/>
              </a:pPr>
              <a:r>
                <a:rPr lang="zh-CN" altLang="en-US" sz="1200" b="1" kern="0" dirty="0">
                  <a:solidFill>
                    <a:schemeClr val="dk1">
                      <a:lumMod val="100000"/>
                    </a:schemeClr>
                  </a:solidFill>
                  <a:cs typeface="+mn-ea"/>
                  <a:sym typeface="+mn-lt"/>
                </a:rPr>
                <a:t>（</a:t>
              </a:r>
              <a:r>
                <a:rPr lang="en-US" altLang="zh-CN" sz="1200" b="1" kern="0" dirty="0">
                  <a:solidFill>
                    <a:schemeClr val="dk1">
                      <a:lumMod val="100000"/>
                    </a:schemeClr>
                  </a:solidFill>
                  <a:cs typeface="+mn-ea"/>
                  <a:sym typeface="+mn-lt"/>
                </a:rPr>
                <a:t>FVOCI</a:t>
              </a:r>
              <a:r>
                <a:rPr lang="zh-CN" altLang="en-US" sz="1200" b="1" kern="0" dirty="0">
                  <a:solidFill>
                    <a:schemeClr val="dk1">
                      <a:lumMod val="100000"/>
                    </a:schemeClr>
                  </a:solidFill>
                  <a:cs typeface="+mn-ea"/>
                  <a:sym typeface="+mn-lt"/>
                </a:rPr>
                <a:t>）</a:t>
              </a:r>
              <a:endParaRPr lang="en-US" sz="1200" b="1" kern="0" dirty="0">
                <a:solidFill>
                  <a:schemeClr val="dk1">
                    <a:lumMod val="100000"/>
                  </a:schemeClr>
                </a:solidFill>
                <a:cs typeface="+mn-ea"/>
                <a:sym typeface="+mn-lt"/>
              </a:endParaRPr>
            </a:p>
          </p:txBody>
        </p:sp>
        <p:sp>
          <p:nvSpPr>
            <p:cNvPr id="25" name="Rectangle 72"/>
            <p:cNvSpPr>
              <a:spLocks noChangeArrowheads="1"/>
            </p:cNvSpPr>
            <p:nvPr/>
          </p:nvSpPr>
          <p:spPr bwMode="auto">
            <a:xfrm>
              <a:off x="7681448" y="5373216"/>
              <a:ext cx="1952070" cy="1035243"/>
            </a:xfrm>
            <a:prstGeom prst="rect">
              <a:avLst/>
            </a:prstGeom>
            <a:solidFill>
              <a:schemeClr val="bg1">
                <a:lumMod val="95000"/>
              </a:schemeClr>
            </a:solidFill>
            <a:ln w="19050">
              <a:noFill/>
              <a:miter lim="800000"/>
            </a:ln>
            <a:effectLst/>
          </p:spPr>
          <p:txBody>
            <a:bodyPr anchor="ctr"/>
            <a:lstStyle/>
            <a:p>
              <a:pPr algn="ctr">
                <a:lnSpc>
                  <a:spcPct val="120000"/>
                </a:lnSpc>
                <a:spcBef>
                  <a:spcPct val="0"/>
                </a:spcBef>
                <a:defRPr/>
              </a:pPr>
              <a:r>
                <a:rPr lang="zh-CN" altLang="en-US" sz="1200" b="1" kern="0" dirty="0">
                  <a:solidFill>
                    <a:schemeClr val="dk1">
                      <a:lumMod val="100000"/>
                    </a:schemeClr>
                  </a:solidFill>
                  <a:cs typeface="+mn-ea"/>
                  <a:sym typeface="+mn-lt"/>
                </a:rPr>
                <a:t>以公允价值计量且其变动计入其他综合收益</a:t>
              </a:r>
              <a:r>
                <a:rPr lang="en-US" sz="1200" b="1" kern="0" dirty="0">
                  <a:solidFill>
                    <a:schemeClr val="dk1">
                      <a:lumMod val="100000"/>
                    </a:schemeClr>
                  </a:solidFill>
                  <a:cs typeface="+mn-ea"/>
                  <a:sym typeface="+mn-lt"/>
                </a:rPr>
                <a:t>(</a:t>
              </a:r>
              <a:r>
                <a:rPr lang="zh-CN" altLang="en-US" sz="1200" b="1" kern="0" dirty="0">
                  <a:solidFill>
                    <a:schemeClr val="dk1">
                      <a:lumMod val="100000"/>
                    </a:schemeClr>
                  </a:solidFill>
                  <a:cs typeface="+mn-ea"/>
                  <a:sym typeface="+mn-lt"/>
                </a:rPr>
                <a:t>不可转回</a:t>
              </a:r>
              <a:r>
                <a:rPr lang="en-US" sz="1200" b="1" kern="0" dirty="0">
                  <a:solidFill>
                    <a:schemeClr val="dk1">
                      <a:lumMod val="100000"/>
                    </a:schemeClr>
                  </a:solidFill>
                  <a:cs typeface="+mn-ea"/>
                  <a:sym typeface="+mn-lt"/>
                </a:rPr>
                <a:t>)</a:t>
              </a:r>
              <a:r>
                <a:rPr lang="zh-CN" altLang="en-US" sz="1200" b="1" kern="0" dirty="0">
                  <a:solidFill>
                    <a:schemeClr val="dk1">
                      <a:lumMod val="100000"/>
                    </a:schemeClr>
                  </a:solidFill>
                  <a:cs typeface="+mn-ea"/>
                  <a:sym typeface="+mn-lt"/>
                </a:rPr>
                <a:t>（</a:t>
              </a:r>
              <a:r>
                <a:rPr lang="en-US" altLang="zh-CN" sz="1200" b="1" kern="0" dirty="0">
                  <a:solidFill>
                    <a:schemeClr val="dk1">
                      <a:lumMod val="100000"/>
                    </a:schemeClr>
                  </a:solidFill>
                  <a:cs typeface="+mn-ea"/>
                  <a:sym typeface="+mn-lt"/>
                </a:rPr>
                <a:t>FVOCI</a:t>
              </a:r>
              <a:r>
                <a:rPr lang="zh-CN" altLang="en-US" sz="1200" b="1" kern="0" dirty="0">
                  <a:solidFill>
                    <a:schemeClr val="dk1">
                      <a:lumMod val="100000"/>
                    </a:schemeClr>
                  </a:solidFill>
                  <a:cs typeface="+mn-ea"/>
                  <a:sym typeface="+mn-lt"/>
                </a:rPr>
                <a:t>）</a:t>
              </a:r>
              <a:endParaRPr lang="en-US" sz="1200" b="1" kern="0" dirty="0">
                <a:solidFill>
                  <a:schemeClr val="dk1">
                    <a:lumMod val="100000"/>
                  </a:schemeClr>
                </a:solidFill>
                <a:cs typeface="+mn-ea"/>
                <a:sym typeface="+mn-lt"/>
              </a:endParaRPr>
            </a:p>
          </p:txBody>
        </p:sp>
        <p:cxnSp>
          <p:nvCxnSpPr>
            <p:cNvPr id="26" name="Elbow Connector 26"/>
            <p:cNvCxnSpPr/>
            <p:nvPr/>
          </p:nvCxnSpPr>
          <p:spPr>
            <a:xfrm rot="16200000" flipH="1">
              <a:off x="3914405" y="392971"/>
              <a:ext cx="260944" cy="3003000"/>
            </a:xfrm>
            <a:prstGeom prst="bentConnector3">
              <a:avLst/>
            </a:prstGeom>
            <a:noFill/>
            <a:ln w="38100" cap="flat" cmpd="sng" algn="ctr">
              <a:solidFill>
                <a:schemeClr val="tx1"/>
              </a:solidFill>
              <a:prstDash val="solid"/>
            </a:ln>
            <a:effectLst/>
          </p:spPr>
        </p:cxnSp>
        <p:cxnSp>
          <p:nvCxnSpPr>
            <p:cNvPr id="27" name="Straight Arrow Connector 27"/>
            <p:cNvCxnSpPr/>
            <p:nvPr/>
          </p:nvCxnSpPr>
          <p:spPr>
            <a:xfrm>
              <a:off x="6123130" y="2588618"/>
              <a:ext cx="0" cy="2798246"/>
            </a:xfrm>
            <a:prstGeom prst="straightConnector1">
              <a:avLst/>
            </a:prstGeom>
            <a:noFill/>
            <a:ln w="38100" cap="flat" cmpd="sng" algn="ctr">
              <a:solidFill>
                <a:schemeClr val="tx1"/>
              </a:solidFill>
              <a:prstDash val="solid"/>
              <a:tailEnd type="triangle"/>
            </a:ln>
            <a:effectLst/>
          </p:spPr>
        </p:cxnSp>
        <p:sp>
          <p:nvSpPr>
            <p:cNvPr id="28" name="Text Box 78"/>
            <p:cNvSpPr txBox="1">
              <a:spLocks noChangeArrowheads="1"/>
            </p:cNvSpPr>
            <p:nvPr/>
          </p:nvSpPr>
          <p:spPr bwMode="auto">
            <a:xfrm>
              <a:off x="6143272" y="2531520"/>
              <a:ext cx="517591" cy="311427"/>
            </a:xfrm>
            <a:prstGeom prst="rect">
              <a:avLst/>
            </a:prstGeom>
            <a:noFill/>
            <a:ln w="12700" algn="ctr">
              <a:noFill/>
              <a:miter lim="800000"/>
            </a:ln>
          </p:spPr>
          <p:txBody>
            <a:bodyPr wrap="square" lIns="30375" tIns="30375" rIns="30375" bIns="30375">
              <a:spAutoFit/>
            </a:bodyPr>
            <a:lstStyle/>
            <a:p>
              <a:pPr>
                <a:lnSpc>
                  <a:spcPct val="120000"/>
                </a:lnSpc>
                <a:spcBef>
                  <a:spcPct val="0"/>
                </a:spcBef>
              </a:pPr>
              <a:r>
                <a:rPr lang="zh-CN" altLang="en-US" sz="1050" b="1" dirty="0">
                  <a:solidFill>
                    <a:schemeClr val="dk1">
                      <a:lumMod val="100000"/>
                    </a:schemeClr>
                  </a:solidFill>
                  <a:cs typeface="+mn-ea"/>
                  <a:sym typeface="+mn-lt"/>
                </a:rPr>
                <a:t>未通过</a:t>
              </a:r>
              <a:endParaRPr lang="en-GB" sz="1050" b="1" dirty="0">
                <a:solidFill>
                  <a:schemeClr val="dk1">
                    <a:lumMod val="100000"/>
                  </a:schemeClr>
                </a:solidFill>
                <a:cs typeface="+mn-ea"/>
                <a:sym typeface="+mn-lt"/>
              </a:endParaRPr>
            </a:p>
          </p:txBody>
        </p:sp>
        <p:sp>
          <p:nvSpPr>
            <p:cNvPr id="29" name="Text Box 78"/>
            <p:cNvSpPr txBox="1">
              <a:spLocks noChangeArrowheads="1"/>
            </p:cNvSpPr>
            <p:nvPr/>
          </p:nvSpPr>
          <p:spPr bwMode="auto">
            <a:xfrm>
              <a:off x="967358" y="3585164"/>
              <a:ext cx="1029345" cy="500283"/>
            </a:xfrm>
            <a:prstGeom prst="rect">
              <a:avLst/>
            </a:prstGeom>
            <a:noFill/>
            <a:ln w="12700" algn="ctr">
              <a:noFill/>
              <a:miter lim="800000"/>
            </a:ln>
          </p:spPr>
          <p:txBody>
            <a:bodyPr wrap="square" lIns="30375" tIns="30375" rIns="30375" bIns="30375">
              <a:spAutoFit/>
            </a:bodyPr>
            <a:lstStyle>
              <a:defPPr>
                <a:defRPr lang="en-US"/>
              </a:defPPr>
              <a:lvl1pPr>
                <a:spcBef>
                  <a:spcPct val="50000"/>
                </a:spcBef>
                <a:defRPr sz="1200" b="1">
                  <a:solidFill>
                    <a:schemeClr val="bg1"/>
                  </a:solidFill>
                </a:defRPr>
              </a:lvl1pPr>
            </a:lstStyle>
            <a:p>
              <a:pPr>
                <a:lnSpc>
                  <a:spcPct val="120000"/>
                </a:lnSpc>
                <a:spcBef>
                  <a:spcPct val="0"/>
                </a:spcBef>
              </a:pPr>
              <a:r>
                <a:rPr lang="zh-CN" altLang="en-US" sz="900" dirty="0">
                  <a:solidFill>
                    <a:schemeClr val="dk1">
                      <a:lumMod val="100000"/>
                    </a:schemeClr>
                  </a:solidFill>
                  <a:cs typeface="+mn-ea"/>
                  <a:sym typeface="+mn-lt"/>
                </a:rPr>
                <a:t>持有收取合同现金流</a:t>
              </a:r>
              <a:endParaRPr lang="en-GB" sz="900" dirty="0">
                <a:solidFill>
                  <a:schemeClr val="dk1">
                    <a:lumMod val="100000"/>
                  </a:schemeClr>
                </a:solidFill>
                <a:cs typeface="+mn-ea"/>
                <a:sym typeface="+mn-lt"/>
              </a:endParaRPr>
            </a:p>
          </p:txBody>
        </p:sp>
        <p:cxnSp>
          <p:nvCxnSpPr>
            <p:cNvPr id="30" name="Straight Arrow Connector 30"/>
            <p:cNvCxnSpPr/>
            <p:nvPr/>
          </p:nvCxnSpPr>
          <p:spPr>
            <a:xfrm>
              <a:off x="890057" y="4845372"/>
              <a:ext cx="0" cy="527845"/>
            </a:xfrm>
            <a:prstGeom prst="straightConnector1">
              <a:avLst/>
            </a:prstGeom>
            <a:noFill/>
            <a:ln w="38100" cap="flat" cmpd="sng" algn="ctr">
              <a:solidFill>
                <a:schemeClr val="tx1"/>
              </a:solidFill>
              <a:prstDash val="solid"/>
              <a:tailEnd type="triangle"/>
            </a:ln>
            <a:effectLst/>
          </p:spPr>
        </p:cxnSp>
        <p:cxnSp>
          <p:nvCxnSpPr>
            <p:cNvPr id="31" name="Straight Connector 31"/>
            <p:cNvCxnSpPr/>
            <p:nvPr/>
          </p:nvCxnSpPr>
          <p:spPr>
            <a:xfrm>
              <a:off x="2605539" y="3573016"/>
              <a:ext cx="0" cy="900000"/>
            </a:xfrm>
            <a:prstGeom prst="line">
              <a:avLst/>
            </a:prstGeom>
            <a:noFill/>
            <a:ln w="38100" cap="flat" cmpd="sng" algn="ctr">
              <a:solidFill>
                <a:schemeClr val="tx1"/>
              </a:solidFill>
              <a:prstDash val="solid"/>
            </a:ln>
            <a:effectLst/>
          </p:spPr>
        </p:cxnSp>
        <p:sp>
          <p:nvSpPr>
            <p:cNvPr id="32" name="Rectangle 63"/>
            <p:cNvSpPr>
              <a:spLocks noChangeArrowheads="1"/>
            </p:cNvSpPr>
            <p:nvPr/>
          </p:nvSpPr>
          <p:spPr bwMode="gray">
            <a:xfrm>
              <a:off x="499305" y="4478253"/>
              <a:ext cx="3347042" cy="504000"/>
            </a:xfrm>
            <a:prstGeom prst="rect">
              <a:avLst/>
            </a:prstGeom>
            <a:solidFill>
              <a:srgbClr val="7030A0"/>
            </a:solidFill>
            <a:ln>
              <a:noFill/>
              <a:prstDash val="sysDash"/>
            </a:ln>
            <a:effectLst/>
            <a:scene3d>
              <a:camera prst="orthographicFront">
                <a:rot lat="0" lon="0" rev="0"/>
              </a:camera>
              <a:lightRig rig="threePt" dir="t">
                <a:rot lat="0" lon="0" rev="1200000"/>
              </a:lightRig>
            </a:scene3d>
            <a:sp3d/>
          </p:spPr>
          <p:txBody>
            <a:bodyPr anchor="ctr"/>
            <a:lstStyle/>
            <a:p>
              <a:pPr algn="ctr">
                <a:lnSpc>
                  <a:spcPct val="120000"/>
                </a:lnSpc>
                <a:spcBef>
                  <a:spcPct val="0"/>
                </a:spcBef>
                <a:defRPr/>
              </a:pPr>
              <a:r>
                <a:rPr lang="zh-CN" altLang="en-US" sz="1200" b="1" kern="0" dirty="0">
                  <a:solidFill>
                    <a:schemeClr val="bg1"/>
                  </a:solidFill>
                  <a:cs typeface="+mn-ea"/>
                  <a:sym typeface="+mn-lt"/>
                </a:rPr>
                <a:t>是否行使公允价值选择权</a:t>
              </a:r>
              <a:r>
                <a:rPr lang="en-US" sz="1200" b="1" kern="0" dirty="0">
                  <a:solidFill>
                    <a:schemeClr val="bg1"/>
                  </a:solidFill>
                  <a:cs typeface="+mn-ea"/>
                  <a:sym typeface="+mn-lt"/>
                </a:rPr>
                <a:t> ? </a:t>
              </a:r>
            </a:p>
          </p:txBody>
        </p:sp>
        <p:sp>
          <p:nvSpPr>
            <p:cNvPr id="33" name="Text Box 78"/>
            <p:cNvSpPr txBox="1">
              <a:spLocks noChangeArrowheads="1"/>
            </p:cNvSpPr>
            <p:nvPr/>
          </p:nvSpPr>
          <p:spPr bwMode="auto">
            <a:xfrm>
              <a:off x="6689331" y="2531520"/>
              <a:ext cx="525712" cy="311427"/>
            </a:xfrm>
            <a:prstGeom prst="rect">
              <a:avLst/>
            </a:prstGeom>
            <a:noFill/>
            <a:ln w="12700" algn="ctr">
              <a:noFill/>
              <a:miter lim="800000"/>
            </a:ln>
          </p:spPr>
          <p:txBody>
            <a:bodyPr wrap="square" lIns="30375" tIns="30375" rIns="30375" bIns="30375">
              <a:spAutoFit/>
            </a:bodyPr>
            <a:lstStyle/>
            <a:p>
              <a:pPr>
                <a:lnSpc>
                  <a:spcPct val="120000"/>
                </a:lnSpc>
                <a:spcBef>
                  <a:spcPct val="0"/>
                </a:spcBef>
              </a:pPr>
              <a:r>
                <a:rPr lang="zh-CN" altLang="en-US" sz="1050" b="1" dirty="0">
                  <a:solidFill>
                    <a:schemeClr val="dk1">
                      <a:lumMod val="100000"/>
                    </a:schemeClr>
                  </a:solidFill>
                  <a:cs typeface="+mn-ea"/>
                  <a:sym typeface="+mn-lt"/>
                </a:rPr>
                <a:t>未通过</a:t>
              </a:r>
              <a:endParaRPr lang="en-GB" sz="1050" b="1" dirty="0">
                <a:solidFill>
                  <a:schemeClr val="dk1">
                    <a:lumMod val="100000"/>
                  </a:schemeClr>
                </a:solidFill>
                <a:cs typeface="+mn-ea"/>
                <a:sym typeface="+mn-lt"/>
              </a:endParaRPr>
            </a:p>
          </p:txBody>
        </p:sp>
        <p:cxnSp>
          <p:nvCxnSpPr>
            <p:cNvPr id="34" name="Elbow Connector 34"/>
            <p:cNvCxnSpPr/>
            <p:nvPr/>
          </p:nvCxnSpPr>
          <p:spPr>
            <a:xfrm rot="5400000">
              <a:off x="7940296" y="1011358"/>
              <a:ext cx="337100" cy="1716000"/>
            </a:xfrm>
            <a:prstGeom prst="bentConnector3">
              <a:avLst>
                <a:gd name="adj1" fmla="val 50000"/>
              </a:avLst>
            </a:prstGeom>
            <a:noFill/>
            <a:ln w="38100" cap="flat" cmpd="sng" algn="ctr">
              <a:solidFill>
                <a:schemeClr val="tx1"/>
              </a:solidFill>
              <a:prstDash val="solid"/>
            </a:ln>
            <a:effectLst/>
          </p:spPr>
        </p:cxnSp>
        <p:sp>
          <p:nvSpPr>
            <p:cNvPr id="35" name="Rectangle 35"/>
            <p:cNvSpPr/>
            <p:nvPr/>
          </p:nvSpPr>
          <p:spPr>
            <a:xfrm>
              <a:off x="7208051" y="2109876"/>
              <a:ext cx="616147" cy="316600"/>
            </a:xfrm>
            <a:prstGeom prst="rect">
              <a:avLst/>
            </a:prstGeom>
            <a:noFill/>
            <a:ln w="25400" cap="flat" cmpd="sng" algn="ctr">
              <a:noFill/>
              <a:prstDash val="solid"/>
            </a:ln>
            <a:effectLst/>
          </p:spPr>
          <p:txBody>
            <a:bodyPr lIns="40500" tIns="40500" rIns="40500" bIns="40500" rtlCol="0" anchor="ctr"/>
            <a:lstStyle/>
            <a:p>
              <a:pPr algn="ctr">
                <a:lnSpc>
                  <a:spcPct val="120000"/>
                </a:lnSpc>
                <a:defRPr/>
              </a:pPr>
              <a:endParaRPr lang="en-GB" sz="1800" kern="0" dirty="0">
                <a:cs typeface="+mn-ea"/>
                <a:sym typeface="+mn-lt"/>
              </a:endParaRPr>
            </a:p>
          </p:txBody>
        </p:sp>
        <p:cxnSp>
          <p:nvCxnSpPr>
            <p:cNvPr id="36" name="Straight Arrow Connector 36"/>
            <p:cNvCxnSpPr/>
            <p:nvPr/>
          </p:nvCxnSpPr>
          <p:spPr>
            <a:xfrm>
              <a:off x="7215251" y="2575348"/>
              <a:ext cx="0" cy="2811517"/>
            </a:xfrm>
            <a:prstGeom prst="straightConnector1">
              <a:avLst/>
            </a:prstGeom>
            <a:noFill/>
            <a:ln w="38100" cap="flat" cmpd="sng" algn="ctr">
              <a:solidFill>
                <a:schemeClr val="tx1"/>
              </a:solidFill>
              <a:prstDash val="solid"/>
              <a:tailEnd type="triangle"/>
            </a:ln>
            <a:effectLst/>
          </p:spPr>
        </p:cxnSp>
        <p:sp>
          <p:nvSpPr>
            <p:cNvPr id="37" name="Text Box 78"/>
            <p:cNvSpPr txBox="1">
              <a:spLocks noChangeArrowheads="1"/>
            </p:cNvSpPr>
            <p:nvPr/>
          </p:nvSpPr>
          <p:spPr bwMode="auto">
            <a:xfrm>
              <a:off x="7215252" y="2531520"/>
              <a:ext cx="466197" cy="569959"/>
            </a:xfrm>
            <a:prstGeom prst="rect">
              <a:avLst/>
            </a:prstGeom>
            <a:noFill/>
            <a:ln w="12700" algn="ctr">
              <a:noFill/>
              <a:miter lim="800000"/>
            </a:ln>
          </p:spPr>
          <p:txBody>
            <a:bodyPr wrap="square" lIns="30375" tIns="30375" rIns="30375" bIns="30375">
              <a:spAutoFit/>
            </a:bodyPr>
            <a:lstStyle/>
            <a:p>
              <a:pPr>
                <a:lnSpc>
                  <a:spcPct val="120000"/>
                </a:lnSpc>
                <a:spcBef>
                  <a:spcPct val="0"/>
                </a:spcBef>
              </a:pPr>
              <a:r>
                <a:rPr lang="zh-CN" altLang="en-US" sz="1050" b="1" dirty="0">
                  <a:solidFill>
                    <a:schemeClr val="dk1">
                      <a:lumMod val="100000"/>
                    </a:schemeClr>
                  </a:solidFill>
                  <a:cs typeface="+mn-ea"/>
                  <a:sym typeface="+mn-lt"/>
                </a:rPr>
                <a:t>未通过</a:t>
              </a:r>
              <a:endParaRPr lang="en-GB" sz="1050" b="1" dirty="0">
                <a:solidFill>
                  <a:schemeClr val="dk1">
                    <a:lumMod val="100000"/>
                  </a:schemeClr>
                </a:solidFill>
                <a:cs typeface="+mn-ea"/>
                <a:sym typeface="+mn-lt"/>
              </a:endParaRPr>
            </a:p>
          </p:txBody>
        </p:sp>
        <p:sp>
          <p:nvSpPr>
            <p:cNvPr id="38" name="Rectangle 64"/>
            <p:cNvSpPr>
              <a:spLocks noChangeArrowheads="1"/>
            </p:cNvSpPr>
            <p:nvPr/>
          </p:nvSpPr>
          <p:spPr bwMode="gray">
            <a:xfrm>
              <a:off x="6747200" y="3068960"/>
              <a:ext cx="1811471" cy="504000"/>
            </a:xfrm>
            <a:prstGeom prst="rect">
              <a:avLst/>
            </a:prstGeom>
            <a:solidFill>
              <a:schemeClr val="accent6">
                <a:lumMod val="50000"/>
              </a:schemeClr>
            </a:solidFill>
            <a:ln>
              <a:noFill/>
              <a:prstDash val="sysDash"/>
            </a:ln>
            <a:effectLst/>
            <a:scene3d>
              <a:camera prst="orthographicFront">
                <a:rot lat="0" lon="0" rev="0"/>
              </a:camera>
              <a:lightRig rig="threePt" dir="t">
                <a:rot lat="0" lon="0" rev="1200000"/>
              </a:lightRig>
            </a:scene3d>
            <a:sp3d/>
          </p:spPr>
          <p:txBody>
            <a:bodyPr anchor="ctr"/>
            <a:lstStyle/>
            <a:p>
              <a:pPr lvl="0" algn="ctr">
                <a:lnSpc>
                  <a:spcPct val="120000"/>
                </a:lnSpc>
                <a:spcBef>
                  <a:spcPct val="0"/>
                </a:spcBef>
                <a:defRPr/>
              </a:pPr>
              <a:r>
                <a:rPr lang="zh-CN" altLang="en-US" sz="1200" b="1" kern="0" dirty="0">
                  <a:solidFill>
                    <a:schemeClr val="bg1"/>
                  </a:solidFill>
                  <a:cs typeface="+mn-ea"/>
                  <a:sym typeface="+mn-lt"/>
                </a:rPr>
                <a:t>以交易为目的</a:t>
              </a:r>
              <a:r>
                <a:rPr lang="en-GB" sz="1200" b="1" kern="0" dirty="0">
                  <a:solidFill>
                    <a:schemeClr val="bg1"/>
                  </a:solidFill>
                  <a:cs typeface="+mn-ea"/>
                  <a:sym typeface="+mn-lt"/>
                </a:rPr>
                <a:t>?</a:t>
              </a:r>
            </a:p>
          </p:txBody>
        </p:sp>
        <p:sp>
          <p:nvSpPr>
            <p:cNvPr id="39" name="Text Box 75"/>
            <p:cNvSpPr txBox="1">
              <a:spLocks noChangeArrowheads="1"/>
            </p:cNvSpPr>
            <p:nvPr/>
          </p:nvSpPr>
          <p:spPr bwMode="auto">
            <a:xfrm>
              <a:off x="7374977" y="3673585"/>
              <a:ext cx="464344" cy="311427"/>
            </a:xfrm>
            <a:prstGeom prst="rect">
              <a:avLst/>
            </a:prstGeom>
            <a:noFill/>
            <a:ln w="12700" algn="ctr">
              <a:noFill/>
              <a:miter lim="800000"/>
            </a:ln>
          </p:spPr>
          <p:txBody>
            <a:bodyPr wrap="square" lIns="30375" tIns="30375" rIns="30375" bIns="30375">
              <a:spAutoFit/>
            </a:bodyPr>
            <a:lstStyle>
              <a:defPPr>
                <a:defRPr lang="en-US"/>
              </a:defPPr>
              <a:lvl1pPr>
                <a:spcBef>
                  <a:spcPct val="50000"/>
                </a:spcBef>
                <a:defRPr sz="1400" b="1">
                  <a:solidFill>
                    <a:schemeClr val="bg1"/>
                  </a:solidFill>
                </a:defRPr>
              </a:lvl1pPr>
            </a:lstStyle>
            <a:p>
              <a:pPr>
                <a:lnSpc>
                  <a:spcPct val="120000"/>
                </a:lnSpc>
                <a:spcBef>
                  <a:spcPct val="0"/>
                </a:spcBef>
              </a:pPr>
              <a:r>
                <a:rPr lang="zh-CN" altLang="en-US" sz="1050" dirty="0">
                  <a:solidFill>
                    <a:schemeClr val="dk1">
                      <a:lumMod val="100000"/>
                    </a:schemeClr>
                  </a:solidFill>
                  <a:cs typeface="+mn-ea"/>
                  <a:sym typeface="+mn-lt"/>
                </a:rPr>
                <a:t>是</a:t>
              </a:r>
              <a:endParaRPr lang="en-GB" sz="1050" dirty="0">
                <a:solidFill>
                  <a:schemeClr val="dk1">
                    <a:lumMod val="100000"/>
                  </a:schemeClr>
                </a:solidFill>
                <a:cs typeface="+mn-ea"/>
                <a:sym typeface="+mn-lt"/>
              </a:endParaRPr>
            </a:p>
          </p:txBody>
        </p:sp>
        <p:cxnSp>
          <p:nvCxnSpPr>
            <p:cNvPr id="40" name="Elbow Connector 40"/>
            <p:cNvCxnSpPr>
              <a:endCxn id="38" idx="3"/>
            </p:cNvCxnSpPr>
            <p:nvPr/>
          </p:nvCxnSpPr>
          <p:spPr>
            <a:xfrm rot="16200000" flipV="1">
              <a:off x="8297679" y="3581951"/>
              <a:ext cx="1224064" cy="702082"/>
            </a:xfrm>
            <a:prstGeom prst="bentConnector2">
              <a:avLst/>
            </a:prstGeom>
            <a:noFill/>
            <a:ln w="38100" cap="flat" cmpd="sng" algn="ctr">
              <a:solidFill>
                <a:schemeClr val="tx1"/>
              </a:solidFill>
              <a:prstDash val="solid"/>
            </a:ln>
            <a:effectLst/>
          </p:spPr>
        </p:cxnSp>
        <p:sp>
          <p:nvSpPr>
            <p:cNvPr id="41" name="Text Box 75"/>
            <p:cNvSpPr txBox="1">
              <a:spLocks noChangeArrowheads="1"/>
            </p:cNvSpPr>
            <p:nvPr/>
          </p:nvSpPr>
          <p:spPr bwMode="auto">
            <a:xfrm>
              <a:off x="8830254" y="3673585"/>
              <a:ext cx="464344" cy="311427"/>
            </a:xfrm>
            <a:prstGeom prst="rect">
              <a:avLst/>
            </a:prstGeom>
            <a:noFill/>
            <a:ln w="12700" algn="ctr">
              <a:noFill/>
              <a:miter lim="800000"/>
            </a:ln>
          </p:spPr>
          <p:txBody>
            <a:bodyPr wrap="square" lIns="30375" tIns="30375" rIns="30375" bIns="30375">
              <a:spAutoFit/>
            </a:bodyPr>
            <a:lstStyle/>
            <a:p>
              <a:pPr>
                <a:lnSpc>
                  <a:spcPct val="120000"/>
                </a:lnSpc>
                <a:spcBef>
                  <a:spcPct val="0"/>
                </a:spcBef>
              </a:pPr>
              <a:r>
                <a:rPr lang="zh-CN" altLang="en-US" sz="1050" b="1" dirty="0">
                  <a:solidFill>
                    <a:schemeClr val="dk1">
                      <a:lumMod val="100000"/>
                    </a:schemeClr>
                  </a:solidFill>
                  <a:cs typeface="+mn-ea"/>
                  <a:sym typeface="+mn-lt"/>
                </a:rPr>
                <a:t>否</a:t>
              </a:r>
              <a:endParaRPr lang="en-GB" sz="1050" b="1" dirty="0">
                <a:solidFill>
                  <a:schemeClr val="dk1">
                    <a:lumMod val="100000"/>
                  </a:schemeClr>
                </a:solidFill>
                <a:cs typeface="+mn-ea"/>
                <a:sym typeface="+mn-lt"/>
              </a:endParaRPr>
            </a:p>
          </p:txBody>
        </p:sp>
        <p:sp>
          <p:nvSpPr>
            <p:cNvPr id="42" name="Rectangle 65"/>
            <p:cNvSpPr>
              <a:spLocks noChangeArrowheads="1"/>
            </p:cNvSpPr>
            <p:nvPr/>
          </p:nvSpPr>
          <p:spPr bwMode="gray">
            <a:xfrm>
              <a:off x="7681449" y="4085447"/>
              <a:ext cx="2065481" cy="1030119"/>
            </a:xfrm>
            <a:prstGeom prst="rect">
              <a:avLst/>
            </a:prstGeom>
            <a:solidFill>
              <a:schemeClr val="accent6">
                <a:lumMod val="75000"/>
              </a:schemeClr>
            </a:solidFill>
            <a:ln>
              <a:noFill/>
              <a:prstDash val="sysDash"/>
            </a:ln>
            <a:effectLst/>
            <a:scene3d>
              <a:camera prst="orthographicFront">
                <a:rot lat="0" lon="0" rev="0"/>
              </a:camera>
              <a:lightRig rig="threePt" dir="t">
                <a:rot lat="0" lon="0" rev="1200000"/>
              </a:lightRig>
            </a:scene3d>
            <a:sp3d/>
          </p:spPr>
          <p:txBody>
            <a:bodyPr anchor="ctr"/>
            <a:lstStyle/>
            <a:p>
              <a:pPr>
                <a:lnSpc>
                  <a:spcPct val="120000"/>
                </a:lnSpc>
                <a:spcBef>
                  <a:spcPct val="0"/>
                </a:spcBef>
                <a:defRPr/>
              </a:pPr>
              <a:r>
                <a:rPr lang="zh-CN" altLang="en-US" sz="1200" b="1" kern="0" dirty="0">
                  <a:solidFill>
                    <a:schemeClr val="bg1"/>
                  </a:solidFill>
                  <a:cs typeface="+mn-ea"/>
                  <a:sym typeface="+mn-lt"/>
                </a:rPr>
                <a:t>是否行使指定为以公允价值计量且其变动计入其他综合收益的选择权？</a:t>
              </a:r>
              <a:endParaRPr lang="en-US" sz="1200" b="1" kern="0" dirty="0">
                <a:solidFill>
                  <a:schemeClr val="bg1"/>
                </a:solidFill>
                <a:cs typeface="+mn-ea"/>
                <a:sym typeface="+mn-lt"/>
              </a:endParaRPr>
            </a:p>
          </p:txBody>
        </p:sp>
        <p:sp>
          <p:nvSpPr>
            <p:cNvPr id="43" name="Rectangle 62"/>
            <p:cNvSpPr>
              <a:spLocks noChangeArrowheads="1"/>
            </p:cNvSpPr>
            <p:nvPr/>
          </p:nvSpPr>
          <p:spPr bwMode="gray">
            <a:xfrm>
              <a:off x="499306" y="3068960"/>
              <a:ext cx="5166082" cy="504000"/>
            </a:xfrm>
            <a:prstGeom prst="rect">
              <a:avLst/>
            </a:prstGeom>
            <a:solidFill>
              <a:srgbClr val="00B050"/>
            </a:solidFill>
            <a:ln>
              <a:noFill/>
              <a:prstDash val="sysDash"/>
            </a:ln>
            <a:effectLst/>
            <a:scene3d>
              <a:camera prst="orthographicFront">
                <a:rot lat="0" lon="0" rev="0"/>
              </a:camera>
              <a:lightRig rig="threePt" dir="t">
                <a:rot lat="0" lon="0" rev="1200000"/>
              </a:lightRig>
            </a:scene3d>
            <a:sp3d/>
          </p:spPr>
          <p:txBody>
            <a:bodyPr anchor="ctr"/>
            <a:lstStyle/>
            <a:p>
              <a:pPr algn="ctr">
                <a:lnSpc>
                  <a:spcPct val="120000"/>
                </a:lnSpc>
                <a:spcBef>
                  <a:spcPct val="0"/>
                </a:spcBef>
                <a:defRPr/>
              </a:pPr>
              <a:r>
                <a:rPr lang="zh-CN" altLang="en-US" sz="1200" b="1" kern="0" dirty="0">
                  <a:solidFill>
                    <a:schemeClr val="bg1"/>
                  </a:solidFill>
                  <a:cs typeface="+mn-ea"/>
                  <a:sym typeface="+mn-lt"/>
                </a:rPr>
                <a:t>“业务模式”测试</a:t>
              </a:r>
              <a:r>
                <a:rPr lang="en-GB" sz="1200" b="1" kern="0" dirty="0">
                  <a:solidFill>
                    <a:schemeClr val="bg1"/>
                  </a:solidFill>
                  <a:cs typeface="+mn-ea"/>
                  <a:sym typeface="+mn-lt"/>
                </a:rPr>
                <a:t> (</a:t>
              </a:r>
              <a:r>
                <a:rPr lang="zh-CN" altLang="en-US" sz="1200" b="1" kern="0" dirty="0">
                  <a:solidFill>
                    <a:schemeClr val="bg1"/>
                  </a:solidFill>
                  <a:cs typeface="+mn-ea"/>
                  <a:sym typeface="+mn-lt"/>
                </a:rPr>
                <a:t>在汇总层面</a:t>
              </a:r>
              <a:r>
                <a:rPr lang="en-GB" sz="1200" b="1" kern="0" dirty="0">
                  <a:solidFill>
                    <a:schemeClr val="bg1"/>
                  </a:solidFill>
                  <a:cs typeface="+mn-ea"/>
                  <a:sym typeface="+mn-lt"/>
                </a:rPr>
                <a:t>)</a:t>
              </a:r>
            </a:p>
          </p:txBody>
        </p:sp>
        <p:cxnSp>
          <p:nvCxnSpPr>
            <p:cNvPr id="44" name="Elbow Connector 44"/>
            <p:cNvCxnSpPr>
              <a:stCxn id="42" idx="1"/>
              <a:endCxn id="23" idx="3"/>
            </p:cNvCxnSpPr>
            <p:nvPr/>
          </p:nvCxnSpPr>
          <p:spPr>
            <a:xfrm rot="10800000" flipV="1">
              <a:off x="7332061" y="4600506"/>
              <a:ext cx="349388" cy="1295060"/>
            </a:xfrm>
            <a:prstGeom prst="bentConnector3">
              <a:avLst/>
            </a:prstGeom>
            <a:noFill/>
            <a:ln w="38100" cap="flat" cmpd="sng" algn="ctr">
              <a:solidFill>
                <a:schemeClr val="tx1"/>
              </a:solidFill>
              <a:prstDash val="solid"/>
              <a:tailEnd type="triangle"/>
            </a:ln>
            <a:effectLst/>
          </p:spPr>
        </p:cxnSp>
        <p:cxnSp>
          <p:nvCxnSpPr>
            <p:cNvPr id="45" name="Elbow Connector 45"/>
            <p:cNvCxnSpPr/>
            <p:nvPr/>
          </p:nvCxnSpPr>
          <p:spPr>
            <a:xfrm rot="10800000" flipV="1">
              <a:off x="3002785" y="2852936"/>
              <a:ext cx="3111591" cy="216024"/>
            </a:xfrm>
            <a:prstGeom prst="bentConnector2">
              <a:avLst/>
            </a:prstGeom>
            <a:noFill/>
            <a:ln w="38100" cap="flat" cmpd="sng" algn="ctr">
              <a:solidFill>
                <a:schemeClr val="tx1"/>
              </a:solidFill>
              <a:prstDash val="solid"/>
              <a:tailEnd type="none"/>
            </a:ln>
            <a:effectLst/>
          </p:spPr>
        </p:cxnSp>
        <p:cxnSp>
          <p:nvCxnSpPr>
            <p:cNvPr id="46" name="Elbow Connector 46"/>
            <p:cNvCxnSpPr>
              <a:stCxn id="32" idx="3"/>
              <a:endCxn id="23" idx="1"/>
            </p:cNvCxnSpPr>
            <p:nvPr/>
          </p:nvCxnSpPr>
          <p:spPr>
            <a:xfrm>
              <a:off x="3846347" y="4730254"/>
              <a:ext cx="1652714" cy="1165313"/>
            </a:xfrm>
            <a:prstGeom prst="bentConnector3">
              <a:avLst/>
            </a:prstGeom>
            <a:noFill/>
            <a:ln w="38100" cap="flat" cmpd="sng" algn="ctr">
              <a:solidFill>
                <a:schemeClr val="tx1"/>
              </a:solidFill>
              <a:prstDash val="solid"/>
              <a:miter lim="800000"/>
              <a:tailEnd type="triangle"/>
            </a:ln>
            <a:effectLst/>
          </p:spPr>
        </p:cxnSp>
        <p:cxnSp>
          <p:nvCxnSpPr>
            <p:cNvPr id="47" name="Elbow Connector 47"/>
            <p:cNvCxnSpPr/>
            <p:nvPr/>
          </p:nvCxnSpPr>
          <p:spPr>
            <a:xfrm rot="16200000" flipH="1">
              <a:off x="4479278" y="4062247"/>
              <a:ext cx="1813846" cy="835389"/>
            </a:xfrm>
            <a:prstGeom prst="bentConnector3">
              <a:avLst/>
            </a:prstGeom>
            <a:noFill/>
            <a:ln w="38100" cap="flat" cmpd="sng" algn="ctr">
              <a:solidFill>
                <a:schemeClr val="tx1"/>
              </a:solidFill>
              <a:prstDash val="solid"/>
              <a:tailEnd type="triangle"/>
            </a:ln>
            <a:effectLst/>
          </p:spPr>
        </p:cxnSp>
        <p:sp>
          <p:nvSpPr>
            <p:cNvPr id="48" name="Rectangle 61"/>
            <p:cNvSpPr>
              <a:spLocks noChangeArrowheads="1"/>
            </p:cNvSpPr>
            <p:nvPr/>
          </p:nvSpPr>
          <p:spPr bwMode="gray">
            <a:xfrm>
              <a:off x="3280812" y="2024944"/>
              <a:ext cx="4553162" cy="540000"/>
            </a:xfrm>
            <a:prstGeom prst="rect">
              <a:avLst/>
            </a:prstGeom>
            <a:solidFill>
              <a:srgbClr val="0070C0"/>
            </a:solidFill>
            <a:ln>
              <a:noFill/>
              <a:prstDash val="sysDash"/>
            </a:ln>
            <a:effectLst/>
            <a:scene3d>
              <a:camera prst="orthographicFront">
                <a:rot lat="0" lon="0" rev="0"/>
              </a:camera>
              <a:lightRig rig="threePt" dir="t">
                <a:rot lat="0" lon="0" rev="1200000"/>
              </a:lightRig>
            </a:scene3d>
            <a:sp3d/>
          </p:spPr>
          <p:txBody>
            <a:bodyPr anchor="ctr"/>
            <a:lstStyle/>
            <a:p>
              <a:pPr lvl="0" algn="ctr">
                <a:lnSpc>
                  <a:spcPct val="120000"/>
                </a:lnSpc>
                <a:spcBef>
                  <a:spcPct val="0"/>
                </a:spcBef>
                <a:defRPr/>
              </a:pPr>
              <a:r>
                <a:rPr lang="zh-CN" altLang="en-US" sz="1200" b="1" kern="0" dirty="0">
                  <a:solidFill>
                    <a:schemeClr val="bg1"/>
                  </a:solidFill>
                  <a:cs typeface="+mn-ea"/>
                  <a:sym typeface="+mn-lt"/>
                </a:rPr>
                <a:t>“合同现金流量特征”测试</a:t>
              </a:r>
              <a:br>
                <a:rPr lang="en-US" sz="1200" b="1" kern="0" dirty="0">
                  <a:solidFill>
                    <a:schemeClr val="bg1"/>
                  </a:solidFill>
                  <a:cs typeface="+mn-ea"/>
                  <a:sym typeface="+mn-lt"/>
                </a:rPr>
              </a:br>
              <a:r>
                <a:rPr lang="en-US" sz="1200" b="1" kern="0" dirty="0">
                  <a:solidFill>
                    <a:schemeClr val="bg1"/>
                  </a:solidFill>
                  <a:cs typeface="+mn-ea"/>
                  <a:sym typeface="+mn-lt"/>
                </a:rPr>
                <a:t>(</a:t>
              </a:r>
              <a:r>
                <a:rPr lang="zh-CN" altLang="en-US" sz="1200" b="1" kern="0" dirty="0">
                  <a:solidFill>
                    <a:schemeClr val="bg1"/>
                  </a:solidFill>
                  <a:cs typeface="+mn-ea"/>
                  <a:sym typeface="+mn-lt"/>
                </a:rPr>
                <a:t>金融工具层面</a:t>
              </a:r>
              <a:r>
                <a:rPr lang="en-US" sz="1200" b="1" kern="0" dirty="0">
                  <a:solidFill>
                    <a:schemeClr val="bg1"/>
                  </a:solidFill>
                  <a:cs typeface="+mn-ea"/>
                  <a:sym typeface="+mn-lt"/>
                </a:rPr>
                <a:t>)</a:t>
              </a:r>
            </a:p>
          </p:txBody>
        </p:sp>
        <p:sp>
          <p:nvSpPr>
            <p:cNvPr id="49" name="Rectangle 58"/>
            <p:cNvSpPr>
              <a:spLocks noChangeArrowheads="1"/>
            </p:cNvSpPr>
            <p:nvPr/>
          </p:nvSpPr>
          <p:spPr bwMode="auto">
            <a:xfrm>
              <a:off x="7527286" y="1412776"/>
              <a:ext cx="1872000" cy="360000"/>
            </a:xfrm>
            <a:prstGeom prst="rect">
              <a:avLst/>
            </a:prstGeom>
            <a:solidFill>
              <a:schemeClr val="bg2">
                <a:lumMod val="75000"/>
              </a:schemeClr>
            </a:solidFill>
            <a:ln w="9525">
              <a:solidFill>
                <a:schemeClr val="tx2"/>
              </a:solidFill>
              <a:miter lim="800000"/>
            </a:ln>
            <a:effectLst/>
          </p:spPr>
          <p:txBody>
            <a:bodyPr anchor="ctr"/>
            <a:lstStyle/>
            <a:p>
              <a:pPr algn="ctr">
                <a:lnSpc>
                  <a:spcPct val="120000"/>
                </a:lnSpc>
                <a:spcBef>
                  <a:spcPct val="0"/>
                </a:spcBef>
                <a:defRPr/>
              </a:pPr>
              <a:r>
                <a:rPr lang="zh-CN" altLang="en-US" sz="1200" b="1" kern="0" dirty="0">
                  <a:solidFill>
                    <a:schemeClr val="bg1"/>
                  </a:solidFill>
                  <a:cs typeface="+mn-ea"/>
                  <a:sym typeface="+mn-lt"/>
                </a:rPr>
                <a:t>权益工具</a:t>
              </a:r>
              <a:r>
                <a:rPr lang="en-GB" sz="1200" b="1" kern="0" dirty="0">
                  <a:solidFill>
                    <a:schemeClr val="bg1"/>
                  </a:solidFill>
                  <a:cs typeface="+mn-ea"/>
                  <a:sym typeface="+mn-lt"/>
                </a:rPr>
                <a:t>  </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304800"/>
            <a:ext cx="7772400" cy="675928"/>
          </a:xfrm>
        </p:spPr>
        <p:txBody>
          <a:bodyPr/>
          <a:lstStyle/>
          <a:p>
            <a:pPr algn="ctr">
              <a:defRPr/>
            </a:pPr>
            <a:r>
              <a:rPr lang="en-US" altLang="zh-CN" sz="3200" b="1" dirty="0">
                <a:solidFill>
                  <a:srgbClr val="0000FF"/>
                </a:solidFill>
                <a:latin typeface="黑体" panose="02010609060101010101" pitchFamily="49" charset="-122"/>
                <a:ea typeface="黑体" panose="02010609060101010101" pitchFamily="49" charset="-122"/>
                <a:cs typeface="+mn-cs"/>
              </a:rPr>
              <a:t>3.2 </a:t>
            </a:r>
            <a:r>
              <a:rPr lang="zh-CN" altLang="en-US" sz="3200" b="1" dirty="0">
                <a:solidFill>
                  <a:srgbClr val="0000FF"/>
                </a:solidFill>
                <a:latin typeface="黑体" panose="02010609060101010101" pitchFamily="49" charset="-122"/>
                <a:ea typeface="黑体" panose="02010609060101010101" pitchFamily="49" charset="-122"/>
                <a:cs typeface="+mn-cs"/>
              </a:rPr>
              <a:t>衍生金融工具</a:t>
            </a:r>
          </a:p>
        </p:txBody>
      </p:sp>
      <p:sp>
        <p:nvSpPr>
          <p:cNvPr id="3" name="内容占位符 2"/>
          <p:cNvSpPr>
            <a:spLocks noGrp="1"/>
          </p:cNvSpPr>
          <p:nvPr>
            <p:ph idx="1"/>
          </p:nvPr>
        </p:nvSpPr>
        <p:spPr>
          <a:xfrm>
            <a:off x="467544" y="1124744"/>
            <a:ext cx="8280920" cy="4968552"/>
          </a:xfrm>
        </p:spPr>
        <p:txBody>
          <a:bodyPr/>
          <a:lstStyle/>
          <a:p>
            <a:r>
              <a:rPr lang="zh-CN" altLang="en-US" sz="2800" dirty="0">
                <a:solidFill>
                  <a:srgbClr val="000000"/>
                </a:solidFill>
              </a:rPr>
              <a:t>衍生金融工具会计：投资目的</a:t>
            </a:r>
            <a:endParaRPr lang="en-US" altLang="zh-CN" sz="2800" dirty="0">
              <a:solidFill>
                <a:srgbClr val="000000"/>
              </a:solidFill>
            </a:endParaRPr>
          </a:p>
          <a:p>
            <a:r>
              <a:rPr lang="zh-CN" altLang="en-US" sz="2800" dirty="0">
                <a:solidFill>
                  <a:srgbClr val="000000"/>
                </a:solidFill>
              </a:rPr>
              <a:t>套期保值会计</a:t>
            </a:r>
            <a:endParaRPr lang="en-US" altLang="zh-CN" sz="2800" dirty="0">
              <a:solidFill>
                <a:srgbClr val="000000"/>
              </a:solidFill>
            </a:endParaRPr>
          </a:p>
          <a:p>
            <a:r>
              <a:rPr lang="zh-CN" altLang="en-US" sz="2800" dirty="0">
                <a:solidFill>
                  <a:srgbClr val="000000"/>
                </a:solidFill>
              </a:rPr>
              <a:t>中信泰富外汇合约巨亏案例</a:t>
            </a:r>
            <a:endParaRPr lang="en-US" altLang="zh-CN" sz="2800" dirty="0">
              <a:solidFill>
                <a:srgbClr val="000000"/>
              </a:solidFill>
            </a:endParaRPr>
          </a:p>
          <a:p>
            <a:r>
              <a:rPr lang="zh-CN" altLang="en-US" sz="2800" dirty="0">
                <a:solidFill>
                  <a:srgbClr val="000000"/>
                </a:solidFill>
              </a:rPr>
              <a:t>套期会计准则对会计信息质量的影响</a:t>
            </a:r>
            <a:endParaRPr lang="en-US" altLang="zh-CN" sz="2800" dirty="0">
              <a:solidFill>
                <a:srgbClr val="000000"/>
              </a:solidFill>
            </a:endParaRPr>
          </a:p>
          <a:p>
            <a:endParaRPr lang="zh-CN" altLang="en-US" sz="2800" dirty="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88640"/>
            <a:ext cx="8280920" cy="2664296"/>
          </a:xfrm>
        </p:spPr>
        <p:txBody>
          <a:bodyPr/>
          <a:lstStyle/>
          <a:p>
            <a:r>
              <a:rPr lang="en-US" altLang="zh-CN" sz="2800" b="1" dirty="0">
                <a:solidFill>
                  <a:srgbClr val="0000FF"/>
                </a:solidFill>
                <a:latin typeface="黑体" panose="02010609060101010101" pitchFamily="49" charset="-122"/>
                <a:ea typeface="黑体" panose="02010609060101010101" pitchFamily="49" charset="-122"/>
              </a:rPr>
              <a:t>3.2.1 </a:t>
            </a:r>
            <a:r>
              <a:rPr lang="zh-CN" altLang="en-US" sz="2800" b="1" dirty="0">
                <a:solidFill>
                  <a:srgbClr val="0000FF"/>
                </a:solidFill>
                <a:latin typeface="黑体" panose="02010609060101010101" pitchFamily="49" charset="-122"/>
                <a:ea typeface="黑体" panose="02010609060101010101" pitchFamily="49" charset="-122"/>
              </a:rPr>
              <a:t>衍生金融工具会计：投资目的</a:t>
            </a:r>
            <a:endParaRPr lang="en-US" altLang="zh-CN" sz="2800" b="1" dirty="0">
              <a:solidFill>
                <a:srgbClr val="0000FF"/>
              </a:solidFill>
              <a:latin typeface="黑体" panose="02010609060101010101" pitchFamily="49" charset="-122"/>
              <a:ea typeface="黑体" panose="02010609060101010101" pitchFamily="49" charset="-122"/>
            </a:endParaRPr>
          </a:p>
          <a:p>
            <a:pPr lvl="1"/>
            <a:r>
              <a:rPr lang="zh-CN" altLang="en-US" sz="2400" dirty="0">
                <a:solidFill>
                  <a:srgbClr val="000000"/>
                </a:solidFill>
              </a:rPr>
              <a:t>衍生金融工具的分类</a:t>
            </a:r>
            <a:endParaRPr lang="en-US" altLang="zh-CN" sz="2400" dirty="0">
              <a:solidFill>
                <a:srgbClr val="000000"/>
              </a:solidFill>
            </a:endParaRPr>
          </a:p>
          <a:p>
            <a:pPr lvl="2" eaLnBrk="1" fontAlgn="auto" hangingPunct="1">
              <a:spcAft>
                <a:spcPts val="0"/>
              </a:spcAft>
              <a:buFont typeface="Wingdings 2" panose="05020102010507070707"/>
              <a:buChar char="³"/>
              <a:defRPr/>
            </a:pPr>
            <a:r>
              <a:rPr lang="zh-CN" altLang="zh-CN" b="1" dirty="0">
                <a:latin typeface="仿宋" panose="02010609060101010101" charset="-122"/>
                <a:ea typeface="仿宋" panose="02010609060101010101" charset="-122"/>
              </a:rPr>
              <a:t>按原生产品不同分类</a:t>
            </a:r>
            <a:endParaRPr lang="en-US" altLang="zh-CN" b="1" dirty="0">
              <a:latin typeface="仿宋" panose="02010609060101010101" charset="-122"/>
              <a:ea typeface="仿宋" panose="02010609060101010101" charset="-122"/>
            </a:endParaRPr>
          </a:p>
          <a:p>
            <a:pPr lvl="3" eaLnBrk="1" fontAlgn="auto" hangingPunct="1">
              <a:spcAft>
                <a:spcPts val="0"/>
              </a:spcAft>
              <a:buClr>
                <a:schemeClr val="accent3"/>
              </a:buClr>
              <a:buFont typeface="Wingdings 2" panose="05020102010507070707"/>
              <a:buChar char="®"/>
              <a:defRPr/>
            </a:pPr>
            <a:r>
              <a:rPr lang="zh-CN" altLang="zh-CN" b="1" dirty="0">
                <a:latin typeface="仿宋" panose="02010609060101010101" charset="-122"/>
                <a:ea typeface="仿宋" panose="02010609060101010101" charset="-122"/>
              </a:rPr>
              <a:t>可分为远期合约、期货、期权、互换。</a:t>
            </a:r>
            <a:endParaRPr lang="en-US" altLang="zh-CN" b="1" dirty="0">
              <a:latin typeface="仿宋" panose="02010609060101010101" charset="-122"/>
              <a:ea typeface="仿宋" panose="02010609060101010101" charset="-122"/>
            </a:endParaRPr>
          </a:p>
          <a:p>
            <a:pPr lvl="2" eaLnBrk="1" fontAlgn="auto" hangingPunct="1">
              <a:spcAft>
                <a:spcPts val="0"/>
              </a:spcAft>
              <a:buFont typeface="Wingdings 2" panose="05020102010507070707"/>
              <a:buChar char="³"/>
              <a:defRPr/>
            </a:pPr>
            <a:r>
              <a:rPr lang="zh-CN" altLang="zh-CN" b="1" dirty="0">
                <a:latin typeface="仿宋" panose="02010609060101010101" charset="-122"/>
                <a:ea typeface="仿宋" panose="02010609060101010101" charset="-122"/>
              </a:rPr>
              <a:t>按交易的场所不同分类</a:t>
            </a:r>
            <a:endParaRPr lang="en-US" altLang="zh-CN" b="1" dirty="0">
              <a:latin typeface="仿宋" panose="02010609060101010101" charset="-122"/>
              <a:ea typeface="仿宋" panose="02010609060101010101" charset="-122"/>
            </a:endParaRPr>
          </a:p>
          <a:p>
            <a:pPr lvl="3" eaLnBrk="1" fontAlgn="auto" hangingPunct="1">
              <a:spcAft>
                <a:spcPts val="0"/>
              </a:spcAft>
              <a:buClr>
                <a:schemeClr val="accent3"/>
              </a:buClr>
              <a:buFont typeface="Wingdings 2" panose="05020102010507070707"/>
              <a:buChar char="®"/>
              <a:defRPr/>
            </a:pPr>
            <a:r>
              <a:rPr lang="zh-CN" altLang="zh-CN" b="1" dirty="0">
                <a:latin typeface="仿宋" panose="02010609060101010101" charset="-122"/>
                <a:ea typeface="仿宋" panose="02010609060101010101" charset="-122"/>
              </a:rPr>
              <a:t>分为场内交易衍生工具和场外交易衍生工具</a:t>
            </a:r>
            <a:endParaRPr lang="zh-CN" altLang="en-US" b="1" dirty="0">
              <a:latin typeface="仿宋" panose="02010609060101010101" charset="-122"/>
              <a:ea typeface="仿宋" panose="02010609060101010101" charset="-122"/>
            </a:endParaRPr>
          </a:p>
        </p:txBody>
      </p:sp>
      <p:graphicFrame>
        <p:nvGraphicFramePr>
          <p:cNvPr id="6" name="表格 5"/>
          <p:cNvGraphicFramePr>
            <a:graphicFrameLocks noGrp="1"/>
          </p:cNvGraphicFramePr>
          <p:nvPr/>
        </p:nvGraphicFramePr>
        <p:xfrm>
          <a:off x="1187735" y="2996952"/>
          <a:ext cx="6840538" cy="1871660"/>
        </p:xfrm>
        <a:graphic>
          <a:graphicData uri="http://schemas.openxmlformats.org/drawingml/2006/table">
            <a:tbl>
              <a:tblPr/>
              <a:tblGrid>
                <a:gridCol w="1487484">
                  <a:extLst>
                    <a:ext uri="{9D8B030D-6E8A-4147-A177-3AD203B41FA5}">
                      <a16:colId xmlns:a16="http://schemas.microsoft.com/office/drawing/2014/main" val="20000"/>
                    </a:ext>
                  </a:extLst>
                </a:gridCol>
                <a:gridCol w="2824960">
                  <a:extLst>
                    <a:ext uri="{9D8B030D-6E8A-4147-A177-3AD203B41FA5}">
                      <a16:colId xmlns:a16="http://schemas.microsoft.com/office/drawing/2014/main" val="20001"/>
                    </a:ext>
                  </a:extLst>
                </a:gridCol>
                <a:gridCol w="2528094">
                  <a:extLst>
                    <a:ext uri="{9D8B030D-6E8A-4147-A177-3AD203B41FA5}">
                      <a16:colId xmlns:a16="http://schemas.microsoft.com/office/drawing/2014/main" val="20002"/>
                    </a:ext>
                  </a:extLst>
                </a:gridCol>
              </a:tblGrid>
              <a:tr h="267380">
                <a:tc>
                  <a:txBody>
                    <a:bodyPr/>
                    <a:lstStyle/>
                    <a:p>
                      <a:pPr algn="ctr">
                        <a:spcAft>
                          <a:spcPts val="0"/>
                        </a:spcAft>
                      </a:pPr>
                      <a:r>
                        <a:rPr lang="zh-CN" sz="1400" b="1" kern="0" dirty="0">
                          <a:solidFill>
                            <a:srgbClr val="FF0000"/>
                          </a:solidFill>
                          <a:latin typeface="Calibri" panose="020F0502020204030204"/>
                          <a:ea typeface="宋体" panose="02010600030101010101" pitchFamily="2" charset="-122"/>
                          <a:cs typeface="宋体" panose="02010600030101010101" pitchFamily="2" charset="-122"/>
                        </a:rPr>
                        <a:t>项目</a:t>
                      </a:r>
                      <a:endParaRPr lang="zh-CN" sz="1400" b="1" kern="100" dirty="0">
                        <a:solidFill>
                          <a:srgbClr val="FF0000"/>
                        </a:solidFill>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0" dirty="0">
                          <a:solidFill>
                            <a:srgbClr val="FF0000"/>
                          </a:solidFill>
                          <a:latin typeface="Calibri" panose="020F0502020204030204"/>
                          <a:ea typeface="宋体" panose="02010600030101010101" pitchFamily="2" charset="-122"/>
                          <a:cs typeface="宋体" panose="02010600030101010101" pitchFamily="2" charset="-122"/>
                        </a:rPr>
                        <a:t>场内交易</a:t>
                      </a:r>
                      <a:endParaRPr lang="zh-CN" sz="1400" b="1" kern="100" dirty="0">
                        <a:solidFill>
                          <a:srgbClr val="FF0000"/>
                        </a:solidFill>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0" dirty="0">
                          <a:solidFill>
                            <a:srgbClr val="FF0000"/>
                          </a:solidFill>
                          <a:latin typeface="Calibri" panose="020F0502020204030204"/>
                          <a:ea typeface="宋体" panose="02010600030101010101" pitchFamily="2" charset="-122"/>
                          <a:cs typeface="宋体" panose="02010600030101010101" pitchFamily="2" charset="-122"/>
                        </a:rPr>
                        <a:t>场外交易</a:t>
                      </a:r>
                      <a:endParaRPr lang="zh-CN" sz="1400" b="1" kern="100" dirty="0">
                        <a:solidFill>
                          <a:srgbClr val="FF0000"/>
                        </a:solidFill>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7380">
                <a:tc>
                  <a:txBody>
                    <a:bodyPr/>
                    <a:lstStyle/>
                    <a:p>
                      <a:pPr algn="l">
                        <a:spcAft>
                          <a:spcPts val="0"/>
                        </a:spcAft>
                      </a:pPr>
                      <a:r>
                        <a:rPr lang="zh-CN" sz="1400" b="1" kern="0">
                          <a:latin typeface="Calibri" panose="020F0502020204030204"/>
                          <a:ea typeface="宋体" panose="02010600030101010101" pitchFamily="2" charset="-122"/>
                          <a:cs typeface="宋体" panose="02010600030101010101" pitchFamily="2" charset="-122"/>
                        </a:rPr>
                        <a:t>交易场所</a:t>
                      </a:r>
                      <a:endParaRPr lang="zh-CN" sz="1400" b="1" kern="100">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a:latin typeface="Calibri" panose="020F0502020204030204"/>
                          <a:ea typeface="宋体" panose="02010600030101010101" pitchFamily="2" charset="-122"/>
                          <a:cs typeface="宋体" panose="02010600030101010101" pitchFamily="2" charset="-122"/>
                        </a:rPr>
                        <a:t>交易所场内</a:t>
                      </a:r>
                      <a:endParaRPr lang="zh-CN" sz="1400" b="1" kern="100" dirty="0">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latin typeface="Calibri" panose="020F0502020204030204"/>
                          <a:ea typeface="宋体" panose="02010600030101010101" pitchFamily="2" charset="-122"/>
                          <a:cs typeface="宋体" panose="02010600030101010101" pitchFamily="2" charset="-122"/>
                        </a:rPr>
                        <a:t>交易所以外</a:t>
                      </a:r>
                      <a:endParaRPr lang="zh-CN" sz="1400" b="1" kern="100">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7380">
                <a:tc>
                  <a:txBody>
                    <a:bodyPr/>
                    <a:lstStyle/>
                    <a:p>
                      <a:pPr algn="l">
                        <a:spcAft>
                          <a:spcPts val="0"/>
                        </a:spcAft>
                      </a:pPr>
                      <a:r>
                        <a:rPr lang="zh-CN" sz="1400" b="1" kern="0">
                          <a:latin typeface="Calibri" panose="020F0502020204030204"/>
                          <a:ea typeface="宋体" panose="02010600030101010101" pitchFamily="2" charset="-122"/>
                          <a:cs typeface="宋体" panose="02010600030101010101" pitchFamily="2" charset="-122"/>
                        </a:rPr>
                        <a:t>交易品种</a:t>
                      </a:r>
                      <a:endParaRPr lang="zh-CN" sz="1400" b="1" kern="100">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a:solidFill>
                            <a:srgbClr val="0000FF"/>
                          </a:solidFill>
                          <a:latin typeface="Calibri" panose="020F0502020204030204"/>
                          <a:ea typeface="宋体" panose="02010600030101010101" pitchFamily="2" charset="-122"/>
                          <a:cs typeface="宋体" panose="02010600030101010101" pitchFamily="2" charset="-122"/>
                        </a:rPr>
                        <a:t>期货、期权</a:t>
                      </a:r>
                      <a:endParaRPr lang="zh-CN" sz="1400" b="1" kern="100" dirty="0">
                        <a:solidFill>
                          <a:srgbClr val="0000FF"/>
                        </a:solidFill>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a:solidFill>
                            <a:srgbClr val="0000FF"/>
                          </a:solidFill>
                          <a:latin typeface="Calibri" panose="020F0502020204030204"/>
                          <a:ea typeface="宋体" panose="02010600030101010101" pitchFamily="2" charset="-122"/>
                          <a:cs typeface="宋体" panose="02010600030101010101" pitchFamily="2" charset="-122"/>
                        </a:rPr>
                        <a:t>远期、互换</a:t>
                      </a:r>
                      <a:endParaRPr lang="zh-CN" sz="1400" b="1" kern="100" dirty="0">
                        <a:solidFill>
                          <a:srgbClr val="0000FF"/>
                        </a:solidFill>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7380">
                <a:tc>
                  <a:txBody>
                    <a:bodyPr/>
                    <a:lstStyle/>
                    <a:p>
                      <a:pPr algn="l">
                        <a:spcAft>
                          <a:spcPts val="0"/>
                        </a:spcAft>
                      </a:pPr>
                      <a:r>
                        <a:rPr lang="zh-CN" sz="1400" b="1" kern="0">
                          <a:latin typeface="Calibri" panose="020F0502020204030204"/>
                          <a:ea typeface="宋体" panose="02010600030101010101" pitchFamily="2" charset="-122"/>
                          <a:cs typeface="宋体" panose="02010600030101010101" pitchFamily="2" charset="-122"/>
                        </a:rPr>
                        <a:t>交易规则</a:t>
                      </a:r>
                      <a:endParaRPr lang="zh-CN" sz="1400" b="1" kern="100">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a:latin typeface="Calibri" panose="020F0502020204030204"/>
                          <a:ea typeface="宋体" panose="02010600030101010101" pitchFamily="2" charset="-122"/>
                          <a:cs typeface="宋体" panose="02010600030101010101" pitchFamily="2" charset="-122"/>
                        </a:rPr>
                        <a:t>交易所统一制定</a:t>
                      </a:r>
                      <a:endParaRPr lang="zh-CN" sz="1400" b="1" kern="100" dirty="0">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latin typeface="Calibri" panose="020F0502020204030204"/>
                          <a:ea typeface="宋体" panose="02010600030101010101" pitchFamily="2" charset="-122"/>
                          <a:cs typeface="宋体" panose="02010600030101010101" pitchFamily="2" charset="-122"/>
                        </a:rPr>
                        <a:t>规则交易双方自定</a:t>
                      </a:r>
                      <a:endParaRPr lang="zh-CN" sz="1400" b="1" kern="100">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7380">
                <a:tc>
                  <a:txBody>
                    <a:bodyPr/>
                    <a:lstStyle/>
                    <a:p>
                      <a:pPr algn="l">
                        <a:spcAft>
                          <a:spcPts val="0"/>
                        </a:spcAft>
                      </a:pPr>
                      <a:r>
                        <a:rPr lang="zh-CN" sz="1400" b="1" kern="0" dirty="0">
                          <a:latin typeface="Calibri" panose="020F0502020204030204"/>
                          <a:ea typeface="宋体" panose="02010600030101010101" pitchFamily="2" charset="-122"/>
                          <a:cs typeface="宋体" panose="02010600030101010101" pitchFamily="2" charset="-122"/>
                        </a:rPr>
                        <a:t>交易方法</a:t>
                      </a:r>
                      <a:endParaRPr lang="zh-CN" sz="1400" b="1" kern="100" dirty="0">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latin typeface="Calibri" panose="020F0502020204030204"/>
                          <a:ea typeface="宋体" panose="02010600030101010101" pitchFamily="2" charset="-122"/>
                          <a:cs typeface="宋体" panose="02010600030101010101" pitchFamily="2" charset="-122"/>
                        </a:rPr>
                        <a:t>公开竞价</a:t>
                      </a:r>
                      <a:endParaRPr lang="zh-CN" sz="1400" b="1" kern="100">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latin typeface="Calibri" panose="020F0502020204030204"/>
                          <a:ea typeface="宋体" panose="02010600030101010101" pitchFamily="2" charset="-122"/>
                          <a:cs typeface="宋体" panose="02010600030101010101" pitchFamily="2" charset="-122"/>
                        </a:rPr>
                        <a:t>双方议价</a:t>
                      </a:r>
                      <a:endParaRPr lang="zh-CN" sz="1400" b="1" kern="100">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7380">
                <a:tc>
                  <a:txBody>
                    <a:bodyPr/>
                    <a:lstStyle/>
                    <a:p>
                      <a:pPr algn="l">
                        <a:spcAft>
                          <a:spcPts val="0"/>
                        </a:spcAft>
                      </a:pPr>
                      <a:r>
                        <a:rPr lang="zh-CN" sz="1400" b="1" kern="0">
                          <a:latin typeface="Calibri" panose="020F0502020204030204"/>
                          <a:ea typeface="宋体" panose="02010600030101010101" pitchFamily="2" charset="-122"/>
                          <a:cs typeface="宋体" panose="02010600030101010101" pitchFamily="2" charset="-122"/>
                        </a:rPr>
                        <a:t>交易合同</a:t>
                      </a:r>
                      <a:endParaRPr lang="zh-CN" sz="1400" b="1" kern="100">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a:latin typeface="Calibri" panose="020F0502020204030204"/>
                          <a:ea typeface="宋体" panose="02010600030101010101" pitchFamily="2" charset="-122"/>
                          <a:cs typeface="宋体" panose="02010600030101010101" pitchFamily="2" charset="-122"/>
                        </a:rPr>
                        <a:t>事先制定标准的统一格式</a:t>
                      </a:r>
                      <a:endParaRPr lang="zh-CN" sz="1400" b="1" kern="100" dirty="0">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a:latin typeface="Calibri" panose="020F0502020204030204"/>
                          <a:ea typeface="宋体" panose="02010600030101010101" pitchFamily="2" charset="-122"/>
                          <a:cs typeface="宋体" panose="02010600030101010101" pitchFamily="2" charset="-122"/>
                        </a:rPr>
                        <a:t>没有标准的统一格式</a:t>
                      </a:r>
                      <a:endParaRPr lang="zh-CN" sz="1400" b="1" kern="100">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7380">
                <a:tc>
                  <a:txBody>
                    <a:bodyPr/>
                    <a:lstStyle/>
                    <a:p>
                      <a:pPr algn="l">
                        <a:spcAft>
                          <a:spcPts val="0"/>
                        </a:spcAft>
                      </a:pPr>
                      <a:r>
                        <a:rPr lang="zh-CN" sz="1400" b="1" kern="0">
                          <a:latin typeface="Calibri" panose="020F0502020204030204"/>
                          <a:ea typeface="宋体" panose="02010600030101010101" pitchFamily="2" charset="-122"/>
                          <a:cs typeface="宋体" panose="02010600030101010101" pitchFamily="2" charset="-122"/>
                        </a:rPr>
                        <a:t>保证金</a:t>
                      </a:r>
                      <a:endParaRPr lang="zh-CN" sz="1400" b="1" kern="100">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b="1" kern="0" dirty="0">
                          <a:latin typeface="Calibri" panose="020F0502020204030204"/>
                          <a:ea typeface="宋体" panose="02010600030101010101" pitchFamily="2" charset="-122"/>
                          <a:cs typeface="宋体" panose="02010600030101010101" pitchFamily="2" charset="-122"/>
                        </a:rPr>
                        <a:t>有</a:t>
                      </a:r>
                      <a:endParaRPr lang="zh-CN" sz="1400" b="1" kern="100" dirty="0">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0" dirty="0">
                          <a:latin typeface="Calibri" panose="020F0502020204030204"/>
                          <a:ea typeface="宋体" panose="02010600030101010101" pitchFamily="2" charset="-122"/>
                          <a:cs typeface="宋体" panose="02010600030101010101" pitchFamily="2" charset="-122"/>
                        </a:rPr>
                        <a:t>通常无，以信用为保证</a:t>
                      </a:r>
                      <a:endParaRPr lang="zh-CN" sz="1400" b="1" kern="100" dirty="0">
                        <a:latin typeface="Calibri" panose="020F0502020204030204"/>
                        <a:ea typeface="宋体" panose="02010600030101010101" pitchFamily="2" charset="-122"/>
                        <a:cs typeface="Times New Roman" panose="02020603050405020304"/>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12E6CE86-AA06-408C-B2FA-284706365C3F}" type="slidenum">
              <a:rPr kumimoji="0" lang="en-US" altLang="zh-CN" sz="1400"/>
              <a:t>3</a:t>
            </a:fld>
            <a:endParaRPr kumimoji="0" lang="en-US" altLang="zh-CN" sz="1400"/>
          </a:p>
        </p:txBody>
      </p:sp>
      <p:sp>
        <p:nvSpPr>
          <p:cNvPr id="8197" name="Rectangle 1026"/>
          <p:cNvSpPr>
            <a:spLocks noGrp="1" noChangeArrowheads="1"/>
          </p:cNvSpPr>
          <p:nvPr>
            <p:ph type="title"/>
          </p:nvPr>
        </p:nvSpPr>
        <p:spPr/>
        <p:txBody>
          <a:bodyPr/>
          <a:lstStyle/>
          <a:p>
            <a:pPr eaLnBrk="1" hangingPunct="1"/>
            <a:r>
              <a:rPr lang="zh-CN" altLang="en-US" b="1"/>
              <a:t>内容</a:t>
            </a:r>
          </a:p>
        </p:txBody>
      </p:sp>
      <p:sp>
        <p:nvSpPr>
          <p:cNvPr id="8198" name="Rectangle 1027" descr="Rectangle: Click to edit Master text styles&#10;Second level&#10;Third level&#10;Fourth level&#10;Fifth level"/>
          <p:cNvSpPr>
            <a:spLocks noGrp="1" noChangeArrowheads="1"/>
          </p:cNvSpPr>
          <p:nvPr>
            <p:ph type="body" idx="1"/>
          </p:nvPr>
        </p:nvSpPr>
        <p:spPr>
          <a:xfrm>
            <a:off x="684215" y="1557338"/>
            <a:ext cx="8208265" cy="3384550"/>
          </a:xfrm>
        </p:spPr>
        <p:txBody>
          <a:bodyPr/>
          <a:lstStyle/>
          <a:p>
            <a:pPr>
              <a:buFont typeface="Wingdings" panose="05000000000000000000" pitchFamily="2" charset="2"/>
              <a:buChar char="ü"/>
            </a:pPr>
            <a:r>
              <a:rPr lang="zh-CN" altLang="en-US" sz="2800" b="1" dirty="0"/>
              <a:t>新金融工具准则的变化</a:t>
            </a:r>
            <a:endParaRPr lang="en-US" altLang="zh-CN" sz="2800" b="1" dirty="0"/>
          </a:p>
          <a:p>
            <a:pPr>
              <a:buFont typeface="Wingdings" panose="05000000000000000000" pitchFamily="2" charset="2"/>
              <a:buChar char="ü"/>
            </a:pPr>
            <a:r>
              <a:rPr lang="zh-CN" altLang="en-US" sz="2800" b="1" dirty="0"/>
              <a:t>衍生金融工具</a:t>
            </a:r>
            <a:endParaRPr lang="en-US" altLang="zh-CN" sz="2800" b="1" dirty="0"/>
          </a:p>
          <a:p>
            <a:pPr>
              <a:buFont typeface="Wingdings" panose="05000000000000000000" pitchFamily="2" charset="2"/>
              <a:buChar char="ü"/>
            </a:pPr>
            <a:endParaRPr lang="en-US" altLang="zh-CN"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linds(horizontal)">
                                      <p:cBhvr>
                                        <p:cTn id="7" dur="5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8">
                                            <p:txEl>
                                              <p:pRg st="0" end="0"/>
                                            </p:txEl>
                                          </p:spTgt>
                                        </p:tgtEl>
                                        <p:attrNameLst>
                                          <p:attrName>style.visibility</p:attrName>
                                        </p:attrNameLst>
                                      </p:cBhvr>
                                      <p:to>
                                        <p:strVal val="visible"/>
                                      </p:to>
                                    </p:set>
                                    <p:animEffect transition="in" filter="box(in)">
                                      <p:cBhvr>
                                        <p:cTn id="12" dur="500"/>
                                        <p:tgtEl>
                                          <p:spTgt spid="81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8">
                                            <p:txEl>
                                              <p:pRg st="1" end="1"/>
                                            </p:txEl>
                                          </p:spTgt>
                                        </p:tgtEl>
                                        <p:attrNameLst>
                                          <p:attrName>style.visibility</p:attrName>
                                        </p:attrNameLst>
                                      </p:cBhvr>
                                      <p:to>
                                        <p:strVal val="visible"/>
                                      </p:to>
                                    </p:set>
                                    <p:animEffect transition="in" filter="box(in)">
                                      <p:cBhvr>
                                        <p:cTn id="17" dur="500"/>
                                        <p:tgtEl>
                                          <p:spTgt spid="81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76672"/>
            <a:ext cx="8064896" cy="5256584"/>
          </a:xfrm>
        </p:spPr>
        <p:txBody>
          <a:bodyPr/>
          <a:lstStyle/>
          <a:p>
            <a:pPr lvl="1" eaLnBrk="1" fontAlgn="auto" hangingPunct="1">
              <a:spcAft>
                <a:spcPts val="0"/>
              </a:spcAft>
              <a:buClr>
                <a:schemeClr val="accent2"/>
              </a:buClr>
              <a:buSzPct val="50000"/>
              <a:buFont typeface="Wingdings 2" panose="05020102010507070707"/>
              <a:buChar char="³"/>
              <a:defRPr/>
            </a:pPr>
            <a:r>
              <a:rPr lang="zh-CN" altLang="zh-CN" b="1" dirty="0">
                <a:latin typeface="仿宋" panose="02010609060101010101" charset="-122"/>
                <a:ea typeface="仿宋" panose="02010609060101010101" charset="-122"/>
              </a:rPr>
              <a:t>按交易双方的风险收益不同分类</a:t>
            </a:r>
            <a:endParaRPr lang="en-US" altLang="zh-CN" b="1" dirty="0">
              <a:latin typeface="仿宋" panose="02010609060101010101" charset="-122"/>
              <a:ea typeface="仿宋" panose="02010609060101010101" charset="-122"/>
            </a:endParaRPr>
          </a:p>
          <a:p>
            <a:pPr lvl="2" eaLnBrk="1" fontAlgn="auto" hangingPunct="1">
              <a:spcAft>
                <a:spcPts val="0"/>
              </a:spcAft>
              <a:buClr>
                <a:schemeClr val="accent3"/>
              </a:buClr>
              <a:buSzPct val="60000"/>
              <a:buFont typeface="Wingdings 2" panose="05020102010507070707"/>
              <a:buChar char="®"/>
              <a:defRPr/>
            </a:pPr>
            <a:r>
              <a:rPr lang="zh-CN" altLang="zh-CN" b="1" dirty="0">
                <a:latin typeface="仿宋" panose="02010609060101010101" charset="-122"/>
                <a:ea typeface="仿宋" panose="02010609060101010101" charset="-122"/>
              </a:rPr>
              <a:t>一类是交易双方的风险收益对称，</a:t>
            </a:r>
            <a:r>
              <a:rPr lang="zh-CN" altLang="en-US" b="1" dirty="0">
                <a:latin typeface="仿宋" panose="02010609060101010101" charset="-122"/>
                <a:ea typeface="仿宋" panose="02010609060101010101" charset="-122"/>
              </a:rPr>
              <a:t>如远期合约、期货、互换</a:t>
            </a:r>
            <a:endParaRPr lang="en-US" altLang="zh-CN" b="1" dirty="0">
              <a:latin typeface="仿宋" panose="02010609060101010101" charset="-122"/>
              <a:ea typeface="仿宋" panose="02010609060101010101" charset="-122"/>
            </a:endParaRPr>
          </a:p>
          <a:p>
            <a:pPr lvl="2" eaLnBrk="1" fontAlgn="auto" hangingPunct="1">
              <a:spcAft>
                <a:spcPts val="0"/>
              </a:spcAft>
              <a:buClr>
                <a:schemeClr val="accent3"/>
              </a:buClr>
              <a:buSzPct val="60000"/>
              <a:buFont typeface="Wingdings 2" panose="05020102010507070707"/>
              <a:buChar char="®"/>
              <a:defRPr/>
            </a:pPr>
            <a:r>
              <a:rPr lang="zh-CN" altLang="zh-CN" b="1" dirty="0">
                <a:latin typeface="仿宋" panose="02010609060101010101" charset="-122"/>
                <a:ea typeface="仿宋" panose="02010609060101010101" charset="-122"/>
              </a:rPr>
              <a:t>另一类是交易双方风险收益不对称</a:t>
            </a:r>
            <a:r>
              <a:rPr lang="zh-CN" altLang="en-US" b="1" dirty="0">
                <a:latin typeface="仿宋" panose="02010609060101010101" charset="-122"/>
                <a:ea typeface="仿宋" panose="02010609060101010101" charset="-122"/>
              </a:rPr>
              <a:t>，如期权</a:t>
            </a:r>
            <a:endParaRPr lang="en-US" altLang="zh-CN" b="1" dirty="0">
              <a:latin typeface="仿宋" panose="02010609060101010101" charset="-122"/>
              <a:ea typeface="仿宋" panose="02010609060101010101" charset="-122"/>
            </a:endParaRPr>
          </a:p>
          <a:p>
            <a:pPr lvl="1" eaLnBrk="1" fontAlgn="auto" hangingPunct="1">
              <a:spcAft>
                <a:spcPts val="0"/>
              </a:spcAft>
              <a:buFont typeface="Wingdings 2" panose="05020102010507070707"/>
              <a:buChar char="³"/>
              <a:defRPr/>
            </a:pPr>
            <a:r>
              <a:rPr lang="zh-CN" altLang="zh-CN" b="1" dirty="0">
                <a:latin typeface="仿宋" panose="02010609060101010101" charset="-122"/>
                <a:ea typeface="仿宋" panose="02010609060101010101" charset="-122"/>
              </a:rPr>
              <a:t>按衍生金融工具的形式不同分类</a:t>
            </a:r>
            <a:endParaRPr lang="en-US" altLang="zh-CN" b="1" dirty="0">
              <a:latin typeface="仿宋" panose="02010609060101010101" charset="-122"/>
              <a:ea typeface="仿宋" panose="02010609060101010101" charset="-122"/>
            </a:endParaRPr>
          </a:p>
          <a:p>
            <a:pPr lvl="2" eaLnBrk="1" fontAlgn="auto" hangingPunct="1">
              <a:spcAft>
                <a:spcPts val="0"/>
              </a:spcAft>
              <a:buClr>
                <a:schemeClr val="accent3"/>
              </a:buClr>
              <a:buFont typeface="Wingdings 2" panose="05020102010507070707"/>
              <a:buChar char="®"/>
              <a:defRPr/>
            </a:pPr>
            <a:r>
              <a:rPr lang="zh-CN" altLang="zh-CN" b="1" dirty="0">
                <a:latin typeface="仿宋" panose="02010609060101010101" charset="-122"/>
                <a:ea typeface="仿宋" panose="02010609060101010101" charset="-122"/>
              </a:rPr>
              <a:t>一类是</a:t>
            </a:r>
            <a:r>
              <a:rPr lang="zh-CN" altLang="zh-CN" b="1" dirty="0">
                <a:solidFill>
                  <a:srgbClr val="C00000"/>
                </a:solidFill>
                <a:latin typeface="仿宋" panose="02010609060101010101" charset="-122"/>
                <a:ea typeface="仿宋" panose="02010609060101010101" charset="-122"/>
              </a:rPr>
              <a:t>普通型衍生工具</a:t>
            </a:r>
            <a:r>
              <a:rPr lang="zh-CN" altLang="zh-CN" b="1" dirty="0">
                <a:latin typeface="仿宋" panose="02010609060101010101" charset="-122"/>
                <a:ea typeface="仿宋" panose="02010609060101010101" charset="-122"/>
              </a:rPr>
              <a:t>，也称第一代衍生工具，即指远期合约、期货、期权、互换，这些衍生工具的结构与定价方式已基本标准化和市场化。</a:t>
            </a:r>
            <a:endParaRPr lang="en-US" altLang="zh-CN" b="1" dirty="0">
              <a:latin typeface="仿宋" panose="02010609060101010101" charset="-122"/>
              <a:ea typeface="仿宋" panose="02010609060101010101" charset="-122"/>
            </a:endParaRPr>
          </a:p>
          <a:p>
            <a:pPr lvl="2" eaLnBrk="1" fontAlgn="auto" hangingPunct="1">
              <a:spcAft>
                <a:spcPts val="0"/>
              </a:spcAft>
              <a:buClr>
                <a:schemeClr val="accent3"/>
              </a:buClr>
              <a:buFont typeface="Wingdings 2" panose="05020102010507070707"/>
              <a:buChar char="®"/>
              <a:defRPr/>
            </a:pPr>
            <a:r>
              <a:rPr lang="zh-CN" altLang="zh-CN" b="1" dirty="0">
                <a:latin typeface="仿宋" panose="02010609060101010101" charset="-122"/>
                <a:ea typeface="仿宋" panose="02010609060101010101" charset="-122"/>
              </a:rPr>
              <a:t>另一类是</a:t>
            </a:r>
            <a:r>
              <a:rPr lang="zh-CN" altLang="zh-CN" b="1" dirty="0">
                <a:solidFill>
                  <a:srgbClr val="C00000"/>
                </a:solidFill>
                <a:latin typeface="仿宋" panose="02010609060101010101" charset="-122"/>
                <a:ea typeface="仿宋" panose="02010609060101010101" charset="-122"/>
              </a:rPr>
              <a:t>复合型的衍生工具</a:t>
            </a:r>
            <a:r>
              <a:rPr lang="zh-CN" altLang="zh-CN" b="1" dirty="0">
                <a:latin typeface="仿宋" panose="02010609060101010101" charset="-122"/>
                <a:ea typeface="仿宋" panose="02010609060101010101" charset="-122"/>
              </a:rPr>
              <a:t>，它将各种普通型衍生工具组合在一起，形成一种特制的产品。</a:t>
            </a:r>
            <a:endParaRPr lang="zh-CN" altLang="en-US" b="1" dirty="0">
              <a:latin typeface="仿宋" panose="02010609060101010101" charset="-122"/>
              <a:ea typeface="仿宋" panose="02010609060101010101" charset="-122"/>
            </a:endParaRPr>
          </a:p>
        </p:txBody>
      </p:sp>
      <p:sp>
        <p:nvSpPr>
          <p:cNvPr id="4" name="灯片编号占位符 3"/>
          <p:cNvSpPr>
            <a:spLocks noGrp="1"/>
          </p:cNvSpPr>
          <p:nvPr>
            <p:ph type="sldNum" sz="quarter" idx="12"/>
          </p:nvPr>
        </p:nvSpPr>
        <p:spPr/>
        <p:txBody>
          <a:bodyPr/>
          <a:lstStyle/>
          <a:p>
            <a:pPr>
              <a:defRPr/>
            </a:pPr>
            <a:fld id="{EB978B96-773E-417D-BBE0-8A5413C4E953}" type="slidenum">
              <a:rPr lang="en-US" altLang="zh-CN" smtClean="0"/>
              <a:t>30</a:t>
            </a:fld>
            <a:endParaRPr lang="en-US" altLang="zh-C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内容占位符 2"/>
          <p:cNvSpPr>
            <a:spLocks noGrp="1"/>
          </p:cNvSpPr>
          <p:nvPr>
            <p:ph idx="1"/>
          </p:nvPr>
        </p:nvSpPr>
        <p:spPr>
          <a:xfrm>
            <a:off x="457200" y="188640"/>
            <a:ext cx="8229600" cy="5865813"/>
          </a:xfrm>
        </p:spPr>
        <p:txBody>
          <a:bodyPr/>
          <a:lstStyle/>
          <a:p>
            <a:pPr eaLnBrk="1" hangingPunct="1"/>
            <a:r>
              <a:rPr lang="zh-CN" altLang="en-US" sz="3000" b="1" dirty="0">
                <a:solidFill>
                  <a:srgbClr val="FF0000"/>
                </a:solidFill>
                <a:latin typeface="楷体" panose="02010609060101010101" pitchFamily="49" charset="-122"/>
                <a:ea typeface="楷体" panose="02010609060101010101" pitchFamily="49" charset="-122"/>
              </a:rPr>
              <a:t>衍生工具会计处理的一般原则</a:t>
            </a:r>
            <a:endParaRPr lang="en-US" altLang="zh-CN" sz="3000" b="1" dirty="0">
              <a:solidFill>
                <a:srgbClr val="FF0000"/>
              </a:solidFill>
              <a:latin typeface="楷体" panose="02010609060101010101" pitchFamily="49" charset="-122"/>
              <a:ea typeface="楷体" panose="02010609060101010101" pitchFamily="49" charset="-122"/>
            </a:endParaRPr>
          </a:p>
          <a:p>
            <a:pPr lvl="1" eaLnBrk="1" hangingPunct="1">
              <a:buFont typeface="Wingdings 2" panose="05020102010507070707" pitchFamily="18" charset="2"/>
              <a:buChar char=""/>
            </a:pPr>
            <a:r>
              <a:rPr lang="zh-CN" altLang="zh-CN" b="1" dirty="0">
                <a:latin typeface="楷体" panose="02010609060101010101" pitchFamily="49" charset="-122"/>
                <a:ea typeface="楷体" panose="02010609060101010101" pitchFamily="49" charset="-122"/>
              </a:rPr>
              <a:t>持有衍生金融工具的</a:t>
            </a:r>
            <a:r>
              <a:rPr lang="zh-CN" altLang="zh-CN" b="1" dirty="0">
                <a:solidFill>
                  <a:srgbClr val="0000FF"/>
                </a:solidFill>
                <a:latin typeface="楷体" panose="02010609060101010101" pitchFamily="49" charset="-122"/>
                <a:ea typeface="楷体" panose="02010609060101010101" pitchFamily="49" charset="-122"/>
              </a:rPr>
              <a:t>主要目标</a:t>
            </a:r>
            <a:r>
              <a:rPr lang="zh-CN" altLang="zh-CN" b="1" dirty="0">
                <a:latin typeface="楷体" panose="02010609060101010101" pitchFamily="49" charset="-122"/>
                <a:ea typeface="楷体" panose="02010609060101010101" pitchFamily="49" charset="-122"/>
              </a:rPr>
              <a:t>包括</a:t>
            </a:r>
            <a:r>
              <a:rPr lang="zh-CN" altLang="zh-CN" b="1" dirty="0">
                <a:solidFill>
                  <a:srgbClr val="0000FF"/>
                </a:solidFill>
                <a:latin typeface="楷体" panose="02010609060101010101" pitchFamily="49" charset="-122"/>
                <a:ea typeface="楷体" panose="02010609060101010101" pitchFamily="49" charset="-122"/>
              </a:rPr>
              <a:t>投资获利</a:t>
            </a:r>
            <a:r>
              <a:rPr lang="zh-CN" altLang="zh-CN" b="1" dirty="0">
                <a:latin typeface="楷体" panose="02010609060101010101" pitchFamily="49" charset="-122"/>
                <a:ea typeface="楷体" panose="02010609060101010101" pitchFamily="49" charset="-122"/>
              </a:rPr>
              <a:t>和</a:t>
            </a:r>
            <a:r>
              <a:rPr lang="zh-CN" altLang="zh-CN" b="1" dirty="0">
                <a:solidFill>
                  <a:srgbClr val="0000FF"/>
                </a:solidFill>
                <a:latin typeface="楷体" panose="02010609060101010101" pitchFamily="49" charset="-122"/>
                <a:ea typeface="楷体" panose="02010609060101010101" pitchFamily="49" charset="-122"/>
              </a:rPr>
              <a:t>套期保值</a:t>
            </a:r>
            <a:r>
              <a:rPr lang="zh-CN" altLang="zh-CN" b="1" dirty="0">
                <a:latin typeface="楷体" panose="02010609060101010101" pitchFamily="49" charset="-122"/>
                <a:ea typeface="楷体" panose="02010609060101010101" pitchFamily="49" charset="-122"/>
              </a:rPr>
              <a:t>。</a:t>
            </a:r>
            <a:endParaRPr lang="en-US" altLang="zh-CN" b="1" dirty="0">
              <a:latin typeface="楷体" panose="02010609060101010101" pitchFamily="49" charset="-122"/>
              <a:ea typeface="楷体" panose="02010609060101010101" pitchFamily="49" charset="-122"/>
            </a:endParaRPr>
          </a:p>
          <a:p>
            <a:pPr lvl="1" eaLnBrk="1" hangingPunct="1">
              <a:buFont typeface="Wingdings 2" panose="05020102010507070707" pitchFamily="18" charset="2"/>
              <a:buChar char=""/>
            </a:pPr>
            <a:r>
              <a:rPr lang="zh-CN" altLang="zh-CN" b="1" dirty="0">
                <a:latin typeface="楷体" panose="02010609060101010101" pitchFamily="49" charset="-122"/>
                <a:ea typeface="楷体" panose="02010609060101010101" pitchFamily="49" charset="-122"/>
              </a:rPr>
              <a:t>除了用于有效套期的衍生工具外，衍生工具一般都应该归类为交易性金融资产或金融负债，而后按照</a:t>
            </a:r>
            <a:r>
              <a:rPr lang="zh-CN" altLang="zh-CN" b="1" dirty="0">
                <a:solidFill>
                  <a:srgbClr val="FF0000"/>
                </a:solidFill>
                <a:latin typeface="楷体" panose="02010609060101010101" pitchFamily="49" charset="-122"/>
                <a:ea typeface="楷体" panose="02010609060101010101" pitchFamily="49" charset="-122"/>
              </a:rPr>
              <a:t>交易性金融资产或金融负债</a:t>
            </a:r>
            <a:r>
              <a:rPr lang="zh-CN" altLang="zh-CN" b="1" dirty="0">
                <a:latin typeface="楷体" panose="02010609060101010101" pitchFamily="49" charset="-122"/>
                <a:ea typeface="楷体" panose="02010609060101010101" pitchFamily="49" charset="-122"/>
              </a:rPr>
              <a:t>的核算规则进行会计处理。</a:t>
            </a:r>
            <a:endParaRPr lang="en-US" altLang="zh-CN" b="1" dirty="0">
              <a:latin typeface="楷体" panose="02010609060101010101" pitchFamily="49" charset="-122"/>
              <a:ea typeface="楷体" panose="02010609060101010101" pitchFamily="49" charset="-122"/>
            </a:endParaRPr>
          </a:p>
          <a:p>
            <a:pPr lvl="1" eaLnBrk="1" hangingPunct="1">
              <a:buFont typeface="Wingdings 2" panose="05020102010507070707" pitchFamily="18" charset="2"/>
              <a:buChar char=""/>
            </a:pPr>
            <a:r>
              <a:rPr lang="zh-CN" altLang="zh-CN" b="1" dirty="0">
                <a:latin typeface="楷体" panose="02010609060101010101" pitchFamily="49" charset="-122"/>
                <a:ea typeface="楷体" panose="02010609060101010101" pitchFamily="49" charset="-122"/>
              </a:rPr>
              <a:t>对所有衍生金融工具的会计处理，归纳起来主要包括以下几项原则：</a:t>
            </a:r>
            <a:endParaRPr lang="en-US" altLang="zh-CN" b="1" dirty="0">
              <a:latin typeface="楷体" panose="02010609060101010101" pitchFamily="49" charset="-122"/>
              <a:ea typeface="楷体" panose="02010609060101010101" pitchFamily="49" charset="-122"/>
            </a:endParaRPr>
          </a:p>
          <a:p>
            <a:pPr lvl="2" eaLnBrk="1" hangingPunct="1">
              <a:buFont typeface="Wingdings 2" panose="05020102010507070707" pitchFamily="18" charset="2"/>
              <a:buChar char=""/>
            </a:pPr>
            <a:r>
              <a:rPr lang="zh-CN" altLang="en-US" b="1" dirty="0">
                <a:latin typeface="楷体" panose="02010609060101010101" pitchFamily="49" charset="-122"/>
                <a:ea typeface="楷体" panose="02010609060101010101" pitchFamily="49" charset="-122"/>
              </a:rPr>
              <a:t>第一，在企业成为合同的一方时，进行初始确认，将衍生金融工具在资产负债表中确认为一项资产或负债（公允价值为</a:t>
            </a:r>
            <a:r>
              <a:rPr lang="en-US" altLang="zh-CN" b="1" dirty="0">
                <a:latin typeface="楷体" panose="02010609060101010101" pitchFamily="49" charset="-122"/>
                <a:ea typeface="楷体" panose="02010609060101010101" pitchFamily="49" charset="-122"/>
              </a:rPr>
              <a:t>0</a:t>
            </a:r>
            <a:r>
              <a:rPr lang="zh-CN" altLang="en-US" b="1" dirty="0">
                <a:latin typeface="楷体" panose="02010609060101010101" pitchFamily="49" charset="-122"/>
                <a:ea typeface="楷体" panose="02010609060101010101" pitchFamily="49" charset="-122"/>
              </a:rPr>
              <a:t>时不需初始确认）；</a:t>
            </a:r>
            <a:endParaRPr lang="en-US" altLang="zh-CN" b="1" dirty="0">
              <a:latin typeface="楷体" panose="02010609060101010101" pitchFamily="49" charset="-122"/>
              <a:ea typeface="楷体" panose="02010609060101010101" pitchFamily="49" charset="-122"/>
            </a:endParaRPr>
          </a:p>
          <a:p>
            <a:pPr lvl="1"/>
            <a:endParaRPr lang="zh-CN" altLang="en-US" dirty="0"/>
          </a:p>
        </p:txBody>
      </p:sp>
      <p:sp>
        <p:nvSpPr>
          <p:cNvPr id="4" name="日期占位符 3"/>
          <p:cNvSpPr>
            <a:spLocks noGrp="1"/>
          </p:cNvSpPr>
          <p:nvPr>
            <p:ph type="dt" sz="quarter" idx="10"/>
          </p:nvPr>
        </p:nvSpPr>
        <p:spPr/>
        <p:txBody>
          <a:bodyPr/>
          <a:lstStyle/>
          <a:p>
            <a:pPr>
              <a:defRPr/>
            </a:pPr>
            <a:fld id="{77551742-0B67-4E03-B623-2F1EA154252D}" type="datetime1">
              <a:rPr lang="zh-CN" altLang="en-US" smtClean="0"/>
              <a:t>2026/3/30</a:t>
            </a:fld>
            <a:endParaRPr lang="zh-CN" altLang="en-US"/>
          </a:p>
        </p:txBody>
      </p:sp>
      <p:sp>
        <p:nvSpPr>
          <p:cNvPr id="11268"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0F06BE67-7268-4D45-9EC1-9A9CA69450CE}" type="slidenum">
              <a:rPr lang="zh-CN" altLang="en-US" sz="1200" smtClean="0">
                <a:solidFill>
                  <a:srgbClr val="898989"/>
                </a:solidFill>
              </a:rPr>
              <a:t>31</a:t>
            </a:fld>
            <a:endParaRPr lang="zh-CN" altLang="en-US" sz="1200">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a:spLocks noGrp="1"/>
          </p:cNvSpPr>
          <p:nvPr>
            <p:ph idx="1"/>
          </p:nvPr>
        </p:nvSpPr>
        <p:spPr>
          <a:xfrm>
            <a:off x="467544" y="404664"/>
            <a:ext cx="8143056" cy="5615136"/>
          </a:xfrm>
        </p:spPr>
        <p:txBody>
          <a:bodyPr/>
          <a:lstStyle/>
          <a:p>
            <a:pPr lvl="2" eaLnBrk="1" hangingPunct="1">
              <a:buFont typeface="Wingdings 2" panose="05020102010507070707" pitchFamily="18" charset="2"/>
              <a:buChar char=""/>
            </a:pPr>
            <a:r>
              <a:rPr lang="zh-CN" altLang="en-US" b="1" dirty="0">
                <a:latin typeface="楷体" panose="02010609060101010101" pitchFamily="49" charset="-122"/>
                <a:ea typeface="楷体" panose="02010609060101010101" pitchFamily="49" charset="-122"/>
              </a:rPr>
              <a:t>第二，按公允价值计量所有的衍生金融工具，包括初始计量和后续计量；</a:t>
            </a:r>
            <a:endParaRPr lang="en-US" altLang="zh-CN" b="1" dirty="0">
              <a:latin typeface="楷体" panose="02010609060101010101" pitchFamily="49" charset="-122"/>
              <a:ea typeface="楷体" panose="02010609060101010101" pitchFamily="49" charset="-122"/>
            </a:endParaRPr>
          </a:p>
          <a:p>
            <a:pPr lvl="3" eaLnBrk="1" hangingPunct="1">
              <a:buFont typeface="Wingdings 2" panose="05020102010507070707" pitchFamily="18" charset="2"/>
              <a:buChar char=""/>
            </a:pPr>
            <a:r>
              <a:rPr lang="zh-CN" altLang="en-US" b="1" dirty="0">
                <a:latin typeface="楷体" panose="02010609060101010101" pitchFamily="49" charset="-122"/>
                <a:ea typeface="楷体" panose="02010609060101010101" pitchFamily="49" charset="-122"/>
              </a:rPr>
              <a:t>远期合同：期末计算公允价值时需要进行折现；期货的公允价值不需要折现，因为期货是随时可以交易变现的；期权的价格就是其公允价值。</a:t>
            </a:r>
            <a:endParaRPr lang="en-US" altLang="zh-CN" b="1" dirty="0">
              <a:latin typeface="楷体" panose="02010609060101010101" pitchFamily="49" charset="-122"/>
              <a:ea typeface="楷体" panose="02010609060101010101" pitchFamily="49" charset="-122"/>
            </a:endParaRPr>
          </a:p>
          <a:p>
            <a:pPr lvl="2" eaLnBrk="1" hangingPunct="1">
              <a:buFont typeface="Wingdings 2" panose="05020102010507070707" pitchFamily="18" charset="2"/>
              <a:buChar char=""/>
            </a:pPr>
            <a:r>
              <a:rPr lang="zh-CN" altLang="en-US" b="1" dirty="0">
                <a:latin typeface="楷体" panose="02010609060101010101" pitchFamily="49" charset="-122"/>
                <a:ea typeface="楷体" panose="02010609060101010101" pitchFamily="49" charset="-122"/>
              </a:rPr>
              <a:t>第三，对于所有用于投资的衍生金融工具，资产负债表日公允价值的变动额计入当期损益；而用于套期保值的衍生金融工具，依照套期的不同类型，资产负债表日公允价值的变动额或计入当期损益，或计入所有者权益</a:t>
            </a:r>
            <a:r>
              <a:rPr lang="zh-CN" altLang="en-US" b="1" dirty="0">
                <a:solidFill>
                  <a:srgbClr val="0000FF"/>
                </a:solidFill>
                <a:latin typeface="楷体" panose="02010609060101010101" pitchFamily="49" charset="-122"/>
                <a:ea typeface="楷体" panose="02010609060101010101" pitchFamily="49" charset="-122"/>
              </a:rPr>
              <a:t>（</a:t>
            </a:r>
            <a:r>
              <a:rPr lang="zh-CN" altLang="en-US" sz="2100" b="1" dirty="0">
                <a:solidFill>
                  <a:srgbClr val="0000FF"/>
                </a:solidFill>
                <a:latin typeface="楷体" panose="02010609060101010101" pitchFamily="49" charset="-122"/>
                <a:ea typeface="楷体" panose="02010609060101010101" pitchFamily="49" charset="-122"/>
              </a:rPr>
              <a:t>套期保值会计</a:t>
            </a:r>
            <a:r>
              <a:rPr lang="zh-CN" altLang="en-US" b="1" dirty="0">
                <a:solidFill>
                  <a:srgbClr val="0000FF"/>
                </a:solidFill>
                <a:latin typeface="楷体" panose="02010609060101010101" pitchFamily="49" charset="-122"/>
                <a:ea typeface="楷体" panose="02010609060101010101" pitchFamily="49" charset="-122"/>
              </a:rPr>
              <a:t>单独讲解）</a:t>
            </a:r>
            <a:endParaRPr lang="en-US" altLang="zh-CN" b="1" dirty="0">
              <a:solidFill>
                <a:srgbClr val="0000FF"/>
              </a:solidFill>
              <a:latin typeface="楷体" panose="02010609060101010101" pitchFamily="49" charset="-122"/>
              <a:ea typeface="楷体" panose="02010609060101010101" pitchFamily="49" charset="-122"/>
            </a:endParaRPr>
          </a:p>
        </p:txBody>
      </p:sp>
      <p:sp>
        <p:nvSpPr>
          <p:cNvPr id="4" name="日期占位符 3"/>
          <p:cNvSpPr>
            <a:spLocks noGrp="1"/>
          </p:cNvSpPr>
          <p:nvPr>
            <p:ph type="dt" sz="quarter" idx="10"/>
          </p:nvPr>
        </p:nvSpPr>
        <p:spPr/>
        <p:txBody>
          <a:bodyPr/>
          <a:lstStyle/>
          <a:p>
            <a:pPr>
              <a:defRPr/>
            </a:pPr>
            <a:fld id="{77551742-0B67-4E03-B623-2F1EA154252D}" type="datetime1">
              <a:rPr lang="zh-CN" altLang="en-US" smtClean="0"/>
              <a:t>2026/3/30</a:t>
            </a:fld>
            <a:endParaRPr lang="zh-CN" altLang="en-US"/>
          </a:p>
        </p:txBody>
      </p:sp>
      <p:sp>
        <p:nvSpPr>
          <p:cNvPr id="12293"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C9280358-AFED-4059-8172-F7C2AEE3C466}" type="slidenum">
              <a:rPr lang="zh-CN" altLang="en-US" sz="1200" smtClean="0">
                <a:solidFill>
                  <a:srgbClr val="898989"/>
                </a:solidFill>
              </a:rPr>
              <a:t>32</a:t>
            </a:fld>
            <a:endParaRPr lang="zh-CN" altLang="en-US" sz="1200">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88640"/>
            <a:ext cx="8352928" cy="6336704"/>
          </a:xfrm>
        </p:spPr>
        <p:txBody>
          <a:bodyPr/>
          <a:lstStyle/>
          <a:p>
            <a:r>
              <a:rPr lang="en-US" altLang="zh-CN" sz="2800" b="1" dirty="0">
                <a:solidFill>
                  <a:srgbClr val="0000FF"/>
                </a:solidFill>
                <a:latin typeface="黑体" panose="02010609060101010101" pitchFamily="49" charset="-122"/>
                <a:ea typeface="黑体" panose="02010609060101010101" pitchFamily="49" charset="-122"/>
              </a:rPr>
              <a:t>3.2.2 </a:t>
            </a:r>
            <a:r>
              <a:rPr lang="zh-CN" altLang="en-US" sz="2800" b="1" dirty="0">
                <a:solidFill>
                  <a:srgbClr val="0000FF"/>
                </a:solidFill>
                <a:latin typeface="黑体" panose="02010609060101010101" pitchFamily="49" charset="-122"/>
                <a:ea typeface="黑体" panose="02010609060101010101" pitchFamily="49" charset="-122"/>
              </a:rPr>
              <a:t>套期保值会计</a:t>
            </a:r>
            <a:endParaRPr lang="en-US" altLang="zh-CN" sz="2800" b="1" dirty="0">
              <a:solidFill>
                <a:srgbClr val="0000FF"/>
              </a:solidFill>
              <a:latin typeface="黑体" panose="02010609060101010101" pitchFamily="49" charset="-122"/>
              <a:ea typeface="黑体" panose="02010609060101010101" pitchFamily="49" charset="-122"/>
            </a:endParaRPr>
          </a:p>
          <a:p>
            <a:pPr lvl="1" eaLnBrk="1" hangingPunct="1">
              <a:defRPr/>
            </a:pPr>
            <a:r>
              <a:rPr lang="zh-CN" altLang="zh-CN" b="1" dirty="0">
                <a:latin typeface="楷体" panose="02010609060101010101" pitchFamily="49" charset="-122"/>
                <a:ea typeface="楷体" panose="02010609060101010101" pitchFamily="49" charset="-122"/>
              </a:rPr>
              <a:t>套期（</a:t>
            </a:r>
            <a:r>
              <a:rPr lang="en-US" altLang="zh-CN" b="1" dirty="0">
                <a:latin typeface="楷体" panose="02010609060101010101" pitchFamily="49" charset="-122"/>
                <a:ea typeface="楷体" panose="02010609060101010101" pitchFamily="49" charset="-122"/>
              </a:rPr>
              <a:t>hedge</a:t>
            </a:r>
            <a:r>
              <a:rPr lang="zh-CN" altLang="en-US" b="1" dirty="0">
                <a:latin typeface="楷体" panose="02010609060101010101" pitchFamily="49" charset="-122"/>
                <a:ea typeface="楷体" panose="02010609060101010101" pitchFamily="49" charset="-122"/>
              </a:rPr>
              <a:t>，又</a:t>
            </a:r>
            <a:r>
              <a:rPr lang="zh-CN" altLang="zh-CN" b="1" dirty="0">
                <a:latin typeface="楷体" panose="02010609060101010101" pitchFamily="49" charset="-122"/>
                <a:ea typeface="楷体" panose="02010609060101010101" pitchFamily="49" charset="-122"/>
              </a:rPr>
              <a:t>简称套期保值），是指企业为管理外汇风险、利率风险、价格风险、 信用风险等特定风险引起的风险敞口，指定金融工具为套期工具，以 使套期工具的公允价值或现金流量变动，预期抵销被套期项目全部或 部分公允价值或现金流量变动的风险管理活动。 </a:t>
            </a:r>
            <a:endParaRPr lang="en-US" altLang="zh-CN" b="1" dirty="0">
              <a:latin typeface="楷体" panose="02010609060101010101" pitchFamily="49" charset="-122"/>
              <a:ea typeface="楷体" panose="02010609060101010101" pitchFamily="49" charset="-122"/>
            </a:endParaRPr>
          </a:p>
          <a:p>
            <a:pPr lvl="2" eaLnBrk="1" hangingPunct="1">
              <a:defRPr/>
            </a:pPr>
            <a:r>
              <a:rPr lang="zh-CN" altLang="en-US" sz="2000" b="1" dirty="0"/>
              <a:t>套期</a:t>
            </a:r>
            <a:r>
              <a:rPr lang="zh-CN" altLang="zh-CN" sz="2000" b="1" dirty="0"/>
              <a:t>为指定套期工具和被套期项目的过程，即建立一种套期关系。</a:t>
            </a:r>
            <a:r>
              <a:rPr lang="zh-CN" altLang="en-US" sz="2000" b="1" dirty="0"/>
              <a:t>简而言之，</a:t>
            </a:r>
            <a:r>
              <a:rPr lang="zh-CN" altLang="zh-CN" sz="2000" b="1" dirty="0"/>
              <a:t>套期</a:t>
            </a:r>
            <a:r>
              <a:rPr lang="zh-CN" altLang="en-US" sz="2000" b="1" dirty="0"/>
              <a:t>就是企业指定某项金融工具进行风险管理的过程。</a:t>
            </a:r>
            <a:endParaRPr lang="en-US" altLang="zh-CN" sz="2000" b="1" dirty="0"/>
          </a:p>
          <a:p>
            <a:pPr lvl="2" eaLnBrk="1" hangingPunct="1">
              <a:defRPr/>
            </a:pPr>
            <a:r>
              <a:rPr lang="zh-CN" altLang="zh-CN" sz="2000" b="1" dirty="0"/>
              <a:t>套期保值可以减少甚至消除风险，降低特定风险暴露</a:t>
            </a:r>
            <a:r>
              <a:rPr lang="zh-CN" altLang="en-US" sz="2000" b="1" dirty="0"/>
              <a:t>（</a:t>
            </a:r>
            <a:r>
              <a:rPr lang="en-US" altLang="zh-CN" sz="2000" b="1" dirty="0"/>
              <a:t>risk exposure)</a:t>
            </a:r>
            <a:r>
              <a:rPr lang="zh-CN" altLang="zh-CN" sz="2000" b="1" dirty="0"/>
              <a:t>可能形成的不利影响。</a:t>
            </a:r>
            <a:endParaRPr lang="en-US" altLang="zh-CN" sz="2000" b="1" dirty="0"/>
          </a:p>
          <a:p>
            <a:pPr lvl="2" eaLnBrk="1" hangingPunct="1">
              <a:defRPr/>
            </a:pPr>
            <a:r>
              <a:rPr lang="zh-CN" altLang="zh-CN" sz="2000" b="1" dirty="0"/>
              <a:t>套期与投机有本质区别</a:t>
            </a:r>
            <a:endParaRPr lang="zh-CN" altLang="en-US" sz="2000" b="1" dirty="0"/>
          </a:p>
          <a:p>
            <a:pPr lvl="1"/>
            <a:endParaRPr lang="zh-CN" altLang="en-US" b="1" dirty="0">
              <a:latin typeface="仿宋" panose="02010609060101010101" charset="-122"/>
              <a:ea typeface="仿宋" panose="0201060906010101010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0825" y="188913"/>
            <a:ext cx="8353623" cy="4464223"/>
          </a:xfrm>
        </p:spPr>
        <p:txBody>
          <a:bodyPr/>
          <a:lstStyle/>
          <a:p>
            <a:pPr lvl="1" eaLnBrk="1" hangingPunct="1">
              <a:defRPr/>
            </a:pPr>
            <a:r>
              <a:rPr lang="zh-CN" altLang="en-US" sz="2700" b="1" dirty="0">
                <a:solidFill>
                  <a:srgbClr val="0000FF"/>
                </a:solidFill>
                <a:latin typeface="+mn-ea"/>
              </a:rPr>
              <a:t>套期的分类</a:t>
            </a:r>
            <a:endParaRPr lang="en-US" altLang="zh-CN" sz="2700" b="1" dirty="0">
              <a:solidFill>
                <a:srgbClr val="0000FF"/>
              </a:solidFill>
              <a:latin typeface="+mn-ea"/>
            </a:endParaRPr>
          </a:p>
          <a:p>
            <a:pPr lvl="2">
              <a:defRPr/>
            </a:pPr>
            <a:r>
              <a:rPr lang="zh-CN" altLang="zh-CN" sz="2000" b="1" dirty="0">
                <a:solidFill>
                  <a:srgbClr val="0000FF"/>
                </a:solidFill>
              </a:rPr>
              <a:t>公允价值套期</a:t>
            </a:r>
            <a:r>
              <a:rPr lang="zh-CN" altLang="en-US" sz="2000" b="1" dirty="0">
                <a:solidFill>
                  <a:srgbClr val="0000FF"/>
                </a:solidFill>
              </a:rPr>
              <a:t>（</a:t>
            </a:r>
            <a:r>
              <a:rPr lang="en-US" altLang="zh-CN" sz="2000" b="1" dirty="0">
                <a:solidFill>
                  <a:srgbClr val="0000FF"/>
                </a:solidFill>
              </a:rPr>
              <a:t>fair value hedge</a:t>
            </a:r>
            <a:r>
              <a:rPr lang="zh-CN" altLang="en-US" sz="2000" b="1" dirty="0">
                <a:solidFill>
                  <a:srgbClr val="0000FF"/>
                </a:solidFill>
              </a:rPr>
              <a:t>）</a:t>
            </a:r>
            <a:r>
              <a:rPr lang="zh-CN" altLang="zh-CN" sz="2000" b="1" dirty="0"/>
              <a:t>，是指对已确认资产或负债、尚未确认的确定承诺， 或上述项目组成部分的公允价值变动风险敞口进行的套期。该公允价 值变动源于特定风险，且将影响企业的损益或其他综合收益。其中， 影响其他综合收益的情形，仅限于企业对指定为以公允价值计量且其 变动计入其他综合收益的非交易性权益工具投资的公允价值变动风 险敞口进行的套期。</a:t>
            </a:r>
            <a:endParaRPr lang="en-US" altLang="zh-CN" sz="2000" b="1" dirty="0"/>
          </a:p>
          <a:p>
            <a:pPr lvl="3">
              <a:defRPr/>
            </a:pPr>
            <a:r>
              <a:rPr lang="zh-CN" altLang="en-US" b="1" dirty="0"/>
              <a:t>适用于已确认资产、负债和未确认的确定承诺的套期</a:t>
            </a:r>
            <a:endParaRPr lang="en-US" altLang="zh-CN" b="1" dirty="0"/>
          </a:p>
          <a:p>
            <a:pPr lvl="3">
              <a:defRPr/>
            </a:pPr>
            <a:r>
              <a:rPr lang="en-US" altLang="zh-CN" b="1" dirty="0">
                <a:solidFill>
                  <a:srgbClr val="FF0000"/>
                </a:solidFill>
              </a:rPr>
              <a:t>A fair value hedge is used to offset changes in the fair value of items with fixed price or rate.</a:t>
            </a:r>
            <a:r>
              <a:rPr lang="zh-CN" altLang="en-US" b="1" dirty="0"/>
              <a:t>（公允价值套期是用来抵销具有固定价格或数值（</a:t>
            </a:r>
            <a:r>
              <a:rPr lang="en-US" altLang="zh-CN" b="1" dirty="0"/>
              <a:t>rate</a:t>
            </a:r>
            <a:r>
              <a:rPr lang="zh-CN" altLang="en-US" b="1" dirty="0"/>
              <a:t>）的项目上的公允价值变动）。</a:t>
            </a:r>
            <a:endParaRPr lang="en-US" altLang="zh-CN" b="1" dirty="0"/>
          </a:p>
        </p:txBody>
      </p:sp>
      <p:sp>
        <p:nvSpPr>
          <p:cNvPr id="4" name="日期占位符 3"/>
          <p:cNvSpPr>
            <a:spLocks noGrp="1"/>
          </p:cNvSpPr>
          <p:nvPr>
            <p:ph type="dt" sz="quarter" idx="10"/>
          </p:nvPr>
        </p:nvSpPr>
        <p:spPr/>
        <p:txBody>
          <a:bodyPr/>
          <a:lstStyle/>
          <a:p>
            <a:pPr>
              <a:defRPr/>
            </a:pPr>
            <a:fld id="{24AE846D-A3ED-4C71-A203-79B7B8E68DF5}" type="datetime1">
              <a:rPr lang="zh-CN" altLang="en-US" smtClean="0"/>
              <a:t>2026/3/30</a:t>
            </a:fld>
            <a:endParaRPr lang="zh-CN" altLang="en-US"/>
          </a:p>
        </p:txBody>
      </p:sp>
      <p:sp>
        <p:nvSpPr>
          <p:cNvPr id="45060"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DEB4758F-B637-4E3C-8763-E6EDEA4643E0}" type="slidenum">
              <a:rPr lang="zh-CN" altLang="en-US" sz="1100" smtClean="0">
                <a:solidFill>
                  <a:srgbClr val="636363"/>
                </a:solidFill>
                <a:latin typeface="Franklin Gothic Book" panose="020B0503020102020204" pitchFamily="34" charset="0"/>
                <a:ea typeface="黑体" panose="02010609060101010101" pitchFamily="49" charset="-122"/>
              </a:rPr>
              <a:t>34</a:t>
            </a:fld>
            <a:endParaRPr lang="zh-CN" altLang="en-US" sz="1100">
              <a:solidFill>
                <a:srgbClr val="636363"/>
              </a:solidFill>
              <a:latin typeface="Franklin Gothic Book" panose="020B0503020102020204" pitchFamily="34" charset="0"/>
              <a:ea typeface="黑体"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内容占位符 2"/>
          <p:cNvSpPr>
            <a:spLocks noGrp="1"/>
          </p:cNvSpPr>
          <p:nvPr>
            <p:ph idx="1"/>
          </p:nvPr>
        </p:nvSpPr>
        <p:spPr>
          <a:xfrm>
            <a:off x="457200" y="476250"/>
            <a:ext cx="8362950" cy="5976938"/>
          </a:xfrm>
        </p:spPr>
        <p:txBody>
          <a:bodyPr/>
          <a:lstStyle/>
          <a:p>
            <a:pPr lvl="2"/>
            <a:r>
              <a:rPr lang="zh-CN" altLang="zh-CN" sz="2000" b="1" dirty="0">
                <a:solidFill>
                  <a:srgbClr val="0000FF"/>
                </a:solidFill>
              </a:rPr>
              <a:t>现金流量套期</a:t>
            </a:r>
            <a:r>
              <a:rPr lang="zh-CN" altLang="zh-CN" sz="2000" b="1" dirty="0"/>
              <a:t>，指是指对现金流量变动风险敞口进行的套期。该现 金流量变动源于与已确认资产或负债、极可能发生的预期交易，或与 上述项目组成部分有关的特定风险，且将影响企业的损益。</a:t>
            </a:r>
            <a:endParaRPr lang="en-US" altLang="zh-CN" sz="2000" b="1" dirty="0"/>
          </a:p>
          <a:p>
            <a:pPr lvl="3"/>
            <a:r>
              <a:rPr lang="en-US" altLang="zh-CN" sz="1800" b="1" dirty="0">
                <a:solidFill>
                  <a:srgbClr val="FF0000"/>
                </a:solidFill>
              </a:rPr>
              <a:t>A cash flow hedge is used to establish fixed prices or rates when future cash flow could vary due to change in price or rate. </a:t>
            </a:r>
            <a:r>
              <a:rPr lang="zh-CN" altLang="en-US" sz="1800" b="1" dirty="0"/>
              <a:t>（现金流量套期是当未来现金流量可能随着价格或数值的变动而变动时，用来建立</a:t>
            </a:r>
            <a:r>
              <a:rPr lang="en-US" altLang="zh-CN" sz="1800" b="1" dirty="0"/>
              <a:t>/</a:t>
            </a:r>
            <a:r>
              <a:rPr lang="zh-CN" altLang="en-US" sz="1800" b="1" dirty="0"/>
              <a:t>确立固定价格或数值）</a:t>
            </a:r>
            <a:endParaRPr lang="en-US" altLang="zh-CN" sz="1800" b="1" dirty="0"/>
          </a:p>
          <a:p>
            <a:pPr lvl="3"/>
            <a:r>
              <a:rPr lang="zh-CN" altLang="en-US" sz="1800" b="1" dirty="0"/>
              <a:t>现金流量套期主要适用于对预期交易的套期，也用于与已确认资产或负债相关的预期现金流量的套期。</a:t>
            </a:r>
            <a:endParaRPr lang="en-US" altLang="zh-CN" sz="1800" b="1" dirty="0"/>
          </a:p>
          <a:p>
            <a:pPr lvl="2">
              <a:buFont typeface="Wingdings" panose="05000000000000000000" pitchFamily="2" charset="2"/>
              <a:buChar char="Ø"/>
            </a:pPr>
            <a:r>
              <a:rPr lang="zh-CN" altLang="zh-CN" sz="2200" b="1" dirty="0">
                <a:solidFill>
                  <a:srgbClr val="000000"/>
                </a:solidFill>
              </a:rPr>
              <a:t>公允价值套期和现金流量套期的界限不是绝对的，二者有时可以转化。</a:t>
            </a:r>
            <a:r>
              <a:rPr lang="zh-CN" altLang="en-US" sz="2200" b="1" dirty="0">
                <a:solidFill>
                  <a:srgbClr val="000000"/>
                </a:solidFill>
              </a:rPr>
              <a:t>如</a:t>
            </a:r>
            <a:r>
              <a:rPr lang="zh-CN" altLang="zh-CN" sz="2200" b="1" dirty="0">
                <a:solidFill>
                  <a:srgbClr val="000000"/>
                </a:solidFill>
              </a:rPr>
              <a:t>对确定承诺的外汇风险进行的套期，既可以作为现金流量套期，也可以作为公允价值套期。</a:t>
            </a:r>
            <a:endParaRPr lang="en-US" altLang="zh-CN" sz="2200" b="1" dirty="0">
              <a:solidFill>
                <a:srgbClr val="000000"/>
              </a:solidFill>
            </a:endParaRPr>
          </a:p>
          <a:p>
            <a:pPr lvl="2"/>
            <a:r>
              <a:rPr lang="zh-CN" altLang="zh-CN" sz="2000" b="1" dirty="0">
                <a:solidFill>
                  <a:srgbClr val="0000FF"/>
                </a:solidFill>
              </a:rPr>
              <a:t>境外经营净投资套期</a:t>
            </a:r>
            <a:r>
              <a:rPr lang="zh-CN" altLang="zh-CN" sz="2000" b="1" dirty="0"/>
              <a:t>，是指对境外经营净投资外汇风险进行的套期。</a:t>
            </a:r>
            <a:endParaRPr lang="en-US" altLang="zh-CN" sz="2000" b="1" dirty="0"/>
          </a:p>
          <a:p>
            <a:pPr lvl="3"/>
            <a:r>
              <a:rPr lang="zh-CN" altLang="zh-CN" sz="1800" b="1" dirty="0"/>
              <a:t>境外经营净投资，是指企业在境外经营净资产中的权益份额。</a:t>
            </a:r>
          </a:p>
        </p:txBody>
      </p:sp>
      <p:sp>
        <p:nvSpPr>
          <p:cNvPr id="4" name="日期占位符 3"/>
          <p:cNvSpPr>
            <a:spLocks noGrp="1"/>
          </p:cNvSpPr>
          <p:nvPr>
            <p:ph type="dt" sz="quarter" idx="10"/>
          </p:nvPr>
        </p:nvSpPr>
        <p:spPr/>
        <p:txBody>
          <a:bodyPr/>
          <a:lstStyle/>
          <a:p>
            <a:pPr>
              <a:defRPr/>
            </a:pPr>
            <a:fld id="{77551742-0B67-4E03-B623-2F1EA154252D}" type="datetime1">
              <a:rPr lang="zh-CN" altLang="en-US" smtClean="0"/>
              <a:t>2026/3/30</a:t>
            </a:fld>
            <a:endParaRPr lang="zh-CN" altLang="en-US"/>
          </a:p>
        </p:txBody>
      </p:sp>
      <p:sp>
        <p:nvSpPr>
          <p:cNvPr id="46084"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98DD51CA-C0EF-4D6C-BCB8-9C565CF8FBE8}" type="slidenum">
              <a:rPr lang="zh-CN" altLang="en-US" sz="1200" smtClean="0">
                <a:solidFill>
                  <a:srgbClr val="898989"/>
                </a:solidFill>
              </a:rPr>
              <a:t>35</a:t>
            </a:fld>
            <a:endParaRPr lang="zh-CN" altLang="en-US" sz="1200">
              <a:solidFill>
                <a:srgbClr val="89898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5F26FD1-3D6F-47FF-A73C-56BDC8DD946C}" type="slidenum">
              <a:rPr lang="en-US" altLang="zh-CN" smtClean="0"/>
              <a:t>36</a:t>
            </a:fld>
            <a:endParaRPr lang="en-US" altLang="zh-CN"/>
          </a:p>
        </p:txBody>
      </p:sp>
      <p:sp>
        <p:nvSpPr>
          <p:cNvPr id="3" name="文本框 2"/>
          <p:cNvSpPr txBox="1"/>
          <p:nvPr/>
        </p:nvSpPr>
        <p:spPr>
          <a:xfrm>
            <a:off x="223886" y="152400"/>
            <a:ext cx="8568952" cy="5847755"/>
          </a:xfrm>
          <a:prstGeom prst="rect">
            <a:avLst/>
          </a:prstGeom>
          <a:noFill/>
        </p:spPr>
        <p:txBody>
          <a:bodyPr wrap="square" rtlCol="0">
            <a:spAutoFit/>
          </a:bodyPr>
          <a:lstStyle/>
          <a:p>
            <a:r>
              <a:rPr lang="zh-CN" altLang="en-US" b="1" dirty="0"/>
              <a:t>适用情形的具体分解与对比</a:t>
            </a:r>
          </a:p>
          <a:p>
            <a:pPr lvl="1"/>
            <a:r>
              <a:rPr lang="zh-CN" altLang="en-US" sz="2000" b="1" dirty="0"/>
              <a:t>（一）</a:t>
            </a:r>
            <a:r>
              <a:rPr lang="zh-CN" altLang="en-US" sz="2000" b="1" dirty="0">
                <a:solidFill>
                  <a:srgbClr val="FF0000"/>
                </a:solidFill>
              </a:rPr>
              <a:t>公允价值套期</a:t>
            </a:r>
            <a:r>
              <a:rPr lang="zh-CN" altLang="en-US" sz="2000" b="1" dirty="0"/>
              <a:t>的典型适用情形</a:t>
            </a:r>
          </a:p>
          <a:p>
            <a:pPr lvl="1"/>
            <a:r>
              <a:rPr lang="zh-CN" altLang="en-US" sz="2000" dirty="0">
                <a:solidFill>
                  <a:srgbClr val="0000FF"/>
                </a:solidFill>
              </a:rPr>
              <a:t>公允价值套期针对的是</a:t>
            </a:r>
            <a:r>
              <a:rPr lang="zh-CN" altLang="en-US" sz="2000" b="1" dirty="0">
                <a:solidFill>
                  <a:srgbClr val="0000FF"/>
                </a:solidFill>
              </a:rPr>
              <a:t>“已存在，但价值在变”</a:t>
            </a:r>
            <a:r>
              <a:rPr lang="zh-CN" altLang="en-US" sz="2000" dirty="0">
                <a:solidFill>
                  <a:srgbClr val="0000FF"/>
                </a:solidFill>
              </a:rPr>
              <a:t> 的项目。</a:t>
            </a:r>
          </a:p>
          <a:p>
            <a:pPr marL="800100" lvl="1" indent="-342900">
              <a:buFont typeface="Wingdings" panose="05000000000000000000" pitchFamily="2" charset="2"/>
              <a:buChar char="Ø"/>
            </a:pPr>
            <a:r>
              <a:rPr lang="zh-CN" altLang="en-US" sz="2000" b="1" dirty="0"/>
              <a:t>已确认的资产或负债</a:t>
            </a:r>
            <a:endParaRPr lang="zh-CN" altLang="en-US" sz="2000" dirty="0"/>
          </a:p>
          <a:p>
            <a:pPr marL="1200150" lvl="2" indent="-285750">
              <a:buFont typeface="Wingdings" panose="05000000000000000000" pitchFamily="2" charset="2"/>
              <a:buChar char="ü"/>
            </a:pPr>
            <a:r>
              <a:rPr lang="zh-CN" altLang="en-US" sz="1800" b="1" dirty="0">
                <a:solidFill>
                  <a:srgbClr val="000000"/>
                </a:solidFill>
              </a:rPr>
              <a:t>固定利率债务工具</a:t>
            </a:r>
            <a:r>
              <a:rPr lang="zh-CN" altLang="en-US" sz="1800" dirty="0">
                <a:solidFill>
                  <a:srgbClr val="000000"/>
                </a:solidFill>
              </a:rPr>
              <a:t>：企业发行了固定利率债券，市场利率上升会导致该债券的公允价值下降。企业可以通过卖出国债期货等方式进行公允价值套期，规避利率上升带来的负债公允价值变动风险。</a:t>
            </a:r>
          </a:p>
          <a:p>
            <a:pPr marL="1200150" lvl="2" indent="-285750">
              <a:buFont typeface="Wingdings" panose="05000000000000000000" pitchFamily="2" charset="2"/>
              <a:buChar char="ü"/>
            </a:pPr>
            <a:r>
              <a:rPr lang="zh-CN" altLang="en-US" sz="1800" b="1" dirty="0">
                <a:solidFill>
                  <a:srgbClr val="000000"/>
                </a:solidFill>
              </a:rPr>
              <a:t>持有的股权投资</a:t>
            </a:r>
            <a:r>
              <a:rPr lang="zh-CN" altLang="en-US" sz="1800" dirty="0">
                <a:solidFill>
                  <a:srgbClr val="000000"/>
                </a:solidFill>
              </a:rPr>
              <a:t>：企业持有一项股票投资（非交易性目的），担心其价格下跌。可以通过买入看跌期权进行公允价值套期。</a:t>
            </a:r>
          </a:p>
          <a:p>
            <a:pPr marL="800100" lvl="1" indent="-342900">
              <a:buFont typeface="Wingdings" panose="05000000000000000000" pitchFamily="2" charset="2"/>
              <a:buChar char="Ø"/>
            </a:pPr>
            <a:r>
              <a:rPr lang="zh-CN" altLang="en-US" sz="2000" b="1" dirty="0"/>
              <a:t>未确认的确定承诺</a:t>
            </a:r>
            <a:endParaRPr lang="zh-CN" altLang="en-US" sz="2000" dirty="0"/>
          </a:p>
          <a:p>
            <a:pPr marL="1200150" lvl="2" indent="-285750">
              <a:buFont typeface="Wingdings" panose="05000000000000000000" pitchFamily="2" charset="2"/>
              <a:buChar char="ü"/>
            </a:pPr>
            <a:r>
              <a:rPr lang="zh-CN" altLang="en-US" sz="1800" dirty="0">
                <a:solidFill>
                  <a:srgbClr val="000000"/>
                </a:solidFill>
              </a:rPr>
              <a:t>这是一个关键且容易混淆的概念。它指的是一项具有约束力的协议，该协议的所有重要条款均已确定，且通常具有法律强制执行力。</a:t>
            </a:r>
          </a:p>
          <a:p>
            <a:pPr marL="1200150" lvl="2" indent="-285750">
              <a:buFont typeface="Wingdings" panose="05000000000000000000" pitchFamily="2" charset="2"/>
              <a:buChar char="ü"/>
            </a:pPr>
            <a:r>
              <a:rPr lang="zh-CN" altLang="en-US" sz="1800" b="1" dirty="0">
                <a:solidFill>
                  <a:srgbClr val="000000"/>
                </a:solidFill>
              </a:rPr>
              <a:t>示例</a:t>
            </a:r>
            <a:r>
              <a:rPr lang="zh-CN" altLang="en-US" sz="1800" dirty="0">
                <a:solidFill>
                  <a:srgbClr val="000000"/>
                </a:solidFill>
              </a:rPr>
              <a:t>：一家航空公司签订了一份不可撤销的合同，承诺在</a:t>
            </a:r>
            <a:r>
              <a:rPr lang="en-US" altLang="zh-CN" sz="1800" dirty="0">
                <a:solidFill>
                  <a:srgbClr val="000000"/>
                </a:solidFill>
              </a:rPr>
              <a:t>3</a:t>
            </a:r>
            <a:r>
              <a:rPr lang="zh-CN" altLang="en-US" sz="1800" dirty="0">
                <a:solidFill>
                  <a:srgbClr val="000000"/>
                </a:solidFill>
              </a:rPr>
              <a:t>个月后以</a:t>
            </a:r>
            <a:r>
              <a:rPr lang="zh-CN" altLang="en-US" sz="1800" b="1" dirty="0">
                <a:solidFill>
                  <a:srgbClr val="000000"/>
                </a:solidFill>
              </a:rPr>
              <a:t>固定价格</a:t>
            </a:r>
            <a:r>
              <a:rPr lang="zh-CN" altLang="en-US" sz="1800" dirty="0">
                <a:solidFill>
                  <a:srgbClr val="000000"/>
                </a:solidFill>
              </a:rPr>
              <a:t>（如每桶</a:t>
            </a:r>
            <a:r>
              <a:rPr lang="en-US" altLang="zh-CN" sz="1800" dirty="0">
                <a:solidFill>
                  <a:srgbClr val="000000"/>
                </a:solidFill>
              </a:rPr>
              <a:t>80</a:t>
            </a:r>
            <a:r>
              <a:rPr lang="zh-CN" altLang="en-US" sz="1800" dirty="0">
                <a:solidFill>
                  <a:srgbClr val="000000"/>
                </a:solidFill>
              </a:rPr>
              <a:t>美元）购买</a:t>
            </a:r>
            <a:r>
              <a:rPr lang="en-US" altLang="zh-CN" sz="1800" dirty="0">
                <a:solidFill>
                  <a:srgbClr val="000000"/>
                </a:solidFill>
              </a:rPr>
              <a:t>100</a:t>
            </a:r>
            <a:r>
              <a:rPr lang="zh-CN" altLang="en-US" sz="1800" dirty="0">
                <a:solidFill>
                  <a:srgbClr val="000000"/>
                </a:solidFill>
              </a:rPr>
              <a:t>万桶航空燃油。这份合同就是一个“未确认的确定承诺”。如果燃油市场价格下跌，公司仍需按</a:t>
            </a:r>
            <a:r>
              <a:rPr lang="en-US" altLang="zh-CN" sz="1800" dirty="0">
                <a:solidFill>
                  <a:srgbClr val="000000"/>
                </a:solidFill>
              </a:rPr>
              <a:t>80</a:t>
            </a:r>
            <a:r>
              <a:rPr lang="zh-CN" altLang="en-US" sz="1800" dirty="0">
                <a:solidFill>
                  <a:srgbClr val="000000"/>
                </a:solidFill>
              </a:rPr>
              <a:t>美元支付，这就产生了公允价值损失（承诺的公允价值变为负值）。公司可以运用衍生工具（如卖出燃油期货）来规避这个</a:t>
            </a:r>
            <a:r>
              <a:rPr lang="zh-CN" altLang="en-US" sz="1800" b="1" dirty="0">
                <a:solidFill>
                  <a:srgbClr val="000000"/>
                </a:solidFill>
              </a:rPr>
              <a:t>固定价格承诺因市场价格变动导致的公允价值变动风险</a:t>
            </a:r>
            <a:r>
              <a:rPr lang="zh-CN" altLang="en-US" sz="1800" dirty="0">
                <a:solidFill>
                  <a:srgbClr val="000000"/>
                </a:solidFill>
              </a:rPr>
              <a:t>。</a:t>
            </a:r>
          </a:p>
          <a:p>
            <a:pPr marL="742950" lvl="1" indent="-285750">
              <a:buFont typeface="Wingdings" panose="05000000000000000000" pitchFamily="2" charset="2"/>
              <a:buChar char="Ø"/>
            </a:pPr>
            <a:r>
              <a:rPr lang="zh-CN" altLang="en-US" sz="1800" b="1" dirty="0">
                <a:solidFill>
                  <a:srgbClr val="000000"/>
                </a:solidFill>
              </a:rPr>
              <a:t>核心判断</a:t>
            </a:r>
            <a:r>
              <a:rPr lang="zh-CN" altLang="en-US" sz="1800" dirty="0">
                <a:solidFill>
                  <a:srgbClr val="000000"/>
                </a:solidFill>
              </a:rPr>
              <a:t>：在确定承诺中，你的</a:t>
            </a:r>
            <a:r>
              <a:rPr lang="zh-CN" altLang="en-US" sz="1800" b="1" dirty="0">
                <a:solidFill>
                  <a:srgbClr val="000000"/>
                </a:solidFill>
              </a:rPr>
              <a:t>支付义务是固定的</a:t>
            </a:r>
            <a:r>
              <a:rPr lang="zh-CN" altLang="en-US" sz="1800" dirty="0">
                <a:solidFill>
                  <a:srgbClr val="000000"/>
                </a:solidFill>
              </a:rPr>
              <a:t>，你担心的是这个固定义务相对于市场价“亏了”。</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5F26FD1-3D6F-47FF-A73C-56BDC8DD946C}" type="slidenum">
              <a:rPr lang="en-US" altLang="zh-CN" smtClean="0"/>
              <a:t>37</a:t>
            </a:fld>
            <a:endParaRPr lang="en-US" altLang="zh-CN"/>
          </a:p>
        </p:txBody>
      </p:sp>
      <p:sp>
        <p:nvSpPr>
          <p:cNvPr id="3" name="文本框 2"/>
          <p:cNvSpPr txBox="1"/>
          <p:nvPr/>
        </p:nvSpPr>
        <p:spPr>
          <a:xfrm>
            <a:off x="223886" y="152400"/>
            <a:ext cx="8568952" cy="5601533"/>
          </a:xfrm>
          <a:prstGeom prst="rect">
            <a:avLst/>
          </a:prstGeom>
          <a:noFill/>
        </p:spPr>
        <p:txBody>
          <a:bodyPr wrap="square" rtlCol="0">
            <a:spAutoFit/>
          </a:bodyPr>
          <a:lstStyle/>
          <a:p>
            <a:r>
              <a:rPr lang="zh-CN" altLang="en-US" sz="2000" b="1" dirty="0"/>
              <a:t>（二）</a:t>
            </a:r>
            <a:r>
              <a:rPr lang="zh-CN" altLang="en-US" sz="2000" b="1" dirty="0">
                <a:solidFill>
                  <a:srgbClr val="FF0000"/>
                </a:solidFill>
              </a:rPr>
              <a:t>现金流量套期</a:t>
            </a:r>
            <a:r>
              <a:rPr lang="zh-CN" altLang="en-US" sz="2000" b="1" dirty="0"/>
              <a:t>的典型适用情形</a:t>
            </a:r>
          </a:p>
          <a:p>
            <a:r>
              <a:rPr lang="zh-CN" altLang="en-US" sz="2000" dirty="0">
                <a:solidFill>
                  <a:srgbClr val="0000FF"/>
                </a:solidFill>
              </a:rPr>
              <a:t>现金流量套期针对的是</a:t>
            </a:r>
            <a:r>
              <a:rPr lang="zh-CN" altLang="en-US" sz="2000" b="1" dirty="0">
                <a:solidFill>
                  <a:srgbClr val="0000FF"/>
                </a:solidFill>
              </a:rPr>
              <a:t>“未来发生，金额未定”</a:t>
            </a:r>
            <a:r>
              <a:rPr lang="zh-CN" altLang="en-US" sz="2000" dirty="0">
                <a:solidFill>
                  <a:srgbClr val="0000FF"/>
                </a:solidFill>
              </a:rPr>
              <a:t> 的交易。</a:t>
            </a:r>
          </a:p>
          <a:p>
            <a:pPr marL="342900" indent="-342900">
              <a:buFont typeface="Wingdings" panose="05000000000000000000" pitchFamily="2" charset="2"/>
              <a:buChar char="Ø"/>
            </a:pPr>
            <a:r>
              <a:rPr lang="zh-CN" altLang="en-US" sz="2000" b="1" dirty="0"/>
              <a:t>预期交易</a:t>
            </a:r>
            <a:endParaRPr lang="zh-CN" altLang="en-US" sz="2000" dirty="0"/>
          </a:p>
          <a:p>
            <a:pPr lvl="1"/>
            <a:r>
              <a:rPr lang="zh-CN" altLang="en-US" sz="1800" dirty="0">
                <a:solidFill>
                  <a:srgbClr val="000000"/>
                </a:solidFill>
              </a:rPr>
              <a:t>示例：一家制造商预计</a:t>
            </a:r>
            <a:r>
              <a:rPr lang="en-US" altLang="zh-CN" sz="1800" dirty="0">
                <a:solidFill>
                  <a:srgbClr val="000000"/>
                </a:solidFill>
              </a:rPr>
              <a:t>3</a:t>
            </a:r>
            <a:r>
              <a:rPr lang="zh-CN" altLang="en-US" sz="1800" dirty="0">
                <a:solidFill>
                  <a:srgbClr val="000000"/>
                </a:solidFill>
              </a:rPr>
              <a:t>个月后需要采购一批铜原料。它没有签订固定价格合同，因此未来的采购价格随行就市，存在价格上涨的风险。为了锁定成本，它可以现在买入铜期货。这里套期的是未来现金流出（采购付款）的波动风险。</a:t>
            </a:r>
          </a:p>
          <a:p>
            <a:pPr marL="342900" indent="-342900">
              <a:buFont typeface="Wingdings" panose="05000000000000000000" pitchFamily="2" charset="2"/>
              <a:buChar char="Ø"/>
            </a:pPr>
            <a:r>
              <a:rPr lang="zh-CN" altLang="en-US" sz="2000" b="1" dirty="0"/>
              <a:t>与已确认资产或负债相关的可变现金流量</a:t>
            </a:r>
            <a:endParaRPr lang="zh-CN" altLang="en-US" sz="2000" dirty="0"/>
          </a:p>
          <a:p>
            <a:pPr marL="800100" lvl="1" indent="-342900">
              <a:buFont typeface="Wingdings" panose="05000000000000000000" pitchFamily="2" charset="2"/>
              <a:buChar char="ü"/>
            </a:pPr>
            <a:r>
              <a:rPr lang="zh-CN" altLang="en-US" sz="1800" b="1" dirty="0">
                <a:solidFill>
                  <a:srgbClr val="000000"/>
                </a:solidFill>
              </a:rPr>
              <a:t>浮动利率债务</a:t>
            </a:r>
            <a:r>
              <a:rPr lang="zh-CN" altLang="en-US" sz="1800" dirty="0">
                <a:solidFill>
                  <a:srgbClr val="000000"/>
                </a:solidFill>
              </a:rPr>
              <a:t>：企业有一笔浮动利率贷款，未来支付的利息金额会随市场利率波动而变动。为了将未来的利息支出固定下来，企业可以签订一份利率互换协议，将浮动利息支付交换为固定利息支付。这里套期的是</a:t>
            </a:r>
            <a:r>
              <a:rPr lang="zh-CN" altLang="en-US" sz="1800" b="1" dirty="0">
                <a:solidFill>
                  <a:srgbClr val="000000"/>
                </a:solidFill>
              </a:rPr>
              <a:t>未来现金流出（利息支付）的波动风险</a:t>
            </a:r>
            <a:r>
              <a:rPr lang="zh-CN" altLang="en-US" sz="1800" dirty="0">
                <a:solidFill>
                  <a:srgbClr val="000000"/>
                </a:solidFill>
              </a:rPr>
              <a:t>。</a:t>
            </a:r>
          </a:p>
          <a:p>
            <a:pPr marL="800100" lvl="1" indent="-342900">
              <a:buFont typeface="Wingdings" panose="05000000000000000000" pitchFamily="2" charset="2"/>
              <a:buChar char="ü"/>
            </a:pPr>
            <a:r>
              <a:rPr lang="zh-CN" altLang="en-US" sz="1800" b="1" dirty="0">
                <a:solidFill>
                  <a:srgbClr val="000000"/>
                </a:solidFill>
              </a:rPr>
              <a:t>浮动利率资产</a:t>
            </a:r>
            <a:r>
              <a:rPr lang="zh-CN" altLang="en-US" sz="1800" dirty="0">
                <a:solidFill>
                  <a:srgbClr val="000000"/>
                </a:solidFill>
              </a:rPr>
              <a:t>：银行发放了一笔浮动利率贷款，未来收到的利息不确定。可以通过利率互换将其转换为固定利息收入</a:t>
            </a:r>
            <a:r>
              <a:rPr lang="zh-CN" altLang="en-US" sz="2000" dirty="0">
                <a:solidFill>
                  <a:srgbClr val="000000"/>
                </a:solidFill>
              </a:rPr>
              <a:t>。</a:t>
            </a:r>
          </a:p>
          <a:p>
            <a:pPr marL="342900" indent="-342900">
              <a:buFont typeface="Wingdings" panose="05000000000000000000" pitchFamily="2" charset="2"/>
              <a:buChar char="Ø"/>
            </a:pPr>
            <a:r>
              <a:rPr lang="zh-CN" altLang="en-US" sz="2000" b="1" dirty="0"/>
              <a:t>未确认的确定承诺（在极少数情况下）</a:t>
            </a:r>
            <a:endParaRPr lang="zh-CN" altLang="en-US" sz="2000" dirty="0"/>
          </a:p>
          <a:p>
            <a:pPr marL="742950" lvl="1" indent="-285750">
              <a:buFont typeface="Wingdings" panose="05000000000000000000" pitchFamily="2" charset="2"/>
              <a:buChar char="ü"/>
            </a:pPr>
            <a:r>
              <a:rPr lang="zh-CN" altLang="en-US" sz="1800" dirty="0">
                <a:solidFill>
                  <a:srgbClr val="000000"/>
                </a:solidFill>
              </a:rPr>
              <a:t>通常，确定承诺适用于公允价值套期。但在某些特定情况下，如果企业指定的风险是现金流量风险而非公允价值风险，也可能适用于现金流量套期，但这在实务中较少见，且需满足严格条件</a:t>
            </a:r>
            <a:r>
              <a:rPr lang="zh-CN" altLang="en-US" sz="1800" dirty="0"/>
              <a:t>。</a:t>
            </a:r>
          </a:p>
          <a:p>
            <a:pPr marL="342900" indent="-342900">
              <a:buFont typeface="Wingdings" panose="05000000000000000000" pitchFamily="2" charset="2"/>
              <a:buChar char="Ø"/>
            </a:pPr>
            <a:r>
              <a:rPr lang="zh-CN" altLang="en-US" sz="2000" b="1" dirty="0">
                <a:solidFill>
                  <a:srgbClr val="000000"/>
                </a:solidFill>
              </a:rPr>
              <a:t>核心判断</a:t>
            </a:r>
            <a:r>
              <a:rPr lang="zh-CN" altLang="en-US" sz="2000" dirty="0">
                <a:solidFill>
                  <a:srgbClr val="000000"/>
                </a:solidFill>
              </a:rPr>
              <a:t>：在预期交易中，你的</a:t>
            </a:r>
            <a:r>
              <a:rPr lang="zh-CN" altLang="en-US" sz="2000" b="1" dirty="0">
                <a:solidFill>
                  <a:srgbClr val="000000"/>
                </a:solidFill>
              </a:rPr>
              <a:t>支付义务尚未产生，未来的支付金额是不确定的</a:t>
            </a:r>
            <a:r>
              <a:rPr lang="zh-CN" altLang="en-US" sz="2000" dirty="0">
                <a:solidFill>
                  <a:srgbClr val="000000"/>
                </a:solidFill>
              </a:rPr>
              <a:t>，你担心的是这个不确定的金额变得对你不利。</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88640"/>
            <a:ext cx="8352928" cy="6336704"/>
          </a:xfrm>
        </p:spPr>
        <p:txBody>
          <a:bodyPr/>
          <a:lstStyle/>
          <a:p>
            <a:pPr lvl="1"/>
            <a:r>
              <a:rPr lang="zh-CN" altLang="en-US" sz="2700" b="1" dirty="0">
                <a:solidFill>
                  <a:srgbClr val="0000FF"/>
                </a:solidFill>
                <a:latin typeface="+mn-ea"/>
              </a:rPr>
              <a:t>套期保值会计</a:t>
            </a:r>
            <a:endParaRPr lang="en-US" altLang="zh-CN" sz="2700" b="1" dirty="0">
              <a:solidFill>
                <a:srgbClr val="0000FF"/>
              </a:solidFill>
              <a:latin typeface="+mn-ea"/>
            </a:endParaRPr>
          </a:p>
          <a:p>
            <a:pPr lvl="2">
              <a:defRPr/>
            </a:pPr>
            <a:r>
              <a:rPr lang="zh-CN" altLang="zh-CN" b="1" dirty="0">
                <a:latin typeface="楷体" panose="02010609060101010101" pitchFamily="49" charset="-122"/>
                <a:ea typeface="楷体" panose="02010609060101010101" pitchFamily="49" charset="-122"/>
              </a:rPr>
              <a:t>套期会计方法，是指在相同会计期间将套期工具和被套期项目公允价值变动的抵消结果计入当期损益的方法。</a:t>
            </a:r>
          </a:p>
          <a:p>
            <a:pPr lvl="2">
              <a:defRPr/>
            </a:pPr>
            <a:r>
              <a:rPr lang="zh-CN" altLang="zh-CN" b="1" dirty="0">
                <a:latin typeface="楷体" panose="02010609060101010101" pitchFamily="49" charset="-122"/>
                <a:ea typeface="楷体" panose="02010609060101010101" pitchFamily="49" charset="-122"/>
              </a:rPr>
              <a:t>套期会计是一种特殊的会计处理方法，它将套期工具和被套期项目作为一个经济业务组合来进行会计处理，改变了套期工具和被套期项目的常规的确认和计量程序。</a:t>
            </a:r>
            <a:endParaRPr lang="en-US" altLang="zh-CN" b="1" dirty="0">
              <a:latin typeface="楷体" panose="02010609060101010101" pitchFamily="49" charset="-122"/>
              <a:ea typeface="楷体" panose="02010609060101010101" pitchFamily="49" charset="-122"/>
            </a:endParaRPr>
          </a:p>
          <a:p>
            <a:pPr lvl="1"/>
            <a:endParaRPr lang="zh-CN" altLang="en-US" b="1" dirty="0">
              <a:latin typeface="仿宋" panose="02010609060101010101" charset="-122"/>
              <a:ea typeface="仿宋" panose="02010609060101010101"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内容占位符 2"/>
          <p:cNvSpPr>
            <a:spLocks noGrp="1"/>
          </p:cNvSpPr>
          <p:nvPr>
            <p:ph idx="1"/>
          </p:nvPr>
        </p:nvSpPr>
        <p:spPr>
          <a:xfrm>
            <a:off x="251520" y="476672"/>
            <a:ext cx="8353052" cy="5041304"/>
          </a:xfrm>
        </p:spPr>
        <p:txBody>
          <a:bodyPr/>
          <a:lstStyle/>
          <a:p>
            <a:pPr lvl="1">
              <a:defRPr/>
            </a:pPr>
            <a:r>
              <a:rPr lang="zh-CN" altLang="zh-CN" b="1" dirty="0">
                <a:latin typeface="楷体" panose="02010609060101010101" pitchFamily="49" charset="-122"/>
                <a:ea typeface="楷体" panose="02010609060101010101" pitchFamily="49" charset="-122"/>
              </a:rPr>
              <a:t>套期会计产生的根本原因是由于常规会计方法下对套期工具和被套期项目的会计处理存在确认脱节和计量脱节。</a:t>
            </a:r>
            <a:endParaRPr lang="en-US" altLang="zh-CN" b="1" dirty="0">
              <a:latin typeface="楷体" panose="02010609060101010101" pitchFamily="49" charset="-122"/>
              <a:ea typeface="楷体" panose="02010609060101010101" pitchFamily="49" charset="-122"/>
            </a:endParaRPr>
          </a:p>
          <a:p>
            <a:pPr lvl="2">
              <a:defRPr/>
            </a:pPr>
            <a:r>
              <a:rPr lang="zh-CN" altLang="zh-CN" sz="2000" b="1" dirty="0">
                <a:solidFill>
                  <a:srgbClr val="0000FF"/>
                </a:solidFill>
                <a:latin typeface="宋体" panose="02010600030101010101" pitchFamily="2" charset="-122"/>
                <a:ea typeface="宋体" panose="02010600030101010101" pitchFamily="2" charset="-122"/>
              </a:rPr>
              <a:t>确认脱节</a:t>
            </a:r>
            <a:r>
              <a:rPr lang="zh-CN" altLang="zh-CN" sz="2000" b="1" dirty="0">
                <a:solidFill>
                  <a:srgbClr val="000000"/>
                </a:solidFill>
                <a:latin typeface="宋体" panose="02010600030101010101" pitchFamily="2" charset="-122"/>
                <a:ea typeface="宋体" panose="02010600030101010101" pitchFamily="2" charset="-122"/>
              </a:rPr>
              <a:t>是指在常规会计下</a:t>
            </a:r>
            <a:r>
              <a:rPr lang="zh-CN" altLang="en-US" sz="2000" b="1" dirty="0">
                <a:solidFill>
                  <a:srgbClr val="000000"/>
                </a:solidFill>
                <a:latin typeface="宋体" panose="02010600030101010101" pitchFamily="2" charset="-122"/>
                <a:ea typeface="宋体" panose="02010600030101010101" pitchFamily="2" charset="-122"/>
              </a:rPr>
              <a:t>，</a:t>
            </a:r>
            <a:r>
              <a:rPr lang="zh-CN" altLang="zh-CN" sz="2000" b="1" dirty="0">
                <a:solidFill>
                  <a:srgbClr val="000000"/>
                </a:solidFill>
                <a:latin typeface="宋体" panose="02010600030101010101" pitchFamily="2" charset="-122"/>
                <a:ea typeface="宋体" panose="02010600030101010101" pitchFamily="2" charset="-122"/>
              </a:rPr>
              <a:t>套期工具及其产生的损益已经在资产负债表或利润表中确认，而被套期项目以及对冲损益却不能确认。</a:t>
            </a:r>
            <a:endParaRPr lang="en-US" altLang="zh-CN" sz="2000" b="1" dirty="0">
              <a:solidFill>
                <a:srgbClr val="000000"/>
              </a:solidFill>
              <a:latin typeface="宋体" panose="02010600030101010101" pitchFamily="2" charset="-122"/>
              <a:ea typeface="宋体" panose="02010600030101010101" pitchFamily="2" charset="-122"/>
            </a:endParaRPr>
          </a:p>
          <a:p>
            <a:pPr lvl="2">
              <a:defRPr/>
            </a:pPr>
            <a:r>
              <a:rPr lang="zh-CN" altLang="zh-CN" sz="2000" b="1" dirty="0">
                <a:solidFill>
                  <a:srgbClr val="0000FF"/>
                </a:solidFill>
                <a:latin typeface="宋体" panose="02010600030101010101" pitchFamily="2" charset="-122"/>
                <a:ea typeface="宋体" panose="02010600030101010101" pitchFamily="2" charset="-122"/>
              </a:rPr>
              <a:t>计量脱节</a:t>
            </a:r>
            <a:r>
              <a:rPr lang="zh-CN" altLang="zh-CN" sz="2000" b="1" dirty="0">
                <a:solidFill>
                  <a:srgbClr val="000000"/>
                </a:solidFill>
                <a:latin typeface="宋体" panose="02010600030101010101" pitchFamily="2" charset="-122"/>
                <a:ea typeface="宋体" panose="02010600030101010101" pitchFamily="2" charset="-122"/>
              </a:rPr>
              <a:t>是指在常规会计下，作为套期工具的衍生金融工具以公允价值来计量，而被套期项目却很可能不是以公允价值计量的其他金融工具（如持有至到期投资等金融资产等），甚至是非金融工具（如确定承诺、预期交易等），从而造成计量属性上的不匹配。</a:t>
            </a:r>
            <a:endParaRPr lang="en-US" altLang="zh-CN" sz="2000" b="1" dirty="0">
              <a:solidFill>
                <a:srgbClr val="000000"/>
              </a:solidFill>
              <a:latin typeface="宋体" panose="02010600030101010101" pitchFamily="2" charset="-122"/>
              <a:ea typeface="宋体" panose="02010600030101010101" pitchFamily="2" charset="-122"/>
            </a:endParaRPr>
          </a:p>
          <a:p>
            <a:pPr lvl="2">
              <a:defRPr/>
            </a:pPr>
            <a:endParaRPr lang="en-US" altLang="zh-CN" sz="2000" b="1" dirty="0">
              <a:solidFill>
                <a:srgbClr val="000000"/>
              </a:solidFill>
              <a:latin typeface="宋体" panose="02010600030101010101" pitchFamily="2" charset="-122"/>
              <a:ea typeface="宋体" panose="02010600030101010101" pitchFamily="2" charset="-122"/>
            </a:endParaRPr>
          </a:p>
          <a:p>
            <a:pPr lvl="2">
              <a:defRPr/>
            </a:pPr>
            <a:r>
              <a:rPr lang="zh-CN" altLang="en-US" sz="2000" b="1" dirty="0">
                <a:solidFill>
                  <a:srgbClr val="FF0000"/>
                </a:solidFill>
                <a:latin typeface="宋体" panose="02010600030101010101" pitchFamily="2" charset="-122"/>
                <a:ea typeface="宋体" panose="02010600030101010101" pitchFamily="2" charset="-122"/>
              </a:rPr>
              <a:t>通常，</a:t>
            </a:r>
            <a:r>
              <a:rPr lang="zh-CN" altLang="en-US" sz="2000" b="1" dirty="0">
                <a:latin typeface="宋体" panose="02010600030101010101" pitchFamily="2" charset="-122"/>
                <a:ea typeface="宋体" panose="02010600030101010101" pitchFamily="2" charset="-122"/>
              </a:rPr>
              <a:t>公允价值套期会计改变了被套期项目的会计处理，而现金流量套期会计改变了套期工具的会计处理。</a:t>
            </a:r>
          </a:p>
        </p:txBody>
      </p:sp>
      <p:sp>
        <p:nvSpPr>
          <p:cNvPr id="4" name="日期占位符 3"/>
          <p:cNvSpPr>
            <a:spLocks noGrp="1"/>
          </p:cNvSpPr>
          <p:nvPr>
            <p:ph type="dt" sz="quarter" idx="10"/>
          </p:nvPr>
        </p:nvSpPr>
        <p:spPr/>
        <p:txBody>
          <a:bodyPr/>
          <a:lstStyle/>
          <a:p>
            <a:pPr>
              <a:defRPr/>
            </a:pPr>
            <a:fld id="{24AE846D-A3ED-4C71-A203-79B7B8E68DF5}" type="datetime1">
              <a:rPr lang="zh-CN" altLang="en-US" smtClean="0"/>
              <a:t>2026/3/30</a:t>
            </a:fld>
            <a:endParaRPr lang="zh-CN" altLang="en-US" dirty="0"/>
          </a:p>
        </p:txBody>
      </p:sp>
      <p:sp>
        <p:nvSpPr>
          <p:cNvPr id="54276"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39455C40-134F-4509-8C23-89BA95C8DC62}" type="slidenum">
              <a:rPr lang="zh-CN" altLang="en-US" sz="1100" smtClean="0">
                <a:solidFill>
                  <a:srgbClr val="636363"/>
                </a:solidFill>
                <a:latin typeface="Franklin Gothic Book" panose="020B0503020102020204" pitchFamily="34" charset="0"/>
                <a:ea typeface="黑体" panose="02010609060101010101" pitchFamily="49" charset="-122"/>
              </a:rPr>
              <a:t>39</a:t>
            </a:fld>
            <a:endParaRPr lang="zh-CN" altLang="en-US" sz="1100">
              <a:solidFill>
                <a:srgbClr val="636363"/>
              </a:solidFill>
              <a:latin typeface="Franklin Gothic Book" panose="020B0503020102020204" pitchFamily="34" charset="0"/>
              <a:ea typeface="黑体" panose="020106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304800"/>
            <a:ext cx="7772400" cy="675928"/>
          </a:xfrm>
        </p:spPr>
        <p:txBody>
          <a:bodyPr/>
          <a:lstStyle/>
          <a:p>
            <a:pPr algn="ctr">
              <a:defRPr/>
            </a:pPr>
            <a:r>
              <a:rPr lang="en-US" altLang="zh-CN" sz="3200" b="1" dirty="0">
                <a:solidFill>
                  <a:srgbClr val="0000FF"/>
                </a:solidFill>
                <a:latin typeface="黑体" panose="02010609060101010101" pitchFamily="49" charset="-122"/>
                <a:ea typeface="黑体" panose="02010609060101010101" pitchFamily="49" charset="-122"/>
                <a:cs typeface="+mn-cs"/>
              </a:rPr>
              <a:t>3.1 </a:t>
            </a:r>
            <a:r>
              <a:rPr lang="zh-CN" altLang="en-US" sz="3200" b="1" dirty="0">
                <a:solidFill>
                  <a:srgbClr val="0000FF"/>
                </a:solidFill>
                <a:latin typeface="黑体" panose="02010609060101010101" pitchFamily="49" charset="-122"/>
                <a:ea typeface="黑体" panose="02010609060101010101" pitchFamily="49" charset="-122"/>
                <a:cs typeface="+mn-cs"/>
              </a:rPr>
              <a:t>新金融工具准则的变化</a:t>
            </a:r>
          </a:p>
        </p:txBody>
      </p:sp>
      <p:sp>
        <p:nvSpPr>
          <p:cNvPr id="3" name="内容占位符 2"/>
          <p:cNvSpPr>
            <a:spLocks noGrp="1"/>
          </p:cNvSpPr>
          <p:nvPr>
            <p:ph idx="1"/>
          </p:nvPr>
        </p:nvSpPr>
        <p:spPr>
          <a:xfrm>
            <a:off x="467544" y="1124744"/>
            <a:ext cx="8136904" cy="4968552"/>
          </a:xfrm>
        </p:spPr>
        <p:txBody>
          <a:bodyPr/>
          <a:lstStyle/>
          <a:p>
            <a:r>
              <a:rPr lang="zh-CN" altLang="en-US" sz="2400" dirty="0">
                <a:solidFill>
                  <a:srgbClr val="000000"/>
                </a:solidFill>
              </a:rPr>
              <a:t>国际财务报告准则</a:t>
            </a:r>
            <a:r>
              <a:rPr lang="en-US" altLang="zh-CN" sz="2400" dirty="0">
                <a:solidFill>
                  <a:srgbClr val="000000"/>
                </a:solidFill>
              </a:rPr>
              <a:t>《</a:t>
            </a:r>
            <a:r>
              <a:rPr lang="zh-CN" altLang="en-US" sz="2400" dirty="0">
                <a:solidFill>
                  <a:srgbClr val="000000"/>
                </a:solidFill>
              </a:rPr>
              <a:t>金融资产的分类和计量</a:t>
            </a:r>
            <a:r>
              <a:rPr lang="en-US" altLang="zh-CN" sz="2400" dirty="0">
                <a:solidFill>
                  <a:srgbClr val="000000"/>
                </a:solidFill>
              </a:rPr>
              <a:t>》</a:t>
            </a:r>
            <a:r>
              <a:rPr lang="zh-CN" altLang="en-US" sz="2400" dirty="0">
                <a:solidFill>
                  <a:srgbClr val="000000"/>
                </a:solidFill>
              </a:rPr>
              <a:t>的变迁：</a:t>
            </a:r>
            <a:endParaRPr lang="en-US" altLang="zh-CN" sz="2400" dirty="0">
              <a:solidFill>
                <a:srgbClr val="000000"/>
              </a:solidFill>
            </a:endParaRPr>
          </a:p>
          <a:p>
            <a:pPr lvl="1"/>
            <a:r>
              <a:rPr lang="zh-CN" altLang="en-US" sz="2000" dirty="0">
                <a:solidFill>
                  <a:srgbClr val="000000"/>
                </a:solidFill>
              </a:rPr>
              <a:t>（</a:t>
            </a:r>
            <a:r>
              <a:rPr lang="en-US" altLang="zh-CN" sz="2000" dirty="0">
                <a:solidFill>
                  <a:srgbClr val="000000"/>
                </a:solidFill>
              </a:rPr>
              <a:t>1</a:t>
            </a:r>
            <a:r>
              <a:rPr lang="zh-CN" altLang="en-US" sz="2000" dirty="0">
                <a:solidFill>
                  <a:srgbClr val="000000"/>
                </a:solidFill>
              </a:rPr>
              <a:t>）</a:t>
            </a:r>
            <a:r>
              <a:rPr lang="en-US" altLang="zh-CN" sz="2000" dirty="0">
                <a:solidFill>
                  <a:srgbClr val="000000"/>
                </a:solidFill>
              </a:rPr>
              <a:t>2009</a:t>
            </a:r>
            <a:r>
              <a:rPr lang="zh-CN" altLang="en-US" sz="2000" dirty="0">
                <a:solidFill>
                  <a:srgbClr val="000000"/>
                </a:solidFill>
              </a:rPr>
              <a:t>版 </a:t>
            </a:r>
            <a:r>
              <a:rPr lang="en-US" altLang="zh-CN" sz="2000" dirty="0">
                <a:solidFill>
                  <a:srgbClr val="000000"/>
                </a:solidFill>
              </a:rPr>
              <a:t>IFRS9</a:t>
            </a:r>
            <a:r>
              <a:rPr lang="zh-CN" altLang="en-US" sz="2000" dirty="0">
                <a:solidFill>
                  <a:srgbClr val="000000"/>
                </a:solidFill>
              </a:rPr>
              <a:t>；</a:t>
            </a:r>
            <a:endParaRPr lang="en-US" altLang="zh-CN" sz="2000" dirty="0">
              <a:solidFill>
                <a:srgbClr val="000000"/>
              </a:solidFill>
            </a:endParaRPr>
          </a:p>
          <a:p>
            <a:pPr lvl="1"/>
            <a:r>
              <a:rPr lang="zh-CN" altLang="en-US" sz="2000" dirty="0">
                <a:solidFill>
                  <a:srgbClr val="000000"/>
                </a:solidFill>
              </a:rPr>
              <a:t>（</a:t>
            </a:r>
            <a:r>
              <a:rPr lang="en-US" altLang="zh-CN" sz="2000" dirty="0">
                <a:solidFill>
                  <a:srgbClr val="000000"/>
                </a:solidFill>
              </a:rPr>
              <a:t>2</a:t>
            </a:r>
            <a:r>
              <a:rPr lang="zh-CN" altLang="en-US" sz="2000" dirty="0">
                <a:solidFill>
                  <a:srgbClr val="000000"/>
                </a:solidFill>
              </a:rPr>
              <a:t>）</a:t>
            </a:r>
            <a:r>
              <a:rPr lang="en-US" altLang="zh-CN" sz="2000" dirty="0">
                <a:solidFill>
                  <a:srgbClr val="000000"/>
                </a:solidFill>
              </a:rPr>
              <a:t>2010</a:t>
            </a:r>
            <a:r>
              <a:rPr lang="zh-CN" altLang="en-US" sz="2000" dirty="0">
                <a:solidFill>
                  <a:srgbClr val="000000"/>
                </a:solidFill>
              </a:rPr>
              <a:t>版 </a:t>
            </a:r>
            <a:r>
              <a:rPr lang="en-US" altLang="zh-CN" sz="2000" dirty="0">
                <a:solidFill>
                  <a:srgbClr val="000000"/>
                </a:solidFill>
              </a:rPr>
              <a:t>IFRS9</a:t>
            </a:r>
            <a:r>
              <a:rPr lang="zh-CN" altLang="en-US" sz="2000" dirty="0">
                <a:solidFill>
                  <a:srgbClr val="000000"/>
                </a:solidFill>
              </a:rPr>
              <a:t>；</a:t>
            </a:r>
            <a:endParaRPr lang="en-US" altLang="zh-CN" sz="2000" dirty="0">
              <a:solidFill>
                <a:srgbClr val="000000"/>
              </a:solidFill>
            </a:endParaRPr>
          </a:p>
          <a:p>
            <a:pPr lvl="1"/>
            <a:r>
              <a:rPr lang="zh-CN" altLang="en-US" sz="2000" dirty="0">
                <a:solidFill>
                  <a:srgbClr val="000000"/>
                </a:solidFill>
              </a:rPr>
              <a:t>（</a:t>
            </a:r>
            <a:r>
              <a:rPr lang="en-US" altLang="zh-CN" sz="2000" dirty="0">
                <a:solidFill>
                  <a:srgbClr val="000000"/>
                </a:solidFill>
              </a:rPr>
              <a:t>3</a:t>
            </a:r>
            <a:r>
              <a:rPr lang="zh-CN" altLang="en-US" sz="2000" dirty="0">
                <a:solidFill>
                  <a:srgbClr val="000000"/>
                </a:solidFill>
              </a:rPr>
              <a:t>）</a:t>
            </a:r>
            <a:r>
              <a:rPr lang="en-US" altLang="zh-CN" sz="2000" dirty="0">
                <a:solidFill>
                  <a:srgbClr val="000000"/>
                </a:solidFill>
              </a:rPr>
              <a:t>2014</a:t>
            </a:r>
            <a:r>
              <a:rPr lang="zh-CN" altLang="en-US" sz="2000" dirty="0">
                <a:solidFill>
                  <a:srgbClr val="000000"/>
                </a:solidFill>
              </a:rPr>
              <a:t>版 </a:t>
            </a:r>
            <a:r>
              <a:rPr lang="en-US" altLang="zh-CN" sz="2000" dirty="0">
                <a:solidFill>
                  <a:srgbClr val="000000"/>
                </a:solidFill>
              </a:rPr>
              <a:t>IFRS9</a:t>
            </a:r>
          </a:p>
          <a:p>
            <a:r>
              <a:rPr lang="zh-CN" altLang="en-US" sz="2400" dirty="0">
                <a:solidFill>
                  <a:srgbClr val="000000"/>
                </a:solidFill>
              </a:rPr>
              <a:t>新准则于</a:t>
            </a:r>
            <a:r>
              <a:rPr lang="en-US" altLang="zh-CN" sz="2400" dirty="0">
                <a:solidFill>
                  <a:srgbClr val="000000"/>
                </a:solidFill>
              </a:rPr>
              <a:t>2017</a:t>
            </a:r>
            <a:r>
              <a:rPr lang="zh-CN" altLang="en-US" sz="2400" dirty="0">
                <a:solidFill>
                  <a:srgbClr val="000000"/>
                </a:solidFill>
              </a:rPr>
              <a:t>年发布，</a:t>
            </a:r>
            <a:r>
              <a:rPr lang="en-US" altLang="zh-CN" sz="2400" dirty="0">
                <a:solidFill>
                  <a:srgbClr val="000000"/>
                </a:solidFill>
              </a:rPr>
              <a:t>2018</a:t>
            </a:r>
            <a:r>
              <a:rPr lang="zh-CN" altLang="en-US" sz="2400" dirty="0">
                <a:solidFill>
                  <a:srgbClr val="000000"/>
                </a:solidFill>
              </a:rPr>
              <a:t>年</a:t>
            </a:r>
            <a:r>
              <a:rPr lang="en-US" altLang="zh-CN" sz="2400" dirty="0">
                <a:solidFill>
                  <a:srgbClr val="000000"/>
                </a:solidFill>
              </a:rPr>
              <a:t>1</a:t>
            </a:r>
            <a:r>
              <a:rPr lang="zh-CN" altLang="en-US" sz="2400" dirty="0">
                <a:solidFill>
                  <a:srgbClr val="000000"/>
                </a:solidFill>
              </a:rPr>
              <a:t>月</a:t>
            </a:r>
            <a:r>
              <a:rPr lang="en-US" altLang="zh-CN" sz="2400" dirty="0">
                <a:solidFill>
                  <a:srgbClr val="000000"/>
                </a:solidFill>
              </a:rPr>
              <a:t>1</a:t>
            </a:r>
            <a:r>
              <a:rPr lang="zh-CN" altLang="en-US" sz="2400" dirty="0">
                <a:solidFill>
                  <a:srgbClr val="000000"/>
                </a:solidFill>
              </a:rPr>
              <a:t>日起在境内外同时上市的企业及境外上市并采用国际财务报告准则或企业会计准则编制财务报表的企业施行，</a:t>
            </a:r>
            <a:r>
              <a:rPr lang="en-US" altLang="zh-CN" sz="2400" dirty="0">
                <a:solidFill>
                  <a:srgbClr val="000000"/>
                </a:solidFill>
              </a:rPr>
              <a:t>2019</a:t>
            </a:r>
            <a:r>
              <a:rPr lang="zh-CN" altLang="en-US" sz="2400" dirty="0">
                <a:solidFill>
                  <a:srgbClr val="000000"/>
                </a:solidFill>
              </a:rPr>
              <a:t>年</a:t>
            </a:r>
            <a:r>
              <a:rPr lang="en-US" altLang="zh-CN" sz="2400" dirty="0">
                <a:solidFill>
                  <a:srgbClr val="000000"/>
                </a:solidFill>
              </a:rPr>
              <a:t>1</a:t>
            </a:r>
            <a:r>
              <a:rPr lang="zh-CN" altLang="en-US" sz="2400" dirty="0">
                <a:solidFill>
                  <a:srgbClr val="000000"/>
                </a:solidFill>
              </a:rPr>
              <a:t>月</a:t>
            </a:r>
            <a:r>
              <a:rPr lang="en-US" altLang="zh-CN" sz="2400" dirty="0">
                <a:solidFill>
                  <a:srgbClr val="000000"/>
                </a:solidFill>
              </a:rPr>
              <a:t>1</a:t>
            </a:r>
            <a:r>
              <a:rPr lang="zh-CN" altLang="en-US" sz="2400" dirty="0">
                <a:solidFill>
                  <a:srgbClr val="000000"/>
                </a:solidFill>
              </a:rPr>
              <a:t>日起在其他境内上市企业施行，</a:t>
            </a:r>
            <a:r>
              <a:rPr lang="en-US" altLang="zh-CN" sz="2400" dirty="0">
                <a:solidFill>
                  <a:srgbClr val="000000"/>
                </a:solidFill>
              </a:rPr>
              <a:t>2021</a:t>
            </a:r>
            <a:r>
              <a:rPr lang="zh-CN" altLang="en-US" sz="2400" dirty="0">
                <a:solidFill>
                  <a:srgbClr val="000000"/>
                </a:solidFill>
              </a:rPr>
              <a:t>年</a:t>
            </a:r>
            <a:r>
              <a:rPr lang="en-US" altLang="zh-CN" sz="2400" dirty="0">
                <a:solidFill>
                  <a:srgbClr val="000000"/>
                </a:solidFill>
              </a:rPr>
              <a:t>1</a:t>
            </a:r>
            <a:r>
              <a:rPr lang="zh-CN" altLang="en-US" sz="2400" dirty="0">
                <a:solidFill>
                  <a:srgbClr val="000000"/>
                </a:solidFill>
              </a:rPr>
              <a:t>月</a:t>
            </a:r>
            <a:r>
              <a:rPr lang="en-US" altLang="zh-CN" sz="2400" dirty="0">
                <a:solidFill>
                  <a:srgbClr val="000000"/>
                </a:solidFill>
              </a:rPr>
              <a:t>1</a:t>
            </a:r>
            <a:r>
              <a:rPr lang="zh-CN" altLang="en-US" sz="2400" dirty="0">
                <a:solidFill>
                  <a:srgbClr val="000000"/>
                </a:solidFill>
              </a:rPr>
              <a:t>日起在所有执行企业会计准则的非上市企业施行。</a:t>
            </a:r>
            <a:endParaRPr lang="en-US" altLang="zh-CN" sz="2400" dirty="0">
              <a:solidFill>
                <a:srgbClr val="000000"/>
              </a:solidFill>
            </a:endParaRPr>
          </a:p>
          <a:p>
            <a:pPr lvl="1"/>
            <a:r>
              <a:rPr lang="zh-CN" altLang="en-US" sz="2000" dirty="0">
                <a:solidFill>
                  <a:srgbClr val="000000"/>
                </a:solidFill>
              </a:rPr>
              <a:t>这次变革是金融工具会计领域的一次根本性重塑，其核心目标是</a:t>
            </a:r>
            <a:r>
              <a:rPr lang="zh-CN" altLang="en-US" sz="2000" b="1" dirty="0">
                <a:solidFill>
                  <a:srgbClr val="000000"/>
                </a:solidFill>
              </a:rPr>
              <a:t>减少分类和计量的复杂性，增强信息披露的透明度，并更及时地确认金融资产的减值损失</a:t>
            </a:r>
            <a:r>
              <a:rPr lang="zh-CN" altLang="en-US" sz="2000" dirty="0">
                <a:solidFill>
                  <a:srgbClr val="000000"/>
                </a:solidFill>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内容占位符 2"/>
          <p:cNvSpPr>
            <a:spLocks noGrp="1"/>
          </p:cNvSpPr>
          <p:nvPr>
            <p:ph idx="1"/>
          </p:nvPr>
        </p:nvSpPr>
        <p:spPr>
          <a:xfrm>
            <a:off x="250825" y="260350"/>
            <a:ext cx="8353425" cy="6192838"/>
          </a:xfrm>
        </p:spPr>
        <p:txBody>
          <a:bodyPr/>
          <a:lstStyle/>
          <a:p>
            <a:pPr lvl="1"/>
            <a:r>
              <a:rPr lang="zh-CN" altLang="en-US" sz="2400" b="1">
                <a:latin typeface="楷体" panose="02010609060101010101" pitchFamily="49" charset="-122"/>
                <a:ea typeface="楷体" panose="02010609060101010101" pitchFamily="49" charset="-122"/>
              </a:rPr>
              <a:t>套期会计的运用条件：</a:t>
            </a:r>
            <a:endParaRPr lang="en-US" altLang="zh-CN" sz="2400" b="1">
              <a:latin typeface="楷体" panose="02010609060101010101" pitchFamily="49" charset="-122"/>
              <a:ea typeface="楷体" panose="02010609060101010101" pitchFamily="49" charset="-122"/>
            </a:endParaRPr>
          </a:p>
          <a:p>
            <a:pPr lvl="2"/>
            <a:r>
              <a:rPr lang="zh-CN" altLang="zh-CN" sz="2000" b="1">
                <a:latin typeface="楷体" panose="02010609060101010101" pitchFamily="49" charset="-122"/>
                <a:ea typeface="楷体" panose="02010609060101010101" pitchFamily="49" charset="-122"/>
              </a:rPr>
              <a:t>（一）套期关系仅由符合条件的套期工具和被套期项目组成。</a:t>
            </a:r>
            <a:endParaRPr lang="en-US" altLang="zh-CN" sz="2000" b="1">
              <a:latin typeface="楷体" panose="02010609060101010101" pitchFamily="49" charset="-122"/>
              <a:ea typeface="楷体" panose="02010609060101010101" pitchFamily="49" charset="-122"/>
            </a:endParaRPr>
          </a:p>
          <a:p>
            <a:pPr lvl="2"/>
            <a:r>
              <a:rPr lang="zh-CN" altLang="zh-CN" sz="2000" b="1">
                <a:latin typeface="楷体" panose="02010609060101010101" pitchFamily="49" charset="-122"/>
                <a:ea typeface="楷体" panose="02010609060101010101" pitchFamily="49" charset="-122"/>
              </a:rPr>
              <a:t>（二）在套期开始时，企业正式指定了套期工具和被套期项目， 并准备了关于套期关系和企业从事套期的风险管理策略和风险管理目标的书面文件。该文件至少载明了套期工具、被套期项目、被套期 风险的性质以及套期有效性评估方法（包括套期无效部分产生的原因 分析以及套期比率确定方法）等内容。</a:t>
            </a:r>
            <a:endParaRPr lang="en-US" altLang="zh-CN" sz="2000" b="1">
              <a:latin typeface="楷体" panose="02010609060101010101" pitchFamily="49" charset="-122"/>
              <a:ea typeface="楷体" panose="02010609060101010101" pitchFamily="49" charset="-122"/>
            </a:endParaRPr>
          </a:p>
          <a:p>
            <a:pPr lvl="2"/>
            <a:r>
              <a:rPr lang="zh-CN" altLang="zh-CN" sz="2000" b="1">
                <a:latin typeface="楷体" panose="02010609060101010101" pitchFamily="49" charset="-122"/>
                <a:ea typeface="楷体" panose="02010609060101010101" pitchFamily="49" charset="-122"/>
              </a:rPr>
              <a:t>（三）套期关系符合套期有效性要求</a:t>
            </a:r>
            <a:r>
              <a:rPr lang="zh-CN" altLang="en-US" sz="2000" b="1">
                <a:latin typeface="楷体" panose="02010609060101010101" pitchFamily="49" charset="-122"/>
                <a:ea typeface="楷体" panose="02010609060101010101" pitchFamily="49" charset="-122"/>
              </a:rPr>
              <a:t>。</a:t>
            </a:r>
            <a:endParaRPr lang="en-US" altLang="zh-CN" sz="2000" b="1">
              <a:latin typeface="楷体" panose="02010609060101010101" pitchFamily="49" charset="-122"/>
              <a:ea typeface="楷体" panose="02010609060101010101" pitchFamily="49" charset="-122"/>
            </a:endParaRPr>
          </a:p>
          <a:p>
            <a:pPr lvl="3"/>
            <a:r>
              <a:rPr lang="zh-CN" altLang="zh-CN" b="1">
                <a:latin typeface="楷体" panose="02010609060101010101" pitchFamily="49" charset="-122"/>
                <a:ea typeface="楷体" panose="02010609060101010101" pitchFamily="49" charset="-122"/>
              </a:rPr>
              <a:t>套期有效性，是指套期工具的公允价值或现金流量变动能够抵销 被套期风险引起的被套期项目公允价值或现金流量变动的程度。套期工具的公允价值或现金流量变动大于或小于被套期项目的公允价值 或现金流量变动的部分为套期无效部分。</a:t>
            </a:r>
            <a:endParaRPr lang="zh-CN" altLang="en-US" b="1">
              <a:latin typeface="楷体" panose="02010609060101010101" pitchFamily="49" charset="-122"/>
              <a:ea typeface="楷体" panose="02010609060101010101" pitchFamily="49" charset="-122"/>
            </a:endParaRPr>
          </a:p>
        </p:txBody>
      </p:sp>
      <p:sp>
        <p:nvSpPr>
          <p:cNvPr id="4" name="日期占位符 3"/>
          <p:cNvSpPr>
            <a:spLocks noGrp="1"/>
          </p:cNvSpPr>
          <p:nvPr>
            <p:ph type="dt" sz="quarter" idx="10"/>
          </p:nvPr>
        </p:nvSpPr>
        <p:spPr/>
        <p:txBody>
          <a:bodyPr/>
          <a:lstStyle/>
          <a:p>
            <a:pPr>
              <a:defRPr/>
            </a:pPr>
            <a:fld id="{24AE846D-A3ED-4C71-A203-79B7B8E68DF5}" type="datetime1">
              <a:rPr lang="zh-CN" altLang="en-US" smtClean="0"/>
              <a:t>2026/3/30</a:t>
            </a:fld>
            <a:endParaRPr lang="zh-CN" altLang="en-US"/>
          </a:p>
        </p:txBody>
      </p:sp>
      <p:sp>
        <p:nvSpPr>
          <p:cNvPr id="55300"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A66B9AA5-95BB-4D99-BC0C-4E1739A4E389}" type="slidenum">
              <a:rPr lang="zh-CN" altLang="en-US" sz="1100" smtClean="0">
                <a:solidFill>
                  <a:srgbClr val="636363"/>
                </a:solidFill>
                <a:latin typeface="Franklin Gothic Book" panose="020B0503020102020204" pitchFamily="34" charset="0"/>
                <a:ea typeface="黑体" panose="02010609060101010101" pitchFamily="49" charset="-122"/>
              </a:rPr>
              <a:t>40</a:t>
            </a:fld>
            <a:endParaRPr lang="zh-CN" altLang="en-US" sz="1100">
              <a:solidFill>
                <a:srgbClr val="636363"/>
              </a:solidFill>
              <a:latin typeface="Franklin Gothic Book" panose="020B0503020102020204" pitchFamily="34" charset="0"/>
              <a:ea typeface="黑体" panose="02010609060101010101"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endParaRPr lang="zh-CN" altLang="en-US"/>
          </a:p>
        </p:txBody>
      </p:sp>
      <p:sp>
        <p:nvSpPr>
          <p:cNvPr id="56323" name="内容占位符 2"/>
          <p:cNvSpPr>
            <a:spLocks noGrp="1"/>
          </p:cNvSpPr>
          <p:nvPr>
            <p:ph idx="1"/>
          </p:nvPr>
        </p:nvSpPr>
        <p:spPr/>
        <p:txBody>
          <a:bodyPr/>
          <a:lstStyle/>
          <a:p>
            <a:pPr lvl="2"/>
            <a:r>
              <a:rPr lang="zh-CN" altLang="zh-CN" b="1"/>
              <a:t>套期同时满足下列条件的，企业应当认定套期关系符合套期有效性要求： </a:t>
            </a:r>
          </a:p>
          <a:p>
            <a:pPr lvl="3"/>
            <a:r>
              <a:rPr lang="zh-CN" altLang="zh-CN" b="1"/>
              <a:t>（一）被套期项目和套期工具之间存在经济关系。该经济关系使 得套期工具和被套期项目的价值因面临相同的被套期风险而发生方 向相反的变动。 </a:t>
            </a:r>
          </a:p>
          <a:p>
            <a:pPr lvl="3"/>
            <a:r>
              <a:rPr lang="zh-CN" altLang="zh-CN" b="1"/>
              <a:t>（二）被套期项目和套期工具经济关系产生的价值变动中，信用风险的影响不占主导地位。</a:t>
            </a:r>
          </a:p>
          <a:p>
            <a:pPr lvl="3"/>
            <a:r>
              <a:rPr lang="zh-CN" altLang="zh-CN" b="1"/>
              <a:t>（三）套期关系的套期比率，应当等于企业实际套期的被套期项 目数量与对其进行套期的套期工具实际数量之比，但不应当反映被套期项目和套期工具相对权重的失衡，这种失衡会导致套期无效，并可能产生与套期会计目标不一致的会计结果。</a:t>
            </a:r>
          </a:p>
        </p:txBody>
      </p:sp>
      <p:sp>
        <p:nvSpPr>
          <p:cNvPr id="4" name="日期占位符 3"/>
          <p:cNvSpPr>
            <a:spLocks noGrp="1"/>
          </p:cNvSpPr>
          <p:nvPr>
            <p:ph type="dt" sz="quarter" idx="10"/>
          </p:nvPr>
        </p:nvSpPr>
        <p:spPr/>
        <p:txBody>
          <a:bodyPr/>
          <a:lstStyle/>
          <a:p>
            <a:pPr>
              <a:defRPr/>
            </a:pPr>
            <a:fld id="{77551742-0B67-4E03-B623-2F1EA154252D}" type="datetime1">
              <a:rPr lang="zh-CN" altLang="en-US" smtClean="0"/>
              <a:t>2026/3/30</a:t>
            </a:fld>
            <a:endParaRPr lang="zh-CN" altLang="en-US"/>
          </a:p>
        </p:txBody>
      </p:sp>
      <p:sp>
        <p:nvSpPr>
          <p:cNvPr id="56325"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4C6E990D-7B19-4A67-B776-3637926DC177}" type="slidenum">
              <a:rPr lang="zh-CN" altLang="en-US" sz="1200" smtClean="0">
                <a:solidFill>
                  <a:srgbClr val="898989"/>
                </a:solidFill>
              </a:rPr>
              <a:t>41</a:t>
            </a:fld>
            <a:endParaRPr lang="zh-CN" altLang="en-US" sz="1200">
              <a:solidFill>
                <a:srgbClr val="89898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内容占位符 2"/>
          <p:cNvSpPr>
            <a:spLocks noGrp="1"/>
          </p:cNvSpPr>
          <p:nvPr>
            <p:ph idx="1"/>
          </p:nvPr>
        </p:nvSpPr>
        <p:spPr>
          <a:xfrm>
            <a:off x="179388" y="260350"/>
            <a:ext cx="8713787" cy="6192838"/>
          </a:xfrm>
        </p:spPr>
        <p:txBody>
          <a:bodyPr/>
          <a:lstStyle/>
          <a:p>
            <a:pPr lvl="1"/>
            <a:r>
              <a:rPr lang="zh-CN" altLang="en-US" b="1" u="sng" dirty="0">
                <a:solidFill>
                  <a:srgbClr val="0000FF"/>
                </a:solidFill>
                <a:latin typeface="楷体" panose="02010609060101010101" pitchFamily="49" charset="-122"/>
                <a:ea typeface="楷体" panose="02010609060101010101" pitchFamily="49" charset="-122"/>
              </a:rPr>
              <a:t>公允价值套期会计</a:t>
            </a:r>
            <a:endParaRPr lang="en-US" altLang="zh-CN" b="1" u="sng" dirty="0">
              <a:solidFill>
                <a:srgbClr val="0000FF"/>
              </a:solidFill>
              <a:latin typeface="楷体" panose="02010609060101010101" pitchFamily="49" charset="-122"/>
              <a:ea typeface="楷体" panose="02010609060101010101" pitchFamily="49" charset="-122"/>
            </a:endParaRPr>
          </a:p>
          <a:p>
            <a:pPr lvl="2"/>
            <a:r>
              <a:rPr lang="zh-CN" altLang="en-US" sz="2000" b="1" dirty="0"/>
              <a:t>公允价值套期满足运用套期会计方法条件的，应当 按照下列规定处理： </a:t>
            </a:r>
            <a:endParaRPr lang="en-US" altLang="zh-CN" sz="2000" b="1" dirty="0"/>
          </a:p>
          <a:p>
            <a:pPr lvl="2"/>
            <a:r>
              <a:rPr lang="zh-CN" altLang="en-US" sz="2000" b="1" dirty="0"/>
              <a:t>（一）套期工具产生的利得或损失应当计入当期损益。如果套期 工具是对选择以公允价值计量且其变动计入其他综合收益的非交易 性权益工具投资（或其组成部分）进行套期的，套期工具产生的利得 或损失应当计入其他综合收益。</a:t>
            </a:r>
            <a:endParaRPr lang="en-US" altLang="zh-CN" sz="2000" b="1" dirty="0"/>
          </a:p>
          <a:p>
            <a:pPr lvl="2"/>
            <a:r>
              <a:rPr lang="zh-CN" altLang="en-US" sz="2000" b="1" dirty="0"/>
              <a:t>（二）被套期项目因被套期风险敞口形成的利得或损失应当计入 当期损益，同时调整未以公允价值计量的已确认被套期项目的账面价 值。被套期项目为按照</a:t>
            </a:r>
            <a:r>
              <a:rPr lang="en-US" altLang="zh-CN" sz="2000" b="1" dirty="0"/>
              <a:t>《</a:t>
            </a:r>
            <a:r>
              <a:rPr lang="zh-CN" altLang="en-US" sz="2000" b="1" dirty="0"/>
              <a:t>企业会计准则第 </a:t>
            </a:r>
            <a:r>
              <a:rPr lang="en-US" altLang="zh-CN" sz="2000" b="1" dirty="0"/>
              <a:t>22 </a:t>
            </a:r>
            <a:r>
              <a:rPr lang="zh-CN" altLang="en-US" sz="2000" b="1" dirty="0"/>
              <a:t>号</a:t>
            </a:r>
            <a:r>
              <a:rPr lang="en-US" altLang="zh-CN" sz="2000" b="1" dirty="0"/>
              <a:t>——</a:t>
            </a:r>
            <a:r>
              <a:rPr lang="zh-CN" altLang="en-US" sz="2000" b="1" dirty="0"/>
              <a:t>金融工具确认和 计量</a:t>
            </a:r>
            <a:r>
              <a:rPr lang="en-US" altLang="zh-CN" sz="2000" b="1" dirty="0"/>
              <a:t>》</a:t>
            </a:r>
            <a:r>
              <a:rPr lang="zh-CN" altLang="en-US" sz="2000" b="1" dirty="0"/>
              <a:t>第十八条分类为以公允价值计量且其变动计入其他综合收益的 金融资产（或其组成部分）的，其因被套期风险敞口形成的利得或损 失应当计入当期损益，其账面价值已经按公允价值计量，不需要调整； 被套期项目为企业选择以公允价值计量且其变动计入其他综合收益 的非交易性权益工具投资（或其组成部分）的，其因被套期风险敞口 形成的利得或损失应当计入其他综合收益，其账面价值已经按公允价 值计量，不需要调整。</a:t>
            </a:r>
            <a:endParaRPr lang="zh-CN" altLang="en-US" sz="2000" b="1" dirty="0">
              <a:latin typeface="楷体" panose="02010609060101010101" pitchFamily="49" charset="-122"/>
              <a:ea typeface="楷体" panose="02010609060101010101" pitchFamily="49" charset="-122"/>
            </a:endParaRPr>
          </a:p>
        </p:txBody>
      </p:sp>
      <p:sp>
        <p:nvSpPr>
          <p:cNvPr id="4" name="日期占位符 3"/>
          <p:cNvSpPr>
            <a:spLocks noGrp="1"/>
          </p:cNvSpPr>
          <p:nvPr>
            <p:ph type="dt" sz="quarter" idx="10"/>
          </p:nvPr>
        </p:nvSpPr>
        <p:spPr/>
        <p:txBody>
          <a:bodyPr/>
          <a:lstStyle/>
          <a:p>
            <a:pPr>
              <a:defRPr/>
            </a:pPr>
            <a:fld id="{24AE846D-A3ED-4C71-A203-79B7B8E68DF5}" type="datetime1">
              <a:rPr lang="zh-CN" altLang="en-US" smtClean="0"/>
              <a:t>2026/3/30</a:t>
            </a:fld>
            <a:endParaRPr lang="zh-CN" altLang="en-US" dirty="0"/>
          </a:p>
        </p:txBody>
      </p:sp>
      <p:sp>
        <p:nvSpPr>
          <p:cNvPr id="57348"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14D21D4B-AE5F-44DB-B3FB-C0CF91E0D399}" type="slidenum">
              <a:rPr lang="zh-CN" altLang="en-US" sz="1100" smtClean="0">
                <a:solidFill>
                  <a:srgbClr val="636363"/>
                </a:solidFill>
                <a:latin typeface="Franklin Gothic Book" panose="020B0503020102020204" pitchFamily="34" charset="0"/>
                <a:ea typeface="黑体" panose="02010609060101010101" pitchFamily="49" charset="-122"/>
              </a:rPr>
              <a:t>42</a:t>
            </a:fld>
            <a:endParaRPr lang="zh-CN" altLang="en-US" sz="1100">
              <a:solidFill>
                <a:srgbClr val="636363"/>
              </a:solidFill>
              <a:latin typeface="Franklin Gothic Book" panose="020B0503020102020204" pitchFamily="34" charset="0"/>
              <a:ea typeface="黑体" panose="02010609060101010101"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fld id="{77551742-0B67-4E03-B623-2F1EA154252D}" type="datetime1">
              <a:rPr lang="zh-CN" altLang="en-US" smtClean="0"/>
              <a:t>2026/3/30</a:t>
            </a:fld>
            <a:endParaRPr lang="zh-CN" altLang="en-US"/>
          </a:p>
        </p:txBody>
      </p:sp>
      <p:sp>
        <p:nvSpPr>
          <p:cNvPr id="58371"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F70864E2-BB19-46AC-AE2C-B28727858E39}" type="slidenum">
              <a:rPr lang="zh-CN" altLang="en-US" sz="1200" smtClean="0">
                <a:solidFill>
                  <a:srgbClr val="898989"/>
                </a:solidFill>
              </a:rPr>
              <a:t>43</a:t>
            </a:fld>
            <a:endParaRPr lang="zh-CN" altLang="en-US" sz="1200">
              <a:solidFill>
                <a:srgbClr val="898989"/>
              </a:solidFill>
            </a:endParaRPr>
          </a:p>
        </p:txBody>
      </p:sp>
      <p:sp>
        <p:nvSpPr>
          <p:cNvPr id="58372" name="内容占位符 2"/>
          <p:cNvSpPr txBox="1"/>
          <p:nvPr/>
        </p:nvSpPr>
        <p:spPr bwMode="auto">
          <a:xfrm>
            <a:off x="250825" y="396875"/>
            <a:ext cx="8569325"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lvl="1"/>
            <a:r>
              <a:rPr lang="zh-CN" altLang="en-US" sz="2000" b="1"/>
              <a:t>公允价值套期中，被套期项目为以摊余成本计量的金融工具（或其组成部分）的，企业对被套期项目账面价值所作的调 整应当按照开始摊销日重新计算的实际利率进行摊销，并计入当期损 益。该摊销可以自调整日开始，但不应当晚于对被套期项目终止进行套期利得和损失调整的时点。被套期项目为按照</a:t>
            </a:r>
            <a:r>
              <a:rPr lang="en-US" altLang="zh-CN" sz="2000" b="1"/>
              <a:t>《</a:t>
            </a:r>
            <a:r>
              <a:rPr lang="zh-CN" altLang="en-US" sz="2000" b="1"/>
              <a:t>企业会计准则第 </a:t>
            </a:r>
            <a:r>
              <a:rPr lang="en-US" altLang="zh-CN" sz="2000" b="1"/>
              <a:t>22 </a:t>
            </a:r>
            <a:r>
              <a:rPr lang="zh-CN" altLang="en-US" sz="2000" b="1"/>
              <a:t>号</a:t>
            </a:r>
            <a:r>
              <a:rPr lang="en-US" altLang="zh-CN" sz="2000" b="1"/>
              <a:t>——</a:t>
            </a:r>
            <a:r>
              <a:rPr lang="zh-CN" altLang="en-US" sz="2000" b="1"/>
              <a:t>金融工具确认和计量</a:t>
            </a:r>
            <a:r>
              <a:rPr lang="en-US" altLang="zh-CN" sz="2000" b="1"/>
              <a:t>》</a:t>
            </a:r>
            <a:r>
              <a:rPr lang="zh-CN" altLang="en-US" sz="2000" b="1"/>
              <a:t>第十八条分类为以公允价值计量且 其变动计入其他综合收益的金融资产（或其组成部分）的，企业应当按照相同的方式对累计已确认的套期利得或损失进行摊销，并计入当期损益，但不调整金融资产（或其组成部分）的账面价值。</a:t>
            </a:r>
            <a:endParaRPr lang="zh-CN" altLang="zh-CN" sz="2000"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内容占位符 2"/>
          <p:cNvSpPr>
            <a:spLocks noGrp="1"/>
          </p:cNvSpPr>
          <p:nvPr>
            <p:ph idx="1"/>
          </p:nvPr>
        </p:nvSpPr>
        <p:spPr>
          <a:xfrm>
            <a:off x="250825" y="260350"/>
            <a:ext cx="8424863" cy="6192838"/>
          </a:xfrm>
        </p:spPr>
        <p:txBody>
          <a:bodyPr/>
          <a:lstStyle/>
          <a:p>
            <a:pPr lvl="1"/>
            <a:r>
              <a:rPr lang="zh-CN" altLang="zh-CN" b="1" u="sng">
                <a:solidFill>
                  <a:srgbClr val="0000FF"/>
                </a:solidFill>
                <a:latin typeface="楷体" panose="02010609060101010101" pitchFamily="49" charset="-122"/>
                <a:ea typeface="楷体" panose="02010609060101010101" pitchFamily="49" charset="-122"/>
              </a:rPr>
              <a:t>现金流量套期会计</a:t>
            </a:r>
            <a:endParaRPr lang="en-US" altLang="zh-CN" b="1" u="sng">
              <a:solidFill>
                <a:srgbClr val="0000FF"/>
              </a:solidFill>
              <a:latin typeface="楷体" panose="02010609060101010101" pitchFamily="49" charset="-122"/>
              <a:ea typeface="楷体" panose="02010609060101010101" pitchFamily="49" charset="-122"/>
            </a:endParaRPr>
          </a:p>
          <a:p>
            <a:pPr lvl="2"/>
            <a:r>
              <a:rPr lang="zh-CN" altLang="en-US" b="1"/>
              <a:t>现金流量套期满足运用套期会计方法条件的，应当 按照下列规定处理： </a:t>
            </a:r>
            <a:endParaRPr lang="en-US" altLang="zh-CN" b="1"/>
          </a:p>
          <a:p>
            <a:pPr lvl="3"/>
            <a:r>
              <a:rPr lang="zh-CN" altLang="en-US" b="1"/>
              <a:t>（一）套期工具产生的利得或损失中属于套期有效的部分，作为 现金流量套期储备，应当计入其他综合收益。现金流量套期储备的金 额，应当按照下列两项的绝对额中较低者确定：</a:t>
            </a:r>
            <a:endParaRPr lang="en-US" altLang="zh-CN" b="1"/>
          </a:p>
          <a:p>
            <a:pPr lvl="4"/>
            <a:r>
              <a:rPr lang="zh-CN" altLang="en-US" b="1"/>
              <a:t> </a:t>
            </a:r>
            <a:r>
              <a:rPr lang="en-US" altLang="zh-CN" b="1"/>
              <a:t>1</a:t>
            </a:r>
            <a:r>
              <a:rPr lang="zh-CN" altLang="en-US" b="1"/>
              <a:t>．套期工具自套期开始的累计利得或损失；</a:t>
            </a:r>
            <a:endParaRPr lang="en-US" altLang="zh-CN" b="1"/>
          </a:p>
          <a:p>
            <a:pPr lvl="4"/>
            <a:r>
              <a:rPr lang="zh-CN" altLang="en-US" b="1"/>
              <a:t> </a:t>
            </a:r>
            <a:r>
              <a:rPr lang="en-US" altLang="zh-CN" b="1"/>
              <a:t>2</a:t>
            </a:r>
            <a:r>
              <a:rPr lang="zh-CN" altLang="en-US" b="1"/>
              <a:t>．被套期项目自套期开始的预计未来现金流量现值的累计变动 额。 每期计入其他综合收益的现金流量套期储备的金额应当为当期 现金流量套期储备的变动额。 </a:t>
            </a:r>
            <a:endParaRPr lang="en-US" altLang="zh-CN" b="1"/>
          </a:p>
          <a:p>
            <a:pPr lvl="3"/>
            <a:r>
              <a:rPr lang="zh-CN" altLang="en-US" b="1"/>
              <a:t>（二）套期工具产生的利得或损失中属于套期无效的部分（即扣 除计入其他综合收益后的其他利得或损失），应当计入当期损益。</a:t>
            </a:r>
            <a:endParaRPr lang="zh-CN" altLang="en-US" b="1">
              <a:latin typeface="楷体" panose="02010609060101010101" pitchFamily="49" charset="-122"/>
              <a:ea typeface="楷体" panose="02010609060101010101" pitchFamily="49" charset="-122"/>
            </a:endParaRPr>
          </a:p>
        </p:txBody>
      </p:sp>
      <p:sp>
        <p:nvSpPr>
          <p:cNvPr id="4" name="日期占位符 3"/>
          <p:cNvSpPr>
            <a:spLocks noGrp="1"/>
          </p:cNvSpPr>
          <p:nvPr>
            <p:ph type="dt" sz="quarter" idx="10"/>
          </p:nvPr>
        </p:nvSpPr>
        <p:spPr/>
        <p:txBody>
          <a:bodyPr/>
          <a:lstStyle/>
          <a:p>
            <a:pPr>
              <a:defRPr/>
            </a:pPr>
            <a:fld id="{24AE846D-A3ED-4C71-A203-79B7B8E68DF5}" type="datetime1">
              <a:rPr lang="zh-CN" altLang="en-US" smtClean="0"/>
              <a:t>2026/3/30</a:t>
            </a:fld>
            <a:endParaRPr lang="zh-CN" altLang="en-US"/>
          </a:p>
        </p:txBody>
      </p:sp>
      <p:sp>
        <p:nvSpPr>
          <p:cNvPr id="59396"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A148FFAD-03F5-4742-931A-DAAAA3227F3C}" type="slidenum">
              <a:rPr lang="zh-CN" altLang="en-US" sz="1100" smtClean="0">
                <a:solidFill>
                  <a:srgbClr val="636363"/>
                </a:solidFill>
                <a:latin typeface="Franklin Gothic Book" panose="020B0503020102020204" pitchFamily="34" charset="0"/>
                <a:ea typeface="黑体" panose="02010609060101010101" pitchFamily="49" charset="-122"/>
              </a:rPr>
              <a:t>44</a:t>
            </a:fld>
            <a:endParaRPr lang="zh-CN" altLang="en-US" sz="1100">
              <a:solidFill>
                <a:srgbClr val="636363"/>
              </a:solidFill>
              <a:latin typeface="Franklin Gothic Book" panose="020B0503020102020204" pitchFamily="34" charset="0"/>
              <a:ea typeface="黑体" panose="02010609060101010101" pitchFamily="49"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内容占位符 2"/>
          <p:cNvSpPr>
            <a:spLocks noGrp="1"/>
          </p:cNvSpPr>
          <p:nvPr>
            <p:ph idx="1"/>
          </p:nvPr>
        </p:nvSpPr>
        <p:spPr>
          <a:xfrm>
            <a:off x="179388" y="115888"/>
            <a:ext cx="8713787" cy="6265862"/>
          </a:xfrm>
        </p:spPr>
        <p:txBody>
          <a:bodyPr/>
          <a:lstStyle/>
          <a:p>
            <a:pPr lvl="2"/>
            <a:r>
              <a:rPr lang="zh-CN" altLang="en-US" dirty="0"/>
              <a:t>现金流量套期储备的金额，应当按照下列规定处理：</a:t>
            </a:r>
            <a:endParaRPr lang="en-US" altLang="zh-CN" dirty="0"/>
          </a:p>
          <a:p>
            <a:pPr lvl="3"/>
            <a:r>
              <a:rPr lang="zh-CN" altLang="en-US" b="1" dirty="0"/>
              <a:t>（一）被套期项目为预期交易，且该预期交易使企业随后确认一 项非金融资产或非金融负债的，或者非金融资产或非金融负债的预期 交易形成一项适用于公允价值套期会计的确定承诺时，企业应当将原 在其他综合收益中确认的现金流量套期储备金额转出，计入该资产或 负债的初始确认金额。</a:t>
            </a:r>
            <a:endParaRPr lang="en-US" altLang="zh-CN" b="1" dirty="0"/>
          </a:p>
          <a:p>
            <a:pPr lvl="3"/>
            <a:r>
              <a:rPr lang="zh-CN" altLang="en-US" b="1" dirty="0"/>
              <a:t> （二）对于不属于本条（一）涉及的现金流量套期，企业应当在 被套期的预期现金流量</a:t>
            </a:r>
            <a:r>
              <a:rPr lang="zh-CN" altLang="en-US" b="1" dirty="0">
                <a:solidFill>
                  <a:srgbClr val="0000FF"/>
                </a:solidFill>
              </a:rPr>
              <a:t>影响损益的相同期间</a:t>
            </a:r>
            <a:r>
              <a:rPr lang="zh-CN" altLang="en-US" b="1" dirty="0"/>
              <a:t>，将原在其他综合收益中 确认的现金流量套期储备金额转出，计入当期损益。 </a:t>
            </a:r>
            <a:endParaRPr lang="en-US" altLang="zh-CN" b="1" dirty="0"/>
          </a:p>
          <a:p>
            <a:pPr lvl="3"/>
            <a:r>
              <a:rPr lang="zh-CN" altLang="en-US" b="1" dirty="0"/>
              <a:t>（三）如果在其他综合收益中确认的现金流量套期储备金额是一 项损失，且该损失全部或部分预计在未来会计期间不能弥补的，企业 </a:t>
            </a:r>
            <a:r>
              <a:rPr lang="zh-CN" altLang="en-US" b="1" dirty="0">
                <a:solidFill>
                  <a:srgbClr val="0000FF"/>
                </a:solidFill>
              </a:rPr>
              <a:t>应当在预计不能弥补时</a:t>
            </a:r>
            <a:r>
              <a:rPr lang="zh-CN" altLang="en-US" b="1" dirty="0"/>
              <a:t>，将预计不能弥补的部分从其他综合收益中转 出，计入当期损益。 </a:t>
            </a:r>
            <a:endParaRPr lang="en-US" altLang="zh-CN" b="1" dirty="0">
              <a:latin typeface="楷体" panose="02010609060101010101" pitchFamily="49" charset="-122"/>
              <a:ea typeface="楷体" panose="02010609060101010101" pitchFamily="49" charset="-122"/>
            </a:endParaRPr>
          </a:p>
        </p:txBody>
      </p:sp>
      <p:sp>
        <p:nvSpPr>
          <p:cNvPr id="4" name="日期占位符 3"/>
          <p:cNvSpPr>
            <a:spLocks noGrp="1"/>
          </p:cNvSpPr>
          <p:nvPr>
            <p:ph type="dt" sz="quarter" idx="10"/>
          </p:nvPr>
        </p:nvSpPr>
        <p:spPr/>
        <p:txBody>
          <a:bodyPr/>
          <a:lstStyle/>
          <a:p>
            <a:pPr>
              <a:defRPr/>
            </a:pPr>
            <a:fld id="{24AE846D-A3ED-4C71-A203-79B7B8E68DF5}" type="datetime1">
              <a:rPr lang="zh-CN" altLang="en-US" smtClean="0"/>
              <a:t>2026/3/30</a:t>
            </a:fld>
            <a:endParaRPr lang="zh-CN" altLang="en-US" dirty="0"/>
          </a:p>
        </p:txBody>
      </p:sp>
      <p:sp>
        <p:nvSpPr>
          <p:cNvPr id="60420"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7EA0931D-214C-44A7-8516-E697B19CF582}" type="slidenum">
              <a:rPr lang="zh-CN" altLang="en-US" sz="1100" smtClean="0">
                <a:solidFill>
                  <a:srgbClr val="636363"/>
                </a:solidFill>
                <a:latin typeface="Franklin Gothic Book" panose="020B0503020102020204" pitchFamily="34" charset="0"/>
                <a:ea typeface="黑体" panose="02010609060101010101" pitchFamily="49" charset="-122"/>
              </a:rPr>
              <a:t>45</a:t>
            </a:fld>
            <a:endParaRPr lang="zh-CN" altLang="en-US" sz="1100">
              <a:solidFill>
                <a:srgbClr val="636363"/>
              </a:solidFill>
              <a:latin typeface="Franklin Gothic Book" panose="020B0503020102020204" pitchFamily="34" charset="0"/>
              <a:ea typeface="黑体" panose="02010609060101010101"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内容占位符 2"/>
          <p:cNvSpPr>
            <a:spLocks noGrp="1"/>
          </p:cNvSpPr>
          <p:nvPr>
            <p:ph idx="1"/>
          </p:nvPr>
        </p:nvSpPr>
        <p:spPr>
          <a:xfrm>
            <a:off x="349250" y="549275"/>
            <a:ext cx="8362950" cy="4568825"/>
          </a:xfrm>
        </p:spPr>
        <p:txBody>
          <a:bodyPr/>
          <a:lstStyle/>
          <a:p>
            <a:pPr lvl="2">
              <a:buFont typeface="Wingdings" panose="05000000000000000000" pitchFamily="2" charset="2"/>
              <a:buChar char="Ø"/>
            </a:pPr>
            <a:r>
              <a:rPr lang="zh-CN" altLang="zh-CN" b="1">
                <a:latin typeface="宋体" panose="02010600030101010101" pitchFamily="2" charset="-122"/>
                <a:ea typeface="宋体" panose="02010600030101010101" pitchFamily="2" charset="-122"/>
              </a:rPr>
              <a:t>需要注意的是，对于预期交易套期，在套期有效期间直接计入所有者权益的套期工具利得或损失不应当转出，直到预期交易实际发生或预计不会发生。预期交易实际发生的，应按上述有关规定处理；</a:t>
            </a:r>
            <a:r>
              <a:rPr lang="zh-CN" altLang="zh-CN" b="1">
                <a:solidFill>
                  <a:srgbClr val="0000FF"/>
                </a:solidFill>
                <a:latin typeface="宋体" panose="02010600030101010101" pitchFamily="2" charset="-122"/>
                <a:ea typeface="宋体" panose="02010600030101010101" pitchFamily="2" charset="-122"/>
              </a:rPr>
              <a:t>预期交易预计不会发生的，</a:t>
            </a:r>
            <a:r>
              <a:rPr lang="zh-CN" altLang="zh-CN" b="1">
                <a:latin typeface="宋体" panose="02010600030101010101" pitchFamily="2" charset="-122"/>
                <a:ea typeface="宋体" panose="02010600030101010101" pitchFamily="2" charset="-122"/>
              </a:rPr>
              <a:t>原直接计入所有者权益中的套期工具利得或损失应当转出，计入当前损益。</a:t>
            </a:r>
            <a:endParaRPr lang="en-US" altLang="zh-CN" b="1">
              <a:latin typeface="宋体" panose="02010600030101010101" pitchFamily="2" charset="-122"/>
              <a:ea typeface="宋体" panose="02010600030101010101" pitchFamily="2" charset="-122"/>
            </a:endParaRPr>
          </a:p>
          <a:p>
            <a:pPr lvl="2">
              <a:buFont typeface="Wingdings" panose="05000000000000000000" pitchFamily="2" charset="2"/>
              <a:buChar char="Ø"/>
            </a:pPr>
            <a:endParaRPr lang="zh-CN" altLang="en-US" b="1">
              <a:latin typeface="宋体" panose="02010600030101010101" pitchFamily="2" charset="-122"/>
              <a:ea typeface="宋体" panose="02010600030101010101" pitchFamily="2" charset="-122"/>
            </a:endParaRPr>
          </a:p>
        </p:txBody>
      </p:sp>
      <p:sp>
        <p:nvSpPr>
          <p:cNvPr id="4" name="日期占位符 3"/>
          <p:cNvSpPr>
            <a:spLocks noGrp="1"/>
          </p:cNvSpPr>
          <p:nvPr>
            <p:ph type="dt" sz="quarter" idx="10"/>
          </p:nvPr>
        </p:nvSpPr>
        <p:spPr/>
        <p:txBody>
          <a:bodyPr/>
          <a:lstStyle/>
          <a:p>
            <a:pPr>
              <a:defRPr/>
            </a:pPr>
            <a:fld id="{24AE846D-A3ED-4C71-A203-79B7B8E68DF5}" type="datetime1">
              <a:rPr lang="zh-CN" altLang="en-US" smtClean="0"/>
              <a:t>2026/3/30</a:t>
            </a:fld>
            <a:endParaRPr lang="zh-CN" altLang="en-US"/>
          </a:p>
        </p:txBody>
      </p:sp>
      <p:sp>
        <p:nvSpPr>
          <p:cNvPr id="62468"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8A3A05AE-4462-421A-9109-FE432DE41F49}" type="slidenum">
              <a:rPr lang="zh-CN" altLang="en-US" sz="1100" smtClean="0">
                <a:solidFill>
                  <a:srgbClr val="636363"/>
                </a:solidFill>
                <a:latin typeface="Franklin Gothic Book" panose="020B0503020102020204" pitchFamily="34" charset="0"/>
                <a:ea typeface="黑体" panose="02010609060101010101" pitchFamily="49" charset="-122"/>
              </a:rPr>
              <a:t>46</a:t>
            </a:fld>
            <a:endParaRPr lang="zh-CN" altLang="en-US" sz="1100">
              <a:solidFill>
                <a:srgbClr val="636363"/>
              </a:solidFill>
              <a:latin typeface="Franklin Gothic Book" panose="020B0503020102020204" pitchFamily="34" charset="0"/>
              <a:ea typeface="黑体" panose="02010609060101010101"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内容占位符 2"/>
          <p:cNvSpPr>
            <a:spLocks noGrp="1"/>
          </p:cNvSpPr>
          <p:nvPr>
            <p:ph idx="1"/>
          </p:nvPr>
        </p:nvSpPr>
        <p:spPr>
          <a:xfrm>
            <a:off x="250825" y="549275"/>
            <a:ext cx="8507413" cy="4895850"/>
          </a:xfrm>
        </p:spPr>
        <p:txBody>
          <a:bodyPr/>
          <a:lstStyle/>
          <a:p>
            <a:pPr lvl="1"/>
            <a:r>
              <a:rPr lang="zh-CN" altLang="zh-CN" b="1" u="sng">
                <a:solidFill>
                  <a:srgbClr val="0000FF"/>
                </a:solidFill>
              </a:rPr>
              <a:t>对境外经营净投资的套期</a:t>
            </a:r>
            <a:r>
              <a:rPr lang="zh-CN" altLang="zh-CN" b="1"/>
              <a:t>，</a:t>
            </a:r>
            <a:r>
              <a:rPr lang="zh-CN" altLang="en-US"/>
              <a:t>对境外经营净投资的套期，包括对作为净投资的一 部分进行会计处理的货币性项目的套期，应当按照类似于现金流量套 期会计的规定处理： </a:t>
            </a:r>
            <a:endParaRPr lang="en-US" altLang="zh-CN"/>
          </a:p>
          <a:p>
            <a:pPr lvl="2"/>
            <a:r>
              <a:rPr lang="zh-CN" altLang="en-US" b="1"/>
              <a:t>（一）套期工具形成的利得或损失中属于套期有效的部分，应当 计入其他综合收益。 </a:t>
            </a:r>
            <a:endParaRPr lang="en-US" altLang="zh-CN" b="1"/>
          </a:p>
          <a:p>
            <a:pPr lvl="3"/>
            <a:r>
              <a:rPr lang="zh-CN" altLang="en-US" b="1"/>
              <a:t>全部或部分处置境外经营时，上述计入其他综合收益的套期工具 利得或损失应当相应转出，计入当期损益。 </a:t>
            </a:r>
            <a:endParaRPr lang="en-US" altLang="zh-CN" b="1"/>
          </a:p>
          <a:p>
            <a:pPr lvl="2"/>
            <a:r>
              <a:rPr lang="zh-CN" altLang="en-US" b="1"/>
              <a:t>（二）套期工具形成的利得或损失中属于套期无效的部分，应当 计入当期损益。</a:t>
            </a:r>
            <a:endParaRPr lang="zh-CN" altLang="zh-CN" b="1">
              <a:latin typeface="楷体" panose="02010609060101010101" pitchFamily="49" charset="-122"/>
              <a:ea typeface="楷体" panose="02010609060101010101" pitchFamily="49" charset="-122"/>
            </a:endParaRPr>
          </a:p>
        </p:txBody>
      </p:sp>
      <p:sp>
        <p:nvSpPr>
          <p:cNvPr id="4" name="日期占位符 3"/>
          <p:cNvSpPr>
            <a:spLocks noGrp="1"/>
          </p:cNvSpPr>
          <p:nvPr>
            <p:ph type="dt" sz="quarter" idx="10"/>
          </p:nvPr>
        </p:nvSpPr>
        <p:spPr/>
        <p:txBody>
          <a:bodyPr/>
          <a:lstStyle/>
          <a:p>
            <a:pPr>
              <a:defRPr/>
            </a:pPr>
            <a:fld id="{24AE846D-A3ED-4C71-A203-79B7B8E68DF5}" type="datetime1">
              <a:rPr lang="zh-CN" altLang="en-US" smtClean="0"/>
              <a:t>2026/3/30</a:t>
            </a:fld>
            <a:endParaRPr lang="zh-CN" altLang="en-US"/>
          </a:p>
        </p:txBody>
      </p:sp>
      <p:sp>
        <p:nvSpPr>
          <p:cNvPr id="63492"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14791386-6519-421F-9D4A-98119E63D136}" type="slidenum">
              <a:rPr lang="zh-CN" altLang="en-US" sz="1100" smtClean="0">
                <a:solidFill>
                  <a:srgbClr val="636363"/>
                </a:solidFill>
                <a:latin typeface="Franklin Gothic Book" panose="020B0503020102020204" pitchFamily="34" charset="0"/>
                <a:ea typeface="黑体" panose="02010609060101010101" pitchFamily="49" charset="-122"/>
              </a:rPr>
              <a:t>47</a:t>
            </a:fld>
            <a:endParaRPr lang="zh-CN" altLang="en-US" sz="1100">
              <a:solidFill>
                <a:srgbClr val="636363"/>
              </a:solidFill>
              <a:latin typeface="Franklin Gothic Book" panose="020B0503020102020204" pitchFamily="34" charset="0"/>
              <a:ea typeface="黑体" panose="02010609060101010101"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5F26FD1-3D6F-47FF-A73C-56BDC8DD946C}" type="slidenum">
              <a:rPr lang="en-US" altLang="zh-CN" smtClean="0"/>
              <a:t>48</a:t>
            </a:fld>
            <a:endParaRPr lang="en-US" altLang="zh-CN"/>
          </a:p>
        </p:txBody>
      </p:sp>
      <p:graphicFrame>
        <p:nvGraphicFramePr>
          <p:cNvPr id="3" name="表格 2"/>
          <p:cNvGraphicFramePr>
            <a:graphicFrameLocks noGrp="1"/>
          </p:cNvGraphicFramePr>
          <p:nvPr/>
        </p:nvGraphicFramePr>
        <p:xfrm>
          <a:off x="611560" y="1052736"/>
          <a:ext cx="8064896" cy="5097631"/>
        </p:xfrm>
        <a:graphic>
          <a:graphicData uri="http://schemas.openxmlformats.org/drawingml/2006/table">
            <a:tbl>
              <a:tblPr/>
              <a:tblGrid>
                <a:gridCol w="2088232">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247809">
                <a:tc>
                  <a:txBody>
                    <a:bodyPr/>
                    <a:lstStyle/>
                    <a:p>
                      <a:pPr algn="l" fontAlgn="ctr">
                        <a:buNone/>
                      </a:pPr>
                      <a:r>
                        <a:rPr lang="zh-CN" altLang="en-US" sz="1600" b="0" i="0" u="none" strike="noStrike">
                          <a:solidFill>
                            <a:srgbClr val="0F1115"/>
                          </a:solidFill>
                          <a:effectLst/>
                          <a:latin typeface="黑体" panose="02010609060101010101" pitchFamily="49" charset="-122"/>
                          <a:ea typeface="黑体" panose="02010609060101010101" pitchFamily="49" charset="-122"/>
                        </a:rPr>
                        <a:t>会计处理</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zh-CN" altLang="en-US" sz="1600" b="0" i="0" u="none" strike="noStrike">
                          <a:solidFill>
                            <a:srgbClr val="0F1115"/>
                          </a:solidFill>
                          <a:effectLst/>
                          <a:latin typeface="黑体" panose="02010609060101010101" pitchFamily="49" charset="-122"/>
                          <a:ea typeface="黑体" panose="02010609060101010101" pitchFamily="49" charset="-122"/>
                        </a:rPr>
                        <a:t>公允价值套期</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zh-CN" altLang="en-US" sz="1600" b="0" i="0" u="none" strike="noStrike">
                          <a:solidFill>
                            <a:srgbClr val="0F1115"/>
                          </a:solidFill>
                          <a:effectLst/>
                          <a:latin typeface="黑体" panose="02010609060101010101" pitchFamily="49" charset="-122"/>
                          <a:ea typeface="黑体" panose="02010609060101010101" pitchFamily="49" charset="-122"/>
                        </a:rPr>
                        <a:t>现金流量套期</a:t>
                      </a:r>
                    </a:p>
                  </a:txBody>
                  <a:tcPr marL="5443" marR="5443" marT="544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61296">
                <a:tc rowSpan="2">
                  <a:txBody>
                    <a:bodyPr/>
                    <a:lstStyle/>
                    <a:p>
                      <a:pPr algn="l" fontAlgn="ctr">
                        <a:buNone/>
                      </a:pPr>
                      <a:r>
                        <a:rPr lang="zh-CN" altLang="en-US" sz="1600" b="1" i="0" u="none" strike="noStrike">
                          <a:solidFill>
                            <a:srgbClr val="0F1115"/>
                          </a:solidFill>
                          <a:effectLst/>
                          <a:latin typeface="宋体" panose="02010600030101010101" pitchFamily="2" charset="-122"/>
                          <a:ea typeface="宋体" panose="02010600030101010101" pitchFamily="2" charset="-122"/>
                        </a:rPr>
                        <a:t>被套期项目</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n-US" altLang="zh-CN" sz="1600" b="0" i="0" u="none" strike="noStrike">
                          <a:solidFill>
                            <a:srgbClr val="0F1115"/>
                          </a:solidFill>
                          <a:effectLst/>
                          <a:latin typeface="宋体" panose="02010600030101010101" pitchFamily="2" charset="-122"/>
                          <a:ea typeface="宋体" panose="02010600030101010101" pitchFamily="2" charset="-122"/>
                        </a:rPr>
                        <a:t>1. </a:t>
                      </a:r>
                      <a:r>
                        <a:rPr lang="zh-CN" altLang="en-US" sz="1600" b="1" i="0" u="none" strike="noStrike">
                          <a:solidFill>
                            <a:srgbClr val="0F1115"/>
                          </a:solidFill>
                          <a:effectLst/>
                          <a:latin typeface="宋体" panose="02010600030101010101" pitchFamily="2" charset="-122"/>
                          <a:ea typeface="宋体" panose="02010600030101010101" pitchFamily="2" charset="-122"/>
                        </a:rPr>
                        <a:t>已确认资产</a:t>
                      </a:r>
                      <a:r>
                        <a:rPr lang="en-US" altLang="zh-CN" sz="1600" b="1" i="0" u="none" strike="noStrike">
                          <a:solidFill>
                            <a:srgbClr val="0F1115"/>
                          </a:solidFill>
                          <a:effectLst/>
                          <a:latin typeface="宋体" panose="02010600030101010101" pitchFamily="2" charset="-122"/>
                          <a:ea typeface="宋体" panose="02010600030101010101" pitchFamily="2" charset="-122"/>
                        </a:rPr>
                        <a:t>/</a:t>
                      </a:r>
                      <a:r>
                        <a:rPr lang="zh-CN" altLang="en-US" sz="1600" b="1" i="0" u="none" strike="noStrike">
                          <a:solidFill>
                            <a:srgbClr val="0F1115"/>
                          </a:solidFill>
                          <a:effectLst/>
                          <a:latin typeface="宋体" panose="02010600030101010101" pitchFamily="2" charset="-122"/>
                          <a:ea typeface="宋体" panose="02010600030101010101" pitchFamily="2" charset="-122"/>
                        </a:rPr>
                        <a:t>负债</a:t>
                      </a:r>
                      <a:r>
                        <a:rPr lang="zh-CN" altLang="en-US" sz="1600" b="0" i="0" u="none" strike="noStrike">
                          <a:solidFill>
                            <a:srgbClr val="0F1115"/>
                          </a:solidFill>
                          <a:effectLst/>
                          <a:latin typeface="宋体" panose="02010600030101010101" pitchFamily="2" charset="-122"/>
                          <a:ea typeface="宋体" panose="02010600030101010101" pitchFamily="2" charset="-122"/>
                        </a:rPr>
                        <a:t>：其账面价值需随公允价值变动调整，损益计入当期利润表。</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l" fontAlgn="ctr">
                        <a:buNone/>
                      </a:pPr>
                      <a:r>
                        <a:rPr lang="zh-CN" altLang="en-US" sz="1600" b="0" i="0" u="none" strike="noStrike">
                          <a:solidFill>
                            <a:srgbClr val="0F1115"/>
                          </a:solidFill>
                          <a:effectLst/>
                          <a:latin typeface="宋体" panose="02010600030101010101" pitchFamily="2" charset="-122"/>
                          <a:ea typeface="宋体" panose="02010600030101010101" pitchFamily="2" charset="-122"/>
                        </a:rPr>
                        <a:t>不直接在资产负债表上确认。</a:t>
                      </a:r>
                    </a:p>
                  </a:txBody>
                  <a:tcPr marL="5443" marR="5443" marT="544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79368">
                <a:tc vMerge="1">
                  <a:txBody>
                    <a:bodyPr/>
                    <a:lstStyle/>
                    <a:p>
                      <a:endParaRPr lang="zh-CN"/>
                    </a:p>
                  </a:txBody>
                  <a:tcPr/>
                </a:tc>
                <a:tc>
                  <a:txBody>
                    <a:bodyPr/>
                    <a:lstStyle/>
                    <a:p>
                      <a:pPr algn="l" fontAlgn="ctr">
                        <a:buNone/>
                      </a:pPr>
                      <a:r>
                        <a:rPr lang="en-US" altLang="zh-CN" sz="1600" b="0" i="0" u="none" strike="noStrike">
                          <a:solidFill>
                            <a:srgbClr val="0F1115"/>
                          </a:solidFill>
                          <a:effectLst/>
                          <a:latin typeface="宋体" panose="02010600030101010101" pitchFamily="2" charset="-122"/>
                          <a:ea typeface="宋体" panose="02010600030101010101" pitchFamily="2" charset="-122"/>
                        </a:rPr>
                        <a:t>2. </a:t>
                      </a:r>
                      <a:r>
                        <a:rPr lang="zh-CN" altLang="en-US" sz="1600" b="1" i="0" u="none" strike="noStrike">
                          <a:solidFill>
                            <a:srgbClr val="0F1115"/>
                          </a:solidFill>
                          <a:effectLst/>
                          <a:latin typeface="宋体" panose="02010600030101010101" pitchFamily="2" charset="-122"/>
                          <a:ea typeface="宋体" panose="02010600030101010101" pitchFamily="2" charset="-122"/>
                        </a:rPr>
                        <a:t>确定承诺</a:t>
                      </a:r>
                      <a:r>
                        <a:rPr lang="zh-CN" altLang="en-US" sz="1600" b="0" i="0" u="none" strike="noStrike">
                          <a:solidFill>
                            <a:srgbClr val="0F1115"/>
                          </a:solidFill>
                          <a:effectLst/>
                          <a:latin typeface="宋体" panose="02010600030101010101" pitchFamily="2" charset="-122"/>
                          <a:ea typeface="宋体" panose="02010600030101010101" pitchFamily="2" charset="-122"/>
                        </a:rPr>
                        <a:t>：初始确认时通常无账面价值，但因其公允价值变动形成的损益（利得或损失）需立即计入当期利润表。</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zh-CN"/>
                    </a:p>
                  </a:txBody>
                  <a:tcPr/>
                </a:tc>
                <a:extLst>
                  <a:ext uri="{0D108BD9-81ED-4DB2-BD59-A6C34878D82A}">
                    <a16:rowId xmlns:a16="http://schemas.microsoft.com/office/drawing/2014/main" val="10002"/>
                  </a:ext>
                </a:extLst>
              </a:tr>
              <a:tr h="443224">
                <a:tc rowSpan="2">
                  <a:txBody>
                    <a:bodyPr/>
                    <a:lstStyle/>
                    <a:p>
                      <a:pPr algn="l" fontAlgn="ctr">
                        <a:buNone/>
                      </a:pPr>
                      <a:r>
                        <a:rPr lang="zh-CN" altLang="en-US" sz="1600" b="1" i="0" u="none" strike="noStrike">
                          <a:solidFill>
                            <a:srgbClr val="0F1115"/>
                          </a:solidFill>
                          <a:effectLst/>
                          <a:latin typeface="宋体" panose="02010600030101010101" pitchFamily="2" charset="-122"/>
                          <a:ea typeface="宋体" panose="02010600030101010101" pitchFamily="2" charset="-122"/>
                        </a:rPr>
                        <a:t>套期工具（衍生工具）的公允价值变动</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buNone/>
                      </a:pPr>
                      <a:r>
                        <a:rPr lang="zh-CN" altLang="en-US" sz="1600" b="0" i="0" u="none" strike="noStrike">
                          <a:solidFill>
                            <a:srgbClr val="0F1115"/>
                          </a:solidFill>
                          <a:effectLst/>
                          <a:latin typeface="宋体" panose="02010600030101010101" pitchFamily="2" charset="-122"/>
                          <a:ea typeface="宋体" panose="02010600030101010101" pitchFamily="2" charset="-122"/>
                        </a:rPr>
                        <a:t>立即计入</a:t>
                      </a:r>
                      <a:r>
                        <a:rPr lang="zh-CN" altLang="en-US" sz="1600" b="1" i="0" u="none" strike="noStrike">
                          <a:solidFill>
                            <a:srgbClr val="0F1115"/>
                          </a:solidFill>
                          <a:effectLst/>
                          <a:latin typeface="宋体" panose="02010600030101010101" pitchFamily="2" charset="-122"/>
                          <a:ea typeface="宋体" panose="02010600030101010101" pitchFamily="2" charset="-122"/>
                        </a:rPr>
                        <a:t>当期损益</a:t>
                      </a:r>
                      <a:r>
                        <a:rPr lang="zh-CN" altLang="en-US" sz="1600" b="0" i="0" u="none" strike="noStrike">
                          <a:solidFill>
                            <a:srgbClr val="0F1115"/>
                          </a:solidFill>
                          <a:effectLst/>
                          <a:latin typeface="宋体" panose="02010600030101010101" pitchFamily="2" charset="-122"/>
                          <a:ea typeface="宋体" panose="02010600030101010101" pitchFamily="2" charset="-122"/>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zh-CN" altLang="en-US" sz="1600" b="1" i="0" u="none" strike="noStrike">
                          <a:solidFill>
                            <a:srgbClr val="0F1115"/>
                          </a:solidFill>
                          <a:effectLst/>
                          <a:latin typeface="宋体" panose="02010600030101010101" pitchFamily="2" charset="-122"/>
                          <a:ea typeface="宋体" panose="02010600030101010101" pitchFamily="2" charset="-122"/>
                        </a:rPr>
                        <a:t>有效部分</a:t>
                      </a:r>
                      <a:r>
                        <a:rPr lang="zh-CN" altLang="en-US" sz="1600" b="0" i="0" u="none" strike="noStrike">
                          <a:solidFill>
                            <a:srgbClr val="0F1115"/>
                          </a:solidFill>
                          <a:effectLst/>
                          <a:latin typeface="宋体" panose="02010600030101010101" pitchFamily="2" charset="-122"/>
                          <a:ea typeface="宋体" panose="02010600030101010101" pitchFamily="2" charset="-122"/>
                        </a:rPr>
                        <a:t>：先计入</a:t>
                      </a:r>
                      <a:r>
                        <a:rPr lang="zh-CN" altLang="en-US" sz="1600" b="1" i="0" u="none" strike="noStrike">
                          <a:solidFill>
                            <a:srgbClr val="0F1115"/>
                          </a:solidFill>
                          <a:effectLst/>
                          <a:latin typeface="宋体" panose="02010600030101010101" pitchFamily="2" charset="-122"/>
                          <a:ea typeface="宋体" panose="02010600030101010101" pitchFamily="2" charset="-122"/>
                        </a:rPr>
                        <a:t>其他综合收益</a:t>
                      </a:r>
                      <a:r>
                        <a:rPr lang="zh-CN" altLang="en-US" sz="1600" b="0" i="0" u="none" strike="noStrike">
                          <a:solidFill>
                            <a:srgbClr val="0F1115"/>
                          </a:solidFill>
                          <a:effectLst/>
                          <a:latin typeface="宋体" panose="02010600030101010101" pitchFamily="2" charset="-122"/>
                          <a:ea typeface="宋体" panose="02010600030101010101" pitchFamily="2" charset="-122"/>
                        </a:rPr>
                        <a:t>。</a:t>
                      </a:r>
                      <a:endParaRPr lang="zh-CN" altLang="en-US" sz="1600" b="1" i="0" u="none" strike="noStrike">
                        <a:solidFill>
                          <a:srgbClr val="0F1115"/>
                        </a:solidFill>
                        <a:effectLst/>
                        <a:latin typeface="宋体" panose="02010600030101010101" pitchFamily="2" charset="-122"/>
                        <a:ea typeface="宋体" panose="02010600030101010101" pitchFamily="2" charset="-122"/>
                      </a:endParaRPr>
                    </a:p>
                  </a:txBody>
                  <a:tcPr marL="5443" marR="5443" marT="544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3"/>
                  </a:ext>
                </a:extLst>
              </a:tr>
              <a:tr h="432013">
                <a:tc vMerge="1">
                  <a:txBody>
                    <a:bodyPr/>
                    <a:lstStyle/>
                    <a:p>
                      <a:endParaRPr lang="zh-CN"/>
                    </a:p>
                  </a:txBody>
                  <a:tcPr/>
                </a:tc>
                <a:tc vMerge="1">
                  <a:txBody>
                    <a:bodyPr/>
                    <a:lstStyle/>
                    <a:p>
                      <a:endParaRPr lang="zh-CN"/>
                    </a:p>
                  </a:txBody>
                  <a:tcPr/>
                </a:tc>
                <a:tc>
                  <a:txBody>
                    <a:bodyPr/>
                    <a:lstStyle/>
                    <a:p>
                      <a:pPr algn="l" fontAlgn="ctr">
                        <a:buNone/>
                      </a:pPr>
                      <a:r>
                        <a:rPr lang="zh-CN" altLang="en-US" sz="1600" b="1" i="0" u="none" strike="noStrike">
                          <a:solidFill>
                            <a:srgbClr val="0F1115"/>
                          </a:solidFill>
                          <a:effectLst/>
                          <a:latin typeface="宋体" panose="02010600030101010101" pitchFamily="2" charset="-122"/>
                          <a:ea typeface="宋体" panose="02010600030101010101" pitchFamily="2" charset="-122"/>
                        </a:rPr>
                        <a:t>无效部分</a:t>
                      </a:r>
                      <a:r>
                        <a:rPr lang="zh-CN" altLang="en-US" sz="1600" b="0" i="0" u="none" strike="noStrike">
                          <a:solidFill>
                            <a:srgbClr val="0F1115"/>
                          </a:solidFill>
                          <a:effectLst/>
                          <a:latin typeface="宋体" panose="02010600030101010101" pitchFamily="2" charset="-122"/>
                          <a:ea typeface="宋体" panose="02010600030101010101" pitchFamily="2" charset="-122"/>
                        </a:rPr>
                        <a:t>：立即计入当期损益。</a:t>
                      </a:r>
                      <a:endParaRPr lang="zh-CN" altLang="en-US" sz="1600" b="1" i="0" u="none" strike="noStrike">
                        <a:solidFill>
                          <a:srgbClr val="0F1115"/>
                        </a:solidFill>
                        <a:effectLst/>
                        <a:latin typeface="宋体" panose="02010600030101010101" pitchFamily="2" charset="-122"/>
                        <a:ea typeface="宋体" panose="02010600030101010101" pitchFamily="2" charset="-122"/>
                      </a:endParaRPr>
                    </a:p>
                  </a:txBody>
                  <a:tcPr marL="5443" marR="5443" marT="544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01299">
                <a:tc>
                  <a:txBody>
                    <a:bodyPr/>
                    <a:lstStyle/>
                    <a:p>
                      <a:pPr algn="l" fontAlgn="ctr">
                        <a:buNone/>
                      </a:pPr>
                      <a:r>
                        <a:rPr lang="zh-CN" altLang="en-US" sz="1600" b="1" i="0" u="none" strike="noStrike">
                          <a:solidFill>
                            <a:srgbClr val="0F1115"/>
                          </a:solidFill>
                          <a:effectLst/>
                          <a:latin typeface="宋体" panose="02010600030101010101" pitchFamily="2" charset="-122"/>
                          <a:ea typeface="宋体" panose="02010600030101010101" pitchFamily="2" charset="-122"/>
                        </a:rPr>
                        <a:t>核心影响</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zh-CN" altLang="en-US" sz="1600" b="1" i="0" u="none" strike="noStrike">
                          <a:solidFill>
                            <a:srgbClr val="0F1115"/>
                          </a:solidFill>
                          <a:effectLst/>
                          <a:latin typeface="宋体" panose="02010600030101010101" pitchFamily="2" charset="-122"/>
                          <a:ea typeface="宋体" panose="02010600030101010101" pitchFamily="2" charset="-122"/>
                        </a:rPr>
                        <a:t>套期工具</a:t>
                      </a:r>
                      <a:r>
                        <a:rPr lang="zh-CN" altLang="en-US" sz="1600" b="0" i="0" u="none" strike="noStrike">
                          <a:solidFill>
                            <a:srgbClr val="0F1115"/>
                          </a:solidFill>
                          <a:effectLst/>
                          <a:latin typeface="宋体" panose="02010600030101010101" pitchFamily="2" charset="-122"/>
                          <a:ea typeface="宋体" panose="02010600030101010101" pitchFamily="2" charset="-122"/>
                        </a:rPr>
                        <a:t>和</a:t>
                      </a:r>
                      <a:r>
                        <a:rPr lang="zh-CN" altLang="en-US" sz="1600" b="1" i="0" u="none" strike="noStrike">
                          <a:solidFill>
                            <a:srgbClr val="0F1115"/>
                          </a:solidFill>
                          <a:effectLst/>
                          <a:latin typeface="宋体" panose="02010600030101010101" pitchFamily="2" charset="-122"/>
                          <a:ea typeface="宋体" panose="02010600030101010101" pitchFamily="2" charset="-122"/>
                        </a:rPr>
                        <a:t>被套期项目</a:t>
                      </a:r>
                      <a:r>
                        <a:rPr lang="zh-CN" altLang="en-US" sz="1600" b="0" i="0" u="none" strike="noStrike">
                          <a:solidFill>
                            <a:srgbClr val="0F1115"/>
                          </a:solidFill>
                          <a:effectLst/>
                          <a:latin typeface="宋体" panose="02010600030101010101" pitchFamily="2" charset="-122"/>
                          <a:ea typeface="宋体" panose="02010600030101010101" pitchFamily="2" charset="-122"/>
                        </a:rPr>
                        <a:t>的公允价值变动产生的利得和损失</a:t>
                      </a:r>
                      <a:r>
                        <a:rPr lang="zh-CN" altLang="en-US" sz="1600" b="1" i="0" u="none" strike="noStrike">
                          <a:solidFill>
                            <a:srgbClr val="0F1115"/>
                          </a:solidFill>
                          <a:effectLst/>
                          <a:latin typeface="宋体" panose="02010600030101010101" pitchFamily="2" charset="-122"/>
                          <a:ea typeface="宋体" panose="02010600030101010101" pitchFamily="2" charset="-122"/>
                        </a:rPr>
                        <a:t>在同期损益中相互对冲</a:t>
                      </a:r>
                      <a:r>
                        <a:rPr lang="zh-CN" altLang="en-US" sz="1600" b="0" i="0" u="none" strike="noStrike">
                          <a:solidFill>
                            <a:srgbClr val="0F1115"/>
                          </a:solidFill>
                          <a:effectLst/>
                          <a:latin typeface="宋体" panose="02010600030101010101" pitchFamily="2" charset="-122"/>
                          <a:ea typeface="宋体" panose="02010600030101010101" pitchFamily="2" charset="-122"/>
                        </a:rPr>
                        <a:t>。利润表波动被平滑。</a:t>
                      </a:r>
                      <a:endParaRPr lang="zh-CN" altLang="en-US" sz="1600" b="1" i="0" u="none" strike="noStrike">
                        <a:solidFill>
                          <a:srgbClr val="0F1115"/>
                        </a:solidFill>
                        <a:effectLst/>
                        <a:latin typeface="宋体" panose="02010600030101010101" pitchFamily="2" charset="-122"/>
                        <a:ea typeface="宋体" panose="02010600030101010101" pitchFamily="2" charset="-122"/>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zh-CN" altLang="en-US" sz="1600" b="0" i="0" u="none" strike="noStrike">
                          <a:solidFill>
                            <a:srgbClr val="0F1115"/>
                          </a:solidFill>
                          <a:effectLst/>
                          <a:latin typeface="宋体" panose="02010600030101010101" pitchFamily="2" charset="-122"/>
                          <a:ea typeface="宋体" panose="02010600030101010101" pitchFamily="2" charset="-122"/>
                        </a:rPr>
                        <a:t>套期工具的利得</a:t>
                      </a:r>
                      <a:r>
                        <a:rPr lang="en-US" altLang="zh-CN" sz="1600" b="0" i="0" u="none" strike="noStrike">
                          <a:solidFill>
                            <a:srgbClr val="0F1115"/>
                          </a:solidFill>
                          <a:effectLst/>
                          <a:latin typeface="宋体" panose="02010600030101010101" pitchFamily="2" charset="-122"/>
                          <a:ea typeface="宋体" panose="02010600030101010101" pitchFamily="2" charset="-122"/>
                        </a:rPr>
                        <a:t>/</a:t>
                      </a:r>
                      <a:r>
                        <a:rPr lang="zh-CN" altLang="en-US" sz="1600" b="0" i="0" u="none" strike="noStrike">
                          <a:solidFill>
                            <a:srgbClr val="0F1115"/>
                          </a:solidFill>
                          <a:effectLst/>
                          <a:latin typeface="宋体" panose="02010600030101010101" pitchFamily="2" charset="-122"/>
                          <a:ea typeface="宋体" panose="02010600030101010101" pitchFamily="2" charset="-122"/>
                        </a:rPr>
                        <a:t>损失先“存放”在所有者权益的“其他综合收益”中，不影响当期利润。</a:t>
                      </a:r>
                    </a:p>
                  </a:txBody>
                  <a:tcPr marL="5443" marR="5443" marT="544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315511">
                <a:tc>
                  <a:txBody>
                    <a:bodyPr/>
                    <a:lstStyle/>
                    <a:p>
                      <a:pPr algn="l" fontAlgn="ctr">
                        <a:buNone/>
                      </a:pPr>
                      <a:r>
                        <a:rPr lang="zh-CN" altLang="en-US" sz="1600" b="1" i="0" u="none" strike="noStrike">
                          <a:solidFill>
                            <a:srgbClr val="0F1115"/>
                          </a:solidFill>
                          <a:effectLst/>
                          <a:latin typeface="宋体" panose="02010600030101010101" pitchFamily="2" charset="-122"/>
                          <a:ea typeface="宋体" panose="02010600030101010101" pitchFamily="2" charset="-122"/>
                        </a:rPr>
                        <a:t>后续处理</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zh-CN" altLang="en-US" sz="1600" b="0" i="0" u="none" strike="noStrike">
                          <a:solidFill>
                            <a:srgbClr val="0F1115"/>
                          </a:solidFill>
                          <a:effectLst/>
                          <a:latin typeface="宋体" panose="02010600030101010101" pitchFamily="2" charset="-122"/>
                          <a:ea typeface="宋体" panose="02010600030101010101" pitchFamily="2" charset="-122"/>
                        </a:rPr>
                        <a:t>无特殊后续处理。</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zh-CN" altLang="en-US" sz="1600" b="0" i="0" u="none" strike="noStrike" dirty="0">
                          <a:solidFill>
                            <a:srgbClr val="0F1115"/>
                          </a:solidFill>
                          <a:effectLst/>
                          <a:latin typeface="宋体" panose="02010600030101010101" pitchFamily="2" charset="-122"/>
                          <a:ea typeface="宋体" panose="02010600030101010101" pitchFamily="2" charset="-122"/>
                        </a:rPr>
                        <a:t>当被套期的</a:t>
                      </a:r>
                      <a:r>
                        <a:rPr lang="zh-CN" altLang="en-US" sz="1600" b="1" i="0" u="none" strike="noStrike" dirty="0">
                          <a:solidFill>
                            <a:srgbClr val="0F1115"/>
                          </a:solidFill>
                          <a:effectLst/>
                          <a:latin typeface="宋体" panose="02010600030101010101" pitchFamily="2" charset="-122"/>
                          <a:ea typeface="宋体" panose="02010600030101010101" pitchFamily="2" charset="-122"/>
                        </a:rPr>
                        <a:t>预期交易实际发生</a:t>
                      </a:r>
                      <a:r>
                        <a:rPr lang="zh-CN" altLang="en-US" sz="1600" b="0" i="0" u="none" strike="noStrike" dirty="0">
                          <a:solidFill>
                            <a:srgbClr val="0F1115"/>
                          </a:solidFill>
                          <a:effectLst/>
                          <a:latin typeface="宋体" panose="02010600030101010101" pitchFamily="2" charset="-122"/>
                          <a:ea typeface="宋体" panose="02010600030101010101" pitchFamily="2" charset="-122"/>
                        </a:rPr>
                        <a:t>并影响损益时（如采购的存货被销售、计提折旧等），将之前累计在</a:t>
                      </a:r>
                      <a:r>
                        <a:rPr lang="en-US" altLang="zh-CN" sz="1600" b="0" i="0" u="none" strike="noStrike" dirty="0">
                          <a:solidFill>
                            <a:srgbClr val="0F1115"/>
                          </a:solidFill>
                          <a:effectLst/>
                          <a:latin typeface="宋体" panose="02010600030101010101" pitchFamily="2" charset="-122"/>
                          <a:ea typeface="宋体" panose="02010600030101010101" pitchFamily="2" charset="-122"/>
                        </a:rPr>
                        <a:t>OCI</a:t>
                      </a:r>
                      <a:r>
                        <a:rPr lang="zh-CN" altLang="en-US" sz="1600" b="0" i="0" u="none" strike="noStrike" dirty="0">
                          <a:solidFill>
                            <a:srgbClr val="0F1115"/>
                          </a:solidFill>
                          <a:effectLst/>
                          <a:latin typeface="宋体" panose="02010600030101010101" pitchFamily="2" charset="-122"/>
                          <a:ea typeface="宋体" panose="02010600030101010101" pitchFamily="2" charset="-122"/>
                        </a:rPr>
                        <a:t>中的利得</a:t>
                      </a:r>
                      <a:r>
                        <a:rPr lang="en-US" altLang="zh-CN" sz="1600" b="0" i="0" u="none" strike="noStrike" dirty="0">
                          <a:solidFill>
                            <a:srgbClr val="0F1115"/>
                          </a:solidFill>
                          <a:effectLst/>
                          <a:latin typeface="宋体" panose="02010600030101010101" pitchFamily="2" charset="-122"/>
                          <a:ea typeface="宋体" panose="02010600030101010101" pitchFamily="2" charset="-122"/>
                        </a:rPr>
                        <a:t>/</a:t>
                      </a:r>
                      <a:r>
                        <a:rPr lang="zh-CN" altLang="en-US" sz="1600" b="0" i="0" u="none" strike="noStrike" dirty="0">
                          <a:solidFill>
                            <a:srgbClr val="0F1115"/>
                          </a:solidFill>
                          <a:effectLst/>
                          <a:latin typeface="宋体" panose="02010600030101010101" pitchFamily="2" charset="-122"/>
                          <a:ea typeface="宋体" panose="02010600030101010101" pitchFamily="2" charset="-122"/>
                        </a:rPr>
                        <a:t>损失</a:t>
                      </a:r>
                      <a:r>
                        <a:rPr lang="zh-CN" altLang="en-US" sz="1600" b="1" i="0" u="none" strike="noStrike" dirty="0">
                          <a:solidFill>
                            <a:srgbClr val="0F1115"/>
                          </a:solidFill>
                          <a:effectLst/>
                          <a:latin typeface="宋体" panose="02010600030101010101" pitchFamily="2" charset="-122"/>
                          <a:ea typeface="宋体" panose="02010600030101010101" pitchFamily="2" charset="-122"/>
                        </a:rPr>
                        <a:t>转出</a:t>
                      </a:r>
                      <a:r>
                        <a:rPr lang="zh-CN" altLang="en-US" sz="1600" b="0" i="0" u="none" strike="noStrike" dirty="0">
                          <a:solidFill>
                            <a:srgbClr val="0F1115"/>
                          </a:solidFill>
                          <a:effectLst/>
                          <a:latin typeface="宋体" panose="02010600030101010101" pitchFamily="2" charset="-122"/>
                          <a:ea typeface="宋体" panose="02010600030101010101" pitchFamily="2" charset="-122"/>
                        </a:rPr>
                        <a:t>，调整该交易的初始成本或计入当期损益。</a:t>
                      </a:r>
                    </a:p>
                  </a:txBody>
                  <a:tcPr marL="5443" marR="5443" marT="544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4" name="TextBox 8"/>
          <p:cNvSpPr txBox="1">
            <a:spLocks noChangeArrowheads="1"/>
          </p:cNvSpPr>
          <p:nvPr/>
        </p:nvSpPr>
        <p:spPr bwMode="auto">
          <a:xfrm>
            <a:off x="287337" y="403645"/>
            <a:ext cx="856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lgn="ctr" eaLnBrk="1" hangingPunct="1">
              <a:spcBef>
                <a:spcPct val="0"/>
              </a:spcBef>
              <a:buClrTx/>
              <a:buSzTx/>
              <a:buFontTx/>
              <a:buNone/>
            </a:pPr>
            <a:r>
              <a:rPr lang="zh-CN" altLang="en-US" sz="2000" b="1" dirty="0">
                <a:latin typeface="Arial" panose="020B0604020202020204" pitchFamily="34" charset="0"/>
                <a:ea typeface="宋体" panose="02010600030101010101" pitchFamily="2" charset="-122"/>
              </a:rPr>
              <a:t>公允价值套期与现金流量</a:t>
            </a:r>
            <a:r>
              <a:rPr lang="zh-CN" altLang="zh-CN" sz="2000" b="1" dirty="0">
                <a:latin typeface="Arial" panose="020B0604020202020204" pitchFamily="34" charset="0"/>
                <a:ea typeface="宋体" panose="02010600030101010101" pitchFamily="2" charset="-122"/>
              </a:rPr>
              <a:t>套期的会计处理方法</a:t>
            </a:r>
            <a:r>
              <a:rPr lang="zh-CN" altLang="en-US" sz="2000" b="1" dirty="0">
                <a:latin typeface="Arial" panose="020B0604020202020204" pitchFamily="34" charset="0"/>
                <a:ea typeface="宋体" panose="02010600030101010101" pitchFamily="2" charset="-122"/>
              </a:rPr>
              <a:t>的比较</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内容占位符 2"/>
          <p:cNvSpPr>
            <a:spLocks noGrp="1"/>
          </p:cNvSpPr>
          <p:nvPr>
            <p:ph idx="1"/>
          </p:nvPr>
        </p:nvSpPr>
        <p:spPr>
          <a:xfrm>
            <a:off x="395288" y="260648"/>
            <a:ext cx="8640762" cy="6263977"/>
          </a:xfrm>
        </p:spPr>
        <p:txBody>
          <a:bodyPr/>
          <a:lstStyle/>
          <a:p>
            <a:pPr>
              <a:defRPr/>
            </a:pPr>
            <a:r>
              <a:rPr lang="en-US" altLang="zh-CN" sz="2800" b="1" dirty="0">
                <a:solidFill>
                  <a:srgbClr val="0000FF"/>
                </a:solidFill>
                <a:latin typeface="黑体" panose="02010609060101010101" pitchFamily="49" charset="-122"/>
                <a:ea typeface="黑体" panose="02010609060101010101" pitchFamily="49" charset="-122"/>
              </a:rPr>
              <a:t>3.2.3 </a:t>
            </a:r>
            <a:r>
              <a:rPr lang="zh-CN" altLang="en-US" sz="2800" b="1" dirty="0">
                <a:solidFill>
                  <a:srgbClr val="0000FF"/>
                </a:solidFill>
                <a:latin typeface="黑体" panose="02010609060101010101" pitchFamily="49" charset="-122"/>
                <a:ea typeface="黑体" panose="02010609060101010101" pitchFamily="49" charset="-122"/>
              </a:rPr>
              <a:t>中信泰富外汇合约巨亏案例</a:t>
            </a:r>
            <a:endParaRPr lang="en-US" altLang="zh-CN" sz="2800" b="1" dirty="0">
              <a:solidFill>
                <a:srgbClr val="0000FF"/>
              </a:solidFill>
              <a:latin typeface="黑体" panose="02010609060101010101" pitchFamily="49" charset="-122"/>
              <a:ea typeface="黑体" panose="02010609060101010101" pitchFamily="49" charset="-122"/>
            </a:endParaRPr>
          </a:p>
          <a:p>
            <a:pPr lvl="1">
              <a:defRPr/>
            </a:pPr>
            <a:r>
              <a:rPr lang="zh-CN" altLang="en-US" b="1" dirty="0"/>
              <a:t>中信泰富公司介绍</a:t>
            </a:r>
            <a:endParaRPr lang="en-US" altLang="zh-CN" b="1" dirty="0"/>
          </a:p>
          <a:p>
            <a:pPr lvl="2">
              <a:defRPr/>
            </a:pPr>
            <a:r>
              <a:rPr lang="zh-CN" altLang="en-US" sz="2000" b="1" dirty="0"/>
              <a:t>中信泰富是大型国企中信集团在香港的</a:t>
            </a:r>
            <a:r>
              <a:rPr lang="en-US" altLang="zh-CN" sz="2000" b="1" dirty="0"/>
              <a:t>6 </a:t>
            </a:r>
            <a:r>
              <a:rPr lang="zh-CN" altLang="en-US" sz="2000" b="1" dirty="0"/>
              <a:t>家上市公司之一。中信泰富的前身泰富发展有限公司成立于</a:t>
            </a:r>
            <a:r>
              <a:rPr lang="en-US" altLang="zh-CN" sz="2000" b="1" dirty="0"/>
              <a:t>1985 </a:t>
            </a:r>
            <a:r>
              <a:rPr lang="zh-CN" altLang="en-US" sz="2000" b="1" dirty="0"/>
              <a:t>年。</a:t>
            </a:r>
            <a:r>
              <a:rPr lang="en-US" altLang="zh-CN" sz="2000" b="1" dirty="0"/>
              <a:t>1986 </a:t>
            </a:r>
            <a:r>
              <a:rPr lang="zh-CN" altLang="en-US" sz="2000" b="1" dirty="0"/>
              <a:t>年通过新景丰公司而获得上市地位，同年</a:t>
            </a:r>
            <a:r>
              <a:rPr lang="en-US" altLang="zh-CN" sz="2000" b="1" dirty="0"/>
              <a:t>2 </a:t>
            </a:r>
            <a:r>
              <a:rPr lang="zh-CN" altLang="en-US" sz="2000" b="1" dirty="0"/>
              <a:t>月，泰富发行</a:t>
            </a:r>
            <a:r>
              <a:rPr lang="en-US" altLang="zh-CN" sz="2000" b="1" dirty="0"/>
              <a:t>2.7 </a:t>
            </a:r>
            <a:r>
              <a:rPr lang="zh-CN" altLang="en-US" sz="2000" b="1" dirty="0"/>
              <a:t>亿股新股予中国国际信托投资（香港集团）有限公司，使中信（香港集团）持有泰富</a:t>
            </a:r>
            <a:r>
              <a:rPr lang="en-US" altLang="zh-CN" sz="2000" b="1" dirty="0"/>
              <a:t>64.7%</a:t>
            </a:r>
            <a:r>
              <a:rPr lang="zh-CN" altLang="en-US" sz="2000" b="1" dirty="0"/>
              <a:t>股权。至此，泰富成为中信子公司。中信泰富于香港注册成立，现于香港联合交易所上市，并为恒生指数成份股之一。中信泰富之最大股东为中国国际信托投资（香港集团）有限公司，是中国国际信托投资公司（现中国中信集团）的全资附属公司。</a:t>
            </a:r>
            <a:endParaRPr lang="en-US" altLang="zh-CN" b="1" dirty="0"/>
          </a:p>
          <a:p>
            <a:pPr lvl="2">
              <a:defRPr/>
            </a:pPr>
            <a:r>
              <a:rPr lang="en-US" altLang="zh-CN" sz="2000" b="1" dirty="0"/>
              <a:t>2008 </a:t>
            </a:r>
            <a:r>
              <a:rPr lang="zh-CN" altLang="en-US" sz="2000" b="1" dirty="0"/>
              <a:t>年</a:t>
            </a:r>
            <a:r>
              <a:rPr lang="en-US" altLang="zh-CN" sz="2000" b="1" dirty="0"/>
              <a:t>10 </a:t>
            </a:r>
            <a:r>
              <a:rPr lang="zh-CN" altLang="en-US" sz="2000" b="1" dirty="0"/>
              <a:t>月</a:t>
            </a:r>
            <a:r>
              <a:rPr lang="en-US" altLang="zh-CN" sz="2000" b="1" dirty="0"/>
              <a:t>21 </a:t>
            </a:r>
            <a:r>
              <a:rPr lang="zh-CN" altLang="en-US" sz="2000" b="1" dirty="0"/>
              <a:t>日，中信泰富的股价暴跌</a:t>
            </a:r>
            <a:r>
              <a:rPr lang="en-US" altLang="zh-CN" sz="2000" b="1" dirty="0"/>
              <a:t>55%</a:t>
            </a:r>
            <a:r>
              <a:rPr lang="zh-CN" altLang="en-US" sz="2000" b="1" dirty="0"/>
              <a:t>，该公司此前承认其手中的杠杆货币头寸有可能导致近</a:t>
            </a:r>
            <a:r>
              <a:rPr lang="en-US" altLang="zh-CN" sz="2000" b="1" dirty="0"/>
              <a:t>20 </a:t>
            </a:r>
            <a:r>
              <a:rPr lang="zh-CN" altLang="en-US" sz="2000" b="1" dirty="0"/>
              <a:t>亿美元的损失。这家颇具声誉的公司在两个交易日中市值蒸发掉了三分之二，成了在全球金融危机中首批中箭落马的中国企业。</a:t>
            </a:r>
          </a:p>
        </p:txBody>
      </p:sp>
      <p:sp>
        <p:nvSpPr>
          <p:cNvPr id="4" name="日期占位符 3"/>
          <p:cNvSpPr>
            <a:spLocks noGrp="1"/>
          </p:cNvSpPr>
          <p:nvPr>
            <p:ph type="dt" sz="quarter" idx="10"/>
          </p:nvPr>
        </p:nvSpPr>
        <p:spPr/>
        <p:txBody>
          <a:bodyPr/>
          <a:lstStyle/>
          <a:p>
            <a:pPr>
              <a:defRPr/>
            </a:pPr>
            <a:fld id="{60DDA882-5672-43F0-901A-C45263B55155}" type="datetime1">
              <a:rPr lang="zh-CN" altLang="en-US" smtClean="0"/>
              <a:t>2026/3/30</a:t>
            </a:fld>
            <a:endParaRPr lang="zh-CN" altLang="en-US" dirty="0"/>
          </a:p>
        </p:txBody>
      </p:sp>
      <p:sp>
        <p:nvSpPr>
          <p:cNvPr id="75781"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BB6E055C-16DF-44A6-A100-2146E5490379}" type="slidenum">
              <a:rPr lang="zh-CN" altLang="en-US" sz="1100" smtClean="0">
                <a:solidFill>
                  <a:srgbClr val="636363"/>
                </a:solidFill>
                <a:latin typeface="Franklin Gothic Book" panose="020B0503020102020204" pitchFamily="34" charset="0"/>
                <a:ea typeface="黑体" panose="02010609060101010101" pitchFamily="49" charset="-122"/>
              </a:rPr>
              <a:t>49</a:t>
            </a:fld>
            <a:endParaRPr lang="zh-CN" altLang="en-US" sz="1100">
              <a:solidFill>
                <a:srgbClr val="636363"/>
              </a:solidFill>
              <a:latin typeface="Franklin Gothic Book" panose="020B0503020102020204" pitchFamily="34" charset="0"/>
              <a:ea typeface="黑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88857" y="692696"/>
          <a:ext cx="8640960" cy="6124772"/>
        </p:xfrm>
        <a:graphic>
          <a:graphicData uri="http://schemas.openxmlformats.org/drawingml/2006/table">
            <a:tbl>
              <a:tblPr/>
              <a:tblGrid>
                <a:gridCol w="537953">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3131403">
                  <a:extLst>
                    <a:ext uri="{9D8B030D-6E8A-4147-A177-3AD203B41FA5}">
                      <a16:colId xmlns:a16="http://schemas.microsoft.com/office/drawing/2014/main" val="20002"/>
                    </a:ext>
                  </a:extLst>
                </a:gridCol>
                <a:gridCol w="2595340">
                  <a:extLst>
                    <a:ext uri="{9D8B030D-6E8A-4147-A177-3AD203B41FA5}">
                      <a16:colId xmlns:a16="http://schemas.microsoft.com/office/drawing/2014/main" val="20003"/>
                    </a:ext>
                  </a:extLst>
                </a:gridCol>
              </a:tblGrid>
              <a:tr h="206482">
                <a:tc>
                  <a:txBody>
                    <a:bodyPr/>
                    <a:lstStyle/>
                    <a:p>
                      <a:pPr algn="l" fontAlgn="ctr">
                        <a:buNone/>
                      </a:pPr>
                      <a:r>
                        <a:rPr lang="zh-CN" altLang="en-US" sz="1400" b="0" i="0" u="none" strike="noStrike">
                          <a:solidFill>
                            <a:srgbClr val="0F1115"/>
                          </a:solidFill>
                          <a:effectLst/>
                          <a:latin typeface="宋体" panose="02010600030101010101" pitchFamily="2" charset="-122"/>
                          <a:ea typeface="宋体" panose="02010600030101010101" pitchFamily="2" charset="-122"/>
                        </a:rPr>
                        <a:t>维度</a:t>
                      </a:r>
                    </a:p>
                  </a:txBody>
                  <a:tcPr marL="2881" marR="2881" marT="288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zh-CN" altLang="en-US" sz="1400" b="1" i="0" u="none" strike="noStrike" dirty="0">
                          <a:solidFill>
                            <a:srgbClr val="0F1115"/>
                          </a:solidFill>
                          <a:effectLst/>
                          <a:latin typeface="宋体" panose="02010600030101010101" pitchFamily="2" charset="-122"/>
                          <a:ea typeface="宋体" panose="02010600030101010101" pitchFamily="2" charset="-122"/>
                        </a:rPr>
                        <a:t>旧准则（四分类）</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zh-CN" altLang="en-US" sz="1400" b="1" i="0" u="none" strike="noStrike">
                          <a:solidFill>
                            <a:srgbClr val="0F1115"/>
                          </a:solidFill>
                          <a:effectLst/>
                          <a:latin typeface="宋体" panose="02010600030101010101" pitchFamily="2" charset="-122"/>
                          <a:ea typeface="宋体" panose="02010600030101010101" pitchFamily="2" charset="-122"/>
                        </a:rPr>
                        <a:t>新准则（三分类）</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zh-CN" altLang="en-US" sz="1400" b="1" i="0" u="none" strike="noStrike">
                          <a:solidFill>
                            <a:srgbClr val="0F1115"/>
                          </a:solidFill>
                          <a:effectLst/>
                          <a:latin typeface="宋体" panose="02010600030101010101" pitchFamily="2" charset="-122"/>
                          <a:ea typeface="宋体" panose="02010600030101010101" pitchFamily="2" charset="-122"/>
                        </a:rPr>
                        <a:t>差异核心与影响</a:t>
                      </a:r>
                    </a:p>
                  </a:txBody>
                  <a:tcPr marL="2881" marR="2881" marT="288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10213">
                <a:tc rowSpan="5">
                  <a:txBody>
                    <a:bodyPr/>
                    <a:lstStyle/>
                    <a:p>
                      <a:pPr algn="l" fontAlgn="ctr">
                        <a:buNone/>
                      </a:pPr>
                      <a:r>
                        <a:rPr lang="zh-CN" altLang="en-US" sz="1400" b="0" i="0" u="none" strike="noStrike">
                          <a:solidFill>
                            <a:srgbClr val="0F1115"/>
                          </a:solidFill>
                          <a:effectLst/>
                          <a:latin typeface="宋体" panose="02010600030101010101" pitchFamily="2" charset="-122"/>
                          <a:ea typeface="宋体" panose="02010600030101010101" pitchFamily="2" charset="-122"/>
                        </a:rPr>
                        <a:t>分类模型</a:t>
                      </a:r>
                    </a:p>
                  </a:txBody>
                  <a:tcPr marL="2881" marR="2881" marT="288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zh-CN" altLang="en-US" sz="1400" b="1" i="0" u="none" strike="noStrike">
                          <a:solidFill>
                            <a:srgbClr val="0F1115"/>
                          </a:solidFill>
                          <a:effectLst/>
                          <a:latin typeface="宋体" panose="02010600030101010101" pitchFamily="2" charset="-122"/>
                          <a:ea typeface="宋体" panose="02010600030101010101" pitchFamily="2" charset="-122"/>
                        </a:rPr>
                        <a:t>基于管理层持有意图和金融资产性质进行混合分类：</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buNone/>
                      </a:pPr>
                      <a:r>
                        <a:rPr lang="zh-CN" altLang="en-US" sz="1400" b="1" i="0" u="none" strike="noStrike">
                          <a:solidFill>
                            <a:srgbClr val="0F1115"/>
                          </a:solidFill>
                          <a:effectLst/>
                          <a:latin typeface="宋体" panose="02010600030101010101" pitchFamily="2" charset="-122"/>
                          <a:ea typeface="宋体" panose="02010600030101010101" pitchFamily="2" charset="-122"/>
                        </a:rPr>
                        <a:t>基于业务模式和合同现金流量特征进行严格分类：</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5">
                  <a:txBody>
                    <a:bodyPr/>
                    <a:lstStyle/>
                    <a:p>
                      <a:pPr algn="l" fontAlgn="ctr">
                        <a:buNone/>
                      </a:pPr>
                      <a:r>
                        <a:rPr lang="zh-CN" altLang="en-US" sz="1400" b="0" i="0" u="none" strike="noStrike">
                          <a:solidFill>
                            <a:srgbClr val="0F1115"/>
                          </a:solidFill>
                          <a:effectLst/>
                          <a:latin typeface="宋体" panose="02010600030101010101" pitchFamily="2" charset="-122"/>
                          <a:ea typeface="宋体" panose="02010600030101010101" pitchFamily="2" charset="-122"/>
                        </a:rPr>
                        <a:t>根本性变革：新准则减少了主观判断，分类更具客观性和一致性。旧准则下，管理层可以通过改变“意图”来操纵分类，从而影响利润表。新准则的“业务模式”测试（企业如何管理金融资产以产生现金流量）和“</a:t>
                      </a:r>
                      <a:r>
                        <a:rPr lang="en-US" altLang="zh-CN" sz="1400" b="0" i="0" u="none" strike="noStrike">
                          <a:solidFill>
                            <a:srgbClr val="0F1115"/>
                          </a:solidFill>
                          <a:effectLst/>
                          <a:latin typeface="宋体" panose="02010600030101010101" pitchFamily="2" charset="-122"/>
                          <a:ea typeface="宋体" panose="02010600030101010101" pitchFamily="2" charset="-122"/>
                        </a:rPr>
                        <a:t>SPPI</a:t>
                      </a:r>
                      <a:r>
                        <a:rPr lang="zh-CN" altLang="en-US" sz="1400" b="0" i="0" u="none" strike="noStrike">
                          <a:solidFill>
                            <a:srgbClr val="0F1115"/>
                          </a:solidFill>
                          <a:effectLst/>
                          <a:latin typeface="宋体" panose="02010600030101010101" pitchFamily="2" charset="-122"/>
                          <a:ea typeface="宋体" panose="02010600030101010101" pitchFamily="2" charset="-122"/>
                        </a:rPr>
                        <a:t>测试”（合同现金流量是否仅为对本金和以未偿付本金金额为基础的利息的支付）极大地限制了这种操纵空间。</a:t>
                      </a:r>
                    </a:p>
                  </a:txBody>
                  <a:tcPr marL="2881" marR="2881" marT="288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10213">
                <a:tc vMerge="1">
                  <a:txBody>
                    <a:bodyPr/>
                    <a:lstStyle/>
                    <a:p>
                      <a:endParaRPr lang="zh-CN"/>
                    </a:p>
                  </a:txBody>
                  <a:tcPr/>
                </a:tc>
                <a:tc>
                  <a:txBody>
                    <a:bodyPr/>
                    <a:lstStyle/>
                    <a:p>
                      <a:pPr algn="l" fontAlgn="ctr">
                        <a:buNone/>
                      </a:pPr>
                      <a:r>
                        <a:rPr lang="en-US" altLang="zh-CN" sz="1400" b="0" i="0" u="none" strike="noStrike">
                          <a:solidFill>
                            <a:srgbClr val="0F1115"/>
                          </a:solidFill>
                          <a:effectLst/>
                          <a:latin typeface="宋体" panose="02010600030101010101" pitchFamily="2" charset="-122"/>
                          <a:ea typeface="宋体" panose="02010600030101010101" pitchFamily="2" charset="-122"/>
                        </a:rPr>
                        <a:t>1. </a:t>
                      </a:r>
                      <a:r>
                        <a:rPr lang="zh-CN" altLang="en-US" sz="1400" b="0" i="0" u="none" strike="noStrike">
                          <a:solidFill>
                            <a:srgbClr val="0F1115"/>
                          </a:solidFill>
                          <a:effectLst/>
                          <a:latin typeface="宋体" panose="02010600030101010101" pitchFamily="2" charset="-122"/>
                          <a:ea typeface="宋体" panose="02010600030101010101" pitchFamily="2" charset="-122"/>
                        </a:rPr>
                        <a:t>以公允价值计量且其变动计入当期损益的金融资产</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en-US" altLang="zh-CN" sz="1400" b="0" i="0" u="none" strike="noStrike">
                          <a:solidFill>
                            <a:srgbClr val="0F1115"/>
                          </a:solidFill>
                          <a:effectLst/>
                          <a:latin typeface="宋体" panose="02010600030101010101" pitchFamily="2" charset="-122"/>
                          <a:ea typeface="宋体" panose="02010600030101010101" pitchFamily="2" charset="-122"/>
                        </a:rPr>
                        <a:t>1. </a:t>
                      </a:r>
                      <a:r>
                        <a:rPr lang="zh-CN" altLang="en-US" sz="1400" b="0" i="0" u="none" strike="noStrike">
                          <a:solidFill>
                            <a:srgbClr val="0F1115"/>
                          </a:solidFill>
                          <a:effectLst/>
                          <a:latin typeface="宋体" panose="02010600030101010101" pitchFamily="2" charset="-122"/>
                          <a:ea typeface="宋体" panose="02010600030101010101" pitchFamily="2" charset="-122"/>
                        </a:rPr>
                        <a:t>以摊余成本计量的金融资产</a:t>
                      </a:r>
                      <a:r>
                        <a:rPr lang="en-US" altLang="zh-CN" sz="1400" b="0" i="0" u="none" strike="noStrike">
                          <a:solidFill>
                            <a:srgbClr val="0F1115"/>
                          </a:solidFill>
                          <a:effectLst/>
                          <a:latin typeface="宋体" panose="02010600030101010101" pitchFamily="2" charset="-122"/>
                          <a:ea typeface="宋体" panose="02010600030101010101" pitchFamily="2" charset="-122"/>
                        </a:rPr>
                        <a:t>(AC</a:t>
                      </a:r>
                      <a:r>
                        <a:rPr lang="zh-CN" altLang="en-US" sz="1400" b="0" i="0" u="none" strike="noStrike">
                          <a:solidFill>
                            <a:srgbClr val="0F1115"/>
                          </a:solidFill>
                          <a:effectLst/>
                          <a:latin typeface="宋体" panose="02010600030101010101" pitchFamily="2" charset="-122"/>
                          <a:ea typeface="宋体" panose="02010600030101010101" pitchFamily="2" charset="-122"/>
                        </a:rPr>
                        <a:t>）</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zh-CN"/>
                    </a:p>
                  </a:txBody>
                  <a:tcPr/>
                </a:tc>
                <a:extLst>
                  <a:ext uri="{0D108BD9-81ED-4DB2-BD59-A6C34878D82A}">
                    <a16:rowId xmlns:a16="http://schemas.microsoft.com/office/drawing/2014/main" val="10002"/>
                  </a:ext>
                </a:extLst>
              </a:tr>
              <a:tr h="410213">
                <a:tc vMerge="1">
                  <a:txBody>
                    <a:bodyPr/>
                    <a:lstStyle/>
                    <a:p>
                      <a:endParaRPr lang="zh-CN"/>
                    </a:p>
                  </a:txBody>
                  <a:tcPr/>
                </a:tc>
                <a:tc>
                  <a:txBody>
                    <a:bodyPr/>
                    <a:lstStyle/>
                    <a:p>
                      <a:pPr algn="l" fontAlgn="ctr">
                        <a:buNone/>
                      </a:pPr>
                      <a:r>
                        <a:rPr lang="en-US" altLang="zh-CN" sz="1400" b="0" i="0" u="none" strike="noStrike">
                          <a:solidFill>
                            <a:srgbClr val="0F1115"/>
                          </a:solidFill>
                          <a:effectLst/>
                          <a:latin typeface="宋体" panose="02010600030101010101" pitchFamily="2" charset="-122"/>
                          <a:ea typeface="宋体" panose="02010600030101010101" pitchFamily="2" charset="-122"/>
                        </a:rPr>
                        <a:t>2. </a:t>
                      </a:r>
                      <a:r>
                        <a:rPr lang="zh-CN" altLang="en-US" sz="1400" b="0" i="0" u="none" strike="noStrike">
                          <a:solidFill>
                            <a:srgbClr val="0F1115"/>
                          </a:solidFill>
                          <a:effectLst/>
                          <a:latin typeface="宋体" panose="02010600030101010101" pitchFamily="2" charset="-122"/>
                          <a:ea typeface="宋体" panose="02010600030101010101" pitchFamily="2" charset="-122"/>
                        </a:rPr>
                        <a:t>持有至到期投资</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en-US" altLang="zh-CN" sz="1400" b="0" i="0" u="none" strike="noStrike" dirty="0">
                          <a:solidFill>
                            <a:srgbClr val="0F1115"/>
                          </a:solidFill>
                          <a:effectLst/>
                          <a:latin typeface="宋体" panose="02010600030101010101" pitchFamily="2" charset="-122"/>
                          <a:ea typeface="宋体" panose="02010600030101010101" pitchFamily="2" charset="-122"/>
                        </a:rPr>
                        <a:t>2. </a:t>
                      </a:r>
                      <a:r>
                        <a:rPr lang="zh-CN" altLang="en-US" sz="1400" b="0" i="0" u="none" strike="noStrike" dirty="0">
                          <a:solidFill>
                            <a:srgbClr val="0F1115"/>
                          </a:solidFill>
                          <a:effectLst/>
                          <a:latin typeface="宋体" panose="02010600030101010101" pitchFamily="2" charset="-122"/>
                          <a:ea typeface="宋体" panose="02010600030101010101" pitchFamily="2" charset="-122"/>
                        </a:rPr>
                        <a:t>以公允价值计量且其变动计入其他综合收益的金融资产（</a:t>
                      </a:r>
                      <a:r>
                        <a:rPr lang="en-US" altLang="zh-CN" sz="1400" b="0" i="0" u="none" strike="noStrike" dirty="0">
                          <a:solidFill>
                            <a:srgbClr val="0F1115"/>
                          </a:solidFill>
                          <a:effectLst/>
                          <a:latin typeface="宋体" panose="02010600030101010101" pitchFamily="2" charset="-122"/>
                          <a:ea typeface="宋体" panose="02010600030101010101" pitchFamily="2" charset="-122"/>
                        </a:rPr>
                        <a:t>FVOCI)</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zh-CN"/>
                    </a:p>
                  </a:txBody>
                  <a:tcPr/>
                </a:tc>
                <a:extLst>
                  <a:ext uri="{0D108BD9-81ED-4DB2-BD59-A6C34878D82A}">
                    <a16:rowId xmlns:a16="http://schemas.microsoft.com/office/drawing/2014/main" val="10003"/>
                  </a:ext>
                </a:extLst>
              </a:tr>
              <a:tr h="410213">
                <a:tc vMerge="1">
                  <a:txBody>
                    <a:bodyPr/>
                    <a:lstStyle/>
                    <a:p>
                      <a:endParaRPr lang="zh-CN"/>
                    </a:p>
                  </a:txBody>
                  <a:tcPr/>
                </a:tc>
                <a:tc>
                  <a:txBody>
                    <a:bodyPr/>
                    <a:lstStyle/>
                    <a:p>
                      <a:pPr algn="l" fontAlgn="ctr">
                        <a:buNone/>
                      </a:pPr>
                      <a:r>
                        <a:rPr lang="en-US" altLang="zh-CN" sz="1400" b="0" i="0" u="none" strike="noStrike">
                          <a:solidFill>
                            <a:srgbClr val="0F1115"/>
                          </a:solidFill>
                          <a:effectLst/>
                          <a:latin typeface="宋体" panose="02010600030101010101" pitchFamily="2" charset="-122"/>
                          <a:ea typeface="宋体" panose="02010600030101010101" pitchFamily="2" charset="-122"/>
                        </a:rPr>
                        <a:t>3. </a:t>
                      </a:r>
                      <a:r>
                        <a:rPr lang="zh-CN" altLang="en-US" sz="1400" b="0" i="0" u="none" strike="noStrike">
                          <a:solidFill>
                            <a:srgbClr val="0F1115"/>
                          </a:solidFill>
                          <a:effectLst/>
                          <a:latin typeface="宋体" panose="02010600030101010101" pitchFamily="2" charset="-122"/>
                          <a:ea typeface="宋体" panose="02010600030101010101" pitchFamily="2" charset="-122"/>
                        </a:rPr>
                        <a:t>贷款和应收款项</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en-US" altLang="zh-CN" sz="1400" b="0" i="0" u="none" strike="noStrike" dirty="0">
                          <a:solidFill>
                            <a:srgbClr val="0F1115"/>
                          </a:solidFill>
                          <a:effectLst/>
                          <a:latin typeface="宋体" panose="02010600030101010101" pitchFamily="2" charset="-122"/>
                          <a:ea typeface="宋体" panose="02010600030101010101" pitchFamily="2" charset="-122"/>
                        </a:rPr>
                        <a:t>3. </a:t>
                      </a:r>
                      <a:r>
                        <a:rPr lang="zh-CN" altLang="en-US" sz="1400" b="0" i="0" u="none" strike="noStrike" dirty="0">
                          <a:solidFill>
                            <a:srgbClr val="0F1115"/>
                          </a:solidFill>
                          <a:effectLst/>
                          <a:latin typeface="宋体" panose="02010600030101010101" pitchFamily="2" charset="-122"/>
                          <a:ea typeface="宋体" panose="02010600030101010101" pitchFamily="2" charset="-122"/>
                        </a:rPr>
                        <a:t>以公允价值计量且其变动计入当期损益的金融资产（</a:t>
                      </a:r>
                      <a:r>
                        <a:rPr lang="en-US" altLang="zh-CN" sz="1400" b="0" i="0" u="none" strike="noStrike" dirty="0">
                          <a:solidFill>
                            <a:srgbClr val="0F1115"/>
                          </a:solidFill>
                          <a:effectLst/>
                          <a:latin typeface="宋体" panose="02010600030101010101" pitchFamily="2" charset="-122"/>
                          <a:ea typeface="宋体" panose="02010600030101010101" pitchFamily="2" charset="-122"/>
                        </a:rPr>
                        <a:t>FVTPL</a:t>
                      </a:r>
                      <a:r>
                        <a:rPr lang="zh-CN" altLang="en-US" sz="1400" b="0" i="0" u="none" strike="noStrike" dirty="0">
                          <a:solidFill>
                            <a:srgbClr val="0F1115"/>
                          </a:solidFill>
                          <a:effectLst/>
                          <a:latin typeface="宋体" panose="02010600030101010101" pitchFamily="2" charset="-122"/>
                          <a:ea typeface="宋体" panose="02010600030101010101" pitchFamily="2" charset="-122"/>
                        </a:rPr>
                        <a:t>）</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zh-CN"/>
                    </a:p>
                  </a:txBody>
                  <a:tcPr/>
                </a:tc>
                <a:extLst>
                  <a:ext uri="{0D108BD9-81ED-4DB2-BD59-A6C34878D82A}">
                    <a16:rowId xmlns:a16="http://schemas.microsoft.com/office/drawing/2014/main" val="10004"/>
                  </a:ext>
                </a:extLst>
              </a:tr>
              <a:tr h="602940">
                <a:tc vMerge="1">
                  <a:txBody>
                    <a:bodyPr/>
                    <a:lstStyle/>
                    <a:p>
                      <a:endParaRPr lang="zh-CN"/>
                    </a:p>
                  </a:txBody>
                  <a:tcPr/>
                </a:tc>
                <a:tc>
                  <a:txBody>
                    <a:bodyPr/>
                    <a:lstStyle/>
                    <a:p>
                      <a:pPr algn="l" fontAlgn="ctr">
                        <a:buNone/>
                      </a:pPr>
                      <a:r>
                        <a:rPr lang="en-US" altLang="zh-CN" sz="1400" b="0" i="0" u="none" strike="noStrike">
                          <a:solidFill>
                            <a:srgbClr val="0F1115"/>
                          </a:solidFill>
                          <a:effectLst/>
                          <a:latin typeface="宋体" panose="02010600030101010101" pitchFamily="2" charset="-122"/>
                          <a:ea typeface="宋体" panose="02010600030101010101" pitchFamily="2" charset="-122"/>
                        </a:rPr>
                        <a:t>4. </a:t>
                      </a:r>
                      <a:r>
                        <a:rPr lang="zh-CN" altLang="en-US" sz="1400" b="0" i="0" u="none" strike="noStrike">
                          <a:solidFill>
                            <a:srgbClr val="0F1115"/>
                          </a:solidFill>
                          <a:effectLst/>
                          <a:latin typeface="宋体" panose="02010600030101010101" pitchFamily="2" charset="-122"/>
                          <a:ea typeface="宋体" panose="02010600030101010101" pitchFamily="2" charset="-122"/>
                        </a:rPr>
                        <a:t>可供出售金融资产</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zh-CN" altLang="en-US" sz="1400" b="0" i="0" u="none" strike="noStrike">
                          <a:solidFill>
                            <a:srgbClr val="0F1115"/>
                          </a:solidFill>
                          <a:effectLst/>
                          <a:latin typeface="宋体" panose="02010600030101010101" pitchFamily="2" charset="-122"/>
                          <a:ea typeface="宋体" panose="02010600030101010101" pitchFamily="2" charset="-122"/>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zh-CN"/>
                    </a:p>
                  </a:txBody>
                  <a:tcPr/>
                </a:tc>
                <a:extLst>
                  <a:ext uri="{0D108BD9-81ED-4DB2-BD59-A6C34878D82A}">
                    <a16:rowId xmlns:a16="http://schemas.microsoft.com/office/drawing/2014/main" val="10005"/>
                  </a:ext>
                </a:extLst>
              </a:tr>
              <a:tr h="817675">
                <a:tc>
                  <a:txBody>
                    <a:bodyPr/>
                    <a:lstStyle/>
                    <a:p>
                      <a:pPr algn="l" fontAlgn="ctr">
                        <a:buNone/>
                      </a:pPr>
                      <a:r>
                        <a:rPr lang="zh-CN" altLang="en-US" sz="1400" b="0" i="0" u="none" strike="noStrike">
                          <a:solidFill>
                            <a:srgbClr val="0F1115"/>
                          </a:solidFill>
                          <a:effectLst/>
                          <a:latin typeface="宋体" panose="02010600030101010101" pitchFamily="2" charset="-122"/>
                          <a:ea typeface="宋体" panose="02010600030101010101" pitchFamily="2" charset="-122"/>
                        </a:rPr>
                        <a:t>具体变化</a:t>
                      </a:r>
                    </a:p>
                  </a:txBody>
                  <a:tcPr marL="2881" marR="2881" marT="288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n-US" altLang="zh-CN" sz="1400" b="0" i="0" u="none" strike="noStrike" dirty="0">
                          <a:solidFill>
                            <a:srgbClr val="0F1115"/>
                          </a:solidFill>
                          <a:effectLst/>
                          <a:latin typeface="宋体" panose="02010600030101010101" pitchFamily="2" charset="-122"/>
                          <a:ea typeface="宋体" panose="02010600030101010101" pitchFamily="2" charset="-122"/>
                        </a:rPr>
                        <a:t>- </a:t>
                      </a:r>
                      <a:r>
                        <a:rPr lang="zh-CN" altLang="en-US" sz="1400" b="0" i="0" u="none" strike="noStrike" dirty="0">
                          <a:solidFill>
                            <a:srgbClr val="0F1115"/>
                          </a:solidFill>
                          <a:effectLst/>
                          <a:latin typeface="宋体" panose="02010600030101010101" pitchFamily="2" charset="-122"/>
                          <a:ea typeface="宋体" panose="02010600030101010101" pitchFamily="2" charset="-122"/>
                        </a:rPr>
                        <a:t>持有至到期投资、贷款和应收款项在旧准则下是独立的类别。</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n-US" altLang="zh-CN" sz="1400" b="0" i="0" u="none" strike="noStrike">
                          <a:solidFill>
                            <a:srgbClr val="0F1115"/>
                          </a:solidFill>
                          <a:effectLst/>
                          <a:latin typeface="宋体" panose="02010600030101010101" pitchFamily="2" charset="-122"/>
                          <a:ea typeface="宋体" panose="02010600030101010101" pitchFamily="2" charset="-122"/>
                        </a:rPr>
                        <a:t>- </a:t>
                      </a:r>
                      <a:r>
                        <a:rPr lang="zh-CN" altLang="en-US" sz="1400" b="0" i="0" u="none" strike="noStrike">
                          <a:solidFill>
                            <a:srgbClr val="0F1115"/>
                          </a:solidFill>
                          <a:effectLst/>
                          <a:latin typeface="宋体" panose="02010600030101010101" pitchFamily="2" charset="-122"/>
                          <a:ea typeface="宋体" panose="02010600030101010101" pitchFamily="2" charset="-122"/>
                        </a:rPr>
                        <a:t>上述两类资产，在满足“以收取合同现金流量为目标”的业务模式和“</a:t>
                      </a:r>
                      <a:r>
                        <a:rPr lang="en-US" altLang="zh-CN" sz="1400" b="0" i="0" u="none" strike="noStrike">
                          <a:solidFill>
                            <a:srgbClr val="0F1115"/>
                          </a:solidFill>
                          <a:effectLst/>
                          <a:latin typeface="宋体" panose="02010600030101010101" pitchFamily="2" charset="-122"/>
                          <a:ea typeface="宋体" panose="02010600030101010101" pitchFamily="2" charset="-122"/>
                        </a:rPr>
                        <a:t>SPPI”</a:t>
                      </a:r>
                      <a:r>
                        <a:rPr lang="zh-CN" altLang="en-US" sz="1400" b="0" i="0" u="none" strike="noStrike">
                          <a:solidFill>
                            <a:srgbClr val="0F1115"/>
                          </a:solidFill>
                          <a:effectLst/>
                          <a:latin typeface="宋体" panose="02010600030101010101" pitchFamily="2" charset="-122"/>
                          <a:ea typeface="宋体" panose="02010600030101010101" pitchFamily="2" charset="-122"/>
                        </a:rPr>
                        <a:t>测试时，被统一归类为“以摊余成本计量的金融资产”。</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zh-CN" altLang="en-US" sz="1400" b="0" i="0" u="none" strike="noStrike">
                          <a:solidFill>
                            <a:srgbClr val="0F1115"/>
                          </a:solidFill>
                          <a:effectLst/>
                          <a:latin typeface="宋体" panose="02010600030101010101" pitchFamily="2" charset="-122"/>
                          <a:ea typeface="宋体" panose="02010600030101010101" pitchFamily="2" charset="-122"/>
                        </a:rPr>
                        <a:t>简化与统一：将性质相似（都是债权性质、以收取合同现金流为目标）的资产归为一类，逻辑更清晰。</a:t>
                      </a:r>
                    </a:p>
                  </a:txBody>
                  <a:tcPr marL="2881" marR="2881" marT="288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956798">
                <a:tc rowSpan="3">
                  <a:txBody>
                    <a:bodyPr/>
                    <a:lstStyle/>
                    <a:p>
                      <a:pPr algn="l" fontAlgn="ctr">
                        <a:buNone/>
                      </a:pPr>
                      <a:r>
                        <a:rPr lang="zh-CN" altLang="en-US" sz="1400" b="0" i="0" u="none" strike="noStrike">
                          <a:solidFill>
                            <a:srgbClr val="0F1115"/>
                          </a:solidFill>
                          <a:effectLst/>
                          <a:latin typeface="宋体" panose="02010600030101010101" pitchFamily="2" charset="-122"/>
                          <a:ea typeface="宋体" panose="02010600030101010101" pitchFamily="2" charset="-122"/>
                        </a:rPr>
                        <a:t>具体变化</a:t>
                      </a:r>
                    </a:p>
                  </a:txBody>
                  <a:tcPr marL="2881" marR="2881" marT="288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l" fontAlgn="ctr">
                        <a:buNone/>
                      </a:pPr>
                      <a:r>
                        <a:rPr lang="en-US" altLang="zh-CN" sz="1400" b="0" i="0" u="none" strike="noStrike" dirty="0">
                          <a:solidFill>
                            <a:srgbClr val="0F1115"/>
                          </a:solidFill>
                          <a:effectLst/>
                          <a:latin typeface="宋体" panose="02010600030101010101" pitchFamily="2" charset="-122"/>
                          <a:ea typeface="宋体" panose="02010600030101010101" pitchFamily="2" charset="-122"/>
                        </a:rPr>
                        <a:t>- </a:t>
                      </a:r>
                      <a:r>
                        <a:rPr lang="zh-CN" altLang="en-US" sz="1400" b="0" i="0" u="none" strike="noStrike" dirty="0">
                          <a:solidFill>
                            <a:srgbClr val="0F1115"/>
                          </a:solidFill>
                          <a:effectLst/>
                          <a:latin typeface="宋体" panose="02010600030101010101" pitchFamily="2" charset="-122"/>
                          <a:ea typeface="宋体" panose="02010600030101010101" pitchFamily="2" charset="-122"/>
                        </a:rPr>
                        <a:t>可供出售金融资产是一个“垃圾桶”科目，既可以是债权也可以是权益。其公允价值变动计入其他综合收益，处置时转入当期损益。</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zh-CN" altLang="en-US" sz="1600" b="1" i="0" u="none" strike="noStrike" dirty="0">
                          <a:solidFill>
                            <a:srgbClr val="0F1115"/>
                          </a:solidFill>
                          <a:effectLst/>
                          <a:latin typeface="宋体" panose="02010600030101010101" pitchFamily="2" charset="-122"/>
                          <a:ea typeface="宋体" panose="02010600030101010101" pitchFamily="2" charset="-122"/>
                        </a:rPr>
                        <a:t>债权投资：</a:t>
                      </a:r>
                      <a:r>
                        <a:rPr lang="zh-CN" altLang="en-US" sz="1400" b="0" i="0" u="none" strike="noStrike" dirty="0">
                          <a:solidFill>
                            <a:srgbClr val="0F1115"/>
                          </a:solidFill>
                          <a:effectLst/>
                          <a:latin typeface="宋体" panose="02010600030101010101" pitchFamily="2" charset="-122"/>
                          <a:ea typeface="宋体" panose="02010600030101010101" pitchFamily="2" charset="-122"/>
                        </a:rPr>
                        <a:t>如果业务模式是“既以收取合同现金流量又以出售为目标”且通过</a:t>
                      </a:r>
                      <a:r>
                        <a:rPr lang="en-US" altLang="zh-CN" sz="1400" b="0" i="0" u="none" strike="noStrike" dirty="0">
                          <a:solidFill>
                            <a:srgbClr val="0F1115"/>
                          </a:solidFill>
                          <a:effectLst/>
                          <a:latin typeface="宋体" panose="02010600030101010101" pitchFamily="2" charset="-122"/>
                          <a:ea typeface="宋体" panose="02010600030101010101" pitchFamily="2" charset="-122"/>
                        </a:rPr>
                        <a:t>SPPI</a:t>
                      </a:r>
                      <a:r>
                        <a:rPr lang="zh-CN" altLang="en-US" sz="1400" b="0" i="0" u="none" strike="noStrike" dirty="0">
                          <a:solidFill>
                            <a:srgbClr val="0F1115"/>
                          </a:solidFill>
                          <a:effectLst/>
                          <a:latin typeface="宋体" panose="02010600030101010101" pitchFamily="2" charset="-122"/>
                          <a:ea typeface="宋体" panose="02010600030101010101" pitchFamily="2" charset="-122"/>
                        </a:rPr>
                        <a:t>测试，则计入“</a:t>
                      </a:r>
                      <a:r>
                        <a:rPr lang="en-US" altLang="zh-CN" sz="1400" b="0" i="0" u="none" strike="noStrike" dirty="0">
                          <a:solidFill>
                            <a:srgbClr val="0F1115"/>
                          </a:solidFill>
                          <a:effectLst/>
                          <a:latin typeface="宋体" panose="02010600030101010101" pitchFamily="2" charset="-122"/>
                          <a:ea typeface="宋体" panose="02010600030101010101" pitchFamily="2" charset="-122"/>
                        </a:rPr>
                        <a:t>FVOCI</a:t>
                      </a:r>
                      <a:r>
                        <a:rPr lang="zh-CN" altLang="en-US" sz="1400" b="0" i="0" u="none" strike="noStrike" dirty="0">
                          <a:solidFill>
                            <a:srgbClr val="0F1115"/>
                          </a:solidFill>
                          <a:effectLst/>
                          <a:latin typeface="宋体" panose="02010600030101010101" pitchFamily="2" charset="-122"/>
                          <a:ea typeface="宋体" panose="02010600030101010101" pitchFamily="2" charset="-122"/>
                        </a:rPr>
                        <a:t>金融资产”，</a:t>
                      </a:r>
                      <a:r>
                        <a:rPr lang="zh-CN" altLang="en-US" sz="1400" b="1" i="0" u="none" strike="noStrike" dirty="0">
                          <a:solidFill>
                            <a:srgbClr val="C00000"/>
                          </a:solidFill>
                          <a:effectLst/>
                          <a:latin typeface="宋体" panose="02010600030101010101" pitchFamily="2" charset="-122"/>
                          <a:ea typeface="宋体" panose="02010600030101010101" pitchFamily="2" charset="-122"/>
                        </a:rPr>
                        <a:t>处置时</a:t>
                      </a:r>
                      <a:r>
                        <a:rPr lang="en-US" altLang="zh-CN" sz="1400" b="1" i="0" u="none" strike="noStrike" dirty="0">
                          <a:solidFill>
                            <a:srgbClr val="C00000"/>
                          </a:solidFill>
                          <a:effectLst/>
                          <a:latin typeface="宋体" panose="02010600030101010101" pitchFamily="2" charset="-122"/>
                          <a:ea typeface="宋体" panose="02010600030101010101" pitchFamily="2" charset="-122"/>
                        </a:rPr>
                        <a:t>OCI</a:t>
                      </a:r>
                      <a:r>
                        <a:rPr lang="zh-CN" altLang="en-US" sz="1400" b="1" i="0" u="none" strike="noStrike" dirty="0">
                          <a:solidFill>
                            <a:srgbClr val="C00000"/>
                          </a:solidFill>
                          <a:effectLst/>
                          <a:latin typeface="宋体" panose="02010600030101010101" pitchFamily="2" charset="-122"/>
                          <a:ea typeface="宋体" panose="02010600030101010101" pitchFamily="2" charset="-122"/>
                        </a:rPr>
                        <a:t>转入当期损益。</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3">
                  <a:txBody>
                    <a:bodyPr/>
                    <a:lstStyle/>
                    <a:p>
                      <a:pPr algn="l" fontAlgn="ctr">
                        <a:buNone/>
                      </a:pPr>
                      <a:r>
                        <a:rPr lang="zh-CN" altLang="en-US" sz="1400" b="0" i="0" u="none" strike="noStrike" dirty="0">
                          <a:solidFill>
                            <a:srgbClr val="0F1115"/>
                          </a:solidFill>
                          <a:effectLst/>
                          <a:latin typeface="宋体" panose="02010600030101010101" pitchFamily="2" charset="-122"/>
                          <a:ea typeface="宋体" panose="02010600030101010101" pitchFamily="2" charset="-122"/>
                        </a:rPr>
                        <a:t>“可供出售金融资产”被拆分和严格限制：</a:t>
                      </a:r>
                      <a:br>
                        <a:rPr lang="zh-CN" altLang="en-US" sz="1400" b="0" i="0" u="none" strike="noStrike" dirty="0">
                          <a:solidFill>
                            <a:srgbClr val="0F1115"/>
                          </a:solidFill>
                          <a:effectLst/>
                          <a:latin typeface="宋体" panose="02010600030101010101" pitchFamily="2" charset="-122"/>
                          <a:ea typeface="宋体" panose="02010600030101010101" pitchFamily="2" charset="-122"/>
                        </a:rPr>
                      </a:br>
                      <a:r>
                        <a:rPr lang="en-US" altLang="zh-CN" sz="1400" b="0" i="0" u="none" strike="noStrike" dirty="0">
                          <a:solidFill>
                            <a:srgbClr val="0F1115"/>
                          </a:solidFill>
                          <a:effectLst/>
                          <a:latin typeface="宋体" panose="02010600030101010101" pitchFamily="2" charset="-122"/>
                          <a:ea typeface="宋体" panose="02010600030101010101" pitchFamily="2" charset="-122"/>
                        </a:rPr>
                        <a:t>1. </a:t>
                      </a:r>
                      <a:r>
                        <a:rPr lang="zh-CN" altLang="en-US" sz="1400" b="0" i="0" u="none" strike="noStrike" dirty="0">
                          <a:solidFill>
                            <a:srgbClr val="0F1115"/>
                          </a:solidFill>
                          <a:effectLst/>
                          <a:latin typeface="宋体" panose="02010600030101010101" pitchFamily="2" charset="-122"/>
                          <a:ea typeface="宋体" panose="02010600030101010101" pitchFamily="2" charset="-122"/>
                        </a:rPr>
                        <a:t>债权部分：新设的</a:t>
                      </a:r>
                      <a:r>
                        <a:rPr lang="en-US" altLang="zh-CN" sz="1400" b="0" i="0" u="none" strike="noStrike" dirty="0">
                          <a:solidFill>
                            <a:srgbClr val="0F1115"/>
                          </a:solidFill>
                          <a:effectLst/>
                          <a:latin typeface="宋体" panose="02010600030101010101" pitchFamily="2" charset="-122"/>
                          <a:ea typeface="宋体" panose="02010600030101010101" pitchFamily="2" charset="-122"/>
                        </a:rPr>
                        <a:t>FVOCI</a:t>
                      </a:r>
                      <a:r>
                        <a:rPr lang="zh-CN" altLang="en-US" sz="1400" b="0" i="0" u="none" strike="noStrike" dirty="0">
                          <a:solidFill>
                            <a:srgbClr val="0F1115"/>
                          </a:solidFill>
                          <a:effectLst/>
                          <a:latin typeface="宋体" panose="02010600030101010101" pitchFamily="2" charset="-122"/>
                          <a:ea typeface="宋体" panose="02010600030101010101" pitchFamily="2" charset="-122"/>
                        </a:rPr>
                        <a:t>类别；</a:t>
                      </a:r>
                      <a:br>
                        <a:rPr lang="zh-CN" altLang="en-US" sz="1400" b="0" i="0" u="none" strike="noStrike" dirty="0">
                          <a:solidFill>
                            <a:srgbClr val="0F1115"/>
                          </a:solidFill>
                          <a:effectLst/>
                          <a:latin typeface="宋体" panose="02010600030101010101" pitchFamily="2" charset="-122"/>
                          <a:ea typeface="宋体" panose="02010600030101010101" pitchFamily="2" charset="-122"/>
                        </a:rPr>
                      </a:br>
                      <a:r>
                        <a:rPr lang="en-US" altLang="zh-CN" sz="1400" b="0" i="0" u="none" strike="noStrike" dirty="0">
                          <a:solidFill>
                            <a:srgbClr val="0F1115"/>
                          </a:solidFill>
                          <a:effectLst/>
                          <a:latin typeface="宋体" panose="02010600030101010101" pitchFamily="2" charset="-122"/>
                          <a:ea typeface="宋体" panose="02010600030101010101" pitchFamily="2" charset="-122"/>
                        </a:rPr>
                        <a:t>2. </a:t>
                      </a:r>
                      <a:r>
                        <a:rPr lang="zh-CN" altLang="en-US" sz="1400" b="0" i="0" u="none" strike="noStrike" dirty="0">
                          <a:solidFill>
                            <a:srgbClr val="0F1115"/>
                          </a:solidFill>
                          <a:effectLst/>
                          <a:latin typeface="宋体" panose="02010600030101010101" pitchFamily="2" charset="-122"/>
                          <a:ea typeface="宋体" panose="02010600030101010101" pitchFamily="2" charset="-122"/>
                        </a:rPr>
                        <a:t>权益部分：引入了“指定”选项，但这是一个“一选定终身”的选项，彻底阻断了通过出售权益工具来调节利润的可能性。</a:t>
                      </a:r>
                      <a:r>
                        <a:rPr lang="zh-CN" altLang="en-US" sz="1400" b="0" i="0" u="none" strike="noStrike" dirty="0">
                          <a:solidFill>
                            <a:srgbClr val="0000FF"/>
                          </a:solidFill>
                          <a:effectLst/>
                          <a:latin typeface="宋体" panose="02010600030101010101" pitchFamily="2" charset="-122"/>
                          <a:ea typeface="宋体" panose="02010600030101010101" pitchFamily="2" charset="-122"/>
                        </a:rPr>
                        <a:t>这对于持有大量战略性股权投资的公司影响巨大。</a:t>
                      </a:r>
                    </a:p>
                  </a:txBody>
                  <a:tcPr marL="2881" marR="2881" marT="288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529330">
                <a:tc vMerge="1">
                  <a:txBody>
                    <a:bodyPr/>
                    <a:lstStyle/>
                    <a:p>
                      <a:endParaRPr lang="zh-CN"/>
                    </a:p>
                  </a:txBody>
                  <a:tcPr/>
                </a:tc>
                <a:tc vMerge="1">
                  <a:txBody>
                    <a:bodyPr/>
                    <a:lstStyle/>
                    <a:p>
                      <a:endParaRPr lang="zh-CN"/>
                    </a:p>
                  </a:txBody>
                  <a:tcPr/>
                </a:tc>
                <a:tc>
                  <a:txBody>
                    <a:bodyPr/>
                    <a:lstStyle/>
                    <a:p>
                      <a:pPr algn="l" fontAlgn="ctr">
                        <a:buNone/>
                      </a:pPr>
                      <a:r>
                        <a:rPr lang="zh-CN" altLang="en-US" sz="1600" b="1" i="0" u="none" strike="noStrike" dirty="0">
                          <a:solidFill>
                            <a:srgbClr val="0F1115"/>
                          </a:solidFill>
                          <a:effectLst/>
                          <a:latin typeface="宋体" panose="02010600030101010101" pitchFamily="2" charset="-122"/>
                          <a:ea typeface="宋体" panose="02010600030101010101" pitchFamily="2" charset="-122"/>
                        </a:rPr>
                        <a:t>权益投资：</a:t>
                      </a:r>
                      <a:r>
                        <a:rPr lang="zh-CN" altLang="en-US" sz="1400" b="0" i="0" u="none" strike="noStrike" dirty="0">
                          <a:solidFill>
                            <a:srgbClr val="0F1115"/>
                          </a:solidFill>
                          <a:effectLst/>
                          <a:latin typeface="宋体" panose="02010600030101010101" pitchFamily="2" charset="-122"/>
                          <a:ea typeface="宋体" panose="02010600030101010101" pitchFamily="2" charset="-122"/>
                        </a:rPr>
                        <a:t>原则上必须以公允价值计量且其变动计入当期损益。但有一个重要例外：对于</a:t>
                      </a:r>
                      <a:r>
                        <a:rPr lang="zh-CN" altLang="en-US" sz="1400" b="1" i="0" u="none" strike="noStrike" dirty="0">
                          <a:solidFill>
                            <a:srgbClr val="0F1115"/>
                          </a:solidFill>
                          <a:effectLst/>
                          <a:latin typeface="宋体" panose="02010600030101010101" pitchFamily="2" charset="-122"/>
                          <a:ea typeface="宋体" panose="02010600030101010101" pitchFamily="2" charset="-122"/>
                        </a:rPr>
                        <a:t>非交易性权益工具投资</a:t>
                      </a:r>
                      <a:r>
                        <a:rPr lang="zh-CN" altLang="en-US" sz="1400" b="0" i="0" u="none" strike="noStrike" dirty="0">
                          <a:solidFill>
                            <a:srgbClr val="0F1115"/>
                          </a:solidFill>
                          <a:effectLst/>
                          <a:latin typeface="宋体" panose="02010600030101010101" pitchFamily="2" charset="-122"/>
                          <a:ea typeface="宋体" panose="02010600030101010101" pitchFamily="2" charset="-122"/>
                        </a:rPr>
                        <a:t>，企业可以在初始确认时做出不可撤销的选择，将其指定为“</a:t>
                      </a:r>
                      <a:r>
                        <a:rPr lang="en-US" altLang="zh-CN" sz="1400" b="0" i="0" u="none" strike="noStrike" dirty="0">
                          <a:solidFill>
                            <a:srgbClr val="0F1115"/>
                          </a:solidFill>
                          <a:effectLst/>
                          <a:latin typeface="宋体" panose="02010600030101010101" pitchFamily="2" charset="-122"/>
                          <a:ea typeface="宋体" panose="02010600030101010101" pitchFamily="2" charset="-122"/>
                        </a:rPr>
                        <a:t>FVOCI</a:t>
                      </a:r>
                      <a:r>
                        <a:rPr lang="zh-CN" altLang="en-US" sz="1400" b="0" i="0" u="none" strike="noStrike" dirty="0">
                          <a:solidFill>
                            <a:srgbClr val="0F1115"/>
                          </a:solidFill>
                          <a:effectLst/>
                          <a:latin typeface="宋体" panose="02010600030101010101" pitchFamily="2" charset="-122"/>
                          <a:ea typeface="宋体" panose="02010600030101010101" pitchFamily="2" charset="-122"/>
                        </a:rPr>
                        <a:t>金融资产”。</a:t>
                      </a:r>
                      <a:r>
                        <a:rPr lang="zh-CN" altLang="en-US" sz="1400" b="1" i="0" u="none" strike="noStrike" dirty="0">
                          <a:solidFill>
                            <a:srgbClr val="C00000"/>
                          </a:solidFill>
                          <a:effectLst/>
                          <a:latin typeface="宋体" panose="02010600030101010101" pitchFamily="2" charset="-122"/>
                          <a:ea typeface="宋体" panose="02010600030101010101" pitchFamily="2" charset="-122"/>
                        </a:rPr>
                        <a:t>处置时</a:t>
                      </a:r>
                      <a:r>
                        <a:rPr lang="en-US" altLang="zh-CN" sz="1400" b="1" i="0" u="none" strike="noStrike" dirty="0">
                          <a:solidFill>
                            <a:srgbClr val="C00000"/>
                          </a:solidFill>
                          <a:effectLst/>
                          <a:latin typeface="宋体" panose="02010600030101010101" pitchFamily="2" charset="-122"/>
                          <a:ea typeface="宋体" panose="02010600030101010101" pitchFamily="2" charset="-122"/>
                        </a:rPr>
                        <a:t>OCI</a:t>
                      </a:r>
                      <a:r>
                        <a:rPr lang="zh-CN" altLang="en-US" sz="1400" b="1" i="0" u="none" strike="noStrike" dirty="0">
                          <a:solidFill>
                            <a:srgbClr val="C00000"/>
                          </a:solidFill>
                          <a:effectLst/>
                          <a:latin typeface="宋体" panose="02010600030101010101" pitchFamily="2" charset="-122"/>
                          <a:ea typeface="宋体" panose="02010600030101010101" pitchFamily="2" charset="-122"/>
                        </a:rPr>
                        <a:t>不得转入损益</a:t>
                      </a:r>
                      <a:r>
                        <a:rPr lang="zh-CN" altLang="en-US" sz="1400" b="0" i="0" u="none" strike="noStrike" dirty="0">
                          <a:solidFill>
                            <a:srgbClr val="0F1115"/>
                          </a:solidFill>
                          <a:effectLst/>
                          <a:latin typeface="宋体" panose="02010600030101010101" pitchFamily="2" charset="-122"/>
                          <a:ea typeface="宋体" panose="02010600030101010101" pitchFamily="2" charset="-122"/>
                        </a:rPr>
                        <a:t>，股利收入计入损益。</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zh-CN"/>
                    </a:p>
                  </a:txBody>
                  <a:tcPr/>
                </a:tc>
                <a:extLst>
                  <a:ext uri="{0D108BD9-81ED-4DB2-BD59-A6C34878D82A}">
                    <a16:rowId xmlns:a16="http://schemas.microsoft.com/office/drawing/2014/main" val="10008"/>
                  </a:ext>
                </a:extLst>
              </a:tr>
              <a:tr h="206482">
                <a:tc vMerge="1">
                  <a:txBody>
                    <a:bodyPr/>
                    <a:lstStyle/>
                    <a:p>
                      <a:endParaRPr lang="zh-CN"/>
                    </a:p>
                  </a:txBody>
                  <a:tcPr/>
                </a:tc>
                <a:tc vMerge="1">
                  <a:txBody>
                    <a:bodyPr/>
                    <a:lstStyle/>
                    <a:p>
                      <a:endParaRPr lang="zh-CN"/>
                    </a:p>
                  </a:txBody>
                  <a:tcPr/>
                </a:tc>
                <a:tc>
                  <a:txBody>
                    <a:bodyPr/>
                    <a:lstStyle/>
                    <a:p>
                      <a:pPr algn="l" fontAlgn="ctr">
                        <a:buNone/>
                      </a:pPr>
                      <a:r>
                        <a:rPr lang="zh-CN" altLang="en-US" sz="1400" b="0" i="0" u="none" strike="noStrike" dirty="0">
                          <a:solidFill>
                            <a:srgbClr val="0F1115"/>
                          </a:solidFill>
                          <a:effectLst/>
                          <a:latin typeface="宋体" panose="02010600030101010101" pitchFamily="2" charset="-122"/>
                          <a:ea typeface="宋体" panose="02010600030101010101" pitchFamily="2" charset="-122"/>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zh-CN"/>
                    </a:p>
                  </a:txBody>
                  <a:tcPr/>
                </a:tc>
                <a:extLst>
                  <a:ext uri="{0D108BD9-81ED-4DB2-BD59-A6C34878D82A}">
                    <a16:rowId xmlns:a16="http://schemas.microsoft.com/office/drawing/2014/main" val="10009"/>
                  </a:ext>
                </a:extLst>
              </a:tr>
            </a:tbl>
          </a:graphicData>
        </a:graphic>
      </p:graphicFrame>
      <p:sp>
        <p:nvSpPr>
          <p:cNvPr id="3" name="文本框 2"/>
          <p:cNvSpPr txBox="1"/>
          <p:nvPr/>
        </p:nvSpPr>
        <p:spPr>
          <a:xfrm>
            <a:off x="188857" y="188640"/>
            <a:ext cx="8640960" cy="400110"/>
          </a:xfrm>
          <a:prstGeom prst="rect">
            <a:avLst/>
          </a:prstGeom>
          <a:noFill/>
        </p:spPr>
        <p:txBody>
          <a:bodyPr wrap="square" rtlCol="0">
            <a:spAutoFit/>
          </a:bodyPr>
          <a:lstStyle/>
          <a:p>
            <a:r>
              <a:rPr lang="en-US" altLang="zh-CN" sz="2000" b="1" dirty="0"/>
              <a:t>3.1.1</a:t>
            </a:r>
            <a:r>
              <a:rPr lang="zh-CN" altLang="en-US" sz="2000" b="1" dirty="0"/>
              <a:t> 金融资产分类与计量：从“四分类”到“三分类”</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内容占位符 2"/>
          <p:cNvSpPr>
            <a:spLocks noGrp="1"/>
          </p:cNvSpPr>
          <p:nvPr>
            <p:ph idx="1"/>
          </p:nvPr>
        </p:nvSpPr>
        <p:spPr>
          <a:xfrm>
            <a:off x="395289" y="260350"/>
            <a:ext cx="8497192" cy="6120978"/>
          </a:xfrm>
        </p:spPr>
        <p:txBody>
          <a:bodyPr/>
          <a:lstStyle/>
          <a:p>
            <a:pPr lvl="1"/>
            <a:r>
              <a:rPr lang="zh-CN" altLang="en-US" b="1" dirty="0"/>
              <a:t>中信泰富外汇合约巨亏案简介</a:t>
            </a:r>
          </a:p>
          <a:p>
            <a:pPr lvl="2"/>
            <a:r>
              <a:rPr lang="zh-CN" altLang="en-US" sz="2000" b="1" dirty="0"/>
              <a:t>中信泰富集团为了减低西澳洲铁矿项目面对的货币风险，签订若干杠杆式外汇买卖合约以对冲风险。自</a:t>
            </a:r>
            <a:r>
              <a:rPr lang="en-US" altLang="zh-CN" sz="2000" b="1" dirty="0"/>
              <a:t>2008</a:t>
            </a:r>
            <a:r>
              <a:rPr lang="zh-CN" altLang="en-US" sz="2000" b="1" dirty="0"/>
              <a:t>年</a:t>
            </a:r>
            <a:r>
              <a:rPr lang="en-US" altLang="zh-CN" sz="2000" b="1" dirty="0"/>
              <a:t>9 </a:t>
            </a:r>
            <a:r>
              <a:rPr lang="zh-CN" altLang="en-US" sz="2000" b="1" dirty="0"/>
              <a:t>月</a:t>
            </a:r>
            <a:r>
              <a:rPr lang="en-US" altLang="zh-CN" sz="2000" b="1" dirty="0"/>
              <a:t>7 </a:t>
            </a:r>
            <a:r>
              <a:rPr lang="zh-CN" altLang="en-US" sz="2000" b="1" dirty="0"/>
              <a:t>日察觉到该等合约带来的潜在风险后，公司终止了部分合约。但</a:t>
            </a:r>
            <a:r>
              <a:rPr lang="en-US" altLang="zh-CN" sz="2000" b="1" dirty="0"/>
              <a:t>2008</a:t>
            </a:r>
            <a:r>
              <a:rPr lang="zh-CN" altLang="en-US" sz="2000" b="1" dirty="0"/>
              <a:t>年</a:t>
            </a:r>
            <a:r>
              <a:rPr lang="en-US" altLang="zh-CN" sz="2000" b="1" dirty="0"/>
              <a:t>7 </a:t>
            </a:r>
            <a:r>
              <a:rPr lang="zh-CN" altLang="en-US" sz="2000" b="1" dirty="0"/>
              <a:t>月</a:t>
            </a:r>
            <a:r>
              <a:rPr lang="en-US" altLang="zh-CN" sz="2000" b="1" dirty="0"/>
              <a:t>1 </a:t>
            </a:r>
            <a:r>
              <a:rPr lang="zh-CN" altLang="en-US" sz="2000" b="1" dirty="0"/>
              <a:t>日至</a:t>
            </a:r>
            <a:r>
              <a:rPr lang="en-US" altLang="zh-CN" sz="2000" b="1" dirty="0"/>
              <a:t>10</a:t>
            </a:r>
            <a:r>
              <a:rPr lang="zh-CN" altLang="en-US" sz="2000" b="1" dirty="0"/>
              <a:t>月</a:t>
            </a:r>
            <a:r>
              <a:rPr lang="en-US" altLang="zh-CN" sz="2000" b="1" dirty="0"/>
              <a:t>17 </a:t>
            </a:r>
            <a:r>
              <a:rPr lang="zh-CN" altLang="en-US" sz="2000" b="1" dirty="0"/>
              <a:t>日，公司已因此亏损</a:t>
            </a:r>
            <a:r>
              <a:rPr lang="en-US" altLang="zh-CN" sz="2000" b="1" dirty="0"/>
              <a:t>8.07 </a:t>
            </a:r>
            <a:r>
              <a:rPr lang="zh-CN" altLang="en-US" sz="2000" b="1" dirty="0"/>
              <a:t>亿港元。</a:t>
            </a:r>
            <a:endParaRPr lang="en-US" altLang="zh-CN" sz="2000" b="1" dirty="0"/>
          </a:p>
          <a:p>
            <a:pPr lvl="2"/>
            <a:r>
              <a:rPr lang="zh-CN" altLang="en-US" sz="2000" b="1" dirty="0"/>
              <a:t>这起外汇杠杆交易可能是由于澳元的走高而引起的。中信泰富在澳大利亚有一个名为</a:t>
            </a:r>
            <a:r>
              <a:rPr lang="en-US" altLang="zh-CN" sz="2000" b="1" dirty="0"/>
              <a:t>SINO</a:t>
            </a:r>
            <a:r>
              <a:rPr lang="zh-CN" altLang="en-US" sz="2000" b="1" dirty="0"/>
              <a:t>－</a:t>
            </a:r>
            <a:r>
              <a:rPr lang="en-US" altLang="zh-CN" sz="2000" b="1" dirty="0"/>
              <a:t>IRON</a:t>
            </a:r>
            <a:r>
              <a:rPr lang="zh-CN" altLang="en-US" sz="2000" b="1" dirty="0"/>
              <a:t>的铁矿项目，该项目是西澳最大的磁铁矿项目。这个项目总投资约</a:t>
            </a:r>
            <a:r>
              <a:rPr lang="en-US" altLang="zh-CN" sz="2000" b="1" dirty="0"/>
              <a:t>42 </a:t>
            </a:r>
            <a:r>
              <a:rPr lang="zh-CN" altLang="en-US" sz="2000" b="1" dirty="0"/>
              <a:t>亿美元，很多设备和投入都必须以澳元来支付。中信泰富直至</a:t>
            </a:r>
            <a:r>
              <a:rPr lang="en-US" altLang="zh-CN" sz="2000" b="1" dirty="0"/>
              <a:t>2010 </a:t>
            </a:r>
            <a:r>
              <a:rPr lang="zh-CN" altLang="en-US" sz="2000" b="1" dirty="0"/>
              <a:t>年对澳元的需求都很大。整个投资项目的资本开支，除目前的</a:t>
            </a:r>
            <a:r>
              <a:rPr lang="en-US" altLang="zh-CN" sz="2000" b="1" dirty="0"/>
              <a:t>16 </a:t>
            </a:r>
            <a:r>
              <a:rPr lang="zh-CN" altLang="en-US" sz="2000" b="1" dirty="0"/>
              <a:t>亿澳元之外，在项目进行的</a:t>
            </a:r>
            <a:r>
              <a:rPr lang="en-US" altLang="zh-CN" sz="2000" b="1" dirty="0"/>
              <a:t>25 </a:t>
            </a:r>
            <a:r>
              <a:rPr lang="zh-CN" altLang="en-US" sz="2000" b="1" dirty="0"/>
              <a:t>年期内，还将在全面营运的每年度投入至少</a:t>
            </a:r>
            <a:r>
              <a:rPr lang="en-US" altLang="zh-CN" sz="2000" b="1" dirty="0"/>
              <a:t>10 </a:t>
            </a:r>
            <a:r>
              <a:rPr lang="zh-CN" altLang="en-US" sz="2000" b="1" dirty="0"/>
              <a:t>亿澳元，为了减低项目面对的货币风险，因此签订若干杠杆式外汇买卖合约。</a:t>
            </a:r>
            <a:endParaRPr lang="en-US" altLang="zh-CN" sz="2000" b="1" dirty="0"/>
          </a:p>
          <a:p>
            <a:pPr lvl="2"/>
            <a:r>
              <a:rPr lang="en-US" altLang="zh-CN" sz="2000" b="1" dirty="0"/>
              <a:t>2008 </a:t>
            </a:r>
            <a:r>
              <a:rPr lang="zh-CN" altLang="en-US" sz="2000" b="1" dirty="0"/>
              <a:t>年</a:t>
            </a:r>
            <a:r>
              <a:rPr lang="en-US" altLang="zh-CN" sz="2000" b="1" dirty="0"/>
              <a:t>10 </a:t>
            </a:r>
            <a:r>
              <a:rPr lang="zh-CN" altLang="en-US" sz="2000" b="1" dirty="0"/>
              <a:t>月</a:t>
            </a:r>
            <a:r>
              <a:rPr lang="en-US" altLang="zh-CN" sz="2000" b="1" dirty="0"/>
              <a:t>20 </a:t>
            </a:r>
            <a:r>
              <a:rPr lang="zh-CN" altLang="en-US" sz="2000" b="1" dirty="0"/>
              <a:t>日，中信泰富（</a:t>
            </a:r>
            <a:r>
              <a:rPr lang="en-US" altLang="zh-CN" sz="2000" b="1" dirty="0"/>
              <a:t>00267</a:t>
            </a:r>
            <a:r>
              <a:rPr lang="zh-CN" altLang="en-US" sz="2000" b="1" dirty="0"/>
              <a:t>）发布公告称，公司为减低西澳洲铁矿项目面对的货币风险，签订若干杠杆式外汇买卖合约而引致亏损，实际已亏损</a:t>
            </a:r>
            <a:r>
              <a:rPr lang="en-US" altLang="zh-CN" sz="2000" b="1" dirty="0"/>
              <a:t>8.07 </a:t>
            </a:r>
            <a:r>
              <a:rPr lang="zh-CN" altLang="en-US" sz="2000" b="1" dirty="0"/>
              <a:t>亿港元。至</a:t>
            </a:r>
            <a:r>
              <a:rPr lang="en-US" altLang="zh-CN" sz="2000" b="1" dirty="0"/>
              <a:t>10 </a:t>
            </a:r>
            <a:r>
              <a:rPr lang="zh-CN" altLang="en-US" sz="2000" b="1" dirty="0"/>
              <a:t>月</a:t>
            </a:r>
            <a:r>
              <a:rPr lang="en-US" altLang="zh-CN" sz="2000" b="1" dirty="0"/>
              <a:t>17 </a:t>
            </a:r>
            <a:r>
              <a:rPr lang="zh-CN" altLang="en-US" sz="2000" b="1" dirty="0"/>
              <a:t>日，仍在生效的杠杆式外汇合约按公平价定值的亏损为</a:t>
            </a:r>
            <a:r>
              <a:rPr lang="en-US" altLang="zh-CN" sz="2000" b="1" dirty="0"/>
              <a:t>147 </a:t>
            </a:r>
            <a:r>
              <a:rPr lang="zh-CN" altLang="en-US" sz="2000" b="1" dirty="0"/>
              <a:t>亿港元。换言之，相关外汇合约导致已变现及未变现亏损总额为</a:t>
            </a:r>
            <a:r>
              <a:rPr lang="en-US" altLang="zh-CN" sz="2000" b="1" dirty="0"/>
              <a:t>155.07 </a:t>
            </a:r>
            <a:r>
              <a:rPr lang="zh-CN" altLang="en-US" sz="2000" b="1" dirty="0"/>
              <a:t>亿港元。</a:t>
            </a:r>
          </a:p>
        </p:txBody>
      </p:sp>
      <p:sp>
        <p:nvSpPr>
          <p:cNvPr id="4" name="日期占位符 3"/>
          <p:cNvSpPr>
            <a:spLocks noGrp="1"/>
          </p:cNvSpPr>
          <p:nvPr>
            <p:ph type="dt" sz="quarter" idx="10"/>
          </p:nvPr>
        </p:nvSpPr>
        <p:spPr/>
        <p:txBody>
          <a:bodyPr/>
          <a:lstStyle/>
          <a:p>
            <a:pPr>
              <a:defRPr/>
            </a:pPr>
            <a:fld id="{60DDA882-5672-43F0-901A-C45263B55155}" type="datetime1">
              <a:rPr lang="zh-CN" altLang="en-US" smtClean="0"/>
              <a:t>2026/3/30</a:t>
            </a:fld>
            <a:endParaRPr lang="zh-CN" altLang="en-US"/>
          </a:p>
        </p:txBody>
      </p:sp>
      <p:sp>
        <p:nvSpPr>
          <p:cNvPr id="76804"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DE8C15BB-5164-4887-BC16-673184FB8563}" type="slidenum">
              <a:rPr lang="zh-CN" altLang="en-US" sz="1100" smtClean="0">
                <a:solidFill>
                  <a:srgbClr val="636363"/>
                </a:solidFill>
                <a:latin typeface="Franklin Gothic Book" panose="020B0503020102020204" pitchFamily="34" charset="0"/>
                <a:ea typeface="黑体" panose="02010609060101010101" pitchFamily="49" charset="-122"/>
              </a:rPr>
              <a:t>50</a:t>
            </a:fld>
            <a:endParaRPr lang="zh-CN" altLang="en-US" sz="1100">
              <a:solidFill>
                <a:srgbClr val="636363"/>
              </a:solidFill>
              <a:latin typeface="Franklin Gothic Book" panose="020B0503020102020204" pitchFamily="34" charset="0"/>
              <a:ea typeface="黑体" panose="02010609060101010101"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内容占位符 2"/>
          <p:cNvSpPr>
            <a:spLocks noGrp="1"/>
          </p:cNvSpPr>
          <p:nvPr>
            <p:ph idx="1"/>
          </p:nvPr>
        </p:nvSpPr>
        <p:spPr>
          <a:xfrm>
            <a:off x="179388" y="115888"/>
            <a:ext cx="8856662" cy="6408737"/>
          </a:xfrm>
        </p:spPr>
        <p:txBody>
          <a:bodyPr/>
          <a:lstStyle/>
          <a:p>
            <a:pPr lvl="1">
              <a:defRPr/>
            </a:pPr>
            <a:r>
              <a:rPr lang="zh-CN" altLang="en-US" sz="2700" b="1" dirty="0">
                <a:solidFill>
                  <a:srgbClr val="0000FF"/>
                </a:solidFill>
                <a:latin typeface="+mn-ea"/>
              </a:rPr>
              <a:t>中信泰富</a:t>
            </a:r>
            <a:r>
              <a:rPr lang="en-US" altLang="zh-CN" sz="2700" b="1" dirty="0">
                <a:solidFill>
                  <a:srgbClr val="0000FF"/>
                </a:solidFill>
                <a:latin typeface="+mn-ea"/>
              </a:rPr>
              <a:t>Accumulator</a:t>
            </a:r>
            <a:r>
              <a:rPr lang="zh-CN" altLang="en-US" sz="2700" b="1" dirty="0">
                <a:solidFill>
                  <a:srgbClr val="0000FF"/>
                </a:solidFill>
                <a:latin typeface="+mn-ea"/>
              </a:rPr>
              <a:t>合约详解</a:t>
            </a:r>
          </a:p>
          <a:p>
            <a:pPr lvl="2">
              <a:defRPr/>
            </a:pPr>
            <a:r>
              <a:rPr lang="zh-CN" altLang="en-US" sz="2000" b="1" dirty="0"/>
              <a:t>对冲风险外汇合约</a:t>
            </a:r>
            <a:r>
              <a:rPr lang="en-US" altLang="zh-CN" sz="2000" b="1" dirty="0">
                <a:latin typeface="Calibri" panose="020F0502020204030204" pitchFamily="34" charset="0"/>
              </a:rPr>
              <a:t>Accumulator</a:t>
            </a:r>
            <a:endParaRPr lang="zh-CN" altLang="en-US" sz="2000" b="1" dirty="0">
              <a:latin typeface="Calibri" panose="020F0502020204030204" pitchFamily="34" charset="0"/>
            </a:endParaRPr>
          </a:p>
          <a:p>
            <a:pPr lvl="3">
              <a:defRPr/>
            </a:pPr>
            <a:r>
              <a:rPr lang="en-US" altLang="zh-CN" sz="1800" b="1" dirty="0"/>
              <a:t>“</a:t>
            </a:r>
            <a:r>
              <a:rPr lang="en-US" altLang="zh-CN" sz="1800" b="1" dirty="0">
                <a:latin typeface="Calibri" panose="020F0502020204030204" pitchFamily="34" charset="0"/>
              </a:rPr>
              <a:t>Accumulator</a:t>
            </a:r>
            <a:r>
              <a:rPr lang="en-US" altLang="zh-CN" sz="1800" b="1" dirty="0"/>
              <a:t>” </a:t>
            </a:r>
            <a:r>
              <a:rPr lang="zh-CN" altLang="en-US" sz="1800" b="1" dirty="0"/>
              <a:t>的全名是</a:t>
            </a:r>
            <a:r>
              <a:rPr lang="en-US" altLang="zh-CN" sz="1800" b="1" dirty="0">
                <a:latin typeface="Calibri" panose="020F0502020204030204" pitchFamily="34" charset="0"/>
              </a:rPr>
              <a:t>Knock Out Discount Accumulator</a:t>
            </a:r>
            <a:r>
              <a:rPr lang="zh-CN" altLang="en-US" sz="1800" b="1" dirty="0">
                <a:latin typeface="Calibri" panose="020F0502020204030204" pitchFamily="34" charset="0"/>
              </a:rPr>
              <a:t>（</a:t>
            </a:r>
            <a:r>
              <a:rPr lang="en-US" altLang="zh-CN" sz="1800" b="1" dirty="0">
                <a:latin typeface="Calibri" panose="020F0502020204030204" pitchFamily="34" charset="0"/>
              </a:rPr>
              <a:t>KODA</a:t>
            </a:r>
            <a:r>
              <a:rPr lang="zh-CN" altLang="en-US" sz="1800" b="1" dirty="0">
                <a:latin typeface="Calibri" panose="020F0502020204030204" pitchFamily="34" charset="0"/>
              </a:rPr>
              <a:t>），</a:t>
            </a:r>
            <a:r>
              <a:rPr lang="zh-CN" altLang="en-US" sz="1800" b="1" dirty="0"/>
              <a:t>一般由欧美私人银行出售给高资产客户。累股证其实是一个期权产品，发行商锁定股价的上下限，并规定在一个时期内（通常为一年）以低于目前股价水平为客户提供股票。银行向客户提供较现价低</a:t>
            </a:r>
            <a:r>
              <a:rPr lang="en-US" altLang="zh-CN" sz="1800" b="1" dirty="0"/>
              <a:t>5</a:t>
            </a:r>
            <a:r>
              <a:rPr lang="zh-CN" altLang="en-US" sz="1800" b="1" dirty="0"/>
              <a:t>％～</a:t>
            </a:r>
            <a:r>
              <a:rPr lang="en-US" altLang="zh-CN" sz="1800" b="1" dirty="0"/>
              <a:t>10</a:t>
            </a:r>
            <a:r>
              <a:rPr lang="zh-CN" altLang="en-US" sz="1800" b="1" dirty="0"/>
              <a:t>％的行使价，当股价升过现价</a:t>
            </a:r>
            <a:r>
              <a:rPr lang="en-US" altLang="zh-CN" sz="1800" b="1" dirty="0"/>
              <a:t>3</a:t>
            </a:r>
            <a:r>
              <a:rPr lang="zh-CN" altLang="en-US" sz="1800" b="1" dirty="0"/>
              <a:t>％～</a:t>
            </a:r>
            <a:r>
              <a:rPr lang="en-US" altLang="zh-CN" sz="1800" b="1" dirty="0"/>
              <a:t>5</a:t>
            </a:r>
            <a:r>
              <a:rPr lang="zh-CN" altLang="en-US" sz="1800" b="1" dirty="0"/>
              <a:t>％时，合约就自行终止。当股价跌破行使价时，投资者必须按合约继续按行使价买入股份，但有些银行会要求投资人要双倍甚至三倍的吸纳股份</a:t>
            </a:r>
            <a:r>
              <a:rPr lang="en-US" altLang="zh-CN" sz="1800" b="1" dirty="0"/>
              <a:t>.</a:t>
            </a:r>
          </a:p>
          <a:p>
            <a:pPr lvl="3">
              <a:defRPr/>
            </a:pPr>
            <a:r>
              <a:rPr lang="zh-CN" altLang="en-US" sz="1800" b="1" dirty="0"/>
              <a:t>“</a:t>
            </a:r>
            <a:r>
              <a:rPr lang="en-US" altLang="zh-CN" sz="1800" b="1" dirty="0">
                <a:latin typeface="Calibri" panose="020F0502020204030204" pitchFamily="34" charset="0"/>
              </a:rPr>
              <a:t>Accumulator”</a:t>
            </a:r>
            <a:r>
              <a:rPr lang="zh-CN" altLang="en-US" sz="1800" b="1" dirty="0"/>
              <a:t>（累股证），因其杠杆效应在牛市中放大收益，熊市中放大损失，被香港投行界以谐音戏谑为“</a:t>
            </a:r>
            <a:r>
              <a:rPr lang="en-US" altLang="zh-CN" sz="1800" b="1" dirty="0"/>
              <a:t>I kill you later</a:t>
            </a:r>
            <a:r>
              <a:rPr lang="zh-CN" altLang="en-US" sz="1800" b="1" dirty="0"/>
              <a:t>（我迟些杀你）”。导致中信泰富巨额亏损所投资的杠杆外汇合约，正是变种</a:t>
            </a:r>
            <a:r>
              <a:rPr lang="en-US" altLang="zh-CN" sz="1800" b="1" dirty="0">
                <a:latin typeface="Calibri" panose="020F0502020204030204" pitchFamily="34" charset="0"/>
              </a:rPr>
              <a:t>Accumulator</a:t>
            </a:r>
            <a:r>
              <a:rPr lang="zh-CN" altLang="en-US" sz="1800" b="1" dirty="0"/>
              <a:t>。</a:t>
            </a:r>
            <a:endParaRPr lang="en-US" altLang="zh-CN" sz="1800" b="1" dirty="0"/>
          </a:p>
          <a:p>
            <a:pPr lvl="3">
              <a:defRPr/>
            </a:pPr>
            <a:r>
              <a:rPr lang="zh-CN" altLang="en-US" sz="1800" b="1" dirty="0">
                <a:solidFill>
                  <a:srgbClr val="C00000"/>
                </a:solidFill>
              </a:rPr>
              <a:t>举例来说，</a:t>
            </a:r>
            <a:r>
              <a:rPr lang="zh-CN" altLang="en-US" sz="1800" b="1" dirty="0"/>
              <a:t>假设中移动现价为</a:t>
            </a:r>
            <a:r>
              <a:rPr lang="en-US" altLang="zh-CN" sz="1800" b="1" dirty="0"/>
              <a:t>100 </a:t>
            </a:r>
            <a:r>
              <a:rPr lang="zh-CN" altLang="en-US" sz="1800" b="1" dirty="0"/>
              <a:t>港元，</a:t>
            </a:r>
            <a:r>
              <a:rPr lang="en-US" altLang="zh-CN" sz="1800" b="1" dirty="0"/>
              <a:t>KODA</a:t>
            </a:r>
            <a:r>
              <a:rPr lang="zh-CN" altLang="en-US" sz="1800" b="1" dirty="0"/>
              <a:t>合约规定</a:t>
            </a:r>
            <a:r>
              <a:rPr lang="en-US" altLang="zh-CN" sz="1800" b="1" dirty="0"/>
              <a:t>10</a:t>
            </a:r>
            <a:r>
              <a:rPr lang="zh-CN" altLang="en-US" sz="1800" b="1" dirty="0"/>
              <a:t>％折让行使价，</a:t>
            </a:r>
            <a:r>
              <a:rPr lang="en-US" altLang="zh-CN" sz="1800" b="1" dirty="0"/>
              <a:t>3</a:t>
            </a:r>
            <a:r>
              <a:rPr lang="zh-CN" altLang="en-US" sz="1800" b="1" dirty="0"/>
              <a:t>％合约终止价，两倍杠杆一年有效。也就是说，尽管中移动目前股价为</a:t>
            </a:r>
            <a:r>
              <a:rPr lang="en-US" altLang="zh-CN" sz="1800" b="1" dirty="0"/>
              <a:t>100</a:t>
            </a:r>
            <a:r>
              <a:rPr lang="zh-CN" altLang="en-US" sz="1800" b="1" dirty="0"/>
              <a:t>港元，但</a:t>
            </a:r>
            <a:r>
              <a:rPr lang="en-US" altLang="zh-CN" sz="1800" b="1" dirty="0"/>
              <a:t>KODA </a:t>
            </a:r>
            <a:r>
              <a:rPr lang="zh-CN" altLang="en-US" sz="1800" b="1" dirty="0"/>
              <a:t>投资者有权在今后的一年中，以</a:t>
            </a:r>
            <a:r>
              <a:rPr lang="en-US" altLang="zh-CN" sz="1800" b="1" dirty="0"/>
              <a:t>90</a:t>
            </a:r>
            <a:r>
              <a:rPr lang="zh-CN" altLang="en-US" sz="1800" b="1" dirty="0"/>
              <a:t>港元行使价逐月买入中移动股份。如果中移动股价升过</a:t>
            </a:r>
            <a:r>
              <a:rPr lang="en-US" altLang="zh-CN" sz="1800" b="1" dirty="0"/>
              <a:t>103 </a:t>
            </a:r>
            <a:r>
              <a:rPr lang="zh-CN" altLang="en-US" sz="1800" b="1" dirty="0"/>
              <a:t>港元，合约就自动终止。但是如果中移动股价跌破</a:t>
            </a:r>
            <a:r>
              <a:rPr lang="en-US" altLang="zh-CN" sz="1800" b="1" dirty="0"/>
              <a:t>90 </a:t>
            </a:r>
            <a:r>
              <a:rPr lang="zh-CN" altLang="en-US" sz="1800" b="1" dirty="0"/>
              <a:t>港元，投资者必须继续以</a:t>
            </a:r>
            <a:r>
              <a:rPr lang="en-US" altLang="zh-CN" sz="1800" b="1" dirty="0"/>
              <a:t>90 </a:t>
            </a:r>
            <a:r>
              <a:rPr lang="zh-CN" altLang="en-US" sz="1800" b="1" dirty="0"/>
              <a:t>港元双倍吸纳股份，直至合约到期。</a:t>
            </a:r>
          </a:p>
        </p:txBody>
      </p:sp>
      <p:sp>
        <p:nvSpPr>
          <p:cNvPr id="4" name="日期占位符 3"/>
          <p:cNvSpPr>
            <a:spLocks noGrp="1"/>
          </p:cNvSpPr>
          <p:nvPr>
            <p:ph type="dt" sz="quarter" idx="10"/>
          </p:nvPr>
        </p:nvSpPr>
        <p:spPr/>
        <p:txBody>
          <a:bodyPr/>
          <a:lstStyle/>
          <a:p>
            <a:pPr>
              <a:defRPr/>
            </a:pPr>
            <a:fld id="{60DDA882-5672-43F0-901A-C45263B55155}" type="datetime1">
              <a:rPr lang="zh-CN" altLang="en-US" smtClean="0"/>
              <a:t>2026/3/30</a:t>
            </a:fld>
            <a:endParaRPr lang="zh-CN" altLang="en-US" dirty="0"/>
          </a:p>
        </p:txBody>
      </p:sp>
      <p:sp>
        <p:nvSpPr>
          <p:cNvPr id="77828"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F5157E52-C9F5-44ED-BDE9-E6E1E3C87690}" type="slidenum">
              <a:rPr lang="zh-CN" altLang="en-US" sz="1100" smtClean="0">
                <a:solidFill>
                  <a:srgbClr val="636363"/>
                </a:solidFill>
                <a:latin typeface="Franklin Gothic Book" panose="020B0503020102020204" pitchFamily="34" charset="0"/>
                <a:ea typeface="黑体" panose="02010609060101010101" pitchFamily="49" charset="-122"/>
              </a:rPr>
              <a:t>51</a:t>
            </a:fld>
            <a:endParaRPr lang="zh-CN" altLang="en-US" sz="1100">
              <a:solidFill>
                <a:srgbClr val="636363"/>
              </a:solidFill>
              <a:latin typeface="Franklin Gothic Book" panose="020B0503020102020204" pitchFamily="34" charset="0"/>
              <a:ea typeface="黑体" panose="02010609060101010101" pitchFamily="49"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内容占位符 2"/>
          <p:cNvSpPr>
            <a:spLocks noGrp="1"/>
          </p:cNvSpPr>
          <p:nvPr>
            <p:ph idx="1"/>
          </p:nvPr>
        </p:nvSpPr>
        <p:spPr>
          <a:xfrm>
            <a:off x="250825" y="333375"/>
            <a:ext cx="8642350" cy="5792788"/>
          </a:xfrm>
        </p:spPr>
        <p:txBody>
          <a:bodyPr/>
          <a:lstStyle/>
          <a:p>
            <a:pPr lvl="2"/>
            <a:r>
              <a:rPr lang="zh-CN" altLang="en-US" b="1" dirty="0"/>
              <a:t>中信泰富投资的累计目标可赎回远期合约</a:t>
            </a:r>
            <a:endParaRPr lang="en-US" altLang="zh-CN" b="1" dirty="0"/>
          </a:p>
          <a:p>
            <a:pPr lvl="3"/>
            <a:r>
              <a:rPr lang="zh-CN" altLang="en-US" sz="1800" b="1" dirty="0"/>
              <a:t>中信泰富错买的杠杆外汇合约即累计目标可赎回远期合约，可说是变种</a:t>
            </a:r>
            <a:r>
              <a:rPr lang="en-US" altLang="zh-CN" sz="1800" b="1" dirty="0">
                <a:latin typeface="Calibri" panose="020F0502020204030204" pitchFamily="34" charset="0"/>
              </a:rPr>
              <a:t>Accumulator</a:t>
            </a:r>
            <a:r>
              <a:rPr lang="zh-CN" altLang="en-US" sz="1800" b="1" dirty="0"/>
              <a:t>。不同之处在于其对赌博的目标，不是股份而是汇价。累计目标可赎回远期合约，英文原名是</a:t>
            </a:r>
            <a:r>
              <a:rPr lang="en-US" altLang="zh-CN" sz="1800" b="1" dirty="0"/>
              <a:t>A</a:t>
            </a:r>
            <a:r>
              <a:rPr lang="en-US" altLang="zh-CN" sz="1800" b="1" dirty="0">
                <a:latin typeface="Calibri" panose="020F0502020204030204" pitchFamily="34" charset="0"/>
              </a:rPr>
              <a:t>ccumulated target knock-out forward contracts</a:t>
            </a:r>
            <a:r>
              <a:rPr lang="zh-CN" altLang="en-US" sz="1800" b="1" dirty="0">
                <a:latin typeface="Calibri" panose="020F0502020204030204" pitchFamily="34" charset="0"/>
              </a:rPr>
              <a:t>。</a:t>
            </a:r>
            <a:endParaRPr lang="en-US" altLang="zh-CN" sz="1800" b="1" dirty="0"/>
          </a:p>
          <a:p>
            <a:pPr lvl="3"/>
            <a:r>
              <a:rPr lang="zh-CN" altLang="en-US" sz="1800" b="1" dirty="0"/>
              <a:t>中信泰富</a:t>
            </a:r>
            <a:r>
              <a:rPr lang="en-US" altLang="zh-CN" sz="1800" b="1" dirty="0"/>
              <a:t>Accumulator</a:t>
            </a:r>
            <a:r>
              <a:rPr lang="zh-CN" altLang="en-US" sz="1800" b="1" dirty="0"/>
              <a:t>合约可以分解为两种障碍期权组合，一种是向上敲出的看涨期权（</a:t>
            </a:r>
            <a:r>
              <a:rPr lang="en-US" altLang="zh-CN" sz="1800" b="1" dirty="0"/>
              <a:t>Up-and-Out Call</a:t>
            </a:r>
            <a:r>
              <a:rPr lang="zh-CN" altLang="en-US" sz="1800" b="1" dirty="0"/>
              <a:t>）；另一种是向上敲出的看跌期权（</a:t>
            </a:r>
            <a:r>
              <a:rPr lang="en-US" altLang="zh-CN" sz="1800" b="1" dirty="0"/>
              <a:t>Up-and-Out Put</a:t>
            </a:r>
            <a:r>
              <a:rPr lang="zh-CN" altLang="en-US" sz="1800" b="1" dirty="0"/>
              <a:t>）。从障碍期权结构看，看涨期权和看跌期权的条款是一样的。通常这种合约在签订之时，双方没有现金支付，相当于在未来两年内的每一个月，中信泰富获得</a:t>
            </a:r>
            <a:r>
              <a:rPr lang="en-US" altLang="zh-CN" sz="1800" b="1" dirty="0"/>
              <a:t>1</a:t>
            </a:r>
            <a:r>
              <a:rPr lang="zh-CN" altLang="en-US" sz="1800" b="1" dirty="0"/>
              <a:t>个向上敲出的看涨期权，同时送给银行</a:t>
            </a:r>
            <a:r>
              <a:rPr lang="en-US" altLang="zh-CN" sz="1800" b="1" dirty="0"/>
              <a:t>2.5</a:t>
            </a:r>
            <a:r>
              <a:rPr lang="zh-CN" altLang="en-US" sz="1800" b="1" dirty="0"/>
              <a:t>个向上敲出的看跌期权作为对价</a:t>
            </a:r>
          </a:p>
          <a:p>
            <a:pPr lvl="3"/>
            <a:r>
              <a:rPr lang="zh-CN" altLang="en-US" sz="1800" b="1" dirty="0"/>
              <a:t>公开披露信息显示，为了降低西澳铁矿项目和其它投资项目面临的货币风险，中信泰富主要签署了</a:t>
            </a:r>
            <a:r>
              <a:rPr lang="en-US" altLang="zh-CN" sz="1800" b="1" dirty="0"/>
              <a:t>4</a:t>
            </a:r>
            <a:r>
              <a:rPr lang="zh-CN" altLang="en-US" sz="1800" b="1" dirty="0"/>
              <a:t>种杠杆式外汇合约，合约杠杆倍数绝大多数为</a:t>
            </a:r>
            <a:r>
              <a:rPr lang="en-US" altLang="zh-CN" sz="1800" b="1" dirty="0"/>
              <a:t>2.5</a:t>
            </a:r>
            <a:r>
              <a:rPr lang="zh-CN" altLang="en-US" sz="1800" b="1" dirty="0"/>
              <a:t>倍，但这些外汇合约的收益与风险却完全不对等。</a:t>
            </a:r>
            <a:endParaRPr lang="en-US" altLang="zh-CN" sz="1800" b="1" dirty="0"/>
          </a:p>
        </p:txBody>
      </p:sp>
      <p:sp>
        <p:nvSpPr>
          <p:cNvPr id="4" name="日期占位符 3"/>
          <p:cNvSpPr>
            <a:spLocks noGrp="1"/>
          </p:cNvSpPr>
          <p:nvPr>
            <p:ph type="dt" sz="quarter" idx="10"/>
          </p:nvPr>
        </p:nvSpPr>
        <p:spPr/>
        <p:txBody>
          <a:bodyPr/>
          <a:lstStyle/>
          <a:p>
            <a:pPr>
              <a:defRPr/>
            </a:pPr>
            <a:fld id="{60DDA882-5672-43F0-901A-C45263B55155}" type="datetime1">
              <a:rPr lang="zh-CN" altLang="en-US" smtClean="0"/>
              <a:t>2026/3/30</a:t>
            </a:fld>
            <a:endParaRPr lang="zh-CN" altLang="en-US"/>
          </a:p>
        </p:txBody>
      </p:sp>
      <p:sp>
        <p:nvSpPr>
          <p:cNvPr id="78852"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9E7E20DC-72AB-47AF-BEF1-C05939046BCE}" type="slidenum">
              <a:rPr lang="zh-CN" altLang="en-US" sz="1100" smtClean="0">
                <a:solidFill>
                  <a:srgbClr val="636363"/>
                </a:solidFill>
                <a:latin typeface="Franklin Gothic Book" panose="020B0503020102020204" pitchFamily="34" charset="0"/>
                <a:ea typeface="黑体" panose="02010609060101010101" pitchFamily="49" charset="-122"/>
              </a:rPr>
              <a:t>52</a:t>
            </a:fld>
            <a:endParaRPr lang="zh-CN" altLang="en-US" sz="1100">
              <a:solidFill>
                <a:srgbClr val="636363"/>
              </a:solidFill>
              <a:latin typeface="Franklin Gothic Book" panose="020B0503020102020204" pitchFamily="34" charset="0"/>
              <a:ea typeface="黑体" panose="02010609060101010101" pitchFamily="49"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内容占位符 2"/>
          <p:cNvSpPr>
            <a:spLocks noGrp="1"/>
          </p:cNvSpPr>
          <p:nvPr>
            <p:ph idx="1"/>
          </p:nvPr>
        </p:nvSpPr>
        <p:spPr>
          <a:xfrm>
            <a:off x="250825" y="260350"/>
            <a:ext cx="8642350" cy="5905500"/>
          </a:xfrm>
        </p:spPr>
        <p:txBody>
          <a:bodyPr/>
          <a:lstStyle/>
          <a:p>
            <a:pPr lvl="3"/>
            <a:r>
              <a:rPr lang="zh-CN" altLang="en-US" sz="1800" b="1" dirty="0"/>
              <a:t>合约规定，每份澳元合约都有最高利润上限，当达到这一利润水平时，合约自动终止。所以在澳元兑美元汇率高于</a:t>
            </a:r>
            <a:r>
              <a:rPr lang="en-US" altLang="zh-CN" sz="1800" b="1" dirty="0"/>
              <a:t>0.87 </a:t>
            </a:r>
            <a:r>
              <a:rPr lang="zh-CN" altLang="en-US" sz="1800" b="1" dirty="0"/>
              <a:t>时，中信泰富可以赚取差价，但如果该汇率低于</a:t>
            </a:r>
            <a:r>
              <a:rPr lang="en-US" altLang="zh-CN" sz="1800" b="1" dirty="0"/>
              <a:t>0.87</a:t>
            </a:r>
            <a:r>
              <a:rPr lang="zh-CN" altLang="en-US" sz="1800" b="1" dirty="0"/>
              <a:t>，却没有自动终止协议，中信泰富必须不断以高汇率接盘，理论上亏损可以无限大。中信泰富披露，该公司持有的澳元合约到期日为</a:t>
            </a:r>
            <a:r>
              <a:rPr lang="en-US" altLang="zh-CN" sz="1800" b="1" dirty="0"/>
              <a:t>2010</a:t>
            </a:r>
            <a:r>
              <a:rPr lang="zh-CN" altLang="en-US" sz="1800" b="1" dirty="0"/>
              <a:t>年</a:t>
            </a:r>
            <a:r>
              <a:rPr lang="en-US" altLang="zh-CN" sz="1800" b="1" dirty="0"/>
              <a:t>10 </a:t>
            </a:r>
            <a:r>
              <a:rPr lang="zh-CN" altLang="en-US" sz="1800" b="1" dirty="0"/>
              <a:t>月，当每份合约达到</a:t>
            </a:r>
            <a:r>
              <a:rPr lang="en-US" altLang="zh-CN" sz="1800" b="1" dirty="0"/>
              <a:t>150 </a:t>
            </a:r>
            <a:r>
              <a:rPr lang="zh-CN" altLang="en-US" sz="1800" b="1" dirty="0"/>
              <a:t>万美元～ </a:t>
            </a:r>
            <a:r>
              <a:rPr lang="en-US" altLang="zh-CN" sz="1800" b="1" dirty="0"/>
              <a:t>700 </a:t>
            </a:r>
            <a:r>
              <a:rPr lang="zh-CN" altLang="en-US" sz="1800" b="1" dirty="0"/>
              <a:t>万美元的最高利润时，合约终止。中信泰富手中所有的澳元合约加起来，最高利润总额仅为</a:t>
            </a:r>
            <a:r>
              <a:rPr lang="en-US" altLang="zh-CN" sz="1800" b="1" dirty="0"/>
              <a:t>5150 </a:t>
            </a:r>
            <a:r>
              <a:rPr lang="zh-CN" altLang="en-US" sz="1800" b="1" dirty="0"/>
              <a:t>万美元，约合</a:t>
            </a:r>
            <a:r>
              <a:rPr lang="en-US" altLang="zh-CN" sz="1800" b="1" dirty="0"/>
              <a:t>4 </a:t>
            </a:r>
            <a:r>
              <a:rPr lang="zh-CN" altLang="en-US" sz="1800" b="1" dirty="0"/>
              <a:t>亿港元，即这些合约理论上的最高利润为</a:t>
            </a:r>
            <a:r>
              <a:rPr lang="en-US" altLang="zh-CN" sz="1800" b="1" dirty="0"/>
              <a:t>4 </a:t>
            </a:r>
            <a:r>
              <a:rPr lang="zh-CN" altLang="en-US" sz="1800" b="1" dirty="0"/>
              <a:t>亿港元。</a:t>
            </a:r>
            <a:r>
              <a:rPr lang="zh-CN" altLang="en-US" sz="1800" b="1" dirty="0">
                <a:solidFill>
                  <a:srgbClr val="C00000"/>
                </a:solidFill>
              </a:rPr>
              <a:t>但是，只要合约不中止，中信泰富的澳元合约所需要接受的澳元总额却高达</a:t>
            </a:r>
            <a:r>
              <a:rPr lang="en-US" altLang="zh-CN" sz="1800" b="1" dirty="0">
                <a:solidFill>
                  <a:srgbClr val="C00000"/>
                </a:solidFill>
              </a:rPr>
              <a:t>90.5 </a:t>
            </a:r>
            <a:r>
              <a:rPr lang="zh-CN" altLang="en-US" sz="1800" b="1" dirty="0">
                <a:solidFill>
                  <a:srgbClr val="C00000"/>
                </a:solidFill>
              </a:rPr>
              <a:t>亿澳元，相当于超过</a:t>
            </a:r>
            <a:r>
              <a:rPr lang="en-US" altLang="zh-CN" sz="1800" b="1" dirty="0">
                <a:solidFill>
                  <a:srgbClr val="C00000"/>
                </a:solidFill>
              </a:rPr>
              <a:t>485</a:t>
            </a:r>
            <a:r>
              <a:rPr lang="zh-CN" altLang="en-US" sz="1800" b="1" dirty="0">
                <a:solidFill>
                  <a:srgbClr val="C00000"/>
                </a:solidFill>
              </a:rPr>
              <a:t>亿港元！只要澳元兑美元不断贬值，中信泰富就必须不断高位接货，直到接获总量达</a:t>
            </a:r>
            <a:r>
              <a:rPr lang="en-US" altLang="zh-CN" sz="1800" b="1" dirty="0">
                <a:solidFill>
                  <a:srgbClr val="C00000"/>
                </a:solidFill>
              </a:rPr>
              <a:t>90.5 </a:t>
            </a:r>
            <a:r>
              <a:rPr lang="zh-CN" altLang="en-US" sz="1800" b="1" dirty="0">
                <a:solidFill>
                  <a:srgbClr val="C00000"/>
                </a:solidFill>
              </a:rPr>
              <a:t>亿澳元为止</a:t>
            </a:r>
            <a:r>
              <a:rPr lang="zh-CN" altLang="en-US" sz="1800" b="1" dirty="0"/>
              <a:t>。</a:t>
            </a:r>
            <a:endParaRPr lang="en-US" altLang="zh-CN" sz="1800" b="1" dirty="0"/>
          </a:p>
          <a:p>
            <a:pPr lvl="3"/>
            <a:r>
              <a:rPr lang="zh-CN" altLang="en-US" sz="1800" b="1" dirty="0"/>
              <a:t>而双币合约则更加复杂，按规定，中信泰富必须以</a:t>
            </a:r>
            <a:r>
              <a:rPr lang="en-US" altLang="zh-CN" sz="1800" b="1" dirty="0"/>
              <a:t>0.87</a:t>
            </a:r>
            <a:r>
              <a:rPr lang="zh-CN" altLang="en-US" sz="1800" b="1" dirty="0"/>
              <a:t>的澳元兑美元的汇率、或者</a:t>
            </a:r>
            <a:r>
              <a:rPr lang="en-US" altLang="zh-CN" sz="1800" b="1" dirty="0"/>
              <a:t>1.44 </a:t>
            </a:r>
            <a:r>
              <a:rPr lang="zh-CN" altLang="en-US" sz="1800" b="1" dirty="0"/>
              <a:t>的欧元兑美元汇率，按照表现更弱的一方来接盘澳元或者欧元，直到</a:t>
            </a:r>
            <a:r>
              <a:rPr lang="en-US" altLang="zh-CN" sz="1800" b="1" dirty="0"/>
              <a:t>2010</a:t>
            </a:r>
            <a:r>
              <a:rPr lang="zh-CN" altLang="en-US" sz="1800" b="1" dirty="0"/>
              <a:t>年</a:t>
            </a:r>
            <a:r>
              <a:rPr lang="en-US" altLang="zh-CN" sz="1800" b="1" dirty="0"/>
              <a:t>7 </a:t>
            </a:r>
            <a:r>
              <a:rPr lang="zh-CN" altLang="en-US" sz="1800" b="1" dirty="0"/>
              <a:t>月；而人民币合约则参考美元兑人民币汇率</a:t>
            </a:r>
            <a:r>
              <a:rPr lang="en-US" altLang="zh-CN" sz="1800" b="1" dirty="0"/>
              <a:t>6.84</a:t>
            </a:r>
            <a:r>
              <a:rPr lang="zh-CN" altLang="en-US" sz="1800" b="1" dirty="0"/>
              <a:t>计算盈亏。在这些合约之下，中信泰富所有的合约加起来可能获得的最高收益还不到</a:t>
            </a:r>
            <a:r>
              <a:rPr lang="en-US" altLang="zh-CN" sz="1800" b="1" dirty="0"/>
              <a:t>4.3 </a:t>
            </a:r>
            <a:r>
              <a:rPr lang="zh-CN" altLang="en-US" sz="1800" b="1" dirty="0"/>
              <a:t>亿港元，但接盘外币的数量却超过</a:t>
            </a:r>
            <a:r>
              <a:rPr lang="en-US" altLang="zh-CN" sz="1800" b="1" dirty="0"/>
              <a:t>500 </a:t>
            </a:r>
            <a:r>
              <a:rPr lang="zh-CN" altLang="en-US" sz="1800" b="1" dirty="0"/>
              <a:t>亿港元！</a:t>
            </a:r>
          </a:p>
        </p:txBody>
      </p:sp>
      <p:sp>
        <p:nvSpPr>
          <p:cNvPr id="4" name="日期占位符 3"/>
          <p:cNvSpPr>
            <a:spLocks noGrp="1"/>
          </p:cNvSpPr>
          <p:nvPr>
            <p:ph type="dt" sz="quarter" idx="10"/>
          </p:nvPr>
        </p:nvSpPr>
        <p:spPr/>
        <p:txBody>
          <a:bodyPr/>
          <a:lstStyle/>
          <a:p>
            <a:pPr>
              <a:defRPr/>
            </a:pPr>
            <a:fld id="{60DDA882-5672-43F0-901A-C45263B55155}" type="datetime1">
              <a:rPr lang="zh-CN" altLang="en-US" smtClean="0"/>
              <a:t>2026/3/30</a:t>
            </a:fld>
            <a:endParaRPr lang="zh-CN" altLang="en-US"/>
          </a:p>
        </p:txBody>
      </p:sp>
      <p:sp>
        <p:nvSpPr>
          <p:cNvPr id="79876"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AFAA6B10-CB0B-4535-A3F4-056248F3DD71}" type="slidenum">
              <a:rPr lang="zh-CN" altLang="en-US" sz="1100" smtClean="0">
                <a:solidFill>
                  <a:srgbClr val="636363"/>
                </a:solidFill>
                <a:latin typeface="Franklin Gothic Book" panose="020B0503020102020204" pitchFamily="34" charset="0"/>
                <a:ea typeface="黑体" panose="02010609060101010101" pitchFamily="49" charset="-122"/>
              </a:rPr>
              <a:t>53</a:t>
            </a:fld>
            <a:endParaRPr lang="zh-CN" altLang="en-US" sz="1100">
              <a:solidFill>
                <a:srgbClr val="636363"/>
              </a:solidFill>
              <a:latin typeface="Franklin Gothic Book" panose="020B0503020102020204" pitchFamily="34" charset="0"/>
              <a:ea typeface="黑体" panose="02010609060101010101" pitchFamily="49"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内容占位符 2"/>
          <p:cNvSpPr>
            <a:spLocks noGrp="1"/>
          </p:cNvSpPr>
          <p:nvPr>
            <p:ph idx="1"/>
          </p:nvPr>
        </p:nvSpPr>
        <p:spPr>
          <a:xfrm>
            <a:off x="323850" y="260350"/>
            <a:ext cx="8640763" cy="6121400"/>
          </a:xfrm>
        </p:spPr>
        <p:txBody>
          <a:bodyPr/>
          <a:lstStyle/>
          <a:p>
            <a:pPr lvl="1">
              <a:defRPr/>
            </a:pPr>
            <a:r>
              <a:rPr lang="en-US" altLang="zh-CN" sz="2700" b="1" dirty="0">
                <a:solidFill>
                  <a:srgbClr val="0000FF"/>
                </a:solidFill>
                <a:latin typeface="+mn-ea"/>
              </a:rPr>
              <a:t>Accumulator</a:t>
            </a:r>
            <a:r>
              <a:rPr lang="zh-CN" altLang="en-US" sz="2700" b="1" dirty="0">
                <a:solidFill>
                  <a:srgbClr val="0000FF"/>
                </a:solidFill>
                <a:latin typeface="+mn-ea"/>
              </a:rPr>
              <a:t>击倒中信泰富的原因</a:t>
            </a:r>
            <a:endParaRPr lang="en-US" altLang="zh-CN" sz="2700" b="1" dirty="0">
              <a:solidFill>
                <a:srgbClr val="0000FF"/>
              </a:solidFill>
              <a:latin typeface="+mn-ea"/>
            </a:endParaRPr>
          </a:p>
          <a:p>
            <a:pPr lvl="2">
              <a:defRPr/>
            </a:pPr>
            <a:r>
              <a:rPr lang="zh-CN" altLang="en-US" sz="2000" b="1" dirty="0"/>
              <a:t>外部原因：澳元汇率波动</a:t>
            </a:r>
          </a:p>
          <a:p>
            <a:pPr lvl="3">
              <a:defRPr/>
            </a:pPr>
            <a:r>
              <a:rPr lang="zh-CN" altLang="en-US" sz="1600" b="1" dirty="0"/>
              <a:t>这起外汇杠杆交易直接原因是由于澳元的走高而引发的。由于未来有兑换澳元的需要，为规避汇价继续上升的风险，中信泰富签订了澳元累计目标可赎回远期合约，以及每日累计澳元远期合约。但从</a:t>
            </a:r>
            <a:r>
              <a:rPr lang="en-US" altLang="zh-CN" sz="1600" b="1" dirty="0"/>
              <a:t>2008</a:t>
            </a:r>
            <a:r>
              <a:rPr lang="zh-CN" altLang="en-US" sz="1600" b="1" dirty="0"/>
              <a:t>年</a:t>
            </a:r>
            <a:r>
              <a:rPr lang="en-US" altLang="zh-CN" sz="1600" b="1" dirty="0"/>
              <a:t>7</a:t>
            </a:r>
            <a:r>
              <a:rPr lang="zh-CN" altLang="en-US" sz="1600" b="1" dirty="0"/>
              <a:t>月下旬开始，国际货币市场出现异动，澳元兑美元掉头下跌。此前市场普遍认为澳元会升值，用远期合约锁定收益是合理的，因为这样做比市场现价低，而且留有超过</a:t>
            </a:r>
            <a:r>
              <a:rPr lang="en-US" altLang="zh-CN" sz="1600" b="1" dirty="0"/>
              <a:t>10</a:t>
            </a:r>
            <a:r>
              <a:rPr lang="zh-CN" altLang="en-US" sz="1600" b="1" dirty="0"/>
              <a:t>％的空间。但金融危机使美元升值，在长达</a:t>
            </a:r>
            <a:r>
              <a:rPr lang="en-US" altLang="zh-CN" sz="1600" b="1" dirty="0"/>
              <a:t>3</a:t>
            </a:r>
            <a:r>
              <a:rPr lang="zh-CN" altLang="en-US" sz="1600" b="1" dirty="0"/>
              <a:t>个多月的跌势中，中信泰富却没有做对冲并及时停止交易，导致巨额受损，这说明在做远期合约时对合约的时间、汇率的走势判断上应给自己留有余地，签订单一方向性的合约不可取，应增强风险防范意识。</a:t>
            </a:r>
            <a:endParaRPr lang="en-US" altLang="zh-CN" sz="1600" b="1" dirty="0"/>
          </a:p>
          <a:p>
            <a:pPr lvl="2">
              <a:defRPr/>
            </a:pPr>
            <a:r>
              <a:rPr lang="zh-CN" altLang="en-US" sz="2000" b="1" dirty="0"/>
              <a:t>直接原因：外汇衍生品投机行为</a:t>
            </a:r>
          </a:p>
          <a:p>
            <a:pPr lvl="3">
              <a:defRPr/>
            </a:pPr>
            <a:r>
              <a:rPr lang="zh-CN" altLang="en-US" sz="1600" b="1" dirty="0"/>
              <a:t>据报道，中信泰富在</a:t>
            </a:r>
            <a:r>
              <a:rPr lang="en-US" altLang="zh-CN" sz="1600" b="1" dirty="0"/>
              <a:t>2008</a:t>
            </a:r>
            <a:r>
              <a:rPr lang="zh-CN" altLang="en-US" sz="1600" b="1" dirty="0"/>
              <a:t>年</a:t>
            </a:r>
            <a:r>
              <a:rPr lang="en-US" altLang="zh-CN" sz="1600" b="1" dirty="0"/>
              <a:t>7</a:t>
            </a:r>
            <a:r>
              <a:rPr lang="zh-CN" altLang="en-US" sz="1600" b="1" dirty="0"/>
              <a:t>月的前三周内，签订</a:t>
            </a:r>
            <a:r>
              <a:rPr lang="en-US" altLang="zh-CN" sz="1600" b="1" dirty="0"/>
              <a:t>10</a:t>
            </a:r>
            <a:r>
              <a:rPr lang="zh-CN" altLang="en-US" sz="1600" b="1" dirty="0"/>
              <a:t>多份合约。当澳元兑美元的价格走势对其有利时，最多需买</a:t>
            </a:r>
            <a:r>
              <a:rPr lang="en-US" altLang="zh-CN" sz="1600" b="1" dirty="0"/>
              <a:t>36</a:t>
            </a:r>
            <a:r>
              <a:rPr lang="zh-CN" altLang="en-US" sz="1600" b="1" dirty="0"/>
              <a:t>亿，而当价格大幅下跌时，则需要购入最多</a:t>
            </a:r>
            <a:r>
              <a:rPr lang="en-US" altLang="zh-CN" sz="1600" b="1" dirty="0"/>
              <a:t>90</a:t>
            </a:r>
            <a:r>
              <a:rPr lang="zh-CN" altLang="en-US" sz="1600" b="1" dirty="0"/>
              <a:t>亿澳元。而中信泰富的真实澳元需求只有</a:t>
            </a:r>
            <a:r>
              <a:rPr lang="en-US" altLang="zh-CN" sz="1600" b="1" dirty="0"/>
              <a:t>30</a:t>
            </a:r>
            <a:r>
              <a:rPr lang="zh-CN" altLang="en-US" sz="1600" b="1" dirty="0"/>
              <a:t>个亿，说明有投机的嫌疑。</a:t>
            </a:r>
          </a:p>
        </p:txBody>
      </p:sp>
      <p:sp>
        <p:nvSpPr>
          <p:cNvPr id="4" name="日期占位符 3"/>
          <p:cNvSpPr>
            <a:spLocks noGrp="1"/>
          </p:cNvSpPr>
          <p:nvPr>
            <p:ph type="dt" sz="quarter" idx="10"/>
          </p:nvPr>
        </p:nvSpPr>
        <p:spPr/>
        <p:txBody>
          <a:bodyPr/>
          <a:lstStyle/>
          <a:p>
            <a:pPr>
              <a:defRPr/>
            </a:pPr>
            <a:fld id="{60DDA882-5672-43F0-901A-C45263B55155}" type="datetime1">
              <a:rPr lang="zh-CN" altLang="en-US" smtClean="0"/>
              <a:t>2026/3/30</a:t>
            </a:fld>
            <a:endParaRPr lang="zh-CN" altLang="en-US"/>
          </a:p>
        </p:txBody>
      </p:sp>
      <p:sp>
        <p:nvSpPr>
          <p:cNvPr id="81924"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5487066D-6719-40C0-AD31-DEE295725A74}" type="slidenum">
              <a:rPr lang="zh-CN" altLang="en-US" sz="1100" smtClean="0">
                <a:solidFill>
                  <a:srgbClr val="636363"/>
                </a:solidFill>
                <a:latin typeface="Franklin Gothic Book" panose="020B0503020102020204" pitchFamily="34" charset="0"/>
                <a:ea typeface="黑体" panose="02010609060101010101" pitchFamily="49" charset="-122"/>
              </a:rPr>
              <a:t>54</a:t>
            </a:fld>
            <a:endParaRPr lang="zh-CN" altLang="en-US" sz="1100">
              <a:solidFill>
                <a:srgbClr val="636363"/>
              </a:solidFill>
              <a:latin typeface="Franklin Gothic Book" panose="020B0503020102020204" pitchFamily="34" charset="0"/>
              <a:ea typeface="黑体" panose="02010609060101010101" pitchFamily="49"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内容占位符 2"/>
          <p:cNvSpPr>
            <a:spLocks noGrp="1"/>
          </p:cNvSpPr>
          <p:nvPr>
            <p:ph idx="1"/>
          </p:nvPr>
        </p:nvSpPr>
        <p:spPr>
          <a:xfrm>
            <a:off x="107950" y="115888"/>
            <a:ext cx="8856663" cy="6481762"/>
          </a:xfrm>
        </p:spPr>
        <p:txBody>
          <a:bodyPr/>
          <a:lstStyle/>
          <a:p>
            <a:pPr lvl="2"/>
            <a:r>
              <a:rPr lang="zh-CN" altLang="en-US" sz="2000" b="1" dirty="0"/>
              <a:t>间接原因：合约陷阱</a:t>
            </a:r>
            <a:endParaRPr lang="en-US" altLang="zh-CN" sz="2000" b="1" dirty="0"/>
          </a:p>
          <a:p>
            <a:pPr lvl="3"/>
            <a:r>
              <a:rPr lang="zh-CN" altLang="en-US" sz="1600" b="1" dirty="0"/>
              <a:t>一是目标错位。</a:t>
            </a:r>
            <a:endParaRPr lang="en-US" altLang="zh-CN" sz="1600" b="1" dirty="0"/>
          </a:p>
          <a:p>
            <a:pPr lvl="4"/>
            <a:r>
              <a:rPr lang="zh-CN" altLang="en-US" sz="1800" b="1" dirty="0"/>
              <a:t>作为未来外汇需求的套保，其目标是锁定购买澳元的成本，也就是最小化澳元波动的风险，但其签订的</a:t>
            </a:r>
            <a:r>
              <a:rPr lang="en-US" altLang="zh-CN" sz="1800" b="1" dirty="0"/>
              <a:t>Accumulator</a:t>
            </a:r>
            <a:r>
              <a:rPr lang="zh-CN" altLang="en-US" sz="1800" b="1" dirty="0"/>
              <a:t>合约的目标函数却是最大化利润，对风险没有任何约束。换言之，中信泰富的风险是完全敞开的。</a:t>
            </a:r>
          </a:p>
          <a:p>
            <a:pPr lvl="3"/>
            <a:r>
              <a:rPr lang="zh-CN" altLang="en-US" sz="1600" b="1" dirty="0"/>
              <a:t>二是工具错选。</a:t>
            </a:r>
            <a:endParaRPr lang="en-US" altLang="zh-CN" sz="1600" b="1" dirty="0"/>
          </a:p>
          <a:p>
            <a:pPr lvl="4"/>
            <a:r>
              <a:rPr lang="en-US" altLang="zh-CN" sz="1800" b="1" dirty="0"/>
              <a:t>Accumulator</a:t>
            </a:r>
            <a:r>
              <a:rPr lang="zh-CN" altLang="en-US" sz="1800" b="1" dirty="0"/>
              <a:t>不是用来套期保值的，而是一个投机产品。在很多情况下，通过对远期、期货、互换、期权等进行组合，也可以达到企业特定的套期保值需求，而不必通过</a:t>
            </a:r>
            <a:r>
              <a:rPr lang="en-US" altLang="zh-CN" sz="1800" b="1" dirty="0"/>
              <a:t>Accumulator</a:t>
            </a:r>
            <a:r>
              <a:rPr lang="zh-CN" altLang="en-US" sz="1800" b="1" dirty="0"/>
              <a:t>。</a:t>
            </a:r>
          </a:p>
          <a:p>
            <a:pPr lvl="3"/>
            <a:r>
              <a:rPr lang="zh-CN" altLang="en-US" sz="1600" b="1" dirty="0"/>
              <a:t>三是对手欺诈。</a:t>
            </a:r>
            <a:endParaRPr lang="en-US" altLang="zh-CN" sz="1600" b="1" dirty="0"/>
          </a:p>
          <a:p>
            <a:pPr lvl="4"/>
            <a:r>
              <a:rPr lang="zh-CN" altLang="en-US" sz="1800" b="1" dirty="0"/>
              <a:t>花旗银行香港分行、渣打银行、汇丰银行、德意志银行等利用他们的定价优势，恶意欺诈，在合同签订之时，中信泰富就已经完全输了。在最理想的情况下，中信泰富最大盈利</a:t>
            </a:r>
            <a:r>
              <a:rPr lang="en-US" altLang="zh-CN" sz="1800" b="1" dirty="0"/>
              <a:t>5150</a:t>
            </a:r>
            <a:r>
              <a:rPr lang="zh-CN" altLang="en-US" sz="1800" b="1" dirty="0"/>
              <a:t>万美元，但是因为定价能力不对等，签订合同时，中信泰富就已经亏了</a:t>
            </a:r>
            <a:r>
              <a:rPr lang="en-US" altLang="zh-CN" sz="1800" b="1" dirty="0"/>
              <a:t>1</a:t>
            </a:r>
            <a:r>
              <a:rPr lang="zh-CN" altLang="en-US" sz="1800" b="1" dirty="0"/>
              <a:t>亿美元。</a:t>
            </a:r>
          </a:p>
          <a:p>
            <a:pPr lvl="2"/>
            <a:r>
              <a:rPr lang="zh-CN" altLang="en-US" sz="2000" b="1" dirty="0"/>
              <a:t>根本原因：内部监控制度出现问题</a:t>
            </a:r>
            <a:endParaRPr lang="en-US" altLang="zh-CN" sz="2000" b="1" dirty="0"/>
          </a:p>
          <a:p>
            <a:pPr lvl="4"/>
            <a:r>
              <a:rPr lang="zh-CN" altLang="en-US" sz="1800" b="1" dirty="0"/>
              <a:t>据中信泰富审核委员会的调查，此事并不牵涉欺诈或其他不法行为，而是财务董事未遵守集团对冲风险政策，且在进行交易前未按规定取得主席批准，超越了其权限所为。显然，风险控制关系到公司的治理结构，治理机制若不健全，本身就是企业的一大风险源。</a:t>
            </a:r>
          </a:p>
        </p:txBody>
      </p:sp>
      <p:sp>
        <p:nvSpPr>
          <p:cNvPr id="4" name="日期占位符 3"/>
          <p:cNvSpPr>
            <a:spLocks noGrp="1"/>
          </p:cNvSpPr>
          <p:nvPr>
            <p:ph type="dt" sz="quarter" idx="10"/>
          </p:nvPr>
        </p:nvSpPr>
        <p:spPr/>
        <p:txBody>
          <a:bodyPr/>
          <a:lstStyle/>
          <a:p>
            <a:pPr>
              <a:defRPr/>
            </a:pPr>
            <a:fld id="{60DDA882-5672-43F0-901A-C45263B55155}" type="datetime1">
              <a:rPr lang="zh-CN" altLang="en-US" smtClean="0"/>
              <a:t>2026/3/30</a:t>
            </a:fld>
            <a:endParaRPr lang="zh-CN" altLang="en-US"/>
          </a:p>
        </p:txBody>
      </p:sp>
      <p:sp>
        <p:nvSpPr>
          <p:cNvPr id="82948"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spcBef>
                <a:spcPct val="0"/>
              </a:spcBef>
              <a:buClrTx/>
              <a:buSzTx/>
              <a:buFontTx/>
              <a:buNone/>
            </a:pPr>
            <a:fld id="{EC9F11E4-EBAE-4424-9E08-645DADBD23F8}" type="slidenum">
              <a:rPr lang="zh-CN" altLang="en-US" sz="1100" smtClean="0">
                <a:solidFill>
                  <a:srgbClr val="636363"/>
                </a:solidFill>
                <a:latin typeface="Franklin Gothic Book" panose="020B0503020102020204" pitchFamily="34" charset="0"/>
                <a:ea typeface="黑体" panose="02010609060101010101" pitchFamily="49" charset="-122"/>
              </a:rPr>
              <a:t>55</a:t>
            </a:fld>
            <a:endParaRPr lang="zh-CN" altLang="en-US" sz="1100">
              <a:solidFill>
                <a:srgbClr val="636363"/>
              </a:solidFill>
              <a:latin typeface="Franklin Gothic Book" panose="020B0503020102020204" pitchFamily="34" charset="0"/>
              <a:ea typeface="黑体" panose="02010609060101010101" pitchFamily="49"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内容占位符 2"/>
          <p:cNvSpPr>
            <a:spLocks noGrp="1"/>
          </p:cNvSpPr>
          <p:nvPr>
            <p:ph idx="1"/>
          </p:nvPr>
        </p:nvSpPr>
        <p:spPr>
          <a:xfrm>
            <a:off x="395288" y="476672"/>
            <a:ext cx="8229600" cy="5766966"/>
          </a:xfrm>
        </p:spPr>
        <p:txBody>
          <a:bodyPr/>
          <a:lstStyle/>
          <a:p>
            <a:r>
              <a:rPr lang="en-US" altLang="zh-CN" sz="2800" b="1" dirty="0">
                <a:solidFill>
                  <a:srgbClr val="0000FF"/>
                </a:solidFill>
                <a:latin typeface="黑体" panose="02010609060101010101" pitchFamily="49" charset="-122"/>
                <a:ea typeface="黑体" panose="02010609060101010101" pitchFamily="49" charset="-122"/>
              </a:rPr>
              <a:t>3.2.4 </a:t>
            </a:r>
            <a:r>
              <a:rPr lang="zh-CN" altLang="en-US" sz="2800" b="1" dirty="0">
                <a:solidFill>
                  <a:srgbClr val="0000FF"/>
                </a:solidFill>
                <a:latin typeface="黑体" panose="02010609060101010101" pitchFamily="49" charset="-122"/>
                <a:ea typeface="黑体" panose="02010609060101010101" pitchFamily="49" charset="-122"/>
              </a:rPr>
              <a:t>套期会计准则与会计信息质量</a:t>
            </a:r>
            <a:endParaRPr lang="en-US" altLang="zh-CN" sz="2800" b="1" dirty="0">
              <a:latin typeface="楷体" panose="02010609060101010101" pitchFamily="49" charset="-122"/>
              <a:ea typeface="楷体" panose="02010609060101010101" pitchFamily="49" charset="-122"/>
            </a:endParaRPr>
          </a:p>
          <a:p>
            <a:pPr lvl="1"/>
            <a:r>
              <a:rPr lang="zh-CN" altLang="en-US" sz="2400" b="1" dirty="0">
                <a:latin typeface="楷体" panose="02010609060101010101" pitchFamily="49" charset="-122"/>
                <a:ea typeface="楷体" panose="02010609060101010101" pitchFamily="49" charset="-122"/>
              </a:rPr>
              <a:t>刘浩等，“</a:t>
            </a:r>
            <a:r>
              <a:rPr lang="zh-CN" altLang="zh-CN" sz="2400" b="1" dirty="0">
                <a:latin typeface="楷体" panose="02010609060101010101" pitchFamily="49" charset="-122"/>
                <a:ea typeface="楷体" panose="02010609060101010101" pitchFamily="49" charset="-122"/>
              </a:rPr>
              <a:t>套期保值准则与会计信息质量——来自中国上市公司的经验证据</a:t>
            </a:r>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中国会计评论</a:t>
            </a:r>
            <a:r>
              <a:rPr lang="en-US" altLang="zh-CN" sz="2400" b="1" dirty="0">
                <a:latin typeface="楷体" panose="02010609060101010101" pitchFamily="49" charset="-122"/>
                <a:ea typeface="楷体" panose="02010609060101010101" pitchFamily="49" charset="-122"/>
              </a:rPr>
              <a:t>》2013</a:t>
            </a:r>
            <a:r>
              <a:rPr lang="zh-CN" altLang="en-US" sz="2400" b="1" dirty="0">
                <a:latin typeface="楷体" panose="02010609060101010101" pitchFamily="49" charset="-122"/>
                <a:ea typeface="楷体" panose="02010609060101010101" pitchFamily="49" charset="-122"/>
              </a:rPr>
              <a:t>年第</a:t>
            </a:r>
            <a:r>
              <a:rPr lang="en-US" altLang="zh-CN" sz="2400" b="1" dirty="0">
                <a:latin typeface="楷体" panose="02010609060101010101" pitchFamily="49" charset="-122"/>
                <a:ea typeface="楷体" panose="02010609060101010101" pitchFamily="49" charset="-122"/>
              </a:rPr>
              <a:t>2</a:t>
            </a:r>
            <a:r>
              <a:rPr lang="zh-CN" altLang="en-US" sz="2400" b="1" dirty="0">
                <a:latin typeface="楷体" panose="02010609060101010101" pitchFamily="49" charset="-122"/>
                <a:ea typeface="楷体" panose="02010609060101010101" pitchFamily="49" charset="-122"/>
              </a:rPr>
              <a:t>期。</a:t>
            </a:r>
            <a:endParaRPr lang="zh-CN" altLang="zh-CN" sz="2400" b="1" dirty="0">
              <a:latin typeface="楷体" panose="02010609060101010101" pitchFamily="49" charset="-122"/>
              <a:ea typeface="楷体" panose="02010609060101010101" pitchFamily="49" charset="-122"/>
            </a:endParaRPr>
          </a:p>
          <a:p>
            <a:pPr lvl="2"/>
            <a:r>
              <a:rPr lang="zh-CN" altLang="en-US" b="1" dirty="0"/>
              <a:t>一个案例</a:t>
            </a:r>
            <a:endParaRPr lang="en-US" altLang="zh-CN" b="1" dirty="0"/>
          </a:p>
          <a:p>
            <a:pPr lvl="3"/>
            <a:r>
              <a:rPr lang="zh-CN" altLang="zh-CN" b="1" dirty="0">
                <a:latin typeface="楷体" panose="02010609060101010101" pitchFamily="49" charset="-122"/>
                <a:ea typeface="楷体" panose="02010609060101010101" pitchFamily="49" charset="-122"/>
              </a:rPr>
              <a:t>云南铜业（股票代码</a:t>
            </a:r>
            <a:r>
              <a:rPr lang="zh-CN" altLang="en-US" b="1" dirty="0">
                <a:latin typeface="楷体" panose="02010609060101010101" pitchFamily="49" charset="-122"/>
                <a:ea typeface="楷体" panose="02010609060101010101" pitchFamily="49" charset="-122"/>
              </a:rPr>
              <a:t>：</a:t>
            </a:r>
            <a:r>
              <a:rPr lang="en-US" altLang="zh-CN" b="1" dirty="0">
                <a:latin typeface="楷体" panose="02010609060101010101" pitchFamily="49" charset="-122"/>
                <a:ea typeface="楷体" panose="02010609060101010101" pitchFamily="49" charset="-122"/>
              </a:rPr>
              <a:t>000878</a:t>
            </a:r>
            <a:r>
              <a:rPr lang="zh-CN" altLang="en-US" b="1" dirty="0">
                <a:latin typeface="楷体" panose="02010609060101010101" pitchFamily="49" charset="-122"/>
                <a:ea typeface="楷体" panose="02010609060101010101" pitchFamily="49" charset="-122"/>
              </a:rPr>
              <a:t>）</a:t>
            </a:r>
            <a:r>
              <a:rPr lang="zh-CN" altLang="zh-CN" b="1" dirty="0">
                <a:latin typeface="楷体" panose="02010609060101010101" pitchFamily="49" charset="-122"/>
                <a:ea typeface="楷体" panose="02010609060101010101" pitchFamily="49" charset="-122"/>
              </a:rPr>
              <a:t>是中国铜冶炼和铜加工规模最大的企业之一，主要生产和销售电解铜及其加工品。</a:t>
            </a:r>
            <a:r>
              <a:rPr lang="en-US" altLang="zh-CN" b="1" dirty="0">
                <a:latin typeface="楷体" panose="02010609060101010101" pitchFamily="49" charset="-122"/>
                <a:ea typeface="楷体" panose="02010609060101010101" pitchFamily="49" charset="-122"/>
              </a:rPr>
              <a:t>2011</a:t>
            </a:r>
            <a:r>
              <a:rPr lang="zh-CN" altLang="zh-CN" b="1" dirty="0">
                <a:latin typeface="楷体" panose="02010609060101010101" pitchFamily="49" charset="-122"/>
                <a:ea typeface="楷体" panose="02010609060101010101" pitchFamily="49" charset="-122"/>
              </a:rPr>
              <a:t>年底总资产</a:t>
            </a:r>
            <a:r>
              <a:rPr lang="en-US" altLang="zh-CN" b="1" dirty="0">
                <a:latin typeface="楷体" panose="02010609060101010101" pitchFamily="49" charset="-122"/>
                <a:ea typeface="楷体" panose="02010609060101010101" pitchFamily="49" charset="-122"/>
              </a:rPr>
              <a:t>306</a:t>
            </a:r>
            <a:r>
              <a:rPr lang="zh-CN" altLang="zh-CN" b="1" dirty="0">
                <a:latin typeface="楷体" panose="02010609060101010101" pitchFamily="49" charset="-122"/>
                <a:ea typeface="楷体" panose="02010609060101010101" pitchFamily="49" charset="-122"/>
              </a:rPr>
              <a:t>亿元，净资产</a:t>
            </a:r>
            <a:r>
              <a:rPr lang="en-US" altLang="zh-CN" b="1" dirty="0">
                <a:latin typeface="楷体" panose="02010609060101010101" pitchFamily="49" charset="-122"/>
                <a:ea typeface="楷体" panose="02010609060101010101" pitchFamily="49" charset="-122"/>
              </a:rPr>
              <a:t>81</a:t>
            </a:r>
            <a:r>
              <a:rPr lang="zh-CN" altLang="zh-CN" b="1" dirty="0">
                <a:latin typeface="楷体" panose="02010609060101010101" pitchFamily="49" charset="-122"/>
                <a:ea typeface="楷体" panose="02010609060101010101" pitchFamily="49" charset="-122"/>
              </a:rPr>
              <a:t>亿元，净利润为</a:t>
            </a:r>
            <a:r>
              <a:rPr lang="en-US" altLang="zh-CN" b="1" dirty="0">
                <a:latin typeface="楷体" panose="02010609060101010101" pitchFamily="49" charset="-122"/>
                <a:ea typeface="楷体" panose="02010609060101010101" pitchFamily="49" charset="-122"/>
              </a:rPr>
              <a:t>8.4</a:t>
            </a:r>
            <a:r>
              <a:rPr lang="zh-CN" altLang="zh-CN" b="1" dirty="0">
                <a:latin typeface="楷体" panose="02010609060101010101" pitchFamily="49" charset="-122"/>
                <a:ea typeface="楷体" panose="02010609060101010101" pitchFamily="49" charset="-122"/>
              </a:rPr>
              <a:t>亿元。公司所处的重有色金属冶炼业对于原材料价格较为敏感，为了避免商品价格波动带来的潜在损失，公司很早就开始了套期保值业务。在</a:t>
            </a:r>
            <a:r>
              <a:rPr lang="en-US" altLang="zh-CN" b="1" dirty="0">
                <a:latin typeface="楷体" panose="02010609060101010101" pitchFamily="49" charset="-122"/>
                <a:ea typeface="楷体" panose="02010609060101010101" pitchFamily="49" charset="-122"/>
              </a:rPr>
              <a:t>2001</a:t>
            </a:r>
            <a:r>
              <a:rPr lang="zh-CN" altLang="zh-CN" b="1" dirty="0">
                <a:latin typeface="楷体" panose="02010609060101010101" pitchFamily="49" charset="-122"/>
                <a:ea typeface="楷体" panose="02010609060101010101" pitchFamily="49" charset="-122"/>
              </a:rPr>
              <a:t>年报中，云南铜业已披露了期货的相关信息。</a:t>
            </a:r>
            <a:endParaRPr lang="en-US" altLang="zh-CN" b="1" dirty="0">
              <a:latin typeface="楷体" panose="02010609060101010101" pitchFamily="49" charset="-122"/>
              <a:ea typeface="楷体" panose="02010609060101010101" pitchFamily="49"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250825" y="1125538"/>
          <a:ext cx="8785225" cy="4603750"/>
        </p:xfrm>
        <a:graphic>
          <a:graphicData uri="http://schemas.openxmlformats.org/drawingml/2006/table">
            <a:tbl>
              <a:tblPr/>
              <a:tblGrid>
                <a:gridCol w="2376488">
                  <a:extLst>
                    <a:ext uri="{9D8B030D-6E8A-4147-A177-3AD203B41FA5}">
                      <a16:colId xmlns:a16="http://schemas.microsoft.com/office/drawing/2014/main" val="20000"/>
                    </a:ext>
                  </a:extLst>
                </a:gridCol>
                <a:gridCol w="188912">
                  <a:extLst>
                    <a:ext uri="{9D8B030D-6E8A-4147-A177-3AD203B41FA5}">
                      <a16:colId xmlns:a16="http://schemas.microsoft.com/office/drawing/2014/main" val="20001"/>
                    </a:ext>
                  </a:extLst>
                </a:gridCol>
                <a:gridCol w="3876675">
                  <a:extLst>
                    <a:ext uri="{9D8B030D-6E8A-4147-A177-3AD203B41FA5}">
                      <a16:colId xmlns:a16="http://schemas.microsoft.com/office/drawing/2014/main" val="20002"/>
                    </a:ext>
                  </a:extLst>
                </a:gridCol>
                <a:gridCol w="2343150">
                  <a:extLst>
                    <a:ext uri="{9D8B030D-6E8A-4147-A177-3AD203B41FA5}">
                      <a16:colId xmlns:a16="http://schemas.microsoft.com/office/drawing/2014/main" val="20003"/>
                    </a:ext>
                  </a:extLst>
                </a:gridCol>
              </a:tblGrid>
              <a:tr h="274638">
                <a:tc gridSpan="2">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endParaRPr kumimoji="0" lang="zh-CN" altLang="zh-CN" sz="1600" b="0"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089" marR="9089" marT="908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rPr>
                        <a:t>2010年</a:t>
                      </a:r>
                      <a:endParaRPr kumimoji="0" lang="zh-CN" altLang="zh-CN" sz="1600" b="1"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089" marR="9089" marT="908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rPr>
                        <a:t>2009年</a:t>
                      </a:r>
                      <a:endParaRPr kumimoji="0" lang="zh-CN" altLang="zh-CN" sz="1600" b="1"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089" marR="9089" marT="908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988">
                <a:tc gridSpan="4">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1" i="0" u="none" strike="noStrike" cap="none" normalizeH="0" baseline="0">
                          <a:ln>
                            <a:noFill/>
                          </a:ln>
                          <a:solidFill>
                            <a:srgbClr val="FF0000"/>
                          </a:solidFill>
                          <a:effectLst/>
                          <a:latin typeface="宋体" panose="02010600030101010101" pitchFamily="2" charset="-122"/>
                          <a:ea typeface="黑体" panose="02010609060101010101" pitchFamily="49" charset="-122"/>
                        </a:rPr>
                        <a:t>资产负债表项目</a:t>
                      </a:r>
                    </a:p>
                  </a:txBody>
                  <a:tcPr marL="9089" marR="9089" marT="9089"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798512">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1" i="0" u="none" strike="noStrike" cap="none" normalizeH="0" baseline="0">
                          <a:ln>
                            <a:noFill/>
                          </a:ln>
                          <a:solidFill>
                            <a:srgbClr val="000000"/>
                          </a:solidFill>
                          <a:effectLst/>
                          <a:latin typeface="楷体" panose="02010609060101010101" pitchFamily="49" charset="-122"/>
                          <a:ea typeface="楷体" panose="02010609060101010101" pitchFamily="49" charset="-122"/>
                        </a:rPr>
                        <a:t>衍生金融资产期末公允价值</a:t>
                      </a:r>
                    </a:p>
                  </a:txBody>
                  <a:tcPr marL="9089" marR="9089" marT="908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rPr>
                        <a:t>0</a:t>
                      </a:r>
                    </a:p>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rPr>
                        <a:t>（</a:t>
                      </a:r>
                      <a:r>
                        <a:rPr kumimoji="0" lang="en-US" altLang="zh-CN" sz="1600" b="1" i="0" u="none" strike="noStrike" cap="none" normalizeH="0" baseline="0">
                          <a:ln>
                            <a:noFill/>
                          </a:ln>
                          <a:solidFill>
                            <a:srgbClr val="0000FF"/>
                          </a:solidFill>
                          <a:effectLst/>
                          <a:latin typeface="宋体" panose="02010600030101010101" pitchFamily="2" charset="-122"/>
                          <a:ea typeface="宋体" panose="02010600030101010101" pitchFamily="2" charset="-122"/>
                        </a:rPr>
                        <a:t>公司说明：无持有不满足运用套期会计方法条件的指定为套期工具的期货合约所致</a:t>
                      </a: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rPr>
                        <a:t>）</a:t>
                      </a:r>
                      <a:endParaRPr kumimoji="0" lang="zh-CN" altLang="zh-CN" sz="1600" b="1"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089" marR="9089" marT="908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rPr>
                        <a:t>0.24亿</a:t>
                      </a:r>
                    </a:p>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rPr>
                        <a:t>（公司说明：衍生金融资产为期货交易保证金）</a:t>
                      </a:r>
                      <a:endParaRPr kumimoji="0" lang="zh-CN" altLang="zh-CN" sz="1600" b="1"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089" marR="9089" marT="908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gridSpan="4">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1" i="0" u="none" strike="noStrike" cap="none" normalizeH="0" baseline="0">
                          <a:ln>
                            <a:noFill/>
                          </a:ln>
                          <a:solidFill>
                            <a:srgbClr val="FF0000"/>
                          </a:solidFill>
                          <a:effectLst/>
                          <a:latin typeface="宋体" panose="02010600030101010101" pitchFamily="2" charset="-122"/>
                          <a:ea typeface="黑体" panose="02010609060101010101" pitchFamily="49" charset="-122"/>
                        </a:rPr>
                        <a:t>损益项目</a:t>
                      </a:r>
                    </a:p>
                  </a:txBody>
                  <a:tcPr marL="9089" marR="9089" marT="908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r h="534987">
                <a:tc gridSpan="2">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1" i="0" u="none" strike="noStrike" cap="none" normalizeH="0" baseline="0">
                          <a:ln>
                            <a:noFill/>
                          </a:ln>
                          <a:solidFill>
                            <a:srgbClr val="000000"/>
                          </a:solidFill>
                          <a:effectLst/>
                          <a:latin typeface="楷体" panose="02010609060101010101" pitchFamily="49" charset="-122"/>
                          <a:ea typeface="楷体" panose="02010609060101010101" pitchFamily="49" charset="-122"/>
                        </a:rPr>
                        <a:t>交易性金融资产持有期间取得的投资收益（或损失）</a:t>
                      </a:r>
                    </a:p>
                  </a:txBody>
                  <a:tcPr marL="9089" marR="9089" marT="9089"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CN"/>
                    </a:p>
                  </a:txBody>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rPr>
                        <a:t>0</a:t>
                      </a:r>
                      <a:endParaRPr kumimoji="0" lang="zh-CN" altLang="zh-CN" sz="1600" b="1"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089" marR="9089" marT="9089"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rPr>
                        <a:t>-</a:t>
                      </a:r>
                      <a:r>
                        <a:rPr kumimoji="0" lang="en-US" altLang="zh-CN" sz="1600" b="1" i="0" u="none" strike="noStrike" cap="none" normalizeH="0" baseline="0">
                          <a:ln>
                            <a:noFill/>
                          </a:ln>
                          <a:solidFill>
                            <a:srgbClr val="000000"/>
                          </a:solidFill>
                          <a:effectLst/>
                          <a:latin typeface="Times New Roman" panose="02020603050405020304" charset="0"/>
                          <a:ea typeface="宋体" panose="02010600030101010101" pitchFamily="2" charset="-122"/>
                        </a:rPr>
                        <a:t>0.32</a:t>
                      </a: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rPr>
                        <a:t>亿</a:t>
                      </a:r>
                      <a:endParaRPr kumimoji="0" lang="zh-CN" altLang="zh-CN" sz="1600" b="1"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089" marR="9089" marT="9089"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r h="274638">
                <a:tc gridSpan="2">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1" i="0" u="none" strike="noStrike" cap="none" normalizeH="0" baseline="0">
                          <a:ln>
                            <a:noFill/>
                          </a:ln>
                          <a:solidFill>
                            <a:srgbClr val="000000"/>
                          </a:solidFill>
                          <a:effectLst/>
                          <a:latin typeface="楷体" panose="02010609060101010101" pitchFamily="49" charset="-122"/>
                          <a:ea typeface="楷体" panose="02010609060101010101" pitchFamily="49" charset="-122"/>
                        </a:rPr>
                        <a:t>营业利润</a:t>
                      </a:r>
                    </a:p>
                  </a:txBody>
                  <a:tcPr marL="9089" marR="9089" marT="908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rPr>
                        <a:t>6.3亿</a:t>
                      </a:r>
                      <a:endParaRPr kumimoji="0" lang="zh-CN" altLang="zh-CN" sz="1600" b="1"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089" marR="9089" marT="908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rPr>
                        <a:t>4.9亿</a:t>
                      </a:r>
                      <a:endParaRPr kumimoji="0" lang="zh-CN" altLang="zh-CN" sz="1600" b="1"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089" marR="9089" marT="908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988">
                <a:tc gridSpan="2">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rgbClr val="FF0000"/>
                          </a:solidFill>
                          <a:effectLst/>
                          <a:latin typeface="宋体" panose="02010600030101010101" pitchFamily="2" charset="-122"/>
                          <a:ea typeface="黑体" panose="02010609060101010101" pitchFamily="49" charset="-122"/>
                        </a:rPr>
                        <a:t>综合收益项目</a:t>
                      </a:r>
                    </a:p>
                  </a:txBody>
                  <a:tcPr marL="9089" marR="9089" marT="9089"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CN"/>
                    </a:p>
                  </a:txBody>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1600" b="1"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089" marR="9089" marT="9089"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zh-CN" sz="1600" b="1"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089" marR="9089" marT="9089"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6"/>
                  </a:ext>
                </a:extLst>
              </a:tr>
              <a:tr h="534987">
                <a:tc gridSpan="2">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1" i="0" u="none" strike="noStrike" cap="none" normalizeH="0" baseline="0">
                          <a:ln>
                            <a:noFill/>
                          </a:ln>
                          <a:solidFill>
                            <a:srgbClr val="000000"/>
                          </a:solidFill>
                          <a:effectLst/>
                          <a:latin typeface="楷体" panose="02010609060101010101" pitchFamily="49" charset="-122"/>
                          <a:ea typeface="楷体" panose="02010609060101010101" pitchFamily="49" charset="-122"/>
                        </a:rPr>
                        <a:t>现金流量套期工具产生的利得（或损失）</a:t>
                      </a:r>
                    </a:p>
                  </a:txBody>
                  <a:tcPr marL="9089" marR="9089" marT="908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rPr>
                        <a:t>-</a:t>
                      </a:r>
                      <a:r>
                        <a:rPr kumimoji="0" lang="en-US" altLang="zh-CN" sz="1600" b="1" i="0" u="none" strike="noStrike" cap="none" normalizeH="0" baseline="0">
                          <a:ln>
                            <a:noFill/>
                          </a:ln>
                          <a:solidFill>
                            <a:srgbClr val="000000"/>
                          </a:solidFill>
                          <a:effectLst/>
                          <a:latin typeface="Times New Roman" panose="02020603050405020304" charset="0"/>
                          <a:ea typeface="宋体" panose="02010600030101010101" pitchFamily="2" charset="-122"/>
                        </a:rPr>
                        <a:t>2.1</a:t>
                      </a: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rPr>
                        <a:t>亿</a:t>
                      </a:r>
                      <a:endParaRPr kumimoji="0" lang="zh-CN" altLang="zh-CN" sz="1600" b="1"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089" marR="9089" marT="908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rPr>
                        <a:t>0</a:t>
                      </a:r>
                      <a:endParaRPr kumimoji="0" lang="zh-CN" altLang="zh-CN" sz="1600" b="1"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089" marR="9089" marT="908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988">
                <a:tc gridSpan="4">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1" i="0" u="none" strike="noStrike" cap="none" normalizeH="0" baseline="0" dirty="0">
                          <a:ln>
                            <a:noFill/>
                          </a:ln>
                          <a:solidFill>
                            <a:srgbClr val="FF0000"/>
                          </a:solidFill>
                          <a:effectLst/>
                          <a:latin typeface="宋体" panose="02010600030101010101" pitchFamily="2" charset="-122"/>
                          <a:ea typeface="黑体" panose="02010609060101010101" pitchFamily="49" charset="-122"/>
                        </a:rPr>
                        <a:t>套期保值交易占营业利润比重</a:t>
                      </a:r>
                    </a:p>
                  </a:txBody>
                  <a:tcPr marL="9089" marR="9089" marT="9089"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8"/>
                  </a:ext>
                </a:extLst>
              </a:tr>
              <a:tr h="534987">
                <a:tc gridSpan="2">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1" i="0" u="none" strike="noStrike" cap="none" normalizeH="0" baseline="0">
                          <a:ln>
                            <a:noFill/>
                          </a:ln>
                          <a:solidFill>
                            <a:srgbClr val="000000"/>
                          </a:solidFill>
                          <a:effectLst/>
                          <a:latin typeface="楷体" panose="02010609060101010101" pitchFamily="49" charset="-122"/>
                          <a:ea typeface="楷体" panose="02010609060101010101" pitchFamily="49" charset="-122"/>
                        </a:rPr>
                        <a:t>交易性金融资产的投资损失占营业利润的比重</a:t>
                      </a:r>
                    </a:p>
                  </a:txBody>
                  <a:tcPr marL="9089" marR="9089" marT="9089" marB="0" anchor="ctr" horzOverflow="overflow">
                    <a:lnL>
                      <a:noFill/>
                    </a:lnL>
                    <a:lnR>
                      <a:noFill/>
                    </a:lnR>
                    <a:lnT>
                      <a:noFill/>
                    </a:lnT>
                    <a:lnB>
                      <a:noFill/>
                    </a:lnB>
                    <a:lnTlToBr>
                      <a:noFill/>
                    </a:lnTlToBr>
                    <a:lnBlToTr>
                      <a:noFill/>
                    </a:lnBlToTr>
                    <a:noFill/>
                  </a:tcPr>
                </a:tc>
                <a:tc hMerge="1">
                  <a:txBody>
                    <a:bodyPr/>
                    <a:lstStyle/>
                    <a:p>
                      <a:endParaRPr lang="zh-CN"/>
                    </a:p>
                  </a:txBody>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rPr>
                        <a:t>0</a:t>
                      </a:r>
                      <a:endParaRPr kumimoji="0" lang="zh-CN" altLang="zh-CN" sz="1600" b="1"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089" marR="9089" marT="9089"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rPr>
                        <a:t>-0.065</a:t>
                      </a:r>
                      <a:endParaRPr kumimoji="0" lang="zh-CN" altLang="zh-CN" sz="1600" b="1"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089" marR="9089" marT="908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533399">
                <a:tc gridSpan="2">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1" i="0" u="none" strike="noStrike" cap="none" normalizeH="0" baseline="0">
                          <a:ln>
                            <a:noFill/>
                          </a:ln>
                          <a:solidFill>
                            <a:srgbClr val="000000"/>
                          </a:solidFill>
                          <a:effectLst/>
                          <a:latin typeface="楷体" panose="02010609060101010101" pitchFamily="49" charset="-122"/>
                          <a:ea typeface="楷体" panose="02010609060101010101" pitchFamily="49" charset="-122"/>
                        </a:rPr>
                        <a:t>套期工具损失占营业利润比重</a:t>
                      </a:r>
                    </a:p>
                  </a:txBody>
                  <a:tcPr marL="9089" marR="9089" marT="908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rPr>
                        <a:t>-0.333</a:t>
                      </a:r>
                      <a:endParaRPr kumimoji="0" lang="zh-CN" altLang="zh-CN" sz="1600" b="1" i="0" u="none" strike="noStrike" cap="none" normalizeH="0" baseline="0">
                        <a:ln>
                          <a:noFill/>
                        </a:ln>
                        <a:solidFill>
                          <a:srgbClr val="000000"/>
                        </a:solidFill>
                        <a:effectLst/>
                        <a:latin typeface="宋体" panose="02010600030101010101" pitchFamily="2" charset="-122"/>
                        <a:ea typeface="黑体" panose="02010609060101010101" pitchFamily="49" charset="-122"/>
                      </a:endParaRPr>
                    </a:p>
                  </a:txBody>
                  <a:tcPr marL="9089" marR="9089" marT="908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ea typeface="黑体" panose="02010609060101010101" pitchFamily="49" charset="-122"/>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ea typeface="黑体" panose="02010609060101010101" pitchFamily="49" charset="-122"/>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ea typeface="黑体" panose="02010609060101010101" pitchFamily="49" charset="-122"/>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ea typeface="黑体" panose="02010609060101010101" pitchFamily="49"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dirty="0">
                          <a:ln>
                            <a:noFill/>
                          </a:ln>
                          <a:solidFill>
                            <a:srgbClr val="000000"/>
                          </a:solidFill>
                          <a:effectLst/>
                          <a:latin typeface="宋体" panose="02010600030101010101" pitchFamily="2" charset="-122"/>
                          <a:ea typeface="宋体" panose="02010600030101010101" pitchFamily="2" charset="-122"/>
                        </a:rPr>
                        <a:t>0</a:t>
                      </a:r>
                      <a:endParaRPr kumimoji="0" lang="zh-CN" altLang="zh-CN" sz="1600" b="1" i="0" u="none" strike="noStrike" cap="none" normalizeH="0" baseline="0" dirty="0">
                        <a:ln>
                          <a:noFill/>
                        </a:ln>
                        <a:solidFill>
                          <a:srgbClr val="000000"/>
                        </a:solidFill>
                        <a:effectLst/>
                        <a:latin typeface="宋体" panose="02010600030101010101" pitchFamily="2" charset="-122"/>
                        <a:ea typeface="黑体" panose="02010609060101010101" pitchFamily="49" charset="-122"/>
                      </a:endParaRPr>
                    </a:p>
                  </a:txBody>
                  <a:tcPr marL="9089" marR="9089" marT="9089"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85029" name="TextBox 3"/>
          <p:cNvSpPr txBox="1">
            <a:spLocks noChangeArrowheads="1"/>
          </p:cNvSpPr>
          <p:nvPr/>
        </p:nvSpPr>
        <p:spPr bwMode="auto">
          <a:xfrm>
            <a:off x="323850" y="260350"/>
            <a:ext cx="8424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marL="0" lvl="1" eaLnBrk="1" hangingPunct="1">
              <a:spcBef>
                <a:spcPct val="0"/>
              </a:spcBef>
              <a:buClrTx/>
              <a:buSzTx/>
              <a:buFontTx/>
              <a:buNone/>
            </a:pPr>
            <a:r>
              <a:rPr lang="zh-CN" altLang="zh-CN" sz="2000" b="1" dirty="0">
                <a:latin typeface="Arial" panose="020B0604020202020204" pitchFamily="34" charset="0"/>
                <a:ea typeface="宋体" panose="02010600030101010101" pitchFamily="2" charset="-122"/>
              </a:rPr>
              <a:t>从云南铜业</a:t>
            </a:r>
            <a:r>
              <a:rPr lang="en-US" altLang="zh-CN" sz="2000" b="1" dirty="0">
                <a:latin typeface="Arial" panose="020B0604020202020204" pitchFamily="34" charset="0"/>
                <a:ea typeface="宋体" panose="02010600030101010101" pitchFamily="2" charset="-122"/>
              </a:rPr>
              <a:t>2009</a:t>
            </a:r>
            <a:r>
              <a:rPr lang="zh-CN" altLang="zh-CN" sz="2000" b="1" dirty="0">
                <a:latin typeface="Arial" panose="020B0604020202020204" pitchFamily="34" charset="0"/>
                <a:ea typeface="宋体" panose="02010600030101010101" pitchFamily="2" charset="-122"/>
              </a:rPr>
              <a:t>年和</a:t>
            </a:r>
            <a:r>
              <a:rPr lang="en-US" altLang="zh-CN" sz="2000" b="1" dirty="0">
                <a:latin typeface="Arial" panose="020B0604020202020204" pitchFamily="34" charset="0"/>
                <a:ea typeface="宋体" panose="02010600030101010101" pitchFamily="2" charset="-122"/>
              </a:rPr>
              <a:t>2010</a:t>
            </a:r>
            <a:r>
              <a:rPr lang="zh-CN" altLang="zh-CN" sz="2000" b="1" dirty="0">
                <a:latin typeface="Arial" panose="020B0604020202020204" pitchFamily="34" charset="0"/>
                <a:ea typeface="宋体" panose="02010600030101010101" pitchFamily="2" charset="-122"/>
              </a:rPr>
              <a:t>年披露的年报中发现，公司在金融衍生品会计处理上发生了较大改变。</a:t>
            </a:r>
            <a:r>
              <a:rPr lang="zh-CN" altLang="en-US" sz="2000" b="1" dirty="0">
                <a:latin typeface="Arial" panose="020B0604020202020204" pitchFamily="34" charset="0"/>
                <a:ea typeface="宋体" panose="02010600030101010101" pitchFamily="2" charset="-122"/>
              </a:rPr>
              <a:t>衍生金融工具的相关披露信息如下：</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20713"/>
            <a:ext cx="8691562"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内容占位符 2"/>
          <p:cNvSpPr>
            <a:spLocks noGrp="1"/>
          </p:cNvSpPr>
          <p:nvPr>
            <p:ph idx="1"/>
          </p:nvPr>
        </p:nvSpPr>
        <p:spPr>
          <a:xfrm>
            <a:off x="457200" y="333375"/>
            <a:ext cx="8229600" cy="5953125"/>
          </a:xfrm>
        </p:spPr>
        <p:txBody>
          <a:bodyPr/>
          <a:lstStyle/>
          <a:p>
            <a:pPr lvl="1"/>
            <a:r>
              <a:rPr lang="zh-CN" altLang="en-US" b="1" dirty="0">
                <a:latin typeface="楷体" panose="02010609060101010101" pitchFamily="49" charset="-122"/>
                <a:ea typeface="楷体" panose="02010609060101010101" pitchFamily="49" charset="-122"/>
              </a:rPr>
              <a:t>套期保值会计是否影响会计信息质量？</a:t>
            </a:r>
            <a:endParaRPr lang="en-US" altLang="zh-CN" b="1" dirty="0">
              <a:latin typeface="楷体" panose="02010609060101010101" pitchFamily="49" charset="-122"/>
              <a:ea typeface="楷体" panose="02010609060101010101" pitchFamily="49" charset="-122"/>
            </a:endParaRPr>
          </a:p>
          <a:p>
            <a:pPr lvl="2"/>
            <a:r>
              <a:rPr lang="zh-CN" altLang="zh-CN" b="1" dirty="0">
                <a:latin typeface="楷体" panose="02010609060101010101" pitchFamily="49" charset="-122"/>
                <a:ea typeface="楷体" panose="02010609060101010101" pitchFamily="49" charset="-122"/>
              </a:rPr>
              <a:t>套期保值会计存在的职业判断空间</a:t>
            </a:r>
            <a:endParaRPr lang="en-US" altLang="zh-CN" b="1" dirty="0">
              <a:latin typeface="楷体" panose="02010609060101010101" pitchFamily="49" charset="-122"/>
              <a:ea typeface="楷体" panose="02010609060101010101" pitchFamily="49" charset="-122"/>
            </a:endParaRPr>
          </a:p>
          <a:p>
            <a:pPr lvl="3"/>
            <a:r>
              <a:rPr lang="zh-CN" altLang="zh-CN" b="1" dirty="0">
                <a:latin typeface="楷体" panose="02010609060101010101" pitchFamily="49" charset="-122"/>
                <a:ea typeface="楷体" panose="02010609060101010101" pitchFamily="49" charset="-122"/>
              </a:rPr>
              <a:t>从理论上讲，采用套期保值会计，可以解决常规会计程序的缺陷，反映套期工具和被套期项目价值变化所导致的当期损益的对冲效果（鲍似晖，</a:t>
            </a:r>
            <a:r>
              <a:rPr lang="en-US" altLang="zh-CN" b="1" dirty="0">
                <a:latin typeface="楷体" panose="02010609060101010101" pitchFamily="49" charset="-122"/>
                <a:ea typeface="楷体" panose="02010609060101010101" pitchFamily="49" charset="-122"/>
              </a:rPr>
              <a:t>2007</a:t>
            </a:r>
            <a:r>
              <a:rPr lang="zh-CN" altLang="zh-CN" b="1" dirty="0">
                <a:latin typeface="楷体" panose="02010609060101010101" pitchFamily="49" charset="-122"/>
                <a:ea typeface="楷体" panose="02010609060101010101" pitchFamily="49" charset="-122"/>
              </a:rPr>
              <a:t>）。但是以原则导向为基础的套期会计，在实务操作中留给企业管理当局进行专业判断的空间较大。除预期交易外</a:t>
            </a: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套期关系的认定、套期有效性的判别等</a:t>
            </a:r>
            <a:r>
              <a:rPr lang="en-US" altLang="zh-CN" b="1" dirty="0">
                <a:latin typeface="楷体" panose="02010609060101010101" pitchFamily="49" charset="-122"/>
                <a:ea typeface="楷体" panose="02010609060101010101" pitchFamily="49" charset="-122"/>
              </a:rPr>
              <a:t>, </a:t>
            </a:r>
            <a:r>
              <a:rPr lang="zh-CN" altLang="zh-CN" b="1" dirty="0">
                <a:latin typeface="楷体" panose="02010609060101010101" pitchFamily="49" charset="-122"/>
                <a:ea typeface="楷体" panose="02010609060101010101" pitchFamily="49" charset="-122"/>
              </a:rPr>
              <a:t>都依赖管理者的判断。</a:t>
            </a:r>
            <a:endParaRPr lang="en-US" altLang="zh-CN" b="1" dirty="0">
              <a:latin typeface="楷体" panose="02010609060101010101" pitchFamily="49" charset="-122"/>
              <a:ea typeface="楷体" panose="02010609060101010101" pitchFamily="49" charset="-122"/>
            </a:endParaRPr>
          </a:p>
          <a:p>
            <a:pPr lvl="3"/>
            <a:r>
              <a:rPr lang="zh-CN" altLang="zh-CN" b="1" dirty="0">
                <a:latin typeface="楷体" panose="02010609060101010101" pitchFamily="49" charset="-122"/>
                <a:ea typeface="楷体" panose="02010609060101010101" pitchFamily="49" charset="-122"/>
              </a:rPr>
              <a:t>套期保值业务初始确认</a:t>
            </a:r>
            <a:endParaRPr lang="en-US" altLang="zh-CN" b="1" dirty="0">
              <a:latin typeface="楷体" panose="02010609060101010101" pitchFamily="49" charset="-122"/>
              <a:ea typeface="楷体" panose="02010609060101010101" pitchFamily="49" charset="-122"/>
            </a:endParaRPr>
          </a:p>
          <a:p>
            <a:pPr lvl="4"/>
            <a:r>
              <a:rPr lang="zh-CN" altLang="en-US" b="1" dirty="0">
                <a:latin typeface="楷体" panose="02010609060101010101" pitchFamily="49" charset="-122"/>
                <a:ea typeface="楷体" panose="02010609060101010101" pitchFamily="49" charset="-122"/>
              </a:rPr>
              <a:t>套期关系的指定成为关键，“指定”会被操纵？</a:t>
            </a:r>
            <a:endParaRPr lang="en-US" altLang="zh-CN" b="1" dirty="0">
              <a:latin typeface="楷体" panose="02010609060101010101" pitchFamily="49" charset="-122"/>
              <a:ea typeface="楷体" panose="02010609060101010101" pitchFamily="49" charset="-122"/>
            </a:endParaRPr>
          </a:p>
          <a:p>
            <a:pPr lvl="4"/>
            <a:r>
              <a:rPr lang="zh-CN" altLang="zh-CN" b="1" dirty="0">
                <a:latin typeface="楷体" panose="02010609060101010101" pitchFamily="49" charset="-122"/>
                <a:ea typeface="楷体" panose="02010609060101010101" pitchFamily="49" charset="-122"/>
              </a:rPr>
              <a:t>对于“预期交易”符合套期会计的使用规定为“应当很可能发生，且必须使企业面临最终将影响损益的现金流量变动风险”。</a:t>
            </a:r>
            <a:r>
              <a:rPr lang="zh-CN" altLang="en-US" b="1" dirty="0">
                <a:latin typeface="楷体" panose="02010609060101010101" pitchFamily="49" charset="-122"/>
                <a:ea typeface="楷体" panose="02010609060101010101" pitchFamily="49" charset="-122"/>
              </a:rPr>
              <a:t>“很可能”怎么界定？</a:t>
            </a:r>
            <a:endParaRPr lang="en-US" altLang="zh-CN" b="1" dirty="0">
              <a:latin typeface="楷体" panose="02010609060101010101" pitchFamily="49" charset="-122"/>
              <a:ea typeface="楷体" panose="02010609060101010101" pitchFamily="49" charset="-122"/>
            </a:endParaRPr>
          </a:p>
          <a:p>
            <a:pPr lvl="3"/>
            <a:endParaRPr lang="en-US" altLang="zh-CN" dirty="0"/>
          </a:p>
          <a:p>
            <a:pPr lvl="3"/>
            <a:endParaRPr lang="zh-CN" altLang="en-US" b="1" dirty="0">
              <a:latin typeface="楷体" panose="02010609060101010101" pitchFamily="49" charset="-122"/>
              <a:ea typeface="楷体"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50927" y="2251126"/>
            <a:ext cx="3160250" cy="530915"/>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500" dirty="0">
                <a:solidFill>
                  <a:schemeClr val="bg1"/>
                </a:solidFill>
                <a:latin typeface="微软雅黑" panose="020B0503020204020204" charset="-122"/>
                <a:ea typeface="微软雅黑" panose="020B0503020204020204" charset="-122"/>
              </a:rPr>
              <a:t>按照持有金融资产的意图和目的</a:t>
            </a:r>
            <a:endParaRPr lang="zh-CN" altLang="en-US" sz="1500" dirty="0">
              <a:solidFill>
                <a:schemeClr val="bg1"/>
              </a:solidFill>
            </a:endParaRPr>
          </a:p>
        </p:txBody>
      </p:sp>
      <p:sp>
        <p:nvSpPr>
          <p:cNvPr id="11" name="矩形 10"/>
          <p:cNvSpPr/>
          <p:nvPr/>
        </p:nvSpPr>
        <p:spPr>
          <a:xfrm>
            <a:off x="5050631" y="2251348"/>
            <a:ext cx="3479008" cy="530915"/>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500" dirty="0">
                <a:solidFill>
                  <a:schemeClr val="bg1"/>
                </a:solidFill>
                <a:latin typeface="微软雅黑" panose="020B0503020204020204" charset="-122"/>
                <a:ea typeface="微软雅黑" panose="020B0503020204020204" charset="-122"/>
              </a:rPr>
              <a:t>按照“业务模式”和“现金流量特征”</a:t>
            </a:r>
            <a:endParaRPr lang="zh-CN" altLang="en-US" sz="1500" dirty="0">
              <a:solidFill>
                <a:schemeClr val="bg1"/>
              </a:solidFill>
            </a:endParaRPr>
          </a:p>
        </p:txBody>
      </p:sp>
      <p:sp>
        <p:nvSpPr>
          <p:cNvPr id="2" name="TextBox 1"/>
          <p:cNvSpPr txBox="1"/>
          <p:nvPr/>
        </p:nvSpPr>
        <p:spPr>
          <a:xfrm>
            <a:off x="658084" y="1859663"/>
            <a:ext cx="7764398" cy="415498"/>
          </a:xfrm>
          <a:prstGeom prst="rect">
            <a:avLst/>
          </a:prstGeom>
          <a:noFill/>
        </p:spPr>
        <p:txBody>
          <a:bodyPr wrap="square">
            <a:spAutoFit/>
          </a:bodyPr>
          <a:lstStyle/>
          <a:p>
            <a:r>
              <a:rPr lang="zh-CN" altLang="en-US" sz="2100" b="1" dirty="0">
                <a:solidFill>
                  <a:schemeClr val="tx1">
                    <a:lumMod val="50000"/>
                  </a:schemeClr>
                </a:solidFill>
                <a:latin typeface="微软雅黑" panose="020B0503020204020204" charset="-122"/>
                <a:ea typeface="微软雅黑" panose="020B0503020204020204" charset="-122"/>
              </a:rPr>
              <a:t>老准则</a:t>
            </a:r>
            <a:r>
              <a:rPr lang="en-US" altLang="zh-CN" sz="2100" b="1" dirty="0">
                <a:solidFill>
                  <a:schemeClr val="tx1">
                    <a:lumMod val="50000"/>
                  </a:schemeClr>
                </a:solidFill>
                <a:latin typeface="微软雅黑" panose="020B0503020204020204" charset="-122"/>
                <a:ea typeface="微软雅黑" panose="020B0503020204020204" charset="-122"/>
              </a:rPr>
              <a:t>                                            </a:t>
            </a:r>
            <a:r>
              <a:rPr lang="zh-CN" altLang="en-US" sz="2100" b="1" dirty="0">
                <a:solidFill>
                  <a:schemeClr val="tx1">
                    <a:lumMod val="50000"/>
                  </a:schemeClr>
                </a:solidFill>
                <a:latin typeface="微软雅黑" panose="020B0503020204020204" charset="-122"/>
                <a:ea typeface="微软雅黑" panose="020B0503020204020204" charset="-122"/>
              </a:rPr>
              <a:t>新准则</a:t>
            </a:r>
          </a:p>
        </p:txBody>
      </p:sp>
      <p:sp>
        <p:nvSpPr>
          <p:cNvPr id="5" name="矩形 4"/>
          <p:cNvSpPr/>
          <p:nvPr/>
        </p:nvSpPr>
        <p:spPr>
          <a:xfrm>
            <a:off x="658083" y="2839989"/>
            <a:ext cx="3199542" cy="2060949"/>
          </a:xfrm>
          <a:prstGeom prst="rect">
            <a:avLst/>
          </a:prstGeom>
        </p:spPr>
        <p:txBody>
          <a:bodyPr wrap="square">
            <a:spAutoFit/>
          </a:bodyPr>
          <a:lstStyle/>
          <a:p>
            <a:pPr>
              <a:lnSpc>
                <a:spcPct val="140000"/>
              </a:lnSpc>
              <a:defRPr sz="2800">
                <a:latin typeface="微软雅黑" panose="020B0503020204020204" charset="-122"/>
              </a:defRPr>
            </a:pPr>
            <a:r>
              <a:rPr lang="zh-CN" altLang="en-US" sz="1800" dirty="0">
                <a:solidFill>
                  <a:schemeClr val="tx1">
                    <a:lumMod val="50000"/>
                  </a:schemeClr>
                </a:solidFill>
                <a:latin typeface="微软雅黑" panose="020B0503020204020204" charset="-122"/>
                <a:ea typeface="微软雅黑" panose="020B0503020204020204" charset="-122"/>
              </a:rPr>
              <a:t>四分类（</a:t>
            </a:r>
            <a:r>
              <a:rPr lang="en-US" altLang="zh-CN" sz="1800" dirty="0">
                <a:solidFill>
                  <a:schemeClr val="tx1">
                    <a:lumMod val="50000"/>
                  </a:schemeClr>
                </a:solidFill>
                <a:latin typeface="微软雅黑" panose="020B0503020204020204" charset="-122"/>
                <a:ea typeface="微软雅黑" panose="020B0503020204020204" charset="-122"/>
              </a:rPr>
              <a:t>IAS39)</a:t>
            </a:r>
            <a:r>
              <a:rPr lang="zh-CN" altLang="en-US" sz="1800" dirty="0">
                <a:solidFill>
                  <a:schemeClr val="tx1">
                    <a:lumMod val="50000"/>
                  </a:schemeClr>
                </a:solidFill>
                <a:latin typeface="微软雅黑" panose="020B0503020204020204" charset="-122"/>
                <a:ea typeface="微软雅黑" panose="020B0503020204020204" charset="-122"/>
              </a:rPr>
              <a:t>：</a:t>
            </a:r>
          </a:p>
          <a:p>
            <a:pPr marL="342900" indent="-342900">
              <a:lnSpc>
                <a:spcPct val="140000"/>
              </a:lnSpc>
              <a:buFont typeface="Wingdings" panose="05000000000000000000" pitchFamily="2" charset="2"/>
              <a:buChar char="p"/>
              <a:defRPr sz="2800">
                <a:latin typeface="微软雅黑" panose="020B0503020204020204" charset="-122"/>
              </a:defRPr>
            </a:pPr>
            <a:r>
              <a:rPr lang="zh-CN" altLang="en-US" sz="1500" dirty="0">
                <a:solidFill>
                  <a:schemeClr val="tx1">
                    <a:lumMod val="50000"/>
                  </a:schemeClr>
                </a:solidFill>
                <a:latin typeface="微软雅黑" panose="020B0503020204020204" charset="-122"/>
                <a:ea typeface="微软雅黑" panose="020B0503020204020204" charset="-122"/>
              </a:rPr>
              <a:t>贷款和应收款项（</a:t>
            </a:r>
            <a:r>
              <a:rPr lang="en-US" altLang="zh-CN" sz="1500" dirty="0">
                <a:solidFill>
                  <a:schemeClr val="tx1">
                    <a:lumMod val="50000"/>
                  </a:schemeClr>
                </a:solidFill>
                <a:latin typeface="微软雅黑" panose="020B0503020204020204" charset="-122"/>
                <a:ea typeface="微软雅黑" panose="020B0503020204020204" charset="-122"/>
              </a:rPr>
              <a:t>AC</a:t>
            </a:r>
            <a:r>
              <a:rPr lang="zh-CN" altLang="en-US" sz="1500" dirty="0">
                <a:solidFill>
                  <a:schemeClr val="tx1">
                    <a:lumMod val="50000"/>
                  </a:schemeClr>
                </a:solidFill>
                <a:latin typeface="微软雅黑" panose="020B0503020204020204" charset="-122"/>
                <a:ea typeface="微软雅黑" panose="020B0503020204020204" charset="-122"/>
              </a:rPr>
              <a:t>）</a:t>
            </a:r>
          </a:p>
          <a:p>
            <a:pPr marL="342900" indent="-342900">
              <a:lnSpc>
                <a:spcPct val="140000"/>
              </a:lnSpc>
              <a:buFont typeface="Wingdings" panose="05000000000000000000" pitchFamily="2" charset="2"/>
              <a:buChar char="p"/>
              <a:defRPr sz="2800">
                <a:latin typeface="微软雅黑" panose="020B0503020204020204" charset="-122"/>
              </a:defRPr>
            </a:pPr>
            <a:r>
              <a:rPr lang="zh-CN" altLang="en-US" sz="1500" dirty="0">
                <a:solidFill>
                  <a:schemeClr val="tx1">
                    <a:lumMod val="50000"/>
                  </a:schemeClr>
                </a:solidFill>
                <a:latin typeface="微软雅黑" panose="020B0503020204020204" charset="-122"/>
                <a:ea typeface="微软雅黑" panose="020B0503020204020204" charset="-122"/>
              </a:rPr>
              <a:t>持有至到期投资（</a:t>
            </a:r>
            <a:r>
              <a:rPr lang="en-US" altLang="zh-CN" sz="1500" dirty="0">
                <a:solidFill>
                  <a:schemeClr val="tx1">
                    <a:lumMod val="50000"/>
                  </a:schemeClr>
                </a:solidFill>
                <a:latin typeface="微软雅黑" panose="020B0503020204020204" charset="-122"/>
                <a:ea typeface="微软雅黑" panose="020B0503020204020204" charset="-122"/>
              </a:rPr>
              <a:t>AC</a:t>
            </a:r>
            <a:r>
              <a:rPr lang="zh-CN" altLang="en-US" sz="1500" dirty="0">
                <a:solidFill>
                  <a:schemeClr val="tx1">
                    <a:lumMod val="50000"/>
                  </a:schemeClr>
                </a:solidFill>
                <a:latin typeface="微软雅黑" panose="020B0503020204020204" charset="-122"/>
                <a:ea typeface="微软雅黑" panose="020B0503020204020204" charset="-122"/>
              </a:rPr>
              <a:t>）</a:t>
            </a:r>
          </a:p>
          <a:p>
            <a:pPr marL="342900" indent="-342900">
              <a:lnSpc>
                <a:spcPct val="140000"/>
              </a:lnSpc>
              <a:buFont typeface="Wingdings" panose="05000000000000000000" pitchFamily="2" charset="2"/>
              <a:buChar char="p"/>
              <a:defRPr sz="2800">
                <a:latin typeface="微软雅黑" panose="020B0503020204020204" charset="-122"/>
              </a:defRPr>
            </a:pPr>
            <a:r>
              <a:rPr lang="zh-CN" altLang="en-US" sz="1500" dirty="0">
                <a:solidFill>
                  <a:schemeClr val="tx1">
                    <a:lumMod val="50000"/>
                  </a:schemeClr>
                </a:solidFill>
                <a:latin typeface="微软雅黑" panose="020B0503020204020204" charset="-122"/>
                <a:ea typeface="微软雅黑" panose="020B0503020204020204" charset="-122"/>
              </a:rPr>
              <a:t>以公允价值计量且其变动计入当期损益的金融资产（</a:t>
            </a:r>
            <a:r>
              <a:rPr lang="en-US" altLang="zh-CN" sz="1500" dirty="0">
                <a:solidFill>
                  <a:schemeClr val="tx1">
                    <a:lumMod val="50000"/>
                  </a:schemeClr>
                </a:solidFill>
                <a:latin typeface="微软雅黑" panose="020B0503020204020204" charset="-122"/>
                <a:ea typeface="微软雅黑" panose="020B0503020204020204" charset="-122"/>
              </a:rPr>
              <a:t>FVTPL</a:t>
            </a:r>
            <a:r>
              <a:rPr lang="zh-CN" altLang="en-US" sz="1500" dirty="0">
                <a:solidFill>
                  <a:schemeClr val="tx1">
                    <a:lumMod val="50000"/>
                  </a:schemeClr>
                </a:solidFill>
                <a:latin typeface="微软雅黑" panose="020B0503020204020204" charset="-122"/>
                <a:ea typeface="微软雅黑" panose="020B0503020204020204" charset="-122"/>
              </a:rPr>
              <a:t>）</a:t>
            </a:r>
          </a:p>
          <a:p>
            <a:pPr marL="342900" indent="-342900">
              <a:lnSpc>
                <a:spcPct val="140000"/>
              </a:lnSpc>
              <a:buFont typeface="Wingdings" panose="05000000000000000000" pitchFamily="2" charset="2"/>
              <a:buChar char="p"/>
              <a:defRPr sz="2800">
                <a:latin typeface="微软雅黑" panose="020B0503020204020204" charset="-122"/>
              </a:defRPr>
            </a:pPr>
            <a:r>
              <a:rPr lang="zh-CN" altLang="en-US" sz="1500" dirty="0">
                <a:solidFill>
                  <a:schemeClr val="tx1">
                    <a:lumMod val="50000"/>
                  </a:schemeClr>
                </a:solidFill>
                <a:latin typeface="微软雅黑" panose="020B0503020204020204" charset="-122"/>
                <a:ea typeface="微软雅黑" panose="020B0503020204020204" charset="-122"/>
              </a:rPr>
              <a:t>可供出售金融资产（</a:t>
            </a:r>
            <a:r>
              <a:rPr lang="en-US" altLang="zh-CN" sz="1500" dirty="0">
                <a:solidFill>
                  <a:schemeClr val="tx1">
                    <a:lumMod val="50000"/>
                  </a:schemeClr>
                </a:solidFill>
                <a:latin typeface="微软雅黑" panose="020B0503020204020204" charset="-122"/>
                <a:ea typeface="微软雅黑" panose="020B0503020204020204" charset="-122"/>
              </a:rPr>
              <a:t>FVOCI</a:t>
            </a:r>
            <a:r>
              <a:rPr lang="zh-CN" altLang="en-US" sz="1500" dirty="0">
                <a:solidFill>
                  <a:schemeClr val="tx1">
                    <a:lumMod val="50000"/>
                  </a:schemeClr>
                </a:solidFill>
                <a:latin typeface="微软雅黑" panose="020B0503020204020204" charset="-122"/>
                <a:ea typeface="微软雅黑" panose="020B0503020204020204" charset="-122"/>
              </a:rPr>
              <a:t>）</a:t>
            </a:r>
          </a:p>
        </p:txBody>
      </p:sp>
      <p:sp>
        <p:nvSpPr>
          <p:cNvPr id="6" name="矩形 5"/>
          <p:cNvSpPr/>
          <p:nvPr/>
        </p:nvSpPr>
        <p:spPr>
          <a:xfrm>
            <a:off x="5147073" y="2839989"/>
            <a:ext cx="3529383" cy="2060949"/>
          </a:xfrm>
          <a:prstGeom prst="rect">
            <a:avLst/>
          </a:prstGeom>
        </p:spPr>
        <p:txBody>
          <a:bodyPr wrap="square">
            <a:spAutoFit/>
          </a:bodyPr>
          <a:lstStyle/>
          <a:p>
            <a:pPr>
              <a:lnSpc>
                <a:spcPct val="140000"/>
              </a:lnSpc>
              <a:defRPr sz="2800">
                <a:latin typeface="微软雅黑" panose="020B0503020204020204" charset="-122"/>
              </a:defRPr>
            </a:pPr>
            <a:r>
              <a:rPr lang="zh-CN" altLang="en-US" sz="1800" dirty="0">
                <a:solidFill>
                  <a:schemeClr val="tx1">
                    <a:lumMod val="50000"/>
                  </a:schemeClr>
                </a:solidFill>
                <a:latin typeface="微软雅黑" panose="020B0503020204020204" charset="-122"/>
                <a:ea typeface="微软雅黑" panose="020B0503020204020204" charset="-122"/>
              </a:rPr>
              <a:t>三分类</a:t>
            </a:r>
            <a:r>
              <a:rPr lang="en-US" altLang="zh-CN" sz="1800" dirty="0">
                <a:solidFill>
                  <a:schemeClr val="tx1">
                    <a:lumMod val="50000"/>
                  </a:schemeClr>
                </a:solidFill>
                <a:latin typeface="微软雅黑" panose="020B0503020204020204" charset="-122"/>
                <a:ea typeface="微软雅黑" panose="020B0503020204020204" charset="-122"/>
              </a:rPr>
              <a:t>(IFRS9)</a:t>
            </a:r>
            <a:r>
              <a:rPr lang="zh-CN" altLang="en-US" sz="1800" dirty="0">
                <a:solidFill>
                  <a:schemeClr val="tx1">
                    <a:lumMod val="50000"/>
                  </a:schemeClr>
                </a:solidFill>
                <a:latin typeface="微软雅黑" panose="020B0503020204020204" charset="-122"/>
                <a:ea typeface="微软雅黑" panose="020B0503020204020204" charset="-122"/>
              </a:rPr>
              <a:t>：</a:t>
            </a:r>
          </a:p>
          <a:p>
            <a:pPr marL="342900" indent="-342900">
              <a:lnSpc>
                <a:spcPct val="140000"/>
              </a:lnSpc>
              <a:buFont typeface="Wingdings" panose="05000000000000000000" pitchFamily="2" charset="2"/>
              <a:buChar char="p"/>
              <a:defRPr sz="2800">
                <a:latin typeface="微软雅黑" panose="020B0503020204020204" charset="-122"/>
              </a:defRPr>
            </a:pPr>
            <a:r>
              <a:rPr lang="zh-CN" altLang="en-US" sz="1500" dirty="0">
                <a:solidFill>
                  <a:schemeClr val="tx1">
                    <a:lumMod val="50000"/>
                  </a:schemeClr>
                </a:solidFill>
                <a:latin typeface="微软雅黑" panose="020B0503020204020204" charset="-122"/>
                <a:ea typeface="微软雅黑" panose="020B0503020204020204" charset="-122"/>
              </a:rPr>
              <a:t>以摊余成本计量的</a:t>
            </a:r>
            <a:r>
              <a:rPr lang="en-US" altLang="zh-CN" sz="1500" dirty="0">
                <a:solidFill>
                  <a:schemeClr val="tx1">
                    <a:lumMod val="50000"/>
                  </a:schemeClr>
                </a:solidFill>
                <a:latin typeface="微软雅黑" panose="020B0503020204020204" charset="-122"/>
                <a:ea typeface="微软雅黑" panose="020B0503020204020204" charset="-122"/>
              </a:rPr>
              <a:t> </a:t>
            </a:r>
            <a:r>
              <a:rPr lang="zh-CN" altLang="en-US" sz="1500" dirty="0">
                <a:solidFill>
                  <a:schemeClr val="tx1">
                    <a:lumMod val="50000"/>
                  </a:schemeClr>
                </a:solidFill>
                <a:latin typeface="微软雅黑" panose="020B0503020204020204" charset="-122"/>
                <a:ea typeface="微软雅黑" panose="020B0503020204020204" charset="-122"/>
              </a:rPr>
              <a:t>金融资产（</a:t>
            </a:r>
            <a:r>
              <a:rPr lang="en-US" altLang="zh-CN" sz="1500" dirty="0">
                <a:solidFill>
                  <a:schemeClr val="tx1">
                    <a:lumMod val="50000"/>
                  </a:schemeClr>
                </a:solidFill>
                <a:latin typeface="Times New Roman" panose="02020603050405020304" charset="0"/>
                <a:ea typeface="微软雅黑" panose="020B0503020204020204" charset="-122"/>
                <a:cs typeface="Times New Roman" panose="02020603050405020304" charset="0"/>
              </a:rPr>
              <a:t>AC</a:t>
            </a:r>
            <a:r>
              <a:rPr lang="zh-CN" altLang="en-US" sz="1500" dirty="0">
                <a:solidFill>
                  <a:schemeClr val="tx1">
                    <a:lumMod val="50000"/>
                  </a:schemeClr>
                </a:solidFill>
                <a:latin typeface="Times New Roman" panose="02020603050405020304" charset="0"/>
                <a:ea typeface="微软雅黑" panose="020B0503020204020204" charset="-122"/>
                <a:cs typeface="Times New Roman" panose="02020603050405020304" charset="0"/>
              </a:rPr>
              <a:t>）</a:t>
            </a:r>
            <a:endParaRPr lang="en-US" altLang="zh-CN" sz="1500" dirty="0">
              <a:solidFill>
                <a:schemeClr val="tx1">
                  <a:lumMod val="50000"/>
                </a:schemeClr>
              </a:solidFill>
              <a:latin typeface="Times New Roman" panose="02020603050405020304" charset="0"/>
              <a:ea typeface="微软雅黑" panose="020B0503020204020204" charset="-122"/>
              <a:cs typeface="Times New Roman" panose="02020603050405020304" charset="0"/>
            </a:endParaRPr>
          </a:p>
          <a:p>
            <a:pPr marL="342900" indent="-342900">
              <a:lnSpc>
                <a:spcPct val="140000"/>
              </a:lnSpc>
              <a:buFont typeface="Wingdings" panose="05000000000000000000" pitchFamily="2" charset="2"/>
              <a:buChar char="p"/>
              <a:defRPr sz="2800">
                <a:latin typeface="微软雅黑" panose="020B0503020204020204" charset="-122"/>
              </a:defRPr>
            </a:pPr>
            <a:r>
              <a:rPr lang="zh-CN" altLang="en-US" sz="1500" dirty="0">
                <a:solidFill>
                  <a:schemeClr val="tx1">
                    <a:lumMod val="50000"/>
                  </a:schemeClr>
                </a:solidFill>
                <a:latin typeface="微软雅黑" panose="020B0503020204020204" charset="-122"/>
                <a:ea typeface="微软雅黑" panose="020B0503020204020204" charset="-122"/>
              </a:rPr>
              <a:t>以公允价值计量且其变动计入其他综合收益的金融资产（</a:t>
            </a:r>
            <a:r>
              <a:rPr lang="en-US" altLang="zh-CN" sz="1500" dirty="0">
                <a:solidFill>
                  <a:schemeClr val="tx1">
                    <a:lumMod val="50000"/>
                  </a:schemeClr>
                </a:solidFill>
                <a:latin typeface="微软雅黑" panose="020B0503020204020204" charset="-122"/>
                <a:ea typeface="微软雅黑" panose="020B0503020204020204" charset="-122"/>
              </a:rPr>
              <a:t>FVOCI</a:t>
            </a:r>
            <a:r>
              <a:rPr lang="zh-CN" altLang="en-US" sz="1500" dirty="0">
                <a:solidFill>
                  <a:schemeClr val="tx1">
                    <a:lumMod val="50000"/>
                  </a:schemeClr>
                </a:solidFill>
                <a:latin typeface="微软雅黑" panose="020B0503020204020204" charset="-122"/>
                <a:ea typeface="微软雅黑" panose="020B0503020204020204" charset="-122"/>
              </a:rPr>
              <a:t>）</a:t>
            </a:r>
            <a:endParaRPr lang="en-US" altLang="zh-CN" sz="1500" dirty="0">
              <a:solidFill>
                <a:schemeClr val="tx1">
                  <a:lumMod val="50000"/>
                </a:schemeClr>
              </a:solidFill>
              <a:latin typeface="微软雅黑" panose="020B0503020204020204" charset="-122"/>
              <a:ea typeface="微软雅黑" panose="020B0503020204020204" charset="-122"/>
            </a:endParaRPr>
          </a:p>
          <a:p>
            <a:pPr marL="342900" indent="-342900">
              <a:lnSpc>
                <a:spcPct val="140000"/>
              </a:lnSpc>
              <a:buFont typeface="Wingdings" panose="05000000000000000000" pitchFamily="2" charset="2"/>
              <a:buChar char="p"/>
              <a:defRPr sz="2800">
                <a:latin typeface="微软雅黑" panose="020B0503020204020204" charset="-122"/>
              </a:defRPr>
            </a:pPr>
            <a:r>
              <a:rPr lang="zh-CN" altLang="en-US" sz="1500" dirty="0">
                <a:solidFill>
                  <a:schemeClr val="tx1">
                    <a:lumMod val="50000"/>
                  </a:schemeClr>
                </a:solidFill>
                <a:latin typeface="微软雅黑" panose="020B0503020204020204" charset="-122"/>
                <a:ea typeface="微软雅黑" panose="020B0503020204020204" charset="-122"/>
              </a:rPr>
              <a:t>以公允价值计量且其变动计入当期损益的金融资产（</a:t>
            </a:r>
            <a:r>
              <a:rPr lang="en-US" altLang="zh-CN" sz="1500" dirty="0">
                <a:solidFill>
                  <a:schemeClr val="tx1">
                    <a:lumMod val="50000"/>
                  </a:schemeClr>
                </a:solidFill>
                <a:latin typeface="微软雅黑" panose="020B0503020204020204" charset="-122"/>
                <a:ea typeface="微软雅黑" panose="020B0503020204020204" charset="-122"/>
              </a:rPr>
              <a:t>FVTPL</a:t>
            </a:r>
            <a:r>
              <a:rPr lang="zh-CN" altLang="en-US" sz="1500" dirty="0">
                <a:solidFill>
                  <a:schemeClr val="tx1">
                    <a:lumMod val="50000"/>
                  </a:schemeClr>
                </a:solidFill>
                <a:latin typeface="微软雅黑" panose="020B0503020204020204" charset="-122"/>
                <a:ea typeface="微软雅黑" panose="020B0503020204020204" charset="-122"/>
              </a:rPr>
              <a:t>）</a:t>
            </a:r>
          </a:p>
        </p:txBody>
      </p:sp>
      <p:sp>
        <p:nvSpPr>
          <p:cNvPr id="7" name="右箭头 6"/>
          <p:cNvSpPr/>
          <p:nvPr/>
        </p:nvSpPr>
        <p:spPr>
          <a:xfrm>
            <a:off x="4000500" y="3721894"/>
            <a:ext cx="857250" cy="3484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800"/>
          </a:p>
        </p:txBody>
      </p:sp>
      <p:sp>
        <p:nvSpPr>
          <p:cNvPr id="14" name="圆角矩形 13"/>
          <p:cNvSpPr/>
          <p:nvPr/>
        </p:nvSpPr>
        <p:spPr>
          <a:xfrm>
            <a:off x="550926" y="2848742"/>
            <a:ext cx="3256693" cy="2150548"/>
          </a:xfrm>
          <a:prstGeom prst="round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圆角矩形 14"/>
          <p:cNvSpPr/>
          <p:nvPr/>
        </p:nvSpPr>
        <p:spPr>
          <a:xfrm>
            <a:off x="5050630" y="2824633"/>
            <a:ext cx="3625825" cy="2174657"/>
          </a:xfrm>
          <a:prstGeom prst="round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TextBox 3"/>
          <p:cNvSpPr txBox="1"/>
          <p:nvPr/>
        </p:nvSpPr>
        <p:spPr>
          <a:xfrm>
            <a:off x="550927" y="116632"/>
            <a:ext cx="2954655" cy="784830"/>
          </a:xfrm>
          <a:prstGeom prst="rect">
            <a:avLst/>
          </a:prstGeom>
          <a:noFill/>
        </p:spPr>
        <p:txBody>
          <a:bodyPr wrap="none">
            <a:spAutoFit/>
          </a:bodyPr>
          <a:lstStyle/>
          <a:p>
            <a:endParaRPr sz="1800" dirty="0"/>
          </a:p>
          <a:p>
            <a:pPr>
              <a:defRPr sz="3300" b="1">
                <a:solidFill>
                  <a:srgbClr val="811C21"/>
                </a:solidFill>
                <a:latin typeface="微软雅黑" panose="020B0503020204020204" charset="-122"/>
              </a:defRPr>
            </a:pPr>
            <a:r>
              <a:rPr lang="zh-CN" altLang="en-US" sz="2700" dirty="0">
                <a:solidFill>
                  <a:srgbClr val="843C0C"/>
                </a:solidFill>
                <a:latin typeface="微软雅黑" panose="020B0503020204020204" charset="-122"/>
                <a:ea typeface="微软雅黑" panose="020B0503020204020204" charset="-122"/>
              </a:rPr>
              <a:t>新准则：金融资产</a:t>
            </a:r>
            <a:endParaRPr sz="2700" dirty="0">
              <a:solidFill>
                <a:srgbClr val="843C0C"/>
              </a:solidFill>
              <a:latin typeface="微软雅黑" panose="020B0503020204020204" charset="-122"/>
              <a:ea typeface="微软雅黑" panose="020B0503020204020204" charset="-122"/>
            </a:endParaRPr>
          </a:p>
        </p:txBody>
      </p:sp>
      <p:sp>
        <p:nvSpPr>
          <p:cNvPr id="3" name="矩形 2"/>
          <p:cNvSpPr/>
          <p:nvPr/>
        </p:nvSpPr>
        <p:spPr>
          <a:xfrm>
            <a:off x="550927" y="5185410"/>
            <a:ext cx="3160250" cy="42612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latin typeface="微软雅黑" panose="020B0503020204020204" charset="-122"/>
                <a:ea typeface="微软雅黑" panose="020B0503020204020204" charset="-122"/>
              </a:rPr>
              <a:t>CAS32 </a:t>
            </a:r>
            <a:r>
              <a:rPr lang="zh-CN" altLang="en-US" sz="1500" dirty="0">
                <a:latin typeface="微软雅黑" panose="020B0503020204020204" charset="-122"/>
                <a:ea typeface="微软雅黑" panose="020B0503020204020204" charset="-122"/>
              </a:rPr>
              <a:t>（</a:t>
            </a:r>
            <a:r>
              <a:rPr lang="en-US" altLang="zh-CN" sz="1500" dirty="0">
                <a:latin typeface="微软雅黑" panose="020B0503020204020204" charset="-122"/>
                <a:ea typeface="微软雅黑" panose="020B0503020204020204" charset="-122"/>
              </a:rPr>
              <a:t>2017</a:t>
            </a:r>
            <a:r>
              <a:rPr lang="zh-CN" altLang="en-US" sz="1500" dirty="0">
                <a:latin typeface="微软雅黑" panose="020B0503020204020204" charset="-122"/>
                <a:ea typeface="微软雅黑" panose="020B0503020204020204" charset="-122"/>
              </a:rPr>
              <a:t>前）</a:t>
            </a:r>
          </a:p>
        </p:txBody>
      </p:sp>
      <p:sp>
        <p:nvSpPr>
          <p:cNvPr id="4" name="矩形 3"/>
          <p:cNvSpPr/>
          <p:nvPr/>
        </p:nvSpPr>
        <p:spPr>
          <a:xfrm>
            <a:off x="5050631" y="5162030"/>
            <a:ext cx="3435285" cy="42612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latin typeface="微软雅黑" panose="020B0503020204020204" charset="-122"/>
                <a:ea typeface="微软雅黑" panose="020B0503020204020204" charset="-122"/>
              </a:rPr>
              <a:t>CAS32 </a:t>
            </a:r>
            <a:r>
              <a:rPr lang="zh-CN" altLang="en-US" sz="1500" dirty="0">
                <a:latin typeface="微软雅黑" panose="020B0503020204020204" charset="-122"/>
                <a:ea typeface="微软雅黑" panose="020B0503020204020204" charset="-122"/>
              </a:rPr>
              <a:t>（</a:t>
            </a:r>
            <a:r>
              <a:rPr lang="en-US" altLang="zh-CN" sz="1500" dirty="0">
                <a:latin typeface="微软雅黑" panose="020B0503020204020204" charset="-122"/>
                <a:ea typeface="微软雅黑" panose="020B0503020204020204" charset="-122"/>
              </a:rPr>
              <a:t>2017</a:t>
            </a:r>
            <a:r>
              <a:rPr lang="zh-CN" altLang="en-US" sz="1500" dirty="0">
                <a:latin typeface="微软雅黑" panose="020B0503020204020204" charset="-122"/>
                <a:ea typeface="微软雅黑" panose="020B0503020204020204" charset="-122"/>
              </a:rPr>
              <a:t>起）</a:t>
            </a:r>
          </a:p>
        </p:txBody>
      </p:sp>
      <p:sp>
        <p:nvSpPr>
          <p:cNvPr id="8" name="灯片编号占位符 7"/>
          <p:cNvSpPr>
            <a:spLocks noGrp="1"/>
          </p:cNvSpPr>
          <p:nvPr>
            <p:ph type="sldNum" sz="quarter" idx="12"/>
          </p:nvPr>
        </p:nvSpPr>
        <p:spPr>
          <a:xfrm>
            <a:off x="6365081" y="1345345"/>
            <a:ext cx="2057400" cy="273844"/>
          </a:xfrm>
          <a:prstGeom prst="rect">
            <a:avLst/>
          </a:prstGeom>
        </p:spPr>
        <p:txBody>
          <a:bodyPr vert="horz" wrap="square" lIns="68580" tIns="34290" rIns="68580" bIns="34290" numCol="1" rtlCol="0" anchor="ctr" anchorCtr="0" compatLnSpc="1"/>
          <a:lstStyle>
            <a:defPPr>
              <a:defRPr lang="zh-CN"/>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11156D2D-A3D6-4830-852A-BE8B7129B6B8}" type="slidenum">
              <a:rPr lang="zh-CN" altLang="en-US" sz="1500">
                <a:solidFill>
                  <a:schemeClr val="bg1"/>
                </a:solidFill>
              </a:rPr>
              <a:t>6</a:t>
            </a:fld>
            <a:endParaRPr lang="zh-CN" altLang="en-US" dirty="0">
              <a:solidFill>
                <a:schemeClr val="bg1"/>
              </a:solidFill>
            </a:endParaRPr>
          </a:p>
        </p:txBody>
      </p:sp>
      <p:sp>
        <p:nvSpPr>
          <p:cNvPr id="9" name="爆炸形: 8 pt  8"/>
          <p:cNvSpPr/>
          <p:nvPr/>
        </p:nvSpPr>
        <p:spPr>
          <a:xfrm>
            <a:off x="5683091" y="1208732"/>
            <a:ext cx="2301240" cy="903437"/>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latin typeface="微软雅黑" panose="020B0503020204020204" charset="-122"/>
                <a:ea typeface="微软雅黑" panose="020B0503020204020204" charset="-122"/>
              </a:rPr>
              <a:t>债权类</a:t>
            </a:r>
          </a:p>
        </p:txBody>
      </p:sp>
      <p:sp>
        <p:nvSpPr>
          <p:cNvPr id="10" name="文本框 9"/>
          <p:cNvSpPr txBox="1"/>
          <p:nvPr/>
        </p:nvSpPr>
        <p:spPr>
          <a:xfrm>
            <a:off x="6365081" y="6525344"/>
            <a:ext cx="2599407" cy="276999"/>
          </a:xfrm>
          <a:prstGeom prst="rect">
            <a:avLst/>
          </a:prstGeom>
          <a:noFill/>
        </p:spPr>
        <p:txBody>
          <a:bodyPr wrap="square" rtlCol="0">
            <a:spAutoFit/>
          </a:bodyPr>
          <a:lstStyle/>
          <a:p>
            <a:pPr algn="r"/>
            <a:r>
              <a:rPr lang="en-US" altLang="zh-CN" sz="1200" b="1" dirty="0">
                <a:solidFill>
                  <a:srgbClr val="000000"/>
                </a:solidFill>
                <a:latin typeface="+mn-ea"/>
                <a:ea typeface="+mn-ea"/>
              </a:rPr>
              <a:t>-</a:t>
            </a:r>
            <a:r>
              <a:rPr lang="zh-CN" altLang="en-US" sz="1200" b="1" dirty="0">
                <a:solidFill>
                  <a:srgbClr val="000000"/>
                </a:solidFill>
                <a:latin typeface="+mn-ea"/>
                <a:ea typeface="+mn-ea"/>
              </a:rPr>
              <a:t>本页引自张为国（</a:t>
            </a:r>
            <a:r>
              <a:rPr lang="en-US" altLang="zh-CN" sz="1200" b="1" dirty="0">
                <a:solidFill>
                  <a:srgbClr val="000000"/>
                </a:solidFill>
                <a:latin typeface="+mn-ea"/>
                <a:ea typeface="+mn-ea"/>
              </a:rPr>
              <a:t>2024</a:t>
            </a:r>
            <a:r>
              <a:rPr lang="zh-CN" altLang="en-US" sz="1200" b="1" dirty="0">
                <a:solidFill>
                  <a:srgbClr val="000000"/>
                </a:solidFill>
                <a:latin typeface="+mn-ea"/>
                <a:ea typeface="+mn-ea"/>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内容占位符 2"/>
          <p:cNvSpPr>
            <a:spLocks noGrp="1"/>
          </p:cNvSpPr>
          <p:nvPr>
            <p:ph idx="1"/>
          </p:nvPr>
        </p:nvSpPr>
        <p:spPr>
          <a:xfrm>
            <a:off x="457200" y="404813"/>
            <a:ext cx="8435975" cy="5881687"/>
          </a:xfrm>
        </p:spPr>
        <p:txBody>
          <a:bodyPr/>
          <a:lstStyle/>
          <a:p>
            <a:pPr lvl="2"/>
            <a:r>
              <a:rPr lang="zh-CN" altLang="zh-CN" b="1" dirty="0">
                <a:latin typeface="楷体" panose="02010609060101010101" pitchFamily="49" charset="-122"/>
                <a:ea typeface="楷体" panose="02010609060101010101" pitchFamily="49" charset="-122"/>
              </a:rPr>
              <a:t>套期保值业务后续计量</a:t>
            </a:r>
            <a:endParaRPr lang="en-US" altLang="zh-CN" b="1" dirty="0">
              <a:latin typeface="楷体" panose="02010609060101010101" pitchFamily="49" charset="-122"/>
              <a:ea typeface="楷体" panose="02010609060101010101" pitchFamily="49" charset="-122"/>
            </a:endParaRPr>
          </a:p>
          <a:p>
            <a:pPr lvl="3"/>
            <a:r>
              <a:rPr lang="zh-CN" altLang="zh-CN" b="1" dirty="0">
                <a:latin typeface="楷体" panose="02010609060101010101" pitchFamily="49" charset="-122"/>
                <a:ea typeface="楷体" panose="02010609060101010101" pitchFamily="49" charset="-122"/>
              </a:rPr>
              <a:t>企业对套期“有效性”的评价</a:t>
            </a:r>
            <a:r>
              <a:rPr lang="zh-CN" altLang="en-US" b="1" dirty="0">
                <a:latin typeface="楷体" panose="02010609060101010101" pitchFamily="49" charset="-122"/>
                <a:ea typeface="楷体" panose="02010609060101010101" pitchFamily="49" charset="-122"/>
              </a:rPr>
              <a:t>包含很大的</a:t>
            </a:r>
            <a:r>
              <a:rPr lang="zh-CN" altLang="zh-CN" b="1" dirty="0">
                <a:latin typeface="楷体" panose="02010609060101010101" pitchFamily="49" charset="-122"/>
                <a:ea typeface="楷体" panose="02010609060101010101" pitchFamily="49" charset="-122"/>
              </a:rPr>
              <a:t>主观判断</a:t>
            </a:r>
            <a:r>
              <a:rPr lang="zh-CN" altLang="en-US" b="1" dirty="0">
                <a:latin typeface="楷体" panose="02010609060101010101" pitchFamily="49" charset="-122"/>
                <a:ea typeface="楷体" panose="02010609060101010101" pitchFamily="49" charset="-122"/>
              </a:rPr>
              <a:t>！</a:t>
            </a:r>
            <a:endParaRPr lang="en-US" altLang="zh-CN" b="1" dirty="0">
              <a:latin typeface="楷体" panose="02010609060101010101" pitchFamily="49" charset="-122"/>
              <a:ea typeface="楷体" panose="02010609060101010101" pitchFamily="49" charset="-122"/>
            </a:endParaRPr>
          </a:p>
          <a:p>
            <a:pPr lvl="4"/>
            <a:r>
              <a:rPr lang="zh-CN" altLang="zh-CN" b="1" dirty="0">
                <a:latin typeface="楷体" panose="02010609060101010101" pitchFamily="49" charset="-122"/>
                <a:ea typeface="楷体" panose="02010609060101010101" pitchFamily="49" charset="-122"/>
              </a:rPr>
              <a:t>可能出现在指定的会计期间内，套期已不再有效，但企业依然采用套期会计的方法。</a:t>
            </a:r>
            <a:endParaRPr lang="en-US" altLang="zh-CN" b="1" dirty="0">
              <a:latin typeface="楷体" panose="02010609060101010101" pitchFamily="49" charset="-122"/>
              <a:ea typeface="楷体" panose="02010609060101010101" pitchFamily="49" charset="-122"/>
            </a:endParaRPr>
          </a:p>
          <a:p>
            <a:pPr lvl="3"/>
            <a:r>
              <a:rPr lang="zh-CN" altLang="zh-CN" b="1" dirty="0">
                <a:latin typeface="楷体" panose="02010609060101010101" pitchFamily="49" charset="-122"/>
                <a:ea typeface="楷体" panose="02010609060101010101" pitchFamily="49" charset="-122"/>
              </a:rPr>
              <a:t>当该交易使企业随后确认一项非金融资产或一项非金融负债时，准则提供两种会计处理方法供企业自行选择。</a:t>
            </a:r>
            <a:r>
              <a:rPr lang="zh-CN" altLang="en-US" b="1" dirty="0">
                <a:latin typeface="楷体" panose="02010609060101010101" pitchFamily="49" charset="-122"/>
                <a:ea typeface="楷体" panose="02010609060101010101" pitchFamily="49" charset="-122"/>
              </a:rPr>
              <a:t>两者方法的结果存在差异。</a:t>
            </a:r>
            <a:endParaRPr lang="en-US" altLang="zh-CN" b="1" dirty="0">
              <a:latin typeface="楷体" panose="02010609060101010101" pitchFamily="49" charset="-122"/>
              <a:ea typeface="楷体" panose="02010609060101010101" pitchFamily="49" charset="-122"/>
            </a:endParaRPr>
          </a:p>
          <a:p>
            <a:pPr lvl="1"/>
            <a:r>
              <a:rPr lang="zh-CN" altLang="en-US" b="1" dirty="0">
                <a:latin typeface="楷体" panose="02010609060101010101" pitchFamily="49" charset="-122"/>
                <a:ea typeface="楷体" panose="02010609060101010101" pitchFamily="49" charset="-122"/>
              </a:rPr>
              <a:t>会计信息质量</a:t>
            </a:r>
            <a:endParaRPr lang="en-US" altLang="zh-CN" b="1" dirty="0">
              <a:latin typeface="楷体" panose="02010609060101010101" pitchFamily="49" charset="-122"/>
              <a:ea typeface="楷体" panose="02010609060101010101" pitchFamily="49" charset="-122"/>
            </a:endParaRPr>
          </a:p>
          <a:p>
            <a:pPr lvl="2"/>
            <a:r>
              <a:rPr lang="zh-CN" altLang="en-US" b="1" dirty="0">
                <a:latin typeface="楷体" panose="02010609060101010101" pitchFamily="49" charset="-122"/>
                <a:ea typeface="楷体" panose="02010609060101010101" pitchFamily="49" charset="-122"/>
              </a:rPr>
              <a:t>衡量方法：会计稳健性、会计盈余持续性、盈余管理程度、盈余平滑度、会计信息的价值相关性等</a:t>
            </a:r>
            <a:endParaRPr lang="en-US" altLang="zh-CN" b="1" dirty="0">
              <a:latin typeface="楷体" panose="02010609060101010101" pitchFamily="49" charset="-122"/>
              <a:ea typeface="楷体" panose="02010609060101010101" pitchFamily="49" charset="-122"/>
            </a:endParaRPr>
          </a:p>
          <a:p>
            <a:pPr lvl="2"/>
            <a:r>
              <a:rPr lang="zh-CN" altLang="en-US" b="1" dirty="0">
                <a:latin typeface="楷体" panose="02010609060101010101" pitchFamily="49" charset="-122"/>
                <a:ea typeface="楷体" panose="02010609060101010101" pitchFamily="49" charset="-122"/>
              </a:rPr>
              <a:t>该文采用会计稳健性和盈余平滑度衡量</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179388" y="1484313"/>
          <a:ext cx="8785225" cy="3343275"/>
        </p:xfrm>
        <a:graphic>
          <a:graphicData uri="http://schemas.openxmlformats.org/drawingml/2006/table">
            <a:tbl>
              <a:tblPr/>
              <a:tblGrid>
                <a:gridCol w="1656231">
                  <a:extLst>
                    <a:ext uri="{9D8B030D-6E8A-4147-A177-3AD203B41FA5}">
                      <a16:colId xmlns:a16="http://schemas.microsoft.com/office/drawing/2014/main" val="20000"/>
                    </a:ext>
                  </a:extLst>
                </a:gridCol>
                <a:gridCol w="3600502">
                  <a:extLst>
                    <a:ext uri="{9D8B030D-6E8A-4147-A177-3AD203B41FA5}">
                      <a16:colId xmlns:a16="http://schemas.microsoft.com/office/drawing/2014/main" val="20001"/>
                    </a:ext>
                  </a:extLst>
                </a:gridCol>
                <a:gridCol w="3528492">
                  <a:extLst>
                    <a:ext uri="{9D8B030D-6E8A-4147-A177-3AD203B41FA5}">
                      <a16:colId xmlns:a16="http://schemas.microsoft.com/office/drawing/2014/main" val="20002"/>
                    </a:ext>
                  </a:extLst>
                </a:gridCol>
              </a:tblGrid>
              <a:tr h="411484">
                <a:tc>
                  <a:txBody>
                    <a:bodyPr/>
                    <a:lstStyle/>
                    <a:p>
                      <a:pPr algn="ctr">
                        <a:lnSpc>
                          <a:spcPct val="150000"/>
                        </a:lnSpc>
                        <a:spcAft>
                          <a:spcPts val="0"/>
                        </a:spcAft>
                      </a:pPr>
                      <a:endParaRPr lang="en-US" sz="1800" b="1" kern="100" dirty="0">
                        <a:latin typeface="Times New Roman" panose="02020603050405020304"/>
                        <a:ea typeface="宋体" panose="02010600030101010101" pitchFamily="2" charset="-122"/>
                        <a:cs typeface="Times New Roman" panose="02020603050405020304"/>
                      </a:endParaRPr>
                    </a:p>
                  </a:txBody>
                  <a:tcPr marL="68582" marR="68582"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b="1" kern="100">
                          <a:latin typeface="Times New Roman" panose="02020603050405020304"/>
                          <a:ea typeface="宋体" panose="02010600030101010101" pitchFamily="2" charset="-122"/>
                          <a:cs typeface="Times New Roman" panose="02020603050405020304"/>
                        </a:rPr>
                        <a:t>会计稳健性</a:t>
                      </a:r>
                    </a:p>
                  </a:txBody>
                  <a:tcPr marL="68582" marR="68582"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800" b="1" kern="100">
                          <a:latin typeface="Times New Roman" panose="02020603050405020304"/>
                          <a:ea typeface="宋体" panose="02010600030101010101" pitchFamily="2" charset="-122"/>
                          <a:cs typeface="Times New Roman" panose="02020603050405020304"/>
                        </a:rPr>
                        <a:t>盈余平滑</a:t>
                      </a:r>
                    </a:p>
                  </a:txBody>
                  <a:tcPr marL="68582" marR="68582"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22969">
                <a:tc>
                  <a:txBody>
                    <a:bodyPr/>
                    <a:lstStyle/>
                    <a:p>
                      <a:pPr algn="just">
                        <a:lnSpc>
                          <a:spcPct val="150000"/>
                        </a:lnSpc>
                        <a:spcAft>
                          <a:spcPts val="0"/>
                        </a:spcAft>
                      </a:pPr>
                      <a:r>
                        <a:rPr lang="zh-CN" sz="1800" b="1" kern="100" dirty="0">
                          <a:latin typeface="Times New Roman" panose="02020603050405020304"/>
                          <a:ea typeface="宋体" panose="02010600030101010101" pitchFamily="2" charset="-122"/>
                          <a:cs typeface="Times New Roman" panose="02020603050405020304"/>
                        </a:rPr>
                        <a:t>概念定义</a:t>
                      </a:r>
                    </a:p>
                  </a:txBody>
                  <a:tcPr marL="68582" marR="6858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dirty="0">
                          <a:latin typeface="Times New Roman" panose="02020603050405020304"/>
                          <a:ea typeface="宋体" panose="02010600030101010101" pitchFamily="2" charset="-122"/>
                          <a:cs typeface="Times New Roman" panose="02020603050405020304"/>
                        </a:rPr>
                        <a:t>对坏消息的及时确认</a:t>
                      </a:r>
                    </a:p>
                  </a:txBody>
                  <a:tcPr marL="68582" marR="6858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0">
                          <a:latin typeface="Times New Roman" panose="02020603050405020304"/>
                          <a:ea typeface="宋体" panose="02010600030101010101" pitchFamily="2" charset="-122"/>
                          <a:cs typeface="Times New Roman" panose="02020603050405020304"/>
                        </a:rPr>
                        <a:t>运用可调整项，实现会计盈余在多个期间保持稳定或持续增长</a:t>
                      </a:r>
                      <a:endParaRPr lang="zh-CN" sz="1800" b="1" kern="100">
                        <a:latin typeface="Times New Roman" panose="02020603050405020304"/>
                        <a:ea typeface="宋体" panose="02010600030101010101" pitchFamily="2" charset="-122"/>
                        <a:cs typeface="Times New Roman" panose="02020603050405020304"/>
                      </a:endParaRPr>
                    </a:p>
                  </a:txBody>
                  <a:tcPr marL="68582" marR="6858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85853">
                <a:tc>
                  <a:txBody>
                    <a:bodyPr/>
                    <a:lstStyle/>
                    <a:p>
                      <a:pPr algn="just">
                        <a:lnSpc>
                          <a:spcPct val="150000"/>
                        </a:lnSpc>
                        <a:spcAft>
                          <a:spcPts val="0"/>
                        </a:spcAft>
                      </a:pPr>
                      <a:r>
                        <a:rPr lang="zh-CN" sz="1800" b="1" kern="100" dirty="0">
                          <a:latin typeface="Times New Roman" panose="02020603050405020304"/>
                          <a:ea typeface="宋体" panose="02010600030101010101" pitchFamily="2" charset="-122"/>
                          <a:cs typeface="Times New Roman" panose="02020603050405020304"/>
                        </a:rPr>
                        <a:t>会计惯例</a:t>
                      </a:r>
                    </a:p>
                  </a:txBody>
                  <a:tcPr marL="68582" marR="6858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0000"/>
                          </a:solidFill>
                          <a:latin typeface="Times New Roman" panose="02020603050405020304"/>
                          <a:ea typeface="宋体" panose="02010600030101010101" pitchFamily="2" charset="-122"/>
                          <a:cs typeface="Times New Roman" panose="02020603050405020304"/>
                        </a:rPr>
                        <a:t>使用对本期净资产及利润较为不利的方法或金额，从而使好消息和坏信息在盈余上出现不对称性</a:t>
                      </a:r>
                      <a:endParaRPr lang="zh-CN" sz="1800" b="1" kern="100">
                        <a:latin typeface="Times New Roman" panose="02020603050405020304"/>
                        <a:ea typeface="宋体" panose="02010600030101010101" pitchFamily="2" charset="-122"/>
                        <a:cs typeface="Times New Roman" panose="02020603050405020304"/>
                      </a:endParaRPr>
                    </a:p>
                  </a:txBody>
                  <a:tcPr marL="68582" marR="6858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dirty="0">
                          <a:latin typeface="Times New Roman" panose="02020603050405020304"/>
                          <a:ea typeface="宋体" panose="02010600030101010101" pitchFamily="2" charset="-122"/>
                          <a:cs typeface="Times New Roman" panose="02020603050405020304"/>
                        </a:rPr>
                        <a:t>将本期盈余维持在与前期盈余相似水平或相近的增长率</a:t>
                      </a:r>
                    </a:p>
                  </a:txBody>
                  <a:tcPr marL="68582" marR="6858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2969">
                <a:tc>
                  <a:txBody>
                    <a:bodyPr/>
                    <a:lstStyle/>
                    <a:p>
                      <a:pPr algn="just">
                        <a:lnSpc>
                          <a:spcPct val="150000"/>
                        </a:lnSpc>
                        <a:spcAft>
                          <a:spcPts val="0"/>
                        </a:spcAft>
                      </a:pPr>
                      <a:r>
                        <a:rPr lang="zh-CN" sz="1800" b="1" kern="100" dirty="0">
                          <a:latin typeface="Times New Roman" panose="02020603050405020304"/>
                          <a:ea typeface="宋体" panose="02010600030101010101" pitchFamily="2" charset="-122"/>
                          <a:cs typeface="Times New Roman" panose="02020603050405020304"/>
                        </a:rPr>
                        <a:t>使用动机</a:t>
                      </a:r>
                    </a:p>
                  </a:txBody>
                  <a:tcPr marL="68582" marR="68582"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latin typeface="Times New Roman" panose="02020603050405020304"/>
                          <a:ea typeface="宋体" panose="02010600030101010101" pitchFamily="2" charset="-122"/>
                          <a:cs typeface="Times New Roman" panose="02020603050405020304"/>
                        </a:rPr>
                        <a:t>契约、诉讼、管制以及税收等</a:t>
                      </a:r>
                    </a:p>
                  </a:txBody>
                  <a:tcPr marL="68582" marR="68582"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dirty="0">
                          <a:latin typeface="Times New Roman" panose="02020603050405020304"/>
                          <a:ea typeface="宋体" panose="02010600030101010101" pitchFamily="2" charset="-122"/>
                          <a:cs typeface="Times New Roman" panose="02020603050405020304"/>
                        </a:rPr>
                        <a:t>契约、迎合预期、维持股价、信息传递、管制等</a:t>
                      </a:r>
                    </a:p>
                  </a:txBody>
                  <a:tcPr marL="68582" marR="68582"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9108" name="TextBox 4"/>
          <p:cNvSpPr txBox="1">
            <a:spLocks noChangeArrowheads="1"/>
          </p:cNvSpPr>
          <p:nvPr/>
        </p:nvSpPr>
        <p:spPr bwMode="auto">
          <a:xfrm>
            <a:off x="250825" y="1052513"/>
            <a:ext cx="8785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algn="ctr" eaLnBrk="1" hangingPunct="1">
              <a:spcBef>
                <a:spcPct val="0"/>
              </a:spcBef>
              <a:buClrTx/>
              <a:buSzTx/>
              <a:buFontTx/>
              <a:buNone/>
            </a:pPr>
            <a:r>
              <a:rPr lang="zh-CN" altLang="zh-CN" sz="2000" b="1">
                <a:solidFill>
                  <a:srgbClr val="0000FF"/>
                </a:solidFill>
                <a:latin typeface="Arial" panose="020B0604020202020204" pitchFamily="34" charset="0"/>
                <a:ea typeface="宋体" panose="02010600030101010101" pitchFamily="2" charset="-122"/>
              </a:rPr>
              <a:t>会计信息质量：会计稳健性与盈余平滑的区别</a:t>
            </a:r>
            <a:endParaRPr lang="zh-CN" altLang="en-US" sz="2000" b="1">
              <a:solidFill>
                <a:srgbClr val="0000FF"/>
              </a:solidFill>
              <a:latin typeface="Arial" panose="020B0604020202020204" pitchFamily="34" charset="0"/>
              <a:ea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内容占位符 2"/>
          <p:cNvSpPr>
            <a:spLocks noGrp="1"/>
          </p:cNvSpPr>
          <p:nvPr>
            <p:ph idx="1"/>
          </p:nvPr>
        </p:nvSpPr>
        <p:spPr>
          <a:xfrm>
            <a:off x="179388" y="188913"/>
            <a:ext cx="8785225" cy="6480175"/>
          </a:xfrm>
        </p:spPr>
        <p:txBody>
          <a:bodyPr/>
          <a:lstStyle/>
          <a:p>
            <a:pPr lvl="1"/>
            <a:r>
              <a:rPr lang="zh-CN" altLang="en-US" sz="2400" dirty="0"/>
              <a:t>研究假说</a:t>
            </a:r>
            <a:endParaRPr lang="en-US" altLang="zh-CN" sz="2400" dirty="0"/>
          </a:p>
          <a:p>
            <a:pPr lvl="2"/>
            <a:r>
              <a:rPr lang="en-US" altLang="zh-CN" sz="2000" b="1" dirty="0" err="1"/>
              <a:t>H1a</a:t>
            </a:r>
            <a:r>
              <a:rPr lang="zh-CN" altLang="en-US" sz="2000" b="1" dirty="0"/>
              <a:t>：</a:t>
            </a:r>
            <a:r>
              <a:rPr lang="zh-CN" altLang="zh-CN" sz="2000" b="1" dirty="0"/>
              <a:t>当使用套期保值会计之后，公司的会计稳健性下降</a:t>
            </a:r>
            <a:endParaRPr lang="zh-CN" altLang="zh-CN" sz="2000" dirty="0"/>
          </a:p>
          <a:p>
            <a:pPr lvl="2"/>
            <a:r>
              <a:rPr lang="en-US" altLang="zh-CN" sz="2000" b="1" dirty="0" err="1"/>
              <a:t>H2a</a:t>
            </a:r>
            <a:r>
              <a:rPr lang="zh-CN" altLang="en-US" sz="2000" b="1" dirty="0"/>
              <a:t>：</a:t>
            </a:r>
            <a:r>
              <a:rPr lang="zh-CN" altLang="zh-CN" sz="2000" b="1" dirty="0"/>
              <a:t>公司将套期工具亏损计入资本公积（或综合收益），是造成会计稳健性下降的主要原因</a:t>
            </a:r>
            <a:endParaRPr lang="en-US" altLang="zh-CN" sz="2000" b="1" dirty="0"/>
          </a:p>
          <a:p>
            <a:pPr lvl="2"/>
            <a:r>
              <a:rPr lang="zh-CN" altLang="zh-CN" sz="2000" b="1" dirty="0"/>
              <a:t>当使用套期保值会计之后，公司的盈余更趋于平滑</a:t>
            </a:r>
            <a:endParaRPr lang="en-US" altLang="zh-CN" sz="2000" b="1" dirty="0"/>
          </a:p>
          <a:p>
            <a:pPr lvl="1"/>
            <a:r>
              <a:rPr lang="zh-CN" altLang="en-US" sz="2400" b="1" dirty="0"/>
              <a:t>研究设计</a:t>
            </a:r>
            <a:endParaRPr lang="en-US" altLang="zh-CN" sz="2400" b="1" dirty="0"/>
          </a:p>
          <a:p>
            <a:pPr lvl="2"/>
            <a:r>
              <a:rPr lang="zh-CN" altLang="en-US" sz="2000" b="1" dirty="0"/>
              <a:t>样本选择</a:t>
            </a:r>
            <a:endParaRPr lang="en-US" altLang="zh-CN" sz="2000" b="1" dirty="0"/>
          </a:p>
          <a:p>
            <a:pPr lvl="3"/>
            <a:r>
              <a:rPr lang="zh-CN" altLang="en-US" sz="1800" b="1" dirty="0"/>
              <a:t>选取</a:t>
            </a:r>
            <a:r>
              <a:rPr lang="en-US" altLang="zh-CN" sz="1800" b="1" dirty="0"/>
              <a:t>2008</a:t>
            </a:r>
            <a:r>
              <a:rPr lang="zh-CN" altLang="en-US" sz="1800" b="1" dirty="0"/>
              <a:t>年至</a:t>
            </a:r>
            <a:r>
              <a:rPr lang="en-US" altLang="zh-CN" sz="1800" b="1" dirty="0"/>
              <a:t>2011</a:t>
            </a:r>
            <a:r>
              <a:rPr lang="zh-CN" altLang="en-US" sz="1800" b="1" dirty="0"/>
              <a:t>年</a:t>
            </a:r>
            <a:r>
              <a:rPr lang="en-US" altLang="zh-CN" sz="1800" b="1" dirty="0"/>
              <a:t>A</a:t>
            </a:r>
            <a:r>
              <a:rPr lang="zh-CN" altLang="en-US" sz="1800" b="1" dirty="0"/>
              <a:t>股上市公司作为实证研究样本。样本的选择过程如下：</a:t>
            </a:r>
            <a:r>
              <a:rPr lang="en-US" altLang="zh-CN" sz="1800" b="1" dirty="0"/>
              <a:t>1</a:t>
            </a:r>
            <a:r>
              <a:rPr lang="zh-CN" altLang="en-US" sz="1800" b="1" dirty="0"/>
              <a:t>、通过手工搜集</a:t>
            </a:r>
            <a:r>
              <a:rPr lang="en-US" altLang="zh-CN" sz="1800" b="1" dirty="0"/>
              <a:t>2009</a:t>
            </a:r>
            <a:r>
              <a:rPr lang="zh-CN" altLang="en-US" sz="1800" b="1" dirty="0"/>
              <a:t>年至</a:t>
            </a:r>
            <a:r>
              <a:rPr lang="en-US" altLang="zh-CN" sz="1800" b="1" dirty="0"/>
              <a:t>2011</a:t>
            </a:r>
            <a:r>
              <a:rPr lang="zh-CN" altLang="en-US" sz="1800" b="1" dirty="0"/>
              <a:t>年报，选取在“其他综合收益”的明细项披露“现金流量套期工具产生的利得（或损失）金额”的公司。</a:t>
            </a:r>
            <a:r>
              <a:rPr lang="en-US" altLang="zh-CN" sz="1800" b="1" dirty="0"/>
              <a:t>2</a:t>
            </a:r>
            <a:r>
              <a:rPr lang="zh-CN" altLang="en-US" sz="1800" b="1" dirty="0"/>
              <a:t>、通过手工搜集</a:t>
            </a:r>
            <a:r>
              <a:rPr lang="en-US" altLang="zh-CN" sz="1800" b="1" dirty="0"/>
              <a:t>2009</a:t>
            </a:r>
            <a:r>
              <a:rPr lang="zh-CN" altLang="en-US" sz="1800" b="1" dirty="0"/>
              <a:t>年报中的前期比较信息，获得</a:t>
            </a:r>
            <a:r>
              <a:rPr lang="en-US" altLang="zh-CN" sz="1800" b="1" dirty="0"/>
              <a:t>2008</a:t>
            </a:r>
            <a:r>
              <a:rPr lang="zh-CN" altLang="en-US" sz="1800" b="1" dirty="0"/>
              <a:t>年进行套期保值会计处理的公司数据。</a:t>
            </a:r>
            <a:r>
              <a:rPr lang="en-US" altLang="zh-CN" sz="1800" b="1" dirty="0"/>
              <a:t>3</a:t>
            </a:r>
            <a:r>
              <a:rPr lang="zh-CN" altLang="en-US" sz="1800" b="1" dirty="0"/>
              <a:t>、由于金融类公司的特殊性，剔除金融类公司（银行和非银行的金融机构）。</a:t>
            </a:r>
            <a:r>
              <a:rPr lang="en-US" altLang="zh-CN" sz="1800" b="1" dirty="0"/>
              <a:t>4</a:t>
            </a:r>
            <a:r>
              <a:rPr lang="zh-CN" altLang="en-US" sz="1800" b="1" dirty="0"/>
              <a:t>、剔除</a:t>
            </a:r>
            <a:r>
              <a:rPr lang="en-US" altLang="zh-CN" sz="1800" b="1" dirty="0"/>
              <a:t>2008</a:t>
            </a:r>
            <a:r>
              <a:rPr lang="zh-CN" altLang="en-US" sz="1800" b="1" dirty="0"/>
              <a:t>年未上市的公司。经过以上选择过程，最终确定有效样本</a:t>
            </a:r>
            <a:r>
              <a:rPr lang="en-US" altLang="zh-CN" sz="1800" b="1" dirty="0"/>
              <a:t>125</a:t>
            </a:r>
            <a:r>
              <a:rPr lang="zh-CN" altLang="en-US" sz="1800" b="1" dirty="0"/>
              <a:t>个。</a:t>
            </a:r>
          </a:p>
          <a:p>
            <a:pPr lvl="2"/>
            <a:r>
              <a:rPr lang="zh-CN" altLang="en-US" b="1" dirty="0"/>
              <a:t>研究模型（略）</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9388" y="1557338"/>
          <a:ext cx="8640762" cy="3911599"/>
        </p:xfrm>
        <a:graphic>
          <a:graphicData uri="http://schemas.openxmlformats.org/drawingml/2006/table">
            <a:tbl>
              <a:tblPr/>
              <a:tblGrid>
                <a:gridCol w="1534600">
                  <a:extLst>
                    <a:ext uri="{9D8B030D-6E8A-4147-A177-3AD203B41FA5}">
                      <a16:colId xmlns:a16="http://schemas.microsoft.com/office/drawing/2014/main" val="20000"/>
                    </a:ext>
                  </a:extLst>
                </a:gridCol>
                <a:gridCol w="1213163">
                  <a:extLst>
                    <a:ext uri="{9D8B030D-6E8A-4147-A177-3AD203B41FA5}">
                      <a16:colId xmlns:a16="http://schemas.microsoft.com/office/drawing/2014/main" val="20001"/>
                    </a:ext>
                  </a:extLst>
                </a:gridCol>
                <a:gridCol w="1213163">
                  <a:extLst>
                    <a:ext uri="{9D8B030D-6E8A-4147-A177-3AD203B41FA5}">
                      <a16:colId xmlns:a16="http://schemas.microsoft.com/office/drawing/2014/main" val="20002"/>
                    </a:ext>
                  </a:extLst>
                </a:gridCol>
                <a:gridCol w="1213163">
                  <a:extLst>
                    <a:ext uri="{9D8B030D-6E8A-4147-A177-3AD203B41FA5}">
                      <a16:colId xmlns:a16="http://schemas.microsoft.com/office/drawing/2014/main" val="20003"/>
                    </a:ext>
                  </a:extLst>
                </a:gridCol>
                <a:gridCol w="1213163">
                  <a:extLst>
                    <a:ext uri="{9D8B030D-6E8A-4147-A177-3AD203B41FA5}">
                      <a16:colId xmlns:a16="http://schemas.microsoft.com/office/drawing/2014/main" val="20004"/>
                    </a:ext>
                  </a:extLst>
                </a:gridCol>
                <a:gridCol w="1101531">
                  <a:extLst>
                    <a:ext uri="{9D8B030D-6E8A-4147-A177-3AD203B41FA5}">
                      <a16:colId xmlns:a16="http://schemas.microsoft.com/office/drawing/2014/main" val="20005"/>
                    </a:ext>
                  </a:extLst>
                </a:gridCol>
                <a:gridCol w="1151979">
                  <a:extLst>
                    <a:ext uri="{9D8B030D-6E8A-4147-A177-3AD203B41FA5}">
                      <a16:colId xmlns:a16="http://schemas.microsoft.com/office/drawing/2014/main" val="20006"/>
                    </a:ext>
                  </a:extLst>
                </a:gridCol>
              </a:tblGrid>
              <a:tr h="502477">
                <a:tc rowSpan="2">
                  <a:txBody>
                    <a:bodyPr/>
                    <a:lstStyle/>
                    <a:p>
                      <a:pPr algn="ctr">
                        <a:lnSpc>
                          <a:spcPct val="150000"/>
                        </a:lnSpc>
                        <a:spcAft>
                          <a:spcPts val="0"/>
                        </a:spcAft>
                      </a:pPr>
                      <a:r>
                        <a:rPr lang="zh-CN" sz="1600" b="1" kern="0" dirty="0">
                          <a:solidFill>
                            <a:srgbClr val="000000"/>
                          </a:solidFill>
                          <a:latin typeface="Times New Roman" panose="02020603050405020304"/>
                          <a:ea typeface="宋体" panose="02010600030101010101" pitchFamily="2" charset="-122"/>
                          <a:cs typeface="Arial" panose="020B0604020202020204"/>
                        </a:rPr>
                        <a:t>指标</a:t>
                      </a:r>
                      <a:endParaRPr lang="zh-CN" sz="1600" kern="100" dirty="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1600" b="1" kern="0">
                          <a:solidFill>
                            <a:srgbClr val="000000"/>
                          </a:solidFill>
                          <a:latin typeface="Times New Roman" panose="02020603050405020304"/>
                          <a:ea typeface="宋体" panose="02010600030101010101" pitchFamily="2" charset="-122"/>
                          <a:cs typeface="Arial" panose="020B0604020202020204"/>
                        </a:rPr>
                        <a:t>公司</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1600" b="1" kern="0">
                          <a:solidFill>
                            <a:srgbClr val="000000"/>
                          </a:solidFill>
                          <a:latin typeface="Times New Roman" panose="02020603050405020304"/>
                          <a:ea typeface="宋体" panose="02010600030101010101" pitchFamily="2" charset="-122"/>
                          <a:cs typeface="Arial" panose="020B0604020202020204"/>
                        </a:rPr>
                        <a:t>均值</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1600" b="1" kern="0">
                          <a:solidFill>
                            <a:srgbClr val="000000"/>
                          </a:solidFill>
                          <a:latin typeface="Times New Roman" panose="02020603050405020304"/>
                          <a:ea typeface="宋体" panose="02010600030101010101" pitchFamily="2" charset="-122"/>
                          <a:cs typeface="Arial" panose="020B0604020202020204"/>
                        </a:rPr>
                        <a:t>标准差</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1600" b="1" kern="0">
                          <a:solidFill>
                            <a:srgbClr val="000000"/>
                          </a:solidFill>
                          <a:latin typeface="Times New Roman" panose="02020603050405020304"/>
                          <a:ea typeface="宋体" panose="02010600030101010101" pitchFamily="2" charset="-122"/>
                          <a:cs typeface="Arial" panose="020B0604020202020204"/>
                        </a:rPr>
                        <a:t>最小值</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1600" b="1" kern="0">
                          <a:solidFill>
                            <a:srgbClr val="000000"/>
                          </a:solidFill>
                          <a:latin typeface="Times New Roman" panose="02020603050405020304"/>
                          <a:ea typeface="宋体" panose="02010600030101010101" pitchFamily="2" charset="-122"/>
                          <a:cs typeface="Arial" panose="020B0604020202020204"/>
                        </a:rPr>
                        <a:t>最大值</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kern="0">
                          <a:solidFill>
                            <a:srgbClr val="000000"/>
                          </a:solidFill>
                          <a:latin typeface="Times New Roman" panose="02020603050405020304"/>
                          <a:ea typeface="宋体" panose="02010600030101010101" pitchFamily="2" charset="-122"/>
                          <a:cs typeface="Arial" panose="020B0604020202020204"/>
                        </a:rPr>
                        <a:t>T</a:t>
                      </a:r>
                      <a:r>
                        <a:rPr lang="zh-CN" sz="1600" b="1" kern="0">
                          <a:solidFill>
                            <a:srgbClr val="000000"/>
                          </a:solidFill>
                          <a:latin typeface="Times New Roman" panose="02020603050405020304"/>
                          <a:ea typeface="宋体" panose="02010600030101010101" pitchFamily="2" charset="-122"/>
                          <a:cs typeface="Arial" panose="020B0604020202020204"/>
                        </a:rPr>
                        <a:t>检验</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530978">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lnSpc>
                          <a:spcPct val="150000"/>
                        </a:lnSpc>
                        <a:spcAft>
                          <a:spcPts val="0"/>
                        </a:spcAft>
                      </a:pPr>
                      <a:r>
                        <a:rPr lang="en-US" sz="1600" b="1" kern="0" dirty="0">
                          <a:solidFill>
                            <a:srgbClr val="000000"/>
                          </a:solidFill>
                          <a:latin typeface="宋体" panose="02010600030101010101" pitchFamily="2" charset="-122"/>
                          <a:ea typeface="宋体" panose="02010600030101010101" pitchFamily="2" charset="-122"/>
                          <a:cs typeface="Arial" panose="020B0604020202020204"/>
                        </a:rPr>
                        <a:t>(</a:t>
                      </a:r>
                      <a:r>
                        <a:rPr lang="en-US" sz="1600" b="1" kern="0" dirty="0" err="1">
                          <a:solidFill>
                            <a:srgbClr val="000000"/>
                          </a:solidFill>
                          <a:latin typeface="Times New Roman" panose="02020603050405020304"/>
                          <a:ea typeface="宋体" panose="02010600030101010101" pitchFamily="2" charset="-122"/>
                          <a:cs typeface="Arial" panose="020B0604020202020204"/>
                        </a:rPr>
                        <a:t>Prob</a:t>
                      </a:r>
                      <a:r>
                        <a:rPr lang="en-US" sz="1600" b="1" kern="0" dirty="0">
                          <a:solidFill>
                            <a:srgbClr val="000000"/>
                          </a:solidFill>
                          <a:latin typeface="宋体" panose="02010600030101010101" pitchFamily="2" charset="-122"/>
                          <a:ea typeface="宋体" panose="02010600030101010101" pitchFamily="2" charset="-122"/>
                          <a:cs typeface="Arial" panose="020B0604020202020204"/>
                        </a:rPr>
                        <a:t>&gt;|</a:t>
                      </a:r>
                      <a:r>
                        <a:rPr lang="en-US" sz="1600" b="1" kern="0" dirty="0">
                          <a:solidFill>
                            <a:srgbClr val="000000"/>
                          </a:solidFill>
                          <a:latin typeface="Times New Roman" panose="02020603050405020304"/>
                          <a:ea typeface="宋体" panose="02010600030101010101" pitchFamily="2" charset="-122"/>
                          <a:cs typeface="Arial" panose="020B0604020202020204"/>
                        </a:rPr>
                        <a:t>t</a:t>
                      </a:r>
                      <a:r>
                        <a:rPr lang="en-US" sz="1600" b="1" kern="0" dirty="0">
                          <a:solidFill>
                            <a:srgbClr val="000000"/>
                          </a:solidFill>
                          <a:latin typeface="宋体" panose="02010600030101010101" pitchFamily="2" charset="-122"/>
                          <a:ea typeface="宋体" panose="02010600030101010101" pitchFamily="2" charset="-122"/>
                          <a:cs typeface="Arial" panose="020B0604020202020204"/>
                        </a:rPr>
                        <a:t>|)</a:t>
                      </a:r>
                      <a:endParaRPr lang="zh-CN" sz="1600" kern="100" dirty="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5759">
                <a:tc rowSpan="2">
                  <a:txBody>
                    <a:bodyPr/>
                    <a:lstStyle/>
                    <a:p>
                      <a:pPr algn="ctr">
                        <a:lnSpc>
                          <a:spcPct val="150000"/>
                        </a:lnSpc>
                        <a:spcAft>
                          <a:spcPts val="0"/>
                        </a:spcAft>
                      </a:pPr>
                      <a:r>
                        <a:rPr lang="en-US" sz="1600" kern="0">
                          <a:solidFill>
                            <a:srgbClr val="000000"/>
                          </a:solidFill>
                          <a:latin typeface="Times New Roman" panose="02020603050405020304"/>
                          <a:ea typeface="宋体" panose="02010600030101010101" pitchFamily="2" charset="-122"/>
                          <a:cs typeface="Times New Roman" panose="02020603050405020304"/>
                        </a:rPr>
                        <a:t>CScore</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0">
                          <a:solidFill>
                            <a:srgbClr val="000000"/>
                          </a:solidFill>
                          <a:latin typeface="Times New Roman" panose="02020603050405020304"/>
                          <a:ea typeface="宋体" panose="02010600030101010101" pitchFamily="2" charset="-122"/>
                          <a:cs typeface="Times New Roman" panose="02020603050405020304"/>
                        </a:rPr>
                        <a:t>套期</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0</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216</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0</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678</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1</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241</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2</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276</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50000"/>
                        </a:lnSpc>
                        <a:spcAft>
                          <a:spcPts val="0"/>
                        </a:spcAft>
                      </a:pPr>
                      <a:r>
                        <a:rPr lang="en-US" sz="1600" kern="0">
                          <a:solidFill>
                            <a:srgbClr val="000000"/>
                          </a:solidFill>
                          <a:latin typeface="宋体" panose="02010600030101010101" pitchFamily="2" charset="-122"/>
                          <a:ea typeface="宋体" panose="02010600030101010101" pitchFamily="2" charset="-122"/>
                          <a:cs typeface="Times New Roman" panose="02020603050405020304"/>
                        </a:rPr>
                        <a:t>-</a:t>
                      </a:r>
                      <a:r>
                        <a:rPr lang="en-US" sz="1600" kern="0">
                          <a:solidFill>
                            <a:srgbClr val="000000"/>
                          </a:solidFill>
                          <a:latin typeface="Times New Roman" panose="02020603050405020304"/>
                          <a:ea typeface="宋体" panose="02010600030101010101" pitchFamily="2" charset="-122"/>
                          <a:cs typeface="Times New Roman" panose="02020603050405020304"/>
                        </a:rPr>
                        <a:t>0</a:t>
                      </a:r>
                      <a:r>
                        <a:rPr lang="en-US" sz="1600" kern="0">
                          <a:solidFill>
                            <a:srgbClr val="000000"/>
                          </a:solidFill>
                          <a:latin typeface="宋体" panose="02010600030101010101" pitchFamily="2" charset="-122"/>
                          <a:ea typeface="宋体" panose="02010600030101010101" pitchFamily="2" charset="-122"/>
                          <a:cs typeface="Times New Roman" panose="02020603050405020304"/>
                        </a:rPr>
                        <a:t>.</a:t>
                      </a:r>
                      <a:r>
                        <a:rPr lang="en-US" sz="1600" kern="0">
                          <a:solidFill>
                            <a:srgbClr val="000000"/>
                          </a:solidFill>
                          <a:latin typeface="Times New Roman" panose="02020603050405020304"/>
                          <a:ea typeface="宋体" panose="02010600030101010101" pitchFamily="2" charset="-122"/>
                          <a:cs typeface="Times New Roman" panose="02020603050405020304"/>
                        </a:rPr>
                        <a:t>0471</a:t>
                      </a:r>
                      <a:endParaRPr lang="zh-CN" sz="1600" kern="10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600" kern="0">
                          <a:solidFill>
                            <a:srgbClr val="000000"/>
                          </a:solidFill>
                          <a:latin typeface="宋体" panose="02010600030101010101" pitchFamily="2" charset="-122"/>
                          <a:ea typeface="宋体" panose="02010600030101010101" pitchFamily="2" charset="-122"/>
                          <a:cs typeface="Times New Roman" panose="02020603050405020304"/>
                        </a:rPr>
                        <a:t>(</a:t>
                      </a:r>
                      <a:r>
                        <a:rPr lang="en-US" sz="1600" kern="0">
                          <a:solidFill>
                            <a:srgbClr val="000000"/>
                          </a:solidFill>
                          <a:latin typeface="Times New Roman" panose="02020603050405020304"/>
                          <a:ea typeface="宋体" panose="02010600030101010101" pitchFamily="2" charset="-122"/>
                          <a:cs typeface="Times New Roman" panose="02020603050405020304"/>
                        </a:rPr>
                        <a:t>0</a:t>
                      </a:r>
                      <a:r>
                        <a:rPr lang="en-US" sz="1600" kern="0">
                          <a:solidFill>
                            <a:srgbClr val="000000"/>
                          </a:solidFill>
                          <a:latin typeface="宋体" panose="02010600030101010101" pitchFamily="2" charset="-122"/>
                          <a:ea typeface="宋体" panose="02010600030101010101" pitchFamily="2" charset="-122"/>
                          <a:cs typeface="Times New Roman" panose="02020603050405020304"/>
                        </a:rPr>
                        <a:t>.</a:t>
                      </a:r>
                      <a:r>
                        <a:rPr lang="en-US" sz="1600" kern="0">
                          <a:solidFill>
                            <a:srgbClr val="000000"/>
                          </a:solidFill>
                          <a:latin typeface="Times New Roman" panose="02020603050405020304"/>
                          <a:ea typeface="宋体" panose="02010600030101010101" pitchFamily="2" charset="-122"/>
                          <a:cs typeface="Times New Roman" panose="02020603050405020304"/>
                        </a:rPr>
                        <a:t>9626</a:t>
                      </a:r>
                      <a:r>
                        <a:rPr lang="en-US" sz="1600" kern="0">
                          <a:solidFill>
                            <a:srgbClr val="000000"/>
                          </a:solidFill>
                          <a:latin typeface="宋体" panose="02010600030101010101" pitchFamily="2" charset="-122"/>
                          <a:ea typeface="宋体" panose="02010600030101010101" pitchFamily="2" charset="-122"/>
                          <a:cs typeface="Times New Roman" panose="02020603050405020304"/>
                        </a:rPr>
                        <a:t>)</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2477">
                <a:tc vMerge="1">
                  <a:txBody>
                    <a:bodyPr/>
                    <a:lstStyle/>
                    <a:p>
                      <a:endParaRPr lang="zh-CN"/>
                    </a:p>
                  </a:txBody>
                  <a:tcPr/>
                </a:tc>
                <a:tc>
                  <a:txBody>
                    <a:bodyPr/>
                    <a:lstStyle/>
                    <a:p>
                      <a:pPr algn="ctr">
                        <a:lnSpc>
                          <a:spcPct val="150000"/>
                        </a:lnSpc>
                        <a:spcAft>
                          <a:spcPts val="0"/>
                        </a:spcAft>
                      </a:pPr>
                      <a:r>
                        <a:rPr lang="zh-CN" sz="1600" kern="0">
                          <a:solidFill>
                            <a:srgbClr val="000000"/>
                          </a:solidFill>
                          <a:latin typeface="Times New Roman" panose="02020603050405020304"/>
                          <a:ea typeface="宋体" panose="02010600030101010101" pitchFamily="2" charset="-122"/>
                          <a:cs typeface="Times New Roman" panose="02020603050405020304"/>
                        </a:rPr>
                        <a:t>非套期</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0</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207</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0</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865</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1</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383</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2</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805</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zh-CN"/>
                    </a:p>
                  </a:txBody>
                  <a:tcPr/>
                </a:tc>
                <a:extLst>
                  <a:ext uri="{0D108BD9-81ED-4DB2-BD59-A6C34878D82A}">
                    <a16:rowId xmlns:a16="http://schemas.microsoft.com/office/drawing/2014/main" val="10003"/>
                  </a:ext>
                </a:extLst>
              </a:tr>
              <a:tr h="502477">
                <a:tc rowSpan="2">
                  <a:txBody>
                    <a:bodyPr/>
                    <a:lstStyle/>
                    <a:p>
                      <a:pPr algn="ctr">
                        <a:lnSpc>
                          <a:spcPct val="150000"/>
                        </a:lnSpc>
                        <a:spcAft>
                          <a:spcPts val="0"/>
                        </a:spcAft>
                      </a:pPr>
                      <a:r>
                        <a:rPr lang="en-US" sz="1600" kern="0">
                          <a:solidFill>
                            <a:srgbClr val="000000"/>
                          </a:solidFill>
                          <a:latin typeface="Times New Roman" panose="02020603050405020304"/>
                          <a:ea typeface="宋体" panose="02010600030101010101" pitchFamily="2" charset="-122"/>
                          <a:cs typeface="Times New Roman" panose="02020603050405020304"/>
                        </a:rPr>
                        <a:t>Smooth</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0">
                          <a:solidFill>
                            <a:srgbClr val="000000"/>
                          </a:solidFill>
                          <a:latin typeface="Times New Roman" panose="02020603050405020304"/>
                          <a:ea typeface="宋体" panose="02010600030101010101" pitchFamily="2" charset="-122"/>
                          <a:cs typeface="Times New Roman" panose="02020603050405020304"/>
                        </a:rPr>
                        <a:t>套期</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0</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616</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0</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443</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0</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0823</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1</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804</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50000"/>
                        </a:lnSpc>
                        <a:spcAft>
                          <a:spcPts val="0"/>
                        </a:spcAft>
                      </a:pPr>
                      <a:r>
                        <a:rPr lang="en-US" sz="1600" kern="0">
                          <a:solidFill>
                            <a:srgbClr val="000000"/>
                          </a:solidFill>
                          <a:latin typeface="Times New Roman" panose="02020603050405020304"/>
                          <a:ea typeface="宋体" panose="02010600030101010101" pitchFamily="2" charset="-122"/>
                          <a:cs typeface="Times New Roman" panose="02020603050405020304"/>
                        </a:rPr>
                        <a:t>0</a:t>
                      </a:r>
                      <a:r>
                        <a:rPr lang="en-US" sz="1600" kern="0">
                          <a:solidFill>
                            <a:srgbClr val="000000"/>
                          </a:solidFill>
                          <a:latin typeface="宋体" panose="02010600030101010101" pitchFamily="2" charset="-122"/>
                          <a:ea typeface="宋体" panose="02010600030101010101" pitchFamily="2" charset="-122"/>
                          <a:cs typeface="Times New Roman" panose="02020603050405020304"/>
                        </a:rPr>
                        <a:t>.</a:t>
                      </a:r>
                      <a:r>
                        <a:rPr lang="en-US" sz="1600" kern="0">
                          <a:solidFill>
                            <a:srgbClr val="000000"/>
                          </a:solidFill>
                          <a:latin typeface="Times New Roman" panose="02020603050405020304"/>
                          <a:ea typeface="宋体" panose="02010600030101010101" pitchFamily="2" charset="-122"/>
                          <a:cs typeface="Times New Roman" panose="02020603050405020304"/>
                        </a:rPr>
                        <a:t>3397</a:t>
                      </a:r>
                      <a:endParaRPr lang="zh-CN" sz="1600" kern="10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600" kern="0">
                          <a:solidFill>
                            <a:srgbClr val="000000"/>
                          </a:solidFill>
                          <a:latin typeface="宋体" panose="02010600030101010101" pitchFamily="2" charset="-122"/>
                          <a:ea typeface="宋体" panose="02010600030101010101" pitchFamily="2" charset="-122"/>
                          <a:cs typeface="Times New Roman" panose="02020603050405020304"/>
                        </a:rPr>
                        <a:t>(</a:t>
                      </a:r>
                      <a:r>
                        <a:rPr lang="en-US" sz="1600" kern="0">
                          <a:solidFill>
                            <a:srgbClr val="000000"/>
                          </a:solidFill>
                          <a:latin typeface="Times New Roman" panose="02020603050405020304"/>
                          <a:ea typeface="宋体" panose="02010600030101010101" pitchFamily="2" charset="-122"/>
                          <a:cs typeface="Times New Roman" panose="02020603050405020304"/>
                        </a:rPr>
                        <a:t>0</a:t>
                      </a:r>
                      <a:r>
                        <a:rPr lang="en-US" sz="1600" kern="0">
                          <a:solidFill>
                            <a:srgbClr val="000000"/>
                          </a:solidFill>
                          <a:latin typeface="宋体" panose="02010600030101010101" pitchFamily="2" charset="-122"/>
                          <a:ea typeface="宋体" panose="02010600030101010101" pitchFamily="2" charset="-122"/>
                          <a:cs typeface="Times New Roman" panose="02020603050405020304"/>
                        </a:rPr>
                        <a:t>.</a:t>
                      </a:r>
                      <a:r>
                        <a:rPr lang="en-US" sz="1600" kern="0">
                          <a:solidFill>
                            <a:srgbClr val="000000"/>
                          </a:solidFill>
                          <a:latin typeface="Times New Roman" panose="02020603050405020304"/>
                          <a:ea typeface="宋体" panose="02010600030101010101" pitchFamily="2" charset="-122"/>
                          <a:cs typeface="Times New Roman" panose="02020603050405020304"/>
                        </a:rPr>
                        <a:t>7352</a:t>
                      </a:r>
                      <a:r>
                        <a:rPr lang="en-US" sz="1600" kern="0">
                          <a:solidFill>
                            <a:srgbClr val="000000"/>
                          </a:solidFill>
                          <a:latin typeface="宋体" panose="02010600030101010101" pitchFamily="2" charset="-122"/>
                          <a:ea typeface="宋体" panose="02010600030101010101" pitchFamily="2" charset="-122"/>
                          <a:cs typeface="Times New Roman" panose="02020603050405020304"/>
                        </a:rPr>
                        <a:t>)</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2477">
                <a:tc vMerge="1">
                  <a:txBody>
                    <a:bodyPr/>
                    <a:lstStyle/>
                    <a:p>
                      <a:endParaRPr lang="zh-CN"/>
                    </a:p>
                  </a:txBody>
                  <a:tcPr/>
                </a:tc>
                <a:tc>
                  <a:txBody>
                    <a:bodyPr/>
                    <a:lstStyle/>
                    <a:p>
                      <a:pPr algn="ctr">
                        <a:lnSpc>
                          <a:spcPct val="150000"/>
                        </a:lnSpc>
                        <a:spcAft>
                          <a:spcPts val="0"/>
                        </a:spcAft>
                      </a:pPr>
                      <a:r>
                        <a:rPr lang="zh-CN" sz="1600" kern="0">
                          <a:solidFill>
                            <a:srgbClr val="000000"/>
                          </a:solidFill>
                          <a:latin typeface="Times New Roman" panose="02020603050405020304"/>
                          <a:ea typeface="宋体" panose="02010600030101010101" pitchFamily="2" charset="-122"/>
                          <a:cs typeface="Times New Roman" panose="02020603050405020304"/>
                        </a:rPr>
                        <a:t>非套期</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0</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669</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0</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813</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0</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110</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4</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653</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zh-CN"/>
                    </a:p>
                  </a:txBody>
                  <a:tcPr/>
                </a:tc>
                <a:extLst>
                  <a:ext uri="{0D108BD9-81ED-4DB2-BD59-A6C34878D82A}">
                    <a16:rowId xmlns:a16="http://schemas.microsoft.com/office/drawing/2014/main" val="10005"/>
                  </a:ext>
                </a:extLst>
              </a:tr>
              <a:tr h="502477">
                <a:tc rowSpan="2">
                  <a:txBody>
                    <a:bodyPr/>
                    <a:lstStyle/>
                    <a:p>
                      <a:pPr algn="ctr">
                        <a:lnSpc>
                          <a:spcPct val="150000"/>
                        </a:lnSpc>
                        <a:spcAft>
                          <a:spcPts val="0"/>
                        </a:spcAft>
                      </a:pPr>
                      <a:r>
                        <a:rPr lang="en-US" sz="1600" kern="0">
                          <a:solidFill>
                            <a:srgbClr val="000000"/>
                          </a:solidFill>
                          <a:latin typeface="Times New Roman" panose="02020603050405020304"/>
                          <a:ea typeface="宋体" panose="02010600030101010101" pitchFamily="2" charset="-122"/>
                          <a:cs typeface="Times New Roman" panose="02020603050405020304"/>
                        </a:rPr>
                        <a:t>Size</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0">
                          <a:solidFill>
                            <a:srgbClr val="000000"/>
                          </a:solidFill>
                          <a:latin typeface="Times New Roman" panose="02020603050405020304"/>
                          <a:ea typeface="宋体" panose="02010600030101010101" pitchFamily="2" charset="-122"/>
                          <a:cs typeface="Times New Roman" panose="02020603050405020304"/>
                        </a:rPr>
                        <a:t>套期</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23</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00</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1</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777</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20</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73</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28</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36</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50000"/>
                        </a:lnSpc>
                        <a:spcAft>
                          <a:spcPts val="0"/>
                        </a:spcAft>
                      </a:pPr>
                      <a:r>
                        <a:rPr lang="en-US" sz="1600" kern="0">
                          <a:solidFill>
                            <a:srgbClr val="000000"/>
                          </a:solidFill>
                          <a:latin typeface="宋体" panose="02010600030101010101" pitchFamily="2" charset="-122"/>
                          <a:ea typeface="宋体" panose="02010600030101010101" pitchFamily="2" charset="-122"/>
                          <a:cs typeface="Times New Roman" panose="02020603050405020304"/>
                        </a:rPr>
                        <a:t>-</a:t>
                      </a:r>
                      <a:r>
                        <a:rPr lang="en-US" sz="1600" kern="0">
                          <a:solidFill>
                            <a:srgbClr val="000000"/>
                          </a:solidFill>
                          <a:latin typeface="Times New Roman" panose="02020603050405020304"/>
                          <a:ea typeface="宋体" panose="02010600030101010101" pitchFamily="2" charset="-122"/>
                          <a:cs typeface="Times New Roman" panose="02020603050405020304"/>
                        </a:rPr>
                        <a:t>0</a:t>
                      </a:r>
                      <a:r>
                        <a:rPr lang="en-US" sz="1600" kern="0">
                          <a:solidFill>
                            <a:srgbClr val="000000"/>
                          </a:solidFill>
                          <a:latin typeface="宋体" panose="02010600030101010101" pitchFamily="2" charset="-122"/>
                          <a:ea typeface="宋体" panose="02010600030101010101" pitchFamily="2" charset="-122"/>
                          <a:cs typeface="Times New Roman" panose="02020603050405020304"/>
                        </a:rPr>
                        <a:t>.</a:t>
                      </a:r>
                      <a:r>
                        <a:rPr lang="en-US" sz="1600" kern="0">
                          <a:solidFill>
                            <a:srgbClr val="000000"/>
                          </a:solidFill>
                          <a:latin typeface="Times New Roman" panose="02020603050405020304"/>
                          <a:ea typeface="宋体" panose="02010600030101010101" pitchFamily="2" charset="-122"/>
                          <a:cs typeface="Times New Roman" panose="02020603050405020304"/>
                        </a:rPr>
                        <a:t>0587</a:t>
                      </a:r>
                      <a:endParaRPr lang="zh-CN" sz="1600" kern="10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600" kern="0">
                          <a:solidFill>
                            <a:srgbClr val="000000"/>
                          </a:solidFill>
                          <a:latin typeface="宋体" panose="02010600030101010101" pitchFamily="2" charset="-122"/>
                          <a:ea typeface="宋体" panose="02010600030101010101" pitchFamily="2" charset="-122"/>
                          <a:cs typeface="Times New Roman" panose="02020603050405020304"/>
                        </a:rPr>
                        <a:t>(</a:t>
                      </a:r>
                      <a:r>
                        <a:rPr lang="en-US" sz="1600" kern="0">
                          <a:solidFill>
                            <a:srgbClr val="000000"/>
                          </a:solidFill>
                          <a:latin typeface="Times New Roman" panose="02020603050405020304"/>
                          <a:ea typeface="宋体" panose="02010600030101010101" pitchFamily="2" charset="-122"/>
                          <a:cs typeface="Times New Roman" panose="02020603050405020304"/>
                        </a:rPr>
                        <a:t>0</a:t>
                      </a:r>
                      <a:r>
                        <a:rPr lang="en-US" sz="1600" kern="0">
                          <a:solidFill>
                            <a:srgbClr val="000000"/>
                          </a:solidFill>
                          <a:latin typeface="宋体" panose="02010600030101010101" pitchFamily="2" charset="-122"/>
                          <a:ea typeface="宋体" panose="02010600030101010101" pitchFamily="2" charset="-122"/>
                          <a:cs typeface="Times New Roman" panose="02020603050405020304"/>
                        </a:rPr>
                        <a:t>.</a:t>
                      </a:r>
                      <a:r>
                        <a:rPr lang="en-US" sz="1600" kern="0">
                          <a:solidFill>
                            <a:srgbClr val="000000"/>
                          </a:solidFill>
                          <a:latin typeface="Times New Roman" panose="02020603050405020304"/>
                          <a:ea typeface="宋体" panose="02010600030101010101" pitchFamily="2" charset="-122"/>
                          <a:cs typeface="Times New Roman" panose="02020603050405020304"/>
                        </a:rPr>
                        <a:t>9534</a:t>
                      </a:r>
                      <a:r>
                        <a:rPr lang="en-US" sz="1600" kern="0">
                          <a:solidFill>
                            <a:srgbClr val="000000"/>
                          </a:solidFill>
                          <a:latin typeface="宋体" panose="02010600030101010101" pitchFamily="2" charset="-122"/>
                          <a:ea typeface="宋体" panose="02010600030101010101" pitchFamily="2" charset="-122"/>
                          <a:cs typeface="Times New Roman" panose="02020603050405020304"/>
                        </a:rPr>
                        <a:t>)</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2477">
                <a:tc vMerge="1">
                  <a:txBody>
                    <a:bodyPr/>
                    <a:lstStyle/>
                    <a:p>
                      <a:endParaRPr lang="zh-CN"/>
                    </a:p>
                  </a:txBody>
                  <a:tcPr/>
                </a:tc>
                <a:tc>
                  <a:txBody>
                    <a:bodyPr/>
                    <a:lstStyle/>
                    <a:p>
                      <a:pPr algn="ctr">
                        <a:lnSpc>
                          <a:spcPct val="150000"/>
                        </a:lnSpc>
                        <a:spcAft>
                          <a:spcPts val="0"/>
                        </a:spcAft>
                      </a:pPr>
                      <a:r>
                        <a:rPr lang="zh-CN" sz="1600" kern="0">
                          <a:solidFill>
                            <a:srgbClr val="000000"/>
                          </a:solidFill>
                          <a:latin typeface="Times New Roman" panose="02020603050405020304"/>
                          <a:ea typeface="宋体" panose="02010600030101010101" pitchFamily="2" charset="-122"/>
                          <a:cs typeface="Times New Roman" panose="02020603050405020304"/>
                        </a:rPr>
                        <a:t>非套期</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22</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97</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1</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768</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a:latin typeface="Times New Roman" panose="02020603050405020304"/>
                          <a:ea typeface="宋体" panose="02010600030101010101" pitchFamily="2" charset="-122"/>
                          <a:cs typeface="Times New Roman" panose="02020603050405020304"/>
                        </a:rPr>
                        <a:t>20</a:t>
                      </a:r>
                      <a:r>
                        <a:rPr lang="en-US" sz="1600" kern="0">
                          <a:latin typeface="宋体" panose="02010600030101010101" pitchFamily="2" charset="-122"/>
                          <a:ea typeface="宋体" panose="02010600030101010101" pitchFamily="2" charset="-122"/>
                          <a:cs typeface="Times New Roman" panose="02020603050405020304"/>
                        </a:rPr>
                        <a:t>.</a:t>
                      </a:r>
                      <a:r>
                        <a:rPr lang="en-US" sz="1600" kern="0">
                          <a:latin typeface="Times New Roman" panose="02020603050405020304"/>
                          <a:ea typeface="宋体" panose="02010600030101010101" pitchFamily="2" charset="-122"/>
                          <a:cs typeface="Times New Roman" panose="02020603050405020304"/>
                        </a:rPr>
                        <a:t>78</a:t>
                      </a:r>
                      <a:endParaRPr lang="zh-CN" sz="1600" kern="10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0" dirty="0">
                          <a:latin typeface="Times New Roman" panose="02020603050405020304"/>
                          <a:ea typeface="宋体" panose="02010600030101010101" pitchFamily="2" charset="-122"/>
                          <a:cs typeface="Times New Roman" panose="02020603050405020304"/>
                        </a:rPr>
                        <a:t>28</a:t>
                      </a:r>
                      <a:r>
                        <a:rPr lang="en-US" sz="1600" kern="0" dirty="0">
                          <a:latin typeface="宋体" panose="02010600030101010101" pitchFamily="2" charset="-122"/>
                          <a:ea typeface="宋体" panose="02010600030101010101" pitchFamily="2" charset="-122"/>
                          <a:cs typeface="Times New Roman" panose="02020603050405020304"/>
                        </a:rPr>
                        <a:t>.</a:t>
                      </a:r>
                      <a:r>
                        <a:rPr lang="en-US" sz="1600" kern="0" dirty="0">
                          <a:latin typeface="Times New Roman" panose="02020603050405020304"/>
                          <a:ea typeface="宋体" panose="02010600030101010101" pitchFamily="2" charset="-122"/>
                          <a:cs typeface="Times New Roman" panose="02020603050405020304"/>
                        </a:rPr>
                        <a:t>12</a:t>
                      </a:r>
                      <a:endParaRPr lang="zh-CN" sz="1600" kern="100" dirty="0">
                        <a:latin typeface="Times New Roman" panose="02020603050405020304"/>
                        <a:ea typeface="宋体" panose="02010600030101010101" pitchFamily="2" charset="-122"/>
                        <a:cs typeface="Times New Roman" panose="02020603050405020304"/>
                      </a:endParaRPr>
                    </a:p>
                  </a:txBody>
                  <a:tcPr marL="68578" marR="68578" marT="0" marB="0" anchor="ctr">
                    <a:lnL>
                      <a:noFill/>
                    </a:lnL>
                    <a:lnR>
                      <a:noFill/>
                    </a:lnR>
                    <a:lnT>
                      <a:noFill/>
                    </a:lnT>
                    <a:lnB w="19050" cap="flat" cmpd="sng" algn="ctr">
                      <a:solidFill>
                        <a:srgbClr val="000000"/>
                      </a:solidFill>
                      <a:prstDash val="solid"/>
                      <a:round/>
                      <a:headEnd type="none" w="med" len="med"/>
                      <a:tailEnd type="none" w="med" len="med"/>
                    </a:lnB>
                  </a:tcPr>
                </a:tc>
                <a:tc vMerge="1">
                  <a:txBody>
                    <a:bodyPr/>
                    <a:lstStyle/>
                    <a:p>
                      <a:endParaRPr lang="zh-CN"/>
                    </a:p>
                  </a:txBody>
                  <a:tcPr/>
                </a:tc>
                <a:extLst>
                  <a:ext uri="{0D108BD9-81ED-4DB2-BD59-A6C34878D82A}">
                    <a16:rowId xmlns:a16="http://schemas.microsoft.com/office/drawing/2014/main" val="10007"/>
                  </a:ext>
                </a:extLst>
              </a:tr>
            </a:tbl>
          </a:graphicData>
        </a:graphic>
      </p:graphicFrame>
      <p:sp>
        <p:nvSpPr>
          <p:cNvPr id="91188" name="TextBox 2"/>
          <p:cNvSpPr txBox="1">
            <a:spLocks noChangeArrowheads="1"/>
          </p:cNvSpPr>
          <p:nvPr/>
        </p:nvSpPr>
        <p:spPr bwMode="auto">
          <a:xfrm>
            <a:off x="323850" y="981075"/>
            <a:ext cx="8424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eaLnBrk="1" hangingPunct="1">
              <a:spcBef>
                <a:spcPct val="0"/>
              </a:spcBef>
              <a:buClrTx/>
              <a:buSzTx/>
              <a:buFontTx/>
              <a:buNone/>
            </a:pPr>
            <a:r>
              <a:rPr lang="zh-CN" altLang="zh-CN" sz="1800" b="1">
                <a:latin typeface="Arial" panose="020B0604020202020204" pitchFamily="34" charset="0"/>
                <a:ea typeface="宋体" panose="02010600030101010101" pitchFamily="2" charset="-122"/>
              </a:rPr>
              <a:t>套期会计公司和配对样本在未使用套期会计期间的主要变量比较</a:t>
            </a:r>
            <a:endParaRPr lang="zh-CN" altLang="en-US" sz="1800" b="1">
              <a:latin typeface="Arial" panose="020B0604020202020204" pitchFamily="34" charset="0"/>
              <a:ea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63713" y="188913"/>
          <a:ext cx="5761037" cy="6480181"/>
        </p:xfrm>
        <a:graphic>
          <a:graphicData uri="http://schemas.openxmlformats.org/drawingml/2006/table">
            <a:tbl>
              <a:tblPr/>
              <a:tblGrid>
                <a:gridCol w="1814726">
                  <a:extLst>
                    <a:ext uri="{9D8B030D-6E8A-4147-A177-3AD203B41FA5}">
                      <a16:colId xmlns:a16="http://schemas.microsoft.com/office/drawing/2014/main" val="20000"/>
                    </a:ext>
                  </a:extLst>
                </a:gridCol>
                <a:gridCol w="2056691">
                  <a:extLst>
                    <a:ext uri="{9D8B030D-6E8A-4147-A177-3AD203B41FA5}">
                      <a16:colId xmlns:a16="http://schemas.microsoft.com/office/drawing/2014/main" val="20001"/>
                    </a:ext>
                  </a:extLst>
                </a:gridCol>
                <a:gridCol w="1889620">
                  <a:extLst>
                    <a:ext uri="{9D8B030D-6E8A-4147-A177-3AD203B41FA5}">
                      <a16:colId xmlns:a16="http://schemas.microsoft.com/office/drawing/2014/main" val="20002"/>
                    </a:ext>
                  </a:extLst>
                </a:gridCol>
              </a:tblGrid>
              <a:tr h="281747">
                <a:tc>
                  <a:txBody>
                    <a:bodyPr/>
                    <a:lstStyle/>
                    <a:p>
                      <a:pPr algn="ctr">
                        <a:lnSpc>
                          <a:spcPct val="150000"/>
                        </a:lnSpc>
                        <a:spcAft>
                          <a:spcPts val="0"/>
                        </a:spcAft>
                      </a:pPr>
                      <a:endParaRPr lang="en-US" sz="1200" b="1" kern="0" dirty="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latin typeface="Times New Roman" panose="02020603050405020304"/>
                          <a:ea typeface="宋体" panose="02010600030101010101" pitchFamily="2" charset="-122"/>
                          <a:cs typeface="宋体" panose="02010600030101010101" pitchFamily="2" charset="-122"/>
                        </a:rPr>
                        <a:t>模型Ⅰ</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latin typeface="Times New Roman" panose="02020603050405020304"/>
                          <a:ea typeface="宋体" panose="02010600030101010101" pitchFamily="2" charset="-122"/>
                          <a:cs typeface="宋体" panose="02010600030101010101" pitchFamily="2" charset="-122"/>
                        </a:rPr>
                        <a:t>模型Ⅱ</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1747">
                <a:tc>
                  <a:txBody>
                    <a:bodyPr/>
                    <a:lstStyle/>
                    <a:p>
                      <a:pPr algn="ctr">
                        <a:lnSpc>
                          <a:spcPct val="150000"/>
                        </a:lnSpc>
                        <a:spcAft>
                          <a:spcPts val="0"/>
                        </a:spcAft>
                      </a:pPr>
                      <a:r>
                        <a:rPr lang="en-US" sz="1200" b="1" kern="0">
                          <a:latin typeface="Times New Roman" panose="02020603050405020304"/>
                          <a:ea typeface="宋体" panose="02010600030101010101" pitchFamily="2" charset="-122"/>
                          <a:cs typeface="Times New Roman" panose="02020603050405020304"/>
                        </a:rPr>
                        <a:t>Intercept</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200" b="1" kern="100">
                          <a:latin typeface="Times New Roman" panose="02020603050405020304"/>
                          <a:ea typeface="宋体" panose="02010600030101010101" pitchFamily="2" charset="-122"/>
                          <a:cs typeface="Times New Roman" panose="02020603050405020304"/>
                        </a:rPr>
                        <a:t>3.257***</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200" b="1" kern="100">
                          <a:latin typeface="Times New Roman" panose="02020603050405020304"/>
                          <a:ea typeface="宋体" panose="02010600030101010101" pitchFamily="2" charset="-122"/>
                          <a:cs typeface="Times New Roman" panose="02020603050405020304"/>
                        </a:rPr>
                        <a:t>13.41***</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81747">
                <a:tc>
                  <a:txBody>
                    <a:bodyPr/>
                    <a:lstStyle/>
                    <a:p>
                      <a:pPr algn="ctr">
                        <a:lnSpc>
                          <a:spcPct val="150000"/>
                        </a:lnSpc>
                        <a:spcAft>
                          <a:spcPts val="0"/>
                        </a:spcAft>
                      </a:pPr>
                      <a:endParaRPr lang="en-US" sz="1200" b="1" kern="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a:latin typeface="Times New Roman" panose="02020603050405020304"/>
                          <a:ea typeface="宋体" panose="02010600030101010101" pitchFamily="2" charset="-122"/>
                          <a:cs typeface="Times New Roman" panose="02020603050405020304"/>
                        </a:rPr>
                        <a:t>(4.04)</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a:latin typeface="Times New Roman" panose="02020603050405020304"/>
                          <a:ea typeface="宋体" panose="02010600030101010101" pitchFamily="2" charset="-122"/>
                          <a:cs typeface="Times New Roman" panose="02020603050405020304"/>
                        </a:rPr>
                        <a:t>(5.00)</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extLst>
                  <a:ext uri="{0D108BD9-81ED-4DB2-BD59-A6C34878D82A}">
                    <a16:rowId xmlns:a16="http://schemas.microsoft.com/office/drawing/2014/main" val="10002"/>
                  </a:ext>
                </a:extLst>
              </a:tr>
              <a:tr h="281747">
                <a:tc>
                  <a:txBody>
                    <a:bodyPr/>
                    <a:lstStyle/>
                    <a:p>
                      <a:pPr algn="ctr">
                        <a:lnSpc>
                          <a:spcPct val="150000"/>
                        </a:lnSpc>
                        <a:spcAft>
                          <a:spcPts val="0"/>
                        </a:spcAft>
                      </a:pPr>
                      <a:r>
                        <a:rPr lang="en-US" sz="1200" b="1" kern="0">
                          <a:latin typeface="Times New Roman" panose="02020603050405020304"/>
                          <a:ea typeface="宋体" panose="02010600030101010101" pitchFamily="2" charset="-122"/>
                          <a:cs typeface="Times New Roman" panose="02020603050405020304"/>
                        </a:rPr>
                        <a:t>Hedge</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dirty="0">
                          <a:solidFill>
                            <a:srgbClr val="0000FF"/>
                          </a:solidFill>
                          <a:latin typeface="Times New Roman" panose="02020603050405020304"/>
                          <a:ea typeface="宋体" panose="02010600030101010101" pitchFamily="2" charset="-122"/>
                          <a:cs typeface="Times New Roman" panose="02020603050405020304"/>
                        </a:rPr>
                        <a:t>-1.009***</a:t>
                      </a:r>
                      <a:endParaRPr lang="zh-CN" sz="1200" b="1" kern="100" dirty="0">
                        <a:solidFill>
                          <a:srgbClr val="0000FF"/>
                        </a:solidFill>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dirty="0">
                          <a:solidFill>
                            <a:srgbClr val="0000FF"/>
                          </a:solidFill>
                          <a:latin typeface="Times New Roman" panose="02020603050405020304"/>
                          <a:ea typeface="宋体" panose="02010600030101010101" pitchFamily="2" charset="-122"/>
                          <a:cs typeface="Times New Roman" panose="02020603050405020304"/>
                        </a:rPr>
                        <a:t>-0.621***</a:t>
                      </a:r>
                      <a:endParaRPr lang="zh-CN" sz="1200" b="1" kern="100" dirty="0">
                        <a:solidFill>
                          <a:srgbClr val="0000FF"/>
                        </a:solidFill>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extLst>
                  <a:ext uri="{0D108BD9-81ED-4DB2-BD59-A6C34878D82A}">
                    <a16:rowId xmlns:a16="http://schemas.microsoft.com/office/drawing/2014/main" val="10003"/>
                  </a:ext>
                </a:extLst>
              </a:tr>
              <a:tr h="281747">
                <a:tc>
                  <a:txBody>
                    <a:bodyPr/>
                    <a:lstStyle/>
                    <a:p>
                      <a:pPr algn="ctr">
                        <a:lnSpc>
                          <a:spcPct val="150000"/>
                        </a:lnSpc>
                        <a:spcAft>
                          <a:spcPts val="0"/>
                        </a:spcAft>
                      </a:pPr>
                      <a:endParaRPr lang="en-US" sz="1200" b="1" kern="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a:solidFill>
                            <a:srgbClr val="0000FF"/>
                          </a:solidFill>
                          <a:latin typeface="Times New Roman" panose="02020603050405020304"/>
                          <a:ea typeface="宋体" panose="02010600030101010101" pitchFamily="2" charset="-122"/>
                          <a:cs typeface="Times New Roman" panose="02020603050405020304"/>
                        </a:rPr>
                        <a:t>(-4.23)</a:t>
                      </a:r>
                      <a:endParaRPr lang="zh-CN" sz="1200" b="1" kern="100">
                        <a:solidFill>
                          <a:srgbClr val="0000FF"/>
                        </a:solidFill>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dirty="0">
                          <a:solidFill>
                            <a:srgbClr val="0000FF"/>
                          </a:solidFill>
                          <a:latin typeface="Times New Roman" panose="02020603050405020304"/>
                          <a:ea typeface="宋体" panose="02010600030101010101" pitchFamily="2" charset="-122"/>
                          <a:cs typeface="Times New Roman" panose="02020603050405020304"/>
                        </a:rPr>
                        <a:t>(-2.66)</a:t>
                      </a:r>
                      <a:endParaRPr lang="zh-CN" sz="1200" b="1" kern="100" dirty="0">
                        <a:solidFill>
                          <a:srgbClr val="0000FF"/>
                        </a:solidFill>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extLst>
                  <a:ext uri="{0D108BD9-81ED-4DB2-BD59-A6C34878D82A}">
                    <a16:rowId xmlns:a16="http://schemas.microsoft.com/office/drawing/2014/main" val="10004"/>
                  </a:ext>
                </a:extLst>
              </a:tr>
              <a:tr h="281747">
                <a:tc>
                  <a:txBody>
                    <a:bodyPr/>
                    <a:lstStyle/>
                    <a:p>
                      <a:pPr algn="ctr">
                        <a:lnSpc>
                          <a:spcPct val="150000"/>
                        </a:lnSpc>
                        <a:spcAft>
                          <a:spcPts val="0"/>
                        </a:spcAft>
                      </a:pPr>
                      <a:r>
                        <a:rPr lang="en-US" sz="1200" b="1" kern="0">
                          <a:latin typeface="Times New Roman" panose="02020603050405020304"/>
                          <a:ea typeface="宋体" panose="02010600030101010101" pitchFamily="2" charset="-122"/>
                          <a:cs typeface="Times New Roman" panose="02020603050405020304"/>
                        </a:rPr>
                        <a:t>Sizep</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endParaRPr lang="en-US"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a:latin typeface="Times New Roman" panose="02020603050405020304"/>
                          <a:ea typeface="宋体" panose="02010600030101010101" pitchFamily="2" charset="-122"/>
                          <a:cs typeface="Times New Roman" panose="02020603050405020304"/>
                        </a:rPr>
                        <a:t>-0.450***</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extLst>
                  <a:ext uri="{0D108BD9-81ED-4DB2-BD59-A6C34878D82A}">
                    <a16:rowId xmlns:a16="http://schemas.microsoft.com/office/drawing/2014/main" val="10005"/>
                  </a:ext>
                </a:extLst>
              </a:tr>
              <a:tr h="281747">
                <a:tc>
                  <a:txBody>
                    <a:bodyPr/>
                    <a:lstStyle/>
                    <a:p>
                      <a:pPr algn="ctr">
                        <a:lnSpc>
                          <a:spcPct val="150000"/>
                        </a:lnSpc>
                        <a:spcAft>
                          <a:spcPts val="0"/>
                        </a:spcAft>
                      </a:pPr>
                      <a:endParaRPr lang="en-US" sz="1200" b="1" kern="0" dirty="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endParaRPr lang="en-US"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a:latin typeface="Times New Roman" panose="02020603050405020304"/>
                          <a:ea typeface="宋体" panose="02010600030101010101" pitchFamily="2" charset="-122"/>
                          <a:cs typeface="Times New Roman" panose="02020603050405020304"/>
                        </a:rPr>
                        <a:t>(-4.50)</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extLst>
                  <a:ext uri="{0D108BD9-81ED-4DB2-BD59-A6C34878D82A}">
                    <a16:rowId xmlns:a16="http://schemas.microsoft.com/office/drawing/2014/main" val="10006"/>
                  </a:ext>
                </a:extLst>
              </a:tr>
              <a:tr h="281747">
                <a:tc>
                  <a:txBody>
                    <a:bodyPr/>
                    <a:lstStyle/>
                    <a:p>
                      <a:pPr algn="ctr">
                        <a:lnSpc>
                          <a:spcPct val="150000"/>
                        </a:lnSpc>
                        <a:spcAft>
                          <a:spcPts val="0"/>
                        </a:spcAft>
                      </a:pPr>
                      <a:r>
                        <a:rPr lang="en-US" sz="1200" b="1" kern="0">
                          <a:latin typeface="Times New Roman" panose="02020603050405020304"/>
                          <a:ea typeface="宋体" panose="02010600030101010101" pitchFamily="2" charset="-122"/>
                          <a:cs typeface="Times New Roman" panose="02020603050405020304"/>
                        </a:rPr>
                        <a:t>Levp</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endParaRPr lang="en-US"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a:latin typeface="Times New Roman" panose="02020603050405020304"/>
                          <a:ea typeface="宋体" panose="02010600030101010101" pitchFamily="2" charset="-122"/>
                          <a:cs typeface="Times New Roman" panose="02020603050405020304"/>
                        </a:rPr>
                        <a:t>0.277</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extLst>
                  <a:ext uri="{0D108BD9-81ED-4DB2-BD59-A6C34878D82A}">
                    <a16:rowId xmlns:a16="http://schemas.microsoft.com/office/drawing/2014/main" val="10007"/>
                  </a:ext>
                </a:extLst>
              </a:tr>
              <a:tr h="281747">
                <a:tc>
                  <a:txBody>
                    <a:bodyPr/>
                    <a:lstStyle/>
                    <a:p>
                      <a:pPr algn="ctr">
                        <a:lnSpc>
                          <a:spcPct val="150000"/>
                        </a:lnSpc>
                        <a:spcAft>
                          <a:spcPts val="0"/>
                        </a:spcAft>
                      </a:pPr>
                      <a:endParaRPr lang="en-US" sz="1200" b="1" kern="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endParaRPr lang="en-US"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a:latin typeface="Times New Roman" panose="02020603050405020304"/>
                          <a:ea typeface="宋体" panose="02010600030101010101" pitchFamily="2" charset="-122"/>
                          <a:cs typeface="Times New Roman" panose="02020603050405020304"/>
                        </a:rPr>
                        <a:t>(0.87)</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extLst>
                  <a:ext uri="{0D108BD9-81ED-4DB2-BD59-A6C34878D82A}">
                    <a16:rowId xmlns:a16="http://schemas.microsoft.com/office/drawing/2014/main" val="10008"/>
                  </a:ext>
                </a:extLst>
              </a:tr>
              <a:tr h="281747">
                <a:tc>
                  <a:txBody>
                    <a:bodyPr/>
                    <a:lstStyle/>
                    <a:p>
                      <a:pPr algn="ctr">
                        <a:lnSpc>
                          <a:spcPct val="150000"/>
                        </a:lnSpc>
                        <a:spcAft>
                          <a:spcPts val="0"/>
                        </a:spcAft>
                      </a:pPr>
                      <a:r>
                        <a:rPr lang="en-US" sz="1200" b="1" kern="0">
                          <a:latin typeface="Times New Roman" panose="02020603050405020304"/>
                          <a:ea typeface="宋体" panose="02010600030101010101" pitchFamily="2" charset="-122"/>
                          <a:cs typeface="Times New Roman" panose="02020603050405020304"/>
                        </a:rPr>
                        <a:t>Age</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endParaRPr lang="en-US"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a:latin typeface="Times New Roman" panose="02020603050405020304"/>
                          <a:ea typeface="宋体" panose="02010600030101010101" pitchFamily="2" charset="-122"/>
                          <a:cs typeface="Times New Roman" panose="02020603050405020304"/>
                        </a:rPr>
                        <a:t>0.0871***</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extLst>
                  <a:ext uri="{0D108BD9-81ED-4DB2-BD59-A6C34878D82A}">
                    <a16:rowId xmlns:a16="http://schemas.microsoft.com/office/drawing/2014/main" val="10009"/>
                  </a:ext>
                </a:extLst>
              </a:tr>
              <a:tr h="281747">
                <a:tc>
                  <a:txBody>
                    <a:bodyPr/>
                    <a:lstStyle/>
                    <a:p>
                      <a:pPr algn="ctr">
                        <a:lnSpc>
                          <a:spcPct val="150000"/>
                        </a:lnSpc>
                        <a:spcAft>
                          <a:spcPts val="0"/>
                        </a:spcAft>
                      </a:pPr>
                      <a:endParaRPr lang="en-US" sz="1200" b="1" kern="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endParaRPr lang="en-US"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a:latin typeface="Times New Roman" panose="02020603050405020304"/>
                          <a:ea typeface="宋体" panose="02010600030101010101" pitchFamily="2" charset="-122"/>
                          <a:cs typeface="Times New Roman" panose="02020603050405020304"/>
                        </a:rPr>
                        <a:t>(2.87)</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extLst>
                  <a:ext uri="{0D108BD9-81ED-4DB2-BD59-A6C34878D82A}">
                    <a16:rowId xmlns:a16="http://schemas.microsoft.com/office/drawing/2014/main" val="10010"/>
                  </a:ext>
                </a:extLst>
              </a:tr>
              <a:tr h="281747">
                <a:tc>
                  <a:txBody>
                    <a:bodyPr/>
                    <a:lstStyle/>
                    <a:p>
                      <a:pPr algn="ctr">
                        <a:lnSpc>
                          <a:spcPct val="150000"/>
                        </a:lnSpc>
                        <a:spcAft>
                          <a:spcPts val="0"/>
                        </a:spcAft>
                      </a:pPr>
                      <a:r>
                        <a:rPr lang="en-US" sz="1200" b="1" kern="0">
                          <a:latin typeface="Times New Roman" panose="02020603050405020304"/>
                          <a:ea typeface="宋体" panose="02010600030101010101" pitchFamily="2" charset="-122"/>
                          <a:cs typeface="Times New Roman" panose="02020603050405020304"/>
                        </a:rPr>
                        <a:t>State</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endParaRPr lang="en-US"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a:latin typeface="Times New Roman" panose="02020603050405020304"/>
                          <a:ea typeface="宋体" panose="02010600030101010101" pitchFamily="2" charset="-122"/>
                          <a:cs typeface="Times New Roman" panose="02020603050405020304"/>
                        </a:rPr>
                        <a:t>0.341</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extLst>
                  <a:ext uri="{0D108BD9-81ED-4DB2-BD59-A6C34878D82A}">
                    <a16:rowId xmlns:a16="http://schemas.microsoft.com/office/drawing/2014/main" val="10011"/>
                  </a:ext>
                </a:extLst>
              </a:tr>
              <a:tr h="281747">
                <a:tc>
                  <a:txBody>
                    <a:bodyPr/>
                    <a:lstStyle/>
                    <a:p>
                      <a:pPr algn="ctr">
                        <a:lnSpc>
                          <a:spcPct val="150000"/>
                        </a:lnSpc>
                        <a:spcAft>
                          <a:spcPts val="0"/>
                        </a:spcAft>
                      </a:pPr>
                      <a:endParaRPr lang="en-US" sz="1200" b="1" kern="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endParaRPr lang="en-US"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a:latin typeface="Times New Roman" panose="02020603050405020304"/>
                          <a:ea typeface="宋体" panose="02010600030101010101" pitchFamily="2" charset="-122"/>
                          <a:cs typeface="Times New Roman" panose="02020603050405020304"/>
                        </a:rPr>
                        <a:t>(1.25)</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extLst>
                  <a:ext uri="{0D108BD9-81ED-4DB2-BD59-A6C34878D82A}">
                    <a16:rowId xmlns:a16="http://schemas.microsoft.com/office/drawing/2014/main" val="10012"/>
                  </a:ext>
                </a:extLst>
              </a:tr>
              <a:tr h="281747">
                <a:tc>
                  <a:txBody>
                    <a:bodyPr/>
                    <a:lstStyle/>
                    <a:p>
                      <a:pPr algn="ctr">
                        <a:lnSpc>
                          <a:spcPct val="150000"/>
                        </a:lnSpc>
                        <a:spcAft>
                          <a:spcPts val="0"/>
                        </a:spcAft>
                      </a:pPr>
                      <a:r>
                        <a:rPr lang="en-US" sz="1200" b="1" kern="0">
                          <a:latin typeface="Times New Roman" panose="02020603050405020304"/>
                          <a:ea typeface="宋体" panose="02010600030101010101" pitchFamily="2" charset="-122"/>
                          <a:cs typeface="Times New Roman" panose="02020603050405020304"/>
                        </a:rPr>
                        <a:t>Growth</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endParaRPr lang="en-US"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a:latin typeface="Times New Roman" panose="02020603050405020304"/>
                          <a:ea typeface="宋体" panose="02010600030101010101" pitchFamily="2" charset="-122"/>
                          <a:cs typeface="Times New Roman" panose="02020603050405020304"/>
                        </a:rPr>
                        <a:t>0.237</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extLst>
                  <a:ext uri="{0D108BD9-81ED-4DB2-BD59-A6C34878D82A}">
                    <a16:rowId xmlns:a16="http://schemas.microsoft.com/office/drawing/2014/main" val="10013"/>
                  </a:ext>
                </a:extLst>
              </a:tr>
              <a:tr h="281747">
                <a:tc>
                  <a:txBody>
                    <a:bodyPr/>
                    <a:lstStyle/>
                    <a:p>
                      <a:pPr algn="ctr">
                        <a:lnSpc>
                          <a:spcPct val="150000"/>
                        </a:lnSpc>
                        <a:spcAft>
                          <a:spcPts val="0"/>
                        </a:spcAft>
                      </a:pPr>
                      <a:endParaRPr lang="en-US" sz="1200" b="1" kern="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endParaRPr lang="en-US"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a:latin typeface="Times New Roman" panose="02020603050405020304"/>
                          <a:ea typeface="宋体" panose="02010600030101010101" pitchFamily="2" charset="-122"/>
                          <a:cs typeface="Times New Roman" panose="02020603050405020304"/>
                        </a:rPr>
                        <a:t>(0.51)</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extLst>
                  <a:ext uri="{0D108BD9-81ED-4DB2-BD59-A6C34878D82A}">
                    <a16:rowId xmlns:a16="http://schemas.microsoft.com/office/drawing/2014/main" val="10014"/>
                  </a:ext>
                </a:extLst>
              </a:tr>
              <a:tr h="281747">
                <a:tc>
                  <a:txBody>
                    <a:bodyPr/>
                    <a:lstStyle/>
                    <a:p>
                      <a:pPr algn="ctr">
                        <a:lnSpc>
                          <a:spcPct val="150000"/>
                        </a:lnSpc>
                        <a:spcAft>
                          <a:spcPts val="0"/>
                        </a:spcAft>
                      </a:pPr>
                      <a:r>
                        <a:rPr lang="en-US" sz="1200" b="1" kern="0">
                          <a:latin typeface="Times New Roman" panose="02020603050405020304"/>
                          <a:ea typeface="宋体" panose="02010600030101010101" pitchFamily="2" charset="-122"/>
                          <a:cs typeface="Times New Roman" panose="02020603050405020304"/>
                        </a:rPr>
                        <a:t>Roe</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endParaRPr lang="en-US"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a:latin typeface="Times New Roman" panose="02020603050405020304"/>
                          <a:ea typeface="宋体" panose="02010600030101010101" pitchFamily="2" charset="-122"/>
                          <a:cs typeface="Times New Roman" panose="02020603050405020304"/>
                        </a:rPr>
                        <a:t>-0.0287</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extLst>
                  <a:ext uri="{0D108BD9-81ED-4DB2-BD59-A6C34878D82A}">
                    <a16:rowId xmlns:a16="http://schemas.microsoft.com/office/drawing/2014/main" val="10015"/>
                  </a:ext>
                </a:extLst>
              </a:tr>
              <a:tr h="281747">
                <a:tc>
                  <a:txBody>
                    <a:bodyPr/>
                    <a:lstStyle/>
                    <a:p>
                      <a:pPr algn="ctr">
                        <a:lnSpc>
                          <a:spcPct val="150000"/>
                        </a:lnSpc>
                        <a:spcAft>
                          <a:spcPts val="0"/>
                        </a:spcAft>
                      </a:pPr>
                      <a:endParaRPr lang="en-US" sz="1200" b="1" kern="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endParaRPr lang="en-US"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a:latin typeface="Times New Roman" panose="02020603050405020304"/>
                          <a:ea typeface="宋体" panose="02010600030101010101" pitchFamily="2" charset="-122"/>
                          <a:cs typeface="Times New Roman" panose="02020603050405020304"/>
                        </a:rPr>
                        <a:t>(-0.62)</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extLst>
                  <a:ext uri="{0D108BD9-81ED-4DB2-BD59-A6C34878D82A}">
                    <a16:rowId xmlns:a16="http://schemas.microsoft.com/office/drawing/2014/main" val="10016"/>
                  </a:ext>
                </a:extLst>
              </a:tr>
              <a:tr h="281747">
                <a:tc>
                  <a:txBody>
                    <a:bodyPr/>
                    <a:lstStyle/>
                    <a:p>
                      <a:pPr algn="ctr">
                        <a:lnSpc>
                          <a:spcPct val="150000"/>
                        </a:lnSpc>
                        <a:spcAft>
                          <a:spcPts val="0"/>
                        </a:spcAft>
                      </a:pPr>
                      <a:r>
                        <a:rPr lang="en-US" sz="1200" b="1" kern="0">
                          <a:latin typeface="Times New Roman" panose="02020603050405020304"/>
                          <a:ea typeface="宋体" panose="02010600030101010101" pitchFamily="2" charset="-122"/>
                          <a:cs typeface="Times New Roman" panose="02020603050405020304"/>
                        </a:rPr>
                        <a:t>DA</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endParaRPr lang="en-US"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a:latin typeface="Times New Roman" panose="02020603050405020304"/>
                          <a:ea typeface="宋体" panose="02010600030101010101" pitchFamily="2" charset="-122"/>
                          <a:cs typeface="Times New Roman" panose="02020603050405020304"/>
                        </a:rPr>
                        <a:t>3.137*</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extLst>
                  <a:ext uri="{0D108BD9-81ED-4DB2-BD59-A6C34878D82A}">
                    <a16:rowId xmlns:a16="http://schemas.microsoft.com/office/drawing/2014/main" val="10017"/>
                  </a:ext>
                </a:extLst>
              </a:tr>
              <a:tr h="281747">
                <a:tc>
                  <a:txBody>
                    <a:bodyPr/>
                    <a:lstStyle/>
                    <a:p>
                      <a:pPr algn="ctr">
                        <a:lnSpc>
                          <a:spcPct val="150000"/>
                        </a:lnSpc>
                        <a:spcAft>
                          <a:spcPts val="0"/>
                        </a:spcAft>
                      </a:pPr>
                      <a:endParaRPr lang="en-US" sz="1200" b="1" kern="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endParaRPr lang="en-US"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en-US" sz="1200" b="1" kern="100">
                          <a:latin typeface="Times New Roman" panose="02020603050405020304"/>
                          <a:ea typeface="宋体" panose="02010600030101010101" pitchFamily="2" charset="-122"/>
                          <a:cs typeface="Times New Roman" panose="02020603050405020304"/>
                        </a:rPr>
                        <a:t>(1.66)</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extLst>
                  <a:ext uri="{0D108BD9-81ED-4DB2-BD59-A6C34878D82A}">
                    <a16:rowId xmlns:a16="http://schemas.microsoft.com/office/drawing/2014/main" val="10018"/>
                  </a:ext>
                </a:extLst>
              </a:tr>
              <a:tr h="281747">
                <a:tc>
                  <a:txBody>
                    <a:bodyPr/>
                    <a:lstStyle/>
                    <a:p>
                      <a:pPr algn="ctr">
                        <a:lnSpc>
                          <a:spcPct val="150000"/>
                        </a:lnSpc>
                        <a:spcAft>
                          <a:spcPts val="0"/>
                        </a:spcAft>
                      </a:pPr>
                      <a:r>
                        <a:rPr lang="en-US" sz="1200" b="1" kern="0">
                          <a:latin typeface="Times New Roman" panose="02020603050405020304"/>
                          <a:ea typeface="宋体" panose="02010600030101010101" pitchFamily="2" charset="-122"/>
                          <a:cs typeface="Times New Roman" panose="02020603050405020304"/>
                        </a:rPr>
                        <a:t>Year</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zh-CN" sz="1200" b="1" kern="0">
                          <a:latin typeface="Times New Roman" panose="02020603050405020304"/>
                          <a:ea typeface="宋体" panose="02010600030101010101" pitchFamily="2" charset="-122"/>
                          <a:cs typeface="宋体" panose="02010600030101010101" pitchFamily="2" charset="-122"/>
                        </a:rPr>
                        <a:t>控制</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tc>
                  <a:txBody>
                    <a:bodyPr/>
                    <a:lstStyle/>
                    <a:p>
                      <a:pPr algn="ctr">
                        <a:lnSpc>
                          <a:spcPct val="150000"/>
                        </a:lnSpc>
                        <a:spcAft>
                          <a:spcPts val="0"/>
                        </a:spcAft>
                      </a:pPr>
                      <a:r>
                        <a:rPr lang="zh-CN" sz="1200" b="1" kern="0">
                          <a:latin typeface="Times New Roman" panose="02020603050405020304"/>
                          <a:ea typeface="宋体" panose="02010600030101010101" pitchFamily="2" charset="-122"/>
                          <a:cs typeface="宋体" panose="02010600030101010101" pitchFamily="2" charset="-122"/>
                        </a:rPr>
                        <a:t>控制</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a:noFill/>
                    </a:lnB>
                  </a:tcPr>
                </a:tc>
                <a:extLst>
                  <a:ext uri="{0D108BD9-81ED-4DB2-BD59-A6C34878D82A}">
                    <a16:rowId xmlns:a16="http://schemas.microsoft.com/office/drawing/2014/main" val="10019"/>
                  </a:ext>
                </a:extLst>
              </a:tr>
              <a:tr h="281747">
                <a:tc>
                  <a:txBody>
                    <a:bodyPr/>
                    <a:lstStyle/>
                    <a:p>
                      <a:pPr algn="ctr">
                        <a:lnSpc>
                          <a:spcPct val="150000"/>
                        </a:lnSpc>
                        <a:spcAft>
                          <a:spcPts val="0"/>
                        </a:spcAft>
                      </a:pPr>
                      <a:r>
                        <a:rPr lang="en-US" sz="1200" b="1" kern="0">
                          <a:latin typeface="Times New Roman" panose="02020603050405020304"/>
                          <a:ea typeface="宋体" panose="02010600030101010101" pitchFamily="2" charset="-122"/>
                          <a:cs typeface="Times New Roman" panose="02020603050405020304"/>
                        </a:rPr>
                        <a:t>Ind</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latin typeface="Times New Roman" panose="02020603050405020304"/>
                          <a:ea typeface="宋体" panose="02010600030101010101" pitchFamily="2" charset="-122"/>
                          <a:cs typeface="宋体" panose="02010600030101010101" pitchFamily="2" charset="-122"/>
                        </a:rPr>
                        <a:t>控制</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latin typeface="Times New Roman" panose="02020603050405020304"/>
                          <a:ea typeface="宋体" panose="02010600030101010101" pitchFamily="2" charset="-122"/>
                          <a:cs typeface="宋体" panose="02010600030101010101" pitchFamily="2" charset="-122"/>
                        </a:rPr>
                        <a:t>控制</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81747">
                <a:tc>
                  <a:txBody>
                    <a:bodyPr/>
                    <a:lstStyle/>
                    <a:p>
                      <a:pPr algn="ctr">
                        <a:lnSpc>
                          <a:spcPct val="150000"/>
                        </a:lnSpc>
                        <a:spcAft>
                          <a:spcPts val="0"/>
                        </a:spcAft>
                      </a:pPr>
                      <a:r>
                        <a:rPr lang="en-US" sz="1200" b="1" kern="0">
                          <a:latin typeface="Times New Roman" panose="02020603050405020304"/>
                          <a:ea typeface="宋体" panose="02010600030101010101" pitchFamily="2" charset="-122"/>
                          <a:cs typeface="Times New Roman" panose="02020603050405020304"/>
                        </a:rPr>
                        <a:t>Adj-R</a:t>
                      </a:r>
                      <a:r>
                        <a:rPr lang="en-US" sz="1200" b="1" kern="0" baseline="30000">
                          <a:latin typeface="Times New Roman" panose="02020603050405020304"/>
                          <a:ea typeface="宋体" panose="02010600030101010101" pitchFamily="2" charset="-122"/>
                          <a:cs typeface="Times New Roman" panose="02020603050405020304"/>
                        </a:rPr>
                        <a:t>2</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200" b="1" kern="0">
                          <a:latin typeface="Times New Roman" panose="02020603050405020304"/>
                          <a:ea typeface="宋体" panose="02010600030101010101" pitchFamily="2" charset="-122"/>
                          <a:cs typeface="宋体" panose="02010600030101010101" pitchFamily="2" charset="-122"/>
                        </a:rPr>
                        <a:t>55.19</a:t>
                      </a:r>
                      <a:r>
                        <a:rPr lang="en-US" sz="1200" b="1" kern="0">
                          <a:latin typeface="宋体" panose="02010600030101010101" pitchFamily="2" charset="-122"/>
                          <a:ea typeface="宋体" panose="02010600030101010101" pitchFamily="2" charset="-122"/>
                          <a:cs typeface="宋体" panose="02010600030101010101" pitchFamily="2" charset="-122"/>
                        </a:rPr>
                        <a:t>%</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200" b="1" kern="0">
                          <a:latin typeface="Times New Roman" panose="02020603050405020304"/>
                          <a:ea typeface="宋体" panose="02010600030101010101" pitchFamily="2" charset="-122"/>
                          <a:cs typeface="宋体" panose="02010600030101010101" pitchFamily="2" charset="-122"/>
                        </a:rPr>
                        <a:t>61.02</a:t>
                      </a:r>
                      <a:r>
                        <a:rPr lang="en-US" sz="1200" b="1" kern="0">
                          <a:latin typeface="宋体" panose="02010600030101010101" pitchFamily="2" charset="-122"/>
                          <a:ea typeface="宋体" panose="02010600030101010101" pitchFamily="2" charset="-122"/>
                          <a:cs typeface="宋体" panose="02010600030101010101" pitchFamily="2" charset="-122"/>
                        </a:rPr>
                        <a:t>%</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1"/>
                  </a:ext>
                </a:extLst>
              </a:tr>
              <a:tr h="281747">
                <a:tc>
                  <a:txBody>
                    <a:bodyPr/>
                    <a:lstStyle/>
                    <a:p>
                      <a:pPr algn="ctr">
                        <a:lnSpc>
                          <a:spcPct val="150000"/>
                        </a:lnSpc>
                        <a:spcAft>
                          <a:spcPts val="0"/>
                        </a:spcAft>
                      </a:pPr>
                      <a:r>
                        <a:rPr lang="en-US" sz="1200" b="1" kern="0" dirty="0">
                          <a:latin typeface="Times New Roman" panose="02020603050405020304"/>
                          <a:ea typeface="宋体" panose="02010600030101010101" pitchFamily="2" charset="-122"/>
                          <a:cs typeface="Times New Roman" panose="02020603050405020304"/>
                        </a:rPr>
                        <a:t>N</a:t>
                      </a:r>
                      <a:endParaRPr lang="zh-CN" sz="1200" b="1" kern="100" dirty="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kern="0">
                          <a:latin typeface="Times New Roman" panose="02020603050405020304"/>
                          <a:ea typeface="宋体" panose="02010600030101010101" pitchFamily="2" charset="-122"/>
                          <a:cs typeface="宋体" panose="02010600030101010101" pitchFamily="2" charset="-122"/>
                        </a:rPr>
                        <a:t>250</a:t>
                      </a:r>
                      <a:endParaRPr lang="zh-CN" sz="1200" b="1" kern="10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kern="0" dirty="0">
                          <a:latin typeface="Times New Roman" panose="02020603050405020304"/>
                          <a:ea typeface="宋体" panose="02010600030101010101" pitchFamily="2" charset="-122"/>
                          <a:cs typeface="宋体" panose="02010600030101010101" pitchFamily="2" charset="-122"/>
                        </a:rPr>
                        <a:t>250</a:t>
                      </a:r>
                      <a:endParaRPr lang="zh-CN" sz="1200" b="1" kern="100" dirty="0">
                        <a:latin typeface="Times New Roman" panose="02020603050405020304"/>
                        <a:ea typeface="宋体" panose="02010600030101010101" pitchFamily="2" charset="-122"/>
                        <a:cs typeface="Times New Roman" panose="02020603050405020304"/>
                      </a:endParaRPr>
                    </a:p>
                  </a:txBody>
                  <a:tcPr marL="45439" marR="45439"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92236" name="TextBox 2"/>
          <p:cNvSpPr txBox="1">
            <a:spLocks noChangeArrowheads="1"/>
          </p:cNvSpPr>
          <p:nvPr/>
        </p:nvSpPr>
        <p:spPr bwMode="auto">
          <a:xfrm>
            <a:off x="971550" y="188913"/>
            <a:ext cx="461963"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华文楷体" panose="02010600040101010101" pitchFamily="2" charset="-122"/>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华文楷体" panose="02010600040101010101" pitchFamily="2" charset="-122"/>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华文楷体" panose="02010600040101010101" pitchFamily="2" charset="-122"/>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华文楷体" panose="02010600040101010101" pitchFamily="2" charset="-122"/>
              </a:defRPr>
            </a:lvl9pPr>
          </a:lstStyle>
          <a:p>
            <a:pPr eaLnBrk="1" hangingPunct="1">
              <a:spcBef>
                <a:spcPct val="0"/>
              </a:spcBef>
              <a:buClrTx/>
              <a:buSzTx/>
              <a:buFontTx/>
              <a:buNone/>
            </a:pPr>
            <a:r>
              <a:rPr lang="zh-CN" altLang="en-US" sz="1800" b="1">
                <a:latin typeface="Arial" panose="020B0604020202020204" pitchFamily="34" charset="0"/>
                <a:ea typeface="宋体" panose="02010600030101010101" pitchFamily="2" charset="-122"/>
              </a:rPr>
              <a:t>模型因变量：会计稳健性指数</a:t>
            </a:r>
            <a:r>
              <a:rPr lang="en-US" altLang="zh-CN" sz="1800" b="1">
                <a:latin typeface="Arial" panose="020B0604020202020204" pitchFamily="34" charset="0"/>
                <a:ea typeface="宋体" panose="02010600030101010101" pitchFamily="2" charset="-122"/>
              </a:rPr>
              <a:t>Cscore</a:t>
            </a:r>
            <a:endParaRPr lang="zh-CN" altLang="en-US" sz="1800" b="1">
              <a:latin typeface="Arial" panose="020B0604020202020204" pitchFamily="34" charset="0"/>
              <a:ea typeface="宋体" panose="0201060003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476672"/>
            <a:ext cx="8424936" cy="4968552"/>
          </a:xfrm>
        </p:spPr>
        <p:txBody>
          <a:bodyPr/>
          <a:lstStyle/>
          <a:p>
            <a:pPr lvl="1"/>
            <a:r>
              <a:rPr lang="zh-CN" altLang="en-US" sz="2400" b="1" dirty="0"/>
              <a:t>陶黎娟、梁 爽，</a:t>
            </a:r>
            <a:r>
              <a:rPr lang="zh-CN" altLang="en-US" sz="2400" b="1" dirty="0">
                <a:solidFill>
                  <a:srgbClr val="C00000"/>
                </a:solidFill>
              </a:rPr>
              <a:t>上市公司套期保值、会计业务处理与信息披露</a:t>
            </a:r>
            <a:r>
              <a:rPr lang="en-US" altLang="zh-CN" sz="2400" b="1" dirty="0">
                <a:solidFill>
                  <a:srgbClr val="C00000"/>
                </a:solidFill>
              </a:rPr>
              <a:t>——</a:t>
            </a:r>
            <a:r>
              <a:rPr lang="zh-CN" altLang="en-US" sz="2400" b="1" dirty="0">
                <a:solidFill>
                  <a:srgbClr val="C00000"/>
                </a:solidFill>
              </a:rPr>
              <a:t>道道全“套保亏损”引起的思考</a:t>
            </a:r>
            <a:r>
              <a:rPr lang="zh-CN" altLang="en-US" sz="2400" b="1" dirty="0"/>
              <a:t>，</a:t>
            </a:r>
            <a:r>
              <a:rPr lang="en-US" altLang="zh-CN" sz="2400" b="1" dirty="0"/>
              <a:t>《</a:t>
            </a:r>
            <a:r>
              <a:rPr lang="zh-CN" altLang="en-US" sz="2400" b="1" dirty="0"/>
              <a:t>财会月刊</a:t>
            </a:r>
            <a:r>
              <a:rPr lang="en-US" altLang="zh-CN" sz="2400" b="1" dirty="0"/>
              <a:t>》2022</a:t>
            </a:r>
            <a:r>
              <a:rPr lang="zh-CN" altLang="en-US" sz="2400" b="1" dirty="0"/>
              <a:t>年第</a:t>
            </a:r>
            <a:r>
              <a:rPr lang="en-US" altLang="zh-CN" sz="2400" b="1" dirty="0"/>
              <a:t>22</a:t>
            </a:r>
            <a:r>
              <a:rPr lang="zh-CN" altLang="en-US" sz="2400" b="1" dirty="0"/>
              <a:t>期。</a:t>
            </a:r>
            <a:endParaRPr lang="en-US" altLang="zh-CN" sz="2400" b="1" dirty="0"/>
          </a:p>
          <a:p>
            <a:pPr lvl="2"/>
            <a:r>
              <a:rPr lang="zh-CN" altLang="en-US" sz="2000" b="1" dirty="0">
                <a:solidFill>
                  <a:srgbClr val="000000"/>
                </a:solidFill>
                <a:latin typeface="Times New Roman" panose="02020603050405020304" charset="0"/>
                <a:cs typeface="Times New Roman" panose="02020603050405020304" charset="0"/>
              </a:rPr>
              <a:t>论文以道道全粮油股份有限公司为研究对象，根据其公开披露的信息，结合我国</a:t>
            </a:r>
            <a:r>
              <a:rPr lang="en-US" altLang="zh-CN" sz="2000" b="1" dirty="0">
                <a:solidFill>
                  <a:srgbClr val="000000"/>
                </a:solidFill>
                <a:latin typeface="Times New Roman" panose="02020603050405020304" charset="0"/>
                <a:cs typeface="Times New Roman" panose="02020603050405020304" charset="0"/>
              </a:rPr>
              <a:t>《</a:t>
            </a:r>
            <a:r>
              <a:rPr lang="zh-CN" altLang="en-US" sz="2000" b="1" dirty="0">
                <a:solidFill>
                  <a:srgbClr val="000000"/>
                </a:solidFill>
                <a:latin typeface="Times New Roman" panose="02020603050405020304" charset="0"/>
                <a:cs typeface="Times New Roman" panose="02020603050405020304" charset="0"/>
              </a:rPr>
              <a:t>企业会计准则第</a:t>
            </a:r>
            <a:r>
              <a:rPr lang="en-US" altLang="zh-CN" sz="2000" b="1" dirty="0">
                <a:solidFill>
                  <a:srgbClr val="000000"/>
                </a:solidFill>
                <a:latin typeface="Times New Roman" panose="02020603050405020304" charset="0"/>
                <a:cs typeface="Times New Roman" panose="02020603050405020304" charset="0"/>
              </a:rPr>
              <a:t>24</a:t>
            </a:r>
            <a:r>
              <a:rPr lang="zh-CN" altLang="en-US" sz="2000" b="1" dirty="0">
                <a:solidFill>
                  <a:srgbClr val="000000"/>
                </a:solidFill>
                <a:latin typeface="Times New Roman" panose="02020603050405020304" charset="0"/>
                <a:cs typeface="Times New Roman" panose="02020603050405020304" charset="0"/>
              </a:rPr>
              <a:t>号</a:t>
            </a:r>
            <a:r>
              <a:rPr lang="en-US" altLang="zh-CN" sz="2000" b="1" dirty="0">
                <a:solidFill>
                  <a:srgbClr val="000000"/>
                </a:solidFill>
                <a:latin typeface="Times New Roman" panose="02020603050405020304" charset="0"/>
                <a:cs typeface="Times New Roman" panose="02020603050405020304" charset="0"/>
              </a:rPr>
              <a:t>——</a:t>
            </a:r>
            <a:r>
              <a:rPr lang="zh-CN" altLang="en-US" sz="2000" b="1" dirty="0">
                <a:solidFill>
                  <a:srgbClr val="000000"/>
                </a:solidFill>
                <a:latin typeface="Times New Roman" panose="02020603050405020304" charset="0"/>
                <a:cs typeface="Times New Roman" panose="02020603050405020304" charset="0"/>
              </a:rPr>
              <a:t>套期会计</a:t>
            </a:r>
            <a:r>
              <a:rPr lang="en-US" altLang="zh-CN" sz="2000" b="1" dirty="0">
                <a:solidFill>
                  <a:srgbClr val="000000"/>
                </a:solidFill>
                <a:latin typeface="Times New Roman" panose="02020603050405020304" charset="0"/>
                <a:cs typeface="Times New Roman" panose="02020603050405020304" charset="0"/>
              </a:rPr>
              <a:t>》</a:t>
            </a:r>
            <a:r>
              <a:rPr lang="zh-CN" altLang="en-US" sz="2000" b="1" dirty="0">
                <a:solidFill>
                  <a:srgbClr val="000000"/>
                </a:solidFill>
                <a:latin typeface="Times New Roman" panose="02020603050405020304" charset="0"/>
                <a:cs typeface="Times New Roman" panose="02020603050405020304" charset="0"/>
              </a:rPr>
              <a:t>，对其“套保亏损”一案进行分析。研究发现，案例企业对套期保值的业务设计可能不够严谨、会计处理存在可商榷之处、相关信息披露未达到准则规定的要求。建议企业在进行套期保值业务时不可忽略相关技术风险，在满足运用条件的情况下应严格遵循套期会计准则的要求并充分披露信息。</a:t>
            </a:r>
          </a:p>
        </p:txBody>
      </p:sp>
      <p:sp>
        <p:nvSpPr>
          <p:cNvPr id="4" name="灯片编号占位符 3"/>
          <p:cNvSpPr>
            <a:spLocks noGrp="1"/>
          </p:cNvSpPr>
          <p:nvPr>
            <p:ph type="sldNum" sz="quarter" idx="12"/>
          </p:nvPr>
        </p:nvSpPr>
        <p:spPr/>
        <p:txBody>
          <a:bodyPr/>
          <a:lstStyle/>
          <a:p>
            <a:pPr>
              <a:defRPr/>
            </a:pPr>
            <a:fld id="{EB978B96-773E-417D-BBE0-8A5413C4E953}" type="slidenum">
              <a:rPr lang="en-US" altLang="zh-CN" smtClean="0"/>
              <a:t>65</a:t>
            </a:fld>
            <a:endParaRPr lang="en-US" altLang="zh-CN"/>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ctrTitle"/>
          </p:nvPr>
        </p:nvSpPr>
        <p:spPr>
          <a:xfrm>
            <a:off x="685800" y="1772816"/>
            <a:ext cx="7772400" cy="1143000"/>
          </a:xfrm>
        </p:spPr>
        <p:txBody>
          <a:bodyPr/>
          <a:lstStyle/>
          <a:p>
            <a:pPr algn="ctr" eaLnBrk="1" hangingPunct="1"/>
            <a:r>
              <a:rPr lang="en-US" altLang="zh-CN" b="1" dirty="0"/>
              <a:t>4</a:t>
            </a:r>
            <a:r>
              <a:rPr lang="zh-CN" altLang="en-US" b="1" dirty="0"/>
              <a:t> 租赁</a:t>
            </a:r>
          </a:p>
        </p:txBody>
      </p:sp>
      <p:sp>
        <p:nvSpPr>
          <p:cNvPr id="61443" name="副标题 1" descr="Rectangle: Click to edit Master text styles&#10;Second level&#10;Third level&#10;Fourth level&#10;Fifth level"/>
          <p:cNvSpPr>
            <a:spLocks noGrp="1"/>
          </p:cNvSpPr>
          <p:nvPr>
            <p:ph type="subTitle" idx="1"/>
          </p:nvPr>
        </p:nvSpPr>
        <p:spPr/>
        <p:txBody>
          <a:bodyPr/>
          <a:lstStyle/>
          <a:p>
            <a:endParaRPr lang="zh-CN" altLang="en-US" dirty="0"/>
          </a:p>
        </p:txBody>
      </p:sp>
      <p:sp>
        <p:nvSpPr>
          <p:cNvPr id="2" name="文本框 1"/>
          <p:cNvSpPr txBox="1"/>
          <p:nvPr/>
        </p:nvSpPr>
        <p:spPr>
          <a:xfrm>
            <a:off x="3851920" y="6381328"/>
            <a:ext cx="5040560" cy="307777"/>
          </a:xfrm>
          <a:prstGeom prst="rect">
            <a:avLst/>
          </a:prstGeom>
          <a:noFill/>
        </p:spPr>
        <p:txBody>
          <a:bodyPr wrap="square" rtlCol="0">
            <a:spAutoFit/>
          </a:bodyPr>
          <a:lstStyle/>
          <a:p>
            <a:pPr algn="r"/>
            <a:r>
              <a:rPr lang="zh-CN" altLang="en-US" sz="1400" b="1" dirty="0">
                <a:solidFill>
                  <a:srgbClr val="000000"/>
                </a:solidFill>
                <a:latin typeface="+mn-ea"/>
                <a:ea typeface="+mn-ea"/>
              </a:rPr>
              <a:t>注：本讲部分内容借鉴或引用了张为国（</a:t>
            </a:r>
            <a:r>
              <a:rPr lang="en-US" altLang="zh-CN" sz="1400" b="1" dirty="0">
                <a:solidFill>
                  <a:srgbClr val="000000"/>
                </a:solidFill>
                <a:latin typeface="+mn-ea"/>
                <a:ea typeface="+mn-ea"/>
              </a:rPr>
              <a:t>2024</a:t>
            </a:r>
            <a:r>
              <a:rPr lang="zh-CN" altLang="en-US" sz="1400" b="1" dirty="0">
                <a:solidFill>
                  <a:srgbClr val="000000"/>
                </a:solidFill>
                <a:latin typeface="+mn-ea"/>
                <a:ea typeface="+mn-ea"/>
              </a:rPr>
              <a:t>）上财讲义。</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836711"/>
            <a:ext cx="8928992" cy="5855833"/>
          </a:xfrm>
        </p:spPr>
        <p:txBody>
          <a:bodyPr>
            <a:noAutofit/>
          </a:bodyPr>
          <a:lstStyle/>
          <a:p>
            <a:pPr marL="171450" indent="-171450" eaLnBrk="1" fontAlgn="auto" hangingPunct="1">
              <a:spcBef>
                <a:spcPts val="450"/>
              </a:spcBef>
              <a:spcAft>
                <a:spcPts val="450"/>
              </a:spcAft>
              <a:buClrTx/>
              <a:buFont typeface="Arial" panose="020B0604020202020204" pitchFamily="34" charset="0"/>
              <a:buChar char="•"/>
            </a:pPr>
            <a:r>
              <a:rPr lang="zh-CN" altLang="en-US" sz="2400" b="1" dirty="0">
                <a:solidFill>
                  <a:srgbClr val="0000FF"/>
                </a:solidFill>
                <a:latin typeface="隶书" panose="02010509060101010101" pitchFamily="49" charset="-122"/>
                <a:ea typeface="隶书" panose="02010509060101010101" pitchFamily="49" charset="-122"/>
              </a:rPr>
              <a:t>旧租赁会计准则的形成过程：各方博弈，从无到有</a:t>
            </a:r>
            <a:endParaRPr lang="en-US" altLang="zh-CN" sz="2100" b="1" kern="1200" dirty="0">
              <a:solidFill>
                <a:srgbClr val="0000FF"/>
              </a:solidFill>
              <a:latin typeface="隶书" panose="02010509060101010101" pitchFamily="49" charset="-122"/>
              <a:ea typeface="隶书" panose="02010509060101010101" pitchFamily="49" charset="-122"/>
            </a:endParaRPr>
          </a:p>
          <a:p>
            <a:pPr marL="571500" lvl="1" indent="-171450" eaLnBrk="1" fontAlgn="auto" hangingPunct="1">
              <a:spcBef>
                <a:spcPts val="450"/>
              </a:spcBef>
              <a:spcAft>
                <a:spcPts val="450"/>
              </a:spcAft>
              <a:buClrTx/>
              <a:buFont typeface="Arial" panose="020B0604020202020204" pitchFamily="34" charset="0"/>
              <a:buChar char="•"/>
            </a:pPr>
            <a:r>
              <a:rPr lang="zh-CN" altLang="en-US" sz="2400" kern="1200" dirty="0">
                <a:solidFill>
                  <a:schemeClr val="tx1">
                    <a:lumMod val="75000"/>
                  </a:schemeClr>
                </a:solidFill>
                <a:latin typeface="宋体" panose="02010600030101010101" pitchFamily="2" charset="-122"/>
                <a:ea typeface="宋体" panose="02010600030101010101" pitchFamily="2" charset="-122"/>
              </a:rPr>
              <a:t>租赁作为一种长期融资手段从</a:t>
            </a:r>
            <a:r>
              <a:rPr lang="en-US" altLang="zh-CN" sz="2400" kern="1200" dirty="0">
                <a:solidFill>
                  <a:schemeClr val="tx1">
                    <a:lumMod val="75000"/>
                  </a:schemeClr>
                </a:solidFill>
                <a:latin typeface="宋体" panose="02010600030101010101" pitchFamily="2" charset="-122"/>
                <a:ea typeface="宋体" panose="02010600030101010101" pitchFamily="2" charset="-122"/>
              </a:rPr>
              <a:t>50</a:t>
            </a:r>
            <a:r>
              <a:rPr lang="zh-CN" altLang="en-US" sz="2400" kern="1200" dirty="0">
                <a:solidFill>
                  <a:schemeClr val="tx1">
                    <a:lumMod val="75000"/>
                  </a:schemeClr>
                </a:solidFill>
                <a:latin typeface="宋体" panose="02010600030101010101" pitchFamily="2" charset="-122"/>
                <a:ea typeface="宋体" panose="02010600030101010101" pitchFamily="2" charset="-122"/>
              </a:rPr>
              <a:t>年代起高速增长，出租方吸引承租方的一个重要理由是，租赁不用纳入承租方的资产负债表。</a:t>
            </a:r>
            <a:endParaRPr lang="en-US" altLang="zh-CN" sz="2400" kern="1200" dirty="0">
              <a:solidFill>
                <a:schemeClr val="tx1">
                  <a:lumMod val="75000"/>
                </a:schemeClr>
              </a:solidFill>
              <a:latin typeface="宋体" panose="02010600030101010101" pitchFamily="2" charset="-122"/>
              <a:ea typeface="宋体" panose="02010600030101010101" pitchFamily="2" charset="-122"/>
            </a:endParaRPr>
          </a:p>
          <a:p>
            <a:pPr marL="571500" lvl="1" indent="-171450" eaLnBrk="1" fontAlgn="auto" hangingPunct="1">
              <a:spcBef>
                <a:spcPts val="450"/>
              </a:spcBef>
              <a:spcAft>
                <a:spcPts val="450"/>
              </a:spcAft>
              <a:buClrTx/>
              <a:buFont typeface="Arial" panose="020B0604020202020204" pitchFamily="34" charset="0"/>
              <a:buChar char="•"/>
            </a:pPr>
            <a:r>
              <a:rPr lang="en-US" altLang="zh-CN" sz="2400" b="1" kern="1200" dirty="0">
                <a:solidFill>
                  <a:schemeClr val="tx1">
                    <a:lumMod val="75000"/>
                  </a:schemeClr>
                </a:solidFill>
                <a:latin typeface="宋体" panose="02010600030101010101" pitchFamily="2" charset="-122"/>
                <a:ea typeface="宋体" panose="02010600030101010101" pitchFamily="2" charset="-122"/>
              </a:rPr>
              <a:t>1964</a:t>
            </a:r>
            <a:r>
              <a:rPr lang="zh-CN" altLang="en-US" sz="2400" kern="1200" dirty="0">
                <a:solidFill>
                  <a:schemeClr val="tx1">
                    <a:lumMod val="75000"/>
                  </a:schemeClr>
                </a:solidFill>
                <a:latin typeface="宋体" panose="02010600030101010101" pitchFamily="2" charset="-122"/>
                <a:ea typeface="宋体" panose="02010600030101010101" pitchFamily="2" charset="-122"/>
              </a:rPr>
              <a:t>，美会计原则委员会（</a:t>
            </a:r>
            <a:r>
              <a:rPr lang="en-US" altLang="zh-CN" sz="2400" kern="1200" dirty="0">
                <a:solidFill>
                  <a:schemeClr val="tx1">
                    <a:lumMod val="75000"/>
                  </a:schemeClr>
                </a:solidFill>
                <a:latin typeface="宋体" panose="02010600030101010101" pitchFamily="2" charset="-122"/>
                <a:ea typeface="宋体" panose="02010600030101010101" pitchFamily="2" charset="-122"/>
              </a:rPr>
              <a:t>APB</a:t>
            </a:r>
            <a:r>
              <a:rPr lang="zh-CN" altLang="en-US" sz="2400" kern="1200" dirty="0">
                <a:solidFill>
                  <a:schemeClr val="tx1">
                    <a:lumMod val="75000"/>
                  </a:schemeClr>
                </a:solidFill>
                <a:latin typeface="宋体" panose="02010600030101010101" pitchFamily="2" charset="-122"/>
                <a:ea typeface="宋体" panose="02010600030101010101" pitchFamily="2" charset="-122"/>
              </a:rPr>
              <a:t>）</a:t>
            </a:r>
            <a:r>
              <a:rPr lang="zh-CN" altLang="en-US" sz="2400" b="1" kern="1200" dirty="0">
                <a:solidFill>
                  <a:srgbClr val="FF0000"/>
                </a:solidFill>
                <a:latin typeface="宋体" panose="02010600030101010101" pitchFamily="2" charset="-122"/>
                <a:ea typeface="宋体" panose="02010600030101010101" pitchFamily="2" charset="-122"/>
              </a:rPr>
              <a:t>第</a:t>
            </a:r>
            <a:r>
              <a:rPr lang="en-US" altLang="zh-CN" sz="2400" b="1" kern="1200" dirty="0">
                <a:solidFill>
                  <a:srgbClr val="FF0000"/>
                </a:solidFill>
                <a:latin typeface="宋体" panose="02010600030101010101" pitchFamily="2" charset="-122"/>
                <a:ea typeface="宋体" panose="02010600030101010101" pitchFamily="2" charset="-122"/>
              </a:rPr>
              <a:t>5</a:t>
            </a:r>
            <a:r>
              <a:rPr lang="zh-CN" altLang="en-US" sz="2400" b="1" kern="1200" dirty="0">
                <a:solidFill>
                  <a:srgbClr val="FF0000"/>
                </a:solidFill>
                <a:latin typeface="宋体" panose="02010600030101010101" pitchFamily="2" charset="-122"/>
                <a:ea typeface="宋体" panose="02010600030101010101" pitchFamily="2" charset="-122"/>
              </a:rPr>
              <a:t>号意见书，要求承租方应将融资租赁纳入资产负债表</a:t>
            </a:r>
            <a:r>
              <a:rPr lang="zh-CN" altLang="en-US" sz="2400" kern="1200" dirty="0">
                <a:solidFill>
                  <a:prstClr val="black"/>
                </a:solidFill>
                <a:latin typeface="宋体" panose="02010600030101010101" pitchFamily="2" charset="-122"/>
                <a:ea typeface="宋体" panose="02010600030101010101" pitchFamily="2" charset="-122"/>
              </a:rPr>
              <a:t>。</a:t>
            </a:r>
            <a:r>
              <a:rPr lang="zh-CN" altLang="en-US" sz="2400" kern="1200" dirty="0">
                <a:solidFill>
                  <a:schemeClr val="tx1">
                    <a:lumMod val="75000"/>
                  </a:schemeClr>
                </a:solidFill>
                <a:latin typeface="宋体" panose="02010600030101010101" pitchFamily="2" charset="-122"/>
                <a:ea typeface="宋体" panose="02010600030101010101" pitchFamily="2" charset="-122"/>
              </a:rPr>
              <a:t>但出于保护自身的利益，</a:t>
            </a:r>
            <a:r>
              <a:rPr lang="zh-CN" altLang="en-US" sz="2400" b="1" kern="1200" dirty="0">
                <a:solidFill>
                  <a:srgbClr val="FF0000"/>
                </a:solidFill>
                <a:latin typeface="宋体" panose="02010600030101010101" pitchFamily="2" charset="-122"/>
                <a:ea typeface="宋体" panose="02010600030101010101" pitchFamily="2" charset="-122"/>
              </a:rPr>
              <a:t>租赁行业强烈游说，反对</a:t>
            </a:r>
            <a:r>
              <a:rPr lang="zh-CN" altLang="en-US" sz="2400" kern="1200" dirty="0">
                <a:solidFill>
                  <a:schemeClr val="tx1">
                    <a:lumMod val="75000"/>
                  </a:schemeClr>
                </a:solidFill>
                <a:latin typeface="宋体" panose="02010600030101010101" pitchFamily="2" charset="-122"/>
                <a:ea typeface="宋体" panose="02010600030101010101" pitchFamily="2" charset="-122"/>
              </a:rPr>
              <a:t>制定相应的会计原则，理由是租赁不同于举债购买资产。</a:t>
            </a:r>
            <a:endParaRPr lang="en-US" altLang="zh-CN" sz="2400" kern="1200" dirty="0">
              <a:solidFill>
                <a:schemeClr val="tx1">
                  <a:lumMod val="75000"/>
                </a:schemeClr>
              </a:solidFill>
              <a:latin typeface="宋体" panose="02010600030101010101" pitchFamily="2" charset="-122"/>
              <a:ea typeface="宋体" panose="02010600030101010101" pitchFamily="2" charset="-122"/>
            </a:endParaRPr>
          </a:p>
          <a:p>
            <a:pPr marL="571500" lvl="1" indent="-171450" eaLnBrk="1" fontAlgn="auto" hangingPunct="1">
              <a:spcBef>
                <a:spcPts val="450"/>
              </a:spcBef>
              <a:spcAft>
                <a:spcPts val="450"/>
              </a:spcAft>
              <a:buClrTx/>
              <a:buFont typeface="Arial" panose="020B0604020202020204" pitchFamily="34" charset="0"/>
              <a:buChar char="•"/>
            </a:pPr>
            <a:r>
              <a:rPr lang="en-US" altLang="zh-CN" sz="2400" b="1" kern="1200" dirty="0">
                <a:solidFill>
                  <a:schemeClr val="tx1">
                    <a:lumMod val="75000"/>
                  </a:schemeClr>
                </a:solidFill>
                <a:latin typeface="宋体" panose="02010600030101010101" pitchFamily="2" charset="-122"/>
                <a:ea typeface="宋体" panose="02010600030101010101" pitchFamily="2" charset="-122"/>
              </a:rPr>
              <a:t>1971</a:t>
            </a:r>
            <a:r>
              <a:rPr lang="zh-CN" altLang="en-US" sz="2400" kern="1200" dirty="0">
                <a:solidFill>
                  <a:schemeClr val="tx1">
                    <a:lumMod val="75000"/>
                  </a:schemeClr>
                </a:solidFill>
                <a:latin typeface="宋体" panose="02010600030101010101" pitchFamily="2" charset="-122"/>
                <a:ea typeface="宋体" panose="02010600030101010101" pitchFamily="2" charset="-122"/>
              </a:rPr>
              <a:t>，在租赁业的压力下</a:t>
            </a:r>
            <a:r>
              <a:rPr lang="zh-CN" altLang="en-US" sz="2400" b="1" kern="1200" dirty="0">
                <a:solidFill>
                  <a:schemeClr val="tx1">
                    <a:lumMod val="75000"/>
                  </a:schemeClr>
                </a:solidFill>
                <a:latin typeface="宋体" panose="02010600030101010101" pitchFamily="2" charset="-122"/>
                <a:ea typeface="宋体" panose="02010600030101010101" pitchFamily="2" charset="-122"/>
              </a:rPr>
              <a:t>，</a:t>
            </a:r>
            <a:r>
              <a:rPr lang="en-US" altLang="zh-CN" sz="2400" b="1" kern="1200" dirty="0">
                <a:solidFill>
                  <a:srgbClr val="FF0000"/>
                </a:solidFill>
                <a:latin typeface="宋体" panose="02010600030101010101" pitchFamily="2" charset="-122"/>
                <a:ea typeface="宋体" panose="02010600030101010101" pitchFamily="2" charset="-122"/>
              </a:rPr>
              <a:t>APB</a:t>
            </a:r>
            <a:r>
              <a:rPr lang="zh-CN" altLang="en-US" sz="2400" b="1" kern="1200" dirty="0">
                <a:solidFill>
                  <a:srgbClr val="FF0000"/>
                </a:solidFill>
                <a:latin typeface="宋体" panose="02010600030101010101" pitchFamily="2" charset="-122"/>
                <a:ea typeface="宋体" panose="02010600030101010101" pitchFamily="2" charset="-122"/>
              </a:rPr>
              <a:t>没能按计划颁布有关长期租赁的会计原则。</a:t>
            </a:r>
            <a:endParaRPr lang="en-US" altLang="zh-CN" sz="2400" b="1" kern="1200" dirty="0">
              <a:solidFill>
                <a:srgbClr val="FF0000"/>
              </a:solidFill>
              <a:latin typeface="宋体" panose="02010600030101010101" pitchFamily="2" charset="-122"/>
              <a:ea typeface="宋体" panose="02010600030101010101" pitchFamily="2" charset="-122"/>
            </a:endParaRPr>
          </a:p>
          <a:p>
            <a:pPr marL="971550" lvl="2" indent="-171450" eaLnBrk="1" fontAlgn="auto" hangingPunct="1">
              <a:spcBef>
                <a:spcPts val="450"/>
              </a:spcBef>
              <a:spcAft>
                <a:spcPts val="450"/>
              </a:spcAft>
              <a:buClrTx/>
              <a:buFont typeface="Arial" panose="020B0604020202020204" pitchFamily="34" charset="0"/>
              <a:buChar char="•"/>
            </a:pPr>
            <a:r>
              <a:rPr lang="zh-CN" altLang="en-US" sz="1800" b="1" kern="1200" dirty="0">
                <a:solidFill>
                  <a:schemeClr val="tx1">
                    <a:lumMod val="75000"/>
                  </a:schemeClr>
                </a:solidFill>
                <a:latin typeface="宋体" panose="02010600030101010101" pitchFamily="2" charset="-122"/>
                <a:ea typeface="宋体" panose="02010600030101010101" pitchFamily="2" charset="-122"/>
              </a:rPr>
              <a:t>原先，</a:t>
            </a:r>
            <a:r>
              <a:rPr lang="en-US" altLang="zh-CN" sz="1800" b="1" kern="1200" dirty="0">
                <a:solidFill>
                  <a:schemeClr val="tx1">
                    <a:lumMod val="75000"/>
                  </a:schemeClr>
                </a:solidFill>
                <a:latin typeface="宋体" panose="02010600030101010101" pitchFamily="2" charset="-122"/>
                <a:ea typeface="宋体" panose="02010600030101010101" pitchFamily="2" charset="-122"/>
              </a:rPr>
              <a:t>APB</a:t>
            </a:r>
            <a:r>
              <a:rPr lang="zh-CN" altLang="en-US" sz="1800" b="1" kern="1200" dirty="0">
                <a:solidFill>
                  <a:schemeClr val="tx1">
                    <a:lumMod val="75000"/>
                  </a:schemeClr>
                </a:solidFill>
                <a:latin typeface="宋体" panose="02010600030101010101" pitchFamily="2" charset="-122"/>
                <a:ea typeface="宋体" panose="02010600030101010101" pitchFamily="2" charset="-122"/>
              </a:rPr>
              <a:t>会议是不公开的，各方有意见只能通过写信提出。但那个时候，各方都</a:t>
            </a:r>
            <a:r>
              <a:rPr lang="zh-CN" altLang="en-US" sz="1800" b="1" kern="1200" dirty="0">
                <a:solidFill>
                  <a:srgbClr val="FF0000"/>
                </a:solidFill>
                <a:latin typeface="宋体" panose="02010600030101010101" pitchFamily="2" charset="-122"/>
                <a:ea typeface="宋体" panose="02010600030101010101" pitchFamily="2" charset="-122"/>
              </a:rPr>
              <a:t>推动</a:t>
            </a:r>
            <a:r>
              <a:rPr lang="en-US" altLang="zh-CN" sz="1800" b="1" kern="1200" dirty="0">
                <a:solidFill>
                  <a:srgbClr val="FF0000"/>
                </a:solidFill>
                <a:latin typeface="宋体" panose="02010600030101010101" pitchFamily="2" charset="-122"/>
                <a:ea typeface="宋体" panose="02010600030101010101" pitchFamily="2" charset="-122"/>
              </a:rPr>
              <a:t>APB</a:t>
            </a:r>
            <a:r>
              <a:rPr lang="zh-CN" altLang="en-US" sz="1800" b="1" kern="1200" dirty="0">
                <a:solidFill>
                  <a:srgbClr val="FF0000"/>
                </a:solidFill>
                <a:latin typeface="宋体" panose="02010600030101010101" pitchFamily="2" charset="-122"/>
                <a:ea typeface="宋体" panose="02010600030101010101" pitchFamily="2" charset="-122"/>
              </a:rPr>
              <a:t>开会要公开</a:t>
            </a:r>
            <a:r>
              <a:rPr lang="zh-CN" altLang="en-US" sz="1800" b="1" kern="1200" dirty="0">
                <a:solidFill>
                  <a:schemeClr val="tx1">
                    <a:lumMod val="75000"/>
                  </a:schemeClr>
                </a:solidFill>
                <a:latin typeface="宋体" panose="02010600030101010101" pitchFamily="2" charset="-122"/>
                <a:ea typeface="宋体" panose="02010600030101010101" pitchFamily="2" charset="-122"/>
              </a:rPr>
              <a:t>，实际上想给他们自己创造施加压力的机会。当时，租赁业给</a:t>
            </a:r>
            <a:r>
              <a:rPr lang="en-US" altLang="zh-CN" sz="1800" b="1" kern="1200" dirty="0">
                <a:solidFill>
                  <a:schemeClr val="tx1">
                    <a:lumMod val="75000"/>
                  </a:schemeClr>
                </a:solidFill>
                <a:latin typeface="宋体" panose="02010600030101010101" pitchFamily="2" charset="-122"/>
                <a:ea typeface="宋体" panose="02010600030101010101" pitchFamily="2" charset="-122"/>
              </a:rPr>
              <a:t>50</a:t>
            </a:r>
            <a:r>
              <a:rPr lang="zh-CN" altLang="en-US" sz="1800" b="1" kern="1200" dirty="0">
                <a:solidFill>
                  <a:schemeClr val="tx1">
                    <a:lumMod val="75000"/>
                  </a:schemeClr>
                </a:solidFill>
                <a:latin typeface="宋体" panose="02010600030101010101" pitchFamily="2" charset="-122"/>
                <a:ea typeface="宋体" panose="02010600030101010101" pitchFamily="2" charset="-122"/>
              </a:rPr>
              <a:t>个美国国会议员写信，控诉</a:t>
            </a:r>
            <a:r>
              <a:rPr lang="en-US" altLang="zh-CN" sz="1800" b="1" kern="1200" dirty="0">
                <a:solidFill>
                  <a:schemeClr val="tx1">
                    <a:lumMod val="75000"/>
                  </a:schemeClr>
                </a:solidFill>
                <a:latin typeface="宋体" panose="02010600030101010101" pitchFamily="2" charset="-122"/>
                <a:ea typeface="宋体" panose="02010600030101010101" pitchFamily="2" charset="-122"/>
              </a:rPr>
              <a:t>APB</a:t>
            </a:r>
            <a:r>
              <a:rPr lang="zh-CN" altLang="en-US" sz="1800" b="1" kern="1200" dirty="0">
                <a:solidFill>
                  <a:schemeClr val="tx1">
                    <a:lumMod val="75000"/>
                  </a:schemeClr>
                </a:solidFill>
                <a:latin typeface="宋体" panose="02010600030101010101" pitchFamily="2" charset="-122"/>
                <a:ea typeface="宋体" panose="02010600030101010101" pitchFamily="2" charset="-122"/>
              </a:rPr>
              <a:t>之举可能损害租赁业，也不利于作为承租方的企业的发展。这些议员给</a:t>
            </a:r>
            <a:r>
              <a:rPr lang="en-US" altLang="zh-CN" sz="1800" b="1" kern="1200" dirty="0">
                <a:solidFill>
                  <a:schemeClr val="tx1">
                    <a:lumMod val="75000"/>
                  </a:schemeClr>
                </a:solidFill>
                <a:latin typeface="宋体" panose="02010600030101010101" pitchFamily="2" charset="-122"/>
                <a:ea typeface="宋体" panose="02010600030101010101" pitchFamily="2" charset="-122"/>
              </a:rPr>
              <a:t>SEC</a:t>
            </a:r>
            <a:r>
              <a:rPr lang="zh-CN" altLang="en-US" sz="1800" b="1" kern="1200" dirty="0">
                <a:solidFill>
                  <a:schemeClr val="tx1">
                    <a:lumMod val="75000"/>
                  </a:schemeClr>
                </a:solidFill>
                <a:latin typeface="宋体" panose="02010600030101010101" pitchFamily="2" charset="-122"/>
                <a:ea typeface="宋体" panose="02010600030101010101" pitchFamily="2" charset="-122"/>
              </a:rPr>
              <a:t>写信，质问为何</a:t>
            </a:r>
            <a:r>
              <a:rPr lang="en-US" altLang="zh-CN" sz="1800" b="1" kern="1200" dirty="0">
                <a:solidFill>
                  <a:schemeClr val="tx1">
                    <a:lumMod val="75000"/>
                  </a:schemeClr>
                </a:solidFill>
                <a:latin typeface="宋体" panose="02010600030101010101" pitchFamily="2" charset="-122"/>
                <a:ea typeface="宋体" panose="02010600030101010101" pitchFamily="2" charset="-122"/>
              </a:rPr>
              <a:t>APB</a:t>
            </a:r>
            <a:r>
              <a:rPr lang="zh-CN" altLang="en-US" sz="1800" b="1" kern="1200" dirty="0">
                <a:solidFill>
                  <a:schemeClr val="tx1">
                    <a:lumMod val="75000"/>
                  </a:schemeClr>
                </a:solidFill>
                <a:latin typeface="宋体" panose="02010600030101010101" pitchFamily="2" charset="-122"/>
                <a:ea typeface="宋体" panose="02010600030101010101" pitchFamily="2" charset="-122"/>
              </a:rPr>
              <a:t>要做此类坏事。在这种情况下，</a:t>
            </a:r>
            <a:r>
              <a:rPr lang="zh-CN" altLang="en-US" sz="1800" b="1" kern="1200" dirty="0">
                <a:solidFill>
                  <a:srgbClr val="FF0000"/>
                </a:solidFill>
                <a:latin typeface="宋体" panose="02010600030101010101" pitchFamily="2" charset="-122"/>
                <a:ea typeface="宋体" panose="02010600030101010101" pitchFamily="2" charset="-122"/>
              </a:rPr>
              <a:t>要求</a:t>
            </a:r>
            <a:r>
              <a:rPr lang="en-US" altLang="zh-CN" sz="1800" b="1" kern="1200" dirty="0">
                <a:solidFill>
                  <a:srgbClr val="FF0000"/>
                </a:solidFill>
                <a:latin typeface="宋体" panose="02010600030101010101" pitchFamily="2" charset="-122"/>
                <a:ea typeface="宋体" panose="02010600030101010101" pitchFamily="2" charset="-122"/>
              </a:rPr>
              <a:t>APB</a:t>
            </a:r>
            <a:r>
              <a:rPr lang="zh-CN" altLang="en-US" sz="1800" b="1" kern="1200" dirty="0">
                <a:solidFill>
                  <a:srgbClr val="FF0000"/>
                </a:solidFill>
                <a:latin typeface="宋体" panose="02010600030101010101" pitchFamily="2" charset="-122"/>
                <a:ea typeface="宋体" panose="02010600030101010101" pitchFamily="2" charset="-122"/>
              </a:rPr>
              <a:t>推迟作出决定</a:t>
            </a:r>
            <a:r>
              <a:rPr lang="zh-CN" altLang="en-US" sz="1800" b="1" kern="1200" dirty="0">
                <a:solidFill>
                  <a:prstClr val="black"/>
                </a:solidFill>
                <a:latin typeface="宋体" panose="02010600030101010101" pitchFamily="2" charset="-122"/>
                <a:ea typeface="宋体" panose="02010600030101010101" pitchFamily="2" charset="-122"/>
              </a:rPr>
              <a:t>。</a:t>
            </a:r>
            <a:endParaRPr lang="en-US" altLang="zh-CN" sz="1800" b="1" kern="1200" dirty="0">
              <a:solidFill>
                <a:prstClr val="black"/>
              </a:solidFill>
              <a:latin typeface="宋体" panose="02010600030101010101" pitchFamily="2" charset="-122"/>
              <a:ea typeface="宋体" panose="02010600030101010101" pitchFamily="2" charset="-122"/>
            </a:endParaRPr>
          </a:p>
        </p:txBody>
      </p:sp>
      <p:sp>
        <p:nvSpPr>
          <p:cNvPr id="12291" name="Title 2"/>
          <p:cNvSpPr>
            <a:spLocks noGrp="1"/>
          </p:cNvSpPr>
          <p:nvPr>
            <p:ph type="title"/>
          </p:nvPr>
        </p:nvSpPr>
        <p:spPr>
          <a:xfrm>
            <a:off x="251520" y="165455"/>
            <a:ext cx="8567836" cy="549953"/>
          </a:xfrm>
        </p:spPr>
        <p:txBody>
          <a:bodyPr>
            <a:normAutofit fontScale="90000"/>
          </a:bodyPr>
          <a:lstStyle/>
          <a:p>
            <a:pPr algn="ctr">
              <a:defRPr/>
            </a:pPr>
            <a:r>
              <a:rPr lang="en-GB" altLang="en-US" sz="3200" b="1" dirty="0">
                <a:solidFill>
                  <a:srgbClr val="0000FF"/>
                </a:solidFill>
                <a:latin typeface="黑体" panose="02010609060101010101" pitchFamily="49" charset="-122"/>
                <a:ea typeface="黑体" panose="02010609060101010101" pitchFamily="49" charset="-122"/>
                <a:cs typeface="+mn-cs"/>
              </a:rPr>
              <a:t>4.1 </a:t>
            </a:r>
            <a:r>
              <a:rPr lang="zh-CN" altLang="en-US" sz="3200" b="1" dirty="0">
                <a:solidFill>
                  <a:srgbClr val="0000FF"/>
                </a:solidFill>
                <a:latin typeface="黑体" panose="02010609060101010101" pitchFamily="49" charset="-122"/>
                <a:ea typeface="黑体" panose="02010609060101010101" pitchFamily="49" charset="-122"/>
                <a:cs typeface="+mn-cs"/>
              </a:rPr>
              <a:t>概述</a:t>
            </a:r>
            <a:endParaRPr lang="en-GB" altLang="en-US" sz="3200" b="1" dirty="0">
              <a:solidFill>
                <a:srgbClr val="0000FF"/>
              </a:solidFill>
              <a:latin typeface="黑体" panose="02010609060101010101" pitchFamily="49" charset="-122"/>
              <a:ea typeface="黑体" panose="020106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67</a:t>
            </a:fld>
            <a:endParaRPr lang="en-GB"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a:xfrm>
            <a:off x="179512" y="169840"/>
            <a:ext cx="8712968" cy="6355504"/>
          </a:xfrm>
        </p:spPr>
        <p:txBody>
          <a:bodyPr vert="horz"/>
          <a:lstStyle/>
          <a:p>
            <a:pPr marL="571500" lvl="1" indent="-171450" eaLnBrk="1" fontAlgn="auto" hangingPunct="1">
              <a:spcBef>
                <a:spcPts val="450"/>
              </a:spcBef>
              <a:spcAft>
                <a:spcPts val="450"/>
              </a:spcAft>
              <a:buClrTx/>
              <a:buFont typeface="Arial" panose="020B0604020202020204" pitchFamily="34" charset="0"/>
              <a:buChar char="•"/>
            </a:pPr>
            <a:r>
              <a:rPr lang="en-US" altLang="zh-CN" sz="2400" b="1" kern="1200" dirty="0">
                <a:solidFill>
                  <a:schemeClr val="tx1">
                    <a:lumMod val="75000"/>
                  </a:schemeClr>
                </a:solidFill>
                <a:latin typeface="宋体" panose="02010600030101010101" pitchFamily="2" charset="-122"/>
                <a:ea typeface="宋体" panose="02010600030101010101" pitchFamily="2" charset="-122"/>
              </a:rPr>
              <a:t>1973</a:t>
            </a:r>
            <a:r>
              <a:rPr lang="zh-CN" altLang="en-US" sz="2400" b="1" kern="1200" dirty="0">
                <a:solidFill>
                  <a:schemeClr val="tx1">
                    <a:lumMod val="75000"/>
                  </a:schemeClr>
                </a:solidFill>
                <a:latin typeface="宋体" panose="02010600030101010101" pitchFamily="2" charset="-122"/>
                <a:ea typeface="宋体" panose="02010600030101010101" pitchFamily="2" charset="-122"/>
              </a:rPr>
              <a:t>，</a:t>
            </a:r>
            <a:r>
              <a:rPr lang="en-US" altLang="zh-CN" sz="2400" b="1" kern="1200" dirty="0">
                <a:solidFill>
                  <a:srgbClr val="FF0000"/>
                </a:solidFill>
                <a:latin typeface="宋体" panose="02010600030101010101" pitchFamily="2" charset="-122"/>
                <a:ea typeface="宋体" panose="02010600030101010101" pitchFamily="2" charset="-122"/>
              </a:rPr>
              <a:t>APB</a:t>
            </a:r>
            <a:r>
              <a:rPr lang="zh-CN" altLang="en-US" sz="2400" b="1" kern="1200" dirty="0">
                <a:solidFill>
                  <a:srgbClr val="FF0000"/>
                </a:solidFill>
                <a:latin typeface="宋体" panose="02010600030101010101" pitchFamily="2" charset="-122"/>
                <a:ea typeface="宋体" panose="02010600030101010101" pitchFamily="2" charset="-122"/>
              </a:rPr>
              <a:t>颁布第</a:t>
            </a:r>
            <a:r>
              <a:rPr lang="en-US" altLang="zh-CN" sz="2400" b="1" kern="1200" dirty="0">
                <a:solidFill>
                  <a:srgbClr val="FF0000"/>
                </a:solidFill>
                <a:latin typeface="宋体" panose="02010600030101010101" pitchFamily="2" charset="-122"/>
                <a:ea typeface="宋体" panose="02010600030101010101" pitchFamily="2" charset="-122"/>
              </a:rPr>
              <a:t>31</a:t>
            </a:r>
            <a:r>
              <a:rPr lang="zh-CN" altLang="en-US" sz="2400" b="1" kern="1200" dirty="0">
                <a:solidFill>
                  <a:srgbClr val="FF0000"/>
                </a:solidFill>
                <a:latin typeface="宋体" panose="02010600030101010101" pitchFamily="2" charset="-122"/>
                <a:ea typeface="宋体" panose="02010600030101010101" pitchFamily="2" charset="-122"/>
              </a:rPr>
              <a:t>号意见书</a:t>
            </a:r>
            <a:r>
              <a:rPr lang="zh-CN" altLang="en-US" sz="2400" b="1" kern="1200" dirty="0">
                <a:solidFill>
                  <a:prstClr val="black"/>
                </a:solidFill>
                <a:latin typeface="宋体" panose="02010600030101010101" pitchFamily="2" charset="-122"/>
                <a:ea typeface="宋体" panose="02010600030101010101" pitchFamily="2" charset="-122"/>
              </a:rPr>
              <a:t>，</a:t>
            </a:r>
            <a:r>
              <a:rPr lang="zh-CN" altLang="en-US" sz="2400" b="1" kern="1200" dirty="0">
                <a:solidFill>
                  <a:schemeClr val="tx1">
                    <a:lumMod val="75000"/>
                  </a:schemeClr>
                </a:solidFill>
                <a:latin typeface="宋体" panose="02010600030101010101" pitchFamily="2" charset="-122"/>
                <a:ea typeface="宋体" panose="02010600030101010101" pitchFamily="2" charset="-122"/>
              </a:rPr>
              <a:t>使用者会根据披露的资料来调整企业的财务数据。</a:t>
            </a:r>
            <a:r>
              <a:rPr lang="zh-CN" altLang="en-US" sz="2400" b="1" kern="1200" dirty="0">
                <a:solidFill>
                  <a:srgbClr val="FF0000"/>
                </a:solidFill>
                <a:latin typeface="宋体" panose="02010600030101010101" pitchFamily="2" charset="-122"/>
                <a:ea typeface="宋体" panose="02010600030101010101" pitchFamily="2" charset="-122"/>
              </a:rPr>
              <a:t>要求承租方披露一些未资本化的租金支出</a:t>
            </a:r>
            <a:r>
              <a:rPr lang="zh-CN" altLang="en-US" sz="2400" b="1" kern="1200" dirty="0">
                <a:solidFill>
                  <a:schemeClr val="tx1">
                    <a:lumMod val="75000"/>
                  </a:schemeClr>
                </a:solidFill>
                <a:latin typeface="宋体" panose="02010600030101010101" pitchFamily="2" charset="-122"/>
                <a:ea typeface="宋体" panose="02010600030101010101" pitchFamily="2" charset="-122"/>
              </a:rPr>
              <a:t>。在这种情况下，</a:t>
            </a:r>
            <a:r>
              <a:rPr lang="en-US" altLang="zh-CN" sz="2400" b="1" kern="1200" dirty="0">
                <a:solidFill>
                  <a:schemeClr val="tx1">
                    <a:lumMod val="75000"/>
                  </a:schemeClr>
                </a:solidFill>
                <a:latin typeface="宋体" panose="02010600030101010101" pitchFamily="2" charset="-122"/>
                <a:ea typeface="宋体" panose="02010600030101010101" pitchFamily="2" charset="-122"/>
              </a:rPr>
              <a:t>SEC</a:t>
            </a:r>
            <a:r>
              <a:rPr lang="zh-CN" altLang="en-US" sz="2400" b="1" kern="1200" dirty="0">
                <a:solidFill>
                  <a:schemeClr val="tx1">
                    <a:lumMod val="75000"/>
                  </a:schemeClr>
                </a:solidFill>
                <a:latin typeface="宋体" panose="02010600030101010101" pitchFamily="2" charset="-122"/>
                <a:ea typeface="宋体" panose="02010600030101010101" pitchFamily="2" charset="-122"/>
              </a:rPr>
              <a:t>首会办发文，要求承租方披露年融资租赁的租金现值以及对其业绩的影响。此举体现了学者出身的时任首会</a:t>
            </a:r>
            <a:r>
              <a:rPr lang="en-US" altLang="zh-CN" sz="2400" b="1" kern="1200" dirty="0">
                <a:solidFill>
                  <a:schemeClr val="tx1">
                    <a:lumMod val="75000"/>
                  </a:schemeClr>
                </a:solidFill>
                <a:latin typeface="宋体" panose="02010600030101010101" pitchFamily="2" charset="-122"/>
                <a:ea typeface="宋体" panose="02010600030101010101" pitchFamily="2" charset="-122"/>
              </a:rPr>
              <a:t>Burton</a:t>
            </a:r>
            <a:r>
              <a:rPr lang="zh-CN" altLang="en-US" sz="2400" b="1" kern="1200" dirty="0">
                <a:solidFill>
                  <a:schemeClr val="tx1">
                    <a:lumMod val="75000"/>
                  </a:schemeClr>
                </a:solidFill>
                <a:latin typeface="宋体" panose="02010600030101010101" pitchFamily="2" charset="-122"/>
                <a:ea typeface="宋体" panose="02010600030101010101" pitchFamily="2" charset="-122"/>
              </a:rPr>
              <a:t>的基本理念，即通过披露来倒逼。</a:t>
            </a:r>
            <a:endParaRPr lang="en-US" altLang="zh-CN" sz="2400" b="1" kern="1200" dirty="0">
              <a:solidFill>
                <a:schemeClr val="tx1">
                  <a:lumMod val="75000"/>
                </a:schemeClr>
              </a:solidFill>
              <a:latin typeface="宋体" panose="02010600030101010101" pitchFamily="2" charset="-122"/>
              <a:ea typeface="宋体" panose="02010600030101010101" pitchFamily="2" charset="-122"/>
            </a:endParaRPr>
          </a:p>
          <a:p>
            <a:pPr marL="571500" lvl="1" indent="-171450" eaLnBrk="1" fontAlgn="auto" hangingPunct="1">
              <a:spcBef>
                <a:spcPts val="450"/>
              </a:spcBef>
              <a:spcAft>
                <a:spcPts val="450"/>
              </a:spcAft>
              <a:buClrTx/>
              <a:buFont typeface="Arial" panose="020B0604020202020204" pitchFamily="34" charset="0"/>
              <a:buChar char="•"/>
            </a:pPr>
            <a:r>
              <a:rPr lang="en-US" altLang="zh-CN" sz="2400" b="1" kern="1200" dirty="0">
                <a:solidFill>
                  <a:schemeClr val="tx1">
                    <a:lumMod val="75000"/>
                  </a:schemeClr>
                </a:solidFill>
                <a:latin typeface="宋体" panose="02010600030101010101" pitchFamily="2" charset="-122"/>
                <a:ea typeface="宋体" panose="02010600030101010101" pitchFamily="2" charset="-122"/>
              </a:rPr>
              <a:t>1976</a:t>
            </a:r>
            <a:r>
              <a:rPr lang="zh-CN" altLang="en-US" sz="2400" b="1" kern="1200" dirty="0">
                <a:solidFill>
                  <a:schemeClr val="tx1">
                    <a:lumMod val="75000"/>
                  </a:schemeClr>
                </a:solidFill>
                <a:latin typeface="宋体" panose="02010600030101010101" pitchFamily="2" charset="-122"/>
                <a:ea typeface="宋体" panose="02010600030101010101" pitchFamily="2" charset="-122"/>
              </a:rPr>
              <a:t>：在上述基础上，成立不久的</a:t>
            </a:r>
            <a:r>
              <a:rPr lang="en-US" altLang="zh-CN" sz="2400" b="1" kern="1200" dirty="0">
                <a:solidFill>
                  <a:srgbClr val="FF0000"/>
                </a:solidFill>
                <a:latin typeface="宋体" panose="02010600030101010101" pitchFamily="2" charset="-122"/>
                <a:ea typeface="宋体" panose="02010600030101010101" pitchFamily="2" charset="-122"/>
              </a:rPr>
              <a:t>FASB</a:t>
            </a:r>
            <a:r>
              <a:rPr lang="zh-CN" altLang="en-US" sz="2400" b="1" kern="1200" dirty="0">
                <a:solidFill>
                  <a:srgbClr val="FF0000"/>
                </a:solidFill>
                <a:latin typeface="宋体" panose="02010600030101010101" pitchFamily="2" charset="-122"/>
                <a:ea typeface="宋体" panose="02010600030101010101" pitchFamily="2" charset="-122"/>
              </a:rPr>
              <a:t>颁布第</a:t>
            </a:r>
            <a:r>
              <a:rPr lang="en-US" altLang="zh-CN" sz="2400" b="1" kern="1200" dirty="0">
                <a:solidFill>
                  <a:srgbClr val="FF0000"/>
                </a:solidFill>
                <a:latin typeface="宋体" panose="02010600030101010101" pitchFamily="2" charset="-122"/>
                <a:ea typeface="宋体" panose="02010600030101010101" pitchFamily="2" charset="-122"/>
              </a:rPr>
              <a:t>17</a:t>
            </a:r>
            <a:r>
              <a:rPr lang="zh-CN" altLang="en-US" sz="2400" b="1" kern="1200" dirty="0">
                <a:solidFill>
                  <a:srgbClr val="FF0000"/>
                </a:solidFill>
                <a:latin typeface="宋体" panose="02010600030101010101" pitchFamily="2" charset="-122"/>
                <a:ea typeface="宋体" panose="02010600030101010101" pitchFamily="2" charset="-122"/>
              </a:rPr>
              <a:t>号</a:t>
            </a:r>
            <a:r>
              <a:rPr lang="zh-CN" altLang="en-US" sz="2400" b="1" kern="1200" dirty="0">
                <a:solidFill>
                  <a:schemeClr val="tx1">
                    <a:lumMod val="75000"/>
                  </a:schemeClr>
                </a:solidFill>
                <a:latin typeface="宋体" panose="02010600030101010101" pitchFamily="2" charset="-122"/>
                <a:ea typeface="宋体" panose="02010600030101010101" pitchFamily="2" charset="-122"/>
              </a:rPr>
              <a:t>， </a:t>
            </a:r>
            <a:r>
              <a:rPr lang="zh-CN" altLang="en-US" sz="2400" b="1" kern="1200" dirty="0">
                <a:solidFill>
                  <a:srgbClr val="FF0000"/>
                </a:solidFill>
                <a:latin typeface="宋体" panose="02010600030101010101" pitchFamily="2" charset="-122"/>
                <a:ea typeface="宋体" panose="02010600030101010101" pitchFamily="2" charset="-122"/>
              </a:rPr>
              <a:t>明确规定将租赁分两类：融资租赁和经营租赁</a:t>
            </a:r>
            <a:r>
              <a:rPr lang="zh-CN" altLang="en-US" sz="2400" b="1" kern="1200" dirty="0">
                <a:solidFill>
                  <a:schemeClr val="tx1">
                    <a:lumMod val="75000"/>
                  </a:schemeClr>
                </a:solidFill>
                <a:latin typeface="宋体" panose="02010600030101010101" pitchFamily="2" charset="-122"/>
                <a:ea typeface="宋体" panose="02010600030101010101" pitchFamily="2" charset="-122"/>
              </a:rPr>
              <a:t>，其中融资租赁必须纳入承租方资产负债表。但由于该准则，是规则导向的，尽管</a:t>
            </a:r>
            <a:r>
              <a:rPr lang="en-US" altLang="zh-CN" sz="2400" b="1" kern="1200" dirty="0">
                <a:solidFill>
                  <a:schemeClr val="tx1">
                    <a:lumMod val="75000"/>
                  </a:schemeClr>
                </a:solidFill>
                <a:latin typeface="宋体" panose="02010600030101010101" pitchFamily="2" charset="-122"/>
                <a:ea typeface="宋体" panose="02010600030101010101" pitchFamily="2" charset="-122"/>
              </a:rPr>
              <a:t>FASB</a:t>
            </a:r>
            <a:r>
              <a:rPr lang="zh-CN" altLang="en-US" sz="2400" b="1" kern="1200" dirty="0">
                <a:solidFill>
                  <a:schemeClr val="tx1">
                    <a:lumMod val="75000"/>
                  </a:schemeClr>
                </a:solidFill>
                <a:latin typeface="宋体" panose="02010600030101010101" pitchFamily="2" charset="-122"/>
                <a:ea typeface="宋体" panose="02010600030101010101" pitchFamily="2" charset="-122"/>
              </a:rPr>
              <a:t>一再发而补充规定，租赁业总是想方设法构造合约 ，使绝大多数租赁业务达不到</a:t>
            </a:r>
            <a:r>
              <a:rPr lang="en-US" altLang="zh-CN" sz="2400" b="1" kern="1200" dirty="0">
                <a:solidFill>
                  <a:srgbClr val="FF0000"/>
                </a:solidFill>
                <a:latin typeface="宋体" panose="02010600030101010101" pitchFamily="2" charset="-122"/>
                <a:ea typeface="宋体" panose="02010600030101010101" pitchFamily="2" charset="-122"/>
              </a:rPr>
              <a:t>75%</a:t>
            </a:r>
            <a:r>
              <a:rPr lang="zh-CN" altLang="en-US" sz="2400" b="1" kern="1200" dirty="0">
                <a:solidFill>
                  <a:srgbClr val="FF0000"/>
                </a:solidFill>
                <a:latin typeface="宋体" panose="02010600030101010101" pitchFamily="2" charset="-122"/>
                <a:ea typeface="宋体" panose="02010600030101010101" pitchFamily="2" charset="-122"/>
              </a:rPr>
              <a:t>和</a:t>
            </a:r>
            <a:r>
              <a:rPr lang="en-US" altLang="zh-CN" sz="2400" b="1" kern="1200" dirty="0">
                <a:solidFill>
                  <a:srgbClr val="FF0000"/>
                </a:solidFill>
                <a:latin typeface="宋体" panose="02010600030101010101" pitchFamily="2" charset="-122"/>
                <a:ea typeface="宋体" panose="02010600030101010101" pitchFamily="2" charset="-122"/>
              </a:rPr>
              <a:t>90%</a:t>
            </a:r>
            <a:r>
              <a:rPr lang="zh-CN" altLang="en-US" sz="2400" b="1" kern="1200" dirty="0">
                <a:solidFill>
                  <a:schemeClr val="tx1">
                    <a:lumMod val="75000"/>
                  </a:schemeClr>
                </a:solidFill>
                <a:latin typeface="宋体" panose="02010600030101010101" pitchFamily="2" charset="-122"/>
                <a:ea typeface="宋体" panose="02010600030101010101" pitchFamily="2" charset="-122"/>
              </a:rPr>
              <a:t>两条明线。结果，租赁成为表外融资业务的典范。</a:t>
            </a:r>
            <a:endParaRPr lang="en-US" altLang="zh-CN" sz="2400" b="1" kern="1200" dirty="0">
              <a:solidFill>
                <a:schemeClr val="tx1">
                  <a:lumMod val="75000"/>
                </a:schemeClr>
              </a:solidFill>
              <a:latin typeface="宋体" panose="02010600030101010101" pitchFamily="2" charset="-122"/>
              <a:ea typeface="宋体" panose="02010600030101010101" pitchFamily="2" charset="-122"/>
            </a:endParaRPr>
          </a:p>
          <a:p>
            <a:pPr marL="571500" lvl="1" indent="-171450" eaLnBrk="1" fontAlgn="auto" hangingPunct="1">
              <a:spcBef>
                <a:spcPts val="450"/>
              </a:spcBef>
              <a:spcAft>
                <a:spcPts val="450"/>
              </a:spcAft>
              <a:buClrTx/>
              <a:buFont typeface="Arial" panose="020B0604020202020204" pitchFamily="34" charset="0"/>
              <a:buChar char="•"/>
            </a:pPr>
            <a:r>
              <a:rPr lang="en-US" altLang="zh-CN" sz="2400" b="1" kern="1200" dirty="0">
                <a:solidFill>
                  <a:schemeClr val="tx1">
                    <a:lumMod val="75000"/>
                  </a:schemeClr>
                </a:solidFill>
                <a:latin typeface="宋体" panose="02010600030101010101" pitchFamily="2" charset="-122"/>
                <a:ea typeface="宋体" panose="02010600030101010101" pitchFamily="2" charset="-122"/>
              </a:rPr>
              <a:t>1994</a:t>
            </a:r>
            <a:r>
              <a:rPr lang="zh-CN" altLang="en-US" sz="2400" b="1" kern="1200" dirty="0">
                <a:solidFill>
                  <a:schemeClr val="tx1">
                    <a:lumMod val="75000"/>
                  </a:schemeClr>
                </a:solidFill>
                <a:latin typeface="宋体" panose="02010600030101010101" pitchFamily="2" charset="-122"/>
                <a:ea typeface="宋体" panose="02010600030101010101" pitchFamily="2" charset="-122"/>
              </a:rPr>
              <a:t>年</a:t>
            </a:r>
            <a:r>
              <a:rPr lang="zh-CN" altLang="en-US" sz="2400" b="1" kern="1200" dirty="0">
                <a:solidFill>
                  <a:srgbClr val="FF0000"/>
                </a:solidFill>
                <a:latin typeface="宋体" panose="02010600030101010101" pitchFamily="2" charset="-122"/>
                <a:ea typeface="宋体" panose="02010600030101010101" pitchFamily="2" charset="-122"/>
              </a:rPr>
              <a:t>颁布的第</a:t>
            </a:r>
            <a:r>
              <a:rPr lang="en-US" altLang="zh-CN" sz="2400" b="1" kern="1200" dirty="0">
                <a:solidFill>
                  <a:srgbClr val="FF0000"/>
                </a:solidFill>
                <a:latin typeface="宋体" panose="02010600030101010101" pitchFamily="2" charset="-122"/>
                <a:ea typeface="宋体" panose="02010600030101010101" pitchFamily="2" charset="-122"/>
              </a:rPr>
              <a:t>17</a:t>
            </a:r>
            <a:r>
              <a:rPr lang="zh-CN" altLang="en-US" sz="2400" b="1" kern="1200" dirty="0">
                <a:solidFill>
                  <a:srgbClr val="FF0000"/>
                </a:solidFill>
                <a:latin typeface="宋体" panose="02010600030101010101" pitchFamily="2" charset="-122"/>
                <a:ea typeface="宋体" panose="02010600030101010101" pitchFamily="2" charset="-122"/>
              </a:rPr>
              <a:t>号</a:t>
            </a:r>
            <a:r>
              <a:rPr lang="en-US" altLang="zh-CN" sz="2400" b="1" kern="1200" dirty="0">
                <a:solidFill>
                  <a:srgbClr val="FF0000"/>
                </a:solidFill>
                <a:latin typeface="宋体" panose="02010600030101010101" pitchFamily="2" charset="-122"/>
                <a:ea typeface="宋体" panose="02010600030101010101" pitchFamily="2" charset="-122"/>
              </a:rPr>
              <a:t>《</a:t>
            </a:r>
            <a:r>
              <a:rPr lang="zh-CN" altLang="en-US" sz="2400" b="1" kern="1200" dirty="0">
                <a:solidFill>
                  <a:srgbClr val="FF0000"/>
                </a:solidFill>
                <a:latin typeface="宋体" panose="02010600030101010101" pitchFamily="2" charset="-122"/>
                <a:ea typeface="宋体" panose="02010600030101010101" pitchFamily="2" charset="-122"/>
              </a:rPr>
              <a:t>国际会计准则</a:t>
            </a:r>
            <a:r>
              <a:rPr lang="en-US" altLang="zh-CN" sz="2400" b="1" kern="1200" dirty="0">
                <a:solidFill>
                  <a:srgbClr val="FF0000"/>
                </a:solidFill>
                <a:latin typeface="宋体" panose="02010600030101010101" pitchFamily="2" charset="-122"/>
                <a:ea typeface="宋体" panose="02010600030101010101" pitchFamily="2" charset="-122"/>
              </a:rPr>
              <a:t>》</a:t>
            </a:r>
            <a:r>
              <a:rPr lang="zh-CN" altLang="en-US" sz="2400" b="1" kern="1200" dirty="0">
                <a:solidFill>
                  <a:schemeClr val="tx1">
                    <a:lumMod val="75000"/>
                  </a:schemeClr>
                </a:solidFill>
                <a:latin typeface="宋体" panose="02010600030101010101" pitchFamily="2" charset="-122"/>
                <a:ea typeface="宋体" panose="02010600030101010101" pitchFamily="2" charset="-122"/>
              </a:rPr>
              <a:t>对租赁业务作出了与美国准则相似但原则导向（没</a:t>
            </a:r>
            <a:r>
              <a:rPr lang="en-US" altLang="zh-CN" sz="2400" b="1" kern="1200" dirty="0">
                <a:solidFill>
                  <a:schemeClr val="tx1">
                    <a:lumMod val="75000"/>
                  </a:schemeClr>
                </a:solidFill>
                <a:latin typeface="宋体" panose="02010600030101010101" pitchFamily="2" charset="-122"/>
                <a:ea typeface="宋体" panose="02010600030101010101" pitchFamily="2" charset="-122"/>
              </a:rPr>
              <a:t>75%</a:t>
            </a:r>
            <a:r>
              <a:rPr lang="zh-CN" altLang="en-US" sz="2400" b="1" kern="1200" dirty="0">
                <a:solidFill>
                  <a:schemeClr val="tx1">
                    <a:lumMod val="75000"/>
                  </a:schemeClr>
                </a:solidFill>
                <a:latin typeface="宋体" panose="02010600030101010101" pitchFamily="2" charset="-122"/>
                <a:ea typeface="宋体" panose="02010600030101010101" pitchFamily="2" charset="-122"/>
              </a:rPr>
              <a:t>和</a:t>
            </a:r>
            <a:r>
              <a:rPr lang="en-US" altLang="zh-CN" sz="2400" b="1" kern="1200" dirty="0">
                <a:solidFill>
                  <a:schemeClr val="tx1">
                    <a:lumMod val="75000"/>
                  </a:schemeClr>
                </a:solidFill>
                <a:latin typeface="宋体" panose="02010600030101010101" pitchFamily="2" charset="-122"/>
                <a:ea typeface="宋体" panose="02010600030101010101" pitchFamily="2" charset="-122"/>
              </a:rPr>
              <a:t>90%</a:t>
            </a:r>
            <a:r>
              <a:rPr lang="zh-CN" altLang="en-US" sz="2400" b="1" kern="1200" dirty="0">
                <a:solidFill>
                  <a:schemeClr val="tx1">
                    <a:lumMod val="75000"/>
                  </a:schemeClr>
                </a:solidFill>
                <a:latin typeface="宋体" panose="02010600030101010101" pitchFamily="2" charset="-122"/>
                <a:ea typeface="宋体" panose="02010600030101010101" pitchFamily="2" charset="-122"/>
              </a:rPr>
              <a:t>两条明线）的会计处理规定。此准则虽几经修订，但仍没摆脱和美国准则相同的结局：绝大多数租赁没纳入承租方资产负债表。</a:t>
            </a:r>
          </a:p>
        </p:txBody>
      </p:sp>
      <p:sp>
        <p:nvSpPr>
          <p:cNvPr id="4" name="灯片编号占位符 3"/>
          <p:cNvSpPr>
            <a:spLocks noGrp="1"/>
          </p:cNvSpPr>
          <p:nvPr>
            <p:ph type="sldNum" sz="quarter" idx="10"/>
          </p:nvPr>
        </p:nvSpPr>
        <p:spPr/>
        <p:txBody>
          <a:bodyPr/>
          <a:lstStyle/>
          <a:p>
            <a:pPr>
              <a:defRPr/>
            </a:pPr>
            <a:fld id="{A9F3CC40-F3BF-47DF-BD8A-94EC90B60F9E}" type="slidenum">
              <a:rPr lang="zh-CN" altLang="en-US" smtClean="0">
                <a:solidFill>
                  <a:srgbClr val="FFFFFF"/>
                </a:solidFill>
              </a:rPr>
              <a:t>68</a:t>
            </a:fld>
            <a:endParaRPr lang="en-GB"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5F26FD1-3D6F-47FF-A73C-56BDC8DD946C}" type="slidenum">
              <a:rPr lang="en-US" altLang="zh-CN" smtClean="0"/>
              <a:t>69</a:t>
            </a:fld>
            <a:endParaRPr lang="en-US" altLang="zh-CN"/>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9637"/>
            <a:ext cx="9144000" cy="4518725"/>
          </a:xfrm>
          <a:prstGeom prst="rect">
            <a:avLst/>
          </a:prstGeom>
        </p:spPr>
      </p:pic>
      <p:sp>
        <p:nvSpPr>
          <p:cNvPr id="5" name="文本框 4"/>
          <p:cNvSpPr txBox="1"/>
          <p:nvPr/>
        </p:nvSpPr>
        <p:spPr>
          <a:xfrm>
            <a:off x="251520" y="309635"/>
            <a:ext cx="7761939" cy="456872"/>
          </a:xfrm>
          <a:prstGeom prst="rect">
            <a:avLst/>
          </a:prstGeom>
          <a:noFill/>
          <a:ln w="9525">
            <a:noFill/>
            <a:miter lim="800000"/>
          </a:ln>
        </p:spPr>
        <p:txBody>
          <a:bodyPr wrap="square" lIns="86694" tIns="43347" rIns="86694" bIns="43347">
            <a:spAutoFit/>
          </a:bodyPr>
          <a:lstStyle>
            <a:defPPr>
              <a:defRPr lang="zh-CN"/>
            </a:defPPr>
            <a:lvl1pPr>
              <a:defRPr sz="3200" b="1">
                <a:solidFill>
                  <a:prstClr val="black"/>
                </a:solidFill>
                <a:latin typeface="微软雅黑" panose="020B0503020204020204" charset="-122"/>
                <a:ea typeface="微软雅黑" panose="020B0503020204020204" charset="-122"/>
              </a:defRPr>
            </a:lvl1pPr>
          </a:lstStyle>
          <a:p>
            <a:r>
              <a:rPr lang="zh-CN" altLang="en-US" sz="2400" dirty="0">
                <a:solidFill>
                  <a:srgbClr val="0000FF"/>
                </a:solidFill>
                <a:latin typeface="隶书" panose="02010509060101010101" pitchFamily="49" charset="-122"/>
                <a:ea typeface="隶书" panose="02010509060101010101" pitchFamily="49" charset="-122"/>
              </a:rPr>
              <a:t>租赁准则的演变</a:t>
            </a:r>
            <a:r>
              <a:rPr lang="en-US" altLang="zh-CN" sz="2400" dirty="0">
                <a:solidFill>
                  <a:srgbClr val="0000FF"/>
                </a:solidFill>
                <a:latin typeface="隶书" panose="02010509060101010101" pitchFamily="49" charset="-122"/>
                <a:ea typeface="隶书" panose="02010509060101010101" pitchFamily="49" charset="-122"/>
              </a:rPr>
              <a:t>-</a:t>
            </a:r>
            <a:r>
              <a:rPr lang="zh-CN" altLang="en-US" sz="2400" dirty="0">
                <a:solidFill>
                  <a:srgbClr val="0000FF"/>
                </a:solidFill>
                <a:latin typeface="隶书" panose="02010509060101010101" pitchFamily="49" charset="-122"/>
                <a:ea typeface="隶书" panose="02010509060101010101" pitchFamily="49" charset="-122"/>
              </a:rPr>
              <a:t>时间</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872"/>
            <a:ext cx="7180262" cy="594122"/>
          </a:xfrm>
        </p:spPr>
        <p:txBody>
          <a:bodyPr/>
          <a:lstStyle/>
          <a:p>
            <a:r>
              <a:rPr lang="en-US" sz="2700" b="1" kern="1200" dirty="0" err="1">
                <a:solidFill>
                  <a:srgbClr val="843C0C"/>
                </a:solidFill>
                <a:latin typeface="微软雅黑" panose="020B0503020204020204" charset="-122"/>
                <a:ea typeface="微软雅黑" panose="020B0503020204020204" charset="-122"/>
                <a:cs typeface="+mn-cs"/>
              </a:rPr>
              <a:t>美国准则</a:t>
            </a:r>
            <a:r>
              <a:rPr lang="zh-CN" altLang="en-US" sz="2700" b="1" kern="1200" dirty="0">
                <a:solidFill>
                  <a:srgbClr val="843C0C"/>
                </a:solidFill>
                <a:latin typeface="微软雅黑" panose="020B0503020204020204" charset="-122"/>
                <a:ea typeface="微软雅黑" panose="020B0503020204020204" charset="-122"/>
                <a:cs typeface="+mn-cs"/>
              </a:rPr>
              <a:t> </a:t>
            </a:r>
            <a:r>
              <a:rPr lang="en-US" altLang="zh-CN" sz="2700" b="1" kern="1200" dirty="0">
                <a:solidFill>
                  <a:srgbClr val="843C0C"/>
                </a:solidFill>
                <a:latin typeface="微软雅黑" panose="020B0503020204020204" charset="-122"/>
                <a:ea typeface="微软雅黑" panose="020B0503020204020204" charset="-122"/>
                <a:cs typeface="+mn-cs"/>
              </a:rPr>
              <a:t>vs </a:t>
            </a:r>
            <a:r>
              <a:rPr lang="zh-CN" altLang="en-US" sz="2700" b="1" kern="1200" dirty="0">
                <a:solidFill>
                  <a:srgbClr val="843C0C"/>
                </a:solidFill>
                <a:latin typeface="微软雅黑" panose="020B0503020204020204" charset="-122"/>
                <a:ea typeface="微软雅黑" panose="020B0503020204020204" charset="-122"/>
                <a:cs typeface="+mn-cs"/>
              </a:rPr>
              <a:t>国际准则</a:t>
            </a:r>
            <a:r>
              <a:rPr lang="en-US" altLang="zh-CN" sz="2700" b="1" kern="1200" dirty="0">
                <a:solidFill>
                  <a:srgbClr val="843C0C"/>
                </a:solidFill>
                <a:latin typeface="微软雅黑" panose="020B0503020204020204" charset="-122"/>
                <a:ea typeface="微软雅黑" panose="020B0503020204020204" charset="-122"/>
                <a:cs typeface="+mn-cs"/>
              </a:rPr>
              <a:t> (2018</a:t>
            </a:r>
            <a:r>
              <a:rPr lang="zh-CN" altLang="en-US" sz="2700" b="1" kern="1200" dirty="0">
                <a:solidFill>
                  <a:srgbClr val="843C0C"/>
                </a:solidFill>
                <a:latin typeface="微软雅黑" panose="020B0503020204020204" charset="-122"/>
                <a:ea typeface="微软雅黑" panose="020B0503020204020204" charset="-122"/>
                <a:cs typeface="+mn-cs"/>
              </a:rPr>
              <a:t>年开始）</a:t>
            </a:r>
            <a:endParaRPr lang="en-US" sz="2700" b="1" kern="1200" dirty="0">
              <a:solidFill>
                <a:srgbClr val="843C0C"/>
              </a:solidFill>
              <a:latin typeface="微软雅黑" panose="020B0503020204020204" charset="-122"/>
              <a:ea typeface="微软雅黑" panose="020B0503020204020204" charset="-122"/>
              <a:cs typeface="+mn-cs"/>
            </a:endParaRPr>
          </a:p>
        </p:txBody>
      </p:sp>
      <p:sp>
        <p:nvSpPr>
          <p:cNvPr id="4" name="Slide Number Placeholder 3"/>
          <p:cNvSpPr>
            <a:spLocks noGrp="1"/>
          </p:cNvSpPr>
          <p:nvPr>
            <p:ph type="sldNum" sz="quarter" idx="10"/>
          </p:nvPr>
        </p:nvSpPr>
        <p:spPr/>
        <p:txBody>
          <a:bodyPr/>
          <a:lstStyle/>
          <a:p>
            <a:pPr>
              <a:defRPr/>
            </a:pPr>
            <a:fld id="{A9F3CC40-F3BF-47DF-BD8A-94EC90B60F9E}" type="slidenum">
              <a:rPr lang="zh-CN" altLang="en-US" smtClean="0">
                <a:solidFill>
                  <a:srgbClr val="FFFFFF"/>
                </a:solidFill>
              </a:rPr>
              <a:t>7</a:t>
            </a:fld>
            <a:endParaRPr lang="en-GB" altLang="en-US">
              <a:solidFill>
                <a:srgbClr val="FFFFFF"/>
              </a:solidFill>
            </a:endParaRPr>
          </a:p>
        </p:txBody>
      </p:sp>
      <p:graphicFrame>
        <p:nvGraphicFramePr>
          <p:cNvPr id="6" name="Table 5"/>
          <p:cNvGraphicFramePr>
            <a:graphicFrameLocks noGrp="1"/>
          </p:cNvGraphicFramePr>
          <p:nvPr/>
        </p:nvGraphicFramePr>
        <p:xfrm>
          <a:off x="472495" y="1907210"/>
          <a:ext cx="3845816" cy="1969770"/>
        </p:xfrm>
        <a:graphic>
          <a:graphicData uri="http://schemas.openxmlformats.org/drawingml/2006/table">
            <a:tbl>
              <a:tblPr firstRow="1" bandRow="1">
                <a:tableStyleId>{5C22544A-7EE6-4342-B048-85BDC9FD1C3A}</a:tableStyleId>
              </a:tblPr>
              <a:tblGrid>
                <a:gridCol w="3845816">
                  <a:extLst>
                    <a:ext uri="{9D8B030D-6E8A-4147-A177-3AD203B41FA5}">
                      <a16:colId xmlns:a16="http://schemas.microsoft.com/office/drawing/2014/main" val="20000"/>
                    </a:ext>
                  </a:extLst>
                </a:gridCol>
              </a:tblGrid>
              <a:tr h="38862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100" dirty="0">
                          <a:solidFill>
                            <a:schemeClr val="bg1"/>
                          </a:solidFill>
                          <a:latin typeface="微软雅黑" panose="020B0503020204020204" charset="-122"/>
                          <a:ea typeface="微软雅黑" panose="020B0503020204020204" charset="-122"/>
                          <a:cs typeface="微软雅黑" panose="020B0503020204020204" charset="-122"/>
                        </a:rPr>
                        <a:t>美国</a:t>
                      </a:r>
                      <a:r>
                        <a:rPr lang="zh-CN" altLang="en-US" sz="2100" dirty="0">
                          <a:solidFill>
                            <a:schemeClr val="bg1"/>
                          </a:solidFill>
                          <a:latin typeface="微软雅黑" panose="020B0503020204020204" charset="-122"/>
                          <a:ea typeface="微软雅黑" panose="020B0503020204020204" charset="-122"/>
                          <a:cs typeface="微软雅黑" panose="020B0503020204020204" charset="-122"/>
                        </a:rPr>
                        <a:t> </a:t>
                      </a:r>
                      <a:r>
                        <a:rPr lang="en-US" sz="2100" dirty="0">
                          <a:solidFill>
                            <a:schemeClr val="bg1"/>
                          </a:solidFill>
                          <a:latin typeface="微软雅黑" panose="020B0503020204020204" charset="-122"/>
                          <a:ea typeface="微软雅黑" panose="020B0503020204020204" charset="-122"/>
                          <a:cs typeface="微软雅黑" panose="020B0503020204020204" charset="-122"/>
                        </a:rPr>
                        <a:t>(ASC 321)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68961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u="none" kern="1200" dirty="0" err="1">
                          <a:solidFill>
                            <a:srgbClr val="000000"/>
                          </a:solidFill>
                          <a:effectLst/>
                          <a:latin typeface="微软雅黑" panose="020B0503020204020204" charset="-122"/>
                          <a:ea typeface="微软雅黑" panose="020B0503020204020204" charset="-122"/>
                          <a:cs typeface="微软雅黑" panose="020B0503020204020204" charset="-122"/>
                        </a:rPr>
                        <a:t>以公允价值计量</a:t>
                      </a:r>
                      <a:r>
                        <a:rPr lang="zh-CN" altLang="en-US" sz="1800" u="none" kern="1200" dirty="0">
                          <a:solidFill>
                            <a:srgbClr val="000000"/>
                          </a:solidFill>
                          <a:effectLst/>
                          <a:latin typeface="微软雅黑" panose="020B0503020204020204" charset="-122"/>
                          <a:ea typeface="微软雅黑" panose="020B0503020204020204" charset="-122"/>
                          <a:cs typeface="微软雅黑" panose="020B0503020204020204" charset="-122"/>
                        </a:rPr>
                        <a:t>，</a:t>
                      </a:r>
                      <a:r>
                        <a:rPr lang="en-US" sz="1800" u="none" kern="1200" dirty="0" err="1">
                          <a:solidFill>
                            <a:srgbClr val="000000"/>
                          </a:solidFill>
                          <a:effectLst/>
                          <a:latin typeface="微软雅黑" panose="020B0503020204020204" charset="-122"/>
                          <a:ea typeface="微软雅黑" panose="020B0503020204020204" charset="-122"/>
                          <a:cs typeface="微软雅黑" panose="020B0503020204020204" charset="-122"/>
                        </a:rPr>
                        <a:t>且变动计入当期损益</a:t>
                      </a:r>
                      <a:r>
                        <a:rPr lang="en-US" sz="1800" u="none" kern="1200" dirty="0">
                          <a:solidFill>
                            <a:srgbClr val="000000"/>
                          </a:solidFill>
                          <a:effectLst/>
                          <a:latin typeface="微软雅黑" panose="020B0503020204020204" charset="-122"/>
                          <a:ea typeface="微软雅黑" panose="020B0503020204020204" charset="-122"/>
                          <a:cs typeface="微软雅黑" panose="020B0503020204020204" charset="-122"/>
                        </a:rPr>
                        <a:t>(FVTPL)</a:t>
                      </a:r>
                      <a:endParaRPr lang="en-US" sz="1800" dirty="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891540">
                <a:tc>
                  <a:txBody>
                    <a:bodyPr/>
                    <a:lstStyle/>
                    <a:p>
                      <a:r>
                        <a:rPr lang="en-US" sz="1800" kern="1200" dirty="0" err="1">
                          <a:solidFill>
                            <a:srgbClr val="000000"/>
                          </a:solidFill>
                          <a:effectLst/>
                          <a:latin typeface="微软雅黑" panose="020B0503020204020204" charset="-122"/>
                          <a:ea typeface="微软雅黑" panose="020B0503020204020204" charset="-122"/>
                          <a:cs typeface="微软雅黑" panose="020B0503020204020204" charset="-122"/>
                        </a:rPr>
                        <a:t>缺乏确定公允价值</a:t>
                      </a:r>
                      <a:r>
                        <a:rPr lang="en-US" sz="1800" kern="1200" dirty="0">
                          <a:solidFill>
                            <a:srgbClr val="000000"/>
                          </a:solidFill>
                          <a:effectLst/>
                          <a:latin typeface="微软雅黑" panose="020B0503020204020204" charset="-122"/>
                          <a:ea typeface="微软雅黑" panose="020B0503020204020204" charset="-122"/>
                          <a:cs typeface="微软雅黑" panose="020B0503020204020204" charset="-122"/>
                        </a:rPr>
                        <a:t>(no readily determinable fair value)</a:t>
                      </a:r>
                      <a:r>
                        <a:rPr lang="en-US" sz="1800" kern="1200" dirty="0" err="1">
                          <a:solidFill>
                            <a:srgbClr val="000000"/>
                          </a:solidFill>
                          <a:effectLst/>
                          <a:latin typeface="微软雅黑" panose="020B0503020204020204" charset="-122"/>
                          <a:ea typeface="微软雅黑" panose="020B0503020204020204" charset="-122"/>
                          <a:cs typeface="微软雅黑" panose="020B0503020204020204" charset="-122"/>
                        </a:rPr>
                        <a:t>的</a:t>
                      </a:r>
                      <a:r>
                        <a:rPr lang="zh-CN" altLang="en-US" sz="1800" kern="1200" dirty="0">
                          <a:solidFill>
                            <a:srgbClr val="000000"/>
                          </a:solidFill>
                          <a:effectLst/>
                          <a:latin typeface="微软雅黑" panose="020B0503020204020204" charset="-122"/>
                          <a:ea typeface="微软雅黑" panose="020B0503020204020204" charset="-122"/>
                          <a:cs typeface="微软雅黑" panose="020B0503020204020204" charset="-122"/>
                        </a:rPr>
                        <a:t>，可以考虑</a:t>
                      </a:r>
                      <a:r>
                        <a:rPr lang="en-US" altLang="zh-CN" sz="1800" kern="1200" dirty="0">
                          <a:solidFill>
                            <a:srgbClr val="000000"/>
                          </a:solidFill>
                          <a:effectLst/>
                          <a:latin typeface="微软雅黑" panose="020B0503020204020204" charset="-122"/>
                          <a:ea typeface="微软雅黑" panose="020B0503020204020204" charset="-122"/>
                          <a:cs typeface="微软雅黑" panose="020B0503020204020204" charset="-122"/>
                        </a:rPr>
                        <a:t>(may be)</a:t>
                      </a:r>
                      <a:r>
                        <a:rPr lang="zh-CN" altLang="en-US" sz="1800" kern="1200" dirty="0">
                          <a:solidFill>
                            <a:srgbClr val="000000"/>
                          </a:solidFill>
                          <a:effectLst/>
                          <a:latin typeface="微软雅黑" panose="020B0503020204020204" charset="-122"/>
                          <a:ea typeface="微软雅黑" panose="020B0503020204020204" charset="-122"/>
                          <a:cs typeface="微软雅黑" panose="020B0503020204020204" charset="-122"/>
                        </a:rPr>
                        <a:t>采取成本计量法</a:t>
                      </a:r>
                      <a:endParaRPr lang="en-US" sz="1800" kern="1200"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7" name="TextBox 6"/>
          <p:cNvSpPr txBox="1"/>
          <p:nvPr/>
        </p:nvSpPr>
        <p:spPr>
          <a:xfrm>
            <a:off x="257132" y="4882790"/>
            <a:ext cx="8414377" cy="969496"/>
          </a:xfrm>
          <a:prstGeom prst="rect">
            <a:avLst/>
          </a:prstGeom>
          <a:noFill/>
        </p:spPr>
        <p:txBody>
          <a:bodyPr wrap="square" rtlCol="0">
            <a:spAutoFit/>
          </a:bodyPr>
          <a:lstStyle/>
          <a:p>
            <a:pPr marL="257175" indent="-257175">
              <a:buFont typeface="Arial" panose="020B0604020202020204" pitchFamily="34" charset="0"/>
              <a:buChar char="•"/>
            </a:pPr>
            <a:r>
              <a:rPr lang="en-US" sz="1800" dirty="0" err="1">
                <a:solidFill>
                  <a:srgbClr val="000000"/>
                </a:solidFill>
                <a:latin typeface="微软雅黑" panose="020B0503020204020204" charset="-122"/>
                <a:ea typeface="微软雅黑" panose="020B0503020204020204" charset="-122"/>
              </a:rPr>
              <a:t>由于持有大量股权投资</a:t>
            </a:r>
            <a:r>
              <a:rPr lang="zh-CN" altLang="en-US" sz="1800" dirty="0">
                <a:solidFill>
                  <a:srgbClr val="000000"/>
                </a:solidFill>
                <a:latin typeface="微软雅黑" panose="020B0503020204020204" charset="-122"/>
                <a:ea typeface="微软雅黑" panose="020B0503020204020204" charset="-122"/>
              </a:rPr>
              <a:t>，根据美国新准则（</a:t>
            </a:r>
            <a:r>
              <a:rPr lang="en-US" altLang="zh-CN" sz="1800" dirty="0">
                <a:solidFill>
                  <a:srgbClr val="000000"/>
                </a:solidFill>
                <a:latin typeface="微软雅黑" panose="020B0503020204020204" charset="-122"/>
                <a:ea typeface="微软雅黑" panose="020B0503020204020204" charset="-122"/>
              </a:rPr>
              <a:t>ASC 321</a:t>
            </a:r>
            <a:r>
              <a:rPr lang="zh-CN" altLang="en-US" sz="1800" dirty="0">
                <a:solidFill>
                  <a:srgbClr val="000000"/>
                </a:solidFill>
                <a:latin typeface="微软雅黑" panose="020B0503020204020204" charset="-122"/>
                <a:ea typeface="微软雅黑" panose="020B0503020204020204" charset="-122"/>
              </a:rPr>
              <a:t>），</a:t>
            </a:r>
            <a:r>
              <a:rPr lang="en-US" altLang="zh-CN" sz="1800" dirty="0">
                <a:solidFill>
                  <a:srgbClr val="000000"/>
                </a:solidFill>
                <a:latin typeface="微软雅黑" panose="020B0503020204020204" charset="-122"/>
                <a:ea typeface="微软雅黑" panose="020B0503020204020204" charset="-122"/>
              </a:rPr>
              <a:t>2018</a:t>
            </a:r>
            <a:r>
              <a:rPr lang="zh-CN" altLang="en-US" sz="1800" dirty="0">
                <a:solidFill>
                  <a:srgbClr val="000000"/>
                </a:solidFill>
                <a:latin typeface="微软雅黑" panose="020B0503020204020204" charset="-122"/>
                <a:ea typeface="微软雅黑" panose="020B0503020204020204" charset="-122"/>
              </a:rPr>
              <a:t>年</a:t>
            </a:r>
            <a:r>
              <a:rPr lang="en-US" altLang="zh-CN" sz="1800" dirty="0">
                <a:solidFill>
                  <a:srgbClr val="000000"/>
                </a:solidFill>
                <a:latin typeface="微软雅黑" panose="020B0503020204020204" charset="-122"/>
                <a:ea typeface="微软雅黑" panose="020B0503020204020204" charset="-122"/>
              </a:rPr>
              <a:t>1</a:t>
            </a:r>
            <a:r>
              <a:rPr lang="zh-CN" altLang="en-US" sz="1800" dirty="0">
                <a:solidFill>
                  <a:srgbClr val="000000"/>
                </a:solidFill>
                <a:latin typeface="微软雅黑" panose="020B0503020204020204" charset="-122"/>
                <a:ea typeface="微软雅黑" panose="020B0503020204020204" charset="-122"/>
              </a:rPr>
              <a:t>月开始巴菲特公司必须要按公允价值计量这些投资，且期间价值变动全进当期损益，因此，巴菲特非常有意见，连续四年公开批评</a:t>
            </a:r>
            <a:r>
              <a:rPr lang="zh-CN" altLang="en-US" sz="2100" dirty="0">
                <a:solidFill>
                  <a:srgbClr val="000000"/>
                </a:solidFill>
                <a:latin typeface="微软雅黑" panose="020B0503020204020204" charset="-122"/>
                <a:ea typeface="微软雅黑" panose="020B0503020204020204" charset="-122"/>
              </a:rPr>
              <a:t>。</a:t>
            </a:r>
            <a:endParaRPr lang="en-US" sz="2100" dirty="0">
              <a:solidFill>
                <a:srgbClr val="000000"/>
              </a:solidFill>
              <a:latin typeface="微软雅黑" panose="020B0503020204020204" charset="-122"/>
              <a:ea typeface="微软雅黑" panose="020B0503020204020204" charset="-122"/>
            </a:endParaRPr>
          </a:p>
        </p:txBody>
      </p:sp>
      <p:graphicFrame>
        <p:nvGraphicFramePr>
          <p:cNvPr id="10" name="Table 9"/>
          <p:cNvGraphicFramePr>
            <a:graphicFrameLocks noGrp="1"/>
          </p:cNvGraphicFramePr>
          <p:nvPr/>
        </p:nvGraphicFramePr>
        <p:xfrm>
          <a:off x="4825691" y="1907210"/>
          <a:ext cx="3845817" cy="2827021"/>
        </p:xfrm>
        <a:graphic>
          <a:graphicData uri="http://schemas.openxmlformats.org/drawingml/2006/table">
            <a:tbl>
              <a:tblPr firstRow="1" bandRow="1">
                <a:tableStyleId>{5C22544A-7EE6-4342-B048-85BDC9FD1C3A}</a:tableStyleId>
              </a:tblPr>
              <a:tblGrid>
                <a:gridCol w="3845817">
                  <a:extLst>
                    <a:ext uri="{9D8B030D-6E8A-4147-A177-3AD203B41FA5}">
                      <a16:colId xmlns:a16="http://schemas.microsoft.com/office/drawing/2014/main" val="20000"/>
                    </a:ext>
                  </a:extLst>
                </a:gridCol>
              </a:tblGrid>
              <a:tr h="38862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100" dirty="0">
                          <a:solidFill>
                            <a:schemeClr val="bg1"/>
                          </a:solidFill>
                          <a:latin typeface="微软雅黑" panose="020B0503020204020204" charset="-122"/>
                          <a:ea typeface="微软雅黑" panose="020B0503020204020204" charset="-122"/>
                          <a:cs typeface="微软雅黑" panose="020B0503020204020204" charset="-122"/>
                        </a:rPr>
                        <a:t>国际</a:t>
                      </a:r>
                      <a:r>
                        <a:rPr lang="zh-CN" altLang="en-US" sz="2100" dirty="0">
                          <a:solidFill>
                            <a:schemeClr val="bg1"/>
                          </a:solidFill>
                          <a:latin typeface="微软雅黑" panose="020B0503020204020204" charset="-122"/>
                          <a:ea typeface="微软雅黑" panose="020B0503020204020204" charset="-122"/>
                          <a:cs typeface="微软雅黑" panose="020B0503020204020204" charset="-122"/>
                        </a:rPr>
                        <a:t> </a:t>
                      </a:r>
                      <a:r>
                        <a:rPr lang="en-US" sz="2100" dirty="0">
                          <a:solidFill>
                            <a:schemeClr val="bg1"/>
                          </a:solidFill>
                          <a:latin typeface="微软雅黑" panose="020B0503020204020204" charset="-122"/>
                          <a:ea typeface="微软雅黑" panose="020B0503020204020204" charset="-122"/>
                          <a:cs typeface="微软雅黑" panose="020B0503020204020204" charset="-122"/>
                        </a:rPr>
                        <a:t>(IFRS9)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677228">
                <a:tc>
                  <a:txBody>
                    <a:bodyPr/>
                    <a:lstStyle/>
                    <a:p>
                      <a:pPr marL="0" marR="0" lvl="0" indent="0" algn="l" defTabSz="1217295" rtl="0" eaLnBrk="1" fontAlgn="auto" latinLnBrk="0" hangingPunct="1">
                        <a:lnSpc>
                          <a:spcPct val="100000"/>
                        </a:lnSpc>
                        <a:spcBef>
                          <a:spcPts val="0"/>
                        </a:spcBef>
                        <a:spcAft>
                          <a:spcPts val="0"/>
                        </a:spcAft>
                        <a:buClrTx/>
                        <a:buSzTx/>
                        <a:buFontTx/>
                        <a:buNone/>
                        <a:defRPr/>
                      </a:pPr>
                      <a:r>
                        <a:rPr lang="en-US" sz="1800" kern="1200" dirty="0" err="1">
                          <a:solidFill>
                            <a:srgbClr val="000000"/>
                          </a:solidFill>
                          <a:effectLst/>
                          <a:latin typeface="微软雅黑" panose="020B0503020204020204" charset="-122"/>
                          <a:ea typeface="微软雅黑" panose="020B0503020204020204" charset="-122"/>
                          <a:cs typeface="微软雅黑" panose="020B0503020204020204" charset="-122"/>
                        </a:rPr>
                        <a:t>以公允价值计量</a:t>
                      </a:r>
                      <a:r>
                        <a:rPr lang="zh-CN" altLang="en-US" sz="1800" kern="1200" dirty="0">
                          <a:solidFill>
                            <a:srgbClr val="000000"/>
                          </a:solidFill>
                          <a:effectLst/>
                          <a:latin typeface="微软雅黑" panose="020B0503020204020204" charset="-122"/>
                          <a:ea typeface="微软雅黑" panose="020B0503020204020204" charset="-122"/>
                          <a:cs typeface="微软雅黑" panose="020B0503020204020204" charset="-122"/>
                        </a:rPr>
                        <a:t>，</a:t>
                      </a:r>
                      <a:r>
                        <a:rPr lang="en-US" sz="1800" kern="1200" dirty="0" err="1">
                          <a:solidFill>
                            <a:srgbClr val="000000"/>
                          </a:solidFill>
                          <a:effectLst/>
                          <a:latin typeface="微软雅黑" panose="020B0503020204020204" charset="-122"/>
                          <a:ea typeface="微软雅黑" panose="020B0503020204020204" charset="-122"/>
                          <a:cs typeface="微软雅黑" panose="020B0503020204020204" charset="-122"/>
                        </a:rPr>
                        <a:t>且变动计入当期损益</a:t>
                      </a:r>
                      <a:r>
                        <a:rPr lang="en-US" sz="1800" kern="1200" dirty="0">
                          <a:solidFill>
                            <a:srgbClr val="000000"/>
                          </a:solidFill>
                          <a:effectLst/>
                          <a:latin typeface="微软雅黑" panose="020B0503020204020204" charset="-122"/>
                          <a:ea typeface="微软雅黑" panose="020B0503020204020204" charset="-122"/>
                          <a:cs typeface="微软雅黑" panose="020B0503020204020204" charset="-122"/>
                        </a:rPr>
                        <a:t>(FVTPL)</a:t>
                      </a:r>
                      <a:endParaRPr lang="en-US" sz="1800" dirty="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869633">
                <a:tc>
                  <a:txBody>
                    <a:bodyPr/>
                    <a:lstStyle/>
                    <a:p>
                      <a:pPr lvl="0"/>
                      <a:r>
                        <a:rPr lang="zh-CN" altLang="en-US" sz="1800" kern="1200" dirty="0">
                          <a:solidFill>
                            <a:srgbClr val="000000"/>
                          </a:solidFill>
                          <a:effectLst/>
                          <a:latin typeface="微软雅黑" panose="020B0503020204020204" charset="-122"/>
                          <a:ea typeface="微软雅黑" panose="020B0503020204020204" charset="-122"/>
                          <a:cs typeface="+mn-cs"/>
                        </a:rPr>
                        <a:t>在有限情况下，成本可能是对公允价值的适当估计</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91540">
                <a:tc>
                  <a:txBody>
                    <a:bodyPr/>
                    <a:lstStyle/>
                    <a:p>
                      <a:pPr marL="0" marR="0" lvl="0" indent="0" algn="l" defTabSz="1217295" rtl="0" eaLnBrk="1" fontAlgn="auto" latinLnBrk="0" hangingPunct="1">
                        <a:lnSpc>
                          <a:spcPct val="100000"/>
                        </a:lnSpc>
                        <a:spcBef>
                          <a:spcPts val="0"/>
                        </a:spcBef>
                        <a:spcAft>
                          <a:spcPts val="0"/>
                        </a:spcAft>
                        <a:buClrTx/>
                        <a:buSzTx/>
                        <a:buFontTx/>
                        <a:buNone/>
                        <a:defRPr/>
                      </a:pPr>
                      <a:r>
                        <a:rPr lang="en-US" sz="1800" kern="1200" dirty="0" err="1">
                          <a:solidFill>
                            <a:srgbClr val="000000"/>
                          </a:solidFill>
                          <a:effectLst/>
                          <a:latin typeface="微软雅黑" panose="020B0503020204020204" charset="-122"/>
                          <a:ea typeface="微软雅黑" panose="020B0503020204020204" charset="-122"/>
                          <a:cs typeface="微软雅黑" panose="020B0503020204020204" charset="-122"/>
                        </a:rPr>
                        <a:t>以公允价值计量</a:t>
                      </a:r>
                      <a:r>
                        <a:rPr lang="zh-CN" altLang="en-US" sz="1800" kern="1200" dirty="0">
                          <a:solidFill>
                            <a:srgbClr val="000000"/>
                          </a:solidFill>
                          <a:effectLst/>
                          <a:latin typeface="微软雅黑" panose="020B0503020204020204" charset="-122"/>
                          <a:ea typeface="微软雅黑" panose="020B0503020204020204" charset="-122"/>
                          <a:cs typeface="微软雅黑" panose="020B0503020204020204" charset="-122"/>
                        </a:rPr>
                        <a:t>，</a:t>
                      </a:r>
                      <a:r>
                        <a:rPr lang="en-US" sz="1800" kern="1200" dirty="0" err="1">
                          <a:solidFill>
                            <a:srgbClr val="000000"/>
                          </a:solidFill>
                          <a:effectLst/>
                          <a:latin typeface="微软雅黑" panose="020B0503020204020204" charset="-122"/>
                          <a:ea typeface="微软雅黑" panose="020B0503020204020204" charset="-122"/>
                          <a:cs typeface="微软雅黑" panose="020B0503020204020204" charset="-122"/>
                        </a:rPr>
                        <a:t>且变动计入其他综合收益</a:t>
                      </a:r>
                      <a:r>
                        <a:rPr lang="en-US" sz="1800" kern="1200" dirty="0">
                          <a:solidFill>
                            <a:srgbClr val="000000"/>
                          </a:solidFill>
                          <a:effectLst/>
                          <a:latin typeface="微软雅黑" panose="020B0503020204020204" charset="-122"/>
                          <a:ea typeface="微软雅黑" panose="020B0503020204020204" charset="-122"/>
                          <a:cs typeface="微软雅黑" panose="020B0503020204020204" charset="-122"/>
                        </a:rPr>
                        <a:t> (FVOCI)</a:t>
                      </a:r>
                    </a:p>
                    <a:p>
                      <a:r>
                        <a:rPr lang="zh-CN" altLang="en-US" sz="1800" b="1" i="0" kern="1200" dirty="0">
                          <a:solidFill>
                            <a:srgbClr val="FF0000"/>
                          </a:solidFill>
                          <a:effectLst/>
                          <a:latin typeface="微软雅黑" panose="020B0503020204020204" charset="-122"/>
                          <a:ea typeface="微软雅黑" panose="020B0503020204020204" charset="-122"/>
                          <a:cs typeface="微软雅黑" panose="020B0503020204020204" charset="-122"/>
                        </a:rPr>
                        <a:t>（与美国准则最大的不同）</a:t>
                      </a:r>
                      <a:endParaRPr lang="en-US" sz="1800" b="1" i="0" kern="1200" dirty="0">
                        <a:solidFill>
                          <a:srgbClr val="FF0000"/>
                        </a:solidFill>
                        <a:effectLst/>
                        <a:latin typeface="微软雅黑" panose="020B0503020204020204" charset="-122"/>
                        <a:ea typeface="微软雅黑" panose="020B0503020204020204" charset="-122"/>
                        <a:cs typeface="微软雅黑" panose="020B0503020204020204"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3" name="爆炸形: 8 pt  2"/>
          <p:cNvSpPr/>
          <p:nvPr/>
        </p:nvSpPr>
        <p:spPr>
          <a:xfrm>
            <a:off x="5526338" y="952587"/>
            <a:ext cx="2301240" cy="903437"/>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latin typeface="微软雅黑" panose="020B0503020204020204" charset="-122"/>
                <a:ea typeface="微软雅黑" panose="020B0503020204020204" charset="-122"/>
              </a:rPr>
              <a:t>股权类</a:t>
            </a:r>
          </a:p>
        </p:txBody>
      </p:sp>
      <p:sp>
        <p:nvSpPr>
          <p:cNvPr id="5" name="文本框 4"/>
          <p:cNvSpPr txBox="1"/>
          <p:nvPr/>
        </p:nvSpPr>
        <p:spPr>
          <a:xfrm>
            <a:off x="6365081" y="6525344"/>
            <a:ext cx="2599407" cy="276999"/>
          </a:xfrm>
          <a:prstGeom prst="rect">
            <a:avLst/>
          </a:prstGeom>
          <a:noFill/>
        </p:spPr>
        <p:txBody>
          <a:bodyPr wrap="square" rtlCol="0">
            <a:spAutoFit/>
          </a:bodyPr>
          <a:lstStyle/>
          <a:p>
            <a:pPr algn="r"/>
            <a:r>
              <a:rPr lang="en-US" altLang="zh-CN" sz="1200" b="1" dirty="0">
                <a:solidFill>
                  <a:srgbClr val="000000"/>
                </a:solidFill>
                <a:latin typeface="+mn-ea"/>
                <a:ea typeface="+mn-ea"/>
              </a:rPr>
              <a:t>-</a:t>
            </a:r>
            <a:r>
              <a:rPr lang="zh-CN" altLang="en-US" sz="1200" b="1" dirty="0">
                <a:solidFill>
                  <a:srgbClr val="000000"/>
                </a:solidFill>
                <a:latin typeface="+mn-ea"/>
                <a:ea typeface="+mn-ea"/>
              </a:rPr>
              <a:t>本页引自张为国（</a:t>
            </a:r>
            <a:r>
              <a:rPr lang="en-US" altLang="zh-CN" sz="1200" b="1" dirty="0">
                <a:solidFill>
                  <a:srgbClr val="000000"/>
                </a:solidFill>
                <a:latin typeface="+mn-ea"/>
                <a:ea typeface="+mn-ea"/>
              </a:rPr>
              <a:t>2024</a:t>
            </a:r>
            <a:r>
              <a:rPr lang="zh-CN" altLang="en-US" sz="1200" b="1" dirty="0">
                <a:solidFill>
                  <a:srgbClr val="000000"/>
                </a:solidFill>
                <a:latin typeface="+mn-ea"/>
                <a:ea typeface="+mn-ea"/>
              </a:rPr>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a:xfrm>
            <a:off x="179512" y="169840"/>
            <a:ext cx="8712968" cy="6355504"/>
          </a:xfrm>
        </p:spPr>
        <p:txBody>
          <a:bodyPr vert="horz"/>
          <a:lstStyle/>
          <a:p>
            <a:pPr marL="257175" lvl="1" indent="-257175" eaLnBrk="1" fontAlgn="auto" hangingPunct="1">
              <a:spcBef>
                <a:spcPts val="450"/>
              </a:spcBef>
              <a:spcAft>
                <a:spcPts val="450"/>
              </a:spcAft>
              <a:buClr>
                <a:srgbClr val="0000FF"/>
              </a:buClr>
              <a:buSzPct val="100000"/>
              <a:buFont typeface="Arial" panose="020B0604020202020204" pitchFamily="34" charset="0"/>
              <a:buChar char="•"/>
            </a:pPr>
            <a:r>
              <a:rPr lang="zh-CN" altLang="en-US" b="1" dirty="0">
                <a:solidFill>
                  <a:srgbClr val="0000FF"/>
                </a:solidFill>
                <a:latin typeface="隶书" panose="02010509060101010101" pitchFamily="49" charset="-122"/>
                <a:ea typeface="隶书" panose="02010509060101010101" pitchFamily="49" charset="-122"/>
                <a:cs typeface="+mn-cs"/>
              </a:rPr>
              <a:t>为何要大幅度修改租赁准则</a:t>
            </a:r>
            <a:endParaRPr lang="en-US" altLang="zh-CN" b="1" dirty="0">
              <a:solidFill>
                <a:srgbClr val="0000FF"/>
              </a:solidFill>
              <a:latin typeface="隶书" panose="02010509060101010101" pitchFamily="49" charset="-122"/>
              <a:ea typeface="隶书" panose="02010509060101010101" pitchFamily="49" charset="-122"/>
              <a:cs typeface="+mn-cs"/>
            </a:endParaRPr>
          </a:p>
          <a:p>
            <a:pPr marL="657225" lvl="2" indent="-257175" eaLnBrk="1" fontAlgn="auto" hangingPunct="1">
              <a:spcBef>
                <a:spcPts val="450"/>
              </a:spcBef>
              <a:spcAft>
                <a:spcPts val="450"/>
              </a:spcAft>
              <a:buClr>
                <a:schemeClr val="tx1"/>
              </a:buClr>
              <a:buFont typeface="Arial" panose="020B0604020202020204" pitchFamily="34" charset="0"/>
              <a:buChar char="•"/>
            </a:pPr>
            <a:r>
              <a:rPr lang="zh-CN" altLang="en-US" kern="1200" dirty="0">
                <a:solidFill>
                  <a:schemeClr val="tx1">
                    <a:lumMod val="75000"/>
                  </a:schemeClr>
                </a:solidFill>
                <a:latin typeface="微软雅黑" panose="020B0503020204020204" charset="-122"/>
                <a:ea typeface="微软雅黑" panose="020B0503020204020204" charset="-122"/>
              </a:rPr>
              <a:t>租赁已成为企业重要而灵活的融资工具，租赁交易额巨大。但由于原租赁会计准则的缺陷，即两类租赁业务会计处理的结果差别非常大，所以，各方都想方设法构架交易，使之按经营租赁来处理。结果，占总金额</a:t>
            </a:r>
            <a:r>
              <a:rPr lang="en-US" altLang="zh-CN" kern="1200" dirty="0">
                <a:solidFill>
                  <a:schemeClr val="tx1">
                    <a:lumMod val="75000"/>
                  </a:schemeClr>
                </a:solidFill>
                <a:latin typeface="微软雅黑" panose="020B0503020204020204" charset="-122"/>
                <a:ea typeface="微软雅黑" panose="020B0503020204020204" charset="-122"/>
              </a:rPr>
              <a:t>85%</a:t>
            </a:r>
            <a:r>
              <a:rPr lang="zh-CN" altLang="en-US" kern="1200" dirty="0">
                <a:solidFill>
                  <a:schemeClr val="tx1">
                    <a:lumMod val="75000"/>
                  </a:schemeClr>
                </a:solidFill>
                <a:latin typeface="微软雅黑" panose="020B0503020204020204" charset="-122"/>
                <a:ea typeface="微软雅黑" panose="020B0503020204020204" charset="-122"/>
              </a:rPr>
              <a:t>以上的租赁业务没纳入承租方的资产负债表。</a:t>
            </a:r>
            <a:endParaRPr lang="en-US" altLang="zh-CN" kern="1200" dirty="0">
              <a:solidFill>
                <a:schemeClr val="tx1">
                  <a:lumMod val="75000"/>
                </a:schemeClr>
              </a:solidFill>
              <a:latin typeface="微软雅黑" panose="020B0503020204020204" charset="-122"/>
              <a:ea typeface="微软雅黑" panose="020B0503020204020204" charset="-122"/>
            </a:endParaRPr>
          </a:p>
          <a:p>
            <a:pPr marL="657225" lvl="2" indent="-257175" eaLnBrk="1" fontAlgn="auto" hangingPunct="1">
              <a:spcBef>
                <a:spcPts val="450"/>
              </a:spcBef>
              <a:spcAft>
                <a:spcPts val="450"/>
              </a:spcAft>
              <a:buClr>
                <a:schemeClr val="tx1"/>
              </a:buClr>
              <a:buFont typeface="Arial" panose="020B0604020202020204" pitchFamily="34" charset="0"/>
              <a:buChar char="•"/>
            </a:pPr>
            <a:r>
              <a:rPr lang="zh-CN" altLang="en-US" kern="1200" dirty="0">
                <a:solidFill>
                  <a:schemeClr val="tx1">
                    <a:lumMod val="75000"/>
                  </a:schemeClr>
                </a:solidFill>
                <a:latin typeface="微软雅黑" panose="020B0503020204020204" charset="-122"/>
                <a:ea typeface="微软雅黑" panose="020B0503020204020204" charset="-122"/>
              </a:rPr>
              <a:t>因此，投资者和其他方面：</a:t>
            </a:r>
            <a:endParaRPr lang="en-US" altLang="zh-CN" kern="1200" dirty="0">
              <a:solidFill>
                <a:schemeClr val="tx1">
                  <a:lumMod val="75000"/>
                </a:schemeClr>
              </a:solidFill>
              <a:latin typeface="微软雅黑" panose="020B0503020204020204" charset="-122"/>
              <a:ea typeface="微软雅黑" panose="020B0503020204020204" charset="-122"/>
            </a:endParaRPr>
          </a:p>
          <a:p>
            <a:pPr marL="1143000" lvl="3" indent="-342900" eaLnBrk="1" fontAlgn="auto" hangingPunct="1">
              <a:spcBef>
                <a:spcPts val="450"/>
              </a:spcBef>
              <a:spcAft>
                <a:spcPts val="450"/>
              </a:spcAft>
              <a:buFont typeface="Wingdings" panose="05000000000000000000" pitchFamily="2" charset="2"/>
              <a:buChar char="Ø"/>
            </a:pPr>
            <a:r>
              <a:rPr lang="zh-CN" altLang="en-US" kern="1200" dirty="0">
                <a:solidFill>
                  <a:schemeClr val="tx1">
                    <a:lumMod val="75000"/>
                  </a:schemeClr>
                </a:solidFill>
                <a:latin typeface="微软雅黑" panose="020B0503020204020204" charset="-122"/>
                <a:ea typeface="微软雅黑" panose="020B0503020204020204" charset="-122"/>
              </a:rPr>
              <a:t>难以获知承租方通过租赁取得的资产和承担的负债</a:t>
            </a:r>
            <a:endParaRPr lang="en-US" altLang="zh-CN" kern="1200" dirty="0">
              <a:solidFill>
                <a:schemeClr val="tx1">
                  <a:lumMod val="75000"/>
                </a:schemeClr>
              </a:solidFill>
              <a:latin typeface="微软雅黑" panose="020B0503020204020204" charset="-122"/>
              <a:ea typeface="微软雅黑" panose="020B0503020204020204" charset="-122"/>
            </a:endParaRPr>
          </a:p>
          <a:p>
            <a:pPr marL="1143000" lvl="3" indent="-342900" eaLnBrk="1" fontAlgn="auto" hangingPunct="1">
              <a:spcBef>
                <a:spcPts val="450"/>
              </a:spcBef>
              <a:spcAft>
                <a:spcPts val="450"/>
              </a:spcAft>
              <a:buFont typeface="Wingdings" panose="05000000000000000000" pitchFamily="2" charset="2"/>
              <a:buChar char="Ø"/>
            </a:pPr>
            <a:r>
              <a:rPr lang="zh-CN" altLang="en-US" kern="1200" dirty="0">
                <a:solidFill>
                  <a:schemeClr val="tx1">
                    <a:lumMod val="75000"/>
                  </a:schemeClr>
                </a:solidFill>
                <a:latin typeface="微软雅黑" panose="020B0503020204020204" charset="-122"/>
                <a:ea typeface="微软雅黑" panose="020B0503020204020204" charset="-122"/>
              </a:rPr>
              <a:t>难以比较通过借款或租赁取得固定资产公司的财务状况和经营成果</a:t>
            </a:r>
            <a:endParaRPr lang="en-US" altLang="zh-CN" kern="1200" dirty="0">
              <a:solidFill>
                <a:schemeClr val="tx1">
                  <a:lumMod val="75000"/>
                </a:schemeClr>
              </a:solidFill>
              <a:latin typeface="微软雅黑" panose="020B0503020204020204" charset="-122"/>
              <a:ea typeface="微软雅黑" panose="020B0503020204020204" charset="-122"/>
            </a:endParaRPr>
          </a:p>
          <a:p>
            <a:pPr marL="1143000" lvl="3" indent="-342900" eaLnBrk="1" fontAlgn="auto" hangingPunct="1">
              <a:spcBef>
                <a:spcPts val="450"/>
              </a:spcBef>
              <a:spcAft>
                <a:spcPts val="450"/>
              </a:spcAft>
              <a:buFont typeface="Wingdings" panose="05000000000000000000" pitchFamily="2" charset="2"/>
              <a:buChar char="Ø"/>
            </a:pPr>
            <a:r>
              <a:rPr lang="zh-CN" altLang="en-US" kern="1200" dirty="0">
                <a:solidFill>
                  <a:schemeClr val="tx1">
                    <a:lumMod val="75000"/>
                  </a:schemeClr>
                </a:solidFill>
                <a:latin typeface="微软雅黑" panose="020B0503020204020204" charset="-122"/>
                <a:ea typeface="微软雅黑" panose="020B0503020204020204" charset="-122"/>
              </a:rPr>
              <a:t>使用者往往通过一定方法估计承租方的财务状况和经营成果，但由于依据不一，准确性和可比性都很成问题。</a:t>
            </a:r>
            <a:endParaRPr lang="en-US" altLang="zh-CN" kern="1200" dirty="0">
              <a:solidFill>
                <a:schemeClr val="tx1">
                  <a:lumMod val="75000"/>
                </a:schemeClr>
              </a:solidFill>
              <a:latin typeface="微软雅黑" panose="020B0503020204020204" charset="-122"/>
              <a:ea typeface="微软雅黑" panose="020B0503020204020204" charset="-122"/>
            </a:endParaRPr>
          </a:p>
        </p:txBody>
      </p:sp>
      <p:sp>
        <p:nvSpPr>
          <p:cNvPr id="4" name="灯片编号占位符 3"/>
          <p:cNvSpPr>
            <a:spLocks noGrp="1"/>
          </p:cNvSpPr>
          <p:nvPr>
            <p:ph type="sldNum" sz="quarter" idx="10"/>
          </p:nvPr>
        </p:nvSpPr>
        <p:spPr/>
        <p:txBody>
          <a:bodyPr/>
          <a:lstStyle/>
          <a:p>
            <a:pPr>
              <a:defRPr/>
            </a:pPr>
            <a:fld id="{A9F3CC40-F3BF-47DF-BD8A-94EC90B60F9E}" type="slidenum">
              <a:rPr lang="zh-CN" altLang="en-US" smtClean="0">
                <a:solidFill>
                  <a:srgbClr val="FFFFFF"/>
                </a:solidFill>
              </a:rPr>
              <a:t>70</a:t>
            </a:fld>
            <a:endParaRPr lang="en-GB"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a:xfrm>
            <a:off x="395536" y="487212"/>
            <a:ext cx="7551002" cy="594122"/>
          </a:xfrm>
        </p:spPr>
        <p:txBody>
          <a:bodyPr>
            <a:normAutofit/>
          </a:bodyPr>
          <a:lstStyle/>
          <a:p>
            <a:r>
              <a:rPr lang="zh-CN" altLang="en-US" sz="2800" b="1" dirty="0">
                <a:solidFill>
                  <a:srgbClr val="0000FF"/>
                </a:solidFill>
                <a:latin typeface="隶书" panose="02010509060101010101" pitchFamily="49" charset="-122"/>
                <a:ea typeface="隶书" panose="02010509060101010101" pitchFamily="49" charset="-122"/>
                <a:cs typeface="+mn-cs"/>
              </a:rPr>
              <a:t>为何要大幅度修改租赁准则</a:t>
            </a:r>
            <a:endParaRPr lang="en-GB" altLang="en-US" sz="2800" b="1" dirty="0">
              <a:solidFill>
                <a:srgbClr val="0000FF"/>
              </a:solidFill>
              <a:latin typeface="隶书" panose="02010509060101010101" pitchFamily="49" charset="-122"/>
              <a:ea typeface="隶书" panose="020105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71</a:t>
            </a:fld>
            <a:endParaRPr lang="en-GB" altLang="en-US">
              <a:solidFill>
                <a:srgbClr val="FFFFFF"/>
              </a:solidFill>
            </a:endParaRPr>
          </a:p>
        </p:txBody>
      </p:sp>
      <p:sp>
        <p:nvSpPr>
          <p:cNvPr id="6" name="Rounded Rectangular Callout 8"/>
          <p:cNvSpPr/>
          <p:nvPr/>
        </p:nvSpPr>
        <p:spPr bwMode="ltGray">
          <a:xfrm>
            <a:off x="426351" y="1564108"/>
            <a:ext cx="8515350" cy="1704753"/>
          </a:xfrm>
          <a:prstGeom prst="wedgeRoundRectCallout">
            <a:avLst>
              <a:gd name="adj1" fmla="val 33014"/>
              <a:gd name="adj2" fmla="val 93597"/>
              <a:gd name="adj3" fmla="val 16667"/>
            </a:avLst>
          </a:prstGeom>
          <a:solidFill>
            <a:srgbClr val="E7E6E6"/>
          </a:solidFill>
          <a:ln w="3175" cap="flat" cmpd="sng" algn="ctr">
            <a:solidFill>
              <a:srgbClr val="5B9BD5">
                <a:shade val="50000"/>
              </a:srgbClr>
            </a:solidFill>
            <a:prstDash val="solid"/>
            <a:miter lim="800000"/>
          </a:ln>
          <a:effectLst/>
        </p:spPr>
        <p:txBody>
          <a:bodyPr rtlCol="0" anchor="ctr"/>
          <a:lstStyle/>
          <a:p>
            <a:pPr algn="ctr" defTabSz="685800" eaLnBrk="1" fontAlgn="auto" hangingPunct="1">
              <a:spcBef>
                <a:spcPts val="0"/>
              </a:spcBef>
              <a:spcAft>
                <a:spcPts val="0"/>
              </a:spcAft>
              <a:defRPr/>
            </a:pPr>
            <a:r>
              <a:rPr kumimoji="0" lang="en-GB" sz="2000" kern="0" dirty="0">
                <a:solidFill>
                  <a:srgbClr val="000000"/>
                </a:solidFill>
                <a:latin typeface="微软雅黑" panose="020B0503020204020204" charset="-122"/>
                <a:ea typeface="微软雅黑" panose="020B0503020204020204" charset="-122"/>
              </a:rPr>
              <a:t>“One of my great ambitions before I die is to fly in an aircraft that is on an airline’s balance sheet.”</a:t>
            </a:r>
          </a:p>
          <a:p>
            <a:pPr algn="ctr" defTabSz="685800" eaLnBrk="1" fontAlgn="auto" hangingPunct="1">
              <a:spcBef>
                <a:spcPts val="0"/>
              </a:spcBef>
              <a:spcAft>
                <a:spcPts val="0"/>
              </a:spcAft>
              <a:defRPr/>
            </a:pPr>
            <a:endParaRPr kumimoji="0" lang="en-US" altLang="zh-CN" sz="1050" i="1" kern="0" dirty="0">
              <a:solidFill>
                <a:srgbClr val="000000"/>
              </a:solidFill>
              <a:latin typeface="微软雅黑" panose="020B0503020204020204" charset="-122"/>
              <a:ea typeface="微软雅黑" panose="020B0503020204020204" charset="-122"/>
            </a:endParaRPr>
          </a:p>
          <a:p>
            <a:pPr algn="ctr" defTabSz="685800" eaLnBrk="1" fontAlgn="auto" hangingPunct="1">
              <a:spcBef>
                <a:spcPts val="0"/>
              </a:spcBef>
              <a:spcAft>
                <a:spcPts val="0"/>
              </a:spcAft>
              <a:defRPr/>
            </a:pPr>
            <a:r>
              <a:rPr kumimoji="0" lang="zh-CN" altLang="en-US" sz="1800" b="1" i="1" kern="0" dirty="0">
                <a:solidFill>
                  <a:srgbClr val="FF0000"/>
                </a:solidFill>
                <a:latin typeface="微软雅黑" panose="020B0503020204020204" charset="-122"/>
                <a:ea typeface="微软雅黑" panose="020B0503020204020204" charset="-122"/>
              </a:rPr>
              <a:t>我去世前最大的愿望之一就是乘坐一架体现在航空公司资产负债表上的飞机。</a:t>
            </a:r>
            <a:endParaRPr kumimoji="0" lang="en-GB" sz="1800" b="1" kern="0" dirty="0">
              <a:solidFill>
                <a:srgbClr val="FF0000"/>
              </a:solidFill>
              <a:latin typeface="微软雅黑" panose="020B0503020204020204" charset="-122"/>
              <a:ea typeface="微软雅黑" panose="020B0503020204020204" charset="-122"/>
            </a:endParaRPr>
          </a:p>
        </p:txBody>
      </p:sp>
      <p:sp>
        <p:nvSpPr>
          <p:cNvPr id="7" name="文本框 6"/>
          <p:cNvSpPr txBox="1"/>
          <p:nvPr/>
        </p:nvSpPr>
        <p:spPr>
          <a:xfrm>
            <a:off x="779922" y="4983614"/>
            <a:ext cx="4792787" cy="369332"/>
          </a:xfrm>
          <a:prstGeom prst="rect">
            <a:avLst/>
          </a:prstGeom>
          <a:noFill/>
        </p:spPr>
        <p:txBody>
          <a:bodyPr wrap="none" rtlCol="0">
            <a:spAutoFit/>
          </a:bodyPr>
          <a:lstStyle/>
          <a:p>
            <a:pPr defTabSz="685800"/>
            <a:r>
              <a:rPr lang="zh-CN" altLang="en-US" sz="1800" dirty="0">
                <a:solidFill>
                  <a:prstClr val="black"/>
                </a:solidFill>
                <a:latin typeface="微软雅黑" panose="020B0503020204020204" charset="-122"/>
                <a:ea typeface="微软雅黑" panose="020B0503020204020204" charset="-122"/>
              </a:rPr>
              <a:t>国际会计准则委员会前主席：</a:t>
            </a:r>
            <a:r>
              <a:rPr lang="en-US" altLang="zh-CN" sz="1800" dirty="0">
                <a:solidFill>
                  <a:prstClr val="black"/>
                </a:solidFill>
                <a:latin typeface="微软雅黑" panose="020B0503020204020204" charset="-122"/>
                <a:ea typeface="微软雅黑" panose="020B0503020204020204" charset="-122"/>
              </a:rPr>
              <a:t>David Tweedie</a:t>
            </a:r>
            <a:endParaRPr lang="zh-CN" altLang="en-US" sz="1800" dirty="0">
              <a:solidFill>
                <a:prstClr val="black"/>
              </a:solidFill>
              <a:latin typeface="微软雅黑" panose="020B0503020204020204" charset="-122"/>
              <a:ea typeface="微软雅黑" panose="020B0503020204020204" charset="-122"/>
            </a:endParaRPr>
          </a:p>
        </p:txBody>
      </p:sp>
      <p:sp>
        <p:nvSpPr>
          <p:cNvPr id="9" name="矩形 8"/>
          <p:cNvSpPr/>
          <p:nvPr/>
        </p:nvSpPr>
        <p:spPr>
          <a:xfrm>
            <a:off x="3176316" y="4083496"/>
            <a:ext cx="235962" cy="300082"/>
          </a:xfrm>
          <a:prstGeom prst="rect">
            <a:avLst/>
          </a:prstGeom>
        </p:spPr>
        <p:txBody>
          <a:bodyPr wrap="none">
            <a:spAutoFit/>
          </a:bodyPr>
          <a:lstStyle/>
          <a:p>
            <a:pPr defTabSz="685800"/>
            <a:r>
              <a:rPr lang="en-US" altLang="zh-CN" sz="1350" dirty="0">
                <a:solidFill>
                  <a:prstClr val="black"/>
                </a:solidFill>
                <a:latin typeface="微软雅黑" panose="020B0503020204020204" charset="-122"/>
                <a:ea typeface="微软雅黑" panose="020B0503020204020204" charset="-122"/>
              </a:rPr>
              <a:t> </a:t>
            </a:r>
            <a:endParaRPr lang="zh-CN" altLang="en-US" sz="1350" dirty="0">
              <a:solidFill>
                <a:prstClr val="black"/>
              </a:solidFill>
              <a:latin typeface="微软雅黑" panose="020B0503020204020204" charset="-122"/>
              <a:ea typeface="微软雅黑" panose="020B0503020204020204"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4088160"/>
            <a:ext cx="3240360" cy="216024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a:xfrm>
            <a:off x="340105" y="300152"/>
            <a:ext cx="7551002" cy="594122"/>
          </a:xfrm>
        </p:spPr>
        <p:txBody>
          <a:bodyPr>
            <a:normAutofit/>
          </a:bodyPr>
          <a:lstStyle/>
          <a:p>
            <a:r>
              <a:rPr lang="zh-CN" altLang="en-US" sz="2800" b="1" dirty="0">
                <a:solidFill>
                  <a:srgbClr val="0000FF"/>
                </a:solidFill>
                <a:latin typeface="隶书" panose="02010509060101010101" pitchFamily="49" charset="-122"/>
                <a:ea typeface="隶书" panose="02010509060101010101" pitchFamily="49" charset="-122"/>
                <a:cs typeface="+mn-cs"/>
              </a:rPr>
              <a:t>新准则（</a:t>
            </a:r>
            <a:r>
              <a:rPr lang="en-US" altLang="zh-CN" sz="2800" b="1" dirty="0">
                <a:solidFill>
                  <a:srgbClr val="0000FF"/>
                </a:solidFill>
                <a:latin typeface="隶书" panose="02010509060101010101" pitchFamily="49" charset="-122"/>
                <a:ea typeface="隶书" panose="02010509060101010101" pitchFamily="49" charset="-122"/>
                <a:cs typeface="+mn-cs"/>
              </a:rPr>
              <a:t>IFRS16</a:t>
            </a:r>
            <a:r>
              <a:rPr lang="en-US" altLang="zh-CN" sz="2800" b="1" dirty="0">
                <a:solidFill>
                  <a:srgbClr val="000000"/>
                </a:solidFill>
                <a:latin typeface="隶书" panose="02010509060101010101" pitchFamily="49" charset="-122"/>
                <a:ea typeface="隶书" panose="02010509060101010101" pitchFamily="49" charset="-122"/>
                <a:cs typeface="+mn-cs"/>
              </a:rPr>
              <a:t>-2016</a:t>
            </a:r>
            <a:r>
              <a:rPr lang="zh-CN" altLang="en-US" sz="2800" b="1" dirty="0">
                <a:solidFill>
                  <a:srgbClr val="000000"/>
                </a:solidFill>
                <a:latin typeface="隶书" panose="02010509060101010101" pitchFamily="49" charset="-122"/>
                <a:ea typeface="隶书" panose="02010509060101010101" pitchFamily="49" charset="-122"/>
                <a:cs typeface="+mn-cs"/>
              </a:rPr>
              <a:t>修订</a:t>
            </a:r>
            <a:r>
              <a:rPr lang="en-US" altLang="zh-CN" sz="2800" b="1" dirty="0">
                <a:solidFill>
                  <a:srgbClr val="000000"/>
                </a:solidFill>
                <a:latin typeface="隶书" panose="02010509060101010101" pitchFamily="49" charset="-122"/>
                <a:ea typeface="隶书" panose="02010509060101010101" pitchFamily="49" charset="-122"/>
                <a:cs typeface="+mn-cs"/>
              </a:rPr>
              <a:t>,</a:t>
            </a:r>
            <a:r>
              <a:rPr lang="en-US" altLang="zh-CN" sz="2800" b="1" dirty="0">
                <a:solidFill>
                  <a:srgbClr val="0000FF"/>
                </a:solidFill>
                <a:latin typeface="隶书" panose="02010509060101010101" pitchFamily="49" charset="-122"/>
                <a:ea typeface="隶书" panose="02010509060101010101" pitchFamily="49" charset="-122"/>
                <a:cs typeface="+mn-cs"/>
              </a:rPr>
              <a:t>CAS21</a:t>
            </a:r>
            <a:r>
              <a:rPr lang="en-US" altLang="zh-CN" sz="2800" b="1" dirty="0">
                <a:solidFill>
                  <a:srgbClr val="000000"/>
                </a:solidFill>
                <a:latin typeface="隶书" panose="02010509060101010101" pitchFamily="49" charset="-122"/>
                <a:ea typeface="隶书" panose="02010509060101010101" pitchFamily="49" charset="-122"/>
                <a:cs typeface="+mn-cs"/>
              </a:rPr>
              <a:t>-2018</a:t>
            </a:r>
            <a:r>
              <a:rPr lang="zh-CN" altLang="en-US" sz="2800" b="1" dirty="0">
                <a:solidFill>
                  <a:srgbClr val="000000"/>
                </a:solidFill>
                <a:latin typeface="隶书" panose="02010509060101010101" pitchFamily="49" charset="-122"/>
                <a:ea typeface="隶书" panose="02010509060101010101" pitchFamily="49" charset="-122"/>
                <a:cs typeface="+mn-cs"/>
              </a:rPr>
              <a:t>修订）</a:t>
            </a:r>
            <a:endParaRPr lang="en-GB" altLang="en-US" sz="2800" b="1" dirty="0">
              <a:solidFill>
                <a:srgbClr val="000000"/>
              </a:solidFill>
              <a:latin typeface="隶书" panose="02010509060101010101" pitchFamily="49" charset="-122"/>
              <a:ea typeface="隶书" panose="020105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72</a:t>
            </a:fld>
            <a:endParaRPr lang="en-GB" altLang="en-US">
              <a:solidFill>
                <a:srgbClr val="FFFFFF"/>
              </a:solidFill>
            </a:endParaRPr>
          </a:p>
        </p:txBody>
      </p:sp>
      <p:graphicFrame>
        <p:nvGraphicFramePr>
          <p:cNvPr id="6" name="Table 5"/>
          <p:cNvGraphicFramePr>
            <a:graphicFrameLocks noGrp="1"/>
          </p:cNvGraphicFramePr>
          <p:nvPr/>
        </p:nvGraphicFramePr>
        <p:xfrm>
          <a:off x="265107" y="1194265"/>
          <a:ext cx="8582915" cy="807963"/>
        </p:xfrm>
        <a:graphic>
          <a:graphicData uri="http://schemas.openxmlformats.org/drawingml/2006/table">
            <a:tbl>
              <a:tblPr firstRow="1" bandRow="1"/>
              <a:tblGrid>
                <a:gridCol w="8582915">
                  <a:extLst>
                    <a:ext uri="{9D8B030D-6E8A-4147-A177-3AD203B41FA5}">
                      <a16:colId xmlns:a16="http://schemas.microsoft.com/office/drawing/2014/main" val="20000"/>
                    </a:ext>
                  </a:extLst>
                </a:gridCol>
              </a:tblGrid>
              <a:tr h="430814">
                <a:tc>
                  <a:txBody>
                    <a:bodyPr/>
                    <a:lstStyle>
                      <a:lvl1pPr marL="0" algn="l" defTabSz="1217295" rtl="0" eaLnBrk="1" latinLnBrk="0" hangingPunct="1">
                        <a:defRPr sz="2400" b="1" kern="1200">
                          <a:solidFill>
                            <a:schemeClr val="lt1"/>
                          </a:solidFill>
                          <a:latin typeface="Calibri" panose="020F0502020204030204"/>
                        </a:defRPr>
                      </a:lvl1pPr>
                      <a:lvl2pPr marL="608330" algn="l" defTabSz="1217295" rtl="0" eaLnBrk="1" latinLnBrk="0" hangingPunct="1">
                        <a:defRPr sz="2400" b="1" kern="1200">
                          <a:solidFill>
                            <a:schemeClr val="lt1"/>
                          </a:solidFill>
                          <a:latin typeface="Calibri" panose="020F0502020204030204"/>
                        </a:defRPr>
                      </a:lvl2pPr>
                      <a:lvl3pPr marL="1217295" algn="l" defTabSz="1217295" rtl="0" eaLnBrk="1" latinLnBrk="0" hangingPunct="1">
                        <a:defRPr sz="2400" b="1" kern="1200">
                          <a:solidFill>
                            <a:schemeClr val="lt1"/>
                          </a:solidFill>
                          <a:latin typeface="Calibri" panose="020F0502020204030204"/>
                        </a:defRPr>
                      </a:lvl3pPr>
                      <a:lvl4pPr marL="1826260" algn="l" defTabSz="1217295" rtl="0" eaLnBrk="1" latinLnBrk="0" hangingPunct="1">
                        <a:defRPr sz="2400" b="1" kern="1200">
                          <a:solidFill>
                            <a:schemeClr val="lt1"/>
                          </a:solidFill>
                          <a:latin typeface="Calibri" panose="020F0502020204030204"/>
                        </a:defRPr>
                      </a:lvl4pPr>
                      <a:lvl5pPr marL="2434590" algn="l" defTabSz="1217295" rtl="0" eaLnBrk="1" latinLnBrk="0" hangingPunct="1">
                        <a:defRPr sz="2400" b="1" kern="1200">
                          <a:solidFill>
                            <a:schemeClr val="lt1"/>
                          </a:solidFill>
                          <a:latin typeface="Calibri" panose="020F0502020204030204"/>
                        </a:defRPr>
                      </a:lvl5pPr>
                      <a:lvl6pPr marL="3043555" algn="l" defTabSz="1217295" rtl="0" eaLnBrk="1" latinLnBrk="0" hangingPunct="1">
                        <a:defRPr sz="2400" b="1" kern="1200">
                          <a:solidFill>
                            <a:schemeClr val="lt1"/>
                          </a:solidFill>
                          <a:latin typeface="Calibri" panose="020F0502020204030204"/>
                        </a:defRPr>
                      </a:lvl6pPr>
                      <a:lvl7pPr marL="3651885" algn="l" defTabSz="1217295" rtl="0" eaLnBrk="1" latinLnBrk="0" hangingPunct="1">
                        <a:defRPr sz="2400" b="1" kern="1200">
                          <a:solidFill>
                            <a:schemeClr val="lt1"/>
                          </a:solidFill>
                          <a:latin typeface="Calibri" panose="020F0502020204030204"/>
                        </a:defRPr>
                      </a:lvl7pPr>
                      <a:lvl8pPr marL="4260850" algn="l" defTabSz="1217295" rtl="0" eaLnBrk="1" latinLnBrk="0" hangingPunct="1">
                        <a:defRPr sz="2400" b="1" kern="1200">
                          <a:solidFill>
                            <a:schemeClr val="lt1"/>
                          </a:solidFill>
                          <a:latin typeface="Calibri" panose="020F0502020204030204"/>
                        </a:defRPr>
                      </a:lvl8pPr>
                      <a:lvl9pPr marL="4869815" algn="l" defTabSz="1217295" rtl="0" eaLnBrk="1" latinLnBrk="0" hangingPunct="1">
                        <a:defRPr sz="2400" b="1" kern="1200">
                          <a:solidFill>
                            <a:schemeClr val="lt1"/>
                          </a:solidFill>
                          <a:latin typeface="Calibri" panose="020F0502020204030204"/>
                        </a:defRPr>
                      </a:lvl9pPr>
                    </a:lstStyle>
                    <a:p>
                      <a:r>
                        <a:rPr lang="zh-CN" altLang="en-US" sz="1800" b="1" dirty="0"/>
                        <a:t>对出租方</a:t>
                      </a:r>
                      <a:endParaRPr lang="en-GB" sz="18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75000"/>
                      </a:srgbClr>
                    </a:solidFill>
                  </a:tcPr>
                </a:tc>
                <a:extLst>
                  <a:ext uri="{0D108BD9-81ED-4DB2-BD59-A6C34878D82A}">
                    <a16:rowId xmlns:a16="http://schemas.microsoft.com/office/drawing/2014/main" val="10000"/>
                  </a:ext>
                </a:extLst>
              </a:tr>
              <a:tr h="377149">
                <a:tc>
                  <a:txBody>
                    <a:bodyPr/>
                    <a:lstStyle>
                      <a:lvl1pPr marL="0" algn="l" defTabSz="1217295" rtl="0" eaLnBrk="1" latinLnBrk="0" hangingPunct="1">
                        <a:defRPr sz="2400" kern="1200">
                          <a:solidFill>
                            <a:schemeClr val="dk1"/>
                          </a:solidFill>
                          <a:latin typeface="Calibri" panose="020F0502020204030204"/>
                        </a:defRPr>
                      </a:lvl1pPr>
                      <a:lvl2pPr marL="608330" algn="l" defTabSz="1217295" rtl="0" eaLnBrk="1" latinLnBrk="0" hangingPunct="1">
                        <a:defRPr sz="2400" kern="1200">
                          <a:solidFill>
                            <a:schemeClr val="dk1"/>
                          </a:solidFill>
                          <a:latin typeface="Calibri" panose="020F0502020204030204"/>
                        </a:defRPr>
                      </a:lvl2pPr>
                      <a:lvl3pPr marL="1217295" algn="l" defTabSz="1217295" rtl="0" eaLnBrk="1" latinLnBrk="0" hangingPunct="1">
                        <a:defRPr sz="2400" kern="1200">
                          <a:solidFill>
                            <a:schemeClr val="dk1"/>
                          </a:solidFill>
                          <a:latin typeface="Calibri" panose="020F0502020204030204"/>
                        </a:defRPr>
                      </a:lvl3pPr>
                      <a:lvl4pPr marL="1826260" algn="l" defTabSz="1217295" rtl="0" eaLnBrk="1" latinLnBrk="0" hangingPunct="1">
                        <a:defRPr sz="2400" kern="1200">
                          <a:solidFill>
                            <a:schemeClr val="dk1"/>
                          </a:solidFill>
                          <a:latin typeface="Calibri" panose="020F0502020204030204"/>
                        </a:defRPr>
                      </a:lvl4pPr>
                      <a:lvl5pPr marL="2434590" algn="l" defTabSz="1217295" rtl="0" eaLnBrk="1" latinLnBrk="0" hangingPunct="1">
                        <a:defRPr sz="2400" kern="1200">
                          <a:solidFill>
                            <a:schemeClr val="dk1"/>
                          </a:solidFill>
                          <a:latin typeface="Calibri" panose="020F0502020204030204"/>
                        </a:defRPr>
                      </a:lvl5pPr>
                      <a:lvl6pPr marL="3043555" algn="l" defTabSz="1217295" rtl="0" eaLnBrk="1" latinLnBrk="0" hangingPunct="1">
                        <a:defRPr sz="2400" kern="1200">
                          <a:solidFill>
                            <a:schemeClr val="dk1"/>
                          </a:solidFill>
                          <a:latin typeface="Calibri" panose="020F0502020204030204"/>
                        </a:defRPr>
                      </a:lvl6pPr>
                      <a:lvl7pPr marL="3651885" algn="l" defTabSz="1217295" rtl="0" eaLnBrk="1" latinLnBrk="0" hangingPunct="1">
                        <a:defRPr sz="2400" kern="1200">
                          <a:solidFill>
                            <a:schemeClr val="dk1"/>
                          </a:solidFill>
                          <a:latin typeface="Calibri" panose="020F0502020204030204"/>
                        </a:defRPr>
                      </a:lvl7pPr>
                      <a:lvl8pPr marL="4260850" algn="l" defTabSz="1217295" rtl="0" eaLnBrk="1" latinLnBrk="0" hangingPunct="1">
                        <a:defRPr sz="2400" kern="1200">
                          <a:solidFill>
                            <a:schemeClr val="dk1"/>
                          </a:solidFill>
                          <a:latin typeface="Calibri" panose="020F0502020204030204"/>
                        </a:defRPr>
                      </a:lvl8pPr>
                      <a:lvl9pPr marL="4869815" algn="l" defTabSz="1217295" rtl="0" eaLnBrk="1" latinLnBrk="0" hangingPunct="1">
                        <a:defRPr sz="2400" kern="1200">
                          <a:solidFill>
                            <a:schemeClr val="dk1"/>
                          </a:solidFill>
                          <a:latin typeface="Calibri" panose="020F0502020204030204"/>
                        </a:defRPr>
                      </a:lvl9pPr>
                    </a:lstStyle>
                    <a:p>
                      <a:pPr marL="0" marR="0" indent="0" algn="l" defTabSz="779145" rtl="0" eaLnBrk="1" fontAlgn="auto" latinLnBrk="0" hangingPunct="1">
                        <a:lnSpc>
                          <a:spcPct val="90000"/>
                        </a:lnSpc>
                        <a:spcBef>
                          <a:spcPts val="1535"/>
                        </a:spcBef>
                        <a:spcAft>
                          <a:spcPts val="0"/>
                        </a:spcAft>
                        <a:buClrTx/>
                        <a:buSzTx/>
                        <a:buFont typeface="Arial" panose="020B0604020202020204" pitchFamily="34" charset="0"/>
                        <a:buNone/>
                        <a:defRPr/>
                      </a:pPr>
                      <a:r>
                        <a:rPr lang="zh-CN" altLang="en-US" sz="1500" b="1" kern="1200" dirty="0">
                          <a:solidFill>
                            <a:schemeClr val="dk1"/>
                          </a:solidFill>
                          <a:latin typeface="+mn-lt"/>
                          <a:ea typeface="+mn-ea"/>
                          <a:cs typeface="+mn-cs"/>
                        </a:rPr>
                        <a:t>基本保留了原准则规定的处理办法，即两分类来归类核算，但增加了一些披露要求</a:t>
                      </a:r>
                      <a:endParaRPr lang="en-GB" sz="1500" b="1"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extLst>
                  <a:ext uri="{0D108BD9-81ED-4DB2-BD59-A6C34878D82A}">
                    <a16:rowId xmlns:a16="http://schemas.microsoft.com/office/drawing/2014/main" val="10001"/>
                  </a:ext>
                </a:extLst>
              </a:tr>
            </a:tbl>
          </a:graphicData>
        </a:graphic>
      </p:graphicFrame>
      <p:graphicFrame>
        <p:nvGraphicFramePr>
          <p:cNvPr id="7" name="Table 7"/>
          <p:cNvGraphicFramePr>
            <a:graphicFrameLocks noGrp="1"/>
          </p:cNvGraphicFramePr>
          <p:nvPr/>
        </p:nvGraphicFramePr>
        <p:xfrm>
          <a:off x="251520" y="1988840"/>
          <a:ext cx="8636998" cy="3383275"/>
        </p:xfrm>
        <a:graphic>
          <a:graphicData uri="http://schemas.openxmlformats.org/drawingml/2006/table">
            <a:tbl>
              <a:tblPr firstRow="1" bandRow="1"/>
              <a:tblGrid>
                <a:gridCol w="8636998">
                  <a:extLst>
                    <a:ext uri="{9D8B030D-6E8A-4147-A177-3AD203B41FA5}">
                      <a16:colId xmlns:a16="http://schemas.microsoft.com/office/drawing/2014/main" val="20000"/>
                    </a:ext>
                  </a:extLst>
                </a:gridCol>
              </a:tblGrid>
              <a:tr h="486476">
                <a:tc>
                  <a:txBody>
                    <a:bodyPr/>
                    <a:lstStyle>
                      <a:lvl1pPr marL="0" algn="l" defTabSz="1217295" rtl="0" eaLnBrk="1" latinLnBrk="0" hangingPunct="1">
                        <a:defRPr sz="2400" b="1" kern="1200">
                          <a:solidFill>
                            <a:schemeClr val="lt1"/>
                          </a:solidFill>
                          <a:latin typeface="Calibri" panose="020F0502020204030204"/>
                        </a:defRPr>
                      </a:lvl1pPr>
                      <a:lvl2pPr marL="608330" algn="l" defTabSz="1217295" rtl="0" eaLnBrk="1" latinLnBrk="0" hangingPunct="1">
                        <a:defRPr sz="2400" b="1" kern="1200">
                          <a:solidFill>
                            <a:schemeClr val="lt1"/>
                          </a:solidFill>
                          <a:latin typeface="Calibri" panose="020F0502020204030204"/>
                        </a:defRPr>
                      </a:lvl2pPr>
                      <a:lvl3pPr marL="1217295" algn="l" defTabSz="1217295" rtl="0" eaLnBrk="1" latinLnBrk="0" hangingPunct="1">
                        <a:defRPr sz="2400" b="1" kern="1200">
                          <a:solidFill>
                            <a:schemeClr val="lt1"/>
                          </a:solidFill>
                          <a:latin typeface="Calibri" panose="020F0502020204030204"/>
                        </a:defRPr>
                      </a:lvl3pPr>
                      <a:lvl4pPr marL="1826260" algn="l" defTabSz="1217295" rtl="0" eaLnBrk="1" latinLnBrk="0" hangingPunct="1">
                        <a:defRPr sz="2400" b="1" kern="1200">
                          <a:solidFill>
                            <a:schemeClr val="lt1"/>
                          </a:solidFill>
                          <a:latin typeface="Calibri" panose="020F0502020204030204"/>
                        </a:defRPr>
                      </a:lvl4pPr>
                      <a:lvl5pPr marL="2434590" algn="l" defTabSz="1217295" rtl="0" eaLnBrk="1" latinLnBrk="0" hangingPunct="1">
                        <a:defRPr sz="2400" b="1" kern="1200">
                          <a:solidFill>
                            <a:schemeClr val="lt1"/>
                          </a:solidFill>
                          <a:latin typeface="Calibri" panose="020F0502020204030204"/>
                        </a:defRPr>
                      </a:lvl5pPr>
                      <a:lvl6pPr marL="3043555" algn="l" defTabSz="1217295" rtl="0" eaLnBrk="1" latinLnBrk="0" hangingPunct="1">
                        <a:defRPr sz="2400" b="1" kern="1200">
                          <a:solidFill>
                            <a:schemeClr val="lt1"/>
                          </a:solidFill>
                          <a:latin typeface="Calibri" panose="020F0502020204030204"/>
                        </a:defRPr>
                      </a:lvl6pPr>
                      <a:lvl7pPr marL="3651885" algn="l" defTabSz="1217295" rtl="0" eaLnBrk="1" latinLnBrk="0" hangingPunct="1">
                        <a:defRPr sz="2400" b="1" kern="1200">
                          <a:solidFill>
                            <a:schemeClr val="lt1"/>
                          </a:solidFill>
                          <a:latin typeface="Calibri" panose="020F0502020204030204"/>
                        </a:defRPr>
                      </a:lvl7pPr>
                      <a:lvl8pPr marL="4260850" algn="l" defTabSz="1217295" rtl="0" eaLnBrk="1" latinLnBrk="0" hangingPunct="1">
                        <a:defRPr sz="2400" b="1" kern="1200">
                          <a:solidFill>
                            <a:schemeClr val="lt1"/>
                          </a:solidFill>
                          <a:latin typeface="Calibri" panose="020F0502020204030204"/>
                        </a:defRPr>
                      </a:lvl8pPr>
                      <a:lvl9pPr marL="4869815" algn="l" defTabSz="1217295" rtl="0" eaLnBrk="1" latinLnBrk="0" hangingPunct="1">
                        <a:defRPr sz="2400" b="1" kern="1200">
                          <a:solidFill>
                            <a:schemeClr val="lt1"/>
                          </a:solidFill>
                          <a:latin typeface="Calibri" panose="020F0502020204030204"/>
                        </a:defRPr>
                      </a:lvl9pPr>
                    </a:lstStyle>
                    <a:p>
                      <a:r>
                        <a:rPr lang="zh-CN" altLang="en-US" sz="1800" b="1" dirty="0">
                          <a:solidFill>
                            <a:srgbClr val="FF0000"/>
                          </a:solidFill>
                        </a:rPr>
                        <a:t>对承租方</a:t>
                      </a:r>
                      <a:endParaRPr lang="en-US" altLang="zh-CN" sz="1800" b="1"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799">
                <a:tc>
                  <a:txBody>
                    <a:bodyPr/>
                    <a:lstStyle>
                      <a:lvl1pPr marL="0" algn="l" defTabSz="1217295" rtl="0" eaLnBrk="1" latinLnBrk="0" hangingPunct="1">
                        <a:defRPr sz="2400" kern="1200">
                          <a:solidFill>
                            <a:schemeClr val="dk1"/>
                          </a:solidFill>
                          <a:latin typeface="Calibri" panose="020F0502020204030204"/>
                        </a:defRPr>
                      </a:lvl1pPr>
                      <a:lvl2pPr marL="608330" algn="l" defTabSz="1217295" rtl="0" eaLnBrk="1" latinLnBrk="0" hangingPunct="1">
                        <a:defRPr sz="2400" kern="1200">
                          <a:solidFill>
                            <a:schemeClr val="dk1"/>
                          </a:solidFill>
                          <a:latin typeface="Calibri" panose="020F0502020204030204"/>
                        </a:defRPr>
                      </a:lvl2pPr>
                      <a:lvl3pPr marL="1217295" algn="l" defTabSz="1217295" rtl="0" eaLnBrk="1" latinLnBrk="0" hangingPunct="1">
                        <a:defRPr sz="2400" kern="1200">
                          <a:solidFill>
                            <a:schemeClr val="dk1"/>
                          </a:solidFill>
                          <a:latin typeface="Calibri" panose="020F0502020204030204"/>
                        </a:defRPr>
                      </a:lvl3pPr>
                      <a:lvl4pPr marL="1826260" algn="l" defTabSz="1217295" rtl="0" eaLnBrk="1" latinLnBrk="0" hangingPunct="1">
                        <a:defRPr sz="2400" kern="1200">
                          <a:solidFill>
                            <a:schemeClr val="dk1"/>
                          </a:solidFill>
                          <a:latin typeface="Calibri" panose="020F0502020204030204"/>
                        </a:defRPr>
                      </a:lvl4pPr>
                      <a:lvl5pPr marL="2434590" algn="l" defTabSz="1217295" rtl="0" eaLnBrk="1" latinLnBrk="0" hangingPunct="1">
                        <a:defRPr sz="2400" kern="1200">
                          <a:solidFill>
                            <a:schemeClr val="dk1"/>
                          </a:solidFill>
                          <a:latin typeface="Calibri" panose="020F0502020204030204"/>
                        </a:defRPr>
                      </a:lvl5pPr>
                      <a:lvl6pPr marL="3043555" algn="l" defTabSz="1217295" rtl="0" eaLnBrk="1" latinLnBrk="0" hangingPunct="1">
                        <a:defRPr sz="2400" kern="1200">
                          <a:solidFill>
                            <a:schemeClr val="dk1"/>
                          </a:solidFill>
                          <a:latin typeface="Calibri" panose="020F0502020204030204"/>
                        </a:defRPr>
                      </a:lvl6pPr>
                      <a:lvl7pPr marL="3651885" algn="l" defTabSz="1217295" rtl="0" eaLnBrk="1" latinLnBrk="0" hangingPunct="1">
                        <a:defRPr sz="2400" kern="1200">
                          <a:solidFill>
                            <a:schemeClr val="dk1"/>
                          </a:solidFill>
                          <a:latin typeface="Calibri" panose="020F0502020204030204"/>
                        </a:defRPr>
                      </a:lvl7pPr>
                      <a:lvl8pPr marL="4260850" algn="l" defTabSz="1217295" rtl="0" eaLnBrk="1" latinLnBrk="0" hangingPunct="1">
                        <a:defRPr sz="2400" kern="1200">
                          <a:solidFill>
                            <a:schemeClr val="dk1"/>
                          </a:solidFill>
                          <a:latin typeface="Calibri" panose="020F0502020204030204"/>
                        </a:defRPr>
                      </a:lvl8pPr>
                      <a:lvl9pPr marL="4869815" algn="l" defTabSz="1217295" rtl="0" eaLnBrk="1" latinLnBrk="0" hangingPunct="1">
                        <a:defRPr sz="2400" kern="1200">
                          <a:solidFill>
                            <a:schemeClr val="dk1"/>
                          </a:solidFill>
                          <a:latin typeface="Calibri" panose="020F0502020204030204"/>
                        </a:defRPr>
                      </a:lvl9pPr>
                    </a:lstStyle>
                    <a:p>
                      <a:pPr marL="0" marR="0" indent="0" algn="l" defTabSz="779145" rtl="0" eaLnBrk="1" fontAlgn="auto" latinLnBrk="0" hangingPunct="1">
                        <a:lnSpc>
                          <a:spcPct val="90000"/>
                        </a:lnSpc>
                        <a:spcBef>
                          <a:spcPts val="0"/>
                        </a:spcBef>
                        <a:spcAft>
                          <a:spcPts val="0"/>
                        </a:spcAft>
                        <a:buClrTx/>
                        <a:buSzTx/>
                        <a:buFont typeface="Arial" panose="020B0604020202020204" pitchFamily="34" charset="0"/>
                        <a:buNone/>
                        <a:defRPr/>
                      </a:pPr>
                      <a:r>
                        <a:rPr lang="zh-CN" altLang="en-US" sz="1800" b="1" dirty="0">
                          <a:latin typeface="+mn-ea"/>
                          <a:ea typeface="+mn-ea"/>
                        </a:rPr>
                        <a:t>除短期和低价值资产租赁外，所有按旧准则归类为经营租赁的业务都将纳入承租方的资产负债表，采用和旧准则中融资租赁的会计原则（按单项租赁算）</a:t>
                      </a:r>
                      <a:endParaRPr lang="en-US" altLang="zh-CN" sz="1800" b="1" dirty="0">
                        <a:latin typeface="+mn-ea"/>
                        <a:ea typeface="+mn-ea"/>
                      </a:endParaRPr>
                    </a:p>
                    <a:p>
                      <a:pPr marL="0" marR="0" indent="0" algn="l" defTabSz="779145" rtl="0" eaLnBrk="1" fontAlgn="auto" latinLnBrk="0" hangingPunct="1">
                        <a:lnSpc>
                          <a:spcPct val="90000"/>
                        </a:lnSpc>
                        <a:spcBef>
                          <a:spcPts val="0"/>
                        </a:spcBef>
                        <a:spcAft>
                          <a:spcPts val="0"/>
                        </a:spcAft>
                        <a:buClrTx/>
                        <a:buSzTx/>
                        <a:buFont typeface="Arial" panose="020B0604020202020204" pitchFamily="34" charset="0"/>
                        <a:buNone/>
                        <a:defRPr/>
                      </a:pPr>
                      <a:endParaRPr lang="en-GB" sz="800" dirty="0"/>
                    </a:p>
                    <a:p>
                      <a:pPr marL="0" indent="0" algn="l" defTabSz="779145" rtl="0" eaLnBrk="1" latinLnBrk="0" hangingPunct="1">
                        <a:lnSpc>
                          <a:spcPct val="90000"/>
                        </a:lnSpc>
                        <a:buFont typeface="Arial" panose="020B0604020202020204" pitchFamily="34" charset="0"/>
                        <a:buNone/>
                      </a:pPr>
                      <a:r>
                        <a:rPr lang="zh-CN" altLang="en-US" sz="1400" kern="1200" baseline="0" dirty="0">
                          <a:solidFill>
                            <a:srgbClr val="C00000"/>
                          </a:solidFill>
                          <a:latin typeface="+mn-lt"/>
                          <a:ea typeface="+mn-ea"/>
                          <a:cs typeface="+mn-cs"/>
                        </a:rPr>
                        <a:t>        </a:t>
                      </a:r>
                      <a:r>
                        <a:rPr lang="zh-CN" altLang="en-US" sz="1600" kern="1200" baseline="0" dirty="0">
                          <a:solidFill>
                            <a:srgbClr val="C00000"/>
                          </a:solidFill>
                          <a:latin typeface="黑体" panose="02010609060101010101" pitchFamily="49" charset="-122"/>
                          <a:ea typeface="黑体" panose="02010609060101010101" pitchFamily="49" charset="-122"/>
                          <a:cs typeface="+mn-cs"/>
                        </a:rPr>
                        <a:t>资产负债表</a:t>
                      </a:r>
                      <a:r>
                        <a:rPr lang="en-GB" sz="1600" kern="1200" baseline="0" dirty="0">
                          <a:solidFill>
                            <a:srgbClr val="C00000"/>
                          </a:solidFill>
                          <a:latin typeface="黑体" panose="02010609060101010101" pitchFamily="49" charset="-122"/>
                          <a:ea typeface="黑体" panose="02010609060101010101" pitchFamily="49" charset="-122"/>
                          <a:cs typeface="+mn-cs"/>
                        </a:rPr>
                        <a:t> </a:t>
                      </a:r>
                      <a:r>
                        <a:rPr lang="en-GB" sz="1400" kern="1200" baseline="0" dirty="0">
                          <a:solidFill>
                            <a:srgbClr val="C00000"/>
                          </a:solidFill>
                          <a:latin typeface="+mn-lt"/>
                          <a:ea typeface="+mn-ea"/>
                          <a:cs typeface="+mn-cs"/>
                        </a:rPr>
                        <a:t>                         </a:t>
                      </a:r>
                      <a:r>
                        <a:rPr lang="zh-CN" altLang="en-US" sz="1600" kern="1200" baseline="0" dirty="0">
                          <a:solidFill>
                            <a:srgbClr val="C00000"/>
                          </a:solidFill>
                          <a:latin typeface="黑体" panose="02010609060101010101" pitchFamily="49" charset="-122"/>
                          <a:ea typeface="黑体" panose="02010609060101010101" pitchFamily="49" charset="-122"/>
                          <a:cs typeface="+mn-cs"/>
                        </a:rPr>
                        <a:t>损益表</a:t>
                      </a:r>
                      <a:r>
                        <a:rPr lang="en-GB" altLang="zh-CN" sz="1400" kern="1200" baseline="0" dirty="0">
                          <a:solidFill>
                            <a:srgbClr val="C00000"/>
                          </a:solidFill>
                          <a:latin typeface="+mn-lt"/>
                          <a:ea typeface="+mn-ea"/>
                          <a:cs typeface="+mn-cs"/>
                        </a:rPr>
                        <a:t>                           </a:t>
                      </a:r>
                      <a:r>
                        <a:rPr lang="en-GB" sz="1400" kern="1200" baseline="0" dirty="0">
                          <a:solidFill>
                            <a:srgbClr val="C00000"/>
                          </a:solidFill>
                          <a:latin typeface="+mn-lt"/>
                          <a:ea typeface="+mn-ea"/>
                          <a:cs typeface="+mn-cs"/>
                        </a:rPr>
                        <a:t>        </a:t>
                      </a:r>
                      <a:r>
                        <a:rPr lang="zh-CN" altLang="en-US" sz="1600" kern="1200" baseline="0" dirty="0">
                          <a:solidFill>
                            <a:srgbClr val="C00000"/>
                          </a:solidFill>
                          <a:latin typeface="黑体" panose="02010609060101010101" pitchFamily="49" charset="-122"/>
                          <a:ea typeface="黑体" panose="02010609060101010101" pitchFamily="49" charset="-122"/>
                          <a:cs typeface="+mn-cs"/>
                        </a:rPr>
                        <a:t>现金流量表</a:t>
                      </a:r>
                      <a:endParaRPr lang="en-GB" sz="1600" kern="1200" baseline="0" dirty="0">
                        <a:solidFill>
                          <a:srgbClr val="C00000"/>
                        </a:solidFill>
                        <a:latin typeface="黑体" panose="02010609060101010101" pitchFamily="49" charset="-122"/>
                        <a:ea typeface="黑体" panose="02010609060101010101" pitchFamily="49" charset="-122"/>
                        <a:cs typeface="+mn-cs"/>
                      </a:endParaRPr>
                    </a:p>
                    <a:p>
                      <a:pPr marL="0" indent="0" algn="l" defTabSz="779145" rtl="0" eaLnBrk="1" latinLnBrk="0" hangingPunct="1">
                        <a:lnSpc>
                          <a:spcPct val="90000"/>
                        </a:lnSpc>
                        <a:buFont typeface="Arial" panose="020B0604020202020204" pitchFamily="34" charset="0"/>
                        <a:buNone/>
                      </a:pPr>
                      <a:endParaRPr lang="en-GB" sz="800" kern="1200" dirty="0">
                        <a:solidFill>
                          <a:schemeClr val="dk1"/>
                        </a:solidFill>
                        <a:latin typeface="+mn-lt"/>
                        <a:ea typeface="+mn-ea"/>
                        <a:cs typeface="+mn-cs"/>
                      </a:endParaRPr>
                    </a:p>
                    <a:p>
                      <a:pPr marL="0" indent="0" algn="l" defTabSz="779145" rtl="0" eaLnBrk="1" latinLnBrk="0" hangingPunct="1">
                        <a:lnSpc>
                          <a:spcPct val="90000"/>
                        </a:lnSpc>
                        <a:buFont typeface="Arial" panose="020B0604020202020204" pitchFamily="34" charset="0"/>
                        <a:buNone/>
                      </a:pPr>
                      <a:endParaRPr lang="en-GB" sz="800" kern="1200" dirty="0">
                        <a:solidFill>
                          <a:schemeClr val="dk1"/>
                        </a:solidFill>
                        <a:latin typeface="+mn-lt"/>
                        <a:ea typeface="+mn-ea"/>
                        <a:cs typeface="+mn-cs"/>
                      </a:endParaRPr>
                    </a:p>
                    <a:p>
                      <a:pPr marL="0" indent="0" algn="l" defTabSz="779145" rtl="0" eaLnBrk="1" latinLnBrk="0" hangingPunct="1">
                        <a:lnSpc>
                          <a:spcPct val="90000"/>
                        </a:lnSpc>
                        <a:buFont typeface="Arial" panose="020B0604020202020204" pitchFamily="34" charset="0"/>
                        <a:buNone/>
                      </a:pPr>
                      <a:endParaRPr lang="en-GB" sz="800" kern="1200" dirty="0">
                        <a:solidFill>
                          <a:schemeClr val="dk1"/>
                        </a:solidFill>
                        <a:latin typeface="+mn-lt"/>
                        <a:ea typeface="+mn-ea"/>
                        <a:cs typeface="+mn-cs"/>
                      </a:endParaRPr>
                    </a:p>
                    <a:p>
                      <a:pPr marL="0" indent="0" algn="l" defTabSz="779145" rtl="0" eaLnBrk="1" latinLnBrk="0" hangingPunct="1">
                        <a:lnSpc>
                          <a:spcPct val="90000"/>
                        </a:lnSpc>
                        <a:buFont typeface="Arial" panose="020B0604020202020204" pitchFamily="34" charset="0"/>
                        <a:buNone/>
                      </a:pPr>
                      <a:endParaRPr lang="en-GB" sz="800" kern="1200" dirty="0">
                        <a:solidFill>
                          <a:schemeClr val="dk1"/>
                        </a:solidFill>
                        <a:latin typeface="+mn-lt"/>
                        <a:ea typeface="+mn-ea"/>
                        <a:cs typeface="+mn-cs"/>
                      </a:endParaRPr>
                    </a:p>
                    <a:p>
                      <a:pPr marL="0" indent="0" algn="l" defTabSz="779145" rtl="0" eaLnBrk="1" latinLnBrk="0" hangingPunct="1">
                        <a:lnSpc>
                          <a:spcPct val="90000"/>
                        </a:lnSpc>
                        <a:buFont typeface="Arial" panose="020B0604020202020204" pitchFamily="34" charset="0"/>
                        <a:buNone/>
                      </a:pPr>
                      <a:endParaRPr lang="en-GB" sz="800" kern="1200" dirty="0">
                        <a:solidFill>
                          <a:schemeClr val="dk1"/>
                        </a:solidFill>
                        <a:latin typeface="+mn-lt"/>
                        <a:ea typeface="+mn-ea"/>
                        <a:cs typeface="+mn-cs"/>
                      </a:endParaRPr>
                    </a:p>
                    <a:p>
                      <a:pPr marL="0" indent="0" algn="l" defTabSz="779145" rtl="0" eaLnBrk="1" latinLnBrk="0" hangingPunct="1">
                        <a:lnSpc>
                          <a:spcPct val="90000"/>
                        </a:lnSpc>
                        <a:buFont typeface="Arial" panose="020B0604020202020204" pitchFamily="34" charset="0"/>
                        <a:buNone/>
                      </a:pPr>
                      <a:endParaRPr lang="en-GB" sz="800" kern="1200" dirty="0">
                        <a:solidFill>
                          <a:schemeClr val="dk1"/>
                        </a:solidFill>
                        <a:latin typeface="+mn-lt"/>
                        <a:ea typeface="+mn-ea"/>
                        <a:cs typeface="+mn-cs"/>
                      </a:endParaRPr>
                    </a:p>
                    <a:p>
                      <a:pPr marL="0" indent="0" algn="l" defTabSz="779145" rtl="0" eaLnBrk="1" latinLnBrk="0" hangingPunct="1">
                        <a:lnSpc>
                          <a:spcPct val="90000"/>
                        </a:lnSpc>
                        <a:buFont typeface="Arial" panose="020B0604020202020204" pitchFamily="34" charset="0"/>
                        <a:buNone/>
                      </a:pPr>
                      <a:endParaRPr lang="en-GB" sz="800" kern="1200" dirty="0">
                        <a:solidFill>
                          <a:schemeClr val="dk1"/>
                        </a:solidFill>
                        <a:latin typeface="+mn-lt"/>
                        <a:ea typeface="+mn-ea"/>
                        <a:cs typeface="+mn-cs"/>
                      </a:endParaRPr>
                    </a:p>
                    <a:p>
                      <a:pPr marL="0" indent="0" algn="l" defTabSz="779145" rtl="0" eaLnBrk="1" latinLnBrk="0" hangingPunct="1">
                        <a:lnSpc>
                          <a:spcPct val="90000"/>
                        </a:lnSpc>
                        <a:buFont typeface="Arial" panose="020B0604020202020204" pitchFamily="34" charset="0"/>
                        <a:buNone/>
                      </a:pPr>
                      <a:endParaRPr lang="en-GB" sz="800" kern="1200" dirty="0">
                        <a:solidFill>
                          <a:schemeClr val="dk1"/>
                        </a:solidFill>
                        <a:latin typeface="+mn-lt"/>
                        <a:ea typeface="+mn-ea"/>
                        <a:cs typeface="+mn-cs"/>
                      </a:endParaRPr>
                    </a:p>
                    <a:p>
                      <a:pPr marL="0" indent="0" algn="l" defTabSz="779145" rtl="0" eaLnBrk="1" latinLnBrk="0" hangingPunct="1">
                        <a:lnSpc>
                          <a:spcPct val="90000"/>
                        </a:lnSpc>
                        <a:buFont typeface="Arial" panose="020B0604020202020204" pitchFamily="34" charset="0"/>
                        <a:buNone/>
                      </a:pPr>
                      <a:endParaRPr lang="en-GB" sz="80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8" name="TextBox 2"/>
          <p:cNvSpPr txBox="1"/>
          <p:nvPr/>
        </p:nvSpPr>
        <p:spPr>
          <a:xfrm>
            <a:off x="775625" y="3467876"/>
            <a:ext cx="1656184" cy="923201"/>
          </a:xfrm>
          <a:prstGeom prst="rect">
            <a:avLst/>
          </a:prstGeom>
          <a:noFill/>
        </p:spPr>
        <p:txBody>
          <a:bodyPr wrap="square" rtlCol="0">
            <a:spAutoFit/>
          </a:bodyPr>
          <a:lstStyle/>
          <a:p>
            <a:pPr defTabSz="685800"/>
            <a:r>
              <a:rPr lang="zh-CN" altLang="en-US" sz="1500" dirty="0">
                <a:solidFill>
                  <a:prstClr val="black"/>
                </a:solidFill>
                <a:latin typeface="微软雅黑" panose="020B0503020204020204" charset="-122"/>
                <a:ea typeface="微软雅黑" panose="020B0503020204020204" charset="-122"/>
              </a:rPr>
              <a:t> 使用权资产</a:t>
            </a:r>
            <a:endParaRPr lang="en-GB" sz="1500" dirty="0">
              <a:solidFill>
                <a:prstClr val="black"/>
              </a:solidFill>
              <a:latin typeface="微软雅黑" panose="020B0503020204020204" charset="-122"/>
              <a:ea typeface="微软雅黑" panose="020B0503020204020204" charset="-122"/>
            </a:endParaRPr>
          </a:p>
          <a:p>
            <a:pPr defTabSz="685800">
              <a:spcBef>
                <a:spcPts val="600"/>
              </a:spcBef>
            </a:pPr>
            <a:r>
              <a:rPr lang="zh-CN" altLang="en-US" sz="1500" dirty="0">
                <a:solidFill>
                  <a:prstClr val="black"/>
                </a:solidFill>
                <a:latin typeface="微软雅黑" panose="020B0503020204020204" charset="-122"/>
                <a:ea typeface="微软雅黑" panose="020B0503020204020204" charset="-122"/>
              </a:rPr>
              <a:t> 租赁负债</a:t>
            </a:r>
            <a:endParaRPr lang="en-GB" sz="1500" dirty="0">
              <a:solidFill>
                <a:prstClr val="black"/>
              </a:solidFill>
              <a:latin typeface="微软雅黑" panose="020B0503020204020204" charset="-122"/>
              <a:ea typeface="微软雅黑" panose="020B0503020204020204" charset="-122"/>
            </a:endParaRPr>
          </a:p>
          <a:p>
            <a:pPr defTabSz="685800">
              <a:spcBef>
                <a:spcPts val="600"/>
              </a:spcBef>
            </a:pPr>
            <a:endParaRPr lang="en-GB" sz="1400" dirty="0">
              <a:solidFill>
                <a:prstClr val="black"/>
              </a:solidFill>
              <a:latin typeface="微软雅黑" panose="020B0503020204020204" charset="-122"/>
              <a:ea typeface="微软雅黑" panose="020B0503020204020204" charset="-122"/>
            </a:endParaRPr>
          </a:p>
        </p:txBody>
      </p:sp>
      <p:sp>
        <p:nvSpPr>
          <p:cNvPr id="9" name="TextBox 8"/>
          <p:cNvSpPr txBox="1"/>
          <p:nvPr/>
        </p:nvSpPr>
        <p:spPr>
          <a:xfrm>
            <a:off x="3036290" y="3467876"/>
            <a:ext cx="1656184" cy="815608"/>
          </a:xfrm>
          <a:prstGeom prst="rect">
            <a:avLst/>
          </a:prstGeom>
          <a:noFill/>
        </p:spPr>
        <p:txBody>
          <a:bodyPr wrap="square" rtlCol="0">
            <a:spAutoFit/>
          </a:bodyPr>
          <a:lstStyle/>
          <a:p>
            <a:pPr defTabSz="685800">
              <a:spcBef>
                <a:spcPts val="600"/>
              </a:spcBef>
            </a:pPr>
            <a:r>
              <a:rPr lang="zh-CN" altLang="en-US" sz="1400" dirty="0">
                <a:solidFill>
                  <a:prstClr val="black"/>
                </a:solidFill>
                <a:latin typeface="微软雅黑" panose="020B0503020204020204" charset="-122"/>
                <a:ea typeface="微软雅黑" panose="020B0503020204020204" charset="-122"/>
              </a:rPr>
              <a:t>经营费用，包括租赁资产的折旧</a:t>
            </a:r>
            <a:endParaRPr lang="en-GB" sz="1400" dirty="0">
              <a:solidFill>
                <a:prstClr val="black"/>
              </a:solidFill>
              <a:latin typeface="微软雅黑" panose="020B0503020204020204" charset="-122"/>
              <a:ea typeface="微软雅黑" panose="020B0503020204020204" charset="-122"/>
            </a:endParaRPr>
          </a:p>
          <a:p>
            <a:pPr defTabSz="685800">
              <a:spcBef>
                <a:spcPts val="600"/>
              </a:spcBef>
            </a:pPr>
            <a:r>
              <a:rPr lang="zh-CN" altLang="en-US" sz="1400" dirty="0">
                <a:solidFill>
                  <a:prstClr val="black"/>
                </a:solidFill>
                <a:latin typeface="微软雅黑" panose="020B0503020204020204" charset="-122"/>
                <a:ea typeface="微软雅黑" panose="020B0503020204020204" charset="-122"/>
              </a:rPr>
              <a:t>融资成本</a:t>
            </a:r>
            <a:endParaRPr lang="en-GB" sz="1400" dirty="0">
              <a:solidFill>
                <a:prstClr val="black"/>
              </a:solidFill>
              <a:latin typeface="微软雅黑" panose="020B0503020204020204" charset="-122"/>
              <a:ea typeface="微软雅黑" panose="020B0503020204020204" charset="-122"/>
            </a:endParaRPr>
          </a:p>
        </p:txBody>
      </p:sp>
      <p:sp>
        <p:nvSpPr>
          <p:cNvPr id="10" name="TextBox 9"/>
          <p:cNvSpPr txBox="1"/>
          <p:nvPr/>
        </p:nvSpPr>
        <p:spPr>
          <a:xfrm>
            <a:off x="5826026" y="3472782"/>
            <a:ext cx="1841808" cy="600164"/>
          </a:xfrm>
          <a:prstGeom prst="rect">
            <a:avLst/>
          </a:prstGeom>
          <a:noFill/>
        </p:spPr>
        <p:txBody>
          <a:bodyPr wrap="square" rtlCol="0">
            <a:spAutoFit/>
          </a:bodyPr>
          <a:lstStyle/>
          <a:p>
            <a:pPr defTabSz="685800"/>
            <a:r>
              <a:rPr lang="zh-CN" altLang="en-US" sz="1400" dirty="0">
                <a:solidFill>
                  <a:prstClr val="black"/>
                </a:solidFill>
                <a:latin typeface="微软雅黑" panose="020B0503020204020204" charset="-122"/>
                <a:ea typeface="微软雅黑" panose="020B0503020204020204" charset="-122"/>
              </a:rPr>
              <a:t>经营现金流出</a:t>
            </a:r>
            <a:endParaRPr lang="en-GB" sz="1400" dirty="0">
              <a:solidFill>
                <a:prstClr val="black"/>
              </a:solidFill>
              <a:latin typeface="微软雅黑" panose="020B0503020204020204" charset="-122"/>
              <a:ea typeface="微软雅黑" panose="020B0503020204020204" charset="-122"/>
            </a:endParaRPr>
          </a:p>
          <a:p>
            <a:pPr defTabSz="685800">
              <a:spcBef>
                <a:spcPts val="600"/>
              </a:spcBef>
            </a:pPr>
            <a:r>
              <a:rPr lang="zh-CN" altLang="en-US" sz="1400" dirty="0">
                <a:solidFill>
                  <a:prstClr val="black"/>
                </a:solidFill>
                <a:latin typeface="微软雅黑" panose="020B0503020204020204" charset="-122"/>
                <a:ea typeface="微软雅黑" panose="020B0503020204020204" charset="-122"/>
              </a:rPr>
              <a:t>融资现金流出</a:t>
            </a:r>
            <a:endParaRPr lang="en-GB" sz="1400" dirty="0">
              <a:solidFill>
                <a:prstClr val="black"/>
              </a:solidFill>
              <a:latin typeface="微软雅黑" panose="020B0503020204020204" charset="-122"/>
              <a:ea typeface="微软雅黑" panose="020B0503020204020204" charset="-122"/>
            </a:endParaRPr>
          </a:p>
        </p:txBody>
      </p:sp>
      <p:sp>
        <p:nvSpPr>
          <p:cNvPr id="11" name="TextBox 10"/>
          <p:cNvSpPr txBox="1"/>
          <p:nvPr/>
        </p:nvSpPr>
        <p:spPr>
          <a:xfrm>
            <a:off x="584330" y="4509024"/>
            <a:ext cx="7825344" cy="738664"/>
          </a:xfrm>
          <a:prstGeom prst="rect">
            <a:avLst/>
          </a:prstGeom>
          <a:solidFill>
            <a:srgbClr val="0070C0"/>
          </a:solidFill>
        </p:spPr>
        <p:txBody>
          <a:bodyPr wrap="square" rtlCol="0">
            <a:spAutoFit/>
          </a:bodyPr>
          <a:lstStyle/>
          <a:p>
            <a:pPr algn="ctr" defTabSz="685800"/>
            <a:r>
              <a:rPr lang="zh-CN" altLang="en-US" sz="2100" dirty="0">
                <a:solidFill>
                  <a:prstClr val="white"/>
                </a:solidFill>
                <a:latin typeface="微软雅黑" panose="020B0503020204020204" charset="-122"/>
                <a:ea typeface="微软雅黑" panose="020B0503020204020204" charset="-122"/>
              </a:rPr>
              <a:t>对报告的财务信息有影响，但对承租方的经济状况或支付现金的承诺没有影响，除非改变经营模式，修改合约</a:t>
            </a:r>
            <a:endParaRPr lang="en-GB" sz="2100" dirty="0">
              <a:solidFill>
                <a:prstClr val="white"/>
              </a:solidFill>
              <a:latin typeface="微软雅黑" panose="020B0503020204020204" charset="-122"/>
              <a:ea typeface="微软雅黑" panose="020B0503020204020204" charset="-122"/>
            </a:endParaRPr>
          </a:p>
        </p:txBody>
      </p:sp>
      <p:sp>
        <p:nvSpPr>
          <p:cNvPr id="12" name="Right Arrow 16"/>
          <p:cNvSpPr/>
          <p:nvPr/>
        </p:nvSpPr>
        <p:spPr>
          <a:xfrm rot="16200000">
            <a:off x="730023" y="3852169"/>
            <a:ext cx="161246" cy="114274"/>
          </a:xfrm>
          <a:prstGeom prst="rightArrow">
            <a:avLst/>
          </a:prstGeom>
          <a:solidFill>
            <a:sysClr val="windowText" lastClr="000000">
              <a:alpha val="90000"/>
            </a:sysClr>
          </a:solidFill>
          <a:ln w="12700" cap="flat" cmpd="sng" algn="ctr">
            <a:solidFill>
              <a:srgbClr val="E7E6E6"/>
            </a:solidFill>
            <a:prstDash val="solid"/>
            <a:miter lim="800000"/>
          </a:ln>
          <a:effectLst/>
        </p:spPr>
        <p:txBody>
          <a:bodyPr spcFirstLastPara="0" vert="horz" wrap="square" lIns="142241" tIns="91452" rIns="91452" bIns="91454" numCol="1" spcCol="1270" rtlCol="0" anchor="ctr" anchorCtr="0">
            <a:noAutofit/>
          </a:bodyPr>
          <a:lstStyle/>
          <a:p>
            <a:pPr marL="146050" indent="-146050" algn="ctr" defTabSz="606425" eaLnBrk="1" fontAlgn="auto" hangingPunct="1">
              <a:lnSpc>
                <a:spcPct val="90000"/>
              </a:lnSpc>
              <a:spcBef>
                <a:spcPts val="0"/>
              </a:spcBef>
              <a:spcAft>
                <a:spcPct val="15000"/>
              </a:spcAft>
              <a:buFontTx/>
              <a:buChar char="•"/>
              <a:defRPr/>
            </a:pPr>
            <a:endParaRPr kumimoji="0" lang="en-GB" sz="1700" kern="0" dirty="0">
              <a:solidFill>
                <a:prstClr val="black">
                  <a:hueOff val="0"/>
                  <a:satOff val="0"/>
                  <a:lumOff val="0"/>
                  <a:alphaOff val="0"/>
                </a:prstClr>
              </a:solidFill>
              <a:latin typeface="微软雅黑" panose="020B0503020204020204" charset="-122"/>
              <a:ea typeface="微软雅黑" panose="020B0503020204020204" charset="-122"/>
            </a:endParaRPr>
          </a:p>
        </p:txBody>
      </p:sp>
      <p:sp>
        <p:nvSpPr>
          <p:cNvPr id="13" name="Right Arrow 18"/>
          <p:cNvSpPr/>
          <p:nvPr/>
        </p:nvSpPr>
        <p:spPr>
          <a:xfrm rot="5400000">
            <a:off x="2891945" y="3588306"/>
            <a:ext cx="145230" cy="114274"/>
          </a:xfrm>
          <a:prstGeom prst="rightArrow">
            <a:avLst/>
          </a:prstGeom>
          <a:solidFill>
            <a:sysClr val="windowText" lastClr="000000">
              <a:alpha val="90000"/>
            </a:sysClr>
          </a:solidFill>
          <a:ln w="12700" cap="flat" cmpd="sng" algn="ctr">
            <a:solidFill>
              <a:srgbClr val="E7E6E6"/>
            </a:solidFill>
            <a:prstDash val="solid"/>
            <a:miter lim="800000"/>
          </a:ln>
          <a:effectLst/>
        </p:spPr>
        <p:txBody>
          <a:bodyPr spcFirstLastPara="0" vert="horz" wrap="square" lIns="142241" tIns="91452" rIns="91452" bIns="91454" numCol="1" spcCol="1270" rtlCol="0" anchor="ctr" anchorCtr="0">
            <a:noAutofit/>
          </a:bodyPr>
          <a:lstStyle/>
          <a:p>
            <a:pPr marL="146050" indent="-146050" algn="ctr" defTabSz="606425" eaLnBrk="1" fontAlgn="auto" hangingPunct="1">
              <a:lnSpc>
                <a:spcPct val="90000"/>
              </a:lnSpc>
              <a:spcBef>
                <a:spcPts val="0"/>
              </a:spcBef>
              <a:spcAft>
                <a:spcPct val="15000"/>
              </a:spcAft>
              <a:buFontTx/>
              <a:buChar char="•"/>
              <a:defRPr/>
            </a:pPr>
            <a:endParaRPr kumimoji="0" lang="en-GB" sz="1700" kern="0" dirty="0">
              <a:solidFill>
                <a:prstClr val="black">
                  <a:hueOff val="0"/>
                  <a:satOff val="0"/>
                  <a:lumOff val="0"/>
                  <a:alphaOff val="0"/>
                </a:prstClr>
              </a:solidFill>
              <a:latin typeface="微软雅黑" panose="020B0503020204020204" charset="-122"/>
              <a:ea typeface="微软雅黑" panose="020B0503020204020204" charset="-122"/>
            </a:endParaRPr>
          </a:p>
        </p:txBody>
      </p:sp>
      <p:sp>
        <p:nvSpPr>
          <p:cNvPr id="14" name="Right Arrow 20"/>
          <p:cNvSpPr/>
          <p:nvPr/>
        </p:nvSpPr>
        <p:spPr>
          <a:xfrm rot="5400000">
            <a:off x="5751282" y="3575897"/>
            <a:ext cx="145230" cy="114274"/>
          </a:xfrm>
          <a:prstGeom prst="rightArrow">
            <a:avLst/>
          </a:prstGeom>
          <a:solidFill>
            <a:sysClr val="windowText" lastClr="000000">
              <a:alpha val="90000"/>
            </a:sysClr>
          </a:solidFill>
          <a:ln w="12700" cap="flat" cmpd="sng" algn="ctr">
            <a:solidFill>
              <a:srgbClr val="E7E6E6"/>
            </a:solidFill>
            <a:prstDash val="solid"/>
            <a:miter lim="800000"/>
          </a:ln>
          <a:effectLst/>
        </p:spPr>
        <p:txBody>
          <a:bodyPr spcFirstLastPara="0" vert="horz" wrap="square" lIns="142241" tIns="91452" rIns="91452" bIns="91454" numCol="1" spcCol="1270" rtlCol="0" anchor="ctr" anchorCtr="0">
            <a:noAutofit/>
          </a:bodyPr>
          <a:lstStyle/>
          <a:p>
            <a:pPr marL="146050" indent="-146050" algn="ctr" defTabSz="606425" eaLnBrk="1" fontAlgn="auto" hangingPunct="1">
              <a:lnSpc>
                <a:spcPct val="90000"/>
              </a:lnSpc>
              <a:spcBef>
                <a:spcPts val="0"/>
              </a:spcBef>
              <a:spcAft>
                <a:spcPct val="15000"/>
              </a:spcAft>
              <a:buFontTx/>
              <a:buChar char="•"/>
              <a:defRPr/>
            </a:pPr>
            <a:endParaRPr kumimoji="0" lang="en-GB" sz="1700" kern="0" dirty="0">
              <a:solidFill>
                <a:prstClr val="black">
                  <a:hueOff val="0"/>
                  <a:satOff val="0"/>
                  <a:lumOff val="0"/>
                  <a:alphaOff val="0"/>
                </a:prstClr>
              </a:solidFill>
              <a:latin typeface="微软雅黑" panose="020B0503020204020204" charset="-122"/>
              <a:ea typeface="微软雅黑" panose="020B0503020204020204" charset="-122"/>
            </a:endParaRPr>
          </a:p>
        </p:txBody>
      </p:sp>
      <p:sp>
        <p:nvSpPr>
          <p:cNvPr id="15" name="Right Arrow 22"/>
          <p:cNvSpPr/>
          <p:nvPr/>
        </p:nvSpPr>
        <p:spPr>
          <a:xfrm rot="16200000">
            <a:off x="2864142" y="4073090"/>
            <a:ext cx="222250" cy="92860"/>
          </a:xfrm>
          <a:prstGeom prst="rightArrow">
            <a:avLst/>
          </a:prstGeom>
          <a:solidFill>
            <a:sysClr val="windowText" lastClr="000000">
              <a:alpha val="90000"/>
            </a:sysClr>
          </a:solidFill>
          <a:ln w="12700" cap="flat" cmpd="sng" algn="ctr">
            <a:solidFill>
              <a:srgbClr val="E7E6E6"/>
            </a:solidFill>
            <a:prstDash val="solid"/>
            <a:miter lim="800000"/>
          </a:ln>
          <a:effectLst/>
        </p:spPr>
        <p:txBody>
          <a:bodyPr spcFirstLastPara="0" vert="horz" wrap="square" lIns="142241" tIns="91452" rIns="91452" bIns="91454" numCol="1" spcCol="1270" rtlCol="0" anchor="ctr" anchorCtr="0">
            <a:noAutofit/>
          </a:bodyPr>
          <a:lstStyle/>
          <a:p>
            <a:pPr marL="146050" indent="-146050" algn="ctr" defTabSz="606425" eaLnBrk="1" fontAlgn="auto" hangingPunct="1">
              <a:lnSpc>
                <a:spcPct val="90000"/>
              </a:lnSpc>
              <a:spcBef>
                <a:spcPts val="0"/>
              </a:spcBef>
              <a:spcAft>
                <a:spcPct val="15000"/>
              </a:spcAft>
              <a:buFontTx/>
              <a:buChar char="•"/>
              <a:defRPr/>
            </a:pPr>
            <a:endParaRPr kumimoji="0" lang="en-GB" sz="1700" kern="0" dirty="0">
              <a:solidFill>
                <a:prstClr val="black">
                  <a:hueOff val="0"/>
                  <a:satOff val="0"/>
                  <a:lumOff val="0"/>
                  <a:alphaOff val="0"/>
                </a:prstClr>
              </a:solidFill>
              <a:latin typeface="微软雅黑" panose="020B0503020204020204" charset="-122"/>
              <a:ea typeface="微软雅黑" panose="020B0503020204020204" charset="-122"/>
            </a:endParaRPr>
          </a:p>
        </p:txBody>
      </p:sp>
      <p:sp>
        <p:nvSpPr>
          <p:cNvPr id="16" name="Right Arrow 23"/>
          <p:cNvSpPr/>
          <p:nvPr/>
        </p:nvSpPr>
        <p:spPr>
          <a:xfrm rot="16200000">
            <a:off x="5736910" y="3843953"/>
            <a:ext cx="161246" cy="114274"/>
          </a:xfrm>
          <a:prstGeom prst="rightArrow">
            <a:avLst/>
          </a:prstGeom>
          <a:solidFill>
            <a:sysClr val="windowText" lastClr="000000">
              <a:alpha val="90000"/>
            </a:sysClr>
          </a:solidFill>
          <a:ln w="12700" cap="flat" cmpd="sng" algn="ctr">
            <a:solidFill>
              <a:srgbClr val="E7E6E6"/>
            </a:solidFill>
            <a:prstDash val="solid"/>
            <a:miter lim="800000"/>
          </a:ln>
          <a:effectLst/>
        </p:spPr>
        <p:txBody>
          <a:bodyPr spcFirstLastPara="0" vert="horz" wrap="square" lIns="142241" tIns="91452" rIns="91452" bIns="91454" numCol="1" spcCol="1270" rtlCol="0" anchor="ctr" anchorCtr="0">
            <a:noAutofit/>
          </a:bodyPr>
          <a:lstStyle/>
          <a:p>
            <a:pPr marL="146050" indent="-146050" algn="ctr" defTabSz="606425" eaLnBrk="1" fontAlgn="auto" hangingPunct="1">
              <a:lnSpc>
                <a:spcPct val="90000"/>
              </a:lnSpc>
              <a:spcBef>
                <a:spcPts val="0"/>
              </a:spcBef>
              <a:spcAft>
                <a:spcPct val="15000"/>
              </a:spcAft>
              <a:buFontTx/>
              <a:buChar char="•"/>
              <a:defRPr/>
            </a:pPr>
            <a:endParaRPr kumimoji="0" lang="en-GB" sz="1700" kern="0" dirty="0">
              <a:solidFill>
                <a:prstClr val="black">
                  <a:hueOff val="0"/>
                  <a:satOff val="0"/>
                  <a:lumOff val="0"/>
                  <a:alphaOff val="0"/>
                </a:prstClr>
              </a:solidFill>
              <a:latin typeface="微软雅黑" panose="020B0503020204020204" charset="-122"/>
              <a:ea typeface="微软雅黑" panose="020B0503020204020204" charset="-122"/>
            </a:endParaRPr>
          </a:p>
        </p:txBody>
      </p:sp>
      <p:sp>
        <p:nvSpPr>
          <p:cNvPr id="17" name="Right Arrow 24"/>
          <p:cNvSpPr/>
          <p:nvPr/>
        </p:nvSpPr>
        <p:spPr>
          <a:xfrm rot="16200000">
            <a:off x="729716" y="3542718"/>
            <a:ext cx="161246" cy="114274"/>
          </a:xfrm>
          <a:prstGeom prst="rightArrow">
            <a:avLst/>
          </a:prstGeom>
          <a:solidFill>
            <a:sysClr val="windowText" lastClr="000000">
              <a:alpha val="90000"/>
            </a:sysClr>
          </a:solidFill>
          <a:ln w="12700" cap="flat" cmpd="sng" algn="ctr">
            <a:solidFill>
              <a:srgbClr val="E7E6E6"/>
            </a:solidFill>
            <a:prstDash val="solid"/>
            <a:miter lim="800000"/>
          </a:ln>
          <a:effectLst/>
        </p:spPr>
        <p:txBody>
          <a:bodyPr spcFirstLastPara="0" vert="horz" wrap="square" lIns="142241" tIns="91452" rIns="91452" bIns="91454" numCol="1" spcCol="1270" rtlCol="0" anchor="ctr" anchorCtr="0">
            <a:noAutofit/>
          </a:bodyPr>
          <a:lstStyle/>
          <a:p>
            <a:pPr marL="146050" indent="-146050" algn="ctr" defTabSz="606425" eaLnBrk="1" fontAlgn="auto" hangingPunct="1">
              <a:lnSpc>
                <a:spcPct val="90000"/>
              </a:lnSpc>
              <a:spcBef>
                <a:spcPts val="0"/>
              </a:spcBef>
              <a:spcAft>
                <a:spcPct val="15000"/>
              </a:spcAft>
              <a:buFontTx/>
              <a:buChar char="•"/>
              <a:defRPr/>
            </a:pPr>
            <a:endParaRPr kumimoji="0" lang="en-GB" sz="1700" kern="0" dirty="0">
              <a:solidFill>
                <a:prstClr val="black">
                  <a:hueOff val="0"/>
                  <a:satOff val="0"/>
                  <a:lumOff val="0"/>
                  <a:alphaOff val="0"/>
                </a:prstClr>
              </a:solidFill>
              <a:latin typeface="微软雅黑" panose="020B0503020204020204" charset="-122"/>
              <a:ea typeface="微软雅黑" panose="020B0503020204020204"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文本框 2"/>
          <p:cNvSpPr txBox="1"/>
          <p:nvPr/>
        </p:nvSpPr>
        <p:spPr>
          <a:xfrm>
            <a:off x="359966" y="390208"/>
            <a:ext cx="8352928" cy="496542"/>
          </a:xfrm>
          <a:prstGeom prst="rect">
            <a:avLst/>
          </a:prstGeom>
          <a:noFill/>
          <a:ln w="9525">
            <a:noFill/>
            <a:miter lim="800000"/>
          </a:ln>
        </p:spPr>
        <p:txBody>
          <a:bodyPr wrap="square" lIns="65021" tIns="32510" rIns="65021" bIns="32510">
            <a:spAutoFit/>
          </a:bodyPr>
          <a:lstStyle>
            <a:defPPr>
              <a:defRPr lang="zh-CN"/>
            </a:defPPr>
            <a:lvl1pPr>
              <a:defRPr sz="3200" b="1">
                <a:solidFill>
                  <a:prstClr val="black"/>
                </a:solidFill>
                <a:latin typeface="微软雅黑" panose="020B0503020204020204" charset="-122"/>
                <a:ea typeface="微软雅黑" panose="020B0503020204020204" charset="-122"/>
              </a:defRPr>
            </a:lvl1pPr>
          </a:lstStyle>
          <a:p>
            <a:r>
              <a:rPr lang="zh-CN" altLang="zh-CN" sz="2800" dirty="0">
                <a:solidFill>
                  <a:srgbClr val="0000FF"/>
                </a:solidFill>
                <a:latin typeface="隶书" panose="02010509060101010101" pitchFamily="49" charset="-122"/>
                <a:ea typeface="隶书" panose="02010509060101010101" pitchFamily="49" charset="-122"/>
              </a:rPr>
              <a:t>新旧租赁准则</a:t>
            </a:r>
            <a:r>
              <a:rPr lang="zh-CN" altLang="en-US" sz="2800" dirty="0">
                <a:solidFill>
                  <a:srgbClr val="0000FF"/>
                </a:solidFill>
                <a:latin typeface="隶书" panose="02010509060101010101" pitchFamily="49" charset="-122"/>
                <a:ea typeface="隶书" panose="02010509060101010101" pitchFamily="49" charset="-122"/>
              </a:rPr>
              <a:t>对比</a:t>
            </a:r>
            <a:r>
              <a:rPr lang="en-US" altLang="zh-CN" sz="2800" dirty="0">
                <a:solidFill>
                  <a:srgbClr val="0000FF"/>
                </a:solidFill>
                <a:latin typeface="隶书" panose="02010509060101010101" pitchFamily="49" charset="-122"/>
                <a:ea typeface="隶书" panose="02010509060101010101" pitchFamily="49" charset="-122"/>
              </a:rPr>
              <a:t>-</a:t>
            </a:r>
            <a:r>
              <a:rPr lang="zh-CN" altLang="en-US" sz="2800" dirty="0">
                <a:solidFill>
                  <a:srgbClr val="0000FF"/>
                </a:solidFill>
                <a:latin typeface="隶书" panose="02010509060101010101" pitchFamily="49" charset="-122"/>
                <a:ea typeface="隶书" panose="02010509060101010101" pitchFamily="49" charset="-122"/>
              </a:rPr>
              <a:t>对承租方财务比率的增量影响</a:t>
            </a:r>
          </a:p>
        </p:txBody>
      </p:sp>
      <p:graphicFrame>
        <p:nvGraphicFramePr>
          <p:cNvPr id="5" name="表格 4"/>
          <p:cNvGraphicFramePr>
            <a:graphicFrameLocks noGrp="1"/>
          </p:cNvGraphicFramePr>
          <p:nvPr/>
        </p:nvGraphicFramePr>
        <p:xfrm>
          <a:off x="251520" y="1327075"/>
          <a:ext cx="8136904" cy="4766222"/>
        </p:xfrm>
        <a:graphic>
          <a:graphicData uri="http://schemas.openxmlformats.org/drawingml/2006/table">
            <a:tbl>
              <a:tblPr firstRow="1" firstCol="1" bandRow="1">
                <a:tableStyleId>{B301B821-A1FF-4177-AEE7-76D212191A09}</a:tableStyleId>
              </a:tblPr>
              <a:tblGrid>
                <a:gridCol w="2208413">
                  <a:extLst>
                    <a:ext uri="{9D8B030D-6E8A-4147-A177-3AD203B41FA5}">
                      <a16:colId xmlns:a16="http://schemas.microsoft.com/office/drawing/2014/main" val="20000"/>
                    </a:ext>
                  </a:extLst>
                </a:gridCol>
                <a:gridCol w="3552227">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457681">
                <a:tc>
                  <a:txBody>
                    <a:bodyPr/>
                    <a:lstStyle/>
                    <a:p>
                      <a:pPr algn="ctr" fontAlgn="ctr"/>
                      <a:r>
                        <a:rPr lang="zh-CN" altLang="en-US" sz="1600" u="none" strike="noStrike" dirty="0">
                          <a:effectLst/>
                          <a:latin typeface="微软雅黑" panose="020B0503020204020204" charset="-122"/>
                          <a:ea typeface="微软雅黑" panose="020B0503020204020204" charset="-122"/>
                        </a:rPr>
                        <a:t>财务比率</a:t>
                      </a:r>
                      <a:endParaRPr lang="zh-CN" altLang="en-US" sz="1600" b="1"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tc>
                  <a:txBody>
                    <a:bodyPr/>
                    <a:lstStyle/>
                    <a:p>
                      <a:pPr algn="ctr" fontAlgn="ctr"/>
                      <a:r>
                        <a:rPr lang="zh-CN" altLang="en-US" sz="1600" u="none" strike="noStrike" dirty="0">
                          <a:effectLst/>
                          <a:latin typeface="微软雅黑" panose="020B0503020204020204" charset="-122"/>
                          <a:ea typeface="微软雅黑" panose="020B0503020204020204" charset="-122"/>
                        </a:rPr>
                        <a:t>计算公式</a:t>
                      </a:r>
                      <a:endParaRPr lang="zh-CN" altLang="en-US" sz="1600" b="1"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tc>
                  <a:txBody>
                    <a:bodyPr/>
                    <a:lstStyle/>
                    <a:p>
                      <a:pPr algn="ctr" fontAlgn="ctr"/>
                      <a:r>
                        <a:rPr lang="zh-CN" altLang="en-US" sz="1600" u="none" strike="noStrike" dirty="0">
                          <a:effectLst/>
                          <a:latin typeface="微软雅黑" panose="020B0503020204020204" charset="-122"/>
                          <a:ea typeface="微软雅黑" panose="020B0503020204020204" charset="-122"/>
                        </a:rPr>
                        <a:t>影响</a:t>
                      </a:r>
                      <a:endParaRPr lang="zh-CN" altLang="en-US" sz="1600" b="1"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extLst>
                  <a:ext uri="{0D108BD9-81ED-4DB2-BD59-A6C34878D82A}">
                    <a16:rowId xmlns:a16="http://schemas.microsoft.com/office/drawing/2014/main" val="10000"/>
                  </a:ext>
                </a:extLst>
              </a:tr>
              <a:tr h="527839">
                <a:tc>
                  <a:txBody>
                    <a:bodyPr/>
                    <a:lstStyle/>
                    <a:p>
                      <a:pPr algn="ctr" fontAlgn="ctr"/>
                      <a:r>
                        <a:rPr lang="zh-CN" altLang="en-US" sz="1600" u="none" strike="noStrike" dirty="0">
                          <a:effectLst/>
                          <a:latin typeface="微软雅黑" panose="020B0503020204020204" charset="-122"/>
                          <a:ea typeface="微软雅黑" panose="020B0503020204020204" charset="-122"/>
                        </a:rPr>
                        <a:t>资产负债率</a:t>
                      </a:r>
                      <a:endParaRPr lang="zh-CN" altLang="en-US" sz="1600" b="0"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tc>
                  <a:txBody>
                    <a:bodyPr/>
                    <a:lstStyle/>
                    <a:p>
                      <a:pPr algn="ctr" fontAlgn="ctr"/>
                      <a:r>
                        <a:rPr lang="zh-CN" altLang="en-US" sz="1600" u="none" strike="noStrike" dirty="0">
                          <a:effectLst/>
                          <a:latin typeface="微软雅黑" panose="020B0503020204020204" charset="-122"/>
                          <a:ea typeface="微软雅黑" panose="020B0503020204020204" charset="-122"/>
                        </a:rPr>
                        <a:t>总负债</a:t>
                      </a:r>
                      <a:r>
                        <a:rPr lang="en-US" altLang="zh-CN" sz="1600" u="none" strike="noStrike" dirty="0">
                          <a:effectLst/>
                          <a:latin typeface="微软雅黑" panose="020B0503020204020204" charset="-122"/>
                          <a:ea typeface="微软雅黑" panose="020B0503020204020204" charset="-122"/>
                        </a:rPr>
                        <a:t>/</a:t>
                      </a:r>
                      <a:r>
                        <a:rPr lang="zh-CN" altLang="en-US" sz="1600" u="none" strike="noStrike" dirty="0">
                          <a:effectLst/>
                          <a:latin typeface="微软雅黑" panose="020B0503020204020204" charset="-122"/>
                          <a:ea typeface="微软雅黑" panose="020B0503020204020204" charset="-122"/>
                        </a:rPr>
                        <a:t>总资产</a:t>
                      </a:r>
                      <a:endParaRPr lang="zh-CN" altLang="en-US" sz="1600" b="0"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tc>
                  <a:txBody>
                    <a:bodyPr/>
                    <a:lstStyle/>
                    <a:p>
                      <a:pPr algn="ctr" fontAlgn="ctr"/>
                      <a:r>
                        <a:rPr lang="zh-CN" altLang="en-US" sz="1600" b="0" i="0" u="none" strike="noStrike" dirty="0">
                          <a:solidFill>
                            <a:srgbClr val="000000"/>
                          </a:solidFill>
                          <a:effectLst/>
                          <a:latin typeface="微软雅黑" panose="020B0503020204020204" charset="-122"/>
                          <a:ea typeface="微软雅黑" panose="020B0503020204020204" charset="-122"/>
                        </a:rPr>
                        <a:t>？</a:t>
                      </a:r>
                    </a:p>
                  </a:txBody>
                  <a:tcPr marL="4763" marR="4763" marT="4763" marB="0" anchor="ctr"/>
                </a:tc>
                <a:extLst>
                  <a:ext uri="{0D108BD9-81ED-4DB2-BD59-A6C34878D82A}">
                    <a16:rowId xmlns:a16="http://schemas.microsoft.com/office/drawing/2014/main" val="10001"/>
                  </a:ext>
                </a:extLst>
              </a:tr>
              <a:tr h="516803">
                <a:tc>
                  <a:txBody>
                    <a:bodyPr/>
                    <a:lstStyle/>
                    <a:p>
                      <a:pPr algn="ctr" fontAlgn="ctr"/>
                      <a:r>
                        <a:rPr lang="zh-CN" altLang="en-US" sz="1600" u="none" strike="noStrike" dirty="0">
                          <a:effectLst/>
                          <a:latin typeface="微软雅黑" panose="020B0503020204020204" charset="-122"/>
                          <a:ea typeface="微软雅黑" panose="020B0503020204020204" charset="-122"/>
                        </a:rPr>
                        <a:t>产权比率</a:t>
                      </a:r>
                      <a:endParaRPr lang="zh-CN" altLang="en-US" sz="1600" b="0"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tc>
                  <a:txBody>
                    <a:bodyPr/>
                    <a:lstStyle/>
                    <a:p>
                      <a:pPr algn="ctr" fontAlgn="ctr"/>
                      <a:r>
                        <a:rPr lang="zh-CN" altLang="en-US" sz="1600" u="none" strike="noStrike" dirty="0">
                          <a:effectLst/>
                          <a:latin typeface="微软雅黑" panose="020B0503020204020204" charset="-122"/>
                          <a:ea typeface="微软雅黑" panose="020B0503020204020204" charset="-122"/>
                        </a:rPr>
                        <a:t>总负债</a:t>
                      </a:r>
                      <a:r>
                        <a:rPr lang="en-US" altLang="zh-CN" sz="1600" u="none" strike="noStrike" dirty="0">
                          <a:effectLst/>
                          <a:latin typeface="微软雅黑" panose="020B0503020204020204" charset="-122"/>
                          <a:ea typeface="微软雅黑" panose="020B0503020204020204" charset="-122"/>
                        </a:rPr>
                        <a:t>/</a:t>
                      </a:r>
                      <a:r>
                        <a:rPr lang="zh-CN" altLang="en-US" sz="1600" u="none" strike="noStrike" dirty="0">
                          <a:effectLst/>
                          <a:latin typeface="微软雅黑" panose="020B0503020204020204" charset="-122"/>
                          <a:ea typeface="微软雅黑" panose="020B0503020204020204" charset="-122"/>
                        </a:rPr>
                        <a:t>所有者权益</a:t>
                      </a:r>
                      <a:endParaRPr lang="zh-CN" altLang="en-US" sz="1600" b="0"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tc>
                  <a:txBody>
                    <a:bodyPr/>
                    <a:lstStyle/>
                    <a:p>
                      <a:pPr algn="ctr" fontAlgn="ctr"/>
                      <a:r>
                        <a:rPr lang="zh-CN" altLang="en-US" sz="1600" b="0" i="0" u="none" strike="noStrike" dirty="0">
                          <a:solidFill>
                            <a:srgbClr val="000000"/>
                          </a:solidFill>
                          <a:effectLst/>
                          <a:latin typeface="微软雅黑" panose="020B0503020204020204" charset="-122"/>
                          <a:ea typeface="微软雅黑" panose="020B0503020204020204" charset="-122"/>
                        </a:rPr>
                        <a:t>？</a:t>
                      </a:r>
                    </a:p>
                  </a:txBody>
                  <a:tcPr marL="4763" marR="4763" marT="4763" marB="0" anchor="ctr"/>
                </a:tc>
                <a:extLst>
                  <a:ext uri="{0D108BD9-81ED-4DB2-BD59-A6C34878D82A}">
                    <a16:rowId xmlns:a16="http://schemas.microsoft.com/office/drawing/2014/main" val="10002"/>
                  </a:ext>
                </a:extLst>
              </a:tr>
              <a:tr h="522610">
                <a:tc>
                  <a:txBody>
                    <a:bodyPr/>
                    <a:lstStyle/>
                    <a:p>
                      <a:pPr algn="ctr" fontAlgn="ctr"/>
                      <a:r>
                        <a:rPr lang="zh-CN" altLang="en-US" sz="1600" u="none" strike="noStrike" dirty="0">
                          <a:effectLst/>
                          <a:latin typeface="微软雅黑" panose="020B0503020204020204" charset="-122"/>
                          <a:ea typeface="微软雅黑" panose="020B0503020204020204" charset="-122"/>
                        </a:rPr>
                        <a:t>利息保障</a:t>
                      </a:r>
                      <a:endParaRPr lang="zh-CN" altLang="en-US" sz="1600" b="0"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tc>
                  <a:txBody>
                    <a:bodyPr/>
                    <a:lstStyle/>
                    <a:p>
                      <a:pPr algn="ctr" fontAlgn="ctr"/>
                      <a:r>
                        <a:rPr lang="en-US" sz="1600" u="none" strike="noStrike" dirty="0">
                          <a:effectLst/>
                          <a:latin typeface="微软雅黑" panose="020B0503020204020204" charset="-122"/>
                          <a:ea typeface="微软雅黑" panose="020B0503020204020204" charset="-122"/>
                        </a:rPr>
                        <a:t>EBIT/</a:t>
                      </a:r>
                      <a:r>
                        <a:rPr lang="zh-CN" altLang="en-US" sz="1600" u="none" strike="noStrike" dirty="0">
                          <a:effectLst/>
                          <a:latin typeface="微软雅黑" panose="020B0503020204020204" charset="-122"/>
                          <a:ea typeface="微软雅黑" panose="020B0503020204020204" charset="-122"/>
                        </a:rPr>
                        <a:t>利息费用</a:t>
                      </a:r>
                      <a:endParaRPr lang="zh-CN" altLang="en-US" sz="1600" b="0"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tc>
                  <a:txBody>
                    <a:bodyPr/>
                    <a:lstStyle/>
                    <a:p>
                      <a:pPr algn="ctr" fontAlgn="ctr"/>
                      <a:r>
                        <a:rPr lang="zh-CN" altLang="en-US" sz="1600" b="0" i="0" u="none" strike="noStrike" dirty="0">
                          <a:solidFill>
                            <a:srgbClr val="000000"/>
                          </a:solidFill>
                          <a:effectLst/>
                          <a:latin typeface="微软雅黑" panose="020B0503020204020204" charset="-122"/>
                          <a:ea typeface="微软雅黑" panose="020B0503020204020204" charset="-122"/>
                        </a:rPr>
                        <a:t>？</a:t>
                      </a:r>
                    </a:p>
                  </a:txBody>
                  <a:tcPr marL="4763" marR="4763" marT="4763" marB="0" anchor="ctr"/>
                </a:tc>
                <a:extLst>
                  <a:ext uri="{0D108BD9-81ED-4DB2-BD59-A6C34878D82A}">
                    <a16:rowId xmlns:a16="http://schemas.microsoft.com/office/drawing/2014/main" val="10003"/>
                  </a:ext>
                </a:extLst>
              </a:tr>
              <a:tr h="499250">
                <a:tc>
                  <a:txBody>
                    <a:bodyPr/>
                    <a:lstStyle/>
                    <a:p>
                      <a:pPr algn="ctr" fontAlgn="ctr"/>
                      <a:r>
                        <a:rPr lang="zh-CN" altLang="en-US" sz="1600" u="none" strike="noStrike" dirty="0">
                          <a:effectLst/>
                          <a:latin typeface="微软雅黑" panose="020B0503020204020204" charset="-122"/>
                          <a:ea typeface="微软雅黑" panose="020B0503020204020204" charset="-122"/>
                        </a:rPr>
                        <a:t>资产周转率</a:t>
                      </a:r>
                      <a:endParaRPr lang="zh-CN" altLang="en-US" sz="1600" b="0"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tc>
                  <a:txBody>
                    <a:bodyPr/>
                    <a:lstStyle/>
                    <a:p>
                      <a:pPr algn="ctr" fontAlgn="ctr"/>
                      <a:r>
                        <a:rPr lang="zh-CN" altLang="en-US" sz="1600" u="none" strike="noStrike" dirty="0">
                          <a:effectLst/>
                          <a:latin typeface="微软雅黑" panose="020B0503020204020204" charset="-122"/>
                          <a:ea typeface="微软雅黑" panose="020B0503020204020204" charset="-122"/>
                        </a:rPr>
                        <a:t>销售收入</a:t>
                      </a:r>
                      <a:r>
                        <a:rPr lang="en-US" altLang="zh-CN" sz="1600" u="none" strike="noStrike" dirty="0">
                          <a:effectLst/>
                          <a:latin typeface="微软雅黑" panose="020B0503020204020204" charset="-122"/>
                          <a:ea typeface="微软雅黑" panose="020B0503020204020204" charset="-122"/>
                        </a:rPr>
                        <a:t>/</a:t>
                      </a:r>
                      <a:r>
                        <a:rPr lang="zh-CN" altLang="en-US" sz="1600" u="none" strike="noStrike" dirty="0">
                          <a:effectLst/>
                          <a:latin typeface="微软雅黑" panose="020B0503020204020204" charset="-122"/>
                          <a:ea typeface="微软雅黑" panose="020B0503020204020204" charset="-122"/>
                        </a:rPr>
                        <a:t>总资产</a:t>
                      </a:r>
                      <a:endParaRPr lang="zh-CN" altLang="en-US" sz="1600" b="0"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tc>
                  <a:txBody>
                    <a:bodyPr/>
                    <a:lstStyle/>
                    <a:p>
                      <a:pPr algn="ctr" fontAlgn="ctr"/>
                      <a:r>
                        <a:rPr lang="zh-CN" altLang="en-US" sz="1600" b="0" i="0" u="none" strike="noStrike" dirty="0">
                          <a:solidFill>
                            <a:srgbClr val="000000"/>
                          </a:solidFill>
                          <a:effectLst/>
                          <a:latin typeface="微软雅黑" panose="020B0503020204020204" charset="-122"/>
                          <a:ea typeface="微软雅黑" panose="020B0503020204020204" charset="-122"/>
                        </a:rPr>
                        <a:t>？</a:t>
                      </a:r>
                    </a:p>
                  </a:txBody>
                  <a:tcPr marL="4763" marR="4763" marT="4763" marB="0" anchor="ctr"/>
                </a:tc>
                <a:extLst>
                  <a:ext uri="{0D108BD9-81ED-4DB2-BD59-A6C34878D82A}">
                    <a16:rowId xmlns:a16="http://schemas.microsoft.com/office/drawing/2014/main" val="10004"/>
                  </a:ext>
                </a:extLst>
              </a:tr>
              <a:tr h="540293">
                <a:tc>
                  <a:txBody>
                    <a:bodyPr/>
                    <a:lstStyle/>
                    <a:p>
                      <a:pPr algn="ctr" fontAlgn="ctr"/>
                      <a:r>
                        <a:rPr lang="zh-CN" altLang="en-US" sz="1600" u="none" strike="noStrike" dirty="0">
                          <a:effectLst/>
                          <a:latin typeface="微软雅黑" panose="020B0503020204020204" charset="-122"/>
                          <a:ea typeface="微软雅黑" panose="020B0503020204020204" charset="-122"/>
                        </a:rPr>
                        <a:t>现金流量债务比率</a:t>
                      </a:r>
                      <a:endParaRPr lang="zh-CN" altLang="en-US" sz="1600" b="0"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tc>
                  <a:txBody>
                    <a:bodyPr/>
                    <a:lstStyle/>
                    <a:p>
                      <a:pPr algn="ctr" fontAlgn="ctr"/>
                      <a:r>
                        <a:rPr lang="zh-CN" altLang="en-US" sz="1600" u="none" strike="noStrike" dirty="0">
                          <a:effectLst/>
                          <a:latin typeface="微软雅黑" panose="020B0503020204020204" charset="-122"/>
                          <a:ea typeface="微软雅黑" panose="020B0503020204020204" charset="-122"/>
                        </a:rPr>
                        <a:t>经营活动现金净流量</a:t>
                      </a:r>
                      <a:r>
                        <a:rPr lang="en-US" altLang="zh-CN" sz="1600" u="none" strike="noStrike" dirty="0">
                          <a:effectLst/>
                          <a:latin typeface="微软雅黑" panose="020B0503020204020204" charset="-122"/>
                          <a:ea typeface="微软雅黑" panose="020B0503020204020204" charset="-122"/>
                        </a:rPr>
                        <a:t>/</a:t>
                      </a:r>
                      <a:r>
                        <a:rPr lang="zh-CN" altLang="en-US" sz="1600" u="none" strike="noStrike" dirty="0">
                          <a:effectLst/>
                          <a:latin typeface="微软雅黑" panose="020B0503020204020204" charset="-122"/>
                          <a:ea typeface="微软雅黑" panose="020B0503020204020204" charset="-122"/>
                        </a:rPr>
                        <a:t>总负债</a:t>
                      </a:r>
                      <a:endParaRPr lang="zh-CN" altLang="en-US" sz="1600" b="0"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tc>
                  <a:txBody>
                    <a:bodyPr/>
                    <a:lstStyle/>
                    <a:p>
                      <a:pPr algn="ctr" fontAlgn="ctr"/>
                      <a:r>
                        <a:rPr lang="zh-CN" altLang="en-US" sz="1600" b="0" i="0" u="none" strike="noStrike" dirty="0">
                          <a:solidFill>
                            <a:srgbClr val="000000"/>
                          </a:solidFill>
                          <a:effectLst/>
                          <a:latin typeface="微软雅黑" panose="020B0503020204020204" charset="-122"/>
                          <a:ea typeface="微软雅黑" panose="020B0503020204020204" charset="-122"/>
                        </a:rPr>
                        <a:t>？</a:t>
                      </a:r>
                    </a:p>
                  </a:txBody>
                  <a:tcPr marL="4763" marR="4763" marT="4763" marB="0" anchor="ctr"/>
                </a:tc>
                <a:extLst>
                  <a:ext uri="{0D108BD9-81ED-4DB2-BD59-A6C34878D82A}">
                    <a16:rowId xmlns:a16="http://schemas.microsoft.com/office/drawing/2014/main" val="10005"/>
                  </a:ext>
                </a:extLst>
              </a:tr>
              <a:tr h="528548">
                <a:tc>
                  <a:txBody>
                    <a:bodyPr/>
                    <a:lstStyle/>
                    <a:p>
                      <a:pPr algn="ctr" fontAlgn="ctr"/>
                      <a:r>
                        <a:rPr lang="en-US" sz="1600" u="none" strike="noStrike" dirty="0">
                          <a:effectLst/>
                          <a:latin typeface="微软雅黑" panose="020B0503020204020204" charset="-122"/>
                          <a:ea typeface="微软雅黑" panose="020B0503020204020204" charset="-122"/>
                        </a:rPr>
                        <a:t>EBIT</a:t>
                      </a:r>
                      <a:endParaRPr lang="en-US" sz="1600" b="0"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tc>
                  <a:txBody>
                    <a:bodyPr/>
                    <a:lstStyle/>
                    <a:p>
                      <a:pPr algn="ctr" fontAlgn="ctr"/>
                      <a:r>
                        <a:rPr lang="zh-CN" altLang="en-US" sz="1600" u="none" strike="noStrike" dirty="0">
                          <a:effectLst/>
                          <a:latin typeface="微软雅黑" panose="020B0503020204020204" charset="-122"/>
                          <a:ea typeface="微软雅黑" panose="020B0503020204020204" charset="-122"/>
                        </a:rPr>
                        <a:t>息税前利润</a:t>
                      </a:r>
                      <a:endParaRPr lang="zh-CN" altLang="en-US" sz="1600" b="0"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tc>
                  <a:txBody>
                    <a:bodyPr/>
                    <a:lstStyle/>
                    <a:p>
                      <a:pPr algn="ctr" fontAlgn="ctr"/>
                      <a:r>
                        <a:rPr lang="zh-CN" altLang="en-US" sz="1600" b="0" i="0" u="none" strike="noStrike" dirty="0">
                          <a:solidFill>
                            <a:srgbClr val="000000"/>
                          </a:solidFill>
                          <a:effectLst/>
                          <a:latin typeface="微软雅黑" panose="020B0503020204020204" charset="-122"/>
                          <a:ea typeface="微软雅黑" panose="020B0503020204020204" charset="-122"/>
                        </a:rPr>
                        <a:t>？</a:t>
                      </a:r>
                    </a:p>
                  </a:txBody>
                  <a:tcPr marL="4763" marR="4763" marT="4763" marB="0" anchor="ctr"/>
                </a:tc>
                <a:extLst>
                  <a:ext uri="{0D108BD9-81ED-4DB2-BD59-A6C34878D82A}">
                    <a16:rowId xmlns:a16="http://schemas.microsoft.com/office/drawing/2014/main" val="10006"/>
                  </a:ext>
                </a:extLst>
              </a:tr>
              <a:tr h="528548">
                <a:tc>
                  <a:txBody>
                    <a:bodyPr/>
                    <a:lstStyle/>
                    <a:p>
                      <a:pPr algn="ctr" fontAlgn="ctr"/>
                      <a:r>
                        <a:rPr lang="en-US" sz="1600" u="none" strike="noStrike" dirty="0">
                          <a:effectLst/>
                          <a:latin typeface="微软雅黑" panose="020B0503020204020204" charset="-122"/>
                          <a:ea typeface="微软雅黑" panose="020B0503020204020204" charset="-122"/>
                        </a:rPr>
                        <a:t>EBITDA</a:t>
                      </a:r>
                      <a:endParaRPr lang="en-US" sz="1600" b="0"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tc>
                  <a:txBody>
                    <a:bodyPr/>
                    <a:lstStyle/>
                    <a:p>
                      <a:pPr algn="ctr" fontAlgn="ctr"/>
                      <a:r>
                        <a:rPr lang="zh-CN" altLang="en-US" sz="1600" u="none" strike="noStrike" dirty="0">
                          <a:effectLst/>
                          <a:latin typeface="微软雅黑" panose="020B0503020204020204" charset="-122"/>
                          <a:ea typeface="微软雅黑" panose="020B0503020204020204" charset="-122"/>
                        </a:rPr>
                        <a:t>利息、所得税、折旧和摊销前利润</a:t>
                      </a:r>
                      <a:endParaRPr lang="zh-CN" altLang="en-US" sz="1600" b="0"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tc>
                  <a:txBody>
                    <a:bodyPr/>
                    <a:lstStyle/>
                    <a:p>
                      <a:pPr algn="ctr" fontAlgn="ctr"/>
                      <a:r>
                        <a:rPr lang="zh-CN" altLang="en-US" sz="1600" b="0" i="0" u="none" strike="noStrike" dirty="0">
                          <a:solidFill>
                            <a:srgbClr val="000000"/>
                          </a:solidFill>
                          <a:effectLst/>
                          <a:latin typeface="微软雅黑" panose="020B0503020204020204" charset="-122"/>
                          <a:ea typeface="微软雅黑" panose="020B0503020204020204" charset="-122"/>
                        </a:rPr>
                        <a:t>？</a:t>
                      </a:r>
                    </a:p>
                  </a:txBody>
                  <a:tcPr marL="4763" marR="4763" marT="4763" marB="0" anchor="ctr"/>
                </a:tc>
                <a:extLst>
                  <a:ext uri="{0D108BD9-81ED-4DB2-BD59-A6C34878D82A}">
                    <a16:rowId xmlns:a16="http://schemas.microsoft.com/office/drawing/2014/main" val="10007"/>
                  </a:ext>
                </a:extLst>
              </a:tr>
              <a:tr h="644650">
                <a:tc>
                  <a:txBody>
                    <a:bodyPr/>
                    <a:lstStyle/>
                    <a:p>
                      <a:pPr algn="ctr" fontAlgn="ctr"/>
                      <a:r>
                        <a:rPr lang="en-US" sz="1600" u="none" strike="noStrike" dirty="0">
                          <a:effectLst/>
                          <a:latin typeface="微软雅黑" panose="020B0503020204020204" charset="-122"/>
                          <a:ea typeface="微软雅黑" panose="020B0503020204020204" charset="-122"/>
                        </a:rPr>
                        <a:t>ROE</a:t>
                      </a:r>
                      <a:endParaRPr lang="en-US" sz="1600" b="0"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tc>
                  <a:txBody>
                    <a:bodyPr/>
                    <a:lstStyle/>
                    <a:p>
                      <a:pPr algn="ctr" fontAlgn="ctr"/>
                      <a:r>
                        <a:rPr lang="zh-CN" altLang="en-US" sz="1600" u="none" strike="noStrike" dirty="0">
                          <a:effectLst/>
                          <a:latin typeface="微软雅黑" panose="020B0503020204020204" charset="-122"/>
                          <a:ea typeface="微软雅黑" panose="020B0503020204020204" charset="-122"/>
                        </a:rPr>
                        <a:t>净利润</a:t>
                      </a:r>
                      <a:r>
                        <a:rPr lang="en-US" altLang="zh-CN" sz="1600" u="none" strike="noStrike" dirty="0">
                          <a:effectLst/>
                          <a:latin typeface="微软雅黑" panose="020B0503020204020204" charset="-122"/>
                          <a:ea typeface="微软雅黑" panose="020B0503020204020204" charset="-122"/>
                        </a:rPr>
                        <a:t>/</a:t>
                      </a:r>
                      <a:r>
                        <a:rPr lang="zh-CN" altLang="en-US" sz="1600" u="none" strike="noStrike" dirty="0">
                          <a:effectLst/>
                          <a:latin typeface="微软雅黑" panose="020B0503020204020204" charset="-122"/>
                          <a:ea typeface="微软雅黑" panose="020B0503020204020204" charset="-122"/>
                        </a:rPr>
                        <a:t>所有者权益</a:t>
                      </a:r>
                      <a:endParaRPr lang="zh-CN" altLang="en-US" sz="1600" b="0" i="0" u="none" strike="noStrike" dirty="0">
                        <a:solidFill>
                          <a:srgbClr val="000000"/>
                        </a:solidFill>
                        <a:effectLst/>
                        <a:latin typeface="微软雅黑" panose="020B0503020204020204" charset="-122"/>
                        <a:ea typeface="微软雅黑" panose="020B0503020204020204" charset="-122"/>
                      </a:endParaRPr>
                    </a:p>
                  </a:txBody>
                  <a:tcPr marL="4763" marR="4763" marT="4763" marB="0" anchor="ctr"/>
                </a:tc>
                <a:tc>
                  <a:txBody>
                    <a:bodyPr/>
                    <a:lstStyle/>
                    <a:p>
                      <a:pPr algn="ctr" fontAlgn="ctr"/>
                      <a:r>
                        <a:rPr lang="zh-CN" altLang="en-US" sz="1600" b="0" i="0" u="none" strike="noStrike" dirty="0">
                          <a:solidFill>
                            <a:srgbClr val="000000"/>
                          </a:solidFill>
                          <a:effectLst/>
                          <a:latin typeface="微软雅黑" panose="020B0503020204020204" charset="-122"/>
                          <a:ea typeface="微软雅黑" panose="020B0503020204020204" charset="-122"/>
                        </a:rPr>
                        <a:t>？</a:t>
                      </a:r>
                    </a:p>
                  </a:txBody>
                  <a:tcPr marL="4763" marR="4763" marT="4763" marB="0" anchor="ctr"/>
                </a:tc>
                <a:extLst>
                  <a:ext uri="{0D108BD9-81ED-4DB2-BD59-A6C34878D82A}">
                    <a16:rowId xmlns:a16="http://schemas.microsoft.com/office/drawing/2014/main" val="10008"/>
                  </a:ext>
                </a:extLst>
              </a:tr>
            </a:tbl>
          </a:graphicData>
        </a:graphic>
      </p:graphicFrame>
      <p:sp>
        <p:nvSpPr>
          <p:cNvPr id="2" name="灯片编号占位符 2"/>
          <p:cNvSpPr txBox="1"/>
          <p:nvPr/>
        </p:nvSpPr>
        <p:spPr>
          <a:xfrm>
            <a:off x="8082656" y="1178987"/>
            <a:ext cx="630238" cy="147638"/>
          </a:xfrm>
          <a:prstGeom prst="rect">
            <a:avLst/>
          </a:prstGeom>
        </p:spPr>
        <p:txBody>
          <a:bodyPr/>
          <a:lstStyle>
            <a:defPPr>
              <a:defRPr lang="zh-CN"/>
            </a:defPPr>
            <a:lvl1pPr marL="0" algn="l" defTabSz="912495" rtl="0" eaLnBrk="1" latinLnBrk="0" hangingPunct="1">
              <a:defRPr sz="1900" kern="1200">
                <a:solidFill>
                  <a:schemeClr val="tx1"/>
                </a:solidFill>
                <a:latin typeface="+mn-lt"/>
                <a:ea typeface="+mn-ea"/>
                <a:cs typeface="+mn-cs"/>
              </a:defRPr>
            </a:lvl1pPr>
            <a:lvl2pPr marL="455930" algn="l" defTabSz="912495" rtl="0" eaLnBrk="1" latinLnBrk="0" hangingPunct="1">
              <a:defRPr sz="1900" kern="1200">
                <a:solidFill>
                  <a:schemeClr val="tx1"/>
                </a:solidFill>
                <a:latin typeface="+mn-lt"/>
                <a:ea typeface="+mn-ea"/>
                <a:cs typeface="+mn-cs"/>
              </a:defRPr>
            </a:lvl2pPr>
            <a:lvl3pPr marL="912495" algn="l" defTabSz="912495" rtl="0" eaLnBrk="1" latinLnBrk="0" hangingPunct="1">
              <a:defRPr sz="1900" kern="1200">
                <a:solidFill>
                  <a:schemeClr val="tx1"/>
                </a:solidFill>
                <a:latin typeface="+mn-lt"/>
                <a:ea typeface="+mn-ea"/>
                <a:cs typeface="+mn-cs"/>
              </a:defRPr>
            </a:lvl3pPr>
            <a:lvl4pPr marL="1369060" algn="l" defTabSz="912495" rtl="0" eaLnBrk="1" latinLnBrk="0" hangingPunct="1">
              <a:defRPr sz="1900" kern="1200">
                <a:solidFill>
                  <a:schemeClr val="tx1"/>
                </a:solidFill>
                <a:latin typeface="+mn-lt"/>
                <a:ea typeface="+mn-ea"/>
                <a:cs typeface="+mn-cs"/>
              </a:defRPr>
            </a:lvl4pPr>
            <a:lvl5pPr marL="1824990" algn="l" defTabSz="912495" rtl="0" eaLnBrk="1" latinLnBrk="0" hangingPunct="1">
              <a:defRPr sz="1900" kern="1200">
                <a:solidFill>
                  <a:schemeClr val="tx1"/>
                </a:solidFill>
                <a:latin typeface="+mn-lt"/>
                <a:ea typeface="+mn-ea"/>
                <a:cs typeface="+mn-cs"/>
              </a:defRPr>
            </a:lvl5pPr>
            <a:lvl6pPr marL="2281555" algn="l" defTabSz="912495" rtl="0" eaLnBrk="1" latinLnBrk="0" hangingPunct="1">
              <a:defRPr sz="1900" kern="1200">
                <a:solidFill>
                  <a:schemeClr val="tx1"/>
                </a:solidFill>
                <a:latin typeface="+mn-lt"/>
                <a:ea typeface="+mn-ea"/>
                <a:cs typeface="+mn-cs"/>
              </a:defRPr>
            </a:lvl6pPr>
            <a:lvl7pPr marL="2737485" algn="l" defTabSz="912495" rtl="0" eaLnBrk="1" latinLnBrk="0" hangingPunct="1">
              <a:defRPr sz="1900" kern="1200">
                <a:solidFill>
                  <a:schemeClr val="tx1"/>
                </a:solidFill>
                <a:latin typeface="+mn-lt"/>
                <a:ea typeface="+mn-ea"/>
                <a:cs typeface="+mn-cs"/>
              </a:defRPr>
            </a:lvl7pPr>
            <a:lvl8pPr marL="3194050" algn="l" defTabSz="912495" rtl="0" eaLnBrk="1" latinLnBrk="0" hangingPunct="1">
              <a:defRPr sz="1900" kern="1200">
                <a:solidFill>
                  <a:schemeClr val="tx1"/>
                </a:solidFill>
                <a:latin typeface="+mn-lt"/>
                <a:ea typeface="+mn-ea"/>
                <a:cs typeface="+mn-cs"/>
              </a:defRPr>
            </a:lvl8pPr>
            <a:lvl9pPr marL="3649980" algn="l" defTabSz="912495" rtl="0" eaLnBrk="1" latinLnBrk="0" hangingPunct="1">
              <a:defRPr sz="1900" kern="1200">
                <a:solidFill>
                  <a:schemeClr val="tx1"/>
                </a:solidFill>
                <a:latin typeface="+mn-lt"/>
                <a:ea typeface="+mn-ea"/>
                <a:cs typeface="+mn-cs"/>
              </a:defRPr>
            </a:lvl9pPr>
          </a:lstStyle>
          <a:p>
            <a:pPr>
              <a:defRPr/>
            </a:pPr>
            <a:fld id="{1FB631E1-9E25-4EB2-88A6-52920BF9FF0C}" type="slidenum">
              <a:rPr lang="zh-CN" altLang="en-US" sz="1425">
                <a:solidFill>
                  <a:srgbClr val="FFFFFF"/>
                </a:solidFill>
              </a:rPr>
              <a:t>73</a:t>
            </a:fld>
            <a:endParaRPr lang="en-GB" altLang="en-US" sz="1425" dirty="0">
              <a:solidFill>
                <a:srgbClr val="FFFFFF"/>
              </a:solidFill>
            </a:endParaRP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175" y="1124744"/>
            <a:ext cx="8422289" cy="4680519"/>
          </a:xfrm>
        </p:spPr>
        <p:txBody>
          <a:bodyPr/>
          <a:lstStyle/>
          <a:p>
            <a:pPr marL="171450" indent="-171450" eaLnBrk="1" fontAlgn="auto" hangingPunct="1">
              <a:spcBef>
                <a:spcPts val="450"/>
              </a:spcBef>
              <a:spcAft>
                <a:spcPts val="450"/>
              </a:spcAft>
              <a:buClrTx/>
              <a:buFont typeface="Arial" panose="020B0604020202020204" pitchFamily="34" charset="0"/>
              <a:buChar char="•"/>
            </a:pPr>
            <a:r>
              <a:rPr lang="zh-CN" altLang="en-US" sz="2800" b="1" dirty="0">
                <a:solidFill>
                  <a:srgbClr val="0000FF"/>
                </a:solidFill>
                <a:latin typeface="隶书" panose="02010509060101010101" pitchFamily="49" charset="-122"/>
                <a:ea typeface="隶书" panose="02010509060101010101" pitchFamily="49" charset="-122"/>
              </a:rPr>
              <a:t>区分租赁和服务的重要性</a:t>
            </a:r>
            <a:endParaRPr lang="en-US" altLang="zh-CN" sz="2800" b="1" dirty="0">
              <a:solidFill>
                <a:srgbClr val="0000FF"/>
              </a:solidFill>
              <a:latin typeface="隶书" panose="02010509060101010101" pitchFamily="49" charset="-122"/>
              <a:ea typeface="隶书" panose="02010509060101010101" pitchFamily="49" charset="-122"/>
            </a:endParaRPr>
          </a:p>
          <a:p>
            <a:pPr marL="571500" lvl="1" indent="-171450" eaLnBrk="1" fontAlgn="auto" hangingPunct="1">
              <a:spcBef>
                <a:spcPts val="450"/>
              </a:spcBef>
              <a:spcAft>
                <a:spcPts val="450"/>
              </a:spcAft>
              <a:buClrTx/>
              <a:buFont typeface="Arial" panose="020B0604020202020204" pitchFamily="34" charset="0"/>
              <a:buChar char="•"/>
            </a:pPr>
            <a:r>
              <a:rPr lang="zh-CN" altLang="en-US" sz="2000" b="1" kern="1200" dirty="0">
                <a:solidFill>
                  <a:schemeClr val="tx1">
                    <a:lumMod val="75000"/>
                  </a:schemeClr>
                </a:solidFill>
                <a:latin typeface="微软雅黑" panose="020B0503020204020204" charset="-122"/>
                <a:ea typeface="微软雅黑" panose="020B0503020204020204" charset="-122"/>
              </a:rPr>
              <a:t>在老租赁准则下，大多数租赁都被归类为经营租赁，其会计方法和服务相似。区别仅是需要较详细地披露租赁负债情况。</a:t>
            </a:r>
            <a:endParaRPr lang="en-US" altLang="zh-CN" sz="2000" b="1" kern="1200" dirty="0">
              <a:solidFill>
                <a:schemeClr val="tx1">
                  <a:lumMod val="75000"/>
                </a:schemeClr>
              </a:solidFill>
              <a:latin typeface="微软雅黑" panose="020B0503020204020204" charset="-122"/>
              <a:ea typeface="微软雅黑" panose="020B0503020204020204" charset="-122"/>
            </a:endParaRPr>
          </a:p>
          <a:p>
            <a:pPr marL="571500" lvl="1" indent="-171450" eaLnBrk="1" fontAlgn="auto" hangingPunct="1">
              <a:spcBef>
                <a:spcPts val="450"/>
              </a:spcBef>
              <a:spcAft>
                <a:spcPts val="450"/>
              </a:spcAft>
              <a:buClrTx/>
              <a:buFont typeface="Arial" panose="020B0604020202020204" pitchFamily="34" charset="0"/>
              <a:buChar char="•"/>
            </a:pPr>
            <a:r>
              <a:rPr lang="zh-CN" altLang="en-US" sz="2000" b="1" kern="1200" dirty="0">
                <a:solidFill>
                  <a:schemeClr val="tx1">
                    <a:lumMod val="75000"/>
                  </a:schemeClr>
                </a:solidFill>
                <a:latin typeface="微软雅黑" panose="020B0503020204020204" charset="-122"/>
                <a:ea typeface="微软雅黑" panose="020B0503020204020204" charset="-122"/>
              </a:rPr>
              <a:t>新租赁准则下，符合豁免条件的可选择类似服务的简单处理外，其他租赁都应纳入承租方的资产负债表，采用老准则下融资租赁相类似的处理方法，也即大多数租赁不再按服务那样的会计方法。</a:t>
            </a:r>
            <a:endParaRPr lang="en-US" altLang="zh-CN" sz="2000" b="1" kern="1200" dirty="0">
              <a:solidFill>
                <a:schemeClr val="tx1">
                  <a:lumMod val="75000"/>
                </a:schemeClr>
              </a:solidFill>
              <a:latin typeface="微软雅黑" panose="020B0503020204020204" charset="-122"/>
              <a:ea typeface="微软雅黑" panose="020B0503020204020204" charset="-122"/>
            </a:endParaRPr>
          </a:p>
          <a:p>
            <a:pPr marL="571500" lvl="1" indent="-171450" eaLnBrk="1" fontAlgn="auto" hangingPunct="1">
              <a:spcBef>
                <a:spcPts val="450"/>
              </a:spcBef>
              <a:spcAft>
                <a:spcPts val="450"/>
              </a:spcAft>
              <a:buClrTx/>
              <a:buFont typeface="Arial" panose="020B0604020202020204" pitchFamily="34" charset="0"/>
              <a:buChar char="•"/>
            </a:pPr>
            <a:r>
              <a:rPr lang="zh-CN" altLang="en-US" sz="2000" b="1" kern="1200" dirty="0">
                <a:solidFill>
                  <a:schemeClr val="tx1">
                    <a:lumMod val="75000"/>
                  </a:schemeClr>
                </a:solidFill>
                <a:latin typeface="微软雅黑" panose="020B0503020204020204" charset="-122"/>
                <a:ea typeface="微软雅黑" panose="020B0503020204020204" charset="-122"/>
              </a:rPr>
              <a:t>因此，区分租赁和服务就变得尤为重要。</a:t>
            </a:r>
            <a:endParaRPr lang="en-US" altLang="zh-CN" sz="2000" b="1" kern="1200" dirty="0">
              <a:solidFill>
                <a:schemeClr val="tx1">
                  <a:lumMod val="75000"/>
                </a:schemeClr>
              </a:solidFill>
              <a:latin typeface="微软雅黑" panose="020B0503020204020204" charset="-122"/>
              <a:ea typeface="微软雅黑" panose="020B0503020204020204" charset="-122"/>
            </a:endParaRPr>
          </a:p>
          <a:p>
            <a:pPr marL="571500" lvl="1" indent="-171450" eaLnBrk="1" fontAlgn="auto" hangingPunct="1">
              <a:spcBef>
                <a:spcPts val="450"/>
              </a:spcBef>
              <a:spcAft>
                <a:spcPts val="450"/>
              </a:spcAft>
              <a:buClrTx/>
              <a:buFont typeface="Arial" panose="020B0604020202020204" pitchFamily="34" charset="0"/>
              <a:buChar char="•"/>
            </a:pPr>
            <a:r>
              <a:rPr lang="zh-CN" altLang="en-US" sz="2000" b="1" kern="1200" dirty="0">
                <a:solidFill>
                  <a:schemeClr val="tx1">
                    <a:lumMod val="75000"/>
                  </a:schemeClr>
                </a:solidFill>
                <a:latin typeface="微软雅黑" panose="020B0503020204020204" charset="-122"/>
                <a:ea typeface="微软雅黑" panose="020B0503020204020204" charset="-122"/>
              </a:rPr>
              <a:t>也因此，最后完成新准则中各方相当大功夫集中于租赁和服务的区分上，也即老准则下归为经营租赁的，有多少在新准则下作为租赁处理，有多少不纳入租赁准则，而作为服务处理。</a:t>
            </a:r>
            <a:endParaRPr lang="zh-CN" altLang="zh-CN" sz="2000" b="1" kern="1200" dirty="0">
              <a:solidFill>
                <a:schemeClr val="tx1">
                  <a:lumMod val="75000"/>
                </a:schemeClr>
              </a:solidFill>
              <a:latin typeface="微软雅黑" panose="020B0503020204020204" charset="-122"/>
              <a:ea typeface="微软雅黑" panose="020B0503020204020204" charset="-122"/>
            </a:endParaRPr>
          </a:p>
        </p:txBody>
      </p:sp>
      <p:sp>
        <p:nvSpPr>
          <p:cNvPr id="12291" name="Title 2"/>
          <p:cNvSpPr>
            <a:spLocks noGrp="1"/>
          </p:cNvSpPr>
          <p:nvPr>
            <p:ph type="title"/>
          </p:nvPr>
        </p:nvSpPr>
        <p:spPr>
          <a:xfrm>
            <a:off x="329523" y="304843"/>
            <a:ext cx="7551002" cy="594122"/>
          </a:xfrm>
        </p:spPr>
        <p:txBody>
          <a:bodyPr>
            <a:normAutofit/>
          </a:bodyPr>
          <a:lstStyle/>
          <a:p>
            <a:pPr algn="ctr">
              <a:defRPr/>
            </a:pPr>
            <a:r>
              <a:rPr lang="en-US" altLang="zh-CN" sz="2900" b="1" dirty="0">
                <a:solidFill>
                  <a:srgbClr val="0000FF"/>
                </a:solidFill>
                <a:latin typeface="黑体" panose="02010609060101010101" pitchFamily="49" charset="-122"/>
                <a:ea typeface="黑体" panose="02010609060101010101" pitchFamily="49" charset="-122"/>
                <a:cs typeface="+mn-cs"/>
              </a:rPr>
              <a:t>4.2 </a:t>
            </a:r>
            <a:r>
              <a:rPr lang="zh-CN" altLang="en-US" sz="2900" b="1" dirty="0">
                <a:solidFill>
                  <a:srgbClr val="0000FF"/>
                </a:solidFill>
                <a:latin typeface="黑体" panose="02010609060101010101" pitchFamily="49" charset="-122"/>
                <a:ea typeface="黑体" panose="02010609060101010101" pitchFamily="49" charset="-122"/>
                <a:cs typeface="+mn-cs"/>
              </a:rPr>
              <a:t>识别租赁及租赁与服务</a:t>
            </a:r>
            <a:endParaRPr lang="en-GB" altLang="en-US" sz="2900" b="1" dirty="0">
              <a:solidFill>
                <a:srgbClr val="0000FF"/>
              </a:solidFill>
              <a:latin typeface="黑体" panose="02010609060101010101" pitchFamily="49" charset="-122"/>
              <a:ea typeface="黑体" panose="020106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74</a:t>
            </a:fld>
            <a:endParaRPr lang="en-GB"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175" y="620689"/>
            <a:ext cx="8411863" cy="4707974"/>
          </a:xfrm>
        </p:spPr>
        <p:txBody>
          <a:bodyPr/>
          <a:lstStyle/>
          <a:p>
            <a:pPr marL="171450" indent="-171450" eaLnBrk="1" fontAlgn="auto" hangingPunct="1">
              <a:spcBef>
                <a:spcPts val="450"/>
              </a:spcBef>
              <a:spcAft>
                <a:spcPts val="450"/>
              </a:spcAft>
              <a:buClrTx/>
              <a:buFont typeface="Arial" panose="020B0604020202020204" pitchFamily="34" charset="0"/>
              <a:buChar char="•"/>
            </a:pPr>
            <a:r>
              <a:rPr lang="zh-CN" altLang="en-US" sz="2800" b="1" dirty="0">
                <a:solidFill>
                  <a:srgbClr val="0000FF"/>
                </a:solidFill>
                <a:latin typeface="隶书" panose="02010509060101010101" pitchFamily="49" charset="-122"/>
                <a:ea typeface="隶书" panose="02010509060101010101" pitchFamily="49" charset="-122"/>
              </a:rPr>
              <a:t>新准则对租赁的定义</a:t>
            </a:r>
            <a:endParaRPr lang="en-US" altLang="zh-CN" sz="2800" b="1" dirty="0">
              <a:solidFill>
                <a:srgbClr val="0000FF"/>
              </a:solidFill>
              <a:latin typeface="隶书" panose="02010509060101010101" pitchFamily="49" charset="-122"/>
              <a:ea typeface="隶书" panose="02010509060101010101" pitchFamily="49" charset="-122"/>
            </a:endParaRPr>
          </a:p>
          <a:p>
            <a:pPr marL="571500" lvl="1" indent="-171450" eaLnBrk="1" fontAlgn="auto" hangingPunct="1">
              <a:spcBef>
                <a:spcPts val="450"/>
              </a:spcBef>
              <a:spcAft>
                <a:spcPts val="450"/>
              </a:spcAft>
              <a:buClrTx/>
              <a:buFont typeface="Arial" panose="020B0604020202020204" pitchFamily="34" charset="0"/>
              <a:buChar char="•"/>
            </a:pPr>
            <a:r>
              <a:rPr lang="zh-CN" altLang="zh-CN" sz="2000" b="1" kern="1200" dirty="0">
                <a:solidFill>
                  <a:schemeClr val="tx1">
                    <a:lumMod val="75000"/>
                  </a:schemeClr>
                </a:solidFill>
                <a:latin typeface="微软雅黑" panose="020B0503020204020204" charset="-122"/>
                <a:ea typeface="微软雅黑" panose="020B0503020204020204" charset="-122"/>
              </a:rPr>
              <a:t>租赁，是指在一定期间内，出租人将资产的使用权让与承租人以获取对价的合同。</a:t>
            </a:r>
            <a:endParaRPr lang="en-US" altLang="zh-CN" sz="2000" b="1" kern="1200" dirty="0">
              <a:solidFill>
                <a:schemeClr val="tx1">
                  <a:lumMod val="75000"/>
                </a:schemeClr>
              </a:solidFill>
              <a:latin typeface="微软雅黑" panose="020B0503020204020204" charset="-122"/>
              <a:ea typeface="微软雅黑" panose="020B0503020204020204" charset="-122"/>
            </a:endParaRPr>
          </a:p>
          <a:p>
            <a:pPr marL="571500" lvl="1" indent="-171450" eaLnBrk="1" fontAlgn="auto" hangingPunct="1">
              <a:spcBef>
                <a:spcPts val="450"/>
              </a:spcBef>
              <a:spcAft>
                <a:spcPts val="450"/>
              </a:spcAft>
              <a:buClrTx/>
              <a:buFont typeface="Arial" panose="020B0604020202020204" pitchFamily="34" charset="0"/>
              <a:buChar char="•"/>
            </a:pPr>
            <a:r>
              <a:rPr lang="zh-CN" altLang="zh-CN" sz="2000" b="1" kern="1200" dirty="0">
                <a:solidFill>
                  <a:schemeClr val="tx1">
                    <a:lumMod val="75000"/>
                  </a:schemeClr>
                </a:solidFill>
                <a:latin typeface="微软雅黑" panose="020B0503020204020204" charset="-122"/>
                <a:ea typeface="微软雅黑" panose="020B0503020204020204" charset="-122"/>
              </a:rPr>
              <a:t>如果合同让渡了在一定期间内</a:t>
            </a:r>
            <a:r>
              <a:rPr lang="zh-CN" altLang="zh-CN" sz="2000" b="1" kern="1200" dirty="0">
                <a:solidFill>
                  <a:srgbClr val="0000FF"/>
                </a:solidFill>
                <a:latin typeface="微软雅黑" panose="020B0503020204020204" charset="-122"/>
                <a:ea typeface="微软雅黑" panose="020B0503020204020204" charset="-122"/>
              </a:rPr>
              <a:t>控制</a:t>
            </a:r>
            <a:r>
              <a:rPr lang="zh-CN" altLang="zh-CN" sz="2000" b="1" kern="1200" dirty="0">
                <a:solidFill>
                  <a:schemeClr val="tx1">
                    <a:lumMod val="75000"/>
                  </a:schemeClr>
                </a:solidFill>
                <a:latin typeface="微软雅黑" panose="020B0503020204020204" charset="-122"/>
                <a:ea typeface="微软雅黑" panose="020B0503020204020204" charset="-122"/>
              </a:rPr>
              <a:t>一项或多项</a:t>
            </a:r>
            <a:r>
              <a:rPr lang="zh-CN" altLang="zh-CN" sz="2000" b="1" kern="1200" dirty="0">
                <a:solidFill>
                  <a:srgbClr val="0000FF"/>
                </a:solidFill>
                <a:latin typeface="微软雅黑" panose="020B0503020204020204" charset="-122"/>
                <a:ea typeface="微软雅黑" panose="020B0503020204020204" charset="-122"/>
              </a:rPr>
              <a:t>已识别资产</a:t>
            </a:r>
            <a:r>
              <a:rPr lang="zh-CN" altLang="zh-CN" sz="2000" b="1" kern="1200" dirty="0">
                <a:solidFill>
                  <a:schemeClr val="tx1">
                    <a:lumMod val="75000"/>
                  </a:schemeClr>
                </a:solidFill>
                <a:latin typeface="微软雅黑" panose="020B0503020204020204" charset="-122"/>
                <a:ea typeface="微软雅黑" panose="020B0503020204020204" charset="-122"/>
              </a:rPr>
              <a:t>使用的权利以换取对价，则该合同是租赁或者包含租赁。</a:t>
            </a:r>
            <a:endParaRPr lang="en-US" altLang="zh-CN" sz="2000" b="1" kern="1200" dirty="0">
              <a:solidFill>
                <a:schemeClr val="tx1">
                  <a:lumMod val="75000"/>
                </a:schemeClr>
              </a:solidFill>
              <a:latin typeface="微软雅黑" panose="020B0503020204020204" charset="-122"/>
              <a:ea typeface="微软雅黑" panose="020B0503020204020204" charset="-122"/>
            </a:endParaRPr>
          </a:p>
          <a:p>
            <a:pPr marL="571500" lvl="1" indent="-171450" eaLnBrk="1" fontAlgn="auto" hangingPunct="1">
              <a:spcBef>
                <a:spcPts val="450"/>
              </a:spcBef>
              <a:spcAft>
                <a:spcPts val="450"/>
              </a:spcAft>
              <a:buClrTx/>
              <a:buFont typeface="Arial" panose="020B0604020202020204" pitchFamily="34" charset="0"/>
              <a:buChar char="•"/>
            </a:pPr>
            <a:r>
              <a:rPr lang="zh-CN" altLang="en-US" sz="2000" b="1" kern="1200" dirty="0">
                <a:solidFill>
                  <a:schemeClr val="tx1">
                    <a:lumMod val="75000"/>
                  </a:schemeClr>
                </a:solidFill>
                <a:latin typeface="微软雅黑" panose="020B0503020204020204" charset="-122"/>
                <a:ea typeface="微软雅黑" panose="020B0503020204020204" charset="-122"/>
              </a:rPr>
              <a:t>根据以上定义，识别一合同是否为租赁，关键要看两点：</a:t>
            </a:r>
            <a:endParaRPr lang="en-US" altLang="zh-CN" sz="2000" b="1" kern="1200" dirty="0">
              <a:solidFill>
                <a:schemeClr val="tx1">
                  <a:lumMod val="75000"/>
                </a:schemeClr>
              </a:solidFill>
              <a:latin typeface="微软雅黑" panose="020B0503020204020204" charset="-122"/>
              <a:ea typeface="微软雅黑" panose="020B0503020204020204" charset="-122"/>
            </a:endParaRPr>
          </a:p>
          <a:p>
            <a:pPr marL="914400" lvl="2" indent="-171450" eaLnBrk="1" fontAlgn="auto" hangingPunct="1">
              <a:spcBef>
                <a:spcPts val="450"/>
              </a:spcBef>
              <a:spcAft>
                <a:spcPts val="450"/>
              </a:spcAft>
              <a:buClrTx/>
              <a:buFont typeface="Arial" panose="020B0604020202020204" pitchFamily="34" charset="0"/>
              <a:buChar char="•"/>
            </a:pPr>
            <a:r>
              <a:rPr lang="zh-CN" altLang="en-US" sz="2000" b="1" kern="1200" dirty="0">
                <a:solidFill>
                  <a:schemeClr val="tx1">
                    <a:lumMod val="75000"/>
                  </a:schemeClr>
                </a:solidFill>
                <a:latin typeface="微软雅黑" panose="020B0503020204020204" charset="-122"/>
                <a:ea typeface="微软雅黑" panose="020B0503020204020204" charset="-122"/>
                <a:cs typeface="+mn-cs"/>
              </a:rPr>
              <a:t>已识别的资产</a:t>
            </a:r>
            <a:endParaRPr lang="en-US" altLang="zh-CN" sz="2000" b="1" kern="1200" dirty="0">
              <a:solidFill>
                <a:schemeClr val="tx1">
                  <a:lumMod val="75000"/>
                </a:schemeClr>
              </a:solidFill>
              <a:latin typeface="微软雅黑" panose="020B0503020204020204" charset="-122"/>
              <a:ea typeface="微软雅黑" panose="020B0503020204020204" charset="-122"/>
              <a:cs typeface="+mn-cs"/>
            </a:endParaRPr>
          </a:p>
          <a:p>
            <a:pPr marL="914400" lvl="2" indent="-171450" eaLnBrk="1" fontAlgn="auto" hangingPunct="1">
              <a:spcBef>
                <a:spcPts val="450"/>
              </a:spcBef>
              <a:spcAft>
                <a:spcPts val="450"/>
              </a:spcAft>
              <a:buClrTx/>
              <a:buFont typeface="Arial" panose="020B0604020202020204" pitchFamily="34" charset="0"/>
              <a:buChar char="•"/>
            </a:pPr>
            <a:r>
              <a:rPr lang="zh-CN" altLang="en-US" sz="2000" b="1" kern="1200" dirty="0">
                <a:solidFill>
                  <a:schemeClr val="tx1">
                    <a:lumMod val="75000"/>
                  </a:schemeClr>
                </a:solidFill>
                <a:latin typeface="微软雅黑" panose="020B0503020204020204" charset="-122"/>
                <a:ea typeface="微软雅黑" panose="020B0503020204020204" charset="-122"/>
                <a:cs typeface="+mn-cs"/>
              </a:rPr>
              <a:t>承租方对资产的使用拥有控制权</a:t>
            </a:r>
            <a:endParaRPr lang="en-US" altLang="zh-CN" sz="2000" b="1" kern="1200" dirty="0">
              <a:solidFill>
                <a:schemeClr val="tx1">
                  <a:lumMod val="75000"/>
                </a:schemeClr>
              </a:solidFill>
              <a:latin typeface="微软雅黑" panose="020B0503020204020204" charset="-122"/>
              <a:ea typeface="微软雅黑" panose="020B0503020204020204"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75</a:t>
            </a:fld>
            <a:endParaRPr lang="en-GB"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a:xfrm>
            <a:off x="286451" y="362956"/>
            <a:ext cx="7551002" cy="594122"/>
          </a:xfrm>
        </p:spPr>
        <p:txBody>
          <a:bodyPr>
            <a:normAutofit/>
          </a:bodyPr>
          <a:lstStyle/>
          <a:p>
            <a:r>
              <a:rPr lang="zh-CN" altLang="en-US" sz="2800" b="1" dirty="0">
                <a:solidFill>
                  <a:srgbClr val="0000FF"/>
                </a:solidFill>
                <a:latin typeface="隶书" panose="02010509060101010101" pitchFamily="49" charset="-122"/>
                <a:ea typeface="隶书" panose="02010509060101010101" pitchFamily="49" charset="-122"/>
                <a:cs typeface="+mn-cs"/>
              </a:rPr>
              <a:t>确定是否租赁的主要依据</a:t>
            </a: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76</a:t>
            </a:fld>
            <a:endParaRPr lang="en-GB" altLang="en-US">
              <a:solidFill>
                <a:srgbClr val="FFFFFF"/>
              </a:solidFill>
            </a:endParaRPr>
          </a:p>
        </p:txBody>
      </p:sp>
      <p:graphicFrame>
        <p:nvGraphicFramePr>
          <p:cNvPr id="6" name="Content Placeholder 4"/>
          <p:cNvGraphicFramePr/>
          <p:nvPr/>
        </p:nvGraphicFramePr>
        <p:xfrm>
          <a:off x="285752" y="1268760"/>
          <a:ext cx="770773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对话气泡: 圆角矩形 2"/>
          <p:cNvSpPr/>
          <p:nvPr/>
        </p:nvSpPr>
        <p:spPr>
          <a:xfrm>
            <a:off x="179512" y="5119333"/>
            <a:ext cx="2716823" cy="1341743"/>
          </a:xfrm>
          <a:prstGeom prst="wedgeRoundRectCallout">
            <a:avLst>
              <a:gd name="adj1" fmla="val 75315"/>
              <a:gd name="adj2" fmla="val -47898"/>
              <a:gd name="adj3" fmla="val 16667"/>
            </a:avLst>
          </a:prstGeom>
          <a:solidFill>
            <a:srgbClr val="00B050"/>
          </a:solidFill>
          <a:ln w="12700" cap="flat" cmpd="sng" algn="ctr">
            <a:solidFill>
              <a:srgbClr val="5B9BD5">
                <a:shade val="50000"/>
              </a:srgbClr>
            </a:solidFill>
            <a:prstDash val="solid"/>
            <a:miter lim="800000"/>
          </a:ln>
          <a:effectLst/>
        </p:spPr>
        <p:txBody>
          <a:bodyPr rtlCol="0" anchor="ctr"/>
          <a:lstStyle/>
          <a:p>
            <a:pPr algn="ctr" defTabSz="685800" eaLnBrk="1" fontAlgn="auto" hangingPunct="1">
              <a:spcBef>
                <a:spcPts val="0"/>
              </a:spcBef>
              <a:spcAft>
                <a:spcPts val="0"/>
              </a:spcAft>
              <a:defRPr/>
            </a:pPr>
            <a:r>
              <a:rPr kumimoji="0" lang="zh-CN" altLang="en-US" sz="1800" kern="0" dirty="0">
                <a:solidFill>
                  <a:prstClr val="white"/>
                </a:solidFill>
                <a:latin typeface="微软雅黑" panose="020B0503020204020204" charset="-122"/>
                <a:ea typeface="微软雅黑" panose="020B0503020204020204" charset="-122"/>
              </a:rPr>
              <a:t>新概念框架，新收入、合并财务报表和租赁准则都试图在“</a:t>
            </a:r>
            <a:r>
              <a:rPr kumimoji="0" lang="zh-CN" altLang="en-US" sz="1800" b="1" u="sng" kern="0" dirty="0">
                <a:solidFill>
                  <a:prstClr val="white"/>
                </a:solidFill>
                <a:latin typeface="微软雅黑" panose="020B0503020204020204" charset="-122"/>
                <a:ea typeface="微软雅黑" panose="020B0503020204020204" charset="-122"/>
              </a:rPr>
              <a:t>控制</a:t>
            </a:r>
            <a:r>
              <a:rPr kumimoji="0" lang="zh-CN" altLang="en-US" sz="1800" kern="0" dirty="0">
                <a:solidFill>
                  <a:prstClr val="white"/>
                </a:solidFill>
                <a:latin typeface="微软雅黑" panose="020B0503020204020204" charset="-122"/>
                <a:ea typeface="微软雅黑" panose="020B0503020204020204" charset="-122"/>
              </a:rPr>
              <a:t>”的基本理念上保持一致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a:xfrm>
            <a:off x="185073" y="368935"/>
            <a:ext cx="8719847" cy="594122"/>
          </a:xfrm>
        </p:spPr>
        <p:txBody>
          <a:bodyPr>
            <a:normAutofit fontScale="90000"/>
          </a:bodyPr>
          <a:lstStyle/>
          <a:p>
            <a:r>
              <a:rPr lang="zh-CN" altLang="en-US" sz="2800" b="1" dirty="0">
                <a:solidFill>
                  <a:srgbClr val="0000FF"/>
                </a:solidFill>
                <a:latin typeface="隶书" panose="02010509060101010101" pitchFamily="49" charset="-122"/>
                <a:ea typeface="隶书" panose="02010509060101010101" pitchFamily="49" charset="-122"/>
                <a:cs typeface="+mn-cs"/>
              </a:rPr>
              <a:t>是否租赁（一）：已识别的资产（</a:t>
            </a:r>
            <a:r>
              <a:rPr lang="en-US" altLang="zh-CN" sz="2800" b="1" dirty="0">
                <a:solidFill>
                  <a:srgbClr val="0000FF"/>
                </a:solidFill>
                <a:latin typeface="隶书" panose="02010509060101010101" pitchFamily="49" charset="-122"/>
                <a:ea typeface="隶书" panose="02010509060101010101" pitchFamily="49" charset="-122"/>
                <a:cs typeface="+mn-cs"/>
              </a:rPr>
              <a:t>1</a:t>
            </a:r>
            <a:r>
              <a:rPr lang="zh-CN" altLang="en-US" sz="2800" b="1" dirty="0">
                <a:solidFill>
                  <a:srgbClr val="0000FF"/>
                </a:solidFill>
                <a:latin typeface="隶书" panose="02010509060101010101" pitchFamily="49" charset="-122"/>
                <a:ea typeface="隶书" panose="02010509060101010101" pitchFamily="49" charset="-122"/>
                <a:cs typeface="+mn-cs"/>
              </a:rPr>
              <a:t>）：明确或非明确已识别</a:t>
            </a:r>
            <a:endParaRPr lang="en-GB" altLang="en-US" sz="2800" b="1" dirty="0">
              <a:solidFill>
                <a:srgbClr val="0000FF"/>
              </a:solidFill>
              <a:latin typeface="隶书" panose="02010509060101010101" pitchFamily="49" charset="-122"/>
              <a:ea typeface="隶书" panose="020105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77</a:t>
            </a:fld>
            <a:endParaRPr lang="en-GB" altLang="en-US">
              <a:solidFill>
                <a:srgbClr val="FFFFFF"/>
              </a:solidFill>
            </a:endParaRPr>
          </a:p>
        </p:txBody>
      </p:sp>
      <p:sp>
        <p:nvSpPr>
          <p:cNvPr id="9" name="TextBox 3"/>
          <p:cNvSpPr txBox="1"/>
          <p:nvPr/>
        </p:nvSpPr>
        <p:spPr>
          <a:xfrm>
            <a:off x="3815916" y="1973870"/>
            <a:ext cx="2484276" cy="461665"/>
          </a:xfrm>
          <a:prstGeom prst="rect">
            <a:avLst/>
          </a:prstGeom>
          <a:noFill/>
        </p:spPr>
        <p:txBody>
          <a:bodyPr wrap="square" rtlCol="0">
            <a:spAutoFit/>
          </a:bodyPr>
          <a:lstStyle/>
          <a:p>
            <a:pPr defTabSz="685800"/>
            <a:r>
              <a:rPr lang="en-GB" b="1" dirty="0">
                <a:solidFill>
                  <a:srgbClr val="4184A9"/>
                </a:solidFill>
                <a:latin typeface="微软雅黑" panose="020B0503020204020204" charset="-122"/>
                <a:ea typeface="微软雅黑" panose="020B0503020204020204" charset="-122"/>
              </a:rPr>
              <a:t> </a:t>
            </a:r>
            <a:r>
              <a:rPr lang="zh-CN" altLang="en-US" b="1" dirty="0">
                <a:solidFill>
                  <a:srgbClr val="5B9BD5">
                    <a:lumMod val="50000"/>
                  </a:srgbClr>
                </a:solidFill>
                <a:latin typeface="微软雅黑" panose="020B0503020204020204" charset="-122"/>
                <a:ea typeface="微软雅黑" panose="020B0503020204020204" charset="-122"/>
              </a:rPr>
              <a:t>已识别</a:t>
            </a:r>
            <a:endParaRPr lang="en-GB" b="1" dirty="0">
              <a:solidFill>
                <a:srgbClr val="5B9BD5">
                  <a:lumMod val="50000"/>
                </a:srgbClr>
              </a:solidFill>
              <a:latin typeface="微软雅黑" panose="020B0503020204020204" charset="-122"/>
              <a:ea typeface="微软雅黑" panose="020B0503020204020204" charset="-122"/>
            </a:endParaRPr>
          </a:p>
        </p:txBody>
      </p:sp>
      <p:sp>
        <p:nvSpPr>
          <p:cNvPr id="11" name="Rectangle 7"/>
          <p:cNvSpPr/>
          <p:nvPr/>
        </p:nvSpPr>
        <p:spPr>
          <a:xfrm>
            <a:off x="1223628" y="2834934"/>
            <a:ext cx="2754306" cy="918102"/>
          </a:xfrm>
          <a:prstGeom prst="rect">
            <a:avLst/>
          </a:prstGeom>
          <a:solidFill>
            <a:srgbClr val="C00000">
              <a:alpha val="90000"/>
            </a:srgbClr>
          </a:solidFill>
          <a:ln w="12700" cap="flat" cmpd="sng" algn="ctr">
            <a:noFill/>
            <a:prstDash val="solid"/>
            <a:miter lim="800000"/>
          </a:ln>
          <a:effectLst/>
        </p:spPr>
        <p:txBody>
          <a:bodyPr spcFirstLastPara="0" vert="horz" wrap="square" lIns="106681" tIns="68589" rIns="68589" bIns="68591" numCol="1" spcCol="1270" rtlCol="0" anchor="ctr" anchorCtr="0">
            <a:noAutofit/>
          </a:bodyPr>
          <a:lstStyle/>
          <a:p>
            <a:pPr algn="ctr" defTabSz="454660" eaLnBrk="1" fontAlgn="auto" hangingPunct="1">
              <a:lnSpc>
                <a:spcPct val="90000"/>
              </a:lnSpc>
              <a:spcBef>
                <a:spcPts val="0"/>
              </a:spcBef>
              <a:spcAft>
                <a:spcPct val="15000"/>
              </a:spcAft>
              <a:defRPr/>
            </a:pPr>
            <a:r>
              <a:rPr kumimoji="0" lang="zh-CN" altLang="en-US" sz="1800" b="1" kern="0" dirty="0">
                <a:solidFill>
                  <a:srgbClr val="FFFFFF"/>
                </a:solidFill>
                <a:latin typeface="微软雅黑" panose="020B0503020204020204" charset="-122"/>
                <a:ea typeface="微软雅黑" panose="020B0503020204020204" charset="-122"/>
              </a:rPr>
              <a:t>明确已识别</a:t>
            </a:r>
            <a:endParaRPr kumimoji="0" lang="en-GB" sz="1800" b="1" i="1" kern="0" dirty="0">
              <a:solidFill>
                <a:srgbClr val="FFFFFF"/>
              </a:solidFill>
              <a:latin typeface="微软雅黑" panose="020B0503020204020204" charset="-122"/>
              <a:ea typeface="微软雅黑" panose="020B0503020204020204" charset="-122"/>
            </a:endParaRPr>
          </a:p>
        </p:txBody>
      </p:sp>
      <p:sp>
        <p:nvSpPr>
          <p:cNvPr id="13" name="Rectangle 10"/>
          <p:cNvSpPr/>
          <p:nvPr/>
        </p:nvSpPr>
        <p:spPr>
          <a:xfrm>
            <a:off x="1218791" y="4185084"/>
            <a:ext cx="2754306" cy="1080120"/>
          </a:xfrm>
          <a:prstGeom prst="rect">
            <a:avLst/>
          </a:prstGeom>
          <a:solidFill>
            <a:srgbClr val="0070C0">
              <a:alpha val="90000"/>
            </a:srgbClr>
          </a:solidFill>
          <a:ln w="12700" cap="flat" cmpd="sng" algn="ctr">
            <a:noFill/>
            <a:prstDash val="solid"/>
            <a:miter lim="800000"/>
          </a:ln>
          <a:effectLst/>
        </p:spPr>
        <p:txBody>
          <a:bodyPr spcFirstLastPara="0" vert="horz" wrap="square" lIns="106681" tIns="68589" rIns="68589" bIns="68591" numCol="1" spcCol="1270" rtlCol="0" anchor="ctr" anchorCtr="0">
            <a:noAutofit/>
          </a:bodyPr>
          <a:lstStyle/>
          <a:p>
            <a:pPr algn="ctr" defTabSz="454660" eaLnBrk="1" fontAlgn="auto" hangingPunct="1">
              <a:lnSpc>
                <a:spcPct val="90000"/>
              </a:lnSpc>
              <a:spcBef>
                <a:spcPts val="0"/>
              </a:spcBef>
              <a:spcAft>
                <a:spcPct val="15000"/>
              </a:spcAft>
              <a:defRPr/>
            </a:pPr>
            <a:r>
              <a:rPr kumimoji="0" lang="zh-CN" altLang="en-US" sz="1800" b="1" kern="0" dirty="0">
                <a:solidFill>
                  <a:srgbClr val="FFFFFF"/>
                </a:solidFill>
                <a:latin typeface="微软雅黑" panose="020B0503020204020204" charset="-122"/>
                <a:ea typeface="微软雅黑" panose="020B0503020204020204" charset="-122"/>
              </a:rPr>
              <a:t>非明确已识别</a:t>
            </a:r>
            <a:endParaRPr kumimoji="0" lang="en-GB" sz="1800" b="1" i="1" kern="0" dirty="0">
              <a:solidFill>
                <a:srgbClr val="FFFFFF"/>
              </a:solidFill>
              <a:latin typeface="微软雅黑" panose="020B0503020204020204" charset="-122"/>
              <a:ea typeface="微软雅黑" panose="020B0503020204020204" charset="-122"/>
            </a:endParaRPr>
          </a:p>
        </p:txBody>
      </p:sp>
      <p:sp>
        <p:nvSpPr>
          <p:cNvPr id="14" name="Rectangle 11"/>
          <p:cNvSpPr/>
          <p:nvPr/>
        </p:nvSpPr>
        <p:spPr>
          <a:xfrm>
            <a:off x="5058054" y="2834934"/>
            <a:ext cx="2754306" cy="918102"/>
          </a:xfrm>
          <a:prstGeom prst="rect">
            <a:avLst/>
          </a:prstGeom>
          <a:noFill/>
          <a:ln w="28575" cap="flat" cmpd="sng" algn="ctr">
            <a:solidFill>
              <a:srgbClr val="5B9BD5">
                <a:lumMod val="50000"/>
              </a:srgbClr>
            </a:solidFill>
            <a:prstDash val="solid"/>
            <a:miter lim="800000"/>
          </a:ln>
          <a:effectLst/>
        </p:spPr>
        <p:txBody>
          <a:bodyPr spcFirstLastPara="0" vert="horz" wrap="square" lIns="106681" tIns="68589" rIns="68589" bIns="68591" numCol="1" spcCol="1270" rtlCol="0" anchor="ctr" anchorCtr="0">
            <a:noAutofit/>
          </a:bodyPr>
          <a:lstStyle/>
          <a:p>
            <a:pPr algn="ctr" defTabSz="454660" eaLnBrk="1" fontAlgn="auto" hangingPunct="1">
              <a:lnSpc>
                <a:spcPct val="90000"/>
              </a:lnSpc>
              <a:spcBef>
                <a:spcPts val="0"/>
              </a:spcBef>
              <a:spcAft>
                <a:spcPct val="15000"/>
              </a:spcAft>
              <a:defRPr/>
            </a:pPr>
            <a:r>
              <a:rPr kumimoji="0" lang="zh-CN" altLang="en-US" sz="1800" b="1" kern="0" dirty="0">
                <a:solidFill>
                  <a:srgbClr val="C00000"/>
                </a:solidFill>
                <a:latin typeface="微软雅黑" panose="020B0503020204020204" charset="-122"/>
                <a:ea typeface="微软雅黑" panose="020B0503020204020204" charset="-122"/>
              </a:rPr>
              <a:t>如</a:t>
            </a:r>
            <a:r>
              <a:rPr kumimoji="0" lang="en-GB" sz="1800" b="1" kern="0" dirty="0">
                <a:solidFill>
                  <a:srgbClr val="C00000"/>
                </a:solidFill>
                <a:latin typeface="微软雅黑" panose="020B0503020204020204" charset="-122"/>
                <a:ea typeface="微软雅黑" panose="020B0503020204020204" charset="-122"/>
              </a:rPr>
              <a:t>: </a:t>
            </a:r>
            <a:r>
              <a:rPr kumimoji="0" lang="zh-CN" altLang="en-US" sz="1800" b="1" kern="0" dirty="0">
                <a:solidFill>
                  <a:srgbClr val="C00000"/>
                </a:solidFill>
                <a:latin typeface="微软雅黑" panose="020B0503020204020204" charset="-122"/>
                <a:ea typeface="微软雅黑" panose="020B0503020204020204" charset="-122"/>
              </a:rPr>
              <a:t>已识别的资产编号</a:t>
            </a:r>
            <a:endParaRPr kumimoji="0" lang="en-GB" sz="1800" b="1" i="1" kern="0" dirty="0">
              <a:solidFill>
                <a:srgbClr val="C00000"/>
              </a:solidFill>
              <a:latin typeface="微软雅黑" panose="020B0503020204020204" charset="-122"/>
              <a:ea typeface="微软雅黑" panose="020B0503020204020204" charset="-122"/>
            </a:endParaRPr>
          </a:p>
        </p:txBody>
      </p:sp>
      <p:sp>
        <p:nvSpPr>
          <p:cNvPr id="15" name="Rectangle 12"/>
          <p:cNvSpPr/>
          <p:nvPr/>
        </p:nvSpPr>
        <p:spPr>
          <a:xfrm>
            <a:off x="5062184" y="4185084"/>
            <a:ext cx="2754306" cy="1080120"/>
          </a:xfrm>
          <a:prstGeom prst="rect">
            <a:avLst/>
          </a:prstGeom>
          <a:noFill/>
          <a:ln w="28575" cap="flat" cmpd="sng" algn="ctr">
            <a:solidFill>
              <a:srgbClr val="5B9BD5">
                <a:lumMod val="50000"/>
              </a:srgbClr>
            </a:solidFill>
            <a:prstDash val="solid"/>
            <a:miter lim="800000"/>
          </a:ln>
          <a:effectLst/>
        </p:spPr>
        <p:txBody>
          <a:bodyPr spcFirstLastPara="0" vert="horz" wrap="square" lIns="106681" tIns="68589" rIns="68589" bIns="68591" numCol="1" spcCol="1270" rtlCol="0" anchor="ctr" anchorCtr="0">
            <a:noAutofit/>
          </a:bodyPr>
          <a:lstStyle/>
          <a:p>
            <a:pPr algn="ctr" defTabSz="454660" eaLnBrk="1" fontAlgn="auto" hangingPunct="1">
              <a:lnSpc>
                <a:spcPct val="90000"/>
              </a:lnSpc>
              <a:spcBef>
                <a:spcPts val="0"/>
              </a:spcBef>
              <a:spcAft>
                <a:spcPct val="15000"/>
              </a:spcAft>
              <a:defRPr/>
            </a:pPr>
            <a:r>
              <a:rPr kumimoji="0" lang="zh-CN" altLang="en-US" sz="1800" b="1" kern="0" dirty="0">
                <a:solidFill>
                  <a:srgbClr val="0070C0"/>
                </a:solidFill>
                <a:latin typeface="微软雅黑" panose="020B0503020204020204" charset="-122"/>
                <a:ea typeface="微软雅黑" panose="020B0503020204020204" charset="-122"/>
              </a:rPr>
              <a:t>如</a:t>
            </a:r>
            <a:r>
              <a:rPr kumimoji="0" lang="en-GB" sz="1800" b="1" kern="0" dirty="0">
                <a:solidFill>
                  <a:srgbClr val="0070C0"/>
                </a:solidFill>
                <a:latin typeface="微软雅黑" panose="020B0503020204020204" charset="-122"/>
                <a:ea typeface="微软雅黑" panose="020B0503020204020204" charset="-122"/>
              </a:rPr>
              <a:t>: </a:t>
            </a:r>
            <a:r>
              <a:rPr kumimoji="0" lang="zh-CN" altLang="en-US" sz="1800" b="1" kern="0" dirty="0">
                <a:solidFill>
                  <a:srgbClr val="0070C0"/>
                </a:solidFill>
                <a:latin typeface="微软雅黑" panose="020B0503020204020204" charset="-122"/>
                <a:ea typeface="微软雅黑" panose="020B0503020204020204" charset="-122"/>
              </a:rPr>
              <a:t>仅有一个资产可用于满足合同条款</a:t>
            </a:r>
            <a:endParaRPr kumimoji="0" lang="en-GB" sz="1800" b="1" i="1" kern="0" dirty="0">
              <a:solidFill>
                <a:srgbClr val="0070C0"/>
              </a:solidFill>
              <a:latin typeface="微软雅黑" panose="020B0503020204020204" charset="-122"/>
              <a:ea typeface="微软雅黑" panose="020B0503020204020204" charset="-122"/>
            </a:endParaRPr>
          </a:p>
        </p:txBody>
      </p:sp>
      <p:sp>
        <p:nvSpPr>
          <p:cNvPr id="16" name="Right Arrow 8"/>
          <p:cNvSpPr/>
          <p:nvPr/>
        </p:nvSpPr>
        <p:spPr>
          <a:xfrm>
            <a:off x="4085946" y="3158970"/>
            <a:ext cx="918102" cy="270030"/>
          </a:xfrm>
          <a:prstGeom prst="rightArrow">
            <a:avLst/>
          </a:prstGeom>
          <a:solidFill>
            <a:srgbClr val="C00000">
              <a:alpha val="90000"/>
            </a:srgbClr>
          </a:solidFill>
          <a:ln w="12700" cap="flat" cmpd="sng" algn="ctr">
            <a:noFill/>
            <a:prstDash val="solid"/>
            <a:miter lim="800000"/>
          </a:ln>
          <a:effectLst/>
        </p:spPr>
        <p:txBody>
          <a:bodyPr spcFirstLastPara="0" vert="horz" wrap="square" lIns="106681" tIns="68589" rIns="68589" bIns="68591" numCol="1" spcCol="1270" rtlCol="0" anchor="ctr" anchorCtr="0">
            <a:noAutofit/>
          </a:bodyPr>
          <a:lstStyle/>
          <a:p>
            <a:pPr marL="109855" indent="-109855" algn="ctr" defTabSz="454660" eaLnBrk="1" fontAlgn="auto" hangingPunct="1">
              <a:lnSpc>
                <a:spcPct val="90000"/>
              </a:lnSpc>
              <a:spcBef>
                <a:spcPts val="0"/>
              </a:spcBef>
              <a:spcAft>
                <a:spcPct val="15000"/>
              </a:spcAft>
              <a:buFontTx/>
              <a:buChar char="•"/>
              <a:defRPr/>
            </a:pPr>
            <a:endParaRPr kumimoji="0" lang="en-GB" sz="1275" kern="0" dirty="0">
              <a:solidFill>
                <a:srgbClr val="5F6062">
                  <a:hueOff val="0"/>
                  <a:satOff val="0"/>
                  <a:lumOff val="0"/>
                  <a:alphaOff val="0"/>
                </a:srgbClr>
              </a:solidFill>
              <a:latin typeface="微软雅黑" panose="020B0503020204020204" charset="-122"/>
              <a:ea typeface="微软雅黑" panose="020B0503020204020204" charset="-122"/>
            </a:endParaRPr>
          </a:p>
        </p:txBody>
      </p:sp>
      <p:sp>
        <p:nvSpPr>
          <p:cNvPr id="17" name="Right Arrow 14"/>
          <p:cNvSpPr/>
          <p:nvPr/>
        </p:nvSpPr>
        <p:spPr>
          <a:xfrm>
            <a:off x="4049372" y="4590129"/>
            <a:ext cx="918102" cy="270030"/>
          </a:xfrm>
          <a:prstGeom prst="rightArrow">
            <a:avLst/>
          </a:prstGeom>
          <a:solidFill>
            <a:srgbClr val="0070C0">
              <a:alpha val="90000"/>
            </a:srgbClr>
          </a:solidFill>
          <a:ln w="12700" cap="flat" cmpd="sng" algn="ctr">
            <a:noFill/>
            <a:prstDash val="solid"/>
            <a:miter lim="800000"/>
          </a:ln>
          <a:effectLst/>
        </p:spPr>
        <p:txBody>
          <a:bodyPr spcFirstLastPara="0" vert="horz" wrap="square" lIns="106681" tIns="68589" rIns="68589" bIns="68591" numCol="1" spcCol="1270" rtlCol="0" anchor="ctr" anchorCtr="0">
            <a:noAutofit/>
          </a:bodyPr>
          <a:lstStyle/>
          <a:p>
            <a:pPr marL="109855" indent="-109855" algn="ctr" defTabSz="454660" eaLnBrk="1" fontAlgn="auto" hangingPunct="1">
              <a:lnSpc>
                <a:spcPct val="90000"/>
              </a:lnSpc>
              <a:spcBef>
                <a:spcPts val="0"/>
              </a:spcBef>
              <a:spcAft>
                <a:spcPct val="15000"/>
              </a:spcAft>
              <a:buFontTx/>
              <a:buChar char="•"/>
              <a:defRPr/>
            </a:pPr>
            <a:endParaRPr kumimoji="0" lang="en-GB" sz="1275" kern="0" dirty="0">
              <a:solidFill>
                <a:srgbClr val="5F6062">
                  <a:hueOff val="0"/>
                  <a:satOff val="0"/>
                  <a:lumOff val="0"/>
                  <a:alphaOff val="0"/>
                </a:srgbClr>
              </a:solidFill>
              <a:latin typeface="微软雅黑" panose="020B0503020204020204" charset="-122"/>
              <a:ea typeface="微软雅黑" panose="020B0503020204020204" charset="-122"/>
            </a:endParaRPr>
          </a:p>
        </p:txBody>
      </p:sp>
      <p:sp>
        <p:nvSpPr>
          <p:cNvPr id="18" name="TextBox 9"/>
          <p:cNvSpPr txBox="1"/>
          <p:nvPr/>
        </p:nvSpPr>
        <p:spPr>
          <a:xfrm>
            <a:off x="2365233" y="3805138"/>
            <a:ext cx="486054" cy="300082"/>
          </a:xfrm>
          <a:prstGeom prst="rect">
            <a:avLst/>
          </a:prstGeom>
          <a:noFill/>
        </p:spPr>
        <p:txBody>
          <a:bodyPr wrap="square" rtlCol="0">
            <a:spAutoFit/>
          </a:bodyPr>
          <a:lstStyle/>
          <a:p>
            <a:pPr defTabSz="685800"/>
            <a:r>
              <a:rPr lang="zh-CN" altLang="en-US" sz="1350" b="1" dirty="0">
                <a:solidFill>
                  <a:srgbClr val="5B9BD5">
                    <a:lumMod val="50000"/>
                  </a:srgbClr>
                </a:solidFill>
                <a:latin typeface="微软雅黑" panose="020B0503020204020204" charset="-122"/>
                <a:ea typeface="微软雅黑" panose="020B0503020204020204" charset="-122"/>
              </a:rPr>
              <a:t>或</a:t>
            </a:r>
            <a:endParaRPr lang="en-GB" sz="1350" b="1" dirty="0">
              <a:solidFill>
                <a:srgbClr val="5B9BD5">
                  <a:lumMod val="50000"/>
                </a:srgbClr>
              </a:solidFill>
              <a:latin typeface="微软雅黑" panose="020B0503020204020204" charset="-122"/>
              <a:ea typeface="微软雅黑" panose="020B0503020204020204"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Title 2"/>
          <p:cNvSpPr>
            <a:spLocks noGrp="1"/>
          </p:cNvSpPr>
          <p:nvPr>
            <p:ph type="title"/>
          </p:nvPr>
        </p:nvSpPr>
        <p:spPr>
          <a:xfrm>
            <a:off x="251520" y="359224"/>
            <a:ext cx="8712968" cy="594122"/>
          </a:xfrm>
        </p:spPr>
        <p:txBody>
          <a:bodyPr>
            <a:normAutofit fontScale="90000"/>
          </a:bodyPr>
          <a:lstStyle/>
          <a:p>
            <a:r>
              <a:rPr lang="zh-CN" altLang="en-US" sz="2800" b="1" dirty="0">
                <a:solidFill>
                  <a:srgbClr val="0000FF"/>
                </a:solidFill>
                <a:latin typeface="隶书" panose="02010509060101010101" pitchFamily="49" charset="-122"/>
                <a:ea typeface="隶书" panose="02010509060101010101" pitchFamily="49" charset="-122"/>
                <a:cs typeface="+mn-cs"/>
              </a:rPr>
              <a:t>是否租赁（一）：已识别的资产（</a:t>
            </a:r>
            <a:r>
              <a:rPr lang="en-US" altLang="zh-CN" sz="2800" b="1" dirty="0">
                <a:solidFill>
                  <a:srgbClr val="0000FF"/>
                </a:solidFill>
                <a:latin typeface="隶书" panose="02010509060101010101" pitchFamily="49" charset="-122"/>
                <a:ea typeface="隶书" panose="02010509060101010101" pitchFamily="49" charset="-122"/>
                <a:cs typeface="+mn-cs"/>
              </a:rPr>
              <a:t>2</a:t>
            </a:r>
            <a:r>
              <a:rPr lang="zh-CN" altLang="en-US" sz="2800" b="1" dirty="0">
                <a:solidFill>
                  <a:srgbClr val="0000FF"/>
                </a:solidFill>
                <a:latin typeface="隶书" panose="02010509060101010101" pitchFamily="49" charset="-122"/>
                <a:ea typeface="隶书" panose="02010509060101010101" pitchFamily="49" charset="-122"/>
                <a:cs typeface="+mn-cs"/>
              </a:rPr>
              <a:t>）：有实际意义的替换权</a:t>
            </a:r>
            <a:endParaRPr lang="en-GB" altLang="en-US" sz="2800" b="1" dirty="0">
              <a:solidFill>
                <a:srgbClr val="0000FF"/>
              </a:solidFill>
              <a:latin typeface="隶书" panose="02010509060101010101" pitchFamily="49" charset="-122"/>
              <a:ea typeface="隶书" panose="020105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78</a:t>
            </a:fld>
            <a:endParaRPr lang="en-GB" altLang="en-US">
              <a:solidFill>
                <a:srgbClr val="FFFFFF"/>
              </a:solidFill>
            </a:endParaRPr>
          </a:p>
        </p:txBody>
      </p:sp>
      <p:sp>
        <p:nvSpPr>
          <p:cNvPr id="6" name="TextBox 2"/>
          <p:cNvSpPr txBox="1"/>
          <p:nvPr/>
        </p:nvSpPr>
        <p:spPr>
          <a:xfrm>
            <a:off x="685800" y="1290402"/>
            <a:ext cx="7734300" cy="738664"/>
          </a:xfrm>
          <a:prstGeom prst="rect">
            <a:avLst/>
          </a:prstGeom>
          <a:noFill/>
        </p:spPr>
        <p:txBody>
          <a:bodyPr wrap="square" rtlCol="0">
            <a:spAutoFit/>
          </a:bodyPr>
          <a:lstStyle/>
          <a:p>
            <a:pPr defTabSz="685800"/>
            <a:r>
              <a:rPr lang="zh-CN" altLang="en-US" sz="2100" dirty="0">
                <a:solidFill>
                  <a:prstClr val="black"/>
                </a:solidFill>
                <a:latin typeface="微软雅黑" panose="020B0503020204020204" charset="-122"/>
                <a:ea typeface="微软雅黑" panose="020B0503020204020204" charset="-122"/>
              </a:rPr>
              <a:t>若资产提供方具有实际意义的资产替换权</a:t>
            </a:r>
            <a:r>
              <a:rPr lang="en-GB" altLang="zh-CN" sz="2100" b="1" dirty="0">
                <a:solidFill>
                  <a:srgbClr val="5B9BD5">
                    <a:lumMod val="50000"/>
                  </a:srgbClr>
                </a:solidFill>
                <a:latin typeface="微软雅黑" panose="020B0503020204020204" charset="-122"/>
                <a:ea typeface="微软雅黑" panose="020B0503020204020204" charset="-122"/>
              </a:rPr>
              <a:t>substantive right to substitute</a:t>
            </a:r>
            <a:r>
              <a:rPr lang="en-GB" altLang="zh-CN" sz="2100" dirty="0">
                <a:solidFill>
                  <a:srgbClr val="5B9BD5">
                    <a:lumMod val="50000"/>
                  </a:srgbClr>
                </a:solidFill>
                <a:latin typeface="微软雅黑" panose="020B0503020204020204" charset="-122"/>
                <a:ea typeface="微软雅黑" panose="020B0503020204020204" charset="-122"/>
              </a:rPr>
              <a:t> </a:t>
            </a:r>
            <a:r>
              <a:rPr lang="zh-CN" altLang="en-US" sz="2100" dirty="0">
                <a:solidFill>
                  <a:prstClr val="black"/>
                </a:solidFill>
                <a:latin typeface="微软雅黑" panose="020B0503020204020204" charset="-122"/>
                <a:ea typeface="微软雅黑" panose="020B0503020204020204" charset="-122"/>
              </a:rPr>
              <a:t>，则没有已识别的资产，也没有租赁</a:t>
            </a:r>
            <a:endParaRPr lang="en-GB" sz="2100" dirty="0">
              <a:solidFill>
                <a:prstClr val="black"/>
              </a:solidFill>
              <a:latin typeface="微软雅黑" panose="020B0503020204020204" charset="-122"/>
              <a:ea typeface="微软雅黑" panose="020B0503020204020204" charset="-122"/>
            </a:endParaRPr>
          </a:p>
        </p:txBody>
      </p:sp>
      <p:sp>
        <p:nvSpPr>
          <p:cNvPr id="7" name="Rectangle 7"/>
          <p:cNvSpPr/>
          <p:nvPr/>
        </p:nvSpPr>
        <p:spPr>
          <a:xfrm>
            <a:off x="869216" y="2696082"/>
            <a:ext cx="2862318" cy="1134126"/>
          </a:xfrm>
          <a:prstGeom prst="rect">
            <a:avLst/>
          </a:prstGeom>
          <a:solidFill>
            <a:srgbClr val="C00000">
              <a:alpha val="90000"/>
            </a:srgbClr>
          </a:solidFill>
          <a:ln w="12700" cap="flat" cmpd="sng" algn="ctr">
            <a:noFill/>
            <a:prstDash val="solid"/>
            <a:miter lim="800000"/>
          </a:ln>
          <a:effectLst/>
        </p:spPr>
        <p:txBody>
          <a:bodyPr spcFirstLastPara="0" vert="horz" wrap="square" lIns="106681" tIns="68589" rIns="68589" bIns="68591" numCol="1" spcCol="1270" rtlCol="0" anchor="ctr" anchorCtr="0">
            <a:noAutofit/>
          </a:bodyPr>
          <a:lstStyle/>
          <a:p>
            <a:pPr algn="ctr" defTabSz="454660" eaLnBrk="1" fontAlgn="auto" hangingPunct="1">
              <a:lnSpc>
                <a:spcPct val="90000"/>
              </a:lnSpc>
              <a:spcBef>
                <a:spcPts val="0"/>
              </a:spcBef>
              <a:spcAft>
                <a:spcPct val="15000"/>
              </a:spcAft>
              <a:defRPr/>
            </a:pPr>
            <a:r>
              <a:rPr kumimoji="0" lang="zh-CN" altLang="en-US" sz="1800" kern="0" dirty="0">
                <a:solidFill>
                  <a:prstClr val="white"/>
                </a:solidFill>
                <a:latin typeface="微软雅黑" panose="020B0503020204020204" charset="-122"/>
                <a:ea typeface="微软雅黑" panose="020B0503020204020204" charset="-122"/>
              </a:rPr>
              <a:t>资产提供方是否</a:t>
            </a:r>
            <a:r>
              <a:rPr kumimoji="0" lang="zh-CN" altLang="en-US" sz="1800" b="1" u="sng" kern="0" dirty="0">
                <a:solidFill>
                  <a:prstClr val="white"/>
                </a:solidFill>
                <a:latin typeface="微软雅黑" panose="020B0503020204020204" charset="-122"/>
                <a:ea typeface="微软雅黑" panose="020B0503020204020204" charset="-122"/>
              </a:rPr>
              <a:t>有实际能力</a:t>
            </a:r>
            <a:r>
              <a:rPr kumimoji="0" lang="zh-CN" altLang="en-US" sz="1800" kern="0" dirty="0">
                <a:solidFill>
                  <a:prstClr val="white"/>
                </a:solidFill>
                <a:latin typeface="微软雅黑" panose="020B0503020204020204" charset="-122"/>
                <a:ea typeface="微软雅黑" panose="020B0503020204020204" charset="-122"/>
              </a:rPr>
              <a:t>替换</a:t>
            </a:r>
            <a:endParaRPr kumimoji="0" lang="en-GB" sz="1800" kern="0" dirty="0">
              <a:solidFill>
                <a:prstClr val="white"/>
              </a:solidFill>
              <a:latin typeface="微软雅黑" panose="020B0503020204020204" charset="-122"/>
              <a:ea typeface="微软雅黑" panose="020B0503020204020204" charset="-122"/>
            </a:endParaRPr>
          </a:p>
        </p:txBody>
      </p:sp>
      <p:sp>
        <p:nvSpPr>
          <p:cNvPr id="8" name="Rectangle 10"/>
          <p:cNvSpPr/>
          <p:nvPr/>
        </p:nvSpPr>
        <p:spPr>
          <a:xfrm>
            <a:off x="876668" y="4221088"/>
            <a:ext cx="2867155" cy="1080120"/>
          </a:xfrm>
          <a:prstGeom prst="rect">
            <a:avLst/>
          </a:prstGeom>
          <a:solidFill>
            <a:srgbClr val="0070C0">
              <a:alpha val="90000"/>
            </a:srgbClr>
          </a:solidFill>
          <a:ln w="12700" cap="flat" cmpd="sng" algn="ctr">
            <a:noFill/>
            <a:prstDash val="solid"/>
            <a:miter lim="800000"/>
          </a:ln>
          <a:effectLst/>
        </p:spPr>
        <p:txBody>
          <a:bodyPr spcFirstLastPara="0" vert="horz" wrap="square" lIns="106681" tIns="68589" rIns="68589" bIns="68591" numCol="1" spcCol="1270" rtlCol="0" anchor="ctr" anchorCtr="0">
            <a:noAutofit/>
          </a:bodyPr>
          <a:lstStyle/>
          <a:p>
            <a:pPr algn="ctr" defTabSz="454660" eaLnBrk="1" fontAlgn="auto" hangingPunct="1">
              <a:lnSpc>
                <a:spcPct val="90000"/>
              </a:lnSpc>
              <a:spcBef>
                <a:spcPts val="0"/>
              </a:spcBef>
              <a:spcAft>
                <a:spcPct val="15000"/>
              </a:spcAft>
              <a:defRPr/>
            </a:pPr>
            <a:r>
              <a:rPr kumimoji="0" lang="zh-CN" altLang="en-US" sz="1800" kern="0" dirty="0">
                <a:solidFill>
                  <a:prstClr val="white"/>
                </a:solidFill>
                <a:latin typeface="微软雅黑" panose="020B0503020204020204" charset="-122"/>
                <a:ea typeface="微软雅黑" panose="020B0503020204020204" charset="-122"/>
              </a:rPr>
              <a:t>资产提供方替换资产在经济上</a:t>
            </a:r>
            <a:r>
              <a:rPr kumimoji="0" lang="zh-CN" altLang="en-US" sz="1800" b="1" u="sng" kern="0" dirty="0">
                <a:solidFill>
                  <a:prstClr val="white"/>
                </a:solidFill>
                <a:latin typeface="微软雅黑" panose="020B0503020204020204" charset="-122"/>
                <a:ea typeface="微软雅黑" panose="020B0503020204020204" charset="-122"/>
              </a:rPr>
              <a:t>是否值得</a:t>
            </a:r>
            <a:endParaRPr kumimoji="0" lang="en-GB" sz="1800" b="1" i="1" u="sng" kern="0" dirty="0">
              <a:solidFill>
                <a:prstClr val="white"/>
              </a:solidFill>
              <a:latin typeface="微软雅黑" panose="020B0503020204020204" charset="-122"/>
              <a:ea typeface="微软雅黑" panose="020B0503020204020204" charset="-122"/>
            </a:endParaRPr>
          </a:p>
        </p:txBody>
      </p:sp>
      <p:sp>
        <p:nvSpPr>
          <p:cNvPr id="9" name="Rectangle 11"/>
          <p:cNvSpPr/>
          <p:nvPr/>
        </p:nvSpPr>
        <p:spPr>
          <a:xfrm>
            <a:off x="4811886" y="2696082"/>
            <a:ext cx="3608214" cy="1134126"/>
          </a:xfrm>
          <a:prstGeom prst="rect">
            <a:avLst/>
          </a:prstGeom>
          <a:noFill/>
          <a:ln w="28575" cap="flat" cmpd="sng" algn="ctr">
            <a:solidFill>
              <a:srgbClr val="5B9BD5"/>
            </a:solidFill>
            <a:prstDash val="solid"/>
            <a:miter lim="800000"/>
          </a:ln>
          <a:effectLst/>
        </p:spPr>
        <p:txBody>
          <a:bodyPr spcFirstLastPara="0" vert="horz" wrap="square" lIns="106681" tIns="68589" rIns="68589" bIns="68591" numCol="1" spcCol="1270" rtlCol="0" anchor="ctr" anchorCtr="0">
            <a:noAutofit/>
          </a:bodyPr>
          <a:lstStyle/>
          <a:p>
            <a:pPr marL="257175" indent="-257175" defTabSz="454660" eaLnBrk="1" fontAlgn="auto" hangingPunct="1">
              <a:lnSpc>
                <a:spcPct val="90000"/>
              </a:lnSpc>
              <a:spcBef>
                <a:spcPts val="0"/>
              </a:spcBef>
              <a:spcAft>
                <a:spcPct val="15000"/>
              </a:spcAft>
              <a:buFont typeface="Arial" panose="020B0604020202020204" pitchFamily="34" charset="0"/>
              <a:buChar char="•"/>
              <a:defRPr/>
            </a:pPr>
            <a:r>
              <a:rPr kumimoji="0" lang="zh-CN" altLang="en-US" sz="1800" b="1" kern="0" dirty="0">
                <a:solidFill>
                  <a:srgbClr val="C00000"/>
                </a:solidFill>
                <a:latin typeface="微软雅黑" panose="020B0503020204020204" charset="-122"/>
                <a:ea typeface="微软雅黑" panose="020B0503020204020204" charset="-122"/>
              </a:rPr>
              <a:t>如</a:t>
            </a:r>
            <a:r>
              <a:rPr kumimoji="0" lang="en-GB" sz="1800" b="1" kern="0" dirty="0">
                <a:solidFill>
                  <a:srgbClr val="C00000"/>
                </a:solidFill>
                <a:latin typeface="微软雅黑" panose="020B0503020204020204" charset="-122"/>
                <a:ea typeface="微软雅黑" panose="020B0503020204020204" charset="-122"/>
              </a:rPr>
              <a:t>: </a:t>
            </a:r>
            <a:r>
              <a:rPr kumimoji="0" lang="zh-CN" altLang="en-US" sz="1800" b="1" kern="0" dirty="0">
                <a:solidFill>
                  <a:srgbClr val="C00000"/>
                </a:solidFill>
                <a:latin typeface="微软雅黑" panose="020B0503020204020204" charset="-122"/>
                <a:ea typeface="微软雅黑" panose="020B0503020204020204" charset="-122"/>
              </a:rPr>
              <a:t>可替换资产是现存的且客户不能阻止替换</a:t>
            </a:r>
            <a:endParaRPr kumimoji="0" lang="en-US" altLang="zh-CN" sz="1800" b="1" kern="0" dirty="0">
              <a:solidFill>
                <a:srgbClr val="C00000"/>
              </a:solidFill>
              <a:latin typeface="微软雅黑" panose="020B0503020204020204" charset="-122"/>
              <a:ea typeface="微软雅黑" panose="020B0503020204020204" charset="-122"/>
            </a:endParaRPr>
          </a:p>
          <a:p>
            <a:pPr marL="257175" indent="-257175" defTabSz="454660" eaLnBrk="1" fontAlgn="auto" hangingPunct="1">
              <a:lnSpc>
                <a:spcPct val="90000"/>
              </a:lnSpc>
              <a:spcBef>
                <a:spcPts val="0"/>
              </a:spcBef>
              <a:spcAft>
                <a:spcPct val="15000"/>
              </a:spcAft>
              <a:buFont typeface="Arial" panose="020B0604020202020204" pitchFamily="34" charset="0"/>
              <a:buChar char="•"/>
              <a:defRPr/>
            </a:pPr>
            <a:r>
              <a:rPr kumimoji="0" lang="zh-CN" altLang="en-US" sz="1800" b="1" kern="0" dirty="0">
                <a:solidFill>
                  <a:srgbClr val="C00000"/>
                </a:solidFill>
                <a:latin typeface="微软雅黑" panose="020B0503020204020204" charset="-122"/>
                <a:ea typeface="微软雅黑" panose="020B0503020204020204" charset="-122"/>
              </a:rPr>
              <a:t>大公司租车或酒店客房的两种安排方式</a:t>
            </a:r>
            <a:endParaRPr kumimoji="0" lang="en-GB" sz="1800" b="1" kern="0" dirty="0">
              <a:solidFill>
                <a:srgbClr val="C00000"/>
              </a:solidFill>
              <a:latin typeface="微软雅黑" panose="020B0503020204020204" charset="-122"/>
              <a:ea typeface="微软雅黑" panose="020B0503020204020204" charset="-122"/>
            </a:endParaRPr>
          </a:p>
        </p:txBody>
      </p:sp>
      <p:sp>
        <p:nvSpPr>
          <p:cNvPr id="10" name="Rectangle 12"/>
          <p:cNvSpPr/>
          <p:nvPr/>
        </p:nvSpPr>
        <p:spPr>
          <a:xfrm>
            <a:off x="4786753" y="4221088"/>
            <a:ext cx="3633347" cy="1080120"/>
          </a:xfrm>
          <a:prstGeom prst="rect">
            <a:avLst/>
          </a:prstGeom>
          <a:noFill/>
          <a:ln w="28575" cap="flat" cmpd="sng" algn="ctr">
            <a:solidFill>
              <a:srgbClr val="5B9BD5"/>
            </a:solidFill>
            <a:prstDash val="solid"/>
            <a:miter lim="800000"/>
          </a:ln>
          <a:effectLst/>
        </p:spPr>
        <p:txBody>
          <a:bodyPr spcFirstLastPara="0" vert="horz" wrap="square" lIns="106681" tIns="68589" rIns="68589" bIns="68591" numCol="1" spcCol="1270" rtlCol="0" anchor="ctr" anchorCtr="0">
            <a:noAutofit/>
          </a:bodyPr>
          <a:lstStyle/>
          <a:p>
            <a:pPr marL="257175" indent="-257175" algn="ctr" defTabSz="454660" eaLnBrk="1" fontAlgn="auto" hangingPunct="1">
              <a:lnSpc>
                <a:spcPct val="90000"/>
              </a:lnSpc>
              <a:spcBef>
                <a:spcPts val="0"/>
              </a:spcBef>
              <a:spcAft>
                <a:spcPct val="15000"/>
              </a:spcAft>
              <a:buFont typeface="Arial" panose="020B0604020202020204" pitchFamily="34" charset="0"/>
              <a:buChar char="•"/>
              <a:defRPr/>
            </a:pPr>
            <a:r>
              <a:rPr kumimoji="0" lang="zh-CN" altLang="en-US" sz="1800" b="1" kern="0" dirty="0">
                <a:solidFill>
                  <a:srgbClr val="0070C0"/>
                </a:solidFill>
                <a:latin typeface="微软雅黑" panose="020B0503020204020204" charset="-122"/>
                <a:ea typeface="微软雅黑" panose="020B0503020204020204" charset="-122"/>
              </a:rPr>
              <a:t>如</a:t>
            </a:r>
            <a:r>
              <a:rPr kumimoji="0" lang="en-GB" sz="1800" b="1" kern="0" dirty="0">
                <a:solidFill>
                  <a:srgbClr val="0070C0"/>
                </a:solidFill>
                <a:latin typeface="微软雅黑" panose="020B0503020204020204" charset="-122"/>
                <a:ea typeface="微软雅黑" panose="020B0503020204020204" charset="-122"/>
              </a:rPr>
              <a:t>: </a:t>
            </a:r>
            <a:r>
              <a:rPr kumimoji="0" lang="zh-CN" altLang="en-US" sz="1800" b="1" kern="0" dirty="0">
                <a:solidFill>
                  <a:srgbClr val="0070C0"/>
                </a:solidFill>
                <a:latin typeface="微软雅黑" panose="020B0503020204020204" charset="-122"/>
                <a:ea typeface="微软雅黑" panose="020B0503020204020204" charset="-122"/>
              </a:rPr>
              <a:t>替换的收益高于其成本</a:t>
            </a:r>
            <a:endParaRPr kumimoji="0" lang="en-GB" sz="1800" b="1" i="1" kern="0" dirty="0">
              <a:solidFill>
                <a:srgbClr val="0070C0"/>
              </a:solidFill>
              <a:latin typeface="微软雅黑" panose="020B0503020204020204" charset="-122"/>
              <a:ea typeface="微软雅黑" panose="020B0503020204020204" charset="-122"/>
            </a:endParaRPr>
          </a:p>
        </p:txBody>
      </p:sp>
      <p:sp>
        <p:nvSpPr>
          <p:cNvPr id="11" name="Right Arrow 8"/>
          <p:cNvSpPr/>
          <p:nvPr/>
        </p:nvSpPr>
        <p:spPr>
          <a:xfrm>
            <a:off x="3777224" y="3050983"/>
            <a:ext cx="918102" cy="270030"/>
          </a:xfrm>
          <a:prstGeom prst="rightArrow">
            <a:avLst/>
          </a:prstGeom>
          <a:solidFill>
            <a:srgbClr val="C00000">
              <a:alpha val="90000"/>
            </a:srgbClr>
          </a:solidFill>
          <a:ln w="12700" cap="flat" cmpd="sng" algn="ctr">
            <a:noFill/>
            <a:prstDash val="solid"/>
            <a:miter lim="800000"/>
          </a:ln>
          <a:effectLst/>
        </p:spPr>
        <p:txBody>
          <a:bodyPr spcFirstLastPara="0" vert="horz" wrap="square" lIns="106681" tIns="68589" rIns="68589" bIns="68591" numCol="1" spcCol="1270" rtlCol="0" anchor="ctr" anchorCtr="0">
            <a:noAutofit/>
          </a:bodyPr>
          <a:lstStyle/>
          <a:p>
            <a:pPr marL="109855" indent="-109855" algn="ctr" defTabSz="454660" eaLnBrk="1" fontAlgn="auto" hangingPunct="1">
              <a:lnSpc>
                <a:spcPct val="90000"/>
              </a:lnSpc>
              <a:spcBef>
                <a:spcPts val="0"/>
              </a:spcBef>
              <a:spcAft>
                <a:spcPct val="15000"/>
              </a:spcAft>
              <a:buFontTx/>
              <a:buChar char="•"/>
              <a:defRPr/>
            </a:pPr>
            <a:endParaRPr kumimoji="0" lang="en-GB" sz="1275" kern="0" dirty="0">
              <a:solidFill>
                <a:prstClr val="black">
                  <a:hueOff val="0"/>
                  <a:satOff val="0"/>
                  <a:lumOff val="0"/>
                  <a:alphaOff val="0"/>
                </a:prstClr>
              </a:solidFill>
              <a:latin typeface="微软雅黑" panose="020B0503020204020204" charset="-122"/>
              <a:ea typeface="微软雅黑" panose="020B0503020204020204" charset="-122"/>
            </a:endParaRPr>
          </a:p>
        </p:txBody>
      </p:sp>
      <p:sp>
        <p:nvSpPr>
          <p:cNvPr id="12" name="Right Arrow 14"/>
          <p:cNvSpPr/>
          <p:nvPr/>
        </p:nvSpPr>
        <p:spPr>
          <a:xfrm>
            <a:off x="3777224" y="4626133"/>
            <a:ext cx="918102" cy="270030"/>
          </a:xfrm>
          <a:prstGeom prst="rightArrow">
            <a:avLst/>
          </a:prstGeom>
          <a:solidFill>
            <a:srgbClr val="0070C0">
              <a:alpha val="90000"/>
            </a:srgbClr>
          </a:solidFill>
          <a:ln w="12700" cap="flat" cmpd="sng" algn="ctr">
            <a:noFill/>
            <a:prstDash val="solid"/>
            <a:miter lim="800000"/>
          </a:ln>
          <a:effectLst/>
        </p:spPr>
        <p:txBody>
          <a:bodyPr spcFirstLastPara="0" vert="horz" wrap="square" lIns="106681" tIns="68589" rIns="68589" bIns="68591" numCol="1" spcCol="1270" rtlCol="0" anchor="ctr" anchorCtr="0">
            <a:noAutofit/>
          </a:bodyPr>
          <a:lstStyle/>
          <a:p>
            <a:pPr marL="109855" indent="-109855" algn="ctr" defTabSz="454660" eaLnBrk="1" fontAlgn="auto" hangingPunct="1">
              <a:lnSpc>
                <a:spcPct val="90000"/>
              </a:lnSpc>
              <a:spcBef>
                <a:spcPts val="0"/>
              </a:spcBef>
              <a:spcAft>
                <a:spcPct val="15000"/>
              </a:spcAft>
              <a:buFontTx/>
              <a:buChar char="•"/>
              <a:defRPr/>
            </a:pPr>
            <a:endParaRPr kumimoji="0" lang="en-GB" sz="1275" kern="0" dirty="0">
              <a:solidFill>
                <a:prstClr val="black">
                  <a:hueOff val="0"/>
                  <a:satOff val="0"/>
                  <a:lumOff val="0"/>
                  <a:alphaOff val="0"/>
                </a:prstClr>
              </a:solidFill>
              <a:latin typeface="微软雅黑" panose="020B0503020204020204" charset="-122"/>
              <a:ea typeface="微软雅黑" panose="020B0503020204020204" charset="-122"/>
            </a:endParaRPr>
          </a:p>
        </p:txBody>
      </p:sp>
      <p:sp>
        <p:nvSpPr>
          <p:cNvPr id="13" name="TextBox 9"/>
          <p:cNvSpPr txBox="1"/>
          <p:nvPr/>
        </p:nvSpPr>
        <p:spPr>
          <a:xfrm>
            <a:off x="1989948" y="3830207"/>
            <a:ext cx="640593" cy="300082"/>
          </a:xfrm>
          <a:prstGeom prst="rect">
            <a:avLst/>
          </a:prstGeom>
          <a:noFill/>
        </p:spPr>
        <p:txBody>
          <a:bodyPr wrap="square" rtlCol="0">
            <a:spAutoFit/>
          </a:bodyPr>
          <a:lstStyle/>
          <a:p>
            <a:pPr defTabSz="685800"/>
            <a:r>
              <a:rPr lang="zh-CN" altLang="en-US" sz="1350" b="1" dirty="0">
                <a:solidFill>
                  <a:srgbClr val="5B9BD5"/>
                </a:solidFill>
                <a:latin typeface="微软雅黑" panose="020B0503020204020204" charset="-122"/>
                <a:ea typeface="微软雅黑" panose="020B0503020204020204" charset="-122"/>
              </a:rPr>
              <a:t>且</a:t>
            </a:r>
            <a:endParaRPr lang="en-GB" sz="1350" b="1" dirty="0">
              <a:solidFill>
                <a:srgbClr val="5B9BD5"/>
              </a:solidFill>
              <a:latin typeface="微软雅黑" panose="020B0503020204020204" charset="-122"/>
              <a:ea typeface="微软雅黑" panose="020B0503020204020204" charset="-122"/>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Title 2"/>
          <p:cNvSpPr>
            <a:spLocks noGrp="1"/>
          </p:cNvSpPr>
          <p:nvPr>
            <p:ph type="title"/>
          </p:nvPr>
        </p:nvSpPr>
        <p:spPr>
          <a:xfrm>
            <a:off x="467544" y="309651"/>
            <a:ext cx="7551002" cy="594122"/>
          </a:xfrm>
        </p:spPr>
        <p:txBody>
          <a:bodyPr>
            <a:normAutofit/>
          </a:bodyPr>
          <a:lstStyle/>
          <a:p>
            <a:r>
              <a:rPr lang="zh-CN" altLang="en-US" sz="2500" b="1" dirty="0">
                <a:solidFill>
                  <a:srgbClr val="0000FF"/>
                </a:solidFill>
                <a:latin typeface="隶书" panose="02010509060101010101" pitchFamily="49" charset="-122"/>
                <a:ea typeface="隶书" panose="02010509060101010101" pitchFamily="49" charset="-122"/>
                <a:cs typeface="+mn-cs"/>
              </a:rPr>
              <a:t>是否租赁（一）：已识别的资产：资产的一部分</a:t>
            </a:r>
            <a:endParaRPr lang="en-GB" altLang="en-US" sz="2500" b="1" dirty="0">
              <a:solidFill>
                <a:srgbClr val="0000FF"/>
              </a:solidFill>
              <a:latin typeface="隶书" panose="02010509060101010101" pitchFamily="49" charset="-122"/>
              <a:ea typeface="隶书" panose="020105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79</a:t>
            </a:fld>
            <a:endParaRPr lang="en-GB" altLang="en-US">
              <a:solidFill>
                <a:srgbClr val="FFFFFF"/>
              </a:solidFill>
            </a:endParaRPr>
          </a:p>
        </p:txBody>
      </p:sp>
      <p:sp>
        <p:nvSpPr>
          <p:cNvPr id="6" name="TextBox 4"/>
          <p:cNvSpPr txBox="1"/>
          <p:nvPr/>
        </p:nvSpPr>
        <p:spPr>
          <a:xfrm>
            <a:off x="824279" y="1796952"/>
            <a:ext cx="7550394" cy="415498"/>
          </a:xfrm>
          <a:prstGeom prst="rect">
            <a:avLst/>
          </a:prstGeom>
          <a:noFill/>
        </p:spPr>
        <p:txBody>
          <a:bodyPr wrap="square" rtlCol="0">
            <a:spAutoFit/>
          </a:bodyPr>
          <a:lstStyle/>
          <a:p>
            <a:pPr algn="ctr" defTabSz="685800"/>
            <a:r>
              <a:rPr lang="zh-CN" altLang="en-US" sz="2100" b="1" dirty="0">
                <a:solidFill>
                  <a:prstClr val="black"/>
                </a:solidFill>
                <a:latin typeface="微软雅黑" panose="020B0503020204020204" charset="-122"/>
                <a:ea typeface="微软雅黑" panose="020B0503020204020204" charset="-122"/>
              </a:rPr>
              <a:t>若更大资产的一部分在物理上是可区分的，则为已识别的资产</a:t>
            </a:r>
            <a:endParaRPr lang="en-GB" sz="2100" b="1" dirty="0">
              <a:solidFill>
                <a:prstClr val="black"/>
              </a:solidFill>
              <a:latin typeface="微软雅黑" panose="020B0503020204020204" charset="-122"/>
              <a:ea typeface="微软雅黑" panose="020B0503020204020204" charset="-122"/>
            </a:endParaRPr>
          </a:p>
        </p:txBody>
      </p:sp>
      <p:sp>
        <p:nvSpPr>
          <p:cNvPr id="7" name="Rectangle 5"/>
          <p:cNvSpPr/>
          <p:nvPr/>
        </p:nvSpPr>
        <p:spPr>
          <a:xfrm>
            <a:off x="4950042" y="3516918"/>
            <a:ext cx="2740290" cy="1536249"/>
          </a:xfrm>
          <a:prstGeom prst="rect">
            <a:avLst/>
          </a:prstGeom>
          <a:solidFill>
            <a:srgbClr val="0070C0"/>
          </a:solidFill>
          <a:ln w="28575" cap="flat" cmpd="sng" algn="ctr">
            <a:solidFill>
              <a:srgbClr val="5B9BD5"/>
            </a:solidFill>
            <a:prstDash val="solid"/>
            <a:miter lim="800000"/>
          </a:ln>
          <a:effectLst/>
        </p:spPr>
        <p:txBody>
          <a:bodyPr spcFirstLastPara="0" vert="horz" wrap="square" lIns="106681" tIns="68589" rIns="68589" bIns="68591" numCol="1" spcCol="1270" rtlCol="0" anchor="ctr" anchorCtr="0">
            <a:noAutofit/>
          </a:bodyPr>
          <a:lstStyle/>
          <a:p>
            <a:pPr algn="ctr" defTabSz="454660" eaLnBrk="1" fontAlgn="auto" hangingPunct="1">
              <a:lnSpc>
                <a:spcPct val="90000"/>
              </a:lnSpc>
              <a:spcBef>
                <a:spcPts val="0"/>
              </a:spcBef>
              <a:spcAft>
                <a:spcPct val="15000"/>
              </a:spcAft>
              <a:defRPr/>
            </a:pPr>
            <a:r>
              <a:rPr kumimoji="0" lang="zh-CN" altLang="en-US" sz="1800" b="1" kern="0" dirty="0">
                <a:solidFill>
                  <a:prstClr val="white"/>
                </a:solidFill>
                <a:latin typeface="微软雅黑" panose="020B0503020204020204" charset="-122"/>
                <a:ea typeface="微软雅黑" panose="020B0503020204020204" charset="-122"/>
              </a:rPr>
              <a:t>如</a:t>
            </a:r>
            <a:r>
              <a:rPr kumimoji="0" lang="en-GB" sz="1800" b="1" kern="0" dirty="0">
                <a:solidFill>
                  <a:prstClr val="white"/>
                </a:solidFill>
                <a:latin typeface="微软雅黑" panose="020B0503020204020204" charset="-122"/>
                <a:ea typeface="微软雅黑" panose="020B0503020204020204" charset="-122"/>
              </a:rPr>
              <a:t>: </a:t>
            </a:r>
            <a:r>
              <a:rPr kumimoji="0" lang="zh-CN" altLang="en-US" sz="1800" b="1" kern="0" dirty="0">
                <a:solidFill>
                  <a:prstClr val="white"/>
                </a:solidFill>
                <a:latin typeface="微软雅黑" panose="020B0503020204020204" charset="-122"/>
                <a:ea typeface="微软雅黑" panose="020B0503020204020204" charset="-122"/>
              </a:rPr>
              <a:t>光缆的部分通过能力就不是已识别的资产</a:t>
            </a:r>
            <a:endParaRPr kumimoji="0" lang="en-GB" sz="1800" b="1" i="1" kern="0" dirty="0">
              <a:solidFill>
                <a:prstClr val="white"/>
              </a:solidFill>
              <a:latin typeface="微软雅黑" panose="020B0503020204020204" charset="-122"/>
              <a:ea typeface="微软雅黑" panose="020B0503020204020204" charset="-122"/>
            </a:endParaRPr>
          </a:p>
        </p:txBody>
      </p:sp>
      <p:sp>
        <p:nvSpPr>
          <p:cNvPr id="8" name="Rectangle 6"/>
          <p:cNvSpPr/>
          <p:nvPr/>
        </p:nvSpPr>
        <p:spPr>
          <a:xfrm>
            <a:off x="1401536" y="3519914"/>
            <a:ext cx="2740290" cy="1536249"/>
          </a:xfrm>
          <a:prstGeom prst="rect">
            <a:avLst/>
          </a:prstGeom>
          <a:solidFill>
            <a:srgbClr val="C00000"/>
          </a:solidFill>
          <a:ln w="28575" cap="flat" cmpd="sng" algn="ctr">
            <a:solidFill>
              <a:srgbClr val="5B9BD5"/>
            </a:solidFill>
            <a:prstDash val="solid"/>
            <a:miter lim="800000"/>
          </a:ln>
          <a:effectLst/>
        </p:spPr>
        <p:txBody>
          <a:bodyPr spcFirstLastPara="0" vert="horz" wrap="square" lIns="106681" tIns="68589" rIns="68589" bIns="68591" numCol="1" spcCol="1270" rtlCol="0" anchor="ctr" anchorCtr="0">
            <a:noAutofit/>
          </a:bodyPr>
          <a:lstStyle/>
          <a:p>
            <a:pPr algn="ctr" defTabSz="454660" eaLnBrk="1" fontAlgn="auto" hangingPunct="1">
              <a:lnSpc>
                <a:spcPct val="90000"/>
              </a:lnSpc>
              <a:spcBef>
                <a:spcPts val="0"/>
              </a:spcBef>
              <a:spcAft>
                <a:spcPct val="15000"/>
              </a:spcAft>
              <a:defRPr/>
            </a:pPr>
            <a:r>
              <a:rPr kumimoji="0" lang="zh-CN" altLang="en-US" sz="1800" b="1" kern="0" dirty="0">
                <a:solidFill>
                  <a:prstClr val="white"/>
                </a:solidFill>
                <a:latin typeface="微软雅黑" panose="020B0503020204020204" charset="-122"/>
                <a:ea typeface="微软雅黑" panose="020B0503020204020204" charset="-122"/>
              </a:rPr>
              <a:t>如</a:t>
            </a:r>
            <a:r>
              <a:rPr kumimoji="0" lang="en-GB" sz="1800" b="1" kern="0" dirty="0">
                <a:solidFill>
                  <a:prstClr val="white"/>
                </a:solidFill>
                <a:latin typeface="微软雅黑" panose="020B0503020204020204" charset="-122"/>
                <a:ea typeface="微软雅黑" panose="020B0503020204020204" charset="-122"/>
              </a:rPr>
              <a:t>: </a:t>
            </a:r>
            <a:r>
              <a:rPr kumimoji="0" lang="zh-CN" altLang="en-US" sz="1800" b="1" kern="0" dirty="0">
                <a:solidFill>
                  <a:prstClr val="white"/>
                </a:solidFill>
                <a:latin typeface="微软雅黑" panose="020B0503020204020204" charset="-122"/>
                <a:ea typeface="微软雅黑" panose="020B0503020204020204" charset="-122"/>
              </a:rPr>
              <a:t>整幢大楼的一层可能是已识别的资产</a:t>
            </a:r>
            <a:endParaRPr kumimoji="0" lang="en-GB" sz="1800" b="1" i="1" kern="0" dirty="0">
              <a:solidFill>
                <a:prstClr val="white"/>
              </a:solidFill>
              <a:latin typeface="微软雅黑" panose="020B0503020204020204" charset="-122"/>
              <a:ea typeface="微软雅黑" panose="020B0503020204020204" charset="-122"/>
            </a:endParaRPr>
          </a:p>
        </p:txBody>
      </p:sp>
      <p:cxnSp>
        <p:nvCxnSpPr>
          <p:cNvPr id="9" name="Straight Arrow Connector 3"/>
          <p:cNvCxnSpPr>
            <a:stCxn id="6" idx="2"/>
            <a:endCxn id="7" idx="0"/>
          </p:cNvCxnSpPr>
          <p:nvPr/>
        </p:nvCxnSpPr>
        <p:spPr>
          <a:xfrm>
            <a:off x="4599476" y="2212450"/>
            <a:ext cx="1720711" cy="1304468"/>
          </a:xfrm>
          <a:prstGeom prst="straightConnector1">
            <a:avLst/>
          </a:prstGeom>
          <a:noFill/>
          <a:ln w="25400" cap="flat" cmpd="sng" algn="ctr">
            <a:solidFill>
              <a:srgbClr val="5B9BD5">
                <a:lumMod val="50000"/>
              </a:srgbClr>
            </a:solidFill>
            <a:prstDash val="solid"/>
            <a:miter lim="800000"/>
            <a:tailEnd type="arrow"/>
          </a:ln>
          <a:effectLst/>
        </p:spPr>
      </p:cxnSp>
      <p:cxnSp>
        <p:nvCxnSpPr>
          <p:cNvPr id="10" name="Straight Arrow Connector 10"/>
          <p:cNvCxnSpPr>
            <a:stCxn id="6" idx="2"/>
            <a:endCxn id="8" idx="0"/>
          </p:cNvCxnSpPr>
          <p:nvPr/>
        </p:nvCxnSpPr>
        <p:spPr>
          <a:xfrm flipH="1">
            <a:off x="2771681" y="2212450"/>
            <a:ext cx="1827795" cy="1307464"/>
          </a:xfrm>
          <a:prstGeom prst="straightConnector1">
            <a:avLst/>
          </a:prstGeom>
          <a:noFill/>
          <a:ln w="25400" cap="flat" cmpd="sng" algn="ctr">
            <a:solidFill>
              <a:srgbClr val="5B9BD5">
                <a:lumMod val="50000"/>
              </a:srgbClr>
            </a:solidFill>
            <a:prstDash val="solid"/>
            <a:miter lim="800000"/>
            <a:tailEnd type="arrow"/>
          </a:ln>
          <a:effectLst/>
        </p:spPr>
      </p:cxn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682" y="1900819"/>
            <a:ext cx="8416637" cy="3877985"/>
          </a:xfrm>
          <a:prstGeom prst="rect">
            <a:avLst/>
          </a:prstGeom>
          <a:noFill/>
        </p:spPr>
        <p:txBody>
          <a:bodyPr wrap="square" rtlCol="0">
            <a:spAutoFit/>
          </a:bodyPr>
          <a:lstStyle/>
          <a:p>
            <a:pPr marL="257175" indent="-257175">
              <a:buFont typeface="Arial" panose="020B0604020202020204" pitchFamily="34" charset="0"/>
              <a:buChar char="•"/>
            </a:pPr>
            <a:r>
              <a:rPr lang="en-US" sz="2100" dirty="0">
                <a:solidFill>
                  <a:srgbClr val="000000"/>
                </a:solidFill>
                <a:latin typeface="微软雅黑" panose="020B0503020204020204" charset="-122"/>
                <a:ea typeface="微软雅黑" panose="020B0503020204020204" charset="-122"/>
              </a:rPr>
              <a:t>2016</a:t>
            </a:r>
            <a:r>
              <a:rPr lang="zh-CN" altLang="en-US" sz="2100" dirty="0">
                <a:solidFill>
                  <a:srgbClr val="000000"/>
                </a:solidFill>
                <a:latin typeface="微软雅黑" panose="020B0503020204020204" charset="-122"/>
                <a:ea typeface="微软雅黑" panose="020B0503020204020204" charset="-122"/>
              </a:rPr>
              <a:t>年</a:t>
            </a:r>
            <a:r>
              <a:rPr lang="en-US" sz="2100" dirty="0">
                <a:solidFill>
                  <a:srgbClr val="000000"/>
                </a:solidFill>
                <a:latin typeface="微软雅黑" panose="020B0503020204020204" charset="-122"/>
                <a:ea typeface="微软雅黑" panose="020B0503020204020204" charset="-122"/>
              </a:rPr>
              <a:t>1</a:t>
            </a:r>
            <a:r>
              <a:rPr lang="zh-CN" altLang="en-US" sz="2100" dirty="0">
                <a:solidFill>
                  <a:srgbClr val="000000"/>
                </a:solidFill>
                <a:latin typeface="微软雅黑" panose="020B0503020204020204" charset="-122"/>
                <a:ea typeface="微软雅黑" panose="020B0503020204020204" charset="-122"/>
              </a:rPr>
              <a:t>月，</a:t>
            </a:r>
            <a:r>
              <a:rPr lang="en-US" sz="2100" dirty="0">
                <a:solidFill>
                  <a:srgbClr val="000000"/>
                </a:solidFill>
                <a:latin typeface="微软雅黑" panose="020B0503020204020204" charset="-122"/>
                <a:ea typeface="微软雅黑" panose="020B0503020204020204" charset="-122"/>
              </a:rPr>
              <a:t>FASB</a:t>
            </a:r>
            <a:r>
              <a:rPr lang="zh-CN" altLang="en-US" sz="2100" dirty="0">
                <a:solidFill>
                  <a:srgbClr val="000000"/>
                </a:solidFill>
                <a:latin typeface="微软雅黑" panose="020B0503020204020204" charset="-122"/>
                <a:ea typeface="微软雅黑" panose="020B0503020204020204" charset="-122"/>
              </a:rPr>
              <a:t>发布了</a:t>
            </a:r>
            <a:r>
              <a:rPr lang="en-US" sz="2100" dirty="0">
                <a:solidFill>
                  <a:srgbClr val="000000"/>
                </a:solidFill>
                <a:latin typeface="微软雅黑" panose="020B0503020204020204" charset="-122"/>
                <a:ea typeface="微软雅黑" panose="020B0503020204020204" charset="-122"/>
              </a:rPr>
              <a:t>ASU 2016-01</a:t>
            </a:r>
            <a:r>
              <a:rPr lang="zh-CN" altLang="en-US" sz="2100" dirty="0">
                <a:solidFill>
                  <a:srgbClr val="000000"/>
                </a:solidFill>
                <a:latin typeface="微软雅黑" panose="020B0503020204020204" charset="-122"/>
                <a:ea typeface="微软雅黑" panose="020B0503020204020204" charset="-122"/>
              </a:rPr>
              <a:t> “</a:t>
            </a:r>
            <a:r>
              <a:rPr lang="en-US" sz="2100" dirty="0">
                <a:solidFill>
                  <a:srgbClr val="000000"/>
                </a:solidFill>
                <a:latin typeface="微软雅黑" panose="020B0503020204020204" charset="-122"/>
                <a:ea typeface="微软雅黑" panose="020B0503020204020204" charset="-122"/>
              </a:rPr>
              <a:t>Financial Instruments–Overall: Recognition and Measurement of Financial Assets and Financial Liabilities</a:t>
            </a:r>
            <a:r>
              <a:rPr lang="zh-CN" altLang="en-US" sz="2100" dirty="0">
                <a:solidFill>
                  <a:srgbClr val="000000"/>
                </a:solidFill>
                <a:latin typeface="微软雅黑" panose="020B0503020204020204" charset="-122"/>
                <a:ea typeface="微软雅黑" panose="020B0503020204020204" charset="-122"/>
              </a:rPr>
              <a:t>”</a:t>
            </a:r>
            <a:r>
              <a:rPr lang="en-US" sz="2100" dirty="0">
                <a:solidFill>
                  <a:srgbClr val="000000"/>
                </a:solidFill>
                <a:latin typeface="微软雅黑" panose="020B0503020204020204" charset="-122"/>
                <a:ea typeface="微软雅黑" panose="020B0503020204020204" charset="-122"/>
              </a:rPr>
              <a:t> (the ASU)</a:t>
            </a:r>
            <a:endParaRPr lang="en-US" altLang="zh-CN" sz="2100" dirty="0">
              <a:solidFill>
                <a:srgbClr val="000000"/>
              </a:solidFill>
              <a:latin typeface="微软雅黑" panose="020B0503020204020204" charset="-122"/>
              <a:ea typeface="微软雅黑" panose="020B0503020204020204" charset="-122"/>
            </a:endParaRPr>
          </a:p>
          <a:p>
            <a:pPr marL="257175" indent="-257175">
              <a:buFont typeface="Arial" panose="020B0604020202020204" pitchFamily="34" charset="0"/>
              <a:buChar char="•"/>
            </a:pPr>
            <a:endParaRPr lang="en-US" altLang="zh-CN" sz="2100" dirty="0">
              <a:solidFill>
                <a:srgbClr val="000000"/>
              </a:solidFill>
              <a:latin typeface="微软雅黑" panose="020B0503020204020204" charset="-122"/>
              <a:ea typeface="微软雅黑" panose="020B0503020204020204" charset="-122"/>
            </a:endParaRPr>
          </a:p>
          <a:p>
            <a:pPr marL="257175" indent="-257175">
              <a:buFont typeface="Arial" panose="020B0604020202020204" pitchFamily="34" charset="0"/>
              <a:buChar char="•"/>
            </a:pPr>
            <a:r>
              <a:rPr lang="zh-CN" altLang="en-US" sz="2100" dirty="0">
                <a:solidFill>
                  <a:srgbClr val="000000"/>
                </a:solidFill>
                <a:latin typeface="微软雅黑" panose="020B0503020204020204" charset="-122"/>
                <a:ea typeface="微软雅黑" panose="020B0503020204020204" charset="-122"/>
              </a:rPr>
              <a:t>其中</a:t>
            </a:r>
            <a:r>
              <a:rPr lang="en-US" altLang="zh-CN" sz="2100" dirty="0">
                <a:solidFill>
                  <a:srgbClr val="000000"/>
                </a:solidFill>
                <a:latin typeface="微软雅黑" panose="020B0503020204020204" charset="-122"/>
                <a:ea typeface="微软雅黑" panose="020B0503020204020204" charset="-122"/>
              </a:rPr>
              <a:t>ASC 321</a:t>
            </a:r>
            <a:r>
              <a:rPr lang="zh-CN" altLang="en-US" sz="2100" dirty="0">
                <a:solidFill>
                  <a:srgbClr val="000000"/>
                </a:solidFill>
                <a:latin typeface="微软雅黑" panose="020B0503020204020204" charset="-122"/>
                <a:ea typeface="微软雅黑" panose="020B0503020204020204" charset="-122"/>
              </a:rPr>
              <a:t>号条款“</a:t>
            </a:r>
            <a:r>
              <a:rPr lang="en-US" sz="2100" dirty="0">
                <a:solidFill>
                  <a:srgbClr val="000000"/>
                </a:solidFill>
                <a:latin typeface="微软雅黑" panose="020B0503020204020204" charset="-122"/>
                <a:ea typeface="微软雅黑" panose="020B0503020204020204" charset="-122"/>
              </a:rPr>
              <a:t>Investments – Equity Securities</a:t>
            </a:r>
            <a:r>
              <a:rPr lang="zh-CN" altLang="en-US" sz="2100" dirty="0">
                <a:solidFill>
                  <a:srgbClr val="000000"/>
                </a:solidFill>
                <a:latin typeface="微软雅黑" panose="020B0503020204020204" charset="-122"/>
                <a:ea typeface="微软雅黑" panose="020B0503020204020204" charset="-122"/>
              </a:rPr>
              <a:t>” 取消了可供出售金融资产</a:t>
            </a:r>
            <a:r>
              <a:rPr lang="en-US" altLang="zh-CN" sz="2100" dirty="0">
                <a:solidFill>
                  <a:srgbClr val="000000"/>
                </a:solidFill>
                <a:latin typeface="微软雅黑" panose="020B0503020204020204" charset="-122"/>
                <a:ea typeface="微软雅黑" panose="020B0503020204020204" charset="-122"/>
              </a:rPr>
              <a:t>(available for sale)</a:t>
            </a:r>
            <a:r>
              <a:rPr lang="zh-CN" altLang="en-US" sz="2100" dirty="0">
                <a:solidFill>
                  <a:srgbClr val="000000"/>
                </a:solidFill>
                <a:latin typeface="微软雅黑" panose="020B0503020204020204" charset="-122"/>
                <a:ea typeface="微软雅黑" panose="020B0503020204020204" charset="-122"/>
              </a:rPr>
              <a:t>以及交易型</a:t>
            </a:r>
            <a:r>
              <a:rPr lang="en-US" altLang="zh-CN" sz="2100" dirty="0">
                <a:solidFill>
                  <a:srgbClr val="000000"/>
                </a:solidFill>
                <a:latin typeface="微软雅黑" panose="020B0503020204020204" charset="-122"/>
                <a:ea typeface="微软雅黑" panose="020B0503020204020204" charset="-122"/>
              </a:rPr>
              <a:t>(trading)</a:t>
            </a:r>
            <a:r>
              <a:rPr lang="zh-CN" altLang="en-US" sz="2100" dirty="0">
                <a:solidFill>
                  <a:srgbClr val="000000"/>
                </a:solidFill>
                <a:latin typeface="微软雅黑" panose="020B0503020204020204" charset="-122"/>
                <a:ea typeface="微软雅黑" panose="020B0503020204020204" charset="-122"/>
              </a:rPr>
              <a:t>金融资产的分类，对于所有有确定公允价值的</a:t>
            </a:r>
            <a:r>
              <a:rPr lang="en-US" altLang="zh-CN" sz="2100" dirty="0">
                <a:solidFill>
                  <a:srgbClr val="000000"/>
                </a:solidFill>
                <a:latin typeface="微软雅黑" panose="020B0503020204020204" charset="-122"/>
                <a:ea typeface="微软雅黑" panose="020B0503020204020204" charset="-122"/>
              </a:rPr>
              <a:t>(readily determinable fair value)</a:t>
            </a:r>
            <a:r>
              <a:rPr lang="zh-CN" altLang="en-US" sz="2100" dirty="0">
                <a:solidFill>
                  <a:srgbClr val="000000"/>
                </a:solidFill>
                <a:latin typeface="微软雅黑" panose="020B0503020204020204" charset="-122"/>
                <a:ea typeface="微软雅黑" panose="020B0503020204020204" charset="-122"/>
              </a:rPr>
              <a:t>股权类金融资产，会计处理全部改为以公允价值计量，且变动计入当期损益表</a:t>
            </a:r>
            <a:r>
              <a:rPr lang="en-US" altLang="zh-CN" sz="2100" dirty="0">
                <a:solidFill>
                  <a:srgbClr val="000000"/>
                </a:solidFill>
                <a:latin typeface="微软雅黑" panose="020B0503020204020204" charset="-122"/>
                <a:ea typeface="微软雅黑" panose="020B0503020204020204" charset="-122"/>
              </a:rPr>
              <a:t> (FVTPL)</a:t>
            </a:r>
            <a:r>
              <a:rPr lang="zh-CN" altLang="en-US" sz="2100" dirty="0">
                <a:solidFill>
                  <a:srgbClr val="000000"/>
                </a:solidFill>
                <a:latin typeface="微软雅黑" panose="020B0503020204020204" charset="-122"/>
                <a:ea typeface="微软雅黑" panose="020B0503020204020204" charset="-122"/>
              </a:rPr>
              <a:t>，消除了老准则下适用于可供出售股权资产的</a:t>
            </a:r>
            <a:r>
              <a:rPr lang="en-US" altLang="zh-CN" sz="2100" dirty="0">
                <a:solidFill>
                  <a:srgbClr val="000000"/>
                </a:solidFill>
                <a:latin typeface="微软雅黑" panose="020B0503020204020204" charset="-122"/>
                <a:ea typeface="微软雅黑" panose="020B0503020204020204" charset="-122"/>
              </a:rPr>
              <a:t>FVOCI</a:t>
            </a:r>
            <a:r>
              <a:rPr lang="zh-CN" altLang="en-US" sz="2100" dirty="0">
                <a:solidFill>
                  <a:srgbClr val="000000"/>
                </a:solidFill>
                <a:latin typeface="微软雅黑" panose="020B0503020204020204" charset="-122"/>
                <a:ea typeface="微软雅黑" panose="020B0503020204020204" charset="-122"/>
              </a:rPr>
              <a:t>类，生效日期为</a:t>
            </a:r>
            <a:r>
              <a:rPr lang="en-US" altLang="zh-CN" sz="2100" dirty="0">
                <a:solidFill>
                  <a:srgbClr val="000000"/>
                </a:solidFill>
                <a:latin typeface="微软雅黑" panose="020B0503020204020204" charset="-122"/>
                <a:ea typeface="微软雅黑" panose="020B0503020204020204" charset="-122"/>
              </a:rPr>
              <a:t>2018</a:t>
            </a:r>
            <a:r>
              <a:rPr lang="zh-CN" altLang="en-US" sz="2100" dirty="0">
                <a:solidFill>
                  <a:srgbClr val="000000"/>
                </a:solidFill>
                <a:latin typeface="微软雅黑" panose="020B0503020204020204" charset="-122"/>
                <a:ea typeface="微软雅黑" panose="020B0503020204020204" charset="-122"/>
              </a:rPr>
              <a:t>年</a:t>
            </a:r>
            <a:r>
              <a:rPr lang="en-US" altLang="zh-CN" sz="2100" dirty="0">
                <a:solidFill>
                  <a:srgbClr val="000000"/>
                </a:solidFill>
                <a:latin typeface="微软雅黑" panose="020B0503020204020204" charset="-122"/>
                <a:ea typeface="微软雅黑" panose="020B0503020204020204" charset="-122"/>
              </a:rPr>
              <a:t>1</a:t>
            </a:r>
            <a:r>
              <a:rPr lang="zh-CN" altLang="en-US" sz="2100" dirty="0">
                <a:solidFill>
                  <a:srgbClr val="000000"/>
                </a:solidFill>
                <a:latin typeface="微软雅黑" panose="020B0503020204020204" charset="-122"/>
                <a:ea typeface="微软雅黑" panose="020B0503020204020204" charset="-122"/>
              </a:rPr>
              <a:t>月</a:t>
            </a:r>
            <a:r>
              <a:rPr lang="en-US" altLang="zh-CN" sz="2100" dirty="0">
                <a:solidFill>
                  <a:srgbClr val="000000"/>
                </a:solidFill>
                <a:latin typeface="微软雅黑" panose="020B0503020204020204" charset="-122"/>
                <a:ea typeface="微软雅黑" panose="020B0503020204020204" charset="-122"/>
              </a:rPr>
              <a:t>1</a:t>
            </a:r>
            <a:r>
              <a:rPr lang="zh-CN" altLang="en-US" sz="2100" dirty="0">
                <a:solidFill>
                  <a:srgbClr val="000000"/>
                </a:solidFill>
                <a:latin typeface="微软雅黑" panose="020B0503020204020204" charset="-122"/>
                <a:ea typeface="微软雅黑" panose="020B0503020204020204" charset="-122"/>
              </a:rPr>
              <a:t>日。</a:t>
            </a:r>
            <a:endParaRPr lang="en-US" altLang="zh-CN" sz="2100" dirty="0">
              <a:solidFill>
                <a:srgbClr val="000000"/>
              </a:solidFill>
              <a:latin typeface="微软雅黑" panose="020B0503020204020204" charset="-122"/>
              <a:ea typeface="微软雅黑" panose="020B0503020204020204" charset="-122"/>
            </a:endParaRPr>
          </a:p>
          <a:p>
            <a:endParaRPr lang="en-US" sz="1800" dirty="0">
              <a:solidFill>
                <a:srgbClr val="000000"/>
              </a:solidFill>
              <a:latin typeface="微软雅黑" panose="020B0503020204020204" charset="-122"/>
              <a:ea typeface="微软雅黑" panose="020B0503020204020204" charset="-122"/>
            </a:endParaRPr>
          </a:p>
          <a:p>
            <a:endParaRPr lang="en-US" sz="1800" dirty="0"/>
          </a:p>
        </p:txBody>
      </p:sp>
      <p:sp>
        <p:nvSpPr>
          <p:cNvPr id="9" name="TextBox 3"/>
          <p:cNvSpPr txBox="1"/>
          <p:nvPr/>
        </p:nvSpPr>
        <p:spPr>
          <a:xfrm>
            <a:off x="467544" y="332656"/>
            <a:ext cx="5917004" cy="784830"/>
          </a:xfrm>
          <a:prstGeom prst="rect">
            <a:avLst/>
          </a:prstGeom>
          <a:noFill/>
        </p:spPr>
        <p:txBody>
          <a:bodyPr wrap="none">
            <a:spAutoFit/>
          </a:bodyPr>
          <a:lstStyle/>
          <a:p>
            <a:endParaRPr sz="1800" dirty="0"/>
          </a:p>
          <a:p>
            <a:pPr>
              <a:defRPr sz="3300" b="1">
                <a:solidFill>
                  <a:srgbClr val="811C21"/>
                </a:solidFill>
                <a:latin typeface="微软雅黑" panose="020B0503020204020204" charset="-122"/>
              </a:defRPr>
            </a:pPr>
            <a:r>
              <a:rPr lang="en-US" sz="2700" b="1" dirty="0">
                <a:solidFill>
                  <a:srgbClr val="843C0C"/>
                </a:solidFill>
                <a:latin typeface="微软雅黑" panose="020B0503020204020204" charset="-122"/>
                <a:ea typeface="微软雅黑" panose="020B0503020204020204" charset="-122"/>
              </a:rPr>
              <a:t>ASU 2016-01对美国会计准则的影响</a:t>
            </a:r>
            <a:endParaRPr sz="2700" b="1" dirty="0">
              <a:solidFill>
                <a:srgbClr val="843C0C"/>
              </a:solidFill>
              <a:latin typeface="微软雅黑" panose="020B0503020204020204" charset="-122"/>
              <a:ea typeface="微软雅黑" panose="020B0503020204020204" charset="-122"/>
            </a:endParaRPr>
          </a:p>
        </p:txBody>
      </p:sp>
      <p:sp>
        <p:nvSpPr>
          <p:cNvPr id="5" name="灯片编号占位符 3"/>
          <p:cNvSpPr>
            <a:spLocks noGrp="1"/>
          </p:cNvSpPr>
          <p:nvPr>
            <p:ph type="sldNum" sz="quarter" idx="10"/>
          </p:nvPr>
        </p:nvSpPr>
        <p:spPr>
          <a:xfrm>
            <a:off x="7896225" y="1390651"/>
            <a:ext cx="630238" cy="147638"/>
          </a:xfrm>
        </p:spPr>
        <p:txBody>
          <a:bodyPr/>
          <a:lstStyle/>
          <a:p>
            <a:pPr>
              <a:defRPr/>
            </a:pPr>
            <a:fld id="{A9F3CC40-F3BF-47DF-BD8A-94EC90B60F9E}" type="slidenum">
              <a:rPr lang="zh-CN" altLang="en-US" smtClean="0">
                <a:solidFill>
                  <a:srgbClr val="FFFFFF"/>
                </a:solidFill>
              </a:rPr>
              <a:t>8</a:t>
            </a:fld>
            <a:endParaRPr lang="en-GB" altLang="en-US">
              <a:solidFill>
                <a:srgbClr val="FFFFFF"/>
              </a:solidFill>
            </a:endParaRPr>
          </a:p>
        </p:txBody>
      </p:sp>
      <p:sp>
        <p:nvSpPr>
          <p:cNvPr id="2" name="文本框 1"/>
          <p:cNvSpPr txBox="1"/>
          <p:nvPr/>
        </p:nvSpPr>
        <p:spPr>
          <a:xfrm>
            <a:off x="6365081" y="6525344"/>
            <a:ext cx="2599407" cy="276999"/>
          </a:xfrm>
          <a:prstGeom prst="rect">
            <a:avLst/>
          </a:prstGeom>
          <a:noFill/>
        </p:spPr>
        <p:txBody>
          <a:bodyPr wrap="square" rtlCol="0">
            <a:spAutoFit/>
          </a:bodyPr>
          <a:lstStyle/>
          <a:p>
            <a:pPr algn="r"/>
            <a:r>
              <a:rPr lang="en-US" altLang="zh-CN" sz="1200" b="1" dirty="0">
                <a:solidFill>
                  <a:srgbClr val="000000"/>
                </a:solidFill>
                <a:latin typeface="+mn-ea"/>
                <a:ea typeface="+mn-ea"/>
              </a:rPr>
              <a:t>-</a:t>
            </a:r>
            <a:r>
              <a:rPr lang="zh-CN" altLang="en-US" sz="1200" b="1" dirty="0">
                <a:solidFill>
                  <a:srgbClr val="000000"/>
                </a:solidFill>
                <a:latin typeface="+mn-ea"/>
                <a:ea typeface="+mn-ea"/>
              </a:rPr>
              <a:t>本页引自张为国（</a:t>
            </a:r>
            <a:r>
              <a:rPr lang="en-US" altLang="zh-CN" sz="1200" b="1" dirty="0">
                <a:solidFill>
                  <a:srgbClr val="000000"/>
                </a:solidFill>
                <a:latin typeface="+mn-ea"/>
                <a:ea typeface="+mn-ea"/>
              </a:rPr>
              <a:t>2024</a:t>
            </a:r>
            <a:r>
              <a:rPr lang="zh-CN" altLang="en-US" sz="1200" b="1" dirty="0">
                <a:solidFill>
                  <a:srgbClr val="000000"/>
                </a:solidFill>
                <a:latin typeface="+mn-ea"/>
                <a:ea typeface="+mn-ea"/>
              </a:rPr>
              <a: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Title 2"/>
          <p:cNvSpPr>
            <a:spLocks noGrp="1"/>
          </p:cNvSpPr>
          <p:nvPr>
            <p:ph type="title"/>
          </p:nvPr>
        </p:nvSpPr>
        <p:spPr>
          <a:xfrm>
            <a:off x="364451" y="368305"/>
            <a:ext cx="7551002" cy="594122"/>
          </a:xfrm>
        </p:spPr>
        <p:txBody>
          <a:bodyPr>
            <a:normAutofit/>
          </a:bodyPr>
          <a:lstStyle/>
          <a:p>
            <a:r>
              <a:rPr lang="zh-CN" altLang="en-US" sz="2500" b="1" dirty="0">
                <a:solidFill>
                  <a:srgbClr val="0000FF"/>
                </a:solidFill>
                <a:latin typeface="隶书" panose="02010509060101010101" pitchFamily="49" charset="-122"/>
                <a:ea typeface="隶书" panose="02010509060101010101" pitchFamily="49" charset="-122"/>
                <a:cs typeface="+mn-cs"/>
              </a:rPr>
              <a:t>是否租赁（二）：控制使用的权利</a:t>
            </a:r>
            <a:endParaRPr lang="en-GB" altLang="en-US" sz="2500" b="1" dirty="0">
              <a:solidFill>
                <a:srgbClr val="0000FF"/>
              </a:solidFill>
              <a:latin typeface="隶书" panose="02010509060101010101" pitchFamily="49" charset="-122"/>
              <a:ea typeface="隶书" panose="020105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80</a:t>
            </a:fld>
            <a:endParaRPr lang="en-GB" altLang="en-US">
              <a:solidFill>
                <a:srgbClr val="FFFFFF"/>
              </a:solidFill>
            </a:endParaRPr>
          </a:p>
        </p:txBody>
      </p:sp>
      <p:sp>
        <p:nvSpPr>
          <p:cNvPr id="6" name="TextBox 2"/>
          <p:cNvSpPr txBox="1"/>
          <p:nvPr/>
        </p:nvSpPr>
        <p:spPr>
          <a:xfrm>
            <a:off x="431540" y="1556792"/>
            <a:ext cx="8280920" cy="1200329"/>
          </a:xfrm>
          <a:prstGeom prst="rect">
            <a:avLst/>
          </a:prstGeom>
          <a:noFill/>
        </p:spPr>
        <p:txBody>
          <a:bodyPr wrap="square" rtlCol="0">
            <a:spAutoFit/>
          </a:bodyPr>
          <a:lstStyle/>
          <a:p>
            <a:pPr algn="ctr" defTabSz="685800"/>
            <a:r>
              <a:rPr lang="zh-CN" altLang="zh-CN" dirty="0">
                <a:solidFill>
                  <a:prstClr val="black"/>
                </a:solidFill>
                <a:latin typeface="微软雅黑" panose="020B0503020204020204" charset="-122"/>
                <a:ea typeface="微软雅黑" panose="020B0503020204020204" charset="-122"/>
              </a:rPr>
              <a:t>如果合同让渡了在一定期间内</a:t>
            </a:r>
            <a:r>
              <a:rPr lang="zh-CN" altLang="zh-CN" b="1" dirty="0">
                <a:solidFill>
                  <a:srgbClr val="C00000"/>
                </a:solidFill>
                <a:latin typeface="微软雅黑" panose="020B0503020204020204" charset="-122"/>
                <a:ea typeface="微软雅黑" panose="020B0503020204020204" charset="-122"/>
              </a:rPr>
              <a:t>控制</a:t>
            </a:r>
            <a:r>
              <a:rPr lang="zh-CN" altLang="zh-CN" dirty="0">
                <a:solidFill>
                  <a:prstClr val="black"/>
                </a:solidFill>
                <a:latin typeface="微软雅黑" panose="020B0503020204020204" charset="-122"/>
                <a:ea typeface="微软雅黑" panose="020B0503020204020204" charset="-122"/>
              </a:rPr>
              <a:t>一项或多项</a:t>
            </a:r>
            <a:r>
              <a:rPr lang="zh-CN" altLang="zh-CN" b="1" dirty="0">
                <a:solidFill>
                  <a:prstClr val="black"/>
                </a:solidFill>
                <a:latin typeface="微软雅黑" panose="020B0503020204020204" charset="-122"/>
                <a:ea typeface="微软雅黑" panose="020B0503020204020204" charset="-122"/>
              </a:rPr>
              <a:t>已识别</a:t>
            </a:r>
            <a:r>
              <a:rPr lang="zh-CN" altLang="zh-CN" dirty="0">
                <a:solidFill>
                  <a:prstClr val="black"/>
                </a:solidFill>
                <a:latin typeface="微软雅黑" panose="020B0503020204020204" charset="-122"/>
                <a:ea typeface="微软雅黑" panose="020B0503020204020204" charset="-122"/>
              </a:rPr>
              <a:t>资产</a:t>
            </a:r>
            <a:r>
              <a:rPr lang="zh-CN" altLang="zh-CN" b="1" dirty="0">
                <a:solidFill>
                  <a:srgbClr val="C00000"/>
                </a:solidFill>
                <a:latin typeface="微软雅黑" panose="020B0503020204020204" charset="-122"/>
                <a:ea typeface="微软雅黑" panose="020B0503020204020204" charset="-122"/>
              </a:rPr>
              <a:t>使用的权利</a:t>
            </a:r>
            <a:r>
              <a:rPr lang="zh-CN" altLang="zh-CN" dirty="0">
                <a:solidFill>
                  <a:prstClr val="black"/>
                </a:solidFill>
                <a:latin typeface="微软雅黑" panose="020B0503020204020204" charset="-122"/>
                <a:ea typeface="微软雅黑" panose="020B0503020204020204" charset="-122"/>
              </a:rPr>
              <a:t>以换取对价，则该合同是租赁或者包含租赁。</a:t>
            </a:r>
            <a:endParaRPr lang="en-US" altLang="zh-CN" dirty="0">
              <a:solidFill>
                <a:prstClr val="black"/>
              </a:solidFill>
              <a:latin typeface="微软雅黑" panose="020B0503020204020204" charset="-122"/>
              <a:ea typeface="微软雅黑" panose="020B0503020204020204" charset="-122"/>
            </a:endParaRPr>
          </a:p>
          <a:p>
            <a:pPr algn="ctr" defTabSz="685800"/>
            <a:endParaRPr lang="en-GB" dirty="0">
              <a:solidFill>
                <a:srgbClr val="5F6062"/>
              </a:solidFill>
              <a:latin typeface="微软雅黑" panose="020B0503020204020204" charset="-122"/>
              <a:ea typeface="微软雅黑" panose="020B0503020204020204" charset="-122"/>
            </a:endParaRPr>
          </a:p>
        </p:txBody>
      </p:sp>
      <p:sp>
        <p:nvSpPr>
          <p:cNvPr id="7" name="Oval 13"/>
          <p:cNvSpPr/>
          <p:nvPr/>
        </p:nvSpPr>
        <p:spPr>
          <a:xfrm>
            <a:off x="1115616" y="2961144"/>
            <a:ext cx="3024336" cy="2250055"/>
          </a:xfrm>
          <a:prstGeom prst="ellipse">
            <a:avLst/>
          </a:prstGeom>
          <a:solidFill>
            <a:srgbClr val="C00000"/>
          </a:solidFill>
          <a:ln w="12700" cap="flat" cmpd="sng" algn="ctr">
            <a:noFill/>
            <a:prstDash val="solid"/>
            <a:miter lim="800000"/>
          </a:ln>
          <a:effectLst/>
        </p:spPr>
        <p:txBody>
          <a:bodyPr spcFirstLastPara="0" vert="horz" wrap="square" lIns="106681" tIns="68589" rIns="68589" bIns="68591" numCol="1" spcCol="1270" rtlCol="0" anchor="ctr" anchorCtr="0">
            <a:noAutofit/>
          </a:bodyPr>
          <a:lstStyle/>
          <a:p>
            <a:pPr algn="ctr" defTabSz="454660" eaLnBrk="1" fontAlgn="auto" hangingPunct="1">
              <a:lnSpc>
                <a:spcPct val="90000"/>
              </a:lnSpc>
              <a:spcBef>
                <a:spcPts val="0"/>
              </a:spcBef>
              <a:spcAft>
                <a:spcPct val="15000"/>
              </a:spcAft>
              <a:defRPr/>
            </a:pPr>
            <a:r>
              <a:rPr kumimoji="0" lang="en-US" altLang="zh-CN" sz="1800" kern="0" dirty="0">
                <a:solidFill>
                  <a:prstClr val="white"/>
                </a:solidFill>
                <a:latin typeface="微软雅黑" panose="020B0503020204020204" charset="-122"/>
                <a:ea typeface="微软雅黑" panose="020B0503020204020204" charset="-122"/>
              </a:rPr>
              <a:t>1</a:t>
            </a:r>
            <a:r>
              <a:rPr kumimoji="0" lang="zh-CN" altLang="en-US" sz="1800" kern="0" dirty="0">
                <a:solidFill>
                  <a:prstClr val="white"/>
                </a:solidFill>
                <a:latin typeface="微软雅黑" panose="020B0503020204020204" charset="-122"/>
                <a:ea typeface="微软雅黑" panose="020B0503020204020204" charset="-122"/>
              </a:rPr>
              <a:t>、在整个使用期间内从使用资产中</a:t>
            </a:r>
            <a:r>
              <a:rPr kumimoji="0" lang="zh-CN" altLang="en-US" b="1" kern="0" dirty="0">
                <a:solidFill>
                  <a:prstClr val="white"/>
                </a:solidFill>
                <a:latin typeface="微软雅黑" panose="020B0503020204020204" charset="-122"/>
                <a:ea typeface="微软雅黑" panose="020B0503020204020204" charset="-122"/>
              </a:rPr>
              <a:t>获得几乎所有经济利益</a:t>
            </a:r>
            <a:endParaRPr kumimoji="0" lang="en-GB" sz="1800" b="1" kern="0" dirty="0">
              <a:solidFill>
                <a:prstClr val="white"/>
              </a:solidFill>
              <a:latin typeface="微软雅黑" panose="020B0503020204020204" charset="-122"/>
              <a:ea typeface="微软雅黑" panose="020B0503020204020204" charset="-122"/>
            </a:endParaRPr>
          </a:p>
        </p:txBody>
      </p:sp>
      <p:sp>
        <p:nvSpPr>
          <p:cNvPr id="8" name="Oval 15"/>
          <p:cNvSpPr/>
          <p:nvPr/>
        </p:nvSpPr>
        <p:spPr>
          <a:xfrm>
            <a:off x="5119992" y="2961143"/>
            <a:ext cx="3024336" cy="2250055"/>
          </a:xfrm>
          <a:prstGeom prst="ellipse">
            <a:avLst/>
          </a:prstGeom>
          <a:solidFill>
            <a:srgbClr val="0070C0"/>
          </a:solidFill>
          <a:ln w="12700" cap="flat" cmpd="sng" algn="ctr">
            <a:noFill/>
            <a:prstDash val="solid"/>
            <a:miter lim="800000"/>
          </a:ln>
          <a:effectLst/>
        </p:spPr>
        <p:txBody>
          <a:bodyPr spcFirstLastPara="0" vert="horz" wrap="square" lIns="106681" tIns="68589" rIns="68589" bIns="68591" numCol="1" spcCol="1270" rtlCol="0" anchor="ctr" anchorCtr="0">
            <a:noAutofit/>
          </a:bodyPr>
          <a:lstStyle/>
          <a:p>
            <a:pPr algn="ctr" defTabSz="454660" eaLnBrk="1" fontAlgn="auto" hangingPunct="1">
              <a:lnSpc>
                <a:spcPct val="90000"/>
              </a:lnSpc>
              <a:spcBef>
                <a:spcPts val="0"/>
              </a:spcBef>
              <a:spcAft>
                <a:spcPct val="15000"/>
              </a:spcAft>
              <a:defRPr/>
            </a:pPr>
            <a:r>
              <a:rPr kumimoji="0" lang="en-US" altLang="zh-CN" sz="1800" kern="0" dirty="0">
                <a:solidFill>
                  <a:prstClr val="white"/>
                </a:solidFill>
                <a:latin typeface="微软雅黑" panose="020B0503020204020204" charset="-122"/>
                <a:ea typeface="微软雅黑" panose="020B0503020204020204" charset="-122"/>
              </a:rPr>
              <a:t>2</a:t>
            </a:r>
            <a:r>
              <a:rPr kumimoji="0" lang="zh-CN" altLang="en-US" sz="1800" kern="0" dirty="0">
                <a:solidFill>
                  <a:prstClr val="white"/>
                </a:solidFill>
                <a:latin typeface="微软雅黑" panose="020B0503020204020204" charset="-122"/>
                <a:ea typeface="微软雅黑" panose="020B0503020204020204" charset="-122"/>
              </a:rPr>
              <a:t>、在整个使用期间内</a:t>
            </a:r>
            <a:r>
              <a:rPr kumimoji="0" lang="zh-CN" altLang="en-US" b="1" kern="0" dirty="0">
                <a:solidFill>
                  <a:prstClr val="white"/>
                </a:solidFill>
                <a:latin typeface="微软雅黑" panose="020B0503020204020204" charset="-122"/>
                <a:ea typeface="微软雅黑" panose="020B0503020204020204" charset="-122"/>
              </a:rPr>
              <a:t>有权主导使用</a:t>
            </a:r>
            <a:r>
              <a:rPr kumimoji="0" lang="en-US" altLang="zh-CN" sz="1800" b="1" kern="0" dirty="0">
                <a:solidFill>
                  <a:prstClr val="white"/>
                </a:solidFill>
                <a:latin typeface="微软雅黑" panose="020B0503020204020204" charset="-122"/>
                <a:ea typeface="微软雅黑" panose="020B0503020204020204" charset="-122"/>
              </a:rPr>
              <a:t>right to direct</a:t>
            </a:r>
            <a:r>
              <a:rPr kumimoji="0" lang="zh-CN" altLang="en-US" sz="1800" kern="0" dirty="0">
                <a:solidFill>
                  <a:prstClr val="white"/>
                </a:solidFill>
                <a:latin typeface="微软雅黑" panose="020B0503020204020204" charset="-122"/>
                <a:ea typeface="微软雅黑" panose="020B0503020204020204" charset="-122"/>
              </a:rPr>
              <a:t>已识别资产</a:t>
            </a:r>
            <a:endParaRPr kumimoji="0" lang="en-GB" sz="1800" b="1" kern="0" dirty="0">
              <a:solidFill>
                <a:prstClr val="white"/>
              </a:solidFill>
              <a:latin typeface="微软雅黑" panose="020B0503020204020204" charset="-122"/>
              <a:ea typeface="微软雅黑" panose="020B0503020204020204" charset="-122"/>
            </a:endParaRPr>
          </a:p>
        </p:txBody>
      </p:sp>
      <p:sp>
        <p:nvSpPr>
          <p:cNvPr id="9" name="TextBox 4"/>
          <p:cNvSpPr txBox="1"/>
          <p:nvPr/>
        </p:nvSpPr>
        <p:spPr>
          <a:xfrm>
            <a:off x="4463988" y="3825769"/>
            <a:ext cx="422831" cy="415498"/>
          </a:xfrm>
          <a:prstGeom prst="rect">
            <a:avLst/>
          </a:prstGeom>
          <a:noFill/>
        </p:spPr>
        <p:txBody>
          <a:bodyPr wrap="square" rtlCol="0">
            <a:spAutoFit/>
          </a:bodyPr>
          <a:lstStyle/>
          <a:p>
            <a:pPr defTabSz="685800"/>
            <a:r>
              <a:rPr lang="zh-CN" altLang="en-US" sz="2100" b="1" dirty="0">
                <a:solidFill>
                  <a:srgbClr val="CE7019"/>
                </a:solidFill>
                <a:latin typeface="微软雅黑" panose="020B0503020204020204" charset="-122"/>
                <a:ea typeface="微软雅黑" panose="020B0503020204020204" charset="-122"/>
              </a:rPr>
              <a:t>且</a:t>
            </a:r>
            <a:endParaRPr lang="en-GB" sz="2100" b="1" dirty="0">
              <a:solidFill>
                <a:srgbClr val="CE7019"/>
              </a:solidFill>
              <a:latin typeface="微软雅黑" panose="020B0503020204020204" charset="-122"/>
              <a:ea typeface="微软雅黑" panose="020B0503020204020204" charset="-122"/>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Title 2"/>
          <p:cNvSpPr>
            <a:spLocks noGrp="1"/>
          </p:cNvSpPr>
          <p:nvPr>
            <p:ph type="title"/>
          </p:nvPr>
        </p:nvSpPr>
        <p:spPr>
          <a:xfrm>
            <a:off x="179512" y="332655"/>
            <a:ext cx="8784976" cy="648071"/>
          </a:xfrm>
        </p:spPr>
        <p:txBody>
          <a:bodyPr>
            <a:normAutofit fontScale="90000"/>
          </a:bodyPr>
          <a:lstStyle/>
          <a:p>
            <a:r>
              <a:rPr lang="zh-CN" altLang="en-US" sz="2500" b="1" dirty="0">
                <a:solidFill>
                  <a:srgbClr val="0000FF"/>
                </a:solidFill>
                <a:latin typeface="隶书" panose="02010509060101010101" pitchFamily="49" charset="-122"/>
                <a:ea typeface="隶书" panose="02010509060101010101" pitchFamily="49" charset="-122"/>
                <a:cs typeface="+mn-cs"/>
              </a:rPr>
              <a:t>是否租赁（二）：控制使用的权利（</a:t>
            </a:r>
            <a:r>
              <a:rPr lang="en-US" altLang="zh-CN" sz="2500" b="1" dirty="0">
                <a:solidFill>
                  <a:srgbClr val="0000FF"/>
                </a:solidFill>
                <a:latin typeface="隶书" panose="02010509060101010101" pitchFamily="49" charset="-122"/>
                <a:ea typeface="隶书" panose="02010509060101010101" pitchFamily="49" charset="-122"/>
                <a:cs typeface="+mn-cs"/>
              </a:rPr>
              <a:t>1</a:t>
            </a:r>
            <a:r>
              <a:rPr lang="zh-CN" altLang="en-US" sz="2500" b="1" dirty="0">
                <a:solidFill>
                  <a:srgbClr val="0000FF"/>
                </a:solidFill>
                <a:latin typeface="隶书" panose="02010509060101010101" pitchFamily="49" charset="-122"/>
                <a:ea typeface="隶书" panose="02010509060101010101" pitchFamily="49" charset="-122"/>
                <a:cs typeface="+mn-cs"/>
              </a:rPr>
              <a:t>）：获得几乎所有经济利益</a:t>
            </a:r>
            <a:endParaRPr lang="en-GB" altLang="en-US" sz="2500" b="1" dirty="0">
              <a:solidFill>
                <a:srgbClr val="0000FF"/>
              </a:solidFill>
              <a:latin typeface="隶书" panose="02010509060101010101" pitchFamily="49" charset="-122"/>
              <a:ea typeface="隶书" panose="020105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latin typeface="微软雅黑" panose="020B0503020204020204" charset="-122"/>
                <a:ea typeface="微软雅黑" panose="020B0503020204020204" charset="-122"/>
              </a:rPr>
              <a:t>81</a:t>
            </a:fld>
            <a:endParaRPr lang="en-GB" altLang="en-US">
              <a:solidFill>
                <a:srgbClr val="FFFFFF"/>
              </a:solidFill>
              <a:latin typeface="微软雅黑" panose="020B0503020204020204" charset="-122"/>
              <a:ea typeface="微软雅黑" panose="020B0503020204020204" charset="-122"/>
            </a:endParaRPr>
          </a:p>
        </p:txBody>
      </p:sp>
      <p:sp>
        <p:nvSpPr>
          <p:cNvPr id="7" name="Oval 13"/>
          <p:cNvSpPr/>
          <p:nvPr/>
        </p:nvSpPr>
        <p:spPr>
          <a:xfrm>
            <a:off x="1169622" y="2631258"/>
            <a:ext cx="2754306" cy="1703497"/>
          </a:xfrm>
          <a:prstGeom prst="ellipse">
            <a:avLst/>
          </a:prstGeom>
          <a:solidFill>
            <a:srgbClr val="C00000"/>
          </a:solidFill>
          <a:ln w="12700" cap="flat" cmpd="sng" algn="ctr">
            <a:noFill/>
            <a:prstDash val="solid"/>
            <a:miter lim="800000"/>
          </a:ln>
          <a:effectLst/>
        </p:spPr>
        <p:txBody>
          <a:bodyPr spcFirstLastPara="0" vert="horz" wrap="square" lIns="106681" tIns="68589" rIns="68589" bIns="68591" numCol="1" spcCol="1270" rtlCol="0" anchor="ctr" anchorCtr="0">
            <a:noAutofit/>
          </a:bodyPr>
          <a:lstStyle/>
          <a:p>
            <a:pPr algn="ctr" defTabSz="454660" eaLnBrk="1" fontAlgn="auto" hangingPunct="1">
              <a:lnSpc>
                <a:spcPct val="90000"/>
              </a:lnSpc>
              <a:spcBef>
                <a:spcPts val="0"/>
              </a:spcBef>
              <a:spcAft>
                <a:spcPct val="15000"/>
              </a:spcAft>
              <a:defRPr/>
            </a:pPr>
            <a:r>
              <a:rPr kumimoji="0" lang="zh-CN" altLang="en-US" sz="1800" b="1" kern="0" dirty="0">
                <a:solidFill>
                  <a:prstClr val="white"/>
                </a:solidFill>
                <a:latin typeface="微软雅黑" panose="020B0503020204020204" charset="-122"/>
                <a:ea typeface="微软雅黑" panose="020B0503020204020204" charset="-122"/>
              </a:rPr>
              <a:t>有权获得几乎所有经济利益</a:t>
            </a:r>
            <a:endParaRPr kumimoji="0" lang="en-GB" sz="1800" b="1" kern="0" dirty="0">
              <a:solidFill>
                <a:prstClr val="white"/>
              </a:solidFill>
              <a:latin typeface="微软雅黑" panose="020B0503020204020204" charset="-122"/>
              <a:ea typeface="微软雅黑" panose="020B0503020204020204" charset="-122"/>
            </a:endParaRPr>
          </a:p>
        </p:txBody>
      </p:sp>
      <p:grpSp>
        <p:nvGrpSpPr>
          <p:cNvPr id="8" name="Group 9"/>
          <p:cNvGrpSpPr/>
          <p:nvPr/>
        </p:nvGrpSpPr>
        <p:grpSpPr>
          <a:xfrm>
            <a:off x="3923928" y="2631258"/>
            <a:ext cx="3834426" cy="1703497"/>
            <a:chOff x="4088904" y="2365343"/>
            <a:chExt cx="5112568" cy="2271329"/>
          </a:xfrm>
        </p:grpSpPr>
        <p:sp>
          <p:nvSpPr>
            <p:cNvPr id="9" name="Oval 6"/>
            <p:cNvSpPr/>
            <p:nvPr/>
          </p:nvSpPr>
          <p:spPr>
            <a:xfrm>
              <a:off x="5529064" y="2365343"/>
              <a:ext cx="3672408" cy="2271329"/>
            </a:xfrm>
            <a:prstGeom prst="ellipse">
              <a:avLst/>
            </a:prstGeom>
            <a:noFill/>
            <a:ln w="28575" cap="flat" cmpd="sng" algn="ctr">
              <a:solidFill>
                <a:srgbClr val="CE7019"/>
              </a:solidFill>
              <a:prstDash val="solid"/>
              <a:miter lim="800000"/>
            </a:ln>
            <a:effectLst/>
          </p:spPr>
          <p:txBody>
            <a:bodyPr spcFirstLastPara="0" vert="horz" wrap="square" lIns="106681" tIns="68589" rIns="68589" bIns="68591" numCol="1" spcCol="1270" rtlCol="0" anchor="ctr" anchorCtr="0">
              <a:noAutofit/>
            </a:bodyPr>
            <a:lstStyle/>
            <a:p>
              <a:pPr algn="ctr" defTabSz="454660" eaLnBrk="1" fontAlgn="auto" hangingPunct="1">
                <a:lnSpc>
                  <a:spcPct val="90000"/>
                </a:lnSpc>
                <a:spcBef>
                  <a:spcPts val="0"/>
                </a:spcBef>
                <a:spcAft>
                  <a:spcPct val="15000"/>
                </a:spcAft>
                <a:defRPr/>
              </a:pPr>
              <a:r>
                <a:rPr kumimoji="0" lang="zh-CN" altLang="en-US" sz="1800" b="1" kern="0" dirty="0">
                  <a:solidFill>
                    <a:srgbClr val="C00000"/>
                  </a:solidFill>
                  <a:latin typeface="微软雅黑" panose="020B0503020204020204" charset="-122"/>
                  <a:ea typeface="微软雅黑" panose="020B0503020204020204" charset="-122"/>
                </a:rPr>
                <a:t>仅在客户使用资产权利的范围内考虑</a:t>
              </a:r>
              <a:endParaRPr kumimoji="0" lang="en-GB" sz="1800" b="1" kern="0" dirty="0">
                <a:solidFill>
                  <a:srgbClr val="C00000"/>
                </a:solidFill>
                <a:latin typeface="微软雅黑" panose="020B0503020204020204" charset="-122"/>
                <a:ea typeface="微软雅黑" panose="020B0503020204020204" charset="-122"/>
              </a:endParaRPr>
            </a:p>
          </p:txBody>
        </p:sp>
        <p:cxnSp>
          <p:nvCxnSpPr>
            <p:cNvPr id="10" name="Straight Arrow Connector 4"/>
            <p:cNvCxnSpPr>
              <a:stCxn id="7" idx="6"/>
              <a:endCxn id="9" idx="2"/>
            </p:cNvCxnSpPr>
            <p:nvPr/>
          </p:nvCxnSpPr>
          <p:spPr>
            <a:xfrm>
              <a:off x="4088904" y="3501008"/>
              <a:ext cx="1440160" cy="0"/>
            </a:xfrm>
            <a:prstGeom prst="straightConnector1">
              <a:avLst/>
            </a:prstGeom>
            <a:noFill/>
            <a:ln w="63500" cap="flat" cmpd="sng" algn="ctr">
              <a:solidFill>
                <a:srgbClr val="CE7019"/>
              </a:solidFill>
              <a:prstDash val="solid"/>
              <a:miter lim="800000"/>
              <a:tailEnd type="arrow"/>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文本框 2"/>
          <p:cNvSpPr txBox="1"/>
          <p:nvPr/>
        </p:nvSpPr>
        <p:spPr>
          <a:xfrm>
            <a:off x="305180" y="335402"/>
            <a:ext cx="8374000" cy="477054"/>
          </a:xfrm>
          <a:prstGeom prst="rect">
            <a:avLst/>
          </a:prstGeom>
          <a:noFill/>
        </p:spPr>
        <p:txBody>
          <a:bodyPr wrap="square" rtlCol="0">
            <a:spAutoFit/>
          </a:bodyPr>
          <a:lstStyle/>
          <a:p>
            <a:r>
              <a:rPr lang="zh-CN" altLang="en-US" sz="2500" b="1" dirty="0">
                <a:solidFill>
                  <a:srgbClr val="0000FF"/>
                </a:solidFill>
                <a:latin typeface="隶书" panose="02010509060101010101" pitchFamily="49" charset="-122"/>
                <a:ea typeface="隶书" panose="02010509060101010101" pitchFamily="49" charset="-122"/>
              </a:rPr>
              <a:t>是否租赁（二）：控制使用的权利（</a:t>
            </a:r>
            <a:r>
              <a:rPr lang="en-US" altLang="zh-CN" sz="2500" b="1" dirty="0">
                <a:solidFill>
                  <a:srgbClr val="0000FF"/>
                </a:solidFill>
                <a:latin typeface="隶书" panose="02010509060101010101" pitchFamily="49" charset="-122"/>
                <a:ea typeface="隶书" panose="02010509060101010101" pitchFamily="49" charset="-122"/>
              </a:rPr>
              <a:t>2</a:t>
            </a:r>
            <a:r>
              <a:rPr lang="zh-CN" altLang="en-US" sz="2500" b="1" dirty="0">
                <a:solidFill>
                  <a:srgbClr val="0000FF"/>
                </a:solidFill>
                <a:latin typeface="隶书" panose="02010509060101010101" pitchFamily="49" charset="-122"/>
                <a:ea typeface="隶书" panose="02010509060101010101" pitchFamily="49" charset="-122"/>
              </a:rPr>
              <a:t>）：主导使用权</a:t>
            </a:r>
          </a:p>
        </p:txBody>
      </p:sp>
      <p:sp>
        <p:nvSpPr>
          <p:cNvPr id="4" name="灯片编号占位符 3"/>
          <p:cNvSpPr>
            <a:spLocks noGrp="1"/>
          </p:cNvSpPr>
          <p:nvPr>
            <p:ph type="sldNum" sz="quarter" idx="10"/>
          </p:nvPr>
        </p:nvSpPr>
        <p:spPr/>
        <p:txBody>
          <a:bodyPr/>
          <a:lstStyle/>
          <a:p>
            <a:pPr>
              <a:defRPr/>
            </a:pPr>
            <a:fld id="{26B0457A-DDCB-4096-BF83-2184DD78F34A}" type="slidenum">
              <a:rPr lang="zh-CN" altLang="en-US" smtClean="0">
                <a:solidFill>
                  <a:srgbClr val="FFFFFF"/>
                </a:solidFill>
              </a:rPr>
              <a:t>82</a:t>
            </a:fld>
            <a:endParaRPr lang="en-GB" altLang="en-US">
              <a:solidFill>
                <a:srgbClr val="FFFFFF"/>
              </a:solidFill>
            </a:endParaRPr>
          </a:p>
        </p:txBody>
      </p:sp>
      <p:sp>
        <p:nvSpPr>
          <p:cNvPr id="7" name="TextBox 4"/>
          <p:cNvSpPr txBox="1"/>
          <p:nvPr/>
        </p:nvSpPr>
        <p:spPr>
          <a:xfrm>
            <a:off x="515950" y="1302326"/>
            <a:ext cx="7576334" cy="830997"/>
          </a:xfrm>
          <a:prstGeom prst="rect">
            <a:avLst/>
          </a:prstGeom>
          <a:noFill/>
        </p:spPr>
        <p:txBody>
          <a:bodyPr wrap="square" rtlCol="0">
            <a:spAutoFit/>
          </a:bodyPr>
          <a:lstStyle/>
          <a:p>
            <a:pPr algn="ctr" defTabSz="685800"/>
            <a:r>
              <a:rPr lang="zh-CN" altLang="en-US" dirty="0">
                <a:solidFill>
                  <a:prstClr val="black"/>
                </a:solidFill>
                <a:latin typeface="微软雅黑" panose="020B0503020204020204" charset="-122"/>
                <a:ea typeface="微软雅黑" panose="020B0503020204020204" charset="-122"/>
              </a:rPr>
              <a:t>关键是看哪一方在整个使用期间内主导</a:t>
            </a:r>
            <a:r>
              <a:rPr lang="zh-CN" altLang="en-US" b="1" dirty="0">
                <a:solidFill>
                  <a:srgbClr val="C00000"/>
                </a:solidFill>
                <a:latin typeface="微软雅黑" panose="020B0503020204020204" charset="-122"/>
                <a:ea typeface="微软雅黑" panose="020B0503020204020204" charset="-122"/>
              </a:rPr>
              <a:t>如何</a:t>
            </a:r>
            <a:r>
              <a:rPr lang="zh-CN" altLang="en-US" dirty="0">
                <a:solidFill>
                  <a:prstClr val="black"/>
                </a:solidFill>
                <a:latin typeface="微软雅黑" panose="020B0503020204020204" charset="-122"/>
                <a:ea typeface="微软雅黑" panose="020B0503020204020204" charset="-122"/>
              </a:rPr>
              <a:t>以及</a:t>
            </a:r>
            <a:r>
              <a:rPr lang="zh-CN" altLang="en-US" b="1" dirty="0">
                <a:solidFill>
                  <a:srgbClr val="C00000"/>
                </a:solidFill>
                <a:latin typeface="微软雅黑" panose="020B0503020204020204" charset="-122"/>
                <a:ea typeface="微软雅黑" panose="020B0503020204020204" charset="-122"/>
              </a:rPr>
              <a:t>为什么</a:t>
            </a:r>
            <a:r>
              <a:rPr lang="zh-CN" altLang="en-US" dirty="0">
                <a:solidFill>
                  <a:prstClr val="black"/>
                </a:solidFill>
                <a:latin typeface="微软雅黑" panose="020B0503020204020204" charset="-122"/>
                <a:ea typeface="微软雅黑" panose="020B0503020204020204" charset="-122"/>
              </a:rPr>
              <a:t>使用该资产</a:t>
            </a:r>
            <a:endParaRPr lang="en-GB" dirty="0">
              <a:solidFill>
                <a:prstClr val="black"/>
              </a:solidFill>
              <a:latin typeface="微软雅黑" panose="020B0503020204020204" charset="-122"/>
              <a:ea typeface="微软雅黑" panose="020B0503020204020204" charset="-122"/>
            </a:endParaRPr>
          </a:p>
        </p:txBody>
      </p:sp>
      <p:sp>
        <p:nvSpPr>
          <p:cNvPr id="8" name="Rectangle 3"/>
          <p:cNvSpPr/>
          <p:nvPr/>
        </p:nvSpPr>
        <p:spPr>
          <a:xfrm>
            <a:off x="1115616" y="2671739"/>
            <a:ext cx="2207958" cy="554100"/>
          </a:xfrm>
          <a:prstGeom prst="rect">
            <a:avLst/>
          </a:prstGeom>
          <a:solidFill>
            <a:srgbClr val="C00000"/>
          </a:solidFill>
          <a:ln w="12700" cap="flat" cmpd="sng" algn="ctr">
            <a:noFill/>
            <a:prstDash val="solid"/>
            <a:miter lim="800000"/>
          </a:ln>
          <a:effectLst/>
        </p:spPr>
        <p:txBody>
          <a:bodyPr spcFirstLastPara="0" vert="horz" wrap="square" lIns="106681" tIns="68589" rIns="68589" bIns="68591" numCol="1" spcCol="1270" rtlCol="0" anchor="ctr" anchorCtr="0">
            <a:noAutofit/>
          </a:bodyPr>
          <a:lstStyle/>
          <a:p>
            <a:pPr algn="ctr" defTabSz="454660" eaLnBrk="1" fontAlgn="auto" hangingPunct="1">
              <a:lnSpc>
                <a:spcPct val="90000"/>
              </a:lnSpc>
              <a:spcBef>
                <a:spcPts val="0"/>
              </a:spcBef>
              <a:spcAft>
                <a:spcPct val="15000"/>
              </a:spcAft>
              <a:defRPr/>
            </a:pPr>
            <a:r>
              <a:rPr kumimoji="0" lang="zh-CN" altLang="en-US" sz="1800" b="1" kern="0" dirty="0">
                <a:solidFill>
                  <a:prstClr val="white"/>
                </a:solidFill>
                <a:latin typeface="微软雅黑" panose="020B0503020204020204" charset="-122"/>
                <a:ea typeface="微软雅黑" panose="020B0503020204020204" charset="-122"/>
              </a:rPr>
              <a:t>客户</a:t>
            </a:r>
            <a:endParaRPr kumimoji="0" lang="en-GB" sz="1800" b="1" kern="0" dirty="0">
              <a:solidFill>
                <a:prstClr val="white"/>
              </a:solidFill>
              <a:latin typeface="微软雅黑" panose="020B0503020204020204" charset="-122"/>
              <a:ea typeface="微软雅黑" panose="020B0503020204020204" charset="-122"/>
            </a:endParaRPr>
          </a:p>
        </p:txBody>
      </p:sp>
      <p:sp>
        <p:nvSpPr>
          <p:cNvPr id="9" name="Rectangle 19"/>
          <p:cNvSpPr/>
          <p:nvPr/>
        </p:nvSpPr>
        <p:spPr>
          <a:xfrm>
            <a:off x="1115616" y="3340139"/>
            <a:ext cx="2207958" cy="1925064"/>
          </a:xfrm>
          <a:prstGeom prst="rect">
            <a:avLst/>
          </a:prstGeom>
          <a:solidFill>
            <a:srgbClr val="0070C0"/>
          </a:solidFill>
          <a:ln w="12700" cap="flat" cmpd="sng" algn="ctr">
            <a:noFill/>
            <a:prstDash val="solid"/>
            <a:miter lim="800000"/>
          </a:ln>
          <a:effectLst/>
        </p:spPr>
        <p:txBody>
          <a:bodyPr spcFirstLastPara="0" vert="horz" wrap="square" lIns="106681" tIns="68589" rIns="68589" bIns="68591" numCol="1" spcCol="1270" rtlCol="0" anchor="ctr" anchorCtr="0">
            <a:noAutofit/>
          </a:bodyPr>
          <a:lstStyle/>
          <a:p>
            <a:pPr algn="ctr" defTabSz="454660" eaLnBrk="1" fontAlgn="auto" hangingPunct="1">
              <a:lnSpc>
                <a:spcPct val="90000"/>
              </a:lnSpc>
              <a:spcBef>
                <a:spcPts val="0"/>
              </a:spcBef>
              <a:spcAft>
                <a:spcPct val="15000"/>
              </a:spcAft>
              <a:defRPr/>
            </a:pPr>
            <a:r>
              <a:rPr kumimoji="0" lang="zh-CN" altLang="en-US" sz="1800" b="1" kern="0" dirty="0">
                <a:solidFill>
                  <a:prstClr val="white"/>
                </a:solidFill>
                <a:latin typeface="微软雅黑" panose="020B0503020204020204" charset="-122"/>
                <a:ea typeface="微软雅黑" panose="020B0503020204020204" charset="-122"/>
              </a:rPr>
              <a:t>预定</a:t>
            </a:r>
            <a:endParaRPr kumimoji="0" lang="en-GB" sz="1800" b="1" kern="0" dirty="0">
              <a:solidFill>
                <a:prstClr val="white"/>
              </a:solidFill>
              <a:latin typeface="微软雅黑" panose="020B0503020204020204" charset="-122"/>
              <a:ea typeface="微软雅黑" panose="020B0503020204020204" charset="-122"/>
            </a:endParaRPr>
          </a:p>
        </p:txBody>
      </p:sp>
      <p:sp>
        <p:nvSpPr>
          <p:cNvPr id="10" name="Rectangle 18"/>
          <p:cNvSpPr/>
          <p:nvPr/>
        </p:nvSpPr>
        <p:spPr>
          <a:xfrm>
            <a:off x="3717798" y="2671739"/>
            <a:ext cx="4374486" cy="554100"/>
          </a:xfrm>
          <a:prstGeom prst="rect">
            <a:avLst/>
          </a:prstGeom>
          <a:noFill/>
          <a:ln w="28575" cap="flat" cmpd="sng" algn="ctr">
            <a:solidFill>
              <a:srgbClr val="C00000"/>
            </a:solidFill>
            <a:prstDash val="solid"/>
            <a:miter lim="800000"/>
          </a:ln>
          <a:effectLst/>
        </p:spPr>
        <p:txBody>
          <a:bodyPr spcFirstLastPara="0" vert="horz" wrap="square" lIns="106681" tIns="68589" rIns="68589" bIns="68591" numCol="1" spcCol="1270" rtlCol="0" anchor="ctr" anchorCtr="0">
            <a:noAutofit/>
          </a:bodyPr>
          <a:lstStyle/>
          <a:p>
            <a:pPr defTabSz="454660" eaLnBrk="1" fontAlgn="auto" hangingPunct="1">
              <a:lnSpc>
                <a:spcPct val="90000"/>
              </a:lnSpc>
              <a:spcBef>
                <a:spcPts val="0"/>
              </a:spcBef>
              <a:spcAft>
                <a:spcPct val="15000"/>
              </a:spcAft>
              <a:defRPr/>
            </a:pPr>
            <a:r>
              <a:rPr kumimoji="0" lang="zh-CN" altLang="en-US" sz="1800" kern="0" dirty="0">
                <a:solidFill>
                  <a:srgbClr val="C00000"/>
                </a:solidFill>
                <a:latin typeface="微软雅黑" panose="020B0503020204020204" charset="-122"/>
                <a:ea typeface="微软雅黑" panose="020B0503020204020204" charset="-122"/>
              </a:rPr>
              <a:t>客户有主导使用的权利</a:t>
            </a:r>
            <a:endParaRPr kumimoji="0" lang="en-GB" sz="1800" kern="0" dirty="0">
              <a:solidFill>
                <a:srgbClr val="C00000"/>
              </a:solidFill>
              <a:latin typeface="微软雅黑" panose="020B0503020204020204" charset="-122"/>
              <a:ea typeface="微软雅黑" panose="020B0503020204020204" charset="-122"/>
            </a:endParaRPr>
          </a:p>
        </p:txBody>
      </p:sp>
      <p:sp>
        <p:nvSpPr>
          <p:cNvPr id="11" name="Rectangle 23"/>
          <p:cNvSpPr/>
          <p:nvPr/>
        </p:nvSpPr>
        <p:spPr>
          <a:xfrm>
            <a:off x="3717798" y="3340140"/>
            <a:ext cx="4374486" cy="1925065"/>
          </a:xfrm>
          <a:prstGeom prst="rect">
            <a:avLst/>
          </a:prstGeom>
          <a:noFill/>
          <a:ln w="28575" cap="flat" cmpd="sng" algn="ctr">
            <a:solidFill>
              <a:srgbClr val="0070C0"/>
            </a:solidFill>
            <a:prstDash val="solid"/>
            <a:miter lim="800000"/>
          </a:ln>
          <a:effectLst/>
        </p:spPr>
        <p:txBody>
          <a:bodyPr spcFirstLastPara="0" vert="horz" wrap="square" lIns="106681" tIns="68589" rIns="68589" bIns="68591" numCol="1" spcCol="1270" rtlCol="0" anchor="t" anchorCtr="0">
            <a:noAutofit/>
          </a:bodyPr>
          <a:lstStyle/>
          <a:p>
            <a:pPr defTabSz="454660" eaLnBrk="1" fontAlgn="auto" hangingPunct="1">
              <a:lnSpc>
                <a:spcPct val="90000"/>
              </a:lnSpc>
              <a:spcBef>
                <a:spcPts val="0"/>
              </a:spcBef>
              <a:spcAft>
                <a:spcPct val="15000"/>
              </a:spcAft>
              <a:defRPr/>
            </a:pPr>
            <a:r>
              <a:rPr kumimoji="0" lang="zh-CN" altLang="en-US" sz="1800" kern="0" dirty="0">
                <a:solidFill>
                  <a:srgbClr val="0070C0"/>
                </a:solidFill>
                <a:latin typeface="微软雅黑" panose="020B0503020204020204" charset="-122"/>
                <a:ea typeface="微软雅黑" panose="020B0503020204020204" charset="-122"/>
              </a:rPr>
              <a:t>在以下情形下，客户有主导使用的权利：</a:t>
            </a:r>
            <a:endParaRPr kumimoji="0" lang="en-GB" sz="1800" kern="0" dirty="0">
              <a:solidFill>
                <a:srgbClr val="0070C0"/>
              </a:solidFill>
              <a:latin typeface="微软雅黑" panose="020B0503020204020204" charset="-122"/>
              <a:ea typeface="微软雅黑" panose="020B0503020204020204" charset="-122"/>
            </a:endParaRPr>
          </a:p>
          <a:p>
            <a:pPr marL="600075" lvl="1" indent="-257175" defTabSz="454660" eaLnBrk="1" fontAlgn="auto" hangingPunct="1">
              <a:lnSpc>
                <a:spcPct val="90000"/>
              </a:lnSpc>
              <a:spcBef>
                <a:spcPts val="0"/>
              </a:spcBef>
              <a:spcAft>
                <a:spcPct val="15000"/>
              </a:spcAft>
              <a:buFont typeface="Wingdings" panose="05000000000000000000" pitchFamily="2" charset="2"/>
              <a:buChar char="Ø"/>
              <a:defRPr/>
            </a:pPr>
            <a:r>
              <a:rPr kumimoji="0" lang="zh-CN" altLang="en-US" sz="1800" kern="0" dirty="0">
                <a:solidFill>
                  <a:srgbClr val="0070C0"/>
                </a:solidFill>
                <a:latin typeface="微软雅黑" panose="020B0503020204020204" charset="-122"/>
                <a:ea typeface="微软雅黑" panose="020B0503020204020204" charset="-122"/>
              </a:rPr>
              <a:t>在整个使用期间内客户有权操作该资产</a:t>
            </a:r>
            <a:r>
              <a:rPr kumimoji="0" lang="en-GB" sz="1800" kern="0" dirty="0">
                <a:solidFill>
                  <a:srgbClr val="0070C0"/>
                </a:solidFill>
                <a:latin typeface="微软雅黑" panose="020B0503020204020204" charset="-122"/>
                <a:ea typeface="微软雅黑" panose="020B0503020204020204" charset="-122"/>
              </a:rPr>
              <a:t>; </a:t>
            </a:r>
            <a:r>
              <a:rPr kumimoji="0" lang="zh-CN" altLang="en-US" sz="3000" b="1" kern="0" dirty="0">
                <a:solidFill>
                  <a:srgbClr val="0070C0"/>
                </a:solidFill>
                <a:latin typeface="微软雅黑" panose="020B0503020204020204" charset="-122"/>
                <a:ea typeface="微软雅黑" panose="020B0503020204020204" charset="-122"/>
              </a:rPr>
              <a:t>或</a:t>
            </a:r>
            <a:endParaRPr kumimoji="0" lang="en-GB" sz="3000" b="1" kern="0" dirty="0">
              <a:solidFill>
                <a:srgbClr val="0070C0"/>
              </a:solidFill>
              <a:latin typeface="微软雅黑" panose="020B0503020204020204" charset="-122"/>
              <a:ea typeface="微软雅黑" panose="020B0503020204020204" charset="-122"/>
            </a:endParaRPr>
          </a:p>
          <a:p>
            <a:pPr marL="600075" lvl="1" indent="-257175" defTabSz="454660" eaLnBrk="1" fontAlgn="auto" hangingPunct="1">
              <a:lnSpc>
                <a:spcPct val="90000"/>
              </a:lnSpc>
              <a:spcBef>
                <a:spcPts val="0"/>
              </a:spcBef>
              <a:spcAft>
                <a:spcPct val="15000"/>
              </a:spcAft>
              <a:buFont typeface="Wingdings" panose="05000000000000000000" pitchFamily="2" charset="2"/>
              <a:buChar char="Ø"/>
              <a:defRPr/>
            </a:pPr>
            <a:r>
              <a:rPr kumimoji="0" lang="zh-CN" altLang="en-US" sz="1800" kern="0" dirty="0">
                <a:solidFill>
                  <a:srgbClr val="0070C0"/>
                </a:solidFill>
                <a:latin typeface="微软雅黑" panose="020B0503020204020204" charset="-122"/>
                <a:ea typeface="微软雅黑" panose="020B0503020204020204" charset="-122"/>
              </a:rPr>
              <a:t>客户已按将如何以及为什么使用而设计该资产</a:t>
            </a:r>
            <a:endParaRPr kumimoji="0" lang="en-GB" sz="1800" kern="0" dirty="0">
              <a:solidFill>
                <a:srgbClr val="0070C0"/>
              </a:solidFill>
              <a:latin typeface="微软雅黑" panose="020B0503020204020204" charset="-122"/>
              <a:ea typeface="微软雅黑" panose="020B0503020204020204" charset="-122"/>
            </a:endParaRPr>
          </a:p>
        </p:txBody>
      </p:sp>
      <p:sp>
        <p:nvSpPr>
          <p:cNvPr id="12" name="Right Arrow 20"/>
          <p:cNvSpPr/>
          <p:nvPr/>
        </p:nvSpPr>
        <p:spPr>
          <a:xfrm>
            <a:off x="3323574" y="2810264"/>
            <a:ext cx="394224" cy="277050"/>
          </a:xfrm>
          <a:prstGeom prst="rightArrow">
            <a:avLst/>
          </a:prstGeom>
          <a:solidFill>
            <a:srgbClr val="C00000">
              <a:alpha val="90000"/>
            </a:srgbClr>
          </a:solidFill>
          <a:ln w="12700" cap="flat" cmpd="sng" algn="ctr">
            <a:noFill/>
            <a:prstDash val="solid"/>
            <a:miter lim="800000"/>
          </a:ln>
          <a:effectLst/>
        </p:spPr>
        <p:txBody>
          <a:bodyPr spcFirstLastPara="0" vert="horz" wrap="square" lIns="106681" tIns="68589" rIns="68589" bIns="68591" numCol="1" spcCol="1270" rtlCol="0" anchor="ctr" anchorCtr="0">
            <a:noAutofit/>
          </a:bodyPr>
          <a:lstStyle/>
          <a:p>
            <a:pPr marL="109855" indent="-109855" algn="ctr" defTabSz="454660" eaLnBrk="1" fontAlgn="auto" hangingPunct="1">
              <a:lnSpc>
                <a:spcPct val="90000"/>
              </a:lnSpc>
              <a:spcBef>
                <a:spcPts val="0"/>
              </a:spcBef>
              <a:spcAft>
                <a:spcPct val="15000"/>
              </a:spcAft>
              <a:buFontTx/>
              <a:buChar char="•"/>
              <a:defRPr/>
            </a:pPr>
            <a:endParaRPr kumimoji="0" lang="en-GB" sz="1275" kern="0" dirty="0">
              <a:solidFill>
                <a:prstClr val="black">
                  <a:hueOff val="0"/>
                  <a:satOff val="0"/>
                  <a:lumOff val="0"/>
                  <a:alphaOff val="0"/>
                </a:prstClr>
              </a:solidFill>
              <a:latin typeface="微软雅黑" panose="020B0503020204020204" charset="-122"/>
              <a:ea typeface="微软雅黑" panose="020B0503020204020204" charset="-122"/>
            </a:endParaRPr>
          </a:p>
        </p:txBody>
      </p:sp>
      <p:sp>
        <p:nvSpPr>
          <p:cNvPr id="13" name="Right Arrow 25"/>
          <p:cNvSpPr/>
          <p:nvPr/>
        </p:nvSpPr>
        <p:spPr>
          <a:xfrm>
            <a:off x="3323574" y="4164146"/>
            <a:ext cx="394224" cy="277050"/>
          </a:xfrm>
          <a:prstGeom prst="rightArrow">
            <a:avLst/>
          </a:prstGeom>
          <a:solidFill>
            <a:srgbClr val="0070C0">
              <a:alpha val="90000"/>
            </a:srgbClr>
          </a:solidFill>
          <a:ln w="12700" cap="flat" cmpd="sng" algn="ctr">
            <a:noFill/>
            <a:prstDash val="solid"/>
            <a:miter lim="800000"/>
          </a:ln>
          <a:effectLst/>
        </p:spPr>
        <p:txBody>
          <a:bodyPr spcFirstLastPara="0" vert="horz" wrap="square" lIns="106681" tIns="68589" rIns="68589" bIns="68591" numCol="1" spcCol="1270" rtlCol="0" anchor="ctr" anchorCtr="0">
            <a:noAutofit/>
          </a:bodyPr>
          <a:lstStyle/>
          <a:p>
            <a:pPr marL="109855" indent="-109855" algn="ctr" defTabSz="454660" eaLnBrk="1" fontAlgn="auto" hangingPunct="1">
              <a:lnSpc>
                <a:spcPct val="90000"/>
              </a:lnSpc>
              <a:spcBef>
                <a:spcPts val="0"/>
              </a:spcBef>
              <a:spcAft>
                <a:spcPct val="15000"/>
              </a:spcAft>
              <a:buFontTx/>
              <a:buChar char="•"/>
              <a:defRPr/>
            </a:pPr>
            <a:endParaRPr kumimoji="0" lang="en-GB" sz="1275" kern="0" dirty="0">
              <a:solidFill>
                <a:prstClr val="black">
                  <a:hueOff val="0"/>
                  <a:satOff val="0"/>
                  <a:lumOff val="0"/>
                  <a:alphaOff val="0"/>
                </a:prstClr>
              </a:solidFill>
              <a:latin typeface="微软雅黑" panose="020B0503020204020204" charset="-122"/>
              <a:ea typeface="微软雅黑" panose="020B0503020204020204" charset="-122"/>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052736"/>
            <a:ext cx="8712968" cy="5112568"/>
          </a:xfrm>
        </p:spPr>
        <p:txBody>
          <a:bodyPr/>
          <a:lstStyle/>
          <a:p>
            <a:pPr marL="214630" indent="-214630" eaLnBrk="1" fontAlgn="auto" hangingPunct="1">
              <a:lnSpc>
                <a:spcPct val="90000"/>
              </a:lnSpc>
              <a:spcBef>
                <a:spcPts val="750"/>
              </a:spcBef>
              <a:spcAft>
                <a:spcPts val="450"/>
              </a:spcAft>
              <a:buClrTx/>
              <a:buFont typeface="Arial" panose="020B0604020202020204" pitchFamily="34" charset="0"/>
              <a:buChar char="•"/>
            </a:pPr>
            <a:r>
              <a:rPr lang="zh-CN" altLang="en-US" sz="2100" b="1" dirty="0">
                <a:solidFill>
                  <a:srgbClr val="C00000"/>
                </a:solidFill>
                <a:latin typeface="微软雅黑" panose="020B0503020204020204" charset="-122"/>
                <a:ea typeface="微软雅黑" panose="020B0503020204020204" charset="-122"/>
              </a:rPr>
              <a:t>飞机“干”租（承租方自己有机组人员）</a:t>
            </a:r>
            <a:endParaRPr lang="en-US" altLang="zh-CN" sz="2100" b="1" dirty="0">
              <a:solidFill>
                <a:srgbClr val="C00000"/>
              </a:solidFill>
              <a:latin typeface="微软雅黑" panose="020B0503020204020204" charset="-122"/>
              <a:ea typeface="微软雅黑" panose="020B0503020204020204" charset="-122"/>
            </a:endParaRPr>
          </a:p>
          <a:p>
            <a:pPr marL="557530" lvl="1"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条件</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合同规定一架</a:t>
            </a:r>
            <a:r>
              <a:rPr lang="zh-CN" altLang="en-US" sz="2000" b="1" dirty="0">
                <a:solidFill>
                  <a:srgbClr val="000000"/>
                </a:solidFill>
                <a:latin typeface="微软雅黑" panose="020B0503020204020204" charset="-122"/>
                <a:ea typeface="微软雅黑" panose="020B0503020204020204" charset="-122"/>
                <a:cs typeface="+mn-cs"/>
              </a:rPr>
              <a:t>指定型号</a:t>
            </a:r>
            <a:r>
              <a:rPr lang="zh-CN" altLang="en-US" sz="2000" dirty="0">
                <a:solidFill>
                  <a:srgbClr val="000000"/>
                </a:solidFill>
                <a:latin typeface="微软雅黑" panose="020B0503020204020204" charset="-122"/>
                <a:ea typeface="微软雅黑" panose="020B0503020204020204" charset="-122"/>
                <a:cs typeface="+mn-cs"/>
              </a:rPr>
              <a:t>飞机的</a:t>
            </a:r>
            <a:r>
              <a:rPr lang="zh-CN" altLang="en-US" sz="2000" b="1" dirty="0">
                <a:solidFill>
                  <a:srgbClr val="000000"/>
                </a:solidFill>
                <a:latin typeface="微软雅黑" panose="020B0503020204020204" charset="-122"/>
                <a:ea typeface="微软雅黑" panose="020B0503020204020204" charset="-122"/>
                <a:cs typeface="+mn-cs"/>
              </a:rPr>
              <a:t>排他</a:t>
            </a:r>
            <a:r>
              <a:rPr lang="zh-CN" altLang="en-US" sz="2000" dirty="0">
                <a:solidFill>
                  <a:srgbClr val="000000"/>
                </a:solidFill>
                <a:latin typeface="微软雅黑" panose="020B0503020204020204" charset="-122"/>
                <a:ea typeface="微软雅黑" panose="020B0503020204020204" charset="-122"/>
                <a:cs typeface="+mn-cs"/>
              </a:rPr>
              <a:t>使用权</a:t>
            </a:r>
            <a:r>
              <a:rPr lang="en-GB" altLang="zh-CN" sz="2000" dirty="0">
                <a:solidFill>
                  <a:srgbClr val="000000"/>
                </a:solidFill>
                <a:latin typeface="微软雅黑" panose="020B0503020204020204" charset="-122"/>
                <a:ea typeface="微软雅黑" panose="020B0503020204020204" charset="-122"/>
                <a:cs typeface="+mn-cs"/>
              </a:rPr>
              <a:t> </a:t>
            </a:r>
            <a:r>
              <a:rPr lang="zh-CN" altLang="en-US" sz="2000" dirty="0">
                <a:solidFill>
                  <a:srgbClr val="000000"/>
                </a:solidFill>
                <a:latin typeface="微软雅黑" panose="020B0503020204020204" charset="-122"/>
                <a:ea typeface="微软雅黑" panose="020B0503020204020204" charset="-122"/>
                <a:cs typeface="+mn-cs"/>
              </a:rPr>
              <a:t>。</a:t>
            </a:r>
            <a:endParaRPr lang="en-GB"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租期</a:t>
            </a:r>
            <a:r>
              <a:rPr lang="en-US" altLang="zh-CN" sz="2000" dirty="0">
                <a:solidFill>
                  <a:srgbClr val="000000"/>
                </a:solidFill>
                <a:latin typeface="微软雅黑" panose="020B0503020204020204" charset="-122"/>
                <a:ea typeface="微软雅黑" panose="020B0503020204020204" charset="-122"/>
                <a:cs typeface="+mn-cs"/>
              </a:rPr>
              <a:t>11</a:t>
            </a:r>
            <a:r>
              <a:rPr lang="zh-CN" altLang="en-US" sz="2000" dirty="0">
                <a:solidFill>
                  <a:srgbClr val="000000"/>
                </a:solidFill>
                <a:latin typeface="微软雅黑" panose="020B0503020204020204" charset="-122"/>
                <a:ea typeface="微软雅黑" panose="020B0503020204020204" charset="-122"/>
                <a:cs typeface="+mn-cs"/>
              </a:rPr>
              <a:t>年，承租人有</a:t>
            </a:r>
            <a:r>
              <a:rPr lang="zh-CN" altLang="en-US" sz="2000" b="1" dirty="0">
                <a:solidFill>
                  <a:srgbClr val="000000"/>
                </a:solidFill>
                <a:latin typeface="微软雅黑" panose="020B0503020204020204" charset="-122"/>
                <a:ea typeface="微软雅黑" panose="020B0503020204020204" charset="-122"/>
                <a:cs typeface="+mn-cs"/>
              </a:rPr>
              <a:t>续租权</a:t>
            </a:r>
            <a:r>
              <a:rPr lang="zh-CN" altLang="en-US" sz="2000" dirty="0">
                <a:solidFill>
                  <a:srgbClr val="000000"/>
                </a:solidFill>
                <a:latin typeface="微软雅黑" panose="020B0503020204020204" charset="-122"/>
                <a:ea typeface="微软雅黑" panose="020B0503020204020204" charset="-122"/>
                <a:cs typeface="+mn-cs"/>
              </a:rPr>
              <a:t>。</a:t>
            </a:r>
            <a:endParaRPr lang="en-GB"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客户有自己的机组人员，决定飞机</a:t>
            </a:r>
            <a:r>
              <a:rPr lang="zh-CN" altLang="en-US" sz="2000" b="1" dirty="0">
                <a:solidFill>
                  <a:srgbClr val="000000"/>
                </a:solidFill>
                <a:latin typeface="微软雅黑" panose="020B0503020204020204" charset="-122"/>
                <a:ea typeface="微软雅黑" panose="020B0503020204020204" charset="-122"/>
                <a:cs typeface="+mn-cs"/>
              </a:rPr>
              <a:t>飞行目的地</a:t>
            </a:r>
            <a:r>
              <a:rPr lang="zh-CN" altLang="en-US" sz="2000" dirty="0">
                <a:solidFill>
                  <a:srgbClr val="000000"/>
                </a:solidFill>
                <a:latin typeface="微软雅黑" panose="020B0503020204020204" charset="-122"/>
                <a:ea typeface="微软雅黑" panose="020B0503020204020204" charset="-122"/>
                <a:cs typeface="+mn-cs"/>
              </a:rPr>
              <a:t>以及</a:t>
            </a:r>
            <a:r>
              <a:rPr lang="zh-CN" altLang="en-US" sz="2000" b="1" dirty="0">
                <a:solidFill>
                  <a:srgbClr val="000000"/>
                </a:solidFill>
                <a:latin typeface="微软雅黑" panose="020B0503020204020204" charset="-122"/>
                <a:ea typeface="微软雅黑" panose="020B0503020204020204" charset="-122"/>
                <a:cs typeface="+mn-cs"/>
              </a:rPr>
              <a:t>飞行时间</a:t>
            </a:r>
            <a:r>
              <a:rPr lang="zh-CN" altLang="en-US" sz="2000" dirty="0">
                <a:solidFill>
                  <a:srgbClr val="000000"/>
                </a:solidFill>
                <a:latin typeface="微软雅黑" panose="020B0503020204020204" charset="-122"/>
                <a:ea typeface="微软雅黑" panose="020B0503020204020204" charset="-122"/>
                <a:cs typeface="+mn-cs"/>
              </a:rPr>
              <a:t>，装载何类</a:t>
            </a:r>
            <a:r>
              <a:rPr lang="zh-CN" altLang="en-US" sz="2000" b="1" dirty="0">
                <a:solidFill>
                  <a:srgbClr val="000000"/>
                </a:solidFill>
                <a:latin typeface="微软雅黑" panose="020B0503020204020204" charset="-122"/>
                <a:ea typeface="微软雅黑" panose="020B0503020204020204" charset="-122"/>
                <a:cs typeface="+mn-cs"/>
              </a:rPr>
              <a:t>旅客</a:t>
            </a:r>
            <a:r>
              <a:rPr lang="en-US" altLang="zh-CN" sz="2000" b="1" dirty="0">
                <a:solidFill>
                  <a:srgbClr val="000000"/>
                </a:solidFill>
                <a:latin typeface="微软雅黑" panose="020B0503020204020204" charset="-122"/>
                <a:ea typeface="微软雅黑" panose="020B0503020204020204" charset="-122"/>
                <a:cs typeface="+mn-cs"/>
              </a:rPr>
              <a:t>/</a:t>
            </a:r>
            <a:r>
              <a:rPr lang="zh-CN" altLang="en-US" sz="2000" b="1" dirty="0">
                <a:solidFill>
                  <a:srgbClr val="000000"/>
                </a:solidFill>
                <a:latin typeface="微软雅黑" panose="020B0503020204020204" charset="-122"/>
                <a:ea typeface="微软雅黑" panose="020B0503020204020204" charset="-122"/>
                <a:cs typeface="+mn-cs"/>
              </a:rPr>
              <a:t>货物。</a:t>
            </a:r>
            <a:r>
              <a:rPr lang="en-US" altLang="zh-CN" sz="2000" dirty="0">
                <a:solidFill>
                  <a:srgbClr val="000000"/>
                </a:solidFill>
                <a:latin typeface="微软雅黑" panose="020B0503020204020204" charset="-122"/>
                <a:ea typeface="微软雅黑" panose="020B0503020204020204" charset="-122"/>
                <a:cs typeface="+mn-cs"/>
              </a:rPr>
              <a:t> </a:t>
            </a: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供应商在某些情况下可以替换飞机；但是替换的飞机必须符合合同中规定的条件；供应商机队中的其他飞机需要发生重大的成本才能满足要求。</a:t>
            </a:r>
            <a:endParaRPr lang="en-US" altLang="zh-CN" sz="2000" dirty="0">
              <a:solidFill>
                <a:srgbClr val="000000"/>
              </a:solidFill>
              <a:latin typeface="微软雅黑" panose="020B0503020204020204" charset="-122"/>
              <a:ea typeface="微软雅黑" panose="020B0503020204020204" charset="-122"/>
              <a:cs typeface="+mn-cs"/>
            </a:endParaRPr>
          </a:p>
          <a:p>
            <a:pPr marL="557530" lvl="1"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判断：为包含租赁，原因：</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已识别的资产：是</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几乎所经济利益：是</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客户有权决定资产如何使用：是</a:t>
            </a:r>
            <a:endParaRPr lang="en-US" altLang="zh-CN" sz="2000" dirty="0">
              <a:solidFill>
                <a:srgbClr val="000000"/>
              </a:solidFill>
              <a:latin typeface="微软雅黑" panose="020B0503020204020204" charset="-122"/>
              <a:ea typeface="微软雅黑" panose="020B0503020204020204" charset="-122"/>
              <a:cs typeface="+mn-cs"/>
            </a:endParaRPr>
          </a:p>
        </p:txBody>
      </p:sp>
      <p:sp>
        <p:nvSpPr>
          <p:cNvPr id="12291" name="Title 2"/>
          <p:cNvSpPr>
            <a:spLocks noGrp="1"/>
          </p:cNvSpPr>
          <p:nvPr>
            <p:ph type="title"/>
          </p:nvPr>
        </p:nvSpPr>
        <p:spPr>
          <a:xfrm>
            <a:off x="179512" y="152400"/>
            <a:ext cx="7551002" cy="594122"/>
          </a:xfrm>
        </p:spPr>
        <p:txBody>
          <a:bodyPr>
            <a:normAutofit/>
          </a:bodyPr>
          <a:lstStyle/>
          <a:p>
            <a:r>
              <a:rPr lang="zh-CN" altLang="en-US" sz="2500" b="1" dirty="0">
                <a:solidFill>
                  <a:srgbClr val="0000FF"/>
                </a:solidFill>
                <a:latin typeface="隶书" panose="02010509060101010101" pitchFamily="49" charset="-122"/>
                <a:ea typeface="隶书" panose="02010509060101010101" pitchFamily="49" charset="-122"/>
                <a:cs typeface="+mn-cs"/>
              </a:rPr>
              <a:t>确定是否租赁：示例</a:t>
            </a:r>
            <a:endParaRPr lang="en-GB" altLang="en-US" sz="2500" b="1" dirty="0">
              <a:solidFill>
                <a:srgbClr val="0000FF"/>
              </a:solidFill>
              <a:latin typeface="隶书" panose="02010509060101010101" pitchFamily="49" charset="-122"/>
              <a:ea typeface="隶书" panose="020105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83</a:t>
            </a:fld>
            <a:endParaRPr lang="en-GB" altLang="en-US">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60536"/>
            <a:ext cx="7484095" cy="594122"/>
          </a:xfrm>
        </p:spPr>
        <p:txBody>
          <a:bodyPr>
            <a:normAutofit/>
          </a:bodyPr>
          <a:lstStyle/>
          <a:p>
            <a:r>
              <a:rPr lang="zh-CN" altLang="en-US" sz="2500" b="1" dirty="0">
                <a:solidFill>
                  <a:srgbClr val="0000FF"/>
                </a:solidFill>
                <a:latin typeface="隶书" panose="02010509060101010101" pitchFamily="49" charset="-122"/>
                <a:ea typeface="隶书" panose="02010509060101010101" pitchFamily="49" charset="-122"/>
                <a:cs typeface="+mn-cs"/>
              </a:rPr>
              <a:t>确定是否租赁：示例</a:t>
            </a:r>
          </a:p>
        </p:txBody>
      </p:sp>
      <p:sp>
        <p:nvSpPr>
          <p:cNvPr id="4" name="灯片编号占位符 3"/>
          <p:cNvSpPr>
            <a:spLocks noGrp="1"/>
          </p:cNvSpPr>
          <p:nvPr>
            <p:ph type="sldNum" sz="quarter" idx="10"/>
          </p:nvPr>
        </p:nvSpPr>
        <p:spPr/>
        <p:txBody>
          <a:bodyPr/>
          <a:lstStyle/>
          <a:p>
            <a:pPr>
              <a:defRPr/>
            </a:pPr>
            <a:fld id="{1FB631E1-9E25-4EB2-88A6-52920BF9FF0C}" type="slidenum">
              <a:rPr lang="zh-CN" altLang="en-US" smtClean="0">
                <a:solidFill>
                  <a:srgbClr val="FFFFFF"/>
                </a:solidFill>
              </a:rPr>
              <a:t>84</a:t>
            </a:fld>
            <a:endParaRPr lang="en-GB" altLang="en-US">
              <a:solidFill>
                <a:srgbClr val="FFFFFF"/>
              </a:solidFill>
            </a:endParaRPr>
          </a:p>
        </p:txBody>
      </p:sp>
      <p:sp>
        <p:nvSpPr>
          <p:cNvPr id="8" name="Rectangle 5"/>
          <p:cNvSpPr txBox="1"/>
          <p:nvPr/>
        </p:nvSpPr>
        <p:spPr>
          <a:xfrm>
            <a:off x="395536" y="1052736"/>
            <a:ext cx="8096250" cy="5107039"/>
          </a:xfrm>
          <a:prstGeom prst="rect">
            <a:avLst/>
          </a:prstGeom>
          <a:noFill/>
        </p:spPr>
        <p:txBody>
          <a:bodyPr vert="horz" wrap="square" lIns="68580" tIns="34290" rIns="68580" bIns="3429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630" indent="-214630" defTabSz="685800" fontAlgn="auto">
              <a:spcBef>
                <a:spcPts val="750"/>
              </a:spcBef>
              <a:spcAft>
                <a:spcPts val="450"/>
              </a:spcAft>
              <a:defRPr/>
            </a:pPr>
            <a:r>
              <a:rPr kumimoji="0" lang="zh-CN" altLang="en-US" sz="2100" b="1" kern="0" dirty="0">
                <a:solidFill>
                  <a:srgbClr val="C00000"/>
                </a:solidFill>
                <a:latin typeface="微软雅黑" panose="020B0503020204020204" charset="-122"/>
                <a:ea typeface="微软雅黑" panose="020B0503020204020204" charset="-122"/>
              </a:rPr>
              <a:t>船舶“湿”租（船东派船员）</a:t>
            </a:r>
            <a:endParaRPr kumimoji="0" lang="en-US" altLang="zh-CN" sz="2100" b="1" kern="0" dirty="0">
              <a:solidFill>
                <a:srgbClr val="C00000"/>
              </a:solidFill>
              <a:latin typeface="微软雅黑" panose="020B0503020204020204" charset="-122"/>
              <a:ea typeface="微软雅黑" panose="020B0503020204020204" charset="-122"/>
            </a:endParaRPr>
          </a:p>
          <a:p>
            <a:pPr marL="557530" lvl="1" indent="-214630" defTabSz="685800" fontAlgn="auto">
              <a:spcBef>
                <a:spcPts val="375"/>
              </a:spcBef>
              <a:spcAft>
                <a:spcPts val="450"/>
              </a:spcAft>
              <a:defRPr/>
            </a:pPr>
            <a:r>
              <a:rPr kumimoji="0" lang="zh-CN" altLang="en-US" sz="1800" kern="0" dirty="0">
                <a:solidFill>
                  <a:srgbClr val="000000"/>
                </a:solidFill>
                <a:latin typeface="微软雅黑" panose="020B0503020204020204" charset="-122"/>
                <a:ea typeface="微软雅黑" panose="020B0503020204020204" charset="-122"/>
              </a:rPr>
              <a:t>条件</a:t>
            </a:r>
            <a:endParaRPr kumimoji="0" lang="en-US" altLang="zh-CN" sz="1800" kern="0" dirty="0">
              <a:solidFill>
                <a:srgbClr val="000000"/>
              </a:solidFill>
              <a:latin typeface="微软雅黑" panose="020B0503020204020204" charset="-122"/>
              <a:ea typeface="微软雅黑" panose="020B0503020204020204" charset="-122"/>
            </a:endParaRPr>
          </a:p>
          <a:p>
            <a:pPr marL="900430" lvl="2" indent="-214630" defTabSz="685800" fontAlgn="auto">
              <a:spcBef>
                <a:spcPts val="375"/>
              </a:spcBef>
              <a:spcAft>
                <a:spcPts val="450"/>
              </a:spcAft>
              <a:defRPr/>
            </a:pPr>
            <a:r>
              <a:rPr kumimoji="0" lang="zh-CN" altLang="en-US" sz="1800" kern="0" dirty="0">
                <a:solidFill>
                  <a:srgbClr val="000000"/>
                </a:solidFill>
                <a:latin typeface="微软雅黑" panose="020B0503020204020204" charset="-122"/>
                <a:ea typeface="微软雅黑" panose="020B0503020204020204" charset="-122"/>
              </a:rPr>
              <a:t>客户与船东签订一项合同，运送货物从鹿特丹至悉尼；货物占用了船东</a:t>
            </a:r>
            <a:r>
              <a:rPr kumimoji="0" lang="zh-CN" altLang="en-US" sz="1800" b="1" kern="0" dirty="0">
                <a:solidFill>
                  <a:srgbClr val="000000"/>
                </a:solidFill>
                <a:latin typeface="微软雅黑" panose="020B0503020204020204" charset="-122"/>
                <a:ea typeface="微软雅黑" panose="020B0503020204020204" charset="-122"/>
              </a:rPr>
              <a:t>所有的运力</a:t>
            </a:r>
            <a:r>
              <a:rPr kumimoji="0" lang="zh-CN" altLang="en-US" sz="1800" kern="0" dirty="0">
                <a:solidFill>
                  <a:srgbClr val="000000"/>
                </a:solidFill>
                <a:latin typeface="微软雅黑" panose="020B0503020204020204" charset="-122"/>
                <a:ea typeface="微软雅黑" panose="020B0503020204020204" charset="-122"/>
              </a:rPr>
              <a:t>。</a:t>
            </a:r>
            <a:endParaRPr kumimoji="0" lang="en-US" altLang="zh-CN" sz="1800" kern="0" dirty="0">
              <a:solidFill>
                <a:srgbClr val="000000"/>
              </a:solidFill>
              <a:latin typeface="微软雅黑" panose="020B0503020204020204" charset="-122"/>
              <a:ea typeface="微软雅黑" panose="020B0503020204020204" charset="-122"/>
            </a:endParaRPr>
          </a:p>
          <a:p>
            <a:pPr marL="900430" lvl="2" indent="-214630" defTabSz="685800" fontAlgn="auto">
              <a:spcBef>
                <a:spcPts val="375"/>
              </a:spcBef>
              <a:spcAft>
                <a:spcPts val="450"/>
              </a:spcAft>
              <a:defRPr/>
            </a:pPr>
            <a:r>
              <a:rPr kumimoji="0" lang="zh-CN" altLang="en-US" sz="1800" kern="0" dirty="0">
                <a:solidFill>
                  <a:srgbClr val="000000"/>
                </a:solidFill>
                <a:latin typeface="微软雅黑" panose="020B0503020204020204" charset="-122"/>
                <a:ea typeface="微软雅黑" panose="020B0503020204020204" charset="-122"/>
              </a:rPr>
              <a:t>合同指定使用哪条船舶；没有替换权。</a:t>
            </a:r>
            <a:endParaRPr kumimoji="0" lang="en-GB" altLang="zh-CN" sz="1800" kern="0" dirty="0">
              <a:solidFill>
                <a:srgbClr val="000000"/>
              </a:solidFill>
              <a:latin typeface="微软雅黑" panose="020B0503020204020204" charset="-122"/>
              <a:ea typeface="微软雅黑" panose="020B0503020204020204" charset="-122"/>
            </a:endParaRPr>
          </a:p>
          <a:p>
            <a:pPr marL="900430" lvl="2" indent="-214630" defTabSz="685800" fontAlgn="auto">
              <a:spcBef>
                <a:spcPts val="375"/>
              </a:spcBef>
              <a:spcAft>
                <a:spcPts val="450"/>
              </a:spcAft>
              <a:defRPr/>
            </a:pPr>
            <a:r>
              <a:rPr kumimoji="0" lang="zh-CN" altLang="en-US" sz="1800" kern="0" dirty="0">
                <a:solidFill>
                  <a:srgbClr val="000000"/>
                </a:solidFill>
                <a:latin typeface="微软雅黑" panose="020B0503020204020204" charset="-122"/>
                <a:ea typeface="微软雅黑" panose="020B0503020204020204" charset="-122"/>
              </a:rPr>
              <a:t>合同指定运送的货物，以及交货和发送日期。</a:t>
            </a:r>
            <a:endParaRPr kumimoji="0" lang="en-US" altLang="zh-CN" sz="1800" kern="0" dirty="0">
              <a:solidFill>
                <a:srgbClr val="000000"/>
              </a:solidFill>
              <a:latin typeface="微软雅黑" panose="020B0503020204020204" charset="-122"/>
              <a:ea typeface="微软雅黑" panose="020B0503020204020204" charset="-122"/>
            </a:endParaRPr>
          </a:p>
          <a:p>
            <a:pPr marL="900430" lvl="2" indent="-214630" defTabSz="685800" fontAlgn="auto">
              <a:spcBef>
                <a:spcPts val="375"/>
              </a:spcBef>
              <a:spcAft>
                <a:spcPts val="450"/>
              </a:spcAft>
              <a:defRPr/>
            </a:pPr>
            <a:r>
              <a:rPr kumimoji="0" lang="zh-CN" altLang="en-US" sz="1800" kern="0" dirty="0">
                <a:solidFill>
                  <a:srgbClr val="000000"/>
                </a:solidFill>
                <a:latin typeface="微软雅黑" panose="020B0503020204020204" charset="-122"/>
                <a:ea typeface="微软雅黑" panose="020B0503020204020204" charset="-122"/>
              </a:rPr>
              <a:t>船东的人员负责行驶以及维护该船舶。</a:t>
            </a:r>
            <a:endParaRPr kumimoji="0" lang="en-US" altLang="zh-CN" sz="1800" kern="0" dirty="0">
              <a:solidFill>
                <a:srgbClr val="000000"/>
              </a:solidFill>
              <a:latin typeface="微软雅黑" panose="020B0503020204020204" charset="-122"/>
              <a:ea typeface="微软雅黑" panose="020B0503020204020204" charset="-122"/>
            </a:endParaRPr>
          </a:p>
          <a:p>
            <a:pPr marL="557530" lvl="1" indent="-214630" defTabSz="685800" fontAlgn="auto">
              <a:spcBef>
                <a:spcPts val="375"/>
              </a:spcBef>
              <a:spcAft>
                <a:spcPts val="450"/>
              </a:spcAft>
              <a:defRPr/>
            </a:pPr>
            <a:r>
              <a:rPr kumimoji="0" lang="zh-CN" altLang="en-US" sz="1800" kern="0" dirty="0">
                <a:solidFill>
                  <a:srgbClr val="000000"/>
                </a:solidFill>
                <a:latin typeface="微软雅黑" panose="020B0503020204020204" charset="-122"/>
                <a:ea typeface="微软雅黑" panose="020B0503020204020204" charset="-122"/>
              </a:rPr>
              <a:t>判断：为不包含租赁，原因：</a:t>
            </a:r>
            <a:endParaRPr kumimoji="0" lang="en-US" altLang="zh-CN" sz="1800" kern="0" dirty="0">
              <a:solidFill>
                <a:srgbClr val="000000"/>
              </a:solidFill>
              <a:latin typeface="微软雅黑" panose="020B0503020204020204" charset="-122"/>
              <a:ea typeface="微软雅黑" panose="020B0503020204020204" charset="-122"/>
            </a:endParaRPr>
          </a:p>
          <a:p>
            <a:pPr marL="900430" lvl="2" indent="-214630" defTabSz="685800" fontAlgn="auto">
              <a:spcBef>
                <a:spcPts val="375"/>
              </a:spcBef>
              <a:spcAft>
                <a:spcPts val="450"/>
              </a:spcAft>
              <a:defRPr/>
            </a:pPr>
            <a:r>
              <a:rPr kumimoji="0" lang="zh-CN" altLang="en-US" sz="1800" kern="0" dirty="0">
                <a:solidFill>
                  <a:srgbClr val="000000"/>
                </a:solidFill>
                <a:latin typeface="微软雅黑" panose="020B0503020204020204" charset="-122"/>
                <a:ea typeface="微软雅黑" panose="020B0503020204020204" charset="-122"/>
              </a:rPr>
              <a:t>已识别的资产：是</a:t>
            </a:r>
            <a:endParaRPr kumimoji="0" lang="en-US" altLang="zh-CN" sz="1800" kern="0" dirty="0">
              <a:solidFill>
                <a:srgbClr val="000000"/>
              </a:solidFill>
              <a:latin typeface="微软雅黑" panose="020B0503020204020204" charset="-122"/>
              <a:ea typeface="微软雅黑" panose="020B0503020204020204" charset="-122"/>
            </a:endParaRPr>
          </a:p>
          <a:p>
            <a:pPr marL="900430" lvl="2" indent="-214630" defTabSz="685800" fontAlgn="auto">
              <a:spcBef>
                <a:spcPts val="375"/>
              </a:spcBef>
              <a:spcAft>
                <a:spcPts val="450"/>
              </a:spcAft>
              <a:defRPr/>
            </a:pPr>
            <a:r>
              <a:rPr kumimoji="0" lang="zh-CN" altLang="en-US" sz="1800" kern="0" dirty="0">
                <a:solidFill>
                  <a:srgbClr val="000000"/>
                </a:solidFill>
                <a:latin typeface="微软雅黑" panose="020B0503020204020204" charset="-122"/>
                <a:ea typeface="微软雅黑" panose="020B0503020204020204" charset="-122"/>
              </a:rPr>
              <a:t>几乎所经济利益：是</a:t>
            </a:r>
            <a:endParaRPr kumimoji="0" lang="en-US" altLang="zh-CN" sz="1800" kern="0" dirty="0">
              <a:solidFill>
                <a:srgbClr val="000000"/>
              </a:solidFill>
              <a:latin typeface="微软雅黑" panose="020B0503020204020204" charset="-122"/>
              <a:ea typeface="微软雅黑" panose="020B0503020204020204" charset="-122"/>
            </a:endParaRPr>
          </a:p>
          <a:p>
            <a:pPr marL="900430" lvl="2" indent="-214630" defTabSz="685800" fontAlgn="auto">
              <a:spcBef>
                <a:spcPts val="375"/>
              </a:spcBef>
              <a:spcAft>
                <a:spcPts val="450"/>
              </a:spcAft>
              <a:defRPr/>
            </a:pPr>
            <a:r>
              <a:rPr kumimoji="0" lang="zh-CN" altLang="en-US" sz="1800" kern="0" dirty="0">
                <a:solidFill>
                  <a:srgbClr val="000000"/>
                </a:solidFill>
                <a:latin typeface="微软雅黑" panose="020B0503020204020204" charset="-122"/>
                <a:ea typeface="微软雅黑" panose="020B0503020204020204" charset="-122"/>
              </a:rPr>
              <a:t>客户有权决定资产如何使用：</a:t>
            </a:r>
            <a:endParaRPr kumimoji="0" lang="en-US" altLang="zh-CN" sz="1800" kern="0" dirty="0">
              <a:solidFill>
                <a:srgbClr val="000000"/>
              </a:solidFill>
              <a:latin typeface="微软雅黑" panose="020B0503020204020204" charset="-122"/>
              <a:ea typeface="微软雅黑" panose="020B0503020204020204" charset="-122"/>
            </a:endParaRPr>
          </a:p>
          <a:p>
            <a:pPr marL="1200150" lvl="3" indent="-171450" defTabSz="685800" fontAlgn="auto">
              <a:spcBef>
                <a:spcPts val="375"/>
              </a:spcBef>
              <a:spcAft>
                <a:spcPts val="0"/>
              </a:spcAft>
              <a:defRPr/>
            </a:pPr>
            <a:r>
              <a:rPr kumimoji="0" lang="zh-CN" altLang="zh-CN" b="1" dirty="0">
                <a:solidFill>
                  <a:sysClr val="windowText" lastClr="000000"/>
                </a:solidFill>
                <a:latin typeface="微软雅黑" panose="020B0503020204020204" charset="-122"/>
                <a:ea typeface="微软雅黑" panose="020B0503020204020204" charset="-122"/>
              </a:rPr>
              <a:t>如何以及为何种目的使用</a:t>
            </a:r>
            <a:r>
              <a:rPr kumimoji="0" lang="zh-CN" altLang="en-US" b="1" dirty="0">
                <a:solidFill>
                  <a:sysClr val="windowText" lastClr="000000"/>
                </a:solidFill>
                <a:latin typeface="微软雅黑" panose="020B0503020204020204" charset="-122"/>
                <a:ea typeface="微软雅黑" panose="020B0503020204020204" charset="-122"/>
              </a:rPr>
              <a:t>：是</a:t>
            </a:r>
            <a:endParaRPr kumimoji="0" lang="zh-CN" altLang="zh-CN" dirty="0">
              <a:solidFill>
                <a:sysClr val="windowText" lastClr="000000"/>
              </a:solidFill>
              <a:latin typeface="微软雅黑" panose="020B0503020204020204" charset="-122"/>
              <a:ea typeface="微软雅黑" panose="020B0503020204020204" charset="-122"/>
            </a:endParaRPr>
          </a:p>
          <a:p>
            <a:pPr marL="1200150" lvl="3" indent="-171450" defTabSz="685800" fontAlgn="auto">
              <a:spcBef>
                <a:spcPts val="375"/>
              </a:spcBef>
              <a:spcAft>
                <a:spcPts val="0"/>
              </a:spcAft>
              <a:defRPr/>
            </a:pPr>
            <a:r>
              <a:rPr kumimoji="0" lang="zh-CN" altLang="zh-CN" dirty="0">
                <a:solidFill>
                  <a:sysClr val="windowText" lastClr="000000"/>
                </a:solidFill>
                <a:latin typeface="微软雅黑" panose="020B0503020204020204" charset="-122"/>
                <a:ea typeface="微软雅黑" panose="020B0503020204020204" charset="-122"/>
              </a:rPr>
              <a:t>客户运营该资产</a:t>
            </a:r>
            <a:r>
              <a:rPr kumimoji="0" lang="zh-CN" altLang="en-US" dirty="0">
                <a:solidFill>
                  <a:sysClr val="windowText" lastClr="000000"/>
                </a:solidFill>
                <a:latin typeface="微软雅黑" panose="020B0503020204020204" charset="-122"/>
                <a:ea typeface="微软雅黑" panose="020B0503020204020204" charset="-122"/>
              </a:rPr>
              <a:t>：否（有争议，部分动力和全部动力有区别吗？承租方分别计算船员支出有区别吗？）</a:t>
            </a:r>
            <a:endParaRPr kumimoji="0" lang="zh-CN" altLang="zh-CN" dirty="0">
              <a:solidFill>
                <a:sysClr val="windowText" lastClr="000000"/>
              </a:solidFill>
              <a:latin typeface="微软雅黑" panose="020B0503020204020204" charset="-122"/>
              <a:ea typeface="微软雅黑" panose="020B0503020204020204" charset="-122"/>
            </a:endParaRPr>
          </a:p>
          <a:p>
            <a:pPr marL="1200150" lvl="3" indent="-171450" defTabSz="685800" fontAlgn="auto">
              <a:spcBef>
                <a:spcPts val="375"/>
              </a:spcBef>
              <a:spcAft>
                <a:spcPts val="0"/>
              </a:spcAft>
              <a:defRPr/>
            </a:pPr>
            <a:r>
              <a:rPr kumimoji="0" lang="zh-CN" altLang="zh-CN" dirty="0">
                <a:solidFill>
                  <a:sysClr val="windowText" lastClr="000000"/>
                </a:solidFill>
                <a:latin typeface="微软雅黑" panose="020B0503020204020204" charset="-122"/>
                <a:ea typeface="微软雅黑" panose="020B0503020204020204" charset="-122"/>
              </a:rPr>
              <a:t>客户设计了该资产</a:t>
            </a:r>
            <a:r>
              <a:rPr kumimoji="0" lang="zh-CN" altLang="en-US" dirty="0">
                <a:solidFill>
                  <a:sysClr val="windowText" lastClr="000000"/>
                </a:solidFill>
                <a:latin typeface="微软雅黑" panose="020B0503020204020204" charset="-122"/>
                <a:ea typeface="微软雅黑" panose="020B0503020204020204" charset="-122"/>
              </a:rPr>
              <a:t>：否</a:t>
            </a:r>
            <a:endParaRPr kumimoji="0" lang="zh-CN" altLang="zh-CN" dirty="0">
              <a:solidFill>
                <a:sysClr val="windowText" lastClr="0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8352928" cy="5328592"/>
          </a:xfrm>
        </p:spPr>
        <p:txBody>
          <a:bodyPr/>
          <a:lstStyle/>
          <a:p>
            <a:pPr marL="214630" indent="-214630" eaLnBrk="1" fontAlgn="auto" hangingPunct="1">
              <a:lnSpc>
                <a:spcPct val="90000"/>
              </a:lnSpc>
              <a:spcBef>
                <a:spcPts val="750"/>
              </a:spcBef>
              <a:spcAft>
                <a:spcPts val="450"/>
              </a:spcAft>
              <a:buClrTx/>
              <a:buFont typeface="Arial" panose="020B0604020202020204" pitchFamily="34" charset="0"/>
              <a:buChar char="•"/>
            </a:pPr>
            <a:r>
              <a:rPr lang="zh-CN" altLang="en-US" sz="2100" b="1" dirty="0">
                <a:solidFill>
                  <a:srgbClr val="C00000"/>
                </a:solidFill>
                <a:latin typeface="微软雅黑" panose="020B0503020204020204" charset="-122"/>
                <a:ea typeface="微软雅黑" panose="020B0503020204020204" charset="-122"/>
              </a:rPr>
              <a:t>光缆租赁</a:t>
            </a:r>
            <a:endParaRPr lang="en-US" altLang="zh-CN" sz="2100" b="1" dirty="0">
              <a:solidFill>
                <a:srgbClr val="C00000"/>
              </a:solidFill>
              <a:latin typeface="微软雅黑" panose="020B0503020204020204" charset="-122"/>
              <a:ea typeface="微软雅黑" panose="020B0503020204020204" charset="-122"/>
            </a:endParaRPr>
          </a:p>
          <a:p>
            <a:pPr marL="557530" lvl="1"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合同条件</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客户对一根大光缆中的</a:t>
            </a:r>
            <a:r>
              <a:rPr lang="zh-CN" altLang="en-US" sz="2000" b="1" dirty="0">
                <a:solidFill>
                  <a:srgbClr val="000000"/>
                </a:solidFill>
                <a:latin typeface="微软雅黑" panose="020B0503020204020204" charset="-122"/>
                <a:ea typeface="微软雅黑" panose="020B0503020204020204" charset="-122"/>
                <a:cs typeface="+mn-cs"/>
              </a:rPr>
              <a:t>明确的黑色缆线</a:t>
            </a:r>
            <a:r>
              <a:rPr lang="zh-CN" altLang="en-US" sz="2000" dirty="0">
                <a:solidFill>
                  <a:srgbClr val="000000"/>
                </a:solidFill>
                <a:latin typeface="微软雅黑" panose="020B0503020204020204" charset="-122"/>
                <a:ea typeface="微软雅黑" panose="020B0503020204020204" charset="-122"/>
                <a:cs typeface="+mn-cs"/>
              </a:rPr>
              <a:t>具有</a:t>
            </a:r>
            <a:r>
              <a:rPr lang="zh-CN" altLang="en-US" sz="2000" b="1" dirty="0">
                <a:solidFill>
                  <a:srgbClr val="000000"/>
                </a:solidFill>
                <a:latin typeface="微软雅黑" panose="020B0503020204020204" charset="-122"/>
                <a:ea typeface="微软雅黑" panose="020B0503020204020204" charset="-122"/>
                <a:cs typeface="+mn-cs"/>
              </a:rPr>
              <a:t>排他性</a:t>
            </a:r>
            <a:r>
              <a:rPr lang="zh-CN" altLang="en-US" sz="2000" dirty="0">
                <a:solidFill>
                  <a:srgbClr val="000000"/>
                </a:solidFill>
                <a:latin typeface="微软雅黑" panose="020B0503020204020204" charset="-122"/>
                <a:ea typeface="微软雅黑" panose="020B0503020204020204" charset="-122"/>
                <a:cs typeface="+mn-cs"/>
              </a:rPr>
              <a:t>的使用权。</a:t>
            </a:r>
            <a:endParaRPr lang="en-GB"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客户</a:t>
            </a:r>
            <a:r>
              <a:rPr lang="zh-CN" altLang="en-US" sz="2000" b="1" dirty="0">
                <a:solidFill>
                  <a:srgbClr val="000000"/>
                </a:solidFill>
                <a:latin typeface="微软雅黑" panose="020B0503020204020204" charset="-122"/>
                <a:ea typeface="微软雅黑" panose="020B0503020204020204" charset="-122"/>
                <a:cs typeface="+mn-cs"/>
              </a:rPr>
              <a:t>全权决定</a:t>
            </a:r>
            <a:r>
              <a:rPr lang="zh-CN" altLang="en-US" sz="2000" dirty="0">
                <a:solidFill>
                  <a:srgbClr val="000000"/>
                </a:solidFill>
                <a:latin typeface="微软雅黑" panose="020B0503020204020204" charset="-122"/>
                <a:ea typeface="微软雅黑" panose="020B0503020204020204" charset="-122"/>
                <a:cs typeface="+mn-cs"/>
              </a:rPr>
              <a:t>其电子设备和缆线的终端的连接（即客户动光缆）。</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供应商拥有除黑色缆线外的其他缆线；且仅能在修理、维护或失灵的情况下替换客户的缆线。</a:t>
            </a:r>
            <a:endParaRPr lang="en-US" altLang="zh-CN" sz="2000" dirty="0">
              <a:solidFill>
                <a:srgbClr val="000000"/>
              </a:solidFill>
              <a:latin typeface="微软雅黑" panose="020B0503020204020204" charset="-122"/>
              <a:ea typeface="微软雅黑" panose="020B0503020204020204" charset="-122"/>
              <a:cs typeface="+mn-cs"/>
            </a:endParaRPr>
          </a:p>
          <a:p>
            <a:pPr marL="557530" lvl="1"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判断：为包含租赁，原因：</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已识别的资产：是</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几乎所经济利益：是</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客户有权决定资产如何使用：是</a:t>
            </a:r>
            <a:endParaRPr lang="en-US" altLang="zh-CN" sz="2000" dirty="0">
              <a:solidFill>
                <a:srgbClr val="000000"/>
              </a:solidFill>
              <a:latin typeface="微软雅黑" panose="020B0503020204020204" charset="-122"/>
              <a:ea typeface="微软雅黑" panose="020B0503020204020204" charset="-122"/>
              <a:cs typeface="+mn-cs"/>
            </a:endParaRPr>
          </a:p>
        </p:txBody>
      </p:sp>
      <p:sp>
        <p:nvSpPr>
          <p:cNvPr id="12291" name="Title 2"/>
          <p:cNvSpPr>
            <a:spLocks noGrp="1"/>
          </p:cNvSpPr>
          <p:nvPr>
            <p:ph type="title"/>
          </p:nvPr>
        </p:nvSpPr>
        <p:spPr>
          <a:xfrm>
            <a:off x="290724" y="232360"/>
            <a:ext cx="7551002" cy="594122"/>
          </a:xfrm>
        </p:spPr>
        <p:txBody>
          <a:bodyPr>
            <a:normAutofit/>
          </a:bodyPr>
          <a:lstStyle/>
          <a:p>
            <a:r>
              <a:rPr lang="zh-CN" altLang="en-US" sz="2500" b="1" dirty="0">
                <a:solidFill>
                  <a:srgbClr val="0000FF"/>
                </a:solidFill>
                <a:latin typeface="隶书" panose="02010509060101010101" pitchFamily="49" charset="-122"/>
                <a:ea typeface="隶书" panose="02010509060101010101" pitchFamily="49" charset="-122"/>
                <a:cs typeface="+mn-cs"/>
              </a:rPr>
              <a:t>确定是否租赁：示例</a:t>
            </a:r>
            <a:endParaRPr lang="en-GB" altLang="en-US" sz="2500" b="1" dirty="0">
              <a:solidFill>
                <a:srgbClr val="0000FF"/>
              </a:solidFill>
              <a:latin typeface="隶书" panose="02010509060101010101" pitchFamily="49" charset="-122"/>
              <a:ea typeface="隶书" panose="020105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85</a:t>
            </a:fld>
            <a:endParaRPr lang="en-GB" altLang="en-US">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87413"/>
            <a:ext cx="7484095" cy="594122"/>
          </a:xfrm>
        </p:spPr>
        <p:txBody>
          <a:bodyPr>
            <a:normAutofit/>
          </a:bodyPr>
          <a:lstStyle/>
          <a:p>
            <a:r>
              <a:rPr lang="zh-CN" altLang="en-US" sz="2500" b="1" dirty="0">
                <a:solidFill>
                  <a:srgbClr val="0000FF"/>
                </a:solidFill>
                <a:latin typeface="隶书" panose="02010509060101010101" pitchFamily="49" charset="-122"/>
                <a:ea typeface="隶书" panose="02010509060101010101" pitchFamily="49" charset="-122"/>
                <a:cs typeface="+mn-cs"/>
              </a:rPr>
              <a:t>确定是否租赁：示例</a:t>
            </a:r>
          </a:p>
        </p:txBody>
      </p:sp>
      <p:sp>
        <p:nvSpPr>
          <p:cNvPr id="4" name="灯片编号占位符 3"/>
          <p:cNvSpPr>
            <a:spLocks noGrp="1"/>
          </p:cNvSpPr>
          <p:nvPr>
            <p:ph type="sldNum" sz="quarter" idx="10"/>
          </p:nvPr>
        </p:nvSpPr>
        <p:spPr/>
        <p:txBody>
          <a:bodyPr/>
          <a:lstStyle/>
          <a:p>
            <a:pPr>
              <a:defRPr/>
            </a:pPr>
            <a:fld id="{1FB631E1-9E25-4EB2-88A6-52920BF9FF0C}" type="slidenum">
              <a:rPr lang="zh-CN" altLang="en-US" smtClean="0">
                <a:solidFill>
                  <a:srgbClr val="FFFFFF"/>
                </a:solidFill>
              </a:rPr>
              <a:t>86</a:t>
            </a:fld>
            <a:endParaRPr lang="en-GB" altLang="en-US">
              <a:solidFill>
                <a:srgbClr val="FFFFFF"/>
              </a:solidFill>
            </a:endParaRPr>
          </a:p>
        </p:txBody>
      </p:sp>
      <p:sp>
        <p:nvSpPr>
          <p:cNvPr id="6" name="Rectangle 5"/>
          <p:cNvSpPr txBox="1"/>
          <p:nvPr/>
        </p:nvSpPr>
        <p:spPr>
          <a:xfrm>
            <a:off x="395536" y="1052736"/>
            <a:ext cx="8280920" cy="4441729"/>
          </a:xfrm>
          <a:prstGeom prst="rect">
            <a:avLst/>
          </a:prstGeom>
          <a:noFill/>
        </p:spPr>
        <p:txBody>
          <a:bodyPr vert="horz" wrap="square" lIns="68580" tIns="34290" rIns="68580" bIns="3429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630" indent="-214630" defTabSz="685800" fontAlgn="auto">
              <a:spcBef>
                <a:spcPts val="750"/>
              </a:spcBef>
              <a:spcAft>
                <a:spcPts val="450"/>
              </a:spcAft>
              <a:defRPr/>
            </a:pPr>
            <a:r>
              <a:rPr kumimoji="0" lang="zh-CN" altLang="en-US" sz="2100" b="1" dirty="0">
                <a:solidFill>
                  <a:srgbClr val="C00000"/>
                </a:solidFill>
                <a:latin typeface="微软雅黑" panose="020B0503020204020204" charset="-122"/>
                <a:ea typeface="微软雅黑" panose="020B0503020204020204" charset="-122"/>
              </a:rPr>
              <a:t>光缆中部分传输能力</a:t>
            </a:r>
            <a:endParaRPr kumimoji="0" lang="en-US" altLang="zh-CN" sz="2100" b="1" kern="0" dirty="0">
              <a:solidFill>
                <a:srgbClr val="C00000"/>
              </a:solidFill>
              <a:latin typeface="微软雅黑" panose="020B0503020204020204" charset="-122"/>
              <a:ea typeface="微软雅黑" panose="020B0503020204020204" charset="-122"/>
            </a:endParaRPr>
          </a:p>
          <a:p>
            <a:pPr marL="557530" lvl="1" indent="-214630" defTabSz="685800" fontAlgn="auto">
              <a:spcBef>
                <a:spcPts val="375"/>
              </a:spcBef>
              <a:spcAft>
                <a:spcPts val="450"/>
              </a:spcAft>
              <a:defRPr/>
            </a:pPr>
            <a:r>
              <a:rPr kumimoji="0" lang="zh-CN" altLang="en-US" sz="2000" kern="0" dirty="0">
                <a:solidFill>
                  <a:srgbClr val="000000"/>
                </a:solidFill>
                <a:latin typeface="微软雅黑" panose="020B0503020204020204" charset="-122"/>
                <a:ea typeface="微软雅黑" panose="020B0503020204020204" charset="-122"/>
              </a:rPr>
              <a:t>条件</a:t>
            </a:r>
            <a:endParaRPr kumimoji="0" lang="en-US" altLang="zh-CN" sz="2000" kern="0" dirty="0">
              <a:solidFill>
                <a:srgbClr val="000000"/>
              </a:solidFill>
              <a:latin typeface="微软雅黑" panose="020B0503020204020204" charset="-122"/>
              <a:ea typeface="微软雅黑" panose="020B0503020204020204" charset="-122"/>
            </a:endParaRPr>
          </a:p>
          <a:p>
            <a:pPr marL="900430" lvl="2" indent="-214630" defTabSz="685800" fontAlgn="auto">
              <a:spcBef>
                <a:spcPts val="375"/>
              </a:spcBef>
              <a:spcAft>
                <a:spcPts val="450"/>
              </a:spcAft>
              <a:defRPr/>
            </a:pPr>
            <a:r>
              <a:rPr kumimoji="0" lang="zh-CN" altLang="en-US" kern="0" dirty="0">
                <a:solidFill>
                  <a:srgbClr val="000000"/>
                </a:solidFill>
                <a:latin typeface="微软雅黑" panose="020B0503020204020204" charset="-122"/>
                <a:ea typeface="微软雅黑" panose="020B0503020204020204" charset="-122"/>
              </a:rPr>
              <a:t>合同约定客户可以使用一根光缆中的</a:t>
            </a:r>
            <a:r>
              <a:rPr kumimoji="0" lang="zh-CN" altLang="en-US" b="1" kern="0" dirty="0">
                <a:solidFill>
                  <a:srgbClr val="000000"/>
                </a:solidFill>
                <a:latin typeface="微软雅黑" panose="020B0503020204020204" charset="-122"/>
                <a:ea typeface="微软雅黑" panose="020B0503020204020204" charset="-122"/>
              </a:rPr>
              <a:t>总传输能力中确定的额度</a:t>
            </a:r>
            <a:r>
              <a:rPr kumimoji="0" lang="zh-CN" altLang="en-US" kern="0" dirty="0">
                <a:solidFill>
                  <a:srgbClr val="000000"/>
                </a:solidFill>
                <a:latin typeface="微软雅黑" panose="020B0503020204020204" charset="-122"/>
                <a:ea typeface="微软雅黑" panose="020B0503020204020204" charset="-122"/>
              </a:rPr>
              <a:t>（</a:t>
            </a:r>
            <a:r>
              <a:rPr kumimoji="0" lang="zh-CN" altLang="en-US" b="1" kern="0" dirty="0">
                <a:solidFill>
                  <a:srgbClr val="000000"/>
                </a:solidFill>
                <a:latin typeface="微软雅黑" panose="020B0503020204020204" charset="-122"/>
                <a:ea typeface="微软雅黑" panose="020B0503020204020204" charset="-122"/>
              </a:rPr>
              <a:t>并非几乎所有的传输能力</a:t>
            </a:r>
            <a:r>
              <a:rPr kumimoji="0" lang="zh-CN" altLang="en-US" kern="0" dirty="0">
                <a:solidFill>
                  <a:srgbClr val="000000"/>
                </a:solidFill>
                <a:latin typeface="微软雅黑" panose="020B0503020204020204" charset="-122"/>
                <a:ea typeface="微软雅黑" panose="020B0503020204020204" charset="-122"/>
              </a:rPr>
              <a:t>）</a:t>
            </a:r>
            <a:endParaRPr kumimoji="0" lang="en-GB" altLang="zh-CN" kern="0" dirty="0">
              <a:solidFill>
                <a:srgbClr val="000000"/>
              </a:solidFill>
              <a:latin typeface="微软雅黑" panose="020B0503020204020204" charset="-122"/>
              <a:ea typeface="微软雅黑" panose="020B0503020204020204" charset="-122"/>
            </a:endParaRPr>
          </a:p>
          <a:p>
            <a:pPr marL="900430" lvl="2" indent="-214630" defTabSz="685800" fontAlgn="auto">
              <a:spcBef>
                <a:spcPts val="375"/>
              </a:spcBef>
              <a:spcAft>
                <a:spcPts val="450"/>
              </a:spcAft>
              <a:defRPr/>
            </a:pPr>
            <a:r>
              <a:rPr kumimoji="0" lang="zh-CN" altLang="en-US" kern="0" dirty="0">
                <a:solidFill>
                  <a:srgbClr val="000000"/>
                </a:solidFill>
                <a:latin typeface="微软雅黑" panose="020B0503020204020204" charset="-122"/>
                <a:ea typeface="微软雅黑" panose="020B0503020204020204" charset="-122"/>
              </a:rPr>
              <a:t>供应商决定数据的传输（即供应商启动光缆，决定使用哪部分光缆连接客户的电子设备及传输客户的数据）</a:t>
            </a:r>
            <a:endParaRPr kumimoji="0" lang="en-US" altLang="zh-CN" kern="0" dirty="0">
              <a:solidFill>
                <a:srgbClr val="000000"/>
              </a:solidFill>
              <a:latin typeface="微软雅黑" panose="020B0503020204020204" charset="-122"/>
              <a:ea typeface="微软雅黑" panose="020B0503020204020204" charset="-122"/>
            </a:endParaRPr>
          </a:p>
          <a:p>
            <a:pPr marL="557530" lvl="1" indent="-214630" defTabSz="685800" fontAlgn="auto">
              <a:spcBef>
                <a:spcPts val="375"/>
              </a:spcBef>
              <a:spcAft>
                <a:spcPts val="450"/>
              </a:spcAft>
              <a:defRPr/>
            </a:pPr>
            <a:r>
              <a:rPr kumimoji="0" lang="zh-CN" altLang="en-US" sz="2000" kern="0" dirty="0">
                <a:solidFill>
                  <a:srgbClr val="000000"/>
                </a:solidFill>
                <a:latin typeface="微软雅黑" panose="020B0503020204020204" charset="-122"/>
                <a:ea typeface="微软雅黑" panose="020B0503020204020204" charset="-122"/>
              </a:rPr>
              <a:t>判断：为不包含租赁，原因：</a:t>
            </a:r>
            <a:endParaRPr kumimoji="0" lang="en-US" altLang="zh-CN" sz="2000" kern="0" dirty="0">
              <a:solidFill>
                <a:srgbClr val="000000"/>
              </a:solidFill>
              <a:latin typeface="微软雅黑" panose="020B0503020204020204" charset="-122"/>
              <a:ea typeface="微软雅黑" panose="020B0503020204020204" charset="-122"/>
            </a:endParaRPr>
          </a:p>
          <a:p>
            <a:pPr marL="900430" lvl="2" indent="-214630" defTabSz="685800" fontAlgn="auto">
              <a:spcBef>
                <a:spcPts val="375"/>
              </a:spcBef>
              <a:spcAft>
                <a:spcPts val="450"/>
              </a:spcAft>
              <a:defRPr/>
            </a:pPr>
            <a:r>
              <a:rPr kumimoji="0" lang="zh-CN" altLang="en-US" kern="0" dirty="0">
                <a:solidFill>
                  <a:srgbClr val="000000"/>
                </a:solidFill>
                <a:latin typeface="微软雅黑" panose="020B0503020204020204" charset="-122"/>
                <a:ea typeface="微软雅黑" panose="020B0503020204020204" charset="-122"/>
              </a:rPr>
              <a:t>已识别的资产：否，因为并非物理上可区分开</a:t>
            </a:r>
            <a:endParaRPr kumimoji="0" lang="en-US" altLang="zh-CN" kern="0" dirty="0">
              <a:solidFill>
                <a:srgbClr val="000000"/>
              </a:solidFill>
              <a:latin typeface="微软雅黑" panose="020B0503020204020204" charset="-122"/>
              <a:ea typeface="微软雅黑" panose="020B0503020204020204" charset="-122"/>
            </a:endParaRPr>
          </a:p>
          <a:p>
            <a:pPr marL="900430" lvl="2" indent="-214630" defTabSz="685800" fontAlgn="auto">
              <a:spcBef>
                <a:spcPts val="375"/>
              </a:spcBef>
              <a:spcAft>
                <a:spcPts val="450"/>
              </a:spcAft>
              <a:defRPr/>
            </a:pPr>
            <a:r>
              <a:rPr kumimoji="0" lang="zh-CN" altLang="en-US" kern="0" dirty="0">
                <a:solidFill>
                  <a:srgbClr val="000000"/>
                </a:solidFill>
                <a:latin typeface="微软雅黑" panose="020B0503020204020204" charset="-122"/>
                <a:ea typeface="微软雅黑" panose="020B0503020204020204" charset="-122"/>
              </a:rPr>
              <a:t>几乎所经济利益：不适用</a:t>
            </a:r>
            <a:endParaRPr kumimoji="0" lang="en-US" altLang="zh-CN" kern="0" dirty="0">
              <a:solidFill>
                <a:srgbClr val="000000"/>
              </a:solidFill>
              <a:latin typeface="微软雅黑" panose="020B0503020204020204" charset="-122"/>
              <a:ea typeface="微软雅黑" panose="020B0503020204020204" charset="-122"/>
            </a:endParaRPr>
          </a:p>
          <a:p>
            <a:pPr marL="900430" lvl="2" indent="-214630" defTabSz="685800" fontAlgn="auto">
              <a:spcBef>
                <a:spcPts val="375"/>
              </a:spcBef>
              <a:spcAft>
                <a:spcPts val="450"/>
              </a:spcAft>
              <a:defRPr/>
            </a:pPr>
            <a:r>
              <a:rPr kumimoji="0" lang="zh-CN" altLang="en-US" kern="0" dirty="0">
                <a:solidFill>
                  <a:srgbClr val="000000"/>
                </a:solidFill>
                <a:latin typeface="微软雅黑" panose="020B0503020204020204" charset="-122"/>
                <a:ea typeface="微软雅黑" panose="020B0503020204020204" charset="-122"/>
              </a:rPr>
              <a:t>客户有权决定资产如何使用：不适用</a:t>
            </a:r>
            <a:endParaRPr kumimoji="0" lang="en-US" altLang="zh-CN" kern="0" dirty="0">
              <a:solidFill>
                <a:srgbClr val="000000"/>
              </a:solidFill>
              <a:latin typeface="微软雅黑" panose="020B0503020204020204" charset="-122"/>
              <a:ea typeface="微软雅黑" panose="020B0503020204020204" charset="-122"/>
            </a:endParaRPr>
          </a:p>
          <a:p>
            <a:pPr marL="900430" lvl="2" indent="-214630" defTabSz="685800" fontAlgn="auto">
              <a:spcBef>
                <a:spcPts val="375"/>
              </a:spcBef>
              <a:spcAft>
                <a:spcPts val="450"/>
              </a:spcAft>
              <a:defRPr/>
            </a:pPr>
            <a:endParaRPr kumimoji="0" lang="en-US" altLang="zh-CN" sz="1500" kern="0" dirty="0">
              <a:solidFill>
                <a:srgbClr val="000000"/>
              </a:solidFill>
              <a:latin typeface="微软雅黑" panose="020B0503020204020204" charset="-122"/>
              <a:ea typeface="微软雅黑" panose="020B0503020204020204" charset="-122"/>
            </a:endParaRPr>
          </a:p>
          <a:p>
            <a:pPr marL="214630" indent="-214630" defTabSz="685800" fontAlgn="auto">
              <a:spcBef>
                <a:spcPts val="750"/>
              </a:spcBef>
              <a:spcAft>
                <a:spcPts val="450"/>
              </a:spcAft>
              <a:defRPr/>
            </a:pPr>
            <a:r>
              <a:rPr kumimoji="0" lang="zh-CN" altLang="en-US" sz="2100" b="1" kern="0" dirty="0">
                <a:solidFill>
                  <a:srgbClr val="C00000"/>
                </a:solidFill>
                <a:latin typeface="微软雅黑" panose="020B0503020204020204" charset="-122"/>
                <a:ea typeface="微软雅黑" panose="020B0503020204020204" charset="-122"/>
              </a:rPr>
              <a:t>以上两光缆示例同样适用于云空间</a:t>
            </a:r>
            <a:endParaRPr kumimoji="0" lang="en-US" altLang="zh-CN" sz="2100" b="1" kern="0"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52400"/>
            <a:ext cx="7484095" cy="594122"/>
          </a:xfrm>
        </p:spPr>
        <p:txBody>
          <a:bodyPr>
            <a:normAutofit/>
          </a:bodyPr>
          <a:lstStyle/>
          <a:p>
            <a:r>
              <a:rPr lang="zh-CN" altLang="en-US" sz="2500" b="1" dirty="0">
                <a:solidFill>
                  <a:srgbClr val="0000FF"/>
                </a:solidFill>
                <a:latin typeface="隶书" panose="02010509060101010101" pitchFamily="49" charset="-122"/>
                <a:ea typeface="隶书" panose="02010509060101010101" pitchFamily="49" charset="-122"/>
                <a:cs typeface="+mn-cs"/>
              </a:rPr>
              <a:t>确定是否租赁：示例</a:t>
            </a:r>
          </a:p>
        </p:txBody>
      </p:sp>
      <p:sp>
        <p:nvSpPr>
          <p:cNvPr id="4" name="灯片编号占位符 3"/>
          <p:cNvSpPr>
            <a:spLocks noGrp="1"/>
          </p:cNvSpPr>
          <p:nvPr>
            <p:ph type="sldNum" sz="quarter" idx="10"/>
          </p:nvPr>
        </p:nvSpPr>
        <p:spPr/>
        <p:txBody>
          <a:bodyPr/>
          <a:lstStyle/>
          <a:p>
            <a:pPr>
              <a:defRPr/>
            </a:pPr>
            <a:fld id="{1FB631E1-9E25-4EB2-88A6-52920BF9FF0C}" type="slidenum">
              <a:rPr lang="zh-CN" altLang="en-US" smtClean="0">
                <a:solidFill>
                  <a:srgbClr val="FFFFFF"/>
                </a:solidFill>
              </a:rPr>
              <a:t>87</a:t>
            </a:fld>
            <a:endParaRPr lang="en-GB" altLang="en-US">
              <a:solidFill>
                <a:srgbClr val="FFFFFF"/>
              </a:solidFill>
            </a:endParaRPr>
          </a:p>
        </p:txBody>
      </p:sp>
      <p:sp>
        <p:nvSpPr>
          <p:cNvPr id="5" name="内容占位符 4"/>
          <p:cNvSpPr>
            <a:spLocks noGrp="1"/>
          </p:cNvSpPr>
          <p:nvPr>
            <p:ph idx="1"/>
          </p:nvPr>
        </p:nvSpPr>
        <p:spPr>
          <a:xfrm>
            <a:off x="323528" y="908720"/>
            <a:ext cx="8287072" cy="5111080"/>
          </a:xfrm>
        </p:spPr>
        <p:txBody>
          <a:bodyPr/>
          <a:lstStyle/>
          <a:p>
            <a:pPr marL="214630" indent="-214630" eaLnBrk="1" fontAlgn="auto" hangingPunct="1">
              <a:lnSpc>
                <a:spcPct val="90000"/>
              </a:lnSpc>
              <a:spcBef>
                <a:spcPts val="750"/>
              </a:spcBef>
              <a:spcAft>
                <a:spcPts val="450"/>
              </a:spcAft>
              <a:buClrTx/>
              <a:buFont typeface="Arial" panose="020B0604020202020204" pitchFamily="34" charset="0"/>
              <a:buChar char="•"/>
            </a:pPr>
            <a:r>
              <a:rPr lang="zh-CN" altLang="en-US" sz="2100" b="1" dirty="0">
                <a:solidFill>
                  <a:srgbClr val="C00000"/>
                </a:solidFill>
                <a:latin typeface="微软雅黑" panose="020B0503020204020204" charset="-122"/>
                <a:ea typeface="微软雅黑" panose="020B0503020204020204" charset="-122"/>
              </a:rPr>
              <a:t>轨道车</a:t>
            </a:r>
            <a:endParaRPr lang="en-US" altLang="zh-CN" sz="2100" b="1" dirty="0">
              <a:solidFill>
                <a:srgbClr val="C00000"/>
              </a:solidFill>
              <a:latin typeface="微软雅黑" panose="020B0503020204020204" charset="-122"/>
              <a:ea typeface="微软雅黑" panose="020B0503020204020204" charset="-122"/>
            </a:endParaRPr>
          </a:p>
          <a:p>
            <a:pPr marL="557530" lvl="1"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合同条件</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合同约定客户对</a:t>
            </a:r>
            <a:r>
              <a:rPr lang="zh-CN" altLang="en-US" sz="2000" b="1" dirty="0">
                <a:solidFill>
                  <a:srgbClr val="000000"/>
                </a:solidFill>
                <a:latin typeface="微软雅黑" panose="020B0503020204020204" charset="-122"/>
                <a:ea typeface="微软雅黑" panose="020B0503020204020204" charset="-122"/>
                <a:cs typeface="+mn-cs"/>
              </a:rPr>
              <a:t>指定型号</a:t>
            </a:r>
            <a:r>
              <a:rPr lang="zh-CN" altLang="en-US" sz="2000" dirty="0">
                <a:solidFill>
                  <a:srgbClr val="000000"/>
                </a:solidFill>
                <a:latin typeface="微软雅黑" panose="020B0503020204020204" charset="-122"/>
                <a:ea typeface="微软雅黑" panose="020B0503020204020204" charset="-122"/>
                <a:cs typeface="+mn-cs"/>
              </a:rPr>
              <a:t>的</a:t>
            </a:r>
            <a:r>
              <a:rPr lang="en-US" altLang="zh-CN" sz="2000" dirty="0">
                <a:solidFill>
                  <a:srgbClr val="000000"/>
                </a:solidFill>
                <a:latin typeface="微软雅黑" panose="020B0503020204020204" charset="-122"/>
                <a:ea typeface="微软雅黑" panose="020B0503020204020204" charset="-122"/>
                <a:cs typeface="+mn-cs"/>
              </a:rPr>
              <a:t>10</a:t>
            </a:r>
            <a:r>
              <a:rPr lang="zh-CN" altLang="en-US" sz="2000" dirty="0">
                <a:solidFill>
                  <a:srgbClr val="000000"/>
                </a:solidFill>
                <a:latin typeface="微软雅黑" panose="020B0503020204020204" charset="-122"/>
                <a:ea typeface="微软雅黑" panose="020B0503020204020204" charset="-122"/>
                <a:cs typeface="+mn-cs"/>
              </a:rPr>
              <a:t>辆轨道车具有</a:t>
            </a:r>
            <a:r>
              <a:rPr lang="en-US" altLang="zh-CN" sz="2000" dirty="0">
                <a:solidFill>
                  <a:srgbClr val="000000"/>
                </a:solidFill>
                <a:latin typeface="微软雅黑" panose="020B0503020204020204" charset="-122"/>
                <a:ea typeface="微软雅黑" panose="020B0503020204020204" charset="-122"/>
                <a:cs typeface="+mn-cs"/>
              </a:rPr>
              <a:t>5</a:t>
            </a:r>
            <a:r>
              <a:rPr lang="zh-CN" altLang="en-US" sz="2000" dirty="0">
                <a:solidFill>
                  <a:srgbClr val="000000"/>
                </a:solidFill>
                <a:latin typeface="微软雅黑" panose="020B0503020204020204" charset="-122"/>
                <a:ea typeface="微软雅黑" panose="020B0503020204020204" charset="-122"/>
                <a:cs typeface="+mn-cs"/>
              </a:rPr>
              <a:t>年</a:t>
            </a:r>
            <a:r>
              <a:rPr lang="zh-CN" altLang="en-US" sz="2000" b="1" dirty="0">
                <a:solidFill>
                  <a:srgbClr val="000000"/>
                </a:solidFill>
                <a:latin typeface="微软雅黑" panose="020B0503020204020204" charset="-122"/>
                <a:ea typeface="微软雅黑" panose="020B0503020204020204" charset="-122"/>
                <a:cs typeface="+mn-cs"/>
              </a:rPr>
              <a:t>排他性</a:t>
            </a:r>
            <a:r>
              <a:rPr lang="zh-CN" altLang="en-US" sz="2000" dirty="0">
                <a:solidFill>
                  <a:srgbClr val="000000"/>
                </a:solidFill>
                <a:latin typeface="微软雅黑" panose="020B0503020204020204" charset="-122"/>
                <a:ea typeface="微软雅黑" panose="020B0503020204020204" charset="-122"/>
                <a:cs typeface="+mn-cs"/>
              </a:rPr>
              <a:t>使用权</a:t>
            </a:r>
            <a:endParaRPr lang="en-GB"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客户决定</a:t>
            </a:r>
            <a:r>
              <a:rPr lang="zh-CN" altLang="en-US" sz="2000" b="1" dirty="0">
                <a:solidFill>
                  <a:srgbClr val="000000"/>
                </a:solidFill>
                <a:latin typeface="微软雅黑" panose="020B0503020204020204" charset="-122"/>
                <a:ea typeface="微软雅黑" panose="020B0503020204020204" charset="-122"/>
                <a:cs typeface="+mn-cs"/>
              </a:rPr>
              <a:t>何时、在哪</a:t>
            </a:r>
            <a:r>
              <a:rPr lang="zh-CN" altLang="en-US" sz="2000" dirty="0">
                <a:solidFill>
                  <a:srgbClr val="000000"/>
                </a:solidFill>
                <a:latin typeface="微软雅黑" panose="020B0503020204020204" charset="-122"/>
                <a:ea typeface="微软雅黑" panose="020B0503020204020204" charset="-122"/>
                <a:cs typeface="+mn-cs"/>
              </a:rPr>
              <a:t>使用轨道车运输</a:t>
            </a:r>
            <a:r>
              <a:rPr lang="zh-CN" altLang="en-US" sz="2000" b="1" dirty="0">
                <a:solidFill>
                  <a:srgbClr val="000000"/>
                </a:solidFill>
                <a:latin typeface="微软雅黑" panose="020B0503020204020204" charset="-122"/>
                <a:ea typeface="微软雅黑" panose="020B0503020204020204" charset="-122"/>
                <a:cs typeface="+mn-cs"/>
              </a:rPr>
              <a:t>什么商品</a:t>
            </a:r>
            <a:r>
              <a:rPr lang="zh-CN" altLang="en-US" sz="2000" dirty="0">
                <a:solidFill>
                  <a:srgbClr val="000000"/>
                </a:solidFill>
                <a:latin typeface="微软雅黑" panose="020B0503020204020204" charset="-122"/>
                <a:ea typeface="微软雅黑" panose="020B0503020204020204" charset="-122"/>
                <a:cs typeface="+mn-cs"/>
              </a:rPr>
              <a:t>（除了不允许客户运输的特殊货物（如炸药））</a:t>
            </a:r>
            <a:endParaRPr lang="en-GB"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仅在维护或修理具体车辆时，供应商需要替换相同类型同等车辆</a:t>
            </a:r>
            <a:endParaRPr lang="en-US" altLang="zh-CN" sz="2000" dirty="0">
              <a:solidFill>
                <a:srgbClr val="000000"/>
              </a:solidFill>
              <a:latin typeface="微软雅黑" panose="020B0503020204020204" charset="-122"/>
              <a:ea typeface="微软雅黑" panose="020B0503020204020204" charset="-122"/>
              <a:cs typeface="+mn-cs"/>
            </a:endParaRPr>
          </a:p>
          <a:p>
            <a:pPr marL="557530" lvl="1"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判断：为包含租赁，原因：</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已识别的资产：是</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几乎所经济利益：是</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客户有权决定资产如何使用：是</a:t>
            </a:r>
            <a:endParaRPr lang="en-US" altLang="zh-CN" sz="2000" dirty="0">
              <a:solidFill>
                <a:srgbClr val="000000"/>
              </a:solidFill>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175" y="908720"/>
            <a:ext cx="8329960" cy="4434463"/>
          </a:xfrm>
        </p:spPr>
        <p:txBody>
          <a:bodyPr/>
          <a:lstStyle/>
          <a:p>
            <a:pPr marL="214630" indent="-214630" eaLnBrk="1" fontAlgn="auto" hangingPunct="1">
              <a:lnSpc>
                <a:spcPct val="90000"/>
              </a:lnSpc>
              <a:spcBef>
                <a:spcPts val="750"/>
              </a:spcBef>
              <a:spcAft>
                <a:spcPts val="450"/>
              </a:spcAft>
              <a:buClrTx/>
              <a:buFont typeface="Arial" panose="020B0604020202020204" pitchFamily="34" charset="0"/>
              <a:buChar char="•"/>
            </a:pPr>
            <a:r>
              <a:rPr lang="zh-CN" altLang="en-US" sz="2100" b="1" dirty="0">
                <a:solidFill>
                  <a:srgbClr val="C00000"/>
                </a:solidFill>
                <a:latin typeface="微软雅黑" panose="020B0503020204020204" charset="-122"/>
                <a:ea typeface="微软雅黑" panose="020B0503020204020204" charset="-122"/>
              </a:rPr>
              <a:t>候机楼特许权空间：移动咖啡车</a:t>
            </a:r>
            <a:endParaRPr lang="en-US" altLang="zh-CN" sz="2100" b="1" dirty="0">
              <a:solidFill>
                <a:srgbClr val="C00000"/>
              </a:solidFill>
              <a:latin typeface="微软雅黑" panose="020B0503020204020204" charset="-122"/>
              <a:ea typeface="微软雅黑" panose="020B0503020204020204" charset="-122"/>
            </a:endParaRPr>
          </a:p>
          <a:p>
            <a:pPr marL="557530" lvl="1"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合同条件</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咖啡公司和机场经营者签订了三年期使用空地出售商品的合同</a:t>
            </a:r>
            <a:endParaRPr lang="en-GB"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合同规定了空地的面积以及该空地必须处于机场</a:t>
            </a:r>
            <a:r>
              <a:rPr lang="zh-CN" altLang="en-US" sz="2000" b="1" dirty="0">
                <a:solidFill>
                  <a:srgbClr val="000000"/>
                </a:solidFill>
                <a:latin typeface="微软雅黑" panose="020B0503020204020204" charset="-122"/>
                <a:ea typeface="微软雅黑" panose="020B0503020204020204" charset="-122"/>
                <a:cs typeface="+mn-cs"/>
              </a:rPr>
              <a:t>若干登机区域</a:t>
            </a:r>
            <a:r>
              <a:rPr lang="zh-CN" altLang="en-US" sz="2000" dirty="0">
                <a:solidFill>
                  <a:srgbClr val="000000"/>
                </a:solidFill>
                <a:latin typeface="微软雅黑" panose="020B0503020204020204" charset="-122"/>
                <a:ea typeface="微软雅黑" panose="020B0503020204020204" charset="-122"/>
                <a:cs typeface="+mn-cs"/>
              </a:rPr>
              <a:t>之一</a:t>
            </a:r>
            <a:r>
              <a:rPr lang="en-GB" altLang="zh-CN" sz="2000" dirty="0">
                <a:solidFill>
                  <a:srgbClr val="000000"/>
                </a:solidFill>
                <a:latin typeface="微软雅黑" panose="020B0503020204020204" charset="-122"/>
                <a:ea typeface="微软雅黑" panose="020B0503020204020204" charset="-122"/>
                <a:cs typeface="+mn-cs"/>
              </a:rPr>
              <a:t> </a:t>
            </a: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b="1" dirty="0">
                <a:solidFill>
                  <a:srgbClr val="000000"/>
                </a:solidFill>
                <a:latin typeface="微软雅黑" panose="020B0503020204020204" charset="-122"/>
                <a:ea typeface="微软雅黑" panose="020B0503020204020204" charset="-122"/>
                <a:cs typeface="+mn-cs"/>
              </a:rPr>
              <a:t>机场经营者可以随时变更出售摊位所处的位置</a:t>
            </a:r>
            <a:r>
              <a:rPr lang="zh-CN" altLang="en-US" sz="2000" dirty="0">
                <a:solidFill>
                  <a:srgbClr val="000000"/>
                </a:solidFill>
                <a:latin typeface="微软雅黑" panose="020B0503020204020204" charset="-122"/>
                <a:ea typeface="微软雅黑" panose="020B0503020204020204" charset="-122"/>
                <a:cs typeface="+mn-cs"/>
              </a:rPr>
              <a:t>；机场经营者为此承担的</a:t>
            </a:r>
            <a:r>
              <a:rPr lang="zh-CN" altLang="en-US" sz="2000" b="1" dirty="0">
                <a:solidFill>
                  <a:srgbClr val="000000"/>
                </a:solidFill>
                <a:latin typeface="微软雅黑" panose="020B0503020204020204" charset="-122"/>
                <a:ea typeface="微软雅黑" panose="020B0503020204020204" charset="-122"/>
                <a:cs typeface="+mn-cs"/>
              </a:rPr>
              <a:t>成本很低</a:t>
            </a:r>
            <a:endParaRPr lang="en-US" altLang="zh-CN" sz="2000" dirty="0">
              <a:solidFill>
                <a:srgbClr val="000000"/>
              </a:solidFill>
              <a:latin typeface="微软雅黑" panose="020B0503020204020204" charset="-122"/>
              <a:ea typeface="微软雅黑" panose="020B0503020204020204" charset="-122"/>
              <a:cs typeface="+mn-cs"/>
            </a:endParaRPr>
          </a:p>
          <a:p>
            <a:pPr marL="557530" lvl="1"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判断：不包含租赁，原因：</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已识别的资产：不是</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几乎所经济利益：不适用</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客户有权决定资产如何使用：不适用</a:t>
            </a:r>
            <a:endParaRPr lang="en-US" altLang="zh-CN" sz="2000" dirty="0">
              <a:solidFill>
                <a:srgbClr val="000000"/>
              </a:solidFill>
              <a:latin typeface="微软雅黑" panose="020B0503020204020204" charset="-122"/>
              <a:ea typeface="微软雅黑" panose="020B0503020204020204" charset="-122"/>
              <a:cs typeface="+mn-cs"/>
            </a:endParaRPr>
          </a:p>
        </p:txBody>
      </p:sp>
      <p:sp>
        <p:nvSpPr>
          <p:cNvPr id="12291" name="Title 2"/>
          <p:cNvSpPr>
            <a:spLocks noGrp="1"/>
          </p:cNvSpPr>
          <p:nvPr>
            <p:ph type="title"/>
          </p:nvPr>
        </p:nvSpPr>
        <p:spPr>
          <a:xfrm>
            <a:off x="251520" y="127931"/>
            <a:ext cx="7551002" cy="594122"/>
          </a:xfrm>
        </p:spPr>
        <p:txBody>
          <a:bodyPr>
            <a:normAutofit/>
          </a:bodyPr>
          <a:lstStyle/>
          <a:p>
            <a:r>
              <a:rPr lang="zh-CN" altLang="en-US" sz="2500" b="1" dirty="0">
                <a:solidFill>
                  <a:srgbClr val="0000FF"/>
                </a:solidFill>
                <a:latin typeface="隶书" panose="02010509060101010101" pitchFamily="49" charset="-122"/>
                <a:ea typeface="隶书" panose="02010509060101010101" pitchFamily="49" charset="-122"/>
                <a:cs typeface="+mn-cs"/>
              </a:rPr>
              <a:t>确定是否租赁：示例</a:t>
            </a:r>
            <a:endParaRPr lang="en-GB" altLang="en-US" sz="2500" b="1" dirty="0">
              <a:solidFill>
                <a:srgbClr val="0000FF"/>
              </a:solidFill>
              <a:latin typeface="隶书" panose="02010509060101010101" pitchFamily="49" charset="-122"/>
              <a:ea typeface="隶书" panose="020105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88</a:t>
            </a:fld>
            <a:endParaRPr lang="en-GB" altLang="en-US">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174" y="980728"/>
            <a:ext cx="8638313" cy="5267672"/>
          </a:xfrm>
        </p:spPr>
        <p:txBody>
          <a:bodyPr/>
          <a:lstStyle/>
          <a:p>
            <a:pPr marL="214630" indent="-214630" eaLnBrk="1" fontAlgn="auto" hangingPunct="1">
              <a:lnSpc>
                <a:spcPct val="90000"/>
              </a:lnSpc>
              <a:spcBef>
                <a:spcPts val="750"/>
              </a:spcBef>
              <a:spcAft>
                <a:spcPts val="450"/>
              </a:spcAft>
              <a:buClrTx/>
              <a:buFont typeface="Arial" panose="020B0604020202020204" pitchFamily="34" charset="0"/>
              <a:buChar char="•"/>
            </a:pPr>
            <a:r>
              <a:rPr lang="zh-CN" altLang="en-US" sz="2100" b="1" dirty="0">
                <a:solidFill>
                  <a:srgbClr val="C00000"/>
                </a:solidFill>
                <a:latin typeface="微软雅黑" panose="020B0503020204020204" charset="-122"/>
                <a:ea typeface="微软雅黑" panose="020B0503020204020204" charset="-122"/>
              </a:rPr>
              <a:t>零售用房</a:t>
            </a:r>
            <a:endParaRPr lang="en-US" altLang="zh-CN" sz="2100" b="1" dirty="0">
              <a:solidFill>
                <a:srgbClr val="C00000"/>
              </a:solidFill>
              <a:latin typeface="微软雅黑" panose="020B0503020204020204" charset="-122"/>
              <a:ea typeface="微软雅黑" panose="020B0503020204020204" charset="-122"/>
            </a:endParaRPr>
          </a:p>
          <a:p>
            <a:pPr marL="557530" lvl="1"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合同条件</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合同授予对</a:t>
            </a:r>
            <a:r>
              <a:rPr lang="zh-CN" altLang="en-US" sz="2000" b="1" dirty="0">
                <a:solidFill>
                  <a:srgbClr val="000000"/>
                </a:solidFill>
                <a:latin typeface="微软雅黑" panose="020B0503020204020204" charset="-122"/>
                <a:ea typeface="微软雅黑" panose="020B0503020204020204" charset="-122"/>
                <a:cs typeface="+mn-cs"/>
              </a:rPr>
              <a:t>确定零售单元</a:t>
            </a:r>
            <a:r>
              <a:rPr lang="zh-CN" altLang="en-US" sz="2000" dirty="0">
                <a:solidFill>
                  <a:srgbClr val="000000"/>
                </a:solidFill>
                <a:latin typeface="微软雅黑" panose="020B0503020204020204" charset="-122"/>
                <a:ea typeface="微软雅黑" panose="020B0503020204020204" charset="-122"/>
                <a:cs typeface="+mn-cs"/>
              </a:rPr>
              <a:t>的五年的</a:t>
            </a:r>
            <a:r>
              <a:rPr lang="zh-CN" altLang="en-US" sz="2000" b="1" dirty="0">
                <a:solidFill>
                  <a:srgbClr val="000000"/>
                </a:solidFill>
                <a:latin typeface="微软雅黑" panose="020B0503020204020204" charset="-122"/>
                <a:ea typeface="微软雅黑" panose="020B0503020204020204" charset="-122"/>
                <a:cs typeface="+mn-cs"/>
              </a:rPr>
              <a:t>排他使用权</a:t>
            </a:r>
            <a:endParaRPr lang="en-GB" altLang="zh-CN" sz="2000" b="1"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存在若干类似的单元，供应商可以要求客户挪到其他单元，供应商仅在新的租客支付一定费用时才会从挪动该零售单元中获取利益；</a:t>
            </a:r>
            <a:r>
              <a:rPr lang="zh-CN" altLang="en-US" sz="2000" b="1" dirty="0">
                <a:solidFill>
                  <a:srgbClr val="000000"/>
                </a:solidFill>
                <a:latin typeface="微软雅黑" panose="020B0503020204020204" charset="-122"/>
                <a:ea typeface="微软雅黑" panose="020B0503020204020204" charset="-122"/>
                <a:cs typeface="+mn-cs"/>
              </a:rPr>
              <a:t>有出现这种情况的可能性，但是不太可能</a:t>
            </a:r>
            <a:endParaRPr lang="en-GB" altLang="zh-CN" sz="2000" b="1"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客户会为装修店面花费高额支出</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付款安排：固定租金 </a:t>
            </a:r>
            <a:r>
              <a:rPr lang="en-US" altLang="zh-CN" sz="2000" dirty="0">
                <a:solidFill>
                  <a:srgbClr val="000000"/>
                </a:solidFill>
                <a:latin typeface="微软雅黑" panose="020B0503020204020204" charset="-122"/>
                <a:ea typeface="微软雅黑" panose="020B0503020204020204" charset="-122"/>
                <a:cs typeface="+mn-cs"/>
              </a:rPr>
              <a:t>+ </a:t>
            </a:r>
            <a:r>
              <a:rPr lang="zh-CN" altLang="en-US" sz="2000" dirty="0">
                <a:solidFill>
                  <a:srgbClr val="000000"/>
                </a:solidFill>
                <a:latin typeface="微软雅黑" panose="020B0503020204020204" charset="-122"/>
                <a:ea typeface="微软雅黑" panose="020B0503020204020204" charset="-122"/>
                <a:cs typeface="+mn-cs"/>
              </a:rPr>
              <a:t>销售收入的一定比例提成</a:t>
            </a:r>
            <a:endParaRPr lang="en-US" altLang="zh-CN" sz="2000" dirty="0">
              <a:solidFill>
                <a:srgbClr val="000000"/>
              </a:solidFill>
              <a:latin typeface="微软雅黑" panose="020B0503020204020204" charset="-122"/>
              <a:ea typeface="微软雅黑" panose="020B0503020204020204" charset="-122"/>
              <a:cs typeface="+mn-cs"/>
            </a:endParaRPr>
          </a:p>
          <a:p>
            <a:pPr marL="557530" lvl="1"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判断：为包含租赁，原因：</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已识别的资产：是，因为置换权不具实质性</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几乎所经济利益：是</a:t>
            </a:r>
            <a:endParaRPr lang="en-US" altLang="zh-CN" sz="2000" dirty="0">
              <a:solidFill>
                <a:srgbClr val="000000"/>
              </a:solidFill>
              <a:latin typeface="微软雅黑" panose="020B0503020204020204" charset="-122"/>
              <a:ea typeface="微软雅黑" panose="020B0503020204020204" charset="-122"/>
              <a:cs typeface="+mn-cs"/>
            </a:endParaRPr>
          </a:p>
          <a:p>
            <a:pPr marL="900430" lvl="2" indent="-214630" eaLnBrk="1" fontAlgn="auto" hangingPunct="1">
              <a:lnSpc>
                <a:spcPct val="90000"/>
              </a:lnSpc>
              <a:spcBef>
                <a:spcPts val="375"/>
              </a:spcBef>
              <a:spcAft>
                <a:spcPts val="450"/>
              </a:spcAft>
              <a:buClrTx/>
              <a:buFont typeface="Arial" panose="020B0604020202020204" pitchFamily="34" charset="0"/>
              <a:buChar char="•"/>
            </a:pPr>
            <a:r>
              <a:rPr lang="zh-CN" altLang="en-US" sz="2000" dirty="0">
                <a:solidFill>
                  <a:srgbClr val="000000"/>
                </a:solidFill>
                <a:latin typeface="微软雅黑" panose="020B0503020204020204" charset="-122"/>
                <a:ea typeface="微软雅黑" panose="020B0503020204020204" charset="-122"/>
                <a:cs typeface="+mn-cs"/>
              </a:rPr>
              <a:t>客户有权决定资产如何使用：是</a:t>
            </a:r>
            <a:endParaRPr lang="en-US" altLang="zh-CN" sz="2000" dirty="0">
              <a:solidFill>
                <a:srgbClr val="000000"/>
              </a:solidFill>
              <a:latin typeface="微软雅黑" panose="020B0503020204020204" charset="-122"/>
              <a:ea typeface="微软雅黑" panose="020B0503020204020204" charset="-122"/>
              <a:cs typeface="+mn-cs"/>
            </a:endParaRPr>
          </a:p>
          <a:p>
            <a:pPr marL="557530" lvl="1" indent="-214630" eaLnBrk="1" fontAlgn="auto" hangingPunct="1">
              <a:lnSpc>
                <a:spcPct val="90000"/>
              </a:lnSpc>
              <a:spcBef>
                <a:spcPts val="375"/>
              </a:spcBef>
              <a:spcAft>
                <a:spcPts val="450"/>
              </a:spcAft>
              <a:buClrTx/>
              <a:buFont typeface="Arial" panose="020B0604020202020204" pitchFamily="34" charset="0"/>
              <a:buChar char="•"/>
            </a:pPr>
            <a:r>
              <a:rPr lang="zh-CN" altLang="en-US" sz="1800" b="1" dirty="0">
                <a:solidFill>
                  <a:srgbClr val="C00000"/>
                </a:solidFill>
                <a:latin typeface="微软雅黑" panose="020B0503020204020204" charset="-122"/>
                <a:ea typeface="微软雅黑" panose="020B0503020204020204" charset="-122"/>
                <a:cs typeface="+mn-cs"/>
              </a:rPr>
              <a:t>租金全按销售收入一定比例提成会改变租赁与否的判断吗？</a:t>
            </a:r>
            <a:endParaRPr lang="en-US" altLang="zh-CN" sz="1800" b="1" dirty="0">
              <a:solidFill>
                <a:srgbClr val="C00000"/>
              </a:solidFill>
              <a:latin typeface="微软雅黑" panose="020B0503020204020204" charset="-122"/>
              <a:ea typeface="微软雅黑" panose="020B0503020204020204" charset="-122"/>
              <a:cs typeface="+mn-cs"/>
            </a:endParaRPr>
          </a:p>
        </p:txBody>
      </p:sp>
      <p:sp>
        <p:nvSpPr>
          <p:cNvPr id="12291" name="Title 2"/>
          <p:cNvSpPr>
            <a:spLocks noGrp="1"/>
          </p:cNvSpPr>
          <p:nvPr>
            <p:ph type="title"/>
          </p:nvPr>
        </p:nvSpPr>
        <p:spPr>
          <a:xfrm>
            <a:off x="342016" y="152400"/>
            <a:ext cx="7551002" cy="594122"/>
          </a:xfrm>
        </p:spPr>
        <p:txBody>
          <a:bodyPr>
            <a:normAutofit/>
          </a:bodyPr>
          <a:lstStyle/>
          <a:p>
            <a:r>
              <a:rPr lang="zh-CN" altLang="en-US" sz="2500" b="1" dirty="0">
                <a:solidFill>
                  <a:srgbClr val="0000FF"/>
                </a:solidFill>
                <a:latin typeface="隶书" panose="02010509060101010101" pitchFamily="49" charset="-122"/>
                <a:ea typeface="隶书" panose="02010509060101010101" pitchFamily="49" charset="-122"/>
                <a:cs typeface="+mn-cs"/>
              </a:rPr>
              <a:t>确定是否租赁：示例</a:t>
            </a:r>
            <a:endParaRPr lang="en-GB" altLang="en-US" sz="2500" b="1" dirty="0">
              <a:solidFill>
                <a:srgbClr val="0000FF"/>
              </a:solidFill>
              <a:latin typeface="隶书" panose="02010509060101010101" pitchFamily="49" charset="-122"/>
              <a:ea typeface="隶书" panose="020105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89</a:t>
            </a:fld>
            <a:endParaRPr lang="en-GB" altLang="en-US">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1196752"/>
            <a:ext cx="8690168" cy="5020605"/>
          </a:xfrm>
          <a:prstGeom prst="rect">
            <a:avLst/>
          </a:prstGeom>
          <a:noFill/>
        </p:spPr>
        <p:txBody>
          <a:bodyPr wrap="square" rtlCol="0">
            <a:spAutoFit/>
          </a:bodyPr>
          <a:lstStyle/>
          <a:p>
            <a:r>
              <a:rPr lang="en-US" sz="2100" dirty="0" err="1">
                <a:solidFill>
                  <a:srgbClr val="000000"/>
                </a:solidFill>
                <a:latin typeface="微软雅黑" panose="020B0503020204020204" charset="-122"/>
                <a:ea typeface="微软雅黑" panose="020B0503020204020204" charset="-122"/>
              </a:rPr>
              <a:t>由于新准则生效</a:t>
            </a:r>
            <a:r>
              <a:rPr lang="zh-CN" altLang="en-US" sz="2100" dirty="0">
                <a:solidFill>
                  <a:srgbClr val="000000"/>
                </a:solidFill>
                <a:latin typeface="微软雅黑" panose="020B0503020204020204" charset="-122"/>
                <a:ea typeface="微软雅黑" panose="020B0503020204020204" charset="-122"/>
              </a:rPr>
              <a:t>，</a:t>
            </a:r>
            <a:r>
              <a:rPr lang="en-US" sz="2100" dirty="0">
                <a:solidFill>
                  <a:srgbClr val="000000"/>
                </a:solidFill>
                <a:latin typeface="微软雅黑" panose="020B0503020204020204" charset="-122"/>
                <a:ea typeface="微软雅黑" panose="020B0503020204020204" charset="-122"/>
              </a:rPr>
              <a:t>巴菲特从</a:t>
            </a:r>
            <a:r>
              <a:rPr lang="en-US" altLang="zh-CN" sz="2100" dirty="0">
                <a:solidFill>
                  <a:srgbClr val="000000"/>
                </a:solidFill>
                <a:latin typeface="微软雅黑" panose="020B0503020204020204" charset="-122"/>
                <a:ea typeface="微软雅黑" panose="020B0503020204020204" charset="-122"/>
              </a:rPr>
              <a:t>2018</a:t>
            </a:r>
            <a:r>
              <a:rPr lang="zh-CN" altLang="en-US" sz="2100" dirty="0">
                <a:solidFill>
                  <a:srgbClr val="000000"/>
                </a:solidFill>
                <a:latin typeface="微软雅黑" panose="020B0503020204020204" charset="-122"/>
                <a:ea typeface="微软雅黑" panose="020B0503020204020204" charset="-122"/>
              </a:rPr>
              <a:t>年开始连续三年在致股东信上提到关于会计准则变化的影响并表示了担忧。</a:t>
            </a:r>
            <a:endParaRPr lang="en-US" altLang="zh-CN" sz="2100" dirty="0">
              <a:solidFill>
                <a:srgbClr val="000000"/>
              </a:solidFill>
              <a:latin typeface="微软雅黑" panose="020B0503020204020204" charset="-122"/>
              <a:ea typeface="微软雅黑" panose="020B0503020204020204" charset="-122"/>
            </a:endParaRPr>
          </a:p>
          <a:p>
            <a:endParaRPr lang="en-US" sz="2100" dirty="0">
              <a:solidFill>
                <a:srgbClr val="000000"/>
              </a:solidFill>
              <a:latin typeface="微软雅黑" panose="020B0503020204020204" charset="-122"/>
              <a:ea typeface="微软雅黑" panose="020B0503020204020204" charset="-122"/>
            </a:endParaRPr>
          </a:p>
          <a:p>
            <a:pPr marL="257175" indent="-257175">
              <a:buFont typeface="Arial" panose="020B0604020202020204" pitchFamily="34" charset="0"/>
              <a:buChar char="•"/>
            </a:pPr>
            <a:r>
              <a:rPr lang="zh-CN" altLang="en-US" sz="2000" dirty="0">
                <a:solidFill>
                  <a:srgbClr val="000000"/>
                </a:solidFill>
              </a:rPr>
              <a:t>“如此规模波动的数据纳入我们报告的净所得数据，无疑会使得那些真正重要的，真正能够体现我们运营表现的数据变得更加难以被提炼和分析。实话说，如果是用于分析，伯克希尔的“盈利”数字将变得全无意义。”</a:t>
            </a:r>
            <a:r>
              <a:rPr lang="en-US" altLang="zh-CN" sz="2000" dirty="0">
                <a:solidFill>
                  <a:srgbClr val="000000"/>
                </a:solidFill>
              </a:rPr>
              <a:t> </a:t>
            </a:r>
            <a:r>
              <a:rPr lang="zh-CN" altLang="en-US" sz="2000" dirty="0">
                <a:solidFill>
                  <a:srgbClr val="000000"/>
                </a:solidFill>
              </a:rPr>
              <a:t>（ </a:t>
            </a:r>
            <a:r>
              <a:rPr lang="en-US" altLang="zh-CN" sz="2000" b="1" dirty="0">
                <a:solidFill>
                  <a:srgbClr val="000000"/>
                </a:solidFill>
              </a:rPr>
              <a:t>2018</a:t>
            </a:r>
            <a:r>
              <a:rPr lang="zh-CN" altLang="en-US" sz="2000" b="1" dirty="0">
                <a:solidFill>
                  <a:srgbClr val="000000"/>
                </a:solidFill>
              </a:rPr>
              <a:t>年致股东信</a:t>
            </a:r>
            <a:r>
              <a:rPr lang="zh-CN" altLang="en-US" sz="2000" dirty="0">
                <a:solidFill>
                  <a:srgbClr val="000000"/>
                </a:solidFill>
              </a:rPr>
              <a:t>）</a:t>
            </a:r>
            <a:endParaRPr lang="en-US" altLang="zh-CN" sz="2000" b="1" dirty="0">
              <a:solidFill>
                <a:srgbClr val="000000"/>
              </a:solidFill>
            </a:endParaRPr>
          </a:p>
          <a:p>
            <a:pPr marL="257175" indent="-257175">
              <a:buFont typeface="Arial" panose="020B0604020202020204" pitchFamily="34" charset="0"/>
              <a:buChar char="•"/>
            </a:pPr>
            <a:endParaRPr lang="en-US" sz="2000" dirty="0">
              <a:solidFill>
                <a:srgbClr val="000000"/>
              </a:solidFill>
              <a:latin typeface="微软雅黑" panose="020B0503020204020204" charset="-122"/>
              <a:ea typeface="微软雅黑" panose="020B0503020204020204" charset="-122"/>
            </a:endParaRPr>
          </a:p>
          <a:p>
            <a:pPr marL="257175" indent="-257175">
              <a:buFont typeface="Arial" panose="020B0604020202020204" pitchFamily="34" charset="0"/>
              <a:buChar char="•"/>
            </a:pPr>
            <a:r>
              <a:rPr lang="zh-CN" altLang="en-US" sz="2000" dirty="0">
                <a:solidFill>
                  <a:srgbClr val="000000"/>
                </a:solidFill>
              </a:rPr>
              <a:t>“</a:t>
            </a:r>
            <a:r>
              <a:rPr lang="en-US" sz="2000" dirty="0">
                <a:solidFill>
                  <a:srgbClr val="000000"/>
                </a:solidFill>
              </a:rPr>
              <a:t>GAAP</a:t>
            </a:r>
            <a:r>
              <a:rPr lang="zh-CN" altLang="en-US" sz="2000" dirty="0">
                <a:solidFill>
                  <a:srgbClr val="000000"/>
                </a:solidFill>
              </a:rPr>
              <a:t>新规要求将未实现的投资组合资本损益计入利润统计中。 正如我在</a:t>
            </a:r>
            <a:r>
              <a:rPr lang="en-US" altLang="zh-CN" sz="2000" dirty="0">
                <a:solidFill>
                  <a:srgbClr val="000000"/>
                </a:solidFill>
              </a:rPr>
              <a:t>2017</a:t>
            </a:r>
            <a:r>
              <a:rPr lang="zh-CN" altLang="en-US" sz="2000" dirty="0">
                <a:solidFill>
                  <a:srgbClr val="000000"/>
                </a:solidFill>
              </a:rPr>
              <a:t>年年度报告中强调的那样，我和伯克希尔副董事长芒格都表示反对。 相反，我们俩都一直认为，在伯克希尔，这种按市价计价的变化会令伯克希尔的利润发生狂野且反复无常的波动。”（</a:t>
            </a:r>
            <a:r>
              <a:rPr lang="en-US" altLang="zh-CN" sz="2000" b="1" dirty="0">
                <a:solidFill>
                  <a:srgbClr val="000000"/>
                </a:solidFill>
              </a:rPr>
              <a:t>2019</a:t>
            </a:r>
            <a:r>
              <a:rPr lang="zh-CN" altLang="en-US" sz="2000" b="1" dirty="0">
                <a:solidFill>
                  <a:srgbClr val="000000"/>
                </a:solidFill>
              </a:rPr>
              <a:t>年致股东信</a:t>
            </a:r>
            <a:r>
              <a:rPr lang="zh-CN" altLang="en-US" sz="2000" dirty="0">
                <a:solidFill>
                  <a:srgbClr val="000000"/>
                </a:solidFill>
              </a:rPr>
              <a:t>）</a:t>
            </a:r>
            <a:endParaRPr lang="en-US" altLang="zh-CN" sz="2000" b="1" dirty="0">
              <a:solidFill>
                <a:srgbClr val="000000"/>
              </a:solidFill>
            </a:endParaRPr>
          </a:p>
          <a:p>
            <a:pPr marL="257175" indent="-257175">
              <a:buFont typeface="Arial" panose="020B0604020202020204" pitchFamily="34" charset="0"/>
              <a:buChar char="•"/>
            </a:pPr>
            <a:endParaRPr lang="en-US" altLang="zh-CN" sz="2000" dirty="0">
              <a:solidFill>
                <a:srgbClr val="000000"/>
              </a:solidFill>
            </a:endParaRPr>
          </a:p>
          <a:p>
            <a:pPr marL="257175" indent="-257175">
              <a:buFont typeface="Arial" panose="020B0604020202020204" pitchFamily="34" charset="0"/>
              <a:buChar char="•"/>
            </a:pPr>
            <a:r>
              <a:rPr lang="zh-CN" altLang="en-US" sz="2000" dirty="0">
                <a:solidFill>
                  <a:srgbClr val="000000"/>
                </a:solidFill>
              </a:rPr>
              <a:t>“我和查理敦促大家，把注意力集中在营业利润上，忽视每个季度和年度的投资损益，不管是已实现的还是未实现的。”（</a:t>
            </a:r>
            <a:r>
              <a:rPr lang="en-US" altLang="zh-CN" sz="2000" b="1" dirty="0">
                <a:solidFill>
                  <a:srgbClr val="000000"/>
                </a:solidFill>
              </a:rPr>
              <a:t>2020</a:t>
            </a:r>
            <a:r>
              <a:rPr lang="zh-CN" altLang="en-US" sz="2000" b="1" dirty="0">
                <a:solidFill>
                  <a:srgbClr val="000000"/>
                </a:solidFill>
              </a:rPr>
              <a:t>年致股东信</a:t>
            </a:r>
            <a:r>
              <a:rPr lang="zh-CN" altLang="en-US" sz="2000" dirty="0">
                <a:solidFill>
                  <a:srgbClr val="000000"/>
                </a:solidFill>
              </a:rPr>
              <a:t>）</a:t>
            </a:r>
            <a:endParaRPr lang="en-US" sz="2000" b="1" dirty="0">
              <a:latin typeface="微软雅黑" panose="020B0503020204020204" charset="-122"/>
              <a:ea typeface="微软雅黑" panose="020B0503020204020204" charset="-122"/>
            </a:endParaRPr>
          </a:p>
          <a:p>
            <a:endParaRPr lang="en-US" sz="1725" b="1" dirty="0">
              <a:latin typeface="微软雅黑" panose="020B0503020204020204" charset="-122"/>
              <a:ea typeface="微软雅黑" panose="020B0503020204020204" charset="-122"/>
            </a:endParaRPr>
          </a:p>
        </p:txBody>
      </p:sp>
      <p:sp>
        <p:nvSpPr>
          <p:cNvPr id="3" name="Title 1"/>
          <p:cNvSpPr>
            <a:spLocks noGrp="1"/>
          </p:cNvSpPr>
          <p:nvPr>
            <p:ph type="title"/>
          </p:nvPr>
        </p:nvSpPr>
        <p:spPr>
          <a:xfrm>
            <a:off x="326573" y="418848"/>
            <a:ext cx="7180262" cy="594122"/>
          </a:xfrm>
        </p:spPr>
        <p:txBody>
          <a:bodyPr/>
          <a:lstStyle/>
          <a:p>
            <a:r>
              <a:rPr lang="en-US" sz="2700" b="1" kern="1200" dirty="0">
                <a:solidFill>
                  <a:srgbClr val="843C0C"/>
                </a:solidFill>
                <a:latin typeface="微软雅黑" panose="020B0503020204020204" charset="-122"/>
                <a:ea typeface="微软雅黑" panose="020B0503020204020204" charset="-122"/>
                <a:cs typeface="+mn-cs"/>
              </a:rPr>
              <a:t>巴菲特的担忧</a:t>
            </a:r>
          </a:p>
        </p:txBody>
      </p:sp>
      <p:sp>
        <p:nvSpPr>
          <p:cNvPr id="5" name="灯片编号占位符 3"/>
          <p:cNvSpPr>
            <a:spLocks noGrp="1"/>
          </p:cNvSpPr>
          <p:nvPr>
            <p:ph type="sldNum" sz="quarter" idx="10"/>
          </p:nvPr>
        </p:nvSpPr>
        <p:spPr>
          <a:xfrm>
            <a:off x="7896225" y="1390651"/>
            <a:ext cx="630238" cy="147638"/>
          </a:xfrm>
        </p:spPr>
        <p:txBody>
          <a:bodyPr/>
          <a:lstStyle/>
          <a:p>
            <a:pPr>
              <a:defRPr/>
            </a:pPr>
            <a:fld id="{A9F3CC40-F3BF-47DF-BD8A-94EC90B60F9E}" type="slidenum">
              <a:rPr lang="zh-CN" altLang="en-US" smtClean="0">
                <a:solidFill>
                  <a:srgbClr val="FFFFFF"/>
                </a:solidFill>
              </a:rPr>
              <a:t>9</a:t>
            </a:fld>
            <a:endParaRPr lang="en-GB" altLang="en-US">
              <a:solidFill>
                <a:srgbClr val="FFFFFF"/>
              </a:solidFill>
            </a:endParaRPr>
          </a:p>
        </p:txBody>
      </p:sp>
      <p:sp>
        <p:nvSpPr>
          <p:cNvPr id="2" name="文本框 1"/>
          <p:cNvSpPr txBox="1"/>
          <p:nvPr/>
        </p:nvSpPr>
        <p:spPr>
          <a:xfrm>
            <a:off x="6365081" y="6525344"/>
            <a:ext cx="2599407" cy="276999"/>
          </a:xfrm>
          <a:prstGeom prst="rect">
            <a:avLst/>
          </a:prstGeom>
          <a:noFill/>
        </p:spPr>
        <p:txBody>
          <a:bodyPr wrap="square" rtlCol="0">
            <a:spAutoFit/>
          </a:bodyPr>
          <a:lstStyle/>
          <a:p>
            <a:pPr algn="r"/>
            <a:r>
              <a:rPr lang="en-US" altLang="zh-CN" sz="1200" b="1" dirty="0">
                <a:solidFill>
                  <a:srgbClr val="000000"/>
                </a:solidFill>
                <a:latin typeface="+mn-ea"/>
                <a:ea typeface="+mn-ea"/>
              </a:rPr>
              <a:t>-</a:t>
            </a:r>
            <a:r>
              <a:rPr lang="zh-CN" altLang="en-US" sz="1200" b="1" dirty="0">
                <a:solidFill>
                  <a:srgbClr val="000000"/>
                </a:solidFill>
                <a:latin typeface="+mn-ea"/>
                <a:ea typeface="+mn-ea"/>
              </a:rPr>
              <a:t>本页引自张为国（</a:t>
            </a:r>
            <a:r>
              <a:rPr lang="en-US" altLang="zh-CN" sz="1200" b="1" dirty="0">
                <a:solidFill>
                  <a:srgbClr val="000000"/>
                </a:solidFill>
                <a:latin typeface="+mn-ea"/>
                <a:ea typeface="+mn-ea"/>
              </a:rPr>
              <a:t>2024</a:t>
            </a:r>
            <a:r>
              <a:rPr lang="zh-CN" altLang="en-US" sz="1200" b="1" dirty="0">
                <a:solidFill>
                  <a:srgbClr val="000000"/>
                </a:solidFill>
                <a:latin typeface="+mn-ea"/>
                <a:ea typeface="+mn-ea"/>
              </a:rPr>
              <a: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175" y="1052737"/>
            <a:ext cx="8329960" cy="4278416"/>
          </a:xfrm>
        </p:spPr>
        <p:txBody>
          <a:bodyPr/>
          <a:lstStyle/>
          <a:p>
            <a:pPr marL="214630" indent="-214630" eaLnBrk="1" fontAlgn="auto" hangingPunct="1">
              <a:spcBef>
                <a:spcPts val="450"/>
              </a:spcBef>
              <a:spcAft>
                <a:spcPts val="450"/>
              </a:spcAft>
              <a:buClrTx/>
              <a:buFont typeface="Arial" panose="020B0604020202020204" pitchFamily="34" charset="0"/>
              <a:buChar char="•"/>
            </a:pPr>
            <a:r>
              <a:rPr lang="zh-CN" altLang="en-US" sz="2100" b="1" kern="1200" dirty="0">
                <a:solidFill>
                  <a:schemeClr val="tx1">
                    <a:lumMod val="75000"/>
                  </a:schemeClr>
                </a:solidFill>
                <a:latin typeface="微软雅黑" panose="020B0503020204020204" charset="-122"/>
                <a:ea typeface="微软雅黑" panose="020B0503020204020204" charset="-122"/>
              </a:rPr>
              <a:t>承租方：根据本准则分摊</a:t>
            </a:r>
            <a:endParaRPr lang="en-US" altLang="zh-CN" sz="2100" b="1" kern="1200" dirty="0">
              <a:solidFill>
                <a:schemeClr val="tx1">
                  <a:lumMod val="75000"/>
                </a:schemeClr>
              </a:solidFill>
              <a:latin typeface="微软雅黑" panose="020B0503020204020204" charset="-122"/>
              <a:ea typeface="微软雅黑" panose="020B0503020204020204" charset="-122"/>
            </a:endParaRPr>
          </a:p>
          <a:p>
            <a:pPr marL="557530" lvl="1" indent="-214630" eaLnBrk="1" fontAlgn="auto" hangingPunct="1">
              <a:spcBef>
                <a:spcPts val="450"/>
              </a:spcBef>
              <a:spcAft>
                <a:spcPts val="450"/>
              </a:spcAft>
              <a:buClrTx/>
              <a:buFont typeface="Arial" panose="020B0604020202020204" pitchFamily="34" charset="0"/>
              <a:buChar char="•"/>
            </a:pPr>
            <a:r>
              <a:rPr lang="zh-CN" altLang="en-US" sz="1800" b="1" kern="1200" dirty="0">
                <a:solidFill>
                  <a:schemeClr val="tx1">
                    <a:lumMod val="75000"/>
                  </a:schemeClr>
                </a:solidFill>
                <a:latin typeface="微软雅黑" panose="020B0503020204020204" charset="-122"/>
                <a:ea typeface="微软雅黑" panose="020B0503020204020204" charset="-122"/>
                <a:cs typeface="+mn-cs"/>
              </a:rPr>
              <a:t>根据相对独立价格，尽可能使用可观测的价格</a:t>
            </a:r>
            <a:endParaRPr lang="en-US" altLang="zh-CN" sz="1800" b="1" kern="1200" dirty="0">
              <a:solidFill>
                <a:schemeClr val="tx1">
                  <a:lumMod val="75000"/>
                </a:schemeClr>
              </a:solidFill>
              <a:latin typeface="微软雅黑" panose="020B0503020204020204" charset="-122"/>
              <a:ea typeface="微软雅黑" panose="020B0503020204020204" charset="-122"/>
              <a:cs typeface="+mn-cs"/>
            </a:endParaRPr>
          </a:p>
          <a:p>
            <a:pPr marL="557530" lvl="1" indent="-214630" eaLnBrk="1" fontAlgn="auto" hangingPunct="1">
              <a:spcBef>
                <a:spcPts val="450"/>
              </a:spcBef>
              <a:spcAft>
                <a:spcPts val="450"/>
              </a:spcAft>
              <a:buClrTx/>
              <a:buFont typeface="Arial" panose="020B0604020202020204" pitchFamily="34" charset="0"/>
              <a:buChar char="•"/>
            </a:pPr>
            <a:r>
              <a:rPr lang="zh-CN" altLang="en-US" sz="1800" b="1" kern="1200" dirty="0">
                <a:solidFill>
                  <a:schemeClr val="tx1">
                    <a:lumMod val="75000"/>
                  </a:schemeClr>
                </a:solidFill>
                <a:latin typeface="微软雅黑" panose="020B0503020204020204" charset="-122"/>
                <a:ea typeface="微软雅黑" panose="020B0503020204020204" charset="-122"/>
                <a:cs typeface="+mn-cs"/>
              </a:rPr>
              <a:t>允许估计</a:t>
            </a:r>
            <a:endParaRPr lang="en-US" altLang="zh-CN" sz="1800" b="1" kern="1200" dirty="0">
              <a:solidFill>
                <a:schemeClr val="tx1">
                  <a:lumMod val="75000"/>
                </a:schemeClr>
              </a:solidFill>
              <a:latin typeface="微软雅黑" panose="020B0503020204020204" charset="-122"/>
              <a:ea typeface="微软雅黑" panose="020B0503020204020204" charset="-122"/>
              <a:cs typeface="+mn-cs"/>
            </a:endParaRPr>
          </a:p>
          <a:p>
            <a:pPr marL="557530" lvl="1" indent="-214630" eaLnBrk="1" fontAlgn="auto" hangingPunct="1">
              <a:spcBef>
                <a:spcPts val="450"/>
              </a:spcBef>
              <a:spcAft>
                <a:spcPts val="450"/>
              </a:spcAft>
              <a:buClrTx/>
              <a:buFont typeface="Arial" panose="020B0604020202020204" pitchFamily="34" charset="0"/>
              <a:buChar char="•"/>
            </a:pPr>
            <a:r>
              <a:rPr lang="zh-CN" altLang="en-US" sz="1800" b="1" kern="1200" dirty="0">
                <a:solidFill>
                  <a:schemeClr val="tx1">
                    <a:lumMod val="75000"/>
                  </a:schemeClr>
                </a:solidFill>
                <a:latin typeface="微软雅黑" panose="020B0503020204020204" charset="-122"/>
                <a:ea typeface="微软雅黑" panose="020B0503020204020204" charset="-122"/>
                <a:cs typeface="+mn-cs"/>
              </a:rPr>
              <a:t>也可将租赁和相关的非租赁部分合并为租赁一个部分来核算</a:t>
            </a:r>
            <a:endParaRPr lang="en-US" altLang="zh-CN" sz="1800" b="1" kern="1200" dirty="0">
              <a:solidFill>
                <a:schemeClr val="tx1">
                  <a:lumMod val="75000"/>
                </a:schemeClr>
              </a:solidFill>
              <a:latin typeface="微软雅黑" panose="020B0503020204020204" charset="-122"/>
              <a:ea typeface="微软雅黑" panose="020B0503020204020204" charset="-122"/>
              <a:cs typeface="+mn-cs"/>
            </a:endParaRPr>
          </a:p>
          <a:p>
            <a:pPr marL="214630" indent="-214630" eaLnBrk="1" fontAlgn="auto" hangingPunct="1">
              <a:spcBef>
                <a:spcPts val="450"/>
              </a:spcBef>
              <a:spcAft>
                <a:spcPts val="450"/>
              </a:spcAft>
              <a:buClrTx/>
              <a:buFont typeface="Arial" panose="020B0604020202020204" pitchFamily="34" charset="0"/>
              <a:buChar char="•"/>
            </a:pPr>
            <a:r>
              <a:rPr lang="zh-CN" altLang="en-US" sz="2100" b="1" kern="1200" dirty="0">
                <a:solidFill>
                  <a:schemeClr val="tx1">
                    <a:lumMod val="75000"/>
                  </a:schemeClr>
                </a:solidFill>
                <a:latin typeface="微软雅黑" panose="020B0503020204020204" charset="-122"/>
                <a:ea typeface="微软雅黑" panose="020B0503020204020204" charset="-122"/>
              </a:rPr>
              <a:t>出租方：根据新收入准则</a:t>
            </a:r>
            <a:endParaRPr lang="en-US" altLang="zh-CN" sz="2100" b="1" kern="1200" dirty="0">
              <a:solidFill>
                <a:schemeClr val="tx1">
                  <a:lumMod val="75000"/>
                </a:schemeClr>
              </a:solidFill>
              <a:latin typeface="微软雅黑" panose="020B0503020204020204" charset="-122"/>
              <a:ea typeface="微软雅黑" panose="020B0503020204020204" charset="-122"/>
            </a:endParaRPr>
          </a:p>
          <a:p>
            <a:pPr marL="0" indent="0" eaLnBrk="1" fontAlgn="auto" hangingPunct="1">
              <a:spcBef>
                <a:spcPts val="0"/>
              </a:spcBef>
              <a:spcAft>
                <a:spcPts val="0"/>
              </a:spcAft>
              <a:buClrTx/>
              <a:buNone/>
            </a:pPr>
            <a:endParaRPr lang="en-US" altLang="zh-CN" sz="1350" b="1" kern="1200" dirty="0">
              <a:solidFill>
                <a:prstClr val="black"/>
              </a:solidFill>
              <a:latin typeface="微软雅黑" panose="020B0503020204020204" charset="-122"/>
              <a:ea typeface="微软雅黑" panose="020B0503020204020204" charset="-122"/>
            </a:endParaRPr>
          </a:p>
        </p:txBody>
      </p:sp>
      <p:sp>
        <p:nvSpPr>
          <p:cNvPr id="12291" name="Title 2"/>
          <p:cNvSpPr>
            <a:spLocks noGrp="1"/>
          </p:cNvSpPr>
          <p:nvPr>
            <p:ph type="title"/>
          </p:nvPr>
        </p:nvSpPr>
        <p:spPr>
          <a:xfrm>
            <a:off x="326175" y="188640"/>
            <a:ext cx="7218948" cy="594122"/>
          </a:xfrm>
        </p:spPr>
        <p:txBody>
          <a:bodyPr>
            <a:normAutofit fontScale="90000"/>
          </a:bodyPr>
          <a:lstStyle/>
          <a:p>
            <a:r>
              <a:rPr lang="zh-CN" altLang="en-US" sz="2500" b="1" dirty="0">
                <a:solidFill>
                  <a:srgbClr val="0000FF"/>
                </a:solidFill>
                <a:latin typeface="隶书" panose="02010509060101010101" pitchFamily="49" charset="-122"/>
                <a:ea typeface="隶书" panose="02010509060101010101" pitchFamily="49" charset="-122"/>
                <a:cs typeface="+mn-cs"/>
              </a:rPr>
              <a:t>包含租赁和服务的合同：将对价在租赁和服务间分摊</a:t>
            </a:r>
            <a:endParaRPr lang="en-GB" altLang="en-US" sz="2500" b="1" dirty="0">
              <a:solidFill>
                <a:srgbClr val="0000FF"/>
              </a:solidFill>
              <a:latin typeface="隶书" panose="02010509060101010101" pitchFamily="49" charset="-122"/>
              <a:ea typeface="隶书" panose="020105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90</a:t>
            </a:fld>
            <a:endParaRPr lang="en-GB"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174" y="1784263"/>
            <a:ext cx="8710321" cy="4669073"/>
          </a:xfrm>
        </p:spPr>
        <p:txBody>
          <a:bodyPr/>
          <a:lstStyle/>
          <a:p>
            <a:pPr marL="214630" indent="-214630" eaLnBrk="1" fontAlgn="auto" hangingPunct="1">
              <a:spcBef>
                <a:spcPts val="450"/>
              </a:spcBef>
              <a:spcAft>
                <a:spcPts val="450"/>
              </a:spcAft>
              <a:buClrTx/>
              <a:buFont typeface="Arial" panose="020B0604020202020204" pitchFamily="34" charset="0"/>
              <a:buChar char="•"/>
            </a:pPr>
            <a:r>
              <a:rPr lang="zh-CN" altLang="en-US" sz="2100" b="1" kern="1200" dirty="0">
                <a:solidFill>
                  <a:schemeClr val="tx1">
                    <a:lumMod val="75000"/>
                  </a:schemeClr>
                </a:solidFill>
                <a:latin typeface="微软雅黑" panose="020B0503020204020204" charset="-122"/>
                <a:ea typeface="微软雅黑" panose="020B0503020204020204" charset="-122"/>
              </a:rPr>
              <a:t>租赁负债</a:t>
            </a:r>
            <a:endParaRPr lang="en-US" altLang="zh-CN" sz="2100" b="1" kern="1200" dirty="0">
              <a:solidFill>
                <a:schemeClr val="tx1">
                  <a:lumMod val="75000"/>
                </a:schemeClr>
              </a:solidFill>
              <a:latin typeface="微软雅黑" panose="020B0503020204020204" charset="-122"/>
              <a:ea typeface="微软雅黑" panose="020B0503020204020204" charset="-122"/>
            </a:endParaRPr>
          </a:p>
          <a:p>
            <a:pPr marL="557530" lvl="1" indent="-214630" eaLnBrk="1" fontAlgn="auto" hangingPunct="1">
              <a:spcBef>
                <a:spcPts val="450"/>
              </a:spcBef>
              <a:spcAft>
                <a:spcPts val="450"/>
              </a:spcAft>
              <a:buClrTx/>
              <a:buFont typeface="Arial" panose="020B0604020202020204" pitchFamily="34" charset="0"/>
              <a:buChar char="•"/>
            </a:pPr>
            <a:r>
              <a:rPr lang="zh-CN" altLang="en-US" sz="2000" kern="1200" dirty="0">
                <a:solidFill>
                  <a:schemeClr val="tx1">
                    <a:lumMod val="75000"/>
                  </a:schemeClr>
                </a:solidFill>
                <a:latin typeface="微软雅黑" panose="020B0503020204020204" charset="-122"/>
                <a:ea typeface="微软雅黑" panose="020B0503020204020204" charset="-122"/>
                <a:cs typeface="+mn-cs"/>
              </a:rPr>
              <a:t>初始计量</a:t>
            </a:r>
            <a:endParaRPr lang="en-US" altLang="zh-CN" sz="2000" kern="1200" dirty="0">
              <a:solidFill>
                <a:schemeClr val="tx1">
                  <a:lumMod val="75000"/>
                </a:schemeClr>
              </a:solidFill>
              <a:latin typeface="微软雅黑" panose="020B0503020204020204" charset="-122"/>
              <a:ea typeface="微软雅黑" panose="020B0503020204020204" charset="-122"/>
              <a:cs typeface="+mn-cs"/>
            </a:endParaRPr>
          </a:p>
          <a:p>
            <a:pPr marL="900430" lvl="2" indent="-214630" eaLnBrk="1" fontAlgn="auto" hangingPunct="1">
              <a:spcBef>
                <a:spcPts val="450"/>
              </a:spcBef>
              <a:spcAft>
                <a:spcPts val="450"/>
              </a:spcAft>
              <a:buClrTx/>
              <a:buFont typeface="Arial" panose="020B0604020202020204" pitchFamily="34" charset="0"/>
              <a:buChar char="•"/>
            </a:pPr>
            <a:r>
              <a:rPr lang="zh-CN" altLang="en-US" sz="2000" kern="1200" dirty="0">
                <a:solidFill>
                  <a:schemeClr val="tx1">
                    <a:lumMod val="75000"/>
                  </a:schemeClr>
                </a:solidFill>
                <a:latin typeface="微软雅黑" panose="020B0503020204020204" charset="-122"/>
                <a:ea typeface="微软雅黑" panose="020B0503020204020204" charset="-122"/>
                <a:cs typeface="+mn-cs"/>
              </a:rPr>
              <a:t>租期</a:t>
            </a:r>
            <a:endParaRPr lang="en-US" altLang="zh-CN" sz="2000" kern="1200" dirty="0">
              <a:solidFill>
                <a:schemeClr val="tx1">
                  <a:lumMod val="75000"/>
                </a:schemeClr>
              </a:solidFill>
              <a:latin typeface="微软雅黑" panose="020B0503020204020204" charset="-122"/>
              <a:ea typeface="微软雅黑" panose="020B0503020204020204" charset="-122"/>
              <a:cs typeface="+mn-cs"/>
            </a:endParaRPr>
          </a:p>
          <a:p>
            <a:pPr marL="900430" lvl="2" indent="-214630" eaLnBrk="1" fontAlgn="auto" hangingPunct="1">
              <a:spcBef>
                <a:spcPts val="450"/>
              </a:spcBef>
              <a:spcAft>
                <a:spcPts val="450"/>
              </a:spcAft>
              <a:buClrTx/>
              <a:buFont typeface="Arial" panose="020B0604020202020204" pitchFamily="34" charset="0"/>
              <a:buChar char="•"/>
            </a:pPr>
            <a:r>
              <a:rPr lang="zh-CN" altLang="en-US" sz="2000" kern="1200" dirty="0">
                <a:solidFill>
                  <a:schemeClr val="tx1">
                    <a:lumMod val="75000"/>
                  </a:schemeClr>
                </a:solidFill>
                <a:latin typeface="微软雅黑" panose="020B0503020204020204" charset="-122"/>
                <a:ea typeface="微软雅黑" panose="020B0503020204020204" charset="-122"/>
                <a:cs typeface="+mn-cs"/>
              </a:rPr>
              <a:t>变动租金</a:t>
            </a:r>
            <a:endParaRPr lang="en-US" altLang="zh-CN" sz="2000" kern="1200" dirty="0">
              <a:solidFill>
                <a:schemeClr val="tx1">
                  <a:lumMod val="75000"/>
                </a:schemeClr>
              </a:solidFill>
              <a:latin typeface="微软雅黑" panose="020B0503020204020204" charset="-122"/>
              <a:ea typeface="微软雅黑" panose="020B0503020204020204" charset="-122"/>
              <a:cs typeface="+mn-cs"/>
            </a:endParaRPr>
          </a:p>
          <a:p>
            <a:pPr marL="900430" lvl="2" indent="-214630" eaLnBrk="1" fontAlgn="auto" hangingPunct="1">
              <a:spcBef>
                <a:spcPts val="450"/>
              </a:spcBef>
              <a:spcAft>
                <a:spcPts val="450"/>
              </a:spcAft>
              <a:buClrTx/>
              <a:buFont typeface="Arial" panose="020B0604020202020204" pitchFamily="34" charset="0"/>
              <a:buChar char="•"/>
            </a:pPr>
            <a:r>
              <a:rPr lang="zh-CN" altLang="en-US" sz="2000" kern="1200" dirty="0">
                <a:solidFill>
                  <a:schemeClr val="tx1">
                    <a:lumMod val="75000"/>
                  </a:schemeClr>
                </a:solidFill>
                <a:latin typeface="微软雅黑" panose="020B0503020204020204" charset="-122"/>
                <a:ea typeface="微软雅黑" panose="020B0503020204020204" charset="-122"/>
                <a:cs typeface="+mn-cs"/>
              </a:rPr>
              <a:t>实际为固定付款额</a:t>
            </a:r>
            <a:endParaRPr lang="en-US" altLang="zh-CN" sz="2000" kern="1200" dirty="0">
              <a:solidFill>
                <a:schemeClr val="tx1">
                  <a:lumMod val="75000"/>
                </a:schemeClr>
              </a:solidFill>
              <a:latin typeface="微软雅黑" panose="020B0503020204020204" charset="-122"/>
              <a:ea typeface="微软雅黑" panose="020B0503020204020204" charset="-122"/>
              <a:cs typeface="+mn-cs"/>
            </a:endParaRPr>
          </a:p>
          <a:p>
            <a:pPr marL="900430" lvl="2" indent="-214630" eaLnBrk="1" fontAlgn="auto" hangingPunct="1">
              <a:spcBef>
                <a:spcPts val="450"/>
              </a:spcBef>
              <a:spcAft>
                <a:spcPts val="450"/>
              </a:spcAft>
              <a:buClrTx/>
              <a:buFont typeface="Arial" panose="020B0604020202020204" pitchFamily="34" charset="0"/>
              <a:buChar char="•"/>
            </a:pPr>
            <a:r>
              <a:rPr lang="zh-CN" altLang="en-US" sz="2000" kern="1200" dirty="0">
                <a:solidFill>
                  <a:schemeClr val="tx1">
                    <a:lumMod val="75000"/>
                  </a:schemeClr>
                </a:solidFill>
                <a:latin typeface="微软雅黑" panose="020B0503020204020204" charset="-122"/>
                <a:ea typeface="微软雅黑" panose="020B0503020204020204" charset="-122"/>
                <a:cs typeface="+mn-cs"/>
              </a:rPr>
              <a:t>折现率</a:t>
            </a:r>
            <a:endParaRPr lang="en-US" altLang="zh-CN" sz="2000" kern="1200" dirty="0">
              <a:solidFill>
                <a:schemeClr val="tx1">
                  <a:lumMod val="75000"/>
                </a:schemeClr>
              </a:solidFill>
              <a:latin typeface="微软雅黑" panose="020B0503020204020204" charset="-122"/>
              <a:ea typeface="微软雅黑" panose="020B0503020204020204" charset="-122"/>
              <a:cs typeface="+mn-cs"/>
            </a:endParaRPr>
          </a:p>
          <a:p>
            <a:pPr marL="557530" lvl="1" indent="-214630" eaLnBrk="1" fontAlgn="auto" hangingPunct="1">
              <a:spcBef>
                <a:spcPts val="450"/>
              </a:spcBef>
              <a:spcAft>
                <a:spcPts val="450"/>
              </a:spcAft>
              <a:buClrTx/>
              <a:buFont typeface="Arial" panose="020B0604020202020204" pitchFamily="34" charset="0"/>
              <a:buChar char="•"/>
            </a:pPr>
            <a:r>
              <a:rPr lang="zh-CN" altLang="en-US" sz="2000" kern="1200" dirty="0">
                <a:solidFill>
                  <a:schemeClr val="tx1">
                    <a:lumMod val="75000"/>
                  </a:schemeClr>
                </a:solidFill>
                <a:latin typeface="微软雅黑" panose="020B0503020204020204" charset="-122"/>
                <a:ea typeface="微软雅黑" panose="020B0503020204020204" charset="-122"/>
                <a:cs typeface="+mn-cs"/>
              </a:rPr>
              <a:t>后续计量</a:t>
            </a:r>
            <a:endParaRPr lang="en-US" altLang="zh-CN" sz="2000" kern="1200" dirty="0">
              <a:solidFill>
                <a:schemeClr val="tx1">
                  <a:lumMod val="75000"/>
                </a:schemeClr>
              </a:solidFill>
              <a:latin typeface="微软雅黑" panose="020B0503020204020204" charset="-122"/>
              <a:ea typeface="微软雅黑" panose="020B0503020204020204" charset="-122"/>
              <a:cs typeface="+mn-cs"/>
            </a:endParaRPr>
          </a:p>
          <a:p>
            <a:pPr marL="214630" indent="-214630" eaLnBrk="1" fontAlgn="auto" hangingPunct="1">
              <a:spcBef>
                <a:spcPts val="450"/>
              </a:spcBef>
              <a:spcAft>
                <a:spcPts val="450"/>
              </a:spcAft>
              <a:buClrTx/>
              <a:buFont typeface="Arial" panose="020B0604020202020204" pitchFamily="34" charset="0"/>
              <a:buChar char="•"/>
            </a:pPr>
            <a:r>
              <a:rPr lang="zh-CN" altLang="en-US" sz="2100" b="1" kern="1200" dirty="0">
                <a:solidFill>
                  <a:schemeClr val="tx1">
                    <a:lumMod val="75000"/>
                  </a:schemeClr>
                </a:solidFill>
                <a:latin typeface="微软雅黑" panose="020B0503020204020204" charset="-122"/>
                <a:ea typeface="微软雅黑" panose="020B0503020204020204" charset="-122"/>
              </a:rPr>
              <a:t>租赁资产</a:t>
            </a:r>
          </a:p>
          <a:p>
            <a:pPr marL="557530" lvl="1" indent="-214630" eaLnBrk="1" fontAlgn="auto" hangingPunct="1">
              <a:spcBef>
                <a:spcPts val="450"/>
              </a:spcBef>
              <a:spcAft>
                <a:spcPts val="450"/>
              </a:spcAft>
              <a:buClrTx/>
              <a:buFont typeface="Arial" panose="020B0604020202020204" pitchFamily="34" charset="0"/>
              <a:buChar char="•"/>
            </a:pPr>
            <a:r>
              <a:rPr lang="zh-CN" altLang="en-US" sz="2000" kern="1200" dirty="0">
                <a:solidFill>
                  <a:schemeClr val="tx1">
                    <a:lumMod val="75000"/>
                  </a:schemeClr>
                </a:solidFill>
                <a:latin typeface="微软雅黑" panose="020B0503020204020204" charset="-122"/>
                <a:ea typeface="微软雅黑" panose="020B0503020204020204" charset="-122"/>
              </a:rPr>
              <a:t>初始确认时：是租赁负债计量的间接后果</a:t>
            </a:r>
          </a:p>
          <a:p>
            <a:pPr marL="557530" lvl="1" indent="-214630" eaLnBrk="1" fontAlgn="auto" hangingPunct="1">
              <a:spcBef>
                <a:spcPts val="450"/>
              </a:spcBef>
              <a:spcAft>
                <a:spcPts val="450"/>
              </a:spcAft>
              <a:buClrTx/>
              <a:buFont typeface="Arial" panose="020B0604020202020204" pitchFamily="34" charset="0"/>
              <a:buChar char="•"/>
            </a:pPr>
            <a:r>
              <a:rPr lang="zh-CN" altLang="en-US" sz="2000" kern="1200" dirty="0">
                <a:solidFill>
                  <a:schemeClr val="tx1">
                    <a:lumMod val="75000"/>
                  </a:schemeClr>
                </a:solidFill>
                <a:latin typeface="微软雅黑" panose="020B0503020204020204" charset="-122"/>
                <a:ea typeface="微软雅黑" panose="020B0503020204020204" charset="-122"/>
              </a:rPr>
              <a:t>后续计量：基本独立于租赁负债的计量</a:t>
            </a:r>
            <a:endParaRPr lang="en-US" altLang="zh-CN" sz="2000" kern="1200" dirty="0">
              <a:solidFill>
                <a:schemeClr val="tx1">
                  <a:lumMod val="75000"/>
                </a:schemeClr>
              </a:solidFill>
              <a:latin typeface="微软雅黑" panose="020B0503020204020204" charset="-122"/>
              <a:ea typeface="微软雅黑" panose="020B0503020204020204" charset="-122"/>
            </a:endParaRPr>
          </a:p>
        </p:txBody>
      </p:sp>
      <p:sp>
        <p:nvSpPr>
          <p:cNvPr id="12291" name="Title 2"/>
          <p:cNvSpPr>
            <a:spLocks noGrp="1"/>
          </p:cNvSpPr>
          <p:nvPr>
            <p:ph type="title"/>
          </p:nvPr>
        </p:nvSpPr>
        <p:spPr>
          <a:xfrm>
            <a:off x="326174" y="994174"/>
            <a:ext cx="7551002" cy="594122"/>
          </a:xfrm>
        </p:spPr>
        <p:txBody>
          <a:bodyPr>
            <a:normAutofit/>
          </a:bodyPr>
          <a:lstStyle/>
          <a:p>
            <a:r>
              <a:rPr lang="zh-CN" altLang="en-US" sz="2800" b="1" dirty="0">
                <a:solidFill>
                  <a:srgbClr val="0000FF"/>
                </a:solidFill>
                <a:latin typeface="隶书" panose="02010509060101010101" pitchFamily="49" charset="-122"/>
                <a:ea typeface="隶书" panose="02010509060101010101" pitchFamily="49" charset="-122"/>
                <a:cs typeface="+mn-cs"/>
              </a:rPr>
              <a:t>租赁负债和资产计量概要</a:t>
            </a:r>
            <a:endParaRPr lang="en-GB" altLang="en-US" sz="2800" b="1" dirty="0">
              <a:solidFill>
                <a:srgbClr val="0000FF"/>
              </a:solidFill>
              <a:latin typeface="隶书" panose="02010509060101010101" pitchFamily="49" charset="-122"/>
              <a:ea typeface="隶书" panose="020105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91</a:t>
            </a:fld>
            <a:endParaRPr lang="en-GB" altLang="en-US">
              <a:solidFill>
                <a:srgbClr val="FFFFFF"/>
              </a:solidFill>
            </a:endParaRPr>
          </a:p>
        </p:txBody>
      </p:sp>
      <p:sp>
        <p:nvSpPr>
          <p:cNvPr id="4" name="标题 1"/>
          <p:cNvSpPr txBox="1"/>
          <p:nvPr/>
        </p:nvSpPr>
        <p:spPr bwMode="auto">
          <a:xfrm>
            <a:off x="326174" y="124849"/>
            <a:ext cx="8136904" cy="57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algn="ctr" defTabSz="684530" eaLnBrk="1" hangingPunct="1"/>
            <a:r>
              <a:rPr lang="en-US" altLang="zh-CN" sz="2900" b="1" dirty="0">
                <a:solidFill>
                  <a:srgbClr val="0000FF"/>
                </a:solidFill>
                <a:latin typeface="黑体" panose="02010609060101010101" pitchFamily="49" charset="-122"/>
                <a:ea typeface="黑体" panose="02010609060101010101" pitchFamily="49" charset="-122"/>
                <a:cs typeface="+mn-cs"/>
              </a:rPr>
              <a:t>4.3 </a:t>
            </a:r>
            <a:r>
              <a:rPr lang="zh-CN" altLang="en-US" sz="2900" b="1" dirty="0">
                <a:solidFill>
                  <a:srgbClr val="0000FF"/>
                </a:solidFill>
                <a:latin typeface="黑体" panose="02010609060101010101" pitchFamily="49" charset="-122"/>
                <a:ea typeface="黑体" panose="02010609060101010101" pitchFamily="49" charset="-122"/>
                <a:cs typeface="+mn-cs"/>
              </a:rPr>
              <a:t>承租方会计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fade">
                                      <p:cBhvr>
                                        <p:cTn id="1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a:xfrm>
            <a:off x="326174" y="994174"/>
            <a:ext cx="7551002" cy="594122"/>
          </a:xfrm>
        </p:spPr>
        <p:txBody>
          <a:bodyPr>
            <a:normAutofit/>
          </a:bodyPr>
          <a:lstStyle/>
          <a:p>
            <a:r>
              <a:rPr lang="zh-CN" altLang="en-US" sz="2800" b="1" dirty="0">
                <a:solidFill>
                  <a:srgbClr val="0000FF"/>
                </a:solidFill>
                <a:latin typeface="隶书" panose="02010509060101010101" pitchFamily="49" charset="-122"/>
                <a:ea typeface="隶书" panose="02010509060101010101" pitchFamily="49" charset="-122"/>
                <a:cs typeface="+mn-cs"/>
              </a:rPr>
              <a:t>租赁负债：初始计量：概要</a:t>
            </a:r>
            <a:endParaRPr lang="en-GB" altLang="en-US" sz="2800" b="1" dirty="0">
              <a:solidFill>
                <a:srgbClr val="0000FF"/>
              </a:solidFill>
              <a:latin typeface="隶书" panose="02010509060101010101" pitchFamily="49" charset="-122"/>
              <a:ea typeface="隶书" panose="020105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latin typeface="微软雅黑" panose="020B0503020204020204" charset="-122"/>
                <a:ea typeface="微软雅黑" panose="020B0503020204020204" charset="-122"/>
              </a:rPr>
              <a:t>92</a:t>
            </a:fld>
            <a:endParaRPr lang="en-GB" altLang="en-US">
              <a:solidFill>
                <a:srgbClr val="FFFFFF"/>
              </a:solidFill>
              <a:latin typeface="微软雅黑" panose="020B0503020204020204" charset="-122"/>
              <a:ea typeface="微软雅黑" panose="020B0503020204020204" charset="-122"/>
            </a:endParaRPr>
          </a:p>
        </p:txBody>
      </p:sp>
      <p:sp>
        <p:nvSpPr>
          <p:cNvPr id="9" name="Rectangle 5"/>
          <p:cNvSpPr/>
          <p:nvPr/>
        </p:nvSpPr>
        <p:spPr bwMode="gray">
          <a:xfrm>
            <a:off x="992922" y="2186646"/>
            <a:ext cx="2525819" cy="642860"/>
          </a:xfrm>
          <a:prstGeom prst="rect">
            <a:avLst/>
          </a:prstGeom>
          <a:solidFill>
            <a:srgbClr val="5B9BD5">
              <a:lumMod val="50000"/>
            </a:srgbClr>
          </a:solidFill>
          <a:ln>
            <a:noFill/>
          </a:ln>
          <a:effectLst/>
        </p:spPr>
        <p:txBody>
          <a:bodyPr wrap="square" lIns="91410" tIns="45703" rIns="91410" bIns="45703" rtlCol="0" anchor="ctr"/>
          <a:lstStyle/>
          <a:p>
            <a:pPr algn="ctr" defTabSz="685800" eaLnBrk="1" fontAlgn="auto" hangingPunct="1">
              <a:spcBef>
                <a:spcPts val="0"/>
              </a:spcBef>
              <a:spcAft>
                <a:spcPts val="0"/>
              </a:spcAft>
              <a:defRPr/>
            </a:pPr>
            <a:r>
              <a:rPr kumimoji="0" lang="zh-CN" altLang="en-US" sz="2100" b="1" kern="0" dirty="0">
                <a:solidFill>
                  <a:prstClr val="white"/>
                </a:solidFill>
                <a:latin typeface="微软雅黑" panose="020B0503020204020204" charset="-122"/>
                <a:ea typeface="微软雅黑" panose="020B0503020204020204" charset="-122"/>
                <a:cs typeface="Arial" panose="020B0604020202020204" pitchFamily="34" charset="0"/>
              </a:rPr>
              <a:t>租期</a:t>
            </a:r>
            <a:endParaRPr kumimoji="0" lang="en-GB" sz="2100" b="1" kern="0" dirty="0">
              <a:solidFill>
                <a:prstClr val="white"/>
              </a:solidFill>
              <a:latin typeface="微软雅黑" panose="020B0503020204020204" charset="-122"/>
              <a:ea typeface="微软雅黑" panose="020B0503020204020204" charset="-122"/>
              <a:cs typeface="Arial" panose="020B0604020202020204" pitchFamily="34" charset="0"/>
            </a:endParaRPr>
          </a:p>
        </p:txBody>
      </p:sp>
      <p:sp>
        <p:nvSpPr>
          <p:cNvPr id="10" name="Rectangle 7"/>
          <p:cNvSpPr/>
          <p:nvPr/>
        </p:nvSpPr>
        <p:spPr bwMode="gray">
          <a:xfrm>
            <a:off x="992922" y="3028419"/>
            <a:ext cx="2525819" cy="1922528"/>
          </a:xfrm>
          <a:prstGeom prst="rect">
            <a:avLst/>
          </a:prstGeom>
          <a:solidFill>
            <a:srgbClr val="0070C0"/>
          </a:solidFill>
          <a:ln>
            <a:noFill/>
          </a:ln>
          <a:effectLst/>
        </p:spPr>
        <p:txBody>
          <a:bodyPr wrap="square" lIns="91410" tIns="45703" rIns="91410" bIns="45703" rtlCol="0" anchor="ctr"/>
          <a:lstStyle/>
          <a:p>
            <a:pPr marL="308610" indent="-308610" algn="ctr" defTabSz="685800" eaLnBrk="1" fontAlgn="auto" hangingPunct="1">
              <a:spcBef>
                <a:spcPts val="0"/>
              </a:spcBef>
              <a:spcAft>
                <a:spcPts val="0"/>
              </a:spcAft>
              <a:defRPr/>
            </a:pPr>
            <a:r>
              <a:rPr kumimoji="0" lang="zh-CN" altLang="en-US" sz="2100" b="1" kern="0" dirty="0">
                <a:solidFill>
                  <a:prstClr val="white"/>
                </a:solidFill>
                <a:latin typeface="微软雅黑" panose="020B0503020204020204" charset="-122"/>
                <a:ea typeface="微软雅黑" panose="020B0503020204020204" charset="-122"/>
                <a:cs typeface="Arial" panose="020B0604020202020204" pitchFamily="34" charset="0"/>
              </a:rPr>
              <a:t>租赁付款</a:t>
            </a:r>
            <a:endParaRPr kumimoji="0" lang="en-GB" sz="2100" b="1" kern="0" dirty="0">
              <a:solidFill>
                <a:prstClr val="white"/>
              </a:solidFill>
              <a:latin typeface="微软雅黑" panose="020B0503020204020204" charset="-122"/>
              <a:ea typeface="微软雅黑" panose="020B0503020204020204" charset="-122"/>
              <a:cs typeface="Arial" panose="020B0604020202020204" pitchFamily="34" charset="0"/>
            </a:endParaRPr>
          </a:p>
        </p:txBody>
      </p:sp>
      <p:sp>
        <p:nvSpPr>
          <p:cNvPr id="11" name="Rectangle 12"/>
          <p:cNvSpPr/>
          <p:nvPr/>
        </p:nvSpPr>
        <p:spPr bwMode="gray">
          <a:xfrm>
            <a:off x="992922" y="5151762"/>
            <a:ext cx="2525819" cy="642712"/>
          </a:xfrm>
          <a:prstGeom prst="rect">
            <a:avLst/>
          </a:prstGeom>
          <a:solidFill>
            <a:srgbClr val="ED7D31"/>
          </a:solidFill>
          <a:ln>
            <a:noFill/>
          </a:ln>
          <a:effectLst/>
        </p:spPr>
        <p:txBody>
          <a:bodyPr wrap="square" lIns="91410" tIns="45703" rIns="91410" bIns="45703" rtlCol="0" anchor="ctr"/>
          <a:lstStyle/>
          <a:p>
            <a:pPr algn="ctr" defTabSz="685800" eaLnBrk="1" fontAlgn="auto" hangingPunct="1">
              <a:spcBef>
                <a:spcPts val="0"/>
              </a:spcBef>
              <a:spcAft>
                <a:spcPts val="0"/>
              </a:spcAft>
              <a:defRPr/>
            </a:pPr>
            <a:r>
              <a:rPr kumimoji="0" lang="zh-CN" altLang="en-US" sz="2100" b="1" kern="0" dirty="0">
                <a:solidFill>
                  <a:prstClr val="white"/>
                </a:solidFill>
                <a:latin typeface="微软雅黑" panose="020B0503020204020204" charset="-122"/>
                <a:ea typeface="微软雅黑" panose="020B0503020204020204" charset="-122"/>
                <a:cs typeface="Arial" panose="020B0604020202020204" pitchFamily="34" charset="0"/>
              </a:rPr>
              <a:t>折现率</a:t>
            </a:r>
            <a:endParaRPr kumimoji="0" lang="en-GB" sz="2100" b="1" kern="0" dirty="0">
              <a:solidFill>
                <a:prstClr val="white"/>
              </a:solidFill>
              <a:latin typeface="微软雅黑" panose="020B0503020204020204" charset="-122"/>
              <a:ea typeface="微软雅黑" panose="020B0503020204020204" charset="-122"/>
              <a:cs typeface="Arial" panose="020B0604020202020204" pitchFamily="34" charset="0"/>
            </a:endParaRPr>
          </a:p>
        </p:txBody>
      </p:sp>
      <p:sp>
        <p:nvSpPr>
          <p:cNvPr id="12" name="Rectangle 18"/>
          <p:cNvSpPr/>
          <p:nvPr/>
        </p:nvSpPr>
        <p:spPr bwMode="gray">
          <a:xfrm>
            <a:off x="4062015" y="3024454"/>
            <a:ext cx="3242131" cy="1922528"/>
          </a:xfrm>
          <a:prstGeom prst="rect">
            <a:avLst/>
          </a:prstGeom>
          <a:noFill/>
          <a:ln w="28575">
            <a:solidFill>
              <a:srgbClr val="0070C0"/>
            </a:solidFill>
          </a:ln>
          <a:effectLst/>
        </p:spPr>
        <p:txBody>
          <a:bodyPr wrap="square" lIns="91410" tIns="45703" rIns="91410" bIns="45703" rtlCol="0" anchor="ctr"/>
          <a:lstStyle/>
          <a:p>
            <a:pPr marL="307340" indent="-233680" defTabSz="685800" eaLnBrk="1" fontAlgn="auto" hangingPunct="1">
              <a:spcBef>
                <a:spcPts val="0"/>
              </a:spcBef>
              <a:spcAft>
                <a:spcPts val="0"/>
              </a:spcAft>
              <a:buFont typeface="Arial" panose="020B0604020202020204" pitchFamily="34" charset="0"/>
              <a:buChar char="•"/>
              <a:defRPr/>
            </a:pPr>
            <a:r>
              <a:rPr kumimoji="0" lang="zh-CN" altLang="en-US" sz="1400" b="1" kern="0" dirty="0">
                <a:solidFill>
                  <a:srgbClr val="0070C0"/>
                </a:solidFill>
                <a:latin typeface="微软雅黑" panose="020B0503020204020204" charset="-122"/>
                <a:ea typeface="微软雅黑" panose="020B0503020204020204" charset="-122"/>
                <a:cs typeface="Arial" panose="020B0604020202020204" pitchFamily="34" charset="0"/>
              </a:rPr>
              <a:t>固定付款</a:t>
            </a:r>
            <a:endParaRPr kumimoji="0" lang="en-GB" sz="1400" b="1" kern="0" dirty="0">
              <a:solidFill>
                <a:srgbClr val="0070C0"/>
              </a:solidFill>
              <a:latin typeface="微软雅黑" panose="020B0503020204020204" charset="-122"/>
              <a:ea typeface="微软雅黑" panose="020B0503020204020204" charset="-122"/>
              <a:cs typeface="Arial" panose="020B0604020202020204" pitchFamily="34" charset="0"/>
            </a:endParaRPr>
          </a:p>
          <a:p>
            <a:pPr marL="534670" indent="-226060" defTabSz="685800" eaLnBrk="1" fontAlgn="auto" hangingPunct="1">
              <a:spcBef>
                <a:spcPts val="0"/>
              </a:spcBef>
              <a:spcAft>
                <a:spcPts val="0"/>
              </a:spcAft>
              <a:buFont typeface="Arial" panose="020B0604020202020204" pitchFamily="34" charset="0"/>
              <a:buChar char="−"/>
              <a:defRPr/>
            </a:pPr>
            <a:r>
              <a:rPr kumimoji="0" lang="zh-CN" altLang="en-US" sz="1400" b="1" kern="0" dirty="0">
                <a:solidFill>
                  <a:srgbClr val="0070C0"/>
                </a:solidFill>
                <a:latin typeface="微软雅黑" panose="020B0503020204020204" charset="-122"/>
                <a:ea typeface="微软雅黑" panose="020B0503020204020204" charset="-122"/>
                <a:cs typeface="Arial" panose="020B0604020202020204" pitchFamily="34" charset="0"/>
              </a:rPr>
              <a:t>包括实质上固定付款</a:t>
            </a:r>
            <a:endParaRPr kumimoji="0" lang="en-GB" sz="1400" b="1" kern="0" dirty="0">
              <a:solidFill>
                <a:srgbClr val="0070C0"/>
              </a:solidFill>
              <a:latin typeface="微软雅黑" panose="020B0503020204020204" charset="-122"/>
              <a:ea typeface="微软雅黑" panose="020B0503020204020204" charset="-122"/>
              <a:cs typeface="Arial" panose="020B0604020202020204" pitchFamily="34" charset="0"/>
            </a:endParaRPr>
          </a:p>
          <a:p>
            <a:pPr marL="307340" indent="-233680" defTabSz="685800" eaLnBrk="1" fontAlgn="auto" hangingPunct="1">
              <a:spcBef>
                <a:spcPts val="0"/>
              </a:spcBef>
              <a:spcAft>
                <a:spcPts val="0"/>
              </a:spcAft>
              <a:buFont typeface="Arial" panose="020B0604020202020204" pitchFamily="34" charset="0"/>
              <a:buChar char="•"/>
              <a:defRPr/>
            </a:pPr>
            <a:r>
              <a:rPr kumimoji="0" lang="zh-CN" altLang="en-US" sz="1400" b="1" kern="0" dirty="0">
                <a:solidFill>
                  <a:srgbClr val="0070C0"/>
                </a:solidFill>
                <a:latin typeface="微软雅黑" panose="020B0503020204020204" charset="-122"/>
                <a:ea typeface="微软雅黑" panose="020B0503020204020204" charset="-122"/>
                <a:cs typeface="Arial" panose="020B0604020202020204" pitchFamily="34" charset="0"/>
              </a:rPr>
              <a:t>变动租赁付款（</a:t>
            </a:r>
            <a:r>
              <a:rPr kumimoji="0" lang="en-US" altLang="zh-CN" sz="1400" b="1" kern="0" dirty="0">
                <a:solidFill>
                  <a:srgbClr val="0070C0"/>
                </a:solidFill>
                <a:latin typeface="微软雅黑" panose="020B0503020204020204" charset="-122"/>
                <a:ea typeface="微软雅黑" panose="020B0503020204020204" charset="-122"/>
                <a:cs typeface="Arial" panose="020B0604020202020204" pitchFamily="34" charset="0"/>
              </a:rPr>
              <a:t>PK</a:t>
            </a:r>
            <a:r>
              <a:rPr lang="zh-CN" altLang="en-US" sz="1400" b="1" kern="0" dirty="0">
                <a:solidFill>
                  <a:srgbClr val="0070C0"/>
                </a:solidFill>
                <a:latin typeface="微软雅黑" panose="020B0503020204020204" charset="-122"/>
                <a:ea typeface="微软雅黑" panose="020B0503020204020204" charset="-122"/>
                <a:cs typeface="Arial" panose="020B0604020202020204" pitchFamily="34" charset="0"/>
              </a:rPr>
              <a:t>投票反对纯变动租金不需资本化）</a:t>
            </a:r>
            <a:endParaRPr kumimoji="0" lang="en-GB" sz="1400" b="1" kern="0" dirty="0">
              <a:solidFill>
                <a:srgbClr val="0070C0"/>
              </a:solidFill>
              <a:latin typeface="微软雅黑" panose="020B0503020204020204" charset="-122"/>
              <a:ea typeface="微软雅黑" panose="020B0503020204020204" charset="-122"/>
              <a:cs typeface="Arial" panose="020B0604020202020204" pitchFamily="34" charset="0"/>
            </a:endParaRPr>
          </a:p>
          <a:p>
            <a:pPr marL="534670" indent="-226060" defTabSz="685800" eaLnBrk="1" fontAlgn="auto" hangingPunct="1">
              <a:spcBef>
                <a:spcPts val="0"/>
              </a:spcBef>
              <a:spcAft>
                <a:spcPts val="0"/>
              </a:spcAft>
              <a:buFont typeface="Arial" panose="020B0604020202020204" pitchFamily="34" charset="0"/>
              <a:buChar char="−"/>
              <a:defRPr/>
            </a:pPr>
            <a:r>
              <a:rPr kumimoji="0" lang="zh-CN" altLang="en-US" sz="1400" b="1" kern="0" dirty="0">
                <a:solidFill>
                  <a:srgbClr val="0070C0"/>
                </a:solidFill>
                <a:latin typeface="微软雅黑" panose="020B0503020204020204" charset="-122"/>
                <a:ea typeface="微软雅黑" panose="020B0503020204020204" charset="-122"/>
                <a:cs typeface="Arial" panose="020B0604020202020204" pitchFamily="34" charset="0"/>
              </a:rPr>
              <a:t>若当与指数或利率挂钩时</a:t>
            </a:r>
            <a:r>
              <a:rPr kumimoji="0" lang="en-GB" sz="1400" b="1" kern="0" dirty="0">
                <a:solidFill>
                  <a:srgbClr val="0070C0"/>
                </a:solidFill>
                <a:latin typeface="微软雅黑" panose="020B0503020204020204" charset="-122"/>
                <a:ea typeface="微软雅黑" panose="020B0503020204020204" charset="-122"/>
                <a:cs typeface="Arial" panose="020B0604020202020204" pitchFamily="34" charset="0"/>
              </a:rPr>
              <a:t> </a:t>
            </a:r>
          </a:p>
          <a:p>
            <a:pPr marL="307340" indent="-233680" defTabSz="685800" eaLnBrk="1" fontAlgn="auto" hangingPunct="1">
              <a:spcBef>
                <a:spcPts val="0"/>
              </a:spcBef>
              <a:spcAft>
                <a:spcPts val="0"/>
              </a:spcAft>
              <a:buFont typeface="Arial" panose="020B0604020202020204" pitchFamily="34" charset="0"/>
              <a:buChar char="•"/>
              <a:defRPr/>
            </a:pPr>
            <a:r>
              <a:rPr kumimoji="0" lang="zh-CN" altLang="en-US" sz="1400" b="1" kern="0" dirty="0">
                <a:solidFill>
                  <a:srgbClr val="0070C0"/>
                </a:solidFill>
                <a:latin typeface="微软雅黑" panose="020B0503020204020204" charset="-122"/>
                <a:ea typeface="微软雅黑" panose="020B0503020204020204" charset="-122"/>
                <a:cs typeface="Arial" panose="020B0604020202020204" pitchFamily="34" charset="0"/>
              </a:rPr>
              <a:t>担保残值</a:t>
            </a:r>
            <a:endParaRPr kumimoji="0" lang="en-GB" sz="1400" b="1" kern="0" dirty="0">
              <a:solidFill>
                <a:srgbClr val="0070C0"/>
              </a:solidFill>
              <a:latin typeface="微软雅黑" panose="020B0503020204020204" charset="-122"/>
              <a:ea typeface="微软雅黑" panose="020B0503020204020204" charset="-122"/>
              <a:cs typeface="Arial" panose="020B0604020202020204" pitchFamily="34" charset="0"/>
            </a:endParaRPr>
          </a:p>
          <a:p>
            <a:pPr marL="307340" indent="-233680" defTabSz="685800" eaLnBrk="1" fontAlgn="auto" hangingPunct="1">
              <a:spcBef>
                <a:spcPts val="0"/>
              </a:spcBef>
              <a:spcAft>
                <a:spcPts val="0"/>
              </a:spcAft>
              <a:buFont typeface="Arial" panose="020B0604020202020204" pitchFamily="34" charset="0"/>
              <a:buChar char="•"/>
              <a:defRPr/>
            </a:pPr>
            <a:r>
              <a:rPr kumimoji="0" lang="zh-CN" altLang="en-US" sz="1400" b="1" kern="0" dirty="0">
                <a:solidFill>
                  <a:srgbClr val="0070C0"/>
                </a:solidFill>
                <a:latin typeface="微软雅黑" panose="020B0503020204020204" charset="-122"/>
                <a:ea typeface="微软雅黑" panose="020B0503020204020204" charset="-122"/>
                <a:cs typeface="Arial" panose="020B0604020202020204" pitchFamily="34" charset="0"/>
              </a:rPr>
              <a:t>租赁奖励款</a:t>
            </a:r>
            <a:endParaRPr kumimoji="0" lang="en-GB" sz="1400" b="1" kern="0" dirty="0">
              <a:solidFill>
                <a:srgbClr val="0070C0"/>
              </a:solidFill>
              <a:latin typeface="微软雅黑" panose="020B0503020204020204" charset="-122"/>
              <a:ea typeface="微软雅黑" panose="020B0503020204020204" charset="-122"/>
              <a:cs typeface="Arial" panose="020B0604020202020204" pitchFamily="34" charset="0"/>
            </a:endParaRPr>
          </a:p>
          <a:p>
            <a:pPr marL="307340" indent="-233680" defTabSz="685800" eaLnBrk="1" fontAlgn="auto" hangingPunct="1">
              <a:spcBef>
                <a:spcPts val="0"/>
              </a:spcBef>
              <a:spcAft>
                <a:spcPts val="0"/>
              </a:spcAft>
              <a:buFont typeface="Arial" panose="020B0604020202020204" pitchFamily="34" charset="0"/>
              <a:buChar char="•"/>
              <a:defRPr/>
            </a:pPr>
            <a:r>
              <a:rPr kumimoji="0" lang="zh-CN" altLang="en-US" sz="1400" b="1" kern="0" dirty="0">
                <a:solidFill>
                  <a:srgbClr val="0070C0"/>
                </a:solidFill>
                <a:latin typeface="微软雅黑" panose="020B0503020204020204" charset="-122"/>
                <a:ea typeface="微软雅黑" panose="020B0503020204020204" charset="-122"/>
                <a:cs typeface="Arial" panose="020B0604020202020204" pitchFamily="34" charset="0"/>
              </a:rPr>
              <a:t>兑现购买权时应付款</a:t>
            </a:r>
            <a:endParaRPr kumimoji="0" lang="en-GB" sz="1400" b="1" kern="0" dirty="0">
              <a:solidFill>
                <a:srgbClr val="0070C0"/>
              </a:solidFill>
              <a:latin typeface="微软雅黑" panose="020B0503020204020204" charset="-122"/>
              <a:ea typeface="微软雅黑" panose="020B0503020204020204" charset="-122"/>
              <a:cs typeface="Arial" panose="020B0604020202020204" pitchFamily="34" charset="0"/>
            </a:endParaRPr>
          </a:p>
          <a:p>
            <a:pPr marL="307340" indent="-233680" defTabSz="685800" eaLnBrk="1" fontAlgn="auto" hangingPunct="1">
              <a:spcBef>
                <a:spcPts val="0"/>
              </a:spcBef>
              <a:spcAft>
                <a:spcPts val="0"/>
              </a:spcAft>
              <a:buFont typeface="Arial" panose="020B0604020202020204" pitchFamily="34" charset="0"/>
              <a:buChar char="•"/>
              <a:defRPr/>
            </a:pPr>
            <a:r>
              <a:rPr kumimoji="0" lang="zh-CN" altLang="en-US" sz="1400" b="1" kern="0" dirty="0">
                <a:solidFill>
                  <a:srgbClr val="0070C0"/>
                </a:solidFill>
                <a:latin typeface="微软雅黑" panose="020B0503020204020204" charset="-122"/>
                <a:ea typeface="微软雅黑" panose="020B0503020204020204" charset="-122"/>
                <a:cs typeface="Arial" panose="020B0604020202020204" pitchFamily="34" charset="0"/>
              </a:rPr>
              <a:t>提前终约罚款</a:t>
            </a:r>
            <a:endParaRPr kumimoji="0" lang="en-GB" sz="1400" b="1" kern="0" dirty="0">
              <a:solidFill>
                <a:srgbClr val="0070C0"/>
              </a:solidFill>
              <a:latin typeface="微软雅黑" panose="020B0503020204020204" charset="-122"/>
              <a:ea typeface="微软雅黑" panose="020B0503020204020204" charset="-122"/>
              <a:cs typeface="Arial" panose="020B0604020202020204" pitchFamily="34" charset="0"/>
            </a:endParaRPr>
          </a:p>
        </p:txBody>
      </p:sp>
      <p:sp>
        <p:nvSpPr>
          <p:cNvPr id="13" name="Rectangle 19"/>
          <p:cNvSpPr/>
          <p:nvPr/>
        </p:nvSpPr>
        <p:spPr bwMode="gray">
          <a:xfrm>
            <a:off x="4067944" y="5193334"/>
            <a:ext cx="3236202" cy="648072"/>
          </a:xfrm>
          <a:prstGeom prst="rect">
            <a:avLst/>
          </a:prstGeom>
          <a:noFill/>
          <a:ln w="28575">
            <a:solidFill>
              <a:srgbClr val="ED7D31"/>
            </a:solidFill>
          </a:ln>
          <a:effectLst/>
        </p:spPr>
        <p:txBody>
          <a:bodyPr wrap="square" lIns="91410" tIns="45703" rIns="91410" bIns="45703" rtlCol="0" anchor="ctr"/>
          <a:lstStyle/>
          <a:p>
            <a:pPr marL="243205" indent="-243205" defTabSz="685800" eaLnBrk="1" fontAlgn="auto" hangingPunct="1">
              <a:spcBef>
                <a:spcPts val="0"/>
              </a:spcBef>
              <a:spcAft>
                <a:spcPts val="0"/>
              </a:spcAft>
              <a:buFont typeface="Arial" panose="020B0604020202020204" pitchFamily="34" charset="0"/>
              <a:buChar char="•"/>
              <a:defRPr/>
            </a:pPr>
            <a:r>
              <a:rPr kumimoji="0" lang="zh-CN" altLang="en-US" sz="1400" b="1" kern="0" dirty="0">
                <a:solidFill>
                  <a:srgbClr val="ED7D31"/>
                </a:solidFill>
                <a:latin typeface="微软雅黑" panose="020B0503020204020204" charset="-122"/>
                <a:ea typeface="微软雅黑" panose="020B0503020204020204" charset="-122"/>
                <a:cs typeface="Arial" panose="020B0604020202020204" pitchFamily="34" charset="0"/>
              </a:rPr>
              <a:t>若能取得时，采用租赁内含利率</a:t>
            </a:r>
            <a:endParaRPr kumimoji="0" lang="en-GB" sz="1400" b="1" kern="0" dirty="0">
              <a:solidFill>
                <a:srgbClr val="ED7D31"/>
              </a:solidFill>
              <a:latin typeface="微软雅黑" panose="020B0503020204020204" charset="-122"/>
              <a:ea typeface="微软雅黑" panose="020B0503020204020204" charset="-122"/>
              <a:cs typeface="Arial" panose="020B0604020202020204" pitchFamily="34" charset="0"/>
            </a:endParaRPr>
          </a:p>
          <a:p>
            <a:pPr marL="243205" indent="-243205" defTabSz="685800" eaLnBrk="1" fontAlgn="auto" hangingPunct="1">
              <a:spcBef>
                <a:spcPts val="0"/>
              </a:spcBef>
              <a:spcAft>
                <a:spcPts val="0"/>
              </a:spcAft>
              <a:buFont typeface="Arial" panose="020B0604020202020204" pitchFamily="34" charset="0"/>
              <a:buChar char="•"/>
              <a:defRPr/>
            </a:pPr>
            <a:r>
              <a:rPr kumimoji="0" lang="zh-CN" altLang="en-US" sz="1400" b="1" kern="0" dirty="0">
                <a:solidFill>
                  <a:srgbClr val="ED7D31"/>
                </a:solidFill>
                <a:latin typeface="微软雅黑" panose="020B0503020204020204" charset="-122"/>
                <a:ea typeface="微软雅黑" panose="020B0503020204020204" charset="-122"/>
                <a:cs typeface="Arial" panose="020B0604020202020204" pitchFamily="34" charset="0"/>
              </a:rPr>
              <a:t>否则，用增量借款利率</a:t>
            </a:r>
            <a:endParaRPr kumimoji="0" lang="en-GB" sz="1400" b="1" kern="0" dirty="0">
              <a:solidFill>
                <a:srgbClr val="ED7D31"/>
              </a:solidFill>
              <a:latin typeface="微软雅黑" panose="020B0503020204020204" charset="-122"/>
              <a:ea typeface="微软雅黑" panose="020B0503020204020204" charset="-122"/>
              <a:cs typeface="Arial" panose="020B0604020202020204" pitchFamily="34" charset="0"/>
            </a:endParaRPr>
          </a:p>
        </p:txBody>
      </p:sp>
      <p:sp>
        <p:nvSpPr>
          <p:cNvPr id="14" name="Rectangle 17"/>
          <p:cNvSpPr/>
          <p:nvPr/>
        </p:nvSpPr>
        <p:spPr bwMode="gray">
          <a:xfrm>
            <a:off x="4062014" y="1885098"/>
            <a:ext cx="3242133" cy="1042915"/>
          </a:xfrm>
          <a:prstGeom prst="rect">
            <a:avLst/>
          </a:prstGeom>
          <a:solidFill>
            <a:srgbClr val="5B9BD5">
              <a:lumMod val="50000"/>
            </a:srgbClr>
          </a:solidFill>
          <a:ln w="28575">
            <a:solidFill>
              <a:srgbClr val="E7E6E6"/>
            </a:solidFill>
          </a:ln>
          <a:effectLst/>
        </p:spPr>
        <p:txBody>
          <a:bodyPr wrap="square" lIns="91410" tIns="45703" rIns="91410" bIns="45703" rtlCol="0" anchor="ctr"/>
          <a:lstStyle/>
          <a:p>
            <a:pPr marL="243205" indent="-243205" defTabSz="685800" eaLnBrk="1" fontAlgn="auto" hangingPunct="1">
              <a:spcBef>
                <a:spcPts val="0"/>
              </a:spcBef>
              <a:spcAft>
                <a:spcPts val="0"/>
              </a:spcAft>
              <a:buFont typeface="Arial" panose="020B0604020202020204" pitchFamily="34" charset="0"/>
              <a:buChar char="•"/>
              <a:defRPr/>
            </a:pPr>
            <a:r>
              <a:rPr kumimoji="0" lang="zh-CN" altLang="en-US" sz="1500" b="1" kern="0" dirty="0">
                <a:solidFill>
                  <a:srgbClr val="E7E6E6"/>
                </a:solidFill>
                <a:latin typeface="微软雅黑" panose="020B0503020204020204" charset="-122"/>
                <a:ea typeface="微软雅黑" panose="020B0503020204020204" charset="-122"/>
                <a:cs typeface="Arial" panose="020B0604020202020204" pitchFamily="34" charset="0"/>
              </a:rPr>
              <a:t>展期权</a:t>
            </a:r>
            <a:endParaRPr kumimoji="0" lang="en-GB" sz="1500" b="1" kern="0" dirty="0">
              <a:solidFill>
                <a:srgbClr val="E7E6E6"/>
              </a:solidFill>
              <a:latin typeface="微软雅黑" panose="020B0503020204020204" charset="-122"/>
              <a:ea typeface="微软雅黑" panose="020B0503020204020204" charset="-122"/>
              <a:cs typeface="Arial" panose="020B0604020202020204" pitchFamily="34" charset="0"/>
            </a:endParaRPr>
          </a:p>
          <a:p>
            <a:pPr marL="243205" indent="-243205" defTabSz="685800" eaLnBrk="1" fontAlgn="auto" hangingPunct="1">
              <a:spcBef>
                <a:spcPts val="0"/>
              </a:spcBef>
              <a:spcAft>
                <a:spcPts val="0"/>
              </a:spcAft>
              <a:buFont typeface="Arial" panose="020B0604020202020204" pitchFamily="34" charset="0"/>
              <a:buChar char="•"/>
              <a:defRPr/>
            </a:pPr>
            <a:r>
              <a:rPr kumimoji="0" lang="zh-CN" altLang="en-US" sz="1500" b="1" kern="0" dirty="0">
                <a:solidFill>
                  <a:srgbClr val="E7E6E6"/>
                </a:solidFill>
                <a:latin typeface="微软雅黑" panose="020B0503020204020204" charset="-122"/>
                <a:ea typeface="微软雅黑" panose="020B0503020204020204" charset="-122"/>
                <a:cs typeface="Arial" panose="020B0604020202020204" pitchFamily="34" charset="0"/>
              </a:rPr>
              <a:t>终约权</a:t>
            </a:r>
            <a:endParaRPr kumimoji="0" lang="en-GB" sz="1500" b="1" kern="0" dirty="0">
              <a:solidFill>
                <a:srgbClr val="E7E6E6"/>
              </a:solidFill>
              <a:latin typeface="微软雅黑" panose="020B0503020204020204" charset="-122"/>
              <a:ea typeface="微软雅黑" panose="020B0503020204020204" charset="-122"/>
              <a:cs typeface="Arial" panose="020B0604020202020204" pitchFamily="34" charset="0"/>
            </a:endParaRPr>
          </a:p>
        </p:txBody>
      </p:sp>
      <p:sp>
        <p:nvSpPr>
          <p:cNvPr id="15" name="Right Brace 4"/>
          <p:cNvSpPr/>
          <p:nvPr/>
        </p:nvSpPr>
        <p:spPr>
          <a:xfrm>
            <a:off x="4961768" y="2178900"/>
            <a:ext cx="132938" cy="402438"/>
          </a:xfrm>
          <a:prstGeom prst="rightBrace">
            <a:avLst/>
          </a:prstGeom>
          <a:noFill/>
          <a:ln w="28575" cap="flat" cmpd="sng" algn="ctr">
            <a:solidFill>
              <a:srgbClr val="E7E6E6"/>
            </a:solidFill>
            <a:prstDash val="solid"/>
            <a:miter lim="800000"/>
          </a:ln>
          <a:effectLst/>
        </p:spPr>
        <p:txBody>
          <a:bodyPr lIns="77925" tIns="38963" rIns="77925" bIns="38963" spcCol="0" rtlCol="0" anchor="ctr"/>
          <a:lstStyle/>
          <a:p>
            <a:pPr algn="ctr" defTabSz="685800" eaLnBrk="1" fontAlgn="auto" hangingPunct="1">
              <a:spcBef>
                <a:spcPts val="0"/>
              </a:spcBef>
              <a:spcAft>
                <a:spcPts val="0"/>
              </a:spcAft>
              <a:defRPr/>
            </a:pPr>
            <a:endParaRPr kumimoji="0" lang="en-GB" sz="1800" kern="0">
              <a:solidFill>
                <a:prstClr val="black"/>
              </a:solidFill>
              <a:latin typeface="微软雅黑" panose="020B0503020204020204" charset="-122"/>
              <a:ea typeface="微软雅黑" panose="020B0503020204020204" charset="-122"/>
            </a:endParaRPr>
          </a:p>
        </p:txBody>
      </p:sp>
      <p:sp>
        <p:nvSpPr>
          <p:cNvPr id="16" name="TextBox 6"/>
          <p:cNvSpPr txBox="1"/>
          <p:nvPr/>
        </p:nvSpPr>
        <p:spPr>
          <a:xfrm>
            <a:off x="5094706" y="2000967"/>
            <a:ext cx="2035026" cy="701935"/>
          </a:xfrm>
          <a:prstGeom prst="rect">
            <a:avLst/>
          </a:prstGeom>
          <a:noFill/>
        </p:spPr>
        <p:txBody>
          <a:bodyPr wrap="square" lIns="77925" tIns="38963" rIns="77925" bIns="38963" rtlCol="0">
            <a:spAutoFit/>
          </a:bodyPr>
          <a:lstStyle/>
          <a:p>
            <a:pPr algn="ctr" defTabSz="685800"/>
            <a:r>
              <a:rPr lang="zh-CN" altLang="en-US" sz="1350" b="1" dirty="0">
                <a:solidFill>
                  <a:schemeClr val="bg1"/>
                </a:solidFill>
                <a:latin typeface="微软雅黑" panose="020B0503020204020204" charset="-122"/>
                <a:ea typeface="微软雅黑" panose="020B0503020204020204" charset="-122"/>
              </a:rPr>
              <a:t>合理确信评估</a:t>
            </a:r>
            <a:endParaRPr lang="en-US" altLang="zh-CN" sz="1350" b="1" dirty="0">
              <a:solidFill>
                <a:schemeClr val="bg1"/>
              </a:solidFill>
              <a:latin typeface="微软雅黑" panose="020B0503020204020204" charset="-122"/>
              <a:ea typeface="微软雅黑" panose="020B0503020204020204" charset="-122"/>
            </a:endParaRPr>
          </a:p>
          <a:p>
            <a:pPr algn="ctr" defTabSz="685800"/>
            <a:r>
              <a:rPr lang="en-GB" sz="1350" b="1" dirty="0">
                <a:solidFill>
                  <a:schemeClr val="bg1"/>
                </a:solidFill>
                <a:latin typeface="微软雅黑" panose="020B0503020204020204" charset="-122"/>
                <a:ea typeface="微软雅黑" panose="020B0503020204020204" charset="-122"/>
              </a:rPr>
              <a:t> Reasonably certain </a:t>
            </a:r>
          </a:p>
          <a:p>
            <a:pPr algn="ctr" defTabSz="685800"/>
            <a:r>
              <a:rPr lang="en-GB" sz="1350" b="1" dirty="0">
                <a:solidFill>
                  <a:schemeClr val="bg1"/>
                </a:solidFill>
                <a:latin typeface="微软雅黑" panose="020B0503020204020204" charset="-122"/>
                <a:ea typeface="微软雅黑" panose="020B0503020204020204" charset="-122"/>
              </a:rPr>
              <a:t>assessment</a:t>
            </a:r>
          </a:p>
        </p:txBody>
      </p:sp>
      <p:cxnSp>
        <p:nvCxnSpPr>
          <p:cNvPr id="17" name="Straight Arrow Connector 14"/>
          <p:cNvCxnSpPr/>
          <p:nvPr/>
        </p:nvCxnSpPr>
        <p:spPr>
          <a:xfrm>
            <a:off x="3548508" y="2374146"/>
            <a:ext cx="513507" cy="0"/>
          </a:xfrm>
          <a:prstGeom prst="straightConnector1">
            <a:avLst/>
          </a:prstGeom>
          <a:noFill/>
          <a:ln w="63500" cap="flat" cmpd="sng" algn="ctr">
            <a:solidFill>
              <a:srgbClr val="002060"/>
            </a:solidFill>
            <a:prstDash val="solid"/>
            <a:miter lim="800000"/>
            <a:tailEnd type="arrow"/>
          </a:ln>
          <a:effectLst/>
        </p:spPr>
      </p:cxnSp>
      <p:cxnSp>
        <p:nvCxnSpPr>
          <p:cNvPr id="18" name="Straight Arrow Connector 20"/>
          <p:cNvCxnSpPr>
            <a:stCxn id="10" idx="3"/>
          </p:cNvCxnSpPr>
          <p:nvPr/>
        </p:nvCxnSpPr>
        <p:spPr>
          <a:xfrm>
            <a:off x="3518741" y="3989683"/>
            <a:ext cx="543275" cy="0"/>
          </a:xfrm>
          <a:prstGeom prst="straightConnector1">
            <a:avLst/>
          </a:prstGeom>
          <a:noFill/>
          <a:ln w="63500" cap="flat" cmpd="sng" algn="ctr">
            <a:solidFill>
              <a:srgbClr val="5B9BD5"/>
            </a:solidFill>
            <a:prstDash val="solid"/>
            <a:miter lim="800000"/>
            <a:tailEnd type="arrow"/>
          </a:ln>
          <a:effectLst/>
        </p:spPr>
      </p:cxnSp>
      <p:cxnSp>
        <p:nvCxnSpPr>
          <p:cNvPr id="19" name="Straight Arrow Connector 22"/>
          <p:cNvCxnSpPr>
            <a:stCxn id="11" idx="3"/>
          </p:cNvCxnSpPr>
          <p:nvPr/>
        </p:nvCxnSpPr>
        <p:spPr>
          <a:xfrm>
            <a:off x="3518741" y="5473118"/>
            <a:ext cx="543275" cy="1"/>
          </a:xfrm>
          <a:prstGeom prst="straightConnector1">
            <a:avLst/>
          </a:prstGeom>
          <a:noFill/>
          <a:ln w="63500" cap="flat" cmpd="sng" algn="ctr">
            <a:solidFill>
              <a:srgbClr val="ED7D31"/>
            </a:solidFill>
            <a:prstDash val="solid"/>
            <a:miter lim="800000"/>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175" y="1921423"/>
            <a:ext cx="8329960" cy="3513657"/>
          </a:xfrm>
        </p:spPr>
        <p:txBody>
          <a:bodyPr/>
          <a:lstStyle/>
          <a:p>
            <a:pPr marL="0" indent="0" defTabSz="684530" eaLnBrk="1" hangingPunct="1">
              <a:lnSpc>
                <a:spcPts val="2625"/>
              </a:lnSpc>
              <a:spcBef>
                <a:spcPts val="450"/>
              </a:spcBef>
              <a:buClr>
                <a:srgbClr val="C00000"/>
              </a:buClr>
              <a:buNone/>
            </a:pPr>
            <a:endParaRPr lang="zh-CN" altLang="en-US" sz="2100" kern="1200" dirty="0">
              <a:latin typeface="微软雅黑" panose="020B0503020204020204" charset="-122"/>
              <a:ea typeface="微软雅黑" panose="020B0503020204020204" charset="-122"/>
            </a:endParaRPr>
          </a:p>
          <a:p>
            <a:pPr marL="0" indent="0">
              <a:buNone/>
            </a:pPr>
            <a:endParaRPr lang="zh-CN" altLang="en-US" sz="2100" dirty="0">
              <a:latin typeface="微软雅黑" panose="020B0503020204020204" charset="-122"/>
              <a:ea typeface="微软雅黑" panose="020B0503020204020204" charset="-122"/>
            </a:endParaRPr>
          </a:p>
          <a:p>
            <a:endParaRPr lang="zh-CN" altLang="en-US" sz="2100" dirty="0">
              <a:latin typeface="微软雅黑" panose="020B0503020204020204" charset="-122"/>
              <a:ea typeface="微软雅黑" panose="020B0503020204020204" charset="-122"/>
            </a:endParaRPr>
          </a:p>
        </p:txBody>
      </p:sp>
      <p:sp>
        <p:nvSpPr>
          <p:cNvPr id="12291" name="Title 2"/>
          <p:cNvSpPr>
            <a:spLocks noGrp="1"/>
          </p:cNvSpPr>
          <p:nvPr>
            <p:ph type="title"/>
          </p:nvPr>
        </p:nvSpPr>
        <p:spPr>
          <a:xfrm>
            <a:off x="326174" y="994174"/>
            <a:ext cx="7551002" cy="594122"/>
          </a:xfrm>
        </p:spPr>
        <p:txBody>
          <a:bodyPr>
            <a:normAutofit/>
          </a:bodyPr>
          <a:lstStyle/>
          <a:p>
            <a:r>
              <a:rPr lang="zh-CN" altLang="en-US" sz="2800" b="1" dirty="0">
                <a:solidFill>
                  <a:srgbClr val="0000FF"/>
                </a:solidFill>
                <a:latin typeface="隶书" panose="02010509060101010101" pitchFamily="49" charset="-122"/>
                <a:ea typeface="隶书" panose="02010509060101010101" pitchFamily="49" charset="-122"/>
                <a:cs typeface="+mn-cs"/>
              </a:rPr>
              <a:t>租赁负债：初始计量：何谓“合理确信”</a:t>
            </a: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93</a:t>
            </a:fld>
            <a:endParaRPr lang="en-GB" altLang="en-US">
              <a:solidFill>
                <a:srgbClr val="FFFFFF"/>
              </a:solidFill>
            </a:endParaRPr>
          </a:p>
        </p:txBody>
      </p:sp>
      <p:sp>
        <p:nvSpPr>
          <p:cNvPr id="7" name="竖排文字占位符 2"/>
          <p:cNvSpPr txBox="1"/>
          <p:nvPr/>
        </p:nvSpPr>
        <p:spPr>
          <a:xfrm>
            <a:off x="465495" y="1797248"/>
            <a:ext cx="7886700" cy="3263504"/>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750"/>
              </a:spcBef>
              <a:spcAft>
                <a:spcPts val="0"/>
              </a:spcAft>
              <a:defRPr/>
            </a:pPr>
            <a:r>
              <a:rPr kumimoji="0" lang="zh-CN" altLang="en-US" sz="2100" b="1" dirty="0">
                <a:solidFill>
                  <a:sysClr val="windowText" lastClr="000000"/>
                </a:solidFill>
                <a:latin typeface="微软雅黑" panose="020B0503020204020204" charset="-122"/>
                <a:ea typeface="微软雅黑" panose="020B0503020204020204" charset="-122"/>
                <a:cs typeface="Arial" panose="020B0604020202020204" pitchFamily="34" charset="0"/>
              </a:rPr>
              <a:t>是否存在租更长时间的经济刺激因素</a:t>
            </a:r>
            <a:endParaRPr kumimoji="0" lang="en-GB" altLang="zh-CN" sz="2100" b="1" dirty="0">
              <a:solidFill>
                <a:sysClr val="windowText" lastClr="000000"/>
              </a:solidFill>
              <a:latin typeface="微软雅黑" panose="020B0503020204020204" charset="-122"/>
              <a:ea typeface="微软雅黑" panose="020B0503020204020204" charset="-122"/>
              <a:cs typeface="Arial" panose="020B0604020202020204" pitchFamily="34" charset="0"/>
            </a:endParaRPr>
          </a:p>
          <a:p>
            <a:pPr marL="628650" lvl="1" indent="-285750" defTabSz="685800" fontAlgn="auto">
              <a:spcBef>
                <a:spcPts val="375"/>
              </a:spcBef>
              <a:spcAft>
                <a:spcPts val="600"/>
              </a:spcAft>
              <a:buClr>
                <a:srgbClr val="E7E6E6"/>
              </a:buClr>
              <a:defRPr/>
            </a:pPr>
            <a:r>
              <a:rPr kumimoji="0" lang="zh-CN" altLang="en-US" sz="1800" b="1" dirty="0">
                <a:solidFill>
                  <a:sysClr val="windowText" lastClr="000000"/>
                </a:solidFill>
                <a:latin typeface="微软雅黑" panose="020B0503020204020204" charset="-122"/>
                <a:ea typeface="微软雅黑" panose="020B0503020204020204" charset="-122"/>
              </a:rPr>
              <a:t>租赁条款较市场优越</a:t>
            </a:r>
            <a:endParaRPr kumimoji="0" lang="en-GB" altLang="zh-CN" sz="1800" b="1" dirty="0">
              <a:solidFill>
                <a:sysClr val="windowText" lastClr="000000"/>
              </a:solidFill>
              <a:latin typeface="微软雅黑" panose="020B0503020204020204" charset="-122"/>
              <a:ea typeface="微软雅黑" panose="020B0503020204020204" charset="-122"/>
            </a:endParaRPr>
          </a:p>
          <a:p>
            <a:pPr marL="628650" lvl="1" indent="-285750" defTabSz="685800" fontAlgn="auto">
              <a:spcBef>
                <a:spcPts val="375"/>
              </a:spcBef>
              <a:spcAft>
                <a:spcPts val="600"/>
              </a:spcAft>
              <a:buClr>
                <a:srgbClr val="E7E6E6"/>
              </a:buClr>
              <a:defRPr/>
            </a:pPr>
            <a:r>
              <a:rPr kumimoji="0" lang="zh-CN" altLang="en-US" sz="1800" b="1" dirty="0">
                <a:solidFill>
                  <a:sysClr val="windowText" lastClr="000000"/>
                </a:solidFill>
                <a:latin typeface="微软雅黑" panose="020B0503020204020204" charset="-122"/>
                <a:ea typeface="微软雅黑" panose="020B0503020204020204" charset="-122"/>
              </a:rPr>
              <a:t>重大的租赁资产改良工程</a:t>
            </a:r>
            <a:endParaRPr kumimoji="0" lang="en-GB" altLang="zh-CN" sz="1800" b="1" dirty="0">
              <a:solidFill>
                <a:sysClr val="windowText" lastClr="000000"/>
              </a:solidFill>
              <a:latin typeface="微软雅黑" panose="020B0503020204020204" charset="-122"/>
              <a:ea typeface="微软雅黑" panose="020B0503020204020204" charset="-122"/>
            </a:endParaRPr>
          </a:p>
          <a:p>
            <a:pPr marL="628650" lvl="1" indent="-285750" defTabSz="685800" fontAlgn="auto">
              <a:spcBef>
                <a:spcPts val="375"/>
              </a:spcBef>
              <a:spcAft>
                <a:spcPts val="600"/>
              </a:spcAft>
              <a:buClr>
                <a:srgbClr val="E7E6E6"/>
              </a:buClr>
              <a:defRPr/>
            </a:pPr>
            <a:r>
              <a:rPr kumimoji="0" lang="zh-CN" altLang="en-US" sz="1800" b="1" dirty="0">
                <a:solidFill>
                  <a:sysClr val="windowText" lastClr="000000"/>
                </a:solidFill>
                <a:latin typeface="微软雅黑" panose="020B0503020204020204" charset="-122"/>
                <a:ea typeface="微软雅黑" panose="020B0503020204020204" charset="-122"/>
              </a:rPr>
              <a:t>终约或重安置成本</a:t>
            </a:r>
            <a:endParaRPr kumimoji="0" lang="en-GB" altLang="zh-CN" sz="1800" b="1" dirty="0">
              <a:solidFill>
                <a:sysClr val="windowText" lastClr="000000"/>
              </a:solidFill>
              <a:latin typeface="微软雅黑" panose="020B0503020204020204" charset="-122"/>
              <a:ea typeface="微软雅黑" panose="020B0503020204020204" charset="-122"/>
            </a:endParaRPr>
          </a:p>
          <a:p>
            <a:pPr marL="628650" lvl="1" indent="-285750" defTabSz="685800" fontAlgn="auto">
              <a:spcBef>
                <a:spcPts val="375"/>
              </a:spcBef>
              <a:spcAft>
                <a:spcPts val="600"/>
              </a:spcAft>
              <a:buClr>
                <a:srgbClr val="E7E6E6"/>
              </a:buClr>
              <a:defRPr/>
            </a:pPr>
            <a:r>
              <a:rPr kumimoji="0" lang="zh-CN" altLang="en-US" sz="1800" b="1" dirty="0">
                <a:solidFill>
                  <a:sysClr val="windowText" lastClr="000000"/>
                </a:solidFill>
                <a:latin typeface="微软雅黑" panose="020B0503020204020204" charset="-122"/>
                <a:ea typeface="微软雅黑" panose="020B0503020204020204" charset="-122"/>
              </a:rPr>
              <a:t>专门资产或缺乏替代资产</a:t>
            </a:r>
            <a:endParaRPr kumimoji="0" lang="en-US" altLang="zh-CN" sz="1800" b="1" dirty="0">
              <a:solidFill>
                <a:sysClr val="windowText" lastClr="000000"/>
              </a:solidFill>
              <a:latin typeface="微软雅黑" panose="020B0503020204020204" charset="-122"/>
              <a:ea typeface="微软雅黑" panose="020B0503020204020204" charset="-122"/>
            </a:endParaRPr>
          </a:p>
          <a:p>
            <a:pPr marL="285750" indent="-285750" defTabSz="685800" fontAlgn="auto">
              <a:spcBef>
                <a:spcPts val="750"/>
              </a:spcBef>
              <a:spcAft>
                <a:spcPts val="600"/>
              </a:spcAft>
              <a:buClr>
                <a:srgbClr val="E7E6E6"/>
              </a:buClr>
              <a:defRPr/>
            </a:pPr>
            <a:r>
              <a:rPr kumimoji="0" lang="zh-CN" altLang="en-US" sz="2100" b="1" dirty="0">
                <a:solidFill>
                  <a:sysClr val="windowText" lastClr="000000"/>
                </a:solidFill>
                <a:latin typeface="微软雅黑" panose="020B0503020204020204" charset="-122"/>
                <a:ea typeface="微软雅黑" panose="020B0503020204020204" charset="-122"/>
              </a:rPr>
              <a:t>其他因素</a:t>
            </a:r>
            <a:endParaRPr kumimoji="0" lang="en-US" altLang="zh-CN" sz="2100" b="1" dirty="0">
              <a:solidFill>
                <a:sysClr val="windowText" lastClr="000000"/>
              </a:solidFill>
              <a:latin typeface="微软雅黑" panose="020B0503020204020204" charset="-122"/>
              <a:ea typeface="微软雅黑" panose="020B0503020204020204" charset="-122"/>
            </a:endParaRPr>
          </a:p>
          <a:p>
            <a:pPr marL="628650" lvl="1" indent="-285750" defTabSz="685800" fontAlgn="auto">
              <a:spcBef>
                <a:spcPts val="375"/>
              </a:spcBef>
              <a:spcAft>
                <a:spcPts val="600"/>
              </a:spcAft>
              <a:buClr>
                <a:srgbClr val="E7E6E6"/>
              </a:buClr>
              <a:defRPr/>
            </a:pPr>
            <a:r>
              <a:rPr kumimoji="0" lang="zh-CN" altLang="en-US" sz="1800" b="1" dirty="0">
                <a:solidFill>
                  <a:sysClr val="windowText" lastClr="000000"/>
                </a:solidFill>
                <a:latin typeface="微软雅黑" panose="020B0503020204020204" charset="-122"/>
                <a:ea typeface="微软雅黑" panose="020B0503020204020204" charset="-122"/>
              </a:rPr>
              <a:t>过往的经验</a:t>
            </a:r>
            <a:endParaRPr kumimoji="0" lang="en-US" altLang="zh-CN" sz="1800" b="1" dirty="0">
              <a:solidFill>
                <a:sysClr val="windowText" lastClr="000000"/>
              </a:solidFill>
              <a:latin typeface="微软雅黑" panose="020B0503020204020204" charset="-122"/>
              <a:ea typeface="微软雅黑" panose="020B0503020204020204" charset="-122"/>
            </a:endParaRPr>
          </a:p>
          <a:p>
            <a:pPr marL="628650" lvl="1" indent="-285750" defTabSz="685800" fontAlgn="auto">
              <a:spcBef>
                <a:spcPts val="375"/>
              </a:spcBef>
              <a:spcAft>
                <a:spcPts val="600"/>
              </a:spcAft>
              <a:buClr>
                <a:srgbClr val="E7E6E6"/>
              </a:buClr>
              <a:defRPr/>
            </a:pPr>
            <a:r>
              <a:rPr kumimoji="0" lang="zh-CN" altLang="en-US" sz="1800" b="1" dirty="0">
                <a:solidFill>
                  <a:sysClr val="windowText" lastClr="000000"/>
                </a:solidFill>
                <a:latin typeface="微软雅黑" panose="020B0503020204020204" charset="-122"/>
                <a:ea typeface="微软雅黑" panose="020B0503020204020204" charset="-122"/>
              </a:rPr>
              <a:t>不可撤消租期的长度</a:t>
            </a:r>
            <a:endParaRPr kumimoji="0" lang="en-US" altLang="zh-CN" sz="1800" b="1" dirty="0">
              <a:solidFill>
                <a:sysClr val="windowText" lastClr="000000"/>
              </a:solidFill>
              <a:latin typeface="微软雅黑" panose="020B0503020204020204" charset="-122"/>
              <a:ea typeface="微软雅黑" panose="020B0503020204020204" charset="-122"/>
            </a:endParaRPr>
          </a:p>
          <a:p>
            <a:pPr marL="628650" lvl="1" indent="-285750" defTabSz="685800" fontAlgn="auto">
              <a:spcBef>
                <a:spcPts val="375"/>
              </a:spcBef>
              <a:spcAft>
                <a:spcPts val="600"/>
              </a:spcAft>
              <a:buClr>
                <a:srgbClr val="E7E6E6"/>
              </a:buClr>
              <a:defRPr/>
            </a:pPr>
            <a:r>
              <a:rPr kumimoji="0" lang="zh-CN" altLang="en-US" sz="1800" b="1" dirty="0">
                <a:solidFill>
                  <a:sysClr val="windowText" lastClr="000000"/>
                </a:solidFill>
                <a:latin typeface="微软雅黑" panose="020B0503020204020204" charset="-122"/>
                <a:ea typeface="微软雅黑" panose="020B0503020204020204" charset="-122"/>
              </a:rPr>
              <a:t>和其他合约条款的关系</a:t>
            </a:r>
            <a:endParaRPr kumimoji="0" lang="en-US" altLang="zh-CN" sz="1800" b="1" dirty="0">
              <a:solidFill>
                <a:sysClr val="windowText" lastClr="000000"/>
              </a:solidFill>
              <a:latin typeface="微软雅黑" panose="020B0503020204020204" charset="-122"/>
              <a:ea typeface="微软雅黑" panose="020B0503020204020204" charset="-122"/>
            </a:endParaRPr>
          </a:p>
          <a:p>
            <a:pPr marL="628650" lvl="1" indent="-285750" defTabSz="685800" fontAlgn="auto">
              <a:spcBef>
                <a:spcPts val="375"/>
              </a:spcBef>
              <a:spcAft>
                <a:spcPts val="600"/>
              </a:spcAft>
              <a:buClr>
                <a:srgbClr val="E7E6E6"/>
              </a:buClr>
              <a:defRPr/>
            </a:pPr>
            <a:endParaRPr kumimoji="0" lang="en-US" altLang="zh-CN" sz="1800" b="1" dirty="0">
              <a:solidFill>
                <a:sysClr val="windowText" lastClr="000000"/>
              </a:solidFill>
              <a:latin typeface="微软雅黑" panose="020B0503020204020204" charset="-122"/>
              <a:ea typeface="微软雅黑" panose="020B0503020204020204" charset="-122"/>
            </a:endParaRPr>
          </a:p>
          <a:p>
            <a:pPr marL="628650" lvl="1" indent="-285750" defTabSz="685800" fontAlgn="auto">
              <a:spcBef>
                <a:spcPts val="375"/>
              </a:spcBef>
              <a:spcAft>
                <a:spcPts val="600"/>
              </a:spcAft>
              <a:buClr>
                <a:srgbClr val="E7E6E6"/>
              </a:buClr>
              <a:defRPr/>
            </a:pPr>
            <a:endParaRPr kumimoji="0" lang="en-US" altLang="zh-CN" sz="1800" b="1" dirty="0">
              <a:solidFill>
                <a:sysClr val="windowText" lastClr="000000"/>
              </a:solidFill>
              <a:latin typeface="微软雅黑" panose="020B0503020204020204" charset="-122"/>
              <a:ea typeface="微软雅黑" panose="020B0503020204020204" charset="-122"/>
            </a:endParaRPr>
          </a:p>
          <a:p>
            <a:pPr marL="628650" lvl="1" indent="-285750" defTabSz="685800" fontAlgn="auto">
              <a:spcBef>
                <a:spcPts val="375"/>
              </a:spcBef>
              <a:spcAft>
                <a:spcPts val="600"/>
              </a:spcAft>
              <a:buClr>
                <a:srgbClr val="E7E6E6"/>
              </a:buClr>
              <a:defRPr/>
            </a:pPr>
            <a:endParaRPr kumimoji="0" lang="en-US" altLang="zh-CN" sz="1800" b="1" dirty="0">
              <a:solidFill>
                <a:sysClr val="windowText" lastClr="000000"/>
              </a:solidFill>
              <a:latin typeface="微软雅黑" panose="020B0503020204020204" charset="-122"/>
              <a:ea typeface="微软雅黑" panose="020B0503020204020204" charset="-122"/>
            </a:endParaRPr>
          </a:p>
          <a:p>
            <a:pPr marL="628650" lvl="1" indent="-285750" defTabSz="685800" fontAlgn="auto">
              <a:spcBef>
                <a:spcPts val="375"/>
              </a:spcBef>
              <a:spcAft>
                <a:spcPts val="600"/>
              </a:spcAft>
              <a:buClr>
                <a:srgbClr val="E7E6E6"/>
              </a:buClr>
              <a:defRPr/>
            </a:pPr>
            <a:endParaRPr kumimoji="0" lang="en-US" altLang="zh-CN" sz="1800" b="1" dirty="0">
              <a:solidFill>
                <a:sysClr val="windowText" lastClr="000000"/>
              </a:solidFill>
              <a:latin typeface="微软雅黑" panose="020B0503020204020204" charset="-122"/>
              <a:ea typeface="微软雅黑" panose="020B0503020204020204" charset="-122"/>
            </a:endParaRPr>
          </a:p>
          <a:p>
            <a:pPr marL="628650" lvl="1" indent="-285750" defTabSz="685800" fontAlgn="auto">
              <a:spcBef>
                <a:spcPts val="375"/>
              </a:spcBef>
              <a:spcAft>
                <a:spcPts val="600"/>
              </a:spcAft>
              <a:buClr>
                <a:srgbClr val="E7E6E6"/>
              </a:buClr>
              <a:defRPr/>
            </a:pPr>
            <a:endParaRPr kumimoji="0" lang="zh-CN" altLang="en-US" sz="2700" b="1" dirty="0">
              <a:solidFill>
                <a:sysClr val="windowText" lastClr="00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175" y="1921423"/>
            <a:ext cx="8329960" cy="3513657"/>
          </a:xfrm>
        </p:spPr>
        <p:txBody>
          <a:bodyPr/>
          <a:lstStyle/>
          <a:p>
            <a:pPr marL="171450" indent="-171450" eaLnBrk="1" fontAlgn="auto" hangingPunct="1">
              <a:lnSpc>
                <a:spcPct val="90000"/>
              </a:lnSpc>
              <a:spcBef>
                <a:spcPts val="750"/>
              </a:spcBef>
              <a:spcAft>
                <a:spcPts val="0"/>
              </a:spcAft>
              <a:buClrTx/>
              <a:buFont typeface="Arial" panose="020B0604020202020204" pitchFamily="34" charset="0"/>
              <a:buChar char="•"/>
            </a:pPr>
            <a:r>
              <a:rPr lang="zh-CN" altLang="en-US" sz="2100" b="1" kern="1200" dirty="0">
                <a:solidFill>
                  <a:prstClr val="black"/>
                </a:solidFill>
                <a:latin typeface="微软雅黑" panose="020B0503020204020204" charset="-122"/>
                <a:ea typeface="微软雅黑" panose="020B0503020204020204" charset="-122"/>
              </a:rPr>
              <a:t>在租赁开始日，承租人应评估是否合理确定行使选择权</a:t>
            </a:r>
            <a:endParaRPr lang="en-US" altLang="zh-CN" sz="2100" b="1" kern="1200" dirty="0">
              <a:solidFill>
                <a:prstClr val="black"/>
              </a:solidFill>
              <a:latin typeface="微软雅黑" panose="020B0503020204020204" charset="-122"/>
              <a:ea typeface="微软雅黑" panose="020B0503020204020204" charset="-122"/>
            </a:endParaRPr>
          </a:p>
          <a:p>
            <a:pPr marL="171450" indent="-171450" eaLnBrk="1" fontAlgn="auto" hangingPunct="1">
              <a:lnSpc>
                <a:spcPct val="90000"/>
              </a:lnSpc>
              <a:spcBef>
                <a:spcPts val="750"/>
              </a:spcBef>
              <a:spcAft>
                <a:spcPts val="0"/>
              </a:spcAft>
              <a:buClrTx/>
              <a:buFont typeface="Arial" panose="020B0604020202020204" pitchFamily="34" charset="0"/>
              <a:buChar char="•"/>
            </a:pPr>
            <a:r>
              <a:rPr lang="zh-CN" altLang="en-US" sz="2100" b="1" kern="1200" dirty="0">
                <a:solidFill>
                  <a:prstClr val="black"/>
                </a:solidFill>
                <a:latin typeface="微软雅黑" panose="020B0503020204020204" charset="-122"/>
                <a:ea typeface="微软雅黑" panose="020B0503020204020204" charset="-122"/>
              </a:rPr>
              <a:t>评估时，承租人应考虑对其行使或不行使选择权产生经济激励的所有相关事实和情况</a:t>
            </a:r>
            <a:endParaRPr lang="en-US" altLang="zh-CN" sz="2100" b="1" kern="1200" dirty="0">
              <a:solidFill>
                <a:prstClr val="black"/>
              </a:solidFill>
              <a:latin typeface="微软雅黑" panose="020B0503020204020204" charset="-122"/>
              <a:ea typeface="微软雅黑" panose="020B0503020204020204" charset="-122"/>
            </a:endParaRPr>
          </a:p>
          <a:p>
            <a:pPr marL="171450" indent="-171450" eaLnBrk="1" fontAlgn="auto" hangingPunct="1">
              <a:lnSpc>
                <a:spcPct val="90000"/>
              </a:lnSpc>
              <a:spcBef>
                <a:spcPts val="750"/>
              </a:spcBef>
              <a:spcAft>
                <a:spcPts val="0"/>
              </a:spcAft>
              <a:buClrTx/>
              <a:buFont typeface="Arial" panose="020B0604020202020204" pitchFamily="34" charset="0"/>
              <a:buChar char="•"/>
            </a:pPr>
            <a:r>
              <a:rPr lang="zh-CN" altLang="en-US" sz="2100" b="1" kern="1200" dirty="0">
                <a:solidFill>
                  <a:prstClr val="black"/>
                </a:solidFill>
                <a:latin typeface="微软雅黑" panose="020B0503020204020204" charset="-122"/>
                <a:ea typeface="微软雅黑" panose="020B0503020204020204" charset="-122"/>
              </a:rPr>
              <a:t>如承租人合理确定将行使选择权，则租赁付款额中应包括行使选择权的调整，如租赁期，行权价格</a:t>
            </a:r>
          </a:p>
        </p:txBody>
      </p:sp>
      <p:sp>
        <p:nvSpPr>
          <p:cNvPr id="12291" name="Title 2"/>
          <p:cNvSpPr>
            <a:spLocks noGrp="1"/>
          </p:cNvSpPr>
          <p:nvPr>
            <p:ph type="title"/>
          </p:nvPr>
        </p:nvSpPr>
        <p:spPr>
          <a:xfrm>
            <a:off x="326174" y="994174"/>
            <a:ext cx="7551002" cy="594122"/>
          </a:xfrm>
        </p:spPr>
        <p:txBody>
          <a:bodyPr>
            <a:normAutofit/>
          </a:bodyPr>
          <a:lstStyle/>
          <a:p>
            <a:r>
              <a:rPr lang="zh-CN" altLang="en-US" sz="2800" b="1" dirty="0">
                <a:solidFill>
                  <a:srgbClr val="0000FF"/>
                </a:solidFill>
                <a:latin typeface="隶书" panose="02010509060101010101" pitchFamily="49" charset="-122"/>
                <a:ea typeface="隶书" panose="02010509060101010101" pitchFamily="49" charset="-122"/>
                <a:cs typeface="+mn-cs"/>
              </a:rPr>
              <a:t>购买</a:t>
            </a:r>
            <a:r>
              <a:rPr lang="en-US" altLang="zh-CN" sz="2800" b="1" dirty="0">
                <a:solidFill>
                  <a:srgbClr val="0000FF"/>
                </a:solidFill>
                <a:latin typeface="隶书" panose="02010509060101010101" pitchFamily="49" charset="-122"/>
                <a:ea typeface="隶书" panose="02010509060101010101" pitchFamily="49" charset="-122"/>
                <a:cs typeface="+mn-cs"/>
              </a:rPr>
              <a:t>/</a:t>
            </a:r>
            <a:r>
              <a:rPr lang="zh-CN" altLang="en-US" sz="2800" b="1" dirty="0">
                <a:solidFill>
                  <a:srgbClr val="0000FF"/>
                </a:solidFill>
                <a:latin typeface="隶书" panose="02010509060101010101" pitchFamily="49" charset="-122"/>
                <a:ea typeface="隶书" panose="02010509060101010101" pitchFamily="49" charset="-122"/>
                <a:cs typeface="+mn-cs"/>
              </a:rPr>
              <a:t>终止租赁选择权价值</a:t>
            </a:r>
            <a:endParaRPr lang="en-GB" altLang="en-US" sz="2800" b="1" dirty="0">
              <a:solidFill>
                <a:srgbClr val="0000FF"/>
              </a:solidFill>
              <a:latin typeface="隶书" panose="02010509060101010101" pitchFamily="49" charset="-122"/>
              <a:ea typeface="隶书" panose="020105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94</a:t>
            </a:fld>
            <a:endParaRPr lang="en-GB" altLang="en-US">
              <a:solidFill>
                <a:srgbClr val="FFFFFF"/>
              </a:solidFill>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174" y="1841558"/>
            <a:ext cx="8710321" cy="3513657"/>
          </a:xfrm>
        </p:spPr>
        <p:txBody>
          <a:bodyPr/>
          <a:lstStyle/>
          <a:p>
            <a:pPr marL="171450" indent="-171450" eaLnBrk="1" fontAlgn="auto" hangingPunct="1">
              <a:lnSpc>
                <a:spcPct val="90000"/>
              </a:lnSpc>
              <a:spcBef>
                <a:spcPts val="750"/>
              </a:spcBef>
              <a:spcAft>
                <a:spcPts val="0"/>
              </a:spcAft>
              <a:buClrTx/>
              <a:buFont typeface="Arial" panose="020B0604020202020204" pitchFamily="34" charset="0"/>
              <a:buChar char="•"/>
            </a:pPr>
            <a:r>
              <a:rPr lang="zh-CN" altLang="en-US" sz="2100" b="1" kern="1200" dirty="0">
                <a:solidFill>
                  <a:prstClr val="black"/>
                </a:solidFill>
                <a:latin typeface="微软雅黑" panose="020B0503020204020204" charset="-122"/>
                <a:ea typeface="微软雅黑" panose="020B0503020204020204" charset="-122"/>
                <a:cs typeface="Arial" panose="020B0604020202020204" pitchFamily="34" charset="0"/>
              </a:rPr>
              <a:t>包括与指数或比率挂钩的变动租金</a:t>
            </a:r>
            <a:endParaRPr lang="en-US" altLang="zh-CN" sz="2100" b="1" kern="1200" dirty="0">
              <a:solidFill>
                <a:prstClr val="black"/>
              </a:solidFill>
              <a:latin typeface="微软雅黑" panose="020B0503020204020204" charset="-122"/>
              <a:ea typeface="微软雅黑" panose="020B0503020204020204" charset="-122"/>
              <a:cs typeface="Arial" panose="020B0604020202020204" pitchFamily="34" charset="0"/>
            </a:endParaRPr>
          </a:p>
          <a:p>
            <a:pPr marL="628650" lvl="1" eaLnBrk="1" fontAlgn="auto" hangingPunct="1">
              <a:lnSpc>
                <a:spcPct val="90000"/>
              </a:lnSpc>
              <a:spcBef>
                <a:spcPts val="375"/>
              </a:spcBef>
              <a:spcAft>
                <a:spcPts val="600"/>
              </a:spcAft>
              <a:buClr>
                <a:srgbClr val="5B9BD5"/>
              </a:buClr>
              <a:buFont typeface="Arial" panose="020B0604020202020204" pitchFamily="34" charset="0"/>
              <a:buChar char="•"/>
            </a:pPr>
            <a:r>
              <a:rPr lang="zh-CN" altLang="en-US" sz="1800" b="1" kern="1200" dirty="0">
                <a:solidFill>
                  <a:prstClr val="black"/>
                </a:solidFill>
                <a:latin typeface="微软雅黑" panose="020B0503020204020204" charset="-122"/>
                <a:ea typeface="微软雅黑" panose="020B0503020204020204" charset="-122"/>
                <a:cs typeface="+mn-cs"/>
              </a:rPr>
              <a:t>消费者物价指数</a:t>
            </a:r>
            <a:endParaRPr lang="en-GB" altLang="zh-CN" sz="1800" b="1" kern="1200" dirty="0">
              <a:solidFill>
                <a:prstClr val="black"/>
              </a:solidFill>
              <a:latin typeface="微软雅黑" panose="020B0503020204020204" charset="-122"/>
              <a:ea typeface="微软雅黑" panose="020B0503020204020204" charset="-122"/>
              <a:cs typeface="+mn-cs"/>
            </a:endParaRPr>
          </a:p>
          <a:p>
            <a:pPr marL="628650" lvl="1" eaLnBrk="1" fontAlgn="auto" hangingPunct="1">
              <a:lnSpc>
                <a:spcPct val="90000"/>
              </a:lnSpc>
              <a:spcBef>
                <a:spcPts val="375"/>
              </a:spcBef>
              <a:spcAft>
                <a:spcPts val="600"/>
              </a:spcAft>
              <a:buClr>
                <a:srgbClr val="5B9BD5"/>
              </a:buClr>
              <a:buFont typeface="Arial" panose="020B0604020202020204" pitchFamily="34" charset="0"/>
              <a:buChar char="•"/>
            </a:pPr>
            <a:r>
              <a:rPr lang="zh-CN" altLang="en-US" sz="1800" b="1" kern="1200" dirty="0">
                <a:solidFill>
                  <a:prstClr val="black"/>
                </a:solidFill>
                <a:latin typeface="微软雅黑" panose="020B0503020204020204" charset="-122"/>
                <a:ea typeface="微软雅黑" panose="020B0503020204020204" charset="-122"/>
                <a:cs typeface="+mn-cs"/>
              </a:rPr>
              <a:t>基准利率</a:t>
            </a:r>
            <a:endParaRPr lang="en-US" altLang="zh-CN" sz="1800" b="1" kern="1200" dirty="0">
              <a:solidFill>
                <a:prstClr val="black"/>
              </a:solidFill>
              <a:latin typeface="微软雅黑" panose="020B0503020204020204" charset="-122"/>
              <a:ea typeface="微软雅黑" panose="020B0503020204020204" charset="-122"/>
              <a:cs typeface="+mn-cs"/>
            </a:endParaRPr>
          </a:p>
          <a:p>
            <a:pPr marL="628650" lvl="1" eaLnBrk="1" fontAlgn="auto" hangingPunct="1">
              <a:lnSpc>
                <a:spcPct val="90000"/>
              </a:lnSpc>
              <a:spcBef>
                <a:spcPts val="375"/>
              </a:spcBef>
              <a:spcAft>
                <a:spcPts val="600"/>
              </a:spcAft>
              <a:buClr>
                <a:srgbClr val="5B9BD5"/>
              </a:buClr>
              <a:buFont typeface="Arial" panose="020B0604020202020204" pitchFamily="34" charset="0"/>
              <a:buChar char="•"/>
            </a:pPr>
            <a:r>
              <a:rPr lang="zh-CN" altLang="en-US" sz="1800" b="1" kern="1200" dirty="0">
                <a:solidFill>
                  <a:prstClr val="black"/>
                </a:solidFill>
                <a:latin typeface="微软雅黑" panose="020B0503020204020204" charset="-122"/>
                <a:ea typeface="微软雅黑" panose="020B0503020204020204" charset="-122"/>
                <a:cs typeface="+mn-cs"/>
              </a:rPr>
              <a:t>随市场租金变动率而变动的租金</a:t>
            </a:r>
            <a:endParaRPr lang="en-GB" altLang="zh-CN" sz="1800" b="1" i="1" kern="1200" dirty="0">
              <a:solidFill>
                <a:srgbClr val="5B9BD5"/>
              </a:solidFill>
              <a:latin typeface="微软雅黑" panose="020B0503020204020204" charset="-122"/>
              <a:ea typeface="微软雅黑" panose="020B0503020204020204" charset="-122"/>
              <a:cs typeface="+mn-cs"/>
            </a:endParaRPr>
          </a:p>
          <a:p>
            <a:pPr marL="285750" indent="-285750" eaLnBrk="1" fontAlgn="auto" hangingPunct="1">
              <a:lnSpc>
                <a:spcPct val="90000"/>
              </a:lnSpc>
              <a:spcBef>
                <a:spcPts val="750"/>
              </a:spcBef>
              <a:spcAft>
                <a:spcPts val="600"/>
              </a:spcAft>
              <a:buClr>
                <a:srgbClr val="E7E6E6"/>
              </a:buClr>
              <a:buFont typeface="Arial" panose="020B0604020202020204" pitchFamily="34" charset="0"/>
              <a:buChar char="•"/>
            </a:pPr>
            <a:r>
              <a:rPr lang="zh-CN" altLang="en-US" sz="2100" b="1" kern="1200" dirty="0">
                <a:solidFill>
                  <a:prstClr val="black"/>
                </a:solidFill>
                <a:latin typeface="微软雅黑" panose="020B0503020204020204" charset="-122"/>
                <a:ea typeface="微软雅黑" panose="020B0503020204020204" charset="-122"/>
                <a:cs typeface="Arial" panose="020B0604020202020204" pitchFamily="34" charset="0"/>
              </a:rPr>
              <a:t>初始时基于租赁起始日的指数或比率，不用预测它们以后会如何变化</a:t>
            </a:r>
            <a:endParaRPr lang="en-GB" altLang="zh-CN" sz="2100" b="1" kern="1200" dirty="0">
              <a:solidFill>
                <a:prstClr val="black"/>
              </a:solidFill>
              <a:latin typeface="微软雅黑" panose="020B0503020204020204" charset="-122"/>
              <a:ea typeface="微软雅黑" panose="020B0503020204020204" charset="-122"/>
              <a:cs typeface="Arial" panose="020B0604020202020204" pitchFamily="34" charset="0"/>
            </a:endParaRPr>
          </a:p>
          <a:p>
            <a:pPr marL="285750" indent="-285750" eaLnBrk="1" fontAlgn="auto" hangingPunct="1">
              <a:lnSpc>
                <a:spcPct val="90000"/>
              </a:lnSpc>
              <a:spcBef>
                <a:spcPts val="750"/>
              </a:spcBef>
              <a:spcAft>
                <a:spcPts val="600"/>
              </a:spcAft>
              <a:buClr>
                <a:srgbClr val="E7E6E6"/>
              </a:buClr>
              <a:buFont typeface="Arial" panose="020B0604020202020204" pitchFamily="34" charset="0"/>
              <a:buChar char="•"/>
            </a:pPr>
            <a:r>
              <a:rPr lang="zh-CN" altLang="en-US" sz="2100" b="1" kern="1200" dirty="0">
                <a:solidFill>
                  <a:prstClr val="black"/>
                </a:solidFill>
                <a:latin typeface="微软雅黑" panose="020B0503020204020204" charset="-122"/>
                <a:ea typeface="微软雅黑" panose="020B0503020204020204" charset="-122"/>
                <a:cs typeface="Arial" panose="020B0604020202020204" pitchFamily="34" charset="0"/>
              </a:rPr>
              <a:t>仅当现金流发生变化时，才重新计量。一般不改变折现率</a:t>
            </a:r>
            <a:endParaRPr lang="en-US" altLang="zh-CN" sz="2100" b="1" kern="1200" dirty="0">
              <a:solidFill>
                <a:prstClr val="black"/>
              </a:solidFill>
              <a:latin typeface="微软雅黑" panose="020B0503020204020204" charset="-122"/>
              <a:ea typeface="微软雅黑" panose="020B0503020204020204" charset="-122"/>
            </a:endParaRPr>
          </a:p>
          <a:p>
            <a:pPr marL="628650" lvl="1" eaLnBrk="1" fontAlgn="auto" hangingPunct="1">
              <a:lnSpc>
                <a:spcPct val="90000"/>
              </a:lnSpc>
              <a:spcBef>
                <a:spcPts val="375"/>
              </a:spcBef>
              <a:spcAft>
                <a:spcPts val="600"/>
              </a:spcAft>
              <a:buClr>
                <a:srgbClr val="E7E6E6"/>
              </a:buClr>
              <a:buFont typeface="Arial" panose="020B0604020202020204" pitchFamily="34" charset="0"/>
              <a:buChar char="•"/>
            </a:pPr>
            <a:endParaRPr lang="zh-CN" altLang="en-US" sz="2700" b="1" kern="1200" dirty="0">
              <a:solidFill>
                <a:prstClr val="black"/>
              </a:solidFill>
              <a:latin typeface="微软雅黑" panose="020B0503020204020204" charset="-122"/>
              <a:ea typeface="微软雅黑" panose="020B0503020204020204" charset="-122"/>
              <a:cs typeface="+mn-cs"/>
            </a:endParaRPr>
          </a:p>
        </p:txBody>
      </p:sp>
      <p:sp>
        <p:nvSpPr>
          <p:cNvPr id="12291" name="Title 2"/>
          <p:cNvSpPr>
            <a:spLocks noGrp="1"/>
          </p:cNvSpPr>
          <p:nvPr>
            <p:ph type="title"/>
          </p:nvPr>
        </p:nvSpPr>
        <p:spPr>
          <a:xfrm>
            <a:off x="326174" y="994174"/>
            <a:ext cx="7551002" cy="594122"/>
          </a:xfrm>
        </p:spPr>
        <p:txBody>
          <a:bodyPr>
            <a:normAutofit/>
          </a:bodyPr>
          <a:lstStyle/>
          <a:p>
            <a:r>
              <a:rPr lang="zh-CN" altLang="en-US" sz="2800" b="1" dirty="0">
                <a:solidFill>
                  <a:srgbClr val="0000FF"/>
                </a:solidFill>
                <a:latin typeface="隶书" panose="02010509060101010101" pitchFamily="49" charset="-122"/>
                <a:ea typeface="隶书" panose="02010509060101010101" pitchFamily="49" charset="-122"/>
                <a:cs typeface="+mn-cs"/>
              </a:rPr>
              <a:t>租赁负债：初始计量：变动租金</a:t>
            </a:r>
            <a:endParaRPr lang="en-GB" altLang="en-US" sz="2800" b="1" dirty="0">
              <a:solidFill>
                <a:srgbClr val="0000FF"/>
              </a:solidFill>
              <a:latin typeface="隶书" panose="02010509060101010101" pitchFamily="49" charset="-122"/>
              <a:ea typeface="隶书" panose="020105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95</a:t>
            </a:fld>
            <a:endParaRPr lang="en-GB" altLang="en-US">
              <a:solidFill>
                <a:srgbClr val="FFFFFF"/>
              </a:solidFill>
            </a:endParaRP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175" y="1921423"/>
            <a:ext cx="8364567" cy="3513657"/>
          </a:xfrm>
        </p:spPr>
        <p:txBody>
          <a:bodyPr/>
          <a:lstStyle/>
          <a:p>
            <a:pPr marL="171450" indent="-171450" eaLnBrk="1" fontAlgn="auto" hangingPunct="1">
              <a:lnSpc>
                <a:spcPct val="90000"/>
              </a:lnSpc>
              <a:spcBef>
                <a:spcPts val="750"/>
              </a:spcBef>
              <a:spcAft>
                <a:spcPts val="0"/>
              </a:spcAft>
              <a:buClrTx/>
              <a:buFont typeface="Arial" panose="020B0604020202020204" pitchFamily="34" charset="0"/>
              <a:buChar char="•"/>
            </a:pPr>
            <a:r>
              <a:rPr lang="zh-CN" altLang="en-US" sz="2100" b="1" kern="1200" dirty="0">
                <a:solidFill>
                  <a:prstClr val="black"/>
                </a:solidFill>
                <a:latin typeface="微软雅黑" panose="020B0503020204020204" charset="-122"/>
                <a:ea typeface="微软雅黑" panose="020B0503020204020204" charset="-122"/>
                <a:cs typeface="Arial" panose="020B0604020202020204" pitchFamily="34" charset="0"/>
              </a:rPr>
              <a:t>最低租金：实质上为固定租金</a:t>
            </a:r>
            <a:endParaRPr lang="en-US" altLang="zh-CN" sz="2100" b="1" kern="1200" dirty="0">
              <a:solidFill>
                <a:prstClr val="black"/>
              </a:solidFill>
              <a:latin typeface="微软雅黑" panose="020B0503020204020204" charset="-122"/>
              <a:ea typeface="微软雅黑" panose="020B0503020204020204" charset="-122"/>
              <a:cs typeface="Arial" panose="020B0604020202020204" pitchFamily="34" charset="0"/>
            </a:endParaRPr>
          </a:p>
          <a:p>
            <a:pPr marL="628650" lvl="1" eaLnBrk="1" fontAlgn="auto" hangingPunct="1">
              <a:lnSpc>
                <a:spcPct val="90000"/>
              </a:lnSpc>
              <a:spcBef>
                <a:spcPts val="375"/>
              </a:spcBef>
              <a:spcAft>
                <a:spcPts val="600"/>
              </a:spcAft>
              <a:buClr>
                <a:srgbClr val="5B9BD5"/>
              </a:buClr>
              <a:buFont typeface="Arial" panose="020B0604020202020204" pitchFamily="34" charset="0"/>
              <a:buChar char="•"/>
            </a:pPr>
            <a:r>
              <a:rPr lang="zh-CN" altLang="en-US" sz="1800" b="1" kern="1200" dirty="0">
                <a:solidFill>
                  <a:prstClr val="black"/>
                </a:solidFill>
                <a:latin typeface="微软雅黑" panose="020B0503020204020204" charset="-122"/>
                <a:ea typeface="微软雅黑" panose="020B0503020204020204" charset="-122"/>
                <a:cs typeface="+mn-cs"/>
              </a:rPr>
              <a:t>承租方销售收入低于某一金额时，租金为若干</a:t>
            </a:r>
            <a:endParaRPr lang="en-US" altLang="zh-CN" sz="1800" b="1" kern="1200" dirty="0">
              <a:solidFill>
                <a:prstClr val="black"/>
              </a:solidFill>
              <a:latin typeface="微软雅黑" panose="020B0503020204020204" charset="-122"/>
              <a:ea typeface="微软雅黑" panose="020B0503020204020204" charset="-122"/>
              <a:cs typeface="+mn-cs"/>
            </a:endParaRPr>
          </a:p>
          <a:p>
            <a:pPr marL="285750" indent="-285750" eaLnBrk="1" fontAlgn="auto" hangingPunct="1">
              <a:lnSpc>
                <a:spcPct val="90000"/>
              </a:lnSpc>
              <a:spcBef>
                <a:spcPts val="750"/>
              </a:spcBef>
              <a:spcAft>
                <a:spcPts val="600"/>
              </a:spcAft>
              <a:buClr>
                <a:srgbClr val="5B9BD5"/>
              </a:buClr>
              <a:buFont typeface="Arial" panose="020B0604020202020204" pitchFamily="34" charset="0"/>
              <a:buChar char="•"/>
            </a:pPr>
            <a:r>
              <a:rPr lang="zh-CN" altLang="en-US" sz="2100" b="1" kern="1200" dirty="0">
                <a:solidFill>
                  <a:prstClr val="black"/>
                </a:solidFill>
                <a:latin typeface="微软雅黑" panose="020B0503020204020204" charset="-122"/>
                <a:ea typeface="微软雅黑" panose="020B0503020204020204" charset="-122"/>
              </a:rPr>
              <a:t>纯变动的租金：不计入租赁负债，而在发生时进承租方的损益表</a:t>
            </a:r>
            <a:endParaRPr lang="en-US" altLang="zh-CN" sz="2100" b="1" kern="1200" dirty="0">
              <a:solidFill>
                <a:prstClr val="black"/>
              </a:solidFill>
              <a:latin typeface="微软雅黑" panose="020B0503020204020204" charset="-122"/>
              <a:ea typeface="微软雅黑" panose="020B0503020204020204" charset="-122"/>
            </a:endParaRPr>
          </a:p>
          <a:p>
            <a:pPr marL="628650" lvl="1" eaLnBrk="1" fontAlgn="auto" hangingPunct="1">
              <a:lnSpc>
                <a:spcPct val="90000"/>
              </a:lnSpc>
              <a:spcBef>
                <a:spcPts val="375"/>
              </a:spcBef>
              <a:spcAft>
                <a:spcPts val="600"/>
              </a:spcAft>
              <a:buClr>
                <a:srgbClr val="5B9BD5"/>
              </a:buClr>
              <a:buFont typeface="Arial" panose="020B0604020202020204" pitchFamily="34" charset="0"/>
              <a:buChar char="•"/>
            </a:pPr>
            <a:r>
              <a:rPr lang="zh-CN" altLang="en-US" sz="1800" b="1" kern="1200" dirty="0">
                <a:solidFill>
                  <a:prstClr val="black"/>
                </a:solidFill>
                <a:latin typeface="微软雅黑" panose="020B0503020204020204" charset="-122"/>
                <a:ea typeface="微软雅黑" panose="020B0503020204020204" charset="-122"/>
                <a:cs typeface="+mn-cs"/>
              </a:rPr>
              <a:t>如租金按承租方销售收入</a:t>
            </a:r>
            <a:r>
              <a:rPr lang="en-US" altLang="zh-CN" sz="1800" b="1" kern="1200" dirty="0">
                <a:solidFill>
                  <a:prstClr val="black"/>
                </a:solidFill>
                <a:latin typeface="微软雅黑" panose="020B0503020204020204" charset="-122"/>
                <a:ea typeface="微软雅黑" panose="020B0503020204020204" charset="-122"/>
                <a:cs typeface="+mn-cs"/>
              </a:rPr>
              <a:t>7%</a:t>
            </a:r>
            <a:r>
              <a:rPr lang="zh-CN" altLang="en-US" sz="1800" b="1" kern="1200" dirty="0">
                <a:solidFill>
                  <a:prstClr val="black"/>
                </a:solidFill>
                <a:latin typeface="微软雅黑" panose="020B0503020204020204" charset="-122"/>
                <a:ea typeface="微软雅黑" panose="020B0503020204020204" charset="-122"/>
                <a:cs typeface="+mn-cs"/>
              </a:rPr>
              <a:t>计</a:t>
            </a:r>
            <a:endParaRPr lang="en-GB" altLang="zh-CN" sz="1800" b="1" kern="1200" dirty="0">
              <a:solidFill>
                <a:prstClr val="black"/>
              </a:solidFill>
              <a:latin typeface="微软雅黑" panose="020B0503020204020204" charset="-122"/>
              <a:ea typeface="微软雅黑" panose="020B0503020204020204" charset="-122"/>
              <a:cs typeface="+mn-cs"/>
            </a:endParaRPr>
          </a:p>
          <a:p>
            <a:pPr marL="628650" lvl="1" eaLnBrk="1" fontAlgn="auto" hangingPunct="1">
              <a:lnSpc>
                <a:spcPct val="90000"/>
              </a:lnSpc>
              <a:spcBef>
                <a:spcPts val="375"/>
              </a:spcBef>
              <a:spcAft>
                <a:spcPts val="600"/>
              </a:spcAft>
              <a:buClr>
                <a:srgbClr val="E7E6E6"/>
              </a:buClr>
              <a:buFont typeface="Arial" panose="020B0604020202020204" pitchFamily="34" charset="0"/>
              <a:buChar char="•"/>
            </a:pPr>
            <a:endParaRPr lang="zh-CN" altLang="en-US" sz="2700" b="1" kern="1200" dirty="0">
              <a:solidFill>
                <a:prstClr val="black"/>
              </a:solidFill>
              <a:latin typeface="微软雅黑" panose="020B0503020204020204" charset="-122"/>
              <a:ea typeface="微软雅黑" panose="020B0503020204020204" charset="-122"/>
              <a:cs typeface="+mn-cs"/>
            </a:endParaRPr>
          </a:p>
        </p:txBody>
      </p:sp>
      <p:sp>
        <p:nvSpPr>
          <p:cNvPr id="12291" name="Title 2"/>
          <p:cNvSpPr>
            <a:spLocks noGrp="1"/>
          </p:cNvSpPr>
          <p:nvPr>
            <p:ph type="title"/>
          </p:nvPr>
        </p:nvSpPr>
        <p:spPr>
          <a:xfrm>
            <a:off x="326175" y="944167"/>
            <a:ext cx="7551002" cy="594122"/>
          </a:xfrm>
        </p:spPr>
        <p:txBody>
          <a:bodyPr>
            <a:normAutofit/>
          </a:bodyPr>
          <a:lstStyle/>
          <a:p>
            <a:r>
              <a:rPr lang="zh-CN" altLang="en-US" sz="2800" b="1" dirty="0">
                <a:solidFill>
                  <a:srgbClr val="0000FF"/>
                </a:solidFill>
                <a:latin typeface="隶书" panose="02010509060101010101" pitchFamily="49" charset="-122"/>
                <a:ea typeface="隶书" panose="02010509060101010101" pitchFamily="49" charset="-122"/>
                <a:cs typeface="+mn-cs"/>
              </a:rPr>
              <a:t>租赁负债：初始计量：实质上为固定租金</a:t>
            </a:r>
            <a:endParaRPr lang="en-GB" altLang="en-US" sz="2800" b="1" dirty="0">
              <a:solidFill>
                <a:srgbClr val="0000FF"/>
              </a:solidFill>
              <a:latin typeface="隶书" panose="02010509060101010101" pitchFamily="49" charset="-122"/>
              <a:ea typeface="隶书" panose="020105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96</a:t>
            </a:fld>
            <a:endParaRPr lang="en-GB" altLang="en-US">
              <a:solidFill>
                <a:srgbClr val="FFFFFF"/>
              </a:solidFill>
            </a:endParaRP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Title 2"/>
          <p:cNvSpPr>
            <a:spLocks noGrp="1"/>
          </p:cNvSpPr>
          <p:nvPr>
            <p:ph type="title"/>
          </p:nvPr>
        </p:nvSpPr>
        <p:spPr>
          <a:xfrm>
            <a:off x="326174" y="994174"/>
            <a:ext cx="7551002" cy="594122"/>
          </a:xfrm>
        </p:spPr>
        <p:txBody>
          <a:bodyPr>
            <a:normAutofit/>
          </a:bodyPr>
          <a:lstStyle/>
          <a:p>
            <a:r>
              <a:rPr lang="zh-CN" altLang="en-US" sz="2800" b="1" dirty="0">
                <a:solidFill>
                  <a:srgbClr val="0000FF"/>
                </a:solidFill>
                <a:latin typeface="隶书" panose="02010509060101010101" pitchFamily="49" charset="-122"/>
                <a:ea typeface="隶书" panose="02010509060101010101" pitchFamily="49" charset="-122"/>
                <a:cs typeface="+mn-cs"/>
              </a:rPr>
              <a:t>租赁负债：初始计量：折现率</a:t>
            </a:r>
            <a:r>
              <a:rPr lang="zh-CN" altLang="en-US" sz="3000" dirty="0">
                <a:solidFill>
                  <a:schemeClr val="bg2">
                    <a:lumMod val="75000"/>
                  </a:schemeClr>
                </a:solidFill>
                <a:latin typeface="微软雅黑" panose="020B0503020204020204" charset="-122"/>
                <a:ea typeface="微软雅黑" panose="020B0503020204020204" charset="-122"/>
              </a:rPr>
              <a:t>	</a:t>
            </a: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97</a:t>
            </a:fld>
            <a:endParaRPr lang="en-GB" altLang="en-US">
              <a:solidFill>
                <a:srgbClr val="FFFFFF"/>
              </a:solidFill>
            </a:endParaRPr>
          </a:p>
        </p:txBody>
      </p:sp>
      <p:sp>
        <p:nvSpPr>
          <p:cNvPr id="6" name="object 2"/>
          <p:cNvSpPr/>
          <p:nvPr/>
        </p:nvSpPr>
        <p:spPr>
          <a:xfrm>
            <a:off x="1653350" y="3327845"/>
            <a:ext cx="998220" cy="466725"/>
          </a:xfrm>
          <a:custGeom>
            <a:avLst/>
            <a:gdLst/>
            <a:ahLst/>
            <a:cxnLst/>
            <a:rect l="l" t="t" r="r" b="b"/>
            <a:pathLst>
              <a:path w="1330960" h="622300">
                <a:moveTo>
                  <a:pt x="0" y="103632"/>
                </a:moveTo>
                <a:lnTo>
                  <a:pt x="8143" y="63291"/>
                </a:lnTo>
                <a:lnTo>
                  <a:pt x="30351" y="30351"/>
                </a:lnTo>
                <a:lnTo>
                  <a:pt x="63291" y="8143"/>
                </a:lnTo>
                <a:lnTo>
                  <a:pt x="103632" y="0"/>
                </a:lnTo>
                <a:lnTo>
                  <a:pt x="1226820" y="0"/>
                </a:lnTo>
                <a:lnTo>
                  <a:pt x="1267160" y="8143"/>
                </a:lnTo>
                <a:lnTo>
                  <a:pt x="1300100" y="30351"/>
                </a:lnTo>
                <a:lnTo>
                  <a:pt x="1322308" y="63291"/>
                </a:lnTo>
                <a:lnTo>
                  <a:pt x="1330452" y="103632"/>
                </a:lnTo>
                <a:lnTo>
                  <a:pt x="1330452" y="518160"/>
                </a:lnTo>
                <a:lnTo>
                  <a:pt x="1322308" y="558494"/>
                </a:lnTo>
                <a:lnTo>
                  <a:pt x="1300100" y="591435"/>
                </a:lnTo>
                <a:lnTo>
                  <a:pt x="1267160" y="613646"/>
                </a:lnTo>
                <a:lnTo>
                  <a:pt x="1226820" y="621792"/>
                </a:lnTo>
                <a:lnTo>
                  <a:pt x="103632" y="621792"/>
                </a:lnTo>
                <a:lnTo>
                  <a:pt x="63291" y="613646"/>
                </a:lnTo>
                <a:lnTo>
                  <a:pt x="30351" y="591435"/>
                </a:lnTo>
                <a:lnTo>
                  <a:pt x="8143" y="558494"/>
                </a:lnTo>
                <a:lnTo>
                  <a:pt x="0" y="518160"/>
                </a:lnTo>
                <a:lnTo>
                  <a:pt x="0" y="103632"/>
                </a:lnTo>
                <a:close/>
              </a:path>
            </a:pathLst>
          </a:custGeom>
          <a:ln w="22860">
            <a:solidFill>
              <a:srgbClr val="EAAA00"/>
            </a:solidFill>
          </a:ln>
        </p:spPr>
        <p:txBody>
          <a:bodyPr wrap="square" lIns="0" tIns="0" rIns="0" bIns="0" rtlCol="0"/>
          <a:lstStyle/>
          <a:p>
            <a:pPr defTabSz="685800"/>
            <a:endParaRPr sz="1350">
              <a:solidFill>
                <a:prstClr val="black"/>
              </a:solidFill>
              <a:latin typeface="微软雅黑" panose="020B0503020204020204" charset="-122"/>
              <a:ea typeface="微软雅黑" panose="020B0503020204020204" charset="-122"/>
            </a:endParaRPr>
          </a:p>
        </p:txBody>
      </p:sp>
      <p:sp>
        <p:nvSpPr>
          <p:cNvPr id="7" name="object 8"/>
          <p:cNvSpPr/>
          <p:nvPr/>
        </p:nvSpPr>
        <p:spPr>
          <a:xfrm>
            <a:off x="924687" y="2276855"/>
            <a:ext cx="2468880" cy="617220"/>
          </a:xfrm>
          <a:custGeom>
            <a:avLst/>
            <a:gdLst/>
            <a:ahLst/>
            <a:cxnLst/>
            <a:rect l="l" t="t" r="r" b="b"/>
            <a:pathLst>
              <a:path w="3291840" h="822960">
                <a:moveTo>
                  <a:pt x="3154680" y="0"/>
                </a:moveTo>
                <a:lnTo>
                  <a:pt x="137160" y="0"/>
                </a:lnTo>
                <a:lnTo>
                  <a:pt x="93805" y="6992"/>
                </a:lnTo>
                <a:lnTo>
                  <a:pt x="56153" y="26462"/>
                </a:lnTo>
                <a:lnTo>
                  <a:pt x="26462" y="56153"/>
                </a:lnTo>
                <a:lnTo>
                  <a:pt x="6992" y="93805"/>
                </a:lnTo>
                <a:lnTo>
                  <a:pt x="0" y="137160"/>
                </a:lnTo>
                <a:lnTo>
                  <a:pt x="0" y="685787"/>
                </a:lnTo>
                <a:lnTo>
                  <a:pt x="6992" y="729143"/>
                </a:lnTo>
                <a:lnTo>
                  <a:pt x="26462" y="766798"/>
                </a:lnTo>
                <a:lnTo>
                  <a:pt x="56153" y="796492"/>
                </a:lnTo>
                <a:lnTo>
                  <a:pt x="93805" y="815966"/>
                </a:lnTo>
                <a:lnTo>
                  <a:pt x="137160" y="822960"/>
                </a:lnTo>
                <a:lnTo>
                  <a:pt x="3154680" y="822960"/>
                </a:lnTo>
                <a:lnTo>
                  <a:pt x="3198034" y="815966"/>
                </a:lnTo>
                <a:lnTo>
                  <a:pt x="3235686" y="796492"/>
                </a:lnTo>
                <a:lnTo>
                  <a:pt x="3265377" y="766798"/>
                </a:lnTo>
                <a:lnTo>
                  <a:pt x="3284847" y="729143"/>
                </a:lnTo>
                <a:lnTo>
                  <a:pt x="3291840" y="685787"/>
                </a:lnTo>
                <a:lnTo>
                  <a:pt x="3291840" y="137160"/>
                </a:lnTo>
                <a:lnTo>
                  <a:pt x="3284847" y="93805"/>
                </a:lnTo>
                <a:lnTo>
                  <a:pt x="3265377" y="56153"/>
                </a:lnTo>
                <a:lnTo>
                  <a:pt x="3235686" y="26462"/>
                </a:lnTo>
                <a:lnTo>
                  <a:pt x="3198034" y="6992"/>
                </a:lnTo>
                <a:lnTo>
                  <a:pt x="3154680" y="0"/>
                </a:lnTo>
                <a:close/>
              </a:path>
            </a:pathLst>
          </a:custGeom>
          <a:solidFill>
            <a:srgbClr val="C00000"/>
          </a:solidFill>
        </p:spPr>
        <p:txBody>
          <a:bodyPr wrap="square" lIns="0" tIns="0" rIns="0" bIns="0" rtlCol="0"/>
          <a:lstStyle/>
          <a:p>
            <a:pPr defTabSz="685800"/>
            <a:endParaRPr sz="1350">
              <a:solidFill>
                <a:prstClr val="black"/>
              </a:solidFill>
              <a:latin typeface="微软雅黑" panose="020B0503020204020204" charset="-122"/>
              <a:ea typeface="微软雅黑" panose="020B0503020204020204" charset="-122"/>
            </a:endParaRPr>
          </a:p>
        </p:txBody>
      </p:sp>
      <p:sp>
        <p:nvSpPr>
          <p:cNvPr id="8" name="object 9"/>
          <p:cNvSpPr txBox="1"/>
          <p:nvPr/>
        </p:nvSpPr>
        <p:spPr>
          <a:xfrm>
            <a:off x="1473649" y="2445231"/>
            <a:ext cx="1549792" cy="287098"/>
          </a:xfrm>
          <a:prstGeom prst="rect">
            <a:avLst/>
          </a:prstGeom>
        </p:spPr>
        <p:txBody>
          <a:bodyPr vert="horz" wrap="square" lIns="0" tIns="10001" rIns="0" bIns="0" rtlCol="0">
            <a:spAutoFit/>
          </a:bodyPr>
          <a:lstStyle/>
          <a:p>
            <a:pPr marL="9525" defTabSz="685800">
              <a:spcBef>
                <a:spcPts val="80"/>
              </a:spcBef>
            </a:pPr>
            <a:r>
              <a:rPr sz="1800" dirty="0">
                <a:solidFill>
                  <a:srgbClr val="FFFFFF"/>
                </a:solidFill>
                <a:latin typeface="微软雅黑" panose="020B0503020204020204" charset="-122"/>
                <a:ea typeface="微软雅黑" panose="020B0503020204020204" charset="-122"/>
                <a:cs typeface="Noto Sans CJK JP Regular"/>
              </a:rPr>
              <a:t>租赁内含利率</a:t>
            </a:r>
            <a:endParaRPr sz="1800" dirty="0">
              <a:solidFill>
                <a:prstClr val="black"/>
              </a:solidFill>
              <a:latin typeface="微软雅黑" panose="020B0503020204020204" charset="-122"/>
              <a:ea typeface="微软雅黑" panose="020B0503020204020204" charset="-122"/>
              <a:cs typeface="Noto Sans CJK JP Regular"/>
            </a:endParaRPr>
          </a:p>
        </p:txBody>
      </p:sp>
      <p:sp>
        <p:nvSpPr>
          <p:cNvPr id="9" name="object 10"/>
          <p:cNvSpPr/>
          <p:nvPr/>
        </p:nvSpPr>
        <p:spPr>
          <a:xfrm>
            <a:off x="4035934" y="2276855"/>
            <a:ext cx="2452790" cy="617220"/>
          </a:xfrm>
          <a:custGeom>
            <a:avLst/>
            <a:gdLst/>
            <a:ahLst/>
            <a:cxnLst/>
            <a:rect l="l" t="t" r="r" b="b"/>
            <a:pathLst>
              <a:path w="3291840" h="822960">
                <a:moveTo>
                  <a:pt x="3154680" y="0"/>
                </a:moveTo>
                <a:lnTo>
                  <a:pt x="137160" y="0"/>
                </a:lnTo>
                <a:lnTo>
                  <a:pt x="93805" y="6992"/>
                </a:lnTo>
                <a:lnTo>
                  <a:pt x="56153" y="26462"/>
                </a:lnTo>
                <a:lnTo>
                  <a:pt x="26462" y="56153"/>
                </a:lnTo>
                <a:lnTo>
                  <a:pt x="6992" y="93805"/>
                </a:lnTo>
                <a:lnTo>
                  <a:pt x="0" y="137160"/>
                </a:lnTo>
                <a:lnTo>
                  <a:pt x="0" y="685787"/>
                </a:lnTo>
                <a:lnTo>
                  <a:pt x="6992" y="729143"/>
                </a:lnTo>
                <a:lnTo>
                  <a:pt x="26462" y="766798"/>
                </a:lnTo>
                <a:lnTo>
                  <a:pt x="56153" y="796492"/>
                </a:lnTo>
                <a:lnTo>
                  <a:pt x="93805" y="815966"/>
                </a:lnTo>
                <a:lnTo>
                  <a:pt x="137160" y="822960"/>
                </a:lnTo>
                <a:lnTo>
                  <a:pt x="3154680" y="822960"/>
                </a:lnTo>
                <a:lnTo>
                  <a:pt x="3198034" y="815966"/>
                </a:lnTo>
                <a:lnTo>
                  <a:pt x="3235686" y="796492"/>
                </a:lnTo>
                <a:lnTo>
                  <a:pt x="3265377" y="766798"/>
                </a:lnTo>
                <a:lnTo>
                  <a:pt x="3284847" y="729143"/>
                </a:lnTo>
                <a:lnTo>
                  <a:pt x="3291840" y="685787"/>
                </a:lnTo>
                <a:lnTo>
                  <a:pt x="3291840" y="137160"/>
                </a:lnTo>
                <a:lnTo>
                  <a:pt x="3284847" y="93805"/>
                </a:lnTo>
                <a:lnTo>
                  <a:pt x="3265377" y="56153"/>
                </a:lnTo>
                <a:lnTo>
                  <a:pt x="3235686" y="26462"/>
                </a:lnTo>
                <a:lnTo>
                  <a:pt x="3198034" y="6992"/>
                </a:lnTo>
                <a:lnTo>
                  <a:pt x="3154680" y="0"/>
                </a:lnTo>
                <a:close/>
              </a:path>
            </a:pathLst>
          </a:custGeom>
          <a:solidFill>
            <a:srgbClr val="C00000"/>
          </a:solidFill>
        </p:spPr>
        <p:txBody>
          <a:bodyPr wrap="square" lIns="0" tIns="0" rIns="0" bIns="0" rtlCol="0"/>
          <a:lstStyle/>
          <a:p>
            <a:pPr defTabSz="685800"/>
            <a:endParaRPr sz="1350">
              <a:solidFill>
                <a:prstClr val="black"/>
              </a:solidFill>
              <a:latin typeface="微软雅黑" panose="020B0503020204020204" charset="-122"/>
              <a:ea typeface="微软雅黑" panose="020B0503020204020204" charset="-122"/>
            </a:endParaRPr>
          </a:p>
        </p:txBody>
      </p:sp>
      <p:sp>
        <p:nvSpPr>
          <p:cNvPr id="10" name="object 11"/>
          <p:cNvSpPr txBox="1"/>
          <p:nvPr/>
        </p:nvSpPr>
        <p:spPr>
          <a:xfrm>
            <a:off x="4148585" y="2325120"/>
            <a:ext cx="2245519" cy="517930"/>
          </a:xfrm>
          <a:prstGeom prst="rect">
            <a:avLst/>
          </a:prstGeom>
        </p:spPr>
        <p:txBody>
          <a:bodyPr vert="horz" wrap="square" lIns="0" tIns="10001" rIns="0" bIns="0" rtlCol="0">
            <a:spAutoFit/>
          </a:bodyPr>
          <a:lstStyle/>
          <a:p>
            <a:pPr algn="ctr" defTabSz="685800">
              <a:spcBef>
                <a:spcPts val="80"/>
              </a:spcBef>
            </a:pPr>
            <a:r>
              <a:rPr sz="1800" dirty="0">
                <a:solidFill>
                  <a:srgbClr val="FFFFFF"/>
                </a:solidFill>
                <a:latin typeface="微软雅黑" panose="020B0503020204020204" charset="-122"/>
                <a:ea typeface="微软雅黑" panose="020B0503020204020204" charset="-122"/>
                <a:cs typeface="Noto Sans CJK JP Regular"/>
              </a:rPr>
              <a:t>增量借款利率</a:t>
            </a:r>
            <a:endParaRPr sz="1800" dirty="0">
              <a:solidFill>
                <a:prstClr val="black"/>
              </a:solidFill>
              <a:latin typeface="微软雅黑" panose="020B0503020204020204" charset="-122"/>
              <a:ea typeface="微软雅黑" panose="020B0503020204020204" charset="-122"/>
              <a:cs typeface="Noto Sans CJK JP Regular"/>
            </a:endParaRPr>
          </a:p>
          <a:p>
            <a:pPr algn="ctr" defTabSz="685800"/>
            <a:r>
              <a:rPr sz="1500" b="1" dirty="0">
                <a:solidFill>
                  <a:srgbClr val="FFFFFF"/>
                </a:solidFill>
                <a:latin typeface="微软雅黑" panose="020B0503020204020204" charset="-122"/>
                <a:ea typeface="微软雅黑" panose="020B0503020204020204" charset="-122"/>
                <a:cs typeface="Arial" panose="020B0604020202020204"/>
              </a:rPr>
              <a:t>(</a:t>
            </a:r>
            <a:r>
              <a:rPr sz="1500" dirty="0">
                <a:solidFill>
                  <a:srgbClr val="FFFFFF"/>
                </a:solidFill>
                <a:latin typeface="微软雅黑" panose="020B0503020204020204" charset="-122"/>
                <a:ea typeface="微软雅黑" panose="020B0503020204020204" charset="-122"/>
                <a:cs typeface="Noto Sans CJK JP Regular"/>
              </a:rPr>
              <a:t>无法确定租赁内含</a:t>
            </a:r>
            <a:r>
              <a:rPr sz="1500" spc="-11" dirty="0">
                <a:solidFill>
                  <a:srgbClr val="FFFFFF"/>
                </a:solidFill>
                <a:latin typeface="微软雅黑" panose="020B0503020204020204" charset="-122"/>
                <a:ea typeface="微软雅黑" panose="020B0503020204020204" charset="-122"/>
                <a:cs typeface="Noto Sans CJK JP Regular"/>
              </a:rPr>
              <a:t>利</a:t>
            </a:r>
            <a:r>
              <a:rPr sz="1500" dirty="0">
                <a:solidFill>
                  <a:srgbClr val="FFFFFF"/>
                </a:solidFill>
                <a:latin typeface="微软雅黑" panose="020B0503020204020204" charset="-122"/>
                <a:ea typeface="微软雅黑" panose="020B0503020204020204" charset="-122"/>
                <a:cs typeface="Noto Sans CJK JP Regular"/>
              </a:rPr>
              <a:t>率时</a:t>
            </a:r>
            <a:r>
              <a:rPr sz="1500" b="1" dirty="0">
                <a:solidFill>
                  <a:srgbClr val="FFFFFF"/>
                </a:solidFill>
                <a:latin typeface="微软雅黑" panose="020B0503020204020204" charset="-122"/>
                <a:ea typeface="微软雅黑" panose="020B0503020204020204" charset="-122"/>
                <a:cs typeface="Arial" panose="020B0604020202020204"/>
              </a:rPr>
              <a:t>)</a:t>
            </a:r>
            <a:endParaRPr sz="1500" dirty="0">
              <a:solidFill>
                <a:prstClr val="black"/>
              </a:solidFill>
              <a:latin typeface="微软雅黑" panose="020B0503020204020204" charset="-122"/>
              <a:ea typeface="微软雅黑" panose="020B0503020204020204" charset="-122"/>
              <a:cs typeface="Arial" panose="020B0604020202020204"/>
            </a:endParaRPr>
          </a:p>
        </p:txBody>
      </p:sp>
      <p:sp>
        <p:nvSpPr>
          <p:cNvPr id="11" name="object 12"/>
          <p:cNvSpPr/>
          <p:nvPr/>
        </p:nvSpPr>
        <p:spPr>
          <a:xfrm>
            <a:off x="2159699" y="2894647"/>
            <a:ext cx="0" cy="441960"/>
          </a:xfrm>
          <a:custGeom>
            <a:avLst/>
            <a:gdLst/>
            <a:ahLst/>
            <a:cxnLst/>
            <a:rect l="l" t="t" r="r" b="b"/>
            <a:pathLst>
              <a:path h="589279">
                <a:moveTo>
                  <a:pt x="0" y="0"/>
                </a:moveTo>
                <a:lnTo>
                  <a:pt x="0" y="589114"/>
                </a:lnTo>
              </a:path>
            </a:pathLst>
          </a:custGeom>
          <a:ln w="19812">
            <a:solidFill>
              <a:srgbClr val="EAAA00"/>
            </a:solidFill>
          </a:ln>
        </p:spPr>
        <p:txBody>
          <a:bodyPr wrap="square" lIns="0" tIns="0" rIns="0" bIns="0" rtlCol="0"/>
          <a:lstStyle/>
          <a:p>
            <a:pPr defTabSz="685800"/>
            <a:endParaRPr sz="1350">
              <a:solidFill>
                <a:prstClr val="black"/>
              </a:solidFill>
              <a:latin typeface="微软雅黑" panose="020B0503020204020204" charset="-122"/>
              <a:ea typeface="微软雅黑" panose="020B0503020204020204" charset="-122"/>
            </a:endParaRPr>
          </a:p>
        </p:txBody>
      </p:sp>
      <p:sp>
        <p:nvSpPr>
          <p:cNvPr id="12" name="object 13"/>
          <p:cNvSpPr/>
          <p:nvPr/>
        </p:nvSpPr>
        <p:spPr>
          <a:xfrm>
            <a:off x="2095120" y="3279267"/>
            <a:ext cx="113156" cy="113156"/>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微软雅黑" panose="020B0503020204020204" charset="-122"/>
              <a:ea typeface="微软雅黑" panose="020B0503020204020204" charset="-122"/>
            </a:endParaRPr>
          </a:p>
        </p:txBody>
      </p:sp>
      <p:graphicFrame>
        <p:nvGraphicFramePr>
          <p:cNvPr id="13" name="object 14"/>
          <p:cNvGraphicFramePr>
            <a:graphicFrameLocks noGrp="1"/>
          </p:cNvGraphicFramePr>
          <p:nvPr/>
        </p:nvGraphicFramePr>
        <p:xfrm>
          <a:off x="3625731" y="3096821"/>
          <a:ext cx="4838702" cy="2580799"/>
        </p:xfrm>
        <a:graphic>
          <a:graphicData uri="http://schemas.openxmlformats.org/drawingml/2006/table">
            <a:tbl>
              <a:tblPr firstRow="1" bandRow="1"/>
              <a:tblGrid>
                <a:gridCol w="2419351">
                  <a:extLst>
                    <a:ext uri="{9D8B030D-6E8A-4147-A177-3AD203B41FA5}">
                      <a16:colId xmlns:a16="http://schemas.microsoft.com/office/drawing/2014/main" val="20000"/>
                    </a:ext>
                  </a:extLst>
                </a:gridCol>
                <a:gridCol w="2419351">
                  <a:extLst>
                    <a:ext uri="{9D8B030D-6E8A-4147-A177-3AD203B41FA5}">
                      <a16:colId xmlns:a16="http://schemas.microsoft.com/office/drawing/2014/main" val="20001"/>
                    </a:ext>
                  </a:extLst>
                </a:gridCol>
              </a:tblGrid>
              <a:tr h="1029927">
                <a:tc>
                  <a:txBody>
                    <a:bodyPr/>
                    <a:lstStyle>
                      <a:lvl1pPr marL="0" algn="l" defTabSz="1217295" rtl="0" eaLnBrk="1" latinLnBrk="0" hangingPunct="1">
                        <a:defRPr sz="2400" kern="1200">
                          <a:solidFill>
                            <a:schemeClr val="tx1"/>
                          </a:solidFill>
                          <a:latin typeface="Calibri" panose="020F0502020204030204"/>
                        </a:defRPr>
                      </a:lvl1pPr>
                      <a:lvl2pPr marL="608330" algn="l" defTabSz="1217295" rtl="0" eaLnBrk="1" latinLnBrk="0" hangingPunct="1">
                        <a:defRPr sz="2400" kern="1200">
                          <a:solidFill>
                            <a:schemeClr val="tx1"/>
                          </a:solidFill>
                          <a:latin typeface="Calibri" panose="020F0502020204030204"/>
                        </a:defRPr>
                      </a:lvl2pPr>
                      <a:lvl3pPr marL="1217295" algn="l" defTabSz="1217295" rtl="0" eaLnBrk="1" latinLnBrk="0" hangingPunct="1">
                        <a:defRPr sz="2400" kern="1200">
                          <a:solidFill>
                            <a:schemeClr val="tx1"/>
                          </a:solidFill>
                          <a:latin typeface="Calibri" panose="020F0502020204030204"/>
                        </a:defRPr>
                      </a:lvl3pPr>
                      <a:lvl4pPr marL="1826260" algn="l" defTabSz="1217295" rtl="0" eaLnBrk="1" latinLnBrk="0" hangingPunct="1">
                        <a:defRPr sz="2400" kern="1200">
                          <a:solidFill>
                            <a:schemeClr val="tx1"/>
                          </a:solidFill>
                          <a:latin typeface="Calibri" panose="020F0502020204030204"/>
                        </a:defRPr>
                      </a:lvl4pPr>
                      <a:lvl5pPr marL="2434590" algn="l" defTabSz="1217295" rtl="0" eaLnBrk="1" latinLnBrk="0" hangingPunct="1">
                        <a:defRPr sz="2400" kern="1200">
                          <a:solidFill>
                            <a:schemeClr val="tx1"/>
                          </a:solidFill>
                          <a:latin typeface="Calibri" panose="020F0502020204030204"/>
                        </a:defRPr>
                      </a:lvl5pPr>
                      <a:lvl6pPr marL="3043555" algn="l" defTabSz="1217295" rtl="0" eaLnBrk="1" latinLnBrk="0" hangingPunct="1">
                        <a:defRPr sz="2400" kern="1200">
                          <a:solidFill>
                            <a:schemeClr val="tx1"/>
                          </a:solidFill>
                          <a:latin typeface="Calibri" panose="020F0502020204030204"/>
                        </a:defRPr>
                      </a:lvl6pPr>
                      <a:lvl7pPr marL="3651885" algn="l" defTabSz="1217295" rtl="0" eaLnBrk="1" latinLnBrk="0" hangingPunct="1">
                        <a:defRPr sz="2400" kern="1200">
                          <a:solidFill>
                            <a:schemeClr val="tx1"/>
                          </a:solidFill>
                          <a:latin typeface="Calibri" panose="020F0502020204030204"/>
                        </a:defRPr>
                      </a:lvl7pPr>
                      <a:lvl8pPr marL="4260850" algn="l" defTabSz="1217295" rtl="0" eaLnBrk="1" latinLnBrk="0" hangingPunct="1">
                        <a:defRPr sz="2400" kern="1200">
                          <a:solidFill>
                            <a:schemeClr val="tx1"/>
                          </a:solidFill>
                          <a:latin typeface="Calibri" panose="020F0502020204030204"/>
                        </a:defRPr>
                      </a:lvl8pPr>
                      <a:lvl9pPr marL="4869815" algn="l" defTabSz="1217295" rtl="0" eaLnBrk="1" latinLnBrk="0" hangingPunct="1">
                        <a:defRPr sz="2400" kern="1200">
                          <a:solidFill>
                            <a:schemeClr val="tx1"/>
                          </a:solidFill>
                          <a:latin typeface="Calibri" panose="020F0502020204030204"/>
                        </a:defRPr>
                      </a:lvl9pPr>
                    </a:lstStyle>
                    <a:p>
                      <a:pPr>
                        <a:lnSpc>
                          <a:spcPct val="100000"/>
                        </a:lnSpc>
                        <a:spcBef>
                          <a:spcPts val="45"/>
                        </a:spcBef>
                      </a:pPr>
                      <a:endParaRPr sz="1800" dirty="0">
                        <a:latin typeface="Times New Roman" panose="02020603050405020304"/>
                        <a:cs typeface="Times New Roman" panose="02020603050405020304"/>
                      </a:endParaRPr>
                    </a:p>
                    <a:p>
                      <a:pPr marL="12065" algn="ctr">
                        <a:lnSpc>
                          <a:spcPct val="100000"/>
                        </a:lnSpc>
                      </a:pPr>
                      <a:r>
                        <a:rPr sz="1800" dirty="0">
                          <a:solidFill>
                            <a:srgbClr val="FFFFFF"/>
                          </a:solidFill>
                          <a:latin typeface="Noto Sans CJK JP Regular"/>
                          <a:cs typeface="Noto Sans CJK JP Regular"/>
                        </a:rPr>
                        <a:t>折现率</a:t>
                      </a:r>
                      <a:endParaRPr sz="1800" dirty="0">
                        <a:latin typeface="Noto Sans CJK JP Regular"/>
                        <a:cs typeface="Noto Sans CJK JP Regular"/>
                      </a:endParaRPr>
                    </a:p>
                  </a:txBody>
                  <a:tcPr marL="0" marR="0" marT="4286"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lnTlToBr w="12700" cmpd="sng">
                      <a:noFill/>
                      <a:prstDash val="solid"/>
                    </a:lnTlToBr>
                    <a:lnBlToTr w="12700" cmpd="sng">
                      <a:noFill/>
                      <a:prstDash val="solid"/>
                    </a:lnBlToTr>
                    <a:solidFill>
                      <a:srgbClr val="00338D"/>
                    </a:solidFill>
                  </a:tcPr>
                </a:tc>
                <a:tc>
                  <a:txBody>
                    <a:bodyPr/>
                    <a:lstStyle>
                      <a:lvl1pPr marL="0" algn="l" defTabSz="1217295" rtl="0" eaLnBrk="1" latinLnBrk="0" hangingPunct="1">
                        <a:defRPr sz="2400" kern="1200">
                          <a:solidFill>
                            <a:schemeClr val="tx1"/>
                          </a:solidFill>
                          <a:latin typeface="Calibri" panose="020F0502020204030204"/>
                        </a:defRPr>
                      </a:lvl1pPr>
                      <a:lvl2pPr marL="608330" algn="l" defTabSz="1217295" rtl="0" eaLnBrk="1" latinLnBrk="0" hangingPunct="1">
                        <a:defRPr sz="2400" kern="1200">
                          <a:solidFill>
                            <a:schemeClr val="tx1"/>
                          </a:solidFill>
                          <a:latin typeface="Calibri" panose="020F0502020204030204"/>
                        </a:defRPr>
                      </a:lvl2pPr>
                      <a:lvl3pPr marL="1217295" algn="l" defTabSz="1217295" rtl="0" eaLnBrk="1" latinLnBrk="0" hangingPunct="1">
                        <a:defRPr sz="2400" kern="1200">
                          <a:solidFill>
                            <a:schemeClr val="tx1"/>
                          </a:solidFill>
                          <a:latin typeface="Calibri" panose="020F0502020204030204"/>
                        </a:defRPr>
                      </a:lvl3pPr>
                      <a:lvl4pPr marL="1826260" algn="l" defTabSz="1217295" rtl="0" eaLnBrk="1" latinLnBrk="0" hangingPunct="1">
                        <a:defRPr sz="2400" kern="1200">
                          <a:solidFill>
                            <a:schemeClr val="tx1"/>
                          </a:solidFill>
                          <a:latin typeface="Calibri" panose="020F0502020204030204"/>
                        </a:defRPr>
                      </a:lvl4pPr>
                      <a:lvl5pPr marL="2434590" algn="l" defTabSz="1217295" rtl="0" eaLnBrk="1" latinLnBrk="0" hangingPunct="1">
                        <a:defRPr sz="2400" kern="1200">
                          <a:solidFill>
                            <a:schemeClr val="tx1"/>
                          </a:solidFill>
                          <a:latin typeface="Calibri" panose="020F0502020204030204"/>
                        </a:defRPr>
                      </a:lvl5pPr>
                      <a:lvl6pPr marL="3043555" algn="l" defTabSz="1217295" rtl="0" eaLnBrk="1" latinLnBrk="0" hangingPunct="1">
                        <a:defRPr sz="2400" kern="1200">
                          <a:solidFill>
                            <a:schemeClr val="tx1"/>
                          </a:solidFill>
                          <a:latin typeface="Calibri" panose="020F0502020204030204"/>
                        </a:defRPr>
                      </a:lvl6pPr>
                      <a:lvl7pPr marL="3651885" algn="l" defTabSz="1217295" rtl="0" eaLnBrk="1" latinLnBrk="0" hangingPunct="1">
                        <a:defRPr sz="2400" kern="1200">
                          <a:solidFill>
                            <a:schemeClr val="tx1"/>
                          </a:solidFill>
                          <a:latin typeface="Calibri" panose="020F0502020204030204"/>
                        </a:defRPr>
                      </a:lvl7pPr>
                      <a:lvl8pPr marL="4260850" algn="l" defTabSz="1217295" rtl="0" eaLnBrk="1" latinLnBrk="0" hangingPunct="1">
                        <a:defRPr sz="2400" kern="1200">
                          <a:solidFill>
                            <a:schemeClr val="tx1"/>
                          </a:solidFill>
                          <a:latin typeface="Calibri" panose="020F0502020204030204"/>
                        </a:defRPr>
                      </a:lvl8pPr>
                      <a:lvl9pPr marL="4869815" algn="l" defTabSz="1217295" rtl="0" eaLnBrk="1" latinLnBrk="0" hangingPunct="1">
                        <a:defRPr sz="2400" kern="1200">
                          <a:solidFill>
                            <a:schemeClr val="tx1"/>
                          </a:solidFill>
                          <a:latin typeface="Calibri" panose="020F0502020204030204"/>
                        </a:defRPr>
                      </a:lvl9pPr>
                    </a:lstStyle>
                    <a:p>
                      <a:pPr marL="12065" algn="ctr">
                        <a:lnSpc>
                          <a:spcPct val="100000"/>
                        </a:lnSpc>
                        <a:spcBef>
                          <a:spcPts val="230"/>
                        </a:spcBef>
                      </a:pPr>
                      <a:r>
                        <a:rPr sz="1800" dirty="0">
                          <a:solidFill>
                            <a:srgbClr val="FFFFFF"/>
                          </a:solidFill>
                          <a:latin typeface="Noto Sans CJK JP Regular"/>
                          <a:cs typeface="Noto Sans CJK JP Regular"/>
                        </a:rPr>
                        <a:t>租赁负债</a:t>
                      </a:r>
                      <a:endParaRPr sz="1800" dirty="0">
                        <a:latin typeface="Noto Sans CJK JP Regular"/>
                        <a:cs typeface="Noto Sans CJK JP Regular"/>
                      </a:endParaRPr>
                    </a:p>
                    <a:p>
                      <a:pPr marL="10795" algn="ctr">
                        <a:lnSpc>
                          <a:spcPct val="100000"/>
                        </a:lnSpc>
                        <a:spcBef>
                          <a:spcPts val="600"/>
                        </a:spcBef>
                      </a:pPr>
                      <a:r>
                        <a:rPr sz="1800" spc="-5" dirty="0">
                          <a:solidFill>
                            <a:srgbClr val="FFFFFF"/>
                          </a:solidFill>
                          <a:latin typeface="Noto Sans CJK JP Regular"/>
                          <a:cs typeface="Noto Sans CJK JP Regular"/>
                        </a:rPr>
                        <a:t>（</a:t>
                      </a:r>
                      <a:r>
                        <a:rPr sz="1800" b="1" spc="-5" dirty="0">
                          <a:solidFill>
                            <a:srgbClr val="FFFFFF"/>
                          </a:solidFill>
                          <a:latin typeface="Arial" panose="020B0604020202020204"/>
                          <a:cs typeface="Arial" panose="020B0604020202020204"/>
                        </a:rPr>
                        <a:t>5</a:t>
                      </a:r>
                      <a:r>
                        <a:rPr sz="1800" b="1" spc="-15" dirty="0">
                          <a:solidFill>
                            <a:srgbClr val="FFFFFF"/>
                          </a:solidFill>
                          <a:latin typeface="Arial" panose="020B0604020202020204"/>
                          <a:cs typeface="Arial" panose="020B0604020202020204"/>
                        </a:rPr>
                        <a:t> </a:t>
                      </a:r>
                      <a:r>
                        <a:rPr sz="1800" dirty="0">
                          <a:solidFill>
                            <a:srgbClr val="FFFFFF"/>
                          </a:solidFill>
                          <a:latin typeface="Noto Sans CJK JP Regular"/>
                          <a:cs typeface="Noto Sans CJK JP Regular"/>
                        </a:rPr>
                        <a:t>年租赁期</a:t>
                      </a:r>
                      <a:endParaRPr sz="1800" dirty="0">
                        <a:latin typeface="Noto Sans CJK JP Regular"/>
                        <a:cs typeface="Noto Sans CJK JP Regular"/>
                      </a:endParaRPr>
                    </a:p>
                    <a:p>
                      <a:pPr marL="74295" algn="ctr">
                        <a:lnSpc>
                          <a:spcPct val="100000"/>
                        </a:lnSpc>
                      </a:pPr>
                      <a:r>
                        <a:rPr sz="1800" dirty="0">
                          <a:solidFill>
                            <a:srgbClr val="FFFFFF"/>
                          </a:solidFill>
                          <a:latin typeface="Noto Sans CJK JP Regular"/>
                          <a:cs typeface="Noto Sans CJK JP Regular"/>
                        </a:rPr>
                        <a:t>每年末支付</a:t>
                      </a:r>
                      <a:r>
                        <a:rPr sz="1800" b="1" spc="-10" dirty="0">
                          <a:solidFill>
                            <a:srgbClr val="FFFFFF"/>
                          </a:solidFill>
                          <a:latin typeface="Arial" panose="020B0604020202020204"/>
                          <a:cs typeface="Arial" panose="020B0604020202020204"/>
                        </a:rPr>
                        <a:t>10,000</a:t>
                      </a:r>
                      <a:r>
                        <a:rPr sz="1800" spc="-10" dirty="0">
                          <a:solidFill>
                            <a:srgbClr val="FFFFFF"/>
                          </a:solidFill>
                          <a:latin typeface="Noto Sans CJK JP Regular"/>
                          <a:cs typeface="Noto Sans CJK JP Regular"/>
                        </a:rPr>
                        <a:t>）</a:t>
                      </a:r>
                      <a:endParaRPr sz="1800" dirty="0">
                        <a:latin typeface="Noto Sans CJK JP Regular"/>
                        <a:cs typeface="Noto Sans CJK JP Regular"/>
                      </a:endParaRPr>
                    </a:p>
                  </a:txBody>
                  <a:tcPr marL="0" marR="0" marT="21907"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lnTlToBr w="12700" cmpd="sng">
                      <a:noFill/>
                      <a:prstDash val="solid"/>
                    </a:lnTlToBr>
                    <a:lnBlToTr w="12700" cmpd="sng">
                      <a:noFill/>
                      <a:prstDash val="solid"/>
                    </a:lnBlToTr>
                    <a:solidFill>
                      <a:srgbClr val="00338D"/>
                    </a:solidFill>
                  </a:tcPr>
                </a:tc>
                <a:extLst>
                  <a:ext uri="{0D108BD9-81ED-4DB2-BD59-A6C34878D82A}">
                    <a16:rowId xmlns:a16="http://schemas.microsoft.com/office/drawing/2014/main" val="10000"/>
                  </a:ext>
                </a:extLst>
              </a:tr>
              <a:tr h="388050">
                <a:tc>
                  <a:txBody>
                    <a:bodyPr/>
                    <a:lstStyle>
                      <a:lvl1pPr marL="0" algn="l" defTabSz="1217295" rtl="0" eaLnBrk="1" latinLnBrk="0" hangingPunct="1">
                        <a:defRPr sz="2400" kern="1200">
                          <a:solidFill>
                            <a:schemeClr val="tx1"/>
                          </a:solidFill>
                          <a:latin typeface="Calibri" panose="020F0502020204030204"/>
                        </a:defRPr>
                      </a:lvl1pPr>
                      <a:lvl2pPr marL="608330" algn="l" defTabSz="1217295" rtl="0" eaLnBrk="1" latinLnBrk="0" hangingPunct="1">
                        <a:defRPr sz="2400" kern="1200">
                          <a:solidFill>
                            <a:schemeClr val="tx1"/>
                          </a:solidFill>
                          <a:latin typeface="Calibri" panose="020F0502020204030204"/>
                        </a:defRPr>
                      </a:lvl2pPr>
                      <a:lvl3pPr marL="1217295" algn="l" defTabSz="1217295" rtl="0" eaLnBrk="1" latinLnBrk="0" hangingPunct="1">
                        <a:defRPr sz="2400" kern="1200">
                          <a:solidFill>
                            <a:schemeClr val="tx1"/>
                          </a:solidFill>
                          <a:latin typeface="Calibri" panose="020F0502020204030204"/>
                        </a:defRPr>
                      </a:lvl3pPr>
                      <a:lvl4pPr marL="1826260" algn="l" defTabSz="1217295" rtl="0" eaLnBrk="1" latinLnBrk="0" hangingPunct="1">
                        <a:defRPr sz="2400" kern="1200">
                          <a:solidFill>
                            <a:schemeClr val="tx1"/>
                          </a:solidFill>
                          <a:latin typeface="Calibri" panose="020F0502020204030204"/>
                        </a:defRPr>
                      </a:lvl4pPr>
                      <a:lvl5pPr marL="2434590" algn="l" defTabSz="1217295" rtl="0" eaLnBrk="1" latinLnBrk="0" hangingPunct="1">
                        <a:defRPr sz="2400" kern="1200">
                          <a:solidFill>
                            <a:schemeClr val="tx1"/>
                          </a:solidFill>
                          <a:latin typeface="Calibri" panose="020F0502020204030204"/>
                        </a:defRPr>
                      </a:lvl5pPr>
                      <a:lvl6pPr marL="3043555" algn="l" defTabSz="1217295" rtl="0" eaLnBrk="1" latinLnBrk="0" hangingPunct="1">
                        <a:defRPr sz="2400" kern="1200">
                          <a:solidFill>
                            <a:schemeClr val="tx1"/>
                          </a:solidFill>
                          <a:latin typeface="Calibri" panose="020F0502020204030204"/>
                        </a:defRPr>
                      </a:lvl6pPr>
                      <a:lvl7pPr marL="3651885" algn="l" defTabSz="1217295" rtl="0" eaLnBrk="1" latinLnBrk="0" hangingPunct="1">
                        <a:defRPr sz="2400" kern="1200">
                          <a:solidFill>
                            <a:schemeClr val="tx1"/>
                          </a:solidFill>
                          <a:latin typeface="Calibri" panose="020F0502020204030204"/>
                        </a:defRPr>
                      </a:lvl7pPr>
                      <a:lvl8pPr marL="4260850" algn="l" defTabSz="1217295" rtl="0" eaLnBrk="1" latinLnBrk="0" hangingPunct="1">
                        <a:defRPr sz="2400" kern="1200">
                          <a:solidFill>
                            <a:schemeClr val="tx1"/>
                          </a:solidFill>
                          <a:latin typeface="Calibri" panose="020F0502020204030204"/>
                        </a:defRPr>
                      </a:lvl8pPr>
                      <a:lvl9pPr marL="4869815" algn="l" defTabSz="1217295" rtl="0" eaLnBrk="1" latinLnBrk="0" hangingPunct="1">
                        <a:defRPr sz="2400" kern="1200">
                          <a:solidFill>
                            <a:schemeClr val="tx1"/>
                          </a:solidFill>
                          <a:latin typeface="Calibri" panose="020F0502020204030204"/>
                        </a:defRPr>
                      </a:lvl9pPr>
                    </a:lstStyle>
                    <a:p>
                      <a:pPr marL="12065" algn="ctr">
                        <a:lnSpc>
                          <a:spcPct val="100000"/>
                        </a:lnSpc>
                        <a:spcBef>
                          <a:spcPts val="330"/>
                        </a:spcBef>
                      </a:pPr>
                      <a:r>
                        <a:rPr sz="1800" spc="-15" dirty="0">
                          <a:latin typeface="Arial" panose="020B0604020202020204"/>
                          <a:cs typeface="Arial" panose="020B0604020202020204"/>
                        </a:rPr>
                        <a:t>3%</a:t>
                      </a:r>
                      <a:endParaRPr sz="1800">
                        <a:latin typeface="Arial" panose="020B0604020202020204"/>
                        <a:cs typeface="Arial" panose="020B0604020202020204"/>
                      </a:endParaRPr>
                    </a:p>
                  </a:txBody>
                  <a:tcPr marL="0" marR="0" marT="31433"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lnTlToBr w="12700" cmpd="sng">
                      <a:noFill/>
                      <a:prstDash val="solid"/>
                    </a:lnTlToBr>
                    <a:lnBlToTr w="12700" cmpd="sng">
                      <a:noFill/>
                      <a:prstDash val="solid"/>
                    </a:lnBlToTr>
                    <a:noFill/>
                  </a:tcPr>
                </a:tc>
                <a:tc>
                  <a:txBody>
                    <a:bodyPr/>
                    <a:lstStyle>
                      <a:lvl1pPr marL="0" algn="l" defTabSz="1217295" rtl="0" eaLnBrk="1" latinLnBrk="0" hangingPunct="1">
                        <a:defRPr sz="2400" kern="1200">
                          <a:solidFill>
                            <a:schemeClr val="tx1"/>
                          </a:solidFill>
                          <a:latin typeface="Calibri" panose="020F0502020204030204"/>
                        </a:defRPr>
                      </a:lvl1pPr>
                      <a:lvl2pPr marL="608330" algn="l" defTabSz="1217295" rtl="0" eaLnBrk="1" latinLnBrk="0" hangingPunct="1">
                        <a:defRPr sz="2400" kern="1200">
                          <a:solidFill>
                            <a:schemeClr val="tx1"/>
                          </a:solidFill>
                          <a:latin typeface="Calibri" panose="020F0502020204030204"/>
                        </a:defRPr>
                      </a:lvl2pPr>
                      <a:lvl3pPr marL="1217295" algn="l" defTabSz="1217295" rtl="0" eaLnBrk="1" latinLnBrk="0" hangingPunct="1">
                        <a:defRPr sz="2400" kern="1200">
                          <a:solidFill>
                            <a:schemeClr val="tx1"/>
                          </a:solidFill>
                          <a:latin typeface="Calibri" panose="020F0502020204030204"/>
                        </a:defRPr>
                      </a:lvl3pPr>
                      <a:lvl4pPr marL="1826260" algn="l" defTabSz="1217295" rtl="0" eaLnBrk="1" latinLnBrk="0" hangingPunct="1">
                        <a:defRPr sz="2400" kern="1200">
                          <a:solidFill>
                            <a:schemeClr val="tx1"/>
                          </a:solidFill>
                          <a:latin typeface="Calibri" panose="020F0502020204030204"/>
                        </a:defRPr>
                      </a:lvl4pPr>
                      <a:lvl5pPr marL="2434590" algn="l" defTabSz="1217295" rtl="0" eaLnBrk="1" latinLnBrk="0" hangingPunct="1">
                        <a:defRPr sz="2400" kern="1200">
                          <a:solidFill>
                            <a:schemeClr val="tx1"/>
                          </a:solidFill>
                          <a:latin typeface="Calibri" panose="020F0502020204030204"/>
                        </a:defRPr>
                      </a:lvl5pPr>
                      <a:lvl6pPr marL="3043555" algn="l" defTabSz="1217295" rtl="0" eaLnBrk="1" latinLnBrk="0" hangingPunct="1">
                        <a:defRPr sz="2400" kern="1200">
                          <a:solidFill>
                            <a:schemeClr val="tx1"/>
                          </a:solidFill>
                          <a:latin typeface="Calibri" panose="020F0502020204030204"/>
                        </a:defRPr>
                      </a:lvl6pPr>
                      <a:lvl7pPr marL="3651885" algn="l" defTabSz="1217295" rtl="0" eaLnBrk="1" latinLnBrk="0" hangingPunct="1">
                        <a:defRPr sz="2400" kern="1200">
                          <a:solidFill>
                            <a:schemeClr val="tx1"/>
                          </a:solidFill>
                          <a:latin typeface="Calibri" panose="020F0502020204030204"/>
                        </a:defRPr>
                      </a:lvl7pPr>
                      <a:lvl8pPr marL="4260850" algn="l" defTabSz="1217295" rtl="0" eaLnBrk="1" latinLnBrk="0" hangingPunct="1">
                        <a:defRPr sz="2400" kern="1200">
                          <a:solidFill>
                            <a:schemeClr val="tx1"/>
                          </a:solidFill>
                          <a:latin typeface="Calibri" panose="020F0502020204030204"/>
                        </a:defRPr>
                      </a:lvl8pPr>
                      <a:lvl9pPr marL="4869815" algn="l" defTabSz="1217295" rtl="0" eaLnBrk="1" latinLnBrk="0" hangingPunct="1">
                        <a:defRPr sz="2400" kern="1200">
                          <a:solidFill>
                            <a:schemeClr val="tx1"/>
                          </a:solidFill>
                          <a:latin typeface="Calibri" panose="020F0502020204030204"/>
                        </a:defRPr>
                      </a:lvl9pPr>
                    </a:lstStyle>
                    <a:p>
                      <a:pPr marL="10160" algn="ctr">
                        <a:lnSpc>
                          <a:spcPct val="100000"/>
                        </a:lnSpc>
                        <a:spcBef>
                          <a:spcPts val="330"/>
                        </a:spcBef>
                      </a:pPr>
                      <a:r>
                        <a:rPr sz="1800" spc="-10" dirty="0">
                          <a:latin typeface="Arial" panose="020B0604020202020204"/>
                          <a:cs typeface="Arial" panose="020B0604020202020204"/>
                        </a:rPr>
                        <a:t>46,000</a:t>
                      </a:r>
                      <a:endParaRPr sz="1800">
                        <a:latin typeface="Arial" panose="020B0604020202020204"/>
                        <a:cs typeface="Arial" panose="020B0604020202020204"/>
                      </a:endParaRPr>
                    </a:p>
                  </a:txBody>
                  <a:tcPr marL="0" marR="0" marT="31433"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7386">
                <a:tc>
                  <a:txBody>
                    <a:bodyPr/>
                    <a:lstStyle>
                      <a:lvl1pPr marL="0" algn="l" defTabSz="1217295" rtl="0" eaLnBrk="1" latinLnBrk="0" hangingPunct="1">
                        <a:defRPr sz="2400" kern="1200">
                          <a:solidFill>
                            <a:schemeClr val="tx1"/>
                          </a:solidFill>
                          <a:latin typeface="Calibri" panose="020F0502020204030204"/>
                        </a:defRPr>
                      </a:lvl1pPr>
                      <a:lvl2pPr marL="608330" algn="l" defTabSz="1217295" rtl="0" eaLnBrk="1" latinLnBrk="0" hangingPunct="1">
                        <a:defRPr sz="2400" kern="1200">
                          <a:solidFill>
                            <a:schemeClr val="tx1"/>
                          </a:solidFill>
                          <a:latin typeface="Calibri" panose="020F0502020204030204"/>
                        </a:defRPr>
                      </a:lvl2pPr>
                      <a:lvl3pPr marL="1217295" algn="l" defTabSz="1217295" rtl="0" eaLnBrk="1" latinLnBrk="0" hangingPunct="1">
                        <a:defRPr sz="2400" kern="1200">
                          <a:solidFill>
                            <a:schemeClr val="tx1"/>
                          </a:solidFill>
                          <a:latin typeface="Calibri" panose="020F0502020204030204"/>
                        </a:defRPr>
                      </a:lvl3pPr>
                      <a:lvl4pPr marL="1826260" algn="l" defTabSz="1217295" rtl="0" eaLnBrk="1" latinLnBrk="0" hangingPunct="1">
                        <a:defRPr sz="2400" kern="1200">
                          <a:solidFill>
                            <a:schemeClr val="tx1"/>
                          </a:solidFill>
                          <a:latin typeface="Calibri" panose="020F0502020204030204"/>
                        </a:defRPr>
                      </a:lvl4pPr>
                      <a:lvl5pPr marL="2434590" algn="l" defTabSz="1217295" rtl="0" eaLnBrk="1" latinLnBrk="0" hangingPunct="1">
                        <a:defRPr sz="2400" kern="1200">
                          <a:solidFill>
                            <a:schemeClr val="tx1"/>
                          </a:solidFill>
                          <a:latin typeface="Calibri" panose="020F0502020204030204"/>
                        </a:defRPr>
                      </a:lvl5pPr>
                      <a:lvl6pPr marL="3043555" algn="l" defTabSz="1217295" rtl="0" eaLnBrk="1" latinLnBrk="0" hangingPunct="1">
                        <a:defRPr sz="2400" kern="1200">
                          <a:solidFill>
                            <a:schemeClr val="tx1"/>
                          </a:solidFill>
                          <a:latin typeface="Calibri" panose="020F0502020204030204"/>
                        </a:defRPr>
                      </a:lvl6pPr>
                      <a:lvl7pPr marL="3651885" algn="l" defTabSz="1217295" rtl="0" eaLnBrk="1" latinLnBrk="0" hangingPunct="1">
                        <a:defRPr sz="2400" kern="1200">
                          <a:solidFill>
                            <a:schemeClr val="tx1"/>
                          </a:solidFill>
                          <a:latin typeface="Calibri" panose="020F0502020204030204"/>
                        </a:defRPr>
                      </a:lvl7pPr>
                      <a:lvl8pPr marL="4260850" algn="l" defTabSz="1217295" rtl="0" eaLnBrk="1" latinLnBrk="0" hangingPunct="1">
                        <a:defRPr sz="2400" kern="1200">
                          <a:solidFill>
                            <a:schemeClr val="tx1"/>
                          </a:solidFill>
                          <a:latin typeface="Calibri" panose="020F0502020204030204"/>
                        </a:defRPr>
                      </a:lvl8pPr>
                      <a:lvl9pPr marL="4869815" algn="l" defTabSz="1217295" rtl="0" eaLnBrk="1" latinLnBrk="0" hangingPunct="1">
                        <a:defRPr sz="2400" kern="1200">
                          <a:solidFill>
                            <a:schemeClr val="tx1"/>
                          </a:solidFill>
                          <a:latin typeface="Calibri" panose="020F0502020204030204"/>
                        </a:defRPr>
                      </a:lvl9pPr>
                    </a:lstStyle>
                    <a:p>
                      <a:pPr marL="12065" algn="ctr">
                        <a:lnSpc>
                          <a:spcPct val="100000"/>
                        </a:lnSpc>
                        <a:spcBef>
                          <a:spcPts val="330"/>
                        </a:spcBef>
                      </a:pPr>
                      <a:r>
                        <a:rPr sz="1800" spc="-15" dirty="0">
                          <a:latin typeface="Arial" panose="020B0604020202020204"/>
                          <a:cs typeface="Arial" panose="020B0604020202020204"/>
                        </a:rPr>
                        <a:t>5%</a:t>
                      </a:r>
                      <a:endParaRPr sz="1800">
                        <a:latin typeface="Arial" panose="020B0604020202020204"/>
                        <a:cs typeface="Arial" panose="020B0604020202020204"/>
                      </a:endParaRPr>
                    </a:p>
                  </a:txBody>
                  <a:tcPr marL="0" marR="0" marT="3143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00338D">
                        <a:alpha val="25097"/>
                      </a:srgbClr>
                    </a:solidFill>
                  </a:tcPr>
                </a:tc>
                <a:tc>
                  <a:txBody>
                    <a:bodyPr/>
                    <a:lstStyle>
                      <a:lvl1pPr marL="0" algn="l" defTabSz="1217295" rtl="0" eaLnBrk="1" latinLnBrk="0" hangingPunct="1">
                        <a:defRPr sz="2400" kern="1200">
                          <a:solidFill>
                            <a:schemeClr val="tx1"/>
                          </a:solidFill>
                          <a:latin typeface="Calibri" panose="020F0502020204030204"/>
                        </a:defRPr>
                      </a:lvl1pPr>
                      <a:lvl2pPr marL="608330" algn="l" defTabSz="1217295" rtl="0" eaLnBrk="1" latinLnBrk="0" hangingPunct="1">
                        <a:defRPr sz="2400" kern="1200">
                          <a:solidFill>
                            <a:schemeClr val="tx1"/>
                          </a:solidFill>
                          <a:latin typeface="Calibri" panose="020F0502020204030204"/>
                        </a:defRPr>
                      </a:lvl2pPr>
                      <a:lvl3pPr marL="1217295" algn="l" defTabSz="1217295" rtl="0" eaLnBrk="1" latinLnBrk="0" hangingPunct="1">
                        <a:defRPr sz="2400" kern="1200">
                          <a:solidFill>
                            <a:schemeClr val="tx1"/>
                          </a:solidFill>
                          <a:latin typeface="Calibri" panose="020F0502020204030204"/>
                        </a:defRPr>
                      </a:lvl3pPr>
                      <a:lvl4pPr marL="1826260" algn="l" defTabSz="1217295" rtl="0" eaLnBrk="1" latinLnBrk="0" hangingPunct="1">
                        <a:defRPr sz="2400" kern="1200">
                          <a:solidFill>
                            <a:schemeClr val="tx1"/>
                          </a:solidFill>
                          <a:latin typeface="Calibri" panose="020F0502020204030204"/>
                        </a:defRPr>
                      </a:lvl4pPr>
                      <a:lvl5pPr marL="2434590" algn="l" defTabSz="1217295" rtl="0" eaLnBrk="1" latinLnBrk="0" hangingPunct="1">
                        <a:defRPr sz="2400" kern="1200">
                          <a:solidFill>
                            <a:schemeClr val="tx1"/>
                          </a:solidFill>
                          <a:latin typeface="Calibri" panose="020F0502020204030204"/>
                        </a:defRPr>
                      </a:lvl5pPr>
                      <a:lvl6pPr marL="3043555" algn="l" defTabSz="1217295" rtl="0" eaLnBrk="1" latinLnBrk="0" hangingPunct="1">
                        <a:defRPr sz="2400" kern="1200">
                          <a:solidFill>
                            <a:schemeClr val="tx1"/>
                          </a:solidFill>
                          <a:latin typeface="Calibri" panose="020F0502020204030204"/>
                        </a:defRPr>
                      </a:lvl6pPr>
                      <a:lvl7pPr marL="3651885" algn="l" defTabSz="1217295" rtl="0" eaLnBrk="1" latinLnBrk="0" hangingPunct="1">
                        <a:defRPr sz="2400" kern="1200">
                          <a:solidFill>
                            <a:schemeClr val="tx1"/>
                          </a:solidFill>
                          <a:latin typeface="Calibri" panose="020F0502020204030204"/>
                        </a:defRPr>
                      </a:lvl7pPr>
                      <a:lvl8pPr marL="4260850" algn="l" defTabSz="1217295" rtl="0" eaLnBrk="1" latinLnBrk="0" hangingPunct="1">
                        <a:defRPr sz="2400" kern="1200">
                          <a:solidFill>
                            <a:schemeClr val="tx1"/>
                          </a:solidFill>
                          <a:latin typeface="Calibri" panose="020F0502020204030204"/>
                        </a:defRPr>
                      </a:lvl8pPr>
                      <a:lvl9pPr marL="4869815" algn="l" defTabSz="1217295" rtl="0" eaLnBrk="1" latinLnBrk="0" hangingPunct="1">
                        <a:defRPr sz="2400" kern="1200">
                          <a:solidFill>
                            <a:schemeClr val="tx1"/>
                          </a:solidFill>
                          <a:latin typeface="Calibri" panose="020F0502020204030204"/>
                        </a:defRPr>
                      </a:lvl9pPr>
                    </a:lstStyle>
                    <a:p>
                      <a:pPr marL="10160" algn="ctr">
                        <a:lnSpc>
                          <a:spcPct val="100000"/>
                        </a:lnSpc>
                        <a:spcBef>
                          <a:spcPts val="330"/>
                        </a:spcBef>
                      </a:pPr>
                      <a:r>
                        <a:rPr sz="1800" spc="-10" dirty="0">
                          <a:latin typeface="Arial" panose="020B0604020202020204"/>
                          <a:cs typeface="Arial" panose="020B0604020202020204"/>
                        </a:rPr>
                        <a:t>43,000</a:t>
                      </a:r>
                      <a:endParaRPr sz="1800">
                        <a:latin typeface="Arial" panose="020B0604020202020204"/>
                        <a:cs typeface="Arial" panose="020B0604020202020204"/>
                      </a:endParaRPr>
                    </a:p>
                  </a:txBody>
                  <a:tcPr marL="0" marR="0" marT="3143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00338D">
                        <a:alpha val="25097"/>
                      </a:srgbClr>
                    </a:solidFill>
                  </a:tcPr>
                </a:tc>
                <a:extLst>
                  <a:ext uri="{0D108BD9-81ED-4DB2-BD59-A6C34878D82A}">
                    <a16:rowId xmlns:a16="http://schemas.microsoft.com/office/drawing/2014/main" val="10002"/>
                  </a:ext>
                </a:extLst>
              </a:tr>
              <a:tr h="388050">
                <a:tc>
                  <a:txBody>
                    <a:bodyPr/>
                    <a:lstStyle>
                      <a:lvl1pPr marL="0" algn="l" defTabSz="1217295" rtl="0" eaLnBrk="1" latinLnBrk="0" hangingPunct="1">
                        <a:defRPr sz="2400" kern="1200">
                          <a:solidFill>
                            <a:schemeClr val="tx1"/>
                          </a:solidFill>
                          <a:latin typeface="Calibri" panose="020F0502020204030204"/>
                        </a:defRPr>
                      </a:lvl1pPr>
                      <a:lvl2pPr marL="608330" algn="l" defTabSz="1217295" rtl="0" eaLnBrk="1" latinLnBrk="0" hangingPunct="1">
                        <a:defRPr sz="2400" kern="1200">
                          <a:solidFill>
                            <a:schemeClr val="tx1"/>
                          </a:solidFill>
                          <a:latin typeface="Calibri" panose="020F0502020204030204"/>
                        </a:defRPr>
                      </a:lvl2pPr>
                      <a:lvl3pPr marL="1217295" algn="l" defTabSz="1217295" rtl="0" eaLnBrk="1" latinLnBrk="0" hangingPunct="1">
                        <a:defRPr sz="2400" kern="1200">
                          <a:solidFill>
                            <a:schemeClr val="tx1"/>
                          </a:solidFill>
                          <a:latin typeface="Calibri" panose="020F0502020204030204"/>
                        </a:defRPr>
                      </a:lvl3pPr>
                      <a:lvl4pPr marL="1826260" algn="l" defTabSz="1217295" rtl="0" eaLnBrk="1" latinLnBrk="0" hangingPunct="1">
                        <a:defRPr sz="2400" kern="1200">
                          <a:solidFill>
                            <a:schemeClr val="tx1"/>
                          </a:solidFill>
                          <a:latin typeface="Calibri" panose="020F0502020204030204"/>
                        </a:defRPr>
                      </a:lvl4pPr>
                      <a:lvl5pPr marL="2434590" algn="l" defTabSz="1217295" rtl="0" eaLnBrk="1" latinLnBrk="0" hangingPunct="1">
                        <a:defRPr sz="2400" kern="1200">
                          <a:solidFill>
                            <a:schemeClr val="tx1"/>
                          </a:solidFill>
                          <a:latin typeface="Calibri" panose="020F0502020204030204"/>
                        </a:defRPr>
                      </a:lvl5pPr>
                      <a:lvl6pPr marL="3043555" algn="l" defTabSz="1217295" rtl="0" eaLnBrk="1" latinLnBrk="0" hangingPunct="1">
                        <a:defRPr sz="2400" kern="1200">
                          <a:solidFill>
                            <a:schemeClr val="tx1"/>
                          </a:solidFill>
                          <a:latin typeface="Calibri" panose="020F0502020204030204"/>
                        </a:defRPr>
                      </a:lvl6pPr>
                      <a:lvl7pPr marL="3651885" algn="l" defTabSz="1217295" rtl="0" eaLnBrk="1" latinLnBrk="0" hangingPunct="1">
                        <a:defRPr sz="2400" kern="1200">
                          <a:solidFill>
                            <a:schemeClr val="tx1"/>
                          </a:solidFill>
                          <a:latin typeface="Calibri" panose="020F0502020204030204"/>
                        </a:defRPr>
                      </a:lvl7pPr>
                      <a:lvl8pPr marL="4260850" algn="l" defTabSz="1217295" rtl="0" eaLnBrk="1" latinLnBrk="0" hangingPunct="1">
                        <a:defRPr sz="2400" kern="1200">
                          <a:solidFill>
                            <a:schemeClr val="tx1"/>
                          </a:solidFill>
                          <a:latin typeface="Calibri" panose="020F0502020204030204"/>
                        </a:defRPr>
                      </a:lvl8pPr>
                      <a:lvl9pPr marL="4869815" algn="l" defTabSz="1217295" rtl="0" eaLnBrk="1" latinLnBrk="0" hangingPunct="1">
                        <a:defRPr sz="2400" kern="1200">
                          <a:solidFill>
                            <a:schemeClr val="tx1"/>
                          </a:solidFill>
                          <a:latin typeface="Calibri" panose="020F0502020204030204"/>
                        </a:defRPr>
                      </a:lvl9pPr>
                    </a:lstStyle>
                    <a:p>
                      <a:pPr marL="12065" algn="ctr">
                        <a:lnSpc>
                          <a:spcPct val="100000"/>
                        </a:lnSpc>
                        <a:spcBef>
                          <a:spcPts val="330"/>
                        </a:spcBef>
                      </a:pPr>
                      <a:r>
                        <a:rPr sz="1800" spc="-15" dirty="0">
                          <a:latin typeface="Arial" panose="020B0604020202020204"/>
                          <a:cs typeface="Arial" panose="020B0604020202020204"/>
                        </a:rPr>
                        <a:t>7%</a:t>
                      </a:r>
                      <a:endParaRPr sz="1800">
                        <a:latin typeface="Arial" panose="020B0604020202020204"/>
                        <a:cs typeface="Arial" panose="020B0604020202020204"/>
                      </a:endParaRPr>
                    </a:p>
                  </a:txBody>
                  <a:tcPr marL="0" marR="0" marT="3143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noFill/>
                  </a:tcPr>
                </a:tc>
                <a:tc>
                  <a:txBody>
                    <a:bodyPr/>
                    <a:lstStyle>
                      <a:lvl1pPr marL="0" algn="l" defTabSz="1217295" rtl="0" eaLnBrk="1" latinLnBrk="0" hangingPunct="1">
                        <a:defRPr sz="2400" kern="1200">
                          <a:solidFill>
                            <a:schemeClr val="tx1"/>
                          </a:solidFill>
                          <a:latin typeface="Calibri" panose="020F0502020204030204"/>
                        </a:defRPr>
                      </a:lvl1pPr>
                      <a:lvl2pPr marL="608330" algn="l" defTabSz="1217295" rtl="0" eaLnBrk="1" latinLnBrk="0" hangingPunct="1">
                        <a:defRPr sz="2400" kern="1200">
                          <a:solidFill>
                            <a:schemeClr val="tx1"/>
                          </a:solidFill>
                          <a:latin typeface="Calibri" panose="020F0502020204030204"/>
                        </a:defRPr>
                      </a:lvl2pPr>
                      <a:lvl3pPr marL="1217295" algn="l" defTabSz="1217295" rtl="0" eaLnBrk="1" latinLnBrk="0" hangingPunct="1">
                        <a:defRPr sz="2400" kern="1200">
                          <a:solidFill>
                            <a:schemeClr val="tx1"/>
                          </a:solidFill>
                          <a:latin typeface="Calibri" panose="020F0502020204030204"/>
                        </a:defRPr>
                      </a:lvl3pPr>
                      <a:lvl4pPr marL="1826260" algn="l" defTabSz="1217295" rtl="0" eaLnBrk="1" latinLnBrk="0" hangingPunct="1">
                        <a:defRPr sz="2400" kern="1200">
                          <a:solidFill>
                            <a:schemeClr val="tx1"/>
                          </a:solidFill>
                          <a:latin typeface="Calibri" panose="020F0502020204030204"/>
                        </a:defRPr>
                      </a:lvl4pPr>
                      <a:lvl5pPr marL="2434590" algn="l" defTabSz="1217295" rtl="0" eaLnBrk="1" latinLnBrk="0" hangingPunct="1">
                        <a:defRPr sz="2400" kern="1200">
                          <a:solidFill>
                            <a:schemeClr val="tx1"/>
                          </a:solidFill>
                          <a:latin typeface="Calibri" panose="020F0502020204030204"/>
                        </a:defRPr>
                      </a:lvl5pPr>
                      <a:lvl6pPr marL="3043555" algn="l" defTabSz="1217295" rtl="0" eaLnBrk="1" latinLnBrk="0" hangingPunct="1">
                        <a:defRPr sz="2400" kern="1200">
                          <a:solidFill>
                            <a:schemeClr val="tx1"/>
                          </a:solidFill>
                          <a:latin typeface="Calibri" panose="020F0502020204030204"/>
                        </a:defRPr>
                      </a:lvl6pPr>
                      <a:lvl7pPr marL="3651885" algn="l" defTabSz="1217295" rtl="0" eaLnBrk="1" latinLnBrk="0" hangingPunct="1">
                        <a:defRPr sz="2400" kern="1200">
                          <a:solidFill>
                            <a:schemeClr val="tx1"/>
                          </a:solidFill>
                          <a:latin typeface="Calibri" panose="020F0502020204030204"/>
                        </a:defRPr>
                      </a:lvl7pPr>
                      <a:lvl8pPr marL="4260850" algn="l" defTabSz="1217295" rtl="0" eaLnBrk="1" latinLnBrk="0" hangingPunct="1">
                        <a:defRPr sz="2400" kern="1200">
                          <a:solidFill>
                            <a:schemeClr val="tx1"/>
                          </a:solidFill>
                          <a:latin typeface="Calibri" panose="020F0502020204030204"/>
                        </a:defRPr>
                      </a:lvl8pPr>
                      <a:lvl9pPr marL="4869815" algn="l" defTabSz="1217295" rtl="0" eaLnBrk="1" latinLnBrk="0" hangingPunct="1">
                        <a:defRPr sz="2400" kern="1200">
                          <a:solidFill>
                            <a:schemeClr val="tx1"/>
                          </a:solidFill>
                          <a:latin typeface="Calibri" panose="020F0502020204030204"/>
                        </a:defRPr>
                      </a:lvl9pPr>
                    </a:lstStyle>
                    <a:p>
                      <a:pPr marL="10160" algn="ctr">
                        <a:lnSpc>
                          <a:spcPct val="100000"/>
                        </a:lnSpc>
                        <a:spcBef>
                          <a:spcPts val="330"/>
                        </a:spcBef>
                      </a:pPr>
                      <a:r>
                        <a:rPr sz="1800" spc="-10" dirty="0">
                          <a:latin typeface="Arial" panose="020B0604020202020204"/>
                          <a:cs typeface="Arial" panose="020B0604020202020204"/>
                        </a:rPr>
                        <a:t>41,000</a:t>
                      </a:r>
                      <a:endParaRPr sz="1800">
                        <a:latin typeface="Arial" panose="020B0604020202020204"/>
                        <a:cs typeface="Arial" panose="020B0604020202020204"/>
                      </a:endParaRPr>
                    </a:p>
                  </a:txBody>
                  <a:tcPr marL="0" marR="0" marT="3143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7386">
                <a:tc>
                  <a:txBody>
                    <a:bodyPr/>
                    <a:lstStyle>
                      <a:lvl1pPr marL="0" algn="l" defTabSz="1217295" rtl="0" eaLnBrk="1" latinLnBrk="0" hangingPunct="1">
                        <a:defRPr sz="2400" kern="1200">
                          <a:solidFill>
                            <a:schemeClr val="tx1"/>
                          </a:solidFill>
                          <a:latin typeface="Calibri" panose="020F0502020204030204"/>
                        </a:defRPr>
                      </a:lvl1pPr>
                      <a:lvl2pPr marL="608330" algn="l" defTabSz="1217295" rtl="0" eaLnBrk="1" latinLnBrk="0" hangingPunct="1">
                        <a:defRPr sz="2400" kern="1200">
                          <a:solidFill>
                            <a:schemeClr val="tx1"/>
                          </a:solidFill>
                          <a:latin typeface="Calibri" panose="020F0502020204030204"/>
                        </a:defRPr>
                      </a:lvl2pPr>
                      <a:lvl3pPr marL="1217295" algn="l" defTabSz="1217295" rtl="0" eaLnBrk="1" latinLnBrk="0" hangingPunct="1">
                        <a:defRPr sz="2400" kern="1200">
                          <a:solidFill>
                            <a:schemeClr val="tx1"/>
                          </a:solidFill>
                          <a:latin typeface="Calibri" panose="020F0502020204030204"/>
                        </a:defRPr>
                      </a:lvl3pPr>
                      <a:lvl4pPr marL="1826260" algn="l" defTabSz="1217295" rtl="0" eaLnBrk="1" latinLnBrk="0" hangingPunct="1">
                        <a:defRPr sz="2400" kern="1200">
                          <a:solidFill>
                            <a:schemeClr val="tx1"/>
                          </a:solidFill>
                          <a:latin typeface="Calibri" panose="020F0502020204030204"/>
                        </a:defRPr>
                      </a:lvl4pPr>
                      <a:lvl5pPr marL="2434590" algn="l" defTabSz="1217295" rtl="0" eaLnBrk="1" latinLnBrk="0" hangingPunct="1">
                        <a:defRPr sz="2400" kern="1200">
                          <a:solidFill>
                            <a:schemeClr val="tx1"/>
                          </a:solidFill>
                          <a:latin typeface="Calibri" panose="020F0502020204030204"/>
                        </a:defRPr>
                      </a:lvl5pPr>
                      <a:lvl6pPr marL="3043555" algn="l" defTabSz="1217295" rtl="0" eaLnBrk="1" latinLnBrk="0" hangingPunct="1">
                        <a:defRPr sz="2400" kern="1200">
                          <a:solidFill>
                            <a:schemeClr val="tx1"/>
                          </a:solidFill>
                          <a:latin typeface="Calibri" panose="020F0502020204030204"/>
                        </a:defRPr>
                      </a:lvl6pPr>
                      <a:lvl7pPr marL="3651885" algn="l" defTabSz="1217295" rtl="0" eaLnBrk="1" latinLnBrk="0" hangingPunct="1">
                        <a:defRPr sz="2400" kern="1200">
                          <a:solidFill>
                            <a:schemeClr val="tx1"/>
                          </a:solidFill>
                          <a:latin typeface="Calibri" panose="020F0502020204030204"/>
                        </a:defRPr>
                      </a:lvl7pPr>
                      <a:lvl8pPr marL="4260850" algn="l" defTabSz="1217295" rtl="0" eaLnBrk="1" latinLnBrk="0" hangingPunct="1">
                        <a:defRPr sz="2400" kern="1200">
                          <a:solidFill>
                            <a:schemeClr val="tx1"/>
                          </a:solidFill>
                          <a:latin typeface="Calibri" panose="020F0502020204030204"/>
                        </a:defRPr>
                      </a:lvl8pPr>
                      <a:lvl9pPr marL="4869815" algn="l" defTabSz="1217295" rtl="0" eaLnBrk="1" latinLnBrk="0" hangingPunct="1">
                        <a:defRPr sz="2400" kern="1200">
                          <a:solidFill>
                            <a:schemeClr val="tx1"/>
                          </a:solidFill>
                          <a:latin typeface="Calibri" panose="020F0502020204030204"/>
                        </a:defRPr>
                      </a:lvl9pPr>
                    </a:lstStyle>
                    <a:p>
                      <a:pPr marL="10160" algn="ctr">
                        <a:lnSpc>
                          <a:spcPct val="100000"/>
                        </a:lnSpc>
                        <a:spcBef>
                          <a:spcPts val="330"/>
                        </a:spcBef>
                      </a:pPr>
                      <a:r>
                        <a:rPr sz="1800" spc="-15" dirty="0">
                          <a:latin typeface="Arial" panose="020B0604020202020204"/>
                          <a:cs typeface="Arial" panose="020B0604020202020204"/>
                        </a:rPr>
                        <a:t>10%</a:t>
                      </a:r>
                      <a:endParaRPr sz="1800">
                        <a:latin typeface="Arial" panose="020B0604020202020204"/>
                        <a:cs typeface="Arial" panose="020B0604020202020204"/>
                      </a:endParaRPr>
                    </a:p>
                  </a:txBody>
                  <a:tcPr marL="0" marR="0" marT="3143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00338D">
                        <a:alpha val="25097"/>
                      </a:srgbClr>
                    </a:solidFill>
                  </a:tcPr>
                </a:tc>
                <a:tc>
                  <a:txBody>
                    <a:bodyPr/>
                    <a:lstStyle>
                      <a:lvl1pPr marL="0" algn="l" defTabSz="1217295" rtl="0" eaLnBrk="1" latinLnBrk="0" hangingPunct="1">
                        <a:defRPr sz="2400" kern="1200">
                          <a:solidFill>
                            <a:schemeClr val="tx1"/>
                          </a:solidFill>
                          <a:latin typeface="Calibri" panose="020F0502020204030204"/>
                        </a:defRPr>
                      </a:lvl1pPr>
                      <a:lvl2pPr marL="608330" algn="l" defTabSz="1217295" rtl="0" eaLnBrk="1" latinLnBrk="0" hangingPunct="1">
                        <a:defRPr sz="2400" kern="1200">
                          <a:solidFill>
                            <a:schemeClr val="tx1"/>
                          </a:solidFill>
                          <a:latin typeface="Calibri" panose="020F0502020204030204"/>
                        </a:defRPr>
                      </a:lvl2pPr>
                      <a:lvl3pPr marL="1217295" algn="l" defTabSz="1217295" rtl="0" eaLnBrk="1" latinLnBrk="0" hangingPunct="1">
                        <a:defRPr sz="2400" kern="1200">
                          <a:solidFill>
                            <a:schemeClr val="tx1"/>
                          </a:solidFill>
                          <a:latin typeface="Calibri" panose="020F0502020204030204"/>
                        </a:defRPr>
                      </a:lvl3pPr>
                      <a:lvl4pPr marL="1826260" algn="l" defTabSz="1217295" rtl="0" eaLnBrk="1" latinLnBrk="0" hangingPunct="1">
                        <a:defRPr sz="2400" kern="1200">
                          <a:solidFill>
                            <a:schemeClr val="tx1"/>
                          </a:solidFill>
                          <a:latin typeface="Calibri" panose="020F0502020204030204"/>
                        </a:defRPr>
                      </a:lvl4pPr>
                      <a:lvl5pPr marL="2434590" algn="l" defTabSz="1217295" rtl="0" eaLnBrk="1" latinLnBrk="0" hangingPunct="1">
                        <a:defRPr sz="2400" kern="1200">
                          <a:solidFill>
                            <a:schemeClr val="tx1"/>
                          </a:solidFill>
                          <a:latin typeface="Calibri" panose="020F0502020204030204"/>
                        </a:defRPr>
                      </a:lvl5pPr>
                      <a:lvl6pPr marL="3043555" algn="l" defTabSz="1217295" rtl="0" eaLnBrk="1" latinLnBrk="0" hangingPunct="1">
                        <a:defRPr sz="2400" kern="1200">
                          <a:solidFill>
                            <a:schemeClr val="tx1"/>
                          </a:solidFill>
                          <a:latin typeface="Calibri" panose="020F0502020204030204"/>
                        </a:defRPr>
                      </a:lvl6pPr>
                      <a:lvl7pPr marL="3651885" algn="l" defTabSz="1217295" rtl="0" eaLnBrk="1" latinLnBrk="0" hangingPunct="1">
                        <a:defRPr sz="2400" kern="1200">
                          <a:solidFill>
                            <a:schemeClr val="tx1"/>
                          </a:solidFill>
                          <a:latin typeface="Calibri" panose="020F0502020204030204"/>
                        </a:defRPr>
                      </a:lvl7pPr>
                      <a:lvl8pPr marL="4260850" algn="l" defTabSz="1217295" rtl="0" eaLnBrk="1" latinLnBrk="0" hangingPunct="1">
                        <a:defRPr sz="2400" kern="1200">
                          <a:solidFill>
                            <a:schemeClr val="tx1"/>
                          </a:solidFill>
                          <a:latin typeface="Calibri" panose="020F0502020204030204"/>
                        </a:defRPr>
                      </a:lvl8pPr>
                      <a:lvl9pPr marL="4869815" algn="l" defTabSz="1217295" rtl="0" eaLnBrk="1" latinLnBrk="0" hangingPunct="1">
                        <a:defRPr sz="2400" kern="1200">
                          <a:solidFill>
                            <a:schemeClr val="tx1"/>
                          </a:solidFill>
                          <a:latin typeface="Calibri" panose="020F0502020204030204"/>
                        </a:defRPr>
                      </a:lvl9pPr>
                    </a:lstStyle>
                    <a:p>
                      <a:pPr marL="10160" algn="ctr">
                        <a:lnSpc>
                          <a:spcPct val="100000"/>
                        </a:lnSpc>
                        <a:spcBef>
                          <a:spcPts val="330"/>
                        </a:spcBef>
                      </a:pPr>
                      <a:r>
                        <a:rPr sz="1800" spc="-10" dirty="0">
                          <a:latin typeface="Arial" panose="020B0604020202020204"/>
                          <a:cs typeface="Arial" panose="020B0604020202020204"/>
                        </a:rPr>
                        <a:t>38,000</a:t>
                      </a:r>
                      <a:endParaRPr sz="1800" dirty="0">
                        <a:latin typeface="Arial" panose="020B0604020202020204"/>
                        <a:cs typeface="Arial" panose="020B0604020202020204"/>
                      </a:endParaRPr>
                    </a:p>
                  </a:txBody>
                  <a:tcPr marL="0" marR="0" marT="3143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00338D">
                        <a:alpha val="25097"/>
                      </a:srgbClr>
                    </a:solidFill>
                  </a:tcPr>
                </a:tc>
                <a:extLst>
                  <a:ext uri="{0D108BD9-81ED-4DB2-BD59-A6C34878D82A}">
                    <a16:rowId xmlns:a16="http://schemas.microsoft.com/office/drawing/2014/main" val="10004"/>
                  </a:ext>
                </a:extLst>
              </a:tr>
            </a:tbl>
          </a:graphicData>
        </a:graphic>
      </p:graphicFrame>
      <p:sp>
        <p:nvSpPr>
          <p:cNvPr id="14" name="object 15"/>
          <p:cNvSpPr txBox="1"/>
          <p:nvPr/>
        </p:nvSpPr>
        <p:spPr>
          <a:xfrm>
            <a:off x="779011" y="3429961"/>
            <a:ext cx="2149793" cy="1020055"/>
          </a:xfrm>
          <a:prstGeom prst="rect">
            <a:avLst/>
          </a:prstGeom>
        </p:spPr>
        <p:txBody>
          <a:bodyPr vert="horz" wrap="square" lIns="0" tIns="10001" rIns="0" bIns="0" rtlCol="0">
            <a:spAutoFit/>
          </a:bodyPr>
          <a:lstStyle/>
          <a:p>
            <a:pPr marL="1085850" defTabSz="685800">
              <a:spcBef>
                <a:spcPts val="80"/>
              </a:spcBef>
            </a:pPr>
            <a:r>
              <a:rPr sz="1500" dirty="0">
                <a:solidFill>
                  <a:srgbClr val="EAAA00"/>
                </a:solidFill>
                <a:latin typeface="微软雅黑" panose="020B0503020204020204" charset="-122"/>
                <a:ea typeface="微软雅黑" panose="020B0503020204020204" charset="-122"/>
                <a:cs typeface="Noto Sans CJK JP Regular"/>
              </a:rPr>
              <a:t>出租人</a:t>
            </a:r>
            <a:endParaRPr sz="1500" dirty="0">
              <a:solidFill>
                <a:prstClr val="black"/>
              </a:solidFill>
              <a:latin typeface="微软雅黑" panose="020B0503020204020204" charset="-122"/>
              <a:ea typeface="微软雅黑" panose="020B0503020204020204" charset="-122"/>
              <a:cs typeface="Noto Sans CJK JP Regular"/>
            </a:endParaRPr>
          </a:p>
          <a:p>
            <a:pPr defTabSz="685800">
              <a:spcBef>
                <a:spcPts val="20"/>
              </a:spcBef>
            </a:pPr>
            <a:endParaRPr sz="2850" dirty="0">
              <a:solidFill>
                <a:prstClr val="black"/>
              </a:solidFill>
              <a:latin typeface="微软雅黑" panose="020B0503020204020204" charset="-122"/>
              <a:ea typeface="微软雅黑" panose="020B0503020204020204" charset="-122"/>
              <a:cs typeface="Times New Roman" panose="02020603050405020304"/>
            </a:endParaRPr>
          </a:p>
          <a:p>
            <a:pPr marL="9525" defTabSz="685800"/>
            <a:r>
              <a:rPr sz="2215" spc="-116" dirty="0">
                <a:solidFill>
                  <a:srgbClr val="00338D"/>
                </a:solidFill>
                <a:latin typeface="微软雅黑" panose="020B0503020204020204" charset="-122"/>
                <a:ea typeface="微软雅黑" panose="020B0503020204020204" charset="-122"/>
                <a:cs typeface="Noto Sans CJK JP Regular"/>
              </a:rPr>
              <a:t>折现率为何重要？</a:t>
            </a:r>
            <a:endParaRPr sz="2215" dirty="0">
              <a:solidFill>
                <a:prstClr val="black"/>
              </a:solidFill>
              <a:latin typeface="微软雅黑" panose="020B0503020204020204" charset="-122"/>
              <a:ea typeface="微软雅黑" panose="020B0503020204020204" charset="-122"/>
              <a:cs typeface="Noto Sans CJK JP Regular"/>
            </a:endParaRPr>
          </a:p>
        </p:txBody>
      </p:sp>
      <p:sp>
        <p:nvSpPr>
          <p:cNvPr id="15" name="object 16"/>
          <p:cNvSpPr/>
          <p:nvPr/>
        </p:nvSpPr>
        <p:spPr>
          <a:xfrm>
            <a:off x="679567" y="3954185"/>
            <a:ext cx="568166" cy="635794"/>
          </a:xfrm>
          <a:custGeom>
            <a:avLst/>
            <a:gdLst/>
            <a:ahLst/>
            <a:cxnLst/>
            <a:rect l="l" t="t" r="r" b="b"/>
            <a:pathLst>
              <a:path w="757555" h="847725">
                <a:moveTo>
                  <a:pt x="610671" y="804372"/>
                </a:moveTo>
                <a:lnTo>
                  <a:pt x="568025" y="822404"/>
                </a:lnTo>
                <a:lnTo>
                  <a:pt x="524565" y="835490"/>
                </a:lnTo>
                <a:lnTo>
                  <a:pt x="480635" y="843751"/>
                </a:lnTo>
                <a:lnTo>
                  <a:pt x="436584" y="847304"/>
                </a:lnTo>
                <a:lnTo>
                  <a:pt x="392757" y="846268"/>
                </a:lnTo>
                <a:lnTo>
                  <a:pt x="349501" y="840763"/>
                </a:lnTo>
                <a:lnTo>
                  <a:pt x="307161" y="830907"/>
                </a:lnTo>
                <a:lnTo>
                  <a:pt x="266085" y="816819"/>
                </a:lnTo>
                <a:lnTo>
                  <a:pt x="226618" y="798617"/>
                </a:lnTo>
                <a:lnTo>
                  <a:pt x="189107" y="776421"/>
                </a:lnTo>
                <a:lnTo>
                  <a:pt x="153897" y="750349"/>
                </a:lnTo>
                <a:lnTo>
                  <a:pt x="121337" y="720521"/>
                </a:lnTo>
                <a:lnTo>
                  <a:pt x="91770" y="687054"/>
                </a:lnTo>
                <a:lnTo>
                  <a:pt x="65545" y="650068"/>
                </a:lnTo>
                <a:lnTo>
                  <a:pt x="43007" y="609681"/>
                </a:lnTo>
                <a:lnTo>
                  <a:pt x="24944" y="567112"/>
                </a:lnTo>
                <a:lnTo>
                  <a:pt x="11835" y="523729"/>
                </a:lnTo>
                <a:lnTo>
                  <a:pt x="3559" y="479879"/>
                </a:lnTo>
                <a:lnTo>
                  <a:pt x="0" y="435906"/>
                </a:lnTo>
                <a:lnTo>
                  <a:pt x="1036" y="392158"/>
                </a:lnTo>
                <a:lnTo>
                  <a:pt x="6550" y="348978"/>
                </a:lnTo>
                <a:lnTo>
                  <a:pt x="16423" y="306714"/>
                </a:lnTo>
                <a:lnTo>
                  <a:pt x="30535" y="265710"/>
                </a:lnTo>
                <a:lnTo>
                  <a:pt x="48768" y="226314"/>
                </a:lnTo>
                <a:lnTo>
                  <a:pt x="71003" y="188869"/>
                </a:lnTo>
                <a:lnTo>
                  <a:pt x="97121" y="153723"/>
                </a:lnTo>
                <a:lnTo>
                  <a:pt x="127002" y="121220"/>
                </a:lnTo>
                <a:lnTo>
                  <a:pt x="160529" y="91707"/>
                </a:lnTo>
                <a:lnTo>
                  <a:pt x="197581" y="65529"/>
                </a:lnTo>
                <a:lnTo>
                  <a:pt x="238041" y="43033"/>
                </a:lnTo>
                <a:lnTo>
                  <a:pt x="283589" y="23987"/>
                </a:lnTo>
                <a:lnTo>
                  <a:pt x="330223" y="10535"/>
                </a:lnTo>
                <a:lnTo>
                  <a:pt x="377493" y="2573"/>
                </a:lnTo>
                <a:lnTo>
                  <a:pt x="424949" y="0"/>
                </a:lnTo>
                <a:lnTo>
                  <a:pt x="472144" y="2712"/>
                </a:lnTo>
                <a:lnTo>
                  <a:pt x="518628" y="10610"/>
                </a:lnTo>
                <a:lnTo>
                  <a:pt x="563952" y="23589"/>
                </a:lnTo>
                <a:lnTo>
                  <a:pt x="607667" y="41548"/>
                </a:lnTo>
                <a:lnTo>
                  <a:pt x="649324" y="64385"/>
                </a:lnTo>
                <a:lnTo>
                  <a:pt x="688474" y="91998"/>
                </a:lnTo>
                <a:lnTo>
                  <a:pt x="724669" y="124285"/>
                </a:lnTo>
                <a:lnTo>
                  <a:pt x="757458" y="161143"/>
                </a:lnTo>
              </a:path>
            </a:pathLst>
          </a:custGeom>
          <a:ln w="19812">
            <a:solidFill>
              <a:srgbClr val="00A3A1"/>
            </a:solidFill>
          </a:ln>
        </p:spPr>
        <p:txBody>
          <a:bodyPr wrap="square" lIns="0" tIns="0" rIns="0" bIns="0" rtlCol="0"/>
          <a:lstStyle/>
          <a:p>
            <a:pPr defTabSz="685800"/>
            <a:endParaRPr sz="1350">
              <a:solidFill>
                <a:prstClr val="black"/>
              </a:solidFill>
              <a:latin typeface="微软雅黑" panose="020B0503020204020204" charset="-122"/>
              <a:ea typeface="微软雅黑" panose="020B0503020204020204" charset="-122"/>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Title 2"/>
          <p:cNvSpPr>
            <a:spLocks noGrp="1"/>
          </p:cNvSpPr>
          <p:nvPr>
            <p:ph type="title"/>
          </p:nvPr>
        </p:nvSpPr>
        <p:spPr>
          <a:xfrm>
            <a:off x="326174" y="994174"/>
            <a:ext cx="7551002" cy="594122"/>
          </a:xfrm>
        </p:spPr>
        <p:txBody>
          <a:bodyPr>
            <a:normAutofit/>
          </a:bodyPr>
          <a:lstStyle/>
          <a:p>
            <a:r>
              <a:rPr lang="zh-CN" altLang="en-US" sz="2800" b="1" dirty="0">
                <a:solidFill>
                  <a:srgbClr val="0000FF"/>
                </a:solidFill>
                <a:latin typeface="隶书" panose="02010509060101010101" pitchFamily="49" charset="-122"/>
                <a:ea typeface="隶书" panose="02010509060101010101" pitchFamily="49" charset="-122"/>
                <a:cs typeface="+mn-cs"/>
              </a:rPr>
              <a:t>租赁负债：初始计量：折现率</a:t>
            </a:r>
            <a:endParaRPr lang="en-GB" altLang="en-US" sz="2800" b="1" dirty="0">
              <a:solidFill>
                <a:srgbClr val="0000FF"/>
              </a:solidFill>
              <a:latin typeface="隶书" panose="02010509060101010101" pitchFamily="49" charset="-122"/>
              <a:ea typeface="隶书" panose="02010509060101010101" pitchFamily="49" charset="-122"/>
              <a:cs typeface="+mn-cs"/>
            </a:endParaRP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98</a:t>
            </a:fld>
            <a:endParaRPr lang="en-GB" altLang="en-US">
              <a:solidFill>
                <a:srgbClr val="FFFFFF"/>
              </a:solidFill>
            </a:endParaRPr>
          </a:p>
        </p:txBody>
      </p:sp>
      <p:sp>
        <p:nvSpPr>
          <p:cNvPr id="6" name="Rectangle 4"/>
          <p:cNvSpPr/>
          <p:nvPr/>
        </p:nvSpPr>
        <p:spPr bwMode="gray">
          <a:xfrm>
            <a:off x="323529" y="1844824"/>
            <a:ext cx="3528392" cy="720080"/>
          </a:xfrm>
          <a:prstGeom prst="rect">
            <a:avLst/>
          </a:prstGeom>
          <a:solidFill>
            <a:srgbClr val="0070C0"/>
          </a:solidFill>
          <a:ln>
            <a:noFill/>
          </a:ln>
          <a:effectLst/>
        </p:spPr>
        <p:txBody>
          <a:bodyPr wrap="square" lIns="91410" tIns="45703" rIns="91410" bIns="45703" rtlCol="0" anchor="ctr"/>
          <a:lstStyle/>
          <a:p>
            <a:pPr algn="ctr" defTabSz="685800"/>
            <a:r>
              <a:rPr lang="zh-CN" altLang="en-US" sz="1800" b="1" dirty="0">
                <a:solidFill>
                  <a:prstClr val="white"/>
                </a:solidFill>
                <a:latin typeface="微软雅黑" panose="020B0503020204020204" charset="-122"/>
                <a:ea typeface="微软雅黑" panose="020B0503020204020204" charset="-122"/>
                <a:cs typeface="Arial" panose="020B0604020202020204" pitchFamily="34" charset="0"/>
              </a:rPr>
              <a:t>租赁内含利率</a:t>
            </a:r>
            <a:endParaRPr lang="en-GB" sz="1800" b="1" dirty="0">
              <a:solidFill>
                <a:prstClr val="white"/>
              </a:solidFill>
              <a:latin typeface="微软雅黑" panose="020B0503020204020204" charset="-122"/>
              <a:ea typeface="微软雅黑" panose="020B0503020204020204" charset="-122"/>
              <a:cs typeface="Arial" panose="020B0604020202020204" pitchFamily="34" charset="0"/>
            </a:endParaRPr>
          </a:p>
        </p:txBody>
      </p:sp>
      <p:sp>
        <p:nvSpPr>
          <p:cNvPr id="7" name="Rectangle 5"/>
          <p:cNvSpPr/>
          <p:nvPr/>
        </p:nvSpPr>
        <p:spPr bwMode="gray">
          <a:xfrm>
            <a:off x="5099667" y="1844824"/>
            <a:ext cx="3504782" cy="720080"/>
          </a:xfrm>
          <a:prstGeom prst="rect">
            <a:avLst/>
          </a:prstGeom>
          <a:solidFill>
            <a:srgbClr val="C00000"/>
          </a:solidFill>
          <a:ln>
            <a:noFill/>
          </a:ln>
          <a:effectLst/>
        </p:spPr>
        <p:txBody>
          <a:bodyPr wrap="square" lIns="91410" tIns="45703" rIns="91410" bIns="45703" rtlCol="0" anchor="ctr"/>
          <a:lstStyle/>
          <a:p>
            <a:pPr algn="ctr" defTabSz="685800"/>
            <a:r>
              <a:rPr lang="zh-CN" altLang="en-US" sz="1800" b="1" dirty="0">
                <a:solidFill>
                  <a:prstClr val="white"/>
                </a:solidFill>
                <a:latin typeface="微软雅黑" panose="020B0503020204020204" charset="-122"/>
                <a:ea typeface="微软雅黑" panose="020B0503020204020204" charset="-122"/>
                <a:cs typeface="Arial" panose="020B0604020202020204" pitchFamily="34" charset="0"/>
              </a:rPr>
              <a:t>承租方增量借款利率</a:t>
            </a:r>
            <a:endParaRPr lang="en-GB" sz="1800" b="1" dirty="0">
              <a:solidFill>
                <a:prstClr val="white"/>
              </a:solidFill>
              <a:latin typeface="微软雅黑" panose="020B0503020204020204" charset="-122"/>
              <a:ea typeface="微软雅黑" panose="020B0503020204020204" charset="-122"/>
              <a:cs typeface="Arial" panose="020B0604020202020204" pitchFamily="34" charset="0"/>
            </a:endParaRPr>
          </a:p>
        </p:txBody>
      </p:sp>
      <p:sp>
        <p:nvSpPr>
          <p:cNvPr id="8" name="Rectangle 6"/>
          <p:cNvSpPr/>
          <p:nvPr/>
        </p:nvSpPr>
        <p:spPr bwMode="gray">
          <a:xfrm>
            <a:off x="323529" y="2836005"/>
            <a:ext cx="3528392" cy="792088"/>
          </a:xfrm>
          <a:prstGeom prst="rect">
            <a:avLst/>
          </a:prstGeom>
          <a:noFill/>
          <a:ln w="28575">
            <a:solidFill>
              <a:srgbClr val="5B9BD5">
                <a:lumMod val="50000"/>
              </a:srgbClr>
            </a:solidFill>
          </a:ln>
          <a:effectLst/>
        </p:spPr>
        <p:txBody>
          <a:bodyPr wrap="square" lIns="91410" tIns="45703" rIns="91410" bIns="45703" rtlCol="0" anchor="ctr"/>
          <a:lstStyle/>
          <a:p>
            <a:pPr algn="ctr" defTabSz="685800" eaLnBrk="1" fontAlgn="auto" hangingPunct="1">
              <a:spcBef>
                <a:spcPts val="0"/>
              </a:spcBef>
              <a:spcAft>
                <a:spcPts val="0"/>
              </a:spcAft>
              <a:defRPr/>
            </a:pPr>
            <a:r>
              <a:rPr kumimoji="0" lang="zh-CN" altLang="en-US" sz="1500" kern="0" dirty="0">
                <a:solidFill>
                  <a:srgbClr val="5B9BD5">
                    <a:lumMod val="50000"/>
                  </a:srgbClr>
                </a:solidFill>
                <a:latin typeface="微软雅黑" panose="020B0503020204020204" charset="-122"/>
                <a:ea typeface="微软雅黑" panose="020B0503020204020204" charset="-122"/>
                <a:cs typeface="Arial" panose="020B0604020202020204" pitchFamily="34" charset="0"/>
              </a:rPr>
              <a:t>若承租方能</a:t>
            </a:r>
            <a:r>
              <a:rPr kumimoji="0" lang="en-GB" sz="1500" b="1" i="1" kern="0" dirty="0">
                <a:solidFill>
                  <a:srgbClr val="5B9BD5">
                    <a:lumMod val="50000"/>
                  </a:srgbClr>
                </a:solidFill>
                <a:latin typeface="微软雅黑" panose="020B0503020204020204" charset="-122"/>
                <a:ea typeface="微软雅黑" panose="020B0503020204020204" charset="-122"/>
                <a:cs typeface="Arial" panose="020B0604020202020204" pitchFamily="34" charset="0"/>
              </a:rPr>
              <a:t>readily determined</a:t>
            </a:r>
            <a:endParaRPr kumimoji="0" lang="en-GB" sz="1500" kern="0" dirty="0">
              <a:solidFill>
                <a:srgbClr val="5B9BD5">
                  <a:lumMod val="50000"/>
                </a:srgbClr>
              </a:solidFill>
              <a:latin typeface="微软雅黑" panose="020B0503020204020204" charset="-122"/>
              <a:ea typeface="微软雅黑" panose="020B0503020204020204" charset="-122"/>
              <a:cs typeface="Arial" panose="020B0604020202020204" pitchFamily="34" charset="0"/>
            </a:endParaRPr>
          </a:p>
        </p:txBody>
      </p:sp>
      <p:cxnSp>
        <p:nvCxnSpPr>
          <p:cNvPr id="9" name="Elbow Connector 3"/>
          <p:cNvCxnSpPr>
            <a:stCxn id="8" idx="3"/>
            <a:endCxn id="7" idx="1"/>
          </p:cNvCxnSpPr>
          <p:nvPr/>
        </p:nvCxnSpPr>
        <p:spPr>
          <a:xfrm flipV="1">
            <a:off x="3851921" y="2204865"/>
            <a:ext cx="1247746" cy="1027184"/>
          </a:xfrm>
          <a:prstGeom prst="bentConnector3">
            <a:avLst/>
          </a:prstGeom>
          <a:noFill/>
          <a:ln w="28575" cap="flat" cmpd="sng" algn="ctr">
            <a:solidFill>
              <a:srgbClr val="5B9BD5">
                <a:lumMod val="50000"/>
              </a:srgbClr>
            </a:solidFill>
            <a:prstDash val="solid"/>
            <a:miter lim="800000"/>
            <a:tailEnd type="arrow"/>
          </a:ln>
          <a:effectLst/>
        </p:spPr>
      </p:cxnSp>
      <p:sp>
        <p:nvSpPr>
          <p:cNvPr id="10" name="TextBox 8"/>
          <p:cNvSpPr txBox="1"/>
          <p:nvPr/>
        </p:nvSpPr>
        <p:spPr>
          <a:xfrm>
            <a:off x="3893937" y="3333873"/>
            <a:ext cx="720080" cy="338682"/>
          </a:xfrm>
          <a:prstGeom prst="rect">
            <a:avLst/>
          </a:prstGeom>
          <a:noFill/>
        </p:spPr>
        <p:txBody>
          <a:bodyPr wrap="square" rtlCol="0">
            <a:spAutoFit/>
          </a:bodyPr>
          <a:lstStyle/>
          <a:p>
            <a:pPr defTabSz="685800"/>
            <a:r>
              <a:rPr lang="zh-CN" altLang="en-US" sz="1600" b="1" i="1" dirty="0">
                <a:solidFill>
                  <a:srgbClr val="5B9BD5">
                    <a:lumMod val="50000"/>
                  </a:srgbClr>
                </a:solidFill>
                <a:latin typeface="微软雅黑" panose="020B0503020204020204" charset="-122"/>
                <a:ea typeface="微软雅黑" panose="020B0503020204020204" charset="-122"/>
              </a:rPr>
              <a:t>否则</a:t>
            </a:r>
            <a:r>
              <a:rPr lang="zh-CN" altLang="en-US" sz="1600" b="1" i="1" dirty="0">
                <a:solidFill>
                  <a:srgbClr val="ED7D31"/>
                </a:solidFill>
                <a:latin typeface="微软雅黑" panose="020B0503020204020204" charset="-122"/>
                <a:ea typeface="微软雅黑" panose="020B0503020204020204" charset="-122"/>
              </a:rPr>
              <a:t> </a:t>
            </a:r>
            <a:endParaRPr lang="en-GB" sz="1600" b="1" i="1" dirty="0">
              <a:solidFill>
                <a:srgbClr val="ED7D31"/>
              </a:solidFill>
              <a:latin typeface="微软雅黑" panose="020B0503020204020204" charset="-122"/>
              <a:ea typeface="微软雅黑" panose="020B0503020204020204" charset="-122"/>
            </a:endParaRPr>
          </a:p>
        </p:txBody>
      </p:sp>
      <p:cxnSp>
        <p:nvCxnSpPr>
          <p:cNvPr id="11" name="Straight Arrow Connector 10"/>
          <p:cNvCxnSpPr>
            <a:stCxn id="6" idx="2"/>
            <a:endCxn id="8" idx="0"/>
          </p:cNvCxnSpPr>
          <p:nvPr/>
        </p:nvCxnSpPr>
        <p:spPr>
          <a:xfrm>
            <a:off x="2087724" y="2564905"/>
            <a:ext cx="0" cy="271100"/>
          </a:xfrm>
          <a:prstGeom prst="straightConnector1">
            <a:avLst/>
          </a:prstGeom>
          <a:noFill/>
          <a:ln w="28575" cap="flat" cmpd="sng" algn="ctr">
            <a:solidFill>
              <a:srgbClr val="ED7D31"/>
            </a:solidFill>
            <a:prstDash val="solid"/>
            <a:miter lim="800000"/>
            <a:tailEnd type="arrow"/>
          </a:ln>
          <a:effectLst/>
        </p:spPr>
      </p:cxnSp>
      <p:sp>
        <p:nvSpPr>
          <p:cNvPr id="12" name="TextBox 13"/>
          <p:cNvSpPr txBox="1"/>
          <p:nvPr/>
        </p:nvSpPr>
        <p:spPr>
          <a:xfrm>
            <a:off x="4823461" y="2948154"/>
            <a:ext cx="3900806" cy="2678426"/>
          </a:xfrm>
          <a:prstGeom prst="rect">
            <a:avLst/>
          </a:prstGeom>
          <a:noFill/>
        </p:spPr>
        <p:txBody>
          <a:bodyPr wrap="square" rtlCol="0">
            <a:spAutoFit/>
          </a:bodyPr>
          <a:lstStyle/>
          <a:p>
            <a:pPr algn="ctr" defTabSz="685800">
              <a:lnSpc>
                <a:spcPct val="150000"/>
              </a:lnSpc>
            </a:pPr>
            <a:r>
              <a:rPr lang="zh-CN" altLang="en-US" sz="1800" dirty="0">
                <a:solidFill>
                  <a:prstClr val="black"/>
                </a:solidFill>
                <a:latin typeface="微软雅黑" panose="020B0503020204020204" charset="-122"/>
                <a:ea typeface="微软雅黑" panose="020B0503020204020204" charset="-122"/>
                <a:cs typeface="Arial" panose="020B0604020202020204" pitchFamily="34" charset="0"/>
              </a:rPr>
              <a:t>承租方借款购买资产所需承担的利率：</a:t>
            </a:r>
            <a:endParaRPr lang="en-US" altLang="zh-CN" sz="1800" dirty="0">
              <a:solidFill>
                <a:prstClr val="black"/>
              </a:solidFill>
              <a:latin typeface="微软雅黑" panose="020B0503020204020204" charset="-122"/>
              <a:ea typeface="微软雅黑" panose="020B0503020204020204" charset="-122"/>
              <a:cs typeface="Arial" panose="020B0604020202020204" pitchFamily="34" charset="0"/>
            </a:endParaRPr>
          </a:p>
          <a:p>
            <a:pPr marL="600075" lvl="1" indent="-257175" defTabSz="685800">
              <a:lnSpc>
                <a:spcPct val="150000"/>
              </a:lnSpc>
              <a:buFont typeface="Arial" panose="020B0604020202020204" pitchFamily="34" charset="0"/>
              <a:buChar char="•"/>
            </a:pPr>
            <a:r>
              <a:rPr lang="zh-CN" altLang="en-US" sz="1600" dirty="0">
                <a:solidFill>
                  <a:prstClr val="black"/>
                </a:solidFill>
                <a:latin typeface="微软雅黑" panose="020B0503020204020204" charset="-122"/>
                <a:ea typeface="微软雅黑" panose="020B0503020204020204" charset="-122"/>
                <a:cs typeface="Arial" panose="020B0604020202020204" pitchFamily="34" charset="0"/>
              </a:rPr>
              <a:t>相似的期限</a:t>
            </a:r>
            <a:endParaRPr lang="en-US" altLang="zh-CN" sz="1600" dirty="0">
              <a:solidFill>
                <a:prstClr val="black"/>
              </a:solidFill>
              <a:latin typeface="微软雅黑" panose="020B0503020204020204" charset="-122"/>
              <a:ea typeface="微软雅黑" panose="020B0503020204020204" charset="-122"/>
              <a:cs typeface="Arial" panose="020B0604020202020204" pitchFamily="34" charset="0"/>
            </a:endParaRPr>
          </a:p>
          <a:p>
            <a:pPr marL="600075" lvl="1" indent="-257175" defTabSz="685800">
              <a:lnSpc>
                <a:spcPct val="150000"/>
              </a:lnSpc>
              <a:buFont typeface="Arial" panose="020B0604020202020204" pitchFamily="34" charset="0"/>
              <a:buChar char="•"/>
            </a:pPr>
            <a:r>
              <a:rPr lang="zh-CN" altLang="en-US" sz="1600" dirty="0">
                <a:solidFill>
                  <a:prstClr val="black"/>
                </a:solidFill>
                <a:latin typeface="微软雅黑" panose="020B0503020204020204" charset="-122"/>
                <a:ea typeface="微软雅黑" panose="020B0503020204020204" charset="-122"/>
                <a:cs typeface="Arial" panose="020B0604020202020204" pitchFamily="34" charset="0"/>
              </a:rPr>
              <a:t>相似的担保条款</a:t>
            </a:r>
            <a:endParaRPr lang="en-US" altLang="zh-CN" sz="1600" dirty="0">
              <a:solidFill>
                <a:prstClr val="black"/>
              </a:solidFill>
              <a:latin typeface="微软雅黑" panose="020B0503020204020204" charset="-122"/>
              <a:ea typeface="微软雅黑" panose="020B0503020204020204" charset="-122"/>
              <a:cs typeface="Arial" panose="020B0604020202020204" pitchFamily="34" charset="0"/>
            </a:endParaRPr>
          </a:p>
          <a:p>
            <a:pPr marL="600075" lvl="1" indent="-257175" defTabSz="685800">
              <a:lnSpc>
                <a:spcPct val="150000"/>
              </a:lnSpc>
              <a:buFont typeface="Arial" panose="020B0604020202020204" pitchFamily="34" charset="0"/>
              <a:buChar char="•"/>
            </a:pPr>
            <a:r>
              <a:rPr lang="zh-CN" altLang="en-US" sz="1600" dirty="0">
                <a:solidFill>
                  <a:prstClr val="black"/>
                </a:solidFill>
                <a:latin typeface="微软雅黑" panose="020B0503020204020204" charset="-122"/>
                <a:ea typeface="微软雅黑" panose="020B0503020204020204" charset="-122"/>
                <a:cs typeface="Arial" panose="020B0604020202020204" pitchFamily="34" charset="0"/>
              </a:rPr>
              <a:t>相似的资产价值</a:t>
            </a:r>
            <a:endParaRPr lang="en-US" altLang="zh-CN" sz="1600" dirty="0">
              <a:solidFill>
                <a:prstClr val="black"/>
              </a:solidFill>
              <a:latin typeface="微软雅黑" panose="020B0503020204020204" charset="-122"/>
              <a:ea typeface="微软雅黑" panose="020B0503020204020204" charset="-122"/>
              <a:cs typeface="Arial" panose="020B0604020202020204" pitchFamily="34" charset="0"/>
            </a:endParaRPr>
          </a:p>
          <a:p>
            <a:pPr marL="600075" lvl="1" indent="-257175" defTabSz="685800">
              <a:lnSpc>
                <a:spcPct val="150000"/>
              </a:lnSpc>
              <a:buFont typeface="Arial" panose="020B0604020202020204" pitchFamily="34" charset="0"/>
              <a:buChar char="•"/>
            </a:pPr>
            <a:r>
              <a:rPr lang="zh-CN" altLang="en-US" sz="1600" dirty="0">
                <a:solidFill>
                  <a:prstClr val="black"/>
                </a:solidFill>
                <a:latin typeface="微软雅黑" panose="020B0503020204020204" charset="-122"/>
                <a:ea typeface="微软雅黑" panose="020B0503020204020204" charset="-122"/>
                <a:cs typeface="Arial" panose="020B0604020202020204" pitchFamily="34" charset="0"/>
              </a:rPr>
              <a:t>相似的经济环境</a:t>
            </a:r>
            <a:endParaRPr lang="en-US" altLang="zh-CN" sz="1600" dirty="0">
              <a:solidFill>
                <a:prstClr val="black"/>
              </a:solidFill>
              <a:latin typeface="微软雅黑" panose="020B0503020204020204" charset="-122"/>
              <a:ea typeface="微软雅黑" panose="020B0503020204020204" charset="-122"/>
              <a:cs typeface="Arial" panose="020B0604020202020204" pitchFamily="34" charset="0"/>
            </a:endParaRPr>
          </a:p>
          <a:p>
            <a:pPr defTabSz="685800"/>
            <a:endParaRPr lang="en-GB" sz="1800" dirty="0">
              <a:solidFill>
                <a:prstClr val="black"/>
              </a:solidFill>
              <a:latin typeface="微软雅黑" panose="020B0503020204020204" charset="-122"/>
              <a:ea typeface="微软雅黑" panose="020B0503020204020204" charset="-122"/>
            </a:endParaRPr>
          </a:p>
        </p:txBody>
      </p:sp>
      <p:cxnSp>
        <p:nvCxnSpPr>
          <p:cNvPr id="13" name="Straight Arrow Connector 22"/>
          <p:cNvCxnSpPr>
            <a:stCxn id="7" idx="2"/>
            <a:endCxn id="12" idx="0"/>
          </p:cNvCxnSpPr>
          <p:nvPr/>
        </p:nvCxnSpPr>
        <p:spPr>
          <a:xfrm flipH="1">
            <a:off x="6773864" y="2564904"/>
            <a:ext cx="78194" cy="383250"/>
          </a:xfrm>
          <a:prstGeom prst="straightConnector1">
            <a:avLst/>
          </a:prstGeom>
          <a:noFill/>
          <a:ln w="28575" cap="flat" cmpd="sng" algn="ctr">
            <a:solidFill>
              <a:srgbClr val="ED7D31"/>
            </a:solidFill>
            <a:prstDash val="solid"/>
            <a:miter lim="800000"/>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12">
                                            <p:txEl>
                                              <p:pRg st="0" end="0"/>
                                            </p:txEl>
                                          </p:spTgt>
                                        </p:tgtEl>
                                      </p:cBhvr>
                                    </p:animEffect>
                                    <p:animScale>
                                      <p:cBhvr>
                                        <p:cTn id="7" dur="1000" autoRev="1" fill="hold"/>
                                        <p:tgtEl>
                                          <p:spTgt spid="1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2000" tmFilter="0, 0; .2, .5; .8, .5; 1, 0"/>
                                        <p:tgtEl>
                                          <p:spTgt spid="12">
                                            <p:txEl>
                                              <p:pRg st="1" end="1"/>
                                            </p:txEl>
                                          </p:spTgt>
                                        </p:tgtEl>
                                      </p:cBhvr>
                                    </p:animEffect>
                                    <p:animScale>
                                      <p:cBhvr>
                                        <p:cTn id="12" dur="1000" autoRev="1" fill="hold"/>
                                        <p:tgtEl>
                                          <p:spTgt spid="12">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2000" tmFilter="0, 0; .2, .5; .8, .5; 1, 0"/>
                                        <p:tgtEl>
                                          <p:spTgt spid="12">
                                            <p:txEl>
                                              <p:pRg st="2" end="2"/>
                                            </p:txEl>
                                          </p:spTgt>
                                        </p:tgtEl>
                                      </p:cBhvr>
                                    </p:animEffect>
                                    <p:animScale>
                                      <p:cBhvr>
                                        <p:cTn id="17" dur="1000" autoRev="1" fill="hold"/>
                                        <p:tgtEl>
                                          <p:spTgt spid="12">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2000" tmFilter="0, 0; .2, .5; .8, .5; 1, 0"/>
                                        <p:tgtEl>
                                          <p:spTgt spid="12">
                                            <p:txEl>
                                              <p:pRg st="3" end="3"/>
                                            </p:txEl>
                                          </p:spTgt>
                                        </p:tgtEl>
                                      </p:cBhvr>
                                    </p:animEffect>
                                    <p:animScale>
                                      <p:cBhvr>
                                        <p:cTn id="22" dur="1000" autoRev="1" fill="hold"/>
                                        <p:tgtEl>
                                          <p:spTgt spid="12">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000" tmFilter="0, 0; .2, .5; .8, .5; 1, 0"/>
                                        <p:tgtEl>
                                          <p:spTgt spid="12">
                                            <p:txEl>
                                              <p:pRg st="4" end="4"/>
                                            </p:txEl>
                                          </p:spTgt>
                                        </p:tgtEl>
                                      </p:cBhvr>
                                    </p:animEffect>
                                    <p:animScale>
                                      <p:cBhvr>
                                        <p:cTn id="27" dur="1000" autoRev="1" fill="hold"/>
                                        <p:tgtEl>
                                          <p:spTgt spid="12">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a:xfrm>
            <a:off x="251520" y="232701"/>
            <a:ext cx="7551002" cy="594122"/>
          </a:xfrm>
        </p:spPr>
        <p:txBody>
          <a:bodyPr>
            <a:normAutofit/>
          </a:bodyPr>
          <a:lstStyle/>
          <a:p>
            <a:r>
              <a:rPr lang="zh-CN" altLang="en-US" sz="2800" b="1" dirty="0">
                <a:solidFill>
                  <a:srgbClr val="0000FF"/>
                </a:solidFill>
                <a:latin typeface="隶书" panose="02010509060101010101" pitchFamily="49" charset="-122"/>
                <a:ea typeface="隶书" panose="02010509060101010101" pitchFamily="49" charset="-122"/>
                <a:cs typeface="+mn-cs"/>
              </a:rPr>
              <a:t>租赁资产：初始计量	</a:t>
            </a:r>
          </a:p>
        </p:txBody>
      </p:sp>
      <p:sp>
        <p:nvSpPr>
          <p:cNvPr id="3" name="灯片编号占位符 2"/>
          <p:cNvSpPr>
            <a:spLocks noGrp="1"/>
          </p:cNvSpPr>
          <p:nvPr>
            <p:ph type="sldNum" sz="quarter" idx="10"/>
          </p:nvPr>
        </p:nvSpPr>
        <p:spPr/>
        <p:txBody>
          <a:bodyPr/>
          <a:lstStyle/>
          <a:p>
            <a:pPr>
              <a:defRPr/>
            </a:pPr>
            <a:fld id="{1FB631E1-9E25-4EB2-88A6-52920BF9FF0C}" type="slidenum">
              <a:rPr lang="zh-CN" altLang="en-US" smtClean="0">
                <a:solidFill>
                  <a:srgbClr val="FFFFFF"/>
                </a:solidFill>
              </a:rPr>
              <a:t>99</a:t>
            </a:fld>
            <a:endParaRPr lang="en-GB" altLang="en-US">
              <a:solidFill>
                <a:srgbClr val="FFFFFF"/>
              </a:solidFill>
            </a:endParaRPr>
          </a:p>
        </p:txBody>
      </p:sp>
      <p:sp>
        <p:nvSpPr>
          <p:cNvPr id="5" name="object 2"/>
          <p:cNvSpPr/>
          <p:nvPr/>
        </p:nvSpPr>
        <p:spPr>
          <a:xfrm>
            <a:off x="3991413" y="2995406"/>
            <a:ext cx="3584734" cy="1138714"/>
          </a:xfrm>
          <a:custGeom>
            <a:avLst/>
            <a:gdLst/>
            <a:ahLst/>
            <a:cxnLst/>
            <a:rect l="l" t="t" r="r" b="b"/>
            <a:pathLst>
              <a:path w="4779645" h="1518285">
                <a:moveTo>
                  <a:pt x="0" y="0"/>
                </a:moveTo>
                <a:lnTo>
                  <a:pt x="4779264" y="0"/>
                </a:lnTo>
                <a:lnTo>
                  <a:pt x="4779264" y="1517904"/>
                </a:lnTo>
                <a:lnTo>
                  <a:pt x="0" y="1517904"/>
                </a:lnTo>
                <a:lnTo>
                  <a:pt x="0" y="0"/>
                </a:lnTo>
                <a:close/>
              </a:path>
            </a:pathLst>
          </a:custGeom>
          <a:ln w="15240">
            <a:solidFill>
              <a:srgbClr val="00338D"/>
            </a:solidFill>
          </a:ln>
        </p:spPr>
        <p:txBody>
          <a:bodyPr wrap="square" lIns="0" tIns="0" rIns="0" bIns="0" rtlCol="0"/>
          <a:lstStyle/>
          <a:p>
            <a:pPr defTabSz="685800"/>
            <a:endParaRPr sz="1350">
              <a:solidFill>
                <a:prstClr val="black"/>
              </a:solidFill>
              <a:latin typeface="微软雅黑" panose="020B0503020204020204" charset="-122"/>
              <a:ea typeface="微软雅黑" panose="020B0503020204020204" charset="-122"/>
            </a:endParaRPr>
          </a:p>
        </p:txBody>
      </p:sp>
      <p:sp>
        <p:nvSpPr>
          <p:cNvPr id="7" name="object 3"/>
          <p:cNvSpPr txBox="1"/>
          <p:nvPr/>
        </p:nvSpPr>
        <p:spPr>
          <a:xfrm>
            <a:off x="3991413" y="2995406"/>
            <a:ext cx="3584734" cy="1122583"/>
          </a:xfrm>
          <a:prstGeom prst="rect">
            <a:avLst/>
          </a:prstGeom>
          <a:ln w="15240">
            <a:solidFill>
              <a:srgbClr val="00338D"/>
            </a:solidFill>
          </a:ln>
        </p:spPr>
        <p:txBody>
          <a:bodyPr vert="horz" wrap="square" lIns="0" tIns="19526" rIns="0" bIns="0" rtlCol="0">
            <a:spAutoFit/>
          </a:bodyPr>
          <a:lstStyle/>
          <a:p>
            <a:pPr marL="67945" defTabSz="685800">
              <a:spcBef>
                <a:spcPts val="155"/>
              </a:spcBef>
            </a:pPr>
            <a:r>
              <a:rPr sz="1350" b="1" dirty="0">
                <a:solidFill>
                  <a:srgbClr val="000000"/>
                </a:solidFill>
                <a:latin typeface="微软雅黑" panose="020B0503020204020204" charset="-122"/>
                <a:ea typeface="微软雅黑" panose="020B0503020204020204" charset="-122"/>
                <a:cs typeface="Noto Sans CJK JP Regular"/>
              </a:rPr>
              <a:t>复原义务通常发生在：</a:t>
            </a:r>
          </a:p>
          <a:p>
            <a:pPr marL="283210" indent="-214630" defTabSz="685800">
              <a:spcBef>
                <a:spcPts val="450"/>
              </a:spcBef>
              <a:buFont typeface="Arial" panose="020B0604020202020204"/>
              <a:buChar char="•"/>
              <a:tabLst>
                <a:tab pos="282575" algn="l"/>
                <a:tab pos="283210" algn="l"/>
              </a:tabLst>
            </a:pPr>
            <a:r>
              <a:rPr sz="1350" b="1" dirty="0">
                <a:solidFill>
                  <a:srgbClr val="000000"/>
                </a:solidFill>
                <a:latin typeface="微软雅黑" panose="020B0503020204020204" charset="-122"/>
                <a:ea typeface="微软雅黑" panose="020B0503020204020204" charset="-122"/>
                <a:cs typeface="Noto Sans CJK JP Regular"/>
              </a:rPr>
              <a:t>承租人拆卸及移除标的资产</a:t>
            </a:r>
          </a:p>
          <a:p>
            <a:pPr marL="283210" indent="-214630" defTabSz="685800">
              <a:buFont typeface="Arial" panose="020B0604020202020204"/>
              <a:buChar char="•"/>
              <a:tabLst>
                <a:tab pos="282575" algn="l"/>
                <a:tab pos="283210" algn="l"/>
              </a:tabLst>
            </a:pPr>
            <a:r>
              <a:rPr sz="1350" b="1" dirty="0">
                <a:solidFill>
                  <a:srgbClr val="000000"/>
                </a:solidFill>
                <a:latin typeface="微软雅黑" panose="020B0503020204020204" charset="-122"/>
                <a:ea typeface="微软雅黑" panose="020B0503020204020204" charset="-122"/>
                <a:cs typeface="Noto Sans CJK JP Regular"/>
              </a:rPr>
              <a:t>复原标的资产所在场地</a:t>
            </a:r>
          </a:p>
          <a:p>
            <a:pPr marL="283210" marR="208915" indent="-214630" defTabSz="685800">
              <a:buFont typeface="Arial" panose="020B0604020202020204"/>
              <a:buChar char="•"/>
              <a:tabLst>
                <a:tab pos="282575" algn="l"/>
                <a:tab pos="283210" algn="l"/>
              </a:tabLst>
            </a:pPr>
            <a:r>
              <a:rPr sz="1350" b="1" dirty="0">
                <a:solidFill>
                  <a:srgbClr val="000000"/>
                </a:solidFill>
                <a:latin typeface="微软雅黑" panose="020B0503020204020204" charset="-122"/>
                <a:ea typeface="微软雅黑" panose="020B0503020204020204" charset="-122"/>
                <a:cs typeface="Noto Sans CJK JP Regular"/>
              </a:rPr>
              <a:t>将标的资产恢复至租赁条款和条件规定的 状态</a:t>
            </a:r>
          </a:p>
        </p:txBody>
      </p:sp>
      <p:sp>
        <p:nvSpPr>
          <p:cNvPr id="8" name="object 4"/>
          <p:cNvSpPr/>
          <p:nvPr/>
        </p:nvSpPr>
        <p:spPr>
          <a:xfrm>
            <a:off x="911028" y="2016998"/>
            <a:ext cx="977265" cy="521494"/>
          </a:xfrm>
          <a:custGeom>
            <a:avLst/>
            <a:gdLst/>
            <a:ahLst/>
            <a:cxnLst/>
            <a:rect l="l" t="t" r="r" b="b"/>
            <a:pathLst>
              <a:path w="1303020" h="695325">
                <a:moveTo>
                  <a:pt x="1178623" y="0"/>
                </a:moveTo>
                <a:lnTo>
                  <a:pt x="124066" y="0"/>
                </a:lnTo>
                <a:lnTo>
                  <a:pt x="113893" y="381"/>
                </a:lnTo>
                <a:lnTo>
                  <a:pt x="58712" y="17348"/>
                </a:lnTo>
                <a:lnTo>
                  <a:pt x="18592" y="54787"/>
                </a:lnTo>
                <a:lnTo>
                  <a:pt x="406" y="106286"/>
                </a:lnTo>
                <a:lnTo>
                  <a:pt x="0" y="115785"/>
                </a:lnTo>
                <a:lnTo>
                  <a:pt x="0" y="578929"/>
                </a:lnTo>
                <a:lnTo>
                  <a:pt x="13843" y="632142"/>
                </a:lnTo>
                <a:lnTo>
                  <a:pt x="50800" y="672376"/>
                </a:lnTo>
                <a:lnTo>
                  <a:pt x="103936" y="693204"/>
                </a:lnTo>
                <a:lnTo>
                  <a:pt x="124066" y="694715"/>
                </a:lnTo>
                <a:lnTo>
                  <a:pt x="1178623" y="694715"/>
                </a:lnTo>
                <a:lnTo>
                  <a:pt x="1235633" y="681786"/>
                </a:lnTo>
                <a:lnTo>
                  <a:pt x="1278750" y="647306"/>
                </a:lnTo>
                <a:lnTo>
                  <a:pt x="1301064" y="597712"/>
                </a:lnTo>
                <a:lnTo>
                  <a:pt x="1302689" y="578929"/>
                </a:lnTo>
                <a:lnTo>
                  <a:pt x="1302689" y="115785"/>
                </a:lnTo>
                <a:lnTo>
                  <a:pt x="1288846" y="62572"/>
                </a:lnTo>
                <a:lnTo>
                  <a:pt x="1251889" y="22339"/>
                </a:lnTo>
                <a:lnTo>
                  <a:pt x="1198753" y="1511"/>
                </a:lnTo>
                <a:lnTo>
                  <a:pt x="1178623" y="0"/>
                </a:lnTo>
                <a:close/>
              </a:path>
            </a:pathLst>
          </a:custGeom>
          <a:solidFill>
            <a:srgbClr val="0070C0"/>
          </a:solidFill>
        </p:spPr>
        <p:txBody>
          <a:bodyPr wrap="square" lIns="0" tIns="0" rIns="0" bIns="0" rtlCol="0"/>
          <a:lstStyle/>
          <a:p>
            <a:pPr defTabSz="685800"/>
            <a:endParaRPr sz="1350">
              <a:solidFill>
                <a:prstClr val="black"/>
              </a:solidFill>
              <a:latin typeface="微软雅黑" panose="020B0503020204020204" charset="-122"/>
              <a:ea typeface="微软雅黑" panose="020B0503020204020204" charset="-122"/>
            </a:endParaRPr>
          </a:p>
        </p:txBody>
      </p:sp>
      <p:sp>
        <p:nvSpPr>
          <p:cNvPr id="9" name="object 6"/>
          <p:cNvSpPr txBox="1"/>
          <p:nvPr/>
        </p:nvSpPr>
        <p:spPr>
          <a:xfrm>
            <a:off x="1046885" y="2158340"/>
            <a:ext cx="704850" cy="217367"/>
          </a:xfrm>
          <a:prstGeom prst="rect">
            <a:avLst/>
          </a:prstGeom>
        </p:spPr>
        <p:txBody>
          <a:bodyPr vert="horz" wrap="square" lIns="0" tIns="9525" rIns="0" bIns="0" rtlCol="0">
            <a:spAutoFit/>
          </a:bodyPr>
          <a:lstStyle/>
          <a:p>
            <a:pPr marL="9525" defTabSz="685800">
              <a:spcBef>
                <a:spcPts val="75"/>
              </a:spcBef>
            </a:pPr>
            <a:r>
              <a:rPr sz="1350" dirty="0">
                <a:solidFill>
                  <a:srgbClr val="FFFFFF"/>
                </a:solidFill>
                <a:latin typeface="微软雅黑" panose="020B0503020204020204" charset="-122"/>
                <a:ea typeface="微软雅黑" panose="020B0503020204020204" charset="-122"/>
                <a:cs typeface="Noto Sans CJK JP Regular"/>
              </a:rPr>
              <a:t>租赁负债</a:t>
            </a:r>
            <a:endParaRPr sz="1350" dirty="0">
              <a:solidFill>
                <a:prstClr val="black"/>
              </a:solidFill>
              <a:latin typeface="微软雅黑" panose="020B0503020204020204" charset="-122"/>
              <a:ea typeface="微软雅黑" panose="020B0503020204020204" charset="-122"/>
              <a:cs typeface="Noto Sans CJK JP Regular"/>
            </a:endParaRPr>
          </a:p>
        </p:txBody>
      </p:sp>
      <p:sp>
        <p:nvSpPr>
          <p:cNvPr id="10" name="object 7"/>
          <p:cNvSpPr/>
          <p:nvPr/>
        </p:nvSpPr>
        <p:spPr>
          <a:xfrm>
            <a:off x="2265483" y="2016998"/>
            <a:ext cx="1087279" cy="521494"/>
          </a:xfrm>
          <a:custGeom>
            <a:avLst/>
            <a:gdLst/>
            <a:ahLst/>
            <a:cxnLst/>
            <a:rect l="l" t="t" r="r" b="b"/>
            <a:pathLst>
              <a:path w="1449704" h="695325">
                <a:moveTo>
                  <a:pt x="1311109" y="0"/>
                </a:moveTo>
                <a:lnTo>
                  <a:pt x="138125" y="0"/>
                </a:lnTo>
                <a:lnTo>
                  <a:pt x="126796" y="381"/>
                </a:lnTo>
                <a:lnTo>
                  <a:pt x="65366" y="17348"/>
                </a:lnTo>
                <a:lnTo>
                  <a:pt x="20700" y="54787"/>
                </a:lnTo>
                <a:lnTo>
                  <a:pt x="457" y="106286"/>
                </a:lnTo>
                <a:lnTo>
                  <a:pt x="0" y="115785"/>
                </a:lnTo>
                <a:lnTo>
                  <a:pt x="0" y="578916"/>
                </a:lnTo>
                <a:lnTo>
                  <a:pt x="15417" y="632129"/>
                </a:lnTo>
                <a:lnTo>
                  <a:pt x="56553" y="672376"/>
                </a:lnTo>
                <a:lnTo>
                  <a:pt x="115722" y="693204"/>
                </a:lnTo>
                <a:lnTo>
                  <a:pt x="138125" y="694715"/>
                </a:lnTo>
                <a:lnTo>
                  <a:pt x="1311109" y="694715"/>
                </a:lnTo>
                <a:lnTo>
                  <a:pt x="1374584" y="681786"/>
                </a:lnTo>
                <a:lnTo>
                  <a:pt x="1422590" y="647306"/>
                </a:lnTo>
                <a:lnTo>
                  <a:pt x="1447431" y="597700"/>
                </a:lnTo>
                <a:lnTo>
                  <a:pt x="1449235" y="578916"/>
                </a:lnTo>
                <a:lnTo>
                  <a:pt x="1449235" y="115785"/>
                </a:lnTo>
                <a:lnTo>
                  <a:pt x="1433817" y="62572"/>
                </a:lnTo>
                <a:lnTo>
                  <a:pt x="1392682" y="22339"/>
                </a:lnTo>
                <a:lnTo>
                  <a:pt x="1333512" y="1511"/>
                </a:lnTo>
                <a:lnTo>
                  <a:pt x="1311109" y="0"/>
                </a:lnTo>
                <a:close/>
              </a:path>
            </a:pathLst>
          </a:custGeom>
          <a:solidFill>
            <a:srgbClr val="ED7D31"/>
          </a:solidFill>
        </p:spPr>
        <p:txBody>
          <a:bodyPr wrap="square" lIns="0" tIns="0" rIns="0" bIns="0" rtlCol="0"/>
          <a:lstStyle/>
          <a:p>
            <a:pPr defTabSz="685800" eaLnBrk="1" fontAlgn="auto" hangingPunct="1">
              <a:spcBef>
                <a:spcPts val="0"/>
              </a:spcBef>
              <a:spcAft>
                <a:spcPts val="0"/>
              </a:spcAft>
              <a:defRPr/>
            </a:pPr>
            <a:endParaRPr kumimoji="0" sz="1350" kern="0">
              <a:solidFill>
                <a:prstClr val="black"/>
              </a:solidFill>
              <a:latin typeface="微软雅黑" panose="020B0503020204020204" charset="-122"/>
              <a:ea typeface="微软雅黑" panose="020B0503020204020204" charset="-122"/>
            </a:endParaRPr>
          </a:p>
        </p:txBody>
      </p:sp>
      <p:sp>
        <p:nvSpPr>
          <p:cNvPr id="11" name="object 8"/>
          <p:cNvSpPr txBox="1"/>
          <p:nvPr/>
        </p:nvSpPr>
        <p:spPr>
          <a:xfrm>
            <a:off x="2287723" y="2158340"/>
            <a:ext cx="1047750" cy="217367"/>
          </a:xfrm>
          <a:prstGeom prst="rect">
            <a:avLst/>
          </a:prstGeom>
        </p:spPr>
        <p:txBody>
          <a:bodyPr vert="horz" wrap="square" lIns="0" tIns="9525" rIns="0" bIns="0" rtlCol="0">
            <a:spAutoFit/>
          </a:bodyPr>
          <a:lstStyle/>
          <a:p>
            <a:pPr marL="9525" defTabSz="685800">
              <a:spcBef>
                <a:spcPts val="75"/>
              </a:spcBef>
            </a:pPr>
            <a:r>
              <a:rPr sz="1350" dirty="0">
                <a:solidFill>
                  <a:prstClr val="white"/>
                </a:solidFill>
                <a:latin typeface="微软雅黑" panose="020B0503020204020204" charset="-122"/>
                <a:ea typeface="微软雅黑" panose="020B0503020204020204" charset="-122"/>
                <a:cs typeface="Noto Sans CJK JP Regular"/>
              </a:rPr>
              <a:t>初始直接费用</a:t>
            </a:r>
          </a:p>
        </p:txBody>
      </p:sp>
      <p:sp>
        <p:nvSpPr>
          <p:cNvPr id="12" name="object 9"/>
          <p:cNvSpPr/>
          <p:nvPr/>
        </p:nvSpPr>
        <p:spPr>
          <a:xfrm>
            <a:off x="3761669" y="2007853"/>
            <a:ext cx="1067753" cy="520065"/>
          </a:xfrm>
          <a:custGeom>
            <a:avLst/>
            <a:gdLst/>
            <a:ahLst/>
            <a:cxnLst/>
            <a:rect l="l" t="t" r="r" b="b"/>
            <a:pathLst>
              <a:path w="1423670" h="693420">
                <a:moveTo>
                  <a:pt x="1287526" y="0"/>
                </a:moveTo>
                <a:lnTo>
                  <a:pt x="135521" y="0"/>
                </a:lnTo>
                <a:lnTo>
                  <a:pt x="124409" y="381"/>
                </a:lnTo>
                <a:lnTo>
                  <a:pt x="64134" y="17310"/>
                </a:lnTo>
                <a:lnTo>
                  <a:pt x="20307" y="54673"/>
                </a:lnTo>
                <a:lnTo>
                  <a:pt x="444" y="106057"/>
                </a:lnTo>
                <a:lnTo>
                  <a:pt x="0" y="115531"/>
                </a:lnTo>
                <a:lnTo>
                  <a:pt x="0" y="577659"/>
                </a:lnTo>
                <a:lnTo>
                  <a:pt x="15125" y="630745"/>
                </a:lnTo>
                <a:lnTo>
                  <a:pt x="55486" y="670902"/>
                </a:lnTo>
                <a:lnTo>
                  <a:pt x="113550" y="691680"/>
                </a:lnTo>
                <a:lnTo>
                  <a:pt x="135521" y="693191"/>
                </a:lnTo>
                <a:lnTo>
                  <a:pt x="1287526" y="693191"/>
                </a:lnTo>
                <a:lnTo>
                  <a:pt x="1349806" y="680288"/>
                </a:lnTo>
                <a:lnTo>
                  <a:pt x="1396911" y="645883"/>
                </a:lnTo>
                <a:lnTo>
                  <a:pt x="1421282" y="596392"/>
                </a:lnTo>
                <a:lnTo>
                  <a:pt x="1423060" y="577659"/>
                </a:lnTo>
                <a:lnTo>
                  <a:pt x="1423060" y="115531"/>
                </a:lnTo>
                <a:lnTo>
                  <a:pt x="1407922" y="62433"/>
                </a:lnTo>
                <a:lnTo>
                  <a:pt x="1367561" y="22288"/>
                </a:lnTo>
                <a:lnTo>
                  <a:pt x="1309509" y="1511"/>
                </a:lnTo>
                <a:lnTo>
                  <a:pt x="1287526" y="0"/>
                </a:lnTo>
                <a:close/>
              </a:path>
            </a:pathLst>
          </a:custGeom>
          <a:solidFill>
            <a:srgbClr val="ED7D31"/>
          </a:solidFill>
        </p:spPr>
        <p:txBody>
          <a:bodyPr wrap="square" lIns="0" tIns="0" rIns="0" bIns="0" rtlCol="0"/>
          <a:lstStyle/>
          <a:p>
            <a:pPr defTabSz="685800" eaLnBrk="1" fontAlgn="auto" hangingPunct="1">
              <a:spcBef>
                <a:spcPts val="0"/>
              </a:spcBef>
              <a:spcAft>
                <a:spcPts val="0"/>
              </a:spcAft>
              <a:defRPr/>
            </a:pPr>
            <a:endParaRPr kumimoji="0" sz="1350" kern="0">
              <a:solidFill>
                <a:prstClr val="black"/>
              </a:solidFill>
              <a:latin typeface="微软雅黑" panose="020B0503020204020204" charset="-122"/>
              <a:ea typeface="微软雅黑" panose="020B0503020204020204" charset="-122"/>
            </a:endParaRPr>
          </a:p>
        </p:txBody>
      </p:sp>
      <p:sp>
        <p:nvSpPr>
          <p:cNvPr id="13" name="object 10"/>
          <p:cNvSpPr txBox="1"/>
          <p:nvPr/>
        </p:nvSpPr>
        <p:spPr>
          <a:xfrm>
            <a:off x="3945454" y="2148890"/>
            <a:ext cx="704850" cy="217367"/>
          </a:xfrm>
          <a:prstGeom prst="rect">
            <a:avLst/>
          </a:prstGeom>
        </p:spPr>
        <p:txBody>
          <a:bodyPr vert="horz" wrap="square" lIns="0" tIns="9525" rIns="0" bIns="0" rtlCol="0">
            <a:spAutoFit/>
          </a:bodyPr>
          <a:lstStyle/>
          <a:p>
            <a:pPr marL="9525" defTabSz="685800">
              <a:spcBef>
                <a:spcPts val="75"/>
              </a:spcBef>
            </a:pPr>
            <a:r>
              <a:rPr sz="1350" dirty="0">
                <a:solidFill>
                  <a:prstClr val="white"/>
                </a:solidFill>
                <a:latin typeface="微软雅黑" panose="020B0503020204020204" charset="-122"/>
                <a:ea typeface="微软雅黑" panose="020B0503020204020204" charset="-122"/>
                <a:cs typeface="Noto Sans CJK JP Regular"/>
              </a:rPr>
              <a:t>预付租金</a:t>
            </a:r>
          </a:p>
        </p:txBody>
      </p:sp>
      <p:sp>
        <p:nvSpPr>
          <p:cNvPr id="14" name="object 11"/>
          <p:cNvSpPr/>
          <p:nvPr/>
        </p:nvSpPr>
        <p:spPr>
          <a:xfrm>
            <a:off x="5261285" y="2007854"/>
            <a:ext cx="1017270" cy="540544"/>
          </a:xfrm>
          <a:custGeom>
            <a:avLst/>
            <a:gdLst/>
            <a:ahLst/>
            <a:cxnLst/>
            <a:rect l="l" t="t" r="r" b="b"/>
            <a:pathLst>
              <a:path w="1356359" h="720725">
                <a:moveTo>
                  <a:pt x="1226870" y="0"/>
                </a:moveTo>
                <a:lnTo>
                  <a:pt x="129146" y="0"/>
                </a:lnTo>
                <a:lnTo>
                  <a:pt x="118554" y="393"/>
                </a:lnTo>
                <a:lnTo>
                  <a:pt x="61112" y="17995"/>
                </a:lnTo>
                <a:lnTo>
                  <a:pt x="19342" y="56832"/>
                </a:lnTo>
                <a:lnTo>
                  <a:pt x="419" y="110248"/>
                </a:lnTo>
                <a:lnTo>
                  <a:pt x="0" y="120103"/>
                </a:lnTo>
                <a:lnTo>
                  <a:pt x="0" y="600506"/>
                </a:lnTo>
                <a:lnTo>
                  <a:pt x="14414" y="655701"/>
                </a:lnTo>
                <a:lnTo>
                  <a:pt x="52870" y="697433"/>
                </a:lnTo>
                <a:lnTo>
                  <a:pt x="108191" y="719035"/>
                </a:lnTo>
                <a:lnTo>
                  <a:pt x="129146" y="720610"/>
                </a:lnTo>
                <a:lnTo>
                  <a:pt x="1226870" y="720610"/>
                </a:lnTo>
                <a:lnTo>
                  <a:pt x="1286217" y="707212"/>
                </a:lnTo>
                <a:lnTo>
                  <a:pt x="1331099" y="671436"/>
                </a:lnTo>
                <a:lnTo>
                  <a:pt x="1354327" y="619988"/>
                </a:lnTo>
                <a:lnTo>
                  <a:pt x="1356017" y="600506"/>
                </a:lnTo>
                <a:lnTo>
                  <a:pt x="1356017" y="120103"/>
                </a:lnTo>
                <a:lnTo>
                  <a:pt x="1341602" y="64909"/>
                </a:lnTo>
                <a:lnTo>
                  <a:pt x="1303134" y="23164"/>
                </a:lnTo>
                <a:lnTo>
                  <a:pt x="1247813" y="1574"/>
                </a:lnTo>
                <a:lnTo>
                  <a:pt x="1226870" y="0"/>
                </a:lnTo>
                <a:close/>
              </a:path>
            </a:pathLst>
          </a:custGeom>
          <a:solidFill>
            <a:srgbClr val="ED7D31"/>
          </a:solidFill>
        </p:spPr>
        <p:txBody>
          <a:bodyPr wrap="square" lIns="0" tIns="0" rIns="0" bIns="0" rtlCol="0"/>
          <a:lstStyle/>
          <a:p>
            <a:pPr defTabSz="685800" eaLnBrk="1" fontAlgn="auto" hangingPunct="1">
              <a:spcBef>
                <a:spcPts val="0"/>
              </a:spcBef>
              <a:spcAft>
                <a:spcPts val="0"/>
              </a:spcAft>
              <a:defRPr/>
            </a:pPr>
            <a:endParaRPr kumimoji="0" sz="1350" kern="0">
              <a:solidFill>
                <a:prstClr val="black"/>
              </a:solidFill>
              <a:latin typeface="微软雅黑" panose="020B0503020204020204" charset="-122"/>
              <a:ea typeface="微软雅黑" panose="020B0503020204020204" charset="-122"/>
            </a:endParaRPr>
          </a:p>
        </p:txBody>
      </p:sp>
      <p:sp>
        <p:nvSpPr>
          <p:cNvPr id="15" name="object 12"/>
          <p:cNvSpPr txBox="1"/>
          <p:nvPr/>
        </p:nvSpPr>
        <p:spPr>
          <a:xfrm>
            <a:off x="5329303" y="2056164"/>
            <a:ext cx="881063" cy="425116"/>
          </a:xfrm>
          <a:prstGeom prst="rect">
            <a:avLst/>
          </a:prstGeom>
        </p:spPr>
        <p:txBody>
          <a:bodyPr vert="horz" wrap="square" lIns="0" tIns="9525" rIns="0" bIns="0" rtlCol="0">
            <a:spAutoFit/>
          </a:bodyPr>
          <a:lstStyle/>
          <a:p>
            <a:pPr marL="9525" marR="3810" indent="4445" defTabSz="685800">
              <a:spcBef>
                <a:spcPts val="75"/>
              </a:spcBef>
            </a:pPr>
            <a:r>
              <a:rPr sz="1350" dirty="0">
                <a:solidFill>
                  <a:prstClr val="white"/>
                </a:solidFill>
                <a:latin typeface="微软雅黑" panose="020B0503020204020204" charset="-122"/>
                <a:ea typeface="微软雅黑" panose="020B0503020204020204" charset="-122"/>
                <a:cs typeface="Noto Sans CJK JP Regular"/>
              </a:rPr>
              <a:t>租赁终止时 的复原义务</a:t>
            </a:r>
          </a:p>
        </p:txBody>
      </p:sp>
      <p:sp>
        <p:nvSpPr>
          <p:cNvPr id="16" name="object 13"/>
          <p:cNvSpPr txBox="1"/>
          <p:nvPr/>
        </p:nvSpPr>
        <p:spPr>
          <a:xfrm>
            <a:off x="1923639" y="2035505"/>
            <a:ext cx="338613" cy="517930"/>
          </a:xfrm>
          <a:prstGeom prst="rect">
            <a:avLst/>
          </a:prstGeom>
        </p:spPr>
        <p:txBody>
          <a:bodyPr vert="horz" wrap="square" lIns="0" tIns="10001" rIns="0" bIns="0" rtlCol="0">
            <a:spAutoFit/>
          </a:bodyPr>
          <a:lstStyle/>
          <a:p>
            <a:pPr marL="9525" defTabSz="685800">
              <a:spcBef>
                <a:spcPts val="80"/>
              </a:spcBef>
            </a:pPr>
            <a:r>
              <a:rPr sz="3300" spc="683" dirty="0">
                <a:solidFill>
                  <a:srgbClr val="EAAA00"/>
                </a:solidFill>
                <a:latin typeface="微软雅黑" panose="020B0503020204020204" charset="-122"/>
                <a:ea typeface="微软雅黑" panose="020B0503020204020204" charset="-122"/>
                <a:cs typeface="Noto Sans CJK JP Regular"/>
              </a:rPr>
              <a:t>+</a:t>
            </a:r>
            <a:endParaRPr sz="3300">
              <a:solidFill>
                <a:prstClr val="black"/>
              </a:solidFill>
              <a:latin typeface="微软雅黑" panose="020B0503020204020204" charset="-122"/>
              <a:ea typeface="微软雅黑" panose="020B0503020204020204" charset="-122"/>
              <a:cs typeface="Noto Sans CJK JP Regular"/>
            </a:endParaRPr>
          </a:p>
        </p:txBody>
      </p:sp>
      <p:sp>
        <p:nvSpPr>
          <p:cNvPr id="17" name="object 14"/>
          <p:cNvSpPr txBox="1"/>
          <p:nvPr/>
        </p:nvSpPr>
        <p:spPr>
          <a:xfrm>
            <a:off x="3372527" y="2035505"/>
            <a:ext cx="338613" cy="517930"/>
          </a:xfrm>
          <a:prstGeom prst="rect">
            <a:avLst/>
          </a:prstGeom>
        </p:spPr>
        <p:txBody>
          <a:bodyPr vert="horz" wrap="square" lIns="0" tIns="10001" rIns="0" bIns="0" rtlCol="0">
            <a:spAutoFit/>
          </a:bodyPr>
          <a:lstStyle/>
          <a:p>
            <a:pPr marL="9525" defTabSz="685800">
              <a:spcBef>
                <a:spcPts val="80"/>
              </a:spcBef>
            </a:pPr>
            <a:r>
              <a:rPr sz="3300" spc="683" dirty="0">
                <a:solidFill>
                  <a:srgbClr val="EAAA00"/>
                </a:solidFill>
                <a:latin typeface="微软雅黑" panose="020B0503020204020204" charset="-122"/>
                <a:ea typeface="微软雅黑" panose="020B0503020204020204" charset="-122"/>
                <a:cs typeface="Noto Sans CJK JP Regular"/>
              </a:rPr>
              <a:t>+</a:t>
            </a:r>
            <a:endParaRPr sz="3300">
              <a:solidFill>
                <a:prstClr val="black"/>
              </a:solidFill>
              <a:latin typeface="微软雅黑" panose="020B0503020204020204" charset="-122"/>
              <a:ea typeface="微软雅黑" panose="020B0503020204020204" charset="-122"/>
              <a:cs typeface="Noto Sans CJK JP Regular"/>
            </a:endParaRPr>
          </a:p>
        </p:txBody>
      </p:sp>
      <p:sp>
        <p:nvSpPr>
          <p:cNvPr id="18" name="object 15"/>
          <p:cNvSpPr txBox="1"/>
          <p:nvPr/>
        </p:nvSpPr>
        <p:spPr>
          <a:xfrm>
            <a:off x="4867977" y="1982231"/>
            <a:ext cx="338613" cy="517930"/>
          </a:xfrm>
          <a:prstGeom prst="rect">
            <a:avLst/>
          </a:prstGeom>
        </p:spPr>
        <p:txBody>
          <a:bodyPr vert="horz" wrap="square" lIns="0" tIns="10001" rIns="0" bIns="0" rtlCol="0">
            <a:spAutoFit/>
          </a:bodyPr>
          <a:lstStyle/>
          <a:p>
            <a:pPr marL="9525" defTabSz="685800">
              <a:spcBef>
                <a:spcPts val="80"/>
              </a:spcBef>
            </a:pPr>
            <a:r>
              <a:rPr sz="3300" spc="683" dirty="0">
                <a:solidFill>
                  <a:srgbClr val="EAAA00"/>
                </a:solidFill>
                <a:latin typeface="微软雅黑" panose="020B0503020204020204" charset="-122"/>
                <a:ea typeface="微软雅黑" panose="020B0503020204020204" charset="-122"/>
                <a:cs typeface="Noto Sans CJK JP Regular"/>
              </a:rPr>
              <a:t>+</a:t>
            </a:r>
            <a:endParaRPr sz="3300">
              <a:solidFill>
                <a:prstClr val="black"/>
              </a:solidFill>
              <a:latin typeface="微软雅黑" panose="020B0503020204020204" charset="-122"/>
              <a:ea typeface="微软雅黑" panose="020B0503020204020204" charset="-122"/>
              <a:cs typeface="Noto Sans CJK JP Regular"/>
            </a:endParaRPr>
          </a:p>
        </p:txBody>
      </p:sp>
      <p:sp>
        <p:nvSpPr>
          <p:cNvPr id="19" name="object 16"/>
          <p:cNvSpPr/>
          <p:nvPr/>
        </p:nvSpPr>
        <p:spPr>
          <a:xfrm>
            <a:off x="3544500" y="910574"/>
            <a:ext cx="1379696" cy="588645"/>
          </a:xfrm>
          <a:custGeom>
            <a:avLst/>
            <a:gdLst/>
            <a:ahLst/>
            <a:cxnLst/>
            <a:rect l="l" t="t" r="r" b="b"/>
            <a:pathLst>
              <a:path w="1839595" h="784860">
                <a:moveTo>
                  <a:pt x="1663865" y="0"/>
                </a:moveTo>
                <a:lnTo>
                  <a:pt x="175145" y="0"/>
                </a:lnTo>
                <a:lnTo>
                  <a:pt x="160781" y="431"/>
                </a:lnTo>
                <a:lnTo>
                  <a:pt x="119786" y="6667"/>
                </a:lnTo>
                <a:lnTo>
                  <a:pt x="82892" y="19596"/>
                </a:lnTo>
                <a:lnTo>
                  <a:pt x="26250" y="61887"/>
                </a:lnTo>
                <a:lnTo>
                  <a:pt x="584" y="120040"/>
                </a:lnTo>
                <a:lnTo>
                  <a:pt x="0" y="130771"/>
                </a:lnTo>
                <a:lnTo>
                  <a:pt x="0" y="653834"/>
                </a:lnTo>
                <a:lnTo>
                  <a:pt x="19557" y="713930"/>
                </a:lnTo>
                <a:lnTo>
                  <a:pt x="71716" y="759371"/>
                </a:lnTo>
                <a:lnTo>
                  <a:pt x="106972" y="774319"/>
                </a:lnTo>
                <a:lnTo>
                  <a:pt x="146735" y="782891"/>
                </a:lnTo>
                <a:lnTo>
                  <a:pt x="175145" y="784606"/>
                </a:lnTo>
                <a:lnTo>
                  <a:pt x="1663865" y="784606"/>
                </a:lnTo>
                <a:lnTo>
                  <a:pt x="1705952" y="780796"/>
                </a:lnTo>
                <a:lnTo>
                  <a:pt x="1744357" y="770001"/>
                </a:lnTo>
                <a:lnTo>
                  <a:pt x="1805216" y="731062"/>
                </a:lnTo>
                <a:lnTo>
                  <a:pt x="1836712" y="675043"/>
                </a:lnTo>
                <a:lnTo>
                  <a:pt x="1839010" y="653834"/>
                </a:lnTo>
                <a:lnTo>
                  <a:pt x="1839010" y="130771"/>
                </a:lnTo>
                <a:lnTo>
                  <a:pt x="1819452" y="70675"/>
                </a:lnTo>
                <a:lnTo>
                  <a:pt x="1767293" y="25234"/>
                </a:lnTo>
                <a:lnTo>
                  <a:pt x="1732038" y="10274"/>
                </a:lnTo>
                <a:lnTo>
                  <a:pt x="1692274" y="1714"/>
                </a:lnTo>
                <a:lnTo>
                  <a:pt x="1663865" y="0"/>
                </a:lnTo>
                <a:close/>
              </a:path>
            </a:pathLst>
          </a:custGeom>
          <a:solidFill>
            <a:srgbClr val="C00000"/>
          </a:solidFill>
        </p:spPr>
        <p:txBody>
          <a:bodyPr wrap="square" lIns="0" tIns="0" rIns="0" bIns="0" rtlCol="0"/>
          <a:lstStyle/>
          <a:p>
            <a:pPr defTabSz="685800"/>
            <a:endParaRPr sz="1350">
              <a:solidFill>
                <a:prstClr val="black"/>
              </a:solidFill>
              <a:latin typeface="微软雅黑" panose="020B0503020204020204" charset="-122"/>
              <a:ea typeface="微软雅黑" panose="020B0503020204020204" charset="-122"/>
            </a:endParaRPr>
          </a:p>
        </p:txBody>
      </p:sp>
      <p:sp>
        <p:nvSpPr>
          <p:cNvPr id="20" name="object 17"/>
          <p:cNvSpPr txBox="1"/>
          <p:nvPr/>
        </p:nvSpPr>
        <p:spPr>
          <a:xfrm>
            <a:off x="3795864" y="1085634"/>
            <a:ext cx="876300" cy="217367"/>
          </a:xfrm>
          <a:prstGeom prst="rect">
            <a:avLst/>
          </a:prstGeom>
        </p:spPr>
        <p:txBody>
          <a:bodyPr vert="horz" wrap="square" lIns="0" tIns="9525" rIns="0" bIns="0" rtlCol="0">
            <a:spAutoFit/>
          </a:bodyPr>
          <a:lstStyle/>
          <a:p>
            <a:pPr marL="9525" defTabSz="685800">
              <a:spcBef>
                <a:spcPts val="75"/>
              </a:spcBef>
            </a:pPr>
            <a:r>
              <a:rPr sz="1350" dirty="0">
                <a:solidFill>
                  <a:srgbClr val="FFFFFF"/>
                </a:solidFill>
                <a:latin typeface="微软雅黑" panose="020B0503020204020204" charset="-122"/>
                <a:ea typeface="微软雅黑" panose="020B0503020204020204" charset="-122"/>
                <a:cs typeface="Noto Sans CJK JP Regular"/>
              </a:rPr>
              <a:t>使用权资产</a:t>
            </a:r>
            <a:endParaRPr sz="1350">
              <a:solidFill>
                <a:prstClr val="black"/>
              </a:solidFill>
              <a:latin typeface="微软雅黑" panose="020B0503020204020204" charset="-122"/>
              <a:ea typeface="微软雅黑" panose="020B0503020204020204" charset="-122"/>
              <a:cs typeface="Noto Sans CJK JP Regular"/>
            </a:endParaRPr>
          </a:p>
        </p:txBody>
      </p:sp>
      <p:sp>
        <p:nvSpPr>
          <p:cNvPr id="21" name="object 18"/>
          <p:cNvSpPr txBox="1"/>
          <p:nvPr/>
        </p:nvSpPr>
        <p:spPr>
          <a:xfrm>
            <a:off x="6256763" y="1992014"/>
            <a:ext cx="438626" cy="517930"/>
          </a:xfrm>
          <a:prstGeom prst="rect">
            <a:avLst/>
          </a:prstGeom>
        </p:spPr>
        <p:txBody>
          <a:bodyPr vert="horz" wrap="square" lIns="0" tIns="10001" rIns="0" bIns="0" rtlCol="0">
            <a:spAutoFit/>
          </a:bodyPr>
          <a:lstStyle/>
          <a:p>
            <a:pPr marL="9525" defTabSz="685800">
              <a:spcBef>
                <a:spcPts val="80"/>
              </a:spcBef>
            </a:pPr>
            <a:r>
              <a:rPr sz="3300" dirty="0">
                <a:solidFill>
                  <a:srgbClr val="EAAA00"/>
                </a:solidFill>
                <a:latin typeface="微软雅黑" panose="020B0503020204020204" charset="-122"/>
                <a:ea typeface="微软雅黑" panose="020B0503020204020204" charset="-122"/>
                <a:cs typeface="Noto Sans CJK JP Regular"/>
              </a:rPr>
              <a:t>－</a:t>
            </a:r>
            <a:endParaRPr sz="3300">
              <a:solidFill>
                <a:prstClr val="black"/>
              </a:solidFill>
              <a:latin typeface="微软雅黑" panose="020B0503020204020204" charset="-122"/>
              <a:ea typeface="微软雅黑" panose="020B0503020204020204" charset="-122"/>
              <a:cs typeface="Noto Sans CJK JP Regular"/>
            </a:endParaRPr>
          </a:p>
        </p:txBody>
      </p:sp>
      <p:sp>
        <p:nvSpPr>
          <p:cNvPr id="22" name="object 19"/>
          <p:cNvSpPr/>
          <p:nvPr/>
        </p:nvSpPr>
        <p:spPr>
          <a:xfrm>
            <a:off x="6698036" y="2028428"/>
            <a:ext cx="1017270" cy="520065"/>
          </a:xfrm>
          <a:custGeom>
            <a:avLst/>
            <a:gdLst/>
            <a:ahLst/>
            <a:cxnLst/>
            <a:rect l="l" t="t" r="r" b="b"/>
            <a:pathLst>
              <a:path w="1356359" h="693420">
                <a:moveTo>
                  <a:pt x="1226870" y="0"/>
                </a:moveTo>
                <a:lnTo>
                  <a:pt x="129146" y="0"/>
                </a:lnTo>
                <a:lnTo>
                  <a:pt x="118554" y="381"/>
                </a:lnTo>
                <a:lnTo>
                  <a:pt x="61112" y="17310"/>
                </a:lnTo>
                <a:lnTo>
                  <a:pt x="19342" y="54673"/>
                </a:lnTo>
                <a:lnTo>
                  <a:pt x="419" y="106057"/>
                </a:lnTo>
                <a:lnTo>
                  <a:pt x="0" y="115531"/>
                </a:lnTo>
                <a:lnTo>
                  <a:pt x="0" y="577659"/>
                </a:lnTo>
                <a:lnTo>
                  <a:pt x="14414" y="630745"/>
                </a:lnTo>
                <a:lnTo>
                  <a:pt x="52870" y="670902"/>
                </a:lnTo>
                <a:lnTo>
                  <a:pt x="108191" y="691680"/>
                </a:lnTo>
                <a:lnTo>
                  <a:pt x="129146" y="693191"/>
                </a:lnTo>
                <a:lnTo>
                  <a:pt x="1226870" y="693191"/>
                </a:lnTo>
                <a:lnTo>
                  <a:pt x="1286217" y="680288"/>
                </a:lnTo>
                <a:lnTo>
                  <a:pt x="1331099" y="645883"/>
                </a:lnTo>
                <a:lnTo>
                  <a:pt x="1354328" y="596392"/>
                </a:lnTo>
                <a:lnTo>
                  <a:pt x="1356017" y="577659"/>
                </a:lnTo>
                <a:lnTo>
                  <a:pt x="1356017" y="115531"/>
                </a:lnTo>
                <a:lnTo>
                  <a:pt x="1341602" y="62433"/>
                </a:lnTo>
                <a:lnTo>
                  <a:pt x="1303134" y="22288"/>
                </a:lnTo>
                <a:lnTo>
                  <a:pt x="1247813" y="1511"/>
                </a:lnTo>
                <a:lnTo>
                  <a:pt x="1226870" y="0"/>
                </a:lnTo>
                <a:close/>
              </a:path>
            </a:pathLst>
          </a:custGeom>
          <a:solidFill>
            <a:srgbClr val="ED7D31"/>
          </a:solidFill>
        </p:spPr>
        <p:txBody>
          <a:bodyPr wrap="square" lIns="0" tIns="0" rIns="0" bIns="0" rtlCol="0"/>
          <a:lstStyle/>
          <a:p>
            <a:pPr defTabSz="685800" eaLnBrk="1" fontAlgn="auto" hangingPunct="1">
              <a:spcBef>
                <a:spcPts val="0"/>
              </a:spcBef>
              <a:spcAft>
                <a:spcPts val="0"/>
              </a:spcAft>
              <a:defRPr/>
            </a:pPr>
            <a:endParaRPr kumimoji="0" sz="1350" kern="0">
              <a:solidFill>
                <a:prstClr val="black"/>
              </a:solidFill>
              <a:latin typeface="微软雅黑" panose="020B0503020204020204" charset="-122"/>
              <a:ea typeface="微软雅黑" panose="020B0503020204020204" charset="-122"/>
            </a:endParaRPr>
          </a:p>
        </p:txBody>
      </p:sp>
      <p:sp>
        <p:nvSpPr>
          <p:cNvPr id="23" name="object 20"/>
          <p:cNvSpPr txBox="1"/>
          <p:nvPr/>
        </p:nvSpPr>
        <p:spPr>
          <a:xfrm>
            <a:off x="6857285" y="2169417"/>
            <a:ext cx="704850" cy="217367"/>
          </a:xfrm>
          <a:prstGeom prst="rect">
            <a:avLst/>
          </a:prstGeom>
        </p:spPr>
        <p:txBody>
          <a:bodyPr vert="horz" wrap="square" lIns="0" tIns="9525" rIns="0" bIns="0" rtlCol="0">
            <a:spAutoFit/>
          </a:bodyPr>
          <a:lstStyle/>
          <a:p>
            <a:pPr marL="9525" defTabSz="685800">
              <a:spcBef>
                <a:spcPts val="75"/>
              </a:spcBef>
            </a:pPr>
            <a:r>
              <a:rPr sz="1350" dirty="0">
                <a:solidFill>
                  <a:prstClr val="white"/>
                </a:solidFill>
                <a:latin typeface="微软雅黑" panose="020B0503020204020204" charset="-122"/>
                <a:ea typeface="微软雅黑" panose="020B0503020204020204" charset="-122"/>
                <a:cs typeface="Noto Sans CJK JP Regular"/>
              </a:rPr>
              <a:t>租赁激励</a:t>
            </a:r>
          </a:p>
        </p:txBody>
      </p:sp>
      <p:sp>
        <p:nvSpPr>
          <p:cNvPr id="24" name="object 21"/>
          <p:cNvSpPr/>
          <p:nvPr/>
        </p:nvSpPr>
        <p:spPr>
          <a:xfrm>
            <a:off x="1464810" y="1564941"/>
            <a:ext cx="5534501" cy="330518"/>
          </a:xfrm>
          <a:custGeom>
            <a:avLst/>
            <a:gdLst/>
            <a:ahLst/>
            <a:cxnLst/>
            <a:rect l="l" t="t" r="r" b="b"/>
            <a:pathLst>
              <a:path w="7379334" h="440689">
                <a:moveTo>
                  <a:pt x="0" y="440436"/>
                </a:moveTo>
                <a:lnTo>
                  <a:pt x="4787" y="389940"/>
                </a:lnTo>
                <a:lnTo>
                  <a:pt x="18426" y="343587"/>
                </a:lnTo>
                <a:lnTo>
                  <a:pt x="39827" y="302698"/>
                </a:lnTo>
                <a:lnTo>
                  <a:pt x="67902" y="268595"/>
                </a:lnTo>
                <a:lnTo>
                  <a:pt x="101563" y="242600"/>
                </a:lnTo>
                <a:lnTo>
                  <a:pt x="139723" y="226033"/>
                </a:lnTo>
                <a:lnTo>
                  <a:pt x="181292" y="220218"/>
                </a:lnTo>
                <a:lnTo>
                  <a:pt x="3508311" y="220218"/>
                </a:lnTo>
                <a:lnTo>
                  <a:pt x="3549880" y="214402"/>
                </a:lnTo>
                <a:lnTo>
                  <a:pt x="3588040" y="197835"/>
                </a:lnTo>
                <a:lnTo>
                  <a:pt x="3621701" y="171840"/>
                </a:lnTo>
                <a:lnTo>
                  <a:pt x="3649776" y="137737"/>
                </a:lnTo>
                <a:lnTo>
                  <a:pt x="3671177" y="96848"/>
                </a:lnTo>
                <a:lnTo>
                  <a:pt x="3684816" y="50495"/>
                </a:lnTo>
                <a:lnTo>
                  <a:pt x="3689604" y="0"/>
                </a:lnTo>
                <a:lnTo>
                  <a:pt x="3694391" y="50495"/>
                </a:lnTo>
                <a:lnTo>
                  <a:pt x="3708030" y="96848"/>
                </a:lnTo>
                <a:lnTo>
                  <a:pt x="3729431" y="137737"/>
                </a:lnTo>
                <a:lnTo>
                  <a:pt x="3757506" y="171840"/>
                </a:lnTo>
                <a:lnTo>
                  <a:pt x="3791167" y="197835"/>
                </a:lnTo>
                <a:lnTo>
                  <a:pt x="3829327" y="214402"/>
                </a:lnTo>
                <a:lnTo>
                  <a:pt x="3870896" y="220218"/>
                </a:lnTo>
                <a:lnTo>
                  <a:pt x="7197915" y="220218"/>
                </a:lnTo>
                <a:lnTo>
                  <a:pt x="7239484" y="226033"/>
                </a:lnTo>
                <a:lnTo>
                  <a:pt x="7277644" y="242600"/>
                </a:lnTo>
                <a:lnTo>
                  <a:pt x="7311305" y="268595"/>
                </a:lnTo>
                <a:lnTo>
                  <a:pt x="7339380" y="302698"/>
                </a:lnTo>
                <a:lnTo>
                  <a:pt x="7360781" y="343587"/>
                </a:lnTo>
                <a:lnTo>
                  <a:pt x="7374420" y="389940"/>
                </a:lnTo>
                <a:lnTo>
                  <a:pt x="7379208" y="440436"/>
                </a:lnTo>
              </a:path>
            </a:pathLst>
          </a:custGeom>
          <a:ln w="19812">
            <a:solidFill>
              <a:srgbClr val="00338D"/>
            </a:solidFill>
          </a:ln>
        </p:spPr>
        <p:txBody>
          <a:bodyPr wrap="square" lIns="0" tIns="0" rIns="0" bIns="0" rtlCol="0"/>
          <a:lstStyle/>
          <a:p>
            <a:pPr defTabSz="685800"/>
            <a:endParaRPr sz="1350">
              <a:solidFill>
                <a:prstClr val="black"/>
              </a:solidFill>
              <a:latin typeface="微软雅黑" panose="020B0503020204020204" charset="-122"/>
              <a:ea typeface="微软雅黑" panose="020B0503020204020204" charset="-122"/>
            </a:endParaRPr>
          </a:p>
        </p:txBody>
      </p:sp>
      <p:sp>
        <p:nvSpPr>
          <p:cNvPr id="25" name="object 22"/>
          <p:cNvSpPr/>
          <p:nvPr/>
        </p:nvSpPr>
        <p:spPr>
          <a:xfrm>
            <a:off x="5761348" y="2549064"/>
            <a:ext cx="0" cy="441960"/>
          </a:xfrm>
          <a:custGeom>
            <a:avLst/>
            <a:gdLst/>
            <a:ahLst/>
            <a:cxnLst/>
            <a:rect l="l" t="t" r="r" b="b"/>
            <a:pathLst>
              <a:path h="589279">
                <a:moveTo>
                  <a:pt x="0" y="0"/>
                </a:moveTo>
                <a:lnTo>
                  <a:pt x="0" y="589114"/>
                </a:lnTo>
              </a:path>
            </a:pathLst>
          </a:custGeom>
          <a:ln w="19812">
            <a:solidFill>
              <a:srgbClr val="00338D"/>
            </a:solidFill>
          </a:ln>
        </p:spPr>
        <p:txBody>
          <a:bodyPr wrap="square" lIns="0" tIns="0" rIns="0" bIns="0" rtlCol="0"/>
          <a:lstStyle/>
          <a:p>
            <a:pPr defTabSz="685800"/>
            <a:endParaRPr sz="1350">
              <a:solidFill>
                <a:prstClr val="black"/>
              </a:solidFill>
              <a:latin typeface="微软雅黑" panose="020B0503020204020204" charset="-122"/>
              <a:ea typeface="微软雅黑" panose="020B0503020204020204" charset="-122"/>
            </a:endParaRPr>
          </a:p>
        </p:txBody>
      </p:sp>
      <p:sp>
        <p:nvSpPr>
          <p:cNvPr id="26" name="object 23"/>
          <p:cNvSpPr/>
          <p:nvPr/>
        </p:nvSpPr>
        <p:spPr>
          <a:xfrm>
            <a:off x="5696768" y="2933684"/>
            <a:ext cx="113156" cy="113156"/>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微软雅黑" panose="020B0503020204020204" charset="-122"/>
              <a:ea typeface="微软雅黑" panose="020B0503020204020204" charset="-122"/>
            </a:endParaRPr>
          </a:p>
        </p:txBody>
      </p:sp>
      <p:sp>
        <p:nvSpPr>
          <p:cNvPr id="27" name="对话气泡: 椭圆形 1"/>
          <p:cNvSpPr/>
          <p:nvPr/>
        </p:nvSpPr>
        <p:spPr>
          <a:xfrm>
            <a:off x="179512" y="3168140"/>
            <a:ext cx="2347952" cy="1169666"/>
          </a:xfrm>
          <a:prstGeom prst="wedgeEllipseCallout">
            <a:avLst>
              <a:gd name="adj1" fmla="val 5472"/>
              <a:gd name="adj2" fmla="val -116298"/>
            </a:avLst>
          </a:prstGeom>
          <a:solidFill>
            <a:srgbClr val="00B050"/>
          </a:solidFill>
          <a:ln w="12700" cap="flat" cmpd="sng" algn="ctr">
            <a:solidFill>
              <a:srgbClr val="5B9BD5">
                <a:shade val="50000"/>
              </a:srgbClr>
            </a:solidFill>
            <a:prstDash val="solid"/>
            <a:miter lim="800000"/>
          </a:ln>
          <a:effectLst/>
        </p:spPr>
        <p:txBody>
          <a:bodyPr rtlCol="0" anchor="ctr"/>
          <a:lstStyle/>
          <a:p>
            <a:pPr algn="ctr" defTabSz="685800" eaLnBrk="1" fontAlgn="auto" hangingPunct="1">
              <a:spcBef>
                <a:spcPts val="0"/>
              </a:spcBef>
              <a:spcAft>
                <a:spcPts val="0"/>
              </a:spcAft>
              <a:defRPr/>
            </a:pPr>
            <a:r>
              <a:rPr kumimoji="0" lang="zh-CN" altLang="en-US" sz="1200" b="1" kern="0" dirty="0">
                <a:solidFill>
                  <a:prstClr val="white"/>
                </a:solidFill>
                <a:latin typeface="微软雅黑" panose="020B0503020204020204" charset="-122"/>
                <a:ea typeface="微软雅黑" panose="020B0503020204020204" charset="-122"/>
              </a:rPr>
              <a:t>租赁资产初始计量是计量租赁负债的间接后果，不是按取得时的公允价值计量</a:t>
            </a:r>
          </a:p>
        </p:txBody>
      </p:sp>
      <p:sp>
        <p:nvSpPr>
          <p:cNvPr id="2" name="TextBox 3"/>
          <p:cNvSpPr txBox="1">
            <a:spLocks noChangeArrowheads="1"/>
          </p:cNvSpPr>
          <p:nvPr/>
        </p:nvSpPr>
        <p:spPr bwMode="auto">
          <a:xfrm>
            <a:off x="611560" y="5308738"/>
            <a:ext cx="4910137" cy="1323975"/>
          </a:xfrm>
          <a:prstGeom prst="rect">
            <a:avLst/>
          </a:prstGeom>
          <a:noFill/>
          <a:ln w="9525">
            <a:solidFill>
              <a:srgbClr val="0000FF"/>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eaLnBrk="1" hangingPunct="1">
              <a:spcBef>
                <a:spcPct val="0"/>
              </a:spcBef>
              <a:buClrTx/>
              <a:buSzTx/>
              <a:buFontTx/>
              <a:buNone/>
            </a:pPr>
            <a:r>
              <a:rPr lang="zh-CN" altLang="zh-CN" sz="2000" b="1">
                <a:latin typeface="华文楷体" panose="02010600040101010101" pitchFamily="2" charset="-122"/>
                <a:ea typeface="华文楷体" panose="02010600040101010101" pitchFamily="2" charset="-122"/>
              </a:rPr>
              <a:t>借：</a:t>
            </a:r>
            <a:r>
              <a:rPr lang="zh-CN" altLang="en-US" sz="2000" b="1">
                <a:latin typeface="华文楷体" panose="02010600040101010101" pitchFamily="2" charset="-122"/>
                <a:ea typeface="华文楷体" panose="02010600040101010101" pitchFamily="2" charset="-122"/>
              </a:rPr>
              <a:t>使用权资产</a:t>
            </a:r>
            <a:endParaRPr lang="en-US" altLang="zh-CN" sz="2000" b="1">
              <a:latin typeface="华文楷体" panose="02010600040101010101" pitchFamily="2" charset="-122"/>
              <a:ea typeface="华文楷体" panose="02010600040101010101" pitchFamily="2" charset="-122"/>
            </a:endParaRPr>
          </a:p>
          <a:p>
            <a:pPr eaLnBrk="1" hangingPunct="1">
              <a:spcBef>
                <a:spcPct val="0"/>
              </a:spcBef>
              <a:buClrTx/>
              <a:buSzTx/>
              <a:buFontTx/>
              <a:buNone/>
            </a:pPr>
            <a:r>
              <a:rPr lang="en-US" altLang="zh-CN" sz="2000" b="1">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租赁负债</a:t>
            </a:r>
            <a:r>
              <a:rPr lang="en-US" altLang="zh-CN" sz="2000" b="1">
                <a:latin typeface="华文楷体" panose="02010600040101010101" pitchFamily="2" charset="-122"/>
                <a:ea typeface="华文楷体" panose="02010600040101010101" pitchFamily="2" charset="-122"/>
              </a:rPr>
              <a:t>——</a:t>
            </a:r>
            <a:r>
              <a:rPr lang="zh-CN" altLang="en-US" sz="2000" b="1">
                <a:latin typeface="华文楷体" panose="02010600040101010101" pitchFamily="2" charset="-122"/>
                <a:ea typeface="华文楷体" panose="02010600040101010101" pitchFamily="2" charset="-122"/>
              </a:rPr>
              <a:t>未确认融资费用</a:t>
            </a:r>
            <a:r>
              <a:rPr lang="en-US" altLang="zh-CN" sz="2000" b="1">
                <a:latin typeface="华文楷体" panose="02010600040101010101" pitchFamily="2" charset="-122"/>
                <a:ea typeface="华文楷体" panose="02010600040101010101" pitchFamily="2" charset="-122"/>
              </a:rPr>
              <a:t>                           </a:t>
            </a:r>
            <a:endParaRPr lang="zh-CN" altLang="zh-CN" sz="2000" b="1">
              <a:latin typeface="华文楷体" panose="02010600040101010101" pitchFamily="2" charset="-122"/>
              <a:ea typeface="华文楷体" panose="02010600040101010101" pitchFamily="2" charset="-122"/>
            </a:endParaRPr>
          </a:p>
          <a:p>
            <a:pPr eaLnBrk="1" hangingPunct="1">
              <a:spcBef>
                <a:spcPct val="0"/>
              </a:spcBef>
              <a:buClrTx/>
              <a:buSzTx/>
              <a:buFontTx/>
              <a:buNone/>
            </a:pPr>
            <a:r>
              <a:rPr lang="en-US" altLang="zh-CN" sz="2000" b="1">
                <a:latin typeface="华文楷体" panose="02010600040101010101" pitchFamily="2" charset="-122"/>
                <a:ea typeface="华文楷体" panose="02010600040101010101" pitchFamily="2" charset="-122"/>
              </a:rPr>
              <a:t>     </a:t>
            </a:r>
            <a:r>
              <a:rPr lang="zh-CN" altLang="zh-CN" sz="2000" b="1">
                <a:latin typeface="华文楷体" panose="02010600040101010101" pitchFamily="2" charset="-122"/>
                <a:ea typeface="华文楷体" panose="02010600040101010101" pitchFamily="2" charset="-122"/>
              </a:rPr>
              <a:t>贷：</a:t>
            </a:r>
            <a:r>
              <a:rPr lang="zh-CN" altLang="en-US" sz="2000" b="1">
                <a:latin typeface="华文楷体" panose="02010600040101010101" pitchFamily="2" charset="-122"/>
                <a:ea typeface="华文楷体" panose="02010600040101010101" pitchFamily="2" charset="-122"/>
              </a:rPr>
              <a:t>租赁负债</a:t>
            </a:r>
            <a:r>
              <a:rPr lang="en-US" altLang="zh-CN" sz="2000" b="1">
                <a:latin typeface="华文楷体" panose="02010600040101010101" pitchFamily="2" charset="-122"/>
                <a:ea typeface="华文楷体" panose="02010600040101010101" pitchFamily="2" charset="-122"/>
              </a:rPr>
              <a:t>——</a:t>
            </a:r>
            <a:r>
              <a:rPr lang="zh-CN" altLang="en-US" sz="2000" b="1">
                <a:latin typeface="华文楷体" panose="02010600040101010101" pitchFamily="2" charset="-122"/>
                <a:ea typeface="华文楷体" panose="02010600040101010101" pitchFamily="2" charset="-122"/>
              </a:rPr>
              <a:t>租赁付款额</a:t>
            </a:r>
            <a:endParaRPr lang="en-US" altLang="zh-CN" sz="2000" b="1">
              <a:latin typeface="华文楷体" panose="02010600040101010101" pitchFamily="2" charset="-122"/>
              <a:ea typeface="华文楷体" panose="02010600040101010101" pitchFamily="2" charset="-122"/>
            </a:endParaRPr>
          </a:p>
          <a:p>
            <a:pPr eaLnBrk="1" hangingPunct="1">
              <a:spcBef>
                <a:spcPct val="0"/>
              </a:spcBef>
              <a:buClrTx/>
              <a:buSzTx/>
              <a:buFontTx/>
              <a:buNone/>
            </a:pPr>
            <a:r>
              <a:rPr lang="en-US" altLang="zh-CN" sz="2000" b="1">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银行存款</a:t>
            </a:r>
          </a:p>
        </p:txBody>
      </p:sp>
      <p:sp>
        <p:nvSpPr>
          <p:cNvPr id="4" name="文本框 2"/>
          <p:cNvSpPr txBox="1">
            <a:spLocks noChangeArrowheads="1"/>
          </p:cNvSpPr>
          <p:nvPr/>
        </p:nvSpPr>
        <p:spPr bwMode="auto">
          <a:xfrm>
            <a:off x="538535" y="4803913"/>
            <a:ext cx="4176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49"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49"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49"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49" charset="-122"/>
              </a:defRPr>
            </a:lvl9pPr>
          </a:lstStyle>
          <a:p>
            <a:pPr>
              <a:spcBef>
                <a:spcPct val="0"/>
              </a:spcBef>
              <a:buClrTx/>
              <a:buSzTx/>
              <a:buFontTx/>
              <a:buNone/>
            </a:pPr>
            <a:r>
              <a:rPr lang="zh-CN" altLang="en-US" sz="1800" b="1" dirty="0">
                <a:latin typeface="黑体" panose="02010609060101010101" pitchFamily="49" charset="-122"/>
              </a:rPr>
              <a:t>租赁开始日会计分录：</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jI0ZmE4YmUwMTc5MWUyODYwMzcxYWM4MWZhYmEwYjEifQ=="/>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299*81"/>
  <p:tag name="TABLE_ENDDRAG_RECT" val="330*103*299*81"/>
</p:tagLst>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2</TotalTime>
  <Words>17766</Words>
  <Application>Microsoft Macintosh PowerPoint</Application>
  <PresentationFormat>全屏显示(4:3)</PresentationFormat>
  <Paragraphs>1653</Paragraphs>
  <Slides>129</Slides>
  <Notes>3</Notes>
  <HiddenSlides>19</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129</vt:i4>
      </vt:variant>
    </vt:vector>
  </HeadingPairs>
  <TitlesOfParts>
    <vt:vector size="150" baseType="lpstr">
      <vt:lpstr>等线</vt:lpstr>
      <vt:lpstr>仿宋</vt:lpstr>
      <vt:lpstr>黑体</vt:lpstr>
      <vt:lpstr>华文楷体</vt:lpstr>
      <vt:lpstr>华文行楷</vt:lpstr>
      <vt:lpstr>楷体</vt:lpstr>
      <vt:lpstr>隶书</vt:lpstr>
      <vt:lpstr>宋体</vt:lpstr>
      <vt:lpstr>微软雅黑</vt:lpstr>
      <vt:lpstr>微软雅黑 Light</vt:lpstr>
      <vt:lpstr>MS PGothic</vt:lpstr>
      <vt:lpstr>Noto Sans CJK JP Regular</vt:lpstr>
      <vt:lpstr>Arial</vt:lpstr>
      <vt:lpstr>Calibri</vt:lpstr>
      <vt:lpstr>Cambria</vt:lpstr>
      <vt:lpstr>Franklin Gothic Book</vt:lpstr>
      <vt:lpstr>Tahoma</vt:lpstr>
      <vt:lpstr>Times New Roman</vt:lpstr>
      <vt:lpstr>Wingdings</vt:lpstr>
      <vt:lpstr>Wingdings 2</vt:lpstr>
      <vt:lpstr>Blueprint</vt:lpstr>
      <vt:lpstr>财务会计理论与实务（实务篇）</vt:lpstr>
      <vt:lpstr>3 金融工具</vt:lpstr>
      <vt:lpstr>内容</vt:lpstr>
      <vt:lpstr>3.1 新金融工具准则的变化</vt:lpstr>
      <vt:lpstr>PowerPoint 演示文稿</vt:lpstr>
      <vt:lpstr>PowerPoint 演示文稿</vt:lpstr>
      <vt:lpstr>美国准则 vs 国际准则 (2018年开始）</vt:lpstr>
      <vt:lpstr>PowerPoint 演示文稿</vt:lpstr>
      <vt:lpstr>巴菲特的担忧</vt:lpstr>
      <vt:lpstr>PowerPoint 演示文稿</vt:lpstr>
      <vt:lpstr>PowerPoint 演示文稿</vt:lpstr>
      <vt:lpstr>巴菲特的担忧</vt:lpstr>
      <vt:lpstr>巴菲特的担忧</vt:lpstr>
      <vt:lpstr>巴菲特想要的是？</vt:lpstr>
      <vt:lpstr>我国公司普遍选用股权投资OCI类</vt:lpstr>
      <vt:lpstr>经济后果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金融资产的分类与计量：概览</vt:lpstr>
      <vt:lpstr>3.2 衍生金融工具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 租赁</vt:lpstr>
      <vt:lpstr>4.1 概述</vt:lpstr>
      <vt:lpstr>PowerPoint 演示文稿</vt:lpstr>
      <vt:lpstr>PowerPoint 演示文稿</vt:lpstr>
      <vt:lpstr>PowerPoint 演示文稿</vt:lpstr>
      <vt:lpstr>为何要大幅度修改租赁准则</vt:lpstr>
      <vt:lpstr>新准则（IFRS16-2016修订,CAS21-2018修订）</vt:lpstr>
      <vt:lpstr>PowerPoint 演示文稿</vt:lpstr>
      <vt:lpstr>4.2 识别租赁及租赁与服务</vt:lpstr>
      <vt:lpstr>PowerPoint 演示文稿</vt:lpstr>
      <vt:lpstr>确定是否租赁的主要依据</vt:lpstr>
      <vt:lpstr>是否租赁（一）：已识别的资产（1）：明确或非明确已识别</vt:lpstr>
      <vt:lpstr>是否租赁（一）：已识别的资产（2）：有实际意义的替换权</vt:lpstr>
      <vt:lpstr>是否租赁（一）：已识别的资产：资产的一部分</vt:lpstr>
      <vt:lpstr>是否租赁（二）：控制使用的权利</vt:lpstr>
      <vt:lpstr>是否租赁（二）：控制使用的权利（1）：获得几乎所有经济利益</vt:lpstr>
      <vt:lpstr>PowerPoint 演示文稿</vt:lpstr>
      <vt:lpstr>确定是否租赁：示例</vt:lpstr>
      <vt:lpstr>确定是否租赁：示例</vt:lpstr>
      <vt:lpstr>确定是否租赁：示例</vt:lpstr>
      <vt:lpstr>确定是否租赁：示例</vt:lpstr>
      <vt:lpstr>确定是否租赁：示例</vt:lpstr>
      <vt:lpstr>确定是否租赁：示例</vt:lpstr>
      <vt:lpstr>确定是否租赁：示例</vt:lpstr>
      <vt:lpstr>包含租赁和服务的合同：将对价在租赁和服务间分摊</vt:lpstr>
      <vt:lpstr>租赁负债和资产计量概要</vt:lpstr>
      <vt:lpstr>租赁负债：初始计量：概要</vt:lpstr>
      <vt:lpstr>租赁负债：初始计量：何谓“合理确信”</vt:lpstr>
      <vt:lpstr>购买/终止租赁选择权价值</vt:lpstr>
      <vt:lpstr>租赁负债：初始计量：变动租金</vt:lpstr>
      <vt:lpstr>租赁负债：初始计量：实质上为固定租金</vt:lpstr>
      <vt:lpstr>租赁负债：初始计量：折现率 </vt:lpstr>
      <vt:lpstr>租赁负债：初始计量：折现率</vt:lpstr>
      <vt:lpstr>租赁资产：初始计量 </vt:lpstr>
      <vt:lpstr>PowerPoint 演示文稿</vt:lpstr>
      <vt:lpstr>4.4 租赁中的特殊会计问题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4.5 新租赁的经济后果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The End！</vt:lpstr>
    </vt:vector>
  </TitlesOfParts>
  <Company>Microsoft 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第一章 企业合并</dc:title>
  <dc:creator>kingshengz</dc:creator>
  <cp:lastModifiedBy>Xinrun Cai (xc4g23)</cp:lastModifiedBy>
  <cp:revision>466</cp:revision>
  <dcterms:created xsi:type="dcterms:W3CDTF">2002-09-04T06:49:00Z</dcterms:created>
  <dcterms:modified xsi:type="dcterms:W3CDTF">2026-03-30T10:20:48Z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D855009E044645A6B693E508CE9C1D82_12</vt:lpwstr>
  </property>
  <property fmtid="{D5CDD505-2E9C-101B-9397-08002B2CF9AE}" pid="3" name="KSOProductBuildVer">
    <vt:lpwstr>2052-12.1.0.17133</vt:lpwstr>
  </property>
</Properties>
</file>