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67"/>
  </p:notesMasterIdLst>
  <p:sldIdLst>
    <p:sldId id="360" r:id="rId2"/>
    <p:sldId id="2176" r:id="rId3"/>
    <p:sldId id="333" r:id="rId4"/>
    <p:sldId id="2179" r:id="rId5"/>
    <p:sldId id="2178" r:id="rId6"/>
    <p:sldId id="2180" r:id="rId7"/>
    <p:sldId id="746" r:id="rId8"/>
    <p:sldId id="757" r:id="rId9"/>
    <p:sldId id="861" r:id="rId10"/>
    <p:sldId id="767" r:id="rId11"/>
    <p:sldId id="768" r:id="rId12"/>
    <p:sldId id="860" r:id="rId13"/>
    <p:sldId id="770" r:id="rId14"/>
    <p:sldId id="771" r:id="rId15"/>
    <p:sldId id="772" r:id="rId16"/>
    <p:sldId id="773" r:id="rId17"/>
    <p:sldId id="775" r:id="rId18"/>
    <p:sldId id="336" r:id="rId19"/>
    <p:sldId id="2181" r:id="rId20"/>
    <p:sldId id="334" r:id="rId21"/>
    <p:sldId id="2182" r:id="rId22"/>
    <p:sldId id="2183" r:id="rId23"/>
    <p:sldId id="2184" r:id="rId24"/>
    <p:sldId id="2185" r:id="rId25"/>
    <p:sldId id="2186" r:id="rId26"/>
    <p:sldId id="2187" r:id="rId27"/>
    <p:sldId id="2057" r:id="rId28"/>
    <p:sldId id="2058" r:id="rId29"/>
    <p:sldId id="793" r:id="rId30"/>
    <p:sldId id="794" r:id="rId31"/>
    <p:sldId id="797" r:id="rId32"/>
    <p:sldId id="799" r:id="rId33"/>
    <p:sldId id="2189" r:id="rId34"/>
    <p:sldId id="2190" r:id="rId35"/>
    <p:sldId id="2192" r:id="rId36"/>
    <p:sldId id="465" r:id="rId37"/>
    <p:sldId id="272" r:id="rId38"/>
    <p:sldId id="483" r:id="rId39"/>
    <p:sldId id="484" r:id="rId40"/>
    <p:sldId id="2193" r:id="rId41"/>
    <p:sldId id="283" r:id="rId42"/>
    <p:sldId id="486" r:id="rId43"/>
    <p:sldId id="487" r:id="rId44"/>
    <p:sldId id="488" r:id="rId45"/>
    <p:sldId id="489" r:id="rId46"/>
    <p:sldId id="2194" r:id="rId47"/>
    <p:sldId id="490" r:id="rId48"/>
    <p:sldId id="504" r:id="rId49"/>
    <p:sldId id="493" r:id="rId50"/>
    <p:sldId id="491" r:id="rId51"/>
    <p:sldId id="492" r:id="rId52"/>
    <p:sldId id="494" r:id="rId53"/>
    <p:sldId id="495" r:id="rId54"/>
    <p:sldId id="497" r:id="rId55"/>
    <p:sldId id="2195" r:id="rId56"/>
    <p:sldId id="285" r:id="rId57"/>
    <p:sldId id="286" r:id="rId58"/>
    <p:sldId id="2196" r:id="rId59"/>
    <p:sldId id="2198" r:id="rId60"/>
    <p:sldId id="2197" r:id="rId61"/>
    <p:sldId id="499" r:id="rId62"/>
    <p:sldId id="10704945" r:id="rId63"/>
    <p:sldId id="10704961" r:id="rId64"/>
    <p:sldId id="10704962" r:id="rId65"/>
    <p:sldId id="697" r:id="rId66"/>
  </p:sldIdLst>
  <p:sldSz cx="9144000" cy="6858000" type="screen4x3"/>
  <p:notesSz cx="6858000" cy="9144000"/>
  <p:custDataLst>
    <p:tags r:id="rId68"/>
  </p:custDataLst>
  <p:defaultTextStyle>
    <a:defPPr>
      <a:defRPr lang="zh-CN"/>
    </a:defPPr>
    <a:lvl1pPr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1pPr>
    <a:lvl2pPr marL="4572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2pPr>
    <a:lvl3pPr marL="9144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3pPr>
    <a:lvl4pPr marL="13716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4pPr>
    <a:lvl5pPr marL="18288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5pPr>
    <a:lvl6pPr marL="22860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6pPr>
    <a:lvl7pPr marL="27432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7pPr>
    <a:lvl8pPr marL="32004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8pPr>
    <a:lvl9pPr marL="36576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C90324"/>
    <a:srgbClr val="CE2A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663" autoAdjust="0"/>
    <p:restoredTop sz="86375" autoAdjust="0"/>
  </p:normalViewPr>
  <p:slideViewPr>
    <p:cSldViewPr showGuides="1">
      <p:cViewPr varScale="1">
        <p:scale>
          <a:sx n="64" d="100"/>
          <a:sy n="64" d="100"/>
        </p:scale>
        <p:origin x="176" y="1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3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gs" Target="tags/tag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D614659-AC6B-47C8-84AA-47F54F36A368}" type="doc">
      <dgm:prSet loTypeId="urn:microsoft.com/office/officeart/2005/8/layout/hierarchy2#1" loCatId="hierarchy" qsTypeId="urn:microsoft.com/office/officeart/2005/8/quickstyle/simple1#4" qsCatId="simple" csTypeId="urn:microsoft.com/office/officeart/2005/8/colors/accent1_2#4" csCatId="accent1" phldr="1"/>
      <dgm:spPr/>
      <dgm:t>
        <a:bodyPr/>
        <a:lstStyle/>
        <a:p>
          <a:endParaRPr lang="en-US"/>
        </a:p>
      </dgm:t>
    </dgm:pt>
    <dgm:pt modelId="{78D1F1E0-B944-4C5E-8B72-FB5E8F3FEBCD}">
      <dgm:prSet phldrT="[Text]" custT="1"/>
      <dgm:spPr>
        <a:xfrm>
          <a:off x="690431" y="1786504"/>
          <a:ext cx="2077361" cy="1038680"/>
        </a:xfrm>
        <a:prstGeom prst="roundRect">
          <a:avLst>
            <a:gd name="adj" fmla="val 10000"/>
          </a:avLst>
        </a:prstGeom>
        <a:noFill/>
        <a:ln w="3175" cap="flat" cmpd="sng" algn="ctr">
          <a:solidFill>
            <a:sysClr val="windowText" lastClr="000000"/>
          </a:solidFill>
          <a:prstDash val="solid"/>
          <a:miter lim="800000"/>
        </a:ln>
        <a:effectLst/>
      </dgm:spPr>
      <dgm:t>
        <a:bodyPr/>
        <a:lstStyle/>
        <a:p>
          <a:r>
            <a:rPr lang="zh-CN" altLang="en-US" sz="3200" b="1" dirty="0">
              <a:solidFill>
                <a:schemeClr val="tx1"/>
              </a:solidFill>
              <a:latin typeface="Cambria" panose="02040503050406030204" pitchFamily="18" charset="0"/>
              <a:ea typeface="宋体" panose="02010600030101010101" pitchFamily="2" charset="-122"/>
              <a:cs typeface="+mn-cs"/>
            </a:rPr>
            <a:t>租赁</a:t>
          </a:r>
          <a:endParaRPr lang="en-US" sz="3200" b="1" dirty="0">
            <a:solidFill>
              <a:schemeClr val="tx1"/>
            </a:solidFill>
            <a:latin typeface="Cambria" panose="02040503050406030204" pitchFamily="18" charset="0"/>
            <a:ea typeface="+mn-ea"/>
            <a:cs typeface="+mn-cs"/>
          </a:endParaRPr>
        </a:p>
      </dgm:t>
    </dgm:pt>
    <dgm:pt modelId="{5DD92478-F6BD-4438-BC00-26112B324AA6}" type="parTrans" cxnId="{DC3B1A3B-732E-4150-9BA3-CC948C0BF82B}">
      <dgm:prSet/>
      <dgm:spPr/>
      <dgm:t>
        <a:bodyPr/>
        <a:lstStyle/>
        <a:p>
          <a:endParaRPr lang="en-US"/>
        </a:p>
      </dgm:t>
    </dgm:pt>
    <dgm:pt modelId="{FD84EE16-88ED-41AE-A6F7-568870C7C4CD}" type="sibTrans" cxnId="{DC3B1A3B-732E-4150-9BA3-CC948C0BF82B}">
      <dgm:prSet/>
      <dgm:spPr/>
      <dgm:t>
        <a:bodyPr/>
        <a:lstStyle/>
        <a:p>
          <a:endParaRPr lang="en-US"/>
        </a:p>
      </dgm:t>
    </dgm:pt>
    <dgm:pt modelId="{F4FFF79F-4BBA-42E9-B0FE-A8BF9263F6BA}">
      <dgm:prSet phldrT="[Text]" custT="1"/>
      <dgm:spPr>
        <a:xfrm>
          <a:off x="3598737" y="470316"/>
          <a:ext cx="2077361" cy="1294788"/>
        </a:xfrm>
        <a:prstGeom prst="roundRect">
          <a:avLst>
            <a:gd name="adj" fmla="val 10000"/>
          </a:avLst>
        </a:prstGeom>
        <a:solidFill>
          <a:srgbClr val="C00000"/>
        </a:solidFill>
        <a:ln w="3175" cap="flat" cmpd="sng" algn="ctr">
          <a:solidFill>
            <a:sysClr val="windowText" lastClr="000000"/>
          </a:solidFill>
          <a:prstDash val="solid"/>
          <a:miter lim="800000"/>
        </a:ln>
        <a:effectLst/>
      </dgm:spPr>
      <dgm:t>
        <a:bodyPr/>
        <a:lstStyle/>
        <a:p>
          <a:r>
            <a:rPr lang="zh-CN" altLang="en-US" sz="2000" b="1" dirty="0">
              <a:solidFill>
                <a:sysClr val="window" lastClr="FFFFFF"/>
              </a:solidFill>
              <a:latin typeface="Cambria" panose="02040503050406030204" pitchFamily="18" charset="0"/>
              <a:ea typeface="宋体" panose="02010600030101010101" pitchFamily="2" charset="-122"/>
              <a:cs typeface="+mn-cs"/>
            </a:rPr>
            <a:t>已识别资产</a:t>
          </a:r>
          <a:endParaRPr lang="en-US" sz="2000" b="1" dirty="0">
            <a:solidFill>
              <a:sysClr val="window" lastClr="FFFFFF"/>
            </a:solidFill>
            <a:latin typeface="Cambria" panose="02040503050406030204" pitchFamily="18" charset="0"/>
            <a:ea typeface="+mn-ea"/>
            <a:cs typeface="+mn-cs"/>
          </a:endParaRPr>
        </a:p>
      </dgm:t>
    </dgm:pt>
    <dgm:pt modelId="{32A6779C-144C-4D9A-A3C3-F354D29047FA}" type="parTrans" cxnId="{B370E31A-8577-444D-9618-D9834E7E8BAA}">
      <dgm:prSet/>
      <dgm:spPr>
        <a:xfrm rot="18298066">
          <a:off x="2458328" y="1691562"/>
          <a:ext cx="1449872" cy="40429"/>
        </a:xfrm>
        <a:custGeom>
          <a:avLst/>
          <a:gdLst/>
          <a:ahLst/>
          <a:cxnLst/>
          <a:rect l="0" t="0" r="0" b="0"/>
          <a:pathLst>
            <a:path>
              <a:moveTo>
                <a:pt x="0" y="20214"/>
              </a:moveTo>
              <a:lnTo>
                <a:pt x="1449872"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448FD3CE-9547-48C1-9E8A-F1BFF6259305}" type="sibTrans" cxnId="{B370E31A-8577-444D-9618-D9834E7E8BAA}">
      <dgm:prSet/>
      <dgm:spPr/>
      <dgm:t>
        <a:bodyPr/>
        <a:lstStyle/>
        <a:p>
          <a:endParaRPr lang="en-US"/>
        </a:p>
      </dgm:t>
    </dgm:pt>
    <dgm:pt modelId="{E9099E74-3F11-4029-BA9F-4C43BED30A10}">
      <dgm:prSet phldrT="[Text]" custT="1"/>
      <dgm:spPr>
        <a:xfrm>
          <a:off x="6507043" y="1129"/>
          <a:ext cx="2077361" cy="1038680"/>
        </a:xfrm>
        <a:prstGeom prst="roundRect">
          <a:avLst>
            <a:gd name="adj" fmla="val 10000"/>
          </a:avLst>
        </a:prstGeom>
        <a:solidFill>
          <a:srgbClr val="C00000"/>
        </a:solidFill>
        <a:ln w="3175" cap="flat" cmpd="sng" algn="ctr">
          <a:solidFill>
            <a:sysClr val="windowText" lastClr="000000"/>
          </a:solidFill>
          <a:prstDash val="solid"/>
          <a:miter lim="800000"/>
        </a:ln>
        <a:effectLst/>
      </dgm:spPr>
      <dgm:t>
        <a:bodyPr/>
        <a:lstStyle/>
        <a:p>
          <a:r>
            <a:rPr lang="zh-CN" altLang="en-US" sz="2000" dirty="0">
              <a:solidFill>
                <a:sysClr val="window" lastClr="FFFFFF"/>
              </a:solidFill>
              <a:latin typeface="Cambria" panose="02040503050406030204" pitchFamily="18" charset="0"/>
              <a:ea typeface="宋体" panose="02010600030101010101" pitchFamily="2" charset="-122"/>
              <a:cs typeface="+mn-cs"/>
            </a:rPr>
            <a:t>（</a:t>
          </a:r>
          <a:r>
            <a:rPr lang="en-US" altLang="zh-CN" sz="2000" dirty="0">
              <a:solidFill>
                <a:sysClr val="window" lastClr="FFFFFF"/>
              </a:solidFill>
              <a:latin typeface="Cambria" panose="02040503050406030204" pitchFamily="18" charset="0"/>
              <a:ea typeface="宋体" panose="02010600030101010101" pitchFamily="2" charset="-122"/>
              <a:cs typeface="+mn-cs"/>
            </a:rPr>
            <a:t>1</a:t>
          </a:r>
          <a:r>
            <a:rPr lang="zh-CN" altLang="en-US" sz="2000" dirty="0">
              <a:solidFill>
                <a:sysClr val="window" lastClr="FFFFFF"/>
              </a:solidFill>
              <a:latin typeface="Cambria" panose="02040503050406030204" pitchFamily="18" charset="0"/>
              <a:ea typeface="宋体" panose="02010600030101010101" pitchFamily="2" charset="-122"/>
              <a:cs typeface="+mn-cs"/>
            </a:rPr>
            <a:t>）明确或非明确已识别</a:t>
          </a:r>
          <a:endParaRPr lang="en-US" sz="2000" dirty="0">
            <a:solidFill>
              <a:sysClr val="window" lastClr="FFFFFF"/>
            </a:solidFill>
            <a:latin typeface="Cambria" panose="02040503050406030204" pitchFamily="18" charset="0"/>
            <a:ea typeface="+mn-ea"/>
            <a:cs typeface="+mn-cs"/>
          </a:endParaRPr>
        </a:p>
      </dgm:t>
    </dgm:pt>
    <dgm:pt modelId="{8DA442B0-4B90-4073-BAEA-AE6B52F59A8C}" type="parTrans" cxnId="{47E7EE18-B55C-4EA2-99B3-F33588FAF37F}">
      <dgm:prSet/>
      <dgm:spPr>
        <a:xfrm rot="19457599">
          <a:off x="5579915" y="798875"/>
          <a:ext cx="1023311" cy="40429"/>
        </a:xfrm>
        <a:custGeom>
          <a:avLst/>
          <a:gdLst/>
          <a:ahLst/>
          <a:cxnLst/>
          <a:rect l="0" t="0" r="0" b="0"/>
          <a:pathLst>
            <a:path>
              <a:moveTo>
                <a:pt x="0" y="20214"/>
              </a:moveTo>
              <a:lnTo>
                <a:pt x="1023311"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67A8FC20-FF3F-43BC-98FF-7D0241C6FBD2}" type="sibTrans" cxnId="{47E7EE18-B55C-4EA2-99B3-F33588FAF37F}">
      <dgm:prSet/>
      <dgm:spPr/>
      <dgm:t>
        <a:bodyPr/>
        <a:lstStyle/>
        <a:p>
          <a:endParaRPr lang="en-US"/>
        </a:p>
      </dgm:t>
    </dgm:pt>
    <dgm:pt modelId="{BC3513A2-F021-48C4-9EA2-8C5638044D90}">
      <dgm:prSet phldrT="[Text]" custT="1"/>
      <dgm:spPr>
        <a:xfrm>
          <a:off x="6507043" y="1195611"/>
          <a:ext cx="2077361" cy="1038680"/>
        </a:xfrm>
        <a:prstGeom prst="roundRect">
          <a:avLst>
            <a:gd name="adj" fmla="val 10000"/>
          </a:avLst>
        </a:prstGeom>
        <a:solidFill>
          <a:srgbClr val="C00000"/>
        </a:solidFill>
        <a:ln w="3175" cap="flat" cmpd="sng" algn="ctr">
          <a:solidFill>
            <a:sysClr val="windowText" lastClr="000000"/>
          </a:solidFill>
          <a:prstDash val="solid"/>
          <a:miter lim="800000"/>
        </a:ln>
        <a:effectLst/>
      </dgm:spPr>
      <dgm:t>
        <a:bodyPr/>
        <a:lstStyle/>
        <a:p>
          <a:r>
            <a:rPr lang="zh-CN" altLang="en-US" sz="2000" dirty="0">
              <a:solidFill>
                <a:sysClr val="window" lastClr="FFFFFF"/>
              </a:solidFill>
              <a:latin typeface="Cambria" panose="02040503050406030204" pitchFamily="18" charset="0"/>
              <a:ea typeface="宋体" panose="02010600030101010101" pitchFamily="2" charset="-122"/>
              <a:cs typeface="+mn-cs"/>
            </a:rPr>
            <a:t>（</a:t>
          </a:r>
          <a:r>
            <a:rPr lang="en-US" altLang="zh-CN" sz="2000" dirty="0">
              <a:solidFill>
                <a:sysClr val="window" lastClr="FFFFFF"/>
              </a:solidFill>
              <a:latin typeface="Cambria" panose="02040503050406030204" pitchFamily="18" charset="0"/>
              <a:ea typeface="宋体" panose="02010600030101010101" pitchFamily="2" charset="-122"/>
              <a:cs typeface="+mn-cs"/>
            </a:rPr>
            <a:t>2</a:t>
          </a:r>
          <a:r>
            <a:rPr lang="zh-CN" altLang="en-US" sz="2000" dirty="0">
              <a:solidFill>
                <a:sysClr val="window" lastClr="FFFFFF"/>
              </a:solidFill>
              <a:latin typeface="Cambria" panose="02040503050406030204" pitchFamily="18" charset="0"/>
              <a:ea typeface="宋体" panose="02010600030101010101" pitchFamily="2" charset="-122"/>
              <a:cs typeface="+mn-cs"/>
            </a:rPr>
            <a:t>）无实际意义的置换权</a:t>
          </a:r>
          <a:endParaRPr lang="en-US" sz="2000" dirty="0">
            <a:solidFill>
              <a:sysClr val="window" lastClr="FFFFFF"/>
            </a:solidFill>
            <a:latin typeface="Cambria" panose="02040503050406030204" pitchFamily="18" charset="0"/>
            <a:ea typeface="+mn-ea"/>
            <a:cs typeface="+mn-cs"/>
          </a:endParaRPr>
        </a:p>
      </dgm:t>
    </dgm:pt>
    <dgm:pt modelId="{44CE5B1D-4751-4514-AC57-07F219D808E7}" type="parTrans" cxnId="{A453B125-3528-4B30-A049-3307106DA448}">
      <dgm:prSet/>
      <dgm:spPr>
        <a:xfrm rot="2142401">
          <a:off x="5579915" y="1396116"/>
          <a:ext cx="1023311" cy="40429"/>
        </a:xfrm>
        <a:custGeom>
          <a:avLst/>
          <a:gdLst/>
          <a:ahLst/>
          <a:cxnLst/>
          <a:rect l="0" t="0" r="0" b="0"/>
          <a:pathLst>
            <a:path>
              <a:moveTo>
                <a:pt x="0" y="20214"/>
              </a:moveTo>
              <a:lnTo>
                <a:pt x="1023311"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FE00E06A-763B-4AF8-A63B-5648ECBE5A29}" type="sibTrans" cxnId="{A453B125-3528-4B30-A049-3307106DA448}">
      <dgm:prSet/>
      <dgm:spPr/>
      <dgm:t>
        <a:bodyPr/>
        <a:lstStyle/>
        <a:p>
          <a:endParaRPr lang="en-US"/>
        </a:p>
      </dgm:t>
    </dgm:pt>
    <dgm:pt modelId="{DC9E419D-4550-492C-8021-727F5BFCAAC2}">
      <dgm:prSet phldrT="[Text]" custT="1"/>
      <dgm:spPr>
        <a:xfrm>
          <a:off x="3598737" y="2871980"/>
          <a:ext cx="2077361" cy="1269392"/>
        </a:xfrm>
        <a:prstGeom prst="roundRect">
          <a:avLst>
            <a:gd name="adj" fmla="val 10000"/>
          </a:avLst>
        </a:prstGeom>
        <a:solidFill>
          <a:srgbClr val="0070C0"/>
        </a:solidFill>
        <a:ln w="3175" cap="flat" cmpd="sng" algn="ctr">
          <a:solidFill>
            <a:sysClr val="windowText" lastClr="000000"/>
          </a:solidFill>
          <a:prstDash val="solid"/>
          <a:miter lim="800000"/>
        </a:ln>
        <a:effectLst/>
      </dgm:spPr>
      <dgm:t>
        <a:bodyPr/>
        <a:lstStyle/>
        <a:p>
          <a:r>
            <a:rPr lang="zh-CN" altLang="en-US" sz="2000" b="1" dirty="0">
              <a:solidFill>
                <a:sysClr val="window" lastClr="FFFFFF"/>
              </a:solidFill>
              <a:latin typeface="Cambria" panose="02040503050406030204" pitchFamily="18" charset="0"/>
              <a:ea typeface="宋体" panose="02010600030101010101" pitchFamily="2" charset="-122"/>
              <a:cs typeface="+mn-cs"/>
            </a:rPr>
            <a:t>对使用资产的控制权</a:t>
          </a:r>
          <a:endParaRPr lang="en-US" sz="2000" b="1" dirty="0">
            <a:solidFill>
              <a:sysClr val="window" lastClr="FFFFFF"/>
            </a:solidFill>
            <a:latin typeface="Cambria" panose="02040503050406030204" pitchFamily="18" charset="0"/>
            <a:ea typeface="+mn-ea"/>
            <a:cs typeface="+mn-cs"/>
          </a:endParaRPr>
        </a:p>
      </dgm:t>
    </dgm:pt>
    <dgm:pt modelId="{121E3F34-E03B-444F-B59B-5D2808582C1A}" type="parTrans" cxnId="{2B53F9FD-627E-4666-B9D7-BB04790F1676}">
      <dgm:prSet/>
      <dgm:spPr>
        <a:xfrm rot="3319066">
          <a:off x="2453116" y="2886045"/>
          <a:ext cx="1460296" cy="40429"/>
        </a:xfrm>
        <a:custGeom>
          <a:avLst/>
          <a:gdLst/>
          <a:ahLst/>
          <a:cxnLst/>
          <a:rect l="0" t="0" r="0" b="0"/>
          <a:pathLst>
            <a:path>
              <a:moveTo>
                <a:pt x="0" y="20214"/>
              </a:moveTo>
              <a:lnTo>
                <a:pt x="1460296"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58D90835-18F6-4181-B5DD-62C7E97C6656}" type="sibTrans" cxnId="{2B53F9FD-627E-4666-B9D7-BB04790F1676}">
      <dgm:prSet/>
      <dgm:spPr/>
      <dgm:t>
        <a:bodyPr/>
        <a:lstStyle/>
        <a:p>
          <a:endParaRPr lang="en-US"/>
        </a:p>
      </dgm:t>
    </dgm:pt>
    <dgm:pt modelId="{7E5E8DB5-48E3-484B-A603-685D749951D3}">
      <dgm:prSet phldrT="[Text]" custT="1"/>
      <dgm:spPr>
        <a:xfrm>
          <a:off x="6507043" y="2390094"/>
          <a:ext cx="2077361" cy="1038680"/>
        </a:xfrm>
        <a:prstGeom prst="roundRect">
          <a:avLst>
            <a:gd name="adj" fmla="val 10000"/>
          </a:avLst>
        </a:prstGeom>
        <a:solidFill>
          <a:srgbClr val="0070C0"/>
        </a:solidFill>
        <a:ln w="3175" cap="flat" cmpd="sng" algn="ctr">
          <a:solidFill>
            <a:sysClr val="windowText" lastClr="000000"/>
          </a:solidFill>
          <a:prstDash val="solid"/>
          <a:miter lim="800000"/>
        </a:ln>
        <a:effectLst/>
      </dgm:spPr>
      <dgm:t>
        <a:bodyPr/>
        <a:lstStyle/>
        <a:p>
          <a:r>
            <a:rPr lang="zh-CN" altLang="en-US" sz="2000" dirty="0">
              <a:solidFill>
                <a:sysClr val="window" lastClr="FFFFFF"/>
              </a:solidFill>
              <a:latin typeface="Cambria" panose="02040503050406030204" pitchFamily="18" charset="0"/>
              <a:ea typeface="宋体" panose="02010600030101010101" pitchFamily="2" charset="-122"/>
              <a:cs typeface="+mn-cs"/>
            </a:rPr>
            <a:t>（</a:t>
          </a:r>
          <a:r>
            <a:rPr lang="en-US" altLang="zh-CN" sz="2000" dirty="0">
              <a:solidFill>
                <a:sysClr val="window" lastClr="FFFFFF"/>
              </a:solidFill>
              <a:latin typeface="Cambria" panose="02040503050406030204" pitchFamily="18" charset="0"/>
              <a:ea typeface="宋体" panose="02010600030101010101" pitchFamily="2" charset="-122"/>
              <a:cs typeface="+mn-cs"/>
            </a:rPr>
            <a:t>1</a:t>
          </a:r>
          <a:r>
            <a:rPr lang="zh-CN" altLang="en-US" sz="2000" dirty="0">
              <a:solidFill>
                <a:sysClr val="window" lastClr="FFFFFF"/>
              </a:solidFill>
              <a:latin typeface="Cambria" panose="02040503050406030204" pitchFamily="18" charset="0"/>
              <a:ea typeface="宋体" panose="02010600030101010101" pitchFamily="2" charset="-122"/>
              <a:cs typeface="+mn-cs"/>
            </a:rPr>
            <a:t>）有权主导已识别资产的使用</a:t>
          </a:r>
          <a:endParaRPr lang="en-US" sz="2000" dirty="0">
            <a:solidFill>
              <a:sysClr val="window" lastClr="FFFFFF"/>
            </a:solidFill>
            <a:latin typeface="Cambria" panose="02040503050406030204" pitchFamily="18" charset="0"/>
            <a:ea typeface="+mn-ea"/>
            <a:cs typeface="+mn-cs"/>
          </a:endParaRPr>
        </a:p>
      </dgm:t>
    </dgm:pt>
    <dgm:pt modelId="{CBF35E2D-94EF-492E-A737-524F0522CE80}" type="parTrans" cxnId="{7F671F97-BC61-4406-B77D-BF559BA2A633}">
      <dgm:prSet/>
      <dgm:spPr>
        <a:xfrm rot="19457599">
          <a:off x="5579915" y="3187840"/>
          <a:ext cx="1023311" cy="40429"/>
        </a:xfrm>
        <a:custGeom>
          <a:avLst/>
          <a:gdLst/>
          <a:ahLst/>
          <a:cxnLst/>
          <a:rect l="0" t="0" r="0" b="0"/>
          <a:pathLst>
            <a:path>
              <a:moveTo>
                <a:pt x="0" y="20214"/>
              </a:moveTo>
              <a:lnTo>
                <a:pt x="1023311"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71DB61F9-7FAE-438E-890A-9680724D3D95}" type="sibTrans" cxnId="{7F671F97-BC61-4406-B77D-BF559BA2A633}">
      <dgm:prSet/>
      <dgm:spPr/>
      <dgm:t>
        <a:bodyPr/>
        <a:lstStyle/>
        <a:p>
          <a:endParaRPr lang="en-US"/>
        </a:p>
      </dgm:t>
    </dgm:pt>
    <dgm:pt modelId="{726C0069-B010-4F30-92FC-F3A5935ED4BB}">
      <dgm:prSet phldrT="[Text]" custT="1"/>
      <dgm:spPr>
        <a:xfrm>
          <a:off x="6507043" y="3584577"/>
          <a:ext cx="2077361" cy="1038680"/>
        </a:xfrm>
        <a:prstGeom prst="roundRect">
          <a:avLst>
            <a:gd name="adj" fmla="val 10000"/>
          </a:avLst>
        </a:prstGeom>
        <a:solidFill>
          <a:srgbClr val="0070C0"/>
        </a:solidFill>
        <a:ln w="3175" cap="flat" cmpd="sng" algn="ctr">
          <a:solidFill>
            <a:sysClr val="windowText" lastClr="000000"/>
          </a:solidFill>
          <a:prstDash val="solid"/>
          <a:miter lim="800000"/>
        </a:ln>
        <a:effectLst/>
      </dgm:spPr>
      <dgm:t>
        <a:bodyPr/>
        <a:lstStyle/>
        <a:p>
          <a:r>
            <a:rPr lang="zh-CN" altLang="en-US" sz="2000" dirty="0">
              <a:solidFill>
                <a:sysClr val="window" lastClr="FFFFFF"/>
              </a:solidFill>
              <a:latin typeface="Cambria" panose="02040503050406030204" pitchFamily="18" charset="0"/>
              <a:ea typeface="宋体" panose="02010600030101010101" pitchFamily="2" charset="-122"/>
              <a:cs typeface="+mn-cs"/>
            </a:rPr>
            <a:t>（</a:t>
          </a:r>
          <a:r>
            <a:rPr lang="en-US" altLang="zh-CN" sz="2000" dirty="0">
              <a:solidFill>
                <a:sysClr val="window" lastClr="FFFFFF"/>
              </a:solidFill>
              <a:latin typeface="Cambria" panose="02040503050406030204" pitchFamily="18" charset="0"/>
              <a:ea typeface="宋体" panose="02010600030101010101" pitchFamily="2" charset="-122"/>
              <a:cs typeface="+mn-cs"/>
            </a:rPr>
            <a:t>2</a:t>
          </a:r>
          <a:r>
            <a:rPr lang="zh-CN" altLang="en-US" sz="2000" dirty="0">
              <a:solidFill>
                <a:sysClr val="window" lastClr="FFFFFF"/>
              </a:solidFill>
              <a:latin typeface="Cambria" panose="02040503050406030204" pitchFamily="18" charset="0"/>
              <a:ea typeface="宋体" panose="02010600030101010101" pitchFamily="2" charset="-122"/>
              <a:cs typeface="+mn-cs"/>
            </a:rPr>
            <a:t>）有权获得已识别资产几乎所有经济利益</a:t>
          </a:r>
          <a:endParaRPr lang="en-US" sz="2000" dirty="0">
            <a:solidFill>
              <a:sysClr val="window" lastClr="FFFFFF"/>
            </a:solidFill>
            <a:latin typeface="Cambria" panose="02040503050406030204" pitchFamily="18" charset="0"/>
            <a:ea typeface="+mn-ea"/>
            <a:cs typeface="+mn-cs"/>
          </a:endParaRPr>
        </a:p>
      </dgm:t>
    </dgm:pt>
    <dgm:pt modelId="{65C06244-F8DE-457A-822F-3BE06E43280C}" type="parTrans" cxnId="{550D3D6E-386A-4163-A9F0-981A546BFC9C}">
      <dgm:prSet/>
      <dgm:spPr>
        <a:xfrm rot="2142401">
          <a:off x="5579915" y="3785082"/>
          <a:ext cx="1023311" cy="40429"/>
        </a:xfrm>
        <a:custGeom>
          <a:avLst/>
          <a:gdLst/>
          <a:ahLst/>
          <a:cxnLst/>
          <a:rect l="0" t="0" r="0" b="0"/>
          <a:pathLst>
            <a:path>
              <a:moveTo>
                <a:pt x="0" y="20214"/>
              </a:moveTo>
              <a:lnTo>
                <a:pt x="1023311" y="20214"/>
              </a:lnTo>
            </a:path>
          </a:pathLst>
        </a:custGeom>
        <a:noFill/>
        <a:ln w="3175" cap="flat" cmpd="sng" algn="ctr">
          <a:solidFill>
            <a:sysClr val="windowText" lastClr="000000"/>
          </a:solidFill>
          <a:prstDash val="solid"/>
          <a:miter lim="800000"/>
        </a:ln>
        <a:effectLst/>
      </dgm:spPr>
      <dgm:t>
        <a:bodyPr/>
        <a:lstStyle/>
        <a:p>
          <a:endParaRPr lang="en-US" dirty="0">
            <a:solidFill>
              <a:sysClr val="windowText" lastClr="000000">
                <a:hueOff val="0"/>
                <a:satOff val="0"/>
                <a:lumOff val="0"/>
                <a:alphaOff val="0"/>
              </a:sysClr>
            </a:solidFill>
            <a:latin typeface="Calibri" panose="020F0502020204030204"/>
            <a:ea typeface="+mn-ea"/>
            <a:cs typeface="+mn-cs"/>
          </a:endParaRPr>
        </a:p>
      </dgm:t>
    </dgm:pt>
    <dgm:pt modelId="{F8CAF9DF-FD83-4491-BA43-FD13EE312838}" type="sibTrans" cxnId="{550D3D6E-386A-4163-A9F0-981A546BFC9C}">
      <dgm:prSet/>
      <dgm:spPr/>
      <dgm:t>
        <a:bodyPr/>
        <a:lstStyle/>
        <a:p>
          <a:endParaRPr lang="en-US"/>
        </a:p>
      </dgm:t>
    </dgm:pt>
    <dgm:pt modelId="{3233DBB1-E702-4E8A-BD2F-3F295B53029D}" type="pres">
      <dgm:prSet presAssocID="{3D614659-AC6B-47C8-84AA-47F54F36A368}" presName="diagram" presStyleCnt="0">
        <dgm:presLayoutVars>
          <dgm:chPref val="1"/>
          <dgm:dir/>
          <dgm:animOne val="branch"/>
          <dgm:animLvl val="lvl"/>
          <dgm:resizeHandles val="exact"/>
        </dgm:presLayoutVars>
      </dgm:prSet>
      <dgm:spPr/>
    </dgm:pt>
    <dgm:pt modelId="{E114422B-838A-480F-81E9-45B440FED081}" type="pres">
      <dgm:prSet presAssocID="{78D1F1E0-B944-4C5E-8B72-FB5E8F3FEBCD}" presName="root1" presStyleCnt="0"/>
      <dgm:spPr/>
    </dgm:pt>
    <dgm:pt modelId="{3FA76701-4453-42FB-A1F3-666E93BCD9FA}" type="pres">
      <dgm:prSet presAssocID="{78D1F1E0-B944-4C5E-8B72-FB5E8F3FEBCD}" presName="LevelOneTextNode" presStyleLbl="node0" presStyleIdx="0" presStyleCnt="1">
        <dgm:presLayoutVars>
          <dgm:chPref val="3"/>
        </dgm:presLayoutVars>
      </dgm:prSet>
      <dgm:spPr/>
    </dgm:pt>
    <dgm:pt modelId="{A3E74009-6F65-4FDB-A736-E7FB5F4555E1}" type="pres">
      <dgm:prSet presAssocID="{78D1F1E0-B944-4C5E-8B72-FB5E8F3FEBCD}" presName="level2hierChild" presStyleCnt="0"/>
      <dgm:spPr/>
    </dgm:pt>
    <dgm:pt modelId="{3F8B6704-3D76-4646-A76F-2C4432D9E9CB}" type="pres">
      <dgm:prSet presAssocID="{32A6779C-144C-4D9A-A3C3-F354D29047FA}" presName="conn2-1" presStyleLbl="parChTrans1D2" presStyleIdx="0" presStyleCnt="2"/>
      <dgm:spPr/>
    </dgm:pt>
    <dgm:pt modelId="{8ECD1A32-FAAB-42E2-8785-C83ACD895D31}" type="pres">
      <dgm:prSet presAssocID="{32A6779C-144C-4D9A-A3C3-F354D29047FA}" presName="connTx" presStyleLbl="parChTrans1D2" presStyleIdx="0" presStyleCnt="2"/>
      <dgm:spPr/>
    </dgm:pt>
    <dgm:pt modelId="{26EB3DD3-D774-4396-B770-032866CA8741}" type="pres">
      <dgm:prSet presAssocID="{F4FFF79F-4BBA-42E9-B0FE-A8BF9263F6BA}" presName="root2" presStyleCnt="0"/>
      <dgm:spPr/>
    </dgm:pt>
    <dgm:pt modelId="{7DD98784-4775-4F1D-94D1-99BCF098A311}" type="pres">
      <dgm:prSet presAssocID="{F4FFF79F-4BBA-42E9-B0FE-A8BF9263F6BA}" presName="LevelTwoTextNode" presStyleLbl="node2" presStyleIdx="0" presStyleCnt="2" custScaleY="124657">
        <dgm:presLayoutVars>
          <dgm:chPref val="3"/>
        </dgm:presLayoutVars>
      </dgm:prSet>
      <dgm:spPr/>
    </dgm:pt>
    <dgm:pt modelId="{D0F5BD4E-A0A1-4E54-A649-4013C0561067}" type="pres">
      <dgm:prSet presAssocID="{F4FFF79F-4BBA-42E9-B0FE-A8BF9263F6BA}" presName="level3hierChild" presStyleCnt="0"/>
      <dgm:spPr/>
    </dgm:pt>
    <dgm:pt modelId="{61922B8E-D3AF-48EB-A29D-BFD8A28967CB}" type="pres">
      <dgm:prSet presAssocID="{8DA442B0-4B90-4073-BAEA-AE6B52F59A8C}" presName="conn2-1" presStyleLbl="parChTrans1D3" presStyleIdx="0" presStyleCnt="4"/>
      <dgm:spPr/>
    </dgm:pt>
    <dgm:pt modelId="{D40A3D82-1D26-4302-A9E5-5BA44BECDD35}" type="pres">
      <dgm:prSet presAssocID="{8DA442B0-4B90-4073-BAEA-AE6B52F59A8C}" presName="connTx" presStyleLbl="parChTrans1D3" presStyleIdx="0" presStyleCnt="4"/>
      <dgm:spPr/>
    </dgm:pt>
    <dgm:pt modelId="{3A48FD48-7BF9-47D6-B0DB-11D8340E8DA8}" type="pres">
      <dgm:prSet presAssocID="{E9099E74-3F11-4029-BA9F-4C43BED30A10}" presName="root2" presStyleCnt="0"/>
      <dgm:spPr/>
    </dgm:pt>
    <dgm:pt modelId="{BB6D1228-8FF4-46A6-AEB8-314FEFAB0241}" type="pres">
      <dgm:prSet presAssocID="{E9099E74-3F11-4029-BA9F-4C43BED30A10}" presName="LevelTwoTextNode" presStyleLbl="node3" presStyleIdx="0" presStyleCnt="4">
        <dgm:presLayoutVars>
          <dgm:chPref val="3"/>
        </dgm:presLayoutVars>
      </dgm:prSet>
      <dgm:spPr/>
    </dgm:pt>
    <dgm:pt modelId="{E601AF54-44CE-4275-AB5A-63F632964F62}" type="pres">
      <dgm:prSet presAssocID="{E9099E74-3F11-4029-BA9F-4C43BED30A10}" presName="level3hierChild" presStyleCnt="0"/>
      <dgm:spPr/>
    </dgm:pt>
    <dgm:pt modelId="{8293E541-30B2-4B56-887B-03C4DBA010E3}" type="pres">
      <dgm:prSet presAssocID="{44CE5B1D-4751-4514-AC57-07F219D808E7}" presName="conn2-1" presStyleLbl="parChTrans1D3" presStyleIdx="1" presStyleCnt="4"/>
      <dgm:spPr/>
    </dgm:pt>
    <dgm:pt modelId="{CE403B86-A50A-4149-9991-71B75F324FE9}" type="pres">
      <dgm:prSet presAssocID="{44CE5B1D-4751-4514-AC57-07F219D808E7}" presName="connTx" presStyleLbl="parChTrans1D3" presStyleIdx="1" presStyleCnt="4"/>
      <dgm:spPr/>
    </dgm:pt>
    <dgm:pt modelId="{37AFABC6-7305-42B5-ADBF-7F2A43F7639E}" type="pres">
      <dgm:prSet presAssocID="{BC3513A2-F021-48C4-9EA2-8C5638044D90}" presName="root2" presStyleCnt="0"/>
      <dgm:spPr/>
    </dgm:pt>
    <dgm:pt modelId="{A0A00F2D-DD8D-4FFA-B948-D73131A7C438}" type="pres">
      <dgm:prSet presAssocID="{BC3513A2-F021-48C4-9EA2-8C5638044D90}" presName="LevelTwoTextNode" presStyleLbl="node3" presStyleIdx="1" presStyleCnt="4">
        <dgm:presLayoutVars>
          <dgm:chPref val="3"/>
        </dgm:presLayoutVars>
      </dgm:prSet>
      <dgm:spPr/>
    </dgm:pt>
    <dgm:pt modelId="{27735246-9E53-43D4-B79B-A63E986EDFE9}" type="pres">
      <dgm:prSet presAssocID="{BC3513A2-F021-48C4-9EA2-8C5638044D90}" presName="level3hierChild" presStyleCnt="0"/>
      <dgm:spPr/>
    </dgm:pt>
    <dgm:pt modelId="{AEAD2D2C-CA74-40E3-A1BB-71A8579EF5C7}" type="pres">
      <dgm:prSet presAssocID="{121E3F34-E03B-444F-B59B-5D2808582C1A}" presName="conn2-1" presStyleLbl="parChTrans1D2" presStyleIdx="1" presStyleCnt="2"/>
      <dgm:spPr/>
    </dgm:pt>
    <dgm:pt modelId="{1B55AC67-8A19-40AA-ADC5-E53B9F2EFFE4}" type="pres">
      <dgm:prSet presAssocID="{121E3F34-E03B-444F-B59B-5D2808582C1A}" presName="connTx" presStyleLbl="parChTrans1D2" presStyleIdx="1" presStyleCnt="2"/>
      <dgm:spPr/>
    </dgm:pt>
    <dgm:pt modelId="{1B95E62C-5318-47B3-AE14-60CAB6D82A41}" type="pres">
      <dgm:prSet presAssocID="{DC9E419D-4550-492C-8021-727F5BFCAAC2}" presName="root2" presStyleCnt="0"/>
      <dgm:spPr/>
    </dgm:pt>
    <dgm:pt modelId="{1CCFC57C-6B8A-40F0-9C96-3CD0294B7FE6}" type="pres">
      <dgm:prSet presAssocID="{DC9E419D-4550-492C-8021-727F5BFCAAC2}" presName="LevelTwoTextNode" presStyleLbl="node2" presStyleIdx="1" presStyleCnt="2" custScaleY="122212">
        <dgm:presLayoutVars>
          <dgm:chPref val="3"/>
        </dgm:presLayoutVars>
      </dgm:prSet>
      <dgm:spPr/>
    </dgm:pt>
    <dgm:pt modelId="{439391C9-6DDA-4AA0-9925-91721E1A206C}" type="pres">
      <dgm:prSet presAssocID="{DC9E419D-4550-492C-8021-727F5BFCAAC2}" presName="level3hierChild" presStyleCnt="0"/>
      <dgm:spPr/>
    </dgm:pt>
    <dgm:pt modelId="{92BB15FD-16B8-4270-A5EE-080C9C4B0157}" type="pres">
      <dgm:prSet presAssocID="{CBF35E2D-94EF-492E-A737-524F0522CE80}" presName="conn2-1" presStyleLbl="parChTrans1D3" presStyleIdx="2" presStyleCnt="4"/>
      <dgm:spPr/>
    </dgm:pt>
    <dgm:pt modelId="{00327DC3-B2FC-424D-B4DF-A79D9393D8F1}" type="pres">
      <dgm:prSet presAssocID="{CBF35E2D-94EF-492E-A737-524F0522CE80}" presName="connTx" presStyleLbl="parChTrans1D3" presStyleIdx="2" presStyleCnt="4"/>
      <dgm:spPr/>
    </dgm:pt>
    <dgm:pt modelId="{4C994C22-7537-44AB-84FE-9F8662E868FE}" type="pres">
      <dgm:prSet presAssocID="{7E5E8DB5-48E3-484B-A603-685D749951D3}" presName="root2" presStyleCnt="0"/>
      <dgm:spPr/>
    </dgm:pt>
    <dgm:pt modelId="{77715324-5CEC-4DFE-8845-FFFDDEFC007C}" type="pres">
      <dgm:prSet presAssocID="{7E5E8DB5-48E3-484B-A603-685D749951D3}" presName="LevelTwoTextNode" presStyleLbl="node3" presStyleIdx="2" presStyleCnt="4">
        <dgm:presLayoutVars>
          <dgm:chPref val="3"/>
        </dgm:presLayoutVars>
      </dgm:prSet>
      <dgm:spPr/>
    </dgm:pt>
    <dgm:pt modelId="{69F8E702-D6C3-4585-B346-B541A187960A}" type="pres">
      <dgm:prSet presAssocID="{7E5E8DB5-48E3-484B-A603-685D749951D3}" presName="level3hierChild" presStyleCnt="0"/>
      <dgm:spPr/>
    </dgm:pt>
    <dgm:pt modelId="{C395635D-2E57-4406-8C83-C972B1B8D3A4}" type="pres">
      <dgm:prSet presAssocID="{65C06244-F8DE-457A-822F-3BE06E43280C}" presName="conn2-1" presStyleLbl="parChTrans1D3" presStyleIdx="3" presStyleCnt="4"/>
      <dgm:spPr/>
    </dgm:pt>
    <dgm:pt modelId="{0CFA02AE-501B-44AD-9F68-CA9CF14A99D6}" type="pres">
      <dgm:prSet presAssocID="{65C06244-F8DE-457A-822F-3BE06E43280C}" presName="connTx" presStyleLbl="parChTrans1D3" presStyleIdx="3" presStyleCnt="4"/>
      <dgm:spPr/>
    </dgm:pt>
    <dgm:pt modelId="{A09E56E6-3EC8-4FC9-ABBB-CCB18C485D26}" type="pres">
      <dgm:prSet presAssocID="{726C0069-B010-4F30-92FC-F3A5935ED4BB}" presName="root2" presStyleCnt="0"/>
      <dgm:spPr/>
    </dgm:pt>
    <dgm:pt modelId="{B7763EC6-B08A-48F8-8B03-78C388961160}" type="pres">
      <dgm:prSet presAssocID="{726C0069-B010-4F30-92FC-F3A5935ED4BB}" presName="LevelTwoTextNode" presStyleLbl="node3" presStyleIdx="3" presStyleCnt="4">
        <dgm:presLayoutVars>
          <dgm:chPref val="3"/>
        </dgm:presLayoutVars>
      </dgm:prSet>
      <dgm:spPr/>
    </dgm:pt>
    <dgm:pt modelId="{4346B0DA-E97B-461D-AD66-5A3C69BEA667}" type="pres">
      <dgm:prSet presAssocID="{726C0069-B010-4F30-92FC-F3A5935ED4BB}" presName="level3hierChild" presStyleCnt="0"/>
      <dgm:spPr/>
    </dgm:pt>
  </dgm:ptLst>
  <dgm:cxnLst>
    <dgm:cxn modelId="{5D718906-F29B-4B0A-AF37-FFC9FDFE8F3D}" type="presOf" srcId="{65C06244-F8DE-457A-822F-3BE06E43280C}" destId="{0CFA02AE-501B-44AD-9F68-CA9CF14A99D6}" srcOrd="1" destOrd="0" presId="urn:microsoft.com/office/officeart/2005/8/layout/hierarchy2#1"/>
    <dgm:cxn modelId="{47E7EE18-B55C-4EA2-99B3-F33588FAF37F}" srcId="{F4FFF79F-4BBA-42E9-B0FE-A8BF9263F6BA}" destId="{E9099E74-3F11-4029-BA9F-4C43BED30A10}" srcOrd="0" destOrd="0" parTransId="{8DA442B0-4B90-4073-BAEA-AE6B52F59A8C}" sibTransId="{67A8FC20-FF3F-43BC-98FF-7D0241C6FBD2}"/>
    <dgm:cxn modelId="{B370E31A-8577-444D-9618-D9834E7E8BAA}" srcId="{78D1F1E0-B944-4C5E-8B72-FB5E8F3FEBCD}" destId="{F4FFF79F-4BBA-42E9-B0FE-A8BF9263F6BA}" srcOrd="0" destOrd="0" parTransId="{32A6779C-144C-4D9A-A3C3-F354D29047FA}" sibTransId="{448FD3CE-9547-48C1-9E8A-F1BFF6259305}"/>
    <dgm:cxn modelId="{3062701B-4289-4FC8-9BFE-0503DBB8CB62}" type="presOf" srcId="{7E5E8DB5-48E3-484B-A603-685D749951D3}" destId="{77715324-5CEC-4DFE-8845-FFFDDEFC007C}" srcOrd="0" destOrd="0" presId="urn:microsoft.com/office/officeart/2005/8/layout/hierarchy2#1"/>
    <dgm:cxn modelId="{33C0FB20-1452-4D08-8F74-FE967E80F136}" type="presOf" srcId="{BC3513A2-F021-48C4-9EA2-8C5638044D90}" destId="{A0A00F2D-DD8D-4FFA-B948-D73131A7C438}" srcOrd="0" destOrd="0" presId="urn:microsoft.com/office/officeart/2005/8/layout/hierarchy2#1"/>
    <dgm:cxn modelId="{A453B125-3528-4B30-A049-3307106DA448}" srcId="{F4FFF79F-4BBA-42E9-B0FE-A8BF9263F6BA}" destId="{BC3513A2-F021-48C4-9EA2-8C5638044D90}" srcOrd="1" destOrd="0" parTransId="{44CE5B1D-4751-4514-AC57-07F219D808E7}" sibTransId="{FE00E06A-763B-4AF8-A63B-5648ECBE5A29}"/>
    <dgm:cxn modelId="{D51ACF25-25E7-44B4-94EB-2EA3C15A9067}" type="presOf" srcId="{CBF35E2D-94EF-492E-A737-524F0522CE80}" destId="{00327DC3-B2FC-424D-B4DF-A79D9393D8F1}" srcOrd="1" destOrd="0" presId="urn:microsoft.com/office/officeart/2005/8/layout/hierarchy2#1"/>
    <dgm:cxn modelId="{FB879C30-A0FB-4E3D-93E7-9818443304C3}" type="presOf" srcId="{32A6779C-144C-4D9A-A3C3-F354D29047FA}" destId="{8ECD1A32-FAAB-42E2-8785-C83ACD895D31}" srcOrd="1" destOrd="0" presId="urn:microsoft.com/office/officeart/2005/8/layout/hierarchy2#1"/>
    <dgm:cxn modelId="{DC3B1A3B-732E-4150-9BA3-CC948C0BF82B}" srcId="{3D614659-AC6B-47C8-84AA-47F54F36A368}" destId="{78D1F1E0-B944-4C5E-8B72-FB5E8F3FEBCD}" srcOrd="0" destOrd="0" parTransId="{5DD92478-F6BD-4438-BC00-26112B324AA6}" sibTransId="{FD84EE16-88ED-41AE-A6F7-568870C7C4CD}"/>
    <dgm:cxn modelId="{50292745-8AD7-47B8-944A-8B19F09C15B6}" type="presOf" srcId="{8DA442B0-4B90-4073-BAEA-AE6B52F59A8C}" destId="{D40A3D82-1D26-4302-A9E5-5BA44BECDD35}" srcOrd="1" destOrd="0" presId="urn:microsoft.com/office/officeart/2005/8/layout/hierarchy2#1"/>
    <dgm:cxn modelId="{4D11F349-3C55-4883-A870-D8B000C8CF6F}" type="presOf" srcId="{CBF35E2D-94EF-492E-A737-524F0522CE80}" destId="{92BB15FD-16B8-4270-A5EE-080C9C4B0157}" srcOrd="0" destOrd="0" presId="urn:microsoft.com/office/officeart/2005/8/layout/hierarchy2#1"/>
    <dgm:cxn modelId="{FAAF344C-C972-4BF1-B77F-E62266964B2E}" type="presOf" srcId="{44CE5B1D-4751-4514-AC57-07F219D808E7}" destId="{CE403B86-A50A-4149-9991-71B75F324FE9}" srcOrd="1" destOrd="0" presId="urn:microsoft.com/office/officeart/2005/8/layout/hierarchy2#1"/>
    <dgm:cxn modelId="{A44FD74D-EEE6-442C-A7E4-9F9E8BC15489}" type="presOf" srcId="{E9099E74-3F11-4029-BA9F-4C43BED30A10}" destId="{BB6D1228-8FF4-46A6-AEB8-314FEFAB0241}" srcOrd="0" destOrd="0" presId="urn:microsoft.com/office/officeart/2005/8/layout/hierarchy2#1"/>
    <dgm:cxn modelId="{742DEB4D-AD1C-406C-8C40-B6DC37CC93B3}" type="presOf" srcId="{78D1F1E0-B944-4C5E-8B72-FB5E8F3FEBCD}" destId="{3FA76701-4453-42FB-A1F3-666E93BCD9FA}" srcOrd="0" destOrd="0" presId="urn:microsoft.com/office/officeart/2005/8/layout/hierarchy2#1"/>
    <dgm:cxn modelId="{06A23F4E-B964-487C-8A1A-6BCA96C05272}" type="presOf" srcId="{65C06244-F8DE-457A-822F-3BE06E43280C}" destId="{C395635D-2E57-4406-8C83-C972B1B8D3A4}" srcOrd="0" destOrd="0" presId="urn:microsoft.com/office/officeart/2005/8/layout/hierarchy2#1"/>
    <dgm:cxn modelId="{AC15A664-DB9A-496F-A8A8-0BB6583A9C36}" type="presOf" srcId="{726C0069-B010-4F30-92FC-F3A5935ED4BB}" destId="{B7763EC6-B08A-48F8-8B03-78C388961160}" srcOrd="0" destOrd="0" presId="urn:microsoft.com/office/officeart/2005/8/layout/hierarchy2#1"/>
    <dgm:cxn modelId="{4AB65A69-8453-4D07-ACD6-80F0732CB62C}" type="presOf" srcId="{8DA442B0-4B90-4073-BAEA-AE6B52F59A8C}" destId="{61922B8E-D3AF-48EB-A29D-BFD8A28967CB}" srcOrd="0" destOrd="0" presId="urn:microsoft.com/office/officeart/2005/8/layout/hierarchy2#1"/>
    <dgm:cxn modelId="{550D3D6E-386A-4163-A9F0-981A546BFC9C}" srcId="{DC9E419D-4550-492C-8021-727F5BFCAAC2}" destId="{726C0069-B010-4F30-92FC-F3A5935ED4BB}" srcOrd="1" destOrd="0" parTransId="{65C06244-F8DE-457A-822F-3BE06E43280C}" sibTransId="{F8CAF9DF-FD83-4491-BA43-FD13EE312838}"/>
    <dgm:cxn modelId="{3143C674-922A-4847-B6B6-F4A6E4A68298}" type="presOf" srcId="{DC9E419D-4550-492C-8021-727F5BFCAAC2}" destId="{1CCFC57C-6B8A-40F0-9C96-3CD0294B7FE6}" srcOrd="0" destOrd="0" presId="urn:microsoft.com/office/officeart/2005/8/layout/hierarchy2#1"/>
    <dgm:cxn modelId="{3388DD76-2900-480D-9A4F-B46B324128DA}" type="presOf" srcId="{3D614659-AC6B-47C8-84AA-47F54F36A368}" destId="{3233DBB1-E702-4E8A-BD2F-3F295B53029D}" srcOrd="0" destOrd="0" presId="urn:microsoft.com/office/officeart/2005/8/layout/hierarchy2#1"/>
    <dgm:cxn modelId="{7F671F97-BC61-4406-B77D-BF559BA2A633}" srcId="{DC9E419D-4550-492C-8021-727F5BFCAAC2}" destId="{7E5E8DB5-48E3-484B-A603-685D749951D3}" srcOrd="0" destOrd="0" parTransId="{CBF35E2D-94EF-492E-A737-524F0522CE80}" sibTransId="{71DB61F9-7FAE-438E-890A-9680724D3D95}"/>
    <dgm:cxn modelId="{728D89D1-665D-4564-B633-5F7CBAB12000}" type="presOf" srcId="{32A6779C-144C-4D9A-A3C3-F354D29047FA}" destId="{3F8B6704-3D76-4646-A76F-2C4432D9E9CB}" srcOrd="0" destOrd="0" presId="urn:microsoft.com/office/officeart/2005/8/layout/hierarchy2#1"/>
    <dgm:cxn modelId="{E771CFE4-71D1-45C1-816E-90E96C876960}" type="presOf" srcId="{F4FFF79F-4BBA-42E9-B0FE-A8BF9263F6BA}" destId="{7DD98784-4775-4F1D-94D1-99BCF098A311}" srcOrd="0" destOrd="0" presId="urn:microsoft.com/office/officeart/2005/8/layout/hierarchy2#1"/>
    <dgm:cxn modelId="{A56CEEF4-5399-4B8C-8D0B-FAA58A316CA2}" type="presOf" srcId="{44CE5B1D-4751-4514-AC57-07F219D808E7}" destId="{8293E541-30B2-4B56-887B-03C4DBA010E3}" srcOrd="0" destOrd="0" presId="urn:microsoft.com/office/officeart/2005/8/layout/hierarchy2#1"/>
    <dgm:cxn modelId="{069DADFA-6E03-4D3B-B759-4452320C9999}" type="presOf" srcId="{121E3F34-E03B-444F-B59B-5D2808582C1A}" destId="{AEAD2D2C-CA74-40E3-A1BB-71A8579EF5C7}" srcOrd="0" destOrd="0" presId="urn:microsoft.com/office/officeart/2005/8/layout/hierarchy2#1"/>
    <dgm:cxn modelId="{EDE1E8FB-8789-4232-9ED7-F0F89B227352}" type="presOf" srcId="{121E3F34-E03B-444F-B59B-5D2808582C1A}" destId="{1B55AC67-8A19-40AA-ADC5-E53B9F2EFFE4}" srcOrd="1" destOrd="0" presId="urn:microsoft.com/office/officeart/2005/8/layout/hierarchy2#1"/>
    <dgm:cxn modelId="{2B53F9FD-627E-4666-B9D7-BB04790F1676}" srcId="{78D1F1E0-B944-4C5E-8B72-FB5E8F3FEBCD}" destId="{DC9E419D-4550-492C-8021-727F5BFCAAC2}" srcOrd="1" destOrd="0" parTransId="{121E3F34-E03B-444F-B59B-5D2808582C1A}" sibTransId="{58D90835-18F6-4181-B5DD-62C7E97C6656}"/>
    <dgm:cxn modelId="{B0B9B745-D17C-4BB3-A2E0-D7FACBCD9FE5}" type="presParOf" srcId="{3233DBB1-E702-4E8A-BD2F-3F295B53029D}" destId="{E114422B-838A-480F-81E9-45B440FED081}" srcOrd="0" destOrd="0" presId="urn:microsoft.com/office/officeart/2005/8/layout/hierarchy2#1"/>
    <dgm:cxn modelId="{E9502FA0-D23F-4B41-9E35-AFEABF952492}" type="presParOf" srcId="{E114422B-838A-480F-81E9-45B440FED081}" destId="{3FA76701-4453-42FB-A1F3-666E93BCD9FA}" srcOrd="0" destOrd="0" presId="urn:microsoft.com/office/officeart/2005/8/layout/hierarchy2#1"/>
    <dgm:cxn modelId="{BA136E1E-47BA-4C8F-9624-8ECA1F23FA62}" type="presParOf" srcId="{E114422B-838A-480F-81E9-45B440FED081}" destId="{A3E74009-6F65-4FDB-A736-E7FB5F4555E1}" srcOrd="1" destOrd="0" presId="urn:microsoft.com/office/officeart/2005/8/layout/hierarchy2#1"/>
    <dgm:cxn modelId="{01C33BA1-CED2-47BB-A67C-27CD43249340}" type="presParOf" srcId="{A3E74009-6F65-4FDB-A736-E7FB5F4555E1}" destId="{3F8B6704-3D76-4646-A76F-2C4432D9E9CB}" srcOrd="0" destOrd="0" presId="urn:microsoft.com/office/officeart/2005/8/layout/hierarchy2#1"/>
    <dgm:cxn modelId="{F560D3EF-170C-4810-A351-2455126B8A5E}" type="presParOf" srcId="{3F8B6704-3D76-4646-A76F-2C4432D9E9CB}" destId="{8ECD1A32-FAAB-42E2-8785-C83ACD895D31}" srcOrd="0" destOrd="0" presId="urn:microsoft.com/office/officeart/2005/8/layout/hierarchy2#1"/>
    <dgm:cxn modelId="{726AC3AB-1667-4A80-AF05-A6A9AD59BD7A}" type="presParOf" srcId="{A3E74009-6F65-4FDB-A736-E7FB5F4555E1}" destId="{26EB3DD3-D774-4396-B770-032866CA8741}" srcOrd="1" destOrd="0" presId="urn:microsoft.com/office/officeart/2005/8/layout/hierarchy2#1"/>
    <dgm:cxn modelId="{95849364-8826-4218-BA69-FA10B17C0522}" type="presParOf" srcId="{26EB3DD3-D774-4396-B770-032866CA8741}" destId="{7DD98784-4775-4F1D-94D1-99BCF098A311}" srcOrd="0" destOrd="0" presId="urn:microsoft.com/office/officeart/2005/8/layout/hierarchy2#1"/>
    <dgm:cxn modelId="{FEFA0ACD-6BC4-485E-B21B-A2A42025ECFC}" type="presParOf" srcId="{26EB3DD3-D774-4396-B770-032866CA8741}" destId="{D0F5BD4E-A0A1-4E54-A649-4013C0561067}" srcOrd="1" destOrd="0" presId="urn:microsoft.com/office/officeart/2005/8/layout/hierarchy2#1"/>
    <dgm:cxn modelId="{32D38003-6FCB-44FB-9D54-CB6137188439}" type="presParOf" srcId="{D0F5BD4E-A0A1-4E54-A649-4013C0561067}" destId="{61922B8E-D3AF-48EB-A29D-BFD8A28967CB}" srcOrd="0" destOrd="0" presId="urn:microsoft.com/office/officeart/2005/8/layout/hierarchy2#1"/>
    <dgm:cxn modelId="{228F51DF-9512-4459-AEC1-C5E5F35E753C}" type="presParOf" srcId="{61922B8E-D3AF-48EB-A29D-BFD8A28967CB}" destId="{D40A3D82-1D26-4302-A9E5-5BA44BECDD35}" srcOrd="0" destOrd="0" presId="urn:microsoft.com/office/officeart/2005/8/layout/hierarchy2#1"/>
    <dgm:cxn modelId="{DF754DD2-13AC-48F5-9B6E-5D3BCE9438E5}" type="presParOf" srcId="{D0F5BD4E-A0A1-4E54-A649-4013C0561067}" destId="{3A48FD48-7BF9-47D6-B0DB-11D8340E8DA8}" srcOrd="1" destOrd="0" presId="urn:microsoft.com/office/officeart/2005/8/layout/hierarchy2#1"/>
    <dgm:cxn modelId="{273C8B8E-8BAB-407C-A353-EF4CA6951698}" type="presParOf" srcId="{3A48FD48-7BF9-47D6-B0DB-11D8340E8DA8}" destId="{BB6D1228-8FF4-46A6-AEB8-314FEFAB0241}" srcOrd="0" destOrd="0" presId="urn:microsoft.com/office/officeart/2005/8/layout/hierarchy2#1"/>
    <dgm:cxn modelId="{C9B3C806-71D0-4848-80A1-FEA6F5299BA3}" type="presParOf" srcId="{3A48FD48-7BF9-47D6-B0DB-11D8340E8DA8}" destId="{E601AF54-44CE-4275-AB5A-63F632964F62}" srcOrd="1" destOrd="0" presId="urn:microsoft.com/office/officeart/2005/8/layout/hierarchy2#1"/>
    <dgm:cxn modelId="{D95B7922-5103-45BB-B1A6-B5E48BCAABF3}" type="presParOf" srcId="{D0F5BD4E-A0A1-4E54-A649-4013C0561067}" destId="{8293E541-30B2-4B56-887B-03C4DBA010E3}" srcOrd="2" destOrd="0" presId="urn:microsoft.com/office/officeart/2005/8/layout/hierarchy2#1"/>
    <dgm:cxn modelId="{A4E3D60E-42FD-4FDB-B1EB-FB4036625554}" type="presParOf" srcId="{8293E541-30B2-4B56-887B-03C4DBA010E3}" destId="{CE403B86-A50A-4149-9991-71B75F324FE9}" srcOrd="0" destOrd="0" presId="urn:microsoft.com/office/officeart/2005/8/layout/hierarchy2#1"/>
    <dgm:cxn modelId="{D408D6D3-A058-4FBE-A1BC-753EA98CB13C}" type="presParOf" srcId="{D0F5BD4E-A0A1-4E54-A649-4013C0561067}" destId="{37AFABC6-7305-42B5-ADBF-7F2A43F7639E}" srcOrd="3" destOrd="0" presId="urn:microsoft.com/office/officeart/2005/8/layout/hierarchy2#1"/>
    <dgm:cxn modelId="{6AF24883-5A40-479E-B2C5-11C2956642D9}" type="presParOf" srcId="{37AFABC6-7305-42B5-ADBF-7F2A43F7639E}" destId="{A0A00F2D-DD8D-4FFA-B948-D73131A7C438}" srcOrd="0" destOrd="0" presId="urn:microsoft.com/office/officeart/2005/8/layout/hierarchy2#1"/>
    <dgm:cxn modelId="{E5B52772-CE48-4A34-9628-02392CDF7929}" type="presParOf" srcId="{37AFABC6-7305-42B5-ADBF-7F2A43F7639E}" destId="{27735246-9E53-43D4-B79B-A63E986EDFE9}" srcOrd="1" destOrd="0" presId="urn:microsoft.com/office/officeart/2005/8/layout/hierarchy2#1"/>
    <dgm:cxn modelId="{32D3469C-AEDB-4011-9E96-5D0F3C55C24B}" type="presParOf" srcId="{A3E74009-6F65-4FDB-A736-E7FB5F4555E1}" destId="{AEAD2D2C-CA74-40E3-A1BB-71A8579EF5C7}" srcOrd="2" destOrd="0" presId="urn:microsoft.com/office/officeart/2005/8/layout/hierarchy2#1"/>
    <dgm:cxn modelId="{79D23256-3E46-4FB5-917E-D2A86DAE6B6C}" type="presParOf" srcId="{AEAD2D2C-CA74-40E3-A1BB-71A8579EF5C7}" destId="{1B55AC67-8A19-40AA-ADC5-E53B9F2EFFE4}" srcOrd="0" destOrd="0" presId="urn:microsoft.com/office/officeart/2005/8/layout/hierarchy2#1"/>
    <dgm:cxn modelId="{C1C96CC6-B210-4781-905D-2E00504F3DD7}" type="presParOf" srcId="{A3E74009-6F65-4FDB-A736-E7FB5F4555E1}" destId="{1B95E62C-5318-47B3-AE14-60CAB6D82A41}" srcOrd="3" destOrd="0" presId="urn:microsoft.com/office/officeart/2005/8/layout/hierarchy2#1"/>
    <dgm:cxn modelId="{E9B0598F-730F-4243-B050-F47CD864075E}" type="presParOf" srcId="{1B95E62C-5318-47B3-AE14-60CAB6D82A41}" destId="{1CCFC57C-6B8A-40F0-9C96-3CD0294B7FE6}" srcOrd="0" destOrd="0" presId="urn:microsoft.com/office/officeart/2005/8/layout/hierarchy2#1"/>
    <dgm:cxn modelId="{CABD41C7-447C-424F-9CC2-4A99F564EF58}" type="presParOf" srcId="{1B95E62C-5318-47B3-AE14-60CAB6D82A41}" destId="{439391C9-6DDA-4AA0-9925-91721E1A206C}" srcOrd="1" destOrd="0" presId="urn:microsoft.com/office/officeart/2005/8/layout/hierarchy2#1"/>
    <dgm:cxn modelId="{B1D3043A-9DC2-49ED-B2FC-4DB66C9D6943}" type="presParOf" srcId="{439391C9-6DDA-4AA0-9925-91721E1A206C}" destId="{92BB15FD-16B8-4270-A5EE-080C9C4B0157}" srcOrd="0" destOrd="0" presId="urn:microsoft.com/office/officeart/2005/8/layout/hierarchy2#1"/>
    <dgm:cxn modelId="{234FCA10-E3FA-4DFC-AB05-75A02045CB27}" type="presParOf" srcId="{92BB15FD-16B8-4270-A5EE-080C9C4B0157}" destId="{00327DC3-B2FC-424D-B4DF-A79D9393D8F1}" srcOrd="0" destOrd="0" presId="urn:microsoft.com/office/officeart/2005/8/layout/hierarchy2#1"/>
    <dgm:cxn modelId="{8B43BA54-A1FB-4D0C-B185-BC29220FE84D}" type="presParOf" srcId="{439391C9-6DDA-4AA0-9925-91721E1A206C}" destId="{4C994C22-7537-44AB-84FE-9F8662E868FE}" srcOrd="1" destOrd="0" presId="urn:microsoft.com/office/officeart/2005/8/layout/hierarchy2#1"/>
    <dgm:cxn modelId="{83BCDC3F-3943-4389-A9BC-237C9CE37AA5}" type="presParOf" srcId="{4C994C22-7537-44AB-84FE-9F8662E868FE}" destId="{77715324-5CEC-4DFE-8845-FFFDDEFC007C}" srcOrd="0" destOrd="0" presId="urn:microsoft.com/office/officeart/2005/8/layout/hierarchy2#1"/>
    <dgm:cxn modelId="{7A359A8C-FA5F-4D4A-BAB3-CDAE05F20163}" type="presParOf" srcId="{4C994C22-7537-44AB-84FE-9F8662E868FE}" destId="{69F8E702-D6C3-4585-B346-B541A187960A}" srcOrd="1" destOrd="0" presId="urn:microsoft.com/office/officeart/2005/8/layout/hierarchy2#1"/>
    <dgm:cxn modelId="{1F311232-3148-4B98-95FB-5C59A21346B4}" type="presParOf" srcId="{439391C9-6DDA-4AA0-9925-91721E1A206C}" destId="{C395635D-2E57-4406-8C83-C972B1B8D3A4}" srcOrd="2" destOrd="0" presId="urn:microsoft.com/office/officeart/2005/8/layout/hierarchy2#1"/>
    <dgm:cxn modelId="{2E0E8777-B07C-498F-BE10-4778735A4F7E}" type="presParOf" srcId="{C395635D-2E57-4406-8C83-C972B1B8D3A4}" destId="{0CFA02AE-501B-44AD-9F68-CA9CF14A99D6}" srcOrd="0" destOrd="0" presId="urn:microsoft.com/office/officeart/2005/8/layout/hierarchy2#1"/>
    <dgm:cxn modelId="{D4C839CA-68AB-4F7E-B58D-CEB2F28926DB}" type="presParOf" srcId="{439391C9-6DDA-4AA0-9925-91721E1A206C}" destId="{A09E56E6-3EC8-4FC9-ABBB-CCB18C485D26}" srcOrd="3" destOrd="0" presId="urn:microsoft.com/office/officeart/2005/8/layout/hierarchy2#1"/>
    <dgm:cxn modelId="{4527311D-6B22-4570-A835-4D63DF410FDC}" type="presParOf" srcId="{A09E56E6-3EC8-4FC9-ABBB-CCB18C485D26}" destId="{B7763EC6-B08A-48F8-8B03-78C388961160}" srcOrd="0" destOrd="0" presId="urn:microsoft.com/office/officeart/2005/8/layout/hierarchy2#1"/>
    <dgm:cxn modelId="{5F7EDBCF-B87A-4B6B-8097-5FCADFFE8BAC}" type="presParOf" srcId="{A09E56E6-3EC8-4FC9-ABBB-CCB18C485D26}" destId="{4346B0DA-E97B-461D-AD66-5A3C69BEA667}" srcOrd="1" destOrd="0" presId="urn:microsoft.com/office/officeart/2005/8/layout/hierarchy2#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A76701-4453-42FB-A1F3-666E93BCD9FA}">
      <dsp:nvSpPr>
        <dsp:cNvPr id="0" name=""/>
        <dsp:cNvSpPr/>
      </dsp:nvSpPr>
      <dsp:spPr bwMode="white">
        <a:xfrm>
          <a:off x="0" y="1754965"/>
          <a:ext cx="2028351" cy="1014176"/>
        </a:xfrm>
        <a:prstGeom prst="roundRect">
          <a:avLst>
            <a:gd name="adj" fmla="val 10000"/>
          </a:avLst>
        </a:prstGeom>
        <a:no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zh-CN" altLang="en-US" sz="3200" b="1" kern="1200" dirty="0">
              <a:solidFill>
                <a:schemeClr val="tx1"/>
              </a:solidFill>
              <a:latin typeface="Cambria" panose="02040503050406030204" pitchFamily="18" charset="0"/>
              <a:ea typeface="宋体" panose="02010600030101010101" pitchFamily="2" charset="-122"/>
              <a:cs typeface="+mn-cs"/>
            </a:rPr>
            <a:t>租赁</a:t>
          </a:r>
          <a:endParaRPr lang="en-US" sz="3200" b="1" kern="1200" dirty="0">
            <a:solidFill>
              <a:schemeClr val="tx1"/>
            </a:solidFill>
            <a:latin typeface="Cambria" panose="02040503050406030204" pitchFamily="18" charset="0"/>
            <a:ea typeface="+mn-ea"/>
            <a:cs typeface="+mn-cs"/>
          </a:endParaRPr>
        </a:p>
      </dsp:txBody>
      <dsp:txXfrm>
        <a:off x="0" y="1754965"/>
        <a:ext cx="2028351" cy="1014176"/>
      </dsp:txXfrm>
    </dsp:sp>
    <dsp:sp modelId="{3F8B6704-3D76-4646-A76F-2C4432D9E9CB}">
      <dsp:nvSpPr>
        <dsp:cNvPr id="0" name=""/>
        <dsp:cNvSpPr/>
      </dsp:nvSpPr>
      <dsp:spPr bwMode="white">
        <a:xfrm>
          <a:off x="1726188" y="1661881"/>
          <a:ext cx="1415666" cy="40241"/>
        </a:xfrm>
        <a:custGeom>
          <a:avLst/>
          <a:gdLst/>
          <a:ahLst/>
          <a:cxnLst/>
          <a:rect l="0" t="0" r="0" b="0"/>
          <a:pathLst>
            <a:path w="2229" h="63">
              <a:moveTo>
                <a:pt x="476" y="945"/>
              </a:moveTo>
              <a:lnTo>
                <a:pt x="1754" y="-882"/>
              </a:lnTo>
            </a:path>
          </a:pathLst>
        </a:custGeom>
        <a:noFill/>
        <a:ln w="3175" cap="flat" cmpd="sng" algn="ctr">
          <a:solidFill>
            <a:sysClr val="windowText" lastClr="000000"/>
          </a:solidFill>
          <a:prstDash val="solid"/>
          <a:miter lim="800000"/>
        </a:ln>
        <a:effectLst/>
      </dsp:spPr>
      <dsp:style>
        <a:lnRef idx="2">
          <a:schemeClr val="accent1">
            <a:shade val="6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1726188" y="1661881"/>
        <a:ext cx="1415666" cy="40241"/>
      </dsp:txXfrm>
    </dsp:sp>
    <dsp:sp modelId="{7DD98784-4775-4F1D-94D1-99BCF098A311}">
      <dsp:nvSpPr>
        <dsp:cNvPr id="0" name=""/>
        <dsp:cNvSpPr/>
      </dsp:nvSpPr>
      <dsp:spPr bwMode="white">
        <a:xfrm>
          <a:off x="2839691" y="469830"/>
          <a:ext cx="2028351" cy="1264241"/>
        </a:xfrm>
        <a:prstGeom prst="roundRect">
          <a:avLst>
            <a:gd name="adj" fmla="val 10000"/>
          </a:avLst>
        </a:prstGeom>
        <a:solidFill>
          <a:srgbClr val="C0000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b="1" kern="1200" dirty="0">
              <a:solidFill>
                <a:sysClr val="window" lastClr="FFFFFF"/>
              </a:solidFill>
              <a:latin typeface="Cambria" panose="02040503050406030204" pitchFamily="18" charset="0"/>
              <a:ea typeface="宋体" panose="02010600030101010101" pitchFamily="2" charset="-122"/>
              <a:cs typeface="+mn-cs"/>
            </a:rPr>
            <a:t>已识别资产</a:t>
          </a:r>
          <a:endParaRPr lang="en-US" sz="2000" b="1" kern="1200" dirty="0">
            <a:solidFill>
              <a:sysClr val="window" lastClr="FFFFFF"/>
            </a:solidFill>
            <a:latin typeface="Cambria" panose="02040503050406030204" pitchFamily="18" charset="0"/>
            <a:ea typeface="+mn-ea"/>
            <a:cs typeface="+mn-cs"/>
          </a:endParaRPr>
        </a:p>
      </dsp:txBody>
      <dsp:txXfrm>
        <a:off x="2839691" y="469830"/>
        <a:ext cx="2028351" cy="1264241"/>
      </dsp:txXfrm>
    </dsp:sp>
    <dsp:sp modelId="{61922B8E-D3AF-48EB-A29D-BFD8A28967CB}">
      <dsp:nvSpPr>
        <dsp:cNvPr id="0" name=""/>
        <dsp:cNvSpPr/>
      </dsp:nvSpPr>
      <dsp:spPr bwMode="white">
        <a:xfrm>
          <a:off x="4774128" y="790254"/>
          <a:ext cx="999169" cy="40241"/>
        </a:xfrm>
        <a:custGeom>
          <a:avLst/>
          <a:gdLst/>
          <a:ahLst/>
          <a:cxnLst/>
          <a:rect l="0" t="0" r="0" b="0"/>
          <a:pathLst>
            <a:path w="1573" h="63">
              <a:moveTo>
                <a:pt x="148" y="491"/>
              </a:moveTo>
              <a:lnTo>
                <a:pt x="1426" y="-427"/>
              </a:lnTo>
            </a:path>
          </a:pathLst>
        </a:custGeom>
        <a:noFill/>
        <a:ln w="3175" cap="flat" cmpd="sng" algn="ctr">
          <a:solidFill>
            <a:sysClr val="windowText" lastClr="000000"/>
          </a:solidFill>
          <a:prstDash val="solid"/>
          <a:miter lim="800000"/>
        </a:ln>
        <a:effectLst/>
      </dsp:spPr>
      <dsp:style>
        <a:lnRef idx="2">
          <a:schemeClr val="accent1">
            <a:shade val="8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4774128" y="790254"/>
        <a:ext cx="999169" cy="40241"/>
      </dsp:txXfrm>
    </dsp:sp>
    <dsp:sp modelId="{BB6D1228-8FF4-46A6-AEB8-314FEFAB0241}">
      <dsp:nvSpPr>
        <dsp:cNvPr id="0" name=""/>
        <dsp:cNvSpPr/>
      </dsp:nvSpPr>
      <dsp:spPr bwMode="white">
        <a:xfrm>
          <a:off x="5679383" y="11711"/>
          <a:ext cx="2028351" cy="1014176"/>
        </a:xfrm>
        <a:prstGeom prst="roundRect">
          <a:avLst>
            <a:gd name="adj" fmla="val 10000"/>
          </a:avLst>
        </a:prstGeom>
        <a:solidFill>
          <a:srgbClr val="C0000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solidFill>
                <a:sysClr val="window" lastClr="FFFFFF"/>
              </a:solidFill>
              <a:latin typeface="Cambria" panose="02040503050406030204" pitchFamily="18" charset="0"/>
              <a:ea typeface="宋体" panose="02010600030101010101" pitchFamily="2" charset="-122"/>
              <a:cs typeface="+mn-cs"/>
            </a:rPr>
            <a:t>（</a:t>
          </a:r>
          <a:r>
            <a:rPr lang="en-US" altLang="zh-CN" sz="2000" kern="1200" dirty="0">
              <a:solidFill>
                <a:sysClr val="window" lastClr="FFFFFF"/>
              </a:solidFill>
              <a:latin typeface="Cambria" panose="02040503050406030204" pitchFamily="18" charset="0"/>
              <a:ea typeface="宋体" panose="02010600030101010101" pitchFamily="2" charset="-122"/>
              <a:cs typeface="+mn-cs"/>
            </a:rPr>
            <a:t>1</a:t>
          </a:r>
          <a:r>
            <a:rPr lang="zh-CN" altLang="en-US" sz="2000" kern="1200" dirty="0">
              <a:solidFill>
                <a:sysClr val="window" lastClr="FFFFFF"/>
              </a:solidFill>
              <a:latin typeface="Cambria" panose="02040503050406030204" pitchFamily="18" charset="0"/>
              <a:ea typeface="宋体" panose="02010600030101010101" pitchFamily="2" charset="-122"/>
              <a:cs typeface="+mn-cs"/>
            </a:rPr>
            <a:t>）明确或非明确已识别</a:t>
          </a:r>
          <a:endParaRPr lang="en-US" sz="2000" kern="1200" dirty="0">
            <a:solidFill>
              <a:sysClr val="window" lastClr="FFFFFF"/>
            </a:solidFill>
            <a:latin typeface="Cambria" panose="02040503050406030204" pitchFamily="18" charset="0"/>
            <a:ea typeface="+mn-ea"/>
            <a:cs typeface="+mn-cs"/>
          </a:endParaRPr>
        </a:p>
      </dsp:txBody>
      <dsp:txXfrm>
        <a:off x="5679383" y="11711"/>
        <a:ext cx="2028351" cy="1014176"/>
      </dsp:txXfrm>
    </dsp:sp>
    <dsp:sp modelId="{8293E541-30B2-4B56-887B-03C4DBA010E3}">
      <dsp:nvSpPr>
        <dsp:cNvPr id="0" name=""/>
        <dsp:cNvSpPr/>
      </dsp:nvSpPr>
      <dsp:spPr bwMode="white">
        <a:xfrm>
          <a:off x="4774128" y="1373405"/>
          <a:ext cx="999169" cy="40241"/>
        </a:xfrm>
        <a:custGeom>
          <a:avLst/>
          <a:gdLst/>
          <a:ahLst/>
          <a:cxnLst/>
          <a:rect l="0" t="0" r="0" b="0"/>
          <a:pathLst>
            <a:path w="1573" h="63">
              <a:moveTo>
                <a:pt x="148" y="-427"/>
              </a:moveTo>
              <a:lnTo>
                <a:pt x="1426" y="491"/>
              </a:lnTo>
            </a:path>
          </a:pathLst>
        </a:custGeom>
        <a:noFill/>
        <a:ln w="3175" cap="flat" cmpd="sng" algn="ctr">
          <a:solidFill>
            <a:sysClr val="windowText" lastClr="000000"/>
          </a:solidFill>
          <a:prstDash val="solid"/>
          <a:miter lim="800000"/>
        </a:ln>
        <a:effectLst/>
      </dsp:spPr>
      <dsp:style>
        <a:lnRef idx="2">
          <a:schemeClr val="accent1">
            <a:shade val="8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4774128" y="1373405"/>
        <a:ext cx="999169" cy="40241"/>
      </dsp:txXfrm>
    </dsp:sp>
    <dsp:sp modelId="{A0A00F2D-DD8D-4FFA-B948-D73131A7C438}">
      <dsp:nvSpPr>
        <dsp:cNvPr id="0" name=""/>
        <dsp:cNvSpPr/>
      </dsp:nvSpPr>
      <dsp:spPr bwMode="white">
        <a:xfrm>
          <a:off x="5679383" y="1178013"/>
          <a:ext cx="2028351" cy="1014176"/>
        </a:xfrm>
        <a:prstGeom prst="roundRect">
          <a:avLst>
            <a:gd name="adj" fmla="val 10000"/>
          </a:avLst>
        </a:prstGeom>
        <a:solidFill>
          <a:srgbClr val="C0000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solidFill>
                <a:sysClr val="window" lastClr="FFFFFF"/>
              </a:solidFill>
              <a:latin typeface="Cambria" panose="02040503050406030204" pitchFamily="18" charset="0"/>
              <a:ea typeface="宋体" panose="02010600030101010101" pitchFamily="2" charset="-122"/>
              <a:cs typeface="+mn-cs"/>
            </a:rPr>
            <a:t>（</a:t>
          </a:r>
          <a:r>
            <a:rPr lang="en-US" altLang="zh-CN" sz="2000" kern="1200" dirty="0">
              <a:solidFill>
                <a:sysClr val="window" lastClr="FFFFFF"/>
              </a:solidFill>
              <a:latin typeface="Cambria" panose="02040503050406030204" pitchFamily="18" charset="0"/>
              <a:ea typeface="宋体" panose="02010600030101010101" pitchFamily="2" charset="-122"/>
              <a:cs typeface="+mn-cs"/>
            </a:rPr>
            <a:t>2</a:t>
          </a:r>
          <a:r>
            <a:rPr lang="zh-CN" altLang="en-US" sz="2000" kern="1200" dirty="0">
              <a:solidFill>
                <a:sysClr val="window" lastClr="FFFFFF"/>
              </a:solidFill>
              <a:latin typeface="Cambria" panose="02040503050406030204" pitchFamily="18" charset="0"/>
              <a:ea typeface="宋体" panose="02010600030101010101" pitchFamily="2" charset="-122"/>
              <a:cs typeface="+mn-cs"/>
            </a:rPr>
            <a:t>）无实际意义的置换权</a:t>
          </a:r>
          <a:endParaRPr lang="en-US" sz="2000" kern="1200" dirty="0">
            <a:solidFill>
              <a:sysClr val="window" lastClr="FFFFFF"/>
            </a:solidFill>
            <a:latin typeface="Cambria" panose="02040503050406030204" pitchFamily="18" charset="0"/>
            <a:ea typeface="+mn-ea"/>
            <a:cs typeface="+mn-cs"/>
          </a:endParaRPr>
        </a:p>
      </dsp:txBody>
      <dsp:txXfrm>
        <a:off x="5679383" y="1178013"/>
        <a:ext cx="2028351" cy="1014176"/>
      </dsp:txXfrm>
    </dsp:sp>
    <dsp:sp modelId="{AEAD2D2C-CA74-40E3-A1BB-71A8579EF5C7}">
      <dsp:nvSpPr>
        <dsp:cNvPr id="0" name=""/>
        <dsp:cNvSpPr/>
      </dsp:nvSpPr>
      <dsp:spPr bwMode="white">
        <a:xfrm>
          <a:off x="1721099" y="2828183"/>
          <a:ext cx="1425844" cy="40241"/>
        </a:xfrm>
        <a:custGeom>
          <a:avLst/>
          <a:gdLst/>
          <a:ahLst/>
          <a:cxnLst/>
          <a:rect l="0" t="0" r="0" b="0"/>
          <a:pathLst>
            <a:path w="2245" h="63">
              <a:moveTo>
                <a:pt x="484" y="-892"/>
              </a:moveTo>
              <a:lnTo>
                <a:pt x="1762" y="955"/>
              </a:lnTo>
            </a:path>
          </a:pathLst>
        </a:custGeom>
        <a:noFill/>
        <a:ln w="3175" cap="flat" cmpd="sng" algn="ctr">
          <a:solidFill>
            <a:sysClr val="windowText" lastClr="000000"/>
          </a:solidFill>
          <a:prstDash val="solid"/>
          <a:miter lim="800000"/>
        </a:ln>
        <a:effectLst/>
      </dsp:spPr>
      <dsp:style>
        <a:lnRef idx="2">
          <a:schemeClr val="accent1">
            <a:shade val="6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1721099" y="2828183"/>
        <a:ext cx="1425844" cy="40241"/>
      </dsp:txXfrm>
    </dsp:sp>
    <dsp:sp modelId="{1CCFC57C-6B8A-40F0-9C96-3CD0294B7FE6}">
      <dsp:nvSpPr>
        <dsp:cNvPr id="0" name=""/>
        <dsp:cNvSpPr/>
      </dsp:nvSpPr>
      <dsp:spPr bwMode="white">
        <a:xfrm>
          <a:off x="2839691" y="2814832"/>
          <a:ext cx="2028351" cy="1239444"/>
        </a:xfrm>
        <a:prstGeom prst="roundRect">
          <a:avLst>
            <a:gd name="adj" fmla="val 10000"/>
          </a:avLst>
        </a:prstGeom>
        <a:solidFill>
          <a:srgbClr val="0070C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b="1" kern="1200" dirty="0">
              <a:solidFill>
                <a:sysClr val="window" lastClr="FFFFFF"/>
              </a:solidFill>
              <a:latin typeface="Cambria" panose="02040503050406030204" pitchFamily="18" charset="0"/>
              <a:ea typeface="宋体" panose="02010600030101010101" pitchFamily="2" charset="-122"/>
              <a:cs typeface="+mn-cs"/>
            </a:rPr>
            <a:t>对使用资产的控制权</a:t>
          </a:r>
          <a:endParaRPr lang="en-US" sz="2000" b="1" kern="1200" dirty="0">
            <a:solidFill>
              <a:sysClr val="window" lastClr="FFFFFF"/>
            </a:solidFill>
            <a:latin typeface="Cambria" panose="02040503050406030204" pitchFamily="18" charset="0"/>
            <a:ea typeface="+mn-ea"/>
            <a:cs typeface="+mn-cs"/>
          </a:endParaRPr>
        </a:p>
      </dsp:txBody>
      <dsp:txXfrm>
        <a:off x="2839691" y="2814832"/>
        <a:ext cx="2028351" cy="1239444"/>
      </dsp:txXfrm>
    </dsp:sp>
    <dsp:sp modelId="{92BB15FD-16B8-4270-A5EE-080C9C4B0157}">
      <dsp:nvSpPr>
        <dsp:cNvPr id="0" name=""/>
        <dsp:cNvSpPr/>
      </dsp:nvSpPr>
      <dsp:spPr bwMode="white">
        <a:xfrm>
          <a:off x="4774128" y="3122858"/>
          <a:ext cx="999169" cy="40241"/>
        </a:xfrm>
        <a:custGeom>
          <a:avLst/>
          <a:gdLst/>
          <a:ahLst/>
          <a:cxnLst/>
          <a:rect l="0" t="0" r="0" b="0"/>
          <a:pathLst>
            <a:path w="1573" h="63">
              <a:moveTo>
                <a:pt x="148" y="491"/>
              </a:moveTo>
              <a:lnTo>
                <a:pt x="1426" y="-427"/>
              </a:lnTo>
            </a:path>
          </a:pathLst>
        </a:custGeom>
        <a:noFill/>
        <a:ln w="3175" cap="flat" cmpd="sng" algn="ctr">
          <a:solidFill>
            <a:sysClr val="windowText" lastClr="000000"/>
          </a:solidFill>
          <a:prstDash val="solid"/>
          <a:miter lim="800000"/>
        </a:ln>
        <a:effectLst/>
      </dsp:spPr>
      <dsp:style>
        <a:lnRef idx="2">
          <a:schemeClr val="accent1">
            <a:shade val="8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4774128" y="3122858"/>
        <a:ext cx="999169" cy="40241"/>
      </dsp:txXfrm>
    </dsp:sp>
    <dsp:sp modelId="{77715324-5CEC-4DFE-8845-FFFDDEFC007C}">
      <dsp:nvSpPr>
        <dsp:cNvPr id="0" name=""/>
        <dsp:cNvSpPr/>
      </dsp:nvSpPr>
      <dsp:spPr bwMode="white">
        <a:xfrm>
          <a:off x="5679383" y="2344315"/>
          <a:ext cx="2028351" cy="1014176"/>
        </a:xfrm>
        <a:prstGeom prst="roundRect">
          <a:avLst>
            <a:gd name="adj" fmla="val 10000"/>
          </a:avLst>
        </a:prstGeom>
        <a:solidFill>
          <a:srgbClr val="0070C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solidFill>
                <a:sysClr val="window" lastClr="FFFFFF"/>
              </a:solidFill>
              <a:latin typeface="Cambria" panose="02040503050406030204" pitchFamily="18" charset="0"/>
              <a:ea typeface="宋体" panose="02010600030101010101" pitchFamily="2" charset="-122"/>
              <a:cs typeface="+mn-cs"/>
            </a:rPr>
            <a:t>（</a:t>
          </a:r>
          <a:r>
            <a:rPr lang="en-US" altLang="zh-CN" sz="2000" kern="1200" dirty="0">
              <a:solidFill>
                <a:sysClr val="window" lastClr="FFFFFF"/>
              </a:solidFill>
              <a:latin typeface="Cambria" panose="02040503050406030204" pitchFamily="18" charset="0"/>
              <a:ea typeface="宋体" panose="02010600030101010101" pitchFamily="2" charset="-122"/>
              <a:cs typeface="+mn-cs"/>
            </a:rPr>
            <a:t>1</a:t>
          </a:r>
          <a:r>
            <a:rPr lang="zh-CN" altLang="en-US" sz="2000" kern="1200" dirty="0">
              <a:solidFill>
                <a:sysClr val="window" lastClr="FFFFFF"/>
              </a:solidFill>
              <a:latin typeface="Cambria" panose="02040503050406030204" pitchFamily="18" charset="0"/>
              <a:ea typeface="宋体" panose="02010600030101010101" pitchFamily="2" charset="-122"/>
              <a:cs typeface="+mn-cs"/>
            </a:rPr>
            <a:t>）有权主导已识别资产的使用</a:t>
          </a:r>
          <a:endParaRPr lang="en-US" sz="2000" kern="1200" dirty="0">
            <a:solidFill>
              <a:sysClr val="window" lastClr="FFFFFF"/>
            </a:solidFill>
            <a:latin typeface="Cambria" panose="02040503050406030204" pitchFamily="18" charset="0"/>
            <a:ea typeface="+mn-ea"/>
            <a:cs typeface="+mn-cs"/>
          </a:endParaRPr>
        </a:p>
      </dsp:txBody>
      <dsp:txXfrm>
        <a:off x="5679383" y="2344315"/>
        <a:ext cx="2028351" cy="1014176"/>
      </dsp:txXfrm>
    </dsp:sp>
    <dsp:sp modelId="{C395635D-2E57-4406-8C83-C972B1B8D3A4}">
      <dsp:nvSpPr>
        <dsp:cNvPr id="0" name=""/>
        <dsp:cNvSpPr/>
      </dsp:nvSpPr>
      <dsp:spPr bwMode="white">
        <a:xfrm>
          <a:off x="4774128" y="3706009"/>
          <a:ext cx="999169" cy="40241"/>
        </a:xfrm>
        <a:custGeom>
          <a:avLst/>
          <a:gdLst/>
          <a:ahLst/>
          <a:cxnLst/>
          <a:rect l="0" t="0" r="0" b="0"/>
          <a:pathLst>
            <a:path w="1573" h="63">
              <a:moveTo>
                <a:pt x="148" y="-427"/>
              </a:moveTo>
              <a:lnTo>
                <a:pt x="1426" y="491"/>
              </a:lnTo>
            </a:path>
          </a:pathLst>
        </a:custGeom>
        <a:noFill/>
        <a:ln w="3175" cap="flat" cmpd="sng" algn="ctr">
          <a:solidFill>
            <a:sysClr val="windowText" lastClr="000000"/>
          </a:solidFill>
          <a:prstDash val="solid"/>
          <a:miter lim="800000"/>
        </a:ln>
        <a:effectLst/>
      </dsp:spPr>
      <dsp:style>
        <a:lnRef idx="2">
          <a:schemeClr val="accent1">
            <a:shade val="80000"/>
          </a:schemeClr>
        </a:lnRef>
        <a:fillRef idx="0">
          <a:schemeClr val="accent1"/>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600200">
            <a:lnSpc>
              <a:spcPct val="90000"/>
            </a:lnSpc>
            <a:spcBef>
              <a:spcPct val="0"/>
            </a:spcBef>
            <a:spcAft>
              <a:spcPct val="35000"/>
            </a:spcAft>
            <a:buNone/>
          </a:pPr>
          <a:endParaRPr lang="en-US" sz="3600" kern="1200" dirty="0">
            <a:solidFill>
              <a:sysClr val="windowText" lastClr="000000">
                <a:hueOff val="0"/>
                <a:satOff val="0"/>
                <a:lumOff val="0"/>
                <a:alphaOff val="0"/>
              </a:sysClr>
            </a:solidFill>
            <a:latin typeface="Calibri" panose="020F0502020204030204"/>
            <a:ea typeface="+mn-ea"/>
            <a:cs typeface="+mn-cs"/>
          </a:endParaRPr>
        </a:p>
      </dsp:txBody>
      <dsp:txXfrm>
        <a:off x="4774128" y="3706009"/>
        <a:ext cx="999169" cy="40241"/>
      </dsp:txXfrm>
    </dsp:sp>
    <dsp:sp modelId="{B7763EC6-B08A-48F8-8B03-78C388961160}">
      <dsp:nvSpPr>
        <dsp:cNvPr id="0" name=""/>
        <dsp:cNvSpPr/>
      </dsp:nvSpPr>
      <dsp:spPr bwMode="white">
        <a:xfrm>
          <a:off x="5679383" y="3510617"/>
          <a:ext cx="2028351" cy="1014176"/>
        </a:xfrm>
        <a:prstGeom prst="roundRect">
          <a:avLst>
            <a:gd name="adj" fmla="val 10000"/>
          </a:avLst>
        </a:prstGeom>
        <a:solidFill>
          <a:srgbClr val="0070C0"/>
        </a:solidFill>
        <a:ln w="3175" cap="flat" cmpd="sng" algn="ctr">
          <a:solidFill>
            <a:sysClr val="windowText" lastClr="000000"/>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solidFill>
                <a:sysClr val="window" lastClr="FFFFFF"/>
              </a:solidFill>
              <a:latin typeface="Cambria" panose="02040503050406030204" pitchFamily="18" charset="0"/>
              <a:ea typeface="宋体" panose="02010600030101010101" pitchFamily="2" charset="-122"/>
              <a:cs typeface="+mn-cs"/>
            </a:rPr>
            <a:t>（</a:t>
          </a:r>
          <a:r>
            <a:rPr lang="en-US" altLang="zh-CN" sz="2000" kern="1200" dirty="0">
              <a:solidFill>
                <a:sysClr val="window" lastClr="FFFFFF"/>
              </a:solidFill>
              <a:latin typeface="Cambria" panose="02040503050406030204" pitchFamily="18" charset="0"/>
              <a:ea typeface="宋体" panose="02010600030101010101" pitchFamily="2" charset="-122"/>
              <a:cs typeface="+mn-cs"/>
            </a:rPr>
            <a:t>2</a:t>
          </a:r>
          <a:r>
            <a:rPr lang="zh-CN" altLang="en-US" sz="2000" kern="1200" dirty="0">
              <a:solidFill>
                <a:sysClr val="window" lastClr="FFFFFF"/>
              </a:solidFill>
              <a:latin typeface="Cambria" panose="02040503050406030204" pitchFamily="18" charset="0"/>
              <a:ea typeface="宋体" panose="02010600030101010101" pitchFamily="2" charset="-122"/>
              <a:cs typeface="+mn-cs"/>
            </a:rPr>
            <a:t>）有权获得已识别资产几乎所有经济利益</a:t>
          </a:r>
          <a:endParaRPr lang="en-US" sz="2000" kern="1200" dirty="0">
            <a:solidFill>
              <a:sysClr val="window" lastClr="FFFFFF"/>
            </a:solidFill>
            <a:latin typeface="Cambria" panose="02040503050406030204" pitchFamily="18" charset="0"/>
            <a:ea typeface="+mn-ea"/>
            <a:cs typeface="+mn-cs"/>
          </a:endParaRPr>
        </a:p>
      </dsp:txBody>
      <dsp:txXfrm>
        <a:off x="5679383" y="3510617"/>
        <a:ext cx="2028351" cy="101417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1">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1026"/>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vl1pPr>
          </a:lstStyle>
          <a:p>
            <a:pPr>
              <a:defRPr/>
            </a:pPr>
            <a:endParaRPr lang="en-US" altLang="zh-CN"/>
          </a:p>
        </p:txBody>
      </p:sp>
      <p:sp>
        <p:nvSpPr>
          <p:cNvPr id="36867" name="Rectangle 1027"/>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vl1pPr>
          </a:lstStyle>
          <a:p>
            <a:pPr>
              <a:defRPr/>
            </a:pPr>
            <a:endParaRPr lang="en-US" altLang="zh-CN"/>
          </a:p>
        </p:txBody>
      </p:sp>
      <p:sp>
        <p:nvSpPr>
          <p:cNvPr id="13316"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36869" name="Rectangle 1029"/>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6870" name="Rectangle 1030"/>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vl1pPr>
          </a:lstStyle>
          <a:p>
            <a:pPr>
              <a:defRPr/>
            </a:pPr>
            <a:endParaRPr lang="en-US" altLang="zh-CN"/>
          </a:p>
        </p:txBody>
      </p:sp>
      <p:sp>
        <p:nvSpPr>
          <p:cNvPr id="36871"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a:defRPr/>
            </a:pPr>
            <a:fld id="{B815268B-C0E9-4E16-BEA0-4A95894DB60C}" type="slidenum">
              <a:rPr lang="en-US" altLang="zh-CN"/>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1026"/>
          <p:cNvGrpSpPr/>
          <p:nvPr/>
        </p:nvGrpSpPr>
        <p:grpSpPr bwMode="auto">
          <a:xfrm>
            <a:off x="0" y="0"/>
            <a:ext cx="9144000" cy="6858000"/>
            <a:chOff x="0" y="0"/>
            <a:chExt cx="5760" cy="4320"/>
          </a:xfrm>
        </p:grpSpPr>
        <p:grpSp>
          <p:nvGrpSpPr>
            <p:cNvPr id="5" name="Group 1027"/>
            <p:cNvGrpSpPr/>
            <p:nvPr/>
          </p:nvGrpSpPr>
          <p:grpSpPr bwMode="auto">
            <a:xfrm>
              <a:off x="0" y="0"/>
              <a:ext cx="5760" cy="4320"/>
              <a:chOff x="0" y="0"/>
              <a:chExt cx="5760" cy="4320"/>
            </a:xfrm>
          </p:grpSpPr>
          <p:sp>
            <p:nvSpPr>
              <p:cNvPr id="15" name="Rectangle 1028"/>
              <p:cNvSpPr>
                <a:spLocks noChangeArrowheads="1"/>
              </p:cNvSpPr>
              <p:nvPr/>
            </p:nvSpPr>
            <p:spPr bwMode="ltGray">
              <a:xfrm>
                <a:off x="2112" y="0"/>
                <a:ext cx="3648" cy="9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ahoma" panose="020B0604030504040204" pitchFamily="34" charset="0"/>
                    <a:ea typeface="宋体" panose="02010600030101010101" pitchFamily="2" charset="-122"/>
                  </a:defRPr>
                </a:lvl1pPr>
                <a:lvl2pPr marL="742950" indent="-285750" eaLnBrk="0" hangingPunct="0">
                  <a:defRPr kumimoji="1" sz="2400">
                    <a:solidFill>
                      <a:schemeClr val="tx1"/>
                    </a:solidFill>
                    <a:latin typeface="Tahoma" panose="020B0604030504040204" pitchFamily="34" charset="0"/>
                    <a:ea typeface="宋体" panose="02010600030101010101" pitchFamily="2" charset="-122"/>
                  </a:defRPr>
                </a:lvl2pPr>
                <a:lvl3pPr marL="1143000" indent="-228600" eaLnBrk="0" hangingPunct="0">
                  <a:defRPr kumimoji="1" sz="2400">
                    <a:solidFill>
                      <a:schemeClr val="tx1"/>
                    </a:solidFill>
                    <a:latin typeface="Tahoma" panose="020B0604030504040204" pitchFamily="34" charset="0"/>
                    <a:ea typeface="宋体" panose="02010600030101010101" pitchFamily="2" charset="-122"/>
                  </a:defRPr>
                </a:lvl3pPr>
                <a:lvl4pPr marL="1600200" indent="-228600" eaLnBrk="0" hangingPunct="0">
                  <a:defRPr kumimoji="1" sz="2400">
                    <a:solidFill>
                      <a:schemeClr val="tx1"/>
                    </a:solidFill>
                    <a:latin typeface="Tahoma" panose="020B0604030504040204" pitchFamily="34" charset="0"/>
                    <a:ea typeface="宋体" panose="02010600030101010101" pitchFamily="2" charset="-122"/>
                  </a:defRPr>
                </a:lvl4pPr>
                <a:lvl5pPr marL="2057400" indent="-228600" eaLnBrk="0" hangingPunct="0">
                  <a:defRPr kumimoji="1" sz="24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9pPr>
              </a:lstStyle>
              <a:p>
                <a:pPr eaLnBrk="1" hangingPunct="1">
                  <a:defRPr/>
                </a:pPr>
                <a:endParaRPr lang="zh-CN" altLang="en-US" sz="2400"/>
              </a:p>
            </p:txBody>
          </p:sp>
          <p:grpSp>
            <p:nvGrpSpPr>
              <p:cNvPr id="16" name="Group 1029"/>
              <p:cNvGrpSpPr/>
              <p:nvPr userDrawn="1"/>
            </p:nvGrpSpPr>
            <p:grpSpPr bwMode="auto">
              <a:xfrm>
                <a:off x="0" y="0"/>
                <a:ext cx="5760" cy="4320"/>
                <a:chOff x="0" y="0"/>
                <a:chExt cx="5760" cy="4320"/>
              </a:xfrm>
            </p:grpSpPr>
            <p:sp>
              <p:nvSpPr>
                <p:cNvPr id="18" name="Line 1030"/>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9" name="Line 1031"/>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0" name="Line 1032"/>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1" name="Line 1033"/>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2" name="Line 1034"/>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3" name="Line 1035"/>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4" name="Line 1036"/>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5" name="Line 1037"/>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6" name="Line 1038"/>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7" name="Line 1039"/>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8" name="Line 1040"/>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9" name="Line 1041"/>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0" name="Line 1042"/>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1" name="Line 1043"/>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2" name="Line 1044"/>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3" name="Line 1045"/>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4" name="Line 1046"/>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5" name="Line 1047"/>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6" name="Line 1048"/>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7" name="Line 1049"/>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8" name="Line 1050"/>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9" name="Line 1051"/>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0" name="Line 1052"/>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1" name="Line 1053"/>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2" name="Line 1054"/>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3" name="Line 1055"/>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4" name="Line 1056"/>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5" name="Line 1057"/>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6" name="Line 1058"/>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7" name="Line 1059"/>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8" name="Line 1060"/>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9" name="Line 1061"/>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0" name="Line 1062"/>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1" name="Line 1063"/>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2" name="Line 1064"/>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3" name="Line 1065"/>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4" name="Line 1066"/>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5" name="Line 1067"/>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6" name="Line 1068"/>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7" name="Line 1069"/>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8" name="Line 1070"/>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9" name="Line 1071"/>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0" name="Line 1072"/>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1" name="Line 1073"/>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2" name="Line 1074"/>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3" name="Line 1075"/>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4" name="Line 1076"/>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5" name="Line 1077"/>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6" name="Line 1078"/>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7" name="Line 1079"/>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8" name="Line 1080"/>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sp>
            <p:nvSpPr>
              <p:cNvPr id="17" name="Line 1081"/>
              <p:cNvSpPr>
                <a:spLocks noChangeShapeType="1"/>
              </p:cNvSpPr>
              <p:nvPr/>
            </p:nvSpPr>
            <p:spPr bwMode="ltGray">
              <a:xfrm>
                <a:off x="5568" y="0"/>
                <a:ext cx="0" cy="1488"/>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nvGrpSpPr>
            <p:cNvPr id="6" name="Group 1082"/>
            <p:cNvGrpSpPr/>
            <p:nvPr userDrawn="1"/>
          </p:nvGrpSpPr>
          <p:grpSpPr bwMode="auto">
            <a:xfrm>
              <a:off x="3" y="559"/>
              <a:ext cx="4192" cy="1796"/>
              <a:chOff x="3" y="559"/>
              <a:chExt cx="4192" cy="1796"/>
            </a:xfrm>
          </p:grpSpPr>
          <p:sp>
            <p:nvSpPr>
              <p:cNvPr id="11" name="Line 1083"/>
              <p:cNvSpPr>
                <a:spLocks noChangeShapeType="1"/>
              </p:cNvSpPr>
              <p:nvPr/>
            </p:nvSpPr>
            <p:spPr bwMode="ltGray">
              <a:xfrm>
                <a:off x="506" y="559"/>
                <a:ext cx="0" cy="1796"/>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2" name="Line 1084"/>
              <p:cNvSpPr>
                <a:spLocks noChangeShapeType="1"/>
              </p:cNvSpPr>
              <p:nvPr/>
            </p:nvSpPr>
            <p:spPr bwMode="ltGray">
              <a:xfrm flipH="1" flipV="1">
                <a:off x="3" y="1924"/>
                <a:ext cx="3211" cy="1"/>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3" name="Line 1085"/>
              <p:cNvSpPr>
                <a:spLocks noChangeShapeType="1"/>
              </p:cNvSpPr>
              <p:nvPr/>
            </p:nvSpPr>
            <p:spPr bwMode="ltGray">
              <a:xfrm flipH="1" flipV="1">
                <a:off x="384" y="938"/>
                <a:ext cx="3811" cy="1"/>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4" name="Arc 1086"/>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nvGrpSpPr>
            <p:cNvPr id="7" name="Group 1087"/>
            <p:cNvGrpSpPr/>
            <p:nvPr userDrawn="1"/>
          </p:nvGrpSpPr>
          <p:grpSpPr bwMode="auto">
            <a:xfrm>
              <a:off x="1480" y="1952"/>
              <a:ext cx="3808" cy="1812"/>
              <a:chOff x="1480" y="1952"/>
              <a:chExt cx="3808" cy="1812"/>
            </a:xfrm>
          </p:grpSpPr>
          <p:sp>
            <p:nvSpPr>
              <p:cNvPr id="8" name="Line 1088"/>
              <p:cNvSpPr>
                <a:spLocks noChangeShapeType="1"/>
              </p:cNvSpPr>
              <p:nvPr/>
            </p:nvSpPr>
            <p:spPr bwMode="ltGray">
              <a:xfrm flipV="1">
                <a:off x="1480" y="3442"/>
                <a:ext cx="3808" cy="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9" name="Line 1089"/>
              <p:cNvSpPr>
                <a:spLocks noChangeShapeType="1"/>
              </p:cNvSpPr>
              <p:nvPr/>
            </p:nvSpPr>
            <p:spPr bwMode="ltGray">
              <a:xfrm flipH="1">
                <a:off x="5172" y="1952"/>
                <a:ext cx="0" cy="1812"/>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 name="Arc 1090"/>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sp>
        <p:nvSpPr>
          <p:cNvPr id="5187" name="Rectangle 1091"/>
          <p:cNvSpPr>
            <a:spLocks noGrp="1" noChangeArrowheads="1"/>
          </p:cNvSpPr>
          <p:nvPr>
            <p:ph type="ctrTitle"/>
          </p:nvPr>
        </p:nvSpPr>
        <p:spPr>
          <a:xfrm>
            <a:off x="990600" y="1752600"/>
            <a:ext cx="7772400" cy="1143000"/>
          </a:xfrm>
        </p:spPr>
        <p:txBody>
          <a:bodyPr/>
          <a:lstStyle>
            <a:lvl1pPr>
              <a:defRPr/>
            </a:lvl1pPr>
          </a:lstStyle>
          <a:p>
            <a:r>
              <a:rPr lang="zh-CN" altLang="en-US"/>
              <a:t>单击此处编辑母版标题样式</a:t>
            </a:r>
          </a:p>
        </p:txBody>
      </p:sp>
      <p:sp>
        <p:nvSpPr>
          <p:cNvPr id="5188" name="Rectangle 1092"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anose="05000000000000000000" pitchFamily="2" charset="2"/>
              <a:buNone/>
              <a:defRPr/>
            </a:lvl1pPr>
          </a:lstStyle>
          <a:p>
            <a:r>
              <a:rPr lang="zh-CN" altLang="en-US"/>
              <a:t>单击此处编辑母版副标题样式</a:t>
            </a:r>
          </a:p>
        </p:txBody>
      </p:sp>
      <p:sp>
        <p:nvSpPr>
          <p:cNvPr id="69" name="Rectangle 1093"/>
          <p:cNvSpPr>
            <a:spLocks noGrp="1" noChangeArrowheads="1"/>
          </p:cNvSpPr>
          <p:nvPr>
            <p:ph type="dt" sz="quarter" idx="10"/>
          </p:nvPr>
        </p:nvSpPr>
        <p:spPr/>
        <p:txBody>
          <a:bodyPr/>
          <a:lstStyle>
            <a:lvl1pPr>
              <a:defRPr/>
            </a:lvl1pPr>
          </a:lstStyle>
          <a:p>
            <a:pPr>
              <a:defRPr/>
            </a:pPr>
            <a:fld id="{DEABDAEA-991B-4249-8A4D-F01C9BBB494D}" type="datetime1">
              <a:rPr lang="zh-CN" altLang="en-US"/>
              <a:t>2026/3/30</a:t>
            </a:fld>
            <a:endParaRPr lang="en-US" altLang="zh-CN"/>
          </a:p>
        </p:txBody>
      </p:sp>
      <p:sp>
        <p:nvSpPr>
          <p:cNvPr id="70" name="Rectangle 1094"/>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1" name="Rectangle 1095"/>
          <p:cNvSpPr>
            <a:spLocks noGrp="1" noChangeArrowheads="1"/>
          </p:cNvSpPr>
          <p:nvPr>
            <p:ph type="sldNum" sz="quarter" idx="12"/>
          </p:nvPr>
        </p:nvSpPr>
        <p:spPr/>
        <p:txBody>
          <a:bodyPr/>
          <a:lstStyle>
            <a:lvl1pPr>
              <a:defRPr/>
            </a:lvl1pPr>
          </a:lstStyle>
          <a:p>
            <a:pPr>
              <a:defRPr/>
            </a:pPr>
            <a:fld id="{21857E0B-18A5-4974-8C12-A17A50D9BC0B}" type="slidenum">
              <a:rPr lang="en-US" altLang="zh-CN"/>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E8274251-BA94-4671-AAA7-C0577C7C5061}"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71C92808-67D3-4158-AD42-73FCAAFD15C2}" type="slidenum">
              <a:rPr lang="en-US" altLang="zh-CN"/>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0350" y="304800"/>
            <a:ext cx="2000250" cy="57150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304800"/>
            <a:ext cx="5848350" cy="57150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8FCA11BE-C677-4A77-9088-F9135B388505}"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F90BA759-00DC-4EBC-88E4-9683F1C9760F}" type="slidenum">
              <a:rPr lang="en-US" altLang="zh-CN"/>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6" name="矩形 5"/>
          <p:cNvSpPr/>
          <p:nvPr userDrawn="1"/>
        </p:nvSpPr>
        <p:spPr>
          <a:xfrm>
            <a:off x="252" y="151657"/>
            <a:ext cx="321677" cy="5757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5021" tIns="32510" rIns="65021" bIns="32510" anchor="ctr"/>
          <a:lstStyle/>
          <a:p>
            <a:pPr algn="ctr" fontAlgn="auto">
              <a:spcBef>
                <a:spcPts val="0"/>
              </a:spcBef>
              <a:spcAft>
                <a:spcPts val="0"/>
              </a:spcAft>
              <a:defRPr/>
            </a:pPr>
            <a:endParaRPr lang="zh-CN" altLang="en-US" sz="1800" dirty="0">
              <a:ea typeface="微软雅黑 Light" panose="020B0502040204020203" pitchFamily="34" charset="-122"/>
            </a:endParaRPr>
          </a:p>
        </p:txBody>
      </p:sp>
      <p:sp>
        <p:nvSpPr>
          <p:cNvPr id="7" name="矩形 6"/>
          <p:cNvSpPr/>
          <p:nvPr userDrawn="1"/>
        </p:nvSpPr>
        <p:spPr>
          <a:xfrm>
            <a:off x="373133" y="151657"/>
            <a:ext cx="73022" cy="5757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5021" tIns="32510" rIns="65021" bIns="32510" anchor="ctr"/>
          <a:lstStyle/>
          <a:p>
            <a:pPr algn="ctr" fontAlgn="auto">
              <a:spcBef>
                <a:spcPts val="0"/>
              </a:spcBef>
              <a:spcAft>
                <a:spcPts val="0"/>
              </a:spcAft>
              <a:defRPr/>
            </a:pPr>
            <a:endParaRPr lang="zh-CN" altLang="en-US" sz="1800" dirty="0">
              <a:ea typeface="微软雅黑 Light" panose="020B0502040204020203" pitchFamily="34" charset="-122"/>
            </a:endParaRPr>
          </a:p>
        </p:txBody>
      </p:sp>
      <p:sp>
        <p:nvSpPr>
          <p:cNvPr id="8" name="矩形 7"/>
          <p:cNvSpPr/>
          <p:nvPr userDrawn="1"/>
        </p:nvSpPr>
        <p:spPr>
          <a:xfrm>
            <a:off x="511239" y="422591"/>
            <a:ext cx="63497" cy="300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5021" tIns="32510" rIns="65021" bIns="32510" anchor="ctr"/>
          <a:lstStyle/>
          <a:p>
            <a:pPr algn="ctr" fontAlgn="auto">
              <a:spcBef>
                <a:spcPts val="0"/>
              </a:spcBef>
              <a:spcAft>
                <a:spcPts val="0"/>
              </a:spcAft>
              <a:defRPr/>
            </a:pPr>
            <a:endParaRPr lang="zh-CN" altLang="en-US" sz="1800" dirty="0">
              <a:ea typeface="微软雅黑 Light" panose="020B0502040204020203" pitchFamily="34" charset="-122"/>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65A44374-260E-45F8-ABD9-3CF116A7E071}"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EB978B96-773E-417D-BBE0-8A5413C4E953}" type="slidenum">
              <a:rPr lang="en-US" altLang="zh-CN"/>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2"/>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65"/>
          <p:cNvSpPr>
            <a:spLocks noGrp="1" noChangeArrowheads="1"/>
          </p:cNvSpPr>
          <p:nvPr>
            <p:ph type="dt" sz="half" idx="10"/>
          </p:nvPr>
        </p:nvSpPr>
        <p:spPr/>
        <p:txBody>
          <a:bodyPr/>
          <a:lstStyle>
            <a:lvl1pPr>
              <a:defRPr/>
            </a:lvl1pPr>
          </a:lstStyle>
          <a:p>
            <a:pPr>
              <a:defRPr/>
            </a:pPr>
            <a:fld id="{D6ED34FE-F460-4F54-B995-5B35A781B224}"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B41B7011-868B-4FEB-93AA-7394B0AA0A4F}" type="slidenum">
              <a:rPr lang="en-US" altLang="zh-CN"/>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65"/>
          <p:cNvSpPr>
            <a:spLocks noGrp="1" noChangeArrowheads="1"/>
          </p:cNvSpPr>
          <p:nvPr>
            <p:ph type="dt" sz="half" idx="10"/>
          </p:nvPr>
        </p:nvSpPr>
        <p:spPr/>
        <p:txBody>
          <a:bodyPr/>
          <a:lstStyle>
            <a:lvl1pPr>
              <a:defRPr/>
            </a:lvl1pPr>
          </a:lstStyle>
          <a:p>
            <a:pPr>
              <a:defRPr/>
            </a:pPr>
            <a:fld id="{25D647BC-CD95-4080-87FC-80D38D57E118}"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C1E07FBC-D755-4519-8714-CCD9ECEFF045}" type="slidenum">
              <a:rPr lang="en-US" altLang="zh-CN"/>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65"/>
          <p:cNvSpPr>
            <a:spLocks noGrp="1" noChangeArrowheads="1"/>
          </p:cNvSpPr>
          <p:nvPr>
            <p:ph type="dt" sz="half" idx="10"/>
          </p:nvPr>
        </p:nvSpPr>
        <p:spPr/>
        <p:txBody>
          <a:bodyPr/>
          <a:lstStyle>
            <a:lvl1pPr>
              <a:defRPr/>
            </a:lvl1pPr>
          </a:lstStyle>
          <a:p>
            <a:pPr>
              <a:defRPr/>
            </a:pPr>
            <a:fld id="{517A87F7-CB43-44A6-A08A-76FE49C2703A}" type="datetime1">
              <a:rPr lang="zh-CN" altLang="en-US"/>
              <a:t>2026/3/30</a:t>
            </a:fld>
            <a:endParaRPr lang="en-US" altLang="zh-CN"/>
          </a:p>
        </p:txBody>
      </p:sp>
      <p:sp>
        <p:nvSpPr>
          <p:cNvPr id="8"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9" name="Rectangle 67"/>
          <p:cNvSpPr>
            <a:spLocks noGrp="1" noChangeArrowheads="1"/>
          </p:cNvSpPr>
          <p:nvPr>
            <p:ph type="sldNum" sz="quarter" idx="12"/>
          </p:nvPr>
        </p:nvSpPr>
        <p:spPr/>
        <p:txBody>
          <a:bodyPr/>
          <a:lstStyle>
            <a:lvl1pPr>
              <a:defRPr/>
            </a:lvl1pPr>
          </a:lstStyle>
          <a:p>
            <a:pPr>
              <a:defRPr/>
            </a:pPr>
            <a:fld id="{9C8B9CC0-57C6-4E3F-8F8B-251F355D8383}" type="slidenum">
              <a:rPr lang="en-US" altLang="zh-CN"/>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65"/>
          <p:cNvSpPr>
            <a:spLocks noGrp="1" noChangeArrowheads="1"/>
          </p:cNvSpPr>
          <p:nvPr>
            <p:ph type="dt" sz="half" idx="10"/>
          </p:nvPr>
        </p:nvSpPr>
        <p:spPr/>
        <p:txBody>
          <a:bodyPr/>
          <a:lstStyle>
            <a:lvl1pPr>
              <a:defRPr/>
            </a:lvl1pPr>
          </a:lstStyle>
          <a:p>
            <a:pPr>
              <a:defRPr/>
            </a:pPr>
            <a:fld id="{7AC3BABF-8DAC-448E-ACF0-9B9333A60EC3}" type="datetime1">
              <a:rPr lang="zh-CN" altLang="en-US"/>
              <a:t>2026/3/30</a:t>
            </a:fld>
            <a:endParaRPr lang="en-US" altLang="zh-CN"/>
          </a:p>
        </p:txBody>
      </p:sp>
      <p:sp>
        <p:nvSpPr>
          <p:cNvPr id="4"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5" name="Rectangle 67"/>
          <p:cNvSpPr>
            <a:spLocks noGrp="1" noChangeArrowheads="1"/>
          </p:cNvSpPr>
          <p:nvPr>
            <p:ph type="sldNum" sz="quarter" idx="12"/>
          </p:nvPr>
        </p:nvSpPr>
        <p:spPr/>
        <p:txBody>
          <a:bodyPr/>
          <a:lstStyle>
            <a:lvl1pPr>
              <a:defRPr/>
            </a:lvl1pPr>
          </a:lstStyle>
          <a:p>
            <a:pPr>
              <a:defRPr/>
            </a:pPr>
            <a:fld id="{3C5DBF40-32FD-464A-A8C4-BECEB841C64E}" type="slidenum">
              <a:rPr lang="en-US" altLang="zh-CN"/>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p:txBody>
          <a:bodyPr/>
          <a:lstStyle>
            <a:lvl1pPr>
              <a:defRPr/>
            </a:lvl1pPr>
          </a:lstStyle>
          <a:p>
            <a:pPr>
              <a:defRPr/>
            </a:pPr>
            <a:fld id="{6EBC3744-B4F3-42EE-9D88-265FE065F705}" type="datetime1">
              <a:rPr lang="zh-CN" altLang="en-US"/>
              <a:t>2026/3/30</a:t>
            </a:fld>
            <a:endParaRPr lang="en-US" altLang="zh-CN"/>
          </a:p>
        </p:txBody>
      </p:sp>
      <p:sp>
        <p:nvSpPr>
          <p:cNvPr id="3"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4" name="Rectangle 67"/>
          <p:cNvSpPr>
            <a:spLocks noGrp="1" noChangeArrowheads="1"/>
          </p:cNvSpPr>
          <p:nvPr>
            <p:ph type="sldNum" sz="quarter" idx="12"/>
          </p:nvPr>
        </p:nvSpPr>
        <p:spPr/>
        <p:txBody>
          <a:bodyPr/>
          <a:lstStyle>
            <a:lvl1pPr>
              <a:defRPr/>
            </a:lvl1pPr>
          </a:lstStyle>
          <a:p>
            <a:pPr>
              <a:defRPr/>
            </a:pPr>
            <a:fld id="{25F26FD1-3D6F-47FF-A73C-56BDC8DD946C}" type="slidenum">
              <a:rPr lang="en-US" altLang="zh-CN"/>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5"/>
          <p:cNvSpPr>
            <a:spLocks noGrp="1" noChangeArrowheads="1"/>
          </p:cNvSpPr>
          <p:nvPr>
            <p:ph type="dt" sz="half" idx="10"/>
          </p:nvPr>
        </p:nvSpPr>
        <p:spPr/>
        <p:txBody>
          <a:bodyPr/>
          <a:lstStyle>
            <a:lvl1pPr>
              <a:defRPr/>
            </a:lvl1pPr>
          </a:lstStyle>
          <a:p>
            <a:pPr>
              <a:defRPr/>
            </a:pPr>
            <a:fld id="{B5FEC77C-C037-4032-88CD-F32549F09B13}"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2952A0DC-7A53-41D0-898D-ADD66C1390D9}" type="slidenum">
              <a:rPr lang="en-US" altLang="zh-CN"/>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5"/>
          <p:cNvSpPr>
            <a:spLocks noGrp="1" noChangeArrowheads="1"/>
          </p:cNvSpPr>
          <p:nvPr>
            <p:ph type="dt" sz="half" idx="10"/>
          </p:nvPr>
        </p:nvSpPr>
        <p:spPr/>
        <p:txBody>
          <a:bodyPr/>
          <a:lstStyle>
            <a:lvl1pPr>
              <a:defRPr/>
            </a:lvl1pPr>
          </a:lstStyle>
          <a:p>
            <a:pPr>
              <a:defRPr/>
            </a:pPr>
            <a:fld id="{FF98A3E5-CBBD-45E4-897F-B85DFD528AEA}"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0A33C357-E3C6-4706-BF00-CB24D9F05AF1}" type="slidenum">
              <a:rPr lang="en-US" altLang="zh-CN"/>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bwMode="auto">
          <a:xfrm>
            <a:off x="0" y="0"/>
            <a:ext cx="9144000" cy="6858000"/>
            <a:chOff x="0" y="0"/>
            <a:chExt cx="5760" cy="4320"/>
          </a:xfrm>
        </p:grpSpPr>
        <p:grpSp>
          <p:nvGrpSpPr>
            <p:cNvPr id="1032" name="Group 3"/>
            <p:cNvGrpSpPr/>
            <p:nvPr/>
          </p:nvGrpSpPr>
          <p:grpSpPr bwMode="auto">
            <a:xfrm>
              <a:off x="0" y="0"/>
              <a:ext cx="5760" cy="4320"/>
              <a:chOff x="0" y="0"/>
              <a:chExt cx="5760" cy="4320"/>
            </a:xfrm>
          </p:grpSpPr>
          <p:grpSp>
            <p:nvGrpSpPr>
              <p:cNvPr id="1039" name="Group 4"/>
              <p:cNvGrpSpPr/>
              <p:nvPr/>
            </p:nvGrpSpPr>
            <p:grpSpPr bwMode="auto">
              <a:xfrm>
                <a:off x="0" y="192"/>
                <a:ext cx="5760" cy="4032"/>
                <a:chOff x="0" y="192"/>
                <a:chExt cx="5760" cy="4032"/>
              </a:xfrm>
            </p:grpSpPr>
            <p:sp>
              <p:nvSpPr>
                <p:cNvPr id="1070"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1"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2"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3"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4"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5"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6"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7"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8"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9"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0"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1"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2"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3"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4"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5"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6"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7"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8"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9"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90"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91"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nvGrpSpPr>
              <p:cNvPr id="1040" name="Group 27"/>
              <p:cNvGrpSpPr/>
              <p:nvPr/>
            </p:nvGrpSpPr>
            <p:grpSpPr bwMode="auto">
              <a:xfrm>
                <a:off x="192" y="0"/>
                <a:ext cx="5376" cy="4320"/>
                <a:chOff x="192" y="0"/>
                <a:chExt cx="5376" cy="4320"/>
              </a:xfrm>
            </p:grpSpPr>
            <p:sp>
              <p:nvSpPr>
                <p:cNvPr id="1041"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2"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3"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4"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5"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6"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7"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8"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9"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0"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1"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2"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3"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4"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5"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6"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7"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8"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9"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0"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1"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2"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3"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4"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5"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6"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7"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8"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9"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sp>
          <p:nvSpPr>
            <p:cNvPr id="1033"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ahoma" panose="020B0604030504040204" pitchFamily="34" charset="0"/>
                  <a:ea typeface="宋体" panose="02010600030101010101" pitchFamily="2" charset="-122"/>
                </a:defRPr>
              </a:lvl1pPr>
              <a:lvl2pPr marL="742950" indent="-285750" eaLnBrk="0" hangingPunct="0">
                <a:defRPr kumimoji="1" sz="2400">
                  <a:solidFill>
                    <a:schemeClr val="tx1"/>
                  </a:solidFill>
                  <a:latin typeface="Tahoma" panose="020B0604030504040204" pitchFamily="34" charset="0"/>
                  <a:ea typeface="宋体" panose="02010600030101010101" pitchFamily="2" charset="-122"/>
                </a:defRPr>
              </a:lvl2pPr>
              <a:lvl3pPr marL="1143000" indent="-228600" eaLnBrk="0" hangingPunct="0">
                <a:defRPr kumimoji="1" sz="2400">
                  <a:solidFill>
                    <a:schemeClr val="tx1"/>
                  </a:solidFill>
                  <a:latin typeface="Tahoma" panose="020B0604030504040204" pitchFamily="34" charset="0"/>
                  <a:ea typeface="宋体" panose="02010600030101010101" pitchFamily="2" charset="-122"/>
                </a:defRPr>
              </a:lvl3pPr>
              <a:lvl4pPr marL="1600200" indent="-228600" eaLnBrk="0" hangingPunct="0">
                <a:defRPr kumimoji="1" sz="2400">
                  <a:solidFill>
                    <a:schemeClr val="tx1"/>
                  </a:solidFill>
                  <a:latin typeface="Tahoma" panose="020B0604030504040204" pitchFamily="34" charset="0"/>
                  <a:ea typeface="宋体" panose="02010600030101010101" pitchFamily="2" charset="-122"/>
                </a:defRPr>
              </a:lvl4pPr>
              <a:lvl5pPr marL="2057400" indent="-228600" eaLnBrk="0" hangingPunct="0">
                <a:defRPr kumimoji="1" sz="24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9pPr>
            </a:lstStyle>
            <a:p>
              <a:pPr eaLnBrk="1" hangingPunct="1">
                <a:defRPr/>
              </a:pPr>
              <a:endParaRPr lang="zh-CN" altLang="en-US" sz="2400"/>
            </a:p>
          </p:txBody>
        </p:sp>
        <p:sp>
          <p:nvSpPr>
            <p:cNvPr id="1034" name="Line 58"/>
            <p:cNvSpPr>
              <a:spLocks noChangeShapeType="1"/>
            </p:cNvSpPr>
            <p:nvPr/>
          </p:nvSpPr>
          <p:spPr bwMode="ltGray">
            <a:xfrm>
              <a:off x="5568" y="0"/>
              <a:ext cx="0" cy="1488"/>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nvGrpSpPr>
            <p:cNvPr id="1035" name="Group 59"/>
            <p:cNvGrpSpPr/>
            <p:nvPr/>
          </p:nvGrpSpPr>
          <p:grpSpPr bwMode="auto">
            <a:xfrm>
              <a:off x="261" y="892"/>
              <a:ext cx="1124" cy="1464"/>
              <a:chOff x="96" y="916"/>
              <a:chExt cx="2208" cy="2876"/>
            </a:xfrm>
          </p:grpSpPr>
          <p:sp>
            <p:nvSpPr>
              <p:cNvPr id="1036" name="Line 60"/>
              <p:cNvSpPr>
                <a:spLocks noChangeShapeType="1"/>
              </p:cNvSpPr>
              <p:nvPr/>
            </p:nvSpPr>
            <p:spPr bwMode="ltGray">
              <a:xfrm flipH="1">
                <a:off x="96" y="1038"/>
                <a:ext cx="2208" cy="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37" name="Line 61"/>
              <p:cNvSpPr>
                <a:spLocks noChangeShapeType="1"/>
              </p:cNvSpPr>
              <p:nvPr/>
            </p:nvSpPr>
            <p:spPr bwMode="ltGray">
              <a:xfrm>
                <a:off x="336" y="920"/>
                <a:ext cx="0" cy="2872"/>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38" name="Arc 62"/>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p>
            <a:pPr lvl="0"/>
            <a:r>
              <a:rPr lang="zh-CN" altLang="en-US"/>
              <a:t>单击此处编辑母版标题样式</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161" name="Rectangle 65"/>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kumimoji="0" sz="1400"/>
            </a:lvl1pPr>
          </a:lstStyle>
          <a:p>
            <a:pPr>
              <a:defRPr/>
            </a:pPr>
            <a:fld id="{53C0E8FB-A4BD-4181-8C31-634215C31C62}" type="datetime1">
              <a:rPr lang="zh-CN" altLang="en-US"/>
              <a:t>2026/3/30</a:t>
            </a:fld>
            <a:endParaRPr lang="en-US" altLang="zh-CN"/>
          </a:p>
        </p:txBody>
      </p:sp>
      <p:sp>
        <p:nvSpPr>
          <p:cNvPr id="4162" name="Rectangle 66"/>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eaLnBrk="1" hangingPunct="1">
              <a:defRPr kumimoji="0" sz="1400"/>
            </a:lvl1pPr>
          </a:lstStyle>
          <a:p>
            <a:pPr>
              <a:defRPr/>
            </a:pPr>
            <a:r>
              <a:rPr lang="zh-CN" altLang="en-US"/>
              <a:t>曾庆生 </a:t>
            </a:r>
            <a:r>
              <a:rPr lang="en-US" altLang="zh-CN"/>
              <a:t>SHUFE</a:t>
            </a:r>
            <a:r>
              <a:rPr lang="zh-CN" altLang="en-US"/>
              <a:t>会计学院</a:t>
            </a:r>
            <a:endParaRPr lang="en-US" altLang="zh-CN"/>
          </a:p>
        </p:txBody>
      </p:sp>
      <p:sp>
        <p:nvSpPr>
          <p:cNvPr id="4163" name="Rectangle 67"/>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kumimoji="0" sz="1400"/>
            </a:lvl1pPr>
          </a:lstStyle>
          <a:p>
            <a:pPr>
              <a:defRPr/>
            </a:pPr>
            <a:fld id="{A4367320-214D-41E3-BE3A-F950DCCB4D50}" type="slidenum">
              <a:rPr lang="en-US" altLang="zh-CN"/>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4"/>
        </a:buBlip>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qszeng@mail.shufe.edu.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标题 1"/>
          <p:cNvSpPr>
            <a:spLocks noGrp="1"/>
          </p:cNvSpPr>
          <p:nvPr>
            <p:ph type="ctrTitle"/>
          </p:nvPr>
        </p:nvSpPr>
        <p:spPr>
          <a:xfrm>
            <a:off x="900115" y="1557338"/>
            <a:ext cx="7862887" cy="1338262"/>
          </a:xfrm>
        </p:spPr>
        <p:txBody>
          <a:bodyPr/>
          <a:lstStyle/>
          <a:p>
            <a:pPr algn="ctr"/>
            <a:r>
              <a:rPr lang="zh-CN" altLang="en-US" sz="3200" b="1" dirty="0"/>
              <a:t>财务会计理论与实务（实务篇）</a:t>
            </a:r>
          </a:p>
        </p:txBody>
      </p:sp>
      <p:sp>
        <p:nvSpPr>
          <p:cNvPr id="14339" name="副标题 2" descr="Rectangle: Click to edit Master text styles&#10;Second level&#10;Third level&#10;Fourth level&#10;Fifth level"/>
          <p:cNvSpPr>
            <a:spLocks noGrp="1"/>
          </p:cNvSpPr>
          <p:nvPr>
            <p:ph type="subTitle" idx="1"/>
          </p:nvPr>
        </p:nvSpPr>
        <p:spPr>
          <a:xfrm>
            <a:off x="990600" y="3309940"/>
            <a:ext cx="7325816" cy="2711348"/>
          </a:xfrm>
        </p:spPr>
        <p:txBody>
          <a:bodyPr/>
          <a:lstStyle/>
          <a:p>
            <a:pPr algn="ctr">
              <a:lnSpc>
                <a:spcPct val="150000"/>
              </a:lnSpc>
            </a:pPr>
            <a:r>
              <a:rPr lang="zh-CN" altLang="en-US" sz="2400" b="1" dirty="0"/>
              <a:t>曾庆生</a:t>
            </a:r>
            <a:endParaRPr lang="en-US" altLang="zh-CN" sz="2400" b="1" dirty="0"/>
          </a:p>
          <a:p>
            <a:pPr algn="ctr">
              <a:lnSpc>
                <a:spcPct val="150000"/>
              </a:lnSpc>
            </a:pPr>
            <a:r>
              <a:rPr lang="zh-CN" altLang="en-US" sz="2000" b="1" dirty="0"/>
              <a:t>上海财经大学会计学院</a:t>
            </a:r>
            <a:endParaRPr lang="en-US" altLang="zh-CN" sz="2000" b="1" dirty="0"/>
          </a:p>
          <a:p>
            <a:pPr algn="ctr">
              <a:lnSpc>
                <a:spcPct val="150000"/>
              </a:lnSpc>
            </a:pPr>
            <a:r>
              <a:rPr lang="en-US" altLang="zh-CN" sz="2000" b="1" dirty="0">
                <a:latin typeface="Calibri" panose="020F0502020204030204" pitchFamily="34" charset="0"/>
                <a:cs typeface="Calibri" panose="020F0502020204030204" pitchFamily="34" charset="0"/>
                <a:hlinkClick r:id="rId2"/>
              </a:rPr>
              <a:t>qszeng@mail.shufe.edu.cn</a:t>
            </a:r>
            <a:endParaRPr lang="en-US" altLang="zh-CN" sz="2000" b="1" dirty="0">
              <a:latin typeface="Calibri" panose="020F0502020204030204" pitchFamily="34" charset="0"/>
              <a:cs typeface="Calibri" panose="020F0502020204030204" pitchFamily="34" charset="0"/>
            </a:endParaRPr>
          </a:p>
          <a:p>
            <a:pPr algn="ctr">
              <a:lnSpc>
                <a:spcPct val="150000"/>
              </a:lnSpc>
            </a:pPr>
            <a:r>
              <a:rPr lang="en-US" altLang="zh-CN" sz="2000" b="1" dirty="0">
                <a:latin typeface="Calibri" panose="020F0502020204030204" pitchFamily="34" charset="0"/>
                <a:cs typeface="Calibri" panose="020F0502020204030204" pitchFamily="34" charset="0"/>
              </a:rPr>
              <a:t>021-65904095 (O)</a:t>
            </a:r>
            <a:endParaRPr lang="zh-CN" altLang="en-US" sz="2000" b="1"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1124744"/>
            <a:ext cx="8422289" cy="4680519"/>
          </a:xfrm>
        </p:spPr>
        <p:txBody>
          <a:bodyPr/>
          <a:lstStyle/>
          <a:p>
            <a:pPr marL="171450" indent="-171450" eaLnBrk="1" fontAlgn="auto" hangingPunct="1">
              <a:spcBef>
                <a:spcPts val="450"/>
              </a:spcBef>
              <a:spcAft>
                <a:spcPts val="450"/>
              </a:spcAft>
              <a:buClrTx/>
              <a:buFont typeface="Arial" panose="020B0604020202020204" pitchFamily="34" charset="0"/>
              <a:buChar char="•"/>
            </a:pPr>
            <a:r>
              <a:rPr lang="zh-CN" altLang="en-US" sz="2800" b="1" dirty="0">
                <a:solidFill>
                  <a:srgbClr val="0000FF"/>
                </a:solidFill>
                <a:latin typeface="隶书" panose="02010509060101010101" pitchFamily="49" charset="-122"/>
                <a:ea typeface="隶书" panose="02010509060101010101" pitchFamily="49" charset="-122"/>
              </a:rPr>
              <a:t>区分租赁和服务的重要性</a:t>
            </a:r>
            <a:endParaRPr lang="en-US" altLang="zh-CN" sz="2800" b="1" dirty="0">
              <a:solidFill>
                <a:srgbClr val="0000FF"/>
              </a:solidFill>
              <a:latin typeface="隶书" panose="02010509060101010101" pitchFamily="49" charset="-122"/>
              <a:ea typeface="隶书" panose="02010509060101010101" pitchFamily="49"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rPr>
              <a:t>在老租赁准则下，大多数租赁都被归类为经营租赁，其会计方法和服务相似。区别仅是需要较详细地披露租赁负债情况。</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rPr>
              <a:t>新租赁准则下，符合豁免条件的可选择类似服务的简单处理外，其他租赁都应纳入承租方的资产负债表，采用老准则下融资租赁相类似的处理方法，也即大多数租赁不再按服务那样的会计方法。</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rPr>
              <a:t>因此，区分租赁和服务就变得尤为重要。</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rPr>
              <a:t>也因此，最后完成新准则中各方相当大功夫集中于租赁和服务的区分上，也即老准则下归为经营租赁的，有多少在新准则下作为租赁处理，有多少不纳入租赁准则，而作为服务处理。</a:t>
            </a:r>
            <a:endParaRPr lang="zh-CN" altLang="zh-CN" sz="2000" b="1" kern="1200" dirty="0">
              <a:solidFill>
                <a:schemeClr val="tx1">
                  <a:lumMod val="75000"/>
                </a:schemeClr>
              </a:solidFill>
              <a:latin typeface="微软雅黑" panose="020B0503020204020204" charset="-122"/>
              <a:ea typeface="微软雅黑" panose="020B0503020204020204" charset="-122"/>
            </a:endParaRPr>
          </a:p>
        </p:txBody>
      </p:sp>
      <p:sp>
        <p:nvSpPr>
          <p:cNvPr id="12291" name="Title 2"/>
          <p:cNvSpPr>
            <a:spLocks noGrp="1"/>
          </p:cNvSpPr>
          <p:nvPr>
            <p:ph type="title"/>
          </p:nvPr>
        </p:nvSpPr>
        <p:spPr>
          <a:xfrm>
            <a:off x="329523" y="304843"/>
            <a:ext cx="7551002" cy="594122"/>
          </a:xfrm>
        </p:spPr>
        <p:txBody>
          <a:bodyPr>
            <a:normAutofit/>
          </a:bodyPr>
          <a:lstStyle/>
          <a:p>
            <a:pPr algn="ctr">
              <a:defRPr/>
            </a:pPr>
            <a:r>
              <a:rPr lang="en-US" altLang="zh-CN" sz="2900" b="1" dirty="0">
                <a:solidFill>
                  <a:srgbClr val="0000FF"/>
                </a:solidFill>
                <a:latin typeface="黑体" panose="02010609060101010101" pitchFamily="49" charset="-122"/>
                <a:ea typeface="黑体" panose="02010609060101010101" pitchFamily="49" charset="-122"/>
                <a:cs typeface="+mn-cs"/>
              </a:rPr>
              <a:t>4.2 </a:t>
            </a:r>
            <a:r>
              <a:rPr lang="zh-CN" altLang="en-US" sz="2900" b="1" dirty="0">
                <a:solidFill>
                  <a:srgbClr val="0000FF"/>
                </a:solidFill>
                <a:latin typeface="黑体" panose="02010609060101010101" pitchFamily="49" charset="-122"/>
                <a:ea typeface="黑体" panose="02010609060101010101" pitchFamily="49" charset="-122"/>
                <a:cs typeface="+mn-cs"/>
              </a:rPr>
              <a:t>识别租赁及租赁与服务</a:t>
            </a:r>
            <a:endParaRPr lang="en-GB" altLang="en-US" sz="2900" b="1" dirty="0">
              <a:solidFill>
                <a:srgbClr val="0000FF"/>
              </a:solidFill>
              <a:latin typeface="黑体" panose="02010609060101010101" pitchFamily="49" charset="-122"/>
              <a:ea typeface="黑体" panose="020106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10</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620689"/>
            <a:ext cx="8411863" cy="4707974"/>
          </a:xfrm>
        </p:spPr>
        <p:txBody>
          <a:bodyPr/>
          <a:lstStyle/>
          <a:p>
            <a:pPr marL="171450" indent="-171450" eaLnBrk="1" fontAlgn="auto" hangingPunct="1">
              <a:spcBef>
                <a:spcPts val="450"/>
              </a:spcBef>
              <a:spcAft>
                <a:spcPts val="450"/>
              </a:spcAft>
              <a:buClrTx/>
              <a:buFont typeface="Arial" panose="020B0604020202020204" pitchFamily="34" charset="0"/>
              <a:buChar char="•"/>
            </a:pPr>
            <a:r>
              <a:rPr lang="zh-CN" altLang="en-US" sz="2800" b="1" dirty="0">
                <a:solidFill>
                  <a:srgbClr val="0000FF"/>
                </a:solidFill>
                <a:latin typeface="隶书" panose="02010509060101010101" pitchFamily="49" charset="-122"/>
                <a:ea typeface="隶书" panose="02010509060101010101" pitchFamily="49" charset="-122"/>
              </a:rPr>
              <a:t>新准则对租赁的定义</a:t>
            </a:r>
            <a:endParaRPr lang="en-US" altLang="zh-CN" sz="2800" b="1" dirty="0">
              <a:solidFill>
                <a:srgbClr val="0000FF"/>
              </a:solidFill>
              <a:latin typeface="隶书" panose="02010509060101010101" pitchFamily="49" charset="-122"/>
              <a:ea typeface="隶书" panose="02010509060101010101" pitchFamily="49"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zh-CN" sz="2000" b="1" kern="1200" dirty="0">
                <a:solidFill>
                  <a:schemeClr val="tx1">
                    <a:lumMod val="75000"/>
                  </a:schemeClr>
                </a:solidFill>
                <a:latin typeface="微软雅黑" panose="020B0503020204020204" charset="-122"/>
                <a:ea typeface="微软雅黑" panose="020B0503020204020204" charset="-122"/>
              </a:rPr>
              <a:t>租赁，是指在一定期间内，出租人将资产的使用权让与承租人以获取对价的合同。</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zh-CN" sz="2000" b="1" kern="1200" dirty="0">
                <a:solidFill>
                  <a:schemeClr val="tx1">
                    <a:lumMod val="75000"/>
                  </a:schemeClr>
                </a:solidFill>
                <a:latin typeface="微软雅黑" panose="020B0503020204020204" charset="-122"/>
                <a:ea typeface="微软雅黑" panose="020B0503020204020204" charset="-122"/>
              </a:rPr>
              <a:t>如果合同让渡了在一定期间内</a:t>
            </a:r>
            <a:r>
              <a:rPr lang="zh-CN" altLang="zh-CN" sz="2000" b="1" kern="1200" dirty="0">
                <a:solidFill>
                  <a:srgbClr val="0000FF"/>
                </a:solidFill>
                <a:latin typeface="微软雅黑" panose="020B0503020204020204" charset="-122"/>
                <a:ea typeface="微软雅黑" panose="020B0503020204020204" charset="-122"/>
              </a:rPr>
              <a:t>控制</a:t>
            </a:r>
            <a:r>
              <a:rPr lang="zh-CN" altLang="zh-CN" sz="2000" b="1" kern="1200" dirty="0">
                <a:solidFill>
                  <a:schemeClr val="tx1">
                    <a:lumMod val="75000"/>
                  </a:schemeClr>
                </a:solidFill>
                <a:latin typeface="微软雅黑" panose="020B0503020204020204" charset="-122"/>
                <a:ea typeface="微软雅黑" panose="020B0503020204020204" charset="-122"/>
              </a:rPr>
              <a:t>一项或多项</a:t>
            </a:r>
            <a:r>
              <a:rPr lang="zh-CN" altLang="zh-CN" sz="2000" b="1" kern="1200" dirty="0">
                <a:solidFill>
                  <a:srgbClr val="0000FF"/>
                </a:solidFill>
                <a:latin typeface="微软雅黑" panose="020B0503020204020204" charset="-122"/>
                <a:ea typeface="微软雅黑" panose="020B0503020204020204" charset="-122"/>
              </a:rPr>
              <a:t>已识别资产</a:t>
            </a:r>
            <a:r>
              <a:rPr lang="zh-CN" altLang="zh-CN" sz="2000" b="1" kern="1200" dirty="0">
                <a:solidFill>
                  <a:schemeClr val="tx1">
                    <a:lumMod val="75000"/>
                  </a:schemeClr>
                </a:solidFill>
                <a:latin typeface="微软雅黑" panose="020B0503020204020204" charset="-122"/>
                <a:ea typeface="微软雅黑" panose="020B0503020204020204" charset="-122"/>
              </a:rPr>
              <a:t>使用的权利以换取对价，则该合同是租赁或者包含租赁。</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rPr>
              <a:t>根据以上定义，识别一合同是否为租赁，关键要看两点：</a:t>
            </a:r>
            <a:endParaRPr lang="en-US" altLang="zh-CN" sz="2000" b="1" kern="1200" dirty="0">
              <a:solidFill>
                <a:schemeClr val="tx1">
                  <a:lumMod val="75000"/>
                </a:schemeClr>
              </a:solidFill>
              <a:latin typeface="微软雅黑" panose="020B0503020204020204" charset="-122"/>
              <a:ea typeface="微软雅黑" panose="020B0503020204020204" charset="-122"/>
            </a:endParaRPr>
          </a:p>
          <a:p>
            <a:pPr marL="914400" lvl="2"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cs typeface="+mn-cs"/>
              </a:rPr>
              <a:t>已识别的资产</a:t>
            </a:r>
            <a:endParaRPr lang="en-US" altLang="zh-CN" sz="2000" b="1" kern="1200" dirty="0">
              <a:solidFill>
                <a:schemeClr val="tx1">
                  <a:lumMod val="75000"/>
                </a:schemeClr>
              </a:solidFill>
              <a:latin typeface="微软雅黑" panose="020B0503020204020204" charset="-122"/>
              <a:ea typeface="微软雅黑" panose="020B0503020204020204" charset="-122"/>
              <a:cs typeface="+mn-cs"/>
            </a:endParaRPr>
          </a:p>
          <a:p>
            <a:pPr marL="914400" lvl="2" indent="-171450" eaLnBrk="1" fontAlgn="auto" hangingPunct="1">
              <a:spcBef>
                <a:spcPts val="450"/>
              </a:spcBef>
              <a:spcAft>
                <a:spcPts val="450"/>
              </a:spcAft>
              <a:buClrTx/>
              <a:buFont typeface="Arial" panose="020B0604020202020204" pitchFamily="34" charset="0"/>
              <a:buChar char="•"/>
            </a:pPr>
            <a:r>
              <a:rPr lang="zh-CN" altLang="en-US" sz="2000" b="1" kern="1200" dirty="0">
                <a:solidFill>
                  <a:schemeClr val="tx1">
                    <a:lumMod val="75000"/>
                  </a:schemeClr>
                </a:solidFill>
                <a:latin typeface="微软雅黑" panose="020B0503020204020204" charset="-122"/>
                <a:ea typeface="微软雅黑" panose="020B0503020204020204" charset="-122"/>
                <a:cs typeface="+mn-cs"/>
              </a:rPr>
              <a:t>承租方对资产的使用拥有控制权</a:t>
            </a:r>
            <a:endParaRPr lang="en-US" altLang="zh-CN" sz="2000" b="1" kern="1200" dirty="0">
              <a:solidFill>
                <a:schemeClr val="tx1">
                  <a:lumMod val="75000"/>
                </a:schemeClr>
              </a:solidFill>
              <a:latin typeface="微软雅黑" panose="020B0503020204020204" charset="-122"/>
              <a:ea typeface="微软雅黑" panose="020B0503020204020204"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11</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286451" y="362956"/>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确定是否租赁的主要依据</a:t>
            </a: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12</a:t>
            </a:fld>
            <a:endParaRPr lang="en-GB" altLang="en-US">
              <a:solidFill>
                <a:srgbClr val="FFFFFF"/>
              </a:solidFill>
            </a:endParaRPr>
          </a:p>
        </p:txBody>
      </p:sp>
      <p:graphicFrame>
        <p:nvGraphicFramePr>
          <p:cNvPr id="6" name="Content Placeholder 4"/>
          <p:cNvGraphicFramePr/>
          <p:nvPr/>
        </p:nvGraphicFramePr>
        <p:xfrm>
          <a:off x="285752" y="1268760"/>
          <a:ext cx="7707734"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对话气泡: 圆角矩形 2"/>
          <p:cNvSpPr/>
          <p:nvPr/>
        </p:nvSpPr>
        <p:spPr>
          <a:xfrm>
            <a:off x="179512" y="5119333"/>
            <a:ext cx="2716823" cy="1341743"/>
          </a:xfrm>
          <a:prstGeom prst="wedgeRoundRectCallout">
            <a:avLst>
              <a:gd name="adj1" fmla="val 75315"/>
              <a:gd name="adj2" fmla="val -47898"/>
              <a:gd name="adj3" fmla="val 16667"/>
            </a:avLst>
          </a:prstGeom>
          <a:solidFill>
            <a:srgbClr val="00B050"/>
          </a:solidFill>
          <a:ln w="12700" cap="flat" cmpd="sng" algn="ctr">
            <a:solidFill>
              <a:srgbClr val="5B9BD5">
                <a:shade val="50000"/>
              </a:srgbClr>
            </a:solidFill>
            <a:prstDash val="solid"/>
            <a:miter lim="800000"/>
          </a:ln>
          <a:effectLst/>
        </p:spPr>
        <p:txBody>
          <a:bodyPr rtlCol="0" anchor="ctr"/>
          <a:lstStyle/>
          <a:p>
            <a:pPr algn="ctr" defTabSz="685800" eaLnBrk="1" fontAlgn="auto" hangingPunct="1">
              <a:spcBef>
                <a:spcPts val="0"/>
              </a:spcBef>
              <a:spcAft>
                <a:spcPts val="0"/>
              </a:spcAft>
              <a:defRPr/>
            </a:pPr>
            <a:r>
              <a:rPr kumimoji="0" lang="zh-CN" altLang="en-US" sz="1800" kern="0" dirty="0">
                <a:solidFill>
                  <a:prstClr val="white"/>
                </a:solidFill>
                <a:latin typeface="微软雅黑" panose="020B0503020204020204" charset="-122"/>
                <a:ea typeface="微软雅黑" panose="020B0503020204020204" charset="-122"/>
              </a:rPr>
              <a:t>新概念框架，新收入、合并财务报表和租赁准则都试图在“</a:t>
            </a:r>
            <a:r>
              <a:rPr kumimoji="0" lang="zh-CN" altLang="en-US" sz="1800" b="1" u="sng" kern="0" dirty="0">
                <a:solidFill>
                  <a:prstClr val="white"/>
                </a:solidFill>
                <a:latin typeface="微软雅黑" panose="020B0503020204020204" charset="-122"/>
                <a:ea typeface="微软雅黑" panose="020B0503020204020204" charset="-122"/>
              </a:rPr>
              <a:t>控制</a:t>
            </a:r>
            <a:r>
              <a:rPr kumimoji="0" lang="zh-CN" altLang="en-US" sz="1800" kern="0" dirty="0">
                <a:solidFill>
                  <a:prstClr val="white"/>
                </a:solidFill>
                <a:latin typeface="微软雅黑" panose="020B0503020204020204" charset="-122"/>
                <a:ea typeface="微软雅黑" panose="020B0503020204020204" charset="-122"/>
              </a:rPr>
              <a:t>”的基本理念上保持一致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185073" y="368935"/>
            <a:ext cx="8719847" cy="594122"/>
          </a:xfrm>
        </p:spPr>
        <p:txBody>
          <a:bodyPr>
            <a:normAutofit fontScale="90000"/>
          </a:bodyPr>
          <a:lstStyle/>
          <a:p>
            <a:r>
              <a:rPr lang="zh-CN" altLang="en-US" sz="2800" b="1" dirty="0">
                <a:solidFill>
                  <a:srgbClr val="0000FF"/>
                </a:solidFill>
                <a:latin typeface="隶书" panose="02010509060101010101" pitchFamily="49" charset="-122"/>
                <a:ea typeface="隶书" panose="02010509060101010101" pitchFamily="49" charset="-122"/>
                <a:cs typeface="+mn-cs"/>
              </a:rPr>
              <a:t>是否租赁（一）：已识别的资产（</a:t>
            </a:r>
            <a:r>
              <a:rPr lang="en-US" altLang="zh-CN" sz="2800" b="1" dirty="0">
                <a:solidFill>
                  <a:srgbClr val="0000FF"/>
                </a:solidFill>
                <a:latin typeface="隶书" panose="02010509060101010101" pitchFamily="49" charset="-122"/>
                <a:ea typeface="隶书" panose="02010509060101010101" pitchFamily="49" charset="-122"/>
                <a:cs typeface="+mn-cs"/>
              </a:rPr>
              <a:t>1</a:t>
            </a:r>
            <a:r>
              <a:rPr lang="zh-CN" altLang="en-US" sz="2800" b="1" dirty="0">
                <a:solidFill>
                  <a:srgbClr val="0000FF"/>
                </a:solidFill>
                <a:latin typeface="隶书" panose="02010509060101010101" pitchFamily="49" charset="-122"/>
                <a:ea typeface="隶书" panose="02010509060101010101" pitchFamily="49" charset="-122"/>
                <a:cs typeface="+mn-cs"/>
              </a:rPr>
              <a:t>）：明确或非明确已识别</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13</a:t>
            </a:fld>
            <a:endParaRPr lang="en-GB" altLang="en-US">
              <a:solidFill>
                <a:srgbClr val="FFFFFF"/>
              </a:solidFill>
            </a:endParaRPr>
          </a:p>
        </p:txBody>
      </p:sp>
      <p:sp>
        <p:nvSpPr>
          <p:cNvPr id="9" name="TextBox 3"/>
          <p:cNvSpPr txBox="1"/>
          <p:nvPr/>
        </p:nvSpPr>
        <p:spPr>
          <a:xfrm>
            <a:off x="3815916" y="1973870"/>
            <a:ext cx="2484276" cy="461665"/>
          </a:xfrm>
          <a:prstGeom prst="rect">
            <a:avLst/>
          </a:prstGeom>
          <a:noFill/>
        </p:spPr>
        <p:txBody>
          <a:bodyPr wrap="square" rtlCol="0">
            <a:spAutoFit/>
          </a:bodyPr>
          <a:lstStyle/>
          <a:p>
            <a:pPr defTabSz="685800"/>
            <a:r>
              <a:rPr lang="en-GB" b="1" dirty="0">
                <a:solidFill>
                  <a:srgbClr val="4184A9"/>
                </a:solidFill>
                <a:latin typeface="微软雅黑" panose="020B0503020204020204" charset="-122"/>
                <a:ea typeface="微软雅黑" panose="020B0503020204020204" charset="-122"/>
              </a:rPr>
              <a:t> </a:t>
            </a:r>
            <a:r>
              <a:rPr lang="zh-CN" altLang="en-US" b="1" dirty="0">
                <a:solidFill>
                  <a:srgbClr val="5B9BD5">
                    <a:lumMod val="50000"/>
                  </a:srgbClr>
                </a:solidFill>
                <a:latin typeface="微软雅黑" panose="020B0503020204020204" charset="-122"/>
                <a:ea typeface="微软雅黑" panose="020B0503020204020204" charset="-122"/>
              </a:rPr>
              <a:t>已识别</a:t>
            </a:r>
            <a:endParaRPr lang="en-GB" b="1" dirty="0">
              <a:solidFill>
                <a:srgbClr val="5B9BD5">
                  <a:lumMod val="50000"/>
                </a:srgbClr>
              </a:solidFill>
              <a:latin typeface="微软雅黑" panose="020B0503020204020204" charset="-122"/>
              <a:ea typeface="微软雅黑" panose="020B0503020204020204" charset="-122"/>
            </a:endParaRPr>
          </a:p>
        </p:txBody>
      </p:sp>
      <p:sp>
        <p:nvSpPr>
          <p:cNvPr id="11" name="Rectangle 7"/>
          <p:cNvSpPr/>
          <p:nvPr/>
        </p:nvSpPr>
        <p:spPr>
          <a:xfrm>
            <a:off x="1223628" y="2834934"/>
            <a:ext cx="2754306" cy="918102"/>
          </a:xfrm>
          <a:prstGeom prst="rect">
            <a:avLst/>
          </a:prstGeom>
          <a:solidFill>
            <a:srgbClr val="C0000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srgbClr val="FFFFFF"/>
                </a:solidFill>
                <a:latin typeface="微软雅黑" panose="020B0503020204020204" charset="-122"/>
                <a:ea typeface="微软雅黑" panose="020B0503020204020204" charset="-122"/>
              </a:rPr>
              <a:t>明确已识别</a:t>
            </a:r>
            <a:endParaRPr kumimoji="0" lang="en-GB" sz="1800" b="1" i="1" kern="0" dirty="0">
              <a:solidFill>
                <a:srgbClr val="FFFFFF"/>
              </a:solidFill>
              <a:latin typeface="微软雅黑" panose="020B0503020204020204" charset="-122"/>
              <a:ea typeface="微软雅黑" panose="020B0503020204020204" charset="-122"/>
            </a:endParaRPr>
          </a:p>
        </p:txBody>
      </p:sp>
      <p:sp>
        <p:nvSpPr>
          <p:cNvPr id="13" name="Rectangle 10"/>
          <p:cNvSpPr/>
          <p:nvPr/>
        </p:nvSpPr>
        <p:spPr>
          <a:xfrm>
            <a:off x="1218791" y="4185084"/>
            <a:ext cx="2754306" cy="1080120"/>
          </a:xfrm>
          <a:prstGeom prst="rect">
            <a:avLst/>
          </a:prstGeom>
          <a:solidFill>
            <a:srgbClr val="0070C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srgbClr val="FFFFFF"/>
                </a:solidFill>
                <a:latin typeface="微软雅黑" panose="020B0503020204020204" charset="-122"/>
                <a:ea typeface="微软雅黑" panose="020B0503020204020204" charset="-122"/>
              </a:rPr>
              <a:t>非明确已识别</a:t>
            </a:r>
            <a:endParaRPr kumimoji="0" lang="en-GB" sz="1800" b="1" i="1" kern="0" dirty="0">
              <a:solidFill>
                <a:srgbClr val="FFFFFF"/>
              </a:solidFill>
              <a:latin typeface="微软雅黑" panose="020B0503020204020204" charset="-122"/>
              <a:ea typeface="微软雅黑" panose="020B0503020204020204" charset="-122"/>
            </a:endParaRPr>
          </a:p>
        </p:txBody>
      </p:sp>
      <p:sp>
        <p:nvSpPr>
          <p:cNvPr id="14" name="Rectangle 11"/>
          <p:cNvSpPr/>
          <p:nvPr/>
        </p:nvSpPr>
        <p:spPr>
          <a:xfrm>
            <a:off x="5058054" y="2834934"/>
            <a:ext cx="2754306" cy="918102"/>
          </a:xfrm>
          <a:prstGeom prst="rect">
            <a:avLst/>
          </a:prstGeom>
          <a:noFill/>
          <a:ln w="28575" cap="flat" cmpd="sng" algn="ctr">
            <a:solidFill>
              <a:srgbClr val="5B9BD5">
                <a:lumMod val="50000"/>
              </a:srgbClr>
            </a:solid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srgbClr val="C00000"/>
                </a:solidFill>
                <a:latin typeface="微软雅黑" panose="020B0503020204020204" charset="-122"/>
                <a:ea typeface="微软雅黑" panose="020B0503020204020204" charset="-122"/>
              </a:rPr>
              <a:t>如</a:t>
            </a:r>
            <a:r>
              <a:rPr kumimoji="0" lang="en-GB" sz="1800" b="1" kern="0" dirty="0">
                <a:solidFill>
                  <a:srgbClr val="C00000"/>
                </a:solidFill>
                <a:latin typeface="微软雅黑" panose="020B0503020204020204" charset="-122"/>
                <a:ea typeface="微软雅黑" panose="020B0503020204020204" charset="-122"/>
              </a:rPr>
              <a:t>: </a:t>
            </a:r>
            <a:r>
              <a:rPr kumimoji="0" lang="zh-CN" altLang="en-US" sz="1800" b="1" kern="0" dirty="0">
                <a:solidFill>
                  <a:srgbClr val="C00000"/>
                </a:solidFill>
                <a:latin typeface="微软雅黑" panose="020B0503020204020204" charset="-122"/>
                <a:ea typeface="微软雅黑" panose="020B0503020204020204" charset="-122"/>
              </a:rPr>
              <a:t>已识别的资产编号</a:t>
            </a:r>
            <a:endParaRPr kumimoji="0" lang="en-GB" sz="1800" b="1" i="1" kern="0" dirty="0">
              <a:solidFill>
                <a:srgbClr val="C00000"/>
              </a:solidFill>
              <a:latin typeface="微软雅黑" panose="020B0503020204020204" charset="-122"/>
              <a:ea typeface="微软雅黑" panose="020B0503020204020204" charset="-122"/>
            </a:endParaRPr>
          </a:p>
        </p:txBody>
      </p:sp>
      <p:sp>
        <p:nvSpPr>
          <p:cNvPr id="15" name="Rectangle 12"/>
          <p:cNvSpPr/>
          <p:nvPr/>
        </p:nvSpPr>
        <p:spPr>
          <a:xfrm>
            <a:off x="5062184" y="4185084"/>
            <a:ext cx="2754306" cy="1080120"/>
          </a:xfrm>
          <a:prstGeom prst="rect">
            <a:avLst/>
          </a:prstGeom>
          <a:noFill/>
          <a:ln w="28575" cap="flat" cmpd="sng" algn="ctr">
            <a:solidFill>
              <a:srgbClr val="5B9BD5">
                <a:lumMod val="50000"/>
              </a:srgbClr>
            </a:solid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srgbClr val="0070C0"/>
                </a:solidFill>
                <a:latin typeface="微软雅黑" panose="020B0503020204020204" charset="-122"/>
                <a:ea typeface="微软雅黑" panose="020B0503020204020204" charset="-122"/>
              </a:rPr>
              <a:t>如</a:t>
            </a:r>
            <a:r>
              <a:rPr kumimoji="0" lang="en-GB" sz="1800" b="1" kern="0" dirty="0">
                <a:solidFill>
                  <a:srgbClr val="0070C0"/>
                </a:solidFill>
                <a:latin typeface="微软雅黑" panose="020B0503020204020204" charset="-122"/>
                <a:ea typeface="微软雅黑" panose="020B0503020204020204" charset="-122"/>
              </a:rPr>
              <a:t>: </a:t>
            </a:r>
            <a:r>
              <a:rPr kumimoji="0" lang="zh-CN" altLang="en-US" sz="1800" b="1" kern="0" dirty="0">
                <a:solidFill>
                  <a:srgbClr val="0070C0"/>
                </a:solidFill>
                <a:latin typeface="微软雅黑" panose="020B0503020204020204" charset="-122"/>
                <a:ea typeface="微软雅黑" panose="020B0503020204020204" charset="-122"/>
              </a:rPr>
              <a:t>仅有一个资产可用于满足合同条款</a:t>
            </a:r>
            <a:endParaRPr kumimoji="0" lang="en-GB" sz="1800" b="1" i="1" kern="0" dirty="0">
              <a:solidFill>
                <a:srgbClr val="0070C0"/>
              </a:solidFill>
              <a:latin typeface="微软雅黑" panose="020B0503020204020204" charset="-122"/>
              <a:ea typeface="微软雅黑" panose="020B0503020204020204" charset="-122"/>
            </a:endParaRPr>
          </a:p>
        </p:txBody>
      </p:sp>
      <p:sp>
        <p:nvSpPr>
          <p:cNvPr id="16" name="Right Arrow 8"/>
          <p:cNvSpPr/>
          <p:nvPr/>
        </p:nvSpPr>
        <p:spPr>
          <a:xfrm>
            <a:off x="4085946" y="3158970"/>
            <a:ext cx="918102" cy="270030"/>
          </a:xfrm>
          <a:prstGeom prst="rightArrow">
            <a:avLst/>
          </a:prstGeom>
          <a:solidFill>
            <a:srgbClr val="C0000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srgbClr val="5F6062">
                  <a:hueOff val="0"/>
                  <a:satOff val="0"/>
                  <a:lumOff val="0"/>
                  <a:alphaOff val="0"/>
                </a:srgbClr>
              </a:solidFill>
              <a:latin typeface="微软雅黑" panose="020B0503020204020204" charset="-122"/>
              <a:ea typeface="微软雅黑" panose="020B0503020204020204" charset="-122"/>
            </a:endParaRPr>
          </a:p>
        </p:txBody>
      </p:sp>
      <p:sp>
        <p:nvSpPr>
          <p:cNvPr id="17" name="Right Arrow 14"/>
          <p:cNvSpPr/>
          <p:nvPr/>
        </p:nvSpPr>
        <p:spPr>
          <a:xfrm>
            <a:off x="4049372" y="4590129"/>
            <a:ext cx="918102" cy="270030"/>
          </a:xfrm>
          <a:prstGeom prst="rightArrow">
            <a:avLst/>
          </a:prstGeom>
          <a:solidFill>
            <a:srgbClr val="0070C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srgbClr val="5F6062">
                  <a:hueOff val="0"/>
                  <a:satOff val="0"/>
                  <a:lumOff val="0"/>
                  <a:alphaOff val="0"/>
                </a:srgbClr>
              </a:solidFill>
              <a:latin typeface="微软雅黑" panose="020B0503020204020204" charset="-122"/>
              <a:ea typeface="微软雅黑" panose="020B0503020204020204" charset="-122"/>
            </a:endParaRPr>
          </a:p>
        </p:txBody>
      </p:sp>
      <p:sp>
        <p:nvSpPr>
          <p:cNvPr id="18" name="TextBox 9"/>
          <p:cNvSpPr txBox="1"/>
          <p:nvPr/>
        </p:nvSpPr>
        <p:spPr>
          <a:xfrm>
            <a:off x="2365233" y="3805138"/>
            <a:ext cx="486054" cy="300082"/>
          </a:xfrm>
          <a:prstGeom prst="rect">
            <a:avLst/>
          </a:prstGeom>
          <a:noFill/>
        </p:spPr>
        <p:txBody>
          <a:bodyPr wrap="square" rtlCol="0">
            <a:spAutoFit/>
          </a:bodyPr>
          <a:lstStyle/>
          <a:p>
            <a:pPr defTabSz="685800"/>
            <a:r>
              <a:rPr lang="zh-CN" altLang="en-US" sz="1350" b="1" dirty="0">
                <a:solidFill>
                  <a:srgbClr val="5B9BD5">
                    <a:lumMod val="50000"/>
                  </a:srgbClr>
                </a:solidFill>
                <a:latin typeface="微软雅黑" panose="020B0503020204020204" charset="-122"/>
                <a:ea typeface="微软雅黑" panose="020B0503020204020204" charset="-122"/>
              </a:rPr>
              <a:t>或</a:t>
            </a:r>
            <a:endParaRPr lang="en-GB" sz="1350" b="1" dirty="0">
              <a:solidFill>
                <a:srgbClr val="5B9BD5">
                  <a:lumMod val="50000"/>
                </a:srgbClr>
              </a:solidFill>
              <a:latin typeface="微软雅黑" panose="020B0503020204020204" charset="-122"/>
              <a:ea typeface="微软雅黑" panose="020B050302020402020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251520" y="359224"/>
            <a:ext cx="8712968" cy="594122"/>
          </a:xfrm>
        </p:spPr>
        <p:txBody>
          <a:bodyPr>
            <a:normAutofit fontScale="90000"/>
          </a:bodyPr>
          <a:lstStyle/>
          <a:p>
            <a:r>
              <a:rPr lang="zh-CN" altLang="en-US" sz="2800" b="1" dirty="0">
                <a:solidFill>
                  <a:srgbClr val="0000FF"/>
                </a:solidFill>
                <a:latin typeface="隶书" panose="02010509060101010101" pitchFamily="49" charset="-122"/>
                <a:ea typeface="隶书" panose="02010509060101010101" pitchFamily="49" charset="-122"/>
                <a:cs typeface="+mn-cs"/>
              </a:rPr>
              <a:t>是否租赁（一）：已识别的资产（</a:t>
            </a:r>
            <a:r>
              <a:rPr lang="en-US" altLang="zh-CN" sz="2800" b="1" dirty="0">
                <a:solidFill>
                  <a:srgbClr val="0000FF"/>
                </a:solidFill>
                <a:latin typeface="隶书" panose="02010509060101010101" pitchFamily="49" charset="-122"/>
                <a:ea typeface="隶书" panose="02010509060101010101" pitchFamily="49" charset="-122"/>
                <a:cs typeface="+mn-cs"/>
              </a:rPr>
              <a:t>2</a:t>
            </a:r>
            <a:r>
              <a:rPr lang="zh-CN" altLang="en-US" sz="2800" b="1" dirty="0">
                <a:solidFill>
                  <a:srgbClr val="0000FF"/>
                </a:solidFill>
                <a:latin typeface="隶书" panose="02010509060101010101" pitchFamily="49" charset="-122"/>
                <a:ea typeface="隶书" panose="02010509060101010101" pitchFamily="49" charset="-122"/>
                <a:cs typeface="+mn-cs"/>
              </a:rPr>
              <a:t>）：有实际意义的替换权</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14</a:t>
            </a:fld>
            <a:endParaRPr lang="en-GB" altLang="en-US">
              <a:solidFill>
                <a:srgbClr val="FFFFFF"/>
              </a:solidFill>
            </a:endParaRPr>
          </a:p>
        </p:txBody>
      </p:sp>
      <p:sp>
        <p:nvSpPr>
          <p:cNvPr id="6" name="TextBox 2"/>
          <p:cNvSpPr txBox="1"/>
          <p:nvPr/>
        </p:nvSpPr>
        <p:spPr>
          <a:xfrm>
            <a:off x="685800" y="1290402"/>
            <a:ext cx="7734300" cy="738664"/>
          </a:xfrm>
          <a:prstGeom prst="rect">
            <a:avLst/>
          </a:prstGeom>
          <a:noFill/>
        </p:spPr>
        <p:txBody>
          <a:bodyPr wrap="square" rtlCol="0">
            <a:spAutoFit/>
          </a:bodyPr>
          <a:lstStyle/>
          <a:p>
            <a:pPr defTabSz="685800"/>
            <a:r>
              <a:rPr lang="zh-CN" altLang="en-US" sz="2100" dirty="0">
                <a:solidFill>
                  <a:prstClr val="black"/>
                </a:solidFill>
                <a:latin typeface="微软雅黑" panose="020B0503020204020204" charset="-122"/>
                <a:ea typeface="微软雅黑" panose="020B0503020204020204" charset="-122"/>
              </a:rPr>
              <a:t>若资产提供方具有实际意义的资产替换权</a:t>
            </a:r>
            <a:r>
              <a:rPr lang="en-GB" altLang="zh-CN" sz="2100" b="1" dirty="0">
                <a:solidFill>
                  <a:srgbClr val="5B9BD5">
                    <a:lumMod val="50000"/>
                  </a:srgbClr>
                </a:solidFill>
                <a:latin typeface="微软雅黑" panose="020B0503020204020204" charset="-122"/>
                <a:ea typeface="微软雅黑" panose="020B0503020204020204" charset="-122"/>
              </a:rPr>
              <a:t>substantive right to substitute</a:t>
            </a:r>
            <a:r>
              <a:rPr lang="en-GB" altLang="zh-CN" sz="2100" dirty="0">
                <a:solidFill>
                  <a:srgbClr val="5B9BD5">
                    <a:lumMod val="50000"/>
                  </a:srgbClr>
                </a:solidFill>
                <a:latin typeface="微软雅黑" panose="020B0503020204020204" charset="-122"/>
                <a:ea typeface="微软雅黑" panose="020B0503020204020204" charset="-122"/>
              </a:rPr>
              <a:t> </a:t>
            </a:r>
            <a:r>
              <a:rPr lang="zh-CN" altLang="en-US" sz="2100" dirty="0">
                <a:solidFill>
                  <a:prstClr val="black"/>
                </a:solidFill>
                <a:latin typeface="微软雅黑" panose="020B0503020204020204" charset="-122"/>
                <a:ea typeface="微软雅黑" panose="020B0503020204020204" charset="-122"/>
              </a:rPr>
              <a:t>，则没有已识别的资产，也没有租赁</a:t>
            </a:r>
            <a:endParaRPr lang="en-GB" sz="2100" dirty="0">
              <a:solidFill>
                <a:prstClr val="black"/>
              </a:solidFill>
              <a:latin typeface="微软雅黑" panose="020B0503020204020204" charset="-122"/>
              <a:ea typeface="微软雅黑" panose="020B0503020204020204" charset="-122"/>
            </a:endParaRPr>
          </a:p>
        </p:txBody>
      </p:sp>
      <p:sp>
        <p:nvSpPr>
          <p:cNvPr id="7" name="Rectangle 7"/>
          <p:cNvSpPr/>
          <p:nvPr/>
        </p:nvSpPr>
        <p:spPr>
          <a:xfrm>
            <a:off x="869216" y="2696082"/>
            <a:ext cx="2862318" cy="1134126"/>
          </a:xfrm>
          <a:prstGeom prst="rect">
            <a:avLst/>
          </a:prstGeom>
          <a:solidFill>
            <a:srgbClr val="C0000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kern="0" dirty="0">
                <a:solidFill>
                  <a:prstClr val="white"/>
                </a:solidFill>
                <a:latin typeface="微软雅黑" panose="020B0503020204020204" charset="-122"/>
                <a:ea typeface="微软雅黑" panose="020B0503020204020204" charset="-122"/>
              </a:rPr>
              <a:t>资产提供方是否</a:t>
            </a:r>
            <a:r>
              <a:rPr kumimoji="0" lang="zh-CN" altLang="en-US" sz="1800" b="1" u="sng" kern="0" dirty="0">
                <a:solidFill>
                  <a:prstClr val="white"/>
                </a:solidFill>
                <a:latin typeface="微软雅黑" panose="020B0503020204020204" charset="-122"/>
                <a:ea typeface="微软雅黑" panose="020B0503020204020204" charset="-122"/>
              </a:rPr>
              <a:t>有实际能力</a:t>
            </a:r>
            <a:r>
              <a:rPr kumimoji="0" lang="zh-CN" altLang="en-US" sz="1800" kern="0" dirty="0">
                <a:solidFill>
                  <a:prstClr val="white"/>
                </a:solidFill>
                <a:latin typeface="微软雅黑" panose="020B0503020204020204" charset="-122"/>
                <a:ea typeface="微软雅黑" panose="020B0503020204020204" charset="-122"/>
              </a:rPr>
              <a:t>替换</a:t>
            </a:r>
            <a:endParaRPr kumimoji="0" lang="en-GB" sz="1800" kern="0" dirty="0">
              <a:solidFill>
                <a:prstClr val="white"/>
              </a:solidFill>
              <a:latin typeface="微软雅黑" panose="020B0503020204020204" charset="-122"/>
              <a:ea typeface="微软雅黑" panose="020B0503020204020204" charset="-122"/>
            </a:endParaRPr>
          </a:p>
        </p:txBody>
      </p:sp>
      <p:sp>
        <p:nvSpPr>
          <p:cNvPr id="8" name="Rectangle 10"/>
          <p:cNvSpPr/>
          <p:nvPr/>
        </p:nvSpPr>
        <p:spPr>
          <a:xfrm>
            <a:off x="876668" y="4221088"/>
            <a:ext cx="2867155" cy="1080120"/>
          </a:xfrm>
          <a:prstGeom prst="rect">
            <a:avLst/>
          </a:prstGeom>
          <a:solidFill>
            <a:srgbClr val="0070C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kern="0" dirty="0">
                <a:solidFill>
                  <a:prstClr val="white"/>
                </a:solidFill>
                <a:latin typeface="微软雅黑" panose="020B0503020204020204" charset="-122"/>
                <a:ea typeface="微软雅黑" panose="020B0503020204020204" charset="-122"/>
              </a:rPr>
              <a:t>资产提供方替换资产在经济上</a:t>
            </a:r>
            <a:r>
              <a:rPr kumimoji="0" lang="zh-CN" altLang="en-US" sz="1800" b="1" u="sng" kern="0" dirty="0">
                <a:solidFill>
                  <a:prstClr val="white"/>
                </a:solidFill>
                <a:latin typeface="微软雅黑" panose="020B0503020204020204" charset="-122"/>
                <a:ea typeface="微软雅黑" panose="020B0503020204020204" charset="-122"/>
              </a:rPr>
              <a:t>是否值得</a:t>
            </a:r>
            <a:endParaRPr kumimoji="0" lang="en-GB" sz="1800" b="1" i="1" u="sng" kern="0" dirty="0">
              <a:solidFill>
                <a:prstClr val="white"/>
              </a:solidFill>
              <a:latin typeface="微软雅黑" panose="020B0503020204020204" charset="-122"/>
              <a:ea typeface="微软雅黑" panose="020B0503020204020204" charset="-122"/>
            </a:endParaRPr>
          </a:p>
        </p:txBody>
      </p:sp>
      <p:sp>
        <p:nvSpPr>
          <p:cNvPr id="9" name="Rectangle 11"/>
          <p:cNvSpPr/>
          <p:nvPr/>
        </p:nvSpPr>
        <p:spPr>
          <a:xfrm>
            <a:off x="4811886" y="2696082"/>
            <a:ext cx="3608214" cy="1134126"/>
          </a:xfrm>
          <a:prstGeom prst="rect">
            <a:avLst/>
          </a:prstGeom>
          <a:noFill/>
          <a:ln w="28575" cap="flat" cmpd="sng" algn="ctr">
            <a:solidFill>
              <a:srgbClr val="5B9BD5"/>
            </a:solidFill>
            <a:prstDash val="solid"/>
            <a:miter lim="800000"/>
          </a:ln>
          <a:effectLst/>
        </p:spPr>
        <p:txBody>
          <a:bodyPr spcFirstLastPara="0" vert="horz" wrap="square" lIns="106681" tIns="68589" rIns="68589" bIns="68591" numCol="1" spcCol="1270" rtlCol="0" anchor="ctr" anchorCtr="0">
            <a:noAutofit/>
          </a:bodyPr>
          <a:lstStyle/>
          <a:p>
            <a:pPr marL="257175" indent="-257175" defTabSz="454660" eaLnBrk="1" fontAlgn="auto" hangingPunct="1">
              <a:lnSpc>
                <a:spcPct val="90000"/>
              </a:lnSpc>
              <a:spcBef>
                <a:spcPts val="0"/>
              </a:spcBef>
              <a:spcAft>
                <a:spcPct val="15000"/>
              </a:spcAft>
              <a:buFont typeface="Arial" panose="020B0604020202020204" pitchFamily="34" charset="0"/>
              <a:buChar char="•"/>
              <a:defRPr/>
            </a:pPr>
            <a:r>
              <a:rPr kumimoji="0" lang="zh-CN" altLang="en-US" sz="1800" b="1" kern="0" dirty="0">
                <a:solidFill>
                  <a:srgbClr val="C00000"/>
                </a:solidFill>
                <a:latin typeface="微软雅黑" panose="020B0503020204020204" charset="-122"/>
                <a:ea typeface="微软雅黑" panose="020B0503020204020204" charset="-122"/>
              </a:rPr>
              <a:t>如</a:t>
            </a:r>
            <a:r>
              <a:rPr kumimoji="0" lang="en-GB" sz="1800" b="1" kern="0" dirty="0">
                <a:solidFill>
                  <a:srgbClr val="C00000"/>
                </a:solidFill>
                <a:latin typeface="微软雅黑" panose="020B0503020204020204" charset="-122"/>
                <a:ea typeface="微软雅黑" panose="020B0503020204020204" charset="-122"/>
              </a:rPr>
              <a:t>: </a:t>
            </a:r>
            <a:r>
              <a:rPr kumimoji="0" lang="zh-CN" altLang="en-US" sz="1800" b="1" kern="0" dirty="0">
                <a:solidFill>
                  <a:srgbClr val="C00000"/>
                </a:solidFill>
                <a:latin typeface="微软雅黑" panose="020B0503020204020204" charset="-122"/>
                <a:ea typeface="微软雅黑" panose="020B0503020204020204" charset="-122"/>
              </a:rPr>
              <a:t>可替换资产是现存的且客户不能阻止替换</a:t>
            </a:r>
            <a:endParaRPr kumimoji="0" lang="en-US" altLang="zh-CN" sz="1800" b="1" kern="0" dirty="0">
              <a:solidFill>
                <a:srgbClr val="C00000"/>
              </a:solidFill>
              <a:latin typeface="微软雅黑" panose="020B0503020204020204" charset="-122"/>
              <a:ea typeface="微软雅黑" panose="020B0503020204020204" charset="-122"/>
            </a:endParaRPr>
          </a:p>
          <a:p>
            <a:pPr marL="257175" indent="-257175" defTabSz="454660" eaLnBrk="1" fontAlgn="auto" hangingPunct="1">
              <a:lnSpc>
                <a:spcPct val="90000"/>
              </a:lnSpc>
              <a:spcBef>
                <a:spcPts val="0"/>
              </a:spcBef>
              <a:spcAft>
                <a:spcPct val="15000"/>
              </a:spcAft>
              <a:buFont typeface="Arial" panose="020B0604020202020204" pitchFamily="34" charset="0"/>
              <a:buChar char="•"/>
              <a:defRPr/>
            </a:pPr>
            <a:r>
              <a:rPr kumimoji="0" lang="zh-CN" altLang="en-US" sz="1800" b="1" kern="0" dirty="0">
                <a:solidFill>
                  <a:srgbClr val="C00000"/>
                </a:solidFill>
                <a:latin typeface="微软雅黑" panose="020B0503020204020204" charset="-122"/>
                <a:ea typeface="微软雅黑" panose="020B0503020204020204" charset="-122"/>
              </a:rPr>
              <a:t>大公司租车或酒店客房的两种安排方式</a:t>
            </a:r>
            <a:endParaRPr kumimoji="0" lang="en-GB" sz="1800" b="1" kern="0" dirty="0">
              <a:solidFill>
                <a:srgbClr val="C00000"/>
              </a:solidFill>
              <a:latin typeface="微软雅黑" panose="020B0503020204020204" charset="-122"/>
              <a:ea typeface="微软雅黑" panose="020B0503020204020204" charset="-122"/>
            </a:endParaRPr>
          </a:p>
        </p:txBody>
      </p:sp>
      <p:sp>
        <p:nvSpPr>
          <p:cNvPr id="10" name="Rectangle 12"/>
          <p:cNvSpPr/>
          <p:nvPr/>
        </p:nvSpPr>
        <p:spPr>
          <a:xfrm>
            <a:off x="4786753" y="4221088"/>
            <a:ext cx="3633347" cy="1080120"/>
          </a:xfrm>
          <a:prstGeom prst="rect">
            <a:avLst/>
          </a:prstGeom>
          <a:noFill/>
          <a:ln w="28575" cap="flat" cmpd="sng" algn="ctr">
            <a:solidFill>
              <a:srgbClr val="5B9BD5"/>
            </a:solidFill>
            <a:prstDash val="solid"/>
            <a:miter lim="800000"/>
          </a:ln>
          <a:effectLst/>
        </p:spPr>
        <p:txBody>
          <a:bodyPr spcFirstLastPara="0" vert="horz" wrap="square" lIns="106681" tIns="68589" rIns="68589" bIns="68591" numCol="1" spcCol="1270" rtlCol="0" anchor="ctr" anchorCtr="0">
            <a:noAutofit/>
          </a:bodyPr>
          <a:lstStyle/>
          <a:p>
            <a:pPr marL="257175" indent="-257175" algn="ctr" defTabSz="454660" eaLnBrk="1" fontAlgn="auto" hangingPunct="1">
              <a:lnSpc>
                <a:spcPct val="90000"/>
              </a:lnSpc>
              <a:spcBef>
                <a:spcPts val="0"/>
              </a:spcBef>
              <a:spcAft>
                <a:spcPct val="15000"/>
              </a:spcAft>
              <a:buFont typeface="Arial" panose="020B0604020202020204" pitchFamily="34" charset="0"/>
              <a:buChar char="•"/>
              <a:defRPr/>
            </a:pPr>
            <a:r>
              <a:rPr kumimoji="0" lang="zh-CN" altLang="en-US" sz="1800" b="1" kern="0" dirty="0">
                <a:solidFill>
                  <a:srgbClr val="0070C0"/>
                </a:solidFill>
                <a:latin typeface="微软雅黑" panose="020B0503020204020204" charset="-122"/>
                <a:ea typeface="微软雅黑" panose="020B0503020204020204" charset="-122"/>
              </a:rPr>
              <a:t>如</a:t>
            </a:r>
            <a:r>
              <a:rPr kumimoji="0" lang="en-GB" sz="1800" b="1" kern="0" dirty="0">
                <a:solidFill>
                  <a:srgbClr val="0070C0"/>
                </a:solidFill>
                <a:latin typeface="微软雅黑" panose="020B0503020204020204" charset="-122"/>
                <a:ea typeface="微软雅黑" panose="020B0503020204020204" charset="-122"/>
              </a:rPr>
              <a:t>: </a:t>
            </a:r>
            <a:r>
              <a:rPr kumimoji="0" lang="zh-CN" altLang="en-US" sz="1800" b="1" kern="0" dirty="0">
                <a:solidFill>
                  <a:srgbClr val="0070C0"/>
                </a:solidFill>
                <a:latin typeface="微软雅黑" panose="020B0503020204020204" charset="-122"/>
                <a:ea typeface="微软雅黑" panose="020B0503020204020204" charset="-122"/>
              </a:rPr>
              <a:t>替换的收益高于其成本</a:t>
            </a:r>
            <a:endParaRPr kumimoji="0" lang="en-GB" sz="1800" b="1" i="1" kern="0" dirty="0">
              <a:solidFill>
                <a:srgbClr val="0070C0"/>
              </a:solidFill>
              <a:latin typeface="微软雅黑" panose="020B0503020204020204" charset="-122"/>
              <a:ea typeface="微软雅黑" panose="020B0503020204020204" charset="-122"/>
            </a:endParaRPr>
          </a:p>
        </p:txBody>
      </p:sp>
      <p:sp>
        <p:nvSpPr>
          <p:cNvPr id="11" name="Right Arrow 8"/>
          <p:cNvSpPr/>
          <p:nvPr/>
        </p:nvSpPr>
        <p:spPr>
          <a:xfrm>
            <a:off x="3777224" y="3050983"/>
            <a:ext cx="918102" cy="270030"/>
          </a:xfrm>
          <a:prstGeom prst="rightArrow">
            <a:avLst/>
          </a:prstGeom>
          <a:solidFill>
            <a:srgbClr val="C0000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2" name="Right Arrow 14"/>
          <p:cNvSpPr/>
          <p:nvPr/>
        </p:nvSpPr>
        <p:spPr>
          <a:xfrm>
            <a:off x="3777224" y="4626133"/>
            <a:ext cx="918102" cy="270030"/>
          </a:xfrm>
          <a:prstGeom prst="rightArrow">
            <a:avLst/>
          </a:prstGeom>
          <a:solidFill>
            <a:srgbClr val="0070C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3" name="TextBox 9"/>
          <p:cNvSpPr txBox="1"/>
          <p:nvPr/>
        </p:nvSpPr>
        <p:spPr>
          <a:xfrm>
            <a:off x="1989948" y="3830207"/>
            <a:ext cx="640593" cy="300082"/>
          </a:xfrm>
          <a:prstGeom prst="rect">
            <a:avLst/>
          </a:prstGeom>
          <a:noFill/>
        </p:spPr>
        <p:txBody>
          <a:bodyPr wrap="square" rtlCol="0">
            <a:spAutoFit/>
          </a:bodyPr>
          <a:lstStyle/>
          <a:p>
            <a:pPr defTabSz="685800"/>
            <a:r>
              <a:rPr lang="zh-CN" altLang="en-US" sz="1350" b="1" dirty="0">
                <a:solidFill>
                  <a:srgbClr val="5B9BD5"/>
                </a:solidFill>
                <a:latin typeface="微软雅黑" panose="020B0503020204020204" charset="-122"/>
                <a:ea typeface="微软雅黑" panose="020B0503020204020204" charset="-122"/>
              </a:rPr>
              <a:t>且</a:t>
            </a:r>
            <a:endParaRPr lang="en-GB" sz="1350" b="1" dirty="0">
              <a:solidFill>
                <a:srgbClr val="5B9BD5"/>
              </a:solidFill>
              <a:latin typeface="微软雅黑" panose="020B0503020204020204" charset="-122"/>
              <a:ea typeface="微软雅黑" panose="020B0503020204020204" charset="-122"/>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467544" y="309651"/>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是否租赁（一）：已识别的资产：资产的一部分</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15</a:t>
            </a:fld>
            <a:endParaRPr lang="en-GB" altLang="en-US">
              <a:solidFill>
                <a:srgbClr val="FFFFFF"/>
              </a:solidFill>
            </a:endParaRPr>
          </a:p>
        </p:txBody>
      </p:sp>
      <p:sp>
        <p:nvSpPr>
          <p:cNvPr id="6" name="TextBox 4"/>
          <p:cNvSpPr txBox="1"/>
          <p:nvPr/>
        </p:nvSpPr>
        <p:spPr>
          <a:xfrm>
            <a:off x="824279" y="1796952"/>
            <a:ext cx="7550394" cy="415498"/>
          </a:xfrm>
          <a:prstGeom prst="rect">
            <a:avLst/>
          </a:prstGeom>
          <a:noFill/>
        </p:spPr>
        <p:txBody>
          <a:bodyPr wrap="square" rtlCol="0">
            <a:spAutoFit/>
          </a:bodyPr>
          <a:lstStyle/>
          <a:p>
            <a:pPr algn="ctr" defTabSz="685800"/>
            <a:r>
              <a:rPr lang="zh-CN" altLang="en-US" sz="2100" b="1" dirty="0">
                <a:solidFill>
                  <a:prstClr val="black"/>
                </a:solidFill>
                <a:latin typeface="微软雅黑" panose="020B0503020204020204" charset="-122"/>
                <a:ea typeface="微软雅黑" panose="020B0503020204020204" charset="-122"/>
              </a:rPr>
              <a:t>若更大资产的一部分在物理上是可区分的，则为已识别的资产</a:t>
            </a:r>
            <a:endParaRPr lang="en-GB" sz="2100" b="1" dirty="0">
              <a:solidFill>
                <a:prstClr val="black"/>
              </a:solidFill>
              <a:latin typeface="微软雅黑" panose="020B0503020204020204" charset="-122"/>
              <a:ea typeface="微软雅黑" panose="020B0503020204020204" charset="-122"/>
            </a:endParaRPr>
          </a:p>
        </p:txBody>
      </p:sp>
      <p:sp>
        <p:nvSpPr>
          <p:cNvPr id="7" name="Rectangle 5"/>
          <p:cNvSpPr/>
          <p:nvPr/>
        </p:nvSpPr>
        <p:spPr>
          <a:xfrm>
            <a:off x="4950042" y="3516918"/>
            <a:ext cx="2740290" cy="1536249"/>
          </a:xfrm>
          <a:prstGeom prst="rect">
            <a:avLst/>
          </a:prstGeom>
          <a:solidFill>
            <a:srgbClr val="0070C0"/>
          </a:solidFill>
          <a:ln w="28575" cap="flat" cmpd="sng" algn="ctr">
            <a:solidFill>
              <a:srgbClr val="5B9BD5"/>
            </a:solid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prstClr val="white"/>
                </a:solidFill>
                <a:latin typeface="微软雅黑" panose="020B0503020204020204" charset="-122"/>
                <a:ea typeface="微软雅黑" panose="020B0503020204020204" charset="-122"/>
              </a:rPr>
              <a:t>如</a:t>
            </a:r>
            <a:r>
              <a:rPr kumimoji="0" lang="en-GB" sz="1800" b="1" kern="0" dirty="0">
                <a:solidFill>
                  <a:prstClr val="white"/>
                </a:solidFill>
                <a:latin typeface="微软雅黑" panose="020B0503020204020204" charset="-122"/>
                <a:ea typeface="微软雅黑" panose="020B0503020204020204" charset="-122"/>
              </a:rPr>
              <a:t>: </a:t>
            </a:r>
            <a:r>
              <a:rPr kumimoji="0" lang="zh-CN" altLang="en-US" sz="1800" b="1" kern="0" dirty="0">
                <a:solidFill>
                  <a:prstClr val="white"/>
                </a:solidFill>
                <a:latin typeface="微软雅黑" panose="020B0503020204020204" charset="-122"/>
                <a:ea typeface="微软雅黑" panose="020B0503020204020204" charset="-122"/>
              </a:rPr>
              <a:t>光缆的部分通过能力就不是已识别的资产</a:t>
            </a:r>
            <a:endParaRPr kumimoji="0" lang="en-GB" sz="1800" b="1" i="1" kern="0" dirty="0">
              <a:solidFill>
                <a:prstClr val="white"/>
              </a:solidFill>
              <a:latin typeface="微软雅黑" panose="020B0503020204020204" charset="-122"/>
              <a:ea typeface="微软雅黑" panose="020B0503020204020204" charset="-122"/>
            </a:endParaRPr>
          </a:p>
        </p:txBody>
      </p:sp>
      <p:sp>
        <p:nvSpPr>
          <p:cNvPr id="8" name="Rectangle 6"/>
          <p:cNvSpPr/>
          <p:nvPr/>
        </p:nvSpPr>
        <p:spPr>
          <a:xfrm>
            <a:off x="1401536" y="3519914"/>
            <a:ext cx="2740290" cy="1536249"/>
          </a:xfrm>
          <a:prstGeom prst="rect">
            <a:avLst/>
          </a:prstGeom>
          <a:solidFill>
            <a:srgbClr val="C00000"/>
          </a:solidFill>
          <a:ln w="28575" cap="flat" cmpd="sng" algn="ctr">
            <a:solidFill>
              <a:srgbClr val="5B9BD5"/>
            </a:solid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prstClr val="white"/>
                </a:solidFill>
                <a:latin typeface="微软雅黑" panose="020B0503020204020204" charset="-122"/>
                <a:ea typeface="微软雅黑" panose="020B0503020204020204" charset="-122"/>
              </a:rPr>
              <a:t>如</a:t>
            </a:r>
            <a:r>
              <a:rPr kumimoji="0" lang="en-GB" sz="1800" b="1" kern="0" dirty="0">
                <a:solidFill>
                  <a:prstClr val="white"/>
                </a:solidFill>
                <a:latin typeface="微软雅黑" panose="020B0503020204020204" charset="-122"/>
                <a:ea typeface="微软雅黑" panose="020B0503020204020204" charset="-122"/>
              </a:rPr>
              <a:t>: </a:t>
            </a:r>
            <a:r>
              <a:rPr kumimoji="0" lang="zh-CN" altLang="en-US" sz="1800" b="1" kern="0" dirty="0">
                <a:solidFill>
                  <a:prstClr val="white"/>
                </a:solidFill>
                <a:latin typeface="微软雅黑" panose="020B0503020204020204" charset="-122"/>
                <a:ea typeface="微软雅黑" panose="020B0503020204020204" charset="-122"/>
              </a:rPr>
              <a:t>整幢大楼的一层可能是已识别的资产</a:t>
            </a:r>
            <a:endParaRPr kumimoji="0" lang="en-GB" sz="1800" b="1" i="1" kern="0" dirty="0">
              <a:solidFill>
                <a:prstClr val="white"/>
              </a:solidFill>
              <a:latin typeface="微软雅黑" panose="020B0503020204020204" charset="-122"/>
              <a:ea typeface="微软雅黑" panose="020B0503020204020204" charset="-122"/>
            </a:endParaRPr>
          </a:p>
        </p:txBody>
      </p:sp>
      <p:cxnSp>
        <p:nvCxnSpPr>
          <p:cNvPr id="9" name="Straight Arrow Connector 3"/>
          <p:cNvCxnSpPr>
            <a:stCxn id="6" idx="2"/>
            <a:endCxn id="7" idx="0"/>
          </p:cNvCxnSpPr>
          <p:nvPr/>
        </p:nvCxnSpPr>
        <p:spPr>
          <a:xfrm>
            <a:off x="4599476" y="2212450"/>
            <a:ext cx="1720711" cy="1304468"/>
          </a:xfrm>
          <a:prstGeom prst="straightConnector1">
            <a:avLst/>
          </a:prstGeom>
          <a:noFill/>
          <a:ln w="25400" cap="flat" cmpd="sng" algn="ctr">
            <a:solidFill>
              <a:srgbClr val="5B9BD5">
                <a:lumMod val="50000"/>
              </a:srgbClr>
            </a:solidFill>
            <a:prstDash val="solid"/>
            <a:miter lim="800000"/>
            <a:tailEnd type="arrow"/>
          </a:ln>
          <a:effectLst/>
        </p:spPr>
      </p:cxnSp>
      <p:cxnSp>
        <p:nvCxnSpPr>
          <p:cNvPr id="10" name="Straight Arrow Connector 10"/>
          <p:cNvCxnSpPr>
            <a:stCxn id="6" idx="2"/>
            <a:endCxn id="8" idx="0"/>
          </p:cNvCxnSpPr>
          <p:nvPr/>
        </p:nvCxnSpPr>
        <p:spPr>
          <a:xfrm flipH="1">
            <a:off x="2771681" y="2212450"/>
            <a:ext cx="1827795" cy="1307464"/>
          </a:xfrm>
          <a:prstGeom prst="straightConnector1">
            <a:avLst/>
          </a:prstGeom>
          <a:noFill/>
          <a:ln w="25400" cap="flat" cmpd="sng" algn="ctr">
            <a:solidFill>
              <a:srgbClr val="5B9BD5">
                <a:lumMod val="50000"/>
              </a:srgbClr>
            </a:solidFill>
            <a:prstDash val="solid"/>
            <a:miter lim="800000"/>
            <a:tailEnd type="arrow"/>
          </a:ln>
          <a:effectLst/>
        </p:spPr>
      </p:cxn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364451" y="368305"/>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是否租赁（二）：控制使用的权利</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16</a:t>
            </a:fld>
            <a:endParaRPr lang="en-GB" altLang="en-US">
              <a:solidFill>
                <a:srgbClr val="FFFFFF"/>
              </a:solidFill>
            </a:endParaRPr>
          </a:p>
        </p:txBody>
      </p:sp>
      <p:sp>
        <p:nvSpPr>
          <p:cNvPr id="6" name="TextBox 2"/>
          <p:cNvSpPr txBox="1"/>
          <p:nvPr/>
        </p:nvSpPr>
        <p:spPr>
          <a:xfrm>
            <a:off x="431540" y="1556792"/>
            <a:ext cx="8280920" cy="1200329"/>
          </a:xfrm>
          <a:prstGeom prst="rect">
            <a:avLst/>
          </a:prstGeom>
          <a:noFill/>
        </p:spPr>
        <p:txBody>
          <a:bodyPr wrap="square" rtlCol="0">
            <a:spAutoFit/>
          </a:bodyPr>
          <a:lstStyle/>
          <a:p>
            <a:pPr algn="ctr" defTabSz="685800"/>
            <a:r>
              <a:rPr lang="zh-CN" altLang="zh-CN" dirty="0">
                <a:solidFill>
                  <a:prstClr val="black"/>
                </a:solidFill>
                <a:latin typeface="微软雅黑" panose="020B0503020204020204" charset="-122"/>
                <a:ea typeface="微软雅黑" panose="020B0503020204020204" charset="-122"/>
              </a:rPr>
              <a:t>如果合同让渡了在一定期间内</a:t>
            </a:r>
            <a:r>
              <a:rPr lang="zh-CN" altLang="zh-CN" b="1" dirty="0">
                <a:solidFill>
                  <a:srgbClr val="C00000"/>
                </a:solidFill>
                <a:latin typeface="微软雅黑" panose="020B0503020204020204" charset="-122"/>
                <a:ea typeface="微软雅黑" panose="020B0503020204020204" charset="-122"/>
              </a:rPr>
              <a:t>控制</a:t>
            </a:r>
            <a:r>
              <a:rPr lang="zh-CN" altLang="zh-CN" dirty="0">
                <a:solidFill>
                  <a:prstClr val="black"/>
                </a:solidFill>
                <a:latin typeface="微软雅黑" panose="020B0503020204020204" charset="-122"/>
                <a:ea typeface="微软雅黑" panose="020B0503020204020204" charset="-122"/>
              </a:rPr>
              <a:t>一项或多项</a:t>
            </a:r>
            <a:r>
              <a:rPr lang="zh-CN" altLang="zh-CN" b="1" dirty="0">
                <a:solidFill>
                  <a:prstClr val="black"/>
                </a:solidFill>
                <a:latin typeface="微软雅黑" panose="020B0503020204020204" charset="-122"/>
                <a:ea typeface="微软雅黑" panose="020B0503020204020204" charset="-122"/>
              </a:rPr>
              <a:t>已识别</a:t>
            </a:r>
            <a:r>
              <a:rPr lang="zh-CN" altLang="zh-CN" dirty="0">
                <a:solidFill>
                  <a:prstClr val="black"/>
                </a:solidFill>
                <a:latin typeface="微软雅黑" panose="020B0503020204020204" charset="-122"/>
                <a:ea typeface="微软雅黑" panose="020B0503020204020204" charset="-122"/>
              </a:rPr>
              <a:t>资产</a:t>
            </a:r>
            <a:r>
              <a:rPr lang="zh-CN" altLang="zh-CN" b="1" dirty="0">
                <a:solidFill>
                  <a:srgbClr val="C00000"/>
                </a:solidFill>
                <a:latin typeface="微软雅黑" panose="020B0503020204020204" charset="-122"/>
                <a:ea typeface="微软雅黑" panose="020B0503020204020204" charset="-122"/>
              </a:rPr>
              <a:t>使用的权利</a:t>
            </a:r>
            <a:r>
              <a:rPr lang="zh-CN" altLang="zh-CN" dirty="0">
                <a:solidFill>
                  <a:prstClr val="black"/>
                </a:solidFill>
                <a:latin typeface="微软雅黑" panose="020B0503020204020204" charset="-122"/>
                <a:ea typeface="微软雅黑" panose="020B0503020204020204" charset="-122"/>
              </a:rPr>
              <a:t>以换取对价，则该合同是租赁或者包含租赁。</a:t>
            </a:r>
            <a:endParaRPr lang="en-US" altLang="zh-CN" dirty="0">
              <a:solidFill>
                <a:prstClr val="black"/>
              </a:solidFill>
              <a:latin typeface="微软雅黑" panose="020B0503020204020204" charset="-122"/>
              <a:ea typeface="微软雅黑" panose="020B0503020204020204" charset="-122"/>
            </a:endParaRPr>
          </a:p>
          <a:p>
            <a:pPr algn="ctr" defTabSz="685800"/>
            <a:endParaRPr lang="en-GB" dirty="0">
              <a:solidFill>
                <a:srgbClr val="5F6062"/>
              </a:solidFill>
              <a:latin typeface="微软雅黑" panose="020B0503020204020204" charset="-122"/>
              <a:ea typeface="微软雅黑" panose="020B0503020204020204" charset="-122"/>
            </a:endParaRPr>
          </a:p>
        </p:txBody>
      </p:sp>
      <p:sp>
        <p:nvSpPr>
          <p:cNvPr id="7" name="Oval 13"/>
          <p:cNvSpPr/>
          <p:nvPr/>
        </p:nvSpPr>
        <p:spPr>
          <a:xfrm>
            <a:off x="1115616" y="2961144"/>
            <a:ext cx="3024336" cy="2250055"/>
          </a:xfrm>
          <a:prstGeom prst="ellipse">
            <a:avLst/>
          </a:prstGeom>
          <a:solidFill>
            <a:srgbClr val="C00000"/>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en-US" altLang="zh-CN" sz="1800" kern="0" dirty="0">
                <a:solidFill>
                  <a:prstClr val="white"/>
                </a:solidFill>
                <a:latin typeface="微软雅黑" panose="020B0503020204020204" charset="-122"/>
                <a:ea typeface="微软雅黑" panose="020B0503020204020204" charset="-122"/>
              </a:rPr>
              <a:t>1</a:t>
            </a:r>
            <a:r>
              <a:rPr kumimoji="0" lang="zh-CN" altLang="en-US" sz="1800" kern="0" dirty="0">
                <a:solidFill>
                  <a:prstClr val="white"/>
                </a:solidFill>
                <a:latin typeface="微软雅黑" panose="020B0503020204020204" charset="-122"/>
                <a:ea typeface="微软雅黑" panose="020B0503020204020204" charset="-122"/>
              </a:rPr>
              <a:t>、在整个使用期间内从使用资产中</a:t>
            </a:r>
            <a:r>
              <a:rPr kumimoji="0" lang="zh-CN" altLang="en-US" b="1" kern="0" dirty="0">
                <a:solidFill>
                  <a:prstClr val="white"/>
                </a:solidFill>
                <a:latin typeface="微软雅黑" panose="020B0503020204020204" charset="-122"/>
                <a:ea typeface="微软雅黑" panose="020B0503020204020204" charset="-122"/>
              </a:rPr>
              <a:t>获得几乎所有经济利益</a:t>
            </a:r>
            <a:endParaRPr kumimoji="0" lang="en-GB" sz="1800" b="1" kern="0" dirty="0">
              <a:solidFill>
                <a:prstClr val="white"/>
              </a:solidFill>
              <a:latin typeface="微软雅黑" panose="020B0503020204020204" charset="-122"/>
              <a:ea typeface="微软雅黑" panose="020B0503020204020204" charset="-122"/>
            </a:endParaRPr>
          </a:p>
        </p:txBody>
      </p:sp>
      <p:sp>
        <p:nvSpPr>
          <p:cNvPr id="8" name="Oval 15"/>
          <p:cNvSpPr/>
          <p:nvPr/>
        </p:nvSpPr>
        <p:spPr>
          <a:xfrm>
            <a:off x="5119992" y="2961143"/>
            <a:ext cx="3024336" cy="2250055"/>
          </a:xfrm>
          <a:prstGeom prst="ellipse">
            <a:avLst/>
          </a:prstGeom>
          <a:solidFill>
            <a:srgbClr val="0070C0"/>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en-US" altLang="zh-CN" sz="1800" kern="0" dirty="0">
                <a:solidFill>
                  <a:prstClr val="white"/>
                </a:solidFill>
                <a:latin typeface="微软雅黑" panose="020B0503020204020204" charset="-122"/>
                <a:ea typeface="微软雅黑" panose="020B0503020204020204" charset="-122"/>
              </a:rPr>
              <a:t>2</a:t>
            </a:r>
            <a:r>
              <a:rPr kumimoji="0" lang="zh-CN" altLang="en-US" sz="1800" kern="0" dirty="0">
                <a:solidFill>
                  <a:prstClr val="white"/>
                </a:solidFill>
                <a:latin typeface="微软雅黑" panose="020B0503020204020204" charset="-122"/>
                <a:ea typeface="微软雅黑" panose="020B0503020204020204" charset="-122"/>
              </a:rPr>
              <a:t>、在整个使用期间内</a:t>
            </a:r>
            <a:r>
              <a:rPr kumimoji="0" lang="zh-CN" altLang="en-US" b="1" kern="0" dirty="0">
                <a:solidFill>
                  <a:prstClr val="white"/>
                </a:solidFill>
                <a:latin typeface="微软雅黑" panose="020B0503020204020204" charset="-122"/>
                <a:ea typeface="微软雅黑" panose="020B0503020204020204" charset="-122"/>
              </a:rPr>
              <a:t>有权主导使用</a:t>
            </a:r>
            <a:r>
              <a:rPr kumimoji="0" lang="en-US" altLang="zh-CN" sz="1800" b="1" kern="0" dirty="0">
                <a:solidFill>
                  <a:prstClr val="white"/>
                </a:solidFill>
                <a:latin typeface="微软雅黑" panose="020B0503020204020204" charset="-122"/>
                <a:ea typeface="微软雅黑" panose="020B0503020204020204" charset="-122"/>
              </a:rPr>
              <a:t>right to direct</a:t>
            </a:r>
            <a:r>
              <a:rPr kumimoji="0" lang="zh-CN" altLang="en-US" sz="1800" kern="0" dirty="0">
                <a:solidFill>
                  <a:prstClr val="white"/>
                </a:solidFill>
                <a:latin typeface="微软雅黑" panose="020B0503020204020204" charset="-122"/>
                <a:ea typeface="微软雅黑" panose="020B0503020204020204" charset="-122"/>
              </a:rPr>
              <a:t>已识别资产</a:t>
            </a:r>
            <a:endParaRPr kumimoji="0" lang="en-GB" sz="1800" b="1" kern="0" dirty="0">
              <a:solidFill>
                <a:prstClr val="white"/>
              </a:solidFill>
              <a:latin typeface="微软雅黑" panose="020B0503020204020204" charset="-122"/>
              <a:ea typeface="微软雅黑" panose="020B0503020204020204" charset="-122"/>
            </a:endParaRPr>
          </a:p>
        </p:txBody>
      </p:sp>
      <p:sp>
        <p:nvSpPr>
          <p:cNvPr id="9" name="TextBox 4"/>
          <p:cNvSpPr txBox="1"/>
          <p:nvPr/>
        </p:nvSpPr>
        <p:spPr>
          <a:xfrm>
            <a:off x="4463988" y="3825769"/>
            <a:ext cx="422831" cy="415498"/>
          </a:xfrm>
          <a:prstGeom prst="rect">
            <a:avLst/>
          </a:prstGeom>
          <a:noFill/>
        </p:spPr>
        <p:txBody>
          <a:bodyPr wrap="square" rtlCol="0">
            <a:spAutoFit/>
          </a:bodyPr>
          <a:lstStyle/>
          <a:p>
            <a:pPr defTabSz="685800"/>
            <a:r>
              <a:rPr lang="zh-CN" altLang="en-US" sz="2100" b="1" dirty="0">
                <a:solidFill>
                  <a:srgbClr val="CE7019"/>
                </a:solidFill>
                <a:latin typeface="微软雅黑" panose="020B0503020204020204" charset="-122"/>
                <a:ea typeface="微软雅黑" panose="020B0503020204020204" charset="-122"/>
              </a:rPr>
              <a:t>且</a:t>
            </a:r>
            <a:endParaRPr lang="en-GB" sz="2100" b="1" dirty="0">
              <a:solidFill>
                <a:srgbClr val="CE7019"/>
              </a:solidFill>
              <a:latin typeface="微软雅黑" panose="020B0503020204020204" charset="-122"/>
              <a:ea typeface="微软雅黑" panose="020B0503020204020204" charset="-122"/>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179512" y="332655"/>
            <a:ext cx="8784976" cy="648071"/>
          </a:xfrm>
        </p:spPr>
        <p:txBody>
          <a:bodyPr>
            <a:normAutofit fontScale="90000"/>
          </a:bodyPr>
          <a:lstStyle/>
          <a:p>
            <a:r>
              <a:rPr lang="zh-CN" altLang="en-US" sz="2500" b="1" dirty="0">
                <a:solidFill>
                  <a:srgbClr val="0000FF"/>
                </a:solidFill>
                <a:latin typeface="隶书" panose="02010509060101010101" pitchFamily="49" charset="-122"/>
                <a:ea typeface="隶书" panose="02010509060101010101" pitchFamily="49" charset="-122"/>
                <a:cs typeface="+mn-cs"/>
              </a:rPr>
              <a:t>是否租赁（二）：控制使用的权利（</a:t>
            </a:r>
            <a:r>
              <a:rPr lang="en-US" altLang="zh-CN" sz="2500" b="1" dirty="0">
                <a:solidFill>
                  <a:srgbClr val="0000FF"/>
                </a:solidFill>
                <a:latin typeface="隶书" panose="02010509060101010101" pitchFamily="49" charset="-122"/>
                <a:ea typeface="隶书" panose="02010509060101010101" pitchFamily="49" charset="-122"/>
                <a:cs typeface="+mn-cs"/>
              </a:rPr>
              <a:t>1</a:t>
            </a:r>
            <a:r>
              <a:rPr lang="zh-CN" altLang="en-US" sz="2500" b="1" dirty="0">
                <a:solidFill>
                  <a:srgbClr val="0000FF"/>
                </a:solidFill>
                <a:latin typeface="隶书" panose="02010509060101010101" pitchFamily="49" charset="-122"/>
                <a:ea typeface="隶书" panose="02010509060101010101" pitchFamily="49" charset="-122"/>
                <a:cs typeface="+mn-cs"/>
              </a:rPr>
              <a:t>）：获得几乎所有经济利益</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latin typeface="微软雅黑" panose="020B0503020204020204" charset="-122"/>
                <a:ea typeface="微软雅黑" panose="020B0503020204020204" charset="-122"/>
              </a:rPr>
              <a:t>17</a:t>
            </a:fld>
            <a:endParaRPr lang="en-GB" altLang="en-US">
              <a:solidFill>
                <a:srgbClr val="FFFFFF"/>
              </a:solidFill>
              <a:latin typeface="微软雅黑" panose="020B0503020204020204" charset="-122"/>
              <a:ea typeface="微软雅黑" panose="020B0503020204020204" charset="-122"/>
            </a:endParaRPr>
          </a:p>
        </p:txBody>
      </p:sp>
      <p:sp>
        <p:nvSpPr>
          <p:cNvPr id="7" name="Oval 13"/>
          <p:cNvSpPr/>
          <p:nvPr/>
        </p:nvSpPr>
        <p:spPr>
          <a:xfrm>
            <a:off x="1169622" y="2631258"/>
            <a:ext cx="2754306" cy="1703497"/>
          </a:xfrm>
          <a:prstGeom prst="ellipse">
            <a:avLst/>
          </a:prstGeom>
          <a:solidFill>
            <a:srgbClr val="C00000"/>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prstClr val="white"/>
                </a:solidFill>
                <a:latin typeface="微软雅黑" panose="020B0503020204020204" charset="-122"/>
                <a:ea typeface="微软雅黑" panose="020B0503020204020204" charset="-122"/>
              </a:rPr>
              <a:t>有权获得几乎所有经济利益</a:t>
            </a:r>
            <a:endParaRPr kumimoji="0" lang="en-GB" sz="1800" b="1" kern="0" dirty="0">
              <a:solidFill>
                <a:prstClr val="white"/>
              </a:solidFill>
              <a:latin typeface="微软雅黑" panose="020B0503020204020204" charset="-122"/>
              <a:ea typeface="微软雅黑" panose="020B0503020204020204" charset="-122"/>
            </a:endParaRPr>
          </a:p>
        </p:txBody>
      </p:sp>
      <p:grpSp>
        <p:nvGrpSpPr>
          <p:cNvPr id="8" name="Group 9"/>
          <p:cNvGrpSpPr/>
          <p:nvPr/>
        </p:nvGrpSpPr>
        <p:grpSpPr>
          <a:xfrm>
            <a:off x="3923928" y="2631258"/>
            <a:ext cx="3834426" cy="1703497"/>
            <a:chOff x="4088904" y="2365343"/>
            <a:chExt cx="5112568" cy="2271329"/>
          </a:xfrm>
        </p:grpSpPr>
        <p:sp>
          <p:nvSpPr>
            <p:cNvPr id="9" name="Oval 6"/>
            <p:cNvSpPr/>
            <p:nvPr/>
          </p:nvSpPr>
          <p:spPr>
            <a:xfrm>
              <a:off x="5529064" y="2365343"/>
              <a:ext cx="3672408" cy="2271329"/>
            </a:xfrm>
            <a:prstGeom prst="ellipse">
              <a:avLst/>
            </a:prstGeom>
            <a:noFill/>
            <a:ln w="28575" cap="flat" cmpd="sng" algn="ctr">
              <a:solidFill>
                <a:srgbClr val="CE7019"/>
              </a:solid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srgbClr val="C00000"/>
                  </a:solidFill>
                  <a:latin typeface="微软雅黑" panose="020B0503020204020204" charset="-122"/>
                  <a:ea typeface="微软雅黑" panose="020B0503020204020204" charset="-122"/>
                </a:rPr>
                <a:t>仅在客户使用资产权利的范围内考虑</a:t>
              </a:r>
              <a:endParaRPr kumimoji="0" lang="en-GB" sz="1800" b="1" kern="0" dirty="0">
                <a:solidFill>
                  <a:srgbClr val="C00000"/>
                </a:solidFill>
                <a:latin typeface="微软雅黑" panose="020B0503020204020204" charset="-122"/>
                <a:ea typeface="微软雅黑" panose="020B0503020204020204" charset="-122"/>
              </a:endParaRPr>
            </a:p>
          </p:txBody>
        </p:sp>
        <p:cxnSp>
          <p:nvCxnSpPr>
            <p:cNvPr id="10" name="Straight Arrow Connector 4"/>
            <p:cNvCxnSpPr>
              <a:stCxn id="7" idx="6"/>
              <a:endCxn id="9" idx="2"/>
            </p:cNvCxnSpPr>
            <p:nvPr/>
          </p:nvCxnSpPr>
          <p:spPr>
            <a:xfrm>
              <a:off x="4088904" y="3501008"/>
              <a:ext cx="1440160" cy="0"/>
            </a:xfrm>
            <a:prstGeom prst="straightConnector1">
              <a:avLst/>
            </a:prstGeom>
            <a:noFill/>
            <a:ln w="63500" cap="flat" cmpd="sng" algn="ctr">
              <a:solidFill>
                <a:srgbClr val="CE7019"/>
              </a:solidFill>
              <a:prstDash val="solid"/>
              <a:miter lim="800000"/>
              <a:tailEnd type="arrow"/>
            </a:ln>
            <a:effectLst/>
          </p:spPr>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文本框 2"/>
          <p:cNvSpPr txBox="1"/>
          <p:nvPr/>
        </p:nvSpPr>
        <p:spPr>
          <a:xfrm>
            <a:off x="305180" y="335402"/>
            <a:ext cx="8374000" cy="477054"/>
          </a:xfrm>
          <a:prstGeom prst="rect">
            <a:avLst/>
          </a:prstGeom>
          <a:noFill/>
        </p:spPr>
        <p:txBody>
          <a:bodyPr wrap="square" rtlCol="0">
            <a:spAutoFit/>
          </a:bodyPr>
          <a:lstStyle/>
          <a:p>
            <a:r>
              <a:rPr lang="zh-CN" altLang="en-US" sz="2500" b="1" dirty="0">
                <a:solidFill>
                  <a:srgbClr val="0000FF"/>
                </a:solidFill>
                <a:latin typeface="隶书" panose="02010509060101010101" pitchFamily="49" charset="-122"/>
                <a:ea typeface="隶书" panose="02010509060101010101" pitchFamily="49" charset="-122"/>
              </a:rPr>
              <a:t>是否租赁（二）：控制使用的权利（</a:t>
            </a:r>
            <a:r>
              <a:rPr lang="en-US" altLang="zh-CN" sz="2500" b="1" dirty="0">
                <a:solidFill>
                  <a:srgbClr val="0000FF"/>
                </a:solidFill>
                <a:latin typeface="隶书" panose="02010509060101010101" pitchFamily="49" charset="-122"/>
                <a:ea typeface="隶书" panose="02010509060101010101" pitchFamily="49" charset="-122"/>
              </a:rPr>
              <a:t>2</a:t>
            </a:r>
            <a:r>
              <a:rPr lang="zh-CN" altLang="en-US" sz="2500" b="1" dirty="0">
                <a:solidFill>
                  <a:srgbClr val="0000FF"/>
                </a:solidFill>
                <a:latin typeface="隶书" panose="02010509060101010101" pitchFamily="49" charset="-122"/>
                <a:ea typeface="隶书" panose="02010509060101010101" pitchFamily="49" charset="-122"/>
              </a:rPr>
              <a:t>）：主导使用权</a:t>
            </a:r>
          </a:p>
        </p:txBody>
      </p:sp>
      <p:sp>
        <p:nvSpPr>
          <p:cNvPr id="4" name="灯片编号占位符 3"/>
          <p:cNvSpPr>
            <a:spLocks noGrp="1"/>
          </p:cNvSpPr>
          <p:nvPr>
            <p:ph type="sldNum" sz="quarter" idx="10"/>
          </p:nvPr>
        </p:nvSpPr>
        <p:spPr/>
        <p:txBody>
          <a:bodyPr/>
          <a:lstStyle/>
          <a:p>
            <a:pPr>
              <a:defRPr/>
            </a:pPr>
            <a:fld id="{26B0457A-DDCB-4096-BF83-2184DD78F34A}" type="slidenum">
              <a:rPr lang="zh-CN" altLang="en-US" smtClean="0">
                <a:solidFill>
                  <a:srgbClr val="FFFFFF"/>
                </a:solidFill>
              </a:rPr>
              <a:t>18</a:t>
            </a:fld>
            <a:endParaRPr lang="en-GB" altLang="en-US">
              <a:solidFill>
                <a:srgbClr val="FFFFFF"/>
              </a:solidFill>
            </a:endParaRPr>
          </a:p>
        </p:txBody>
      </p:sp>
      <p:sp>
        <p:nvSpPr>
          <p:cNvPr id="7" name="TextBox 4"/>
          <p:cNvSpPr txBox="1"/>
          <p:nvPr/>
        </p:nvSpPr>
        <p:spPr>
          <a:xfrm>
            <a:off x="515950" y="1302326"/>
            <a:ext cx="7576334" cy="830997"/>
          </a:xfrm>
          <a:prstGeom prst="rect">
            <a:avLst/>
          </a:prstGeom>
          <a:noFill/>
        </p:spPr>
        <p:txBody>
          <a:bodyPr wrap="square" rtlCol="0">
            <a:spAutoFit/>
          </a:bodyPr>
          <a:lstStyle/>
          <a:p>
            <a:pPr algn="ctr" defTabSz="685800"/>
            <a:r>
              <a:rPr lang="zh-CN" altLang="en-US" dirty="0">
                <a:solidFill>
                  <a:prstClr val="black"/>
                </a:solidFill>
                <a:latin typeface="微软雅黑" panose="020B0503020204020204" charset="-122"/>
                <a:ea typeface="微软雅黑" panose="020B0503020204020204" charset="-122"/>
              </a:rPr>
              <a:t>关键是看哪一方在整个使用期间内主导</a:t>
            </a:r>
            <a:r>
              <a:rPr lang="zh-CN" altLang="en-US" b="1" dirty="0">
                <a:solidFill>
                  <a:srgbClr val="C00000"/>
                </a:solidFill>
                <a:latin typeface="微软雅黑" panose="020B0503020204020204" charset="-122"/>
                <a:ea typeface="微软雅黑" panose="020B0503020204020204" charset="-122"/>
              </a:rPr>
              <a:t>如何</a:t>
            </a:r>
            <a:r>
              <a:rPr lang="zh-CN" altLang="en-US" dirty="0">
                <a:solidFill>
                  <a:prstClr val="black"/>
                </a:solidFill>
                <a:latin typeface="微软雅黑" panose="020B0503020204020204" charset="-122"/>
                <a:ea typeface="微软雅黑" panose="020B0503020204020204" charset="-122"/>
              </a:rPr>
              <a:t>以及</a:t>
            </a:r>
            <a:r>
              <a:rPr lang="zh-CN" altLang="en-US" b="1" dirty="0">
                <a:solidFill>
                  <a:srgbClr val="C00000"/>
                </a:solidFill>
                <a:latin typeface="微软雅黑" panose="020B0503020204020204" charset="-122"/>
                <a:ea typeface="微软雅黑" panose="020B0503020204020204" charset="-122"/>
              </a:rPr>
              <a:t>为什么</a:t>
            </a:r>
            <a:r>
              <a:rPr lang="zh-CN" altLang="en-US" dirty="0">
                <a:solidFill>
                  <a:prstClr val="black"/>
                </a:solidFill>
                <a:latin typeface="微软雅黑" panose="020B0503020204020204" charset="-122"/>
                <a:ea typeface="微软雅黑" panose="020B0503020204020204" charset="-122"/>
              </a:rPr>
              <a:t>使用该资产</a:t>
            </a:r>
            <a:endParaRPr lang="en-GB" dirty="0">
              <a:solidFill>
                <a:prstClr val="black"/>
              </a:solidFill>
              <a:latin typeface="微软雅黑" panose="020B0503020204020204" charset="-122"/>
              <a:ea typeface="微软雅黑" panose="020B0503020204020204" charset="-122"/>
            </a:endParaRPr>
          </a:p>
        </p:txBody>
      </p:sp>
      <p:sp>
        <p:nvSpPr>
          <p:cNvPr id="8" name="Rectangle 3"/>
          <p:cNvSpPr/>
          <p:nvPr/>
        </p:nvSpPr>
        <p:spPr>
          <a:xfrm>
            <a:off x="1115616" y="2671739"/>
            <a:ext cx="2207958" cy="554100"/>
          </a:xfrm>
          <a:prstGeom prst="rect">
            <a:avLst/>
          </a:prstGeom>
          <a:solidFill>
            <a:srgbClr val="C00000"/>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prstClr val="white"/>
                </a:solidFill>
                <a:latin typeface="微软雅黑" panose="020B0503020204020204" charset="-122"/>
                <a:ea typeface="微软雅黑" panose="020B0503020204020204" charset="-122"/>
              </a:rPr>
              <a:t>客户</a:t>
            </a:r>
            <a:endParaRPr kumimoji="0" lang="en-GB" sz="1800" b="1" kern="0" dirty="0">
              <a:solidFill>
                <a:prstClr val="white"/>
              </a:solidFill>
              <a:latin typeface="微软雅黑" panose="020B0503020204020204" charset="-122"/>
              <a:ea typeface="微软雅黑" panose="020B0503020204020204" charset="-122"/>
            </a:endParaRPr>
          </a:p>
        </p:txBody>
      </p:sp>
      <p:sp>
        <p:nvSpPr>
          <p:cNvPr id="9" name="Rectangle 19"/>
          <p:cNvSpPr/>
          <p:nvPr/>
        </p:nvSpPr>
        <p:spPr>
          <a:xfrm>
            <a:off x="1115616" y="3340139"/>
            <a:ext cx="2207958" cy="1925064"/>
          </a:xfrm>
          <a:prstGeom prst="rect">
            <a:avLst/>
          </a:prstGeom>
          <a:solidFill>
            <a:srgbClr val="0070C0"/>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algn="ctr" defTabSz="454660" eaLnBrk="1" fontAlgn="auto" hangingPunct="1">
              <a:lnSpc>
                <a:spcPct val="90000"/>
              </a:lnSpc>
              <a:spcBef>
                <a:spcPts val="0"/>
              </a:spcBef>
              <a:spcAft>
                <a:spcPct val="15000"/>
              </a:spcAft>
              <a:defRPr/>
            </a:pPr>
            <a:r>
              <a:rPr kumimoji="0" lang="zh-CN" altLang="en-US" sz="1800" b="1" kern="0" dirty="0">
                <a:solidFill>
                  <a:prstClr val="white"/>
                </a:solidFill>
                <a:latin typeface="微软雅黑" panose="020B0503020204020204" charset="-122"/>
                <a:ea typeface="微软雅黑" panose="020B0503020204020204" charset="-122"/>
              </a:rPr>
              <a:t>预定</a:t>
            </a:r>
            <a:endParaRPr kumimoji="0" lang="en-GB" sz="1800" b="1" kern="0" dirty="0">
              <a:solidFill>
                <a:prstClr val="white"/>
              </a:solidFill>
              <a:latin typeface="微软雅黑" panose="020B0503020204020204" charset="-122"/>
              <a:ea typeface="微软雅黑" panose="020B0503020204020204" charset="-122"/>
            </a:endParaRPr>
          </a:p>
        </p:txBody>
      </p:sp>
      <p:sp>
        <p:nvSpPr>
          <p:cNvPr id="10" name="Rectangle 18"/>
          <p:cNvSpPr/>
          <p:nvPr/>
        </p:nvSpPr>
        <p:spPr>
          <a:xfrm>
            <a:off x="3717798" y="2671739"/>
            <a:ext cx="4374486" cy="554100"/>
          </a:xfrm>
          <a:prstGeom prst="rect">
            <a:avLst/>
          </a:prstGeom>
          <a:noFill/>
          <a:ln w="28575" cap="flat" cmpd="sng" algn="ctr">
            <a:solidFill>
              <a:srgbClr val="C00000"/>
            </a:solidFill>
            <a:prstDash val="solid"/>
            <a:miter lim="800000"/>
          </a:ln>
          <a:effectLst/>
        </p:spPr>
        <p:txBody>
          <a:bodyPr spcFirstLastPara="0" vert="horz" wrap="square" lIns="106681" tIns="68589" rIns="68589" bIns="68591" numCol="1" spcCol="1270" rtlCol="0" anchor="ctr" anchorCtr="0">
            <a:noAutofit/>
          </a:bodyPr>
          <a:lstStyle/>
          <a:p>
            <a:pPr defTabSz="454660" eaLnBrk="1" fontAlgn="auto" hangingPunct="1">
              <a:lnSpc>
                <a:spcPct val="90000"/>
              </a:lnSpc>
              <a:spcBef>
                <a:spcPts val="0"/>
              </a:spcBef>
              <a:spcAft>
                <a:spcPct val="15000"/>
              </a:spcAft>
              <a:defRPr/>
            </a:pPr>
            <a:r>
              <a:rPr kumimoji="0" lang="zh-CN" altLang="en-US" sz="1800" kern="0" dirty="0">
                <a:solidFill>
                  <a:srgbClr val="C00000"/>
                </a:solidFill>
                <a:latin typeface="微软雅黑" panose="020B0503020204020204" charset="-122"/>
                <a:ea typeface="微软雅黑" panose="020B0503020204020204" charset="-122"/>
              </a:rPr>
              <a:t>客户有主导使用的权利</a:t>
            </a:r>
            <a:endParaRPr kumimoji="0" lang="en-GB" sz="1800" kern="0" dirty="0">
              <a:solidFill>
                <a:srgbClr val="C00000"/>
              </a:solidFill>
              <a:latin typeface="微软雅黑" panose="020B0503020204020204" charset="-122"/>
              <a:ea typeface="微软雅黑" panose="020B0503020204020204" charset="-122"/>
            </a:endParaRPr>
          </a:p>
        </p:txBody>
      </p:sp>
      <p:sp>
        <p:nvSpPr>
          <p:cNvPr id="11" name="Rectangle 23"/>
          <p:cNvSpPr/>
          <p:nvPr/>
        </p:nvSpPr>
        <p:spPr>
          <a:xfrm>
            <a:off x="3717798" y="3340140"/>
            <a:ext cx="4374486" cy="1925065"/>
          </a:xfrm>
          <a:prstGeom prst="rect">
            <a:avLst/>
          </a:prstGeom>
          <a:noFill/>
          <a:ln w="28575" cap="flat" cmpd="sng" algn="ctr">
            <a:solidFill>
              <a:srgbClr val="0070C0"/>
            </a:solidFill>
            <a:prstDash val="solid"/>
            <a:miter lim="800000"/>
          </a:ln>
          <a:effectLst/>
        </p:spPr>
        <p:txBody>
          <a:bodyPr spcFirstLastPara="0" vert="horz" wrap="square" lIns="106681" tIns="68589" rIns="68589" bIns="68591" numCol="1" spcCol="1270" rtlCol="0" anchor="t" anchorCtr="0">
            <a:noAutofit/>
          </a:bodyPr>
          <a:lstStyle/>
          <a:p>
            <a:pPr defTabSz="454660" eaLnBrk="1" fontAlgn="auto" hangingPunct="1">
              <a:lnSpc>
                <a:spcPct val="90000"/>
              </a:lnSpc>
              <a:spcBef>
                <a:spcPts val="0"/>
              </a:spcBef>
              <a:spcAft>
                <a:spcPct val="15000"/>
              </a:spcAft>
              <a:defRPr/>
            </a:pPr>
            <a:r>
              <a:rPr kumimoji="0" lang="zh-CN" altLang="en-US" sz="1800" kern="0" dirty="0">
                <a:solidFill>
                  <a:srgbClr val="0070C0"/>
                </a:solidFill>
                <a:latin typeface="微软雅黑" panose="020B0503020204020204" charset="-122"/>
                <a:ea typeface="微软雅黑" panose="020B0503020204020204" charset="-122"/>
              </a:rPr>
              <a:t>在以下情形下，客户有主导使用的权利：</a:t>
            </a:r>
            <a:endParaRPr kumimoji="0" lang="en-GB" sz="1800" kern="0" dirty="0">
              <a:solidFill>
                <a:srgbClr val="0070C0"/>
              </a:solidFill>
              <a:latin typeface="微软雅黑" panose="020B0503020204020204" charset="-122"/>
              <a:ea typeface="微软雅黑" panose="020B0503020204020204" charset="-122"/>
            </a:endParaRPr>
          </a:p>
          <a:p>
            <a:pPr marL="600075" lvl="1" indent="-257175" defTabSz="454660" eaLnBrk="1" fontAlgn="auto" hangingPunct="1">
              <a:lnSpc>
                <a:spcPct val="90000"/>
              </a:lnSpc>
              <a:spcBef>
                <a:spcPts val="0"/>
              </a:spcBef>
              <a:spcAft>
                <a:spcPct val="15000"/>
              </a:spcAft>
              <a:buFont typeface="Wingdings" panose="05000000000000000000" pitchFamily="2" charset="2"/>
              <a:buChar char="Ø"/>
              <a:defRPr/>
            </a:pPr>
            <a:r>
              <a:rPr kumimoji="0" lang="zh-CN" altLang="en-US" sz="1800" kern="0" dirty="0">
                <a:solidFill>
                  <a:srgbClr val="0070C0"/>
                </a:solidFill>
                <a:latin typeface="微软雅黑" panose="020B0503020204020204" charset="-122"/>
                <a:ea typeface="微软雅黑" panose="020B0503020204020204" charset="-122"/>
              </a:rPr>
              <a:t>在整个使用期间内客户有权操作该资产</a:t>
            </a:r>
            <a:r>
              <a:rPr kumimoji="0" lang="en-GB" sz="1800" kern="0" dirty="0">
                <a:solidFill>
                  <a:srgbClr val="0070C0"/>
                </a:solidFill>
                <a:latin typeface="微软雅黑" panose="020B0503020204020204" charset="-122"/>
                <a:ea typeface="微软雅黑" panose="020B0503020204020204" charset="-122"/>
              </a:rPr>
              <a:t>; </a:t>
            </a:r>
            <a:r>
              <a:rPr kumimoji="0" lang="zh-CN" altLang="en-US" sz="3000" b="1" kern="0" dirty="0">
                <a:solidFill>
                  <a:srgbClr val="0070C0"/>
                </a:solidFill>
                <a:latin typeface="微软雅黑" panose="020B0503020204020204" charset="-122"/>
                <a:ea typeface="微软雅黑" panose="020B0503020204020204" charset="-122"/>
              </a:rPr>
              <a:t>或</a:t>
            </a:r>
            <a:endParaRPr kumimoji="0" lang="en-GB" sz="3000" b="1" kern="0" dirty="0">
              <a:solidFill>
                <a:srgbClr val="0070C0"/>
              </a:solidFill>
              <a:latin typeface="微软雅黑" panose="020B0503020204020204" charset="-122"/>
              <a:ea typeface="微软雅黑" panose="020B0503020204020204" charset="-122"/>
            </a:endParaRPr>
          </a:p>
          <a:p>
            <a:pPr marL="600075" lvl="1" indent="-257175" defTabSz="454660" eaLnBrk="1" fontAlgn="auto" hangingPunct="1">
              <a:lnSpc>
                <a:spcPct val="90000"/>
              </a:lnSpc>
              <a:spcBef>
                <a:spcPts val="0"/>
              </a:spcBef>
              <a:spcAft>
                <a:spcPct val="15000"/>
              </a:spcAft>
              <a:buFont typeface="Wingdings" panose="05000000000000000000" pitchFamily="2" charset="2"/>
              <a:buChar char="Ø"/>
              <a:defRPr/>
            </a:pPr>
            <a:r>
              <a:rPr kumimoji="0" lang="zh-CN" altLang="en-US" sz="1800" kern="0" dirty="0">
                <a:solidFill>
                  <a:srgbClr val="0070C0"/>
                </a:solidFill>
                <a:latin typeface="微软雅黑" panose="020B0503020204020204" charset="-122"/>
                <a:ea typeface="微软雅黑" panose="020B0503020204020204" charset="-122"/>
              </a:rPr>
              <a:t>客户已按将如何以及为什么使用而设计该资产</a:t>
            </a:r>
            <a:endParaRPr kumimoji="0" lang="en-GB" sz="1800" kern="0" dirty="0">
              <a:solidFill>
                <a:srgbClr val="0070C0"/>
              </a:solidFill>
              <a:latin typeface="微软雅黑" panose="020B0503020204020204" charset="-122"/>
              <a:ea typeface="微软雅黑" panose="020B0503020204020204" charset="-122"/>
            </a:endParaRPr>
          </a:p>
        </p:txBody>
      </p:sp>
      <p:sp>
        <p:nvSpPr>
          <p:cNvPr id="12" name="Right Arrow 20"/>
          <p:cNvSpPr/>
          <p:nvPr/>
        </p:nvSpPr>
        <p:spPr>
          <a:xfrm>
            <a:off x="3323574" y="2810264"/>
            <a:ext cx="394224" cy="277050"/>
          </a:xfrm>
          <a:prstGeom prst="rightArrow">
            <a:avLst/>
          </a:prstGeom>
          <a:solidFill>
            <a:srgbClr val="C0000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3" name="Right Arrow 25"/>
          <p:cNvSpPr/>
          <p:nvPr/>
        </p:nvSpPr>
        <p:spPr>
          <a:xfrm>
            <a:off x="3323574" y="4164146"/>
            <a:ext cx="394224" cy="277050"/>
          </a:xfrm>
          <a:prstGeom prst="rightArrow">
            <a:avLst/>
          </a:prstGeom>
          <a:solidFill>
            <a:srgbClr val="0070C0">
              <a:alpha val="90000"/>
            </a:srgbClr>
          </a:solidFill>
          <a:ln w="12700" cap="flat" cmpd="sng" algn="ctr">
            <a:noFill/>
            <a:prstDash val="solid"/>
            <a:miter lim="800000"/>
          </a:ln>
          <a:effectLst/>
        </p:spPr>
        <p:txBody>
          <a:bodyPr spcFirstLastPara="0" vert="horz" wrap="square" lIns="106681" tIns="68589" rIns="68589" bIns="68591" numCol="1" spcCol="1270" rtlCol="0" anchor="ctr" anchorCtr="0">
            <a:noAutofit/>
          </a:bodyPr>
          <a:lstStyle/>
          <a:p>
            <a:pPr marL="109855" indent="-109855" algn="ctr" defTabSz="454660" eaLnBrk="1" fontAlgn="auto" hangingPunct="1">
              <a:lnSpc>
                <a:spcPct val="90000"/>
              </a:lnSpc>
              <a:spcBef>
                <a:spcPts val="0"/>
              </a:spcBef>
              <a:spcAft>
                <a:spcPct val="15000"/>
              </a:spcAft>
              <a:buFontTx/>
              <a:buChar char="•"/>
              <a:defRPr/>
            </a:pPr>
            <a:endParaRPr kumimoji="0" lang="en-GB" sz="1275" kern="0" dirty="0">
              <a:solidFill>
                <a:prstClr val="black">
                  <a:hueOff val="0"/>
                  <a:satOff val="0"/>
                  <a:lumOff val="0"/>
                  <a:alphaOff val="0"/>
                </a:prstClr>
              </a:solidFill>
              <a:latin typeface="微软雅黑" panose="020B0503020204020204" charset="-122"/>
              <a:ea typeface="微软雅黑" panose="020B0503020204020204" charset="-122"/>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052736"/>
            <a:ext cx="8712968" cy="5112568"/>
          </a:xfrm>
        </p:spPr>
        <p:txBody>
          <a:bodyPr/>
          <a:lstStyle/>
          <a:p>
            <a:pPr marL="214630" indent="-214630" eaLnBrk="1" fontAlgn="auto" hangingPunct="1">
              <a:lnSpc>
                <a:spcPct val="90000"/>
              </a:lnSpc>
              <a:spcBef>
                <a:spcPts val="750"/>
              </a:spcBef>
              <a:spcAft>
                <a:spcPts val="450"/>
              </a:spcAft>
              <a:buClrTx/>
              <a:buFont typeface="Arial" panose="020B0604020202020204" pitchFamily="34" charset="0"/>
              <a:buChar char="•"/>
            </a:pPr>
            <a:r>
              <a:rPr lang="zh-CN" altLang="en-US" sz="2100" b="1" dirty="0">
                <a:solidFill>
                  <a:srgbClr val="C00000"/>
                </a:solidFill>
                <a:latin typeface="微软雅黑" panose="020B0503020204020204" charset="-122"/>
                <a:ea typeface="微软雅黑" panose="020B0503020204020204" charset="-122"/>
              </a:rPr>
              <a:t>飞机“干”租（承租方自己有机组人员）</a:t>
            </a:r>
            <a:endParaRPr lang="en-US" altLang="zh-CN" sz="2100" b="1" dirty="0">
              <a:solidFill>
                <a:srgbClr val="C00000"/>
              </a:solidFill>
              <a:latin typeface="微软雅黑" panose="020B0503020204020204" charset="-122"/>
              <a:ea typeface="微软雅黑" panose="020B0503020204020204" charset="-122"/>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条件</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合同规定一架</a:t>
            </a:r>
            <a:r>
              <a:rPr lang="zh-CN" altLang="en-US" sz="2000" b="1" dirty="0">
                <a:solidFill>
                  <a:srgbClr val="000000"/>
                </a:solidFill>
                <a:latin typeface="微软雅黑" panose="020B0503020204020204" charset="-122"/>
                <a:ea typeface="微软雅黑" panose="020B0503020204020204" charset="-122"/>
                <a:cs typeface="+mn-cs"/>
              </a:rPr>
              <a:t>指定型号</a:t>
            </a:r>
            <a:r>
              <a:rPr lang="zh-CN" altLang="en-US" sz="2000" dirty="0">
                <a:solidFill>
                  <a:srgbClr val="000000"/>
                </a:solidFill>
                <a:latin typeface="微软雅黑" panose="020B0503020204020204" charset="-122"/>
                <a:ea typeface="微软雅黑" panose="020B0503020204020204" charset="-122"/>
                <a:cs typeface="+mn-cs"/>
              </a:rPr>
              <a:t>飞机的</a:t>
            </a:r>
            <a:r>
              <a:rPr lang="zh-CN" altLang="en-US" sz="2000" b="1" dirty="0">
                <a:solidFill>
                  <a:srgbClr val="000000"/>
                </a:solidFill>
                <a:latin typeface="微软雅黑" panose="020B0503020204020204" charset="-122"/>
                <a:ea typeface="微软雅黑" panose="020B0503020204020204" charset="-122"/>
                <a:cs typeface="+mn-cs"/>
              </a:rPr>
              <a:t>排他</a:t>
            </a:r>
            <a:r>
              <a:rPr lang="zh-CN" altLang="en-US" sz="2000" dirty="0">
                <a:solidFill>
                  <a:srgbClr val="000000"/>
                </a:solidFill>
                <a:latin typeface="微软雅黑" panose="020B0503020204020204" charset="-122"/>
                <a:ea typeface="微软雅黑" panose="020B0503020204020204" charset="-122"/>
                <a:cs typeface="+mn-cs"/>
              </a:rPr>
              <a:t>使用权</a:t>
            </a:r>
            <a:r>
              <a:rPr lang="en-GB" altLang="zh-CN" sz="2000" dirty="0">
                <a:solidFill>
                  <a:srgbClr val="000000"/>
                </a:solidFill>
                <a:latin typeface="微软雅黑" panose="020B0503020204020204" charset="-122"/>
                <a:ea typeface="微软雅黑" panose="020B0503020204020204" charset="-122"/>
                <a:cs typeface="+mn-cs"/>
              </a:rPr>
              <a:t> </a:t>
            </a:r>
            <a:r>
              <a:rPr lang="zh-CN" altLang="en-US" sz="2000" dirty="0">
                <a:solidFill>
                  <a:srgbClr val="000000"/>
                </a:solidFill>
                <a:latin typeface="微软雅黑" panose="020B0503020204020204" charset="-122"/>
                <a:ea typeface="微软雅黑" panose="020B0503020204020204" charset="-122"/>
                <a:cs typeface="+mn-cs"/>
              </a:rPr>
              <a:t>。</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租期</a:t>
            </a:r>
            <a:r>
              <a:rPr lang="en-US" altLang="zh-CN" sz="2000" dirty="0">
                <a:solidFill>
                  <a:srgbClr val="000000"/>
                </a:solidFill>
                <a:latin typeface="微软雅黑" panose="020B0503020204020204" charset="-122"/>
                <a:ea typeface="微软雅黑" panose="020B0503020204020204" charset="-122"/>
                <a:cs typeface="+mn-cs"/>
              </a:rPr>
              <a:t>11</a:t>
            </a:r>
            <a:r>
              <a:rPr lang="zh-CN" altLang="en-US" sz="2000" dirty="0">
                <a:solidFill>
                  <a:srgbClr val="000000"/>
                </a:solidFill>
                <a:latin typeface="微软雅黑" panose="020B0503020204020204" charset="-122"/>
                <a:ea typeface="微软雅黑" panose="020B0503020204020204" charset="-122"/>
                <a:cs typeface="+mn-cs"/>
              </a:rPr>
              <a:t>年，承租人有</a:t>
            </a:r>
            <a:r>
              <a:rPr lang="zh-CN" altLang="en-US" sz="2000" b="1" dirty="0">
                <a:solidFill>
                  <a:srgbClr val="000000"/>
                </a:solidFill>
                <a:latin typeface="微软雅黑" panose="020B0503020204020204" charset="-122"/>
                <a:ea typeface="微软雅黑" panose="020B0503020204020204" charset="-122"/>
                <a:cs typeface="+mn-cs"/>
              </a:rPr>
              <a:t>续租权</a:t>
            </a:r>
            <a:r>
              <a:rPr lang="zh-CN" altLang="en-US" sz="2000" dirty="0">
                <a:solidFill>
                  <a:srgbClr val="000000"/>
                </a:solidFill>
                <a:latin typeface="微软雅黑" panose="020B0503020204020204" charset="-122"/>
                <a:ea typeface="微软雅黑" panose="020B0503020204020204" charset="-122"/>
                <a:cs typeface="+mn-cs"/>
              </a:rPr>
              <a:t>。</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客户有自己的机组人员，决定飞机</a:t>
            </a:r>
            <a:r>
              <a:rPr lang="zh-CN" altLang="en-US" sz="2000" b="1" dirty="0">
                <a:solidFill>
                  <a:srgbClr val="000000"/>
                </a:solidFill>
                <a:latin typeface="微软雅黑" panose="020B0503020204020204" charset="-122"/>
                <a:ea typeface="微软雅黑" panose="020B0503020204020204" charset="-122"/>
                <a:cs typeface="+mn-cs"/>
              </a:rPr>
              <a:t>飞行目的地</a:t>
            </a:r>
            <a:r>
              <a:rPr lang="zh-CN" altLang="en-US" sz="2000" dirty="0">
                <a:solidFill>
                  <a:srgbClr val="000000"/>
                </a:solidFill>
                <a:latin typeface="微软雅黑" panose="020B0503020204020204" charset="-122"/>
                <a:ea typeface="微软雅黑" panose="020B0503020204020204" charset="-122"/>
                <a:cs typeface="+mn-cs"/>
              </a:rPr>
              <a:t>以及</a:t>
            </a:r>
            <a:r>
              <a:rPr lang="zh-CN" altLang="en-US" sz="2000" b="1" dirty="0">
                <a:solidFill>
                  <a:srgbClr val="000000"/>
                </a:solidFill>
                <a:latin typeface="微软雅黑" panose="020B0503020204020204" charset="-122"/>
                <a:ea typeface="微软雅黑" panose="020B0503020204020204" charset="-122"/>
                <a:cs typeface="+mn-cs"/>
              </a:rPr>
              <a:t>飞行时间</a:t>
            </a:r>
            <a:r>
              <a:rPr lang="zh-CN" altLang="en-US" sz="2000" dirty="0">
                <a:solidFill>
                  <a:srgbClr val="000000"/>
                </a:solidFill>
                <a:latin typeface="微软雅黑" panose="020B0503020204020204" charset="-122"/>
                <a:ea typeface="微软雅黑" panose="020B0503020204020204" charset="-122"/>
                <a:cs typeface="+mn-cs"/>
              </a:rPr>
              <a:t>，装载何类</a:t>
            </a:r>
            <a:r>
              <a:rPr lang="zh-CN" altLang="en-US" sz="2000" b="1" dirty="0">
                <a:solidFill>
                  <a:srgbClr val="000000"/>
                </a:solidFill>
                <a:latin typeface="微软雅黑" panose="020B0503020204020204" charset="-122"/>
                <a:ea typeface="微软雅黑" panose="020B0503020204020204" charset="-122"/>
                <a:cs typeface="+mn-cs"/>
              </a:rPr>
              <a:t>旅客</a:t>
            </a:r>
            <a:r>
              <a:rPr lang="en-US" altLang="zh-CN" sz="2000" b="1" dirty="0">
                <a:solidFill>
                  <a:srgbClr val="000000"/>
                </a:solidFill>
                <a:latin typeface="微软雅黑" panose="020B0503020204020204" charset="-122"/>
                <a:ea typeface="微软雅黑" panose="020B0503020204020204" charset="-122"/>
                <a:cs typeface="+mn-cs"/>
              </a:rPr>
              <a:t>/</a:t>
            </a:r>
            <a:r>
              <a:rPr lang="zh-CN" altLang="en-US" sz="2000" b="1" dirty="0">
                <a:solidFill>
                  <a:srgbClr val="000000"/>
                </a:solidFill>
                <a:latin typeface="微软雅黑" panose="020B0503020204020204" charset="-122"/>
                <a:ea typeface="微软雅黑" panose="020B0503020204020204" charset="-122"/>
                <a:cs typeface="+mn-cs"/>
              </a:rPr>
              <a:t>货物。</a:t>
            </a:r>
            <a:r>
              <a:rPr lang="en-US" altLang="zh-CN" sz="2000" dirty="0">
                <a:solidFill>
                  <a:srgbClr val="000000"/>
                </a:solidFill>
                <a:latin typeface="微软雅黑" panose="020B0503020204020204" charset="-122"/>
                <a:ea typeface="微软雅黑" panose="020B0503020204020204" charset="-122"/>
                <a:cs typeface="+mn-cs"/>
              </a:rPr>
              <a:t> </a:t>
            </a: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供应商在某些情况下可以替换飞机；但是替换的飞机必须符合合同中规定的条件；供应商机队中的其他飞机需要发生重大的成本才能满足要求。</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判断：为包含租赁，原因：</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已识别的资产：是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几乎所经济利益：是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客户有权决定资产如何使用：是</a:t>
            </a:r>
            <a:endParaRPr lang="en-US" altLang="zh-CN" sz="2000" dirty="0">
              <a:solidFill>
                <a:srgbClr val="000000"/>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179512" y="152400"/>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19</a:t>
            </a:fld>
            <a:endParaRPr lang="en-GB" altLang="en-US">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6"/>
          <p:cNvSpPr>
            <a:spLocks noGrp="1" noChangeArrowheads="1"/>
          </p:cNvSpPr>
          <p:nvPr>
            <p:ph type="ctrTitle"/>
          </p:nvPr>
        </p:nvSpPr>
        <p:spPr>
          <a:xfrm>
            <a:off x="685800" y="1772816"/>
            <a:ext cx="7772400" cy="1143000"/>
          </a:xfrm>
        </p:spPr>
        <p:txBody>
          <a:bodyPr/>
          <a:lstStyle/>
          <a:p>
            <a:pPr algn="ctr" eaLnBrk="1" hangingPunct="1"/>
            <a:r>
              <a:rPr lang="en-US" altLang="zh-CN" b="1" dirty="0"/>
              <a:t>4</a:t>
            </a:r>
            <a:r>
              <a:rPr lang="zh-CN" altLang="en-US" b="1" dirty="0"/>
              <a:t> 租赁</a:t>
            </a:r>
          </a:p>
        </p:txBody>
      </p:sp>
      <p:sp>
        <p:nvSpPr>
          <p:cNvPr id="61443" name="副标题 1" descr="Rectangle: Click to edit Master text styles&#10;Second level&#10;Third level&#10;Fourth level&#10;Fifth level"/>
          <p:cNvSpPr>
            <a:spLocks noGrp="1"/>
          </p:cNvSpPr>
          <p:nvPr>
            <p:ph type="subTitle" idx="1"/>
          </p:nvPr>
        </p:nvSpPr>
        <p:spPr/>
        <p:txBody>
          <a:bodyPr/>
          <a:lstStyle/>
          <a:p>
            <a:endParaRPr lang="zh-CN" altLang="en-US" dirty="0"/>
          </a:p>
        </p:txBody>
      </p:sp>
      <p:sp>
        <p:nvSpPr>
          <p:cNvPr id="2" name="文本框 1"/>
          <p:cNvSpPr txBox="1"/>
          <p:nvPr/>
        </p:nvSpPr>
        <p:spPr>
          <a:xfrm>
            <a:off x="3851920" y="6381328"/>
            <a:ext cx="5040560" cy="307777"/>
          </a:xfrm>
          <a:prstGeom prst="rect">
            <a:avLst/>
          </a:prstGeom>
          <a:noFill/>
        </p:spPr>
        <p:txBody>
          <a:bodyPr wrap="square" rtlCol="0">
            <a:spAutoFit/>
          </a:bodyPr>
          <a:lstStyle/>
          <a:p>
            <a:pPr algn="r"/>
            <a:r>
              <a:rPr lang="zh-CN" altLang="en-US" sz="1400" b="1" dirty="0">
                <a:solidFill>
                  <a:srgbClr val="000000"/>
                </a:solidFill>
                <a:latin typeface="+mn-ea"/>
                <a:ea typeface="+mn-ea"/>
              </a:rPr>
              <a:t>注：本讲部分内容借鉴或引用了张为国（</a:t>
            </a:r>
            <a:r>
              <a:rPr lang="en-US" altLang="zh-CN" sz="1400" b="1" dirty="0">
                <a:solidFill>
                  <a:srgbClr val="000000"/>
                </a:solidFill>
                <a:latin typeface="+mn-ea"/>
                <a:ea typeface="+mn-ea"/>
              </a:rPr>
              <a:t>2024</a:t>
            </a:r>
            <a:r>
              <a:rPr lang="zh-CN" altLang="en-US" sz="1400" b="1" dirty="0">
                <a:solidFill>
                  <a:srgbClr val="000000"/>
                </a:solidFill>
                <a:latin typeface="+mn-ea"/>
                <a:ea typeface="+mn-ea"/>
              </a:rPr>
              <a:t>）上财讲义。</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160536"/>
            <a:ext cx="7484095"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p>
        </p:txBody>
      </p:sp>
      <p:sp>
        <p:nvSpPr>
          <p:cNvPr id="4" name="灯片编号占位符 3"/>
          <p:cNvSpPr>
            <a:spLocks noGrp="1"/>
          </p:cNvSpPr>
          <p:nvPr>
            <p:ph type="sldNum" sz="quarter" idx="10"/>
          </p:nvPr>
        </p:nvSpPr>
        <p:spPr/>
        <p:txBody>
          <a:bodyPr/>
          <a:lstStyle/>
          <a:p>
            <a:pPr>
              <a:defRPr/>
            </a:pPr>
            <a:fld id="{1FB631E1-9E25-4EB2-88A6-52920BF9FF0C}" type="slidenum">
              <a:rPr lang="zh-CN" altLang="en-US" smtClean="0">
                <a:solidFill>
                  <a:srgbClr val="FFFFFF"/>
                </a:solidFill>
              </a:rPr>
              <a:t>20</a:t>
            </a:fld>
            <a:endParaRPr lang="en-GB" altLang="en-US">
              <a:solidFill>
                <a:srgbClr val="FFFFFF"/>
              </a:solidFill>
            </a:endParaRPr>
          </a:p>
        </p:txBody>
      </p:sp>
      <p:sp>
        <p:nvSpPr>
          <p:cNvPr id="8" name="Rectangle 5"/>
          <p:cNvSpPr txBox="1"/>
          <p:nvPr/>
        </p:nvSpPr>
        <p:spPr>
          <a:xfrm>
            <a:off x="395536" y="1052736"/>
            <a:ext cx="8096250" cy="5107039"/>
          </a:xfrm>
          <a:prstGeom prst="rect">
            <a:avLst/>
          </a:prstGeom>
          <a:noFill/>
        </p:spPr>
        <p:txBody>
          <a:bodyPr vert="horz" wrap="square"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4630" indent="-214630" defTabSz="685800" fontAlgn="auto">
              <a:spcBef>
                <a:spcPts val="750"/>
              </a:spcBef>
              <a:spcAft>
                <a:spcPts val="450"/>
              </a:spcAft>
              <a:defRPr/>
            </a:pPr>
            <a:r>
              <a:rPr kumimoji="0" lang="zh-CN" altLang="en-US" sz="2100" b="1" kern="0" dirty="0">
                <a:solidFill>
                  <a:srgbClr val="C00000"/>
                </a:solidFill>
                <a:latin typeface="微软雅黑" panose="020B0503020204020204" charset="-122"/>
                <a:ea typeface="微软雅黑" panose="020B0503020204020204" charset="-122"/>
              </a:rPr>
              <a:t>船舶“湿”租（船东派船员）</a:t>
            </a:r>
            <a:endParaRPr kumimoji="0" lang="en-US" altLang="zh-CN" sz="2100" b="1" kern="0" dirty="0">
              <a:solidFill>
                <a:srgbClr val="C00000"/>
              </a:solidFill>
              <a:latin typeface="微软雅黑" panose="020B0503020204020204" charset="-122"/>
              <a:ea typeface="微软雅黑" panose="020B0503020204020204" charset="-122"/>
            </a:endParaRPr>
          </a:p>
          <a:p>
            <a:pPr marL="557530" lvl="1"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条件</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客户与船东签订一项合同，运送货物从鹿特丹至悉尼；货物占用了船东</a:t>
            </a:r>
            <a:r>
              <a:rPr kumimoji="0" lang="zh-CN" altLang="en-US" sz="1800" b="1" kern="0" dirty="0">
                <a:solidFill>
                  <a:srgbClr val="000000"/>
                </a:solidFill>
                <a:latin typeface="微软雅黑" panose="020B0503020204020204" charset="-122"/>
                <a:ea typeface="微软雅黑" panose="020B0503020204020204" charset="-122"/>
              </a:rPr>
              <a:t>所有的运力</a:t>
            </a:r>
            <a:r>
              <a:rPr kumimoji="0" lang="zh-CN" altLang="en-US" sz="1800" kern="0" dirty="0">
                <a:solidFill>
                  <a:srgbClr val="000000"/>
                </a:solidFill>
                <a:latin typeface="微软雅黑" panose="020B0503020204020204" charset="-122"/>
                <a:ea typeface="微软雅黑" panose="020B0503020204020204" charset="-122"/>
              </a:rPr>
              <a:t>。</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合同指定使用哪条船舶；没有替换权。</a:t>
            </a:r>
            <a:endParaRPr kumimoji="0" lang="en-GB"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合同指定运送的货物，以及交货和发送日期。</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船东的人员负责行驶以及维护该船舶。</a:t>
            </a:r>
            <a:endParaRPr kumimoji="0" lang="en-US" altLang="zh-CN" sz="1800" kern="0" dirty="0">
              <a:solidFill>
                <a:srgbClr val="000000"/>
              </a:solidFill>
              <a:latin typeface="微软雅黑" panose="020B0503020204020204" charset="-122"/>
              <a:ea typeface="微软雅黑" panose="020B0503020204020204" charset="-122"/>
            </a:endParaRPr>
          </a:p>
          <a:p>
            <a:pPr marL="557530" lvl="1"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判断：为不包含租赁，原因：</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已识别的资产：是</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几乎所经济利益：是</a:t>
            </a:r>
            <a:endParaRPr kumimoji="0" lang="en-US" altLang="zh-CN" sz="18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sz="1800" kern="0" dirty="0">
                <a:solidFill>
                  <a:srgbClr val="000000"/>
                </a:solidFill>
                <a:latin typeface="微软雅黑" panose="020B0503020204020204" charset="-122"/>
                <a:ea typeface="微软雅黑" panose="020B0503020204020204" charset="-122"/>
              </a:rPr>
              <a:t>客户有权决定资产如何使用：</a:t>
            </a:r>
            <a:endParaRPr kumimoji="0" lang="en-US" altLang="zh-CN" sz="1800" kern="0" dirty="0">
              <a:solidFill>
                <a:srgbClr val="000000"/>
              </a:solidFill>
              <a:latin typeface="微软雅黑" panose="020B0503020204020204" charset="-122"/>
              <a:ea typeface="微软雅黑" panose="020B0503020204020204" charset="-122"/>
            </a:endParaRPr>
          </a:p>
          <a:p>
            <a:pPr marL="1200150" lvl="3" indent="-171450" defTabSz="685800" fontAlgn="auto">
              <a:spcBef>
                <a:spcPts val="375"/>
              </a:spcBef>
              <a:spcAft>
                <a:spcPts val="0"/>
              </a:spcAft>
              <a:defRPr/>
            </a:pPr>
            <a:r>
              <a:rPr kumimoji="0" lang="zh-CN" altLang="zh-CN" b="1" dirty="0">
                <a:solidFill>
                  <a:sysClr val="windowText" lastClr="000000"/>
                </a:solidFill>
                <a:latin typeface="微软雅黑" panose="020B0503020204020204" charset="-122"/>
                <a:ea typeface="微软雅黑" panose="020B0503020204020204" charset="-122"/>
              </a:rPr>
              <a:t>如何以及为何种目的使用</a:t>
            </a:r>
            <a:r>
              <a:rPr kumimoji="0" lang="zh-CN" altLang="en-US" b="1" dirty="0">
                <a:solidFill>
                  <a:sysClr val="windowText" lastClr="000000"/>
                </a:solidFill>
                <a:latin typeface="微软雅黑" panose="020B0503020204020204" charset="-122"/>
                <a:ea typeface="微软雅黑" panose="020B0503020204020204" charset="-122"/>
              </a:rPr>
              <a:t>：是</a:t>
            </a:r>
            <a:endParaRPr kumimoji="0" lang="zh-CN" altLang="zh-CN" dirty="0">
              <a:solidFill>
                <a:sysClr val="windowText" lastClr="000000"/>
              </a:solidFill>
              <a:latin typeface="微软雅黑" panose="020B0503020204020204" charset="-122"/>
              <a:ea typeface="微软雅黑" panose="020B0503020204020204" charset="-122"/>
            </a:endParaRPr>
          </a:p>
          <a:p>
            <a:pPr marL="1200150" lvl="3" indent="-171450" defTabSz="685800" fontAlgn="auto">
              <a:spcBef>
                <a:spcPts val="375"/>
              </a:spcBef>
              <a:spcAft>
                <a:spcPts val="0"/>
              </a:spcAft>
              <a:defRPr/>
            </a:pPr>
            <a:r>
              <a:rPr kumimoji="0" lang="zh-CN" altLang="zh-CN" dirty="0">
                <a:solidFill>
                  <a:sysClr val="windowText" lastClr="000000"/>
                </a:solidFill>
                <a:latin typeface="微软雅黑" panose="020B0503020204020204" charset="-122"/>
                <a:ea typeface="微软雅黑" panose="020B0503020204020204" charset="-122"/>
              </a:rPr>
              <a:t>客户运营该资产</a:t>
            </a:r>
            <a:r>
              <a:rPr kumimoji="0" lang="zh-CN" altLang="en-US" dirty="0">
                <a:solidFill>
                  <a:sysClr val="windowText" lastClr="000000"/>
                </a:solidFill>
                <a:latin typeface="微软雅黑" panose="020B0503020204020204" charset="-122"/>
                <a:ea typeface="微软雅黑" panose="020B0503020204020204" charset="-122"/>
              </a:rPr>
              <a:t>：否（有争议，部分动力和全部动力有区别吗？承租方分别计算船员支出有区别吗？）</a:t>
            </a:r>
            <a:endParaRPr kumimoji="0" lang="zh-CN" altLang="zh-CN" dirty="0">
              <a:solidFill>
                <a:sysClr val="windowText" lastClr="000000"/>
              </a:solidFill>
              <a:latin typeface="微软雅黑" panose="020B0503020204020204" charset="-122"/>
              <a:ea typeface="微软雅黑" panose="020B0503020204020204" charset="-122"/>
            </a:endParaRPr>
          </a:p>
          <a:p>
            <a:pPr marL="1200150" lvl="3" indent="-171450" defTabSz="685800" fontAlgn="auto">
              <a:spcBef>
                <a:spcPts val="375"/>
              </a:spcBef>
              <a:spcAft>
                <a:spcPts val="0"/>
              </a:spcAft>
              <a:defRPr/>
            </a:pPr>
            <a:r>
              <a:rPr kumimoji="0" lang="zh-CN" altLang="zh-CN" dirty="0">
                <a:solidFill>
                  <a:sysClr val="windowText" lastClr="000000"/>
                </a:solidFill>
                <a:latin typeface="微软雅黑" panose="020B0503020204020204" charset="-122"/>
                <a:ea typeface="微软雅黑" panose="020B0503020204020204" charset="-122"/>
              </a:rPr>
              <a:t>客户设计了该资产</a:t>
            </a:r>
            <a:r>
              <a:rPr kumimoji="0" lang="zh-CN" altLang="en-US" dirty="0">
                <a:solidFill>
                  <a:sysClr val="windowText" lastClr="000000"/>
                </a:solidFill>
                <a:latin typeface="微软雅黑" panose="020B0503020204020204" charset="-122"/>
                <a:ea typeface="微软雅黑" panose="020B0503020204020204" charset="-122"/>
              </a:rPr>
              <a:t>：否</a:t>
            </a:r>
            <a:endParaRPr kumimoji="0" lang="zh-CN" altLang="zh-CN" dirty="0">
              <a:solidFill>
                <a:sysClr val="windowText" lastClr="00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124744"/>
            <a:ext cx="8352928" cy="5328592"/>
          </a:xfrm>
        </p:spPr>
        <p:txBody>
          <a:bodyPr/>
          <a:lstStyle/>
          <a:p>
            <a:pPr marL="214630" indent="-214630" eaLnBrk="1" fontAlgn="auto" hangingPunct="1">
              <a:lnSpc>
                <a:spcPct val="90000"/>
              </a:lnSpc>
              <a:spcBef>
                <a:spcPts val="750"/>
              </a:spcBef>
              <a:spcAft>
                <a:spcPts val="450"/>
              </a:spcAft>
              <a:buClrTx/>
              <a:buFont typeface="Arial" panose="020B0604020202020204" pitchFamily="34" charset="0"/>
              <a:buChar char="•"/>
            </a:pPr>
            <a:r>
              <a:rPr lang="zh-CN" altLang="en-US" sz="2100" b="1" dirty="0">
                <a:solidFill>
                  <a:srgbClr val="C00000"/>
                </a:solidFill>
                <a:latin typeface="微软雅黑" panose="020B0503020204020204" charset="-122"/>
                <a:ea typeface="微软雅黑" panose="020B0503020204020204" charset="-122"/>
              </a:rPr>
              <a:t>光缆租赁</a:t>
            </a:r>
            <a:endParaRPr lang="en-US" altLang="zh-CN" sz="2100" b="1" dirty="0">
              <a:solidFill>
                <a:srgbClr val="C00000"/>
              </a:solidFill>
              <a:latin typeface="微软雅黑" panose="020B0503020204020204" charset="-122"/>
              <a:ea typeface="微软雅黑" panose="020B0503020204020204" charset="-122"/>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合同条件</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客户对一根大光缆中的</a:t>
            </a:r>
            <a:r>
              <a:rPr lang="zh-CN" altLang="en-US" sz="2000" b="1" dirty="0">
                <a:solidFill>
                  <a:srgbClr val="000000"/>
                </a:solidFill>
                <a:latin typeface="微软雅黑" panose="020B0503020204020204" charset="-122"/>
                <a:ea typeface="微软雅黑" panose="020B0503020204020204" charset="-122"/>
                <a:cs typeface="+mn-cs"/>
              </a:rPr>
              <a:t>明确的黑色缆线</a:t>
            </a:r>
            <a:r>
              <a:rPr lang="zh-CN" altLang="en-US" sz="2000" dirty="0">
                <a:solidFill>
                  <a:srgbClr val="000000"/>
                </a:solidFill>
                <a:latin typeface="微软雅黑" panose="020B0503020204020204" charset="-122"/>
                <a:ea typeface="微软雅黑" panose="020B0503020204020204" charset="-122"/>
                <a:cs typeface="+mn-cs"/>
              </a:rPr>
              <a:t>具有</a:t>
            </a:r>
            <a:r>
              <a:rPr lang="zh-CN" altLang="en-US" sz="2000" b="1" dirty="0">
                <a:solidFill>
                  <a:srgbClr val="000000"/>
                </a:solidFill>
                <a:latin typeface="微软雅黑" panose="020B0503020204020204" charset="-122"/>
                <a:ea typeface="微软雅黑" panose="020B0503020204020204" charset="-122"/>
                <a:cs typeface="+mn-cs"/>
              </a:rPr>
              <a:t>排他性</a:t>
            </a:r>
            <a:r>
              <a:rPr lang="zh-CN" altLang="en-US" sz="2000" dirty="0">
                <a:solidFill>
                  <a:srgbClr val="000000"/>
                </a:solidFill>
                <a:latin typeface="微软雅黑" panose="020B0503020204020204" charset="-122"/>
                <a:ea typeface="微软雅黑" panose="020B0503020204020204" charset="-122"/>
                <a:cs typeface="+mn-cs"/>
              </a:rPr>
              <a:t>的使用权。</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a:t>
            </a:r>
            <a:r>
              <a:rPr lang="zh-CN" altLang="en-US" sz="2000" b="1" dirty="0">
                <a:solidFill>
                  <a:srgbClr val="000000"/>
                </a:solidFill>
                <a:latin typeface="微软雅黑" panose="020B0503020204020204" charset="-122"/>
                <a:ea typeface="微软雅黑" panose="020B0503020204020204" charset="-122"/>
                <a:cs typeface="+mn-cs"/>
              </a:rPr>
              <a:t>全权决定</a:t>
            </a:r>
            <a:r>
              <a:rPr lang="zh-CN" altLang="en-US" sz="2000" dirty="0">
                <a:solidFill>
                  <a:srgbClr val="000000"/>
                </a:solidFill>
                <a:latin typeface="微软雅黑" panose="020B0503020204020204" charset="-122"/>
                <a:ea typeface="微软雅黑" panose="020B0503020204020204" charset="-122"/>
                <a:cs typeface="+mn-cs"/>
              </a:rPr>
              <a:t>其电子设备和缆线的终端的连接（即客户动光缆）。</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供应商拥有除黑色缆线外的其他缆线；且仅能在修理、维护或失灵的情况下替换客户的缆线。</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判断：为包含租赁，原因：</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已识别的资产：是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几乎所经济利益：是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客户有权决定资产如何使用：是</a:t>
            </a:r>
            <a:endParaRPr lang="en-US" altLang="zh-CN" sz="2000" dirty="0">
              <a:solidFill>
                <a:srgbClr val="000000"/>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290724" y="232360"/>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21</a:t>
            </a:fld>
            <a:endParaRPr lang="en-GB" altLang="en-US">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500"/>
                                        <p:tgtEl>
                                          <p:spTgt spid="2">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500"/>
                                        <p:tgtEl>
                                          <p:spTgt spid="2">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500"/>
                                        <p:tgtEl>
                                          <p:spTgt spid="2">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fade">
                                      <p:cBhvr>
                                        <p:cTn id="33"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187413"/>
            <a:ext cx="7484095"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p>
        </p:txBody>
      </p:sp>
      <p:sp>
        <p:nvSpPr>
          <p:cNvPr id="4" name="灯片编号占位符 3"/>
          <p:cNvSpPr>
            <a:spLocks noGrp="1"/>
          </p:cNvSpPr>
          <p:nvPr>
            <p:ph type="sldNum" sz="quarter" idx="10"/>
          </p:nvPr>
        </p:nvSpPr>
        <p:spPr/>
        <p:txBody>
          <a:bodyPr/>
          <a:lstStyle/>
          <a:p>
            <a:pPr>
              <a:defRPr/>
            </a:pPr>
            <a:fld id="{1FB631E1-9E25-4EB2-88A6-52920BF9FF0C}" type="slidenum">
              <a:rPr lang="zh-CN" altLang="en-US" smtClean="0">
                <a:solidFill>
                  <a:srgbClr val="FFFFFF"/>
                </a:solidFill>
              </a:rPr>
              <a:t>22</a:t>
            </a:fld>
            <a:endParaRPr lang="en-GB" altLang="en-US">
              <a:solidFill>
                <a:srgbClr val="FFFFFF"/>
              </a:solidFill>
            </a:endParaRPr>
          </a:p>
        </p:txBody>
      </p:sp>
      <p:sp>
        <p:nvSpPr>
          <p:cNvPr id="6" name="Rectangle 5"/>
          <p:cNvSpPr txBox="1"/>
          <p:nvPr/>
        </p:nvSpPr>
        <p:spPr>
          <a:xfrm>
            <a:off x="395536" y="1052736"/>
            <a:ext cx="8280920" cy="4441729"/>
          </a:xfrm>
          <a:prstGeom prst="rect">
            <a:avLst/>
          </a:prstGeom>
          <a:noFill/>
        </p:spPr>
        <p:txBody>
          <a:bodyPr vert="horz" wrap="square"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4630" indent="-214630" defTabSz="685800" fontAlgn="auto">
              <a:spcBef>
                <a:spcPts val="750"/>
              </a:spcBef>
              <a:spcAft>
                <a:spcPts val="450"/>
              </a:spcAft>
              <a:defRPr/>
            </a:pPr>
            <a:r>
              <a:rPr kumimoji="0" lang="zh-CN" altLang="en-US" sz="2100" b="1" dirty="0">
                <a:solidFill>
                  <a:srgbClr val="C00000"/>
                </a:solidFill>
                <a:latin typeface="微软雅黑" panose="020B0503020204020204" charset="-122"/>
                <a:ea typeface="微软雅黑" panose="020B0503020204020204" charset="-122"/>
              </a:rPr>
              <a:t>光缆中部分传输能力</a:t>
            </a:r>
            <a:endParaRPr kumimoji="0" lang="en-US" altLang="zh-CN" sz="2100" b="1" kern="0" dirty="0">
              <a:solidFill>
                <a:srgbClr val="C00000"/>
              </a:solidFill>
              <a:latin typeface="微软雅黑" panose="020B0503020204020204" charset="-122"/>
              <a:ea typeface="微软雅黑" panose="020B0503020204020204" charset="-122"/>
            </a:endParaRPr>
          </a:p>
          <a:p>
            <a:pPr marL="557530" lvl="1" indent="-214630" defTabSz="685800" fontAlgn="auto">
              <a:spcBef>
                <a:spcPts val="375"/>
              </a:spcBef>
              <a:spcAft>
                <a:spcPts val="450"/>
              </a:spcAft>
              <a:defRPr/>
            </a:pPr>
            <a:r>
              <a:rPr kumimoji="0" lang="zh-CN" altLang="en-US" sz="2000" kern="0" dirty="0">
                <a:solidFill>
                  <a:srgbClr val="000000"/>
                </a:solidFill>
                <a:latin typeface="微软雅黑" panose="020B0503020204020204" charset="-122"/>
                <a:ea typeface="微软雅黑" panose="020B0503020204020204" charset="-122"/>
              </a:rPr>
              <a:t>条件</a:t>
            </a:r>
            <a:endParaRPr kumimoji="0" lang="en-US" altLang="zh-CN" sz="20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kern="0" dirty="0">
                <a:solidFill>
                  <a:srgbClr val="000000"/>
                </a:solidFill>
                <a:latin typeface="微软雅黑" panose="020B0503020204020204" charset="-122"/>
                <a:ea typeface="微软雅黑" panose="020B0503020204020204" charset="-122"/>
              </a:rPr>
              <a:t>合同约定客户可以使用一根光缆中的</a:t>
            </a:r>
            <a:r>
              <a:rPr kumimoji="0" lang="zh-CN" altLang="en-US" b="1" kern="0" dirty="0">
                <a:solidFill>
                  <a:srgbClr val="000000"/>
                </a:solidFill>
                <a:latin typeface="微软雅黑" panose="020B0503020204020204" charset="-122"/>
                <a:ea typeface="微软雅黑" panose="020B0503020204020204" charset="-122"/>
              </a:rPr>
              <a:t>总传输能力中确定的额度</a:t>
            </a:r>
            <a:r>
              <a:rPr kumimoji="0" lang="zh-CN" altLang="en-US" kern="0" dirty="0">
                <a:solidFill>
                  <a:srgbClr val="000000"/>
                </a:solidFill>
                <a:latin typeface="微软雅黑" panose="020B0503020204020204" charset="-122"/>
                <a:ea typeface="微软雅黑" panose="020B0503020204020204" charset="-122"/>
              </a:rPr>
              <a:t>（</a:t>
            </a:r>
            <a:r>
              <a:rPr kumimoji="0" lang="zh-CN" altLang="en-US" b="1" kern="0" dirty="0">
                <a:solidFill>
                  <a:srgbClr val="000000"/>
                </a:solidFill>
                <a:latin typeface="微软雅黑" panose="020B0503020204020204" charset="-122"/>
                <a:ea typeface="微软雅黑" panose="020B0503020204020204" charset="-122"/>
              </a:rPr>
              <a:t>并非几乎所有的传输能力</a:t>
            </a:r>
            <a:r>
              <a:rPr kumimoji="0" lang="zh-CN" altLang="en-US" kern="0" dirty="0">
                <a:solidFill>
                  <a:srgbClr val="000000"/>
                </a:solidFill>
                <a:latin typeface="微软雅黑" panose="020B0503020204020204" charset="-122"/>
                <a:ea typeface="微软雅黑" panose="020B0503020204020204" charset="-122"/>
              </a:rPr>
              <a:t>）</a:t>
            </a:r>
            <a:endParaRPr kumimoji="0" lang="en-GB" altLang="zh-CN"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kern="0" dirty="0">
                <a:solidFill>
                  <a:srgbClr val="000000"/>
                </a:solidFill>
                <a:latin typeface="微软雅黑" panose="020B0503020204020204" charset="-122"/>
                <a:ea typeface="微软雅黑" panose="020B0503020204020204" charset="-122"/>
              </a:rPr>
              <a:t>供应商决定数据的传输（即供应商启动光缆，决定使用哪部分光缆连接客户的电子设备及传输客户的数据）</a:t>
            </a:r>
            <a:endParaRPr kumimoji="0" lang="en-US" altLang="zh-CN" kern="0" dirty="0">
              <a:solidFill>
                <a:srgbClr val="000000"/>
              </a:solidFill>
              <a:latin typeface="微软雅黑" panose="020B0503020204020204" charset="-122"/>
              <a:ea typeface="微软雅黑" panose="020B0503020204020204" charset="-122"/>
            </a:endParaRPr>
          </a:p>
          <a:p>
            <a:pPr marL="557530" lvl="1" indent="-214630" defTabSz="685800" fontAlgn="auto">
              <a:spcBef>
                <a:spcPts val="375"/>
              </a:spcBef>
              <a:spcAft>
                <a:spcPts val="450"/>
              </a:spcAft>
              <a:defRPr/>
            </a:pPr>
            <a:r>
              <a:rPr kumimoji="0" lang="zh-CN" altLang="en-US" sz="2000" kern="0" dirty="0">
                <a:solidFill>
                  <a:srgbClr val="000000"/>
                </a:solidFill>
                <a:latin typeface="微软雅黑" panose="020B0503020204020204" charset="-122"/>
                <a:ea typeface="微软雅黑" panose="020B0503020204020204" charset="-122"/>
              </a:rPr>
              <a:t>判断：为不包含租赁，原因：</a:t>
            </a:r>
            <a:endParaRPr kumimoji="0" lang="en-US" altLang="zh-CN" sz="2000"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kern="0" dirty="0">
                <a:solidFill>
                  <a:srgbClr val="000000"/>
                </a:solidFill>
                <a:latin typeface="微软雅黑" panose="020B0503020204020204" charset="-122"/>
                <a:ea typeface="微软雅黑" panose="020B0503020204020204" charset="-122"/>
              </a:rPr>
              <a:t>已识别的资产：否，因为并非物理上可区分开</a:t>
            </a:r>
            <a:endParaRPr kumimoji="0" lang="en-US" altLang="zh-CN"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kern="0" dirty="0">
                <a:solidFill>
                  <a:srgbClr val="000000"/>
                </a:solidFill>
                <a:latin typeface="微软雅黑" panose="020B0503020204020204" charset="-122"/>
                <a:ea typeface="微软雅黑" panose="020B0503020204020204" charset="-122"/>
              </a:rPr>
              <a:t>几乎所经济利益：不适用</a:t>
            </a:r>
            <a:endParaRPr kumimoji="0" lang="en-US" altLang="zh-CN"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r>
              <a:rPr kumimoji="0" lang="zh-CN" altLang="en-US" kern="0" dirty="0">
                <a:solidFill>
                  <a:srgbClr val="000000"/>
                </a:solidFill>
                <a:latin typeface="微软雅黑" panose="020B0503020204020204" charset="-122"/>
                <a:ea typeface="微软雅黑" panose="020B0503020204020204" charset="-122"/>
              </a:rPr>
              <a:t>客户有权决定资产如何使用：不适用</a:t>
            </a:r>
            <a:endParaRPr kumimoji="0" lang="en-US" altLang="zh-CN" kern="0" dirty="0">
              <a:solidFill>
                <a:srgbClr val="000000"/>
              </a:solidFill>
              <a:latin typeface="微软雅黑" panose="020B0503020204020204" charset="-122"/>
              <a:ea typeface="微软雅黑" panose="020B0503020204020204" charset="-122"/>
            </a:endParaRPr>
          </a:p>
          <a:p>
            <a:pPr marL="900430" lvl="2" indent="-214630" defTabSz="685800" fontAlgn="auto">
              <a:spcBef>
                <a:spcPts val="375"/>
              </a:spcBef>
              <a:spcAft>
                <a:spcPts val="450"/>
              </a:spcAft>
              <a:defRPr/>
            </a:pPr>
            <a:endParaRPr kumimoji="0" lang="en-US" altLang="zh-CN" sz="1500" kern="0" dirty="0">
              <a:solidFill>
                <a:srgbClr val="000000"/>
              </a:solidFill>
              <a:latin typeface="微软雅黑" panose="020B0503020204020204" charset="-122"/>
              <a:ea typeface="微软雅黑" panose="020B0503020204020204" charset="-122"/>
            </a:endParaRPr>
          </a:p>
          <a:p>
            <a:pPr marL="214630" indent="-214630" defTabSz="685800" fontAlgn="auto">
              <a:spcBef>
                <a:spcPts val="750"/>
              </a:spcBef>
              <a:spcAft>
                <a:spcPts val="450"/>
              </a:spcAft>
              <a:defRPr/>
            </a:pPr>
            <a:r>
              <a:rPr kumimoji="0" lang="zh-CN" altLang="en-US" sz="2100" b="1" kern="0" dirty="0">
                <a:solidFill>
                  <a:srgbClr val="C00000"/>
                </a:solidFill>
                <a:latin typeface="微软雅黑" panose="020B0503020204020204" charset="-122"/>
                <a:ea typeface="微软雅黑" panose="020B0503020204020204" charset="-122"/>
              </a:rPr>
              <a:t>以上两光缆示例同样适用于云空间</a:t>
            </a:r>
            <a:endParaRPr kumimoji="0" lang="en-US" altLang="zh-CN" sz="2100" b="1" kern="0" dirty="0">
              <a:solidFill>
                <a:srgbClr val="C0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fade">
                                      <p:cBhvr>
                                        <p:cTn id="10" dur="500"/>
                                        <p:tgtEl>
                                          <p:spTgt spid="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fade">
                                      <p:cBhvr>
                                        <p:cTn id="13" dur="500"/>
                                        <p:tgtEl>
                                          <p:spTgt spid="6">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animEffect transition="in" filter="fade">
                                      <p:cBhvr>
                                        <p:cTn id="18" dur="500"/>
                                        <p:tgtEl>
                                          <p:spTgt spid="6">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Effect transition="in" filter="fade">
                                      <p:cBhvr>
                                        <p:cTn id="21" dur="500"/>
                                        <p:tgtEl>
                                          <p:spTgt spid="6">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6">
                                            <p:txEl>
                                              <p:pRg st="6" end="6"/>
                                            </p:txEl>
                                          </p:spTgt>
                                        </p:tgtEl>
                                        <p:attrNameLst>
                                          <p:attrName>style.visibility</p:attrName>
                                        </p:attrNameLst>
                                      </p:cBhvr>
                                      <p:to>
                                        <p:strVal val="visible"/>
                                      </p:to>
                                    </p:set>
                                    <p:animEffect transition="in" filter="fade">
                                      <p:cBhvr>
                                        <p:cTn id="24" dur="500"/>
                                        <p:tgtEl>
                                          <p:spTgt spid="6">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animEffect transition="in" filter="fade">
                                      <p:cBhvr>
                                        <p:cTn id="27" dur="500"/>
                                        <p:tgtEl>
                                          <p:spTgt spid="6">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9" end="9"/>
                                            </p:txEl>
                                          </p:spTgt>
                                        </p:tgtEl>
                                        <p:attrNameLst>
                                          <p:attrName>style.visibility</p:attrName>
                                        </p:attrNameLst>
                                      </p:cBhvr>
                                      <p:to>
                                        <p:strVal val="visible"/>
                                      </p:to>
                                    </p:set>
                                    <p:animEffect transition="in" filter="fade">
                                      <p:cBhvr>
                                        <p:cTn id="3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152400"/>
            <a:ext cx="7484095"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p>
        </p:txBody>
      </p:sp>
      <p:sp>
        <p:nvSpPr>
          <p:cNvPr id="4" name="灯片编号占位符 3"/>
          <p:cNvSpPr>
            <a:spLocks noGrp="1"/>
          </p:cNvSpPr>
          <p:nvPr>
            <p:ph type="sldNum" sz="quarter" idx="10"/>
          </p:nvPr>
        </p:nvSpPr>
        <p:spPr/>
        <p:txBody>
          <a:bodyPr/>
          <a:lstStyle/>
          <a:p>
            <a:pPr>
              <a:defRPr/>
            </a:pPr>
            <a:fld id="{1FB631E1-9E25-4EB2-88A6-52920BF9FF0C}" type="slidenum">
              <a:rPr lang="zh-CN" altLang="en-US" smtClean="0">
                <a:solidFill>
                  <a:srgbClr val="FFFFFF"/>
                </a:solidFill>
              </a:rPr>
              <a:t>23</a:t>
            </a:fld>
            <a:endParaRPr lang="en-GB" altLang="en-US">
              <a:solidFill>
                <a:srgbClr val="FFFFFF"/>
              </a:solidFill>
            </a:endParaRPr>
          </a:p>
        </p:txBody>
      </p:sp>
      <p:sp>
        <p:nvSpPr>
          <p:cNvPr id="5" name="内容占位符 4"/>
          <p:cNvSpPr>
            <a:spLocks noGrp="1"/>
          </p:cNvSpPr>
          <p:nvPr>
            <p:ph idx="1"/>
          </p:nvPr>
        </p:nvSpPr>
        <p:spPr>
          <a:xfrm>
            <a:off x="323528" y="908720"/>
            <a:ext cx="8287072" cy="5111080"/>
          </a:xfrm>
        </p:spPr>
        <p:txBody>
          <a:bodyPr/>
          <a:lstStyle/>
          <a:p>
            <a:pPr marL="214630" indent="-214630" eaLnBrk="1" fontAlgn="auto" hangingPunct="1">
              <a:lnSpc>
                <a:spcPct val="90000"/>
              </a:lnSpc>
              <a:spcBef>
                <a:spcPts val="750"/>
              </a:spcBef>
              <a:spcAft>
                <a:spcPts val="450"/>
              </a:spcAft>
              <a:buClrTx/>
              <a:buFont typeface="Arial" panose="020B0604020202020204" pitchFamily="34" charset="0"/>
              <a:buChar char="•"/>
            </a:pPr>
            <a:r>
              <a:rPr lang="zh-CN" altLang="en-US" sz="2100" b="1" dirty="0">
                <a:solidFill>
                  <a:srgbClr val="C00000"/>
                </a:solidFill>
                <a:latin typeface="微软雅黑" panose="020B0503020204020204" charset="-122"/>
                <a:ea typeface="微软雅黑" panose="020B0503020204020204" charset="-122"/>
              </a:rPr>
              <a:t>轨道车</a:t>
            </a:r>
            <a:endParaRPr lang="en-US" altLang="zh-CN" sz="2100" b="1" dirty="0">
              <a:solidFill>
                <a:srgbClr val="C00000"/>
              </a:solidFill>
              <a:latin typeface="微软雅黑" panose="020B0503020204020204" charset="-122"/>
              <a:ea typeface="微软雅黑" panose="020B0503020204020204" charset="-122"/>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合同条件</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合同约定客户对</a:t>
            </a:r>
            <a:r>
              <a:rPr lang="zh-CN" altLang="en-US" sz="2000" b="1" dirty="0">
                <a:solidFill>
                  <a:srgbClr val="000000"/>
                </a:solidFill>
                <a:latin typeface="微软雅黑" panose="020B0503020204020204" charset="-122"/>
                <a:ea typeface="微软雅黑" panose="020B0503020204020204" charset="-122"/>
                <a:cs typeface="+mn-cs"/>
              </a:rPr>
              <a:t>指定型号</a:t>
            </a:r>
            <a:r>
              <a:rPr lang="zh-CN" altLang="en-US" sz="2000" dirty="0">
                <a:solidFill>
                  <a:srgbClr val="000000"/>
                </a:solidFill>
                <a:latin typeface="微软雅黑" panose="020B0503020204020204" charset="-122"/>
                <a:ea typeface="微软雅黑" panose="020B0503020204020204" charset="-122"/>
                <a:cs typeface="+mn-cs"/>
              </a:rPr>
              <a:t>的</a:t>
            </a:r>
            <a:r>
              <a:rPr lang="en-US" altLang="zh-CN" sz="2000" dirty="0">
                <a:solidFill>
                  <a:srgbClr val="000000"/>
                </a:solidFill>
                <a:latin typeface="微软雅黑" panose="020B0503020204020204" charset="-122"/>
                <a:ea typeface="微软雅黑" panose="020B0503020204020204" charset="-122"/>
                <a:cs typeface="+mn-cs"/>
              </a:rPr>
              <a:t>10</a:t>
            </a:r>
            <a:r>
              <a:rPr lang="zh-CN" altLang="en-US" sz="2000" dirty="0">
                <a:solidFill>
                  <a:srgbClr val="000000"/>
                </a:solidFill>
                <a:latin typeface="微软雅黑" panose="020B0503020204020204" charset="-122"/>
                <a:ea typeface="微软雅黑" panose="020B0503020204020204" charset="-122"/>
                <a:cs typeface="+mn-cs"/>
              </a:rPr>
              <a:t>辆轨道车具有</a:t>
            </a:r>
            <a:r>
              <a:rPr lang="en-US" altLang="zh-CN" sz="2000" dirty="0">
                <a:solidFill>
                  <a:srgbClr val="000000"/>
                </a:solidFill>
                <a:latin typeface="微软雅黑" panose="020B0503020204020204" charset="-122"/>
                <a:ea typeface="微软雅黑" panose="020B0503020204020204" charset="-122"/>
                <a:cs typeface="+mn-cs"/>
              </a:rPr>
              <a:t>5</a:t>
            </a:r>
            <a:r>
              <a:rPr lang="zh-CN" altLang="en-US" sz="2000" dirty="0">
                <a:solidFill>
                  <a:srgbClr val="000000"/>
                </a:solidFill>
                <a:latin typeface="微软雅黑" panose="020B0503020204020204" charset="-122"/>
                <a:ea typeface="微软雅黑" panose="020B0503020204020204" charset="-122"/>
                <a:cs typeface="+mn-cs"/>
              </a:rPr>
              <a:t>年</a:t>
            </a:r>
            <a:r>
              <a:rPr lang="zh-CN" altLang="en-US" sz="2000" b="1" dirty="0">
                <a:solidFill>
                  <a:srgbClr val="000000"/>
                </a:solidFill>
                <a:latin typeface="微软雅黑" panose="020B0503020204020204" charset="-122"/>
                <a:ea typeface="微软雅黑" panose="020B0503020204020204" charset="-122"/>
                <a:cs typeface="+mn-cs"/>
              </a:rPr>
              <a:t>排他性</a:t>
            </a:r>
            <a:r>
              <a:rPr lang="zh-CN" altLang="en-US" sz="2000" dirty="0">
                <a:solidFill>
                  <a:srgbClr val="000000"/>
                </a:solidFill>
                <a:latin typeface="微软雅黑" panose="020B0503020204020204" charset="-122"/>
                <a:ea typeface="微软雅黑" panose="020B0503020204020204" charset="-122"/>
                <a:cs typeface="+mn-cs"/>
              </a:rPr>
              <a:t>使用权</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客户决定</a:t>
            </a:r>
            <a:r>
              <a:rPr lang="zh-CN" altLang="en-US" sz="2000" b="1" dirty="0">
                <a:solidFill>
                  <a:srgbClr val="000000"/>
                </a:solidFill>
                <a:latin typeface="微软雅黑" panose="020B0503020204020204" charset="-122"/>
                <a:ea typeface="微软雅黑" panose="020B0503020204020204" charset="-122"/>
                <a:cs typeface="+mn-cs"/>
              </a:rPr>
              <a:t>何时、在哪</a:t>
            </a:r>
            <a:r>
              <a:rPr lang="zh-CN" altLang="en-US" sz="2000" dirty="0">
                <a:solidFill>
                  <a:srgbClr val="000000"/>
                </a:solidFill>
                <a:latin typeface="微软雅黑" panose="020B0503020204020204" charset="-122"/>
                <a:ea typeface="微软雅黑" panose="020B0503020204020204" charset="-122"/>
                <a:cs typeface="+mn-cs"/>
              </a:rPr>
              <a:t>使用轨道车运输</a:t>
            </a:r>
            <a:r>
              <a:rPr lang="zh-CN" altLang="en-US" sz="2000" b="1" dirty="0">
                <a:solidFill>
                  <a:srgbClr val="000000"/>
                </a:solidFill>
                <a:latin typeface="微软雅黑" panose="020B0503020204020204" charset="-122"/>
                <a:ea typeface="微软雅黑" panose="020B0503020204020204" charset="-122"/>
                <a:cs typeface="+mn-cs"/>
              </a:rPr>
              <a:t>什么商品</a:t>
            </a:r>
            <a:r>
              <a:rPr lang="zh-CN" altLang="en-US" sz="2000" dirty="0">
                <a:solidFill>
                  <a:srgbClr val="000000"/>
                </a:solidFill>
                <a:latin typeface="微软雅黑" panose="020B0503020204020204" charset="-122"/>
                <a:ea typeface="微软雅黑" panose="020B0503020204020204" charset="-122"/>
                <a:cs typeface="+mn-cs"/>
              </a:rPr>
              <a:t>（除了不允许客户运输的特殊货物（如炸药））</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仅在维护或修理具体车辆时，供应商需要替换相同类型同等车辆</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判断：为包含租赁，原因：</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已识别的资产：是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几乎所经济利益：是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客户有权决定资产如何使用：是</a:t>
            </a:r>
            <a:endParaRPr lang="en-US" altLang="zh-CN" sz="2000" dirty="0">
              <a:solidFill>
                <a:srgbClr val="000000"/>
              </a:solidFill>
              <a:latin typeface="微软雅黑" panose="020B0503020204020204" charset="-122"/>
              <a:ea typeface="微软雅黑" panose="020B0503020204020204" charset="-122"/>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500"/>
                                        <p:tgtEl>
                                          <p:spTgt spid="5">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animEffect transition="in" filter="fade">
                                      <p:cBhvr>
                                        <p:cTn id="33"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908720"/>
            <a:ext cx="8329960" cy="4434463"/>
          </a:xfrm>
        </p:spPr>
        <p:txBody>
          <a:bodyPr/>
          <a:lstStyle/>
          <a:p>
            <a:pPr marL="214630" indent="-214630" eaLnBrk="1" fontAlgn="auto" hangingPunct="1">
              <a:lnSpc>
                <a:spcPct val="90000"/>
              </a:lnSpc>
              <a:spcBef>
                <a:spcPts val="750"/>
              </a:spcBef>
              <a:spcAft>
                <a:spcPts val="450"/>
              </a:spcAft>
              <a:buClrTx/>
              <a:buFont typeface="Arial" panose="020B0604020202020204" pitchFamily="34" charset="0"/>
              <a:buChar char="•"/>
            </a:pPr>
            <a:r>
              <a:rPr lang="zh-CN" altLang="en-US" sz="2100" b="1" dirty="0">
                <a:solidFill>
                  <a:srgbClr val="C00000"/>
                </a:solidFill>
                <a:latin typeface="微软雅黑" panose="020B0503020204020204" charset="-122"/>
                <a:ea typeface="微软雅黑" panose="020B0503020204020204" charset="-122"/>
              </a:rPr>
              <a:t>候机楼特许权空间：移动咖啡车</a:t>
            </a:r>
            <a:endParaRPr lang="en-US" altLang="zh-CN" sz="2100" b="1" dirty="0">
              <a:solidFill>
                <a:srgbClr val="C00000"/>
              </a:solidFill>
              <a:latin typeface="微软雅黑" panose="020B0503020204020204" charset="-122"/>
              <a:ea typeface="微软雅黑" panose="020B0503020204020204" charset="-122"/>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合同条件</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咖啡公司和机场经营者签订了三年期使用空地出售商品的合同</a:t>
            </a:r>
            <a:endParaRPr lang="en-GB"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合同规定了空地的面积以及该空地必须处于机场</a:t>
            </a:r>
            <a:r>
              <a:rPr lang="zh-CN" altLang="en-US" sz="2000" b="1" dirty="0">
                <a:solidFill>
                  <a:srgbClr val="000000"/>
                </a:solidFill>
                <a:latin typeface="微软雅黑" panose="020B0503020204020204" charset="-122"/>
                <a:ea typeface="微软雅黑" panose="020B0503020204020204" charset="-122"/>
                <a:cs typeface="+mn-cs"/>
              </a:rPr>
              <a:t>若干登机区域</a:t>
            </a:r>
            <a:r>
              <a:rPr lang="zh-CN" altLang="en-US" sz="2000" dirty="0">
                <a:solidFill>
                  <a:srgbClr val="000000"/>
                </a:solidFill>
                <a:latin typeface="微软雅黑" panose="020B0503020204020204" charset="-122"/>
                <a:ea typeface="微软雅黑" panose="020B0503020204020204" charset="-122"/>
                <a:cs typeface="+mn-cs"/>
              </a:rPr>
              <a:t>之一</a:t>
            </a:r>
            <a:r>
              <a:rPr lang="en-GB" altLang="zh-CN" sz="2000" dirty="0">
                <a:solidFill>
                  <a:srgbClr val="000000"/>
                </a:solidFill>
                <a:latin typeface="微软雅黑" panose="020B0503020204020204" charset="-122"/>
                <a:ea typeface="微软雅黑" panose="020B0503020204020204" charset="-122"/>
                <a:cs typeface="+mn-cs"/>
              </a:rPr>
              <a:t> </a:t>
            </a: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b="1" dirty="0">
                <a:solidFill>
                  <a:srgbClr val="000000"/>
                </a:solidFill>
                <a:latin typeface="微软雅黑" panose="020B0503020204020204" charset="-122"/>
                <a:ea typeface="微软雅黑" panose="020B0503020204020204" charset="-122"/>
                <a:cs typeface="+mn-cs"/>
              </a:rPr>
              <a:t>机场经营者可以随时变更出售摊位所处的位置</a:t>
            </a:r>
            <a:r>
              <a:rPr lang="zh-CN" altLang="en-US" sz="2000" dirty="0">
                <a:solidFill>
                  <a:srgbClr val="000000"/>
                </a:solidFill>
                <a:latin typeface="微软雅黑" panose="020B0503020204020204" charset="-122"/>
                <a:ea typeface="微软雅黑" panose="020B0503020204020204" charset="-122"/>
                <a:cs typeface="+mn-cs"/>
              </a:rPr>
              <a:t>；机场经营者为此承担的</a:t>
            </a:r>
            <a:r>
              <a:rPr lang="zh-CN" altLang="en-US" sz="2000" b="1" dirty="0">
                <a:solidFill>
                  <a:srgbClr val="000000"/>
                </a:solidFill>
                <a:latin typeface="微软雅黑" panose="020B0503020204020204" charset="-122"/>
                <a:ea typeface="微软雅黑" panose="020B0503020204020204" charset="-122"/>
                <a:cs typeface="+mn-cs"/>
              </a:rPr>
              <a:t>成本很低</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判断：不包含租赁，原因：</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已识别的资产：不是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几乎所经济利益：不适用</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客户有权决定资产如何使用：不适用</a:t>
            </a:r>
            <a:endParaRPr lang="en-US" altLang="zh-CN" sz="2000" dirty="0">
              <a:solidFill>
                <a:srgbClr val="000000"/>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251520" y="127931"/>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24</a:t>
            </a:fld>
            <a:endParaRPr lang="en-GB" altLang="en-US">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500"/>
                                        <p:tgtEl>
                                          <p:spTgt spid="2">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500"/>
                                        <p:tgtEl>
                                          <p:spTgt spid="2">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500"/>
                                        <p:tgtEl>
                                          <p:spTgt spid="2">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fade">
                                      <p:cBhvr>
                                        <p:cTn id="33"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4" y="980728"/>
            <a:ext cx="8638313" cy="5267672"/>
          </a:xfrm>
        </p:spPr>
        <p:txBody>
          <a:bodyPr/>
          <a:lstStyle/>
          <a:p>
            <a:pPr marL="214630" indent="-214630" eaLnBrk="1" fontAlgn="auto" hangingPunct="1">
              <a:lnSpc>
                <a:spcPct val="90000"/>
              </a:lnSpc>
              <a:spcBef>
                <a:spcPts val="750"/>
              </a:spcBef>
              <a:spcAft>
                <a:spcPts val="450"/>
              </a:spcAft>
              <a:buClrTx/>
              <a:buFont typeface="Arial" panose="020B0604020202020204" pitchFamily="34" charset="0"/>
              <a:buChar char="•"/>
            </a:pPr>
            <a:r>
              <a:rPr lang="zh-CN" altLang="en-US" sz="2100" b="1" dirty="0">
                <a:solidFill>
                  <a:srgbClr val="C00000"/>
                </a:solidFill>
                <a:latin typeface="微软雅黑" panose="020B0503020204020204" charset="-122"/>
                <a:ea typeface="微软雅黑" panose="020B0503020204020204" charset="-122"/>
              </a:rPr>
              <a:t>零售用房</a:t>
            </a:r>
            <a:endParaRPr lang="en-US" altLang="zh-CN" sz="2100" b="1" dirty="0">
              <a:solidFill>
                <a:srgbClr val="C00000"/>
              </a:solidFill>
              <a:latin typeface="微软雅黑" panose="020B0503020204020204" charset="-122"/>
              <a:ea typeface="微软雅黑" panose="020B0503020204020204" charset="-122"/>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合同条件</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合同授予对</a:t>
            </a:r>
            <a:r>
              <a:rPr lang="zh-CN" altLang="en-US" sz="2000" b="1" dirty="0">
                <a:solidFill>
                  <a:srgbClr val="000000"/>
                </a:solidFill>
                <a:latin typeface="微软雅黑" panose="020B0503020204020204" charset="-122"/>
                <a:ea typeface="微软雅黑" panose="020B0503020204020204" charset="-122"/>
                <a:cs typeface="+mn-cs"/>
              </a:rPr>
              <a:t>确定零售单元</a:t>
            </a:r>
            <a:r>
              <a:rPr lang="zh-CN" altLang="en-US" sz="2000" dirty="0">
                <a:solidFill>
                  <a:srgbClr val="000000"/>
                </a:solidFill>
                <a:latin typeface="微软雅黑" panose="020B0503020204020204" charset="-122"/>
                <a:ea typeface="微软雅黑" panose="020B0503020204020204" charset="-122"/>
                <a:cs typeface="+mn-cs"/>
              </a:rPr>
              <a:t>的五年的</a:t>
            </a:r>
            <a:r>
              <a:rPr lang="zh-CN" altLang="en-US" sz="2000" b="1" dirty="0">
                <a:solidFill>
                  <a:srgbClr val="000000"/>
                </a:solidFill>
                <a:latin typeface="微软雅黑" panose="020B0503020204020204" charset="-122"/>
                <a:ea typeface="微软雅黑" panose="020B0503020204020204" charset="-122"/>
                <a:cs typeface="+mn-cs"/>
              </a:rPr>
              <a:t>排他使用权</a:t>
            </a:r>
            <a:endParaRPr lang="en-GB" altLang="zh-CN" sz="2000" b="1"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存在若干类似的单元，供应商可以要求客户挪到其他单元，供应商仅在新的租客支付一定费用时才会从挪动该零售单元中获取利益；</a:t>
            </a:r>
            <a:r>
              <a:rPr lang="zh-CN" altLang="en-US" sz="2000" b="1" dirty="0">
                <a:solidFill>
                  <a:srgbClr val="000000"/>
                </a:solidFill>
                <a:latin typeface="微软雅黑" panose="020B0503020204020204" charset="-122"/>
                <a:ea typeface="微软雅黑" panose="020B0503020204020204" charset="-122"/>
                <a:cs typeface="+mn-cs"/>
              </a:rPr>
              <a:t>有出现这种情况的可能性，但是不太可能</a:t>
            </a:r>
            <a:endParaRPr lang="en-GB" altLang="zh-CN" sz="2000" b="1"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客户会为装修店面花费高额支出</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付款安排：固定租金 </a:t>
            </a:r>
            <a:r>
              <a:rPr lang="en-US" altLang="zh-CN" sz="2000" dirty="0">
                <a:solidFill>
                  <a:srgbClr val="000000"/>
                </a:solidFill>
                <a:latin typeface="微软雅黑" panose="020B0503020204020204" charset="-122"/>
                <a:ea typeface="微软雅黑" panose="020B0503020204020204" charset="-122"/>
                <a:cs typeface="+mn-cs"/>
              </a:rPr>
              <a:t>+ </a:t>
            </a:r>
            <a:r>
              <a:rPr lang="zh-CN" altLang="en-US" sz="2000" dirty="0">
                <a:solidFill>
                  <a:srgbClr val="000000"/>
                </a:solidFill>
                <a:latin typeface="微软雅黑" panose="020B0503020204020204" charset="-122"/>
                <a:ea typeface="微软雅黑" panose="020B0503020204020204" charset="-122"/>
                <a:cs typeface="+mn-cs"/>
              </a:rPr>
              <a:t>销售收入的一定比例提成</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判断：为包含租赁，原因：</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已识别的资产：是，因为置换权不具实质性</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几乎所经济利益：是</a:t>
            </a:r>
            <a:endParaRPr lang="en-US" altLang="zh-CN" sz="2000" dirty="0">
              <a:solidFill>
                <a:srgbClr val="000000"/>
              </a:solidFill>
              <a:latin typeface="微软雅黑" panose="020B0503020204020204" charset="-122"/>
              <a:ea typeface="微软雅黑" panose="020B0503020204020204" charset="-122"/>
              <a:cs typeface="+mn-cs"/>
            </a:endParaRPr>
          </a:p>
          <a:p>
            <a:pPr marL="900430" lvl="2" indent="-214630" eaLnBrk="1" fontAlgn="auto" hangingPunct="1">
              <a:lnSpc>
                <a:spcPct val="90000"/>
              </a:lnSpc>
              <a:spcBef>
                <a:spcPts val="375"/>
              </a:spcBef>
              <a:spcAft>
                <a:spcPts val="450"/>
              </a:spcAft>
              <a:buClrTx/>
              <a:buFont typeface="Arial" panose="020B0604020202020204" pitchFamily="34" charset="0"/>
              <a:buChar char="•"/>
            </a:pPr>
            <a:r>
              <a:rPr lang="zh-CN" altLang="en-US" sz="2000" dirty="0">
                <a:solidFill>
                  <a:srgbClr val="000000"/>
                </a:solidFill>
                <a:latin typeface="微软雅黑" panose="020B0503020204020204" charset="-122"/>
                <a:ea typeface="微软雅黑" panose="020B0503020204020204" charset="-122"/>
                <a:cs typeface="+mn-cs"/>
              </a:rPr>
              <a:t>客户有权决定资产如何使用：是</a:t>
            </a:r>
            <a:endParaRPr lang="en-US" altLang="zh-CN" sz="2000" dirty="0">
              <a:solidFill>
                <a:srgbClr val="000000"/>
              </a:solidFill>
              <a:latin typeface="微软雅黑" panose="020B0503020204020204" charset="-122"/>
              <a:ea typeface="微软雅黑" panose="020B0503020204020204" charset="-122"/>
              <a:cs typeface="+mn-cs"/>
            </a:endParaRPr>
          </a:p>
          <a:p>
            <a:pPr marL="557530" lvl="1" indent="-214630" eaLnBrk="1" fontAlgn="auto" hangingPunct="1">
              <a:lnSpc>
                <a:spcPct val="90000"/>
              </a:lnSpc>
              <a:spcBef>
                <a:spcPts val="375"/>
              </a:spcBef>
              <a:spcAft>
                <a:spcPts val="450"/>
              </a:spcAft>
              <a:buClrTx/>
              <a:buFont typeface="Arial" panose="020B0604020202020204" pitchFamily="34" charset="0"/>
              <a:buChar char="•"/>
            </a:pPr>
            <a:r>
              <a:rPr lang="zh-CN" altLang="en-US" sz="1800" b="1" dirty="0">
                <a:solidFill>
                  <a:srgbClr val="C00000"/>
                </a:solidFill>
                <a:latin typeface="微软雅黑" panose="020B0503020204020204" charset="-122"/>
                <a:ea typeface="微软雅黑" panose="020B0503020204020204" charset="-122"/>
                <a:cs typeface="+mn-cs"/>
              </a:rPr>
              <a:t>租金全按销售收入一定比例提成会改变租赁与否的判断吗？</a:t>
            </a:r>
            <a:endParaRPr lang="en-US" altLang="zh-CN" sz="1800" b="1" dirty="0">
              <a:solidFill>
                <a:srgbClr val="C00000"/>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342016" y="152400"/>
            <a:ext cx="7551002" cy="594122"/>
          </a:xfrm>
        </p:spPr>
        <p:txBody>
          <a:bodyPr>
            <a:normAutofit/>
          </a:bodyPr>
          <a:lstStyle/>
          <a:p>
            <a:r>
              <a:rPr lang="zh-CN" altLang="en-US" sz="2500" b="1" dirty="0">
                <a:solidFill>
                  <a:srgbClr val="0000FF"/>
                </a:solidFill>
                <a:latin typeface="隶书" panose="02010509060101010101" pitchFamily="49" charset="-122"/>
                <a:ea typeface="隶书" panose="02010509060101010101" pitchFamily="49" charset="-122"/>
                <a:cs typeface="+mn-cs"/>
              </a:rPr>
              <a:t>确定是否租赁：示例</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25</a:t>
            </a:fld>
            <a:endParaRPr lang="en-GB" altLang="en-US">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500"/>
                                        <p:tgtEl>
                                          <p:spTgt spid="2">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500"/>
                                        <p:tgtEl>
                                          <p:spTgt spid="2">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fade">
                                      <p:cBhvr>
                                        <p:cTn id="33" dur="500"/>
                                        <p:tgtEl>
                                          <p:spTgt spid="2">
                                            <p:txEl>
                                              <p:pRg st="8" end="8"/>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9" end="9"/>
                                            </p:txEl>
                                          </p:spTgt>
                                        </p:tgtEl>
                                        <p:attrNameLst>
                                          <p:attrName>style.visibility</p:attrName>
                                        </p:attrNameLst>
                                      </p:cBhvr>
                                      <p:to>
                                        <p:strVal val="visible"/>
                                      </p:to>
                                    </p:set>
                                    <p:animEffect transition="in" filter="fade">
                                      <p:cBhvr>
                                        <p:cTn id="36" dur="500"/>
                                        <p:tgtEl>
                                          <p:spTgt spid="2">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animEffect transition="in" filter="fade">
                                      <p:cBhvr>
                                        <p:cTn id="41"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1052737"/>
            <a:ext cx="8329960" cy="4278416"/>
          </a:xfrm>
        </p:spPr>
        <p:txBody>
          <a:bodyPr/>
          <a:lstStyle/>
          <a:p>
            <a:pPr marL="214630" indent="-214630" eaLnBrk="1" fontAlgn="auto" hangingPunct="1">
              <a:spcBef>
                <a:spcPts val="450"/>
              </a:spcBef>
              <a:spcAft>
                <a:spcPts val="450"/>
              </a:spcAft>
              <a:buClrTx/>
              <a:buFont typeface="Arial" panose="020B0604020202020204" pitchFamily="34" charset="0"/>
              <a:buChar char="•"/>
            </a:pPr>
            <a:r>
              <a:rPr lang="zh-CN" altLang="en-US" sz="2100" b="1" kern="1200" dirty="0">
                <a:solidFill>
                  <a:schemeClr val="tx1">
                    <a:lumMod val="75000"/>
                  </a:schemeClr>
                </a:solidFill>
                <a:latin typeface="微软雅黑" panose="020B0503020204020204" charset="-122"/>
                <a:ea typeface="微软雅黑" panose="020B0503020204020204" charset="-122"/>
              </a:rPr>
              <a:t>承租方：根据本准则分摊</a:t>
            </a:r>
            <a:endParaRPr lang="en-US" altLang="zh-CN" sz="2100" b="1" kern="1200" dirty="0">
              <a:solidFill>
                <a:schemeClr val="tx1">
                  <a:lumMod val="75000"/>
                </a:schemeClr>
              </a:solidFill>
              <a:latin typeface="微软雅黑" panose="020B0503020204020204" charset="-122"/>
              <a:ea typeface="微软雅黑" panose="020B0503020204020204" charset="-122"/>
            </a:endParaRPr>
          </a:p>
          <a:p>
            <a:pPr marL="557530" lvl="1" indent="-214630" eaLnBrk="1" fontAlgn="auto" hangingPunct="1">
              <a:spcBef>
                <a:spcPts val="450"/>
              </a:spcBef>
              <a:spcAft>
                <a:spcPts val="450"/>
              </a:spcAft>
              <a:buClrTx/>
              <a:buFont typeface="Arial" panose="020B0604020202020204" pitchFamily="34" charset="0"/>
              <a:buChar char="•"/>
            </a:pPr>
            <a:r>
              <a:rPr lang="zh-CN" altLang="en-US" sz="1800" b="1" kern="1200" dirty="0">
                <a:solidFill>
                  <a:schemeClr val="tx1">
                    <a:lumMod val="75000"/>
                  </a:schemeClr>
                </a:solidFill>
                <a:latin typeface="微软雅黑" panose="020B0503020204020204" charset="-122"/>
                <a:ea typeface="微软雅黑" panose="020B0503020204020204" charset="-122"/>
                <a:cs typeface="+mn-cs"/>
              </a:rPr>
              <a:t>根据相对独立价格，尽可能使用可观测的价格</a:t>
            </a:r>
            <a:endParaRPr lang="en-US" altLang="zh-CN" sz="1800" b="1" kern="1200" dirty="0">
              <a:solidFill>
                <a:schemeClr val="tx1">
                  <a:lumMod val="75000"/>
                </a:schemeClr>
              </a:solidFill>
              <a:latin typeface="微软雅黑" panose="020B0503020204020204" charset="-122"/>
              <a:ea typeface="微软雅黑" panose="020B0503020204020204" charset="-122"/>
              <a:cs typeface="+mn-cs"/>
            </a:endParaRPr>
          </a:p>
          <a:p>
            <a:pPr marL="557530" lvl="1" indent="-214630" eaLnBrk="1" fontAlgn="auto" hangingPunct="1">
              <a:spcBef>
                <a:spcPts val="450"/>
              </a:spcBef>
              <a:spcAft>
                <a:spcPts val="450"/>
              </a:spcAft>
              <a:buClrTx/>
              <a:buFont typeface="Arial" panose="020B0604020202020204" pitchFamily="34" charset="0"/>
              <a:buChar char="•"/>
            </a:pPr>
            <a:r>
              <a:rPr lang="zh-CN" altLang="en-US" sz="1800" b="1" kern="1200" dirty="0">
                <a:solidFill>
                  <a:schemeClr val="tx1">
                    <a:lumMod val="75000"/>
                  </a:schemeClr>
                </a:solidFill>
                <a:latin typeface="微软雅黑" panose="020B0503020204020204" charset="-122"/>
                <a:ea typeface="微软雅黑" panose="020B0503020204020204" charset="-122"/>
                <a:cs typeface="+mn-cs"/>
              </a:rPr>
              <a:t>允许估计</a:t>
            </a:r>
            <a:endParaRPr lang="en-US" altLang="zh-CN" sz="1800" b="1" kern="1200" dirty="0">
              <a:solidFill>
                <a:schemeClr val="tx1">
                  <a:lumMod val="75000"/>
                </a:schemeClr>
              </a:solidFill>
              <a:latin typeface="微软雅黑" panose="020B0503020204020204" charset="-122"/>
              <a:ea typeface="微软雅黑" panose="020B0503020204020204" charset="-122"/>
              <a:cs typeface="+mn-cs"/>
            </a:endParaRPr>
          </a:p>
          <a:p>
            <a:pPr marL="557530" lvl="1" indent="-214630" eaLnBrk="1" fontAlgn="auto" hangingPunct="1">
              <a:spcBef>
                <a:spcPts val="450"/>
              </a:spcBef>
              <a:spcAft>
                <a:spcPts val="450"/>
              </a:spcAft>
              <a:buClrTx/>
              <a:buFont typeface="Arial" panose="020B0604020202020204" pitchFamily="34" charset="0"/>
              <a:buChar char="•"/>
            </a:pPr>
            <a:r>
              <a:rPr lang="zh-CN" altLang="en-US" sz="1800" b="1" kern="1200" dirty="0">
                <a:solidFill>
                  <a:schemeClr val="tx1">
                    <a:lumMod val="75000"/>
                  </a:schemeClr>
                </a:solidFill>
                <a:latin typeface="微软雅黑" panose="020B0503020204020204" charset="-122"/>
                <a:ea typeface="微软雅黑" panose="020B0503020204020204" charset="-122"/>
                <a:cs typeface="+mn-cs"/>
              </a:rPr>
              <a:t>也可将租赁和相关的非租赁部分合并为租赁一个部分来核算</a:t>
            </a:r>
            <a:endParaRPr lang="en-US" altLang="zh-CN" sz="1800" b="1" kern="1200" dirty="0">
              <a:solidFill>
                <a:schemeClr val="tx1">
                  <a:lumMod val="75000"/>
                </a:schemeClr>
              </a:solidFill>
              <a:latin typeface="微软雅黑" panose="020B0503020204020204" charset="-122"/>
              <a:ea typeface="微软雅黑" panose="020B0503020204020204" charset="-122"/>
              <a:cs typeface="+mn-cs"/>
            </a:endParaRPr>
          </a:p>
          <a:p>
            <a:pPr marL="214630" indent="-214630" eaLnBrk="1" fontAlgn="auto" hangingPunct="1">
              <a:spcBef>
                <a:spcPts val="450"/>
              </a:spcBef>
              <a:spcAft>
                <a:spcPts val="450"/>
              </a:spcAft>
              <a:buClrTx/>
              <a:buFont typeface="Arial" panose="020B0604020202020204" pitchFamily="34" charset="0"/>
              <a:buChar char="•"/>
            </a:pPr>
            <a:r>
              <a:rPr lang="zh-CN" altLang="en-US" sz="2100" b="1" kern="1200" dirty="0">
                <a:solidFill>
                  <a:schemeClr val="tx1">
                    <a:lumMod val="75000"/>
                  </a:schemeClr>
                </a:solidFill>
                <a:latin typeface="微软雅黑" panose="020B0503020204020204" charset="-122"/>
                <a:ea typeface="微软雅黑" panose="020B0503020204020204" charset="-122"/>
              </a:rPr>
              <a:t>出租方：根据新收入准则</a:t>
            </a:r>
            <a:endParaRPr lang="en-US" altLang="zh-CN" sz="2100" b="1" kern="1200" dirty="0">
              <a:solidFill>
                <a:schemeClr val="tx1">
                  <a:lumMod val="75000"/>
                </a:schemeClr>
              </a:solidFill>
              <a:latin typeface="微软雅黑" panose="020B0503020204020204" charset="-122"/>
              <a:ea typeface="微软雅黑" panose="020B0503020204020204" charset="-122"/>
            </a:endParaRPr>
          </a:p>
          <a:p>
            <a:pPr marL="0" indent="0" eaLnBrk="1" fontAlgn="auto" hangingPunct="1">
              <a:spcBef>
                <a:spcPts val="0"/>
              </a:spcBef>
              <a:spcAft>
                <a:spcPts val="0"/>
              </a:spcAft>
              <a:buClrTx/>
              <a:buNone/>
            </a:pPr>
            <a:endParaRPr lang="en-US" altLang="zh-CN" sz="1350" b="1" kern="1200" dirty="0">
              <a:solidFill>
                <a:prstClr val="black"/>
              </a:solidFill>
              <a:latin typeface="微软雅黑" panose="020B0503020204020204" charset="-122"/>
              <a:ea typeface="微软雅黑" panose="020B0503020204020204" charset="-122"/>
            </a:endParaRPr>
          </a:p>
        </p:txBody>
      </p:sp>
      <p:sp>
        <p:nvSpPr>
          <p:cNvPr id="12291" name="Title 2"/>
          <p:cNvSpPr>
            <a:spLocks noGrp="1"/>
          </p:cNvSpPr>
          <p:nvPr>
            <p:ph type="title"/>
          </p:nvPr>
        </p:nvSpPr>
        <p:spPr>
          <a:xfrm>
            <a:off x="326175" y="188640"/>
            <a:ext cx="7218948" cy="594122"/>
          </a:xfrm>
        </p:spPr>
        <p:txBody>
          <a:bodyPr>
            <a:normAutofit fontScale="90000"/>
          </a:bodyPr>
          <a:lstStyle/>
          <a:p>
            <a:r>
              <a:rPr lang="zh-CN" altLang="en-US" sz="2500" b="1" dirty="0">
                <a:solidFill>
                  <a:srgbClr val="0000FF"/>
                </a:solidFill>
                <a:latin typeface="隶书" panose="02010509060101010101" pitchFamily="49" charset="-122"/>
                <a:ea typeface="隶书" panose="02010509060101010101" pitchFamily="49" charset="-122"/>
                <a:cs typeface="+mn-cs"/>
              </a:rPr>
              <a:t>包含租赁和服务的合同：将对价在租赁和服务间分摊</a:t>
            </a:r>
            <a:endParaRPr lang="en-GB" altLang="en-US" sz="25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26</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4" y="1784263"/>
            <a:ext cx="8710321" cy="4669073"/>
          </a:xfrm>
        </p:spPr>
        <p:txBody>
          <a:bodyPr/>
          <a:lstStyle/>
          <a:p>
            <a:pPr marL="214630" indent="-214630" eaLnBrk="1" fontAlgn="auto" hangingPunct="1">
              <a:spcBef>
                <a:spcPts val="450"/>
              </a:spcBef>
              <a:spcAft>
                <a:spcPts val="450"/>
              </a:spcAft>
              <a:buClrTx/>
              <a:buFont typeface="Arial" panose="020B0604020202020204" pitchFamily="34" charset="0"/>
              <a:buChar char="•"/>
            </a:pPr>
            <a:r>
              <a:rPr lang="zh-CN" altLang="en-US" sz="2100" b="1" kern="1200" dirty="0">
                <a:solidFill>
                  <a:schemeClr val="tx1">
                    <a:lumMod val="75000"/>
                  </a:schemeClr>
                </a:solidFill>
                <a:latin typeface="微软雅黑" panose="020B0503020204020204" charset="-122"/>
                <a:ea typeface="微软雅黑" panose="020B0503020204020204" charset="-122"/>
              </a:rPr>
              <a:t>租赁负债</a:t>
            </a:r>
            <a:endParaRPr lang="en-US" altLang="zh-CN" sz="2100" b="1" kern="1200" dirty="0">
              <a:solidFill>
                <a:schemeClr val="tx1">
                  <a:lumMod val="75000"/>
                </a:schemeClr>
              </a:solidFill>
              <a:latin typeface="微软雅黑" panose="020B0503020204020204" charset="-122"/>
              <a:ea typeface="微软雅黑" panose="020B0503020204020204" charset="-122"/>
            </a:endParaRPr>
          </a:p>
          <a:p>
            <a:pPr marL="557530" lvl="1"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初始计量</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900430" lvl="2"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租期</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900430" lvl="2"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变动租金</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900430" lvl="2"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实际为固定付款额</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900430" lvl="2"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折现率</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557530" lvl="1"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cs typeface="+mn-cs"/>
              </a:rPr>
              <a:t>后续计量</a:t>
            </a:r>
            <a:endParaRPr lang="en-US" altLang="zh-CN" sz="2000" kern="1200" dirty="0">
              <a:solidFill>
                <a:schemeClr val="tx1">
                  <a:lumMod val="75000"/>
                </a:schemeClr>
              </a:solidFill>
              <a:latin typeface="微软雅黑" panose="020B0503020204020204" charset="-122"/>
              <a:ea typeface="微软雅黑" panose="020B0503020204020204" charset="-122"/>
              <a:cs typeface="+mn-cs"/>
            </a:endParaRPr>
          </a:p>
          <a:p>
            <a:pPr marL="214630" indent="-214630" eaLnBrk="1" fontAlgn="auto" hangingPunct="1">
              <a:spcBef>
                <a:spcPts val="450"/>
              </a:spcBef>
              <a:spcAft>
                <a:spcPts val="450"/>
              </a:spcAft>
              <a:buClrTx/>
              <a:buFont typeface="Arial" panose="020B0604020202020204" pitchFamily="34" charset="0"/>
              <a:buChar char="•"/>
            </a:pPr>
            <a:r>
              <a:rPr lang="zh-CN" altLang="en-US" sz="2100" b="1" kern="1200" dirty="0">
                <a:solidFill>
                  <a:schemeClr val="tx1">
                    <a:lumMod val="75000"/>
                  </a:schemeClr>
                </a:solidFill>
                <a:latin typeface="微软雅黑" panose="020B0503020204020204" charset="-122"/>
                <a:ea typeface="微软雅黑" panose="020B0503020204020204" charset="-122"/>
              </a:rPr>
              <a:t>租赁资产</a:t>
            </a:r>
          </a:p>
          <a:p>
            <a:pPr marL="557530" lvl="1"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rPr>
              <a:t>初始确认时：是租赁负债计量的间接后果</a:t>
            </a:r>
          </a:p>
          <a:p>
            <a:pPr marL="557530" lvl="1" indent="-214630" eaLnBrk="1" fontAlgn="auto" hangingPunct="1">
              <a:spcBef>
                <a:spcPts val="450"/>
              </a:spcBef>
              <a:spcAft>
                <a:spcPts val="450"/>
              </a:spcAft>
              <a:buClrTx/>
              <a:buFont typeface="Arial" panose="020B0604020202020204" pitchFamily="34" charset="0"/>
              <a:buChar char="•"/>
            </a:pPr>
            <a:r>
              <a:rPr lang="zh-CN" altLang="en-US" sz="2000" kern="1200" dirty="0">
                <a:solidFill>
                  <a:schemeClr val="tx1">
                    <a:lumMod val="75000"/>
                  </a:schemeClr>
                </a:solidFill>
                <a:latin typeface="微软雅黑" panose="020B0503020204020204" charset="-122"/>
                <a:ea typeface="微软雅黑" panose="020B0503020204020204" charset="-122"/>
              </a:rPr>
              <a:t>后续计量：基本独立于租赁负债的计量</a:t>
            </a:r>
            <a:endParaRPr lang="en-US" altLang="zh-CN" sz="2000" kern="1200" dirty="0">
              <a:solidFill>
                <a:schemeClr val="tx1">
                  <a:lumMod val="75000"/>
                </a:schemeClr>
              </a:solidFill>
              <a:latin typeface="微软雅黑" panose="020B0503020204020204" charset="-122"/>
              <a:ea typeface="微软雅黑" panose="020B0503020204020204" charset="-122"/>
            </a:endParaRPr>
          </a:p>
        </p:txBody>
      </p:sp>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租赁负债和资产计量概要</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27</a:t>
            </a:fld>
            <a:endParaRPr lang="en-GB" altLang="en-US">
              <a:solidFill>
                <a:srgbClr val="FFFFFF"/>
              </a:solidFill>
            </a:endParaRPr>
          </a:p>
        </p:txBody>
      </p:sp>
      <p:sp>
        <p:nvSpPr>
          <p:cNvPr id="4" name="标题 1"/>
          <p:cNvSpPr txBox="1"/>
          <p:nvPr/>
        </p:nvSpPr>
        <p:spPr bwMode="auto">
          <a:xfrm>
            <a:off x="326174" y="124849"/>
            <a:ext cx="8136904" cy="571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9pPr>
          </a:lstStyle>
          <a:p>
            <a:pPr algn="ctr" defTabSz="684530" eaLnBrk="1" hangingPunct="1"/>
            <a:r>
              <a:rPr lang="en-US" altLang="zh-CN" sz="2900" b="1" dirty="0">
                <a:solidFill>
                  <a:srgbClr val="0000FF"/>
                </a:solidFill>
                <a:latin typeface="黑体" panose="02010609060101010101" pitchFamily="49" charset="-122"/>
                <a:ea typeface="黑体" panose="02010609060101010101" pitchFamily="49" charset="-122"/>
                <a:cs typeface="+mn-cs"/>
              </a:rPr>
              <a:t>4.3 </a:t>
            </a:r>
            <a:r>
              <a:rPr lang="zh-CN" altLang="en-US" sz="2900" b="1" dirty="0">
                <a:solidFill>
                  <a:srgbClr val="0000FF"/>
                </a:solidFill>
                <a:latin typeface="黑体" panose="02010609060101010101" pitchFamily="49" charset="-122"/>
                <a:ea typeface="黑体" panose="02010609060101010101" pitchFamily="49" charset="-122"/>
                <a:cs typeface="+mn-cs"/>
              </a:rPr>
              <a:t>承租方会计</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fade">
                                      <p:cBhvr>
                                        <p:cTn id="7" dur="500"/>
                                        <p:tgtEl>
                                          <p:spTgt spid="2">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8" end="8"/>
                                            </p:txEl>
                                          </p:spTgt>
                                        </p:tgtEl>
                                        <p:attrNameLst>
                                          <p:attrName>style.visibility</p:attrName>
                                        </p:attrNameLst>
                                      </p:cBhvr>
                                      <p:to>
                                        <p:strVal val="visible"/>
                                      </p:to>
                                    </p:set>
                                    <p:animEffect transition="in" filter="fade">
                                      <p:cBhvr>
                                        <p:cTn id="10" dur="500"/>
                                        <p:tgtEl>
                                          <p:spTgt spid="2">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animEffect transition="in" filter="fade">
                                      <p:cBhvr>
                                        <p:cTn id="13"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租赁负债：初始计量：概要</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latin typeface="微软雅黑" panose="020B0503020204020204" charset="-122"/>
                <a:ea typeface="微软雅黑" panose="020B0503020204020204" charset="-122"/>
              </a:rPr>
              <a:t>28</a:t>
            </a:fld>
            <a:endParaRPr lang="en-GB" altLang="en-US">
              <a:solidFill>
                <a:srgbClr val="FFFFFF"/>
              </a:solidFill>
              <a:latin typeface="微软雅黑" panose="020B0503020204020204" charset="-122"/>
              <a:ea typeface="微软雅黑" panose="020B0503020204020204" charset="-122"/>
            </a:endParaRPr>
          </a:p>
        </p:txBody>
      </p:sp>
      <p:sp>
        <p:nvSpPr>
          <p:cNvPr id="9" name="Rectangle 5"/>
          <p:cNvSpPr/>
          <p:nvPr/>
        </p:nvSpPr>
        <p:spPr bwMode="gray">
          <a:xfrm>
            <a:off x="992922" y="2186646"/>
            <a:ext cx="2525819" cy="642860"/>
          </a:xfrm>
          <a:prstGeom prst="rect">
            <a:avLst/>
          </a:prstGeom>
          <a:solidFill>
            <a:srgbClr val="5B9BD5">
              <a:lumMod val="50000"/>
            </a:srgbClr>
          </a:solidFill>
          <a:ln>
            <a:noFill/>
          </a:ln>
          <a:effectLst/>
        </p:spPr>
        <p:txBody>
          <a:bodyPr wrap="square" lIns="91410" tIns="45703" rIns="91410" bIns="45703" rtlCol="0" anchor="ctr"/>
          <a:lstStyle/>
          <a:p>
            <a:pPr algn="ctr" defTabSz="685800" eaLnBrk="1" fontAlgn="auto" hangingPunct="1">
              <a:spcBef>
                <a:spcPts val="0"/>
              </a:spcBef>
              <a:spcAft>
                <a:spcPts val="0"/>
              </a:spcAft>
              <a:defRPr/>
            </a:pPr>
            <a:r>
              <a:rPr kumimoji="0" lang="zh-CN" altLang="en-US" sz="2100" b="1" kern="0" dirty="0">
                <a:solidFill>
                  <a:prstClr val="white"/>
                </a:solidFill>
                <a:latin typeface="微软雅黑" panose="020B0503020204020204" charset="-122"/>
                <a:ea typeface="微软雅黑" panose="020B0503020204020204" charset="-122"/>
                <a:cs typeface="Arial" panose="020B0604020202020204" pitchFamily="34" charset="0"/>
              </a:rPr>
              <a:t>租期</a:t>
            </a:r>
            <a:endParaRPr kumimoji="0" lang="en-GB" sz="2100" b="1" kern="0" dirty="0">
              <a:solidFill>
                <a:prstClr val="white"/>
              </a:solidFill>
              <a:latin typeface="微软雅黑" panose="020B0503020204020204" charset="-122"/>
              <a:ea typeface="微软雅黑" panose="020B0503020204020204" charset="-122"/>
              <a:cs typeface="Arial" panose="020B0604020202020204" pitchFamily="34" charset="0"/>
            </a:endParaRPr>
          </a:p>
        </p:txBody>
      </p:sp>
      <p:sp>
        <p:nvSpPr>
          <p:cNvPr id="10" name="Rectangle 7"/>
          <p:cNvSpPr/>
          <p:nvPr/>
        </p:nvSpPr>
        <p:spPr bwMode="gray">
          <a:xfrm>
            <a:off x="992922" y="3028419"/>
            <a:ext cx="2525819" cy="1922528"/>
          </a:xfrm>
          <a:prstGeom prst="rect">
            <a:avLst/>
          </a:prstGeom>
          <a:solidFill>
            <a:srgbClr val="0070C0"/>
          </a:solidFill>
          <a:ln>
            <a:noFill/>
          </a:ln>
          <a:effectLst/>
        </p:spPr>
        <p:txBody>
          <a:bodyPr wrap="square" lIns="91410" tIns="45703" rIns="91410" bIns="45703" rtlCol="0" anchor="ctr"/>
          <a:lstStyle/>
          <a:p>
            <a:pPr marL="308610" indent="-308610" algn="ctr" defTabSz="685800" eaLnBrk="1" fontAlgn="auto" hangingPunct="1">
              <a:spcBef>
                <a:spcPts val="0"/>
              </a:spcBef>
              <a:spcAft>
                <a:spcPts val="0"/>
              </a:spcAft>
              <a:defRPr/>
            </a:pPr>
            <a:r>
              <a:rPr kumimoji="0" lang="zh-CN" altLang="en-US" sz="2100" b="1" kern="0" dirty="0">
                <a:solidFill>
                  <a:prstClr val="white"/>
                </a:solidFill>
                <a:latin typeface="微软雅黑" panose="020B0503020204020204" charset="-122"/>
                <a:ea typeface="微软雅黑" panose="020B0503020204020204" charset="-122"/>
                <a:cs typeface="Arial" panose="020B0604020202020204" pitchFamily="34" charset="0"/>
              </a:rPr>
              <a:t>租赁付款</a:t>
            </a:r>
            <a:endParaRPr kumimoji="0" lang="en-GB" sz="2100" b="1" kern="0" dirty="0">
              <a:solidFill>
                <a:prstClr val="white"/>
              </a:solidFill>
              <a:latin typeface="微软雅黑" panose="020B0503020204020204" charset="-122"/>
              <a:ea typeface="微软雅黑" panose="020B0503020204020204" charset="-122"/>
              <a:cs typeface="Arial" panose="020B0604020202020204" pitchFamily="34" charset="0"/>
            </a:endParaRPr>
          </a:p>
        </p:txBody>
      </p:sp>
      <p:sp>
        <p:nvSpPr>
          <p:cNvPr id="11" name="Rectangle 12"/>
          <p:cNvSpPr/>
          <p:nvPr/>
        </p:nvSpPr>
        <p:spPr bwMode="gray">
          <a:xfrm>
            <a:off x="992922" y="5151762"/>
            <a:ext cx="2525819" cy="642712"/>
          </a:xfrm>
          <a:prstGeom prst="rect">
            <a:avLst/>
          </a:prstGeom>
          <a:solidFill>
            <a:srgbClr val="ED7D31"/>
          </a:solidFill>
          <a:ln>
            <a:noFill/>
          </a:ln>
          <a:effectLst/>
        </p:spPr>
        <p:txBody>
          <a:bodyPr wrap="square" lIns="91410" tIns="45703" rIns="91410" bIns="45703" rtlCol="0" anchor="ctr"/>
          <a:lstStyle/>
          <a:p>
            <a:pPr algn="ctr" defTabSz="685800" eaLnBrk="1" fontAlgn="auto" hangingPunct="1">
              <a:spcBef>
                <a:spcPts val="0"/>
              </a:spcBef>
              <a:spcAft>
                <a:spcPts val="0"/>
              </a:spcAft>
              <a:defRPr/>
            </a:pPr>
            <a:r>
              <a:rPr kumimoji="0" lang="zh-CN" altLang="en-US" sz="2100" b="1" kern="0" dirty="0">
                <a:solidFill>
                  <a:prstClr val="white"/>
                </a:solidFill>
                <a:latin typeface="微软雅黑" panose="020B0503020204020204" charset="-122"/>
                <a:ea typeface="微软雅黑" panose="020B0503020204020204" charset="-122"/>
                <a:cs typeface="Arial" panose="020B0604020202020204" pitchFamily="34" charset="0"/>
              </a:rPr>
              <a:t>折现率</a:t>
            </a:r>
            <a:endParaRPr kumimoji="0" lang="en-GB" sz="2100" b="1" kern="0" dirty="0">
              <a:solidFill>
                <a:prstClr val="white"/>
              </a:solidFill>
              <a:latin typeface="微软雅黑" panose="020B0503020204020204" charset="-122"/>
              <a:ea typeface="微软雅黑" panose="020B0503020204020204" charset="-122"/>
              <a:cs typeface="Arial" panose="020B0604020202020204" pitchFamily="34" charset="0"/>
            </a:endParaRPr>
          </a:p>
        </p:txBody>
      </p:sp>
      <p:sp>
        <p:nvSpPr>
          <p:cNvPr id="12" name="Rectangle 18"/>
          <p:cNvSpPr/>
          <p:nvPr/>
        </p:nvSpPr>
        <p:spPr bwMode="gray">
          <a:xfrm>
            <a:off x="4062015" y="3024454"/>
            <a:ext cx="3242131" cy="1922528"/>
          </a:xfrm>
          <a:prstGeom prst="rect">
            <a:avLst/>
          </a:prstGeom>
          <a:noFill/>
          <a:ln w="28575">
            <a:solidFill>
              <a:srgbClr val="0070C0"/>
            </a:solidFill>
          </a:ln>
          <a:effectLst/>
        </p:spPr>
        <p:txBody>
          <a:bodyPr wrap="square" lIns="91410" tIns="45703" rIns="91410" bIns="45703" rtlCol="0" anchor="ctr"/>
          <a:lstStyle/>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固定付款</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534670" indent="-22606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包括实质上固定付款</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变动租赁付款（</a:t>
            </a:r>
            <a:r>
              <a:rPr kumimoji="0" lang="en-US" altLang="zh-CN" sz="1400" b="1" kern="0" dirty="0">
                <a:solidFill>
                  <a:srgbClr val="0070C0"/>
                </a:solidFill>
                <a:latin typeface="微软雅黑" panose="020B0503020204020204" charset="-122"/>
                <a:ea typeface="微软雅黑" panose="020B0503020204020204" charset="-122"/>
                <a:cs typeface="Arial" panose="020B0604020202020204" pitchFamily="34" charset="0"/>
              </a:rPr>
              <a:t>PK</a:t>
            </a:r>
            <a:r>
              <a:rPr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投票反对纯变动租金不需资本化）</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534670" indent="-22606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若当与指数或利率挂钩时</a:t>
            </a:r>
            <a:r>
              <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rPr>
              <a:t> </a:t>
            </a:r>
          </a:p>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担保残值</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租赁奖励款</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兑现购买权时应付款</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a:p>
            <a:pPr marL="307340" indent="-233680"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0070C0"/>
                </a:solidFill>
                <a:latin typeface="微软雅黑" panose="020B0503020204020204" charset="-122"/>
                <a:ea typeface="微软雅黑" panose="020B0503020204020204" charset="-122"/>
                <a:cs typeface="Arial" panose="020B0604020202020204" pitchFamily="34" charset="0"/>
              </a:rPr>
              <a:t>提前终约罚款</a:t>
            </a:r>
            <a:endParaRPr kumimoji="0" lang="en-GB" sz="1400" b="1" kern="0" dirty="0">
              <a:solidFill>
                <a:srgbClr val="0070C0"/>
              </a:solidFill>
              <a:latin typeface="微软雅黑" panose="020B0503020204020204" charset="-122"/>
              <a:ea typeface="微软雅黑" panose="020B0503020204020204" charset="-122"/>
              <a:cs typeface="Arial" panose="020B0604020202020204" pitchFamily="34" charset="0"/>
            </a:endParaRPr>
          </a:p>
        </p:txBody>
      </p:sp>
      <p:sp>
        <p:nvSpPr>
          <p:cNvPr id="13" name="Rectangle 19"/>
          <p:cNvSpPr/>
          <p:nvPr/>
        </p:nvSpPr>
        <p:spPr bwMode="gray">
          <a:xfrm>
            <a:off x="4067944" y="5193334"/>
            <a:ext cx="3236202" cy="648072"/>
          </a:xfrm>
          <a:prstGeom prst="rect">
            <a:avLst/>
          </a:prstGeom>
          <a:noFill/>
          <a:ln w="28575">
            <a:solidFill>
              <a:srgbClr val="ED7D31"/>
            </a:solidFill>
          </a:ln>
          <a:effectLst/>
        </p:spPr>
        <p:txBody>
          <a:bodyPr wrap="square" lIns="91410" tIns="45703" rIns="91410" bIns="45703" rtlCol="0" anchor="ctr"/>
          <a:lstStyle/>
          <a:p>
            <a:pPr marL="243205" indent="-243205"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ED7D31"/>
                </a:solidFill>
                <a:latin typeface="微软雅黑" panose="020B0503020204020204" charset="-122"/>
                <a:ea typeface="微软雅黑" panose="020B0503020204020204" charset="-122"/>
                <a:cs typeface="Arial" panose="020B0604020202020204" pitchFamily="34" charset="0"/>
              </a:rPr>
              <a:t>若能取得时，采用租赁内含利率</a:t>
            </a:r>
            <a:endParaRPr kumimoji="0" lang="en-GB" sz="1400" b="1" kern="0" dirty="0">
              <a:solidFill>
                <a:srgbClr val="ED7D31"/>
              </a:solidFill>
              <a:latin typeface="微软雅黑" panose="020B0503020204020204" charset="-122"/>
              <a:ea typeface="微软雅黑" panose="020B0503020204020204" charset="-122"/>
              <a:cs typeface="Arial" panose="020B0604020202020204" pitchFamily="34" charset="0"/>
            </a:endParaRPr>
          </a:p>
          <a:p>
            <a:pPr marL="243205" indent="-243205" defTabSz="685800" eaLnBrk="1" fontAlgn="auto" hangingPunct="1">
              <a:spcBef>
                <a:spcPts val="0"/>
              </a:spcBef>
              <a:spcAft>
                <a:spcPts val="0"/>
              </a:spcAft>
              <a:buFont typeface="Arial" panose="020B0604020202020204" pitchFamily="34" charset="0"/>
              <a:buChar char="•"/>
              <a:defRPr/>
            </a:pPr>
            <a:r>
              <a:rPr kumimoji="0" lang="zh-CN" altLang="en-US" sz="1400" b="1" kern="0" dirty="0">
                <a:solidFill>
                  <a:srgbClr val="ED7D31"/>
                </a:solidFill>
                <a:latin typeface="微软雅黑" panose="020B0503020204020204" charset="-122"/>
                <a:ea typeface="微软雅黑" panose="020B0503020204020204" charset="-122"/>
                <a:cs typeface="Arial" panose="020B0604020202020204" pitchFamily="34" charset="0"/>
              </a:rPr>
              <a:t>否则，用增量借款利率</a:t>
            </a:r>
            <a:endParaRPr kumimoji="0" lang="en-GB" sz="1400" b="1" kern="0" dirty="0">
              <a:solidFill>
                <a:srgbClr val="ED7D31"/>
              </a:solidFill>
              <a:latin typeface="微软雅黑" panose="020B0503020204020204" charset="-122"/>
              <a:ea typeface="微软雅黑" panose="020B0503020204020204" charset="-122"/>
              <a:cs typeface="Arial" panose="020B0604020202020204" pitchFamily="34" charset="0"/>
            </a:endParaRPr>
          </a:p>
        </p:txBody>
      </p:sp>
      <p:sp>
        <p:nvSpPr>
          <p:cNvPr id="14" name="Rectangle 17"/>
          <p:cNvSpPr/>
          <p:nvPr/>
        </p:nvSpPr>
        <p:spPr bwMode="gray">
          <a:xfrm>
            <a:off x="4062014" y="1885098"/>
            <a:ext cx="3242133" cy="1042915"/>
          </a:xfrm>
          <a:prstGeom prst="rect">
            <a:avLst/>
          </a:prstGeom>
          <a:solidFill>
            <a:srgbClr val="5B9BD5">
              <a:lumMod val="50000"/>
            </a:srgbClr>
          </a:solidFill>
          <a:ln w="28575">
            <a:solidFill>
              <a:srgbClr val="E7E6E6"/>
            </a:solidFill>
          </a:ln>
          <a:effectLst/>
        </p:spPr>
        <p:txBody>
          <a:bodyPr wrap="square" lIns="91410" tIns="45703" rIns="91410" bIns="45703" rtlCol="0" anchor="ctr"/>
          <a:lstStyle/>
          <a:p>
            <a:pPr marL="243205" indent="-243205" defTabSz="685800" eaLnBrk="1" fontAlgn="auto" hangingPunct="1">
              <a:spcBef>
                <a:spcPts val="0"/>
              </a:spcBef>
              <a:spcAft>
                <a:spcPts val="0"/>
              </a:spcAft>
              <a:buFont typeface="Arial" panose="020B0604020202020204" pitchFamily="34" charset="0"/>
              <a:buChar char="•"/>
              <a:defRPr/>
            </a:pPr>
            <a:r>
              <a:rPr kumimoji="0" lang="zh-CN" altLang="en-US" sz="1500" b="1" kern="0" dirty="0">
                <a:solidFill>
                  <a:srgbClr val="E7E6E6"/>
                </a:solidFill>
                <a:latin typeface="微软雅黑" panose="020B0503020204020204" charset="-122"/>
                <a:ea typeface="微软雅黑" panose="020B0503020204020204" charset="-122"/>
                <a:cs typeface="Arial" panose="020B0604020202020204" pitchFamily="34" charset="0"/>
              </a:rPr>
              <a:t>展期权</a:t>
            </a:r>
            <a:endParaRPr kumimoji="0" lang="en-GB" sz="1500" b="1" kern="0" dirty="0">
              <a:solidFill>
                <a:srgbClr val="E7E6E6"/>
              </a:solidFill>
              <a:latin typeface="微软雅黑" panose="020B0503020204020204" charset="-122"/>
              <a:ea typeface="微软雅黑" panose="020B0503020204020204" charset="-122"/>
              <a:cs typeface="Arial" panose="020B0604020202020204" pitchFamily="34" charset="0"/>
            </a:endParaRPr>
          </a:p>
          <a:p>
            <a:pPr marL="243205" indent="-243205" defTabSz="685800" eaLnBrk="1" fontAlgn="auto" hangingPunct="1">
              <a:spcBef>
                <a:spcPts val="0"/>
              </a:spcBef>
              <a:spcAft>
                <a:spcPts val="0"/>
              </a:spcAft>
              <a:buFont typeface="Arial" panose="020B0604020202020204" pitchFamily="34" charset="0"/>
              <a:buChar char="•"/>
              <a:defRPr/>
            </a:pPr>
            <a:r>
              <a:rPr kumimoji="0" lang="zh-CN" altLang="en-US" sz="1500" b="1" kern="0" dirty="0">
                <a:solidFill>
                  <a:srgbClr val="E7E6E6"/>
                </a:solidFill>
                <a:latin typeface="微软雅黑" panose="020B0503020204020204" charset="-122"/>
                <a:ea typeface="微软雅黑" panose="020B0503020204020204" charset="-122"/>
                <a:cs typeface="Arial" panose="020B0604020202020204" pitchFamily="34" charset="0"/>
              </a:rPr>
              <a:t>终约权</a:t>
            </a:r>
            <a:endParaRPr kumimoji="0" lang="en-GB" sz="1500" b="1" kern="0" dirty="0">
              <a:solidFill>
                <a:srgbClr val="E7E6E6"/>
              </a:solidFill>
              <a:latin typeface="微软雅黑" panose="020B0503020204020204" charset="-122"/>
              <a:ea typeface="微软雅黑" panose="020B0503020204020204" charset="-122"/>
              <a:cs typeface="Arial" panose="020B0604020202020204" pitchFamily="34" charset="0"/>
            </a:endParaRPr>
          </a:p>
        </p:txBody>
      </p:sp>
      <p:sp>
        <p:nvSpPr>
          <p:cNvPr id="15" name="Right Brace 4"/>
          <p:cNvSpPr/>
          <p:nvPr/>
        </p:nvSpPr>
        <p:spPr>
          <a:xfrm>
            <a:off x="4961768" y="2178900"/>
            <a:ext cx="132938" cy="402438"/>
          </a:xfrm>
          <a:prstGeom prst="rightBrace">
            <a:avLst/>
          </a:prstGeom>
          <a:noFill/>
          <a:ln w="28575" cap="flat" cmpd="sng" algn="ctr">
            <a:solidFill>
              <a:srgbClr val="E7E6E6"/>
            </a:solidFill>
            <a:prstDash val="solid"/>
            <a:miter lim="800000"/>
          </a:ln>
          <a:effectLst/>
        </p:spPr>
        <p:txBody>
          <a:bodyPr lIns="77925" tIns="38963" rIns="77925" bIns="38963" spcCol="0" rtlCol="0" anchor="ctr"/>
          <a:lstStyle/>
          <a:p>
            <a:pPr algn="ctr" defTabSz="685800" eaLnBrk="1" fontAlgn="auto" hangingPunct="1">
              <a:spcBef>
                <a:spcPts val="0"/>
              </a:spcBef>
              <a:spcAft>
                <a:spcPts val="0"/>
              </a:spcAft>
              <a:defRPr/>
            </a:pPr>
            <a:endParaRPr kumimoji="0" lang="en-GB" sz="1800" kern="0">
              <a:solidFill>
                <a:prstClr val="black"/>
              </a:solidFill>
              <a:latin typeface="微软雅黑" panose="020B0503020204020204" charset="-122"/>
              <a:ea typeface="微软雅黑" panose="020B0503020204020204" charset="-122"/>
            </a:endParaRPr>
          </a:p>
        </p:txBody>
      </p:sp>
      <p:sp>
        <p:nvSpPr>
          <p:cNvPr id="16" name="TextBox 6"/>
          <p:cNvSpPr txBox="1"/>
          <p:nvPr/>
        </p:nvSpPr>
        <p:spPr>
          <a:xfrm>
            <a:off x="5094706" y="2000967"/>
            <a:ext cx="2035026" cy="701935"/>
          </a:xfrm>
          <a:prstGeom prst="rect">
            <a:avLst/>
          </a:prstGeom>
          <a:noFill/>
        </p:spPr>
        <p:txBody>
          <a:bodyPr wrap="square" lIns="77925" tIns="38963" rIns="77925" bIns="38963" rtlCol="0">
            <a:spAutoFit/>
          </a:bodyPr>
          <a:lstStyle/>
          <a:p>
            <a:pPr algn="ctr" defTabSz="685800"/>
            <a:r>
              <a:rPr lang="zh-CN" altLang="en-US" sz="1350" b="1" dirty="0">
                <a:solidFill>
                  <a:schemeClr val="bg1"/>
                </a:solidFill>
                <a:latin typeface="微软雅黑" panose="020B0503020204020204" charset="-122"/>
                <a:ea typeface="微软雅黑" panose="020B0503020204020204" charset="-122"/>
              </a:rPr>
              <a:t>合理确信评估</a:t>
            </a:r>
            <a:endParaRPr lang="en-US" altLang="zh-CN" sz="1350" b="1" dirty="0">
              <a:solidFill>
                <a:schemeClr val="bg1"/>
              </a:solidFill>
              <a:latin typeface="微软雅黑" panose="020B0503020204020204" charset="-122"/>
              <a:ea typeface="微软雅黑" panose="020B0503020204020204" charset="-122"/>
            </a:endParaRPr>
          </a:p>
          <a:p>
            <a:pPr algn="ctr" defTabSz="685800"/>
            <a:r>
              <a:rPr lang="en-GB" sz="1350" b="1" dirty="0">
                <a:solidFill>
                  <a:schemeClr val="bg1"/>
                </a:solidFill>
                <a:latin typeface="微软雅黑" panose="020B0503020204020204" charset="-122"/>
                <a:ea typeface="微软雅黑" panose="020B0503020204020204" charset="-122"/>
              </a:rPr>
              <a:t> Reasonably certain </a:t>
            </a:r>
          </a:p>
          <a:p>
            <a:pPr algn="ctr" defTabSz="685800"/>
            <a:r>
              <a:rPr lang="en-GB" sz="1350" b="1" dirty="0">
                <a:solidFill>
                  <a:schemeClr val="bg1"/>
                </a:solidFill>
                <a:latin typeface="微软雅黑" panose="020B0503020204020204" charset="-122"/>
                <a:ea typeface="微软雅黑" panose="020B0503020204020204" charset="-122"/>
              </a:rPr>
              <a:t>assessment</a:t>
            </a:r>
          </a:p>
        </p:txBody>
      </p:sp>
      <p:cxnSp>
        <p:nvCxnSpPr>
          <p:cNvPr id="17" name="Straight Arrow Connector 14"/>
          <p:cNvCxnSpPr/>
          <p:nvPr/>
        </p:nvCxnSpPr>
        <p:spPr>
          <a:xfrm>
            <a:off x="3548508" y="2374146"/>
            <a:ext cx="513507" cy="0"/>
          </a:xfrm>
          <a:prstGeom prst="straightConnector1">
            <a:avLst/>
          </a:prstGeom>
          <a:noFill/>
          <a:ln w="63500" cap="flat" cmpd="sng" algn="ctr">
            <a:solidFill>
              <a:srgbClr val="002060"/>
            </a:solidFill>
            <a:prstDash val="solid"/>
            <a:miter lim="800000"/>
            <a:tailEnd type="arrow"/>
          </a:ln>
          <a:effectLst/>
        </p:spPr>
      </p:cxnSp>
      <p:cxnSp>
        <p:nvCxnSpPr>
          <p:cNvPr id="18" name="Straight Arrow Connector 20"/>
          <p:cNvCxnSpPr>
            <a:stCxn id="10" idx="3"/>
          </p:cNvCxnSpPr>
          <p:nvPr/>
        </p:nvCxnSpPr>
        <p:spPr>
          <a:xfrm>
            <a:off x="3518741" y="3989683"/>
            <a:ext cx="543275" cy="0"/>
          </a:xfrm>
          <a:prstGeom prst="straightConnector1">
            <a:avLst/>
          </a:prstGeom>
          <a:noFill/>
          <a:ln w="63500" cap="flat" cmpd="sng" algn="ctr">
            <a:solidFill>
              <a:srgbClr val="5B9BD5"/>
            </a:solidFill>
            <a:prstDash val="solid"/>
            <a:miter lim="800000"/>
            <a:tailEnd type="arrow"/>
          </a:ln>
          <a:effectLst/>
        </p:spPr>
      </p:cxnSp>
      <p:cxnSp>
        <p:nvCxnSpPr>
          <p:cNvPr id="19" name="Straight Arrow Connector 22"/>
          <p:cNvCxnSpPr>
            <a:stCxn id="11" idx="3"/>
          </p:cNvCxnSpPr>
          <p:nvPr/>
        </p:nvCxnSpPr>
        <p:spPr>
          <a:xfrm>
            <a:off x="3518741" y="5473118"/>
            <a:ext cx="543275" cy="1"/>
          </a:xfrm>
          <a:prstGeom prst="straightConnector1">
            <a:avLst/>
          </a:prstGeom>
          <a:noFill/>
          <a:ln w="63500" cap="flat" cmpd="sng" algn="ctr">
            <a:solidFill>
              <a:srgbClr val="ED7D31"/>
            </a:solidFill>
            <a:prstDash val="solid"/>
            <a:miter lim="800000"/>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1921423"/>
            <a:ext cx="8329960" cy="3513657"/>
          </a:xfrm>
        </p:spPr>
        <p:txBody>
          <a:bodyPr/>
          <a:lstStyle/>
          <a:p>
            <a:pPr marL="0" indent="0" defTabSz="684530" eaLnBrk="1" hangingPunct="1">
              <a:lnSpc>
                <a:spcPts val="2625"/>
              </a:lnSpc>
              <a:spcBef>
                <a:spcPts val="450"/>
              </a:spcBef>
              <a:buClr>
                <a:srgbClr val="C00000"/>
              </a:buClr>
              <a:buNone/>
            </a:pPr>
            <a:endParaRPr lang="zh-CN" altLang="en-US" sz="2100" kern="1200" dirty="0">
              <a:latin typeface="微软雅黑" panose="020B0503020204020204" charset="-122"/>
              <a:ea typeface="微软雅黑" panose="020B0503020204020204" charset="-122"/>
            </a:endParaRPr>
          </a:p>
          <a:p>
            <a:pPr marL="0" indent="0">
              <a:buNone/>
            </a:pPr>
            <a:endParaRPr lang="zh-CN" altLang="en-US" sz="2100" dirty="0">
              <a:latin typeface="微软雅黑" panose="020B0503020204020204" charset="-122"/>
              <a:ea typeface="微软雅黑" panose="020B0503020204020204" charset="-122"/>
            </a:endParaRPr>
          </a:p>
          <a:p>
            <a:endParaRPr lang="zh-CN" altLang="en-US" sz="2100" dirty="0">
              <a:latin typeface="微软雅黑" panose="020B0503020204020204" charset="-122"/>
              <a:ea typeface="微软雅黑" panose="020B0503020204020204" charset="-122"/>
            </a:endParaRPr>
          </a:p>
        </p:txBody>
      </p:sp>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租赁负债：初始计量：何谓“合理确信”</a:t>
            </a: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29</a:t>
            </a:fld>
            <a:endParaRPr lang="en-GB" altLang="en-US">
              <a:solidFill>
                <a:srgbClr val="FFFFFF"/>
              </a:solidFill>
            </a:endParaRPr>
          </a:p>
        </p:txBody>
      </p:sp>
      <p:sp>
        <p:nvSpPr>
          <p:cNvPr id="7" name="竖排文字占位符 2"/>
          <p:cNvSpPr txBox="1"/>
          <p:nvPr/>
        </p:nvSpPr>
        <p:spPr>
          <a:xfrm>
            <a:off x="465495" y="1797248"/>
            <a:ext cx="7886700" cy="3263504"/>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defTabSz="685800" fontAlgn="auto">
              <a:spcBef>
                <a:spcPts val="750"/>
              </a:spcBef>
              <a:spcAft>
                <a:spcPts val="0"/>
              </a:spcAft>
              <a:defRPr/>
            </a:pPr>
            <a:r>
              <a:rPr kumimoji="0" lang="zh-CN" altLang="en-US" sz="2100" b="1" dirty="0">
                <a:solidFill>
                  <a:sysClr val="windowText" lastClr="000000"/>
                </a:solidFill>
                <a:latin typeface="微软雅黑" panose="020B0503020204020204" charset="-122"/>
                <a:ea typeface="微软雅黑" panose="020B0503020204020204" charset="-122"/>
                <a:cs typeface="Arial" panose="020B0604020202020204" pitchFamily="34" charset="0"/>
              </a:rPr>
              <a:t>是否存在租更长时间的经济刺激因素</a:t>
            </a:r>
            <a:endParaRPr kumimoji="0" lang="en-GB" altLang="zh-CN" sz="2100" b="1" dirty="0">
              <a:solidFill>
                <a:sysClr val="windowText" lastClr="000000"/>
              </a:solidFill>
              <a:latin typeface="微软雅黑" panose="020B0503020204020204" charset="-122"/>
              <a:ea typeface="微软雅黑" panose="020B0503020204020204" charset="-122"/>
              <a:cs typeface="Arial" panose="020B0604020202020204" pitchFamily="34" charset="0"/>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租赁条款较市场优越</a:t>
            </a:r>
            <a:endParaRPr kumimoji="0" lang="en-GB"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重大的租赁资产改良工程</a:t>
            </a:r>
            <a:endParaRPr kumimoji="0" lang="en-GB"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终约或重安置成本</a:t>
            </a:r>
            <a:endParaRPr kumimoji="0" lang="en-GB"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专门资产或缺乏替代资产</a:t>
            </a:r>
            <a:endParaRPr kumimoji="0" lang="en-US" altLang="zh-CN" sz="1800" b="1" dirty="0">
              <a:solidFill>
                <a:sysClr val="windowText" lastClr="000000"/>
              </a:solidFill>
              <a:latin typeface="微软雅黑" panose="020B0503020204020204" charset="-122"/>
              <a:ea typeface="微软雅黑" panose="020B0503020204020204" charset="-122"/>
            </a:endParaRPr>
          </a:p>
          <a:p>
            <a:pPr marL="285750" indent="-285750" defTabSz="685800" fontAlgn="auto">
              <a:spcBef>
                <a:spcPts val="750"/>
              </a:spcBef>
              <a:spcAft>
                <a:spcPts val="600"/>
              </a:spcAft>
              <a:buClr>
                <a:srgbClr val="E7E6E6"/>
              </a:buClr>
              <a:defRPr/>
            </a:pPr>
            <a:r>
              <a:rPr kumimoji="0" lang="zh-CN" altLang="en-US" sz="2100" b="1" dirty="0">
                <a:solidFill>
                  <a:sysClr val="windowText" lastClr="000000"/>
                </a:solidFill>
                <a:latin typeface="微软雅黑" panose="020B0503020204020204" charset="-122"/>
                <a:ea typeface="微软雅黑" panose="020B0503020204020204" charset="-122"/>
              </a:rPr>
              <a:t>其他因素</a:t>
            </a:r>
            <a:endParaRPr kumimoji="0" lang="en-US" altLang="zh-CN" sz="21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过往的经验</a:t>
            </a: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不可撤消租期的长度</a:t>
            </a: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r>
              <a:rPr kumimoji="0" lang="zh-CN" altLang="en-US" sz="1800" b="1" dirty="0">
                <a:solidFill>
                  <a:sysClr val="windowText" lastClr="000000"/>
                </a:solidFill>
                <a:latin typeface="微软雅黑" panose="020B0503020204020204" charset="-122"/>
                <a:ea typeface="微软雅黑" panose="020B0503020204020204" charset="-122"/>
              </a:rPr>
              <a:t>和其他合约条款的关系</a:t>
            </a: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endParaRPr kumimoji="0" lang="en-US" altLang="zh-CN" sz="1800" b="1" dirty="0">
              <a:solidFill>
                <a:sysClr val="windowText" lastClr="000000"/>
              </a:solidFill>
              <a:latin typeface="微软雅黑" panose="020B0503020204020204" charset="-122"/>
              <a:ea typeface="微软雅黑" panose="020B0503020204020204" charset="-122"/>
            </a:endParaRPr>
          </a:p>
          <a:p>
            <a:pPr marL="628650" lvl="1" indent="-285750" defTabSz="685800" fontAlgn="auto">
              <a:spcBef>
                <a:spcPts val="375"/>
              </a:spcBef>
              <a:spcAft>
                <a:spcPts val="600"/>
              </a:spcAft>
              <a:buClr>
                <a:srgbClr val="E7E6E6"/>
              </a:buClr>
              <a:defRPr/>
            </a:pPr>
            <a:endParaRPr kumimoji="0" lang="zh-CN" altLang="en-US" sz="2700" b="1" dirty="0">
              <a:solidFill>
                <a:sysClr val="windowText" lastClr="000000"/>
              </a:solidFill>
              <a:latin typeface="微软雅黑" panose="020B0503020204020204" charset="-122"/>
              <a:ea typeface="微软雅黑" panose="020B050302020402020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504" y="836711"/>
            <a:ext cx="8928992" cy="5855833"/>
          </a:xfrm>
        </p:spPr>
        <p:txBody>
          <a:bodyPr>
            <a:noAutofit/>
          </a:bodyPr>
          <a:lstStyle/>
          <a:p>
            <a:pPr marL="171450" indent="-171450" eaLnBrk="1" fontAlgn="auto" hangingPunct="1">
              <a:spcBef>
                <a:spcPts val="450"/>
              </a:spcBef>
              <a:spcAft>
                <a:spcPts val="450"/>
              </a:spcAft>
              <a:buClrTx/>
              <a:buFont typeface="Arial" panose="020B0604020202020204" pitchFamily="34" charset="0"/>
              <a:buChar char="•"/>
            </a:pPr>
            <a:r>
              <a:rPr lang="zh-CN" altLang="en-US" sz="2400" b="1" dirty="0">
                <a:solidFill>
                  <a:srgbClr val="0000FF"/>
                </a:solidFill>
                <a:latin typeface="隶书" panose="02010509060101010101" pitchFamily="49" charset="-122"/>
                <a:ea typeface="隶书" panose="02010509060101010101" pitchFamily="49" charset="-122"/>
              </a:rPr>
              <a:t>旧租赁会计准则的形成过程：各方博弈，从无到有</a:t>
            </a:r>
            <a:endParaRPr lang="en-US" altLang="zh-CN" sz="2100" b="1" kern="1200" dirty="0">
              <a:solidFill>
                <a:srgbClr val="0000FF"/>
              </a:solidFill>
              <a:latin typeface="隶书" panose="02010509060101010101" pitchFamily="49" charset="-122"/>
              <a:ea typeface="隶书" panose="02010509060101010101" pitchFamily="49" charset="-122"/>
            </a:endParaRPr>
          </a:p>
          <a:p>
            <a:pPr marL="571500" lvl="1" indent="-171450" eaLnBrk="1" fontAlgn="auto" hangingPunct="1">
              <a:spcBef>
                <a:spcPts val="450"/>
              </a:spcBef>
              <a:spcAft>
                <a:spcPts val="450"/>
              </a:spcAft>
              <a:buClrTx/>
              <a:buFont typeface="Arial" panose="020B0604020202020204" pitchFamily="34" charset="0"/>
              <a:buChar char="•"/>
            </a:pPr>
            <a:r>
              <a:rPr lang="zh-CN" altLang="en-US" sz="2400" kern="1200" dirty="0">
                <a:solidFill>
                  <a:schemeClr val="tx1">
                    <a:lumMod val="75000"/>
                  </a:schemeClr>
                </a:solidFill>
                <a:latin typeface="宋体" panose="02010600030101010101" pitchFamily="2" charset="-122"/>
                <a:ea typeface="宋体" panose="02010600030101010101" pitchFamily="2" charset="-122"/>
              </a:rPr>
              <a:t>租赁作为一种长期融资手段从</a:t>
            </a:r>
            <a:r>
              <a:rPr lang="en-US" altLang="zh-CN" sz="2400" kern="1200" dirty="0">
                <a:solidFill>
                  <a:schemeClr val="tx1">
                    <a:lumMod val="75000"/>
                  </a:schemeClr>
                </a:solidFill>
                <a:latin typeface="宋体" panose="02010600030101010101" pitchFamily="2" charset="-122"/>
                <a:ea typeface="宋体" panose="02010600030101010101" pitchFamily="2" charset="-122"/>
              </a:rPr>
              <a:t>50</a:t>
            </a:r>
            <a:r>
              <a:rPr lang="zh-CN" altLang="en-US" sz="2400" kern="1200" dirty="0">
                <a:solidFill>
                  <a:schemeClr val="tx1">
                    <a:lumMod val="75000"/>
                  </a:schemeClr>
                </a:solidFill>
                <a:latin typeface="宋体" panose="02010600030101010101" pitchFamily="2" charset="-122"/>
                <a:ea typeface="宋体" panose="02010600030101010101" pitchFamily="2" charset="-122"/>
              </a:rPr>
              <a:t>年代起高速增长，出租方吸引承租方的一个重要理由是，租赁不用纳入承租方的资产负债表。</a:t>
            </a:r>
            <a:endParaRPr lang="en-US" altLang="zh-CN" sz="2400" kern="1200" dirty="0">
              <a:solidFill>
                <a:schemeClr val="tx1">
                  <a:lumMod val="75000"/>
                </a:schemeClr>
              </a:solidFill>
              <a:latin typeface="宋体" panose="02010600030101010101" pitchFamily="2" charset="-122"/>
              <a:ea typeface="宋体" panose="02010600030101010101" pitchFamily="2" charset="-122"/>
            </a:endParaRPr>
          </a:p>
          <a:p>
            <a:pPr marL="571500" lvl="1" indent="-171450" eaLnBrk="1" fontAlgn="auto" hangingPunct="1">
              <a:spcBef>
                <a:spcPts val="450"/>
              </a:spcBef>
              <a:spcAft>
                <a:spcPts val="450"/>
              </a:spcAft>
              <a:buClrTx/>
              <a:buFont typeface="Arial" panose="020B0604020202020204" pitchFamily="34" charset="0"/>
              <a:buChar char="•"/>
            </a:pPr>
            <a:r>
              <a:rPr lang="en-US" altLang="zh-CN" sz="2400" b="1" kern="1200" dirty="0">
                <a:solidFill>
                  <a:schemeClr val="tx1">
                    <a:lumMod val="75000"/>
                  </a:schemeClr>
                </a:solidFill>
                <a:latin typeface="宋体" panose="02010600030101010101" pitchFamily="2" charset="-122"/>
                <a:ea typeface="宋体" panose="02010600030101010101" pitchFamily="2" charset="-122"/>
              </a:rPr>
              <a:t>1964</a:t>
            </a:r>
            <a:r>
              <a:rPr lang="zh-CN" altLang="en-US" sz="2400" kern="1200" dirty="0">
                <a:solidFill>
                  <a:schemeClr val="tx1">
                    <a:lumMod val="75000"/>
                  </a:schemeClr>
                </a:solidFill>
                <a:latin typeface="宋体" panose="02010600030101010101" pitchFamily="2" charset="-122"/>
                <a:ea typeface="宋体" panose="02010600030101010101" pitchFamily="2" charset="-122"/>
              </a:rPr>
              <a:t>，美会计原则委员会（</a:t>
            </a:r>
            <a:r>
              <a:rPr lang="en-US" altLang="zh-CN" sz="2400" kern="1200" dirty="0">
                <a:solidFill>
                  <a:schemeClr val="tx1">
                    <a:lumMod val="75000"/>
                  </a:schemeClr>
                </a:solidFill>
                <a:latin typeface="宋体" panose="02010600030101010101" pitchFamily="2" charset="-122"/>
                <a:ea typeface="宋体" panose="02010600030101010101" pitchFamily="2" charset="-122"/>
              </a:rPr>
              <a:t>APB</a:t>
            </a:r>
            <a:r>
              <a:rPr lang="zh-CN" altLang="en-US" sz="2400" kern="1200" dirty="0">
                <a:solidFill>
                  <a:schemeClr val="tx1">
                    <a:lumMod val="75000"/>
                  </a:schemeClr>
                </a:solidFill>
                <a:latin typeface="宋体" panose="02010600030101010101" pitchFamily="2" charset="-122"/>
                <a:ea typeface="宋体" panose="02010600030101010101" pitchFamily="2" charset="-122"/>
              </a:rPr>
              <a:t>）</a:t>
            </a:r>
            <a:r>
              <a:rPr lang="zh-CN" altLang="en-US" sz="2400" b="1" kern="1200" dirty="0">
                <a:solidFill>
                  <a:srgbClr val="FF0000"/>
                </a:solidFill>
                <a:latin typeface="宋体" panose="02010600030101010101" pitchFamily="2" charset="-122"/>
                <a:ea typeface="宋体" panose="02010600030101010101" pitchFamily="2" charset="-122"/>
              </a:rPr>
              <a:t>第</a:t>
            </a:r>
            <a:r>
              <a:rPr lang="en-US" altLang="zh-CN" sz="2400" b="1" kern="1200" dirty="0">
                <a:solidFill>
                  <a:srgbClr val="FF0000"/>
                </a:solidFill>
                <a:latin typeface="宋体" panose="02010600030101010101" pitchFamily="2" charset="-122"/>
                <a:ea typeface="宋体" panose="02010600030101010101" pitchFamily="2" charset="-122"/>
              </a:rPr>
              <a:t>5</a:t>
            </a:r>
            <a:r>
              <a:rPr lang="zh-CN" altLang="en-US" sz="2400" b="1" kern="1200" dirty="0">
                <a:solidFill>
                  <a:srgbClr val="FF0000"/>
                </a:solidFill>
                <a:latin typeface="宋体" panose="02010600030101010101" pitchFamily="2" charset="-122"/>
                <a:ea typeface="宋体" panose="02010600030101010101" pitchFamily="2" charset="-122"/>
              </a:rPr>
              <a:t>号意见书，要求承租方应将融资租赁纳入资产负债表</a:t>
            </a:r>
            <a:r>
              <a:rPr lang="zh-CN" altLang="en-US" sz="2400" kern="1200" dirty="0">
                <a:solidFill>
                  <a:prstClr val="black"/>
                </a:solidFill>
                <a:latin typeface="宋体" panose="02010600030101010101" pitchFamily="2" charset="-122"/>
                <a:ea typeface="宋体" panose="02010600030101010101" pitchFamily="2" charset="-122"/>
              </a:rPr>
              <a:t>。</a:t>
            </a:r>
            <a:r>
              <a:rPr lang="zh-CN" altLang="en-US" sz="2400" kern="1200" dirty="0">
                <a:solidFill>
                  <a:schemeClr val="tx1">
                    <a:lumMod val="75000"/>
                  </a:schemeClr>
                </a:solidFill>
                <a:latin typeface="宋体" panose="02010600030101010101" pitchFamily="2" charset="-122"/>
                <a:ea typeface="宋体" panose="02010600030101010101" pitchFamily="2" charset="-122"/>
              </a:rPr>
              <a:t>但出于保护自身的利益，</a:t>
            </a:r>
            <a:r>
              <a:rPr lang="zh-CN" altLang="en-US" sz="2400" b="1" kern="1200" dirty="0">
                <a:solidFill>
                  <a:srgbClr val="FF0000"/>
                </a:solidFill>
                <a:latin typeface="宋体" panose="02010600030101010101" pitchFamily="2" charset="-122"/>
                <a:ea typeface="宋体" panose="02010600030101010101" pitchFamily="2" charset="-122"/>
              </a:rPr>
              <a:t>租赁行业强烈游说，反对</a:t>
            </a:r>
            <a:r>
              <a:rPr lang="zh-CN" altLang="en-US" sz="2400" kern="1200" dirty="0">
                <a:solidFill>
                  <a:schemeClr val="tx1">
                    <a:lumMod val="75000"/>
                  </a:schemeClr>
                </a:solidFill>
                <a:latin typeface="宋体" panose="02010600030101010101" pitchFamily="2" charset="-122"/>
                <a:ea typeface="宋体" panose="02010600030101010101" pitchFamily="2" charset="-122"/>
              </a:rPr>
              <a:t>制定相应的会计原则，理由是租赁不同于举债购买资产。</a:t>
            </a:r>
            <a:endParaRPr lang="en-US" altLang="zh-CN" sz="2400" kern="1200" dirty="0">
              <a:solidFill>
                <a:schemeClr val="tx1">
                  <a:lumMod val="75000"/>
                </a:schemeClr>
              </a:solidFill>
              <a:latin typeface="宋体" panose="02010600030101010101" pitchFamily="2" charset="-122"/>
              <a:ea typeface="宋体" panose="02010600030101010101" pitchFamily="2" charset="-122"/>
            </a:endParaRPr>
          </a:p>
          <a:p>
            <a:pPr marL="571500" lvl="1" indent="-171450" eaLnBrk="1" fontAlgn="auto" hangingPunct="1">
              <a:spcBef>
                <a:spcPts val="450"/>
              </a:spcBef>
              <a:spcAft>
                <a:spcPts val="450"/>
              </a:spcAft>
              <a:buClrTx/>
              <a:buFont typeface="Arial" panose="020B0604020202020204" pitchFamily="34" charset="0"/>
              <a:buChar char="•"/>
            </a:pPr>
            <a:r>
              <a:rPr lang="en-US" altLang="zh-CN" sz="2400" b="1" kern="1200" dirty="0">
                <a:solidFill>
                  <a:schemeClr val="tx1">
                    <a:lumMod val="75000"/>
                  </a:schemeClr>
                </a:solidFill>
                <a:latin typeface="宋体" panose="02010600030101010101" pitchFamily="2" charset="-122"/>
                <a:ea typeface="宋体" panose="02010600030101010101" pitchFamily="2" charset="-122"/>
              </a:rPr>
              <a:t>1971</a:t>
            </a:r>
            <a:r>
              <a:rPr lang="zh-CN" altLang="en-US" sz="2400" kern="1200" dirty="0">
                <a:solidFill>
                  <a:schemeClr val="tx1">
                    <a:lumMod val="75000"/>
                  </a:schemeClr>
                </a:solidFill>
                <a:latin typeface="宋体" panose="02010600030101010101" pitchFamily="2" charset="-122"/>
                <a:ea typeface="宋体" panose="02010600030101010101" pitchFamily="2" charset="-122"/>
              </a:rPr>
              <a:t>，在租赁业的压力下</a:t>
            </a:r>
            <a:r>
              <a:rPr lang="zh-CN" altLang="en-US" sz="2400" b="1" kern="1200" dirty="0">
                <a:solidFill>
                  <a:schemeClr val="tx1">
                    <a:lumMod val="75000"/>
                  </a:schemeClr>
                </a:solidFill>
                <a:latin typeface="宋体" panose="02010600030101010101" pitchFamily="2" charset="-122"/>
                <a:ea typeface="宋体" panose="02010600030101010101" pitchFamily="2" charset="-122"/>
              </a:rPr>
              <a:t>，</a:t>
            </a:r>
            <a:r>
              <a:rPr lang="en-US" altLang="zh-CN" sz="2400" b="1" kern="1200" dirty="0">
                <a:solidFill>
                  <a:srgbClr val="FF0000"/>
                </a:solidFill>
                <a:latin typeface="宋体" panose="02010600030101010101" pitchFamily="2" charset="-122"/>
                <a:ea typeface="宋体" panose="02010600030101010101" pitchFamily="2" charset="-122"/>
              </a:rPr>
              <a:t>APB</a:t>
            </a:r>
            <a:r>
              <a:rPr lang="zh-CN" altLang="en-US" sz="2400" b="1" kern="1200" dirty="0">
                <a:solidFill>
                  <a:srgbClr val="FF0000"/>
                </a:solidFill>
                <a:latin typeface="宋体" panose="02010600030101010101" pitchFamily="2" charset="-122"/>
                <a:ea typeface="宋体" panose="02010600030101010101" pitchFamily="2" charset="-122"/>
              </a:rPr>
              <a:t>没能按计划颁布有关长期租赁的会计原则。</a:t>
            </a:r>
            <a:endParaRPr lang="en-US" altLang="zh-CN" sz="2400" b="1" kern="1200" dirty="0">
              <a:solidFill>
                <a:srgbClr val="FF0000"/>
              </a:solidFill>
              <a:latin typeface="宋体" panose="02010600030101010101" pitchFamily="2" charset="-122"/>
              <a:ea typeface="宋体" panose="02010600030101010101" pitchFamily="2" charset="-122"/>
            </a:endParaRPr>
          </a:p>
          <a:p>
            <a:pPr marL="971550" lvl="2" indent="-171450" eaLnBrk="1" fontAlgn="auto" hangingPunct="1">
              <a:spcBef>
                <a:spcPts val="450"/>
              </a:spcBef>
              <a:spcAft>
                <a:spcPts val="450"/>
              </a:spcAft>
              <a:buClrTx/>
              <a:buFont typeface="Arial" panose="020B0604020202020204" pitchFamily="34" charset="0"/>
              <a:buChar char="•"/>
            </a:pPr>
            <a:r>
              <a:rPr lang="zh-CN" altLang="en-US" sz="1800" b="1" kern="1200" dirty="0">
                <a:solidFill>
                  <a:schemeClr val="tx1">
                    <a:lumMod val="75000"/>
                  </a:schemeClr>
                </a:solidFill>
                <a:latin typeface="宋体" panose="02010600030101010101" pitchFamily="2" charset="-122"/>
                <a:ea typeface="宋体" panose="02010600030101010101" pitchFamily="2" charset="-122"/>
              </a:rPr>
              <a:t>原先，</a:t>
            </a:r>
            <a:r>
              <a:rPr lang="en-US" altLang="zh-CN" sz="1800" b="1" kern="1200" dirty="0">
                <a:solidFill>
                  <a:schemeClr val="tx1">
                    <a:lumMod val="75000"/>
                  </a:schemeClr>
                </a:solidFill>
                <a:latin typeface="宋体" panose="02010600030101010101" pitchFamily="2" charset="-122"/>
                <a:ea typeface="宋体" panose="02010600030101010101" pitchFamily="2" charset="-122"/>
              </a:rPr>
              <a:t>APB</a:t>
            </a:r>
            <a:r>
              <a:rPr lang="zh-CN" altLang="en-US" sz="1800" b="1" kern="1200" dirty="0">
                <a:solidFill>
                  <a:schemeClr val="tx1">
                    <a:lumMod val="75000"/>
                  </a:schemeClr>
                </a:solidFill>
                <a:latin typeface="宋体" panose="02010600030101010101" pitchFamily="2" charset="-122"/>
                <a:ea typeface="宋体" panose="02010600030101010101" pitchFamily="2" charset="-122"/>
              </a:rPr>
              <a:t>会议是不公开的，各方有意见只能通过写信提出。但那个时候，各方都</a:t>
            </a:r>
            <a:r>
              <a:rPr lang="zh-CN" altLang="en-US" sz="1800" b="1" kern="1200" dirty="0">
                <a:solidFill>
                  <a:srgbClr val="FF0000"/>
                </a:solidFill>
                <a:latin typeface="宋体" panose="02010600030101010101" pitchFamily="2" charset="-122"/>
                <a:ea typeface="宋体" panose="02010600030101010101" pitchFamily="2" charset="-122"/>
              </a:rPr>
              <a:t>推动</a:t>
            </a:r>
            <a:r>
              <a:rPr lang="en-US" altLang="zh-CN" sz="1800" b="1" kern="1200" dirty="0">
                <a:solidFill>
                  <a:srgbClr val="FF0000"/>
                </a:solidFill>
                <a:latin typeface="宋体" panose="02010600030101010101" pitchFamily="2" charset="-122"/>
                <a:ea typeface="宋体" panose="02010600030101010101" pitchFamily="2" charset="-122"/>
              </a:rPr>
              <a:t>APB</a:t>
            </a:r>
            <a:r>
              <a:rPr lang="zh-CN" altLang="en-US" sz="1800" b="1" kern="1200" dirty="0">
                <a:solidFill>
                  <a:srgbClr val="FF0000"/>
                </a:solidFill>
                <a:latin typeface="宋体" panose="02010600030101010101" pitchFamily="2" charset="-122"/>
                <a:ea typeface="宋体" panose="02010600030101010101" pitchFamily="2" charset="-122"/>
              </a:rPr>
              <a:t>开会要公开</a:t>
            </a:r>
            <a:r>
              <a:rPr lang="zh-CN" altLang="en-US" sz="1800" b="1" kern="1200" dirty="0">
                <a:solidFill>
                  <a:schemeClr val="tx1">
                    <a:lumMod val="75000"/>
                  </a:schemeClr>
                </a:solidFill>
                <a:latin typeface="宋体" panose="02010600030101010101" pitchFamily="2" charset="-122"/>
                <a:ea typeface="宋体" panose="02010600030101010101" pitchFamily="2" charset="-122"/>
              </a:rPr>
              <a:t>，实际上想给他们自己创造施加压力的机会。当时，租赁业给</a:t>
            </a:r>
            <a:r>
              <a:rPr lang="en-US" altLang="zh-CN" sz="1800" b="1" kern="1200" dirty="0">
                <a:solidFill>
                  <a:schemeClr val="tx1">
                    <a:lumMod val="75000"/>
                  </a:schemeClr>
                </a:solidFill>
                <a:latin typeface="宋体" panose="02010600030101010101" pitchFamily="2" charset="-122"/>
                <a:ea typeface="宋体" panose="02010600030101010101" pitchFamily="2" charset="-122"/>
              </a:rPr>
              <a:t>50</a:t>
            </a:r>
            <a:r>
              <a:rPr lang="zh-CN" altLang="en-US" sz="1800" b="1" kern="1200" dirty="0">
                <a:solidFill>
                  <a:schemeClr val="tx1">
                    <a:lumMod val="75000"/>
                  </a:schemeClr>
                </a:solidFill>
                <a:latin typeface="宋体" panose="02010600030101010101" pitchFamily="2" charset="-122"/>
                <a:ea typeface="宋体" panose="02010600030101010101" pitchFamily="2" charset="-122"/>
              </a:rPr>
              <a:t>个美国国会议员写信，控诉</a:t>
            </a:r>
            <a:r>
              <a:rPr lang="en-US" altLang="zh-CN" sz="1800" b="1" kern="1200" dirty="0">
                <a:solidFill>
                  <a:schemeClr val="tx1">
                    <a:lumMod val="75000"/>
                  </a:schemeClr>
                </a:solidFill>
                <a:latin typeface="宋体" panose="02010600030101010101" pitchFamily="2" charset="-122"/>
                <a:ea typeface="宋体" panose="02010600030101010101" pitchFamily="2" charset="-122"/>
              </a:rPr>
              <a:t>APB</a:t>
            </a:r>
            <a:r>
              <a:rPr lang="zh-CN" altLang="en-US" sz="1800" b="1" kern="1200" dirty="0">
                <a:solidFill>
                  <a:schemeClr val="tx1">
                    <a:lumMod val="75000"/>
                  </a:schemeClr>
                </a:solidFill>
                <a:latin typeface="宋体" panose="02010600030101010101" pitchFamily="2" charset="-122"/>
                <a:ea typeface="宋体" panose="02010600030101010101" pitchFamily="2" charset="-122"/>
              </a:rPr>
              <a:t>之举可能损害租赁业，也不利于作为承租方的企业的发展。这些议员给</a:t>
            </a:r>
            <a:r>
              <a:rPr lang="en-US" altLang="zh-CN" sz="1800" b="1" kern="1200" dirty="0">
                <a:solidFill>
                  <a:schemeClr val="tx1">
                    <a:lumMod val="75000"/>
                  </a:schemeClr>
                </a:solidFill>
                <a:latin typeface="宋体" panose="02010600030101010101" pitchFamily="2" charset="-122"/>
                <a:ea typeface="宋体" panose="02010600030101010101" pitchFamily="2" charset="-122"/>
              </a:rPr>
              <a:t>SEC</a:t>
            </a:r>
            <a:r>
              <a:rPr lang="zh-CN" altLang="en-US" sz="1800" b="1" kern="1200" dirty="0">
                <a:solidFill>
                  <a:schemeClr val="tx1">
                    <a:lumMod val="75000"/>
                  </a:schemeClr>
                </a:solidFill>
                <a:latin typeface="宋体" panose="02010600030101010101" pitchFamily="2" charset="-122"/>
                <a:ea typeface="宋体" panose="02010600030101010101" pitchFamily="2" charset="-122"/>
              </a:rPr>
              <a:t>写信，质问为何</a:t>
            </a:r>
            <a:r>
              <a:rPr lang="en-US" altLang="zh-CN" sz="1800" b="1" kern="1200" dirty="0">
                <a:solidFill>
                  <a:schemeClr val="tx1">
                    <a:lumMod val="75000"/>
                  </a:schemeClr>
                </a:solidFill>
                <a:latin typeface="宋体" panose="02010600030101010101" pitchFamily="2" charset="-122"/>
                <a:ea typeface="宋体" panose="02010600030101010101" pitchFamily="2" charset="-122"/>
              </a:rPr>
              <a:t>APB</a:t>
            </a:r>
            <a:r>
              <a:rPr lang="zh-CN" altLang="en-US" sz="1800" b="1" kern="1200" dirty="0">
                <a:solidFill>
                  <a:schemeClr val="tx1">
                    <a:lumMod val="75000"/>
                  </a:schemeClr>
                </a:solidFill>
                <a:latin typeface="宋体" panose="02010600030101010101" pitchFamily="2" charset="-122"/>
                <a:ea typeface="宋体" panose="02010600030101010101" pitchFamily="2" charset="-122"/>
              </a:rPr>
              <a:t>要做此类坏事。在这种情况下，</a:t>
            </a:r>
            <a:r>
              <a:rPr lang="zh-CN" altLang="en-US" sz="1800" b="1" kern="1200" dirty="0">
                <a:solidFill>
                  <a:srgbClr val="FF0000"/>
                </a:solidFill>
                <a:latin typeface="宋体" panose="02010600030101010101" pitchFamily="2" charset="-122"/>
                <a:ea typeface="宋体" panose="02010600030101010101" pitchFamily="2" charset="-122"/>
              </a:rPr>
              <a:t>要求</a:t>
            </a:r>
            <a:r>
              <a:rPr lang="en-US" altLang="zh-CN" sz="1800" b="1" kern="1200" dirty="0">
                <a:solidFill>
                  <a:srgbClr val="FF0000"/>
                </a:solidFill>
                <a:latin typeface="宋体" panose="02010600030101010101" pitchFamily="2" charset="-122"/>
                <a:ea typeface="宋体" panose="02010600030101010101" pitchFamily="2" charset="-122"/>
              </a:rPr>
              <a:t>APB</a:t>
            </a:r>
            <a:r>
              <a:rPr lang="zh-CN" altLang="en-US" sz="1800" b="1" kern="1200" dirty="0">
                <a:solidFill>
                  <a:srgbClr val="FF0000"/>
                </a:solidFill>
                <a:latin typeface="宋体" panose="02010600030101010101" pitchFamily="2" charset="-122"/>
                <a:ea typeface="宋体" panose="02010600030101010101" pitchFamily="2" charset="-122"/>
              </a:rPr>
              <a:t>推迟作出决定</a:t>
            </a:r>
            <a:r>
              <a:rPr lang="zh-CN" altLang="en-US" sz="1800" b="1" kern="1200" dirty="0">
                <a:solidFill>
                  <a:prstClr val="black"/>
                </a:solidFill>
                <a:latin typeface="宋体" panose="02010600030101010101" pitchFamily="2" charset="-122"/>
                <a:ea typeface="宋体" panose="02010600030101010101" pitchFamily="2" charset="-122"/>
              </a:rPr>
              <a:t>。</a:t>
            </a:r>
            <a:endParaRPr lang="en-US" altLang="zh-CN" sz="1800" b="1" kern="1200" dirty="0">
              <a:solidFill>
                <a:prstClr val="black"/>
              </a:solidFill>
              <a:latin typeface="宋体" panose="02010600030101010101" pitchFamily="2" charset="-122"/>
              <a:ea typeface="宋体" panose="02010600030101010101" pitchFamily="2" charset="-122"/>
            </a:endParaRPr>
          </a:p>
        </p:txBody>
      </p:sp>
      <p:sp>
        <p:nvSpPr>
          <p:cNvPr id="12291" name="Title 2"/>
          <p:cNvSpPr>
            <a:spLocks noGrp="1"/>
          </p:cNvSpPr>
          <p:nvPr>
            <p:ph type="title"/>
          </p:nvPr>
        </p:nvSpPr>
        <p:spPr>
          <a:xfrm>
            <a:off x="251520" y="165455"/>
            <a:ext cx="8567836" cy="549953"/>
          </a:xfrm>
        </p:spPr>
        <p:txBody>
          <a:bodyPr>
            <a:normAutofit fontScale="90000"/>
          </a:bodyPr>
          <a:lstStyle/>
          <a:p>
            <a:pPr algn="ctr">
              <a:defRPr/>
            </a:pPr>
            <a:r>
              <a:rPr lang="en-GB" altLang="en-US" sz="3200" b="1" dirty="0">
                <a:solidFill>
                  <a:srgbClr val="0000FF"/>
                </a:solidFill>
                <a:latin typeface="黑体" panose="02010609060101010101" pitchFamily="49" charset="-122"/>
                <a:ea typeface="黑体" panose="02010609060101010101" pitchFamily="49" charset="-122"/>
                <a:cs typeface="+mn-cs"/>
              </a:rPr>
              <a:t>4.1 </a:t>
            </a:r>
            <a:r>
              <a:rPr lang="zh-CN" altLang="en-US" sz="3200" b="1" dirty="0">
                <a:solidFill>
                  <a:srgbClr val="0000FF"/>
                </a:solidFill>
                <a:latin typeface="黑体" panose="02010609060101010101" pitchFamily="49" charset="-122"/>
                <a:ea typeface="黑体" panose="02010609060101010101" pitchFamily="49" charset="-122"/>
                <a:cs typeface="+mn-cs"/>
              </a:rPr>
              <a:t>概述</a:t>
            </a:r>
            <a:endParaRPr lang="en-GB" altLang="en-US" sz="3200" b="1" dirty="0">
              <a:solidFill>
                <a:srgbClr val="0000FF"/>
              </a:solidFill>
              <a:latin typeface="黑体" panose="02010609060101010101" pitchFamily="49" charset="-122"/>
              <a:ea typeface="黑体" panose="020106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1921423"/>
            <a:ext cx="8329960" cy="3513657"/>
          </a:xfrm>
        </p:spPr>
        <p:txBody>
          <a:bodyPr/>
          <a:lstStyle/>
          <a:p>
            <a:pPr marL="171450" indent="-171450" eaLnBrk="1" fontAlgn="auto" hangingPunct="1">
              <a:lnSpc>
                <a:spcPct val="90000"/>
              </a:lnSpc>
              <a:spcBef>
                <a:spcPts val="750"/>
              </a:spcBef>
              <a:spcAft>
                <a:spcPts val="0"/>
              </a:spcAft>
              <a:buClrTx/>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rPr>
              <a:t>在租赁开始日，承租人应评估是否合理确定行使选择权</a:t>
            </a:r>
            <a:endParaRPr lang="en-US" altLang="zh-CN" sz="2100" b="1" kern="1200" dirty="0">
              <a:solidFill>
                <a:prstClr val="black"/>
              </a:solidFill>
              <a:latin typeface="微软雅黑" panose="020B0503020204020204" charset="-122"/>
              <a:ea typeface="微软雅黑" panose="020B0503020204020204" charset="-122"/>
            </a:endParaRPr>
          </a:p>
          <a:p>
            <a:pPr marL="171450" indent="-171450" eaLnBrk="1" fontAlgn="auto" hangingPunct="1">
              <a:lnSpc>
                <a:spcPct val="90000"/>
              </a:lnSpc>
              <a:spcBef>
                <a:spcPts val="750"/>
              </a:spcBef>
              <a:spcAft>
                <a:spcPts val="0"/>
              </a:spcAft>
              <a:buClrTx/>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rPr>
              <a:t>评估时，承租人应考虑对其行使或不行使选择权产生经济激励的所有相关事实和情况</a:t>
            </a:r>
            <a:endParaRPr lang="en-US" altLang="zh-CN" sz="2100" b="1" kern="1200" dirty="0">
              <a:solidFill>
                <a:prstClr val="black"/>
              </a:solidFill>
              <a:latin typeface="微软雅黑" panose="020B0503020204020204" charset="-122"/>
              <a:ea typeface="微软雅黑" panose="020B0503020204020204" charset="-122"/>
            </a:endParaRPr>
          </a:p>
          <a:p>
            <a:pPr marL="171450" indent="-171450" eaLnBrk="1" fontAlgn="auto" hangingPunct="1">
              <a:lnSpc>
                <a:spcPct val="90000"/>
              </a:lnSpc>
              <a:spcBef>
                <a:spcPts val="750"/>
              </a:spcBef>
              <a:spcAft>
                <a:spcPts val="0"/>
              </a:spcAft>
              <a:buClrTx/>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rPr>
              <a:t>如承租人合理确定将行使选择权，则租赁付款额中应包括行使选择权的调整，如租赁期，行权价格</a:t>
            </a:r>
          </a:p>
        </p:txBody>
      </p:sp>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购买</a:t>
            </a:r>
            <a:r>
              <a:rPr lang="en-US" altLang="zh-CN" sz="2800" b="1" dirty="0">
                <a:solidFill>
                  <a:srgbClr val="0000FF"/>
                </a:solidFill>
                <a:latin typeface="隶书" panose="02010509060101010101" pitchFamily="49" charset="-122"/>
                <a:ea typeface="隶书" panose="02010509060101010101" pitchFamily="49" charset="-122"/>
                <a:cs typeface="+mn-cs"/>
              </a:rPr>
              <a:t>/</a:t>
            </a:r>
            <a:r>
              <a:rPr lang="zh-CN" altLang="en-US" sz="2800" b="1" dirty="0">
                <a:solidFill>
                  <a:srgbClr val="0000FF"/>
                </a:solidFill>
                <a:latin typeface="隶书" panose="02010509060101010101" pitchFamily="49" charset="-122"/>
                <a:ea typeface="隶书" panose="02010509060101010101" pitchFamily="49" charset="-122"/>
                <a:cs typeface="+mn-cs"/>
              </a:rPr>
              <a:t>终止租赁选择权价值</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30</a:t>
            </a:fld>
            <a:endParaRPr lang="en-GB" altLang="en-US">
              <a:solidFill>
                <a:srgbClr val="FFFFFF"/>
              </a:solidFill>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4" y="1841558"/>
            <a:ext cx="8710321" cy="3513657"/>
          </a:xfrm>
        </p:spPr>
        <p:txBody>
          <a:bodyPr/>
          <a:lstStyle/>
          <a:p>
            <a:pPr marL="171450" indent="-171450" eaLnBrk="1" fontAlgn="auto" hangingPunct="1">
              <a:lnSpc>
                <a:spcPct val="90000"/>
              </a:lnSpc>
              <a:spcBef>
                <a:spcPts val="750"/>
              </a:spcBef>
              <a:spcAft>
                <a:spcPts val="0"/>
              </a:spcAft>
              <a:buClrTx/>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cs typeface="Arial" panose="020B0604020202020204" pitchFamily="34" charset="0"/>
              </a:rPr>
              <a:t>包括与指数或比率挂钩的变动租金</a:t>
            </a:r>
            <a:endParaRPr lang="en-US" altLang="zh-CN" sz="2100" b="1" kern="1200" dirty="0">
              <a:solidFill>
                <a:prstClr val="black"/>
              </a:solidFill>
              <a:latin typeface="微软雅黑" panose="020B0503020204020204" charset="-122"/>
              <a:ea typeface="微软雅黑" panose="020B0503020204020204" charset="-122"/>
              <a:cs typeface="Arial" panose="020B0604020202020204" pitchFamily="34" charset="0"/>
            </a:endParaRPr>
          </a:p>
          <a:p>
            <a:pPr marL="628650" lvl="1" eaLnBrk="1" fontAlgn="auto" hangingPunct="1">
              <a:lnSpc>
                <a:spcPct val="90000"/>
              </a:lnSpc>
              <a:spcBef>
                <a:spcPts val="375"/>
              </a:spcBef>
              <a:spcAft>
                <a:spcPts val="600"/>
              </a:spcAft>
              <a:buClr>
                <a:srgbClr val="5B9BD5"/>
              </a:buClr>
              <a:buFont typeface="Arial" panose="020B0604020202020204" pitchFamily="34" charset="0"/>
              <a:buChar char="•"/>
            </a:pPr>
            <a:r>
              <a:rPr lang="zh-CN" altLang="en-US" sz="1800" b="1" kern="1200" dirty="0">
                <a:solidFill>
                  <a:prstClr val="black"/>
                </a:solidFill>
                <a:latin typeface="微软雅黑" panose="020B0503020204020204" charset="-122"/>
                <a:ea typeface="微软雅黑" panose="020B0503020204020204" charset="-122"/>
                <a:cs typeface="+mn-cs"/>
              </a:rPr>
              <a:t>消费者物价指数</a:t>
            </a:r>
            <a:endParaRPr lang="en-GB" altLang="zh-CN" sz="1800" b="1" kern="1200" dirty="0">
              <a:solidFill>
                <a:prstClr val="black"/>
              </a:solidFill>
              <a:latin typeface="微软雅黑" panose="020B0503020204020204" charset="-122"/>
              <a:ea typeface="微软雅黑" panose="020B0503020204020204" charset="-122"/>
              <a:cs typeface="+mn-cs"/>
            </a:endParaRPr>
          </a:p>
          <a:p>
            <a:pPr marL="628650" lvl="1" eaLnBrk="1" fontAlgn="auto" hangingPunct="1">
              <a:lnSpc>
                <a:spcPct val="90000"/>
              </a:lnSpc>
              <a:spcBef>
                <a:spcPts val="375"/>
              </a:spcBef>
              <a:spcAft>
                <a:spcPts val="600"/>
              </a:spcAft>
              <a:buClr>
                <a:srgbClr val="5B9BD5"/>
              </a:buClr>
              <a:buFont typeface="Arial" panose="020B0604020202020204" pitchFamily="34" charset="0"/>
              <a:buChar char="•"/>
            </a:pPr>
            <a:r>
              <a:rPr lang="zh-CN" altLang="en-US" sz="1800" b="1" kern="1200" dirty="0">
                <a:solidFill>
                  <a:prstClr val="black"/>
                </a:solidFill>
                <a:latin typeface="微软雅黑" panose="020B0503020204020204" charset="-122"/>
                <a:ea typeface="微软雅黑" panose="020B0503020204020204" charset="-122"/>
                <a:cs typeface="+mn-cs"/>
              </a:rPr>
              <a:t>基准利率</a:t>
            </a:r>
            <a:endParaRPr lang="en-US" altLang="zh-CN" sz="1800" b="1" kern="1200" dirty="0">
              <a:solidFill>
                <a:prstClr val="black"/>
              </a:solidFill>
              <a:latin typeface="微软雅黑" panose="020B0503020204020204" charset="-122"/>
              <a:ea typeface="微软雅黑" panose="020B0503020204020204" charset="-122"/>
              <a:cs typeface="+mn-cs"/>
            </a:endParaRPr>
          </a:p>
          <a:p>
            <a:pPr marL="628650" lvl="1" eaLnBrk="1" fontAlgn="auto" hangingPunct="1">
              <a:lnSpc>
                <a:spcPct val="90000"/>
              </a:lnSpc>
              <a:spcBef>
                <a:spcPts val="375"/>
              </a:spcBef>
              <a:spcAft>
                <a:spcPts val="600"/>
              </a:spcAft>
              <a:buClr>
                <a:srgbClr val="5B9BD5"/>
              </a:buClr>
              <a:buFont typeface="Arial" panose="020B0604020202020204" pitchFamily="34" charset="0"/>
              <a:buChar char="•"/>
            </a:pPr>
            <a:r>
              <a:rPr lang="zh-CN" altLang="en-US" sz="1800" b="1" kern="1200" dirty="0">
                <a:solidFill>
                  <a:prstClr val="black"/>
                </a:solidFill>
                <a:latin typeface="微软雅黑" panose="020B0503020204020204" charset="-122"/>
                <a:ea typeface="微软雅黑" panose="020B0503020204020204" charset="-122"/>
                <a:cs typeface="+mn-cs"/>
              </a:rPr>
              <a:t>随市场租金变动率而变动的租金</a:t>
            </a:r>
            <a:endParaRPr lang="en-GB" altLang="zh-CN" sz="1800" b="1" i="1" kern="1200" dirty="0">
              <a:solidFill>
                <a:srgbClr val="5B9BD5"/>
              </a:solidFill>
              <a:latin typeface="微软雅黑" panose="020B0503020204020204" charset="-122"/>
              <a:ea typeface="微软雅黑" panose="020B0503020204020204" charset="-122"/>
              <a:cs typeface="+mn-cs"/>
            </a:endParaRPr>
          </a:p>
          <a:p>
            <a:pPr marL="285750" indent="-285750" eaLnBrk="1" fontAlgn="auto" hangingPunct="1">
              <a:lnSpc>
                <a:spcPct val="90000"/>
              </a:lnSpc>
              <a:spcBef>
                <a:spcPts val="750"/>
              </a:spcBef>
              <a:spcAft>
                <a:spcPts val="600"/>
              </a:spcAft>
              <a:buClr>
                <a:srgbClr val="E7E6E6"/>
              </a:buClr>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cs typeface="Arial" panose="020B0604020202020204" pitchFamily="34" charset="0"/>
              </a:rPr>
              <a:t>初始时基于租赁起始日的指数或比率，不用预测它们以后会如何变化</a:t>
            </a:r>
            <a:endParaRPr lang="en-GB" altLang="zh-CN" sz="2100" b="1" kern="1200" dirty="0">
              <a:solidFill>
                <a:prstClr val="black"/>
              </a:solidFill>
              <a:latin typeface="微软雅黑" panose="020B0503020204020204" charset="-122"/>
              <a:ea typeface="微软雅黑" panose="020B0503020204020204" charset="-122"/>
              <a:cs typeface="Arial" panose="020B0604020202020204" pitchFamily="34" charset="0"/>
            </a:endParaRPr>
          </a:p>
          <a:p>
            <a:pPr marL="285750" indent="-285750" eaLnBrk="1" fontAlgn="auto" hangingPunct="1">
              <a:lnSpc>
                <a:spcPct val="90000"/>
              </a:lnSpc>
              <a:spcBef>
                <a:spcPts val="750"/>
              </a:spcBef>
              <a:spcAft>
                <a:spcPts val="600"/>
              </a:spcAft>
              <a:buClr>
                <a:srgbClr val="E7E6E6"/>
              </a:buClr>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cs typeface="Arial" panose="020B0604020202020204" pitchFamily="34" charset="0"/>
              </a:rPr>
              <a:t>仅当现金流发生变化时，才重新计量。一般不改变折现率</a:t>
            </a:r>
            <a:endParaRPr lang="en-US" altLang="zh-CN" sz="2100" b="1" kern="1200" dirty="0">
              <a:solidFill>
                <a:prstClr val="black"/>
              </a:solidFill>
              <a:latin typeface="微软雅黑" panose="020B0503020204020204" charset="-122"/>
              <a:ea typeface="微软雅黑" panose="020B0503020204020204" charset="-122"/>
            </a:endParaRPr>
          </a:p>
          <a:p>
            <a:pPr marL="628650" lvl="1" eaLnBrk="1" fontAlgn="auto" hangingPunct="1">
              <a:lnSpc>
                <a:spcPct val="90000"/>
              </a:lnSpc>
              <a:spcBef>
                <a:spcPts val="375"/>
              </a:spcBef>
              <a:spcAft>
                <a:spcPts val="600"/>
              </a:spcAft>
              <a:buClr>
                <a:srgbClr val="E7E6E6"/>
              </a:buClr>
              <a:buFont typeface="Arial" panose="020B0604020202020204" pitchFamily="34" charset="0"/>
              <a:buChar char="•"/>
            </a:pPr>
            <a:endParaRPr lang="zh-CN" altLang="en-US" sz="2700" b="1" kern="1200" dirty="0">
              <a:solidFill>
                <a:prstClr val="black"/>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租赁负债：初始计量：变动租金</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31</a:t>
            </a:fld>
            <a:endParaRPr lang="en-GB" altLang="en-US">
              <a:solidFill>
                <a:srgbClr val="FFFFFF"/>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175" y="1921423"/>
            <a:ext cx="8364567" cy="3513657"/>
          </a:xfrm>
        </p:spPr>
        <p:txBody>
          <a:bodyPr/>
          <a:lstStyle/>
          <a:p>
            <a:pPr marL="171450" indent="-171450" eaLnBrk="1" fontAlgn="auto" hangingPunct="1">
              <a:lnSpc>
                <a:spcPct val="90000"/>
              </a:lnSpc>
              <a:spcBef>
                <a:spcPts val="750"/>
              </a:spcBef>
              <a:spcAft>
                <a:spcPts val="0"/>
              </a:spcAft>
              <a:buClrTx/>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cs typeface="Arial" panose="020B0604020202020204" pitchFamily="34" charset="0"/>
              </a:rPr>
              <a:t>最低租金：实质上为固定租金</a:t>
            </a:r>
            <a:endParaRPr lang="en-US" altLang="zh-CN" sz="2100" b="1" kern="1200" dirty="0">
              <a:solidFill>
                <a:prstClr val="black"/>
              </a:solidFill>
              <a:latin typeface="微软雅黑" panose="020B0503020204020204" charset="-122"/>
              <a:ea typeface="微软雅黑" panose="020B0503020204020204" charset="-122"/>
              <a:cs typeface="Arial" panose="020B0604020202020204" pitchFamily="34" charset="0"/>
            </a:endParaRPr>
          </a:p>
          <a:p>
            <a:pPr marL="628650" lvl="1" eaLnBrk="1" fontAlgn="auto" hangingPunct="1">
              <a:lnSpc>
                <a:spcPct val="90000"/>
              </a:lnSpc>
              <a:spcBef>
                <a:spcPts val="375"/>
              </a:spcBef>
              <a:spcAft>
                <a:spcPts val="600"/>
              </a:spcAft>
              <a:buClr>
                <a:srgbClr val="5B9BD5"/>
              </a:buClr>
              <a:buFont typeface="Arial" panose="020B0604020202020204" pitchFamily="34" charset="0"/>
              <a:buChar char="•"/>
            </a:pPr>
            <a:r>
              <a:rPr lang="zh-CN" altLang="en-US" sz="1800" b="1" kern="1200" dirty="0">
                <a:solidFill>
                  <a:prstClr val="black"/>
                </a:solidFill>
                <a:latin typeface="微软雅黑" panose="020B0503020204020204" charset="-122"/>
                <a:ea typeface="微软雅黑" panose="020B0503020204020204" charset="-122"/>
                <a:cs typeface="+mn-cs"/>
              </a:rPr>
              <a:t>承租方销售收入低于某一金额时，租金为若干</a:t>
            </a:r>
            <a:endParaRPr lang="en-US" altLang="zh-CN" sz="1800" b="1" kern="1200" dirty="0">
              <a:solidFill>
                <a:prstClr val="black"/>
              </a:solidFill>
              <a:latin typeface="微软雅黑" panose="020B0503020204020204" charset="-122"/>
              <a:ea typeface="微软雅黑" panose="020B0503020204020204" charset="-122"/>
              <a:cs typeface="+mn-cs"/>
            </a:endParaRPr>
          </a:p>
          <a:p>
            <a:pPr marL="285750" indent="-285750" eaLnBrk="1" fontAlgn="auto" hangingPunct="1">
              <a:lnSpc>
                <a:spcPct val="90000"/>
              </a:lnSpc>
              <a:spcBef>
                <a:spcPts val="750"/>
              </a:spcBef>
              <a:spcAft>
                <a:spcPts val="600"/>
              </a:spcAft>
              <a:buClr>
                <a:srgbClr val="5B9BD5"/>
              </a:buClr>
              <a:buFont typeface="Arial" panose="020B0604020202020204" pitchFamily="34" charset="0"/>
              <a:buChar char="•"/>
            </a:pPr>
            <a:r>
              <a:rPr lang="zh-CN" altLang="en-US" sz="2100" b="1" kern="1200" dirty="0">
                <a:solidFill>
                  <a:prstClr val="black"/>
                </a:solidFill>
                <a:latin typeface="微软雅黑" panose="020B0503020204020204" charset="-122"/>
                <a:ea typeface="微软雅黑" panose="020B0503020204020204" charset="-122"/>
              </a:rPr>
              <a:t>纯变动的租金：不计入租赁负债，而在发生时进承租方的损益表</a:t>
            </a:r>
            <a:endParaRPr lang="en-US" altLang="zh-CN" sz="2100" b="1" kern="1200" dirty="0">
              <a:solidFill>
                <a:prstClr val="black"/>
              </a:solidFill>
              <a:latin typeface="微软雅黑" panose="020B0503020204020204" charset="-122"/>
              <a:ea typeface="微软雅黑" panose="020B0503020204020204" charset="-122"/>
            </a:endParaRPr>
          </a:p>
          <a:p>
            <a:pPr marL="628650" lvl="1" eaLnBrk="1" fontAlgn="auto" hangingPunct="1">
              <a:lnSpc>
                <a:spcPct val="90000"/>
              </a:lnSpc>
              <a:spcBef>
                <a:spcPts val="375"/>
              </a:spcBef>
              <a:spcAft>
                <a:spcPts val="600"/>
              </a:spcAft>
              <a:buClr>
                <a:srgbClr val="5B9BD5"/>
              </a:buClr>
              <a:buFont typeface="Arial" panose="020B0604020202020204" pitchFamily="34" charset="0"/>
              <a:buChar char="•"/>
            </a:pPr>
            <a:r>
              <a:rPr lang="zh-CN" altLang="en-US" sz="1800" b="1" kern="1200" dirty="0">
                <a:solidFill>
                  <a:prstClr val="black"/>
                </a:solidFill>
                <a:latin typeface="微软雅黑" panose="020B0503020204020204" charset="-122"/>
                <a:ea typeface="微软雅黑" panose="020B0503020204020204" charset="-122"/>
                <a:cs typeface="+mn-cs"/>
              </a:rPr>
              <a:t>如租金按承租方销售收入</a:t>
            </a:r>
            <a:r>
              <a:rPr lang="en-US" altLang="zh-CN" sz="1800" b="1" kern="1200" dirty="0">
                <a:solidFill>
                  <a:prstClr val="black"/>
                </a:solidFill>
                <a:latin typeface="微软雅黑" panose="020B0503020204020204" charset="-122"/>
                <a:ea typeface="微软雅黑" panose="020B0503020204020204" charset="-122"/>
                <a:cs typeface="+mn-cs"/>
              </a:rPr>
              <a:t>7%</a:t>
            </a:r>
            <a:r>
              <a:rPr lang="zh-CN" altLang="en-US" sz="1800" b="1" kern="1200" dirty="0">
                <a:solidFill>
                  <a:prstClr val="black"/>
                </a:solidFill>
                <a:latin typeface="微软雅黑" panose="020B0503020204020204" charset="-122"/>
                <a:ea typeface="微软雅黑" panose="020B0503020204020204" charset="-122"/>
                <a:cs typeface="+mn-cs"/>
              </a:rPr>
              <a:t>计</a:t>
            </a:r>
            <a:endParaRPr lang="en-GB" altLang="zh-CN" sz="1800" b="1" kern="1200" dirty="0">
              <a:solidFill>
                <a:prstClr val="black"/>
              </a:solidFill>
              <a:latin typeface="微软雅黑" panose="020B0503020204020204" charset="-122"/>
              <a:ea typeface="微软雅黑" panose="020B0503020204020204" charset="-122"/>
              <a:cs typeface="+mn-cs"/>
            </a:endParaRPr>
          </a:p>
          <a:p>
            <a:pPr marL="628650" lvl="1" eaLnBrk="1" fontAlgn="auto" hangingPunct="1">
              <a:lnSpc>
                <a:spcPct val="90000"/>
              </a:lnSpc>
              <a:spcBef>
                <a:spcPts val="375"/>
              </a:spcBef>
              <a:spcAft>
                <a:spcPts val="600"/>
              </a:spcAft>
              <a:buClr>
                <a:srgbClr val="E7E6E6"/>
              </a:buClr>
              <a:buFont typeface="Arial" panose="020B0604020202020204" pitchFamily="34" charset="0"/>
              <a:buChar char="•"/>
            </a:pPr>
            <a:endParaRPr lang="zh-CN" altLang="en-US" sz="2700" b="1" kern="1200" dirty="0">
              <a:solidFill>
                <a:prstClr val="black"/>
              </a:solidFill>
              <a:latin typeface="微软雅黑" panose="020B0503020204020204" charset="-122"/>
              <a:ea typeface="微软雅黑" panose="020B0503020204020204" charset="-122"/>
              <a:cs typeface="+mn-cs"/>
            </a:endParaRPr>
          </a:p>
        </p:txBody>
      </p:sp>
      <p:sp>
        <p:nvSpPr>
          <p:cNvPr id="12291" name="Title 2"/>
          <p:cNvSpPr>
            <a:spLocks noGrp="1"/>
          </p:cNvSpPr>
          <p:nvPr>
            <p:ph type="title"/>
          </p:nvPr>
        </p:nvSpPr>
        <p:spPr>
          <a:xfrm>
            <a:off x="326175" y="944167"/>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租赁负债：初始计量：实质上为固定租金</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32</a:t>
            </a:fld>
            <a:endParaRPr lang="en-GB" altLang="en-US">
              <a:solidFill>
                <a:srgbClr val="FFFFFF"/>
              </a:solidFill>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租赁负债：初始计量：折现率</a:t>
            </a:r>
            <a:r>
              <a:rPr lang="zh-CN" altLang="en-US" sz="3000" dirty="0">
                <a:solidFill>
                  <a:schemeClr val="bg2">
                    <a:lumMod val="75000"/>
                  </a:schemeClr>
                </a:solidFill>
                <a:latin typeface="微软雅黑" panose="020B0503020204020204" charset="-122"/>
                <a:ea typeface="微软雅黑" panose="020B0503020204020204" charset="-122"/>
              </a:rPr>
              <a:t>	</a:t>
            </a: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33</a:t>
            </a:fld>
            <a:endParaRPr lang="en-GB" altLang="en-US">
              <a:solidFill>
                <a:srgbClr val="FFFFFF"/>
              </a:solidFill>
            </a:endParaRPr>
          </a:p>
        </p:txBody>
      </p:sp>
      <p:sp>
        <p:nvSpPr>
          <p:cNvPr id="6" name="object 2"/>
          <p:cNvSpPr/>
          <p:nvPr/>
        </p:nvSpPr>
        <p:spPr>
          <a:xfrm>
            <a:off x="1653350" y="3327845"/>
            <a:ext cx="998220" cy="466725"/>
          </a:xfrm>
          <a:custGeom>
            <a:avLst/>
            <a:gdLst/>
            <a:ahLst/>
            <a:cxnLst/>
            <a:rect l="l" t="t" r="r" b="b"/>
            <a:pathLst>
              <a:path w="1330960" h="622300">
                <a:moveTo>
                  <a:pt x="0" y="103632"/>
                </a:moveTo>
                <a:lnTo>
                  <a:pt x="8143" y="63291"/>
                </a:lnTo>
                <a:lnTo>
                  <a:pt x="30351" y="30351"/>
                </a:lnTo>
                <a:lnTo>
                  <a:pt x="63291" y="8143"/>
                </a:lnTo>
                <a:lnTo>
                  <a:pt x="103632" y="0"/>
                </a:lnTo>
                <a:lnTo>
                  <a:pt x="1226820" y="0"/>
                </a:lnTo>
                <a:lnTo>
                  <a:pt x="1267160" y="8143"/>
                </a:lnTo>
                <a:lnTo>
                  <a:pt x="1300100" y="30351"/>
                </a:lnTo>
                <a:lnTo>
                  <a:pt x="1322308" y="63291"/>
                </a:lnTo>
                <a:lnTo>
                  <a:pt x="1330452" y="103632"/>
                </a:lnTo>
                <a:lnTo>
                  <a:pt x="1330452" y="518160"/>
                </a:lnTo>
                <a:lnTo>
                  <a:pt x="1322308" y="558494"/>
                </a:lnTo>
                <a:lnTo>
                  <a:pt x="1300100" y="591435"/>
                </a:lnTo>
                <a:lnTo>
                  <a:pt x="1267160" y="613646"/>
                </a:lnTo>
                <a:lnTo>
                  <a:pt x="1226820" y="621792"/>
                </a:lnTo>
                <a:lnTo>
                  <a:pt x="103632" y="621792"/>
                </a:lnTo>
                <a:lnTo>
                  <a:pt x="63291" y="613646"/>
                </a:lnTo>
                <a:lnTo>
                  <a:pt x="30351" y="591435"/>
                </a:lnTo>
                <a:lnTo>
                  <a:pt x="8143" y="558494"/>
                </a:lnTo>
                <a:lnTo>
                  <a:pt x="0" y="518160"/>
                </a:lnTo>
                <a:lnTo>
                  <a:pt x="0" y="103632"/>
                </a:lnTo>
                <a:close/>
              </a:path>
            </a:pathLst>
          </a:custGeom>
          <a:ln w="22860">
            <a:solidFill>
              <a:srgbClr val="EAAA00"/>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7" name="object 8"/>
          <p:cNvSpPr/>
          <p:nvPr/>
        </p:nvSpPr>
        <p:spPr>
          <a:xfrm>
            <a:off x="924687" y="2276855"/>
            <a:ext cx="2468880" cy="617220"/>
          </a:xfrm>
          <a:custGeom>
            <a:avLst/>
            <a:gdLst/>
            <a:ahLst/>
            <a:cxnLst/>
            <a:rect l="l" t="t" r="r" b="b"/>
            <a:pathLst>
              <a:path w="3291840" h="822960">
                <a:moveTo>
                  <a:pt x="3154680" y="0"/>
                </a:moveTo>
                <a:lnTo>
                  <a:pt x="137160" y="0"/>
                </a:lnTo>
                <a:lnTo>
                  <a:pt x="93805" y="6992"/>
                </a:lnTo>
                <a:lnTo>
                  <a:pt x="56153" y="26462"/>
                </a:lnTo>
                <a:lnTo>
                  <a:pt x="26462" y="56153"/>
                </a:lnTo>
                <a:lnTo>
                  <a:pt x="6992" y="93805"/>
                </a:lnTo>
                <a:lnTo>
                  <a:pt x="0" y="137160"/>
                </a:lnTo>
                <a:lnTo>
                  <a:pt x="0" y="685787"/>
                </a:lnTo>
                <a:lnTo>
                  <a:pt x="6992" y="729143"/>
                </a:lnTo>
                <a:lnTo>
                  <a:pt x="26462" y="766798"/>
                </a:lnTo>
                <a:lnTo>
                  <a:pt x="56153" y="796492"/>
                </a:lnTo>
                <a:lnTo>
                  <a:pt x="93805" y="815966"/>
                </a:lnTo>
                <a:lnTo>
                  <a:pt x="137160" y="822960"/>
                </a:lnTo>
                <a:lnTo>
                  <a:pt x="3154680" y="822960"/>
                </a:lnTo>
                <a:lnTo>
                  <a:pt x="3198034" y="815966"/>
                </a:lnTo>
                <a:lnTo>
                  <a:pt x="3235686" y="796492"/>
                </a:lnTo>
                <a:lnTo>
                  <a:pt x="3265377" y="766798"/>
                </a:lnTo>
                <a:lnTo>
                  <a:pt x="3284847" y="729143"/>
                </a:lnTo>
                <a:lnTo>
                  <a:pt x="3291840" y="685787"/>
                </a:lnTo>
                <a:lnTo>
                  <a:pt x="3291840" y="137160"/>
                </a:lnTo>
                <a:lnTo>
                  <a:pt x="3284847" y="93805"/>
                </a:lnTo>
                <a:lnTo>
                  <a:pt x="3265377" y="56153"/>
                </a:lnTo>
                <a:lnTo>
                  <a:pt x="3235686" y="26462"/>
                </a:lnTo>
                <a:lnTo>
                  <a:pt x="3198034" y="6992"/>
                </a:lnTo>
                <a:lnTo>
                  <a:pt x="3154680" y="0"/>
                </a:lnTo>
                <a:close/>
              </a:path>
            </a:pathLst>
          </a:custGeom>
          <a:solidFill>
            <a:srgbClr val="C00000"/>
          </a:solid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8" name="object 9"/>
          <p:cNvSpPr txBox="1"/>
          <p:nvPr/>
        </p:nvSpPr>
        <p:spPr>
          <a:xfrm>
            <a:off x="1473649" y="2445231"/>
            <a:ext cx="1549792" cy="287098"/>
          </a:xfrm>
          <a:prstGeom prst="rect">
            <a:avLst/>
          </a:prstGeom>
        </p:spPr>
        <p:txBody>
          <a:bodyPr vert="horz" wrap="square" lIns="0" tIns="10001" rIns="0" bIns="0" rtlCol="0">
            <a:spAutoFit/>
          </a:bodyPr>
          <a:lstStyle/>
          <a:p>
            <a:pPr marL="9525" defTabSz="685800">
              <a:spcBef>
                <a:spcPts val="80"/>
              </a:spcBef>
            </a:pPr>
            <a:r>
              <a:rPr sz="1800" dirty="0">
                <a:solidFill>
                  <a:srgbClr val="FFFFFF"/>
                </a:solidFill>
                <a:latin typeface="微软雅黑" panose="020B0503020204020204" charset="-122"/>
                <a:ea typeface="微软雅黑" panose="020B0503020204020204" charset="-122"/>
                <a:cs typeface="Noto Sans CJK JP Regular"/>
              </a:rPr>
              <a:t>租赁内含利率</a:t>
            </a:r>
            <a:endParaRPr sz="1800" dirty="0">
              <a:solidFill>
                <a:prstClr val="black"/>
              </a:solidFill>
              <a:latin typeface="微软雅黑" panose="020B0503020204020204" charset="-122"/>
              <a:ea typeface="微软雅黑" panose="020B0503020204020204" charset="-122"/>
              <a:cs typeface="Noto Sans CJK JP Regular"/>
            </a:endParaRPr>
          </a:p>
        </p:txBody>
      </p:sp>
      <p:sp>
        <p:nvSpPr>
          <p:cNvPr id="9" name="object 10"/>
          <p:cNvSpPr/>
          <p:nvPr/>
        </p:nvSpPr>
        <p:spPr>
          <a:xfrm>
            <a:off x="4035934" y="2276855"/>
            <a:ext cx="2452790" cy="617220"/>
          </a:xfrm>
          <a:custGeom>
            <a:avLst/>
            <a:gdLst/>
            <a:ahLst/>
            <a:cxnLst/>
            <a:rect l="l" t="t" r="r" b="b"/>
            <a:pathLst>
              <a:path w="3291840" h="822960">
                <a:moveTo>
                  <a:pt x="3154680" y="0"/>
                </a:moveTo>
                <a:lnTo>
                  <a:pt x="137160" y="0"/>
                </a:lnTo>
                <a:lnTo>
                  <a:pt x="93805" y="6992"/>
                </a:lnTo>
                <a:lnTo>
                  <a:pt x="56153" y="26462"/>
                </a:lnTo>
                <a:lnTo>
                  <a:pt x="26462" y="56153"/>
                </a:lnTo>
                <a:lnTo>
                  <a:pt x="6992" y="93805"/>
                </a:lnTo>
                <a:lnTo>
                  <a:pt x="0" y="137160"/>
                </a:lnTo>
                <a:lnTo>
                  <a:pt x="0" y="685787"/>
                </a:lnTo>
                <a:lnTo>
                  <a:pt x="6992" y="729143"/>
                </a:lnTo>
                <a:lnTo>
                  <a:pt x="26462" y="766798"/>
                </a:lnTo>
                <a:lnTo>
                  <a:pt x="56153" y="796492"/>
                </a:lnTo>
                <a:lnTo>
                  <a:pt x="93805" y="815966"/>
                </a:lnTo>
                <a:lnTo>
                  <a:pt x="137160" y="822960"/>
                </a:lnTo>
                <a:lnTo>
                  <a:pt x="3154680" y="822960"/>
                </a:lnTo>
                <a:lnTo>
                  <a:pt x="3198034" y="815966"/>
                </a:lnTo>
                <a:lnTo>
                  <a:pt x="3235686" y="796492"/>
                </a:lnTo>
                <a:lnTo>
                  <a:pt x="3265377" y="766798"/>
                </a:lnTo>
                <a:lnTo>
                  <a:pt x="3284847" y="729143"/>
                </a:lnTo>
                <a:lnTo>
                  <a:pt x="3291840" y="685787"/>
                </a:lnTo>
                <a:lnTo>
                  <a:pt x="3291840" y="137160"/>
                </a:lnTo>
                <a:lnTo>
                  <a:pt x="3284847" y="93805"/>
                </a:lnTo>
                <a:lnTo>
                  <a:pt x="3265377" y="56153"/>
                </a:lnTo>
                <a:lnTo>
                  <a:pt x="3235686" y="26462"/>
                </a:lnTo>
                <a:lnTo>
                  <a:pt x="3198034" y="6992"/>
                </a:lnTo>
                <a:lnTo>
                  <a:pt x="3154680" y="0"/>
                </a:lnTo>
                <a:close/>
              </a:path>
            </a:pathLst>
          </a:custGeom>
          <a:solidFill>
            <a:srgbClr val="C00000"/>
          </a:solid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10" name="object 11"/>
          <p:cNvSpPr txBox="1"/>
          <p:nvPr/>
        </p:nvSpPr>
        <p:spPr>
          <a:xfrm>
            <a:off x="4148585" y="2325120"/>
            <a:ext cx="2245519" cy="517930"/>
          </a:xfrm>
          <a:prstGeom prst="rect">
            <a:avLst/>
          </a:prstGeom>
        </p:spPr>
        <p:txBody>
          <a:bodyPr vert="horz" wrap="square" lIns="0" tIns="10001" rIns="0" bIns="0" rtlCol="0">
            <a:spAutoFit/>
          </a:bodyPr>
          <a:lstStyle/>
          <a:p>
            <a:pPr algn="ctr" defTabSz="685800">
              <a:spcBef>
                <a:spcPts val="80"/>
              </a:spcBef>
            </a:pPr>
            <a:r>
              <a:rPr sz="1800" dirty="0">
                <a:solidFill>
                  <a:srgbClr val="FFFFFF"/>
                </a:solidFill>
                <a:latin typeface="微软雅黑" panose="020B0503020204020204" charset="-122"/>
                <a:ea typeface="微软雅黑" panose="020B0503020204020204" charset="-122"/>
                <a:cs typeface="Noto Sans CJK JP Regular"/>
              </a:rPr>
              <a:t>增量借款利率</a:t>
            </a:r>
            <a:endParaRPr sz="1800" dirty="0">
              <a:solidFill>
                <a:prstClr val="black"/>
              </a:solidFill>
              <a:latin typeface="微软雅黑" panose="020B0503020204020204" charset="-122"/>
              <a:ea typeface="微软雅黑" panose="020B0503020204020204" charset="-122"/>
              <a:cs typeface="Noto Sans CJK JP Regular"/>
            </a:endParaRPr>
          </a:p>
          <a:p>
            <a:pPr algn="ctr" defTabSz="685800"/>
            <a:r>
              <a:rPr sz="1500" b="1" dirty="0">
                <a:solidFill>
                  <a:srgbClr val="FFFFFF"/>
                </a:solidFill>
                <a:latin typeface="微软雅黑" panose="020B0503020204020204" charset="-122"/>
                <a:ea typeface="微软雅黑" panose="020B0503020204020204" charset="-122"/>
                <a:cs typeface="Arial" panose="020B0604020202020204"/>
              </a:rPr>
              <a:t>(</a:t>
            </a:r>
            <a:r>
              <a:rPr sz="1500" dirty="0">
                <a:solidFill>
                  <a:srgbClr val="FFFFFF"/>
                </a:solidFill>
                <a:latin typeface="微软雅黑" panose="020B0503020204020204" charset="-122"/>
                <a:ea typeface="微软雅黑" panose="020B0503020204020204" charset="-122"/>
                <a:cs typeface="Noto Sans CJK JP Regular"/>
              </a:rPr>
              <a:t>无法确定租赁内含</a:t>
            </a:r>
            <a:r>
              <a:rPr sz="1500" spc="-11" dirty="0">
                <a:solidFill>
                  <a:srgbClr val="FFFFFF"/>
                </a:solidFill>
                <a:latin typeface="微软雅黑" panose="020B0503020204020204" charset="-122"/>
                <a:ea typeface="微软雅黑" panose="020B0503020204020204" charset="-122"/>
                <a:cs typeface="Noto Sans CJK JP Regular"/>
              </a:rPr>
              <a:t>利</a:t>
            </a:r>
            <a:r>
              <a:rPr sz="1500" dirty="0">
                <a:solidFill>
                  <a:srgbClr val="FFFFFF"/>
                </a:solidFill>
                <a:latin typeface="微软雅黑" panose="020B0503020204020204" charset="-122"/>
                <a:ea typeface="微软雅黑" panose="020B0503020204020204" charset="-122"/>
                <a:cs typeface="Noto Sans CJK JP Regular"/>
              </a:rPr>
              <a:t>率时</a:t>
            </a:r>
            <a:r>
              <a:rPr sz="1500" b="1" dirty="0">
                <a:solidFill>
                  <a:srgbClr val="FFFFFF"/>
                </a:solidFill>
                <a:latin typeface="微软雅黑" panose="020B0503020204020204" charset="-122"/>
                <a:ea typeface="微软雅黑" panose="020B0503020204020204" charset="-122"/>
                <a:cs typeface="Arial" panose="020B0604020202020204"/>
              </a:rPr>
              <a:t>)</a:t>
            </a:r>
            <a:endParaRPr sz="1500" dirty="0">
              <a:solidFill>
                <a:prstClr val="black"/>
              </a:solidFill>
              <a:latin typeface="微软雅黑" panose="020B0503020204020204" charset="-122"/>
              <a:ea typeface="微软雅黑" panose="020B0503020204020204" charset="-122"/>
              <a:cs typeface="Arial" panose="020B0604020202020204"/>
            </a:endParaRPr>
          </a:p>
        </p:txBody>
      </p:sp>
      <p:sp>
        <p:nvSpPr>
          <p:cNvPr id="11" name="object 12"/>
          <p:cNvSpPr/>
          <p:nvPr/>
        </p:nvSpPr>
        <p:spPr>
          <a:xfrm>
            <a:off x="2159699" y="2894647"/>
            <a:ext cx="0" cy="441960"/>
          </a:xfrm>
          <a:custGeom>
            <a:avLst/>
            <a:gdLst/>
            <a:ahLst/>
            <a:cxnLst/>
            <a:rect l="l" t="t" r="r" b="b"/>
            <a:pathLst>
              <a:path h="589279">
                <a:moveTo>
                  <a:pt x="0" y="0"/>
                </a:moveTo>
                <a:lnTo>
                  <a:pt x="0" y="589114"/>
                </a:lnTo>
              </a:path>
            </a:pathLst>
          </a:custGeom>
          <a:ln w="19812">
            <a:solidFill>
              <a:srgbClr val="EAAA00"/>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12" name="object 13"/>
          <p:cNvSpPr/>
          <p:nvPr/>
        </p:nvSpPr>
        <p:spPr>
          <a:xfrm>
            <a:off x="2095120" y="3279267"/>
            <a:ext cx="113156" cy="113156"/>
          </a:xfrm>
          <a:prstGeom prst="rect">
            <a:avLst/>
          </a:prstGeom>
          <a:blipFill>
            <a:blip r:embed="rId2" cstate="print"/>
            <a:stretch>
              <a:fillRect/>
            </a:stretch>
          </a:blip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graphicFrame>
        <p:nvGraphicFramePr>
          <p:cNvPr id="13" name="object 14"/>
          <p:cNvGraphicFramePr>
            <a:graphicFrameLocks noGrp="1"/>
          </p:cNvGraphicFramePr>
          <p:nvPr/>
        </p:nvGraphicFramePr>
        <p:xfrm>
          <a:off x="3625731" y="3096821"/>
          <a:ext cx="4838702" cy="2580799"/>
        </p:xfrm>
        <a:graphic>
          <a:graphicData uri="http://schemas.openxmlformats.org/drawingml/2006/table">
            <a:tbl>
              <a:tblPr firstRow="1" bandRow="1"/>
              <a:tblGrid>
                <a:gridCol w="2419351">
                  <a:extLst>
                    <a:ext uri="{9D8B030D-6E8A-4147-A177-3AD203B41FA5}">
                      <a16:colId xmlns:a16="http://schemas.microsoft.com/office/drawing/2014/main" val="20000"/>
                    </a:ext>
                  </a:extLst>
                </a:gridCol>
                <a:gridCol w="2419351">
                  <a:extLst>
                    <a:ext uri="{9D8B030D-6E8A-4147-A177-3AD203B41FA5}">
                      <a16:colId xmlns:a16="http://schemas.microsoft.com/office/drawing/2014/main" val="20001"/>
                    </a:ext>
                  </a:extLst>
                </a:gridCol>
              </a:tblGrid>
              <a:tr h="1029927">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a:lnSpc>
                          <a:spcPct val="100000"/>
                        </a:lnSpc>
                        <a:spcBef>
                          <a:spcPts val="45"/>
                        </a:spcBef>
                      </a:pPr>
                      <a:endParaRPr sz="1800" dirty="0">
                        <a:latin typeface="Times New Roman" panose="02020603050405020304"/>
                        <a:cs typeface="Times New Roman" panose="02020603050405020304"/>
                      </a:endParaRPr>
                    </a:p>
                    <a:p>
                      <a:pPr marL="12065" algn="ctr">
                        <a:lnSpc>
                          <a:spcPct val="100000"/>
                        </a:lnSpc>
                      </a:pPr>
                      <a:r>
                        <a:rPr sz="1800" dirty="0">
                          <a:solidFill>
                            <a:srgbClr val="FFFFFF"/>
                          </a:solidFill>
                          <a:latin typeface="Noto Sans CJK JP Regular"/>
                          <a:cs typeface="Noto Sans CJK JP Regular"/>
                        </a:rPr>
                        <a:t>折现率</a:t>
                      </a:r>
                      <a:endParaRPr sz="1800" dirty="0">
                        <a:latin typeface="Noto Sans CJK JP Regular"/>
                        <a:cs typeface="Noto Sans CJK JP Regular"/>
                      </a:endParaRPr>
                    </a:p>
                  </a:txBody>
                  <a:tcPr marL="0" marR="0" marT="4286"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lnTlToBr w="12700" cmpd="sng">
                      <a:noFill/>
                      <a:prstDash val="solid"/>
                    </a:lnTlToBr>
                    <a:lnBlToTr w="12700" cmpd="sng">
                      <a:noFill/>
                      <a:prstDash val="solid"/>
                    </a:lnBlToTr>
                    <a:solidFill>
                      <a:srgbClr val="00338D"/>
                    </a:solidFill>
                  </a:tcPr>
                </a:tc>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2065" algn="ctr">
                        <a:lnSpc>
                          <a:spcPct val="100000"/>
                        </a:lnSpc>
                        <a:spcBef>
                          <a:spcPts val="230"/>
                        </a:spcBef>
                      </a:pPr>
                      <a:r>
                        <a:rPr sz="1800" dirty="0">
                          <a:solidFill>
                            <a:srgbClr val="FFFFFF"/>
                          </a:solidFill>
                          <a:latin typeface="Noto Sans CJK JP Regular"/>
                          <a:cs typeface="Noto Sans CJK JP Regular"/>
                        </a:rPr>
                        <a:t>租赁负债</a:t>
                      </a:r>
                      <a:endParaRPr sz="1800" dirty="0">
                        <a:latin typeface="Noto Sans CJK JP Regular"/>
                        <a:cs typeface="Noto Sans CJK JP Regular"/>
                      </a:endParaRPr>
                    </a:p>
                    <a:p>
                      <a:pPr marL="10795" algn="ctr">
                        <a:lnSpc>
                          <a:spcPct val="100000"/>
                        </a:lnSpc>
                        <a:spcBef>
                          <a:spcPts val="600"/>
                        </a:spcBef>
                      </a:pPr>
                      <a:r>
                        <a:rPr sz="1800" spc="-5" dirty="0">
                          <a:solidFill>
                            <a:srgbClr val="FFFFFF"/>
                          </a:solidFill>
                          <a:latin typeface="Noto Sans CJK JP Regular"/>
                          <a:cs typeface="Noto Sans CJK JP Regular"/>
                        </a:rPr>
                        <a:t>（</a:t>
                      </a:r>
                      <a:r>
                        <a:rPr sz="1800" b="1" spc="-5" dirty="0">
                          <a:solidFill>
                            <a:srgbClr val="FFFFFF"/>
                          </a:solidFill>
                          <a:latin typeface="Arial" panose="020B0604020202020204"/>
                          <a:cs typeface="Arial" panose="020B0604020202020204"/>
                        </a:rPr>
                        <a:t>5</a:t>
                      </a:r>
                      <a:r>
                        <a:rPr sz="1800" b="1" spc="-15" dirty="0">
                          <a:solidFill>
                            <a:srgbClr val="FFFFFF"/>
                          </a:solidFill>
                          <a:latin typeface="Arial" panose="020B0604020202020204"/>
                          <a:cs typeface="Arial" panose="020B0604020202020204"/>
                        </a:rPr>
                        <a:t> </a:t>
                      </a:r>
                      <a:r>
                        <a:rPr sz="1800" dirty="0">
                          <a:solidFill>
                            <a:srgbClr val="FFFFFF"/>
                          </a:solidFill>
                          <a:latin typeface="Noto Sans CJK JP Regular"/>
                          <a:cs typeface="Noto Sans CJK JP Regular"/>
                        </a:rPr>
                        <a:t>年租赁期</a:t>
                      </a:r>
                      <a:endParaRPr sz="1800" dirty="0">
                        <a:latin typeface="Noto Sans CJK JP Regular"/>
                        <a:cs typeface="Noto Sans CJK JP Regular"/>
                      </a:endParaRPr>
                    </a:p>
                    <a:p>
                      <a:pPr marL="74295" algn="ctr">
                        <a:lnSpc>
                          <a:spcPct val="100000"/>
                        </a:lnSpc>
                      </a:pPr>
                      <a:r>
                        <a:rPr sz="1800" dirty="0">
                          <a:solidFill>
                            <a:srgbClr val="FFFFFF"/>
                          </a:solidFill>
                          <a:latin typeface="Noto Sans CJK JP Regular"/>
                          <a:cs typeface="Noto Sans CJK JP Regular"/>
                        </a:rPr>
                        <a:t>每年末支付</a:t>
                      </a:r>
                      <a:r>
                        <a:rPr sz="1800" b="1" spc="-10" dirty="0">
                          <a:solidFill>
                            <a:srgbClr val="FFFFFF"/>
                          </a:solidFill>
                          <a:latin typeface="Arial" panose="020B0604020202020204"/>
                          <a:cs typeface="Arial" panose="020B0604020202020204"/>
                        </a:rPr>
                        <a:t>10,000</a:t>
                      </a:r>
                      <a:r>
                        <a:rPr sz="1800" spc="-10" dirty="0">
                          <a:solidFill>
                            <a:srgbClr val="FFFFFF"/>
                          </a:solidFill>
                          <a:latin typeface="Noto Sans CJK JP Regular"/>
                          <a:cs typeface="Noto Sans CJK JP Regular"/>
                        </a:rPr>
                        <a:t>）</a:t>
                      </a:r>
                      <a:endParaRPr sz="1800" dirty="0">
                        <a:latin typeface="Noto Sans CJK JP Regular"/>
                        <a:cs typeface="Noto Sans CJK JP Regular"/>
                      </a:endParaRPr>
                    </a:p>
                  </a:txBody>
                  <a:tcPr marL="0" marR="0" marT="2190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lnTlToBr w="12700" cmpd="sng">
                      <a:noFill/>
                      <a:prstDash val="solid"/>
                    </a:lnTlToBr>
                    <a:lnBlToTr w="12700" cmpd="sng">
                      <a:noFill/>
                      <a:prstDash val="solid"/>
                    </a:lnBlToTr>
                    <a:solidFill>
                      <a:srgbClr val="00338D"/>
                    </a:solidFill>
                  </a:tcPr>
                </a:tc>
                <a:extLst>
                  <a:ext uri="{0D108BD9-81ED-4DB2-BD59-A6C34878D82A}">
                    <a16:rowId xmlns:a16="http://schemas.microsoft.com/office/drawing/2014/main" val="10000"/>
                  </a:ext>
                </a:extLst>
              </a:tr>
              <a:tr h="388050">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2065" algn="ctr">
                        <a:lnSpc>
                          <a:spcPct val="100000"/>
                        </a:lnSpc>
                        <a:spcBef>
                          <a:spcPts val="330"/>
                        </a:spcBef>
                      </a:pPr>
                      <a:r>
                        <a:rPr sz="1800" spc="-15" dirty="0">
                          <a:latin typeface="Arial" panose="020B0604020202020204"/>
                          <a:cs typeface="Arial" panose="020B0604020202020204"/>
                        </a:rPr>
                        <a:t>3%</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lnTlToBr w="12700" cmpd="sng">
                      <a:noFill/>
                      <a:prstDash val="solid"/>
                    </a:lnTlToBr>
                    <a:lnBlToTr w="12700" cmpd="sng">
                      <a:noFill/>
                      <a:prstDash val="solid"/>
                    </a:lnBlToTr>
                    <a:noFill/>
                  </a:tcPr>
                </a:tc>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0160" algn="ctr">
                        <a:lnSpc>
                          <a:spcPct val="100000"/>
                        </a:lnSpc>
                        <a:spcBef>
                          <a:spcPts val="330"/>
                        </a:spcBef>
                      </a:pPr>
                      <a:r>
                        <a:rPr sz="1800" spc="-10" dirty="0">
                          <a:latin typeface="Arial" panose="020B0604020202020204"/>
                          <a:cs typeface="Arial" panose="020B0604020202020204"/>
                        </a:rPr>
                        <a:t>46,000</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87386">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2065" algn="ctr">
                        <a:lnSpc>
                          <a:spcPct val="100000"/>
                        </a:lnSpc>
                        <a:spcBef>
                          <a:spcPts val="330"/>
                        </a:spcBef>
                      </a:pPr>
                      <a:r>
                        <a:rPr sz="1800" spc="-15" dirty="0">
                          <a:latin typeface="Arial" panose="020B0604020202020204"/>
                          <a:cs typeface="Arial" panose="020B0604020202020204"/>
                        </a:rPr>
                        <a:t>5%</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00338D">
                        <a:alpha val="25097"/>
                      </a:srgbClr>
                    </a:solidFill>
                  </a:tcPr>
                </a:tc>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0160" algn="ctr">
                        <a:lnSpc>
                          <a:spcPct val="100000"/>
                        </a:lnSpc>
                        <a:spcBef>
                          <a:spcPts val="330"/>
                        </a:spcBef>
                      </a:pPr>
                      <a:r>
                        <a:rPr sz="1800" spc="-10" dirty="0">
                          <a:latin typeface="Arial" panose="020B0604020202020204"/>
                          <a:cs typeface="Arial" panose="020B0604020202020204"/>
                        </a:rPr>
                        <a:t>43,000</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00338D">
                        <a:alpha val="25097"/>
                      </a:srgbClr>
                    </a:solidFill>
                  </a:tcPr>
                </a:tc>
                <a:extLst>
                  <a:ext uri="{0D108BD9-81ED-4DB2-BD59-A6C34878D82A}">
                    <a16:rowId xmlns:a16="http://schemas.microsoft.com/office/drawing/2014/main" val="10002"/>
                  </a:ext>
                </a:extLst>
              </a:tr>
              <a:tr h="388050">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2065" algn="ctr">
                        <a:lnSpc>
                          <a:spcPct val="100000"/>
                        </a:lnSpc>
                        <a:spcBef>
                          <a:spcPts val="330"/>
                        </a:spcBef>
                      </a:pPr>
                      <a:r>
                        <a:rPr sz="1800" spc="-15" dirty="0">
                          <a:latin typeface="Arial" panose="020B0604020202020204"/>
                          <a:cs typeface="Arial" panose="020B0604020202020204"/>
                        </a:rPr>
                        <a:t>7%</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noFill/>
                  </a:tcPr>
                </a:tc>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0160" algn="ctr">
                        <a:lnSpc>
                          <a:spcPct val="100000"/>
                        </a:lnSpc>
                        <a:spcBef>
                          <a:spcPts val="330"/>
                        </a:spcBef>
                      </a:pPr>
                      <a:r>
                        <a:rPr sz="1800" spc="-10" dirty="0">
                          <a:latin typeface="Arial" panose="020B0604020202020204"/>
                          <a:cs typeface="Arial" panose="020B0604020202020204"/>
                        </a:rPr>
                        <a:t>41,000</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87386">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0160" algn="ctr">
                        <a:lnSpc>
                          <a:spcPct val="100000"/>
                        </a:lnSpc>
                        <a:spcBef>
                          <a:spcPts val="330"/>
                        </a:spcBef>
                      </a:pPr>
                      <a:r>
                        <a:rPr sz="1800" spc="-15" dirty="0">
                          <a:latin typeface="Arial" panose="020B0604020202020204"/>
                          <a:cs typeface="Arial" panose="020B0604020202020204"/>
                        </a:rPr>
                        <a:t>10%</a:t>
                      </a:r>
                      <a:endParaRPr sz="180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00338D">
                        <a:alpha val="25097"/>
                      </a:srgbClr>
                    </a:solidFill>
                  </a:tcPr>
                </a:tc>
                <a:tc>
                  <a:txBody>
                    <a:bodyPr/>
                    <a:lstStyle>
                      <a:lvl1pPr marL="0" algn="l" defTabSz="1217295" rtl="0" eaLnBrk="1" latinLnBrk="0" hangingPunct="1">
                        <a:defRPr sz="2400" kern="1200">
                          <a:solidFill>
                            <a:schemeClr val="tx1"/>
                          </a:solidFill>
                          <a:latin typeface="Calibri" panose="020F0502020204030204"/>
                        </a:defRPr>
                      </a:lvl1pPr>
                      <a:lvl2pPr marL="608330" algn="l" defTabSz="1217295" rtl="0" eaLnBrk="1" latinLnBrk="0" hangingPunct="1">
                        <a:defRPr sz="2400" kern="1200">
                          <a:solidFill>
                            <a:schemeClr val="tx1"/>
                          </a:solidFill>
                          <a:latin typeface="Calibri" panose="020F0502020204030204"/>
                        </a:defRPr>
                      </a:lvl2pPr>
                      <a:lvl3pPr marL="1217295" algn="l" defTabSz="1217295" rtl="0" eaLnBrk="1" latinLnBrk="0" hangingPunct="1">
                        <a:defRPr sz="2400" kern="1200">
                          <a:solidFill>
                            <a:schemeClr val="tx1"/>
                          </a:solidFill>
                          <a:latin typeface="Calibri" panose="020F0502020204030204"/>
                        </a:defRPr>
                      </a:lvl3pPr>
                      <a:lvl4pPr marL="1826260" algn="l" defTabSz="1217295" rtl="0" eaLnBrk="1" latinLnBrk="0" hangingPunct="1">
                        <a:defRPr sz="2400" kern="1200">
                          <a:solidFill>
                            <a:schemeClr val="tx1"/>
                          </a:solidFill>
                          <a:latin typeface="Calibri" panose="020F0502020204030204"/>
                        </a:defRPr>
                      </a:lvl4pPr>
                      <a:lvl5pPr marL="2434590" algn="l" defTabSz="1217295" rtl="0" eaLnBrk="1" latinLnBrk="0" hangingPunct="1">
                        <a:defRPr sz="2400" kern="1200">
                          <a:solidFill>
                            <a:schemeClr val="tx1"/>
                          </a:solidFill>
                          <a:latin typeface="Calibri" panose="020F0502020204030204"/>
                        </a:defRPr>
                      </a:lvl5pPr>
                      <a:lvl6pPr marL="3043555" algn="l" defTabSz="1217295" rtl="0" eaLnBrk="1" latinLnBrk="0" hangingPunct="1">
                        <a:defRPr sz="2400" kern="1200">
                          <a:solidFill>
                            <a:schemeClr val="tx1"/>
                          </a:solidFill>
                          <a:latin typeface="Calibri" panose="020F0502020204030204"/>
                        </a:defRPr>
                      </a:lvl6pPr>
                      <a:lvl7pPr marL="3651885" algn="l" defTabSz="1217295" rtl="0" eaLnBrk="1" latinLnBrk="0" hangingPunct="1">
                        <a:defRPr sz="2400" kern="1200">
                          <a:solidFill>
                            <a:schemeClr val="tx1"/>
                          </a:solidFill>
                          <a:latin typeface="Calibri" panose="020F0502020204030204"/>
                        </a:defRPr>
                      </a:lvl7pPr>
                      <a:lvl8pPr marL="4260850" algn="l" defTabSz="1217295" rtl="0" eaLnBrk="1" latinLnBrk="0" hangingPunct="1">
                        <a:defRPr sz="2400" kern="1200">
                          <a:solidFill>
                            <a:schemeClr val="tx1"/>
                          </a:solidFill>
                          <a:latin typeface="Calibri" panose="020F0502020204030204"/>
                        </a:defRPr>
                      </a:lvl8pPr>
                      <a:lvl9pPr marL="4869815" algn="l" defTabSz="1217295" rtl="0" eaLnBrk="1" latinLnBrk="0" hangingPunct="1">
                        <a:defRPr sz="2400" kern="1200">
                          <a:solidFill>
                            <a:schemeClr val="tx1"/>
                          </a:solidFill>
                          <a:latin typeface="Calibri" panose="020F0502020204030204"/>
                        </a:defRPr>
                      </a:lvl9pPr>
                    </a:lstStyle>
                    <a:p>
                      <a:pPr marL="10160" algn="ctr">
                        <a:lnSpc>
                          <a:spcPct val="100000"/>
                        </a:lnSpc>
                        <a:spcBef>
                          <a:spcPts val="330"/>
                        </a:spcBef>
                      </a:pPr>
                      <a:r>
                        <a:rPr sz="1800" spc="-10" dirty="0">
                          <a:latin typeface="Arial" panose="020B0604020202020204"/>
                          <a:cs typeface="Arial" panose="020B0604020202020204"/>
                        </a:rPr>
                        <a:t>38,000</a:t>
                      </a:r>
                      <a:endParaRPr sz="1800" dirty="0">
                        <a:latin typeface="Arial" panose="020B0604020202020204"/>
                        <a:cs typeface="Arial" panose="020B0604020202020204"/>
                      </a:endParaRPr>
                    </a:p>
                  </a:txBody>
                  <a:tcPr marL="0" marR="0" marT="314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00338D">
                        <a:alpha val="25097"/>
                      </a:srgbClr>
                    </a:solidFill>
                  </a:tcPr>
                </a:tc>
                <a:extLst>
                  <a:ext uri="{0D108BD9-81ED-4DB2-BD59-A6C34878D82A}">
                    <a16:rowId xmlns:a16="http://schemas.microsoft.com/office/drawing/2014/main" val="10004"/>
                  </a:ext>
                </a:extLst>
              </a:tr>
            </a:tbl>
          </a:graphicData>
        </a:graphic>
      </p:graphicFrame>
      <p:sp>
        <p:nvSpPr>
          <p:cNvPr id="14" name="object 15"/>
          <p:cNvSpPr txBox="1"/>
          <p:nvPr/>
        </p:nvSpPr>
        <p:spPr>
          <a:xfrm>
            <a:off x="779011" y="3429961"/>
            <a:ext cx="2149793" cy="1020055"/>
          </a:xfrm>
          <a:prstGeom prst="rect">
            <a:avLst/>
          </a:prstGeom>
        </p:spPr>
        <p:txBody>
          <a:bodyPr vert="horz" wrap="square" lIns="0" tIns="10001" rIns="0" bIns="0" rtlCol="0">
            <a:spAutoFit/>
          </a:bodyPr>
          <a:lstStyle/>
          <a:p>
            <a:pPr marL="1085850" defTabSz="685800">
              <a:spcBef>
                <a:spcPts val="80"/>
              </a:spcBef>
            </a:pPr>
            <a:r>
              <a:rPr sz="1500" dirty="0">
                <a:solidFill>
                  <a:srgbClr val="EAAA00"/>
                </a:solidFill>
                <a:latin typeface="微软雅黑" panose="020B0503020204020204" charset="-122"/>
                <a:ea typeface="微软雅黑" panose="020B0503020204020204" charset="-122"/>
                <a:cs typeface="Noto Sans CJK JP Regular"/>
              </a:rPr>
              <a:t>出租人</a:t>
            </a:r>
            <a:endParaRPr sz="1500" dirty="0">
              <a:solidFill>
                <a:prstClr val="black"/>
              </a:solidFill>
              <a:latin typeface="微软雅黑" panose="020B0503020204020204" charset="-122"/>
              <a:ea typeface="微软雅黑" panose="020B0503020204020204" charset="-122"/>
              <a:cs typeface="Noto Sans CJK JP Regular"/>
            </a:endParaRPr>
          </a:p>
          <a:p>
            <a:pPr defTabSz="685800">
              <a:spcBef>
                <a:spcPts val="20"/>
              </a:spcBef>
            </a:pPr>
            <a:endParaRPr sz="2850" dirty="0">
              <a:solidFill>
                <a:prstClr val="black"/>
              </a:solidFill>
              <a:latin typeface="微软雅黑" panose="020B0503020204020204" charset="-122"/>
              <a:ea typeface="微软雅黑" panose="020B0503020204020204" charset="-122"/>
              <a:cs typeface="Times New Roman" panose="02020603050405020304"/>
            </a:endParaRPr>
          </a:p>
          <a:p>
            <a:pPr marL="9525" defTabSz="685800"/>
            <a:r>
              <a:rPr sz="2215" spc="-116" dirty="0">
                <a:solidFill>
                  <a:srgbClr val="00338D"/>
                </a:solidFill>
                <a:latin typeface="微软雅黑" panose="020B0503020204020204" charset="-122"/>
                <a:ea typeface="微软雅黑" panose="020B0503020204020204" charset="-122"/>
                <a:cs typeface="Noto Sans CJK JP Regular"/>
              </a:rPr>
              <a:t>折现率为何重要？</a:t>
            </a:r>
            <a:endParaRPr sz="2215" dirty="0">
              <a:solidFill>
                <a:prstClr val="black"/>
              </a:solidFill>
              <a:latin typeface="微软雅黑" panose="020B0503020204020204" charset="-122"/>
              <a:ea typeface="微软雅黑" panose="020B0503020204020204" charset="-122"/>
              <a:cs typeface="Noto Sans CJK JP Regular"/>
            </a:endParaRPr>
          </a:p>
        </p:txBody>
      </p:sp>
      <p:sp>
        <p:nvSpPr>
          <p:cNvPr id="15" name="object 16"/>
          <p:cNvSpPr/>
          <p:nvPr/>
        </p:nvSpPr>
        <p:spPr>
          <a:xfrm>
            <a:off x="679567" y="3954185"/>
            <a:ext cx="568166" cy="635794"/>
          </a:xfrm>
          <a:custGeom>
            <a:avLst/>
            <a:gdLst/>
            <a:ahLst/>
            <a:cxnLst/>
            <a:rect l="l" t="t" r="r" b="b"/>
            <a:pathLst>
              <a:path w="757555" h="847725">
                <a:moveTo>
                  <a:pt x="610671" y="804372"/>
                </a:moveTo>
                <a:lnTo>
                  <a:pt x="568025" y="822404"/>
                </a:lnTo>
                <a:lnTo>
                  <a:pt x="524565" y="835490"/>
                </a:lnTo>
                <a:lnTo>
                  <a:pt x="480635" y="843751"/>
                </a:lnTo>
                <a:lnTo>
                  <a:pt x="436584" y="847304"/>
                </a:lnTo>
                <a:lnTo>
                  <a:pt x="392757" y="846268"/>
                </a:lnTo>
                <a:lnTo>
                  <a:pt x="349501" y="840763"/>
                </a:lnTo>
                <a:lnTo>
                  <a:pt x="307161" y="830907"/>
                </a:lnTo>
                <a:lnTo>
                  <a:pt x="266085" y="816819"/>
                </a:lnTo>
                <a:lnTo>
                  <a:pt x="226618" y="798617"/>
                </a:lnTo>
                <a:lnTo>
                  <a:pt x="189107" y="776421"/>
                </a:lnTo>
                <a:lnTo>
                  <a:pt x="153897" y="750349"/>
                </a:lnTo>
                <a:lnTo>
                  <a:pt x="121337" y="720521"/>
                </a:lnTo>
                <a:lnTo>
                  <a:pt x="91770" y="687054"/>
                </a:lnTo>
                <a:lnTo>
                  <a:pt x="65545" y="650068"/>
                </a:lnTo>
                <a:lnTo>
                  <a:pt x="43007" y="609681"/>
                </a:lnTo>
                <a:lnTo>
                  <a:pt x="24944" y="567112"/>
                </a:lnTo>
                <a:lnTo>
                  <a:pt x="11835" y="523729"/>
                </a:lnTo>
                <a:lnTo>
                  <a:pt x="3559" y="479879"/>
                </a:lnTo>
                <a:lnTo>
                  <a:pt x="0" y="435906"/>
                </a:lnTo>
                <a:lnTo>
                  <a:pt x="1036" y="392158"/>
                </a:lnTo>
                <a:lnTo>
                  <a:pt x="6550" y="348978"/>
                </a:lnTo>
                <a:lnTo>
                  <a:pt x="16423" y="306714"/>
                </a:lnTo>
                <a:lnTo>
                  <a:pt x="30535" y="265710"/>
                </a:lnTo>
                <a:lnTo>
                  <a:pt x="48768" y="226314"/>
                </a:lnTo>
                <a:lnTo>
                  <a:pt x="71003" y="188869"/>
                </a:lnTo>
                <a:lnTo>
                  <a:pt x="97121" y="153723"/>
                </a:lnTo>
                <a:lnTo>
                  <a:pt x="127002" y="121220"/>
                </a:lnTo>
                <a:lnTo>
                  <a:pt x="160529" y="91707"/>
                </a:lnTo>
                <a:lnTo>
                  <a:pt x="197581" y="65529"/>
                </a:lnTo>
                <a:lnTo>
                  <a:pt x="238041" y="43033"/>
                </a:lnTo>
                <a:lnTo>
                  <a:pt x="283589" y="23987"/>
                </a:lnTo>
                <a:lnTo>
                  <a:pt x="330223" y="10535"/>
                </a:lnTo>
                <a:lnTo>
                  <a:pt x="377493" y="2573"/>
                </a:lnTo>
                <a:lnTo>
                  <a:pt x="424949" y="0"/>
                </a:lnTo>
                <a:lnTo>
                  <a:pt x="472144" y="2712"/>
                </a:lnTo>
                <a:lnTo>
                  <a:pt x="518628" y="10610"/>
                </a:lnTo>
                <a:lnTo>
                  <a:pt x="563952" y="23589"/>
                </a:lnTo>
                <a:lnTo>
                  <a:pt x="607667" y="41548"/>
                </a:lnTo>
                <a:lnTo>
                  <a:pt x="649324" y="64385"/>
                </a:lnTo>
                <a:lnTo>
                  <a:pt x="688474" y="91998"/>
                </a:lnTo>
                <a:lnTo>
                  <a:pt x="724669" y="124285"/>
                </a:lnTo>
                <a:lnTo>
                  <a:pt x="757458" y="161143"/>
                </a:lnTo>
              </a:path>
            </a:pathLst>
          </a:custGeom>
          <a:ln w="19812">
            <a:solidFill>
              <a:srgbClr val="00A3A1"/>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Title 2"/>
          <p:cNvSpPr>
            <a:spLocks noGrp="1"/>
          </p:cNvSpPr>
          <p:nvPr>
            <p:ph type="title"/>
          </p:nvPr>
        </p:nvSpPr>
        <p:spPr>
          <a:xfrm>
            <a:off x="326174" y="994174"/>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租赁负债：初始计量：折现率</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34</a:t>
            </a:fld>
            <a:endParaRPr lang="en-GB" altLang="en-US">
              <a:solidFill>
                <a:srgbClr val="FFFFFF"/>
              </a:solidFill>
            </a:endParaRPr>
          </a:p>
        </p:txBody>
      </p:sp>
      <p:sp>
        <p:nvSpPr>
          <p:cNvPr id="6" name="Rectangle 4"/>
          <p:cNvSpPr/>
          <p:nvPr/>
        </p:nvSpPr>
        <p:spPr bwMode="gray">
          <a:xfrm>
            <a:off x="323529" y="1844824"/>
            <a:ext cx="3528392" cy="720080"/>
          </a:xfrm>
          <a:prstGeom prst="rect">
            <a:avLst/>
          </a:prstGeom>
          <a:solidFill>
            <a:srgbClr val="0070C0"/>
          </a:solidFill>
          <a:ln>
            <a:noFill/>
          </a:ln>
          <a:effectLst/>
        </p:spPr>
        <p:txBody>
          <a:bodyPr wrap="square" lIns="91410" tIns="45703" rIns="91410" bIns="45703" rtlCol="0" anchor="ctr"/>
          <a:lstStyle/>
          <a:p>
            <a:pPr algn="ctr" defTabSz="685800"/>
            <a:r>
              <a:rPr lang="zh-CN" altLang="en-US" sz="1800" b="1" dirty="0">
                <a:solidFill>
                  <a:prstClr val="white"/>
                </a:solidFill>
                <a:latin typeface="微软雅黑" panose="020B0503020204020204" charset="-122"/>
                <a:ea typeface="微软雅黑" panose="020B0503020204020204" charset="-122"/>
                <a:cs typeface="Arial" panose="020B0604020202020204" pitchFamily="34" charset="0"/>
              </a:rPr>
              <a:t>租赁内含利率</a:t>
            </a:r>
            <a:endParaRPr lang="en-GB" sz="1800" b="1" dirty="0">
              <a:solidFill>
                <a:prstClr val="white"/>
              </a:solidFill>
              <a:latin typeface="微软雅黑" panose="020B0503020204020204" charset="-122"/>
              <a:ea typeface="微软雅黑" panose="020B0503020204020204" charset="-122"/>
              <a:cs typeface="Arial" panose="020B0604020202020204" pitchFamily="34" charset="0"/>
            </a:endParaRPr>
          </a:p>
        </p:txBody>
      </p:sp>
      <p:sp>
        <p:nvSpPr>
          <p:cNvPr id="7" name="Rectangle 5"/>
          <p:cNvSpPr/>
          <p:nvPr/>
        </p:nvSpPr>
        <p:spPr bwMode="gray">
          <a:xfrm>
            <a:off x="5099667" y="1844824"/>
            <a:ext cx="3504782" cy="720080"/>
          </a:xfrm>
          <a:prstGeom prst="rect">
            <a:avLst/>
          </a:prstGeom>
          <a:solidFill>
            <a:srgbClr val="C00000"/>
          </a:solidFill>
          <a:ln>
            <a:noFill/>
          </a:ln>
          <a:effectLst/>
        </p:spPr>
        <p:txBody>
          <a:bodyPr wrap="square" lIns="91410" tIns="45703" rIns="91410" bIns="45703" rtlCol="0" anchor="ctr"/>
          <a:lstStyle/>
          <a:p>
            <a:pPr algn="ctr" defTabSz="685800"/>
            <a:r>
              <a:rPr lang="zh-CN" altLang="en-US" sz="1800" b="1" dirty="0">
                <a:solidFill>
                  <a:prstClr val="white"/>
                </a:solidFill>
                <a:latin typeface="微软雅黑" panose="020B0503020204020204" charset="-122"/>
                <a:ea typeface="微软雅黑" panose="020B0503020204020204" charset="-122"/>
                <a:cs typeface="Arial" panose="020B0604020202020204" pitchFamily="34" charset="0"/>
              </a:rPr>
              <a:t>承租方增量借款利率</a:t>
            </a:r>
            <a:endParaRPr lang="en-GB" sz="1800" b="1" dirty="0">
              <a:solidFill>
                <a:prstClr val="white"/>
              </a:solidFill>
              <a:latin typeface="微软雅黑" panose="020B0503020204020204" charset="-122"/>
              <a:ea typeface="微软雅黑" panose="020B0503020204020204" charset="-122"/>
              <a:cs typeface="Arial" panose="020B0604020202020204" pitchFamily="34" charset="0"/>
            </a:endParaRPr>
          </a:p>
        </p:txBody>
      </p:sp>
      <p:sp>
        <p:nvSpPr>
          <p:cNvPr id="8" name="Rectangle 6"/>
          <p:cNvSpPr/>
          <p:nvPr/>
        </p:nvSpPr>
        <p:spPr bwMode="gray">
          <a:xfrm>
            <a:off x="323529" y="2836005"/>
            <a:ext cx="3528392" cy="792088"/>
          </a:xfrm>
          <a:prstGeom prst="rect">
            <a:avLst/>
          </a:prstGeom>
          <a:noFill/>
          <a:ln w="28575">
            <a:solidFill>
              <a:srgbClr val="5B9BD5">
                <a:lumMod val="50000"/>
              </a:srgbClr>
            </a:solidFill>
          </a:ln>
          <a:effectLst/>
        </p:spPr>
        <p:txBody>
          <a:bodyPr wrap="square" lIns="91410" tIns="45703" rIns="91410" bIns="45703" rtlCol="0" anchor="ctr"/>
          <a:lstStyle/>
          <a:p>
            <a:pPr algn="ctr" defTabSz="685800" eaLnBrk="1" fontAlgn="auto" hangingPunct="1">
              <a:spcBef>
                <a:spcPts val="0"/>
              </a:spcBef>
              <a:spcAft>
                <a:spcPts val="0"/>
              </a:spcAft>
              <a:defRPr/>
            </a:pPr>
            <a:r>
              <a:rPr kumimoji="0" lang="zh-CN" altLang="en-US" sz="1500" kern="0" dirty="0">
                <a:solidFill>
                  <a:srgbClr val="5B9BD5">
                    <a:lumMod val="50000"/>
                  </a:srgbClr>
                </a:solidFill>
                <a:latin typeface="微软雅黑" panose="020B0503020204020204" charset="-122"/>
                <a:ea typeface="微软雅黑" panose="020B0503020204020204" charset="-122"/>
                <a:cs typeface="Arial" panose="020B0604020202020204" pitchFamily="34" charset="0"/>
              </a:rPr>
              <a:t>若承租方能</a:t>
            </a:r>
            <a:r>
              <a:rPr kumimoji="0" lang="en-GB" sz="1500" b="1" i="1" kern="0" dirty="0">
                <a:solidFill>
                  <a:srgbClr val="5B9BD5">
                    <a:lumMod val="50000"/>
                  </a:srgbClr>
                </a:solidFill>
                <a:latin typeface="微软雅黑" panose="020B0503020204020204" charset="-122"/>
                <a:ea typeface="微软雅黑" panose="020B0503020204020204" charset="-122"/>
                <a:cs typeface="Arial" panose="020B0604020202020204" pitchFamily="34" charset="0"/>
              </a:rPr>
              <a:t>readily determined</a:t>
            </a:r>
            <a:endParaRPr kumimoji="0" lang="en-GB" sz="1500" kern="0" dirty="0">
              <a:solidFill>
                <a:srgbClr val="5B9BD5">
                  <a:lumMod val="50000"/>
                </a:srgbClr>
              </a:solidFill>
              <a:latin typeface="微软雅黑" panose="020B0503020204020204" charset="-122"/>
              <a:ea typeface="微软雅黑" panose="020B0503020204020204" charset="-122"/>
              <a:cs typeface="Arial" panose="020B0604020202020204" pitchFamily="34" charset="0"/>
            </a:endParaRPr>
          </a:p>
        </p:txBody>
      </p:sp>
      <p:cxnSp>
        <p:nvCxnSpPr>
          <p:cNvPr id="9" name="Elbow Connector 3"/>
          <p:cNvCxnSpPr>
            <a:stCxn id="8" idx="3"/>
            <a:endCxn id="7" idx="1"/>
          </p:cNvCxnSpPr>
          <p:nvPr/>
        </p:nvCxnSpPr>
        <p:spPr>
          <a:xfrm flipV="1">
            <a:off x="3851921" y="2204865"/>
            <a:ext cx="1247746" cy="1027184"/>
          </a:xfrm>
          <a:prstGeom prst="bentConnector3">
            <a:avLst/>
          </a:prstGeom>
          <a:noFill/>
          <a:ln w="28575" cap="flat" cmpd="sng" algn="ctr">
            <a:solidFill>
              <a:srgbClr val="5B9BD5">
                <a:lumMod val="50000"/>
              </a:srgbClr>
            </a:solidFill>
            <a:prstDash val="solid"/>
            <a:miter lim="800000"/>
            <a:tailEnd type="arrow"/>
          </a:ln>
          <a:effectLst/>
        </p:spPr>
      </p:cxnSp>
      <p:sp>
        <p:nvSpPr>
          <p:cNvPr id="10" name="TextBox 8"/>
          <p:cNvSpPr txBox="1"/>
          <p:nvPr/>
        </p:nvSpPr>
        <p:spPr>
          <a:xfrm>
            <a:off x="3893937" y="3333873"/>
            <a:ext cx="720080" cy="338682"/>
          </a:xfrm>
          <a:prstGeom prst="rect">
            <a:avLst/>
          </a:prstGeom>
          <a:noFill/>
        </p:spPr>
        <p:txBody>
          <a:bodyPr wrap="square" rtlCol="0">
            <a:spAutoFit/>
          </a:bodyPr>
          <a:lstStyle/>
          <a:p>
            <a:pPr defTabSz="685800"/>
            <a:r>
              <a:rPr lang="zh-CN" altLang="en-US" sz="1600" b="1" i="1" dirty="0">
                <a:solidFill>
                  <a:srgbClr val="5B9BD5">
                    <a:lumMod val="50000"/>
                  </a:srgbClr>
                </a:solidFill>
                <a:latin typeface="微软雅黑" panose="020B0503020204020204" charset="-122"/>
                <a:ea typeface="微软雅黑" panose="020B0503020204020204" charset="-122"/>
              </a:rPr>
              <a:t>否则</a:t>
            </a:r>
            <a:r>
              <a:rPr lang="zh-CN" altLang="en-US" sz="1600" b="1" i="1" dirty="0">
                <a:solidFill>
                  <a:srgbClr val="ED7D31"/>
                </a:solidFill>
                <a:latin typeface="微软雅黑" panose="020B0503020204020204" charset="-122"/>
                <a:ea typeface="微软雅黑" panose="020B0503020204020204" charset="-122"/>
              </a:rPr>
              <a:t> </a:t>
            </a:r>
            <a:endParaRPr lang="en-GB" sz="1600" b="1" i="1" dirty="0">
              <a:solidFill>
                <a:srgbClr val="ED7D31"/>
              </a:solidFill>
              <a:latin typeface="微软雅黑" panose="020B0503020204020204" charset="-122"/>
              <a:ea typeface="微软雅黑" panose="020B0503020204020204" charset="-122"/>
            </a:endParaRPr>
          </a:p>
        </p:txBody>
      </p:sp>
      <p:cxnSp>
        <p:nvCxnSpPr>
          <p:cNvPr id="11" name="Straight Arrow Connector 10"/>
          <p:cNvCxnSpPr>
            <a:stCxn id="6" idx="2"/>
            <a:endCxn id="8" idx="0"/>
          </p:cNvCxnSpPr>
          <p:nvPr/>
        </p:nvCxnSpPr>
        <p:spPr>
          <a:xfrm>
            <a:off x="2087724" y="2564905"/>
            <a:ext cx="0" cy="271100"/>
          </a:xfrm>
          <a:prstGeom prst="straightConnector1">
            <a:avLst/>
          </a:prstGeom>
          <a:noFill/>
          <a:ln w="28575" cap="flat" cmpd="sng" algn="ctr">
            <a:solidFill>
              <a:srgbClr val="ED7D31"/>
            </a:solidFill>
            <a:prstDash val="solid"/>
            <a:miter lim="800000"/>
            <a:tailEnd type="arrow"/>
          </a:ln>
          <a:effectLst/>
        </p:spPr>
      </p:cxnSp>
      <p:sp>
        <p:nvSpPr>
          <p:cNvPr id="12" name="TextBox 13"/>
          <p:cNvSpPr txBox="1"/>
          <p:nvPr/>
        </p:nvSpPr>
        <p:spPr>
          <a:xfrm>
            <a:off x="4823461" y="2948154"/>
            <a:ext cx="3900806" cy="2678426"/>
          </a:xfrm>
          <a:prstGeom prst="rect">
            <a:avLst/>
          </a:prstGeom>
          <a:noFill/>
        </p:spPr>
        <p:txBody>
          <a:bodyPr wrap="square" rtlCol="0">
            <a:spAutoFit/>
          </a:bodyPr>
          <a:lstStyle/>
          <a:p>
            <a:pPr algn="ctr" defTabSz="685800">
              <a:lnSpc>
                <a:spcPct val="150000"/>
              </a:lnSpc>
            </a:pPr>
            <a:r>
              <a:rPr lang="zh-CN" altLang="en-US" sz="1800" dirty="0">
                <a:solidFill>
                  <a:prstClr val="black"/>
                </a:solidFill>
                <a:latin typeface="微软雅黑" panose="020B0503020204020204" charset="-122"/>
                <a:ea typeface="微软雅黑" panose="020B0503020204020204" charset="-122"/>
                <a:cs typeface="Arial" panose="020B0604020202020204" pitchFamily="34" charset="0"/>
              </a:rPr>
              <a:t>承租方借款购买资产所需承担的利率：</a:t>
            </a:r>
            <a:endParaRPr lang="en-US" altLang="zh-CN" sz="1800" dirty="0">
              <a:solidFill>
                <a:prstClr val="black"/>
              </a:solidFill>
              <a:latin typeface="微软雅黑" panose="020B0503020204020204" charset="-122"/>
              <a:ea typeface="微软雅黑" panose="020B0503020204020204" charset="-122"/>
              <a:cs typeface="Arial" panose="020B0604020202020204" pitchFamily="34" charset="0"/>
            </a:endParaRPr>
          </a:p>
          <a:p>
            <a:pPr marL="600075" lvl="1" indent="-257175" defTabSz="685800">
              <a:lnSpc>
                <a:spcPct val="150000"/>
              </a:lnSpc>
              <a:buFont typeface="Arial" panose="020B0604020202020204" pitchFamily="34" charset="0"/>
              <a:buChar char="•"/>
            </a:pPr>
            <a:r>
              <a:rPr lang="zh-CN" altLang="en-US" sz="1600" dirty="0">
                <a:solidFill>
                  <a:prstClr val="black"/>
                </a:solidFill>
                <a:latin typeface="微软雅黑" panose="020B0503020204020204" charset="-122"/>
                <a:ea typeface="微软雅黑" panose="020B0503020204020204" charset="-122"/>
                <a:cs typeface="Arial" panose="020B0604020202020204" pitchFamily="34" charset="0"/>
              </a:rPr>
              <a:t>相似的期限</a:t>
            </a:r>
            <a:endParaRPr lang="en-US" altLang="zh-CN" sz="1600" dirty="0">
              <a:solidFill>
                <a:prstClr val="black"/>
              </a:solidFill>
              <a:latin typeface="微软雅黑" panose="020B0503020204020204" charset="-122"/>
              <a:ea typeface="微软雅黑" panose="020B0503020204020204" charset="-122"/>
              <a:cs typeface="Arial" panose="020B0604020202020204" pitchFamily="34" charset="0"/>
            </a:endParaRPr>
          </a:p>
          <a:p>
            <a:pPr marL="600075" lvl="1" indent="-257175" defTabSz="685800">
              <a:lnSpc>
                <a:spcPct val="150000"/>
              </a:lnSpc>
              <a:buFont typeface="Arial" panose="020B0604020202020204" pitchFamily="34" charset="0"/>
              <a:buChar char="•"/>
            </a:pPr>
            <a:r>
              <a:rPr lang="zh-CN" altLang="en-US" sz="1600" dirty="0">
                <a:solidFill>
                  <a:prstClr val="black"/>
                </a:solidFill>
                <a:latin typeface="微软雅黑" panose="020B0503020204020204" charset="-122"/>
                <a:ea typeface="微软雅黑" panose="020B0503020204020204" charset="-122"/>
                <a:cs typeface="Arial" panose="020B0604020202020204" pitchFamily="34" charset="0"/>
              </a:rPr>
              <a:t>相似的担保条款</a:t>
            </a:r>
            <a:endParaRPr lang="en-US" altLang="zh-CN" sz="1600" dirty="0">
              <a:solidFill>
                <a:prstClr val="black"/>
              </a:solidFill>
              <a:latin typeface="微软雅黑" panose="020B0503020204020204" charset="-122"/>
              <a:ea typeface="微软雅黑" panose="020B0503020204020204" charset="-122"/>
              <a:cs typeface="Arial" panose="020B0604020202020204" pitchFamily="34" charset="0"/>
            </a:endParaRPr>
          </a:p>
          <a:p>
            <a:pPr marL="600075" lvl="1" indent="-257175" defTabSz="685800">
              <a:lnSpc>
                <a:spcPct val="150000"/>
              </a:lnSpc>
              <a:buFont typeface="Arial" panose="020B0604020202020204" pitchFamily="34" charset="0"/>
              <a:buChar char="•"/>
            </a:pPr>
            <a:r>
              <a:rPr lang="zh-CN" altLang="en-US" sz="1600" dirty="0">
                <a:solidFill>
                  <a:prstClr val="black"/>
                </a:solidFill>
                <a:latin typeface="微软雅黑" panose="020B0503020204020204" charset="-122"/>
                <a:ea typeface="微软雅黑" panose="020B0503020204020204" charset="-122"/>
                <a:cs typeface="Arial" panose="020B0604020202020204" pitchFamily="34" charset="0"/>
              </a:rPr>
              <a:t>相似的资产价值</a:t>
            </a:r>
            <a:endParaRPr lang="en-US" altLang="zh-CN" sz="1600" dirty="0">
              <a:solidFill>
                <a:prstClr val="black"/>
              </a:solidFill>
              <a:latin typeface="微软雅黑" panose="020B0503020204020204" charset="-122"/>
              <a:ea typeface="微软雅黑" panose="020B0503020204020204" charset="-122"/>
              <a:cs typeface="Arial" panose="020B0604020202020204" pitchFamily="34" charset="0"/>
            </a:endParaRPr>
          </a:p>
          <a:p>
            <a:pPr marL="600075" lvl="1" indent="-257175" defTabSz="685800">
              <a:lnSpc>
                <a:spcPct val="150000"/>
              </a:lnSpc>
              <a:buFont typeface="Arial" panose="020B0604020202020204" pitchFamily="34" charset="0"/>
              <a:buChar char="•"/>
            </a:pPr>
            <a:r>
              <a:rPr lang="zh-CN" altLang="en-US" sz="1600" dirty="0">
                <a:solidFill>
                  <a:prstClr val="black"/>
                </a:solidFill>
                <a:latin typeface="微软雅黑" panose="020B0503020204020204" charset="-122"/>
                <a:ea typeface="微软雅黑" panose="020B0503020204020204" charset="-122"/>
                <a:cs typeface="Arial" panose="020B0604020202020204" pitchFamily="34" charset="0"/>
              </a:rPr>
              <a:t>相似的经济环境</a:t>
            </a:r>
            <a:endParaRPr lang="en-US" altLang="zh-CN" sz="1600" dirty="0">
              <a:solidFill>
                <a:prstClr val="black"/>
              </a:solidFill>
              <a:latin typeface="微软雅黑" panose="020B0503020204020204" charset="-122"/>
              <a:ea typeface="微软雅黑" panose="020B0503020204020204" charset="-122"/>
              <a:cs typeface="Arial" panose="020B0604020202020204" pitchFamily="34" charset="0"/>
            </a:endParaRPr>
          </a:p>
          <a:p>
            <a:pPr defTabSz="685800"/>
            <a:endParaRPr lang="en-GB" sz="1800" dirty="0">
              <a:solidFill>
                <a:prstClr val="black"/>
              </a:solidFill>
              <a:latin typeface="微软雅黑" panose="020B0503020204020204" charset="-122"/>
              <a:ea typeface="微软雅黑" panose="020B0503020204020204" charset="-122"/>
            </a:endParaRPr>
          </a:p>
        </p:txBody>
      </p:sp>
      <p:cxnSp>
        <p:nvCxnSpPr>
          <p:cNvPr id="13" name="Straight Arrow Connector 22"/>
          <p:cNvCxnSpPr>
            <a:stCxn id="7" idx="2"/>
            <a:endCxn id="12" idx="0"/>
          </p:cNvCxnSpPr>
          <p:nvPr/>
        </p:nvCxnSpPr>
        <p:spPr>
          <a:xfrm flipH="1">
            <a:off x="6773864" y="2564904"/>
            <a:ext cx="78194" cy="383250"/>
          </a:xfrm>
          <a:prstGeom prst="straightConnector1">
            <a:avLst/>
          </a:prstGeom>
          <a:noFill/>
          <a:ln w="28575" cap="flat" cmpd="sng" algn="ctr">
            <a:solidFill>
              <a:srgbClr val="ED7D31"/>
            </a:solidFill>
            <a:prstDash val="solid"/>
            <a:miter lim="800000"/>
            <a:tailEnd type="arrow"/>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2000" tmFilter="0, 0; .2, .5; .8, .5; 1, 0"/>
                                        <p:tgtEl>
                                          <p:spTgt spid="12">
                                            <p:txEl>
                                              <p:pRg st="0" end="0"/>
                                            </p:txEl>
                                          </p:spTgt>
                                        </p:tgtEl>
                                      </p:cBhvr>
                                    </p:animEffect>
                                    <p:animScale>
                                      <p:cBhvr>
                                        <p:cTn id="7" dur="1000" autoRev="1" fill="hold"/>
                                        <p:tgtEl>
                                          <p:spTgt spid="12">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2000" tmFilter="0, 0; .2, .5; .8, .5; 1, 0"/>
                                        <p:tgtEl>
                                          <p:spTgt spid="12">
                                            <p:txEl>
                                              <p:pRg st="1" end="1"/>
                                            </p:txEl>
                                          </p:spTgt>
                                        </p:tgtEl>
                                      </p:cBhvr>
                                    </p:animEffect>
                                    <p:animScale>
                                      <p:cBhvr>
                                        <p:cTn id="12" dur="1000" autoRev="1" fill="hold"/>
                                        <p:tgtEl>
                                          <p:spTgt spid="12">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2000" tmFilter="0, 0; .2, .5; .8, .5; 1, 0"/>
                                        <p:tgtEl>
                                          <p:spTgt spid="12">
                                            <p:txEl>
                                              <p:pRg st="2" end="2"/>
                                            </p:txEl>
                                          </p:spTgt>
                                        </p:tgtEl>
                                      </p:cBhvr>
                                    </p:animEffect>
                                    <p:animScale>
                                      <p:cBhvr>
                                        <p:cTn id="17" dur="1000" autoRev="1" fill="hold"/>
                                        <p:tgtEl>
                                          <p:spTgt spid="12">
                                            <p:txEl>
                                              <p:pRg st="2" end="2"/>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nodeType="clickEffect">
                                  <p:stCondLst>
                                    <p:cond delay="0"/>
                                  </p:stCondLst>
                                  <p:childTnLst>
                                    <p:animEffect transition="out" filter="fade">
                                      <p:cBhvr>
                                        <p:cTn id="21" dur="2000" tmFilter="0, 0; .2, .5; .8, .5; 1, 0"/>
                                        <p:tgtEl>
                                          <p:spTgt spid="12">
                                            <p:txEl>
                                              <p:pRg st="3" end="3"/>
                                            </p:txEl>
                                          </p:spTgt>
                                        </p:tgtEl>
                                      </p:cBhvr>
                                    </p:animEffect>
                                    <p:animScale>
                                      <p:cBhvr>
                                        <p:cTn id="22" dur="1000" autoRev="1" fill="hold"/>
                                        <p:tgtEl>
                                          <p:spTgt spid="12">
                                            <p:txEl>
                                              <p:pRg st="3" end="3"/>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nodeType="clickEffect">
                                  <p:stCondLst>
                                    <p:cond delay="0"/>
                                  </p:stCondLst>
                                  <p:childTnLst>
                                    <p:animEffect transition="out" filter="fade">
                                      <p:cBhvr>
                                        <p:cTn id="26" dur="2000" tmFilter="0, 0; .2, .5; .8, .5; 1, 0"/>
                                        <p:tgtEl>
                                          <p:spTgt spid="12">
                                            <p:txEl>
                                              <p:pRg st="4" end="4"/>
                                            </p:txEl>
                                          </p:spTgt>
                                        </p:tgtEl>
                                      </p:cBhvr>
                                    </p:animEffect>
                                    <p:animScale>
                                      <p:cBhvr>
                                        <p:cTn id="27" dur="1000" autoRev="1" fill="hold"/>
                                        <p:tgtEl>
                                          <p:spTgt spid="12">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251520" y="232701"/>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租赁资产：初始计量	</a:t>
            </a: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35</a:t>
            </a:fld>
            <a:endParaRPr lang="en-GB" altLang="en-US">
              <a:solidFill>
                <a:srgbClr val="FFFFFF"/>
              </a:solidFill>
            </a:endParaRPr>
          </a:p>
        </p:txBody>
      </p:sp>
      <p:sp>
        <p:nvSpPr>
          <p:cNvPr id="5" name="object 2"/>
          <p:cNvSpPr/>
          <p:nvPr/>
        </p:nvSpPr>
        <p:spPr>
          <a:xfrm>
            <a:off x="3991413" y="2995406"/>
            <a:ext cx="3584734" cy="1138714"/>
          </a:xfrm>
          <a:custGeom>
            <a:avLst/>
            <a:gdLst/>
            <a:ahLst/>
            <a:cxnLst/>
            <a:rect l="l" t="t" r="r" b="b"/>
            <a:pathLst>
              <a:path w="4779645" h="1518285">
                <a:moveTo>
                  <a:pt x="0" y="0"/>
                </a:moveTo>
                <a:lnTo>
                  <a:pt x="4779264" y="0"/>
                </a:lnTo>
                <a:lnTo>
                  <a:pt x="4779264" y="1517904"/>
                </a:lnTo>
                <a:lnTo>
                  <a:pt x="0" y="1517904"/>
                </a:lnTo>
                <a:lnTo>
                  <a:pt x="0" y="0"/>
                </a:lnTo>
                <a:close/>
              </a:path>
            </a:pathLst>
          </a:custGeom>
          <a:ln w="15240">
            <a:solidFill>
              <a:srgbClr val="00338D"/>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7" name="object 3"/>
          <p:cNvSpPr txBox="1"/>
          <p:nvPr/>
        </p:nvSpPr>
        <p:spPr>
          <a:xfrm>
            <a:off x="3991413" y="2995406"/>
            <a:ext cx="3584734" cy="1122583"/>
          </a:xfrm>
          <a:prstGeom prst="rect">
            <a:avLst/>
          </a:prstGeom>
          <a:ln w="15240">
            <a:solidFill>
              <a:srgbClr val="00338D"/>
            </a:solidFill>
          </a:ln>
        </p:spPr>
        <p:txBody>
          <a:bodyPr vert="horz" wrap="square" lIns="0" tIns="19526" rIns="0" bIns="0" rtlCol="0">
            <a:spAutoFit/>
          </a:bodyPr>
          <a:lstStyle/>
          <a:p>
            <a:pPr marL="67945" defTabSz="685800">
              <a:spcBef>
                <a:spcPts val="155"/>
              </a:spcBef>
            </a:pPr>
            <a:r>
              <a:rPr sz="1350" b="1" dirty="0">
                <a:solidFill>
                  <a:srgbClr val="000000"/>
                </a:solidFill>
                <a:latin typeface="微软雅黑" panose="020B0503020204020204" charset="-122"/>
                <a:ea typeface="微软雅黑" panose="020B0503020204020204" charset="-122"/>
                <a:cs typeface="Noto Sans CJK JP Regular"/>
              </a:rPr>
              <a:t>复原义务通常发生在：</a:t>
            </a:r>
          </a:p>
          <a:p>
            <a:pPr marL="283210" indent="-214630" defTabSz="685800">
              <a:spcBef>
                <a:spcPts val="450"/>
              </a:spcBef>
              <a:buFont typeface="Arial" panose="020B0604020202020204"/>
              <a:buChar char="•"/>
              <a:tabLst>
                <a:tab pos="282575" algn="l"/>
                <a:tab pos="283210" algn="l"/>
              </a:tabLst>
            </a:pPr>
            <a:r>
              <a:rPr sz="1350" b="1" dirty="0">
                <a:solidFill>
                  <a:srgbClr val="000000"/>
                </a:solidFill>
                <a:latin typeface="微软雅黑" panose="020B0503020204020204" charset="-122"/>
                <a:ea typeface="微软雅黑" panose="020B0503020204020204" charset="-122"/>
                <a:cs typeface="Noto Sans CJK JP Regular"/>
              </a:rPr>
              <a:t>承租人拆卸及移除标的资产</a:t>
            </a:r>
          </a:p>
          <a:p>
            <a:pPr marL="283210" indent="-214630" defTabSz="685800">
              <a:buFont typeface="Arial" panose="020B0604020202020204"/>
              <a:buChar char="•"/>
              <a:tabLst>
                <a:tab pos="282575" algn="l"/>
                <a:tab pos="283210" algn="l"/>
              </a:tabLst>
            </a:pPr>
            <a:r>
              <a:rPr sz="1350" b="1" dirty="0">
                <a:solidFill>
                  <a:srgbClr val="000000"/>
                </a:solidFill>
                <a:latin typeface="微软雅黑" panose="020B0503020204020204" charset="-122"/>
                <a:ea typeface="微软雅黑" panose="020B0503020204020204" charset="-122"/>
                <a:cs typeface="Noto Sans CJK JP Regular"/>
              </a:rPr>
              <a:t>复原标的资产所在场地</a:t>
            </a:r>
          </a:p>
          <a:p>
            <a:pPr marL="283210" marR="208915" indent="-214630" defTabSz="685800">
              <a:buFont typeface="Arial" panose="020B0604020202020204"/>
              <a:buChar char="•"/>
              <a:tabLst>
                <a:tab pos="282575" algn="l"/>
                <a:tab pos="283210" algn="l"/>
              </a:tabLst>
            </a:pPr>
            <a:r>
              <a:rPr sz="1350" b="1" dirty="0">
                <a:solidFill>
                  <a:srgbClr val="000000"/>
                </a:solidFill>
                <a:latin typeface="微软雅黑" panose="020B0503020204020204" charset="-122"/>
                <a:ea typeface="微软雅黑" panose="020B0503020204020204" charset="-122"/>
                <a:cs typeface="Noto Sans CJK JP Regular"/>
              </a:rPr>
              <a:t>将标的资产恢复至租赁条款和条件规定的 状态</a:t>
            </a:r>
          </a:p>
        </p:txBody>
      </p:sp>
      <p:sp>
        <p:nvSpPr>
          <p:cNvPr id="8" name="object 4"/>
          <p:cNvSpPr/>
          <p:nvPr/>
        </p:nvSpPr>
        <p:spPr>
          <a:xfrm>
            <a:off x="911028" y="2016998"/>
            <a:ext cx="977265" cy="521494"/>
          </a:xfrm>
          <a:custGeom>
            <a:avLst/>
            <a:gdLst/>
            <a:ahLst/>
            <a:cxnLst/>
            <a:rect l="l" t="t" r="r" b="b"/>
            <a:pathLst>
              <a:path w="1303020" h="695325">
                <a:moveTo>
                  <a:pt x="1178623" y="0"/>
                </a:moveTo>
                <a:lnTo>
                  <a:pt x="124066" y="0"/>
                </a:lnTo>
                <a:lnTo>
                  <a:pt x="113893" y="381"/>
                </a:lnTo>
                <a:lnTo>
                  <a:pt x="58712" y="17348"/>
                </a:lnTo>
                <a:lnTo>
                  <a:pt x="18592" y="54787"/>
                </a:lnTo>
                <a:lnTo>
                  <a:pt x="406" y="106286"/>
                </a:lnTo>
                <a:lnTo>
                  <a:pt x="0" y="115785"/>
                </a:lnTo>
                <a:lnTo>
                  <a:pt x="0" y="578929"/>
                </a:lnTo>
                <a:lnTo>
                  <a:pt x="13843" y="632142"/>
                </a:lnTo>
                <a:lnTo>
                  <a:pt x="50800" y="672376"/>
                </a:lnTo>
                <a:lnTo>
                  <a:pt x="103936" y="693204"/>
                </a:lnTo>
                <a:lnTo>
                  <a:pt x="124066" y="694715"/>
                </a:lnTo>
                <a:lnTo>
                  <a:pt x="1178623" y="694715"/>
                </a:lnTo>
                <a:lnTo>
                  <a:pt x="1235633" y="681786"/>
                </a:lnTo>
                <a:lnTo>
                  <a:pt x="1278750" y="647306"/>
                </a:lnTo>
                <a:lnTo>
                  <a:pt x="1301064" y="597712"/>
                </a:lnTo>
                <a:lnTo>
                  <a:pt x="1302689" y="578929"/>
                </a:lnTo>
                <a:lnTo>
                  <a:pt x="1302689" y="115785"/>
                </a:lnTo>
                <a:lnTo>
                  <a:pt x="1288846" y="62572"/>
                </a:lnTo>
                <a:lnTo>
                  <a:pt x="1251889" y="22339"/>
                </a:lnTo>
                <a:lnTo>
                  <a:pt x="1198753" y="1511"/>
                </a:lnTo>
                <a:lnTo>
                  <a:pt x="1178623" y="0"/>
                </a:lnTo>
                <a:close/>
              </a:path>
            </a:pathLst>
          </a:custGeom>
          <a:solidFill>
            <a:srgbClr val="0070C0"/>
          </a:solid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9" name="object 6"/>
          <p:cNvSpPr txBox="1"/>
          <p:nvPr/>
        </p:nvSpPr>
        <p:spPr>
          <a:xfrm>
            <a:off x="1046885" y="2158340"/>
            <a:ext cx="704850" cy="217367"/>
          </a:xfrm>
          <a:prstGeom prst="rect">
            <a:avLst/>
          </a:prstGeom>
        </p:spPr>
        <p:txBody>
          <a:bodyPr vert="horz" wrap="square" lIns="0" tIns="9525" rIns="0" bIns="0" rtlCol="0">
            <a:spAutoFit/>
          </a:bodyPr>
          <a:lstStyle/>
          <a:p>
            <a:pPr marL="9525" defTabSz="685800">
              <a:spcBef>
                <a:spcPts val="75"/>
              </a:spcBef>
            </a:pPr>
            <a:r>
              <a:rPr sz="1350" dirty="0">
                <a:solidFill>
                  <a:srgbClr val="FFFFFF"/>
                </a:solidFill>
                <a:latin typeface="微软雅黑" panose="020B0503020204020204" charset="-122"/>
                <a:ea typeface="微软雅黑" panose="020B0503020204020204" charset="-122"/>
                <a:cs typeface="Noto Sans CJK JP Regular"/>
              </a:rPr>
              <a:t>租赁负债</a:t>
            </a:r>
            <a:endParaRPr sz="1350" dirty="0">
              <a:solidFill>
                <a:prstClr val="black"/>
              </a:solidFill>
              <a:latin typeface="微软雅黑" panose="020B0503020204020204" charset="-122"/>
              <a:ea typeface="微软雅黑" panose="020B0503020204020204" charset="-122"/>
              <a:cs typeface="Noto Sans CJK JP Regular"/>
            </a:endParaRPr>
          </a:p>
        </p:txBody>
      </p:sp>
      <p:sp>
        <p:nvSpPr>
          <p:cNvPr id="10" name="object 7"/>
          <p:cNvSpPr/>
          <p:nvPr/>
        </p:nvSpPr>
        <p:spPr>
          <a:xfrm>
            <a:off x="2265483" y="2016998"/>
            <a:ext cx="1087279" cy="521494"/>
          </a:xfrm>
          <a:custGeom>
            <a:avLst/>
            <a:gdLst/>
            <a:ahLst/>
            <a:cxnLst/>
            <a:rect l="l" t="t" r="r" b="b"/>
            <a:pathLst>
              <a:path w="1449704" h="695325">
                <a:moveTo>
                  <a:pt x="1311109" y="0"/>
                </a:moveTo>
                <a:lnTo>
                  <a:pt x="138125" y="0"/>
                </a:lnTo>
                <a:lnTo>
                  <a:pt x="126796" y="381"/>
                </a:lnTo>
                <a:lnTo>
                  <a:pt x="65366" y="17348"/>
                </a:lnTo>
                <a:lnTo>
                  <a:pt x="20700" y="54787"/>
                </a:lnTo>
                <a:lnTo>
                  <a:pt x="457" y="106286"/>
                </a:lnTo>
                <a:lnTo>
                  <a:pt x="0" y="115785"/>
                </a:lnTo>
                <a:lnTo>
                  <a:pt x="0" y="578916"/>
                </a:lnTo>
                <a:lnTo>
                  <a:pt x="15417" y="632129"/>
                </a:lnTo>
                <a:lnTo>
                  <a:pt x="56553" y="672376"/>
                </a:lnTo>
                <a:lnTo>
                  <a:pt x="115722" y="693204"/>
                </a:lnTo>
                <a:lnTo>
                  <a:pt x="138125" y="694715"/>
                </a:lnTo>
                <a:lnTo>
                  <a:pt x="1311109" y="694715"/>
                </a:lnTo>
                <a:lnTo>
                  <a:pt x="1374584" y="681786"/>
                </a:lnTo>
                <a:lnTo>
                  <a:pt x="1422590" y="647306"/>
                </a:lnTo>
                <a:lnTo>
                  <a:pt x="1447431" y="597700"/>
                </a:lnTo>
                <a:lnTo>
                  <a:pt x="1449235" y="578916"/>
                </a:lnTo>
                <a:lnTo>
                  <a:pt x="1449235" y="115785"/>
                </a:lnTo>
                <a:lnTo>
                  <a:pt x="1433817" y="62572"/>
                </a:lnTo>
                <a:lnTo>
                  <a:pt x="1392682" y="22339"/>
                </a:lnTo>
                <a:lnTo>
                  <a:pt x="1333512" y="1511"/>
                </a:lnTo>
                <a:lnTo>
                  <a:pt x="1311109" y="0"/>
                </a:lnTo>
                <a:close/>
              </a:path>
            </a:pathLst>
          </a:custGeom>
          <a:solidFill>
            <a:srgbClr val="ED7D31"/>
          </a:solidFill>
        </p:spPr>
        <p:txBody>
          <a:bodyPr wrap="square" lIns="0" tIns="0" rIns="0" bIns="0" rtlCol="0"/>
          <a:lstStyle/>
          <a:p>
            <a:pPr defTabSz="685800" eaLnBrk="1" fontAlgn="auto" hangingPunct="1">
              <a:spcBef>
                <a:spcPts val="0"/>
              </a:spcBef>
              <a:spcAft>
                <a:spcPts val="0"/>
              </a:spcAft>
              <a:defRPr/>
            </a:pPr>
            <a:endParaRPr kumimoji="0" sz="1350" kern="0">
              <a:solidFill>
                <a:prstClr val="black"/>
              </a:solidFill>
              <a:latin typeface="微软雅黑" panose="020B0503020204020204" charset="-122"/>
              <a:ea typeface="微软雅黑" panose="020B0503020204020204" charset="-122"/>
            </a:endParaRPr>
          </a:p>
        </p:txBody>
      </p:sp>
      <p:sp>
        <p:nvSpPr>
          <p:cNvPr id="11" name="object 8"/>
          <p:cNvSpPr txBox="1"/>
          <p:nvPr/>
        </p:nvSpPr>
        <p:spPr>
          <a:xfrm>
            <a:off x="2287723" y="2158340"/>
            <a:ext cx="1047750" cy="217367"/>
          </a:xfrm>
          <a:prstGeom prst="rect">
            <a:avLst/>
          </a:prstGeom>
        </p:spPr>
        <p:txBody>
          <a:bodyPr vert="horz" wrap="square" lIns="0" tIns="9525" rIns="0" bIns="0" rtlCol="0">
            <a:spAutoFit/>
          </a:bodyPr>
          <a:lstStyle/>
          <a:p>
            <a:pPr marL="9525" defTabSz="685800">
              <a:spcBef>
                <a:spcPts val="75"/>
              </a:spcBef>
            </a:pPr>
            <a:r>
              <a:rPr sz="1350" dirty="0">
                <a:solidFill>
                  <a:prstClr val="white"/>
                </a:solidFill>
                <a:latin typeface="微软雅黑" panose="020B0503020204020204" charset="-122"/>
                <a:ea typeface="微软雅黑" panose="020B0503020204020204" charset="-122"/>
                <a:cs typeface="Noto Sans CJK JP Regular"/>
              </a:rPr>
              <a:t>初始直接费用</a:t>
            </a:r>
          </a:p>
        </p:txBody>
      </p:sp>
      <p:sp>
        <p:nvSpPr>
          <p:cNvPr id="12" name="object 9"/>
          <p:cNvSpPr/>
          <p:nvPr/>
        </p:nvSpPr>
        <p:spPr>
          <a:xfrm>
            <a:off x="3761669" y="2007853"/>
            <a:ext cx="1067753" cy="520065"/>
          </a:xfrm>
          <a:custGeom>
            <a:avLst/>
            <a:gdLst/>
            <a:ahLst/>
            <a:cxnLst/>
            <a:rect l="l" t="t" r="r" b="b"/>
            <a:pathLst>
              <a:path w="1423670" h="693420">
                <a:moveTo>
                  <a:pt x="1287526" y="0"/>
                </a:moveTo>
                <a:lnTo>
                  <a:pt x="135521" y="0"/>
                </a:lnTo>
                <a:lnTo>
                  <a:pt x="124409" y="381"/>
                </a:lnTo>
                <a:lnTo>
                  <a:pt x="64134" y="17310"/>
                </a:lnTo>
                <a:lnTo>
                  <a:pt x="20307" y="54673"/>
                </a:lnTo>
                <a:lnTo>
                  <a:pt x="444" y="106057"/>
                </a:lnTo>
                <a:lnTo>
                  <a:pt x="0" y="115531"/>
                </a:lnTo>
                <a:lnTo>
                  <a:pt x="0" y="577659"/>
                </a:lnTo>
                <a:lnTo>
                  <a:pt x="15125" y="630745"/>
                </a:lnTo>
                <a:lnTo>
                  <a:pt x="55486" y="670902"/>
                </a:lnTo>
                <a:lnTo>
                  <a:pt x="113550" y="691680"/>
                </a:lnTo>
                <a:lnTo>
                  <a:pt x="135521" y="693191"/>
                </a:lnTo>
                <a:lnTo>
                  <a:pt x="1287526" y="693191"/>
                </a:lnTo>
                <a:lnTo>
                  <a:pt x="1349806" y="680288"/>
                </a:lnTo>
                <a:lnTo>
                  <a:pt x="1396911" y="645883"/>
                </a:lnTo>
                <a:lnTo>
                  <a:pt x="1421282" y="596392"/>
                </a:lnTo>
                <a:lnTo>
                  <a:pt x="1423060" y="577659"/>
                </a:lnTo>
                <a:lnTo>
                  <a:pt x="1423060" y="115531"/>
                </a:lnTo>
                <a:lnTo>
                  <a:pt x="1407922" y="62433"/>
                </a:lnTo>
                <a:lnTo>
                  <a:pt x="1367561" y="22288"/>
                </a:lnTo>
                <a:lnTo>
                  <a:pt x="1309509" y="1511"/>
                </a:lnTo>
                <a:lnTo>
                  <a:pt x="1287526" y="0"/>
                </a:lnTo>
                <a:close/>
              </a:path>
            </a:pathLst>
          </a:custGeom>
          <a:solidFill>
            <a:srgbClr val="ED7D31"/>
          </a:solidFill>
        </p:spPr>
        <p:txBody>
          <a:bodyPr wrap="square" lIns="0" tIns="0" rIns="0" bIns="0" rtlCol="0"/>
          <a:lstStyle/>
          <a:p>
            <a:pPr defTabSz="685800" eaLnBrk="1" fontAlgn="auto" hangingPunct="1">
              <a:spcBef>
                <a:spcPts val="0"/>
              </a:spcBef>
              <a:spcAft>
                <a:spcPts val="0"/>
              </a:spcAft>
              <a:defRPr/>
            </a:pPr>
            <a:endParaRPr kumimoji="0" sz="1350" kern="0">
              <a:solidFill>
                <a:prstClr val="black"/>
              </a:solidFill>
              <a:latin typeface="微软雅黑" panose="020B0503020204020204" charset="-122"/>
              <a:ea typeface="微软雅黑" panose="020B0503020204020204" charset="-122"/>
            </a:endParaRPr>
          </a:p>
        </p:txBody>
      </p:sp>
      <p:sp>
        <p:nvSpPr>
          <p:cNvPr id="13" name="object 10"/>
          <p:cNvSpPr txBox="1"/>
          <p:nvPr/>
        </p:nvSpPr>
        <p:spPr>
          <a:xfrm>
            <a:off x="3945454" y="2148890"/>
            <a:ext cx="704850" cy="217367"/>
          </a:xfrm>
          <a:prstGeom prst="rect">
            <a:avLst/>
          </a:prstGeom>
        </p:spPr>
        <p:txBody>
          <a:bodyPr vert="horz" wrap="square" lIns="0" tIns="9525" rIns="0" bIns="0" rtlCol="0">
            <a:spAutoFit/>
          </a:bodyPr>
          <a:lstStyle/>
          <a:p>
            <a:pPr marL="9525" defTabSz="685800">
              <a:spcBef>
                <a:spcPts val="75"/>
              </a:spcBef>
            </a:pPr>
            <a:r>
              <a:rPr sz="1350" dirty="0">
                <a:solidFill>
                  <a:prstClr val="white"/>
                </a:solidFill>
                <a:latin typeface="微软雅黑" panose="020B0503020204020204" charset="-122"/>
                <a:ea typeface="微软雅黑" panose="020B0503020204020204" charset="-122"/>
                <a:cs typeface="Noto Sans CJK JP Regular"/>
              </a:rPr>
              <a:t>预付租金</a:t>
            </a:r>
          </a:p>
        </p:txBody>
      </p:sp>
      <p:sp>
        <p:nvSpPr>
          <p:cNvPr id="14" name="object 11"/>
          <p:cNvSpPr/>
          <p:nvPr/>
        </p:nvSpPr>
        <p:spPr>
          <a:xfrm>
            <a:off x="5261285" y="2007854"/>
            <a:ext cx="1017270" cy="540544"/>
          </a:xfrm>
          <a:custGeom>
            <a:avLst/>
            <a:gdLst/>
            <a:ahLst/>
            <a:cxnLst/>
            <a:rect l="l" t="t" r="r" b="b"/>
            <a:pathLst>
              <a:path w="1356359" h="720725">
                <a:moveTo>
                  <a:pt x="1226870" y="0"/>
                </a:moveTo>
                <a:lnTo>
                  <a:pt x="129146" y="0"/>
                </a:lnTo>
                <a:lnTo>
                  <a:pt x="118554" y="393"/>
                </a:lnTo>
                <a:lnTo>
                  <a:pt x="61112" y="17995"/>
                </a:lnTo>
                <a:lnTo>
                  <a:pt x="19342" y="56832"/>
                </a:lnTo>
                <a:lnTo>
                  <a:pt x="419" y="110248"/>
                </a:lnTo>
                <a:lnTo>
                  <a:pt x="0" y="120103"/>
                </a:lnTo>
                <a:lnTo>
                  <a:pt x="0" y="600506"/>
                </a:lnTo>
                <a:lnTo>
                  <a:pt x="14414" y="655701"/>
                </a:lnTo>
                <a:lnTo>
                  <a:pt x="52870" y="697433"/>
                </a:lnTo>
                <a:lnTo>
                  <a:pt x="108191" y="719035"/>
                </a:lnTo>
                <a:lnTo>
                  <a:pt x="129146" y="720610"/>
                </a:lnTo>
                <a:lnTo>
                  <a:pt x="1226870" y="720610"/>
                </a:lnTo>
                <a:lnTo>
                  <a:pt x="1286217" y="707212"/>
                </a:lnTo>
                <a:lnTo>
                  <a:pt x="1331099" y="671436"/>
                </a:lnTo>
                <a:lnTo>
                  <a:pt x="1354327" y="619988"/>
                </a:lnTo>
                <a:lnTo>
                  <a:pt x="1356017" y="600506"/>
                </a:lnTo>
                <a:lnTo>
                  <a:pt x="1356017" y="120103"/>
                </a:lnTo>
                <a:lnTo>
                  <a:pt x="1341602" y="64909"/>
                </a:lnTo>
                <a:lnTo>
                  <a:pt x="1303134" y="23164"/>
                </a:lnTo>
                <a:lnTo>
                  <a:pt x="1247813" y="1574"/>
                </a:lnTo>
                <a:lnTo>
                  <a:pt x="1226870" y="0"/>
                </a:lnTo>
                <a:close/>
              </a:path>
            </a:pathLst>
          </a:custGeom>
          <a:solidFill>
            <a:srgbClr val="ED7D31"/>
          </a:solidFill>
        </p:spPr>
        <p:txBody>
          <a:bodyPr wrap="square" lIns="0" tIns="0" rIns="0" bIns="0" rtlCol="0"/>
          <a:lstStyle/>
          <a:p>
            <a:pPr defTabSz="685800" eaLnBrk="1" fontAlgn="auto" hangingPunct="1">
              <a:spcBef>
                <a:spcPts val="0"/>
              </a:spcBef>
              <a:spcAft>
                <a:spcPts val="0"/>
              </a:spcAft>
              <a:defRPr/>
            </a:pPr>
            <a:endParaRPr kumimoji="0" sz="1350" kern="0">
              <a:solidFill>
                <a:prstClr val="black"/>
              </a:solidFill>
              <a:latin typeface="微软雅黑" panose="020B0503020204020204" charset="-122"/>
              <a:ea typeface="微软雅黑" panose="020B0503020204020204" charset="-122"/>
            </a:endParaRPr>
          </a:p>
        </p:txBody>
      </p:sp>
      <p:sp>
        <p:nvSpPr>
          <p:cNvPr id="15" name="object 12"/>
          <p:cNvSpPr txBox="1"/>
          <p:nvPr/>
        </p:nvSpPr>
        <p:spPr>
          <a:xfrm>
            <a:off x="5329303" y="2056164"/>
            <a:ext cx="881063" cy="425116"/>
          </a:xfrm>
          <a:prstGeom prst="rect">
            <a:avLst/>
          </a:prstGeom>
        </p:spPr>
        <p:txBody>
          <a:bodyPr vert="horz" wrap="square" lIns="0" tIns="9525" rIns="0" bIns="0" rtlCol="0">
            <a:spAutoFit/>
          </a:bodyPr>
          <a:lstStyle/>
          <a:p>
            <a:pPr marL="9525" marR="3810" indent="4445" defTabSz="685800">
              <a:spcBef>
                <a:spcPts val="75"/>
              </a:spcBef>
            </a:pPr>
            <a:r>
              <a:rPr sz="1350" dirty="0">
                <a:solidFill>
                  <a:prstClr val="white"/>
                </a:solidFill>
                <a:latin typeface="微软雅黑" panose="020B0503020204020204" charset="-122"/>
                <a:ea typeface="微软雅黑" panose="020B0503020204020204" charset="-122"/>
                <a:cs typeface="Noto Sans CJK JP Regular"/>
              </a:rPr>
              <a:t>租赁终止时 的复原义务</a:t>
            </a:r>
          </a:p>
        </p:txBody>
      </p:sp>
      <p:sp>
        <p:nvSpPr>
          <p:cNvPr id="16" name="object 13"/>
          <p:cNvSpPr txBox="1"/>
          <p:nvPr/>
        </p:nvSpPr>
        <p:spPr>
          <a:xfrm>
            <a:off x="1923639" y="2035505"/>
            <a:ext cx="338613" cy="517930"/>
          </a:xfrm>
          <a:prstGeom prst="rect">
            <a:avLst/>
          </a:prstGeom>
        </p:spPr>
        <p:txBody>
          <a:bodyPr vert="horz" wrap="square" lIns="0" tIns="10001" rIns="0" bIns="0" rtlCol="0">
            <a:spAutoFit/>
          </a:bodyPr>
          <a:lstStyle/>
          <a:p>
            <a:pPr marL="9525" defTabSz="685800">
              <a:spcBef>
                <a:spcPts val="80"/>
              </a:spcBef>
            </a:pPr>
            <a:r>
              <a:rPr sz="3300" spc="683" dirty="0">
                <a:solidFill>
                  <a:srgbClr val="EAAA00"/>
                </a:solidFill>
                <a:latin typeface="微软雅黑" panose="020B0503020204020204" charset="-122"/>
                <a:ea typeface="微软雅黑" panose="020B0503020204020204" charset="-122"/>
                <a:cs typeface="Noto Sans CJK JP Regular"/>
              </a:rPr>
              <a:t>+</a:t>
            </a:r>
            <a:endParaRPr sz="3300">
              <a:solidFill>
                <a:prstClr val="black"/>
              </a:solidFill>
              <a:latin typeface="微软雅黑" panose="020B0503020204020204" charset="-122"/>
              <a:ea typeface="微软雅黑" panose="020B0503020204020204" charset="-122"/>
              <a:cs typeface="Noto Sans CJK JP Regular"/>
            </a:endParaRPr>
          </a:p>
        </p:txBody>
      </p:sp>
      <p:sp>
        <p:nvSpPr>
          <p:cNvPr id="17" name="object 14"/>
          <p:cNvSpPr txBox="1"/>
          <p:nvPr/>
        </p:nvSpPr>
        <p:spPr>
          <a:xfrm>
            <a:off x="3372527" y="2035505"/>
            <a:ext cx="338613" cy="517930"/>
          </a:xfrm>
          <a:prstGeom prst="rect">
            <a:avLst/>
          </a:prstGeom>
        </p:spPr>
        <p:txBody>
          <a:bodyPr vert="horz" wrap="square" lIns="0" tIns="10001" rIns="0" bIns="0" rtlCol="0">
            <a:spAutoFit/>
          </a:bodyPr>
          <a:lstStyle/>
          <a:p>
            <a:pPr marL="9525" defTabSz="685800">
              <a:spcBef>
                <a:spcPts val="80"/>
              </a:spcBef>
            </a:pPr>
            <a:r>
              <a:rPr sz="3300" spc="683" dirty="0">
                <a:solidFill>
                  <a:srgbClr val="EAAA00"/>
                </a:solidFill>
                <a:latin typeface="微软雅黑" panose="020B0503020204020204" charset="-122"/>
                <a:ea typeface="微软雅黑" panose="020B0503020204020204" charset="-122"/>
                <a:cs typeface="Noto Sans CJK JP Regular"/>
              </a:rPr>
              <a:t>+</a:t>
            </a:r>
            <a:endParaRPr sz="3300">
              <a:solidFill>
                <a:prstClr val="black"/>
              </a:solidFill>
              <a:latin typeface="微软雅黑" panose="020B0503020204020204" charset="-122"/>
              <a:ea typeface="微软雅黑" panose="020B0503020204020204" charset="-122"/>
              <a:cs typeface="Noto Sans CJK JP Regular"/>
            </a:endParaRPr>
          </a:p>
        </p:txBody>
      </p:sp>
      <p:sp>
        <p:nvSpPr>
          <p:cNvPr id="18" name="object 15"/>
          <p:cNvSpPr txBox="1"/>
          <p:nvPr/>
        </p:nvSpPr>
        <p:spPr>
          <a:xfrm>
            <a:off x="4867977" y="1982231"/>
            <a:ext cx="338613" cy="517930"/>
          </a:xfrm>
          <a:prstGeom prst="rect">
            <a:avLst/>
          </a:prstGeom>
        </p:spPr>
        <p:txBody>
          <a:bodyPr vert="horz" wrap="square" lIns="0" tIns="10001" rIns="0" bIns="0" rtlCol="0">
            <a:spAutoFit/>
          </a:bodyPr>
          <a:lstStyle/>
          <a:p>
            <a:pPr marL="9525" defTabSz="685800">
              <a:spcBef>
                <a:spcPts val="80"/>
              </a:spcBef>
            </a:pPr>
            <a:r>
              <a:rPr sz="3300" spc="683" dirty="0">
                <a:solidFill>
                  <a:srgbClr val="EAAA00"/>
                </a:solidFill>
                <a:latin typeface="微软雅黑" panose="020B0503020204020204" charset="-122"/>
                <a:ea typeface="微软雅黑" panose="020B0503020204020204" charset="-122"/>
                <a:cs typeface="Noto Sans CJK JP Regular"/>
              </a:rPr>
              <a:t>+</a:t>
            </a:r>
            <a:endParaRPr sz="3300">
              <a:solidFill>
                <a:prstClr val="black"/>
              </a:solidFill>
              <a:latin typeface="微软雅黑" panose="020B0503020204020204" charset="-122"/>
              <a:ea typeface="微软雅黑" panose="020B0503020204020204" charset="-122"/>
              <a:cs typeface="Noto Sans CJK JP Regular"/>
            </a:endParaRPr>
          </a:p>
        </p:txBody>
      </p:sp>
      <p:sp>
        <p:nvSpPr>
          <p:cNvPr id="19" name="object 16"/>
          <p:cNvSpPr/>
          <p:nvPr/>
        </p:nvSpPr>
        <p:spPr>
          <a:xfrm>
            <a:off x="3544500" y="910574"/>
            <a:ext cx="1379696" cy="588645"/>
          </a:xfrm>
          <a:custGeom>
            <a:avLst/>
            <a:gdLst/>
            <a:ahLst/>
            <a:cxnLst/>
            <a:rect l="l" t="t" r="r" b="b"/>
            <a:pathLst>
              <a:path w="1839595" h="784860">
                <a:moveTo>
                  <a:pt x="1663865" y="0"/>
                </a:moveTo>
                <a:lnTo>
                  <a:pt x="175145" y="0"/>
                </a:lnTo>
                <a:lnTo>
                  <a:pt x="160781" y="431"/>
                </a:lnTo>
                <a:lnTo>
                  <a:pt x="119786" y="6667"/>
                </a:lnTo>
                <a:lnTo>
                  <a:pt x="82892" y="19596"/>
                </a:lnTo>
                <a:lnTo>
                  <a:pt x="26250" y="61887"/>
                </a:lnTo>
                <a:lnTo>
                  <a:pt x="584" y="120040"/>
                </a:lnTo>
                <a:lnTo>
                  <a:pt x="0" y="130771"/>
                </a:lnTo>
                <a:lnTo>
                  <a:pt x="0" y="653834"/>
                </a:lnTo>
                <a:lnTo>
                  <a:pt x="19557" y="713930"/>
                </a:lnTo>
                <a:lnTo>
                  <a:pt x="71716" y="759371"/>
                </a:lnTo>
                <a:lnTo>
                  <a:pt x="106972" y="774319"/>
                </a:lnTo>
                <a:lnTo>
                  <a:pt x="146735" y="782891"/>
                </a:lnTo>
                <a:lnTo>
                  <a:pt x="175145" y="784606"/>
                </a:lnTo>
                <a:lnTo>
                  <a:pt x="1663865" y="784606"/>
                </a:lnTo>
                <a:lnTo>
                  <a:pt x="1705952" y="780796"/>
                </a:lnTo>
                <a:lnTo>
                  <a:pt x="1744357" y="770001"/>
                </a:lnTo>
                <a:lnTo>
                  <a:pt x="1805216" y="731062"/>
                </a:lnTo>
                <a:lnTo>
                  <a:pt x="1836712" y="675043"/>
                </a:lnTo>
                <a:lnTo>
                  <a:pt x="1839010" y="653834"/>
                </a:lnTo>
                <a:lnTo>
                  <a:pt x="1839010" y="130771"/>
                </a:lnTo>
                <a:lnTo>
                  <a:pt x="1819452" y="70675"/>
                </a:lnTo>
                <a:lnTo>
                  <a:pt x="1767293" y="25234"/>
                </a:lnTo>
                <a:lnTo>
                  <a:pt x="1732038" y="10274"/>
                </a:lnTo>
                <a:lnTo>
                  <a:pt x="1692274" y="1714"/>
                </a:lnTo>
                <a:lnTo>
                  <a:pt x="1663865" y="0"/>
                </a:lnTo>
                <a:close/>
              </a:path>
            </a:pathLst>
          </a:custGeom>
          <a:solidFill>
            <a:srgbClr val="C00000"/>
          </a:solid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20" name="object 17"/>
          <p:cNvSpPr txBox="1"/>
          <p:nvPr/>
        </p:nvSpPr>
        <p:spPr>
          <a:xfrm>
            <a:off x="3795864" y="1085634"/>
            <a:ext cx="876300" cy="217367"/>
          </a:xfrm>
          <a:prstGeom prst="rect">
            <a:avLst/>
          </a:prstGeom>
        </p:spPr>
        <p:txBody>
          <a:bodyPr vert="horz" wrap="square" lIns="0" tIns="9525" rIns="0" bIns="0" rtlCol="0">
            <a:spAutoFit/>
          </a:bodyPr>
          <a:lstStyle/>
          <a:p>
            <a:pPr marL="9525" defTabSz="685800">
              <a:spcBef>
                <a:spcPts val="75"/>
              </a:spcBef>
            </a:pPr>
            <a:r>
              <a:rPr sz="1350" dirty="0">
                <a:solidFill>
                  <a:srgbClr val="FFFFFF"/>
                </a:solidFill>
                <a:latin typeface="微软雅黑" panose="020B0503020204020204" charset="-122"/>
                <a:ea typeface="微软雅黑" panose="020B0503020204020204" charset="-122"/>
                <a:cs typeface="Noto Sans CJK JP Regular"/>
              </a:rPr>
              <a:t>使用权资产</a:t>
            </a:r>
            <a:endParaRPr sz="1350">
              <a:solidFill>
                <a:prstClr val="black"/>
              </a:solidFill>
              <a:latin typeface="微软雅黑" panose="020B0503020204020204" charset="-122"/>
              <a:ea typeface="微软雅黑" panose="020B0503020204020204" charset="-122"/>
              <a:cs typeface="Noto Sans CJK JP Regular"/>
            </a:endParaRPr>
          </a:p>
        </p:txBody>
      </p:sp>
      <p:sp>
        <p:nvSpPr>
          <p:cNvPr id="21" name="object 18"/>
          <p:cNvSpPr txBox="1"/>
          <p:nvPr/>
        </p:nvSpPr>
        <p:spPr>
          <a:xfrm>
            <a:off x="6256763" y="1992014"/>
            <a:ext cx="438626" cy="517930"/>
          </a:xfrm>
          <a:prstGeom prst="rect">
            <a:avLst/>
          </a:prstGeom>
        </p:spPr>
        <p:txBody>
          <a:bodyPr vert="horz" wrap="square" lIns="0" tIns="10001" rIns="0" bIns="0" rtlCol="0">
            <a:spAutoFit/>
          </a:bodyPr>
          <a:lstStyle/>
          <a:p>
            <a:pPr marL="9525" defTabSz="685800">
              <a:spcBef>
                <a:spcPts val="80"/>
              </a:spcBef>
            </a:pPr>
            <a:r>
              <a:rPr sz="3300" dirty="0">
                <a:solidFill>
                  <a:srgbClr val="EAAA00"/>
                </a:solidFill>
                <a:latin typeface="微软雅黑" panose="020B0503020204020204" charset="-122"/>
                <a:ea typeface="微软雅黑" panose="020B0503020204020204" charset="-122"/>
                <a:cs typeface="Noto Sans CJK JP Regular"/>
              </a:rPr>
              <a:t>－</a:t>
            </a:r>
            <a:endParaRPr sz="3300">
              <a:solidFill>
                <a:prstClr val="black"/>
              </a:solidFill>
              <a:latin typeface="微软雅黑" panose="020B0503020204020204" charset="-122"/>
              <a:ea typeface="微软雅黑" panose="020B0503020204020204" charset="-122"/>
              <a:cs typeface="Noto Sans CJK JP Regular"/>
            </a:endParaRPr>
          </a:p>
        </p:txBody>
      </p:sp>
      <p:sp>
        <p:nvSpPr>
          <p:cNvPr id="22" name="object 19"/>
          <p:cNvSpPr/>
          <p:nvPr/>
        </p:nvSpPr>
        <p:spPr>
          <a:xfrm>
            <a:off x="6698036" y="2028428"/>
            <a:ext cx="1017270" cy="520065"/>
          </a:xfrm>
          <a:custGeom>
            <a:avLst/>
            <a:gdLst/>
            <a:ahLst/>
            <a:cxnLst/>
            <a:rect l="l" t="t" r="r" b="b"/>
            <a:pathLst>
              <a:path w="1356359" h="693420">
                <a:moveTo>
                  <a:pt x="1226870" y="0"/>
                </a:moveTo>
                <a:lnTo>
                  <a:pt x="129146" y="0"/>
                </a:lnTo>
                <a:lnTo>
                  <a:pt x="118554" y="381"/>
                </a:lnTo>
                <a:lnTo>
                  <a:pt x="61112" y="17310"/>
                </a:lnTo>
                <a:lnTo>
                  <a:pt x="19342" y="54673"/>
                </a:lnTo>
                <a:lnTo>
                  <a:pt x="419" y="106057"/>
                </a:lnTo>
                <a:lnTo>
                  <a:pt x="0" y="115531"/>
                </a:lnTo>
                <a:lnTo>
                  <a:pt x="0" y="577659"/>
                </a:lnTo>
                <a:lnTo>
                  <a:pt x="14414" y="630745"/>
                </a:lnTo>
                <a:lnTo>
                  <a:pt x="52870" y="670902"/>
                </a:lnTo>
                <a:lnTo>
                  <a:pt x="108191" y="691680"/>
                </a:lnTo>
                <a:lnTo>
                  <a:pt x="129146" y="693191"/>
                </a:lnTo>
                <a:lnTo>
                  <a:pt x="1226870" y="693191"/>
                </a:lnTo>
                <a:lnTo>
                  <a:pt x="1286217" y="680288"/>
                </a:lnTo>
                <a:lnTo>
                  <a:pt x="1331099" y="645883"/>
                </a:lnTo>
                <a:lnTo>
                  <a:pt x="1354328" y="596392"/>
                </a:lnTo>
                <a:lnTo>
                  <a:pt x="1356017" y="577659"/>
                </a:lnTo>
                <a:lnTo>
                  <a:pt x="1356017" y="115531"/>
                </a:lnTo>
                <a:lnTo>
                  <a:pt x="1341602" y="62433"/>
                </a:lnTo>
                <a:lnTo>
                  <a:pt x="1303134" y="22288"/>
                </a:lnTo>
                <a:lnTo>
                  <a:pt x="1247813" y="1511"/>
                </a:lnTo>
                <a:lnTo>
                  <a:pt x="1226870" y="0"/>
                </a:lnTo>
                <a:close/>
              </a:path>
            </a:pathLst>
          </a:custGeom>
          <a:solidFill>
            <a:srgbClr val="ED7D31"/>
          </a:solidFill>
        </p:spPr>
        <p:txBody>
          <a:bodyPr wrap="square" lIns="0" tIns="0" rIns="0" bIns="0" rtlCol="0"/>
          <a:lstStyle/>
          <a:p>
            <a:pPr defTabSz="685800" eaLnBrk="1" fontAlgn="auto" hangingPunct="1">
              <a:spcBef>
                <a:spcPts val="0"/>
              </a:spcBef>
              <a:spcAft>
                <a:spcPts val="0"/>
              </a:spcAft>
              <a:defRPr/>
            </a:pPr>
            <a:endParaRPr kumimoji="0" sz="1350" kern="0">
              <a:solidFill>
                <a:prstClr val="black"/>
              </a:solidFill>
              <a:latin typeface="微软雅黑" panose="020B0503020204020204" charset="-122"/>
              <a:ea typeface="微软雅黑" panose="020B0503020204020204" charset="-122"/>
            </a:endParaRPr>
          </a:p>
        </p:txBody>
      </p:sp>
      <p:sp>
        <p:nvSpPr>
          <p:cNvPr id="23" name="object 20"/>
          <p:cNvSpPr txBox="1"/>
          <p:nvPr/>
        </p:nvSpPr>
        <p:spPr>
          <a:xfrm>
            <a:off x="6857285" y="2169417"/>
            <a:ext cx="704850" cy="217367"/>
          </a:xfrm>
          <a:prstGeom prst="rect">
            <a:avLst/>
          </a:prstGeom>
        </p:spPr>
        <p:txBody>
          <a:bodyPr vert="horz" wrap="square" lIns="0" tIns="9525" rIns="0" bIns="0" rtlCol="0">
            <a:spAutoFit/>
          </a:bodyPr>
          <a:lstStyle/>
          <a:p>
            <a:pPr marL="9525" defTabSz="685800">
              <a:spcBef>
                <a:spcPts val="75"/>
              </a:spcBef>
            </a:pPr>
            <a:r>
              <a:rPr sz="1350" dirty="0">
                <a:solidFill>
                  <a:prstClr val="white"/>
                </a:solidFill>
                <a:latin typeface="微软雅黑" panose="020B0503020204020204" charset="-122"/>
                <a:ea typeface="微软雅黑" panose="020B0503020204020204" charset="-122"/>
                <a:cs typeface="Noto Sans CJK JP Regular"/>
              </a:rPr>
              <a:t>租赁激励</a:t>
            </a:r>
          </a:p>
        </p:txBody>
      </p:sp>
      <p:sp>
        <p:nvSpPr>
          <p:cNvPr id="24" name="object 21"/>
          <p:cNvSpPr/>
          <p:nvPr/>
        </p:nvSpPr>
        <p:spPr>
          <a:xfrm>
            <a:off x="1464810" y="1564941"/>
            <a:ext cx="5534501" cy="330518"/>
          </a:xfrm>
          <a:custGeom>
            <a:avLst/>
            <a:gdLst/>
            <a:ahLst/>
            <a:cxnLst/>
            <a:rect l="l" t="t" r="r" b="b"/>
            <a:pathLst>
              <a:path w="7379334" h="440689">
                <a:moveTo>
                  <a:pt x="0" y="440436"/>
                </a:moveTo>
                <a:lnTo>
                  <a:pt x="4787" y="389940"/>
                </a:lnTo>
                <a:lnTo>
                  <a:pt x="18426" y="343587"/>
                </a:lnTo>
                <a:lnTo>
                  <a:pt x="39827" y="302698"/>
                </a:lnTo>
                <a:lnTo>
                  <a:pt x="67902" y="268595"/>
                </a:lnTo>
                <a:lnTo>
                  <a:pt x="101563" y="242600"/>
                </a:lnTo>
                <a:lnTo>
                  <a:pt x="139723" y="226033"/>
                </a:lnTo>
                <a:lnTo>
                  <a:pt x="181292" y="220218"/>
                </a:lnTo>
                <a:lnTo>
                  <a:pt x="3508311" y="220218"/>
                </a:lnTo>
                <a:lnTo>
                  <a:pt x="3549880" y="214402"/>
                </a:lnTo>
                <a:lnTo>
                  <a:pt x="3588040" y="197835"/>
                </a:lnTo>
                <a:lnTo>
                  <a:pt x="3621701" y="171840"/>
                </a:lnTo>
                <a:lnTo>
                  <a:pt x="3649776" y="137737"/>
                </a:lnTo>
                <a:lnTo>
                  <a:pt x="3671177" y="96848"/>
                </a:lnTo>
                <a:lnTo>
                  <a:pt x="3684816" y="50495"/>
                </a:lnTo>
                <a:lnTo>
                  <a:pt x="3689604" y="0"/>
                </a:lnTo>
                <a:lnTo>
                  <a:pt x="3694391" y="50495"/>
                </a:lnTo>
                <a:lnTo>
                  <a:pt x="3708030" y="96848"/>
                </a:lnTo>
                <a:lnTo>
                  <a:pt x="3729431" y="137737"/>
                </a:lnTo>
                <a:lnTo>
                  <a:pt x="3757506" y="171840"/>
                </a:lnTo>
                <a:lnTo>
                  <a:pt x="3791167" y="197835"/>
                </a:lnTo>
                <a:lnTo>
                  <a:pt x="3829327" y="214402"/>
                </a:lnTo>
                <a:lnTo>
                  <a:pt x="3870896" y="220218"/>
                </a:lnTo>
                <a:lnTo>
                  <a:pt x="7197915" y="220218"/>
                </a:lnTo>
                <a:lnTo>
                  <a:pt x="7239484" y="226033"/>
                </a:lnTo>
                <a:lnTo>
                  <a:pt x="7277644" y="242600"/>
                </a:lnTo>
                <a:lnTo>
                  <a:pt x="7311305" y="268595"/>
                </a:lnTo>
                <a:lnTo>
                  <a:pt x="7339380" y="302698"/>
                </a:lnTo>
                <a:lnTo>
                  <a:pt x="7360781" y="343587"/>
                </a:lnTo>
                <a:lnTo>
                  <a:pt x="7374420" y="389940"/>
                </a:lnTo>
                <a:lnTo>
                  <a:pt x="7379208" y="440436"/>
                </a:lnTo>
              </a:path>
            </a:pathLst>
          </a:custGeom>
          <a:ln w="19812">
            <a:solidFill>
              <a:srgbClr val="00338D"/>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25" name="object 22"/>
          <p:cNvSpPr/>
          <p:nvPr/>
        </p:nvSpPr>
        <p:spPr>
          <a:xfrm>
            <a:off x="5761348" y="2549064"/>
            <a:ext cx="0" cy="441960"/>
          </a:xfrm>
          <a:custGeom>
            <a:avLst/>
            <a:gdLst/>
            <a:ahLst/>
            <a:cxnLst/>
            <a:rect l="l" t="t" r="r" b="b"/>
            <a:pathLst>
              <a:path h="589279">
                <a:moveTo>
                  <a:pt x="0" y="0"/>
                </a:moveTo>
                <a:lnTo>
                  <a:pt x="0" y="589114"/>
                </a:lnTo>
              </a:path>
            </a:pathLst>
          </a:custGeom>
          <a:ln w="19812">
            <a:solidFill>
              <a:srgbClr val="00338D"/>
            </a:solidFill>
          </a:ln>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26" name="object 23"/>
          <p:cNvSpPr/>
          <p:nvPr/>
        </p:nvSpPr>
        <p:spPr>
          <a:xfrm>
            <a:off x="5696768" y="2933684"/>
            <a:ext cx="113156" cy="113156"/>
          </a:xfrm>
          <a:prstGeom prst="rect">
            <a:avLst/>
          </a:prstGeom>
          <a:blipFill>
            <a:blip r:embed="rId2" cstate="print"/>
            <a:stretch>
              <a:fillRect/>
            </a:stretch>
          </a:blipFill>
        </p:spPr>
        <p:txBody>
          <a:bodyPr wrap="square" lIns="0" tIns="0" rIns="0" bIns="0" rtlCol="0"/>
          <a:lstStyle/>
          <a:p>
            <a:pPr defTabSz="685800"/>
            <a:endParaRPr sz="1350">
              <a:solidFill>
                <a:prstClr val="black"/>
              </a:solidFill>
              <a:latin typeface="微软雅黑" panose="020B0503020204020204" charset="-122"/>
              <a:ea typeface="微软雅黑" panose="020B0503020204020204" charset="-122"/>
            </a:endParaRPr>
          </a:p>
        </p:txBody>
      </p:sp>
      <p:sp>
        <p:nvSpPr>
          <p:cNvPr id="27" name="对话气泡: 椭圆形 1"/>
          <p:cNvSpPr/>
          <p:nvPr/>
        </p:nvSpPr>
        <p:spPr>
          <a:xfrm>
            <a:off x="179512" y="3168140"/>
            <a:ext cx="2347952" cy="1169666"/>
          </a:xfrm>
          <a:prstGeom prst="wedgeEllipseCallout">
            <a:avLst>
              <a:gd name="adj1" fmla="val 5472"/>
              <a:gd name="adj2" fmla="val -116298"/>
            </a:avLst>
          </a:prstGeom>
          <a:solidFill>
            <a:srgbClr val="00B050"/>
          </a:solidFill>
          <a:ln w="12700" cap="flat" cmpd="sng" algn="ctr">
            <a:solidFill>
              <a:srgbClr val="5B9BD5">
                <a:shade val="50000"/>
              </a:srgbClr>
            </a:solidFill>
            <a:prstDash val="solid"/>
            <a:miter lim="800000"/>
          </a:ln>
          <a:effectLst/>
        </p:spPr>
        <p:txBody>
          <a:bodyPr rtlCol="0" anchor="ctr"/>
          <a:lstStyle/>
          <a:p>
            <a:pPr algn="ctr" defTabSz="685800" eaLnBrk="1" fontAlgn="auto" hangingPunct="1">
              <a:spcBef>
                <a:spcPts val="0"/>
              </a:spcBef>
              <a:spcAft>
                <a:spcPts val="0"/>
              </a:spcAft>
              <a:defRPr/>
            </a:pPr>
            <a:r>
              <a:rPr kumimoji="0" lang="zh-CN" altLang="en-US" sz="1200" b="1" kern="0" dirty="0">
                <a:solidFill>
                  <a:prstClr val="white"/>
                </a:solidFill>
                <a:latin typeface="微软雅黑" panose="020B0503020204020204" charset="-122"/>
                <a:ea typeface="微软雅黑" panose="020B0503020204020204" charset="-122"/>
              </a:rPr>
              <a:t>租赁资产初始计量是计量租赁负债的间接后果，不是按取得时的公允价值计量</a:t>
            </a:r>
          </a:p>
        </p:txBody>
      </p:sp>
      <p:sp>
        <p:nvSpPr>
          <p:cNvPr id="2" name="TextBox 3"/>
          <p:cNvSpPr txBox="1">
            <a:spLocks noChangeArrowheads="1"/>
          </p:cNvSpPr>
          <p:nvPr/>
        </p:nvSpPr>
        <p:spPr bwMode="auto">
          <a:xfrm>
            <a:off x="611560" y="5308738"/>
            <a:ext cx="4910137" cy="1323975"/>
          </a:xfrm>
          <a:prstGeom prst="rect">
            <a:avLst/>
          </a:prstGeom>
          <a:noFill/>
          <a:ln w="952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eaLnBrk="1" hangingPunct="1">
              <a:spcBef>
                <a:spcPct val="0"/>
              </a:spcBef>
              <a:buClrTx/>
              <a:buSzTx/>
              <a:buFontTx/>
              <a:buNone/>
            </a:pPr>
            <a:r>
              <a:rPr lang="zh-CN" altLang="zh-CN" sz="2000" b="1">
                <a:latin typeface="华文楷体" panose="02010600040101010101" pitchFamily="2" charset="-122"/>
                <a:ea typeface="华文楷体" panose="02010600040101010101" pitchFamily="2" charset="-122"/>
              </a:rPr>
              <a:t>借：</a:t>
            </a:r>
            <a:r>
              <a:rPr lang="zh-CN" altLang="en-US" sz="2000" b="1">
                <a:latin typeface="华文楷体" panose="02010600040101010101" pitchFamily="2" charset="-122"/>
                <a:ea typeface="华文楷体" panose="02010600040101010101" pitchFamily="2" charset="-122"/>
              </a:rPr>
              <a:t>使用权资产</a:t>
            </a:r>
            <a:endParaRPr lang="en-US"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en-US" sz="2000" b="1">
                <a:latin typeface="华文楷体" panose="02010600040101010101" pitchFamily="2" charset="-122"/>
                <a:ea typeface="华文楷体" panose="02010600040101010101" pitchFamily="2" charset="-122"/>
              </a:rPr>
              <a:t>租赁负债</a:t>
            </a:r>
            <a:r>
              <a:rPr lang="en-US" altLang="zh-CN" sz="2000" b="1">
                <a:latin typeface="华文楷体" panose="02010600040101010101" pitchFamily="2" charset="-122"/>
                <a:ea typeface="华文楷体" panose="02010600040101010101" pitchFamily="2" charset="-122"/>
              </a:rPr>
              <a:t>——</a:t>
            </a:r>
            <a:r>
              <a:rPr lang="zh-CN" altLang="en-US" sz="2000" b="1">
                <a:latin typeface="华文楷体" panose="02010600040101010101" pitchFamily="2" charset="-122"/>
                <a:ea typeface="华文楷体" panose="02010600040101010101" pitchFamily="2" charset="-122"/>
              </a:rPr>
              <a:t>未确认融资费用</a:t>
            </a:r>
            <a:r>
              <a:rPr lang="en-US" altLang="zh-CN" sz="2000" b="1">
                <a:latin typeface="华文楷体" panose="02010600040101010101" pitchFamily="2" charset="-122"/>
                <a:ea typeface="华文楷体" panose="02010600040101010101" pitchFamily="2" charset="-122"/>
              </a:rPr>
              <a:t>                           </a:t>
            </a:r>
            <a:endParaRPr lang="zh-CN"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zh-CN" sz="2000" b="1">
                <a:latin typeface="华文楷体" panose="02010600040101010101" pitchFamily="2" charset="-122"/>
                <a:ea typeface="华文楷体" panose="02010600040101010101" pitchFamily="2" charset="-122"/>
              </a:rPr>
              <a:t>贷：</a:t>
            </a:r>
            <a:r>
              <a:rPr lang="zh-CN" altLang="en-US" sz="2000" b="1">
                <a:latin typeface="华文楷体" panose="02010600040101010101" pitchFamily="2" charset="-122"/>
                <a:ea typeface="华文楷体" panose="02010600040101010101" pitchFamily="2" charset="-122"/>
              </a:rPr>
              <a:t>租赁负债</a:t>
            </a:r>
            <a:r>
              <a:rPr lang="en-US" altLang="zh-CN" sz="2000" b="1">
                <a:latin typeface="华文楷体" panose="02010600040101010101" pitchFamily="2" charset="-122"/>
                <a:ea typeface="华文楷体" panose="02010600040101010101" pitchFamily="2" charset="-122"/>
              </a:rPr>
              <a:t>——</a:t>
            </a:r>
            <a:r>
              <a:rPr lang="zh-CN" altLang="en-US" sz="2000" b="1">
                <a:latin typeface="华文楷体" panose="02010600040101010101" pitchFamily="2" charset="-122"/>
                <a:ea typeface="华文楷体" panose="02010600040101010101" pitchFamily="2" charset="-122"/>
              </a:rPr>
              <a:t>租赁付款额</a:t>
            </a:r>
            <a:endParaRPr lang="en-US"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en-US" sz="2000" b="1">
                <a:latin typeface="华文楷体" panose="02010600040101010101" pitchFamily="2" charset="-122"/>
                <a:ea typeface="华文楷体" panose="02010600040101010101" pitchFamily="2" charset="-122"/>
              </a:rPr>
              <a:t>银行存款</a:t>
            </a:r>
          </a:p>
        </p:txBody>
      </p:sp>
      <p:sp>
        <p:nvSpPr>
          <p:cNvPr id="4" name="文本框 2"/>
          <p:cNvSpPr txBox="1">
            <a:spLocks noChangeArrowheads="1"/>
          </p:cNvSpPr>
          <p:nvPr/>
        </p:nvSpPr>
        <p:spPr bwMode="auto">
          <a:xfrm>
            <a:off x="538535" y="4803913"/>
            <a:ext cx="41767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dirty="0">
                <a:latin typeface="黑体" panose="02010609060101010101" pitchFamily="49" charset="-122"/>
              </a:rPr>
              <a:t>租赁开始日会计分录：</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内容占位符 2"/>
          <p:cNvSpPr>
            <a:spLocks noGrp="1"/>
          </p:cNvSpPr>
          <p:nvPr>
            <p:ph idx="1"/>
          </p:nvPr>
        </p:nvSpPr>
        <p:spPr>
          <a:xfrm>
            <a:off x="34925" y="836613"/>
            <a:ext cx="8785225" cy="5795962"/>
          </a:xfrm>
        </p:spPr>
        <p:txBody>
          <a:bodyPr/>
          <a:lstStyle/>
          <a:p>
            <a:pPr lvl="1" eaLnBrk="1" hangingPunct="1"/>
            <a:endParaRPr lang="en-US" altLang="zh-CN" b="1" dirty="0">
              <a:latin typeface="宋体" panose="02010600030101010101" pitchFamily="2" charset="-122"/>
              <a:ea typeface="宋体" panose="02010600030101010101" pitchFamily="2" charset="-122"/>
            </a:endParaRPr>
          </a:p>
          <a:p>
            <a:pPr lvl="1" eaLnBrk="1" hangingPunct="1"/>
            <a:r>
              <a:rPr lang="zh-CN" altLang="en-US" b="1" dirty="0">
                <a:latin typeface="宋体" panose="02010600030101010101" pitchFamily="2" charset="-122"/>
                <a:ea typeface="宋体" panose="02010600030101010101" pitchFamily="2" charset="-122"/>
              </a:rPr>
              <a:t>后续计量会计分录：</a:t>
            </a:r>
            <a:endParaRPr lang="en-US" altLang="zh-CN" b="1" dirty="0">
              <a:latin typeface="宋体" panose="02010600030101010101" pitchFamily="2" charset="-122"/>
              <a:ea typeface="宋体" panose="02010600030101010101" pitchFamily="2" charset="-122"/>
            </a:endParaRPr>
          </a:p>
          <a:p>
            <a:pPr lvl="2" eaLnBrk="1" hangingPunct="1">
              <a:buFont typeface="Wingdings" panose="05000000000000000000" pitchFamily="2" charset="2"/>
              <a:buChar char="u"/>
            </a:pPr>
            <a:r>
              <a:rPr lang="zh-CN" altLang="en-US" b="1" dirty="0">
                <a:latin typeface="宋体" panose="02010600030101010101" pitchFamily="2" charset="-122"/>
                <a:ea typeface="宋体" panose="02010600030101010101" pitchFamily="2" charset="-122"/>
              </a:rPr>
              <a:t>支付租金、确认利息费用（实际利率法）、计提折旧：</a:t>
            </a:r>
            <a:endParaRPr lang="en-US" altLang="zh-CN" b="1" dirty="0">
              <a:latin typeface="宋体" panose="02010600030101010101" pitchFamily="2" charset="-122"/>
              <a:ea typeface="宋体" panose="02010600030101010101" pitchFamily="2" charset="-122"/>
            </a:endParaRPr>
          </a:p>
          <a:p>
            <a:pPr lvl="2" eaLnBrk="1" hangingPunct="1">
              <a:buFont typeface="Wingdings 2" panose="05020102010507070707" pitchFamily="18" charset="2"/>
              <a:buNone/>
            </a:pPr>
            <a:endParaRPr lang="en-US" altLang="zh-CN" b="1" dirty="0">
              <a:latin typeface="宋体" panose="02010600030101010101" pitchFamily="2" charset="-122"/>
              <a:ea typeface="宋体" panose="02010600030101010101" pitchFamily="2" charset="-122"/>
            </a:endParaRPr>
          </a:p>
        </p:txBody>
      </p:sp>
      <p:sp>
        <p:nvSpPr>
          <p:cNvPr id="37891" name="TextBox 4"/>
          <p:cNvSpPr txBox="1">
            <a:spLocks noChangeArrowheads="1"/>
          </p:cNvSpPr>
          <p:nvPr/>
        </p:nvSpPr>
        <p:spPr bwMode="auto">
          <a:xfrm>
            <a:off x="1258888" y="2636838"/>
            <a:ext cx="4911725" cy="708025"/>
          </a:xfrm>
          <a:prstGeom prst="rect">
            <a:avLst/>
          </a:prstGeom>
          <a:noFill/>
          <a:ln w="952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eaLnBrk="1" hangingPunct="1">
              <a:spcBef>
                <a:spcPct val="0"/>
              </a:spcBef>
              <a:buClrTx/>
              <a:buSzTx/>
              <a:buFontTx/>
              <a:buNone/>
            </a:pPr>
            <a:r>
              <a:rPr lang="zh-CN" altLang="zh-CN" sz="2000" b="1">
                <a:latin typeface="华文楷体" panose="02010600040101010101" pitchFamily="2" charset="-122"/>
                <a:ea typeface="华文楷体" panose="02010600040101010101" pitchFamily="2" charset="-122"/>
              </a:rPr>
              <a:t>借：</a:t>
            </a:r>
            <a:r>
              <a:rPr lang="zh-CN" altLang="en-US" sz="2000" b="1">
                <a:latin typeface="华文楷体" panose="02010600040101010101" pitchFamily="2" charset="-122"/>
                <a:ea typeface="华文楷体" panose="02010600040101010101" pitchFamily="2" charset="-122"/>
              </a:rPr>
              <a:t>租赁负债</a:t>
            </a:r>
            <a:r>
              <a:rPr lang="en-US" altLang="zh-CN" sz="2000" b="1">
                <a:latin typeface="华文楷体" panose="02010600040101010101" pitchFamily="2" charset="-122"/>
                <a:ea typeface="华文楷体" panose="02010600040101010101" pitchFamily="2" charset="-122"/>
              </a:rPr>
              <a:t>——</a:t>
            </a:r>
            <a:r>
              <a:rPr lang="zh-CN" altLang="en-US" sz="2000" b="1">
                <a:latin typeface="华文楷体" panose="02010600040101010101" pitchFamily="2" charset="-122"/>
                <a:ea typeface="华文楷体" panose="02010600040101010101" pitchFamily="2" charset="-122"/>
              </a:rPr>
              <a:t>租赁付款额</a:t>
            </a:r>
            <a:endParaRPr lang="zh-CN"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zh-CN" sz="2000" b="1">
                <a:latin typeface="华文楷体" panose="02010600040101010101" pitchFamily="2" charset="-122"/>
                <a:ea typeface="华文楷体" panose="02010600040101010101" pitchFamily="2" charset="-122"/>
              </a:rPr>
              <a:t>贷：银行存款</a:t>
            </a:r>
            <a:r>
              <a:rPr lang="en-US" altLang="zh-CN" sz="2000" b="1">
                <a:latin typeface="华文楷体" panose="02010600040101010101" pitchFamily="2" charset="-122"/>
                <a:ea typeface="华文楷体" panose="02010600040101010101" pitchFamily="2" charset="-122"/>
              </a:rPr>
              <a:t>         </a:t>
            </a:r>
          </a:p>
        </p:txBody>
      </p:sp>
      <p:sp>
        <p:nvSpPr>
          <p:cNvPr id="37892" name="TextBox 5"/>
          <p:cNvSpPr txBox="1">
            <a:spLocks noChangeArrowheads="1"/>
          </p:cNvSpPr>
          <p:nvPr/>
        </p:nvSpPr>
        <p:spPr bwMode="auto">
          <a:xfrm>
            <a:off x="1247775" y="3530600"/>
            <a:ext cx="4922838" cy="708025"/>
          </a:xfrm>
          <a:prstGeom prst="rect">
            <a:avLst/>
          </a:prstGeom>
          <a:noFill/>
          <a:ln w="952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eaLnBrk="1" hangingPunct="1">
              <a:spcBef>
                <a:spcPct val="0"/>
              </a:spcBef>
              <a:buClrTx/>
              <a:buSzTx/>
              <a:buFontTx/>
              <a:buNone/>
            </a:pPr>
            <a:r>
              <a:rPr lang="zh-CN" altLang="zh-CN" sz="2000" b="1">
                <a:latin typeface="华文楷体" panose="02010600040101010101" pitchFamily="2" charset="-122"/>
                <a:ea typeface="华文楷体" panose="02010600040101010101" pitchFamily="2" charset="-122"/>
              </a:rPr>
              <a:t>借：财务费用</a:t>
            </a:r>
            <a:r>
              <a:rPr lang="en-US" altLang="zh-CN" sz="2000" b="1">
                <a:latin typeface="华文楷体" panose="02010600040101010101" pitchFamily="2" charset="-122"/>
                <a:ea typeface="华文楷体" panose="02010600040101010101" pitchFamily="2" charset="-122"/>
              </a:rPr>
              <a:t>                                </a:t>
            </a:r>
            <a:endParaRPr lang="zh-CN"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zh-CN" sz="2000" b="1">
                <a:latin typeface="华文楷体" panose="02010600040101010101" pitchFamily="2" charset="-122"/>
                <a:ea typeface="华文楷体" panose="02010600040101010101" pitchFamily="2" charset="-122"/>
              </a:rPr>
              <a:t>贷：</a:t>
            </a:r>
            <a:r>
              <a:rPr lang="zh-CN" altLang="en-US" sz="2000" b="1">
                <a:latin typeface="华文楷体" panose="02010600040101010101" pitchFamily="2" charset="-122"/>
                <a:ea typeface="华文楷体" panose="02010600040101010101" pitchFamily="2" charset="-122"/>
              </a:rPr>
              <a:t>租赁负债</a:t>
            </a:r>
            <a:r>
              <a:rPr lang="en-US" altLang="zh-CN" sz="2000" b="1">
                <a:latin typeface="华文楷体" panose="02010600040101010101" pitchFamily="2" charset="-122"/>
                <a:ea typeface="华文楷体" panose="02010600040101010101" pitchFamily="2" charset="-122"/>
              </a:rPr>
              <a:t>——</a:t>
            </a:r>
            <a:r>
              <a:rPr lang="zh-CN" altLang="en-US" sz="2000" b="1">
                <a:latin typeface="华文楷体" panose="02010600040101010101" pitchFamily="2" charset="-122"/>
                <a:ea typeface="华文楷体" panose="02010600040101010101" pitchFamily="2" charset="-122"/>
              </a:rPr>
              <a:t>未确认融资费用</a:t>
            </a:r>
            <a:endParaRPr lang="zh-CN" altLang="en-US" sz="2000">
              <a:latin typeface="华文楷体" panose="02010600040101010101" pitchFamily="2" charset="-122"/>
              <a:ea typeface="华文楷体" panose="02010600040101010101" pitchFamily="2" charset="-122"/>
            </a:endParaRPr>
          </a:p>
        </p:txBody>
      </p:sp>
      <p:sp>
        <p:nvSpPr>
          <p:cNvPr id="37893" name="TextBox 5"/>
          <p:cNvSpPr txBox="1">
            <a:spLocks noChangeArrowheads="1"/>
          </p:cNvSpPr>
          <p:nvPr/>
        </p:nvSpPr>
        <p:spPr bwMode="auto">
          <a:xfrm>
            <a:off x="1247775" y="4365625"/>
            <a:ext cx="4922838" cy="708025"/>
          </a:xfrm>
          <a:prstGeom prst="rect">
            <a:avLst/>
          </a:prstGeom>
          <a:noFill/>
          <a:ln w="952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eaLnBrk="1" hangingPunct="1">
              <a:spcBef>
                <a:spcPct val="0"/>
              </a:spcBef>
              <a:buClrTx/>
              <a:buSzTx/>
              <a:buFontTx/>
              <a:buNone/>
            </a:pPr>
            <a:r>
              <a:rPr lang="zh-CN" altLang="zh-CN" sz="2000" b="1">
                <a:latin typeface="华文楷体" panose="02010600040101010101" pitchFamily="2" charset="-122"/>
                <a:ea typeface="华文楷体" panose="02010600040101010101" pitchFamily="2" charset="-122"/>
              </a:rPr>
              <a:t>借：</a:t>
            </a:r>
            <a:r>
              <a:rPr lang="zh-CN" altLang="en-US" sz="2000" b="1">
                <a:latin typeface="华文楷体" panose="02010600040101010101" pitchFamily="2" charset="-122"/>
                <a:ea typeface="华文楷体" panose="02010600040101010101" pitchFamily="2" charset="-122"/>
              </a:rPr>
              <a:t>有关</a:t>
            </a:r>
            <a:r>
              <a:rPr lang="zh-CN" altLang="zh-CN" sz="2000" b="1">
                <a:latin typeface="华文楷体" panose="02010600040101010101" pitchFamily="2" charset="-122"/>
                <a:ea typeface="华文楷体" panose="02010600040101010101" pitchFamily="2" charset="-122"/>
              </a:rPr>
              <a:t>费用</a:t>
            </a:r>
            <a:r>
              <a:rPr lang="en-US" altLang="zh-CN" sz="2000" b="1">
                <a:latin typeface="华文楷体" panose="02010600040101010101" pitchFamily="2" charset="-122"/>
                <a:ea typeface="华文楷体" panose="02010600040101010101" pitchFamily="2" charset="-122"/>
              </a:rPr>
              <a:t>                                </a:t>
            </a:r>
            <a:endParaRPr lang="zh-CN" altLang="zh-CN" sz="2000" b="1">
              <a:latin typeface="华文楷体" panose="02010600040101010101" pitchFamily="2" charset="-122"/>
              <a:ea typeface="华文楷体" panose="02010600040101010101" pitchFamily="2" charset="-122"/>
            </a:endParaRPr>
          </a:p>
          <a:p>
            <a:pPr eaLnBrk="1" hangingPunct="1">
              <a:spcBef>
                <a:spcPct val="0"/>
              </a:spcBef>
              <a:buClrTx/>
              <a:buSzTx/>
              <a:buFontTx/>
              <a:buNone/>
            </a:pPr>
            <a:r>
              <a:rPr lang="en-US" altLang="zh-CN" sz="2000" b="1">
                <a:latin typeface="华文楷体" panose="02010600040101010101" pitchFamily="2" charset="-122"/>
                <a:ea typeface="华文楷体" panose="02010600040101010101" pitchFamily="2" charset="-122"/>
              </a:rPr>
              <a:t>   </a:t>
            </a:r>
            <a:r>
              <a:rPr lang="zh-CN" altLang="zh-CN" sz="2000" b="1">
                <a:latin typeface="华文楷体" panose="02010600040101010101" pitchFamily="2" charset="-122"/>
                <a:ea typeface="华文楷体" panose="02010600040101010101" pitchFamily="2" charset="-122"/>
              </a:rPr>
              <a:t>贷：</a:t>
            </a:r>
            <a:r>
              <a:rPr lang="zh-CN" altLang="en-US" sz="2000" b="1">
                <a:latin typeface="华文楷体" panose="02010600040101010101" pitchFamily="2" charset="-122"/>
                <a:ea typeface="华文楷体" panose="02010600040101010101" pitchFamily="2" charset="-122"/>
              </a:rPr>
              <a:t>累计折旧</a:t>
            </a:r>
            <a:r>
              <a:rPr lang="en-US" altLang="zh-CN" sz="2000" b="1">
                <a:latin typeface="华文楷体" panose="02010600040101010101" pitchFamily="2" charset="-122"/>
                <a:ea typeface="华文楷体" panose="02010600040101010101" pitchFamily="2" charset="-122"/>
              </a:rPr>
              <a:t>——</a:t>
            </a:r>
            <a:r>
              <a:rPr lang="zh-CN" altLang="en-US" sz="2000" b="1">
                <a:latin typeface="华文楷体" panose="02010600040101010101" pitchFamily="2" charset="-122"/>
                <a:ea typeface="华文楷体" panose="02010600040101010101" pitchFamily="2" charset="-122"/>
              </a:rPr>
              <a:t>使用权资产累计折旧</a:t>
            </a:r>
            <a:endParaRPr lang="zh-CN" altLang="en-US" sz="2000">
              <a:latin typeface="华文楷体" panose="02010600040101010101" pitchFamily="2" charset="-122"/>
              <a:ea typeface="华文楷体" panose="02010600040101010101" pitchFamily="2" charset="-122"/>
            </a:endParaRPr>
          </a:p>
        </p:txBody>
      </p:sp>
      <p:sp>
        <p:nvSpPr>
          <p:cNvPr id="2" name="日期占位符 1"/>
          <p:cNvSpPr>
            <a:spLocks noGrp="1"/>
          </p:cNvSpPr>
          <p:nvPr>
            <p:ph type="dt" sz="quarter" idx="10"/>
          </p:nvPr>
        </p:nvSpPr>
        <p:spPr/>
        <p:txBody>
          <a:bodyPr/>
          <a:lstStyle/>
          <a:p>
            <a:pPr>
              <a:defRPr/>
            </a:pPr>
            <a:fld id="{BD9D8539-3C54-4CD2-BE13-72DA8746EA08}" type="datetime1">
              <a:rPr lang="zh-CN" altLang="en-US"/>
              <a:t>2026/3/30</a:t>
            </a:fld>
            <a:endParaRPr lang="zh-CN" altLang="en-US"/>
          </a:p>
        </p:txBody>
      </p:sp>
      <p:sp>
        <p:nvSpPr>
          <p:cNvPr id="37895"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484E6CB5-DEA6-4E18-9E77-F62F2D080CBD}" type="slidenum">
              <a:rPr lang="zh-CN" altLang="en-US" sz="1100" smtClean="0">
                <a:solidFill>
                  <a:srgbClr val="636363"/>
                </a:solidFill>
              </a:rPr>
              <a:t>36</a:t>
            </a:fld>
            <a:endParaRPr lang="zh-CN" altLang="en-US" sz="1100">
              <a:solidFill>
                <a:srgbClr val="636363"/>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标题 1"/>
          <p:cNvSpPr>
            <a:spLocks noGrp="1"/>
          </p:cNvSpPr>
          <p:nvPr>
            <p:ph type="title"/>
          </p:nvPr>
        </p:nvSpPr>
        <p:spPr>
          <a:xfrm>
            <a:off x="538572" y="162527"/>
            <a:ext cx="8066856" cy="747936"/>
          </a:xfrm>
        </p:spPr>
        <p:txBody>
          <a:bodyPr/>
          <a:lstStyle/>
          <a:p>
            <a:pPr algn="ctr" defTabSz="684530" eaLnBrk="1" hangingPunct="1"/>
            <a:r>
              <a:rPr lang="en-US" altLang="zh-CN" sz="2900" b="1" kern="1200" dirty="0">
                <a:solidFill>
                  <a:srgbClr val="0000FF"/>
                </a:solidFill>
                <a:latin typeface="黑体" panose="02010609060101010101" pitchFamily="49" charset="-122"/>
                <a:ea typeface="黑体" panose="02010609060101010101" pitchFamily="49" charset="-122"/>
                <a:cs typeface="+mn-cs"/>
              </a:rPr>
              <a:t>4.4 </a:t>
            </a:r>
            <a:r>
              <a:rPr lang="zh-CN" altLang="zh-CN" sz="2900" b="1" kern="1200" dirty="0">
                <a:solidFill>
                  <a:srgbClr val="0000FF"/>
                </a:solidFill>
                <a:latin typeface="黑体" panose="02010609060101010101" pitchFamily="49" charset="-122"/>
                <a:ea typeface="黑体" panose="02010609060101010101" pitchFamily="49" charset="-122"/>
                <a:cs typeface="+mn-cs"/>
              </a:rPr>
              <a:t>租赁中的特殊会计问题</a:t>
            </a:r>
            <a:endParaRPr lang="zh-CN" altLang="en-US" sz="2900" b="1" kern="1200" dirty="0">
              <a:solidFill>
                <a:srgbClr val="0000FF"/>
              </a:solidFill>
              <a:latin typeface="黑体" panose="02010609060101010101" pitchFamily="49" charset="-122"/>
              <a:ea typeface="黑体" panose="02010609060101010101" pitchFamily="49" charset="-122"/>
              <a:cs typeface="+mn-cs"/>
            </a:endParaRPr>
          </a:p>
        </p:txBody>
      </p:sp>
      <p:sp>
        <p:nvSpPr>
          <p:cNvPr id="53251" name="内容占位符 2"/>
          <p:cNvSpPr>
            <a:spLocks noGrp="1"/>
          </p:cNvSpPr>
          <p:nvPr>
            <p:ph idx="1"/>
          </p:nvPr>
        </p:nvSpPr>
        <p:spPr>
          <a:xfrm>
            <a:off x="395288" y="1484313"/>
            <a:ext cx="8569325" cy="4681537"/>
          </a:xfrm>
        </p:spPr>
        <p:txBody>
          <a:bodyPr/>
          <a:lstStyle/>
          <a:p>
            <a:pPr eaLnBrk="1" hangingPunct="1"/>
            <a:r>
              <a:rPr lang="zh-CN" altLang="en-US" sz="2800" b="1" dirty="0">
                <a:solidFill>
                  <a:srgbClr val="0000FF"/>
                </a:solidFill>
                <a:latin typeface="隶书" panose="02010509060101010101" pitchFamily="49" charset="-122"/>
                <a:ea typeface="隶书" panose="02010509060101010101" pitchFamily="49" charset="-122"/>
              </a:rPr>
              <a:t>销售型租赁</a:t>
            </a:r>
            <a:endParaRPr lang="en-US" altLang="zh-CN" sz="2800" b="1" dirty="0">
              <a:solidFill>
                <a:srgbClr val="0000FF"/>
              </a:solidFill>
              <a:latin typeface="隶书" panose="02010509060101010101" pitchFamily="49" charset="-122"/>
              <a:ea typeface="隶书" panose="02010509060101010101" pitchFamily="49" charset="-122"/>
            </a:endParaRPr>
          </a:p>
          <a:p>
            <a:pPr lvl="1"/>
            <a:r>
              <a:rPr lang="zh-CN" altLang="en-US" sz="2400" b="1" dirty="0">
                <a:latin typeface="华文楷体" panose="02010600040101010101" pitchFamily="2" charset="-122"/>
                <a:ea typeface="华文楷体" panose="02010600040101010101" pitchFamily="2" charset="-122"/>
              </a:rPr>
              <a:t>在销售型融资租赁中，出租人的利润来自两个部分：销售毛利和融资租赁的利息收入</a:t>
            </a:r>
            <a:endParaRPr lang="en-US" altLang="zh-CN" sz="2400" b="1" dirty="0">
              <a:latin typeface="华文楷体" panose="02010600040101010101" pitchFamily="2" charset="-122"/>
              <a:ea typeface="华文楷体" panose="02010600040101010101" pitchFamily="2" charset="-122"/>
            </a:endParaRPr>
          </a:p>
          <a:p>
            <a:pPr lvl="1"/>
            <a:r>
              <a:rPr lang="zh-CN" altLang="en-US" sz="2400" b="1" dirty="0">
                <a:latin typeface="华文楷体" panose="02010600040101010101" pitchFamily="2" charset="-122"/>
                <a:ea typeface="华文楷体" panose="02010600040101010101" pitchFamily="2" charset="-122"/>
              </a:rPr>
              <a:t>收入确认与成本结转</a:t>
            </a:r>
            <a:endParaRPr lang="en-US" altLang="zh-CN" sz="2400" b="1" dirty="0">
              <a:latin typeface="华文楷体" panose="02010600040101010101" pitchFamily="2" charset="-122"/>
              <a:ea typeface="华文楷体" panose="02010600040101010101" pitchFamily="2" charset="-122"/>
            </a:endParaRPr>
          </a:p>
          <a:p>
            <a:pPr lvl="2"/>
            <a:r>
              <a:rPr lang="zh-CN" altLang="zh-CN" sz="2000" b="1" dirty="0">
                <a:latin typeface="华文楷体" panose="02010600040101010101" pitchFamily="2" charset="-122"/>
                <a:ea typeface="华文楷体" panose="02010600040101010101" pitchFamily="2" charset="-122"/>
              </a:rPr>
              <a:t>生产商或经销商作为出租人的融资租赁，在租赁期开始日，该出租人应当按照租赁资产公允价值与租赁收款额按市场利率折现的现值两者孰低确认收入，并按照租赁资产账面价值扣除未担保余值的现值后的余额结转销售成本。</a:t>
            </a:r>
          </a:p>
          <a:p>
            <a:pPr lvl="1"/>
            <a:r>
              <a:rPr lang="zh-CN" altLang="en-US" sz="2400" b="1" dirty="0">
                <a:latin typeface="华文楷体" panose="02010600040101010101" pitchFamily="2" charset="-122"/>
                <a:ea typeface="华文楷体" panose="02010600040101010101" pitchFamily="2" charset="-122"/>
              </a:rPr>
              <a:t>初始直接费用</a:t>
            </a:r>
            <a:endParaRPr lang="en-US" altLang="zh-CN" sz="2400" b="1" dirty="0">
              <a:latin typeface="华文楷体" panose="02010600040101010101" pitchFamily="2" charset="-122"/>
              <a:ea typeface="华文楷体" panose="02010600040101010101" pitchFamily="2" charset="-122"/>
            </a:endParaRPr>
          </a:p>
          <a:p>
            <a:pPr lvl="2"/>
            <a:r>
              <a:rPr lang="zh-CN" altLang="zh-CN" sz="2000" b="1" dirty="0">
                <a:latin typeface="华文楷体" panose="02010600040101010101" pitchFamily="2" charset="-122"/>
                <a:ea typeface="华文楷体" panose="02010600040101010101" pitchFamily="2" charset="-122"/>
              </a:rPr>
              <a:t>生产商或经销商出租人为取得融资租赁发生的成本，应当在租赁期开始日计入当期损益。</a:t>
            </a:r>
            <a:r>
              <a:rPr lang="zh-CN" altLang="en-US" sz="2000" b="1" dirty="0">
                <a:latin typeface="华文楷体" panose="02010600040101010101" pitchFamily="2" charset="-122"/>
                <a:ea typeface="华文楷体" panose="02010600040101010101" pitchFamily="2" charset="-122"/>
              </a:rPr>
              <a:t>（</a:t>
            </a:r>
            <a:r>
              <a:rPr lang="zh-CN" altLang="en-US" sz="2000" b="1" dirty="0">
                <a:solidFill>
                  <a:srgbClr val="0000FF"/>
                </a:solidFill>
                <a:latin typeface="华文楷体" panose="02010600040101010101" pitchFamily="2" charset="-122"/>
                <a:ea typeface="华文楷体" panose="02010600040101010101" pitchFamily="2" charset="-122"/>
              </a:rPr>
              <a:t>区别于其他融资租赁</a:t>
            </a:r>
            <a:r>
              <a:rPr lang="zh-CN" altLang="en-US" sz="2000" b="1" dirty="0">
                <a:latin typeface="华文楷体" panose="02010600040101010101" pitchFamily="2" charset="-122"/>
                <a:ea typeface="华文楷体" panose="02010600040101010101" pitchFamily="2" charset="-122"/>
              </a:rPr>
              <a:t>）</a:t>
            </a:r>
            <a:endParaRPr lang="zh-CN" altLang="zh-CN" sz="2000" b="1" dirty="0">
              <a:latin typeface="华文楷体" panose="02010600040101010101" pitchFamily="2" charset="-122"/>
              <a:ea typeface="华文楷体" panose="02010600040101010101" pitchFamily="2" charset="-122"/>
            </a:endParaRPr>
          </a:p>
          <a:p>
            <a:pPr lvl="1" eaLnBrk="1" hangingPunct="1">
              <a:buFont typeface="Wingdings 2" panose="05020102010507070707" pitchFamily="18" charset="2"/>
              <a:buChar char="ß"/>
            </a:pPr>
            <a:endParaRPr lang="en-US" altLang="zh-CN" sz="2400" b="1" dirty="0">
              <a:latin typeface="楷体" panose="02010609060101010101" pitchFamily="49" charset="-122"/>
              <a:ea typeface="楷体" panose="02010609060101010101" pitchFamily="49" charset="-122"/>
            </a:endParaRPr>
          </a:p>
        </p:txBody>
      </p:sp>
      <p:sp>
        <p:nvSpPr>
          <p:cNvPr id="2" name="日期占位符 1"/>
          <p:cNvSpPr>
            <a:spLocks noGrp="1"/>
          </p:cNvSpPr>
          <p:nvPr>
            <p:ph type="dt" sz="quarter" idx="10"/>
          </p:nvPr>
        </p:nvSpPr>
        <p:spPr/>
        <p:txBody>
          <a:bodyPr/>
          <a:lstStyle/>
          <a:p>
            <a:pPr>
              <a:defRPr/>
            </a:pPr>
            <a:fld id="{A80ECCA0-4C8C-4D05-A102-0A1B4DB2A00E}" type="datetime1">
              <a:rPr lang="zh-CN" altLang="en-US"/>
              <a:t>2026/3/30</a:t>
            </a:fld>
            <a:endParaRPr lang="zh-CN" altLang="en-US"/>
          </a:p>
        </p:txBody>
      </p:sp>
      <p:sp>
        <p:nvSpPr>
          <p:cNvPr id="5325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680682BD-B1C5-4935-8923-76DDFF99AD70}" type="slidenum">
              <a:rPr lang="zh-CN" altLang="en-US" sz="1100" smtClean="0">
                <a:solidFill>
                  <a:srgbClr val="636363"/>
                </a:solidFill>
              </a:rPr>
              <a:t>37</a:t>
            </a:fld>
            <a:endParaRPr lang="zh-CN" altLang="en-US" sz="1100">
              <a:solidFill>
                <a:srgbClr val="636363"/>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a:spLocks noGrp="1"/>
          </p:cNvSpPr>
          <p:nvPr>
            <p:ph type="dt" sz="quarter" idx="10"/>
          </p:nvPr>
        </p:nvSpPr>
        <p:spPr/>
        <p:txBody>
          <a:bodyPr/>
          <a:lstStyle/>
          <a:p>
            <a:pPr>
              <a:defRPr/>
            </a:pPr>
            <a:fld id="{FA4D6C02-94DE-4B17-8CD3-B51DD0A917C7}" type="datetime1">
              <a:rPr lang="zh-CN" altLang="en-US" smtClean="0"/>
              <a:t>2026/3/30</a:t>
            </a:fld>
            <a:endParaRPr lang="zh-CN" altLang="en-US"/>
          </a:p>
        </p:txBody>
      </p:sp>
      <p:sp>
        <p:nvSpPr>
          <p:cNvPr id="54275" name="灯片编号占位符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41193A9B-0B24-4C63-95BF-3EF381747E43}" type="slidenum">
              <a:rPr lang="zh-CN" altLang="en-US" sz="1100" smtClean="0">
                <a:solidFill>
                  <a:srgbClr val="636363"/>
                </a:solidFill>
              </a:rPr>
              <a:t>38</a:t>
            </a:fld>
            <a:endParaRPr lang="zh-CN" altLang="en-US" sz="1100">
              <a:solidFill>
                <a:srgbClr val="636363"/>
              </a:solidFill>
            </a:endParaRPr>
          </a:p>
        </p:txBody>
      </p:sp>
      <p:sp>
        <p:nvSpPr>
          <p:cNvPr id="53252" name="文本框 3"/>
          <p:cNvSpPr txBox="1">
            <a:spLocks noChangeArrowheads="1"/>
          </p:cNvSpPr>
          <p:nvPr/>
        </p:nvSpPr>
        <p:spPr bwMode="auto">
          <a:xfrm>
            <a:off x="468313" y="115888"/>
            <a:ext cx="8424862" cy="34163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solidFill>
                  <a:srgbClr val="C00000"/>
                </a:solidFill>
                <a:latin typeface="仿宋" panose="02010609060101010101" charset="-122"/>
                <a:ea typeface="仿宋" panose="02010609060101010101" charset="-122"/>
              </a:rPr>
              <a:t>例题</a:t>
            </a:r>
            <a:r>
              <a:rPr lang="zh-CN" altLang="en-US" sz="1800" b="1">
                <a:latin typeface="仿宋" panose="02010609060101010101" charset="-122"/>
                <a:ea typeface="仿宋" panose="02010609060101010101" charset="-122"/>
              </a:rPr>
              <a:t>：甲公司是一家设备生产商，与乙公司（生产型企业）签订了一份租赁合同，向乙公司出租所生产的设备，租赁合同主要条款入下：</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1</a:t>
            </a:r>
            <a:r>
              <a:rPr lang="zh-CN" altLang="en-US" sz="1800" b="1">
                <a:latin typeface="仿宋" panose="02010609060101010101" charset="-122"/>
                <a:ea typeface="仿宋" panose="02010609060101010101" charset="-122"/>
              </a:rPr>
              <a:t>）租赁资产：设备</a:t>
            </a:r>
            <a:r>
              <a:rPr lang="en-US" altLang="zh-CN" sz="1800" b="1">
                <a:latin typeface="仿宋" panose="02010609060101010101" charset="-122"/>
                <a:ea typeface="仿宋" panose="02010609060101010101" charset="-122"/>
              </a:rPr>
              <a:t>A</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2</a:t>
            </a:r>
            <a:r>
              <a:rPr lang="zh-CN" altLang="en-US" sz="1800" b="1">
                <a:latin typeface="仿宋" panose="02010609060101010101" charset="-122"/>
                <a:ea typeface="仿宋" panose="02010609060101010101" charset="-122"/>
              </a:rPr>
              <a:t>）租赁期开始日：</a:t>
            </a:r>
            <a:r>
              <a:rPr lang="en-US" altLang="zh-CN" sz="1800" b="1">
                <a:latin typeface="仿宋" panose="02010609060101010101" charset="-122"/>
                <a:ea typeface="仿宋" panose="02010609060101010101" charset="-122"/>
              </a:rPr>
              <a:t>2020</a:t>
            </a:r>
            <a:r>
              <a:rPr lang="zh-CN" altLang="en-US" sz="1800" b="1">
                <a:latin typeface="仿宋" panose="02010609060101010101" charset="-122"/>
                <a:ea typeface="仿宋" panose="02010609060101010101" charset="-122"/>
              </a:rPr>
              <a:t>年</a:t>
            </a:r>
            <a:r>
              <a:rPr lang="en-US" altLang="zh-CN" sz="1800" b="1">
                <a:latin typeface="仿宋" panose="02010609060101010101" charset="-122"/>
                <a:ea typeface="仿宋" panose="02010609060101010101" charset="-122"/>
              </a:rPr>
              <a:t>1</a:t>
            </a:r>
            <a:r>
              <a:rPr lang="zh-CN" altLang="en-US" sz="1800" b="1">
                <a:latin typeface="仿宋" panose="02010609060101010101" charset="-122"/>
                <a:ea typeface="仿宋" panose="02010609060101010101" charset="-122"/>
              </a:rPr>
              <a:t>月</a:t>
            </a:r>
            <a:r>
              <a:rPr lang="en-US" altLang="zh-CN" sz="1800" b="1">
                <a:latin typeface="仿宋" panose="02010609060101010101" charset="-122"/>
                <a:ea typeface="仿宋" panose="02010609060101010101" charset="-122"/>
              </a:rPr>
              <a:t>1</a:t>
            </a:r>
            <a:r>
              <a:rPr lang="zh-CN" altLang="en-US" sz="1800" b="1">
                <a:latin typeface="仿宋" panose="02010609060101010101" charset="-122"/>
                <a:ea typeface="仿宋" panose="02010609060101010101" charset="-122"/>
              </a:rPr>
              <a:t>日。</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3</a:t>
            </a:r>
            <a:r>
              <a:rPr lang="zh-CN" altLang="en-US" sz="1800" b="1">
                <a:latin typeface="仿宋" panose="02010609060101010101" charset="-122"/>
                <a:ea typeface="仿宋" panose="02010609060101010101" charset="-122"/>
              </a:rPr>
              <a:t>）租赁期：</a:t>
            </a:r>
            <a:r>
              <a:rPr lang="en-US" altLang="zh-CN" sz="1800" b="1">
                <a:latin typeface="仿宋" panose="02010609060101010101" charset="-122"/>
                <a:ea typeface="仿宋" panose="02010609060101010101" charset="-122"/>
              </a:rPr>
              <a:t>2020.1.1-2022.12.31</a:t>
            </a:r>
            <a:r>
              <a:rPr lang="zh-CN" altLang="en-US" sz="1800" b="1">
                <a:latin typeface="仿宋" panose="02010609060101010101" charset="-122"/>
                <a:ea typeface="仿宋" panose="02010609060101010101" charset="-122"/>
              </a:rPr>
              <a:t>，共</a:t>
            </a:r>
            <a:r>
              <a:rPr lang="en-US" altLang="zh-CN" sz="1800" b="1">
                <a:latin typeface="仿宋" panose="02010609060101010101" charset="-122"/>
                <a:ea typeface="仿宋" panose="02010609060101010101" charset="-122"/>
              </a:rPr>
              <a:t>3</a:t>
            </a:r>
            <a:r>
              <a:rPr lang="zh-CN" altLang="en-US" sz="1800" b="1">
                <a:latin typeface="仿宋" panose="02010609060101010101" charset="-122"/>
                <a:ea typeface="仿宋" panose="02010609060101010101" charset="-122"/>
              </a:rPr>
              <a:t>年。</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4</a:t>
            </a:r>
            <a:r>
              <a:rPr lang="zh-CN" altLang="en-US" sz="1800" b="1">
                <a:latin typeface="仿宋" panose="02010609060101010101" charset="-122"/>
                <a:ea typeface="仿宋" panose="02010609060101010101" charset="-122"/>
              </a:rPr>
              <a:t>）租赁合同规定的利率为</a:t>
            </a:r>
            <a:r>
              <a:rPr lang="en-US" altLang="zh-CN" sz="1800" b="1">
                <a:latin typeface="仿宋" panose="02010609060101010101" charset="-122"/>
                <a:ea typeface="仿宋" panose="02010609060101010101" charset="-122"/>
              </a:rPr>
              <a:t>5%</a:t>
            </a:r>
            <a:r>
              <a:rPr lang="zh-CN" altLang="en-US" sz="1800" b="1">
                <a:latin typeface="仿宋" panose="02010609060101010101" charset="-122"/>
                <a:ea typeface="仿宋" panose="02010609060101010101" charset="-122"/>
              </a:rPr>
              <a:t>（年利率），与市场利率相同；</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  （</a:t>
            </a:r>
            <a:r>
              <a:rPr lang="en-US" altLang="zh-CN" sz="1800" b="1">
                <a:latin typeface="仿宋" panose="02010609060101010101" charset="-122"/>
                <a:ea typeface="仿宋" panose="02010609060101010101" charset="-122"/>
              </a:rPr>
              <a:t>5</a:t>
            </a:r>
            <a:r>
              <a:rPr lang="zh-CN" altLang="en-US" sz="1800" b="1">
                <a:latin typeface="仿宋" panose="02010609060101010101" charset="-122"/>
                <a:ea typeface="仿宋" panose="02010609060101010101" charset="-122"/>
              </a:rPr>
              <a:t>）该设备在</a:t>
            </a:r>
            <a:r>
              <a:rPr lang="en-US" altLang="zh-CN" sz="1800" b="1">
                <a:latin typeface="仿宋" panose="02010609060101010101" charset="-122"/>
                <a:ea typeface="仿宋" panose="02010609060101010101" charset="-122"/>
              </a:rPr>
              <a:t>2020.1.1</a:t>
            </a:r>
            <a:r>
              <a:rPr lang="zh-CN" altLang="en-US" sz="1800" b="1">
                <a:latin typeface="仿宋" panose="02010609060101010101" charset="-122"/>
                <a:ea typeface="仿宋" panose="02010609060101010101" charset="-122"/>
              </a:rPr>
              <a:t>的公允价值为</a:t>
            </a:r>
            <a:r>
              <a:rPr lang="en-US" altLang="zh-CN" sz="1800" b="1">
                <a:latin typeface="仿宋" panose="02010609060101010101" charset="-122"/>
                <a:ea typeface="仿宋" panose="02010609060101010101" charset="-122"/>
              </a:rPr>
              <a:t>2 700 000</a:t>
            </a:r>
            <a:r>
              <a:rPr lang="zh-CN" altLang="en-US" sz="1800" b="1">
                <a:latin typeface="仿宋" panose="02010609060101010101" charset="-122"/>
                <a:ea typeface="仿宋" panose="02010609060101010101" charset="-122"/>
              </a:rPr>
              <a:t>元，账面价值为</a:t>
            </a:r>
            <a:r>
              <a:rPr lang="en-US" altLang="zh-CN" sz="1800" b="1">
                <a:latin typeface="仿宋" panose="02010609060101010101" charset="-122"/>
                <a:ea typeface="仿宋" panose="02010609060101010101" charset="-122"/>
              </a:rPr>
              <a:t>2 000 000</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6</a:t>
            </a:r>
            <a:r>
              <a:rPr lang="zh-CN" altLang="en-US" sz="1800" b="1">
                <a:latin typeface="仿宋" panose="02010609060101010101" charset="-122"/>
                <a:ea typeface="仿宋" panose="02010609060101010101" charset="-122"/>
              </a:rPr>
              <a:t>）甲公司取得该租赁发生的相关成本为</a:t>
            </a:r>
            <a:r>
              <a:rPr lang="en-US" altLang="zh-CN" sz="1800" b="1">
                <a:latin typeface="仿宋" panose="02010609060101010101" charset="-122"/>
                <a:ea typeface="仿宋" panose="02010609060101010101" charset="-122"/>
              </a:rPr>
              <a:t>5000</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solidFill>
                  <a:srgbClr val="0000FF"/>
                </a:solidFill>
                <a:latin typeface="仿宋" panose="02010609060101010101" charset="-122"/>
                <a:ea typeface="仿宋" panose="02010609060101010101" charset="-122"/>
              </a:rPr>
              <a:t>（</a:t>
            </a:r>
            <a:r>
              <a:rPr lang="en-US" altLang="zh-CN" sz="1800" b="1">
                <a:solidFill>
                  <a:srgbClr val="0000FF"/>
                </a:solidFill>
                <a:latin typeface="仿宋" panose="02010609060101010101" charset="-122"/>
                <a:ea typeface="仿宋" panose="02010609060101010101" charset="-122"/>
              </a:rPr>
              <a:t>7</a:t>
            </a:r>
            <a:r>
              <a:rPr lang="zh-CN" altLang="en-US" sz="1800" b="1">
                <a:solidFill>
                  <a:srgbClr val="0000FF"/>
                </a:solidFill>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乙公司租赁期的每年末支付甲公司租赁费用</a:t>
            </a:r>
            <a:r>
              <a:rPr lang="en-US" altLang="zh-CN" sz="1800" b="1">
                <a:latin typeface="仿宋" panose="02010609060101010101" charset="-122"/>
                <a:ea typeface="仿宋" panose="02010609060101010101" charset="-122"/>
              </a:rPr>
              <a:t>1 000 000</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8</a:t>
            </a:r>
            <a:r>
              <a:rPr lang="zh-CN" altLang="en-US" sz="1800" b="1">
                <a:latin typeface="仿宋" panose="02010609060101010101" charset="-122"/>
                <a:ea typeface="仿宋" panose="02010609060101010101" charset="-122"/>
              </a:rPr>
              <a:t>）该设备于</a:t>
            </a:r>
            <a:r>
              <a:rPr lang="en-US" altLang="zh-CN" sz="1800" b="1">
                <a:latin typeface="仿宋" panose="02010609060101010101" charset="-122"/>
                <a:ea typeface="仿宋" panose="02010609060101010101" charset="-122"/>
              </a:rPr>
              <a:t>2020.1.1</a:t>
            </a:r>
            <a:r>
              <a:rPr lang="zh-CN" altLang="en-US" sz="1800" b="1">
                <a:latin typeface="仿宋" panose="02010609060101010101" charset="-122"/>
                <a:ea typeface="仿宋" panose="02010609060101010101" charset="-122"/>
              </a:rPr>
              <a:t>交付给乙公司，预计使用寿命为</a:t>
            </a:r>
            <a:r>
              <a:rPr lang="en-US" altLang="zh-CN" sz="1800" b="1">
                <a:latin typeface="仿宋" panose="02010609060101010101" charset="-122"/>
                <a:ea typeface="仿宋" panose="02010609060101010101" charset="-122"/>
              </a:rPr>
              <a:t>8</a:t>
            </a:r>
            <a:r>
              <a:rPr lang="zh-CN" altLang="en-US" sz="1800" b="1">
                <a:latin typeface="仿宋" panose="02010609060101010101" charset="-122"/>
                <a:ea typeface="仿宋" panose="02010609060101010101" charset="-122"/>
              </a:rPr>
              <a:t>年，无残值；租赁期届满时，乙公司可以</a:t>
            </a:r>
            <a:r>
              <a:rPr lang="en-US" altLang="zh-CN" sz="1800" b="1">
                <a:latin typeface="仿宋" panose="02010609060101010101" charset="-122"/>
                <a:ea typeface="仿宋" panose="02010609060101010101" charset="-122"/>
              </a:rPr>
              <a:t>100</a:t>
            </a:r>
            <a:r>
              <a:rPr lang="zh-CN" altLang="en-US" sz="1800" b="1">
                <a:latin typeface="仿宋" panose="02010609060101010101" charset="-122"/>
                <a:ea typeface="仿宋" panose="02010609060101010101" charset="-122"/>
              </a:rPr>
              <a:t>元购买该设备，预计租赁到期日该设备的公允价值不低于</a:t>
            </a:r>
            <a:r>
              <a:rPr lang="en-US" altLang="zh-CN" sz="1800" b="1">
                <a:latin typeface="仿宋" panose="02010609060101010101" charset="-122"/>
                <a:ea typeface="仿宋" panose="02010609060101010101" charset="-122"/>
              </a:rPr>
              <a:t>1 500 000</a:t>
            </a:r>
            <a:r>
              <a:rPr lang="zh-CN" altLang="en-US" sz="1800" b="1">
                <a:latin typeface="仿宋" panose="02010609060101010101" charset="-122"/>
                <a:ea typeface="仿宋" panose="02010609060101010101" charset="-122"/>
              </a:rPr>
              <a:t>元，乙公司对此金额提供担保；租赁期内该设备的保险、维修等费用均由乙公司自行承担。假设不考虑其他因素和各项税费。</a:t>
            </a:r>
          </a:p>
        </p:txBody>
      </p:sp>
      <p:sp>
        <p:nvSpPr>
          <p:cNvPr id="2" name="文本框 1"/>
          <p:cNvSpPr txBox="1">
            <a:spLocks noChangeArrowheads="1"/>
          </p:cNvSpPr>
          <p:nvPr/>
        </p:nvSpPr>
        <p:spPr bwMode="auto">
          <a:xfrm>
            <a:off x="611188" y="3644900"/>
            <a:ext cx="7705725"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a:latin typeface="Arial" panose="020B0604020202020204" pitchFamily="34" charset="0"/>
                <a:ea typeface="宋体" panose="02010600030101010101" pitchFamily="2" charset="-122"/>
              </a:rPr>
              <a:t>分析：</a:t>
            </a:r>
            <a:endParaRPr lang="en-US" altLang="zh-CN" sz="1800">
              <a:latin typeface="Arial" panose="020B0604020202020204" pitchFamily="34" charset="0"/>
              <a:ea typeface="宋体" panose="02010600030101010101" pitchFamily="2" charset="-122"/>
            </a:endParaRPr>
          </a:p>
          <a:p>
            <a:pPr lvl="1">
              <a:spcBef>
                <a:spcPct val="0"/>
              </a:spcBef>
              <a:buClrTx/>
              <a:buSzTx/>
              <a:buFont typeface="Wingdings" panose="05000000000000000000" pitchFamily="2" charset="2"/>
              <a:buChar char="ü"/>
            </a:pPr>
            <a:r>
              <a:rPr lang="zh-CN" altLang="en-US" sz="1800" b="1">
                <a:latin typeface="仿宋" panose="02010609060101010101" charset="-122"/>
                <a:ea typeface="仿宋" panose="02010609060101010101" charset="-122"/>
              </a:rPr>
              <a:t>判断租赁类型：是否融资租赁？</a:t>
            </a:r>
            <a:endParaRPr lang="en-US" altLang="zh-CN" sz="1800" b="1">
              <a:latin typeface="仿宋" panose="02010609060101010101" charset="-122"/>
              <a:ea typeface="仿宋" panose="02010609060101010101" charset="-122"/>
            </a:endParaRPr>
          </a:p>
          <a:p>
            <a:pPr lvl="1">
              <a:spcBef>
                <a:spcPct val="0"/>
              </a:spcBef>
              <a:buClrTx/>
              <a:buSzTx/>
              <a:buFont typeface="Wingdings" panose="05000000000000000000" pitchFamily="2" charset="2"/>
              <a:buChar char="ü"/>
            </a:pPr>
            <a:r>
              <a:rPr lang="zh-CN" altLang="en-US" sz="1800" b="1">
                <a:latin typeface="仿宋" panose="02010609060101010101" charset="-122"/>
                <a:ea typeface="仿宋" panose="02010609060101010101" charset="-122"/>
              </a:rPr>
              <a:t>租赁开始日，租赁收款额的现值是？</a:t>
            </a:r>
            <a:endParaRPr lang="en-US" altLang="zh-CN" sz="1800" b="1">
              <a:latin typeface="仿宋" panose="02010609060101010101" charset="-122"/>
              <a:ea typeface="仿宋" panose="02010609060101010101" charset="-122"/>
            </a:endParaRPr>
          </a:p>
          <a:p>
            <a:pPr lvl="1">
              <a:spcBef>
                <a:spcPct val="0"/>
              </a:spcBef>
              <a:buClrTx/>
              <a:buSzTx/>
              <a:buFont typeface="Wingdings" panose="05000000000000000000" pitchFamily="2" charset="2"/>
              <a:buChar char="ü"/>
            </a:pPr>
            <a:r>
              <a:rPr lang="zh-CN" altLang="en-US" sz="1800" b="1">
                <a:latin typeface="仿宋" panose="02010609060101010101" charset="-122"/>
                <a:ea typeface="仿宋" panose="02010609060101010101" charset="-122"/>
              </a:rPr>
              <a:t>销售成本是多少？</a:t>
            </a:r>
            <a:endParaRPr lang="en-US" altLang="zh-CN" sz="1800" b="1">
              <a:latin typeface="仿宋" panose="02010609060101010101" charset="-122"/>
              <a:ea typeface="仿宋" panose="02010609060101010101" charset="-122"/>
            </a:endParaRPr>
          </a:p>
          <a:p>
            <a:pPr lvl="1">
              <a:spcBef>
                <a:spcPct val="0"/>
              </a:spcBef>
              <a:buClrTx/>
              <a:buSzTx/>
              <a:buFont typeface="Wingdings" panose="05000000000000000000" pitchFamily="2" charset="2"/>
              <a:buChar char="ü"/>
            </a:pPr>
            <a:r>
              <a:rPr lang="zh-CN" altLang="en-US" sz="1800" b="1">
                <a:latin typeface="仿宋" panose="02010609060101010101" charset="-122"/>
                <a:ea typeface="仿宋" panose="02010609060101010101" charset="-122"/>
              </a:rPr>
              <a:t>租赁收入如何计算？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wheel(1)">
                                      <p:cBhvr>
                                        <p:cTn id="7" dur="2000"/>
                                        <p:tgtEl>
                                          <p:spTgt spid="5325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style.rotation</p:attrName>
                                        </p:attrNameLst>
                                      </p:cBhvr>
                                      <p:tavLst>
                                        <p:tav tm="0">
                                          <p:val>
                                            <p:fltVal val="90"/>
                                          </p:val>
                                        </p:tav>
                                        <p:tav tm="100000">
                                          <p:val>
                                            <p:fltVal val="0"/>
                                          </p:val>
                                        </p:tav>
                                      </p:tavLst>
                                    </p:anim>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animBg="1"/>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55299"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9DB6D47C-3796-4B9D-AE03-F3400305ACC2}" type="slidenum">
              <a:rPr lang="zh-CN" altLang="en-US" sz="1100" smtClean="0">
                <a:solidFill>
                  <a:srgbClr val="636363"/>
                </a:solidFill>
              </a:rPr>
              <a:t>39</a:t>
            </a:fld>
            <a:endParaRPr lang="zh-CN" altLang="en-US" sz="1100">
              <a:solidFill>
                <a:srgbClr val="636363"/>
              </a:solidFill>
            </a:endParaRPr>
          </a:p>
        </p:txBody>
      </p:sp>
      <p:sp>
        <p:nvSpPr>
          <p:cNvPr id="55300" name="文本框 3"/>
          <p:cNvSpPr txBox="1">
            <a:spLocks noChangeArrowheads="1"/>
          </p:cNvSpPr>
          <p:nvPr/>
        </p:nvSpPr>
        <p:spPr bwMode="auto">
          <a:xfrm>
            <a:off x="179388" y="173038"/>
            <a:ext cx="8856662"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latin typeface="仿宋" panose="02010609060101010101" charset="-122"/>
                <a:ea typeface="仿宋" panose="02010609060101010101" charset="-122"/>
              </a:rPr>
              <a:t>第一、此租赁为融资租赁。</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第二、租赁开始日的租赁收款额按市场利率折现的现值：</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租赁收款额</a:t>
            </a:r>
            <a:r>
              <a:rPr lang="en-US" altLang="zh-CN" sz="1800" b="1">
                <a:latin typeface="仿宋" panose="02010609060101010101" charset="-122"/>
                <a:ea typeface="仿宋" panose="02010609060101010101" charset="-122"/>
              </a:rPr>
              <a:t>=1 000 000*3 +100= 3 000 100</a:t>
            </a:r>
            <a:r>
              <a:rPr lang="zh-CN" altLang="en-US" sz="1800" b="1">
                <a:latin typeface="仿宋" panose="02010609060101010101" charset="-122"/>
                <a:ea typeface="仿宋" panose="02010609060101010101" charset="-122"/>
              </a:rPr>
              <a:t>（元）</a:t>
            </a:r>
            <a:r>
              <a:rPr lang="en-US" altLang="zh-CN" sz="1800" b="1">
                <a:latin typeface="仿宋" panose="02010609060101010101" charset="-122"/>
                <a:ea typeface="仿宋" panose="02010609060101010101" charset="-122"/>
              </a:rPr>
              <a:t>     </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租赁收款额现值</a:t>
            </a:r>
            <a:r>
              <a:rPr lang="en-US" altLang="zh-CN" sz="1800" b="1">
                <a:latin typeface="仿宋" panose="02010609060101010101" charset="-122"/>
                <a:ea typeface="仿宋" panose="02010609060101010101" charset="-122"/>
              </a:rPr>
              <a:t>=1 000 000*</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P/A,5%,3</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+100*(P/F,5%,3)=2 723 286</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      按照租赁开始日租赁资产的公允价值与租赁收款额按市场利率折现值两者孰低原则，确认销售收入为</a:t>
            </a:r>
            <a:r>
              <a:rPr lang="en-US" altLang="zh-CN" sz="1800" b="1">
                <a:latin typeface="仿宋" panose="02010609060101010101" charset="-122"/>
                <a:ea typeface="仿宋" panose="02010609060101010101" charset="-122"/>
              </a:rPr>
              <a:t>2 700 000</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第三、销售成本</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租赁资产账面价值</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未担保余值的现值</a:t>
            </a:r>
            <a:r>
              <a:rPr lang="en-US" altLang="zh-CN" sz="1800" b="1">
                <a:latin typeface="仿宋" panose="02010609060101010101" charset="-122"/>
                <a:ea typeface="仿宋" panose="02010609060101010101" charset="-122"/>
              </a:rPr>
              <a:t>= 2000000-0=2000000</a:t>
            </a:r>
            <a:r>
              <a:rPr lang="zh-CN" altLang="en-US" sz="1800" b="1">
                <a:latin typeface="仿宋" panose="02010609060101010101" charset="-122"/>
                <a:ea typeface="仿宋" panose="02010609060101010101" charset="-122"/>
              </a:rPr>
              <a:t>（元）</a:t>
            </a:r>
            <a:endParaRPr lang="en-US" altLang="zh-CN" sz="1800" b="1">
              <a:latin typeface="仿宋" panose="02010609060101010101" charset="-122"/>
              <a:ea typeface="仿宋" panose="02010609060101010101" charset="-122"/>
            </a:endParaRPr>
          </a:p>
          <a:p>
            <a:pPr>
              <a:spcBef>
                <a:spcPct val="0"/>
              </a:spcBef>
              <a:buClrTx/>
              <a:buSzTx/>
              <a:buFontTx/>
              <a:buNone/>
            </a:pP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租赁开始日会计分录：</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借：应收融资租赁款</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租赁收款额  </a:t>
            </a:r>
            <a:r>
              <a:rPr lang="en-US" altLang="zh-CN" sz="1800" b="1">
                <a:latin typeface="仿宋" panose="02010609060101010101" charset="-122"/>
                <a:ea typeface="仿宋" panose="02010609060101010101" charset="-122"/>
              </a:rPr>
              <a:t>3 000 100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贷：主营业务收入                    </a:t>
            </a:r>
            <a:r>
              <a:rPr lang="en-US" altLang="zh-CN" sz="1800" b="1">
                <a:latin typeface="仿宋" panose="02010609060101010101" charset="-122"/>
                <a:ea typeface="仿宋" panose="02010609060101010101" charset="-122"/>
              </a:rPr>
              <a:t>2 700 000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应收融资租赁款</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未实现融资收益      </a:t>
            </a:r>
            <a:r>
              <a:rPr lang="en-US" altLang="zh-CN" sz="1800" b="1">
                <a:latin typeface="仿宋" panose="02010609060101010101" charset="-122"/>
                <a:ea typeface="仿宋" panose="02010609060101010101" charset="-122"/>
              </a:rPr>
              <a:t>300 100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借：主营业务成本 </a:t>
            </a:r>
            <a:r>
              <a:rPr lang="en-US" altLang="zh-CN" sz="1800" b="1">
                <a:latin typeface="仿宋" panose="02010609060101010101" charset="-122"/>
                <a:ea typeface="仿宋" panose="02010609060101010101" charset="-122"/>
              </a:rPr>
              <a:t>2 000 000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贷：库存商品          </a:t>
            </a:r>
            <a:r>
              <a:rPr lang="en-US" altLang="zh-CN" sz="1800" b="1">
                <a:latin typeface="仿宋" panose="02010609060101010101" charset="-122"/>
                <a:ea typeface="仿宋" panose="02010609060101010101" charset="-122"/>
              </a:rPr>
              <a:t>2 000 000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借：销售费用  </a:t>
            </a:r>
            <a:r>
              <a:rPr lang="en-US" altLang="zh-CN" sz="1800" b="1">
                <a:latin typeface="仿宋" panose="02010609060101010101" charset="-122"/>
                <a:ea typeface="仿宋" panose="02010609060101010101" charset="-122"/>
              </a:rPr>
              <a:t>5 000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贷：银行存款    </a:t>
            </a:r>
            <a:r>
              <a:rPr lang="en-US" altLang="zh-CN" sz="1800" b="1">
                <a:latin typeface="仿宋" panose="02010609060101010101" charset="-122"/>
                <a:ea typeface="仿宋" panose="02010609060101010101" charset="-122"/>
              </a:rPr>
              <a:t>5 000</a:t>
            </a:r>
          </a:p>
          <a:p>
            <a:pPr>
              <a:spcBef>
                <a:spcPct val="0"/>
              </a:spcBef>
              <a:buClrTx/>
              <a:buSzTx/>
              <a:buFontTx/>
              <a:buNone/>
            </a:pP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确认第一、二、三年租赁收入，首先得计算该租赁的内含利率。</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即：</a:t>
            </a:r>
            <a:r>
              <a:rPr lang="en-US" altLang="zh-CN" sz="1800" b="1">
                <a:latin typeface="仿宋" panose="02010609060101010101" charset="-122"/>
                <a:ea typeface="仿宋" panose="02010609060101010101" charset="-122"/>
              </a:rPr>
              <a:t> 1 000 000*</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P/A,r,3</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+100*(P/F,r,3)=2 </a:t>
            </a:r>
            <a:r>
              <a:rPr lang="en-US" altLang="zh-CN" sz="1800" b="1">
                <a:solidFill>
                  <a:srgbClr val="0000FF"/>
                </a:solidFill>
                <a:latin typeface="仿宋" panose="02010609060101010101" charset="-122"/>
                <a:ea typeface="仿宋" panose="02010609060101010101" charset="-122"/>
              </a:rPr>
              <a:t>7</a:t>
            </a:r>
            <a:r>
              <a:rPr lang="en-US" altLang="zh-CN" sz="1800" b="1">
                <a:latin typeface="仿宋" panose="02010609060101010101" charset="-122"/>
                <a:ea typeface="仿宋" panose="02010609060101010101" charset="-122"/>
              </a:rPr>
              <a:t>00 000</a:t>
            </a:r>
          </a:p>
          <a:p>
            <a:pPr>
              <a:spcBef>
                <a:spcPct val="0"/>
              </a:spcBef>
              <a:buClrTx/>
              <a:buSzTx/>
              <a:buFontTx/>
              <a:buNone/>
            </a:pPr>
            <a:r>
              <a:rPr lang="en-US" altLang="zh-CN" sz="1800" b="1">
                <a:latin typeface="仿宋" panose="02010609060101010101" charset="-122"/>
                <a:ea typeface="仿宋" panose="02010609060101010101" charset="-122"/>
              </a:rPr>
              <a:t>          r=5.46%</a:t>
            </a:r>
            <a:endParaRPr lang="zh-CN" altLang="en-US" sz="1800" b="1">
              <a:latin typeface="仿宋" panose="02010609060101010101" charset="-122"/>
              <a:ea typeface="仿宋" panose="0201060906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竖排文字占位符 2"/>
          <p:cNvSpPr>
            <a:spLocks noGrp="1"/>
          </p:cNvSpPr>
          <p:nvPr>
            <p:ph type="body" orient="vert" idx="1"/>
          </p:nvPr>
        </p:nvSpPr>
        <p:spPr>
          <a:xfrm>
            <a:off x="179512" y="169840"/>
            <a:ext cx="8712968" cy="6355504"/>
          </a:xfrm>
        </p:spPr>
        <p:txBody>
          <a:bodyPr vert="horz"/>
          <a:lstStyle/>
          <a:p>
            <a:pPr marL="571500" lvl="1" indent="-171450" eaLnBrk="1" fontAlgn="auto" hangingPunct="1">
              <a:spcBef>
                <a:spcPts val="450"/>
              </a:spcBef>
              <a:spcAft>
                <a:spcPts val="450"/>
              </a:spcAft>
              <a:buClrTx/>
              <a:buFont typeface="Arial" panose="020B0604020202020204" pitchFamily="34" charset="0"/>
              <a:buChar char="•"/>
            </a:pPr>
            <a:r>
              <a:rPr lang="en-US" altLang="zh-CN" sz="2400" b="1" kern="1200" dirty="0">
                <a:solidFill>
                  <a:schemeClr val="tx1">
                    <a:lumMod val="75000"/>
                  </a:schemeClr>
                </a:solidFill>
                <a:latin typeface="宋体" panose="02010600030101010101" pitchFamily="2" charset="-122"/>
                <a:ea typeface="宋体" panose="02010600030101010101" pitchFamily="2" charset="-122"/>
              </a:rPr>
              <a:t>1973</a:t>
            </a:r>
            <a:r>
              <a:rPr lang="zh-CN" altLang="en-US" sz="2400" b="1" kern="1200" dirty="0">
                <a:solidFill>
                  <a:schemeClr val="tx1">
                    <a:lumMod val="75000"/>
                  </a:schemeClr>
                </a:solidFill>
                <a:latin typeface="宋体" panose="02010600030101010101" pitchFamily="2" charset="-122"/>
                <a:ea typeface="宋体" panose="02010600030101010101" pitchFamily="2" charset="-122"/>
              </a:rPr>
              <a:t>，</a:t>
            </a:r>
            <a:r>
              <a:rPr lang="en-US" altLang="zh-CN" sz="2400" b="1" kern="1200" dirty="0">
                <a:solidFill>
                  <a:srgbClr val="FF0000"/>
                </a:solidFill>
                <a:latin typeface="宋体" panose="02010600030101010101" pitchFamily="2" charset="-122"/>
                <a:ea typeface="宋体" panose="02010600030101010101" pitchFamily="2" charset="-122"/>
              </a:rPr>
              <a:t>APB</a:t>
            </a:r>
            <a:r>
              <a:rPr lang="zh-CN" altLang="en-US" sz="2400" b="1" kern="1200" dirty="0">
                <a:solidFill>
                  <a:srgbClr val="FF0000"/>
                </a:solidFill>
                <a:latin typeface="宋体" panose="02010600030101010101" pitchFamily="2" charset="-122"/>
                <a:ea typeface="宋体" panose="02010600030101010101" pitchFamily="2" charset="-122"/>
              </a:rPr>
              <a:t>颁布第</a:t>
            </a:r>
            <a:r>
              <a:rPr lang="en-US" altLang="zh-CN" sz="2400" b="1" kern="1200" dirty="0">
                <a:solidFill>
                  <a:srgbClr val="FF0000"/>
                </a:solidFill>
                <a:latin typeface="宋体" panose="02010600030101010101" pitchFamily="2" charset="-122"/>
                <a:ea typeface="宋体" panose="02010600030101010101" pitchFamily="2" charset="-122"/>
              </a:rPr>
              <a:t>31</a:t>
            </a:r>
            <a:r>
              <a:rPr lang="zh-CN" altLang="en-US" sz="2400" b="1" kern="1200" dirty="0">
                <a:solidFill>
                  <a:srgbClr val="FF0000"/>
                </a:solidFill>
                <a:latin typeface="宋体" panose="02010600030101010101" pitchFamily="2" charset="-122"/>
                <a:ea typeface="宋体" panose="02010600030101010101" pitchFamily="2" charset="-122"/>
              </a:rPr>
              <a:t>号意见书</a:t>
            </a:r>
            <a:r>
              <a:rPr lang="zh-CN" altLang="en-US" sz="2400" b="1" kern="1200" dirty="0">
                <a:solidFill>
                  <a:prstClr val="black"/>
                </a:solidFill>
                <a:latin typeface="宋体" panose="02010600030101010101" pitchFamily="2" charset="-122"/>
                <a:ea typeface="宋体" panose="02010600030101010101" pitchFamily="2" charset="-122"/>
              </a:rPr>
              <a:t>，</a:t>
            </a:r>
            <a:r>
              <a:rPr lang="zh-CN" altLang="en-US" sz="2400" b="1" kern="1200" dirty="0">
                <a:solidFill>
                  <a:schemeClr val="tx1">
                    <a:lumMod val="75000"/>
                  </a:schemeClr>
                </a:solidFill>
                <a:latin typeface="宋体" panose="02010600030101010101" pitchFamily="2" charset="-122"/>
                <a:ea typeface="宋体" panose="02010600030101010101" pitchFamily="2" charset="-122"/>
              </a:rPr>
              <a:t>使用者会根据披露的资料来调整企业的财务数据。</a:t>
            </a:r>
            <a:r>
              <a:rPr lang="zh-CN" altLang="en-US" sz="2400" b="1" kern="1200" dirty="0">
                <a:solidFill>
                  <a:srgbClr val="FF0000"/>
                </a:solidFill>
                <a:latin typeface="宋体" panose="02010600030101010101" pitchFamily="2" charset="-122"/>
                <a:ea typeface="宋体" panose="02010600030101010101" pitchFamily="2" charset="-122"/>
              </a:rPr>
              <a:t>要求承租方披露一些未资本化的租金支出</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。在这种情况下，</a:t>
            </a:r>
            <a:r>
              <a:rPr lang="en-US" altLang="zh-CN" sz="2400" b="1" kern="1200" dirty="0">
                <a:solidFill>
                  <a:schemeClr val="tx1">
                    <a:lumMod val="75000"/>
                  </a:schemeClr>
                </a:solidFill>
                <a:latin typeface="宋体" panose="02010600030101010101" pitchFamily="2" charset="-122"/>
                <a:ea typeface="宋体" panose="02010600030101010101" pitchFamily="2" charset="-122"/>
              </a:rPr>
              <a:t>SEC</a:t>
            </a:r>
            <a:r>
              <a:rPr lang="zh-CN" altLang="en-US" sz="2400" b="1" kern="1200" dirty="0">
                <a:solidFill>
                  <a:schemeClr val="tx1">
                    <a:lumMod val="75000"/>
                  </a:schemeClr>
                </a:solidFill>
                <a:latin typeface="宋体" panose="02010600030101010101" pitchFamily="2" charset="-122"/>
                <a:ea typeface="宋体" panose="02010600030101010101" pitchFamily="2" charset="-122"/>
              </a:rPr>
              <a:t>首会办发文，要求承租方披露年融资租赁的租金现值以及对其业绩的影响。此举体现了学者出身的时任首会</a:t>
            </a:r>
            <a:r>
              <a:rPr lang="en-US" altLang="zh-CN" sz="2400" b="1" kern="1200" dirty="0">
                <a:solidFill>
                  <a:schemeClr val="tx1">
                    <a:lumMod val="75000"/>
                  </a:schemeClr>
                </a:solidFill>
                <a:latin typeface="宋体" panose="02010600030101010101" pitchFamily="2" charset="-122"/>
                <a:ea typeface="宋体" panose="02010600030101010101" pitchFamily="2" charset="-122"/>
              </a:rPr>
              <a:t>Burton</a:t>
            </a:r>
            <a:r>
              <a:rPr lang="zh-CN" altLang="en-US" sz="2400" b="1" kern="1200" dirty="0">
                <a:solidFill>
                  <a:schemeClr val="tx1">
                    <a:lumMod val="75000"/>
                  </a:schemeClr>
                </a:solidFill>
                <a:latin typeface="宋体" panose="02010600030101010101" pitchFamily="2" charset="-122"/>
                <a:ea typeface="宋体" panose="02010600030101010101" pitchFamily="2" charset="-122"/>
              </a:rPr>
              <a:t>的基本理念，即通过披露来倒逼。</a:t>
            </a:r>
            <a:endParaRPr lang="en-US" altLang="zh-CN" sz="2400" b="1" kern="1200" dirty="0">
              <a:solidFill>
                <a:schemeClr val="tx1">
                  <a:lumMod val="75000"/>
                </a:schemeClr>
              </a:solidFill>
              <a:latin typeface="宋体" panose="02010600030101010101" pitchFamily="2" charset="-122"/>
              <a:ea typeface="宋体" panose="02010600030101010101" pitchFamily="2" charset="-122"/>
            </a:endParaRPr>
          </a:p>
          <a:p>
            <a:pPr marL="571500" lvl="1" indent="-171450" eaLnBrk="1" fontAlgn="auto" hangingPunct="1">
              <a:spcBef>
                <a:spcPts val="450"/>
              </a:spcBef>
              <a:spcAft>
                <a:spcPts val="450"/>
              </a:spcAft>
              <a:buClrTx/>
              <a:buFont typeface="Arial" panose="020B0604020202020204" pitchFamily="34" charset="0"/>
              <a:buChar char="•"/>
            </a:pPr>
            <a:r>
              <a:rPr lang="en-US" altLang="zh-CN" sz="2400" b="1" kern="1200" dirty="0">
                <a:solidFill>
                  <a:schemeClr val="tx1">
                    <a:lumMod val="75000"/>
                  </a:schemeClr>
                </a:solidFill>
                <a:latin typeface="宋体" panose="02010600030101010101" pitchFamily="2" charset="-122"/>
                <a:ea typeface="宋体" panose="02010600030101010101" pitchFamily="2" charset="-122"/>
              </a:rPr>
              <a:t>1976</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：在上述基础上，成立不久的</a:t>
            </a:r>
            <a:r>
              <a:rPr lang="en-US" altLang="zh-CN" sz="2400" b="1" kern="1200" dirty="0">
                <a:solidFill>
                  <a:srgbClr val="FF0000"/>
                </a:solidFill>
                <a:latin typeface="宋体" panose="02010600030101010101" pitchFamily="2" charset="-122"/>
                <a:ea typeface="宋体" panose="02010600030101010101" pitchFamily="2" charset="-122"/>
              </a:rPr>
              <a:t>FASB</a:t>
            </a:r>
            <a:r>
              <a:rPr lang="zh-CN" altLang="en-US" sz="2400" b="1" kern="1200" dirty="0">
                <a:solidFill>
                  <a:srgbClr val="FF0000"/>
                </a:solidFill>
                <a:latin typeface="宋体" panose="02010600030101010101" pitchFamily="2" charset="-122"/>
                <a:ea typeface="宋体" panose="02010600030101010101" pitchFamily="2" charset="-122"/>
              </a:rPr>
              <a:t>颁布第</a:t>
            </a:r>
            <a:r>
              <a:rPr lang="en-US" altLang="zh-CN" sz="2400" b="1" kern="1200" dirty="0">
                <a:solidFill>
                  <a:srgbClr val="FF0000"/>
                </a:solidFill>
                <a:latin typeface="宋体" panose="02010600030101010101" pitchFamily="2" charset="-122"/>
                <a:ea typeface="宋体" panose="02010600030101010101" pitchFamily="2" charset="-122"/>
              </a:rPr>
              <a:t>17</a:t>
            </a:r>
            <a:r>
              <a:rPr lang="zh-CN" altLang="en-US" sz="2400" b="1" kern="1200" dirty="0">
                <a:solidFill>
                  <a:srgbClr val="FF0000"/>
                </a:solidFill>
                <a:latin typeface="宋体" panose="02010600030101010101" pitchFamily="2" charset="-122"/>
                <a:ea typeface="宋体" panose="02010600030101010101" pitchFamily="2" charset="-122"/>
              </a:rPr>
              <a:t>号</a:t>
            </a:r>
            <a:r>
              <a:rPr lang="zh-CN" altLang="en-US" sz="2400" b="1" kern="1200" dirty="0">
                <a:solidFill>
                  <a:schemeClr val="tx1">
                    <a:lumMod val="75000"/>
                  </a:schemeClr>
                </a:solidFill>
                <a:latin typeface="宋体" panose="02010600030101010101" pitchFamily="2" charset="-122"/>
                <a:ea typeface="宋体" panose="02010600030101010101" pitchFamily="2" charset="-122"/>
              </a:rPr>
              <a:t>， </a:t>
            </a:r>
            <a:r>
              <a:rPr lang="zh-CN" altLang="en-US" sz="2400" b="1" kern="1200" dirty="0">
                <a:solidFill>
                  <a:srgbClr val="FF0000"/>
                </a:solidFill>
                <a:latin typeface="宋体" panose="02010600030101010101" pitchFamily="2" charset="-122"/>
                <a:ea typeface="宋体" panose="02010600030101010101" pitchFamily="2" charset="-122"/>
              </a:rPr>
              <a:t>明确规定将租赁分两类：融资租赁和经营租赁</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，其中融资租赁必须纳入承租方资产负债表。但由于该准则，是规则导向的，尽管</a:t>
            </a:r>
            <a:r>
              <a:rPr lang="en-US" altLang="zh-CN" sz="2400" b="1" kern="1200" dirty="0">
                <a:solidFill>
                  <a:schemeClr val="tx1">
                    <a:lumMod val="75000"/>
                  </a:schemeClr>
                </a:solidFill>
                <a:latin typeface="宋体" panose="02010600030101010101" pitchFamily="2" charset="-122"/>
                <a:ea typeface="宋体" panose="02010600030101010101" pitchFamily="2" charset="-122"/>
              </a:rPr>
              <a:t>FASB</a:t>
            </a:r>
            <a:r>
              <a:rPr lang="zh-CN" altLang="en-US" sz="2400" b="1" kern="1200" dirty="0">
                <a:solidFill>
                  <a:schemeClr val="tx1">
                    <a:lumMod val="75000"/>
                  </a:schemeClr>
                </a:solidFill>
                <a:latin typeface="宋体" panose="02010600030101010101" pitchFamily="2" charset="-122"/>
                <a:ea typeface="宋体" panose="02010600030101010101" pitchFamily="2" charset="-122"/>
              </a:rPr>
              <a:t>一再发而补充规定，租赁业总是想方设法构造合约 ，使绝大多数租赁业务达不到</a:t>
            </a:r>
            <a:r>
              <a:rPr lang="en-US" altLang="zh-CN" sz="2400" b="1" kern="1200" dirty="0">
                <a:solidFill>
                  <a:srgbClr val="FF0000"/>
                </a:solidFill>
                <a:latin typeface="宋体" panose="02010600030101010101" pitchFamily="2" charset="-122"/>
                <a:ea typeface="宋体" panose="02010600030101010101" pitchFamily="2" charset="-122"/>
              </a:rPr>
              <a:t>75%</a:t>
            </a:r>
            <a:r>
              <a:rPr lang="zh-CN" altLang="en-US" sz="2400" b="1" kern="1200" dirty="0">
                <a:solidFill>
                  <a:srgbClr val="FF0000"/>
                </a:solidFill>
                <a:latin typeface="宋体" panose="02010600030101010101" pitchFamily="2" charset="-122"/>
                <a:ea typeface="宋体" panose="02010600030101010101" pitchFamily="2" charset="-122"/>
              </a:rPr>
              <a:t>和</a:t>
            </a:r>
            <a:r>
              <a:rPr lang="en-US" altLang="zh-CN" sz="2400" b="1" kern="1200" dirty="0">
                <a:solidFill>
                  <a:srgbClr val="FF0000"/>
                </a:solidFill>
                <a:latin typeface="宋体" panose="02010600030101010101" pitchFamily="2" charset="-122"/>
                <a:ea typeface="宋体" panose="02010600030101010101" pitchFamily="2" charset="-122"/>
              </a:rPr>
              <a:t>90%</a:t>
            </a:r>
            <a:r>
              <a:rPr lang="zh-CN" altLang="en-US" sz="2400" b="1" kern="1200" dirty="0">
                <a:solidFill>
                  <a:schemeClr val="tx1">
                    <a:lumMod val="75000"/>
                  </a:schemeClr>
                </a:solidFill>
                <a:latin typeface="宋体" panose="02010600030101010101" pitchFamily="2" charset="-122"/>
                <a:ea typeface="宋体" panose="02010600030101010101" pitchFamily="2" charset="-122"/>
              </a:rPr>
              <a:t>两条明线。结果，租赁成为表外融资业务的典范。</a:t>
            </a:r>
            <a:endParaRPr lang="en-US" altLang="zh-CN" sz="2400" b="1" kern="1200" dirty="0">
              <a:solidFill>
                <a:schemeClr val="tx1">
                  <a:lumMod val="75000"/>
                </a:schemeClr>
              </a:solidFill>
              <a:latin typeface="宋体" panose="02010600030101010101" pitchFamily="2" charset="-122"/>
              <a:ea typeface="宋体" panose="02010600030101010101" pitchFamily="2" charset="-122"/>
            </a:endParaRPr>
          </a:p>
          <a:p>
            <a:pPr marL="571500" lvl="1" indent="-171450" eaLnBrk="1" fontAlgn="auto" hangingPunct="1">
              <a:spcBef>
                <a:spcPts val="450"/>
              </a:spcBef>
              <a:spcAft>
                <a:spcPts val="450"/>
              </a:spcAft>
              <a:buClrTx/>
              <a:buFont typeface="Arial" panose="020B0604020202020204" pitchFamily="34" charset="0"/>
              <a:buChar char="•"/>
            </a:pPr>
            <a:r>
              <a:rPr lang="en-US" altLang="zh-CN" sz="2400" b="1" kern="1200" dirty="0">
                <a:solidFill>
                  <a:schemeClr val="tx1">
                    <a:lumMod val="75000"/>
                  </a:schemeClr>
                </a:solidFill>
                <a:latin typeface="宋体" panose="02010600030101010101" pitchFamily="2" charset="-122"/>
                <a:ea typeface="宋体" panose="02010600030101010101" pitchFamily="2" charset="-122"/>
              </a:rPr>
              <a:t>1994</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年</a:t>
            </a:r>
            <a:r>
              <a:rPr lang="zh-CN" altLang="en-US" sz="2400" b="1" kern="1200" dirty="0">
                <a:solidFill>
                  <a:srgbClr val="FF0000"/>
                </a:solidFill>
                <a:latin typeface="宋体" panose="02010600030101010101" pitchFamily="2" charset="-122"/>
                <a:ea typeface="宋体" panose="02010600030101010101" pitchFamily="2" charset="-122"/>
              </a:rPr>
              <a:t>颁布的第</a:t>
            </a:r>
            <a:r>
              <a:rPr lang="en-US" altLang="zh-CN" sz="2400" b="1" kern="1200" dirty="0">
                <a:solidFill>
                  <a:srgbClr val="FF0000"/>
                </a:solidFill>
                <a:latin typeface="宋体" panose="02010600030101010101" pitchFamily="2" charset="-122"/>
                <a:ea typeface="宋体" panose="02010600030101010101" pitchFamily="2" charset="-122"/>
              </a:rPr>
              <a:t>17</a:t>
            </a:r>
            <a:r>
              <a:rPr lang="zh-CN" altLang="en-US" sz="2400" b="1" kern="1200" dirty="0">
                <a:solidFill>
                  <a:srgbClr val="FF0000"/>
                </a:solidFill>
                <a:latin typeface="宋体" panose="02010600030101010101" pitchFamily="2" charset="-122"/>
                <a:ea typeface="宋体" panose="02010600030101010101" pitchFamily="2" charset="-122"/>
              </a:rPr>
              <a:t>号</a:t>
            </a:r>
            <a:r>
              <a:rPr lang="en-US" altLang="zh-CN" sz="2400" b="1" kern="1200" dirty="0">
                <a:solidFill>
                  <a:srgbClr val="FF0000"/>
                </a:solidFill>
                <a:latin typeface="宋体" panose="02010600030101010101" pitchFamily="2" charset="-122"/>
                <a:ea typeface="宋体" panose="02010600030101010101" pitchFamily="2" charset="-122"/>
              </a:rPr>
              <a:t>《</a:t>
            </a:r>
            <a:r>
              <a:rPr lang="zh-CN" altLang="en-US" sz="2400" b="1" kern="1200" dirty="0">
                <a:solidFill>
                  <a:srgbClr val="FF0000"/>
                </a:solidFill>
                <a:latin typeface="宋体" panose="02010600030101010101" pitchFamily="2" charset="-122"/>
                <a:ea typeface="宋体" panose="02010600030101010101" pitchFamily="2" charset="-122"/>
              </a:rPr>
              <a:t>国际会计准则</a:t>
            </a:r>
            <a:r>
              <a:rPr lang="en-US" altLang="zh-CN" sz="2400" b="1" kern="1200" dirty="0">
                <a:solidFill>
                  <a:srgbClr val="FF0000"/>
                </a:solidFill>
                <a:latin typeface="宋体" panose="02010600030101010101" pitchFamily="2" charset="-122"/>
                <a:ea typeface="宋体" panose="02010600030101010101" pitchFamily="2" charset="-122"/>
              </a:rPr>
              <a:t>》</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对租赁业务作出了与美国准则相似但原则导向（没</a:t>
            </a:r>
            <a:r>
              <a:rPr lang="en-US" altLang="zh-CN" sz="2400" b="1" kern="1200" dirty="0">
                <a:solidFill>
                  <a:schemeClr val="tx1">
                    <a:lumMod val="75000"/>
                  </a:schemeClr>
                </a:solidFill>
                <a:latin typeface="宋体" panose="02010600030101010101" pitchFamily="2" charset="-122"/>
                <a:ea typeface="宋体" panose="02010600030101010101" pitchFamily="2" charset="-122"/>
              </a:rPr>
              <a:t>75%</a:t>
            </a:r>
            <a:r>
              <a:rPr lang="zh-CN" altLang="en-US" sz="2400" b="1" kern="1200" dirty="0">
                <a:solidFill>
                  <a:schemeClr val="tx1">
                    <a:lumMod val="75000"/>
                  </a:schemeClr>
                </a:solidFill>
                <a:latin typeface="宋体" panose="02010600030101010101" pitchFamily="2" charset="-122"/>
                <a:ea typeface="宋体" panose="02010600030101010101" pitchFamily="2" charset="-122"/>
              </a:rPr>
              <a:t>和</a:t>
            </a:r>
            <a:r>
              <a:rPr lang="en-US" altLang="zh-CN" sz="2400" b="1" kern="1200" dirty="0">
                <a:solidFill>
                  <a:schemeClr val="tx1">
                    <a:lumMod val="75000"/>
                  </a:schemeClr>
                </a:solidFill>
                <a:latin typeface="宋体" panose="02010600030101010101" pitchFamily="2" charset="-122"/>
                <a:ea typeface="宋体" panose="02010600030101010101" pitchFamily="2" charset="-122"/>
              </a:rPr>
              <a:t>90%</a:t>
            </a:r>
            <a:r>
              <a:rPr lang="zh-CN" altLang="en-US" sz="2400" b="1" kern="1200" dirty="0">
                <a:solidFill>
                  <a:schemeClr val="tx1">
                    <a:lumMod val="75000"/>
                  </a:schemeClr>
                </a:solidFill>
                <a:latin typeface="宋体" panose="02010600030101010101" pitchFamily="2" charset="-122"/>
                <a:ea typeface="宋体" panose="02010600030101010101" pitchFamily="2" charset="-122"/>
              </a:rPr>
              <a:t>两条明线）的会计处理规定。此准则虽几经修订，但仍没摆脱和美国准则相同的结局：绝大多数租赁没纳入承租方资产负债表。</a:t>
            </a:r>
          </a:p>
        </p:txBody>
      </p:sp>
      <p:sp>
        <p:nvSpPr>
          <p:cNvPr id="4" name="灯片编号占位符 3"/>
          <p:cNvSpPr>
            <a:spLocks noGrp="1"/>
          </p:cNvSpPr>
          <p:nvPr>
            <p:ph type="sldNum" sz="quarter" idx="10"/>
          </p:nvPr>
        </p:nvSpPr>
        <p:spPr/>
        <p:txBody>
          <a:bodyPr/>
          <a:lstStyle/>
          <a:p>
            <a:pPr>
              <a:defRPr/>
            </a:pPr>
            <a:fld id="{A9F3CC40-F3BF-47DF-BD8A-94EC90B60F9E}" type="slidenum">
              <a:rPr lang="zh-CN" altLang="en-US" smtClean="0">
                <a:solidFill>
                  <a:srgbClr val="FFFFFF"/>
                </a:solidFill>
              </a:rPr>
              <a:t>4</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5632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5AFBFCA8-7E33-4936-A6D0-BE7DA31C090E}" type="slidenum">
              <a:rPr lang="zh-CN" altLang="en-US" sz="1100" smtClean="0">
                <a:solidFill>
                  <a:srgbClr val="636363"/>
                </a:solidFill>
              </a:rPr>
              <a:t>40</a:t>
            </a:fld>
            <a:endParaRPr lang="zh-CN" altLang="en-US" sz="1100">
              <a:solidFill>
                <a:srgbClr val="636363"/>
              </a:solidFill>
            </a:endParaRPr>
          </a:p>
        </p:txBody>
      </p:sp>
      <p:sp>
        <p:nvSpPr>
          <p:cNvPr id="4" name="文本框 3"/>
          <p:cNvSpPr txBox="1">
            <a:spLocks noChangeArrowheads="1"/>
          </p:cNvSpPr>
          <p:nvPr/>
        </p:nvSpPr>
        <p:spPr bwMode="auto">
          <a:xfrm>
            <a:off x="323533" y="3860483"/>
            <a:ext cx="8424862" cy="1476375"/>
          </a:xfrm>
          <a:prstGeom prst="rect">
            <a:avLst/>
          </a:prstGeom>
          <a:noFill/>
          <a:ln w="9525">
            <a:solidFill>
              <a:srgbClr val="C0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en-US" altLang="zh-CN" sz="1800" b="1">
                <a:latin typeface="仿宋" panose="02010609060101010101" charset="-122"/>
                <a:ea typeface="仿宋" panose="02010609060101010101" charset="-122"/>
              </a:rPr>
              <a:t>2020.12.31</a:t>
            </a:r>
            <a:r>
              <a:rPr lang="zh-CN" altLang="en-US" sz="1800" b="1">
                <a:latin typeface="仿宋" panose="02010609060101010101" charset="-122"/>
                <a:ea typeface="仿宋" panose="02010609060101010101" charset="-122"/>
              </a:rPr>
              <a:t>会计分录：</a:t>
            </a:r>
            <a:endParaRPr lang="en-US" altLang="zh-CN" sz="1800" b="1">
              <a:latin typeface="仿宋" panose="02010609060101010101" charset="-122"/>
              <a:ea typeface="仿宋" panose="02010609060101010101" charset="-122"/>
            </a:endParaRP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借：应收融资租赁款</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未实现融资收益 </a:t>
            </a:r>
            <a:r>
              <a:rPr lang="en-US" altLang="zh-CN" sz="1800" b="1">
                <a:latin typeface="仿宋" panose="02010609060101010101" charset="-122"/>
                <a:ea typeface="仿宋" panose="02010609060101010101" charset="-122"/>
              </a:rPr>
              <a:t>147 420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贷：租赁收入                                            </a:t>
            </a:r>
            <a:r>
              <a:rPr lang="en-US" altLang="zh-CN" sz="1800" b="1">
                <a:latin typeface="仿宋" panose="02010609060101010101" charset="-122"/>
                <a:ea typeface="仿宋" panose="02010609060101010101" charset="-122"/>
              </a:rPr>
              <a:t>147 420</a:t>
            </a:r>
          </a:p>
          <a:p>
            <a:pPr>
              <a:spcBef>
                <a:spcPct val="0"/>
              </a:spcBef>
              <a:buClrTx/>
              <a:buSzTx/>
              <a:buFontTx/>
              <a:buNone/>
            </a:pPr>
            <a:r>
              <a:rPr lang="zh-CN" altLang="en-US" sz="1800" b="1">
                <a:latin typeface="仿宋" panose="02010609060101010101" charset="-122"/>
                <a:ea typeface="仿宋" panose="02010609060101010101" charset="-122"/>
              </a:rPr>
              <a:t>    借：银行存款    </a:t>
            </a:r>
            <a:r>
              <a:rPr lang="en-US" altLang="zh-CN" sz="1800" b="1">
                <a:latin typeface="仿宋" panose="02010609060101010101" charset="-122"/>
                <a:ea typeface="仿宋" panose="02010609060101010101" charset="-122"/>
              </a:rPr>
              <a:t>1 000 000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贷：应收融资租赁款</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应收租赁款  </a:t>
            </a:r>
            <a:r>
              <a:rPr lang="en-US" altLang="zh-CN" sz="1800" b="1">
                <a:latin typeface="仿宋" panose="02010609060101010101" charset="-122"/>
                <a:ea typeface="仿宋" panose="02010609060101010101" charset="-122"/>
              </a:rPr>
              <a:t>1 000 000  </a:t>
            </a:r>
            <a:endParaRPr lang="zh-CN" altLang="en-US" sz="1800" b="1">
              <a:latin typeface="仿宋" panose="02010609060101010101" charset="-122"/>
              <a:ea typeface="仿宋" panose="02010609060101010101" charset="-122"/>
            </a:endParaRPr>
          </a:p>
        </p:txBody>
      </p:sp>
      <p:graphicFrame>
        <p:nvGraphicFramePr>
          <p:cNvPr id="5" name="表格 4"/>
          <p:cNvGraphicFramePr>
            <a:graphicFrameLocks noGrp="1"/>
          </p:cNvGraphicFramePr>
          <p:nvPr/>
        </p:nvGraphicFramePr>
        <p:xfrm>
          <a:off x="250825" y="260350"/>
          <a:ext cx="8713788" cy="3421811"/>
        </p:xfrm>
        <a:graphic>
          <a:graphicData uri="http://schemas.openxmlformats.org/drawingml/2006/table">
            <a:tbl>
              <a:tblPr>
                <a:tableStyleId>{5C22544A-7EE6-4342-B048-85BDC9FD1C3A}</a:tableStyleId>
              </a:tblPr>
              <a:tblGrid>
                <a:gridCol w="958687">
                  <a:extLst>
                    <a:ext uri="{9D8B030D-6E8A-4147-A177-3AD203B41FA5}">
                      <a16:colId xmlns:a16="http://schemas.microsoft.com/office/drawing/2014/main" val="20000"/>
                    </a:ext>
                  </a:extLst>
                </a:gridCol>
                <a:gridCol w="1283957">
                  <a:extLst>
                    <a:ext uri="{9D8B030D-6E8A-4147-A177-3AD203B41FA5}">
                      <a16:colId xmlns:a16="http://schemas.microsoft.com/office/drawing/2014/main" val="20001"/>
                    </a:ext>
                  </a:extLst>
                </a:gridCol>
                <a:gridCol w="2139929">
                  <a:extLst>
                    <a:ext uri="{9D8B030D-6E8A-4147-A177-3AD203B41FA5}">
                      <a16:colId xmlns:a16="http://schemas.microsoft.com/office/drawing/2014/main" val="20002"/>
                    </a:ext>
                  </a:extLst>
                </a:gridCol>
                <a:gridCol w="1694824">
                  <a:extLst>
                    <a:ext uri="{9D8B030D-6E8A-4147-A177-3AD203B41FA5}">
                      <a16:colId xmlns:a16="http://schemas.microsoft.com/office/drawing/2014/main" val="20003"/>
                    </a:ext>
                  </a:extLst>
                </a:gridCol>
                <a:gridCol w="2636391">
                  <a:extLst>
                    <a:ext uri="{9D8B030D-6E8A-4147-A177-3AD203B41FA5}">
                      <a16:colId xmlns:a16="http://schemas.microsoft.com/office/drawing/2014/main" val="20004"/>
                    </a:ext>
                  </a:extLst>
                </a:gridCol>
              </a:tblGrid>
              <a:tr h="252617">
                <a:tc>
                  <a:txBody>
                    <a:bodyPr/>
                    <a:lstStyle/>
                    <a:p>
                      <a:pPr algn="l" fontAlgn="ctr"/>
                      <a:r>
                        <a:rPr lang="zh-CN" altLang="en-US" sz="1400" b="1" u="none" strike="noStrike">
                          <a:effectLst/>
                        </a:rPr>
                        <a:t>日期</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zh-CN" altLang="en-US" sz="1400" b="1" u="none" strike="noStrike" dirty="0">
                          <a:effectLst/>
                        </a:rPr>
                        <a:t>收到租赁款项</a:t>
                      </a:r>
                      <a:endParaRPr lang="zh-CN" altLang="en-US"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zh-CN" altLang="en-US" sz="1400" b="1" u="none" strike="noStrike">
                          <a:effectLst/>
                        </a:rPr>
                        <a:t>确认的融资收入</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zh-CN" altLang="en-US" sz="1400" b="1" u="none" strike="noStrike" dirty="0">
                          <a:effectLst/>
                        </a:rPr>
                        <a:t>应收租赁款减少额</a:t>
                      </a:r>
                      <a:endParaRPr lang="zh-CN" altLang="en-US"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zh-CN" altLang="en-US" sz="1400" b="1" u="none" strike="noStrike">
                          <a:effectLst/>
                        </a:rPr>
                        <a:t>应收租赁款净额</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0"/>
                  </a:ext>
                </a:extLst>
              </a:tr>
              <a:tr h="252617">
                <a:tc>
                  <a:txBody>
                    <a:bodyPr/>
                    <a:lstStyle/>
                    <a:p>
                      <a:pPr algn="l" fontAlgn="ctr"/>
                      <a:r>
                        <a:rPr lang="zh-CN" altLang="en-US" sz="1400" b="1" u="none" strike="noStrike">
                          <a:effectLst/>
                        </a:rPr>
                        <a:t>　</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zh-CN" altLang="en-US" sz="1400" b="1" u="none" strike="noStrike">
                          <a:effectLst/>
                        </a:rPr>
                        <a:t>（</a:t>
                      </a:r>
                      <a:r>
                        <a:rPr lang="en-US" altLang="zh-CN" sz="1400" b="1" u="none" strike="noStrike">
                          <a:effectLst/>
                        </a:rPr>
                        <a:t>2</a:t>
                      </a:r>
                      <a:r>
                        <a:rPr lang="zh-CN" altLang="en-US" sz="1400" b="1" u="none" strike="noStrike">
                          <a:effectLst/>
                        </a:rPr>
                        <a:t>）</a:t>
                      </a:r>
                      <a:r>
                        <a:rPr lang="en-US" altLang="zh-CN" sz="1400" b="1" u="none" strike="noStrike">
                          <a:effectLst/>
                        </a:rPr>
                        <a:t>=</a:t>
                      </a:r>
                      <a:r>
                        <a:rPr lang="zh-CN" altLang="en-US" sz="1400" b="1" u="none" strike="noStrike">
                          <a:effectLst/>
                        </a:rPr>
                        <a:t>期初（</a:t>
                      </a:r>
                      <a:r>
                        <a:rPr lang="en-US" altLang="zh-CN" sz="1400" b="1" u="none" strike="noStrike">
                          <a:effectLst/>
                        </a:rPr>
                        <a:t>4</a:t>
                      </a:r>
                      <a:r>
                        <a:rPr lang="zh-CN" altLang="en-US" sz="1400" b="1" u="none" strike="noStrike">
                          <a:effectLst/>
                        </a:rPr>
                        <a:t>）*</a:t>
                      </a:r>
                      <a:r>
                        <a:rPr lang="en-US" altLang="zh-CN" sz="1400" b="1" u="none" strike="noStrike">
                          <a:effectLst/>
                        </a:rPr>
                        <a:t>5.46%</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zh-CN" altLang="en-US" sz="1400" b="1" u="none" strike="noStrike" dirty="0">
                          <a:effectLst/>
                        </a:rPr>
                        <a:t>（</a:t>
                      </a:r>
                      <a:r>
                        <a:rPr lang="en-US" altLang="zh-CN" sz="1400" b="1" u="none" strike="noStrike" dirty="0">
                          <a:effectLst/>
                        </a:rPr>
                        <a:t>3</a:t>
                      </a:r>
                      <a:r>
                        <a:rPr lang="zh-CN" altLang="en-US" sz="1400" b="1" u="none" strike="noStrike" dirty="0">
                          <a:effectLst/>
                        </a:rPr>
                        <a:t>）</a:t>
                      </a:r>
                      <a:r>
                        <a:rPr lang="en-US" altLang="zh-CN" sz="1400" b="1" u="none" strike="noStrike" dirty="0">
                          <a:effectLst/>
                        </a:rPr>
                        <a:t>=</a:t>
                      </a:r>
                      <a:r>
                        <a:rPr lang="zh-CN" altLang="en-US" sz="1400" b="1" u="none" strike="noStrike" dirty="0">
                          <a:effectLst/>
                        </a:rPr>
                        <a:t>（</a:t>
                      </a:r>
                      <a:r>
                        <a:rPr lang="en-US" altLang="zh-CN" sz="1400" b="1" u="none" strike="noStrike" dirty="0">
                          <a:effectLst/>
                        </a:rPr>
                        <a:t>1</a:t>
                      </a:r>
                      <a:r>
                        <a:rPr lang="zh-CN" altLang="en-US" sz="1400" b="1" u="none" strike="noStrike" dirty="0">
                          <a:effectLst/>
                        </a:rPr>
                        <a:t>）</a:t>
                      </a:r>
                      <a:r>
                        <a:rPr lang="en-US" altLang="zh-CN" sz="1400" b="1" u="none" strike="noStrike" dirty="0">
                          <a:effectLst/>
                        </a:rPr>
                        <a:t>-</a:t>
                      </a:r>
                      <a:r>
                        <a:rPr lang="zh-CN" altLang="en-US" sz="1400" b="1" u="none" strike="noStrike" dirty="0">
                          <a:effectLst/>
                        </a:rPr>
                        <a:t>（</a:t>
                      </a:r>
                      <a:r>
                        <a:rPr lang="en-US" altLang="zh-CN" sz="1400" b="1" u="none" strike="noStrike" dirty="0">
                          <a:effectLst/>
                        </a:rPr>
                        <a:t>2</a:t>
                      </a:r>
                      <a:r>
                        <a:rPr lang="zh-CN" altLang="en-US" sz="1400" b="1" u="none" strike="noStrike" dirty="0">
                          <a:effectLst/>
                        </a:rPr>
                        <a:t>）</a:t>
                      </a:r>
                      <a:endParaRPr lang="zh-CN" altLang="en-US"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zh-CN" altLang="en-US" sz="1400" b="1" u="none" strike="noStrike">
                          <a:effectLst/>
                        </a:rPr>
                        <a:t>期末（</a:t>
                      </a:r>
                      <a:r>
                        <a:rPr lang="en-US" altLang="zh-CN" sz="1400" b="1" u="none" strike="noStrike">
                          <a:effectLst/>
                        </a:rPr>
                        <a:t>4</a:t>
                      </a:r>
                      <a:r>
                        <a:rPr lang="zh-CN" altLang="en-US" sz="1400" b="1" u="none" strike="noStrike">
                          <a:effectLst/>
                        </a:rPr>
                        <a:t>）</a:t>
                      </a:r>
                      <a:r>
                        <a:rPr lang="en-US" altLang="zh-CN" sz="1400" b="1" u="none" strike="noStrike">
                          <a:effectLst/>
                        </a:rPr>
                        <a:t>=</a:t>
                      </a:r>
                      <a:r>
                        <a:rPr lang="zh-CN" altLang="en-US" sz="1400" b="1" u="none" strike="noStrike">
                          <a:effectLst/>
                        </a:rPr>
                        <a:t>期初（</a:t>
                      </a:r>
                      <a:r>
                        <a:rPr lang="en-US" altLang="zh-CN" sz="1400" b="1" u="none" strike="noStrike">
                          <a:effectLst/>
                        </a:rPr>
                        <a:t>4</a:t>
                      </a:r>
                      <a:r>
                        <a:rPr lang="zh-CN" altLang="en-US" sz="1400" b="1" u="none" strike="noStrike">
                          <a:effectLst/>
                        </a:rPr>
                        <a:t>）</a:t>
                      </a:r>
                      <a:r>
                        <a:rPr lang="en-US" altLang="zh-CN" sz="1400" b="1" u="none" strike="noStrike">
                          <a:effectLst/>
                        </a:rPr>
                        <a:t>-</a:t>
                      </a:r>
                      <a:r>
                        <a:rPr lang="zh-CN" altLang="en-US" sz="1400" b="1" u="none" strike="noStrike">
                          <a:effectLst/>
                        </a:rPr>
                        <a:t>（</a:t>
                      </a:r>
                      <a:r>
                        <a:rPr lang="en-US" altLang="zh-CN" sz="1400" b="1" u="none" strike="noStrike">
                          <a:effectLst/>
                        </a:rPr>
                        <a:t>3</a:t>
                      </a:r>
                      <a:r>
                        <a:rPr lang="zh-CN" altLang="en-US" sz="1400" b="1" u="none" strike="noStrike">
                          <a:effectLst/>
                        </a:rPr>
                        <a:t>）</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1"/>
                  </a:ext>
                </a:extLst>
              </a:tr>
              <a:tr h="252617">
                <a:tc>
                  <a:txBody>
                    <a:bodyPr/>
                    <a:lstStyle/>
                    <a:p>
                      <a:pPr algn="l" fontAlgn="ctr"/>
                      <a:r>
                        <a:rPr lang="en-US" altLang="zh-CN" sz="1400" b="1" u="none" strike="noStrike" dirty="0">
                          <a:effectLst/>
                        </a:rPr>
                        <a:t>2020.1.1</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endParaRPr lang="zh-CN" altLang="en-US"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endParaRPr lang="zh-CN" altLang="en-US"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a:effectLst/>
                        </a:rPr>
                        <a:t>2,700,000 </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2"/>
                  </a:ext>
                </a:extLst>
              </a:tr>
              <a:tr h="494251">
                <a:tc>
                  <a:txBody>
                    <a:bodyPr/>
                    <a:lstStyle/>
                    <a:p>
                      <a:pPr algn="l" fontAlgn="ctr"/>
                      <a:r>
                        <a:rPr lang="en-US" altLang="zh-CN" sz="1400" b="1" u="none" strike="noStrike">
                          <a:effectLst/>
                        </a:rPr>
                        <a:t>2020.12.31</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1,000,000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dirty="0">
                          <a:effectLst/>
                        </a:rPr>
                        <a:t>147,420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852,580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a:effectLst/>
                        </a:rPr>
                        <a:t>1,847,420 </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3"/>
                  </a:ext>
                </a:extLst>
              </a:tr>
              <a:tr h="494251">
                <a:tc>
                  <a:txBody>
                    <a:bodyPr/>
                    <a:lstStyle/>
                    <a:p>
                      <a:pPr algn="l" fontAlgn="ctr"/>
                      <a:r>
                        <a:rPr lang="en-US" altLang="zh-CN" sz="1400" b="1" u="none" strike="noStrike">
                          <a:effectLst/>
                        </a:rPr>
                        <a:t>2021.12.31</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1,000,000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a:effectLst/>
                        </a:rPr>
                        <a:t>100,869 </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899,131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dirty="0">
                          <a:effectLst/>
                        </a:rPr>
                        <a:t>948,289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4"/>
                  </a:ext>
                </a:extLst>
              </a:tr>
              <a:tr h="494251">
                <a:tc>
                  <a:txBody>
                    <a:bodyPr/>
                    <a:lstStyle/>
                    <a:p>
                      <a:pPr algn="l" fontAlgn="ctr"/>
                      <a:r>
                        <a:rPr lang="en-US" altLang="zh-CN" sz="1400" b="1" u="none" strike="noStrike">
                          <a:effectLst/>
                        </a:rPr>
                        <a:t>2022.12.31</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1,000,000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dirty="0">
                          <a:solidFill>
                            <a:srgbClr val="C00000"/>
                          </a:solidFill>
                          <a:effectLst/>
                        </a:rPr>
                        <a:t>51,811 </a:t>
                      </a:r>
                      <a:endParaRPr lang="en-US" altLang="zh-CN" sz="1400" b="1" i="0" u="none" strike="noStrike" dirty="0">
                        <a:solidFill>
                          <a:srgbClr val="C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solidFill>
                            <a:srgbClr val="C00000"/>
                          </a:solidFill>
                          <a:effectLst/>
                        </a:rPr>
                        <a:t>948,189 </a:t>
                      </a:r>
                      <a:endParaRPr lang="en-US" altLang="zh-CN" sz="1400" b="1" i="0" u="none" strike="noStrike" dirty="0">
                        <a:solidFill>
                          <a:srgbClr val="C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a:effectLst/>
                        </a:rPr>
                        <a:t>100 </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5"/>
                  </a:ext>
                </a:extLst>
              </a:tr>
              <a:tr h="494251">
                <a:tc>
                  <a:txBody>
                    <a:bodyPr/>
                    <a:lstStyle/>
                    <a:p>
                      <a:pPr algn="l" fontAlgn="ctr"/>
                      <a:r>
                        <a:rPr lang="en-US" altLang="zh-CN" sz="1400" b="1" u="none" strike="noStrike">
                          <a:effectLst/>
                        </a:rPr>
                        <a:t>2022.12.31</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100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6"/>
                  </a:ext>
                </a:extLst>
              </a:tr>
              <a:tr h="252617">
                <a:tc>
                  <a:txBody>
                    <a:bodyPr/>
                    <a:lstStyle/>
                    <a:p>
                      <a:pPr algn="l" fontAlgn="ctr"/>
                      <a:r>
                        <a:rPr lang="zh-CN" altLang="en-US" sz="1400" b="1" u="none" strike="noStrike">
                          <a:effectLst/>
                        </a:rPr>
                        <a:t>合计</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3,000,100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en-US" altLang="zh-CN" sz="1400" b="1" u="none" strike="noStrike">
                          <a:effectLst/>
                        </a:rPr>
                        <a:t>300,100 </a:t>
                      </a:r>
                      <a:endParaRPr lang="en-US" altLang="zh-CN"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tc>
                  <a:txBody>
                    <a:bodyPr/>
                    <a:lstStyle/>
                    <a:p>
                      <a:pPr algn="ctr" fontAlgn="ctr"/>
                      <a:r>
                        <a:rPr lang="en-US" altLang="zh-CN" sz="1400" b="1" u="none" strike="noStrike" dirty="0">
                          <a:effectLst/>
                        </a:rPr>
                        <a:t>2,700,000 </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solidFill>
                      <a:schemeClr val="bg1">
                        <a:lumMod val="95000"/>
                      </a:schemeClr>
                    </a:solidFill>
                  </a:tcPr>
                </a:tc>
                <a:tc>
                  <a:txBody>
                    <a:bodyPr/>
                    <a:lstStyle/>
                    <a:p>
                      <a:pPr algn="ctr" fontAlgn="ctr"/>
                      <a:r>
                        <a:rPr lang="zh-CN" altLang="en-US" sz="1400" b="1" u="none" strike="noStrike">
                          <a:effectLst/>
                        </a:rPr>
                        <a:t>　</a:t>
                      </a:r>
                      <a:endParaRPr lang="zh-CN" altLang="en-US" sz="1400" b="1" i="0" u="none" strike="noStrike">
                        <a:solidFill>
                          <a:srgbClr val="000000"/>
                        </a:solidFill>
                        <a:effectLst/>
                        <a:latin typeface="等线" panose="02010600030101010101" pitchFamily="2" charset="-122"/>
                        <a:ea typeface="等线" panose="02010600030101010101" pitchFamily="2" charset="-122"/>
                      </a:endParaRPr>
                    </a:p>
                  </a:txBody>
                  <a:tcPr marL="7621" marR="7621" marT="7619" marB="0" anchor="ctr"/>
                </a:tc>
                <a:extLst>
                  <a:ext uri="{0D108BD9-81ED-4DB2-BD59-A6C34878D82A}">
                    <a16:rowId xmlns:a16="http://schemas.microsoft.com/office/drawing/2014/main" val="10007"/>
                  </a:ext>
                </a:extLst>
              </a:tr>
              <a:tr h="252617">
                <a:tc gridSpan="5">
                  <a:txBody>
                    <a:bodyPr/>
                    <a:lstStyle/>
                    <a:p>
                      <a:pPr algn="l" fontAlgn="ctr"/>
                      <a:r>
                        <a:rPr lang="zh-CN" altLang="en-US" sz="1400" b="1" u="none" strike="noStrike" dirty="0">
                          <a:effectLst/>
                        </a:rPr>
                        <a:t>注：</a:t>
                      </a:r>
                      <a:r>
                        <a:rPr lang="en-US" altLang="zh-CN" sz="1400" b="1" u="none" strike="noStrike" dirty="0">
                          <a:effectLst/>
                        </a:rPr>
                        <a:t>948189=948289-100</a:t>
                      </a:r>
                      <a:r>
                        <a:rPr lang="zh-CN" altLang="en-US" sz="1400" b="1" u="none" strike="noStrike" dirty="0">
                          <a:effectLst/>
                        </a:rPr>
                        <a:t>；</a:t>
                      </a:r>
                      <a:r>
                        <a:rPr lang="en-US" altLang="zh-CN" sz="1400" b="1" u="none" strike="noStrike" dirty="0">
                          <a:effectLst/>
                        </a:rPr>
                        <a:t>51811=1000000-948189</a:t>
                      </a:r>
                      <a:endParaRPr lang="en-US" altLang="zh-CN" sz="1400" b="1" i="0" u="none" strike="noStrike" dirty="0">
                        <a:solidFill>
                          <a:srgbClr val="000000"/>
                        </a:solidFill>
                        <a:effectLst/>
                        <a:latin typeface="等线" panose="02010600030101010101" pitchFamily="2" charset="-122"/>
                        <a:ea typeface="等线" panose="02010600030101010101" pitchFamily="2" charset="-122"/>
                      </a:endParaRPr>
                    </a:p>
                  </a:txBody>
                  <a:tcPr marL="7621" marR="7621" marT="7619" marB="0" anchor="ct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8"/>
                  </a:ext>
                </a:extLst>
              </a:tr>
            </a:tbl>
          </a:graphicData>
        </a:graphic>
      </p:graphicFrame>
      <p:sp>
        <p:nvSpPr>
          <p:cNvPr id="56383" name="文本框 5"/>
          <p:cNvSpPr txBox="1">
            <a:spLocks noChangeArrowheads="1"/>
          </p:cNvSpPr>
          <p:nvPr/>
        </p:nvSpPr>
        <p:spPr bwMode="auto">
          <a:xfrm>
            <a:off x="323533" y="5373370"/>
            <a:ext cx="85677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
                <a:srgbClr val="FF0000"/>
              </a:buClr>
              <a:buSzTx/>
              <a:buFont typeface="Wingdings" panose="05000000000000000000" pitchFamily="2" charset="2"/>
              <a:buChar char="Ø"/>
            </a:pPr>
            <a:r>
              <a:rPr lang="zh-CN" altLang="en-US" sz="1800" b="1">
                <a:latin typeface="黑体" panose="02010609060101010101" pitchFamily="49" charset="-122"/>
              </a:rPr>
              <a:t>销售型租赁中，为吸引客户，生产商或经销商出租人有时</a:t>
            </a:r>
            <a:r>
              <a:rPr lang="zh-CN" altLang="en-US" sz="1800" b="1">
                <a:solidFill>
                  <a:srgbClr val="C00000"/>
                </a:solidFill>
                <a:latin typeface="黑体" panose="02010609060101010101" pitchFamily="49" charset="-122"/>
              </a:rPr>
              <a:t>以较低利率报价</a:t>
            </a:r>
            <a:r>
              <a:rPr lang="zh-CN" altLang="en-US" sz="1800" b="1">
                <a:latin typeface="黑体" panose="02010609060101010101" pitchFamily="49" charset="-122"/>
              </a:rPr>
              <a:t>。使用该利率会导致出租人在租赁期开始日确认收入偏高。在这种情况下，生产商或经销商出租人应当将销售利得限制为采用市场利率所能取得的销售利得。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内容占位符 2"/>
          <p:cNvSpPr>
            <a:spLocks noGrp="1"/>
          </p:cNvSpPr>
          <p:nvPr>
            <p:ph idx="1"/>
          </p:nvPr>
        </p:nvSpPr>
        <p:spPr>
          <a:xfrm>
            <a:off x="395288" y="908050"/>
            <a:ext cx="8424862" cy="5616575"/>
          </a:xfrm>
        </p:spPr>
        <p:txBody>
          <a:bodyPr/>
          <a:lstStyle/>
          <a:p>
            <a:pPr eaLnBrk="1" hangingPunct="1"/>
            <a:r>
              <a:rPr lang="zh-CN" altLang="en-US" sz="2800" b="1" dirty="0">
                <a:solidFill>
                  <a:srgbClr val="0000FF"/>
                </a:solidFill>
                <a:latin typeface="隶书" panose="02010509060101010101" pitchFamily="49" charset="-122"/>
                <a:ea typeface="隶书" panose="02010509060101010101" pitchFamily="49" charset="-122"/>
              </a:rPr>
              <a:t>售后租回交易</a:t>
            </a:r>
            <a:endParaRPr lang="en-US" altLang="zh-CN" sz="2800" b="1" dirty="0">
              <a:solidFill>
                <a:srgbClr val="0000FF"/>
              </a:solidFill>
              <a:latin typeface="隶书" panose="02010509060101010101" pitchFamily="49" charset="-122"/>
              <a:ea typeface="隶书" panose="02010509060101010101" pitchFamily="49" charset="-122"/>
            </a:endParaRPr>
          </a:p>
          <a:p>
            <a:pPr lvl="1" eaLnBrk="1" hangingPunct="1"/>
            <a:r>
              <a:rPr lang="zh-CN" altLang="en-US" sz="2400" b="1" dirty="0">
                <a:latin typeface="华文楷体" panose="02010600040101010101" pitchFamily="2" charset="-122"/>
                <a:ea typeface="华文楷体" panose="02010600040101010101" pitchFamily="2" charset="-122"/>
              </a:rPr>
              <a:t>若企业（卖方兼承租方）将资产转让给其他企业（买方兼出租方），并从后者租回该项资产，则双方均应按照售后租回交易的规定进行会计处理。</a:t>
            </a:r>
            <a:r>
              <a:rPr lang="zh-CN" altLang="zh-CN" sz="2400" b="1" dirty="0">
                <a:latin typeface="华文楷体" panose="02010600040101010101" pitchFamily="2" charset="-122"/>
                <a:ea typeface="华文楷体" panose="02010600040101010101" pitchFamily="2" charset="-122"/>
              </a:rPr>
              <a:t>承租人和出租人应当按照《企业会计准则第</a:t>
            </a:r>
            <a:r>
              <a:rPr lang="en-US" altLang="zh-CN" sz="2400" b="1" dirty="0">
                <a:latin typeface="华文楷体" panose="02010600040101010101" pitchFamily="2" charset="-122"/>
                <a:ea typeface="华文楷体" panose="02010600040101010101" pitchFamily="2" charset="-122"/>
              </a:rPr>
              <a:t>14</a:t>
            </a:r>
            <a:r>
              <a:rPr lang="zh-CN" altLang="zh-CN" sz="2400" b="1" dirty="0">
                <a:latin typeface="华文楷体" panose="02010600040101010101" pitchFamily="2" charset="-122"/>
                <a:ea typeface="华文楷体" panose="02010600040101010101" pitchFamily="2" charset="-122"/>
              </a:rPr>
              <a:t>号</a:t>
            </a:r>
            <a:r>
              <a:rPr lang="en-US" altLang="zh-CN" sz="2400" b="1" dirty="0">
                <a:latin typeface="华文楷体" panose="02010600040101010101" pitchFamily="2" charset="-122"/>
                <a:ea typeface="华文楷体" panose="02010600040101010101" pitchFamily="2" charset="-122"/>
              </a:rPr>
              <a:t>——</a:t>
            </a:r>
            <a:r>
              <a:rPr lang="zh-CN" altLang="zh-CN" sz="2400" b="1" dirty="0">
                <a:latin typeface="华文楷体" panose="02010600040101010101" pitchFamily="2" charset="-122"/>
                <a:ea typeface="华文楷体" panose="02010600040101010101" pitchFamily="2" charset="-122"/>
              </a:rPr>
              <a:t>收入》的规定，评估确定售后租回交易中的资产转让是否属于销售</a:t>
            </a:r>
            <a:r>
              <a:rPr lang="zh-CN" altLang="en-US" sz="2400" b="1" dirty="0">
                <a:latin typeface="华文楷体" panose="02010600040101010101" pitchFamily="2" charset="-122"/>
                <a:ea typeface="华文楷体" panose="02010600040101010101" pitchFamily="2" charset="-122"/>
              </a:rPr>
              <a:t>，并区别进行会计处理</a:t>
            </a:r>
            <a:r>
              <a:rPr lang="zh-CN" altLang="zh-CN" sz="2400" b="1" dirty="0">
                <a:latin typeface="华文楷体" panose="02010600040101010101" pitchFamily="2" charset="-122"/>
                <a:ea typeface="华文楷体" panose="02010600040101010101" pitchFamily="2" charset="-122"/>
              </a:rPr>
              <a:t>。</a:t>
            </a:r>
            <a:endParaRPr lang="en-US" altLang="zh-CN" sz="2400" b="1" dirty="0">
              <a:latin typeface="华文楷体" panose="02010600040101010101" pitchFamily="2" charset="-122"/>
              <a:ea typeface="华文楷体" panose="02010600040101010101" pitchFamily="2" charset="-122"/>
            </a:endParaRPr>
          </a:p>
          <a:p>
            <a:pPr lvl="2" eaLnBrk="1" hangingPunct="1"/>
            <a:endParaRPr lang="en-US" altLang="zh-CN" sz="2000" b="1" dirty="0">
              <a:latin typeface="华文楷体" panose="02010600040101010101" pitchFamily="2" charset="-122"/>
              <a:ea typeface="华文楷体" panose="02010600040101010101" pitchFamily="2" charset="-122"/>
            </a:endParaRPr>
          </a:p>
        </p:txBody>
      </p:sp>
      <p:sp>
        <p:nvSpPr>
          <p:cNvPr id="2" name="日期占位符 1"/>
          <p:cNvSpPr>
            <a:spLocks noGrp="1"/>
          </p:cNvSpPr>
          <p:nvPr>
            <p:ph type="dt" sz="quarter" idx="10"/>
          </p:nvPr>
        </p:nvSpPr>
        <p:spPr/>
        <p:txBody>
          <a:bodyPr/>
          <a:lstStyle/>
          <a:p>
            <a:pPr>
              <a:defRPr/>
            </a:pPr>
            <a:fld id="{0176114E-996E-42AE-95D4-E386DE8C482C}" type="datetime1">
              <a:rPr lang="zh-CN" altLang="en-US"/>
              <a:t>2026/3/30</a:t>
            </a:fld>
            <a:endParaRPr lang="zh-CN" altLang="en-US"/>
          </a:p>
        </p:txBody>
      </p:sp>
      <p:sp>
        <p:nvSpPr>
          <p:cNvPr id="57348"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5610C703-1D7B-4531-AEAD-797B535194E4}" type="slidenum">
              <a:rPr lang="zh-CN" altLang="en-US" sz="1100" smtClean="0">
                <a:solidFill>
                  <a:srgbClr val="636363"/>
                </a:solidFill>
              </a:rPr>
              <a:t>41</a:t>
            </a:fld>
            <a:endParaRPr lang="zh-CN" altLang="en-US" sz="1100">
              <a:solidFill>
                <a:srgbClr val="636363"/>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内容占位符 2"/>
          <p:cNvSpPr>
            <a:spLocks noGrp="1"/>
          </p:cNvSpPr>
          <p:nvPr>
            <p:ph idx="1"/>
          </p:nvPr>
        </p:nvSpPr>
        <p:spPr>
          <a:xfrm>
            <a:off x="179388" y="404813"/>
            <a:ext cx="8569325" cy="5737225"/>
          </a:xfrm>
        </p:spPr>
        <p:txBody>
          <a:bodyPr/>
          <a:lstStyle/>
          <a:p>
            <a:pPr lvl="1" eaLnBrk="1" hangingPunct="1"/>
            <a:r>
              <a:rPr lang="zh-CN" altLang="en-US" sz="2400" b="1" u="sng">
                <a:solidFill>
                  <a:srgbClr val="0000FF"/>
                </a:solidFill>
                <a:latin typeface="华文楷体" panose="02010600040101010101" pitchFamily="2" charset="-122"/>
                <a:ea typeface="华文楷体" panose="02010600040101010101" pitchFamily="2" charset="-122"/>
              </a:rPr>
              <a:t>售后租回交易中的资产转让属于销售的</a:t>
            </a:r>
            <a:r>
              <a:rPr lang="zh-CN" altLang="en-US" sz="2400" b="1">
                <a:latin typeface="华文楷体" panose="02010600040101010101" pitchFamily="2" charset="-122"/>
                <a:ea typeface="华文楷体" panose="02010600040101010101" pitchFamily="2" charset="-122"/>
              </a:rPr>
              <a:t>，承租人应当按原资产</a:t>
            </a:r>
            <a:r>
              <a:rPr lang="zh-CN" altLang="en-US" sz="2400" b="1">
                <a:solidFill>
                  <a:srgbClr val="C00000"/>
                </a:solidFill>
                <a:latin typeface="华文楷体" panose="02010600040101010101" pitchFamily="2" charset="-122"/>
                <a:ea typeface="华文楷体" panose="02010600040101010101" pitchFamily="2" charset="-122"/>
              </a:rPr>
              <a:t>账面价值</a:t>
            </a:r>
            <a:r>
              <a:rPr lang="zh-CN" altLang="en-US" sz="2400" b="1">
                <a:latin typeface="华文楷体" panose="02010600040101010101" pitchFamily="2" charset="-122"/>
                <a:ea typeface="华文楷体" panose="02010600040101010101" pitchFamily="2" charset="-122"/>
              </a:rPr>
              <a:t>中与租回获得的使用权有关的部分，计量售后租回所形成的使用权资产，</a:t>
            </a:r>
            <a:r>
              <a:rPr lang="zh-CN" altLang="en-US" sz="2400" b="1">
                <a:solidFill>
                  <a:srgbClr val="0000FF"/>
                </a:solidFill>
                <a:latin typeface="华文楷体" panose="02010600040101010101" pitchFamily="2" charset="-122"/>
                <a:ea typeface="华文楷体" panose="02010600040101010101" pitchFamily="2" charset="-122"/>
              </a:rPr>
              <a:t>并仅就转让至出租人的权利确认相关利得或损失</a:t>
            </a:r>
            <a:r>
              <a:rPr lang="zh-CN" altLang="en-US" sz="2400" b="1">
                <a:latin typeface="华文楷体" panose="02010600040101010101" pitchFamily="2" charset="-122"/>
                <a:ea typeface="华文楷体" panose="02010600040101010101" pitchFamily="2" charset="-122"/>
              </a:rPr>
              <a:t>；出租人应当根据其他适用的企业会计准则对资产购买进行会计处理，并根据租赁准则对资产出租进行会计处理。</a:t>
            </a:r>
          </a:p>
          <a:p>
            <a:pPr lvl="2" eaLnBrk="1" hangingPunct="1"/>
            <a:r>
              <a:rPr lang="zh-CN" altLang="en-US" sz="2200" b="1">
                <a:latin typeface="楷体" panose="02010609060101010101" pitchFamily="49" charset="-122"/>
                <a:ea typeface="楷体" panose="02010609060101010101" pitchFamily="49" charset="-122"/>
              </a:rPr>
              <a:t>如果销售对价的公允价值与资产的公允价值不同，或者出租人未按市场价格收取租金，则企业应当将销售对价低于市场价格的款项作为预付租金进行会计处理，将高于市场价格的款项作为出租人向承租人提供的额外融资进行会计处理；同时，承租人按照公允价值调整相关销售利得或损失，出租人按市场价格调整租金收入。</a:t>
            </a:r>
            <a:endParaRPr lang="en-US" altLang="zh-CN" sz="2200" b="1">
              <a:latin typeface="楷体" panose="02010609060101010101" pitchFamily="49" charset="-122"/>
              <a:ea typeface="楷体" panose="02010609060101010101" pitchFamily="49" charset="-122"/>
            </a:endParaRPr>
          </a:p>
          <a:p>
            <a:pPr lvl="2" eaLnBrk="1" hangingPunct="1"/>
            <a:r>
              <a:rPr lang="zh-CN" altLang="en-US" sz="2200" b="1">
                <a:latin typeface="楷体" panose="02010609060101010101" pitchFamily="49" charset="-122"/>
                <a:ea typeface="楷体" panose="02010609060101010101" pitchFamily="49" charset="-122"/>
              </a:rPr>
              <a:t>在进行上述调整时，企业应当基于以下两者中更易于确定的项目：销售对价的公允价值与资产公允价值之间的差额、租赁合同中付款额的现值与按租赁市价计算的付款额现值之间的差额。</a:t>
            </a:r>
          </a:p>
          <a:p>
            <a:endParaRPr lang="zh-CN" altLang="en-US"/>
          </a:p>
        </p:txBody>
      </p:sp>
      <p:sp>
        <p:nvSpPr>
          <p:cNvPr id="4" name="日期占位符 3"/>
          <p:cNvSpPr>
            <a:spLocks noGrp="1"/>
          </p:cNvSpPr>
          <p:nvPr>
            <p:ph type="dt" sz="quarter" idx="10"/>
          </p:nvPr>
        </p:nvSpPr>
        <p:spPr/>
        <p:txBody>
          <a:bodyPr/>
          <a:lstStyle/>
          <a:p>
            <a:pPr>
              <a:defRPr/>
            </a:pPr>
            <a:fld id="{B4E22596-5BF6-4B9B-9BC1-77670433B5A6}" type="datetime1">
              <a:rPr lang="zh-CN" altLang="en-US" smtClean="0"/>
              <a:t>2026/3/30</a:t>
            </a:fld>
            <a:endParaRPr lang="zh-CN" altLang="en-US"/>
          </a:p>
        </p:txBody>
      </p:sp>
      <p:sp>
        <p:nvSpPr>
          <p:cNvPr id="58372" name="灯片编号占位符 4"/>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707C4842-8283-49E3-80F2-A98376DBD9FD}" type="slidenum">
              <a:rPr lang="zh-CN" altLang="en-US" sz="1100" smtClean="0">
                <a:solidFill>
                  <a:srgbClr val="636363"/>
                </a:solidFill>
              </a:rPr>
              <a:t>42</a:t>
            </a:fld>
            <a:endParaRPr lang="zh-CN" altLang="en-US" sz="1100">
              <a:solidFill>
                <a:srgbClr val="636363"/>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标题 1"/>
          <p:cNvSpPr>
            <a:spLocks noGrp="1"/>
          </p:cNvSpPr>
          <p:nvPr>
            <p:ph type="title"/>
          </p:nvPr>
        </p:nvSpPr>
        <p:spPr/>
        <p:txBody>
          <a:bodyPr/>
          <a:lstStyle/>
          <a:p>
            <a:endParaRPr lang="zh-CN" altLang="en-US"/>
          </a:p>
        </p:txBody>
      </p:sp>
      <p:sp>
        <p:nvSpPr>
          <p:cNvPr id="59395" name="内容占位符 2"/>
          <p:cNvSpPr>
            <a:spLocks noGrp="1"/>
          </p:cNvSpPr>
          <p:nvPr>
            <p:ph idx="1"/>
          </p:nvPr>
        </p:nvSpPr>
        <p:spPr/>
        <p:txBody>
          <a:bodyPr/>
          <a:lstStyle/>
          <a:p>
            <a:pPr lvl="1"/>
            <a:r>
              <a:rPr lang="zh-CN" altLang="en-US" sz="2400" b="1" u="sng">
                <a:solidFill>
                  <a:srgbClr val="0000FF"/>
                </a:solidFill>
                <a:latin typeface="华文楷体" panose="02010600040101010101" pitchFamily="2" charset="-122"/>
                <a:ea typeface="华文楷体" panose="02010600040101010101" pitchFamily="2" charset="-122"/>
              </a:rPr>
              <a:t>售后租回交易中的资产转让不属于销售的</a:t>
            </a:r>
            <a:r>
              <a:rPr lang="zh-CN" altLang="en-US" sz="2400" b="1">
                <a:latin typeface="华文楷体" panose="02010600040101010101" pitchFamily="2" charset="-122"/>
                <a:ea typeface="华文楷体" panose="02010600040101010101" pitchFamily="2" charset="-122"/>
              </a:rPr>
              <a:t>，承租人应当继续确认被转让资产，同时确认一项与转让收入等额的金融负债，并按照</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企业会计准则第</a:t>
            </a:r>
            <a:r>
              <a:rPr lang="en-US" altLang="zh-CN" sz="2400" b="1">
                <a:latin typeface="华文楷体" panose="02010600040101010101" pitchFamily="2" charset="-122"/>
                <a:ea typeface="华文楷体" panose="02010600040101010101" pitchFamily="2" charset="-122"/>
              </a:rPr>
              <a:t>22</a:t>
            </a:r>
            <a:r>
              <a:rPr lang="zh-CN" altLang="en-US" sz="2400" b="1">
                <a:latin typeface="华文楷体" panose="02010600040101010101" pitchFamily="2" charset="-122"/>
                <a:ea typeface="华文楷体" panose="02010600040101010101" pitchFamily="2" charset="-122"/>
              </a:rPr>
              <a:t>号</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金融工具确认和计量</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对该金融负债进行会计处理；出租人不确认被转让资产，但应当确认一项与转让收入等额的金融资产，并按照</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企业会计准则第</a:t>
            </a:r>
            <a:r>
              <a:rPr lang="en-US" altLang="zh-CN" sz="2400" b="1">
                <a:latin typeface="华文楷体" panose="02010600040101010101" pitchFamily="2" charset="-122"/>
                <a:ea typeface="华文楷体" panose="02010600040101010101" pitchFamily="2" charset="-122"/>
              </a:rPr>
              <a:t>22</a:t>
            </a:r>
            <a:r>
              <a:rPr lang="zh-CN" altLang="en-US" sz="2400" b="1">
                <a:latin typeface="华文楷体" panose="02010600040101010101" pitchFamily="2" charset="-122"/>
                <a:ea typeface="华文楷体" panose="02010600040101010101" pitchFamily="2" charset="-122"/>
              </a:rPr>
              <a:t>号</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金融工具确认和计量</a:t>
            </a:r>
            <a:r>
              <a:rPr lang="en-US" altLang="zh-CN" sz="2400" b="1">
                <a:latin typeface="华文楷体" panose="02010600040101010101" pitchFamily="2" charset="-122"/>
                <a:ea typeface="华文楷体" panose="02010600040101010101" pitchFamily="2" charset="-122"/>
              </a:rPr>
              <a:t>》</a:t>
            </a:r>
            <a:r>
              <a:rPr lang="zh-CN" altLang="en-US" sz="2400" b="1">
                <a:latin typeface="华文楷体" panose="02010600040101010101" pitchFamily="2" charset="-122"/>
                <a:ea typeface="华文楷体" panose="02010600040101010101" pitchFamily="2" charset="-122"/>
              </a:rPr>
              <a:t>对该金融资产进行会计处理。</a:t>
            </a:r>
          </a:p>
        </p:txBody>
      </p:sp>
      <p:sp>
        <p:nvSpPr>
          <p:cNvPr id="4" name="日期占位符 3"/>
          <p:cNvSpPr>
            <a:spLocks noGrp="1"/>
          </p:cNvSpPr>
          <p:nvPr>
            <p:ph type="dt" sz="quarter" idx="10"/>
          </p:nvPr>
        </p:nvSpPr>
        <p:spPr/>
        <p:txBody>
          <a:bodyPr/>
          <a:lstStyle/>
          <a:p>
            <a:pPr>
              <a:defRPr/>
            </a:pPr>
            <a:fld id="{B4E22596-5BF6-4B9B-9BC1-77670433B5A6}" type="datetime1">
              <a:rPr lang="zh-CN" altLang="en-US" smtClean="0"/>
              <a:t>2026/3/30</a:t>
            </a:fld>
            <a:endParaRPr lang="zh-CN" altLang="en-US"/>
          </a:p>
        </p:txBody>
      </p:sp>
      <p:sp>
        <p:nvSpPr>
          <p:cNvPr id="59397" name="灯片编号占位符 4"/>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89C3F8D8-E9EB-4E09-B0C7-259C45F219DD}" type="slidenum">
              <a:rPr lang="zh-CN" altLang="en-US" sz="1100" smtClean="0">
                <a:solidFill>
                  <a:srgbClr val="636363"/>
                </a:solidFill>
              </a:rPr>
              <a:t>43</a:t>
            </a:fld>
            <a:endParaRPr lang="zh-CN" altLang="en-US" sz="1100">
              <a:solidFill>
                <a:srgbClr val="636363"/>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0419"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7921F52B-6A4C-4F37-BDD3-89D65CA52E00}" type="slidenum">
              <a:rPr lang="zh-CN" altLang="en-US" sz="1100" smtClean="0">
                <a:solidFill>
                  <a:srgbClr val="636363"/>
                </a:solidFill>
              </a:rPr>
              <a:t>44</a:t>
            </a:fld>
            <a:endParaRPr lang="zh-CN" altLang="en-US" sz="1100">
              <a:solidFill>
                <a:srgbClr val="636363"/>
              </a:solidFill>
            </a:endParaRPr>
          </a:p>
        </p:txBody>
      </p:sp>
      <p:sp>
        <p:nvSpPr>
          <p:cNvPr id="60420" name="文本框 3"/>
          <p:cNvSpPr txBox="1">
            <a:spLocks noChangeArrowheads="1"/>
          </p:cNvSpPr>
          <p:nvPr/>
        </p:nvSpPr>
        <p:spPr bwMode="auto">
          <a:xfrm>
            <a:off x="395288" y="692150"/>
            <a:ext cx="83534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solidFill>
                  <a:srgbClr val="0000FF"/>
                </a:solidFill>
                <a:latin typeface="Arial" panose="020B0604020202020204" pitchFamily="34" charset="0"/>
                <a:ea typeface="宋体" panose="02010600030101010101" pitchFamily="2" charset="-122"/>
              </a:rPr>
              <a:t>例题</a:t>
            </a:r>
            <a:r>
              <a:rPr lang="zh-CN" altLang="en-US" sz="1800" b="1">
                <a:latin typeface="Arial" panose="020B0604020202020204" pitchFamily="34" charset="0"/>
                <a:ea typeface="宋体" panose="02010600030101010101" pitchFamily="2" charset="-122"/>
              </a:rPr>
              <a:t>：甲公司（卖方兼承租人）以现金</a:t>
            </a:r>
            <a:r>
              <a:rPr lang="en-US" altLang="zh-CN" sz="1800" b="1">
                <a:latin typeface="Arial" panose="020B0604020202020204" pitchFamily="34" charset="0"/>
                <a:ea typeface="宋体" panose="02010600030101010101" pitchFamily="2" charset="-122"/>
              </a:rPr>
              <a:t>1 000 000</a:t>
            </a:r>
            <a:r>
              <a:rPr lang="zh-CN" altLang="en-US" sz="1800" b="1">
                <a:latin typeface="Arial" panose="020B0604020202020204" pitchFamily="34" charset="0"/>
                <a:ea typeface="宋体" panose="02010600030101010101" pitchFamily="2" charset="-122"/>
              </a:rPr>
              <a:t>元的价格向乙公司（买方兼出租人）出售一栋建筑物。交易前，该建筑物的账面成本是 </a:t>
            </a:r>
            <a:r>
              <a:rPr lang="en-US" altLang="zh-CN" sz="1800" b="1">
                <a:latin typeface="Arial" panose="020B0604020202020204" pitchFamily="34" charset="0"/>
                <a:ea typeface="宋体" panose="02010600030101010101" pitchFamily="2" charset="-122"/>
              </a:rPr>
              <a:t>500 000</a:t>
            </a:r>
            <a:r>
              <a:rPr lang="zh-CN" altLang="en-US" sz="1800" b="1">
                <a:latin typeface="Arial" panose="020B0604020202020204" pitchFamily="34" charset="0"/>
                <a:ea typeface="宋体" panose="02010600030101010101" pitchFamily="2" charset="-122"/>
              </a:rPr>
              <a:t>元。同时，卖方兼承租人与买方兼出租人签订了合同，取得了该建筑物</a:t>
            </a:r>
            <a:r>
              <a:rPr lang="en-US" altLang="zh-CN" sz="1800" b="1">
                <a:latin typeface="Arial" panose="020B0604020202020204" pitchFamily="34" charset="0"/>
                <a:ea typeface="宋体" panose="02010600030101010101" pitchFamily="2" charset="-122"/>
              </a:rPr>
              <a:t>18 </a:t>
            </a:r>
            <a:r>
              <a:rPr lang="zh-CN" altLang="en-US" sz="1800" b="1">
                <a:latin typeface="Arial" panose="020B0604020202020204" pitchFamily="34" charset="0"/>
                <a:ea typeface="宋体" panose="02010600030101010101" pitchFamily="2" charset="-122"/>
              </a:rPr>
              <a:t>年的使用权，年付款额为</a:t>
            </a:r>
            <a:r>
              <a:rPr lang="en-US" altLang="zh-CN" sz="1800" b="1">
                <a:latin typeface="Arial" panose="020B0604020202020204" pitchFamily="34" charset="0"/>
                <a:ea typeface="宋体" panose="02010600030101010101" pitchFamily="2" charset="-122"/>
              </a:rPr>
              <a:t>60 000</a:t>
            </a:r>
            <a:r>
              <a:rPr lang="zh-CN" altLang="en-US" sz="1800" b="1">
                <a:latin typeface="Arial" panose="020B0604020202020204" pitchFamily="34" charset="0"/>
                <a:ea typeface="宋体" panose="02010600030101010101" pitchFamily="2" charset="-122"/>
              </a:rPr>
              <a:t>元，于每年年末支付。卖方兼承租人与买方兼出租人将交易作为售后租回交易进行会计处理。不考虑初始直接费用。该建筑物在销售当日的公允价值为 </a:t>
            </a:r>
            <a:r>
              <a:rPr lang="en-US" altLang="zh-CN" sz="1800" b="1">
                <a:latin typeface="Arial" panose="020B0604020202020204" pitchFamily="34" charset="0"/>
                <a:ea typeface="宋体" panose="02010600030101010101" pitchFamily="2" charset="-122"/>
              </a:rPr>
              <a:t>900 000</a:t>
            </a:r>
            <a:r>
              <a:rPr lang="zh-CN" altLang="en-US" sz="1800" b="1">
                <a:latin typeface="Arial" panose="020B0604020202020204" pitchFamily="34" charset="0"/>
                <a:ea typeface="宋体" panose="02010600030101010101" pitchFamily="2" charset="-122"/>
              </a:rPr>
              <a:t>元。卖方兼承租人可直接确定租赁内含年利率为</a:t>
            </a:r>
            <a:r>
              <a:rPr lang="en-US" altLang="zh-CN" sz="1800" b="1">
                <a:latin typeface="Arial" panose="020B0604020202020204" pitchFamily="34" charset="0"/>
                <a:ea typeface="宋体" panose="02010600030101010101" pitchFamily="2" charset="-122"/>
              </a:rPr>
              <a:t>4.5%</a:t>
            </a:r>
            <a:r>
              <a:rPr lang="zh-CN" altLang="en-US" sz="1800" b="1">
                <a:latin typeface="Arial" panose="020B0604020202020204" pitchFamily="34" charset="0"/>
                <a:ea typeface="宋体" panose="02010600030101010101" pitchFamily="2" charset="-122"/>
              </a:rPr>
              <a:t>。买方兼出租人将该建筑物的租赁分类为经营租赁。承租人对其固定资产采用直线法计提折旧。</a:t>
            </a:r>
            <a:endParaRPr lang="en-US" altLang="zh-CN" sz="1800" b="1">
              <a:latin typeface="Arial" panose="020B0604020202020204" pitchFamily="34" charset="0"/>
              <a:ea typeface="宋体" panose="02010600030101010101" pitchFamily="2" charset="-122"/>
            </a:endParaRPr>
          </a:p>
          <a:p>
            <a:pPr>
              <a:spcBef>
                <a:spcPct val="0"/>
              </a:spcBef>
              <a:buClrTx/>
              <a:buSzTx/>
              <a:buFontTx/>
              <a:buNone/>
            </a:pPr>
            <a:r>
              <a:rPr lang="en-US" altLang="zh-CN" sz="1800" b="1">
                <a:latin typeface="Arial" panose="020B0604020202020204" pitchFamily="34" charset="0"/>
                <a:ea typeface="宋体" panose="02010600030101010101" pitchFamily="2" charset="-122"/>
              </a:rPr>
              <a:t> </a:t>
            </a:r>
            <a:r>
              <a:rPr lang="zh-CN" altLang="en-US" sz="1800" b="1">
                <a:latin typeface="Arial" panose="020B0604020202020204" pitchFamily="34" charset="0"/>
                <a:ea typeface="宋体" panose="02010600030101010101" pitchFamily="2" charset="-122"/>
              </a:rPr>
              <a:t>要求：</a:t>
            </a:r>
            <a:endParaRPr lang="en-US" altLang="zh-CN" sz="1800" b="1">
              <a:latin typeface="Arial" panose="020B0604020202020204" pitchFamily="34" charset="0"/>
              <a:ea typeface="宋体" panose="02010600030101010101" pitchFamily="2" charset="-122"/>
            </a:endParaRPr>
          </a:p>
          <a:p>
            <a:pPr>
              <a:spcBef>
                <a:spcPct val="0"/>
              </a:spcBef>
              <a:buClrTx/>
              <a:buSzTx/>
              <a:buFontTx/>
              <a:buNone/>
            </a:pPr>
            <a:r>
              <a:rPr lang="en-US" altLang="zh-CN" sz="1800" b="1">
                <a:latin typeface="Arial" panose="020B0604020202020204" pitchFamily="34" charset="0"/>
                <a:ea typeface="宋体" panose="02010600030101010101" pitchFamily="2" charset="-122"/>
              </a:rPr>
              <a:t>      </a:t>
            </a:r>
            <a:r>
              <a:rPr lang="zh-CN" altLang="en-US" sz="1800" b="1">
                <a:latin typeface="Arial" panose="020B0604020202020204" pitchFamily="34" charset="0"/>
                <a:ea typeface="宋体" panose="02010600030101010101" pitchFamily="2" charset="-122"/>
              </a:rPr>
              <a:t>（</a:t>
            </a:r>
            <a:r>
              <a:rPr lang="en-US" altLang="zh-CN" sz="1800" b="1">
                <a:latin typeface="Arial" panose="020B0604020202020204" pitchFamily="34" charset="0"/>
                <a:ea typeface="宋体" panose="02010600030101010101" pitchFamily="2" charset="-122"/>
              </a:rPr>
              <a:t>1</a:t>
            </a:r>
            <a:r>
              <a:rPr lang="zh-CN" altLang="en-US" sz="1800" b="1">
                <a:latin typeface="Arial" panose="020B0604020202020204" pitchFamily="34" charset="0"/>
                <a:ea typeface="宋体" panose="02010600030101010101" pitchFamily="2" charset="-122"/>
              </a:rPr>
              <a:t>）如果根据交易的条款和条件，按</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企业会计准则第</a:t>
            </a:r>
            <a:r>
              <a:rPr lang="en-US" altLang="zh-CN" sz="1800" b="1">
                <a:latin typeface="Arial" panose="020B0604020202020204" pitchFamily="34" charset="0"/>
                <a:ea typeface="宋体" panose="02010600030101010101" pitchFamily="2" charset="-122"/>
              </a:rPr>
              <a:t>14</a:t>
            </a:r>
            <a:r>
              <a:rPr lang="zh-CN" altLang="en-US" sz="1800" b="1">
                <a:latin typeface="Arial" panose="020B0604020202020204" pitchFamily="34" charset="0"/>
                <a:ea typeface="宋体" panose="02010600030101010101" pitchFamily="2" charset="-122"/>
              </a:rPr>
              <a:t>号</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收入</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的规定卖方兼承租人转让建筑物属于销售，甲、乙公司如何会计处理？</a:t>
            </a:r>
            <a:endParaRPr lang="en-US" altLang="zh-CN" sz="1800" b="1">
              <a:latin typeface="Arial" panose="020B0604020202020204" pitchFamily="34" charset="0"/>
              <a:ea typeface="宋体" panose="02010600030101010101" pitchFamily="2" charset="-122"/>
            </a:endParaRPr>
          </a:p>
          <a:p>
            <a:pPr>
              <a:spcBef>
                <a:spcPct val="0"/>
              </a:spcBef>
              <a:buClrTx/>
              <a:buSzTx/>
              <a:buFontTx/>
              <a:buNone/>
            </a:pPr>
            <a:r>
              <a:rPr lang="en-US" altLang="zh-CN" sz="1800" b="1">
                <a:latin typeface="Arial" panose="020B0604020202020204" pitchFamily="34" charset="0"/>
                <a:ea typeface="宋体" panose="02010600030101010101" pitchFamily="2" charset="-122"/>
              </a:rPr>
              <a:t>      </a:t>
            </a:r>
            <a:r>
              <a:rPr lang="zh-CN" altLang="en-US" sz="1800" b="1">
                <a:latin typeface="Arial" panose="020B0604020202020204" pitchFamily="34" charset="0"/>
                <a:ea typeface="宋体" panose="02010600030101010101" pitchFamily="2" charset="-122"/>
              </a:rPr>
              <a:t>（</a:t>
            </a:r>
            <a:r>
              <a:rPr lang="en-US" altLang="zh-CN" sz="1800" b="1">
                <a:latin typeface="Arial" panose="020B0604020202020204" pitchFamily="34" charset="0"/>
                <a:ea typeface="宋体" panose="02010600030101010101" pitchFamily="2" charset="-122"/>
              </a:rPr>
              <a:t>2</a:t>
            </a:r>
            <a:r>
              <a:rPr lang="zh-CN" altLang="en-US" sz="1800" b="1">
                <a:latin typeface="Arial" panose="020B0604020202020204" pitchFamily="34" charset="0"/>
                <a:ea typeface="宋体" panose="02010600030101010101" pitchFamily="2" charset="-122"/>
              </a:rPr>
              <a:t>） 如果根据交易的条款和条件，按</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企业会计准则第</a:t>
            </a:r>
            <a:r>
              <a:rPr lang="en-US" altLang="zh-CN" sz="1800" b="1">
                <a:latin typeface="Arial" panose="020B0604020202020204" pitchFamily="34" charset="0"/>
                <a:ea typeface="宋体" panose="02010600030101010101" pitchFamily="2" charset="-122"/>
              </a:rPr>
              <a:t>14</a:t>
            </a:r>
            <a:r>
              <a:rPr lang="zh-CN" altLang="en-US" sz="1800" b="1">
                <a:latin typeface="Arial" panose="020B0604020202020204" pitchFamily="34" charset="0"/>
                <a:ea typeface="宋体" panose="02010600030101010101" pitchFamily="2" charset="-122"/>
              </a:rPr>
              <a:t>号</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收入</a:t>
            </a:r>
            <a:r>
              <a:rPr lang="en-US" altLang="zh-CN" sz="1800" b="1">
                <a:latin typeface="Arial" panose="020B0604020202020204" pitchFamily="34" charset="0"/>
                <a:ea typeface="宋体" panose="02010600030101010101" pitchFamily="2" charset="-122"/>
              </a:rPr>
              <a:t>》</a:t>
            </a:r>
            <a:r>
              <a:rPr lang="zh-CN" altLang="en-US" sz="1800" b="1">
                <a:latin typeface="Arial" panose="020B0604020202020204" pitchFamily="34" charset="0"/>
                <a:ea typeface="宋体" panose="02010600030101010101" pitchFamily="2" charset="-122"/>
              </a:rPr>
              <a:t>的规定卖方兼承租人转让建筑物不属于销售，甲、乙公司如何会计处理？</a:t>
            </a:r>
            <a:endParaRPr lang="en-US" altLang="zh-CN" sz="1800" b="1">
              <a:latin typeface="Arial" panose="020B0604020202020204" pitchFamily="34" charset="0"/>
              <a:ea typeface="宋体" panose="02010600030101010101" pitchFamily="2" charset="-122"/>
            </a:endParaRPr>
          </a:p>
          <a:p>
            <a:pPr>
              <a:spcBef>
                <a:spcPct val="0"/>
              </a:spcBef>
              <a:buClrTx/>
              <a:buSzTx/>
              <a:buFontTx/>
              <a:buNone/>
            </a:pPr>
            <a:endParaRPr lang="en-US" altLang="zh-CN" sz="1800" b="1">
              <a:latin typeface="Arial" panose="020B0604020202020204" pitchFamily="34" charset="0"/>
              <a:ea typeface="宋体" panose="02010600030101010101" pitchFamily="2" charset="-122"/>
            </a:endParaRPr>
          </a:p>
          <a:p>
            <a:pPr>
              <a:spcBef>
                <a:spcPct val="0"/>
              </a:spcBef>
              <a:buClrTx/>
              <a:buSzTx/>
              <a:buFontTx/>
              <a:buNone/>
            </a:pPr>
            <a:endParaRPr lang="zh-CN" altLang="en-US" sz="1800" b="1">
              <a:latin typeface="Arial" panose="020B0604020202020204" pitchFamily="34" charset="0"/>
              <a:ea typeface="宋体" panose="02010600030101010101" pitchFamily="2"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144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9ADD6F11-3068-41CE-9080-28D92DECB86A}" type="slidenum">
              <a:rPr lang="zh-CN" altLang="en-US" sz="1100" smtClean="0">
                <a:solidFill>
                  <a:srgbClr val="636363"/>
                </a:solidFill>
              </a:rPr>
              <a:t>45</a:t>
            </a:fld>
            <a:endParaRPr lang="zh-CN" altLang="en-US" sz="1100">
              <a:solidFill>
                <a:srgbClr val="636363"/>
              </a:solidFill>
            </a:endParaRPr>
          </a:p>
        </p:txBody>
      </p:sp>
      <p:sp>
        <p:nvSpPr>
          <p:cNvPr id="4" name="文本框 3"/>
          <p:cNvSpPr txBox="1"/>
          <p:nvPr/>
        </p:nvSpPr>
        <p:spPr>
          <a:xfrm>
            <a:off x="179388" y="260350"/>
            <a:ext cx="8640762" cy="5632311"/>
          </a:xfrm>
          <a:prstGeom prst="rect">
            <a:avLst/>
          </a:prstGeom>
          <a:noFill/>
        </p:spPr>
        <p:txBody>
          <a:bodyPr>
            <a:spAutoFit/>
          </a:bodyPr>
          <a:lstStyle/>
          <a:p>
            <a:pPr>
              <a:defRPr/>
            </a:pPr>
            <a:r>
              <a:rPr lang="zh-CN" altLang="en-US" b="1" dirty="0">
                <a:solidFill>
                  <a:srgbClr val="0000FF"/>
                </a:solidFill>
                <a:latin typeface="+mn-ea"/>
                <a:ea typeface="+mn-ea"/>
              </a:rPr>
              <a:t>（</a:t>
            </a:r>
            <a:r>
              <a:rPr lang="en-US" altLang="zh-CN" b="1" dirty="0">
                <a:solidFill>
                  <a:srgbClr val="0000FF"/>
                </a:solidFill>
                <a:latin typeface="+mn-ea"/>
                <a:ea typeface="+mn-ea"/>
              </a:rPr>
              <a:t>1</a:t>
            </a:r>
            <a:r>
              <a:rPr lang="zh-CN" altLang="en-US" b="1" dirty="0">
                <a:solidFill>
                  <a:srgbClr val="0000FF"/>
                </a:solidFill>
                <a:latin typeface="+mn-ea"/>
                <a:ea typeface="+mn-ea"/>
              </a:rPr>
              <a:t>）如果根据交易的条款和条件，按</a:t>
            </a:r>
            <a:r>
              <a:rPr lang="en-US" altLang="zh-CN" b="1" dirty="0">
                <a:solidFill>
                  <a:srgbClr val="0000FF"/>
                </a:solidFill>
                <a:latin typeface="+mn-ea"/>
                <a:ea typeface="+mn-ea"/>
              </a:rPr>
              <a:t>《</a:t>
            </a:r>
            <a:r>
              <a:rPr lang="zh-CN" altLang="en-US" b="1" dirty="0">
                <a:solidFill>
                  <a:srgbClr val="0000FF"/>
                </a:solidFill>
                <a:latin typeface="+mn-ea"/>
                <a:ea typeface="+mn-ea"/>
              </a:rPr>
              <a:t>企业会计准则第</a:t>
            </a:r>
            <a:r>
              <a:rPr lang="en-US" altLang="zh-CN" b="1" dirty="0">
                <a:solidFill>
                  <a:srgbClr val="0000FF"/>
                </a:solidFill>
                <a:latin typeface="+mn-ea"/>
                <a:ea typeface="+mn-ea"/>
              </a:rPr>
              <a:t>14</a:t>
            </a:r>
            <a:r>
              <a:rPr lang="zh-CN" altLang="en-US" b="1" dirty="0">
                <a:solidFill>
                  <a:srgbClr val="0000FF"/>
                </a:solidFill>
                <a:latin typeface="+mn-ea"/>
                <a:ea typeface="+mn-ea"/>
              </a:rPr>
              <a:t>号</a:t>
            </a:r>
            <a:r>
              <a:rPr lang="en-US" altLang="zh-CN" b="1" dirty="0">
                <a:solidFill>
                  <a:srgbClr val="0000FF"/>
                </a:solidFill>
                <a:latin typeface="+mn-ea"/>
                <a:ea typeface="+mn-ea"/>
              </a:rPr>
              <a:t>——</a:t>
            </a:r>
            <a:r>
              <a:rPr lang="zh-CN" altLang="en-US" b="1" dirty="0">
                <a:solidFill>
                  <a:srgbClr val="0000FF"/>
                </a:solidFill>
                <a:latin typeface="+mn-ea"/>
                <a:ea typeface="+mn-ea"/>
              </a:rPr>
              <a:t>收入</a:t>
            </a:r>
            <a:r>
              <a:rPr lang="en-US" altLang="zh-CN" b="1" dirty="0">
                <a:solidFill>
                  <a:srgbClr val="0000FF"/>
                </a:solidFill>
                <a:latin typeface="+mn-ea"/>
                <a:ea typeface="+mn-ea"/>
              </a:rPr>
              <a:t>》</a:t>
            </a:r>
            <a:r>
              <a:rPr lang="zh-CN" altLang="en-US" b="1" dirty="0">
                <a:solidFill>
                  <a:srgbClr val="0000FF"/>
                </a:solidFill>
                <a:latin typeface="+mn-ea"/>
                <a:ea typeface="+mn-ea"/>
              </a:rPr>
              <a:t>的规定卖方兼承租人转让建筑物属于销售。则：</a:t>
            </a:r>
          </a:p>
          <a:p>
            <a:pPr>
              <a:defRPr/>
            </a:pPr>
            <a:r>
              <a:rPr lang="zh-CN" altLang="en-US" b="1" dirty="0"/>
              <a:t>　　</a:t>
            </a:r>
            <a:endParaRPr lang="en-US" altLang="zh-CN" b="1" dirty="0"/>
          </a:p>
          <a:p>
            <a:pPr>
              <a:defRPr/>
            </a:pPr>
            <a:r>
              <a:rPr lang="en-US" altLang="zh-CN" b="1" dirty="0">
                <a:latin typeface="仿宋" panose="02010609060101010101" charset="-122"/>
                <a:ea typeface="仿宋" panose="02010609060101010101" charset="-122"/>
              </a:rPr>
              <a:t>   </a:t>
            </a:r>
            <a:r>
              <a:rPr lang="zh-CN" altLang="en-US" b="1" dirty="0">
                <a:latin typeface="仿宋" panose="02010609060101010101" charset="-122"/>
                <a:ea typeface="仿宋" panose="02010609060101010101" charset="-122"/>
              </a:rPr>
              <a:t>由于该建筑物的销售对价高于公允价值，应将高于市场价格的款项作为出租人向承租人提供的额外融资进行会计处理。同时，按照公允价值调整相关销售利得和损失，所以卖方兼承租人与买方兼出租人进行了调整，以按照公允价值计量销售利得。超额售价</a:t>
            </a:r>
            <a:r>
              <a:rPr lang="en-US" altLang="zh-CN" b="1" dirty="0">
                <a:latin typeface="仿宋" panose="02010609060101010101" charset="-122"/>
                <a:ea typeface="仿宋" panose="02010609060101010101" charset="-122"/>
              </a:rPr>
              <a:t>100 000</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1 000 000-900 000</a:t>
            </a:r>
            <a:r>
              <a:rPr lang="zh-CN" altLang="en-US" b="1" dirty="0">
                <a:latin typeface="仿宋" panose="02010609060101010101" charset="-122"/>
                <a:ea typeface="仿宋" panose="02010609060101010101" charset="-122"/>
              </a:rPr>
              <a:t>）作为买方兼出租人向卖方兼承租人提供的额外融资进行确认。</a:t>
            </a:r>
          </a:p>
          <a:p>
            <a:pPr>
              <a:defRPr/>
            </a:pPr>
            <a:r>
              <a:rPr lang="zh-CN" altLang="en-US" b="1" dirty="0">
                <a:latin typeface="仿宋" panose="02010609060101010101" charset="-122"/>
                <a:ea typeface="仿宋" panose="02010609060101010101" charset="-122"/>
              </a:rPr>
              <a:t>　　卖方兼承租人可直接确定租赁内含年利率为</a:t>
            </a:r>
            <a:r>
              <a:rPr lang="en-US" altLang="zh-CN" b="1" dirty="0">
                <a:latin typeface="仿宋" panose="02010609060101010101" charset="-122"/>
                <a:ea typeface="仿宋" panose="02010609060101010101" charset="-122"/>
              </a:rPr>
              <a:t>4.5%</a:t>
            </a:r>
            <a:r>
              <a:rPr lang="zh-CN" altLang="en-US" b="1" dirty="0">
                <a:latin typeface="仿宋" panose="02010609060101010101" charset="-122"/>
                <a:ea typeface="仿宋" panose="02010609060101010101" charset="-122"/>
              </a:rPr>
              <a:t>。年付款额现值（</a:t>
            </a:r>
            <a:r>
              <a:rPr lang="en-US" altLang="zh-CN" b="1" dirty="0">
                <a:latin typeface="仿宋" panose="02010609060101010101" charset="-122"/>
                <a:ea typeface="仿宋" panose="02010609060101010101" charset="-122"/>
              </a:rPr>
              <a:t>18 </a:t>
            </a:r>
            <a:r>
              <a:rPr lang="zh-CN" altLang="en-US" b="1" dirty="0">
                <a:latin typeface="仿宋" panose="02010609060101010101" charset="-122"/>
                <a:ea typeface="仿宋" panose="02010609060101010101" charset="-122"/>
              </a:rPr>
              <a:t>期付款额</a:t>
            </a:r>
            <a:r>
              <a:rPr lang="en-US" altLang="zh-CN" b="1" dirty="0">
                <a:latin typeface="仿宋" panose="02010609060101010101" charset="-122"/>
                <a:ea typeface="仿宋" panose="02010609060101010101" charset="-122"/>
              </a:rPr>
              <a:t>60 000 </a:t>
            </a:r>
            <a:r>
              <a:rPr lang="zh-CN" altLang="en-US" b="1" dirty="0">
                <a:latin typeface="仿宋" panose="02010609060101010101" charset="-122"/>
                <a:ea typeface="仿宋" panose="02010609060101010101" charset="-122"/>
              </a:rPr>
              <a:t>按每年</a:t>
            </a:r>
            <a:r>
              <a:rPr lang="en-US" altLang="zh-CN" b="1" dirty="0">
                <a:latin typeface="仿宋" panose="02010609060101010101" charset="-122"/>
                <a:ea typeface="仿宋" panose="02010609060101010101" charset="-122"/>
              </a:rPr>
              <a:t>4 .5% </a:t>
            </a:r>
            <a:r>
              <a:rPr lang="zh-CN" altLang="en-US" b="1" dirty="0">
                <a:latin typeface="仿宋" panose="02010609060101010101" charset="-122"/>
                <a:ea typeface="仿宋" panose="02010609060101010101" charset="-122"/>
              </a:rPr>
              <a:t>进行折现）为</a:t>
            </a:r>
            <a:r>
              <a:rPr lang="en-US" altLang="zh-CN" b="1" dirty="0">
                <a:latin typeface="仿宋" panose="02010609060101010101" charset="-122"/>
                <a:ea typeface="仿宋" panose="02010609060101010101" charset="-122"/>
              </a:rPr>
              <a:t>729 600</a:t>
            </a:r>
            <a:r>
              <a:rPr lang="zh-CN" altLang="en-US" b="1" dirty="0">
                <a:latin typeface="仿宋" panose="02010609060101010101" charset="-122"/>
                <a:ea typeface="仿宋" panose="02010609060101010101" charset="-122"/>
              </a:rPr>
              <a:t>元，其中，</a:t>
            </a:r>
            <a:r>
              <a:rPr lang="en-US" altLang="zh-CN" b="1" dirty="0">
                <a:latin typeface="仿宋" panose="02010609060101010101" charset="-122"/>
                <a:ea typeface="仿宋" panose="02010609060101010101" charset="-122"/>
              </a:rPr>
              <a:t>100 000</a:t>
            </a:r>
            <a:r>
              <a:rPr lang="zh-CN" altLang="en-US" b="1" dirty="0">
                <a:latin typeface="仿宋" panose="02010609060101010101" charset="-122"/>
                <a:ea typeface="仿宋" panose="02010609060101010101" charset="-122"/>
              </a:rPr>
              <a:t>元与额外融资相关， </a:t>
            </a:r>
            <a:r>
              <a:rPr lang="en-US" altLang="zh-CN" b="1" dirty="0">
                <a:latin typeface="仿宋" panose="02010609060101010101" charset="-122"/>
                <a:ea typeface="仿宋" panose="02010609060101010101" charset="-122"/>
              </a:rPr>
              <a:t>629 600</a:t>
            </a:r>
            <a:r>
              <a:rPr lang="zh-CN" altLang="en-US" b="1" dirty="0">
                <a:latin typeface="仿宋" panose="02010609060101010101" charset="-122"/>
                <a:ea typeface="仿宋" panose="02010609060101010101" charset="-122"/>
              </a:rPr>
              <a:t>元与租赁相关，分别对应</a:t>
            </a:r>
            <a:r>
              <a:rPr lang="en-US" altLang="zh-CN" b="1" dirty="0">
                <a:latin typeface="仿宋" panose="02010609060101010101" charset="-122"/>
                <a:ea typeface="仿宋" panose="02010609060101010101" charset="-122"/>
              </a:rPr>
              <a:t>18 </a:t>
            </a:r>
            <a:r>
              <a:rPr lang="zh-CN" altLang="en-US" b="1" dirty="0">
                <a:latin typeface="仿宋" panose="02010609060101010101" charset="-122"/>
                <a:ea typeface="仿宋" panose="02010609060101010101" charset="-122"/>
              </a:rPr>
              <a:t>期付款额</a:t>
            </a:r>
            <a:r>
              <a:rPr lang="en-US" altLang="zh-CN" b="1" dirty="0">
                <a:latin typeface="仿宋" panose="02010609060101010101" charset="-122"/>
                <a:ea typeface="仿宋" panose="02010609060101010101" charset="-122"/>
              </a:rPr>
              <a:t>8 223.7</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60 000×100 000/729 600</a:t>
            </a:r>
            <a:r>
              <a:rPr lang="zh-CN" altLang="en-US" b="1" dirty="0">
                <a:latin typeface="仿宋" panose="02010609060101010101" charset="-122"/>
                <a:ea typeface="仿宋" panose="02010609060101010101" charset="-122"/>
              </a:rPr>
              <a:t>）和</a:t>
            </a:r>
            <a:r>
              <a:rPr lang="en-US" altLang="zh-CN" b="1" dirty="0">
                <a:latin typeface="仿宋" panose="02010609060101010101" charset="-122"/>
                <a:ea typeface="仿宋" panose="02010609060101010101" charset="-122"/>
              </a:rPr>
              <a:t>51 776.3</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60 000×629 600/729 600</a:t>
            </a:r>
            <a:r>
              <a:rPr lang="zh-CN" altLang="en-US" b="1" dirty="0">
                <a:latin typeface="仿宋" panose="02010609060101010101" charset="-122"/>
                <a:ea typeface="仿宋" panose="02010609060101010101" charset="-122"/>
              </a:rPr>
              <a:t>）。</a:t>
            </a:r>
          </a:p>
          <a:p>
            <a:pPr>
              <a:defRPr/>
            </a:pPr>
            <a:r>
              <a:rPr lang="zh-CN" altLang="en-US" b="1" dirty="0">
                <a:latin typeface="仿宋" panose="02010609060101010101" charset="-122"/>
                <a:ea typeface="仿宋" panose="02010609060101010101" charset="-122"/>
              </a:rPr>
              <a:t>　　</a:t>
            </a:r>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144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9ADD6F11-3068-41CE-9080-28D92DECB86A}" type="slidenum">
              <a:rPr lang="zh-CN" altLang="en-US" sz="1100" smtClean="0">
                <a:solidFill>
                  <a:srgbClr val="636363"/>
                </a:solidFill>
              </a:rPr>
              <a:t>46</a:t>
            </a:fld>
            <a:endParaRPr lang="zh-CN" altLang="en-US" sz="1100">
              <a:solidFill>
                <a:srgbClr val="636363"/>
              </a:solidFill>
            </a:endParaRPr>
          </a:p>
        </p:txBody>
      </p:sp>
      <p:sp>
        <p:nvSpPr>
          <p:cNvPr id="4" name="文本框 3"/>
          <p:cNvSpPr txBox="1"/>
          <p:nvPr/>
        </p:nvSpPr>
        <p:spPr>
          <a:xfrm>
            <a:off x="179388" y="260350"/>
            <a:ext cx="8640762" cy="5632311"/>
          </a:xfrm>
          <a:prstGeom prst="rect">
            <a:avLst/>
          </a:prstGeom>
          <a:noFill/>
        </p:spPr>
        <p:txBody>
          <a:bodyPr>
            <a:spAutoFit/>
          </a:bodyPr>
          <a:lstStyle/>
          <a:p>
            <a:pPr>
              <a:defRPr/>
            </a:pPr>
            <a:r>
              <a:rPr lang="zh-CN" altLang="en-US" b="1" dirty="0">
                <a:solidFill>
                  <a:srgbClr val="0000FF"/>
                </a:solidFill>
                <a:latin typeface="+mn-ea"/>
                <a:ea typeface="+mn-ea"/>
              </a:rPr>
              <a:t>（</a:t>
            </a:r>
            <a:r>
              <a:rPr lang="en-US" altLang="zh-CN" b="1" dirty="0">
                <a:solidFill>
                  <a:srgbClr val="0000FF"/>
                </a:solidFill>
                <a:latin typeface="+mn-ea"/>
                <a:ea typeface="+mn-ea"/>
              </a:rPr>
              <a:t>1</a:t>
            </a:r>
            <a:r>
              <a:rPr lang="zh-CN" altLang="en-US" b="1" dirty="0">
                <a:solidFill>
                  <a:srgbClr val="0000FF"/>
                </a:solidFill>
                <a:latin typeface="+mn-ea"/>
                <a:ea typeface="+mn-ea"/>
              </a:rPr>
              <a:t>）如果根据交易的条款和条件，按</a:t>
            </a:r>
            <a:r>
              <a:rPr lang="en-US" altLang="zh-CN" b="1" dirty="0">
                <a:solidFill>
                  <a:srgbClr val="0000FF"/>
                </a:solidFill>
                <a:latin typeface="+mn-ea"/>
                <a:ea typeface="+mn-ea"/>
              </a:rPr>
              <a:t>《</a:t>
            </a:r>
            <a:r>
              <a:rPr lang="zh-CN" altLang="en-US" b="1" dirty="0">
                <a:solidFill>
                  <a:srgbClr val="0000FF"/>
                </a:solidFill>
                <a:latin typeface="+mn-ea"/>
                <a:ea typeface="+mn-ea"/>
              </a:rPr>
              <a:t>企业会计准则第</a:t>
            </a:r>
            <a:r>
              <a:rPr lang="en-US" altLang="zh-CN" b="1" dirty="0">
                <a:solidFill>
                  <a:srgbClr val="0000FF"/>
                </a:solidFill>
                <a:latin typeface="+mn-ea"/>
                <a:ea typeface="+mn-ea"/>
              </a:rPr>
              <a:t>14</a:t>
            </a:r>
            <a:r>
              <a:rPr lang="zh-CN" altLang="en-US" b="1" dirty="0">
                <a:solidFill>
                  <a:srgbClr val="0000FF"/>
                </a:solidFill>
                <a:latin typeface="+mn-ea"/>
                <a:ea typeface="+mn-ea"/>
              </a:rPr>
              <a:t>号</a:t>
            </a:r>
            <a:r>
              <a:rPr lang="en-US" altLang="zh-CN" b="1" dirty="0">
                <a:solidFill>
                  <a:srgbClr val="0000FF"/>
                </a:solidFill>
                <a:latin typeface="+mn-ea"/>
                <a:ea typeface="+mn-ea"/>
              </a:rPr>
              <a:t>——</a:t>
            </a:r>
            <a:r>
              <a:rPr lang="zh-CN" altLang="en-US" b="1" dirty="0">
                <a:solidFill>
                  <a:srgbClr val="0000FF"/>
                </a:solidFill>
                <a:latin typeface="+mn-ea"/>
                <a:ea typeface="+mn-ea"/>
              </a:rPr>
              <a:t>收入</a:t>
            </a:r>
            <a:r>
              <a:rPr lang="en-US" altLang="zh-CN" b="1" dirty="0">
                <a:solidFill>
                  <a:srgbClr val="0000FF"/>
                </a:solidFill>
                <a:latin typeface="+mn-ea"/>
                <a:ea typeface="+mn-ea"/>
              </a:rPr>
              <a:t>》</a:t>
            </a:r>
            <a:r>
              <a:rPr lang="zh-CN" altLang="en-US" b="1" dirty="0">
                <a:solidFill>
                  <a:srgbClr val="0000FF"/>
                </a:solidFill>
                <a:latin typeface="+mn-ea"/>
                <a:ea typeface="+mn-ea"/>
              </a:rPr>
              <a:t>的规定卖方兼承租人转让建筑物属于销售。则：</a:t>
            </a:r>
          </a:p>
          <a:p>
            <a:pPr>
              <a:defRPr/>
            </a:pPr>
            <a:r>
              <a:rPr lang="zh-CN" altLang="en-US" b="1" dirty="0"/>
              <a:t>　　</a:t>
            </a:r>
            <a:endParaRPr lang="en-US" altLang="zh-CN" b="1" dirty="0"/>
          </a:p>
          <a:p>
            <a:pPr>
              <a:defRPr/>
            </a:pPr>
            <a:r>
              <a:rPr lang="en-US" altLang="zh-CN" b="1" dirty="0">
                <a:latin typeface="仿宋" panose="02010609060101010101" charset="-122"/>
                <a:ea typeface="仿宋" panose="02010609060101010101" charset="-122"/>
              </a:rPr>
              <a:t>   </a:t>
            </a:r>
            <a:r>
              <a:rPr lang="zh-CN" altLang="en-US" b="1" dirty="0">
                <a:latin typeface="仿宋" panose="02010609060101010101" charset="-122"/>
                <a:ea typeface="仿宋" panose="02010609060101010101" charset="-122"/>
              </a:rPr>
              <a:t>在租赁期开始日，卖方兼承租人按原资产账面价值中与所保留使用权有关的部分，计量售后租回所形成的使用权资产，即</a:t>
            </a:r>
            <a:r>
              <a:rPr lang="en-US" altLang="zh-CN" b="1" dirty="0">
                <a:latin typeface="仿宋" panose="02010609060101010101" charset="-122"/>
                <a:ea typeface="仿宋" panose="02010609060101010101" charset="-122"/>
              </a:rPr>
              <a:t>349 777.8</a:t>
            </a:r>
            <a:r>
              <a:rPr lang="zh-CN" altLang="en-US" b="1" dirty="0">
                <a:latin typeface="仿宋" panose="02010609060101010101" charset="-122"/>
                <a:ea typeface="仿宋" panose="02010609060101010101" charset="-122"/>
              </a:rPr>
              <a:t>元，计算方法如下：</a:t>
            </a:r>
            <a:r>
              <a:rPr lang="en-US" altLang="zh-CN" b="1" dirty="0">
                <a:latin typeface="仿宋" panose="02010609060101010101" charset="-122"/>
                <a:ea typeface="仿宋" panose="02010609060101010101" charset="-122"/>
              </a:rPr>
              <a:t>500 000</a:t>
            </a:r>
            <a:r>
              <a:rPr lang="zh-CN" altLang="en-US" b="1" dirty="0">
                <a:latin typeface="仿宋" panose="02010609060101010101" charset="-122"/>
                <a:ea typeface="仿宋" panose="02010609060101010101" charset="-122"/>
              </a:rPr>
              <a:t>（该建筑物的账面金额）</a:t>
            </a:r>
            <a:r>
              <a:rPr lang="en-US" altLang="zh-CN" b="1" dirty="0">
                <a:latin typeface="仿宋" panose="02010609060101010101" charset="-122"/>
                <a:ea typeface="仿宋" panose="02010609060101010101" charset="-122"/>
              </a:rPr>
              <a:t>÷ 900 000</a:t>
            </a:r>
            <a:r>
              <a:rPr lang="zh-CN" altLang="en-US" b="1" dirty="0">
                <a:latin typeface="仿宋" panose="02010609060101010101" charset="-122"/>
                <a:ea typeface="仿宋" panose="02010609060101010101" charset="-122"/>
              </a:rPr>
              <a:t>（该建筑物的公允价值）</a:t>
            </a:r>
            <a:r>
              <a:rPr lang="en-US" altLang="zh-CN" b="1" dirty="0">
                <a:latin typeface="仿宋" panose="02010609060101010101" charset="-122"/>
                <a:ea typeface="仿宋" panose="02010609060101010101" charset="-122"/>
              </a:rPr>
              <a:t>×629 600</a:t>
            </a:r>
            <a:r>
              <a:rPr lang="zh-CN" altLang="en-US" b="1" dirty="0">
                <a:latin typeface="仿宋" panose="02010609060101010101" charset="-122"/>
                <a:ea typeface="仿宋" panose="02010609060101010101" charset="-122"/>
              </a:rPr>
              <a:t>（</a:t>
            </a:r>
            <a:r>
              <a:rPr lang="en-US" altLang="zh-CN" b="1" dirty="0">
                <a:latin typeface="仿宋" panose="02010609060101010101" charset="-122"/>
                <a:ea typeface="仿宋" panose="02010609060101010101" charset="-122"/>
              </a:rPr>
              <a:t>18</a:t>
            </a:r>
            <a:r>
              <a:rPr lang="zh-CN" altLang="en-US" b="1" dirty="0">
                <a:latin typeface="仿宋" panose="02010609060101010101" charset="-122"/>
                <a:ea typeface="仿宋" panose="02010609060101010101" charset="-122"/>
              </a:rPr>
              <a:t>年使用权资产的租赁付款额现值）。</a:t>
            </a:r>
          </a:p>
          <a:p>
            <a:pPr>
              <a:defRPr/>
            </a:pPr>
            <a:r>
              <a:rPr lang="zh-CN" altLang="en-US" b="1" dirty="0">
                <a:latin typeface="仿宋" panose="02010609060101010101" charset="-122"/>
                <a:ea typeface="仿宋" panose="02010609060101010101" charset="-122"/>
              </a:rPr>
              <a:t>　　卖方兼承租人仅就转让至出租人的权利确认相关利得，即</a:t>
            </a:r>
            <a:r>
              <a:rPr lang="en-US" altLang="zh-CN" b="1" dirty="0">
                <a:latin typeface="仿宋" panose="02010609060101010101" charset="-122"/>
                <a:ea typeface="仿宋" panose="02010609060101010101" charset="-122"/>
              </a:rPr>
              <a:t>120 177.8</a:t>
            </a:r>
            <a:r>
              <a:rPr lang="zh-CN" altLang="en-US" b="1" dirty="0">
                <a:latin typeface="仿宋" panose="02010609060101010101" charset="-122"/>
                <a:ea typeface="仿宋" panose="02010609060101010101" charset="-122"/>
              </a:rPr>
              <a:t>元，计算方法如下：出售该建筑物的利得为</a:t>
            </a:r>
            <a:r>
              <a:rPr lang="en-US" altLang="zh-CN" b="1" dirty="0">
                <a:latin typeface="仿宋" panose="02010609060101010101" charset="-122"/>
                <a:ea typeface="仿宋" panose="02010609060101010101" charset="-122"/>
              </a:rPr>
              <a:t>400 000</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900 000-500 000</a:t>
            </a:r>
            <a:r>
              <a:rPr lang="zh-CN" altLang="en-US" b="1" dirty="0">
                <a:latin typeface="仿宋" panose="02010609060101010101" charset="-122"/>
                <a:ea typeface="仿宋" panose="02010609060101010101" charset="-122"/>
              </a:rPr>
              <a:t>），其中，</a:t>
            </a:r>
            <a:r>
              <a:rPr lang="en-US" altLang="zh-CN" b="1" dirty="0">
                <a:latin typeface="仿宋" panose="02010609060101010101" charset="-122"/>
                <a:ea typeface="仿宋" panose="02010609060101010101" charset="-122"/>
              </a:rPr>
              <a:t>279 822.2</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400 000÷900 000×629 600</a:t>
            </a:r>
            <a:r>
              <a:rPr lang="zh-CN" altLang="en-US" b="1" dirty="0">
                <a:latin typeface="仿宋" panose="02010609060101010101" charset="-122"/>
                <a:ea typeface="仿宋" panose="02010609060101010101" charset="-122"/>
              </a:rPr>
              <a:t>）与卖方兼承租人保留的该建筑物使用权相关；</a:t>
            </a:r>
            <a:r>
              <a:rPr lang="en-US" altLang="zh-CN" b="1" dirty="0">
                <a:latin typeface="仿宋" panose="02010609060101010101" charset="-122"/>
                <a:ea typeface="仿宋" panose="02010609060101010101" charset="-122"/>
              </a:rPr>
              <a:t>120 177.8 </a:t>
            </a:r>
            <a:r>
              <a:rPr lang="zh-CN" altLang="en-US" b="1" dirty="0">
                <a:latin typeface="仿宋" panose="02010609060101010101" charset="-122"/>
                <a:ea typeface="仿宋" panose="02010609060101010101" charset="-122"/>
              </a:rPr>
              <a:t>元［</a:t>
            </a:r>
            <a:r>
              <a:rPr lang="en-US" altLang="zh-CN" b="1" dirty="0">
                <a:latin typeface="仿宋" panose="02010609060101010101" charset="-122"/>
                <a:ea typeface="仿宋" panose="02010609060101010101" charset="-122"/>
              </a:rPr>
              <a:t>400 000 ÷900 000 ×</a:t>
            </a:r>
            <a:r>
              <a:rPr lang="zh-CN" altLang="en-US" b="1" dirty="0">
                <a:latin typeface="仿宋" panose="02010609060101010101" charset="-122"/>
                <a:ea typeface="仿宋" panose="02010609060101010101" charset="-122"/>
              </a:rPr>
              <a:t>（</a:t>
            </a:r>
            <a:r>
              <a:rPr lang="en-US" altLang="zh-CN" b="1" dirty="0">
                <a:latin typeface="仿宋" panose="02010609060101010101" charset="-122"/>
                <a:ea typeface="仿宋" panose="02010609060101010101" charset="-122"/>
              </a:rPr>
              <a:t>900 000–629 600</a:t>
            </a:r>
            <a:r>
              <a:rPr lang="zh-CN" altLang="en-US" b="1" dirty="0">
                <a:latin typeface="仿宋" panose="02010609060101010101" charset="-122"/>
                <a:ea typeface="仿宋" panose="02010609060101010101" charset="-122"/>
              </a:rPr>
              <a:t>）］与转让至买方兼出租人的权利相关。</a:t>
            </a:r>
          </a:p>
          <a:p>
            <a:pPr>
              <a:defRPr/>
            </a:pPr>
            <a:r>
              <a:rPr lang="zh-CN" altLang="en-US" b="1" dirty="0">
                <a:latin typeface="仿宋" panose="02010609060101010101" charset="-122"/>
                <a:ea typeface="仿宋" panose="02010609060101010101" charset="-122"/>
              </a:rPr>
              <a:t>　　</a:t>
            </a: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2467"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AE2F84E1-0B1A-4AA2-A383-5BC30D7AB9F8}" type="slidenum">
              <a:rPr lang="zh-CN" altLang="en-US" sz="1100" smtClean="0">
                <a:solidFill>
                  <a:srgbClr val="636363"/>
                </a:solidFill>
              </a:rPr>
              <a:t>47</a:t>
            </a:fld>
            <a:endParaRPr lang="zh-CN" altLang="en-US" sz="1100">
              <a:solidFill>
                <a:srgbClr val="636363"/>
              </a:solidFill>
            </a:endParaRPr>
          </a:p>
        </p:txBody>
      </p:sp>
      <p:sp>
        <p:nvSpPr>
          <p:cNvPr id="62468" name="文本框 3"/>
          <p:cNvSpPr txBox="1">
            <a:spLocks noChangeArrowheads="1"/>
          </p:cNvSpPr>
          <p:nvPr/>
        </p:nvSpPr>
        <p:spPr bwMode="auto">
          <a:xfrm>
            <a:off x="395536" y="836712"/>
            <a:ext cx="8497887"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dirty="0">
                <a:latin typeface="仿宋" panose="02010609060101010101" charset="-122"/>
                <a:ea typeface="仿宋" panose="02010609060101010101" charset="-122"/>
              </a:rPr>
              <a:t>在租赁期开始日，甲公司（卖方兼承租人）对该交易进行如下会计处理：     </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借：银行存款               </a:t>
            </a:r>
            <a:r>
              <a:rPr lang="en-US" altLang="zh-CN" sz="1800" b="1" dirty="0">
                <a:latin typeface="仿宋" panose="02010609060101010101" charset="-122"/>
                <a:ea typeface="仿宋" panose="02010609060101010101" charset="-122"/>
              </a:rPr>
              <a:t>1 000 000  </a:t>
            </a:r>
            <a:r>
              <a:rPr lang="zh-CN" altLang="en-US" sz="1800" b="1" dirty="0">
                <a:latin typeface="仿宋" panose="02010609060101010101" charset="-122"/>
                <a:ea typeface="仿宋" panose="02010609060101010101" charset="-122"/>
              </a:rPr>
              <a:t>（其中</a:t>
            </a:r>
            <a:r>
              <a:rPr lang="en-US" altLang="zh-CN" sz="1800" b="1" dirty="0">
                <a:latin typeface="仿宋" panose="02010609060101010101" charset="-122"/>
                <a:ea typeface="仿宋" panose="02010609060101010101" charset="-122"/>
              </a:rPr>
              <a:t>100000</a:t>
            </a:r>
            <a:r>
              <a:rPr lang="zh-CN" altLang="en-US" sz="1800" b="1" dirty="0">
                <a:latin typeface="仿宋" panose="02010609060101010101" charset="-122"/>
                <a:ea typeface="仿宋" panose="02010609060101010101" charset="-122"/>
              </a:rPr>
              <a:t>为额外融资）</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使用权资产               </a:t>
            </a:r>
            <a:r>
              <a:rPr lang="en-US" altLang="zh-CN" sz="1800" b="1" dirty="0">
                <a:latin typeface="仿宋" panose="02010609060101010101" charset="-122"/>
                <a:ea typeface="仿宋" panose="02010609060101010101" charset="-122"/>
              </a:rPr>
              <a:t>349 777.8</a:t>
            </a:r>
            <a:r>
              <a:rPr lang="zh-CN" altLang="en-US" sz="1800" b="1" dirty="0">
                <a:latin typeface="仿宋" panose="02010609060101010101" charset="-122"/>
                <a:ea typeface="仿宋" panose="02010609060101010101" charset="-122"/>
              </a:rPr>
              <a:t>（按历史成本计价）</a:t>
            </a:r>
            <a:endParaRPr lang="en-US" altLang="zh-CN" sz="1800" b="1" dirty="0">
              <a:latin typeface="仿宋" panose="02010609060101010101" charset="-122"/>
              <a:ea typeface="仿宋" panose="02010609060101010101" charset="-122"/>
            </a:endParaRPr>
          </a:p>
          <a:p>
            <a:pPr>
              <a:spcBef>
                <a:spcPct val="0"/>
              </a:spcBef>
              <a:buClrTx/>
              <a:buSzTx/>
              <a:buFontTx/>
              <a:buNone/>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租赁负债</a:t>
            </a:r>
            <a:r>
              <a:rPr lang="en-US" altLang="zh-CN" sz="1800" b="1" dirty="0">
                <a:latin typeface="仿宋" panose="02010609060101010101" charset="-122"/>
                <a:ea typeface="仿宋" panose="02010609060101010101" charset="-122"/>
              </a:rPr>
              <a:t>—</a:t>
            </a:r>
            <a:r>
              <a:rPr lang="zh-CN" altLang="en-US" sz="1800" b="1" dirty="0">
                <a:latin typeface="仿宋" panose="02010609060101010101" charset="-122"/>
                <a:ea typeface="仿宋" panose="02010609060101010101" charset="-122"/>
              </a:rPr>
              <a:t>未确认融资费用 </a:t>
            </a:r>
            <a:r>
              <a:rPr lang="en-US" altLang="zh-CN" sz="1800" b="1" dirty="0">
                <a:latin typeface="仿宋" panose="02010609060101010101" charset="-122"/>
                <a:ea typeface="仿宋" panose="02010609060101010101" charset="-122"/>
              </a:rPr>
              <a:t>302 374</a:t>
            </a:r>
          </a:p>
          <a:p>
            <a:pPr>
              <a:spcBef>
                <a:spcPct val="0"/>
              </a:spcBef>
              <a:buClrTx/>
              <a:buSzTx/>
              <a:buFontTx/>
              <a:buNone/>
            </a:pPr>
            <a:r>
              <a:rPr lang="zh-CN" altLang="en-US" sz="1800" b="1" dirty="0">
                <a:latin typeface="仿宋" panose="02010609060101010101" charset="-122"/>
                <a:ea typeface="仿宋" panose="02010609060101010101" charset="-122"/>
              </a:rPr>
              <a:t>      贷：固定资产（净额）            </a:t>
            </a:r>
            <a:r>
              <a:rPr lang="en-US" altLang="zh-CN" sz="1800" b="1" dirty="0">
                <a:latin typeface="仿宋" panose="02010609060101010101" charset="-122"/>
                <a:ea typeface="仿宋" panose="02010609060101010101" charset="-122"/>
              </a:rPr>
              <a:t>500 000</a:t>
            </a:r>
          </a:p>
          <a:p>
            <a:pPr>
              <a:spcBef>
                <a:spcPct val="0"/>
              </a:spcBef>
              <a:buClrTx/>
              <a:buSzTx/>
              <a:buFontTx/>
              <a:buNone/>
            </a:pPr>
            <a:r>
              <a:rPr lang="zh-CN" altLang="en-US" sz="1800" b="1" dirty="0">
                <a:latin typeface="仿宋" panose="02010609060101010101" charset="-122"/>
                <a:ea typeface="仿宋" panose="02010609060101010101" charset="-122"/>
              </a:rPr>
              <a:t>　　      租赁负债</a:t>
            </a:r>
            <a:r>
              <a:rPr lang="en-US" altLang="zh-CN" sz="1800" b="1" dirty="0">
                <a:latin typeface="仿宋" panose="02010609060101010101" charset="-122"/>
                <a:ea typeface="仿宋" panose="02010609060101010101" charset="-122"/>
              </a:rPr>
              <a:t>-</a:t>
            </a:r>
            <a:r>
              <a:rPr lang="zh-CN" altLang="en-US" sz="1800" b="1" dirty="0">
                <a:latin typeface="仿宋" panose="02010609060101010101" charset="-122"/>
                <a:ea typeface="仿宋" panose="02010609060101010101" charset="-122"/>
              </a:rPr>
              <a:t>租赁付款额         </a:t>
            </a:r>
            <a:r>
              <a:rPr lang="en-US" altLang="zh-CN" sz="1800" b="1" dirty="0">
                <a:latin typeface="仿宋" panose="02010609060101010101" charset="-122"/>
                <a:ea typeface="仿宋" panose="02010609060101010101" charset="-122"/>
              </a:rPr>
              <a:t>931 974</a:t>
            </a:r>
          </a:p>
          <a:p>
            <a:pPr>
              <a:spcBef>
                <a:spcPct val="0"/>
              </a:spcBef>
              <a:buClrTx/>
              <a:buSzTx/>
              <a:buFontTx/>
              <a:buNone/>
            </a:pPr>
            <a:r>
              <a:rPr lang="en-US" altLang="zh-CN" sz="1800" b="1" dirty="0">
                <a:latin typeface="仿宋" panose="02010609060101010101" charset="-122"/>
                <a:ea typeface="仿宋" panose="02010609060101010101" charset="-122"/>
              </a:rPr>
              <a:t>          </a:t>
            </a:r>
            <a:r>
              <a:rPr lang="zh-CN" altLang="en-US" sz="1800" b="1" dirty="0">
                <a:solidFill>
                  <a:srgbClr val="0000FF"/>
                </a:solidFill>
                <a:latin typeface="仿宋" panose="02010609060101010101" charset="-122"/>
                <a:ea typeface="仿宋" panose="02010609060101010101" charset="-122"/>
              </a:rPr>
              <a:t>长期应付款                  </a:t>
            </a:r>
            <a:r>
              <a:rPr lang="en-US" altLang="zh-CN" sz="1800" b="1" dirty="0">
                <a:solidFill>
                  <a:srgbClr val="0000FF"/>
                </a:solidFill>
                <a:latin typeface="仿宋" panose="02010609060101010101" charset="-122"/>
                <a:ea typeface="仿宋" panose="02010609060101010101" charset="-122"/>
              </a:rPr>
              <a:t>100 000</a:t>
            </a:r>
            <a:r>
              <a:rPr lang="zh-CN" altLang="en-US" sz="1800" b="1" dirty="0">
                <a:solidFill>
                  <a:srgbClr val="0000FF"/>
                </a:solidFill>
                <a:latin typeface="仿宋" panose="02010609060101010101" charset="-122"/>
                <a:ea typeface="仿宋" panose="02010609060101010101" charset="-122"/>
              </a:rPr>
              <a:t>   </a:t>
            </a:r>
            <a:endParaRPr lang="en-US" altLang="zh-CN" sz="1800" b="1" dirty="0">
              <a:solidFill>
                <a:srgbClr val="0000FF"/>
              </a:solidFill>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资产处置损益                </a:t>
            </a:r>
            <a:r>
              <a:rPr lang="en-US" altLang="zh-CN" sz="1800" b="1" dirty="0">
                <a:latin typeface="仿宋" panose="02010609060101010101" charset="-122"/>
                <a:ea typeface="仿宋" panose="02010609060101010101" charset="-122"/>
              </a:rPr>
              <a:t>120 177.8</a:t>
            </a:r>
          </a:p>
          <a:p>
            <a:pPr>
              <a:spcBef>
                <a:spcPct val="0"/>
              </a:spcBef>
              <a:buClrTx/>
              <a:buSzTx/>
              <a:buFontTx/>
              <a:buNone/>
            </a:pPr>
            <a:r>
              <a:rPr lang="zh-CN" altLang="en-US" sz="1800" b="1" dirty="0">
                <a:latin typeface="仿宋" panose="02010609060101010101" charset="-122"/>
                <a:ea typeface="仿宋" panose="02010609060101010101" charset="-122"/>
              </a:rPr>
              <a:t>第一年年末：卖方兼承租人的会计处理：</a:t>
            </a:r>
          </a:p>
          <a:p>
            <a:pPr>
              <a:spcBef>
                <a:spcPct val="0"/>
              </a:spcBef>
              <a:buClrTx/>
              <a:buSzTx/>
              <a:buFontTx/>
              <a:buNone/>
            </a:pPr>
            <a:r>
              <a:rPr lang="zh-CN" altLang="en-US" sz="1800" b="1" dirty="0">
                <a:latin typeface="仿宋" panose="02010609060101010101" charset="-122"/>
                <a:ea typeface="仿宋" panose="02010609060101010101" charset="-122"/>
              </a:rPr>
              <a:t>　　借：租赁负债</a:t>
            </a:r>
            <a:r>
              <a:rPr lang="en-US" altLang="zh-CN" sz="1800" b="1" dirty="0">
                <a:latin typeface="仿宋" panose="02010609060101010101" charset="-122"/>
                <a:ea typeface="仿宋" panose="02010609060101010101" charset="-122"/>
              </a:rPr>
              <a:t>-</a:t>
            </a:r>
            <a:r>
              <a:rPr lang="zh-CN" altLang="en-US" sz="1800" b="1" dirty="0">
                <a:latin typeface="仿宋" panose="02010609060101010101" charset="-122"/>
                <a:ea typeface="仿宋" panose="02010609060101010101" charset="-122"/>
              </a:rPr>
              <a:t>租赁付款额     </a:t>
            </a:r>
            <a:r>
              <a:rPr lang="en-US" altLang="zh-CN" sz="1800" b="1" dirty="0">
                <a:latin typeface="仿宋" panose="02010609060101010101" charset="-122"/>
                <a:ea typeface="仿宋" panose="02010609060101010101" charset="-122"/>
              </a:rPr>
              <a:t>51 776</a:t>
            </a:r>
          </a:p>
          <a:p>
            <a:pPr>
              <a:spcBef>
                <a:spcPct val="0"/>
              </a:spcBef>
              <a:buClrTx/>
              <a:buSzTx/>
              <a:buFontTx/>
              <a:buNone/>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长期应付款               </a:t>
            </a:r>
            <a:r>
              <a:rPr lang="en-US" altLang="zh-CN" sz="1800" b="1" dirty="0">
                <a:latin typeface="仿宋" panose="02010609060101010101" charset="-122"/>
                <a:ea typeface="仿宋" panose="02010609060101010101" charset="-122"/>
              </a:rPr>
              <a:t>3 724</a:t>
            </a:r>
            <a:r>
              <a:rPr lang="zh-CN" altLang="en-US" sz="1800" b="1" dirty="0">
                <a:latin typeface="仿宋" panose="02010609060101010101" charset="-122"/>
                <a:ea typeface="仿宋" panose="02010609060101010101" charset="-122"/>
              </a:rPr>
              <a:t> </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财务费用                </a:t>
            </a:r>
            <a:r>
              <a:rPr lang="en-US" altLang="zh-CN" sz="1800" b="1" dirty="0">
                <a:latin typeface="仿宋" panose="02010609060101010101" charset="-122"/>
                <a:ea typeface="仿宋" panose="02010609060101010101" charset="-122"/>
              </a:rPr>
              <a:t>32 832 </a:t>
            </a:r>
            <a:r>
              <a:rPr lang="zh-CN" altLang="en-US" sz="1800" b="1" dirty="0">
                <a:latin typeface="仿宋" panose="02010609060101010101" charset="-122"/>
                <a:ea typeface="仿宋" panose="02010609060101010101" charset="-122"/>
              </a:rPr>
              <a:t>（</a:t>
            </a:r>
            <a:r>
              <a:rPr lang="en-US" altLang="zh-CN" sz="1800" b="1" dirty="0">
                <a:latin typeface="仿宋" panose="02010609060101010101" charset="-122"/>
                <a:ea typeface="仿宋" panose="02010609060101010101" charset="-122"/>
              </a:rPr>
              <a:t>729 600×4.5%</a:t>
            </a:r>
            <a:r>
              <a:rPr lang="zh-CN" altLang="en-US" sz="1800" b="1" dirty="0">
                <a:latin typeface="仿宋" panose="02010609060101010101" charset="-122"/>
                <a:ea typeface="仿宋" panose="02010609060101010101" charset="-122"/>
              </a:rPr>
              <a:t>） </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贷：银行存款                    </a:t>
            </a:r>
            <a:r>
              <a:rPr lang="en-US" altLang="zh-CN" sz="1800" b="1" dirty="0">
                <a:latin typeface="仿宋" panose="02010609060101010101" charset="-122"/>
                <a:ea typeface="仿宋" panose="02010609060101010101" charset="-122"/>
              </a:rPr>
              <a:t>60 000</a:t>
            </a:r>
          </a:p>
          <a:p>
            <a:pPr>
              <a:spcBef>
                <a:spcPct val="0"/>
              </a:spcBef>
              <a:buClrTx/>
              <a:buSzTx/>
              <a:buFontTx/>
              <a:buNone/>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租赁负债</a:t>
            </a:r>
            <a:r>
              <a:rPr lang="en-US" altLang="zh-CN" sz="1800" b="1" dirty="0">
                <a:latin typeface="仿宋" panose="02010609060101010101" charset="-122"/>
                <a:ea typeface="仿宋" panose="02010609060101010101" charset="-122"/>
              </a:rPr>
              <a:t>—</a:t>
            </a:r>
            <a:r>
              <a:rPr lang="zh-CN" altLang="en-US" sz="1800" b="1" dirty="0">
                <a:latin typeface="仿宋" panose="02010609060101010101" charset="-122"/>
                <a:ea typeface="仿宋" panose="02010609060101010101" charset="-122"/>
              </a:rPr>
              <a:t>未确认融资费用    </a:t>
            </a:r>
            <a:r>
              <a:rPr lang="en-US" altLang="zh-CN" sz="1800" b="1" dirty="0">
                <a:latin typeface="仿宋" panose="02010609060101010101" charset="-122"/>
                <a:ea typeface="仿宋" panose="02010609060101010101" charset="-122"/>
              </a:rPr>
              <a:t>28 323</a:t>
            </a:r>
            <a:r>
              <a:rPr lang="zh-CN" altLang="en-US" sz="1800" b="1" dirty="0">
                <a:latin typeface="仿宋" panose="02010609060101010101" charset="-122"/>
                <a:ea typeface="仿宋" panose="02010609060101010101" charset="-122"/>
              </a:rPr>
              <a:t> </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借：制造费用等  </a:t>
            </a:r>
            <a:r>
              <a:rPr lang="en-US" altLang="zh-CN" sz="1800" b="1" dirty="0">
                <a:latin typeface="仿宋" panose="02010609060101010101" charset="-122"/>
                <a:ea typeface="仿宋" panose="02010609060101010101" charset="-122"/>
              </a:rPr>
              <a:t>19 432.1</a:t>
            </a:r>
            <a:r>
              <a:rPr lang="zh-CN" altLang="en-US" sz="1800" b="1" dirty="0">
                <a:latin typeface="仿宋" panose="02010609060101010101" charset="-122"/>
                <a:ea typeface="仿宋" panose="02010609060101010101" charset="-122"/>
              </a:rPr>
              <a:t>（</a:t>
            </a:r>
            <a:r>
              <a:rPr lang="en-US" altLang="zh-CN" sz="1800" b="1" dirty="0">
                <a:latin typeface="仿宋" panose="02010609060101010101" charset="-122"/>
                <a:ea typeface="仿宋" panose="02010609060101010101" charset="-122"/>
              </a:rPr>
              <a:t>349 777.8/18</a:t>
            </a:r>
            <a:r>
              <a:rPr lang="zh-CN" altLang="en-US" sz="1800" b="1" dirty="0">
                <a:latin typeface="仿宋" panose="02010609060101010101" charset="-122"/>
                <a:ea typeface="仿宋" panose="02010609060101010101" charset="-122"/>
              </a:rPr>
              <a:t>）</a:t>
            </a:r>
            <a:endParaRPr lang="en-US" altLang="zh-CN" sz="1800" b="1" dirty="0">
              <a:latin typeface="仿宋" panose="02010609060101010101" charset="-122"/>
              <a:ea typeface="仿宋" panose="02010609060101010101" charset="-122"/>
            </a:endParaRPr>
          </a:p>
          <a:p>
            <a:pPr>
              <a:spcBef>
                <a:spcPct val="0"/>
              </a:spcBef>
              <a:buClrTx/>
              <a:buSzTx/>
              <a:buFontTx/>
              <a:buNone/>
            </a:pPr>
            <a:r>
              <a:rPr lang="zh-CN" altLang="en-US" sz="1800" b="1" dirty="0">
                <a:latin typeface="仿宋" panose="02010609060101010101" charset="-122"/>
                <a:ea typeface="仿宋" panose="02010609060101010101" charset="-122"/>
              </a:rPr>
              <a:t>      贷：累计折旧          </a:t>
            </a:r>
            <a:r>
              <a:rPr lang="en-US" altLang="zh-CN" sz="1800" b="1" dirty="0">
                <a:latin typeface="仿宋" panose="02010609060101010101" charset="-122"/>
                <a:ea typeface="仿宋" panose="02010609060101010101" charset="-122"/>
              </a:rPr>
              <a:t>19 432.1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F7D1580E-7E35-493C-99B2-003D27D38EA2}" type="datetime1">
              <a:rPr lang="zh-CN" altLang="en-US" smtClean="0"/>
              <a:t>2026/3/30</a:t>
            </a:fld>
            <a:endParaRPr lang="zh-CN" altLang="en-US"/>
          </a:p>
        </p:txBody>
      </p:sp>
      <p:sp>
        <p:nvSpPr>
          <p:cNvPr id="63491"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F3F40266-D8A4-4BFF-B340-D87C532E90FC}" type="slidenum">
              <a:rPr lang="zh-CN" altLang="en-US" smtClean="0">
                <a:solidFill>
                  <a:srgbClr val="636363"/>
                </a:solidFill>
                <a:latin typeface="Franklin Gothic Book" panose="020B0503020102020204" pitchFamily="34" charset="0"/>
                <a:ea typeface="黑体" panose="02010609060101010101" pitchFamily="49" charset="-122"/>
              </a:rPr>
              <a:t>48</a:t>
            </a:fld>
            <a:endParaRPr lang="zh-CN" altLang="en-US">
              <a:solidFill>
                <a:srgbClr val="636363"/>
              </a:solidFill>
              <a:latin typeface="Franklin Gothic Book" panose="020B0503020102020204" pitchFamily="34" charset="0"/>
              <a:ea typeface="黑体" panose="02010609060101010101" pitchFamily="49" charset="-122"/>
            </a:endParaRPr>
          </a:p>
        </p:txBody>
      </p:sp>
      <p:sp>
        <p:nvSpPr>
          <p:cNvPr id="63492" name="文本框 3"/>
          <p:cNvSpPr txBox="1">
            <a:spLocks noChangeArrowheads="1"/>
          </p:cNvSpPr>
          <p:nvPr/>
        </p:nvSpPr>
        <p:spPr bwMode="auto">
          <a:xfrm>
            <a:off x="395288" y="333375"/>
            <a:ext cx="82804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en-US" b="1">
                <a:latin typeface="仿宋" panose="02010609060101010101" charset="-122"/>
                <a:ea typeface="仿宋" panose="02010609060101010101" charset="-122"/>
              </a:rPr>
              <a:t>借：租赁负债</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租赁付款额     </a:t>
            </a:r>
            <a:r>
              <a:rPr lang="en-US" altLang="zh-CN" b="1">
                <a:latin typeface="仿宋" panose="02010609060101010101" charset="-122"/>
                <a:ea typeface="仿宋" panose="02010609060101010101" charset="-122"/>
              </a:rPr>
              <a:t>51 776</a:t>
            </a:r>
          </a:p>
          <a:p>
            <a:r>
              <a:rPr lang="en-US" altLang="zh-CN" b="1">
                <a:latin typeface="仿宋" panose="02010609060101010101" charset="-122"/>
                <a:ea typeface="仿宋" panose="02010609060101010101" charset="-122"/>
              </a:rPr>
              <a:t>  </a:t>
            </a:r>
            <a:r>
              <a:rPr lang="zh-CN" altLang="en-US" b="1">
                <a:latin typeface="仿宋" panose="02010609060101010101" charset="-122"/>
                <a:ea typeface="仿宋" panose="02010609060101010101" charset="-122"/>
              </a:rPr>
              <a:t>贷：银行存款                  </a:t>
            </a:r>
            <a:r>
              <a:rPr lang="en-US" altLang="zh-CN" b="1">
                <a:latin typeface="仿宋" panose="02010609060101010101" charset="-122"/>
                <a:ea typeface="仿宋" panose="02010609060101010101" charset="-122"/>
              </a:rPr>
              <a:t>51 776</a:t>
            </a:r>
          </a:p>
          <a:p>
            <a:r>
              <a:rPr lang="zh-CN" altLang="en-US" b="1">
                <a:latin typeface="仿宋" panose="02010609060101010101" charset="-122"/>
                <a:ea typeface="仿宋" panose="02010609060101010101" charset="-122"/>
              </a:rPr>
              <a:t>借：财务费用     </a:t>
            </a:r>
            <a:r>
              <a:rPr lang="en-US" altLang="zh-CN" b="1">
                <a:latin typeface="仿宋" panose="02010609060101010101" charset="-122"/>
                <a:ea typeface="仿宋" panose="02010609060101010101" charset="-122"/>
              </a:rPr>
              <a:t>629600*0.045= 28 323</a:t>
            </a:r>
            <a:r>
              <a:rPr lang="zh-CN" altLang="en-US" b="1">
                <a:latin typeface="仿宋" panose="02010609060101010101" charset="-122"/>
                <a:ea typeface="仿宋" panose="02010609060101010101" charset="-122"/>
              </a:rPr>
              <a:t> </a:t>
            </a:r>
            <a:endParaRPr lang="en-US" altLang="zh-CN" b="1">
              <a:latin typeface="仿宋" panose="02010609060101010101" charset="-122"/>
              <a:ea typeface="仿宋" panose="02010609060101010101" charset="-122"/>
            </a:endParaRPr>
          </a:p>
          <a:p>
            <a:r>
              <a:rPr lang="en-US" altLang="zh-CN" b="1">
                <a:latin typeface="仿宋" panose="02010609060101010101" charset="-122"/>
                <a:ea typeface="仿宋" panose="02010609060101010101" charset="-122"/>
              </a:rPr>
              <a:t>   </a:t>
            </a:r>
            <a:r>
              <a:rPr lang="zh-CN" altLang="en-US" b="1">
                <a:latin typeface="仿宋" panose="02010609060101010101" charset="-122"/>
                <a:ea typeface="仿宋" panose="02010609060101010101" charset="-122"/>
              </a:rPr>
              <a:t>贷：租赁负债</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未确认融资费用    </a:t>
            </a:r>
            <a:r>
              <a:rPr lang="en-US" altLang="zh-CN" b="1">
                <a:latin typeface="仿宋" panose="02010609060101010101" charset="-122"/>
                <a:ea typeface="仿宋" panose="02010609060101010101" charset="-122"/>
              </a:rPr>
              <a:t>28 323</a:t>
            </a:r>
            <a:r>
              <a:rPr lang="zh-CN" altLang="en-US" b="1">
                <a:latin typeface="仿宋" panose="02010609060101010101" charset="-122"/>
                <a:ea typeface="仿宋" panose="02010609060101010101" charset="-122"/>
              </a:rPr>
              <a:t> </a:t>
            </a:r>
            <a:endParaRPr lang="en-US" altLang="zh-CN" b="1">
              <a:latin typeface="仿宋" panose="02010609060101010101" charset="-122"/>
              <a:ea typeface="仿宋" panose="02010609060101010101" charset="-122"/>
            </a:endParaRPr>
          </a:p>
          <a:p>
            <a:endParaRPr lang="en-US" altLang="zh-CN" b="1">
              <a:latin typeface="仿宋" panose="02010609060101010101" charset="-122"/>
              <a:ea typeface="仿宋" panose="02010609060101010101" charset="-122"/>
            </a:endParaRPr>
          </a:p>
          <a:p>
            <a:r>
              <a:rPr lang="zh-CN" altLang="en-US" b="1">
                <a:latin typeface="仿宋" panose="02010609060101010101" charset="-122"/>
                <a:ea typeface="仿宋" panose="02010609060101010101" charset="-122"/>
              </a:rPr>
              <a:t>借：长期应付款      </a:t>
            </a:r>
            <a:r>
              <a:rPr lang="en-US" altLang="zh-CN" b="1">
                <a:latin typeface="仿宋" panose="02010609060101010101" charset="-122"/>
                <a:ea typeface="仿宋" panose="02010609060101010101" charset="-122"/>
              </a:rPr>
              <a:t>3 724 </a:t>
            </a:r>
          </a:p>
          <a:p>
            <a:r>
              <a:rPr lang="en-US" altLang="zh-CN" b="1">
                <a:latin typeface="仿宋" panose="02010609060101010101" charset="-122"/>
                <a:ea typeface="仿宋" panose="02010609060101010101" charset="-122"/>
              </a:rPr>
              <a:t>  </a:t>
            </a:r>
            <a:r>
              <a:rPr lang="zh-CN" altLang="en-US" b="1">
                <a:latin typeface="仿宋" panose="02010609060101010101" charset="-122"/>
                <a:ea typeface="仿宋" panose="02010609060101010101" charset="-122"/>
              </a:rPr>
              <a:t>  财务费用        </a:t>
            </a:r>
            <a:r>
              <a:rPr lang="en-US" altLang="zh-CN" b="1">
                <a:latin typeface="仿宋" panose="02010609060101010101" charset="-122"/>
                <a:ea typeface="仿宋" panose="02010609060101010101" charset="-122"/>
              </a:rPr>
              <a:t>4 500</a:t>
            </a:r>
          </a:p>
          <a:p>
            <a:r>
              <a:rPr lang="en-US" altLang="zh-CN" b="1">
                <a:latin typeface="仿宋" panose="02010609060101010101" charset="-122"/>
                <a:ea typeface="仿宋" panose="02010609060101010101" charset="-122"/>
              </a:rPr>
              <a:t> </a:t>
            </a:r>
            <a:r>
              <a:rPr lang="zh-CN" altLang="en-US" b="1">
                <a:latin typeface="仿宋" panose="02010609060101010101" charset="-122"/>
                <a:ea typeface="仿宋" panose="02010609060101010101" charset="-122"/>
              </a:rPr>
              <a:t>贷：银行存款           </a:t>
            </a:r>
            <a:r>
              <a:rPr lang="en-US" altLang="zh-CN"/>
              <a:t>8,224 </a:t>
            </a:r>
            <a:endParaRPr lang="en-US" altLang="zh-CN">
              <a:solidFill>
                <a:srgbClr val="000000"/>
              </a:solidFill>
              <a:latin typeface="等线" panose="02010600030101010101" pitchFamily="2" charset="-122"/>
              <a:ea typeface="等线" panose="02010600030101010101" pitchFamily="2" charset="-122"/>
            </a:endParaRPr>
          </a:p>
          <a:p>
            <a:endParaRPr lang="en-US" altLang="zh-CN" b="1">
              <a:latin typeface="仿宋" panose="02010609060101010101" charset="-122"/>
              <a:ea typeface="仿宋" panose="02010609060101010101" charset="-122"/>
            </a:endParaRPr>
          </a:p>
          <a:p>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4515"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358BE447-E470-4ABC-84E0-544B6E77DAB9}" type="slidenum">
              <a:rPr lang="zh-CN" altLang="en-US" sz="1100" smtClean="0">
                <a:solidFill>
                  <a:srgbClr val="636363"/>
                </a:solidFill>
              </a:rPr>
              <a:t>49</a:t>
            </a:fld>
            <a:endParaRPr lang="zh-CN" altLang="en-US" sz="1100">
              <a:solidFill>
                <a:srgbClr val="636363"/>
              </a:solidFill>
            </a:endParaRPr>
          </a:p>
        </p:txBody>
      </p:sp>
      <p:sp>
        <p:nvSpPr>
          <p:cNvPr id="64516" name="文本框 3"/>
          <p:cNvSpPr txBox="1">
            <a:spLocks noChangeArrowheads="1"/>
          </p:cNvSpPr>
          <p:nvPr/>
        </p:nvSpPr>
        <p:spPr bwMode="auto">
          <a:xfrm>
            <a:off x="395288" y="1098550"/>
            <a:ext cx="8497887"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第二年年末，卖方兼承租人的会计处理：</a:t>
            </a:r>
          </a:p>
          <a:p>
            <a:pPr>
              <a:spcBef>
                <a:spcPct val="0"/>
              </a:spcBef>
              <a:buClrTx/>
              <a:buSzTx/>
              <a:buFontTx/>
              <a:buNone/>
            </a:pPr>
            <a:r>
              <a:rPr lang="zh-CN" altLang="en-US" sz="1800" b="1">
                <a:latin typeface="仿宋" panose="02010609060101010101" charset="-122"/>
                <a:ea typeface="仿宋" panose="02010609060101010101" charset="-122"/>
              </a:rPr>
              <a:t>　　借：租赁负债</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租赁付款额     </a:t>
            </a:r>
            <a:r>
              <a:rPr lang="en-US" altLang="zh-CN" sz="1800" b="1">
                <a:latin typeface="仿宋" panose="02010609060101010101" charset="-122"/>
                <a:ea typeface="仿宋" panose="02010609060101010101" charset="-122"/>
              </a:rPr>
              <a:t>51 776</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长期应付款               </a:t>
            </a:r>
            <a:r>
              <a:rPr lang="en-US" altLang="zh-CN" sz="1800" b="1">
                <a:latin typeface="仿宋" panose="02010609060101010101" charset="-122"/>
                <a:ea typeface="仿宋" panose="02010609060101010101" charset="-122"/>
              </a:rPr>
              <a:t>3 891</a:t>
            </a:r>
            <a:r>
              <a:rPr lang="zh-CN" altLang="en-US" sz="1800" b="1">
                <a:latin typeface="仿宋" panose="02010609060101010101" charset="-122"/>
                <a:ea typeface="仿宋" panose="02010609060101010101" charset="-122"/>
              </a:rPr>
              <a:t> </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        财务费用                </a:t>
            </a:r>
            <a:r>
              <a:rPr lang="en-US" altLang="zh-CN" sz="1800" b="1">
                <a:latin typeface="仿宋" panose="02010609060101010101" charset="-122"/>
                <a:ea typeface="仿宋" panose="02010609060101010101" charset="-122"/>
              </a:rPr>
              <a:t>31 609 </a:t>
            </a:r>
          </a:p>
          <a:p>
            <a:pPr>
              <a:spcBef>
                <a:spcPct val="0"/>
              </a:spcBef>
              <a:buClrTx/>
              <a:buSzTx/>
              <a:buFontTx/>
              <a:buNone/>
            </a:pPr>
            <a:r>
              <a:rPr lang="zh-CN" altLang="en-US" sz="1800" b="1">
                <a:latin typeface="仿宋" panose="02010609060101010101" charset="-122"/>
                <a:ea typeface="仿宋" panose="02010609060101010101" charset="-122"/>
              </a:rPr>
              <a:t>      贷：银行存款                    </a:t>
            </a:r>
            <a:r>
              <a:rPr lang="en-US" altLang="zh-CN" sz="1800" b="1">
                <a:latin typeface="仿宋" panose="02010609060101010101" charset="-122"/>
                <a:ea typeface="仿宋" panose="02010609060101010101" charset="-122"/>
              </a:rPr>
              <a:t>60 000</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租赁负债</a:t>
            </a:r>
            <a:r>
              <a:rPr lang="en-US" altLang="zh-CN" sz="1800" b="1">
                <a:latin typeface="仿宋" panose="02010609060101010101" charset="-122"/>
                <a:ea typeface="仿宋" panose="02010609060101010101" charset="-122"/>
              </a:rPr>
              <a:t>—</a:t>
            </a:r>
            <a:r>
              <a:rPr lang="zh-CN" altLang="en-US" sz="1800" b="1">
                <a:latin typeface="仿宋" panose="02010609060101010101" charset="-122"/>
                <a:ea typeface="仿宋" panose="02010609060101010101" charset="-122"/>
              </a:rPr>
              <a:t>未确认融资费用    </a:t>
            </a:r>
            <a:r>
              <a:rPr lang="en-US" altLang="zh-CN" sz="1800" b="1">
                <a:latin typeface="仿宋" panose="02010609060101010101" charset="-122"/>
                <a:ea typeface="仿宋" panose="02010609060101010101" charset="-122"/>
              </a:rPr>
              <a:t>27 277</a:t>
            </a:r>
            <a:r>
              <a:rPr lang="zh-CN" altLang="en-US" sz="1800" b="1">
                <a:latin typeface="仿宋" panose="02010609060101010101" charset="-122"/>
                <a:ea typeface="仿宋" panose="02010609060101010101" charset="-122"/>
              </a:rPr>
              <a:t> </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　　借：制造费用等  </a:t>
            </a:r>
            <a:r>
              <a:rPr lang="en-US" altLang="zh-CN" sz="1800" b="1">
                <a:latin typeface="仿宋" panose="02010609060101010101" charset="-122"/>
                <a:ea typeface="仿宋" panose="02010609060101010101" charset="-122"/>
              </a:rPr>
              <a:t>19 432.1</a:t>
            </a:r>
            <a:r>
              <a:rPr lang="zh-CN" altLang="en-US" sz="1800" b="1">
                <a:latin typeface="仿宋" panose="02010609060101010101" charset="-122"/>
                <a:ea typeface="仿宋" panose="02010609060101010101" charset="-122"/>
              </a:rPr>
              <a:t>（</a:t>
            </a:r>
            <a:r>
              <a:rPr lang="en-US" altLang="zh-CN" sz="1800" b="1">
                <a:latin typeface="仿宋" panose="02010609060101010101" charset="-122"/>
                <a:ea typeface="仿宋" panose="02010609060101010101" charset="-122"/>
              </a:rPr>
              <a:t>349 777.8/18</a:t>
            </a:r>
            <a:r>
              <a:rPr lang="zh-CN" altLang="en-US" sz="1800" b="1">
                <a:latin typeface="仿宋" panose="02010609060101010101" charset="-122"/>
                <a:ea typeface="仿宋" panose="02010609060101010101" charset="-122"/>
              </a:rPr>
              <a:t>）</a:t>
            </a: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      贷：累计折旧          </a:t>
            </a:r>
            <a:r>
              <a:rPr lang="en-US" altLang="zh-CN" sz="1800" b="1">
                <a:latin typeface="仿宋" panose="02010609060101010101" charset="-122"/>
                <a:ea typeface="仿宋" panose="02010609060101010101" charset="-122"/>
              </a:rPr>
              <a:t>19 432.1 </a:t>
            </a:r>
            <a:r>
              <a:rPr lang="zh-CN" altLang="en-US" sz="1800" b="1">
                <a:latin typeface="仿宋" panose="02010609060101010101" charset="-122"/>
                <a:ea typeface="仿宋" panose="02010609060101010101" charset="-122"/>
              </a:rPr>
              <a:t>　　</a:t>
            </a:r>
            <a:endParaRPr lang="en-US" altLang="zh-CN" sz="1800" b="1">
              <a:latin typeface="仿宋" panose="02010609060101010101" charset="-122"/>
              <a:ea typeface="仿宋" panose="02010609060101010101" charset="-122"/>
            </a:endParaRPr>
          </a:p>
          <a:p>
            <a:pPr>
              <a:spcBef>
                <a:spcPct val="0"/>
              </a:spcBef>
              <a:buClrTx/>
              <a:buSzTx/>
              <a:buFontTx/>
              <a:buNone/>
            </a:pP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以后</a:t>
            </a:r>
            <a:r>
              <a:rPr lang="en-US" altLang="zh-CN" sz="1800" b="1">
                <a:latin typeface="仿宋" panose="02010609060101010101" charset="-122"/>
                <a:ea typeface="仿宋" panose="02010609060101010101" charset="-122"/>
              </a:rPr>
              <a:t>16</a:t>
            </a:r>
            <a:r>
              <a:rPr lang="zh-CN" altLang="en-US" sz="1800" b="1">
                <a:latin typeface="仿宋" panose="02010609060101010101" charset="-122"/>
                <a:ea typeface="仿宋" panose="02010609060101010101" charset="-122"/>
              </a:rPr>
              <a:t>年以此类推。</a:t>
            </a:r>
            <a:endParaRPr lang="zh-CN" altLang="en-US" sz="1800">
              <a:latin typeface="Arial" panose="020B0604020202020204" pitchFamily="34" charset="0"/>
              <a:ea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25F26FD1-3D6F-47FF-A73C-56BDC8DD946C}" type="slidenum">
              <a:rPr lang="en-US" altLang="zh-CN" smtClean="0"/>
              <a:t>5</a:t>
            </a:fld>
            <a:endParaRPr lang="en-US" altLang="zh-CN"/>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69637"/>
            <a:ext cx="9144000" cy="4518725"/>
          </a:xfrm>
          <a:prstGeom prst="rect">
            <a:avLst/>
          </a:prstGeom>
        </p:spPr>
      </p:pic>
      <p:sp>
        <p:nvSpPr>
          <p:cNvPr id="5" name="文本框 4"/>
          <p:cNvSpPr txBox="1"/>
          <p:nvPr/>
        </p:nvSpPr>
        <p:spPr>
          <a:xfrm>
            <a:off x="251520" y="309635"/>
            <a:ext cx="7761939" cy="456872"/>
          </a:xfrm>
          <a:prstGeom prst="rect">
            <a:avLst/>
          </a:prstGeom>
          <a:noFill/>
          <a:ln w="9525">
            <a:noFill/>
            <a:miter lim="800000"/>
          </a:ln>
        </p:spPr>
        <p:txBody>
          <a:bodyPr wrap="square" lIns="86694" tIns="43347" rIns="86694" bIns="43347">
            <a:spAutoFit/>
          </a:bodyPr>
          <a:lstStyle>
            <a:defPPr>
              <a:defRPr lang="zh-CN"/>
            </a:defPPr>
            <a:lvl1pPr>
              <a:defRPr sz="3200" b="1">
                <a:solidFill>
                  <a:prstClr val="black"/>
                </a:solidFill>
                <a:latin typeface="微软雅黑" panose="020B0503020204020204" charset="-122"/>
                <a:ea typeface="微软雅黑" panose="020B0503020204020204" charset="-122"/>
              </a:defRPr>
            </a:lvl1pPr>
          </a:lstStyle>
          <a:p>
            <a:r>
              <a:rPr lang="zh-CN" altLang="en-US" sz="2400" dirty="0">
                <a:solidFill>
                  <a:srgbClr val="0000FF"/>
                </a:solidFill>
                <a:latin typeface="隶书" panose="02010509060101010101" pitchFamily="49" charset="-122"/>
                <a:ea typeface="隶书" panose="02010509060101010101" pitchFamily="49" charset="-122"/>
              </a:rPr>
              <a:t>租赁准则的演变</a:t>
            </a:r>
            <a:r>
              <a:rPr lang="en-US" altLang="zh-CN" sz="2400" dirty="0">
                <a:solidFill>
                  <a:srgbClr val="0000FF"/>
                </a:solidFill>
                <a:latin typeface="隶书" panose="02010509060101010101" pitchFamily="49" charset="-122"/>
                <a:ea typeface="隶书" panose="02010509060101010101" pitchFamily="49" charset="-122"/>
              </a:rPr>
              <a:t>-</a:t>
            </a:r>
            <a:r>
              <a:rPr lang="zh-CN" altLang="en-US" sz="2400" dirty="0">
                <a:solidFill>
                  <a:srgbClr val="0000FF"/>
                </a:solidFill>
                <a:latin typeface="隶书" panose="02010509060101010101" pitchFamily="49" charset="-122"/>
                <a:ea typeface="隶书" panose="02010509060101010101" pitchFamily="49" charset="-122"/>
              </a:rPr>
              <a:t>时间</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5539"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F4BDF3E5-63B5-4E76-ADA9-7815968E093A}" type="slidenum">
              <a:rPr lang="zh-CN" altLang="en-US" sz="1100" smtClean="0">
                <a:solidFill>
                  <a:srgbClr val="636363"/>
                </a:solidFill>
              </a:rPr>
              <a:t>50</a:t>
            </a:fld>
            <a:endParaRPr lang="zh-CN" altLang="en-US" sz="1100">
              <a:solidFill>
                <a:srgbClr val="636363"/>
              </a:solidFill>
            </a:endParaRPr>
          </a:p>
        </p:txBody>
      </p:sp>
      <p:graphicFrame>
        <p:nvGraphicFramePr>
          <p:cNvPr id="4" name="表格 3"/>
          <p:cNvGraphicFramePr>
            <a:graphicFrameLocks noGrp="1"/>
          </p:cNvGraphicFramePr>
          <p:nvPr/>
        </p:nvGraphicFramePr>
        <p:xfrm>
          <a:off x="468313" y="620713"/>
          <a:ext cx="7920036" cy="5616576"/>
        </p:xfrm>
        <a:graphic>
          <a:graphicData uri="http://schemas.openxmlformats.org/drawingml/2006/table">
            <a:tbl>
              <a:tblPr>
                <a:tableStyleId>{5C22544A-7EE6-4342-B048-85BDC9FD1C3A}</a:tableStyleId>
              </a:tblPr>
              <a:tblGrid>
                <a:gridCol w="579514">
                  <a:extLst>
                    <a:ext uri="{9D8B030D-6E8A-4147-A177-3AD203B41FA5}">
                      <a16:colId xmlns:a16="http://schemas.microsoft.com/office/drawing/2014/main" val="20000"/>
                    </a:ext>
                  </a:extLst>
                </a:gridCol>
                <a:gridCol w="1216981">
                  <a:extLst>
                    <a:ext uri="{9D8B030D-6E8A-4147-A177-3AD203B41FA5}">
                      <a16:colId xmlns:a16="http://schemas.microsoft.com/office/drawing/2014/main" val="20001"/>
                    </a:ext>
                  </a:extLst>
                </a:gridCol>
                <a:gridCol w="1912399">
                  <a:extLst>
                    <a:ext uri="{9D8B030D-6E8A-4147-A177-3AD203B41FA5}">
                      <a16:colId xmlns:a16="http://schemas.microsoft.com/office/drawing/2014/main" val="20002"/>
                    </a:ext>
                  </a:extLst>
                </a:gridCol>
                <a:gridCol w="2018989">
                  <a:extLst>
                    <a:ext uri="{9D8B030D-6E8A-4147-A177-3AD203B41FA5}">
                      <a16:colId xmlns:a16="http://schemas.microsoft.com/office/drawing/2014/main" val="20003"/>
                    </a:ext>
                  </a:extLst>
                </a:gridCol>
                <a:gridCol w="2192153">
                  <a:extLst>
                    <a:ext uri="{9D8B030D-6E8A-4147-A177-3AD203B41FA5}">
                      <a16:colId xmlns:a16="http://schemas.microsoft.com/office/drawing/2014/main" val="20004"/>
                    </a:ext>
                  </a:extLst>
                </a:gridCol>
              </a:tblGrid>
              <a:tr h="267456">
                <a:tc>
                  <a:txBody>
                    <a:bodyPr/>
                    <a:lstStyle/>
                    <a:p>
                      <a:pPr algn="ctr" fontAlgn="ctr"/>
                      <a:r>
                        <a:rPr lang="zh-CN" altLang="en-US" sz="1600" b="1" u="none" strike="noStrike">
                          <a:effectLst/>
                        </a:rPr>
                        <a:t>年限</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租赁应付款</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租赁负债利息费用</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租赁负债本金偿还</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dirty="0">
                          <a:effectLst/>
                        </a:rPr>
                        <a:t>租赁负债</a:t>
                      </a:r>
                      <a:endParaRPr lang="zh-CN" altLang="en-US" sz="1600" b="1" i="0" u="none" strike="noStrike" dirty="0">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0"/>
                  </a:ext>
                </a:extLst>
              </a:tr>
              <a:tr h="267456">
                <a:tc>
                  <a:txBody>
                    <a:bodyPr/>
                    <a:lstStyle/>
                    <a:p>
                      <a:pPr algn="ctr" fontAlgn="ctr"/>
                      <a:r>
                        <a:rPr lang="en-US" altLang="zh-CN" sz="1600" b="1" u="none" strike="noStrike">
                          <a:effectLst/>
                        </a:rPr>
                        <a:t>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¥629,600</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1"/>
                  </a:ext>
                </a:extLst>
              </a:tr>
              <a:tr h="267456">
                <a:tc>
                  <a:txBody>
                    <a:bodyPr/>
                    <a:lstStyle/>
                    <a:p>
                      <a:pPr algn="ctr" fontAlgn="ctr"/>
                      <a:r>
                        <a:rPr lang="en-US" altLang="zh-CN" sz="1600" b="1" u="none" strike="noStrike">
                          <a:effectLst/>
                        </a:rPr>
                        <a:t>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28,332 </a:t>
                      </a:r>
                      <a:endParaRPr lang="en-US" altLang="zh-CN" sz="1600" b="1" i="0" u="none" strike="noStrike">
                        <a:solidFill>
                          <a:srgbClr val="FF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23,444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606,155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2"/>
                  </a:ext>
                </a:extLst>
              </a:tr>
              <a:tr h="267456">
                <a:tc>
                  <a:txBody>
                    <a:bodyPr/>
                    <a:lstStyle/>
                    <a:p>
                      <a:pPr algn="ctr" fontAlgn="ctr"/>
                      <a:r>
                        <a:rPr lang="en-US" altLang="zh-CN" sz="1600" b="1" u="none" strike="noStrike">
                          <a:effectLst/>
                        </a:rPr>
                        <a:t>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27,277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24,499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581,656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3"/>
                  </a:ext>
                </a:extLst>
              </a:tr>
              <a:tr h="267456">
                <a:tc>
                  <a:txBody>
                    <a:bodyPr/>
                    <a:lstStyle/>
                    <a:p>
                      <a:pPr algn="ctr" fontAlgn="ctr"/>
                      <a:r>
                        <a:rPr lang="en-US" altLang="zh-CN" sz="1600" b="1" u="none" strike="noStrike">
                          <a:effectLst/>
                        </a:rPr>
                        <a:t>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26,175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25,602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556,054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4"/>
                  </a:ext>
                </a:extLst>
              </a:tr>
              <a:tr h="267456">
                <a:tc>
                  <a:txBody>
                    <a:bodyPr/>
                    <a:lstStyle/>
                    <a:p>
                      <a:pPr algn="ctr" fontAlgn="ctr"/>
                      <a:r>
                        <a:rPr lang="en-US" altLang="zh-CN" sz="1600" b="1" u="none" strike="noStrike">
                          <a:effectLst/>
                        </a:rPr>
                        <a:t>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25,022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26,754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529,300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5"/>
                  </a:ext>
                </a:extLst>
              </a:tr>
              <a:tr h="267456">
                <a:tc>
                  <a:txBody>
                    <a:bodyPr/>
                    <a:lstStyle/>
                    <a:p>
                      <a:pPr algn="ctr" fontAlgn="ctr"/>
                      <a:r>
                        <a:rPr lang="en-US" altLang="zh-CN" sz="1600" b="1" u="none" strike="noStrike">
                          <a:effectLst/>
                        </a:rPr>
                        <a:t>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23,819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27,958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501,342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6"/>
                  </a:ext>
                </a:extLst>
              </a:tr>
              <a:tr h="267456">
                <a:tc>
                  <a:txBody>
                    <a:bodyPr/>
                    <a:lstStyle/>
                    <a:p>
                      <a:pPr algn="ctr" fontAlgn="ctr"/>
                      <a:r>
                        <a:rPr lang="en-US" altLang="zh-CN" sz="1600" b="1" u="none" strike="noStrike">
                          <a:effectLst/>
                        </a:rPr>
                        <a:t>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22,560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29,216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472,126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7"/>
                  </a:ext>
                </a:extLst>
              </a:tr>
              <a:tr h="267456">
                <a:tc>
                  <a:txBody>
                    <a:bodyPr/>
                    <a:lstStyle/>
                    <a:p>
                      <a:pPr algn="ctr" fontAlgn="ctr"/>
                      <a:r>
                        <a:rPr lang="en-US" altLang="zh-CN" sz="1600" b="1" u="none" strike="noStrike">
                          <a:effectLst/>
                        </a:rPr>
                        <a:t>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21,246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30,531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441,596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8"/>
                  </a:ext>
                </a:extLst>
              </a:tr>
              <a:tr h="267456">
                <a:tc>
                  <a:txBody>
                    <a:bodyPr/>
                    <a:lstStyle/>
                    <a:p>
                      <a:pPr algn="ctr" fontAlgn="ctr"/>
                      <a:r>
                        <a:rPr lang="en-US" altLang="zh-CN" sz="1600" b="1" u="none" strike="noStrike">
                          <a:effectLst/>
                        </a:rPr>
                        <a:t>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19,872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31,905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dirty="0">
                          <a:effectLst/>
                        </a:rPr>
                        <a:t>409,691 </a:t>
                      </a:r>
                      <a:endParaRPr lang="en-US" altLang="zh-CN" sz="1600" b="1" i="0" u="none" strike="noStrike" dirty="0">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9"/>
                  </a:ext>
                </a:extLst>
              </a:tr>
              <a:tr h="267456">
                <a:tc>
                  <a:txBody>
                    <a:bodyPr/>
                    <a:lstStyle/>
                    <a:p>
                      <a:pPr algn="ctr" fontAlgn="ctr"/>
                      <a:r>
                        <a:rPr lang="en-US" altLang="zh-CN" sz="1600" b="1" u="none" strike="noStrike">
                          <a:effectLst/>
                        </a:rPr>
                        <a:t>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18,436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33,340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376,351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0"/>
                  </a:ext>
                </a:extLst>
              </a:tr>
              <a:tr h="267456">
                <a:tc>
                  <a:txBody>
                    <a:bodyPr/>
                    <a:lstStyle/>
                    <a:p>
                      <a:pPr algn="ctr" fontAlgn="ctr"/>
                      <a:r>
                        <a:rPr lang="en-US" altLang="zh-CN" sz="1600" b="1" u="none" strike="noStrike">
                          <a:effectLst/>
                        </a:rPr>
                        <a:t>10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16,936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34,841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341,511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1"/>
                  </a:ext>
                </a:extLst>
              </a:tr>
              <a:tr h="267456">
                <a:tc>
                  <a:txBody>
                    <a:bodyPr/>
                    <a:lstStyle/>
                    <a:p>
                      <a:pPr algn="ctr" fontAlgn="ctr"/>
                      <a:r>
                        <a:rPr lang="en-US" altLang="zh-CN" sz="1600" b="1" u="none" strike="noStrike">
                          <a:effectLst/>
                        </a:rPr>
                        <a:t>11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15,368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36,408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305,102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2"/>
                  </a:ext>
                </a:extLst>
              </a:tr>
              <a:tr h="267456">
                <a:tc>
                  <a:txBody>
                    <a:bodyPr/>
                    <a:lstStyle/>
                    <a:p>
                      <a:pPr algn="ctr" fontAlgn="ctr"/>
                      <a:r>
                        <a:rPr lang="en-US" altLang="zh-CN" sz="1600" b="1" u="none" strike="noStrike">
                          <a:effectLst/>
                        </a:rPr>
                        <a:t>12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13,730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38,047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267,056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3"/>
                  </a:ext>
                </a:extLst>
              </a:tr>
              <a:tr h="267456">
                <a:tc>
                  <a:txBody>
                    <a:bodyPr/>
                    <a:lstStyle/>
                    <a:p>
                      <a:pPr algn="ctr" fontAlgn="ctr"/>
                      <a:r>
                        <a:rPr lang="en-US" altLang="zh-CN" sz="1600" b="1" u="none" strike="noStrike">
                          <a:effectLst/>
                        </a:rPr>
                        <a:t>13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12,017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39,759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227,297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4"/>
                  </a:ext>
                </a:extLst>
              </a:tr>
              <a:tr h="267456">
                <a:tc>
                  <a:txBody>
                    <a:bodyPr/>
                    <a:lstStyle/>
                    <a:p>
                      <a:pPr algn="ctr" fontAlgn="ctr"/>
                      <a:r>
                        <a:rPr lang="en-US" altLang="zh-CN" sz="1600" b="1" u="none" strike="noStrike">
                          <a:effectLst/>
                        </a:rPr>
                        <a:t>14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10,228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41,548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185,749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5"/>
                  </a:ext>
                </a:extLst>
              </a:tr>
              <a:tr h="267456">
                <a:tc>
                  <a:txBody>
                    <a:bodyPr/>
                    <a:lstStyle/>
                    <a:p>
                      <a:pPr algn="ctr" fontAlgn="ctr"/>
                      <a:r>
                        <a:rPr lang="en-US" altLang="zh-CN" sz="1600" b="1" u="none" strike="noStrike">
                          <a:effectLst/>
                        </a:rPr>
                        <a:t>15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8,359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43,418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142,331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6"/>
                  </a:ext>
                </a:extLst>
              </a:tr>
              <a:tr h="267456">
                <a:tc>
                  <a:txBody>
                    <a:bodyPr/>
                    <a:lstStyle/>
                    <a:p>
                      <a:pPr algn="ctr" fontAlgn="ctr"/>
                      <a:r>
                        <a:rPr lang="en-US" altLang="zh-CN" sz="1600" b="1" u="none" strike="noStrike">
                          <a:effectLst/>
                        </a:rPr>
                        <a:t>16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6,405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45,371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96,960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7"/>
                  </a:ext>
                </a:extLst>
              </a:tr>
              <a:tr h="267456">
                <a:tc>
                  <a:txBody>
                    <a:bodyPr/>
                    <a:lstStyle/>
                    <a:p>
                      <a:pPr algn="ctr" fontAlgn="ctr"/>
                      <a:r>
                        <a:rPr lang="en-US" altLang="zh-CN" sz="1600" b="1" u="none" strike="noStrike">
                          <a:effectLst/>
                        </a:rPr>
                        <a:t>17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4,363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47,413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49,547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8"/>
                  </a:ext>
                </a:extLst>
              </a:tr>
              <a:tr h="267456">
                <a:tc>
                  <a:txBody>
                    <a:bodyPr/>
                    <a:lstStyle/>
                    <a:p>
                      <a:pPr algn="ctr" fontAlgn="ctr"/>
                      <a:r>
                        <a:rPr lang="en-US" altLang="zh-CN" sz="1600" b="1" u="none" strike="noStrike">
                          <a:effectLst/>
                        </a:rPr>
                        <a:t>18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51,776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2,230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49,547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9"/>
                  </a:ext>
                </a:extLst>
              </a:tr>
              <a:tr h="267456">
                <a:tc>
                  <a:txBody>
                    <a:bodyPr/>
                    <a:lstStyle/>
                    <a:p>
                      <a:pPr algn="ctr" fontAlgn="ctr"/>
                      <a:r>
                        <a:rPr lang="zh-CN" altLang="en-US" sz="1600" b="1" u="none" strike="noStrike">
                          <a:effectLst/>
                        </a:rPr>
                        <a:t>合计</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931,974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302,374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629,600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dirty="0">
                          <a:effectLst/>
                        </a:rPr>
                        <a:t>　</a:t>
                      </a:r>
                      <a:endParaRPr lang="zh-CN" altLang="en-US" sz="1600" b="1" i="0" u="none" strike="noStrike" dirty="0">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20"/>
                  </a:ext>
                </a:extLst>
              </a:tr>
            </a:tbl>
          </a:graphicData>
        </a:graphic>
      </p:graphicFrame>
      <p:sp>
        <p:nvSpPr>
          <p:cNvPr id="65674" name="文本框 4"/>
          <p:cNvSpPr txBox="1">
            <a:spLocks noChangeArrowheads="1"/>
          </p:cNvSpPr>
          <p:nvPr/>
        </p:nvSpPr>
        <p:spPr bwMode="auto">
          <a:xfrm>
            <a:off x="250825" y="188913"/>
            <a:ext cx="82819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latin typeface="Arial" panose="020B0604020202020204" pitchFamily="34" charset="0"/>
                <a:ea typeface="宋体" panose="02010600030101010101" pitchFamily="2" charset="-122"/>
              </a:rPr>
              <a:t>租赁负债的利息费用及还款：（租赁应付款</a:t>
            </a:r>
            <a:r>
              <a:rPr lang="en-US" altLang="zh-CN" sz="1800" b="1">
                <a:latin typeface="Arial" panose="020B0604020202020204" pitchFamily="34" charset="0"/>
                <a:ea typeface="宋体" panose="02010600030101010101" pitchFamily="2" charset="-122"/>
              </a:rPr>
              <a:t>=60000*629600/729600</a:t>
            </a:r>
            <a:r>
              <a:rPr lang="zh-CN" altLang="en-US" sz="1800" b="1">
                <a:latin typeface="Arial" panose="020B0604020202020204" pitchFamily="34" charset="0"/>
                <a:ea typeface="宋体" panose="02010600030101010101" pitchFamily="2" charset="-122"/>
              </a:rPr>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656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D6E5CDDB-6909-4031-9D9A-7CF6A81B02DB}" type="slidenum">
              <a:rPr lang="zh-CN" altLang="en-US" sz="1100" smtClean="0">
                <a:solidFill>
                  <a:srgbClr val="636363"/>
                </a:solidFill>
              </a:rPr>
              <a:t>51</a:t>
            </a:fld>
            <a:endParaRPr lang="zh-CN" altLang="en-US" sz="1100">
              <a:solidFill>
                <a:srgbClr val="636363"/>
              </a:solidFill>
            </a:endParaRPr>
          </a:p>
        </p:txBody>
      </p:sp>
      <p:graphicFrame>
        <p:nvGraphicFramePr>
          <p:cNvPr id="4" name="表格 3"/>
          <p:cNvGraphicFramePr>
            <a:graphicFrameLocks noGrp="1"/>
          </p:cNvGraphicFramePr>
          <p:nvPr/>
        </p:nvGraphicFramePr>
        <p:xfrm>
          <a:off x="468313" y="836613"/>
          <a:ext cx="8207376" cy="5616576"/>
        </p:xfrm>
        <a:graphic>
          <a:graphicData uri="http://schemas.openxmlformats.org/drawingml/2006/table">
            <a:tbl>
              <a:tblPr>
                <a:tableStyleId>{5C22544A-7EE6-4342-B048-85BDC9FD1C3A}</a:tableStyleId>
              </a:tblPr>
              <a:tblGrid>
                <a:gridCol w="1248948">
                  <a:extLst>
                    <a:ext uri="{9D8B030D-6E8A-4147-A177-3AD203B41FA5}">
                      <a16:colId xmlns:a16="http://schemas.microsoft.com/office/drawing/2014/main" val="20000"/>
                    </a:ext>
                  </a:extLst>
                </a:gridCol>
                <a:gridCol w="1940331">
                  <a:extLst>
                    <a:ext uri="{9D8B030D-6E8A-4147-A177-3AD203B41FA5}">
                      <a16:colId xmlns:a16="http://schemas.microsoft.com/office/drawing/2014/main" val="20001"/>
                    </a:ext>
                  </a:extLst>
                </a:gridCol>
                <a:gridCol w="1672699">
                  <a:extLst>
                    <a:ext uri="{9D8B030D-6E8A-4147-A177-3AD203B41FA5}">
                      <a16:colId xmlns:a16="http://schemas.microsoft.com/office/drawing/2014/main" val="20002"/>
                    </a:ext>
                  </a:extLst>
                </a:gridCol>
                <a:gridCol w="1672699">
                  <a:extLst>
                    <a:ext uri="{9D8B030D-6E8A-4147-A177-3AD203B41FA5}">
                      <a16:colId xmlns:a16="http://schemas.microsoft.com/office/drawing/2014/main" val="20003"/>
                    </a:ext>
                  </a:extLst>
                </a:gridCol>
                <a:gridCol w="1672699">
                  <a:extLst>
                    <a:ext uri="{9D8B030D-6E8A-4147-A177-3AD203B41FA5}">
                      <a16:colId xmlns:a16="http://schemas.microsoft.com/office/drawing/2014/main" val="20004"/>
                    </a:ext>
                  </a:extLst>
                </a:gridCol>
              </a:tblGrid>
              <a:tr h="267456">
                <a:tc>
                  <a:txBody>
                    <a:bodyPr/>
                    <a:lstStyle/>
                    <a:p>
                      <a:pPr algn="ctr" fontAlgn="ctr"/>
                      <a:r>
                        <a:rPr lang="zh-CN" altLang="en-US" sz="1600" b="1" u="none" strike="noStrike">
                          <a:effectLst/>
                        </a:rPr>
                        <a:t>年限</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额外融资还款额</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额外融资利息</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还本金</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额外融资</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0"/>
                  </a:ext>
                </a:extLst>
              </a:tr>
              <a:tr h="267456">
                <a:tc>
                  <a:txBody>
                    <a:bodyPr/>
                    <a:lstStyle/>
                    <a:p>
                      <a:pPr algn="ctr" fontAlgn="ctr"/>
                      <a:r>
                        <a:rPr lang="en-US" altLang="zh-CN" sz="1600" b="1" u="none" strike="noStrike">
                          <a:effectLst/>
                        </a:rPr>
                        <a:t>0</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a:effectLst/>
                        </a:rPr>
                        <a:t>　</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100,000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1"/>
                  </a:ext>
                </a:extLst>
              </a:tr>
              <a:tr h="267456">
                <a:tc>
                  <a:txBody>
                    <a:bodyPr/>
                    <a:lstStyle/>
                    <a:p>
                      <a:pPr algn="ctr" fontAlgn="ctr"/>
                      <a:r>
                        <a:rPr lang="en-US" altLang="zh-CN" sz="1600" b="1" u="none" strike="noStrike">
                          <a:effectLst/>
                        </a:rPr>
                        <a:t>1</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dirty="0">
                          <a:effectLst/>
                        </a:rPr>
                        <a:t>8,224 </a:t>
                      </a:r>
                      <a:endParaRPr lang="en-US" altLang="zh-CN" sz="1600" b="1" i="0" u="none" strike="noStrike" dirty="0">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4,500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3,724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96,276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2"/>
                  </a:ext>
                </a:extLst>
              </a:tr>
              <a:tr h="267456">
                <a:tc>
                  <a:txBody>
                    <a:bodyPr/>
                    <a:lstStyle/>
                    <a:p>
                      <a:pPr algn="ctr" fontAlgn="ctr"/>
                      <a:r>
                        <a:rPr lang="en-US" altLang="zh-CN" sz="1600" b="1" u="none" strike="noStrike">
                          <a:effectLst/>
                        </a:rPr>
                        <a:t>2</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4,332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3,891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92,385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3"/>
                  </a:ext>
                </a:extLst>
              </a:tr>
              <a:tr h="267456">
                <a:tc>
                  <a:txBody>
                    <a:bodyPr/>
                    <a:lstStyle/>
                    <a:p>
                      <a:pPr algn="ctr" fontAlgn="ctr"/>
                      <a:r>
                        <a:rPr lang="en-US" altLang="zh-CN" sz="1600" b="1" u="none" strike="noStrike">
                          <a:effectLst/>
                        </a:rPr>
                        <a:t>3</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4,157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4,066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88,319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4"/>
                  </a:ext>
                </a:extLst>
              </a:tr>
              <a:tr h="267456">
                <a:tc>
                  <a:txBody>
                    <a:bodyPr/>
                    <a:lstStyle/>
                    <a:p>
                      <a:pPr algn="ctr" fontAlgn="ctr"/>
                      <a:r>
                        <a:rPr lang="en-US" altLang="zh-CN" sz="1600" b="1" u="none" strike="noStrike">
                          <a:effectLst/>
                        </a:rPr>
                        <a:t>4</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3,974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4,249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84,069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5"/>
                  </a:ext>
                </a:extLst>
              </a:tr>
              <a:tr h="267456">
                <a:tc>
                  <a:txBody>
                    <a:bodyPr/>
                    <a:lstStyle/>
                    <a:p>
                      <a:pPr algn="ctr" fontAlgn="ctr"/>
                      <a:r>
                        <a:rPr lang="en-US" altLang="zh-CN" sz="1600" b="1" u="none" strike="noStrike">
                          <a:effectLst/>
                        </a:rPr>
                        <a:t>5</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3,783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4,441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79,629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6"/>
                  </a:ext>
                </a:extLst>
              </a:tr>
              <a:tr h="267456">
                <a:tc>
                  <a:txBody>
                    <a:bodyPr/>
                    <a:lstStyle/>
                    <a:p>
                      <a:pPr algn="ctr" fontAlgn="ctr"/>
                      <a:r>
                        <a:rPr lang="en-US" altLang="zh-CN" sz="1600" b="1" u="none" strike="noStrike">
                          <a:effectLst/>
                        </a:rPr>
                        <a:t>6</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3,583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4,640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74,988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7"/>
                  </a:ext>
                </a:extLst>
              </a:tr>
              <a:tr h="267456">
                <a:tc>
                  <a:txBody>
                    <a:bodyPr/>
                    <a:lstStyle/>
                    <a:p>
                      <a:pPr algn="ctr" fontAlgn="ctr"/>
                      <a:r>
                        <a:rPr lang="en-US" altLang="zh-CN" sz="1600" b="1" u="none" strike="noStrike">
                          <a:effectLst/>
                        </a:rPr>
                        <a:t>7</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3,374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4,849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70,139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8"/>
                  </a:ext>
                </a:extLst>
              </a:tr>
              <a:tr h="267456">
                <a:tc>
                  <a:txBody>
                    <a:bodyPr/>
                    <a:lstStyle/>
                    <a:p>
                      <a:pPr algn="ctr" fontAlgn="ctr"/>
                      <a:r>
                        <a:rPr lang="en-US" altLang="zh-CN" sz="1600" b="1" u="none" strike="noStrike">
                          <a:effectLst/>
                        </a:rPr>
                        <a:t>8</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3,156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5,067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65,072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09"/>
                  </a:ext>
                </a:extLst>
              </a:tr>
              <a:tr h="267456">
                <a:tc>
                  <a:txBody>
                    <a:bodyPr/>
                    <a:lstStyle/>
                    <a:p>
                      <a:pPr algn="ctr" fontAlgn="ctr"/>
                      <a:r>
                        <a:rPr lang="en-US" altLang="zh-CN" sz="1600" b="1" u="none" strike="noStrike">
                          <a:effectLst/>
                        </a:rPr>
                        <a:t>9</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2,928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5,295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59,776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0"/>
                  </a:ext>
                </a:extLst>
              </a:tr>
              <a:tr h="267456">
                <a:tc>
                  <a:txBody>
                    <a:bodyPr/>
                    <a:lstStyle/>
                    <a:p>
                      <a:pPr algn="ctr" fontAlgn="ctr"/>
                      <a:r>
                        <a:rPr lang="en-US" altLang="zh-CN" sz="1600" b="1" u="none" strike="noStrike">
                          <a:effectLst/>
                        </a:rPr>
                        <a:t>10</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2,690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5,534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54,243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1"/>
                  </a:ext>
                </a:extLst>
              </a:tr>
              <a:tr h="267456">
                <a:tc>
                  <a:txBody>
                    <a:bodyPr/>
                    <a:lstStyle/>
                    <a:p>
                      <a:pPr algn="ctr" fontAlgn="ctr"/>
                      <a:r>
                        <a:rPr lang="en-US" altLang="zh-CN" sz="1600" b="1" u="none" strike="noStrike">
                          <a:effectLst/>
                        </a:rPr>
                        <a:t>11</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2,441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5,783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48,460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2"/>
                  </a:ext>
                </a:extLst>
              </a:tr>
              <a:tr h="267456">
                <a:tc>
                  <a:txBody>
                    <a:bodyPr/>
                    <a:lstStyle/>
                    <a:p>
                      <a:pPr algn="ctr" fontAlgn="ctr"/>
                      <a:r>
                        <a:rPr lang="en-US" altLang="zh-CN" sz="1600" b="1" u="none" strike="noStrike">
                          <a:effectLst/>
                        </a:rPr>
                        <a:t>12</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2,181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6,043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42,417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3"/>
                  </a:ext>
                </a:extLst>
              </a:tr>
              <a:tr h="267456">
                <a:tc>
                  <a:txBody>
                    <a:bodyPr/>
                    <a:lstStyle/>
                    <a:p>
                      <a:pPr algn="ctr" fontAlgn="ctr"/>
                      <a:r>
                        <a:rPr lang="en-US" altLang="zh-CN" sz="1600" b="1" u="none" strike="noStrike">
                          <a:effectLst/>
                        </a:rPr>
                        <a:t>13</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1,909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6,315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36,102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4"/>
                  </a:ext>
                </a:extLst>
              </a:tr>
              <a:tr h="267456">
                <a:tc>
                  <a:txBody>
                    <a:bodyPr/>
                    <a:lstStyle/>
                    <a:p>
                      <a:pPr algn="ctr" fontAlgn="ctr"/>
                      <a:r>
                        <a:rPr lang="en-US" altLang="zh-CN" sz="1600" b="1" u="none" strike="noStrike">
                          <a:effectLst/>
                        </a:rPr>
                        <a:t>14</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1,625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6,599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29,503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5"/>
                  </a:ext>
                </a:extLst>
              </a:tr>
              <a:tr h="267456">
                <a:tc>
                  <a:txBody>
                    <a:bodyPr/>
                    <a:lstStyle/>
                    <a:p>
                      <a:pPr algn="ctr" fontAlgn="ctr"/>
                      <a:r>
                        <a:rPr lang="en-US" altLang="zh-CN" sz="1600" b="1" u="none" strike="noStrike">
                          <a:effectLst/>
                        </a:rPr>
                        <a:t>15</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1,328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6,896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22,607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6"/>
                  </a:ext>
                </a:extLst>
              </a:tr>
              <a:tr h="267456">
                <a:tc>
                  <a:txBody>
                    <a:bodyPr/>
                    <a:lstStyle/>
                    <a:p>
                      <a:pPr algn="ctr" fontAlgn="ctr"/>
                      <a:r>
                        <a:rPr lang="en-US" altLang="zh-CN" sz="1600" b="1" u="none" strike="noStrike">
                          <a:effectLst/>
                        </a:rPr>
                        <a:t>16</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1,017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7,206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15,400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7"/>
                  </a:ext>
                </a:extLst>
              </a:tr>
              <a:tr h="267456">
                <a:tc>
                  <a:txBody>
                    <a:bodyPr/>
                    <a:lstStyle/>
                    <a:p>
                      <a:pPr algn="ctr" fontAlgn="ctr"/>
                      <a:r>
                        <a:rPr lang="en-US" altLang="zh-CN" sz="1600" b="1" u="none" strike="noStrike">
                          <a:effectLst/>
                        </a:rPr>
                        <a:t>17</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693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7,531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7,870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8"/>
                  </a:ext>
                </a:extLst>
              </a:tr>
              <a:tr h="267456">
                <a:tc>
                  <a:txBody>
                    <a:bodyPr/>
                    <a:lstStyle/>
                    <a:p>
                      <a:pPr algn="ctr" fontAlgn="ctr"/>
                      <a:r>
                        <a:rPr lang="en-US" altLang="zh-CN" sz="1600" b="1" u="none" strike="noStrike">
                          <a:effectLst/>
                        </a:rPr>
                        <a:t>18</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8,224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354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7,870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19"/>
                  </a:ext>
                </a:extLst>
              </a:tr>
              <a:tr h="267456">
                <a:tc>
                  <a:txBody>
                    <a:bodyPr/>
                    <a:lstStyle/>
                    <a:p>
                      <a:pPr algn="ctr" fontAlgn="ctr"/>
                      <a:r>
                        <a:rPr lang="zh-CN" altLang="en-US" sz="1600" b="1" u="none" strike="noStrike">
                          <a:effectLst/>
                        </a:rPr>
                        <a:t>合计</a:t>
                      </a:r>
                      <a:endParaRPr lang="zh-CN" altLang="en-US"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148,026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48,026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en-US" altLang="zh-CN" sz="1600" b="1" u="none" strike="noStrike">
                          <a:effectLst/>
                        </a:rPr>
                        <a:t>100,000 </a:t>
                      </a:r>
                      <a:endParaRPr lang="en-US" altLang="zh-CN" sz="1600" b="1" i="0" u="none" strike="noStrike">
                        <a:solidFill>
                          <a:srgbClr val="000000"/>
                        </a:solidFill>
                        <a:effectLst/>
                        <a:latin typeface="等线" panose="02010600030101010101" pitchFamily="2" charset="-122"/>
                        <a:ea typeface="等线" panose="02010600030101010101" pitchFamily="2" charset="-122"/>
                      </a:endParaRPr>
                    </a:p>
                  </a:txBody>
                  <a:tcPr marL="7619" marR="7619" marT="7620" marB="0" anchor="ctr"/>
                </a:tc>
                <a:tc>
                  <a:txBody>
                    <a:bodyPr/>
                    <a:lstStyle/>
                    <a:p>
                      <a:pPr algn="ctr" fontAlgn="ctr"/>
                      <a:r>
                        <a:rPr lang="zh-CN" altLang="en-US" sz="1600" b="1" u="none" strike="noStrike" dirty="0">
                          <a:effectLst/>
                        </a:rPr>
                        <a:t>　</a:t>
                      </a:r>
                      <a:endParaRPr lang="zh-CN" altLang="en-US" sz="1600" b="1" i="0" u="none" strike="noStrike" dirty="0">
                        <a:solidFill>
                          <a:srgbClr val="000000"/>
                        </a:solidFill>
                        <a:effectLst/>
                        <a:latin typeface="等线" panose="02010600030101010101" pitchFamily="2" charset="-122"/>
                        <a:ea typeface="等线" panose="02010600030101010101" pitchFamily="2" charset="-122"/>
                      </a:endParaRPr>
                    </a:p>
                  </a:txBody>
                  <a:tcPr marL="7619" marR="7619" marT="7620" marB="0" anchor="ctr"/>
                </a:tc>
                <a:extLst>
                  <a:ext uri="{0D108BD9-81ED-4DB2-BD59-A6C34878D82A}">
                    <a16:rowId xmlns:a16="http://schemas.microsoft.com/office/drawing/2014/main" val="10020"/>
                  </a:ext>
                </a:extLst>
              </a:tr>
            </a:tbl>
          </a:graphicData>
        </a:graphic>
      </p:graphicFrame>
      <p:sp>
        <p:nvSpPr>
          <p:cNvPr id="66698" name="文本框 4"/>
          <p:cNvSpPr txBox="1">
            <a:spLocks noChangeArrowheads="1"/>
          </p:cNvSpPr>
          <p:nvPr/>
        </p:nvSpPr>
        <p:spPr bwMode="auto">
          <a:xfrm>
            <a:off x="250825" y="260350"/>
            <a:ext cx="8642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latin typeface="Arial" panose="020B0604020202020204" pitchFamily="34" charset="0"/>
                <a:ea typeface="宋体" panose="02010600030101010101" pitchFamily="2" charset="-122"/>
              </a:rPr>
              <a:t>各年度额外融资的利息费用及还款：（额外融资还款额</a:t>
            </a:r>
            <a:r>
              <a:rPr lang="en-US" altLang="zh-CN" sz="1800" b="1">
                <a:latin typeface="Arial" panose="020B0604020202020204" pitchFamily="34" charset="0"/>
                <a:ea typeface="宋体" panose="02010600030101010101" pitchFamily="2" charset="-122"/>
              </a:rPr>
              <a:t>=60000*100000/729600</a:t>
            </a:r>
            <a:r>
              <a:rPr lang="zh-CN" altLang="en-US" sz="1800" b="1">
                <a:latin typeface="Arial" panose="020B0604020202020204" pitchFamily="34" charset="0"/>
                <a:ea typeface="宋体" panose="02010600030101010101" pitchFamily="2" charset="-122"/>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7587"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A98F5664-16A2-4961-93CC-DB58067B6E58}" type="slidenum">
              <a:rPr lang="zh-CN" altLang="en-US" sz="1100" smtClean="0">
                <a:solidFill>
                  <a:srgbClr val="636363"/>
                </a:solidFill>
              </a:rPr>
              <a:t>52</a:t>
            </a:fld>
            <a:endParaRPr lang="zh-CN" altLang="en-US" sz="1100">
              <a:solidFill>
                <a:srgbClr val="636363"/>
              </a:solidFill>
            </a:endParaRPr>
          </a:p>
        </p:txBody>
      </p:sp>
      <p:sp>
        <p:nvSpPr>
          <p:cNvPr id="66564" name="文本框 3"/>
          <p:cNvSpPr txBox="1">
            <a:spLocks noChangeArrowheads="1"/>
          </p:cNvSpPr>
          <p:nvPr/>
        </p:nvSpPr>
        <p:spPr bwMode="auto">
          <a:xfrm>
            <a:off x="395288" y="404813"/>
            <a:ext cx="8208962"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marL="285750" indent="-285750">
              <a:spcBef>
                <a:spcPct val="0"/>
              </a:spcBef>
              <a:buClrTx/>
              <a:buSzTx/>
              <a:buFont typeface="Wingdings" panose="05000000000000000000" pitchFamily="2" charset="2"/>
              <a:buChar char="Ø"/>
              <a:defRPr/>
            </a:pPr>
            <a:r>
              <a:rPr lang="zh-CN" altLang="en-US" sz="1800" b="1" dirty="0">
                <a:latin typeface="仿宋" panose="02010609060101010101" charset="-122"/>
                <a:ea typeface="仿宋" panose="02010609060101010101" charset="-122"/>
              </a:rPr>
              <a:t>按照新租赁准则规定售后租回交易中的资产转让属于销售的，出租人应当根据其他适用的企业会计准则对资产购买进行会计处理，并根据本准则对资产出租进行会计处理。出租人将该租赁分类为经营租赁，</a:t>
            </a:r>
            <a:r>
              <a:rPr lang="zh-CN" altLang="en-US" sz="1800" b="1" dirty="0">
                <a:solidFill>
                  <a:srgbClr val="0000FF"/>
                </a:solidFill>
                <a:latin typeface="仿宋" panose="02010609060101010101" charset="-122"/>
                <a:ea typeface="仿宋" panose="02010609060101010101" charset="-122"/>
              </a:rPr>
              <a:t>乙公司（买方兼出租人）</a:t>
            </a:r>
            <a:r>
              <a:rPr lang="zh-CN" altLang="en-US" sz="1800" b="1" dirty="0">
                <a:latin typeface="仿宋" panose="02010609060101010101" charset="-122"/>
                <a:ea typeface="仿宋" panose="02010609060101010101" charset="-122"/>
              </a:rPr>
              <a:t>的会计处理如下。</a:t>
            </a:r>
          </a:p>
          <a:p>
            <a:pPr>
              <a:spcBef>
                <a:spcPct val="0"/>
              </a:spcBef>
              <a:buClrTx/>
              <a:buSzTx/>
              <a:buFontTx/>
              <a:buNone/>
              <a:defRPr/>
            </a:pPr>
            <a:r>
              <a:rPr lang="zh-CN" altLang="en-US" sz="1800" b="1" dirty="0">
                <a:latin typeface="仿宋" panose="02010609060101010101" charset="-122"/>
                <a:ea typeface="仿宋" panose="02010609060101010101" charset="-122"/>
              </a:rPr>
              <a:t>租赁开始日：</a:t>
            </a:r>
          </a:p>
          <a:p>
            <a:pPr>
              <a:spcBef>
                <a:spcPct val="0"/>
              </a:spcBef>
              <a:buClrTx/>
              <a:buSzTx/>
              <a:buFontTx/>
              <a:buNone/>
              <a:defRPr/>
            </a:pPr>
            <a:r>
              <a:rPr lang="zh-CN" altLang="en-US" sz="1800" b="1" dirty="0">
                <a:latin typeface="仿宋" panose="02010609060101010101" charset="-122"/>
                <a:ea typeface="仿宋" panose="02010609060101010101" charset="-122"/>
              </a:rPr>
              <a:t>　　借：固定资产      </a:t>
            </a:r>
            <a:r>
              <a:rPr lang="en-US" altLang="zh-CN" sz="1800" b="1" dirty="0">
                <a:latin typeface="仿宋" panose="02010609060101010101" charset="-122"/>
                <a:ea typeface="仿宋" panose="02010609060101010101" charset="-122"/>
              </a:rPr>
              <a:t>900 000</a:t>
            </a:r>
          </a:p>
          <a:p>
            <a:pPr>
              <a:spcBef>
                <a:spcPct val="0"/>
              </a:spcBef>
              <a:buClrTx/>
              <a:buSzTx/>
              <a:buFontTx/>
              <a:buNone/>
              <a:defRPr/>
            </a:pPr>
            <a:r>
              <a:rPr lang="zh-CN" altLang="en-US" sz="1800" b="1" dirty="0">
                <a:latin typeface="仿宋" panose="02010609060101010101" charset="-122"/>
                <a:ea typeface="仿宋" panose="02010609060101010101" charset="-122"/>
              </a:rPr>
              <a:t>　　　  长期应收款    </a:t>
            </a:r>
            <a:r>
              <a:rPr lang="en-US" altLang="zh-CN" sz="1800" b="1" dirty="0">
                <a:latin typeface="仿宋" panose="02010609060101010101" charset="-122"/>
                <a:ea typeface="仿宋" panose="02010609060101010101" charset="-122"/>
              </a:rPr>
              <a:t>100 000</a:t>
            </a:r>
          </a:p>
          <a:p>
            <a:pPr>
              <a:spcBef>
                <a:spcPct val="0"/>
              </a:spcBef>
              <a:buClrTx/>
              <a:buSzTx/>
              <a:buFontTx/>
              <a:buNone/>
              <a:defRPr/>
            </a:pPr>
            <a:r>
              <a:rPr lang="zh-CN" altLang="en-US" sz="1800" b="1" dirty="0">
                <a:latin typeface="仿宋" panose="02010609060101010101" charset="-122"/>
                <a:ea typeface="仿宋" panose="02010609060101010101" charset="-122"/>
              </a:rPr>
              <a:t>     贷：银行存款      </a:t>
            </a:r>
            <a:r>
              <a:rPr lang="en-US" altLang="zh-CN" sz="1800" b="1" dirty="0">
                <a:latin typeface="仿宋" panose="02010609060101010101" charset="-122"/>
                <a:ea typeface="仿宋" panose="02010609060101010101" charset="-122"/>
              </a:rPr>
              <a:t>1 000 000</a:t>
            </a:r>
          </a:p>
          <a:p>
            <a:pPr>
              <a:spcBef>
                <a:spcPct val="0"/>
              </a:spcBef>
              <a:buClrTx/>
              <a:buSzTx/>
              <a:buFontTx/>
              <a:buNone/>
              <a:defRPr/>
            </a:pPr>
            <a:r>
              <a:rPr lang="zh-CN" altLang="en-US" sz="1800" b="1" dirty="0">
                <a:latin typeface="仿宋" panose="02010609060101010101" charset="-122"/>
                <a:ea typeface="仿宋" panose="02010609060101010101" charset="-122"/>
              </a:rPr>
              <a:t>第</a:t>
            </a:r>
            <a:r>
              <a:rPr lang="en-US" altLang="zh-CN" sz="1800" b="1" dirty="0">
                <a:latin typeface="仿宋" panose="02010609060101010101" charset="-122"/>
                <a:ea typeface="仿宋" panose="02010609060101010101" charset="-122"/>
              </a:rPr>
              <a:t>1</a:t>
            </a:r>
            <a:r>
              <a:rPr lang="zh-CN" altLang="en-US" sz="1800" b="1" dirty="0">
                <a:latin typeface="仿宋" panose="02010609060101010101" charset="-122"/>
                <a:ea typeface="仿宋" panose="02010609060101010101" charset="-122"/>
              </a:rPr>
              <a:t>年年末：</a:t>
            </a:r>
          </a:p>
          <a:p>
            <a:pPr>
              <a:spcBef>
                <a:spcPct val="0"/>
              </a:spcBef>
              <a:buClrTx/>
              <a:buSzTx/>
              <a:buFontTx/>
              <a:buNone/>
              <a:defRPr/>
            </a:pPr>
            <a:r>
              <a:rPr lang="zh-CN" altLang="en-US" sz="1800" b="1" dirty="0">
                <a:latin typeface="仿宋" panose="02010609060101010101" charset="-122"/>
                <a:ea typeface="仿宋" panose="02010609060101010101" charset="-122"/>
              </a:rPr>
              <a:t>　　借：银行存款    </a:t>
            </a:r>
            <a:r>
              <a:rPr lang="en-US" altLang="zh-CN" sz="1800" b="1" dirty="0">
                <a:latin typeface="仿宋" panose="02010609060101010101" charset="-122"/>
                <a:ea typeface="仿宋" panose="02010609060101010101" charset="-122"/>
              </a:rPr>
              <a:t>60 000</a:t>
            </a:r>
          </a:p>
          <a:p>
            <a:pPr>
              <a:spcBef>
                <a:spcPct val="0"/>
              </a:spcBef>
              <a:buClrTx/>
              <a:buSzTx/>
              <a:buFontTx/>
              <a:buNone/>
              <a:defRPr/>
            </a:pPr>
            <a:r>
              <a:rPr lang="zh-CN" altLang="en-US" sz="1800" b="1" dirty="0">
                <a:latin typeface="仿宋" panose="02010609060101010101" charset="-122"/>
                <a:ea typeface="仿宋" panose="02010609060101010101" charset="-122"/>
              </a:rPr>
              <a:t>      贷：租赁收入       </a:t>
            </a:r>
            <a:r>
              <a:rPr lang="en-US" altLang="zh-CN" sz="1800" b="1" dirty="0">
                <a:latin typeface="仿宋" panose="02010609060101010101" charset="-122"/>
                <a:ea typeface="仿宋" panose="02010609060101010101" charset="-122"/>
              </a:rPr>
              <a:t>51 776</a:t>
            </a:r>
          </a:p>
          <a:p>
            <a:pPr>
              <a:spcBef>
                <a:spcPct val="0"/>
              </a:spcBef>
              <a:buClrTx/>
              <a:buSzTx/>
              <a:buFontTx/>
              <a:buNone/>
              <a:defRPr/>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利息收入        </a:t>
            </a:r>
            <a:r>
              <a:rPr lang="en-US" altLang="zh-CN" sz="1800" b="1" dirty="0">
                <a:latin typeface="仿宋" panose="02010609060101010101" charset="-122"/>
                <a:ea typeface="仿宋" panose="02010609060101010101" charset="-122"/>
              </a:rPr>
              <a:t>4 500 </a:t>
            </a:r>
            <a:r>
              <a:rPr lang="zh-CN" altLang="en-US" sz="1800" b="1" dirty="0">
                <a:latin typeface="仿宋" panose="02010609060101010101" charset="-122"/>
                <a:ea typeface="仿宋" panose="02010609060101010101" charset="-122"/>
              </a:rPr>
              <a:t>（额外融资利息收入）</a:t>
            </a:r>
            <a:endParaRPr lang="en-US" altLang="zh-CN" sz="1800" b="1" dirty="0">
              <a:latin typeface="仿宋" panose="02010609060101010101" charset="-122"/>
              <a:ea typeface="仿宋" panose="02010609060101010101" charset="-122"/>
            </a:endParaRPr>
          </a:p>
          <a:p>
            <a:pPr>
              <a:spcBef>
                <a:spcPct val="0"/>
              </a:spcBef>
              <a:buClrTx/>
              <a:buSzTx/>
              <a:buFontTx/>
              <a:buNone/>
              <a:defRPr/>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长期应收款      </a:t>
            </a:r>
            <a:r>
              <a:rPr lang="en-US" altLang="zh-CN" sz="1800" b="1" dirty="0">
                <a:latin typeface="仿宋" panose="02010609060101010101" charset="-122"/>
                <a:ea typeface="仿宋" panose="02010609060101010101" charset="-122"/>
              </a:rPr>
              <a:t>3 724 </a:t>
            </a:r>
            <a:r>
              <a:rPr lang="zh-CN" altLang="en-US" sz="1800" b="1" dirty="0">
                <a:latin typeface="仿宋" panose="02010609060101010101" charset="-122"/>
                <a:ea typeface="仿宋" panose="02010609060101010101" charset="-122"/>
              </a:rPr>
              <a:t>（收回部分本金）</a:t>
            </a:r>
            <a:endParaRPr lang="en-US" altLang="zh-CN" sz="1800" b="1" dirty="0">
              <a:latin typeface="仿宋" panose="02010609060101010101" charset="-122"/>
              <a:ea typeface="仿宋" panose="02010609060101010101" charset="-122"/>
            </a:endParaRPr>
          </a:p>
          <a:p>
            <a:pPr>
              <a:spcBef>
                <a:spcPct val="0"/>
              </a:spcBef>
              <a:buClrTx/>
              <a:buSzTx/>
              <a:buFontTx/>
              <a:buNone/>
              <a:defRPr/>
            </a:pPr>
            <a:r>
              <a:rPr lang="zh-CN" altLang="en-US" sz="1800" b="1" dirty="0">
                <a:latin typeface="仿宋" panose="02010609060101010101" charset="-122"/>
                <a:ea typeface="仿宋" panose="02010609060101010101" charset="-122"/>
              </a:rPr>
              <a:t>第</a:t>
            </a:r>
            <a:r>
              <a:rPr lang="en-US" altLang="zh-CN" sz="1800" b="1" dirty="0">
                <a:latin typeface="仿宋" panose="02010609060101010101" charset="-122"/>
                <a:ea typeface="仿宋" panose="02010609060101010101" charset="-122"/>
              </a:rPr>
              <a:t>2</a:t>
            </a:r>
            <a:r>
              <a:rPr lang="zh-CN" altLang="en-US" sz="1800" b="1" dirty="0">
                <a:latin typeface="仿宋" panose="02010609060101010101" charset="-122"/>
                <a:ea typeface="仿宋" panose="02010609060101010101" charset="-122"/>
              </a:rPr>
              <a:t>年年末：</a:t>
            </a:r>
          </a:p>
          <a:p>
            <a:pPr>
              <a:spcBef>
                <a:spcPct val="0"/>
              </a:spcBef>
              <a:buClrTx/>
              <a:buSzTx/>
              <a:buFontTx/>
              <a:buNone/>
              <a:defRPr/>
            </a:pPr>
            <a:r>
              <a:rPr lang="zh-CN" altLang="en-US" sz="1800" b="1" dirty="0">
                <a:latin typeface="仿宋" panose="02010609060101010101" charset="-122"/>
                <a:ea typeface="仿宋" panose="02010609060101010101" charset="-122"/>
              </a:rPr>
              <a:t>　　借：银行存款     </a:t>
            </a:r>
            <a:r>
              <a:rPr lang="en-US" altLang="zh-CN" sz="1800" b="1" dirty="0">
                <a:latin typeface="仿宋" panose="02010609060101010101" charset="-122"/>
                <a:ea typeface="仿宋" panose="02010609060101010101" charset="-122"/>
              </a:rPr>
              <a:t>60 000</a:t>
            </a:r>
          </a:p>
          <a:p>
            <a:pPr>
              <a:spcBef>
                <a:spcPct val="0"/>
              </a:spcBef>
              <a:buClrTx/>
              <a:buSzTx/>
              <a:buFontTx/>
              <a:buNone/>
              <a:defRPr/>
            </a:pPr>
            <a:r>
              <a:rPr lang="zh-CN" altLang="en-US" sz="1800" b="1" dirty="0">
                <a:latin typeface="仿宋" panose="02010609060101010101" charset="-122"/>
                <a:ea typeface="仿宋" panose="02010609060101010101" charset="-122"/>
              </a:rPr>
              <a:t>     贷：租赁收入         </a:t>
            </a:r>
            <a:r>
              <a:rPr lang="en-US" altLang="zh-CN" sz="1800" b="1" dirty="0">
                <a:latin typeface="仿宋" panose="02010609060101010101" charset="-122"/>
                <a:ea typeface="仿宋" panose="02010609060101010101" charset="-122"/>
              </a:rPr>
              <a:t>51 776</a:t>
            </a:r>
          </a:p>
          <a:p>
            <a:pPr>
              <a:spcBef>
                <a:spcPct val="0"/>
              </a:spcBef>
              <a:buClrTx/>
              <a:buSzTx/>
              <a:buFontTx/>
              <a:buNone/>
              <a:defRPr/>
            </a:pPr>
            <a:r>
              <a:rPr lang="zh-CN" altLang="en-US" sz="1800" b="1" dirty="0">
                <a:latin typeface="仿宋" panose="02010609060101010101" charset="-122"/>
                <a:ea typeface="仿宋" panose="02010609060101010101" charset="-122"/>
              </a:rPr>
              <a:t>         利息收入          </a:t>
            </a:r>
            <a:r>
              <a:rPr lang="en-US" altLang="zh-CN" sz="1800" b="1" dirty="0">
                <a:latin typeface="仿宋" panose="02010609060101010101" charset="-122"/>
                <a:ea typeface="仿宋" panose="02010609060101010101" charset="-122"/>
              </a:rPr>
              <a:t>4 332</a:t>
            </a:r>
          </a:p>
          <a:p>
            <a:pPr>
              <a:spcBef>
                <a:spcPct val="0"/>
              </a:spcBef>
              <a:buClrTx/>
              <a:buSzTx/>
              <a:buFontTx/>
              <a:buNone/>
              <a:defRPr/>
            </a:pPr>
            <a:r>
              <a:rPr lang="en-US" altLang="zh-CN" sz="1800" b="1" dirty="0">
                <a:latin typeface="仿宋" panose="02010609060101010101" charset="-122"/>
                <a:ea typeface="仿宋" panose="02010609060101010101" charset="-122"/>
              </a:rPr>
              <a:t>         </a:t>
            </a:r>
            <a:r>
              <a:rPr lang="zh-CN" altLang="en-US" sz="1800" b="1" dirty="0">
                <a:latin typeface="仿宋" panose="02010609060101010101" charset="-122"/>
                <a:ea typeface="仿宋" panose="02010609060101010101" charset="-122"/>
              </a:rPr>
              <a:t>长期应收款  </a:t>
            </a:r>
            <a:r>
              <a:rPr lang="en-US" altLang="zh-CN" sz="1800" b="1" dirty="0">
                <a:latin typeface="仿宋" panose="02010609060101010101" charset="-122"/>
                <a:ea typeface="仿宋" panose="02010609060101010101" charset="-122"/>
              </a:rPr>
              <a:t>      3 891</a:t>
            </a:r>
          </a:p>
          <a:p>
            <a:pPr>
              <a:spcBef>
                <a:spcPct val="0"/>
              </a:spcBef>
              <a:buClrTx/>
              <a:buSzTx/>
              <a:buFontTx/>
              <a:buNone/>
              <a:defRPr/>
            </a:pPr>
            <a:endParaRPr lang="en-US" altLang="zh-CN" sz="1800" b="1" dirty="0">
              <a:latin typeface="仿宋" panose="02010609060101010101" charset="-122"/>
              <a:ea typeface="仿宋" panose="02010609060101010101" charset="-122"/>
            </a:endParaRPr>
          </a:p>
          <a:p>
            <a:pPr>
              <a:spcBef>
                <a:spcPct val="0"/>
              </a:spcBef>
              <a:buClrTx/>
              <a:buSzTx/>
              <a:buFontTx/>
              <a:buNone/>
              <a:defRPr/>
            </a:pPr>
            <a:r>
              <a:rPr lang="zh-CN" altLang="en-US" sz="1800" b="1" dirty="0">
                <a:latin typeface="仿宋" panose="02010609060101010101" charset="-122"/>
                <a:ea typeface="仿宋" panose="02010609060101010101" charset="-122"/>
              </a:rPr>
              <a:t>第</a:t>
            </a:r>
            <a:r>
              <a:rPr lang="en-US" altLang="zh-CN" sz="1800" b="1" dirty="0">
                <a:latin typeface="仿宋" panose="02010609060101010101" charset="-122"/>
                <a:ea typeface="仿宋" panose="02010609060101010101" charset="-122"/>
              </a:rPr>
              <a:t>3</a:t>
            </a:r>
            <a:r>
              <a:rPr lang="zh-CN" altLang="en-US" sz="1800" b="1" dirty="0">
                <a:latin typeface="仿宋" panose="02010609060101010101" charset="-122"/>
                <a:ea typeface="仿宋" panose="02010609060101010101" charset="-122"/>
              </a:rPr>
              <a:t>年至第</a:t>
            </a:r>
            <a:r>
              <a:rPr lang="en-US" altLang="zh-CN" sz="1800" b="1" dirty="0">
                <a:latin typeface="仿宋" panose="02010609060101010101" charset="-122"/>
                <a:ea typeface="仿宋" panose="02010609060101010101" charset="-122"/>
              </a:rPr>
              <a:t>17</a:t>
            </a:r>
            <a:r>
              <a:rPr lang="zh-CN" altLang="en-US" sz="1800" b="1" dirty="0">
                <a:latin typeface="仿宋" panose="02010609060101010101" charset="-122"/>
                <a:ea typeface="仿宋" panose="02010609060101010101" charset="-122"/>
              </a:rPr>
              <a:t>年以此类推，最后一年倒挤。</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8611"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0B5414C7-B252-4047-86E8-C7676F3CE3DE}" type="slidenum">
              <a:rPr lang="zh-CN" altLang="en-US" sz="1100" smtClean="0">
                <a:solidFill>
                  <a:srgbClr val="636363"/>
                </a:solidFill>
              </a:rPr>
              <a:t>53</a:t>
            </a:fld>
            <a:endParaRPr lang="zh-CN" altLang="en-US" sz="1100">
              <a:solidFill>
                <a:srgbClr val="636363"/>
              </a:solidFill>
            </a:endParaRPr>
          </a:p>
        </p:txBody>
      </p:sp>
      <p:sp>
        <p:nvSpPr>
          <p:cNvPr id="4" name="文本框 3"/>
          <p:cNvSpPr txBox="1"/>
          <p:nvPr/>
        </p:nvSpPr>
        <p:spPr>
          <a:xfrm>
            <a:off x="250824" y="260350"/>
            <a:ext cx="8713663" cy="6494085"/>
          </a:xfrm>
          <a:prstGeom prst="rect">
            <a:avLst/>
          </a:prstGeom>
          <a:noFill/>
        </p:spPr>
        <p:txBody>
          <a:bodyPr wrap="square">
            <a:spAutoFit/>
          </a:bodyPr>
          <a:lstStyle/>
          <a:p>
            <a:pPr>
              <a:defRPr/>
            </a:pPr>
            <a:r>
              <a:rPr lang="zh-CN" altLang="en-US" b="1" dirty="0">
                <a:solidFill>
                  <a:srgbClr val="0000FF"/>
                </a:solidFill>
                <a:latin typeface="+mn-ea"/>
                <a:ea typeface="+mn-ea"/>
              </a:rPr>
              <a:t>（</a:t>
            </a:r>
            <a:r>
              <a:rPr lang="en-US" altLang="zh-CN" b="1" dirty="0">
                <a:solidFill>
                  <a:srgbClr val="0000FF"/>
                </a:solidFill>
                <a:latin typeface="+mn-ea"/>
                <a:ea typeface="+mn-ea"/>
              </a:rPr>
              <a:t>2</a:t>
            </a:r>
            <a:r>
              <a:rPr lang="zh-CN" altLang="en-US" b="1" dirty="0">
                <a:solidFill>
                  <a:srgbClr val="0000FF"/>
                </a:solidFill>
                <a:latin typeface="+mn-ea"/>
                <a:ea typeface="+mn-ea"/>
              </a:rPr>
              <a:t>）如果根据交易的条款和条件，按</a:t>
            </a:r>
            <a:r>
              <a:rPr lang="en-US" altLang="zh-CN" b="1" dirty="0">
                <a:solidFill>
                  <a:srgbClr val="0000FF"/>
                </a:solidFill>
                <a:latin typeface="+mn-ea"/>
                <a:ea typeface="+mn-ea"/>
              </a:rPr>
              <a:t>《</a:t>
            </a:r>
            <a:r>
              <a:rPr lang="zh-CN" altLang="en-US" b="1" dirty="0">
                <a:solidFill>
                  <a:srgbClr val="0000FF"/>
                </a:solidFill>
                <a:latin typeface="+mn-ea"/>
                <a:ea typeface="+mn-ea"/>
              </a:rPr>
              <a:t>企业会计准则第</a:t>
            </a:r>
            <a:r>
              <a:rPr lang="en-US" altLang="zh-CN" b="1" dirty="0">
                <a:solidFill>
                  <a:srgbClr val="0000FF"/>
                </a:solidFill>
                <a:latin typeface="+mn-ea"/>
                <a:ea typeface="+mn-ea"/>
              </a:rPr>
              <a:t>14</a:t>
            </a:r>
            <a:r>
              <a:rPr lang="zh-CN" altLang="en-US" b="1" dirty="0">
                <a:solidFill>
                  <a:srgbClr val="0000FF"/>
                </a:solidFill>
                <a:latin typeface="+mn-ea"/>
                <a:ea typeface="+mn-ea"/>
              </a:rPr>
              <a:t>号</a:t>
            </a:r>
            <a:r>
              <a:rPr lang="en-US" altLang="zh-CN" b="1" dirty="0">
                <a:solidFill>
                  <a:srgbClr val="0000FF"/>
                </a:solidFill>
                <a:latin typeface="+mn-ea"/>
                <a:ea typeface="+mn-ea"/>
              </a:rPr>
              <a:t>——</a:t>
            </a:r>
            <a:r>
              <a:rPr lang="zh-CN" altLang="en-US" b="1" dirty="0">
                <a:solidFill>
                  <a:srgbClr val="0000FF"/>
                </a:solidFill>
                <a:latin typeface="+mn-ea"/>
                <a:ea typeface="+mn-ea"/>
              </a:rPr>
              <a:t>收入</a:t>
            </a:r>
            <a:r>
              <a:rPr lang="en-US" altLang="zh-CN" b="1" dirty="0">
                <a:solidFill>
                  <a:srgbClr val="0000FF"/>
                </a:solidFill>
                <a:latin typeface="+mn-ea"/>
                <a:ea typeface="+mn-ea"/>
              </a:rPr>
              <a:t>》</a:t>
            </a:r>
            <a:r>
              <a:rPr lang="zh-CN" altLang="en-US" b="1" dirty="0">
                <a:solidFill>
                  <a:srgbClr val="0000FF"/>
                </a:solidFill>
                <a:latin typeface="+mn-ea"/>
                <a:ea typeface="+mn-ea"/>
              </a:rPr>
              <a:t>的规定卖方兼承租人转让建筑物不属于销售。则：</a:t>
            </a:r>
          </a:p>
          <a:p>
            <a:pPr>
              <a:defRPr/>
            </a:pPr>
            <a:r>
              <a:rPr lang="zh-CN" altLang="en-US" dirty="0"/>
              <a:t>　　</a:t>
            </a:r>
            <a:r>
              <a:rPr lang="zh-CN" altLang="en-US" sz="2000" b="1" dirty="0">
                <a:solidFill>
                  <a:srgbClr val="0000FF"/>
                </a:solidFill>
                <a:latin typeface="仿宋" panose="02010609060101010101" charset="-122"/>
                <a:ea typeface="仿宋" panose="02010609060101010101" charset="-122"/>
              </a:rPr>
              <a:t>承租人</a:t>
            </a:r>
            <a:r>
              <a:rPr lang="zh-CN" altLang="en-US" sz="2000" b="1" dirty="0">
                <a:latin typeface="仿宋" panose="02010609060101010101" charset="-122"/>
                <a:ea typeface="仿宋" panose="02010609060101010101" charset="-122"/>
              </a:rPr>
              <a:t>应将收到的款项确认为长期应付款，且承租人每年年末偿还</a:t>
            </a:r>
            <a:r>
              <a:rPr lang="en-US" altLang="zh-CN" sz="2000" b="1" dirty="0">
                <a:latin typeface="仿宋" panose="02010609060101010101" charset="-122"/>
                <a:ea typeface="仿宋" panose="02010609060101010101" charset="-122"/>
              </a:rPr>
              <a:t>60 000</a:t>
            </a:r>
            <a:r>
              <a:rPr lang="zh-CN" altLang="en-US" sz="2000" b="1" dirty="0">
                <a:latin typeface="仿宋" panose="02010609060101010101" charset="-122"/>
                <a:ea typeface="仿宋" panose="02010609060101010101" charset="-122"/>
              </a:rPr>
              <a:t>元。适用利率计算如下：</a:t>
            </a:r>
          </a:p>
          <a:p>
            <a:pPr>
              <a:defRPr/>
            </a:pPr>
            <a:r>
              <a:rPr lang="zh-CN" altLang="en-US" sz="2000" b="1" dirty="0">
                <a:latin typeface="仿宋" panose="02010609060101010101" charset="-122"/>
                <a:ea typeface="仿宋" panose="02010609060101010101" charset="-122"/>
              </a:rPr>
              <a:t>　　</a:t>
            </a:r>
            <a:r>
              <a:rPr lang="en-US" altLang="zh-CN" sz="2000" b="1" dirty="0">
                <a:latin typeface="仿宋" panose="02010609060101010101" charset="-122"/>
                <a:ea typeface="仿宋" panose="02010609060101010101" charset="-122"/>
              </a:rPr>
              <a:t>1 000 000=60 000×</a:t>
            </a:r>
            <a:r>
              <a:rPr lang="zh-CN" altLang="en-US" sz="2000" b="1" dirty="0">
                <a:latin typeface="仿宋" panose="02010609060101010101" charset="-122"/>
                <a:ea typeface="仿宋" panose="02010609060101010101" charset="-122"/>
              </a:rPr>
              <a:t>（</a:t>
            </a:r>
            <a:r>
              <a:rPr lang="en-US" altLang="zh-CN" sz="2000" b="1" dirty="0">
                <a:latin typeface="仿宋" panose="02010609060101010101" charset="-122"/>
                <a:ea typeface="仿宋" panose="02010609060101010101" charset="-122"/>
              </a:rPr>
              <a:t>P/A</a:t>
            </a:r>
            <a:r>
              <a:rPr lang="zh-CN" altLang="en-US" sz="2000" b="1" dirty="0">
                <a:latin typeface="仿宋" panose="02010609060101010101" charset="-122"/>
                <a:ea typeface="仿宋" panose="02010609060101010101" charset="-122"/>
              </a:rPr>
              <a:t>，</a:t>
            </a:r>
            <a:r>
              <a:rPr lang="en-US" altLang="zh-CN" sz="2000" b="1" dirty="0" err="1">
                <a:latin typeface="仿宋" panose="02010609060101010101" charset="-122"/>
                <a:ea typeface="仿宋" panose="02010609060101010101" charset="-122"/>
              </a:rPr>
              <a:t>i</a:t>
            </a:r>
            <a:r>
              <a:rPr lang="zh-CN" altLang="en-US" sz="2000" b="1" dirty="0">
                <a:latin typeface="仿宋" panose="02010609060101010101" charset="-122"/>
                <a:ea typeface="仿宋" panose="02010609060101010101" charset="-122"/>
              </a:rPr>
              <a:t>，</a:t>
            </a:r>
            <a:r>
              <a:rPr lang="en-US" altLang="zh-CN" sz="2000" b="1" dirty="0">
                <a:latin typeface="仿宋" panose="02010609060101010101" charset="-122"/>
                <a:ea typeface="仿宋" panose="02010609060101010101" charset="-122"/>
              </a:rPr>
              <a:t>18</a:t>
            </a:r>
            <a:r>
              <a:rPr lang="zh-CN" altLang="en-US" sz="2000" b="1" dirty="0">
                <a:latin typeface="仿宋" panose="02010609060101010101" charset="-122"/>
                <a:ea typeface="仿宋" panose="02010609060101010101" charset="-122"/>
              </a:rPr>
              <a:t>），所以插值法求出</a:t>
            </a:r>
            <a:r>
              <a:rPr lang="en-US" altLang="zh-CN" sz="2000" b="1" dirty="0" err="1">
                <a:latin typeface="仿宋" panose="02010609060101010101" charset="-122"/>
                <a:ea typeface="仿宋" panose="02010609060101010101" charset="-122"/>
              </a:rPr>
              <a:t>i</a:t>
            </a:r>
            <a:r>
              <a:rPr lang="en-US" altLang="zh-CN" sz="2000" b="1" dirty="0">
                <a:latin typeface="仿宋" panose="02010609060101010101" charset="-122"/>
                <a:ea typeface="仿宋" panose="02010609060101010101" charset="-122"/>
              </a:rPr>
              <a:t>=0.8232%</a:t>
            </a:r>
            <a:r>
              <a:rPr lang="zh-CN" altLang="en-US" sz="2000" b="1" dirty="0">
                <a:latin typeface="仿宋" panose="02010609060101010101" charset="-122"/>
                <a:ea typeface="仿宋" panose="02010609060101010101" charset="-122"/>
              </a:rPr>
              <a:t>。</a:t>
            </a:r>
          </a:p>
          <a:p>
            <a:pPr>
              <a:defRPr/>
            </a:pPr>
            <a:r>
              <a:rPr lang="zh-CN" altLang="en-US" sz="2000" b="1" dirty="0">
                <a:solidFill>
                  <a:srgbClr val="0000FF"/>
                </a:solidFill>
                <a:latin typeface="仿宋" panose="02010609060101010101" charset="-122"/>
                <a:ea typeface="仿宋" panose="02010609060101010101" charset="-122"/>
              </a:rPr>
              <a:t>承租人的会计处理如下：</a:t>
            </a:r>
          </a:p>
          <a:p>
            <a:pPr>
              <a:defRPr/>
            </a:pPr>
            <a:r>
              <a:rPr lang="zh-CN" altLang="en-US" sz="2000" b="1" dirty="0">
                <a:latin typeface="仿宋" panose="02010609060101010101" charset="-122"/>
                <a:ea typeface="仿宋" panose="02010609060101010101" charset="-122"/>
              </a:rPr>
              <a:t>收到出售款时：</a:t>
            </a:r>
          </a:p>
          <a:p>
            <a:pPr>
              <a:defRPr/>
            </a:pPr>
            <a:r>
              <a:rPr lang="zh-CN" altLang="en-US" sz="2000" b="1" dirty="0">
                <a:latin typeface="仿宋" panose="02010609060101010101" charset="-122"/>
                <a:ea typeface="仿宋" panose="02010609060101010101" charset="-122"/>
              </a:rPr>
              <a:t>　　借：银行存款    </a:t>
            </a:r>
            <a:r>
              <a:rPr lang="en-US" altLang="zh-CN" sz="2000" b="1" dirty="0">
                <a:latin typeface="仿宋" panose="02010609060101010101" charset="-122"/>
                <a:ea typeface="仿宋" panose="02010609060101010101" charset="-122"/>
              </a:rPr>
              <a:t>1 000 000</a:t>
            </a:r>
          </a:p>
          <a:p>
            <a:pPr>
              <a:defRPr/>
            </a:pPr>
            <a:r>
              <a:rPr lang="zh-CN" altLang="en-US" sz="2000" b="1" dirty="0">
                <a:latin typeface="仿宋" panose="02010609060101010101" charset="-122"/>
                <a:ea typeface="仿宋" panose="02010609060101010101" charset="-122"/>
              </a:rPr>
              <a:t>     贷：长期应付款    </a:t>
            </a:r>
            <a:r>
              <a:rPr lang="en-US" altLang="zh-CN" sz="2000" b="1" dirty="0">
                <a:latin typeface="仿宋" panose="02010609060101010101" charset="-122"/>
                <a:ea typeface="仿宋" panose="02010609060101010101" charset="-122"/>
              </a:rPr>
              <a:t>1 000 000</a:t>
            </a:r>
          </a:p>
          <a:p>
            <a:pPr>
              <a:defRPr/>
            </a:pPr>
            <a:r>
              <a:rPr lang="zh-CN" altLang="en-US" sz="2000" b="1" dirty="0">
                <a:latin typeface="仿宋" panose="02010609060101010101" charset="-122"/>
                <a:ea typeface="仿宋" panose="02010609060101010101" charset="-122"/>
              </a:rPr>
              <a:t>第</a:t>
            </a:r>
            <a:r>
              <a:rPr lang="en-US" altLang="zh-CN" sz="2000" b="1" dirty="0">
                <a:latin typeface="仿宋" panose="02010609060101010101" charset="-122"/>
                <a:ea typeface="仿宋" panose="02010609060101010101" charset="-122"/>
              </a:rPr>
              <a:t>1</a:t>
            </a:r>
            <a:r>
              <a:rPr lang="zh-CN" altLang="en-US" sz="2000" b="1" dirty="0">
                <a:latin typeface="仿宋" panose="02010609060101010101" charset="-122"/>
                <a:ea typeface="仿宋" panose="02010609060101010101" charset="-122"/>
              </a:rPr>
              <a:t>年年末：</a:t>
            </a:r>
          </a:p>
          <a:p>
            <a:pPr>
              <a:defRPr/>
            </a:pPr>
            <a:r>
              <a:rPr lang="zh-CN" altLang="en-US" sz="2000" b="1" dirty="0">
                <a:latin typeface="仿宋" panose="02010609060101010101" charset="-122"/>
                <a:ea typeface="仿宋" panose="02010609060101010101" charset="-122"/>
              </a:rPr>
              <a:t>　　借：财务费用     </a:t>
            </a:r>
            <a:r>
              <a:rPr lang="en-US" altLang="zh-CN" sz="2000" b="1" dirty="0">
                <a:latin typeface="仿宋" panose="02010609060101010101" charset="-122"/>
                <a:ea typeface="仿宋" panose="02010609060101010101" charset="-122"/>
              </a:rPr>
              <a:t>8 232</a:t>
            </a:r>
            <a:r>
              <a:rPr lang="zh-CN" altLang="en-US" sz="2000" b="1" dirty="0">
                <a:latin typeface="仿宋" panose="02010609060101010101" charset="-122"/>
                <a:ea typeface="仿宋" panose="02010609060101010101" charset="-122"/>
              </a:rPr>
              <a:t>（</a:t>
            </a:r>
            <a:r>
              <a:rPr lang="en-US" altLang="zh-CN" sz="2000" b="1" dirty="0">
                <a:latin typeface="仿宋" panose="02010609060101010101" charset="-122"/>
                <a:ea typeface="仿宋" panose="02010609060101010101" charset="-122"/>
              </a:rPr>
              <a:t>1 000 000×0.8232%</a:t>
            </a:r>
            <a:r>
              <a:rPr lang="zh-CN" altLang="en-US" sz="2000" b="1" dirty="0">
                <a:latin typeface="仿宋" panose="02010609060101010101" charset="-122"/>
                <a:ea typeface="仿宋" panose="02010609060101010101" charset="-122"/>
              </a:rPr>
              <a:t>）</a:t>
            </a:r>
            <a:endParaRPr lang="en-US" altLang="zh-CN" sz="2000" b="1" dirty="0">
              <a:latin typeface="仿宋" panose="02010609060101010101" charset="-122"/>
              <a:ea typeface="仿宋" panose="02010609060101010101" charset="-122"/>
            </a:endParaRPr>
          </a:p>
          <a:p>
            <a:pPr>
              <a:defRPr/>
            </a:pPr>
            <a:r>
              <a:rPr lang="zh-CN" altLang="en-US" sz="2000" b="1" dirty="0">
                <a:latin typeface="仿宋" panose="02010609060101010101" charset="-122"/>
                <a:ea typeface="仿宋" panose="02010609060101010101" charset="-122"/>
              </a:rPr>
              <a:t>　　　  长期应付款    </a:t>
            </a:r>
            <a:r>
              <a:rPr lang="en-US" altLang="zh-CN" sz="2000" b="1" dirty="0">
                <a:latin typeface="仿宋" panose="02010609060101010101" charset="-122"/>
                <a:ea typeface="仿宋" panose="02010609060101010101" charset="-122"/>
              </a:rPr>
              <a:t>51 768</a:t>
            </a:r>
          </a:p>
          <a:p>
            <a:pPr>
              <a:defRPr/>
            </a:pPr>
            <a:r>
              <a:rPr lang="zh-CN" altLang="en-US" sz="2000" b="1" dirty="0">
                <a:latin typeface="仿宋" panose="02010609060101010101" charset="-122"/>
                <a:ea typeface="仿宋" panose="02010609060101010101" charset="-122"/>
              </a:rPr>
              <a:t>     贷：银行存款                </a:t>
            </a:r>
            <a:r>
              <a:rPr lang="en-US" altLang="zh-CN" sz="2000" b="1" dirty="0">
                <a:latin typeface="仿宋" panose="02010609060101010101" charset="-122"/>
                <a:ea typeface="仿宋" panose="02010609060101010101" charset="-122"/>
              </a:rPr>
              <a:t>60 000</a:t>
            </a:r>
          </a:p>
          <a:p>
            <a:pPr>
              <a:defRPr/>
            </a:pPr>
            <a:r>
              <a:rPr lang="zh-CN" altLang="en-US" sz="2000" b="1" dirty="0">
                <a:latin typeface="仿宋" panose="02010609060101010101" charset="-122"/>
                <a:ea typeface="仿宋" panose="02010609060101010101" charset="-122"/>
              </a:rPr>
              <a:t>第</a:t>
            </a:r>
            <a:r>
              <a:rPr lang="en-US" altLang="zh-CN" sz="2000" b="1" dirty="0">
                <a:latin typeface="仿宋" panose="02010609060101010101" charset="-122"/>
                <a:ea typeface="仿宋" panose="02010609060101010101" charset="-122"/>
              </a:rPr>
              <a:t>2</a:t>
            </a:r>
            <a:r>
              <a:rPr lang="zh-CN" altLang="en-US" sz="2000" b="1" dirty="0">
                <a:latin typeface="仿宋" panose="02010609060101010101" charset="-122"/>
                <a:ea typeface="仿宋" panose="02010609060101010101" charset="-122"/>
              </a:rPr>
              <a:t>年年末：</a:t>
            </a:r>
          </a:p>
          <a:p>
            <a:pPr>
              <a:defRPr/>
            </a:pPr>
            <a:r>
              <a:rPr lang="zh-CN" altLang="en-US" sz="2000" b="1" dirty="0">
                <a:latin typeface="仿宋" panose="02010609060101010101" charset="-122"/>
                <a:ea typeface="仿宋" panose="02010609060101010101" charset="-122"/>
              </a:rPr>
              <a:t>　　借：财务费用      </a:t>
            </a:r>
            <a:r>
              <a:rPr lang="en-US" altLang="zh-CN" sz="2000" b="1" dirty="0">
                <a:latin typeface="仿宋" panose="02010609060101010101" charset="-122"/>
                <a:ea typeface="仿宋" panose="02010609060101010101" charset="-122"/>
              </a:rPr>
              <a:t>7 805.8</a:t>
            </a:r>
            <a:r>
              <a:rPr lang="zh-CN" altLang="en-US" sz="2000" b="1" dirty="0">
                <a:latin typeface="仿宋" panose="02010609060101010101" charset="-122"/>
                <a:ea typeface="仿宋" panose="02010609060101010101" charset="-122"/>
              </a:rPr>
              <a:t>［（</a:t>
            </a:r>
            <a:r>
              <a:rPr lang="en-US" altLang="zh-CN" sz="2000" b="1" dirty="0">
                <a:latin typeface="仿宋" panose="02010609060101010101" charset="-122"/>
                <a:ea typeface="仿宋" panose="02010609060101010101" charset="-122"/>
              </a:rPr>
              <a:t>1 000 000-51 768</a:t>
            </a:r>
            <a:r>
              <a:rPr lang="zh-CN" altLang="en-US" sz="2000" b="1" dirty="0">
                <a:latin typeface="仿宋" panose="02010609060101010101" charset="-122"/>
                <a:ea typeface="仿宋" panose="02010609060101010101" charset="-122"/>
              </a:rPr>
              <a:t>）</a:t>
            </a:r>
            <a:r>
              <a:rPr lang="en-US" altLang="zh-CN" sz="2000" b="1" dirty="0">
                <a:latin typeface="仿宋" panose="02010609060101010101" charset="-122"/>
                <a:ea typeface="仿宋" panose="02010609060101010101" charset="-122"/>
              </a:rPr>
              <a:t>×0.8232%</a:t>
            </a:r>
            <a:r>
              <a:rPr lang="zh-CN" altLang="en-US" sz="2000" b="1" dirty="0">
                <a:latin typeface="仿宋" panose="02010609060101010101" charset="-122"/>
                <a:ea typeface="仿宋" panose="02010609060101010101" charset="-122"/>
              </a:rPr>
              <a:t>］</a:t>
            </a:r>
            <a:endParaRPr lang="en-US" altLang="zh-CN" sz="2000" b="1" dirty="0">
              <a:latin typeface="仿宋" panose="02010609060101010101" charset="-122"/>
              <a:ea typeface="仿宋" panose="02010609060101010101" charset="-122"/>
            </a:endParaRPr>
          </a:p>
          <a:p>
            <a:pPr>
              <a:defRPr/>
            </a:pPr>
            <a:r>
              <a:rPr lang="zh-CN" altLang="en-US" sz="2000" b="1" dirty="0">
                <a:latin typeface="仿宋" panose="02010609060101010101" charset="-122"/>
                <a:ea typeface="仿宋" panose="02010609060101010101" charset="-122"/>
              </a:rPr>
              <a:t>　　  　长期应付款    </a:t>
            </a:r>
            <a:r>
              <a:rPr lang="en-US" altLang="zh-CN" sz="2000" b="1" dirty="0">
                <a:latin typeface="仿宋" panose="02010609060101010101" charset="-122"/>
                <a:ea typeface="仿宋" panose="02010609060101010101" charset="-122"/>
              </a:rPr>
              <a:t>52 194.2</a:t>
            </a:r>
          </a:p>
          <a:p>
            <a:pPr>
              <a:defRPr/>
            </a:pPr>
            <a:r>
              <a:rPr lang="zh-CN" altLang="en-US" sz="2000" b="1" dirty="0">
                <a:latin typeface="仿宋" panose="02010609060101010101" charset="-122"/>
                <a:ea typeface="仿宋" panose="02010609060101010101" charset="-122"/>
              </a:rPr>
              <a:t>      贷：银行存款         </a:t>
            </a:r>
            <a:r>
              <a:rPr lang="en-US" altLang="zh-CN" sz="2000" b="1" dirty="0">
                <a:latin typeface="仿宋" panose="02010609060101010101" charset="-122"/>
                <a:ea typeface="仿宋" panose="02010609060101010101" charset="-122"/>
              </a:rPr>
              <a:t>60 000</a:t>
            </a:r>
          </a:p>
          <a:p>
            <a:pPr>
              <a:defRPr/>
            </a:pPr>
            <a:endParaRPr lang="en-US" altLang="zh-CN" sz="2000" b="1" dirty="0">
              <a:latin typeface="仿宋" panose="02010609060101010101" charset="-122"/>
              <a:ea typeface="仿宋" panose="02010609060101010101" charset="-122"/>
            </a:endParaRPr>
          </a:p>
          <a:p>
            <a:pPr>
              <a:defRPr/>
            </a:pPr>
            <a:r>
              <a:rPr lang="zh-CN" altLang="en-US" sz="2000" b="1" dirty="0">
                <a:latin typeface="仿宋" panose="02010609060101010101" charset="-122"/>
                <a:ea typeface="仿宋" panose="02010609060101010101" charset="-122"/>
              </a:rPr>
              <a:t>第</a:t>
            </a:r>
            <a:r>
              <a:rPr lang="en-US" altLang="zh-CN" sz="2000" b="1" dirty="0">
                <a:latin typeface="仿宋" panose="02010609060101010101" charset="-122"/>
                <a:ea typeface="仿宋" panose="02010609060101010101" charset="-122"/>
              </a:rPr>
              <a:t>3</a:t>
            </a:r>
            <a:r>
              <a:rPr lang="zh-CN" altLang="en-US" sz="2000" b="1" dirty="0">
                <a:latin typeface="仿宋" panose="02010609060101010101" charset="-122"/>
                <a:ea typeface="仿宋" panose="02010609060101010101" charset="-122"/>
              </a:rPr>
              <a:t>年至第</a:t>
            </a:r>
            <a:r>
              <a:rPr lang="en-US" altLang="zh-CN" sz="2000" b="1" dirty="0">
                <a:latin typeface="仿宋" panose="02010609060101010101" charset="-122"/>
                <a:ea typeface="仿宋" panose="02010609060101010101" charset="-122"/>
              </a:rPr>
              <a:t>17</a:t>
            </a:r>
            <a:r>
              <a:rPr lang="zh-CN" altLang="en-US" sz="2000" b="1" dirty="0">
                <a:latin typeface="仿宋" panose="02010609060101010101" charset="-122"/>
                <a:ea typeface="仿宋" panose="02010609060101010101" charset="-122"/>
              </a:rPr>
              <a:t>年以此类推，最后一年倒挤。</a:t>
            </a:r>
          </a:p>
          <a:p>
            <a:pPr>
              <a:defRPr/>
            </a:pPr>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quarter" idx="10"/>
          </p:nvPr>
        </p:nvSpPr>
        <p:spPr/>
        <p:txBody>
          <a:bodyPr/>
          <a:lstStyle/>
          <a:p>
            <a:pPr>
              <a:defRPr/>
            </a:pPr>
            <a:fld id="{548A5670-ADFF-4559-8A61-7FA3DA9E748C}" type="datetime1">
              <a:rPr lang="zh-CN" altLang="en-US" smtClean="0"/>
              <a:t>2026/3/30</a:t>
            </a:fld>
            <a:endParaRPr lang="zh-CN" altLang="en-US"/>
          </a:p>
        </p:txBody>
      </p:sp>
      <p:sp>
        <p:nvSpPr>
          <p:cNvPr id="69635"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0CACB2DE-E6C0-40AF-997F-27F0987E15F5}" type="slidenum">
              <a:rPr lang="zh-CN" altLang="en-US" sz="1100" smtClean="0">
                <a:solidFill>
                  <a:srgbClr val="636363"/>
                </a:solidFill>
              </a:rPr>
              <a:t>54</a:t>
            </a:fld>
            <a:endParaRPr lang="zh-CN" altLang="en-US" sz="1100">
              <a:solidFill>
                <a:srgbClr val="636363"/>
              </a:solidFill>
            </a:endParaRPr>
          </a:p>
        </p:txBody>
      </p:sp>
      <p:sp>
        <p:nvSpPr>
          <p:cNvPr id="69636" name="文本框 3"/>
          <p:cNvSpPr txBox="1">
            <a:spLocks noChangeArrowheads="1"/>
          </p:cNvSpPr>
          <p:nvPr/>
        </p:nvSpPr>
        <p:spPr bwMode="auto">
          <a:xfrm>
            <a:off x="250825" y="260350"/>
            <a:ext cx="8497888"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1800" b="1">
                <a:solidFill>
                  <a:srgbClr val="0000FF"/>
                </a:solidFill>
                <a:latin typeface="仿宋" panose="02010609060101010101" charset="-122"/>
                <a:ea typeface="仿宋" panose="02010609060101010101" charset="-122"/>
              </a:rPr>
              <a:t>乙公司（购买方</a:t>
            </a:r>
            <a:r>
              <a:rPr lang="en-US" altLang="zh-CN" sz="1800" b="1">
                <a:solidFill>
                  <a:srgbClr val="0000FF"/>
                </a:solidFill>
                <a:latin typeface="仿宋" panose="02010609060101010101" charset="-122"/>
                <a:ea typeface="仿宋" panose="02010609060101010101" charset="-122"/>
              </a:rPr>
              <a:t>&amp;</a:t>
            </a:r>
            <a:r>
              <a:rPr lang="zh-CN" altLang="en-US" sz="1800" b="1">
                <a:solidFill>
                  <a:srgbClr val="0000FF"/>
                </a:solidFill>
                <a:latin typeface="仿宋" panose="02010609060101010101" charset="-122"/>
                <a:ea typeface="仿宋" panose="02010609060101010101" charset="-122"/>
              </a:rPr>
              <a:t>出租人）的会计处理如下：</a:t>
            </a:r>
            <a:endParaRPr lang="zh-CN" altLang="en-US"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支付购买款时：</a:t>
            </a:r>
          </a:p>
          <a:p>
            <a:pPr>
              <a:spcBef>
                <a:spcPct val="0"/>
              </a:spcBef>
              <a:buClrTx/>
              <a:buSzTx/>
              <a:buFontTx/>
              <a:buNone/>
            </a:pPr>
            <a:r>
              <a:rPr lang="zh-CN" altLang="en-US" sz="1800" b="1">
                <a:latin typeface="仿宋" panose="02010609060101010101" charset="-122"/>
                <a:ea typeface="仿宋" panose="02010609060101010101" charset="-122"/>
              </a:rPr>
              <a:t>　　借：长期应收款    </a:t>
            </a:r>
            <a:r>
              <a:rPr lang="en-US" altLang="zh-CN" sz="1800" b="1">
                <a:latin typeface="仿宋" panose="02010609060101010101" charset="-122"/>
                <a:ea typeface="仿宋" panose="02010609060101010101" charset="-122"/>
              </a:rPr>
              <a:t>1 000 000</a:t>
            </a:r>
          </a:p>
          <a:p>
            <a:pPr>
              <a:spcBef>
                <a:spcPct val="0"/>
              </a:spcBef>
              <a:buClrTx/>
              <a:buSzTx/>
              <a:buFontTx/>
              <a:buNone/>
            </a:pPr>
            <a:r>
              <a:rPr lang="zh-CN" altLang="en-US" sz="1800" b="1">
                <a:latin typeface="仿宋" panose="02010609060101010101" charset="-122"/>
                <a:ea typeface="仿宋" panose="02010609060101010101" charset="-122"/>
              </a:rPr>
              <a:t>      贷：银行存款       </a:t>
            </a:r>
            <a:r>
              <a:rPr lang="en-US" altLang="zh-CN" sz="1800" b="1">
                <a:latin typeface="仿宋" panose="02010609060101010101" charset="-122"/>
                <a:ea typeface="仿宋" panose="02010609060101010101" charset="-122"/>
              </a:rPr>
              <a:t>1 000 000</a:t>
            </a:r>
          </a:p>
          <a:p>
            <a:pPr>
              <a:spcBef>
                <a:spcPct val="0"/>
              </a:spcBef>
              <a:buClrTx/>
              <a:buSzTx/>
              <a:buFontTx/>
              <a:buNone/>
            </a:pPr>
            <a:r>
              <a:rPr lang="zh-CN" altLang="en-US" sz="1800" b="1">
                <a:latin typeface="仿宋" panose="02010609060101010101" charset="-122"/>
                <a:ea typeface="仿宋" panose="02010609060101010101" charset="-122"/>
              </a:rPr>
              <a:t>第</a:t>
            </a:r>
            <a:r>
              <a:rPr lang="en-US" altLang="zh-CN" sz="1800" b="1">
                <a:latin typeface="仿宋" panose="02010609060101010101" charset="-122"/>
                <a:ea typeface="仿宋" panose="02010609060101010101" charset="-122"/>
              </a:rPr>
              <a:t>1</a:t>
            </a:r>
            <a:r>
              <a:rPr lang="zh-CN" altLang="en-US" sz="1800" b="1">
                <a:latin typeface="仿宋" panose="02010609060101010101" charset="-122"/>
                <a:ea typeface="仿宋" panose="02010609060101010101" charset="-122"/>
              </a:rPr>
              <a:t>年年末：</a:t>
            </a:r>
          </a:p>
          <a:p>
            <a:pPr>
              <a:spcBef>
                <a:spcPct val="0"/>
              </a:spcBef>
              <a:buClrTx/>
              <a:buSzTx/>
              <a:buFontTx/>
              <a:buNone/>
            </a:pPr>
            <a:r>
              <a:rPr lang="zh-CN" altLang="en-US" sz="1800" b="1">
                <a:latin typeface="仿宋" panose="02010609060101010101" charset="-122"/>
                <a:ea typeface="仿宋" panose="02010609060101010101" charset="-122"/>
              </a:rPr>
              <a:t>　　借：银行存款       </a:t>
            </a:r>
            <a:r>
              <a:rPr lang="en-US" altLang="zh-CN" sz="1800" b="1">
                <a:latin typeface="仿宋" panose="02010609060101010101" charset="-122"/>
                <a:ea typeface="仿宋" panose="02010609060101010101" charset="-122"/>
              </a:rPr>
              <a:t>60 000</a:t>
            </a:r>
          </a:p>
          <a:p>
            <a:pPr>
              <a:spcBef>
                <a:spcPct val="0"/>
              </a:spcBef>
              <a:buClrTx/>
              <a:buSzTx/>
              <a:buFontTx/>
              <a:buNone/>
            </a:pPr>
            <a:r>
              <a:rPr lang="zh-CN" altLang="en-US" sz="1800" b="1">
                <a:latin typeface="仿宋" panose="02010609060101010101" charset="-122"/>
                <a:ea typeface="仿宋" panose="02010609060101010101" charset="-122"/>
              </a:rPr>
              <a:t>     贷：利息收入         </a:t>
            </a:r>
            <a:r>
              <a:rPr lang="en-US" altLang="zh-CN" sz="1800" b="1">
                <a:latin typeface="仿宋" panose="02010609060101010101" charset="-122"/>
                <a:ea typeface="仿宋" panose="02010609060101010101" charset="-122"/>
              </a:rPr>
              <a:t>8 232</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长期应收款      </a:t>
            </a:r>
            <a:r>
              <a:rPr lang="en-US" altLang="zh-CN" sz="1800" b="1">
                <a:latin typeface="仿宋" panose="02010609060101010101" charset="-122"/>
                <a:ea typeface="仿宋" panose="02010609060101010101" charset="-122"/>
              </a:rPr>
              <a:t>51 768</a:t>
            </a:r>
          </a:p>
          <a:p>
            <a:pPr>
              <a:spcBef>
                <a:spcPct val="0"/>
              </a:spcBef>
              <a:buClrTx/>
              <a:buSzTx/>
              <a:buFontTx/>
              <a:buNone/>
            </a:pPr>
            <a:r>
              <a:rPr lang="zh-CN" altLang="en-US" sz="1800" b="1">
                <a:latin typeface="仿宋" panose="02010609060101010101" charset="-122"/>
                <a:ea typeface="仿宋" panose="02010609060101010101" charset="-122"/>
              </a:rPr>
              <a:t>第</a:t>
            </a:r>
            <a:r>
              <a:rPr lang="en-US" altLang="zh-CN" sz="1800" b="1">
                <a:latin typeface="仿宋" panose="02010609060101010101" charset="-122"/>
                <a:ea typeface="仿宋" panose="02010609060101010101" charset="-122"/>
              </a:rPr>
              <a:t>2</a:t>
            </a:r>
            <a:r>
              <a:rPr lang="zh-CN" altLang="en-US" sz="1800" b="1">
                <a:latin typeface="仿宋" panose="02010609060101010101" charset="-122"/>
                <a:ea typeface="仿宋" panose="02010609060101010101" charset="-122"/>
              </a:rPr>
              <a:t>年年末：</a:t>
            </a:r>
          </a:p>
          <a:p>
            <a:pPr>
              <a:spcBef>
                <a:spcPct val="0"/>
              </a:spcBef>
              <a:buClrTx/>
              <a:buSzTx/>
              <a:buFontTx/>
              <a:buNone/>
            </a:pPr>
            <a:r>
              <a:rPr lang="zh-CN" altLang="en-US" sz="1800" b="1">
                <a:latin typeface="仿宋" panose="02010609060101010101" charset="-122"/>
                <a:ea typeface="仿宋" panose="02010609060101010101" charset="-122"/>
              </a:rPr>
              <a:t>　　借：银行存款       </a:t>
            </a:r>
            <a:r>
              <a:rPr lang="en-US" altLang="zh-CN" sz="1800" b="1">
                <a:latin typeface="仿宋" panose="02010609060101010101" charset="-122"/>
                <a:ea typeface="仿宋" panose="02010609060101010101" charset="-122"/>
              </a:rPr>
              <a:t>60 000.0</a:t>
            </a:r>
          </a:p>
          <a:p>
            <a:pPr>
              <a:spcBef>
                <a:spcPct val="0"/>
              </a:spcBef>
              <a:buClrTx/>
              <a:buSzTx/>
              <a:buFontTx/>
              <a:buNone/>
            </a:pPr>
            <a:r>
              <a:rPr lang="zh-CN" altLang="en-US" sz="1800" b="1">
                <a:latin typeface="仿宋" panose="02010609060101010101" charset="-122"/>
                <a:ea typeface="仿宋" panose="02010609060101010101" charset="-122"/>
              </a:rPr>
              <a:t>     贷：利息收入         </a:t>
            </a:r>
            <a:r>
              <a:rPr lang="en-US" altLang="zh-CN" sz="1800" b="1">
                <a:latin typeface="仿宋" panose="02010609060101010101" charset="-122"/>
                <a:ea typeface="仿宋" panose="02010609060101010101" charset="-122"/>
              </a:rPr>
              <a:t>7 805.8</a:t>
            </a:r>
          </a:p>
          <a:p>
            <a:pPr>
              <a:spcBef>
                <a:spcPct val="0"/>
              </a:spcBef>
              <a:buClrTx/>
              <a:buSzTx/>
              <a:buFontTx/>
              <a:buNone/>
            </a:pPr>
            <a:r>
              <a:rPr lang="en-US" altLang="zh-CN" sz="1800" b="1">
                <a:latin typeface="仿宋" panose="02010609060101010101" charset="-122"/>
                <a:ea typeface="仿宋" panose="02010609060101010101" charset="-122"/>
              </a:rPr>
              <a:t>               </a:t>
            </a:r>
            <a:r>
              <a:rPr lang="zh-CN" altLang="en-US" sz="1800" b="1">
                <a:latin typeface="仿宋" panose="02010609060101010101" charset="-122"/>
                <a:ea typeface="仿宋" panose="02010609060101010101" charset="-122"/>
              </a:rPr>
              <a:t>长期应收款      </a:t>
            </a:r>
            <a:r>
              <a:rPr lang="en-US" altLang="zh-CN" sz="1800" b="1">
                <a:latin typeface="仿宋" panose="02010609060101010101" charset="-122"/>
                <a:ea typeface="仿宋" panose="02010609060101010101" charset="-122"/>
              </a:rPr>
              <a:t>52 194.2</a:t>
            </a:r>
          </a:p>
          <a:p>
            <a:pPr>
              <a:spcBef>
                <a:spcPct val="0"/>
              </a:spcBef>
              <a:buClrTx/>
              <a:buSzTx/>
              <a:buFontTx/>
              <a:buNone/>
            </a:pPr>
            <a:endParaRPr lang="en-US" altLang="zh-CN" sz="1800" b="1">
              <a:latin typeface="仿宋" panose="02010609060101010101" charset="-122"/>
              <a:ea typeface="仿宋" panose="02010609060101010101" charset="-122"/>
            </a:endParaRPr>
          </a:p>
          <a:p>
            <a:pPr>
              <a:spcBef>
                <a:spcPct val="0"/>
              </a:spcBef>
              <a:buClrTx/>
              <a:buSzTx/>
              <a:buFontTx/>
              <a:buNone/>
            </a:pPr>
            <a:r>
              <a:rPr lang="zh-CN" altLang="en-US" sz="1800" b="1">
                <a:latin typeface="仿宋" panose="02010609060101010101" charset="-122"/>
                <a:ea typeface="仿宋" panose="02010609060101010101" charset="-122"/>
              </a:rPr>
              <a:t>第</a:t>
            </a:r>
            <a:r>
              <a:rPr lang="en-US" altLang="zh-CN" sz="1800" b="1">
                <a:latin typeface="仿宋" panose="02010609060101010101" charset="-122"/>
                <a:ea typeface="仿宋" panose="02010609060101010101" charset="-122"/>
              </a:rPr>
              <a:t>3</a:t>
            </a:r>
            <a:r>
              <a:rPr lang="zh-CN" altLang="en-US" sz="1800" b="1">
                <a:latin typeface="仿宋" panose="02010609060101010101" charset="-122"/>
                <a:ea typeface="仿宋" panose="02010609060101010101" charset="-122"/>
              </a:rPr>
              <a:t>年至第</a:t>
            </a:r>
            <a:r>
              <a:rPr lang="en-US" altLang="zh-CN" sz="1800" b="1">
                <a:latin typeface="仿宋" panose="02010609060101010101" charset="-122"/>
                <a:ea typeface="仿宋" panose="02010609060101010101" charset="-122"/>
              </a:rPr>
              <a:t>17</a:t>
            </a:r>
            <a:r>
              <a:rPr lang="zh-CN" altLang="en-US" sz="1800" b="1">
                <a:latin typeface="仿宋" panose="02010609060101010101" charset="-122"/>
                <a:ea typeface="仿宋" panose="02010609060101010101" charset="-122"/>
              </a:rPr>
              <a:t>年以此类推，最后一年倒挤</a:t>
            </a:r>
            <a:r>
              <a:rPr lang="zh-CN" altLang="en-US" sz="1800">
                <a:latin typeface="Arial" panose="020B0604020202020204" pitchFamily="34" charset="0"/>
                <a:ea typeface="宋体" panose="02010600030101010101" pitchFamily="2" charset="-122"/>
              </a:rPr>
              <a:t>。</a:t>
            </a:r>
          </a:p>
          <a:p>
            <a:pPr>
              <a:spcBef>
                <a:spcPct val="0"/>
              </a:spcBef>
              <a:buClrTx/>
              <a:buSzTx/>
              <a:buFontTx/>
              <a:buNone/>
            </a:pPr>
            <a:endParaRPr lang="zh-CN" altLang="en-US" sz="1800">
              <a:latin typeface="Arial" panose="020B0604020202020204" pitchFamily="34" charset="0"/>
              <a:ea typeface="宋体" panose="02010600030101010101" pitchFamily="2"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标题 1"/>
          <p:cNvSpPr>
            <a:spLocks noGrp="1"/>
          </p:cNvSpPr>
          <p:nvPr>
            <p:ph type="title"/>
          </p:nvPr>
        </p:nvSpPr>
        <p:spPr>
          <a:xfrm>
            <a:off x="538572" y="162527"/>
            <a:ext cx="8066856" cy="747936"/>
          </a:xfrm>
        </p:spPr>
        <p:txBody>
          <a:bodyPr/>
          <a:lstStyle/>
          <a:p>
            <a:pPr algn="ctr" defTabSz="684530" eaLnBrk="1" hangingPunct="1"/>
            <a:r>
              <a:rPr lang="en-US" altLang="zh-CN" sz="2900" b="1" kern="1200" dirty="0">
                <a:solidFill>
                  <a:srgbClr val="0000FF"/>
                </a:solidFill>
                <a:latin typeface="黑体" panose="02010609060101010101" pitchFamily="49" charset="-122"/>
                <a:ea typeface="黑体" panose="02010609060101010101" pitchFamily="49" charset="-122"/>
                <a:cs typeface="+mn-cs"/>
              </a:rPr>
              <a:t>4.5 </a:t>
            </a:r>
            <a:r>
              <a:rPr lang="zh-CN" altLang="en-US" sz="2900" b="1" kern="1200" dirty="0">
                <a:solidFill>
                  <a:srgbClr val="0000FF"/>
                </a:solidFill>
                <a:latin typeface="黑体" panose="02010609060101010101" pitchFamily="49" charset="-122"/>
                <a:ea typeface="黑体" panose="02010609060101010101" pitchFamily="49" charset="-122"/>
                <a:cs typeface="+mn-cs"/>
              </a:rPr>
              <a:t>新</a:t>
            </a:r>
            <a:r>
              <a:rPr lang="zh-CN" altLang="zh-CN" sz="2900" b="1" kern="1200" dirty="0">
                <a:solidFill>
                  <a:srgbClr val="0000FF"/>
                </a:solidFill>
                <a:latin typeface="黑体" panose="02010609060101010101" pitchFamily="49" charset="-122"/>
                <a:ea typeface="黑体" panose="02010609060101010101" pitchFamily="49" charset="-122"/>
                <a:cs typeface="+mn-cs"/>
              </a:rPr>
              <a:t>租赁的</a:t>
            </a:r>
            <a:r>
              <a:rPr lang="zh-CN" altLang="en-US" sz="2900" b="1" kern="1200" dirty="0">
                <a:solidFill>
                  <a:srgbClr val="0000FF"/>
                </a:solidFill>
                <a:latin typeface="黑体" panose="02010609060101010101" pitchFamily="49" charset="-122"/>
                <a:ea typeface="黑体" panose="02010609060101010101" pitchFamily="49" charset="-122"/>
                <a:cs typeface="+mn-cs"/>
              </a:rPr>
              <a:t>经济后果</a:t>
            </a:r>
          </a:p>
        </p:txBody>
      </p:sp>
      <p:sp>
        <p:nvSpPr>
          <p:cNvPr id="53251" name="内容占位符 2"/>
          <p:cNvSpPr>
            <a:spLocks noGrp="1"/>
          </p:cNvSpPr>
          <p:nvPr>
            <p:ph idx="1"/>
          </p:nvPr>
        </p:nvSpPr>
        <p:spPr>
          <a:xfrm>
            <a:off x="395288" y="1484313"/>
            <a:ext cx="8569325" cy="4681537"/>
          </a:xfrm>
        </p:spPr>
        <p:txBody>
          <a:bodyPr/>
          <a:lstStyle/>
          <a:p>
            <a:pPr eaLnBrk="1" hangingPunct="1"/>
            <a:r>
              <a:rPr lang="zh-CN" altLang="en-US" b="1" dirty="0">
                <a:solidFill>
                  <a:srgbClr val="C00000"/>
                </a:solidFill>
                <a:latin typeface="楷体" panose="02010609060101010101" pitchFamily="49" charset="-122"/>
                <a:ea typeface="楷体" panose="02010609060101010101" pitchFamily="49" charset="-122"/>
              </a:rPr>
              <a:t>可能抑制旧租赁准则下的售后回租中的利润操纵</a:t>
            </a:r>
            <a:endParaRPr lang="en-US" altLang="zh-CN" b="1" dirty="0">
              <a:solidFill>
                <a:srgbClr val="C00000"/>
              </a:solidFill>
              <a:latin typeface="楷体" panose="02010609060101010101" pitchFamily="49" charset="-122"/>
              <a:ea typeface="楷体" panose="02010609060101010101" pitchFamily="49" charset="-122"/>
            </a:endParaRPr>
          </a:p>
          <a:p>
            <a:pPr eaLnBrk="1" hangingPunct="1"/>
            <a:r>
              <a:rPr lang="zh-CN" altLang="en-US" b="1" dirty="0">
                <a:solidFill>
                  <a:srgbClr val="C00000"/>
                </a:solidFill>
                <a:latin typeface="楷体" panose="02010609060101010101" pitchFamily="49" charset="-122"/>
                <a:ea typeface="楷体" panose="02010609060101010101" pitchFamily="49" charset="-122"/>
              </a:rPr>
              <a:t>可能对实体经济产生一定的实质性影响</a:t>
            </a:r>
            <a:endParaRPr lang="en-US" altLang="zh-CN" b="1" dirty="0">
              <a:solidFill>
                <a:srgbClr val="C00000"/>
              </a:solidFill>
              <a:latin typeface="楷体" panose="02010609060101010101" pitchFamily="49" charset="-122"/>
              <a:ea typeface="楷体" panose="02010609060101010101" pitchFamily="49" charset="-122"/>
            </a:endParaRPr>
          </a:p>
        </p:txBody>
      </p:sp>
      <p:sp>
        <p:nvSpPr>
          <p:cNvPr id="2" name="日期占位符 1"/>
          <p:cNvSpPr>
            <a:spLocks noGrp="1"/>
          </p:cNvSpPr>
          <p:nvPr>
            <p:ph type="dt" sz="quarter" idx="10"/>
          </p:nvPr>
        </p:nvSpPr>
        <p:spPr/>
        <p:txBody>
          <a:bodyPr/>
          <a:lstStyle/>
          <a:p>
            <a:pPr>
              <a:defRPr/>
            </a:pPr>
            <a:fld id="{A80ECCA0-4C8C-4D05-A102-0A1B4DB2A00E}" type="datetime1">
              <a:rPr lang="zh-CN" altLang="en-US"/>
              <a:t>2026/3/30</a:t>
            </a:fld>
            <a:endParaRPr lang="zh-CN" altLang="en-US"/>
          </a:p>
        </p:txBody>
      </p:sp>
      <p:sp>
        <p:nvSpPr>
          <p:cNvPr id="53253"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680682BD-B1C5-4935-8923-76DDFF99AD70}" type="slidenum">
              <a:rPr lang="zh-CN" altLang="en-US" sz="1100" smtClean="0">
                <a:solidFill>
                  <a:srgbClr val="636363"/>
                </a:solidFill>
              </a:rPr>
              <a:t>55</a:t>
            </a:fld>
            <a:endParaRPr lang="zh-CN" altLang="en-US" sz="1100">
              <a:solidFill>
                <a:srgbClr val="636363"/>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内容占位符 2"/>
          <p:cNvSpPr>
            <a:spLocks noGrp="1"/>
          </p:cNvSpPr>
          <p:nvPr>
            <p:ph idx="1"/>
          </p:nvPr>
        </p:nvSpPr>
        <p:spPr>
          <a:xfrm>
            <a:off x="250825" y="152400"/>
            <a:ext cx="8785225" cy="6372225"/>
          </a:xfrm>
        </p:spPr>
        <p:txBody>
          <a:bodyPr/>
          <a:lstStyle/>
          <a:p>
            <a:r>
              <a:rPr lang="en-US" altLang="zh-CN" sz="2800" b="1" dirty="0">
                <a:solidFill>
                  <a:srgbClr val="0000FF"/>
                </a:solidFill>
                <a:latin typeface="隶书" panose="02010509060101010101" pitchFamily="49" charset="-122"/>
                <a:ea typeface="隶书" panose="02010509060101010101" pitchFamily="49" charset="-122"/>
              </a:rPr>
              <a:t>*ST </a:t>
            </a:r>
            <a:r>
              <a:rPr lang="zh-CN" altLang="en-US" sz="2800" b="1" dirty="0">
                <a:solidFill>
                  <a:srgbClr val="0000FF"/>
                </a:solidFill>
                <a:latin typeface="隶书" panose="02010509060101010101" pitchFamily="49" charset="-122"/>
                <a:ea typeface="隶书" panose="02010509060101010101" pitchFamily="49" charset="-122"/>
              </a:rPr>
              <a:t>中葡售后回租案例</a:t>
            </a:r>
            <a:endParaRPr lang="en-US" altLang="zh-CN" sz="2800" b="1" dirty="0">
              <a:solidFill>
                <a:srgbClr val="0000FF"/>
              </a:solidFill>
              <a:latin typeface="隶书" panose="02010509060101010101" pitchFamily="49" charset="-122"/>
              <a:ea typeface="隶书" panose="02010509060101010101" pitchFamily="49" charset="-122"/>
            </a:endParaRPr>
          </a:p>
          <a:p>
            <a:pPr lvl="1"/>
            <a:r>
              <a:rPr lang="zh-CN" altLang="en-US" dirty="0"/>
              <a:t>公司介绍</a:t>
            </a:r>
            <a:endParaRPr lang="en-US" altLang="zh-CN" dirty="0"/>
          </a:p>
          <a:p>
            <a:pPr lvl="2"/>
            <a:r>
              <a:rPr lang="zh-CN" altLang="en-US" sz="2000" dirty="0"/>
              <a:t>*</a:t>
            </a:r>
            <a:r>
              <a:rPr lang="en-US" altLang="zh-CN" sz="2000" dirty="0"/>
              <a:t>ST </a:t>
            </a:r>
            <a:r>
              <a:rPr lang="zh-CN" altLang="en-US" sz="2000" dirty="0"/>
              <a:t>中葡（</a:t>
            </a:r>
            <a:r>
              <a:rPr lang="en-US" altLang="zh-CN" sz="2000" dirty="0"/>
              <a:t>600084</a:t>
            </a:r>
            <a:r>
              <a:rPr lang="zh-CN" altLang="en-US" sz="2000" dirty="0"/>
              <a:t>）即中信国安葡萄酒股份有限公司，前身为新天国际葡萄酒股份有限公司，以葡萄酒的生产和销售为主营业务，于</a:t>
            </a:r>
            <a:r>
              <a:rPr lang="en-US" altLang="zh-CN" sz="2000" dirty="0"/>
              <a:t>1997 </a:t>
            </a:r>
            <a:r>
              <a:rPr lang="zh-CN" altLang="en-US" sz="2000" dirty="0"/>
              <a:t>年</a:t>
            </a:r>
            <a:r>
              <a:rPr lang="en-US" altLang="zh-CN" sz="2000" dirty="0"/>
              <a:t>7 </a:t>
            </a:r>
            <a:r>
              <a:rPr lang="zh-CN" altLang="en-US" sz="2000" dirty="0"/>
              <a:t>月</a:t>
            </a:r>
            <a:r>
              <a:rPr lang="en-US" altLang="zh-CN" sz="2000" dirty="0"/>
              <a:t>11 </a:t>
            </a:r>
            <a:r>
              <a:rPr lang="zh-CN" altLang="en-US" sz="2000" dirty="0"/>
              <a:t>日登陆上海证券交易所。</a:t>
            </a:r>
            <a:r>
              <a:rPr lang="en-US" altLang="zh-CN" sz="2000" dirty="0"/>
              <a:t>2008 </a:t>
            </a:r>
            <a:r>
              <a:rPr lang="zh-CN" altLang="en-US" sz="2000" dirty="0"/>
              <a:t>年初上市公司</a:t>
            </a:r>
            <a:r>
              <a:rPr lang="en-US" altLang="zh-CN" sz="2000" dirty="0"/>
              <a:t>ST </a:t>
            </a:r>
            <a:r>
              <a:rPr lang="zh-CN" altLang="en-US" sz="2000" dirty="0"/>
              <a:t>中天突然停牌，中信国安入主，公司名称由新天国际葡萄酒股份有限公司变更为中信国安葡萄酒有限公司。虽有中信国安强势入驻，公司依然在</a:t>
            </a:r>
            <a:r>
              <a:rPr lang="en-US" altLang="zh-CN" sz="2000" dirty="0"/>
              <a:t>2008 </a:t>
            </a:r>
            <a:r>
              <a:rPr lang="zh-CN" altLang="en-US" sz="2000" dirty="0"/>
              <a:t>年、</a:t>
            </a:r>
            <a:r>
              <a:rPr lang="en-US" altLang="zh-CN" sz="2000" dirty="0"/>
              <a:t>2009 </a:t>
            </a:r>
            <a:r>
              <a:rPr lang="zh-CN" altLang="en-US" sz="2000" dirty="0"/>
              <a:t>年连续两年亏损，根据证监会的相关规定，</a:t>
            </a:r>
            <a:r>
              <a:rPr lang="en-US" altLang="zh-CN" sz="2000" dirty="0"/>
              <a:t>2010 </a:t>
            </a:r>
            <a:r>
              <a:rPr lang="zh-CN" altLang="en-US" sz="2000" dirty="0"/>
              <a:t>年</a:t>
            </a:r>
            <a:r>
              <a:rPr lang="en-US" altLang="zh-CN" sz="2000" dirty="0"/>
              <a:t>3 </a:t>
            </a:r>
            <a:r>
              <a:rPr lang="zh-CN" altLang="en-US" sz="2000" dirty="0"/>
              <a:t>月起实行“退市风险警示”特别处理，股票简称变为*</a:t>
            </a:r>
            <a:r>
              <a:rPr lang="en-US" altLang="zh-CN" sz="2000" dirty="0"/>
              <a:t>ST </a:t>
            </a:r>
            <a:r>
              <a:rPr lang="zh-CN" altLang="en-US" sz="2000" dirty="0"/>
              <a:t>中葡。</a:t>
            </a:r>
            <a:endParaRPr lang="en-US" altLang="zh-CN" sz="2000" dirty="0"/>
          </a:p>
          <a:p>
            <a:pPr lvl="1"/>
            <a:r>
              <a:rPr lang="zh-CN" altLang="en-US" dirty="0"/>
              <a:t>交易简介</a:t>
            </a:r>
            <a:endParaRPr lang="en-US" altLang="zh-CN" dirty="0"/>
          </a:p>
          <a:p>
            <a:pPr lvl="2"/>
            <a:r>
              <a:rPr lang="zh-CN" altLang="en-US" sz="2000" dirty="0"/>
              <a:t>*</a:t>
            </a:r>
            <a:r>
              <a:rPr lang="en-US" altLang="zh-CN" sz="2000" dirty="0"/>
              <a:t>ST </a:t>
            </a:r>
            <a:r>
              <a:rPr lang="zh-CN" altLang="en-US" sz="2000" dirty="0"/>
              <a:t>中葡在</a:t>
            </a:r>
            <a:r>
              <a:rPr lang="en-US" altLang="zh-CN" sz="2000" dirty="0"/>
              <a:t>2010 </a:t>
            </a:r>
            <a:r>
              <a:rPr lang="zh-CN" altLang="en-US" sz="2000" dirty="0"/>
              <a:t>年</a:t>
            </a:r>
            <a:r>
              <a:rPr lang="en-US" altLang="zh-CN" sz="2000" dirty="0"/>
              <a:t>12 </a:t>
            </a:r>
            <a:r>
              <a:rPr lang="zh-CN" altLang="en-US" sz="2000" dirty="0"/>
              <a:t>月</a:t>
            </a:r>
            <a:r>
              <a:rPr lang="en-US" altLang="zh-CN" sz="2000" dirty="0"/>
              <a:t>10 </a:t>
            </a:r>
            <a:r>
              <a:rPr lang="zh-CN" altLang="en-US" sz="2000" dirty="0"/>
              <a:t>日披露了两份公告，一份是资产出售公告，另一份是租用设备公告。</a:t>
            </a:r>
          </a:p>
        </p:txBody>
      </p:sp>
      <p:sp>
        <p:nvSpPr>
          <p:cNvPr id="2" name="日期占位符 1"/>
          <p:cNvSpPr>
            <a:spLocks noGrp="1"/>
          </p:cNvSpPr>
          <p:nvPr>
            <p:ph type="dt" sz="quarter" idx="10"/>
          </p:nvPr>
        </p:nvSpPr>
        <p:spPr/>
        <p:txBody>
          <a:bodyPr/>
          <a:lstStyle/>
          <a:p>
            <a:pPr>
              <a:defRPr/>
            </a:pPr>
            <a:fld id="{DDCBFF3E-70C8-4CE3-8484-9C6C44D2247A}" type="datetime1">
              <a:rPr lang="zh-CN" altLang="en-US"/>
              <a:t>2026/3/30</a:t>
            </a:fld>
            <a:endParaRPr lang="zh-CN" altLang="en-US"/>
          </a:p>
        </p:txBody>
      </p:sp>
      <p:sp>
        <p:nvSpPr>
          <p:cNvPr id="70661"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1E4A560F-7BB7-4459-89D4-8451FE29047B}" type="slidenum">
              <a:rPr lang="zh-CN" altLang="en-US" sz="1100" smtClean="0">
                <a:solidFill>
                  <a:srgbClr val="636363"/>
                </a:solidFill>
              </a:rPr>
              <a:t>56</a:t>
            </a:fld>
            <a:endParaRPr lang="zh-CN" altLang="en-US" sz="1100">
              <a:solidFill>
                <a:srgbClr val="636363"/>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内容占位符 2"/>
          <p:cNvSpPr>
            <a:spLocks noGrp="1"/>
          </p:cNvSpPr>
          <p:nvPr>
            <p:ph idx="1"/>
          </p:nvPr>
        </p:nvSpPr>
        <p:spPr>
          <a:xfrm>
            <a:off x="179388" y="188913"/>
            <a:ext cx="8856662" cy="6480175"/>
          </a:xfrm>
        </p:spPr>
        <p:txBody>
          <a:bodyPr/>
          <a:lstStyle/>
          <a:p>
            <a:pPr lvl="1"/>
            <a:r>
              <a:rPr lang="zh-CN" altLang="en-US" sz="2000">
                <a:solidFill>
                  <a:srgbClr val="FF0000"/>
                </a:solidFill>
              </a:rPr>
              <a:t>资产出售公告</a:t>
            </a:r>
            <a:r>
              <a:rPr lang="zh-CN" altLang="en-US" sz="2000"/>
              <a:t>内容如下：公司于</a:t>
            </a:r>
            <a:r>
              <a:rPr lang="en-US" altLang="zh-CN" sz="2000"/>
              <a:t>2010 </a:t>
            </a:r>
            <a:r>
              <a:rPr lang="zh-CN" altLang="en-US" sz="2000"/>
              <a:t>年</a:t>
            </a:r>
            <a:r>
              <a:rPr lang="en-US" altLang="zh-CN" sz="2000"/>
              <a:t>12 </a:t>
            </a:r>
            <a:r>
              <a:rPr lang="zh-CN" altLang="en-US" sz="2000"/>
              <a:t>月</a:t>
            </a:r>
            <a:r>
              <a:rPr lang="en-US" altLang="zh-CN" sz="2000"/>
              <a:t>6 </a:t>
            </a:r>
            <a:r>
              <a:rPr lang="zh-CN" altLang="en-US" sz="2000"/>
              <a:t>日与民生金融租赁股份有限公司（简称“民生租赁公司”）签署</a:t>
            </a:r>
            <a:r>
              <a:rPr lang="en-US" altLang="zh-CN" sz="2000"/>
              <a:t>《</a:t>
            </a:r>
            <a:r>
              <a:rPr lang="zh-CN" altLang="en-US" sz="2000"/>
              <a:t>买卖合同</a:t>
            </a:r>
            <a:r>
              <a:rPr lang="en-US" altLang="zh-CN" sz="2000"/>
              <a:t>》</a:t>
            </a:r>
            <a:r>
              <a:rPr lang="zh-CN" altLang="en-US" sz="2000"/>
              <a:t>，根据中铭国际资产评估（北京）有限责任公司出具的评估报告，以</a:t>
            </a:r>
            <a:r>
              <a:rPr lang="en-US" altLang="zh-CN" sz="2000"/>
              <a:t>2010 </a:t>
            </a:r>
            <a:r>
              <a:rPr lang="zh-CN" altLang="en-US" sz="2000"/>
              <a:t>年</a:t>
            </a:r>
            <a:r>
              <a:rPr lang="en-US" altLang="zh-CN" sz="2000"/>
              <a:t>7 </a:t>
            </a:r>
            <a:r>
              <a:rPr lang="zh-CN" altLang="en-US" sz="2000"/>
              <a:t>月</a:t>
            </a:r>
            <a:r>
              <a:rPr lang="en-US" altLang="zh-CN" sz="2000"/>
              <a:t>31 </a:t>
            </a:r>
            <a:r>
              <a:rPr lang="zh-CN" altLang="en-US" sz="2000"/>
              <a:t>日为评估基准日，经双方协商约定，确定的本次转让资产的价格为</a:t>
            </a:r>
            <a:r>
              <a:rPr lang="en-US" altLang="zh-CN" sz="2000"/>
              <a:t>45 000 </a:t>
            </a:r>
            <a:r>
              <a:rPr lang="zh-CN" altLang="en-US" sz="2000"/>
              <a:t>万元。评估基准日账面原值为</a:t>
            </a:r>
            <a:r>
              <a:rPr lang="en-US" altLang="zh-CN" sz="2000"/>
              <a:t>53 274.91 </a:t>
            </a:r>
            <a:r>
              <a:rPr lang="zh-CN" altLang="en-US" sz="2000"/>
              <a:t>万元，累计折旧为</a:t>
            </a:r>
            <a:r>
              <a:rPr lang="en-US" altLang="zh-CN" sz="2000"/>
              <a:t>37 250.94 </a:t>
            </a:r>
            <a:r>
              <a:rPr lang="zh-CN" altLang="en-US" sz="2000"/>
              <a:t>万元，评估价值为</a:t>
            </a:r>
            <a:r>
              <a:rPr lang="en-US" altLang="zh-CN" sz="2000"/>
              <a:t>45 093.62 </a:t>
            </a:r>
            <a:r>
              <a:rPr lang="zh-CN" altLang="en-US" sz="2000"/>
              <a:t>万元。评估选择的方法为成本法。转让日，生产设备账面价值</a:t>
            </a:r>
            <a:r>
              <a:rPr lang="en-US" altLang="zh-CN" sz="2000"/>
              <a:t>14 099.21 </a:t>
            </a:r>
            <a:r>
              <a:rPr lang="zh-CN" altLang="en-US" sz="2000"/>
              <a:t>万元。</a:t>
            </a:r>
            <a:endParaRPr lang="en-US" altLang="zh-CN" sz="2000"/>
          </a:p>
          <a:p>
            <a:pPr lvl="1">
              <a:buFont typeface="Wingdings 2" panose="05020102010507070707" pitchFamily="18" charset="2"/>
              <a:buNone/>
            </a:pPr>
            <a:r>
              <a:rPr lang="en-US" altLang="zh-CN" sz="2000"/>
              <a:t>    </a:t>
            </a:r>
            <a:r>
              <a:rPr lang="zh-CN" altLang="en-US" sz="1800">
                <a:solidFill>
                  <a:srgbClr val="0000FF"/>
                </a:solidFill>
              </a:rPr>
              <a:t>评估基准日出售资产的账面价值与评估值</a:t>
            </a:r>
            <a:endParaRPr lang="en-US" altLang="zh-CN" sz="1800">
              <a:solidFill>
                <a:srgbClr val="0000FF"/>
              </a:solidFill>
            </a:endParaRPr>
          </a:p>
          <a:p>
            <a:pPr lvl="1"/>
            <a:endParaRPr lang="en-US" altLang="zh-CN" sz="2000"/>
          </a:p>
          <a:p>
            <a:pPr lvl="1"/>
            <a:endParaRPr lang="en-US" altLang="zh-CN" sz="2000"/>
          </a:p>
          <a:p>
            <a:pPr lvl="1"/>
            <a:endParaRPr lang="en-US" altLang="zh-CN" sz="2000"/>
          </a:p>
          <a:p>
            <a:pPr lvl="1"/>
            <a:endParaRPr lang="en-US" altLang="zh-CN" sz="2000"/>
          </a:p>
          <a:p>
            <a:pPr lvl="1"/>
            <a:endParaRPr lang="en-US" altLang="zh-CN" sz="2000"/>
          </a:p>
          <a:p>
            <a:pPr lvl="1"/>
            <a:endParaRPr lang="zh-CN" altLang="en-US" sz="2000"/>
          </a:p>
          <a:p>
            <a:pPr lvl="1"/>
            <a:r>
              <a:rPr lang="zh-CN" altLang="en-US" sz="2000">
                <a:solidFill>
                  <a:srgbClr val="FF0000"/>
                </a:solidFill>
              </a:rPr>
              <a:t>租用设备公告</a:t>
            </a:r>
            <a:r>
              <a:rPr lang="zh-CN" altLang="en-US" sz="2000"/>
              <a:t>内容如下：公司于</a:t>
            </a:r>
            <a:r>
              <a:rPr lang="en-US" altLang="zh-CN" sz="2000"/>
              <a:t>2010 </a:t>
            </a:r>
            <a:r>
              <a:rPr lang="zh-CN" altLang="en-US" sz="2000"/>
              <a:t>年</a:t>
            </a:r>
            <a:r>
              <a:rPr lang="en-US" altLang="zh-CN" sz="2000"/>
              <a:t>12 </a:t>
            </a:r>
            <a:r>
              <a:rPr lang="zh-CN" altLang="en-US" sz="2000"/>
              <a:t>月</a:t>
            </a:r>
            <a:r>
              <a:rPr lang="en-US" altLang="zh-CN" sz="2000"/>
              <a:t>6 </a:t>
            </a:r>
            <a:r>
              <a:rPr lang="zh-CN" altLang="en-US" sz="2000"/>
              <a:t>日与民生金融租赁股份有限公司（简称“民生租赁公司”）签署</a:t>
            </a:r>
            <a:r>
              <a:rPr lang="en-US" altLang="zh-CN" sz="2000"/>
              <a:t>《</a:t>
            </a:r>
            <a:r>
              <a:rPr lang="zh-CN" altLang="en-US" sz="2000"/>
              <a:t>设备租赁合同</a:t>
            </a:r>
            <a:r>
              <a:rPr lang="en-US" altLang="zh-CN" sz="2000"/>
              <a:t>》</a:t>
            </a:r>
            <a:r>
              <a:rPr lang="zh-CN" altLang="en-US" sz="2000"/>
              <a:t>，公司将根据实际发展需要向民生租赁公司租用机器设备，租期</a:t>
            </a:r>
            <a:r>
              <a:rPr lang="en-US" altLang="zh-CN" sz="2000"/>
              <a:t>4 </a:t>
            </a:r>
            <a:r>
              <a:rPr lang="zh-CN" altLang="en-US" sz="2000"/>
              <a:t>年，每年的租用金额为人民币</a:t>
            </a:r>
            <a:r>
              <a:rPr lang="en-US" altLang="zh-CN" sz="2000"/>
              <a:t>4 300 </a:t>
            </a:r>
            <a:r>
              <a:rPr lang="zh-CN" altLang="en-US" sz="2000"/>
              <a:t>万元，每年分四次支付，每次支付租金</a:t>
            </a:r>
            <a:r>
              <a:rPr lang="en-US" altLang="zh-CN" sz="2000"/>
              <a:t>1 075 </a:t>
            </a:r>
            <a:r>
              <a:rPr lang="zh-CN" altLang="en-US" sz="2000"/>
              <a:t>万元。</a:t>
            </a:r>
          </a:p>
        </p:txBody>
      </p:sp>
      <p:graphicFrame>
        <p:nvGraphicFramePr>
          <p:cNvPr id="5" name="表格 4"/>
          <p:cNvGraphicFramePr>
            <a:graphicFrameLocks noGrp="1"/>
          </p:cNvGraphicFramePr>
          <p:nvPr/>
        </p:nvGraphicFramePr>
        <p:xfrm>
          <a:off x="755650" y="2781300"/>
          <a:ext cx="8064501" cy="2033588"/>
        </p:xfrm>
        <a:graphic>
          <a:graphicData uri="http://schemas.openxmlformats.org/drawingml/2006/table">
            <a:tbl>
              <a:tblPr/>
              <a:tblGrid>
                <a:gridCol w="1253997">
                  <a:extLst>
                    <a:ext uri="{9D8B030D-6E8A-4147-A177-3AD203B41FA5}">
                      <a16:colId xmlns:a16="http://schemas.microsoft.com/office/drawing/2014/main" val="20000"/>
                    </a:ext>
                  </a:extLst>
                </a:gridCol>
                <a:gridCol w="1426964">
                  <a:extLst>
                    <a:ext uri="{9D8B030D-6E8A-4147-A177-3AD203B41FA5}">
                      <a16:colId xmlns:a16="http://schemas.microsoft.com/office/drawing/2014/main" val="20001"/>
                    </a:ext>
                  </a:extLst>
                </a:gridCol>
                <a:gridCol w="1345885">
                  <a:extLst>
                    <a:ext uri="{9D8B030D-6E8A-4147-A177-3AD203B41FA5}">
                      <a16:colId xmlns:a16="http://schemas.microsoft.com/office/drawing/2014/main" val="20002"/>
                    </a:ext>
                  </a:extLst>
                </a:gridCol>
                <a:gridCol w="1345885">
                  <a:extLst>
                    <a:ext uri="{9D8B030D-6E8A-4147-A177-3AD203B41FA5}">
                      <a16:colId xmlns:a16="http://schemas.microsoft.com/office/drawing/2014/main" val="20003"/>
                    </a:ext>
                  </a:extLst>
                </a:gridCol>
                <a:gridCol w="1345885">
                  <a:extLst>
                    <a:ext uri="{9D8B030D-6E8A-4147-A177-3AD203B41FA5}">
                      <a16:colId xmlns:a16="http://schemas.microsoft.com/office/drawing/2014/main" val="20004"/>
                    </a:ext>
                  </a:extLst>
                </a:gridCol>
                <a:gridCol w="1345885">
                  <a:extLst>
                    <a:ext uri="{9D8B030D-6E8A-4147-A177-3AD203B41FA5}">
                      <a16:colId xmlns:a16="http://schemas.microsoft.com/office/drawing/2014/main" val="20005"/>
                    </a:ext>
                  </a:extLst>
                </a:gridCol>
              </a:tblGrid>
              <a:tr h="281034">
                <a:tc>
                  <a:txBody>
                    <a:bodyPr/>
                    <a:lstStyle/>
                    <a:p>
                      <a:pPr algn="just" fontAlgn="t"/>
                      <a:r>
                        <a:rPr lang="zh-CN" sz="1600" b="1" i="0" u="none" strike="noStrike" dirty="0">
                          <a:solidFill>
                            <a:srgbClr val="000000"/>
                          </a:solidFill>
                          <a:latin typeface="宋体" panose="02010600030101010101" pitchFamily="2" charset="-122"/>
                        </a:rPr>
                        <a:t>设备分类</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panose="02010600030101010101" pitchFamily="2" charset="-122"/>
                        </a:rPr>
                        <a:t>购置期间</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panose="02010600030101010101" pitchFamily="2" charset="-122"/>
                        </a:rPr>
                        <a:t>原值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panose="02010600030101010101" pitchFamily="2" charset="-122"/>
                        </a:rPr>
                        <a:t>累计折旧</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panose="02010600030101010101" pitchFamily="2" charset="-122"/>
                        </a:rPr>
                        <a:t>账面净值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panose="02010600030101010101" pitchFamily="2" charset="-122"/>
                        </a:rPr>
                        <a:t>评估价值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6646">
                <a:tc>
                  <a:txBody>
                    <a:bodyPr/>
                    <a:lstStyle/>
                    <a:p>
                      <a:pPr algn="just" fontAlgn="t"/>
                      <a:r>
                        <a:rPr lang="zh-CN" sz="1600" b="1" i="0" u="none" strike="noStrike">
                          <a:solidFill>
                            <a:srgbClr val="000000"/>
                          </a:solidFill>
                          <a:latin typeface="宋体" panose="02010600030101010101" pitchFamily="2" charset="-122"/>
                        </a:rPr>
                        <a:t>酒罐</a:t>
                      </a: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panose="020F0502020204030204"/>
                        </a:rPr>
                        <a:t>99</a:t>
                      </a:r>
                      <a:r>
                        <a:rPr lang="en-US" sz="1600" b="1" i="0" u="none" strike="noStrike">
                          <a:solidFill>
                            <a:srgbClr val="000000"/>
                          </a:solidFill>
                          <a:latin typeface="宋体" panose="02010600030101010101" pitchFamily="2" charset="-122"/>
                        </a:rPr>
                        <a:t>年</a:t>
                      </a:r>
                      <a:r>
                        <a:rPr lang="en-US" sz="1600" b="1" i="0" u="none" strike="noStrike">
                          <a:solidFill>
                            <a:srgbClr val="000000"/>
                          </a:solidFill>
                          <a:latin typeface="Calibri" panose="020F0502020204030204"/>
                        </a:rPr>
                        <a:t>-2008</a:t>
                      </a:r>
                      <a:r>
                        <a:rPr lang="en-US" sz="1600" b="1" i="0" u="none" strike="noStrike">
                          <a:solidFill>
                            <a:srgbClr val="000000"/>
                          </a:solidFill>
                          <a:latin typeface="宋体" panose="02010600030101010101" pitchFamily="2" charset="-122"/>
                        </a:rPr>
                        <a:t>年</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panose="020F0502020204030204"/>
                        </a:rPr>
                        <a:t>397,820,886</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panose="020F0502020204030204"/>
                        </a:rPr>
                        <a:t>274,736,328</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zh-CN" sz="1600" b="1" i="0" u="none" strike="noStrike">
                          <a:solidFill>
                            <a:srgbClr val="000000"/>
                          </a:solidFill>
                          <a:latin typeface="Calibri" panose="020F0502020204030204"/>
                        </a:rPr>
                        <a:t>123,084,558</a:t>
                      </a: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panose="020F0502020204030204"/>
                        </a:rPr>
                        <a:t>333,135,233</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540209">
                <a:tc>
                  <a:txBody>
                    <a:bodyPr/>
                    <a:lstStyle/>
                    <a:p>
                      <a:pPr algn="just" fontAlgn="t"/>
                      <a:r>
                        <a:rPr lang="zh-CN" sz="1600" b="1" i="0" u="none" strike="noStrike" dirty="0">
                          <a:solidFill>
                            <a:srgbClr val="000000"/>
                          </a:solidFill>
                          <a:latin typeface="宋体" panose="02010600030101010101" pitchFamily="2" charset="-122"/>
                        </a:rPr>
                        <a:t>破碎、压榨冷冻设备</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99</a:t>
                      </a:r>
                      <a:r>
                        <a:rPr lang="en-US" sz="1600" b="1" i="0" u="none" strike="noStrike">
                          <a:solidFill>
                            <a:srgbClr val="000000"/>
                          </a:solidFill>
                          <a:latin typeface="宋体" panose="02010600030101010101" pitchFamily="2" charset="-122"/>
                        </a:rPr>
                        <a:t>年</a:t>
                      </a:r>
                      <a:r>
                        <a:rPr lang="en-US" sz="1600" b="1" i="0" u="none" strike="noStrike">
                          <a:solidFill>
                            <a:srgbClr val="000000"/>
                          </a:solidFill>
                          <a:latin typeface="Calibri" panose="020F0502020204030204"/>
                        </a:rPr>
                        <a:t>-2007</a:t>
                      </a:r>
                      <a:r>
                        <a:rPr lang="en-US" sz="1600" b="1" i="0" u="none" strike="noStrike">
                          <a:solidFill>
                            <a:srgbClr val="000000"/>
                          </a:solidFill>
                          <a:latin typeface="宋体" panose="02010600030101010101" pitchFamily="2" charset="-122"/>
                        </a:rPr>
                        <a:t>年</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75,120,722</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53,371,780</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zh-CN" sz="1600" b="1" i="0" u="none" strike="noStrike">
                          <a:solidFill>
                            <a:srgbClr val="000000"/>
                          </a:solidFill>
                          <a:latin typeface="Calibri" panose="020F0502020204030204"/>
                        </a:rPr>
                        <a:t>21,748,942</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69,491,557</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extLst>
                  <a:ext uri="{0D108BD9-81ED-4DB2-BD59-A6C34878D82A}">
                    <a16:rowId xmlns:a16="http://schemas.microsoft.com/office/drawing/2014/main" val="10002"/>
                  </a:ext>
                </a:extLst>
              </a:tr>
              <a:tr h="322407">
                <a:tc>
                  <a:txBody>
                    <a:bodyPr/>
                    <a:lstStyle/>
                    <a:p>
                      <a:pPr algn="just" fontAlgn="t"/>
                      <a:r>
                        <a:rPr lang="zh-CN" sz="1600" b="1" i="0" u="none" strike="noStrike">
                          <a:solidFill>
                            <a:srgbClr val="000000"/>
                          </a:solidFill>
                          <a:latin typeface="宋体" panose="02010600030101010101" pitchFamily="2" charset="-122"/>
                        </a:rPr>
                        <a:t>灌装线</a:t>
                      </a:r>
                    </a:p>
                  </a:txBody>
                  <a:tcPr marL="9525" marR="9525" marT="9526" marB="0">
                    <a:lnL>
                      <a:noFill/>
                    </a:lnL>
                    <a:lnR>
                      <a:noFill/>
                    </a:lnR>
                    <a:lnT>
                      <a:noFill/>
                    </a:lnT>
                    <a:lnB>
                      <a:noFill/>
                    </a:lnB>
                  </a:tcPr>
                </a:tc>
                <a:tc>
                  <a:txBody>
                    <a:bodyPr/>
                    <a:lstStyle/>
                    <a:p>
                      <a:pPr algn="ctr" fontAlgn="t"/>
                      <a:r>
                        <a:rPr lang="en-US" sz="1600" b="1" i="0" u="none" strike="noStrike" dirty="0">
                          <a:solidFill>
                            <a:srgbClr val="000000"/>
                          </a:solidFill>
                          <a:latin typeface="Calibri" panose="020F0502020204030204"/>
                        </a:rPr>
                        <a:t>99</a:t>
                      </a:r>
                      <a:r>
                        <a:rPr lang="en-US" sz="1600" b="1" i="0" u="none" strike="noStrike" dirty="0">
                          <a:solidFill>
                            <a:srgbClr val="000000"/>
                          </a:solidFill>
                          <a:latin typeface="宋体" panose="02010600030101010101" pitchFamily="2" charset="-122"/>
                        </a:rPr>
                        <a:t>年</a:t>
                      </a:r>
                      <a:r>
                        <a:rPr lang="en-US" sz="1600" b="1" i="0" u="none" strike="noStrike" dirty="0">
                          <a:solidFill>
                            <a:srgbClr val="000000"/>
                          </a:solidFill>
                          <a:latin typeface="Calibri" panose="020F0502020204030204"/>
                        </a:rPr>
                        <a:t>-2004</a:t>
                      </a:r>
                      <a:r>
                        <a:rPr lang="en-US" sz="1600" b="1" i="0" u="none" strike="noStrike" dirty="0">
                          <a:solidFill>
                            <a:srgbClr val="000000"/>
                          </a:solidFill>
                          <a:latin typeface="宋体" panose="02010600030101010101" pitchFamily="2" charset="-122"/>
                        </a:rPr>
                        <a:t>年</a:t>
                      </a:r>
                      <a:endParaRPr lang="zh-CN" sz="1600" b="1" i="0" u="none" strike="noStrike" dirty="0">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33,806,588</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24,704,245</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tc>
                  <a:txBody>
                    <a:bodyPr/>
                    <a:lstStyle/>
                    <a:p>
                      <a:pPr algn="ctr" fontAlgn="t"/>
                      <a:r>
                        <a:rPr lang="zh-CN" sz="1600" b="1" i="0" u="none" strike="noStrike">
                          <a:solidFill>
                            <a:srgbClr val="000000"/>
                          </a:solidFill>
                          <a:latin typeface="Calibri" panose="020F0502020204030204"/>
                        </a:rPr>
                        <a:t>9,102,343</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panose="020F0502020204030204"/>
                        </a:rPr>
                        <a:t>28,297,075</a:t>
                      </a:r>
                      <a:endParaRPr lang="zh-CN" sz="1600" b="1" i="0" u="none" strike="noStrike">
                        <a:solidFill>
                          <a:srgbClr val="000000"/>
                        </a:solidFill>
                        <a:latin typeface="Calibri" panose="020F0502020204030204"/>
                      </a:endParaRPr>
                    </a:p>
                  </a:txBody>
                  <a:tcPr marL="9525" marR="9525" marT="9526" marB="0">
                    <a:lnL>
                      <a:noFill/>
                    </a:lnL>
                    <a:lnR>
                      <a:noFill/>
                    </a:lnR>
                    <a:lnT>
                      <a:noFill/>
                    </a:lnT>
                    <a:lnB>
                      <a:noFill/>
                    </a:lnB>
                  </a:tcPr>
                </a:tc>
                <a:extLst>
                  <a:ext uri="{0D108BD9-81ED-4DB2-BD59-A6C34878D82A}">
                    <a16:rowId xmlns:a16="http://schemas.microsoft.com/office/drawing/2014/main" val="10003"/>
                  </a:ext>
                </a:extLst>
              </a:tr>
              <a:tr h="296646">
                <a:tc>
                  <a:txBody>
                    <a:bodyPr/>
                    <a:lstStyle/>
                    <a:p>
                      <a:pPr algn="just" fontAlgn="t"/>
                      <a:r>
                        <a:rPr lang="zh-CN" sz="1600" b="1" i="0" u="none" strike="noStrike">
                          <a:solidFill>
                            <a:srgbClr val="000000"/>
                          </a:solidFill>
                          <a:latin typeface="宋体" panose="02010600030101010101" pitchFamily="2" charset="-122"/>
                        </a:rPr>
                        <a:t>其他</a:t>
                      </a: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98</a:t>
                      </a:r>
                      <a:r>
                        <a:rPr lang="en-US" sz="1600" b="1" i="0" u="none" strike="noStrike">
                          <a:solidFill>
                            <a:srgbClr val="000000"/>
                          </a:solidFill>
                          <a:latin typeface="宋体" panose="02010600030101010101" pitchFamily="2" charset="-122"/>
                        </a:rPr>
                        <a:t>年</a:t>
                      </a:r>
                      <a:r>
                        <a:rPr lang="en-US" sz="1600" b="1" i="0" u="none" strike="noStrike">
                          <a:solidFill>
                            <a:srgbClr val="000000"/>
                          </a:solidFill>
                          <a:latin typeface="Calibri" panose="020F0502020204030204"/>
                        </a:rPr>
                        <a:t>-2008</a:t>
                      </a:r>
                      <a:r>
                        <a:rPr lang="en-US" sz="1600" b="1" i="0" u="none" strike="noStrike">
                          <a:solidFill>
                            <a:srgbClr val="000000"/>
                          </a:solidFill>
                          <a:latin typeface="宋体" panose="02010600030101010101" pitchFamily="2" charset="-122"/>
                        </a:rPr>
                        <a:t>年</a:t>
                      </a:r>
                      <a:endParaRPr lang="zh-CN" sz="1600" b="1" i="0" u="none" strike="noStrike">
                        <a:solidFill>
                          <a:srgbClr val="000000"/>
                        </a:solidFill>
                        <a:latin typeface="Calibri" panose="020F0502020204030204"/>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26,000,886</a:t>
                      </a:r>
                      <a:endParaRPr lang="zh-CN" sz="1600" b="1" i="0" u="none" strike="noStrike">
                        <a:solidFill>
                          <a:srgbClr val="000000"/>
                        </a:solidFill>
                        <a:latin typeface="Calibri" panose="020F0502020204030204"/>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19,697,034</a:t>
                      </a:r>
                      <a:endParaRPr lang="zh-CN" sz="1600" b="1" i="0" u="none" strike="noStrike">
                        <a:solidFill>
                          <a:srgbClr val="000000"/>
                        </a:solidFill>
                        <a:latin typeface="Calibri" panose="020F0502020204030204"/>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Calibri" panose="020F0502020204030204"/>
                        </a:rPr>
                        <a:t>6,303,851</a:t>
                      </a: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20,012,369</a:t>
                      </a:r>
                      <a:endParaRPr lang="zh-CN" sz="1600" b="1" i="0" u="none" strike="noStrike">
                        <a:solidFill>
                          <a:srgbClr val="000000"/>
                        </a:solidFill>
                        <a:latin typeface="Calibri" panose="020F0502020204030204"/>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6646">
                <a:tc>
                  <a:txBody>
                    <a:bodyPr/>
                    <a:lstStyle/>
                    <a:p>
                      <a:pPr algn="just" fontAlgn="t"/>
                      <a:r>
                        <a:rPr lang="zh-CN" sz="1600" b="1" i="0" u="none" strike="noStrike">
                          <a:solidFill>
                            <a:srgbClr val="000000"/>
                          </a:solidFill>
                          <a:latin typeface="宋体" panose="02010600030101010101" pitchFamily="2" charset="-122"/>
                        </a:rPr>
                        <a:t>合计</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dirty="0">
                          <a:solidFill>
                            <a:srgbClr val="000000"/>
                          </a:solidFill>
                          <a:latin typeface="宋体" panose="02010600030101010101" pitchFamily="2" charset="-122"/>
                        </a:rPr>
                        <a:t>　</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532,749,081</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panose="020F0502020204030204"/>
                        </a:rPr>
                        <a:t>372,509,387</a:t>
                      </a:r>
                      <a:endParaRPr lang="zh-CN" sz="1600" b="1" i="0" u="none" strike="noStrike">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Calibri" panose="020F0502020204030204"/>
                        </a:rPr>
                        <a:t>160,239,694</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dirty="0">
                          <a:solidFill>
                            <a:srgbClr val="000000"/>
                          </a:solidFill>
                          <a:latin typeface="Calibri" panose="020F0502020204030204"/>
                        </a:rPr>
                        <a:t>450,936,234</a:t>
                      </a:r>
                      <a:endParaRPr lang="zh-CN" sz="1600" b="1" i="0" u="none" strike="noStrike" dirty="0">
                        <a:solidFill>
                          <a:srgbClr val="000000"/>
                        </a:solidFill>
                        <a:latin typeface="Calibri" panose="020F0502020204030204"/>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日期占位符 1"/>
          <p:cNvSpPr>
            <a:spLocks noGrp="1"/>
          </p:cNvSpPr>
          <p:nvPr>
            <p:ph type="dt" sz="quarter" idx="10"/>
          </p:nvPr>
        </p:nvSpPr>
        <p:spPr/>
        <p:txBody>
          <a:bodyPr/>
          <a:lstStyle/>
          <a:p>
            <a:pPr>
              <a:defRPr/>
            </a:pPr>
            <a:fld id="{FB52BB52-78C9-44C3-BB7A-9A44F57E2A03}" type="datetime1">
              <a:rPr lang="zh-CN" altLang="en-US"/>
              <a:t>2026/3/30</a:t>
            </a:fld>
            <a:endParaRPr lang="zh-CN" altLang="en-US"/>
          </a:p>
        </p:txBody>
      </p:sp>
      <p:sp>
        <p:nvSpPr>
          <p:cNvPr id="71725"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F8D26860-3EE8-4B95-A693-1AFCB636588B}" type="slidenum">
              <a:rPr lang="zh-CN" altLang="en-US" sz="1100" smtClean="0">
                <a:solidFill>
                  <a:srgbClr val="636363"/>
                </a:solidFill>
              </a:rPr>
              <a:t>57</a:t>
            </a:fld>
            <a:endParaRPr lang="zh-CN" altLang="en-US" sz="1100">
              <a:solidFill>
                <a:srgbClr val="636363"/>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4"/>
          <p:cNvSpPr/>
          <p:nvPr/>
        </p:nvSpPr>
        <p:spPr bwMode="auto">
          <a:xfrm>
            <a:off x="4571827" y="3249612"/>
            <a:ext cx="1801812" cy="36036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6" name="云形标注 5"/>
          <p:cNvSpPr/>
          <p:nvPr/>
        </p:nvSpPr>
        <p:spPr bwMode="auto">
          <a:xfrm>
            <a:off x="7016750" y="1016186"/>
            <a:ext cx="1441450" cy="1152525"/>
          </a:xfrm>
          <a:prstGeom prst="cloudCallout">
            <a:avLst>
              <a:gd name="adj1" fmla="val -104252"/>
              <a:gd name="adj2" fmla="val 13433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CN" altLang="en-US" sz="2000" b="1" dirty="0">
                <a:solidFill>
                  <a:schemeClr val="tx1"/>
                </a:solidFill>
                <a:latin typeface="隶书" panose="02010509060101010101" pitchFamily="49" charset="-122"/>
                <a:ea typeface="隶书" panose="02010509060101010101" pitchFamily="49" charset="-122"/>
              </a:rPr>
              <a:t>救命稻草！</a:t>
            </a:r>
          </a:p>
        </p:txBody>
      </p:sp>
      <p:sp>
        <p:nvSpPr>
          <p:cNvPr id="3" name="内容占位符 2"/>
          <p:cNvSpPr>
            <a:spLocks noGrp="1"/>
          </p:cNvSpPr>
          <p:nvPr>
            <p:ph idx="1"/>
          </p:nvPr>
        </p:nvSpPr>
        <p:spPr>
          <a:xfrm>
            <a:off x="395288" y="260350"/>
            <a:ext cx="8291512" cy="1152525"/>
          </a:xfrm>
        </p:spPr>
        <p:txBody>
          <a:bodyPr/>
          <a:lstStyle/>
          <a:p>
            <a:pPr marL="400050" lvl="1" indent="0">
              <a:buNone/>
            </a:pPr>
            <a:r>
              <a:rPr lang="en-US" altLang="zh-CN" dirty="0"/>
              <a:t>2010</a:t>
            </a:r>
            <a:r>
              <a:rPr lang="zh-CN" altLang="en-US" dirty="0"/>
              <a:t>年中葡公司确认售后租回交易中的资产转让收益</a:t>
            </a:r>
            <a:r>
              <a:rPr lang="en-US" altLang="zh-CN" dirty="0"/>
              <a:t>29 951.92</a:t>
            </a:r>
            <a:r>
              <a:rPr lang="zh-CN" altLang="en-US" dirty="0"/>
              <a:t>万元。</a:t>
            </a:r>
            <a:endParaRPr lang="en-US" altLang="zh-CN" dirty="0"/>
          </a:p>
        </p:txBody>
      </p:sp>
      <p:graphicFrame>
        <p:nvGraphicFramePr>
          <p:cNvPr id="4" name="表格 3"/>
          <p:cNvGraphicFramePr>
            <a:graphicFrameLocks noGrp="1"/>
          </p:cNvGraphicFramePr>
          <p:nvPr/>
        </p:nvGraphicFramePr>
        <p:xfrm>
          <a:off x="760413" y="1957388"/>
          <a:ext cx="7561261" cy="3541836"/>
        </p:xfrm>
        <a:graphic>
          <a:graphicData uri="http://schemas.openxmlformats.org/drawingml/2006/table">
            <a:tbl>
              <a:tblPr/>
              <a:tblGrid>
                <a:gridCol w="3474093">
                  <a:extLst>
                    <a:ext uri="{9D8B030D-6E8A-4147-A177-3AD203B41FA5}">
                      <a16:colId xmlns:a16="http://schemas.microsoft.com/office/drawing/2014/main" val="20000"/>
                    </a:ext>
                  </a:extLst>
                </a:gridCol>
                <a:gridCol w="2043584">
                  <a:extLst>
                    <a:ext uri="{9D8B030D-6E8A-4147-A177-3AD203B41FA5}">
                      <a16:colId xmlns:a16="http://schemas.microsoft.com/office/drawing/2014/main" val="20001"/>
                    </a:ext>
                  </a:extLst>
                </a:gridCol>
                <a:gridCol w="2043584">
                  <a:extLst>
                    <a:ext uri="{9D8B030D-6E8A-4147-A177-3AD203B41FA5}">
                      <a16:colId xmlns:a16="http://schemas.microsoft.com/office/drawing/2014/main" val="20002"/>
                    </a:ext>
                  </a:extLst>
                </a:gridCol>
              </a:tblGrid>
              <a:tr h="261847">
                <a:tc>
                  <a:txBody>
                    <a:bodyPr/>
                    <a:lstStyle/>
                    <a:p>
                      <a:pPr algn="l" fontAlgn="ctr"/>
                      <a:r>
                        <a:rPr lang="zh-CN" altLang="en-US" sz="2000" b="0" i="0" u="none" strike="noStrike" dirty="0">
                          <a:solidFill>
                            <a:srgbClr val="000000"/>
                          </a:solidFill>
                          <a:latin typeface="宋体" panose="02010600030101010101" pitchFamily="2" charset="-122"/>
                        </a:rPr>
                        <a:t>　</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panose="02010600030101010101" pitchFamily="2" charset="-122"/>
                        </a:rPr>
                        <a:t>2010</a:t>
                      </a:r>
                      <a:r>
                        <a:rPr lang="zh-CN" altLang="en-US" sz="2000" b="0" i="0" u="none" strike="noStrike" dirty="0">
                          <a:solidFill>
                            <a:srgbClr val="000000"/>
                          </a:solidFill>
                          <a:latin typeface="宋体" panose="02010600030101010101" pitchFamily="2" charset="-122"/>
                        </a:rPr>
                        <a:t>年</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a:solidFill>
                            <a:srgbClr val="000000"/>
                          </a:solidFill>
                          <a:latin typeface="宋体" panose="02010600030101010101" pitchFamily="2" charset="-122"/>
                        </a:rPr>
                        <a:t>2009</a:t>
                      </a:r>
                      <a:r>
                        <a:rPr lang="zh-CN" altLang="en-US" sz="2000" b="0" i="0" u="none" strike="noStrike">
                          <a:solidFill>
                            <a:srgbClr val="000000"/>
                          </a:solidFill>
                          <a:latin typeface="宋体" panose="02010600030101010101" pitchFamily="2" charset="-122"/>
                        </a:rPr>
                        <a:t>年</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l" fontAlgn="ctr"/>
                      <a:r>
                        <a:rPr lang="zh-CN" altLang="en-US" sz="2000" b="0" i="0" u="none" strike="noStrike">
                          <a:solidFill>
                            <a:srgbClr val="000000"/>
                          </a:solidFill>
                          <a:latin typeface="宋体" panose="02010600030101010101" pitchFamily="2" charset="-122"/>
                        </a:rPr>
                        <a:t>营业收入</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487,870,995 </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345,929,566 </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261847">
                <a:tc>
                  <a:txBody>
                    <a:bodyPr/>
                    <a:lstStyle/>
                    <a:p>
                      <a:pPr algn="l" fontAlgn="ctr"/>
                      <a:r>
                        <a:rPr lang="zh-CN" altLang="en-US" sz="2000" b="0" i="0" u="none" strike="noStrike">
                          <a:solidFill>
                            <a:srgbClr val="000000"/>
                          </a:solidFill>
                          <a:latin typeface="宋体" panose="02010600030101010101" pitchFamily="2" charset="-122"/>
                        </a:rPr>
                        <a:t>营业成本</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735,315,298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680,643,029 </a:t>
                      </a:r>
                    </a:p>
                  </a:txBody>
                  <a:tcPr marL="9526" marR="9526" marT="9525" marB="0" anchor="ctr">
                    <a:lnL>
                      <a:noFill/>
                    </a:lnL>
                    <a:lnR>
                      <a:noFill/>
                    </a:lnR>
                    <a:lnT>
                      <a:noFill/>
                    </a:lnT>
                    <a:lnB>
                      <a:noFill/>
                    </a:lnB>
                  </a:tcPr>
                </a:tc>
                <a:extLst>
                  <a:ext uri="{0D108BD9-81ED-4DB2-BD59-A6C34878D82A}">
                    <a16:rowId xmlns:a16="http://schemas.microsoft.com/office/drawing/2014/main" val="10002"/>
                  </a:ext>
                </a:extLst>
              </a:tr>
              <a:tr h="261847">
                <a:tc>
                  <a:txBody>
                    <a:bodyPr/>
                    <a:lstStyle/>
                    <a:p>
                      <a:pPr algn="l" fontAlgn="ctr"/>
                      <a:r>
                        <a:rPr lang="zh-CN" altLang="en-US" sz="2000" b="0" i="0" u="none" strike="noStrike">
                          <a:solidFill>
                            <a:srgbClr val="000000"/>
                          </a:solidFill>
                          <a:latin typeface="宋体" panose="02010600030101010101" pitchFamily="2" charset="-122"/>
                        </a:rPr>
                        <a:t>营业利润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panose="02010600030101010101" pitchFamily="2" charset="-122"/>
                        </a:rPr>
                        <a:t>-258,407,932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-330,332,802 </a:t>
                      </a:r>
                    </a:p>
                  </a:txBody>
                  <a:tcPr marL="9526" marR="9526" marT="9525" marB="0" anchor="ctr">
                    <a:lnL>
                      <a:noFill/>
                    </a:lnL>
                    <a:lnR>
                      <a:noFill/>
                    </a:lnR>
                    <a:lnT>
                      <a:noFill/>
                    </a:lnT>
                    <a:lnB>
                      <a:noFill/>
                    </a:lnB>
                  </a:tcPr>
                </a:tc>
                <a:extLst>
                  <a:ext uri="{0D108BD9-81ED-4DB2-BD59-A6C34878D82A}">
                    <a16:rowId xmlns:a16="http://schemas.microsoft.com/office/drawing/2014/main" val="10003"/>
                  </a:ext>
                </a:extLst>
              </a:tr>
              <a:tr h="398586">
                <a:tc>
                  <a:txBody>
                    <a:bodyPr/>
                    <a:lstStyle/>
                    <a:p>
                      <a:pPr algn="l" fontAlgn="ctr"/>
                      <a:r>
                        <a:rPr lang="zh-CN" altLang="en-US" sz="2000" b="0" i="0" u="none" strike="noStrike">
                          <a:solidFill>
                            <a:srgbClr val="000000"/>
                          </a:solidFill>
                          <a:latin typeface="宋体" panose="02010600030101010101" pitchFamily="2" charset="-122"/>
                        </a:rPr>
                        <a:t>营业外收入</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355,446,398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100,754,952 </a:t>
                      </a:r>
                    </a:p>
                  </a:txBody>
                  <a:tcPr marL="9526" marR="9526" marT="9525" marB="0" anchor="ctr">
                    <a:lnL>
                      <a:noFill/>
                    </a:lnL>
                    <a:lnR>
                      <a:noFill/>
                    </a:lnR>
                    <a:lnT>
                      <a:noFill/>
                    </a:lnT>
                    <a:lnB>
                      <a:noFill/>
                    </a:lnB>
                  </a:tcPr>
                </a:tc>
                <a:extLst>
                  <a:ext uri="{0D108BD9-81ED-4DB2-BD59-A6C34878D82A}">
                    <a16:rowId xmlns:a16="http://schemas.microsoft.com/office/drawing/2014/main" val="10004"/>
                  </a:ext>
                </a:extLst>
              </a:tr>
              <a:tr h="261847">
                <a:tc>
                  <a:txBody>
                    <a:bodyPr/>
                    <a:lstStyle/>
                    <a:p>
                      <a:pPr algn="l" fontAlgn="ctr"/>
                      <a:r>
                        <a:rPr lang="zh-CN" altLang="en-US" sz="2000" b="0" i="0" u="none" strike="noStrike">
                          <a:solidFill>
                            <a:srgbClr val="000000"/>
                          </a:solidFill>
                          <a:latin typeface="宋体" panose="02010600030101010101" pitchFamily="2" charset="-122"/>
                        </a:rPr>
                        <a:t>营业外支出</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1,925,998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2,502,916 </a:t>
                      </a:r>
                    </a:p>
                  </a:txBody>
                  <a:tcPr marL="9526" marR="9526" marT="9525" marB="0" anchor="ctr">
                    <a:lnL>
                      <a:noFill/>
                    </a:lnL>
                    <a:lnR>
                      <a:noFill/>
                    </a:lnR>
                    <a:lnT>
                      <a:noFill/>
                    </a:lnT>
                    <a:lnB>
                      <a:noFill/>
                    </a:lnB>
                  </a:tcPr>
                </a:tc>
                <a:extLst>
                  <a:ext uri="{0D108BD9-81ED-4DB2-BD59-A6C34878D82A}">
                    <a16:rowId xmlns:a16="http://schemas.microsoft.com/office/drawing/2014/main" val="10005"/>
                  </a:ext>
                </a:extLst>
              </a:tr>
              <a:tr h="261847">
                <a:tc>
                  <a:txBody>
                    <a:bodyPr/>
                    <a:lstStyle/>
                    <a:p>
                      <a:pPr algn="l" fontAlgn="ctr"/>
                      <a:r>
                        <a:rPr lang="zh-CN" altLang="en-US" sz="2000" b="0" i="0" u="none" strike="noStrike">
                          <a:solidFill>
                            <a:srgbClr val="000000"/>
                          </a:solidFill>
                          <a:latin typeface="宋体" panose="02010600030101010101" pitchFamily="2" charset="-122"/>
                        </a:rPr>
                        <a:t>税前利润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panose="02010600030101010101" pitchFamily="2" charset="-122"/>
                        </a:rPr>
                        <a:t>95,112,468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-232,080,766 </a:t>
                      </a:r>
                    </a:p>
                  </a:txBody>
                  <a:tcPr marL="9526" marR="9526" marT="9525" marB="0" anchor="ctr">
                    <a:lnL>
                      <a:noFill/>
                    </a:lnL>
                    <a:lnR>
                      <a:noFill/>
                    </a:lnR>
                    <a:lnT>
                      <a:noFill/>
                    </a:lnT>
                    <a:lnB>
                      <a:noFill/>
                    </a:lnB>
                  </a:tcPr>
                </a:tc>
                <a:extLst>
                  <a:ext uri="{0D108BD9-81ED-4DB2-BD59-A6C34878D82A}">
                    <a16:rowId xmlns:a16="http://schemas.microsoft.com/office/drawing/2014/main" val="10006"/>
                  </a:ext>
                </a:extLst>
              </a:tr>
              <a:tr h="261847">
                <a:tc>
                  <a:txBody>
                    <a:bodyPr/>
                    <a:lstStyle/>
                    <a:p>
                      <a:pPr algn="l" fontAlgn="ctr"/>
                      <a:r>
                        <a:rPr lang="zh-CN" altLang="en-US" sz="2000" b="0" i="0" u="none" strike="noStrike">
                          <a:solidFill>
                            <a:srgbClr val="000000"/>
                          </a:solidFill>
                          <a:latin typeface="宋体" panose="02010600030101010101" pitchFamily="2" charset="-122"/>
                        </a:rPr>
                        <a:t>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panose="02010600030101010101" pitchFamily="2" charset="-122"/>
                        </a:rPr>
                        <a:t>90,443,154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-232,706,590 </a:t>
                      </a:r>
                    </a:p>
                  </a:txBody>
                  <a:tcPr marL="9526" marR="9526" marT="9525" marB="0" anchor="ctr">
                    <a:lnL>
                      <a:noFill/>
                    </a:lnL>
                    <a:lnR>
                      <a:noFill/>
                    </a:lnR>
                    <a:lnT>
                      <a:noFill/>
                    </a:lnT>
                    <a:lnB>
                      <a:noFill/>
                    </a:lnB>
                  </a:tcPr>
                </a:tc>
                <a:extLst>
                  <a:ext uri="{0D108BD9-81ED-4DB2-BD59-A6C34878D82A}">
                    <a16:rowId xmlns:a16="http://schemas.microsoft.com/office/drawing/2014/main" val="10007"/>
                  </a:ext>
                </a:extLst>
              </a:tr>
              <a:tr h="261847">
                <a:tc>
                  <a:txBody>
                    <a:bodyPr/>
                    <a:lstStyle/>
                    <a:p>
                      <a:pPr algn="l" fontAlgn="ctr"/>
                      <a:r>
                        <a:rPr lang="zh-CN" altLang="en-US" sz="2000" b="0" i="0" u="none" strike="noStrike">
                          <a:solidFill>
                            <a:srgbClr val="000000"/>
                          </a:solidFill>
                          <a:latin typeface="宋体" panose="02010600030101010101" pitchFamily="2" charset="-122"/>
                        </a:rPr>
                        <a:t>归属于母公司股东的净利润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panose="02010600030101010101" pitchFamily="2" charset="-122"/>
                        </a:rPr>
                        <a:t>76,375,368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-208,127,903 </a:t>
                      </a:r>
                    </a:p>
                  </a:txBody>
                  <a:tcPr marL="9526" marR="9526" marT="9525" marB="0" anchor="ctr">
                    <a:lnL>
                      <a:noFill/>
                    </a:lnL>
                    <a:lnR>
                      <a:noFill/>
                    </a:lnR>
                    <a:lnT>
                      <a:noFill/>
                    </a:lnT>
                    <a:lnB>
                      <a:noFill/>
                    </a:lnB>
                  </a:tcPr>
                </a:tc>
                <a:extLst>
                  <a:ext uri="{0D108BD9-81ED-4DB2-BD59-A6C34878D82A}">
                    <a16:rowId xmlns:a16="http://schemas.microsoft.com/office/drawing/2014/main" val="10008"/>
                  </a:ext>
                </a:extLst>
              </a:tr>
              <a:tr h="261847">
                <a:tc>
                  <a:txBody>
                    <a:bodyPr/>
                    <a:lstStyle/>
                    <a:p>
                      <a:pPr algn="l" fontAlgn="ctr"/>
                      <a:r>
                        <a:rPr lang="zh-CN" altLang="en-US" sz="2000" b="0" i="0" u="none" strike="noStrike">
                          <a:solidFill>
                            <a:srgbClr val="000000"/>
                          </a:solidFill>
                          <a:latin typeface="宋体" panose="02010600030101010101" pitchFamily="2" charset="-122"/>
                        </a:rPr>
                        <a:t>少数股东净利润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panose="02010600030101010101" pitchFamily="2" charset="-122"/>
                        </a:rPr>
                        <a:t>14,067,786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panose="02010600030101010101" pitchFamily="2" charset="-122"/>
                        </a:rPr>
                        <a:t>-24,578,687 </a:t>
                      </a:r>
                    </a:p>
                  </a:txBody>
                  <a:tcPr marL="9526" marR="9526" marT="9525" marB="0" anchor="ctr">
                    <a:lnL>
                      <a:noFill/>
                    </a:lnL>
                    <a:lnR>
                      <a:noFill/>
                    </a:lnR>
                    <a:lnT>
                      <a:noFill/>
                    </a:lnT>
                    <a:lnB>
                      <a:noFill/>
                    </a:lnB>
                  </a:tcPr>
                </a:tc>
                <a:extLst>
                  <a:ext uri="{0D108BD9-81ED-4DB2-BD59-A6C34878D82A}">
                    <a16:rowId xmlns:a16="http://schemas.microsoft.com/office/drawing/2014/main" val="10009"/>
                  </a:ext>
                </a:extLst>
              </a:tr>
              <a:tr h="261847">
                <a:tc>
                  <a:txBody>
                    <a:bodyPr/>
                    <a:lstStyle/>
                    <a:p>
                      <a:pPr algn="l" fontAlgn="ctr"/>
                      <a:r>
                        <a:rPr lang="zh-CN" altLang="en-US" sz="2000" b="0" i="0" u="none" strike="noStrike">
                          <a:solidFill>
                            <a:srgbClr val="000000"/>
                          </a:solidFill>
                          <a:latin typeface="宋体" panose="02010600030101010101" pitchFamily="2" charset="-122"/>
                        </a:rPr>
                        <a:t>每股收益</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panose="02010600030101010101" pitchFamily="2" charset="-122"/>
                        </a:rPr>
                        <a:t>0.09 </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panose="02010600030101010101" pitchFamily="2" charset="-122"/>
                        </a:rPr>
                        <a:t>-0.36 </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8" name="TextBox 7"/>
          <p:cNvSpPr txBox="1">
            <a:spLocks noChangeArrowheads="1"/>
          </p:cNvSpPr>
          <p:nvPr/>
        </p:nvSpPr>
        <p:spPr bwMode="auto">
          <a:xfrm>
            <a:off x="1331913" y="1557338"/>
            <a:ext cx="64801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lgn="ctr" eaLnBrk="1" hangingPunct="1">
              <a:spcBef>
                <a:spcPct val="0"/>
              </a:spcBef>
              <a:buClrTx/>
              <a:buSzTx/>
              <a:buFontTx/>
              <a:buNone/>
            </a:pPr>
            <a:r>
              <a:rPr lang="zh-CN" altLang="en-US" sz="2000" b="1">
                <a:latin typeface="Arial" panose="020B0604020202020204" pitchFamily="34" charset="0"/>
                <a:ea typeface="宋体" panose="02010600030101010101" pitchFamily="2" charset="-122"/>
              </a:rPr>
              <a:t>中葡公司利润表</a:t>
            </a:r>
            <a:r>
              <a:rPr lang="en-US" altLang="zh-CN" sz="2000" b="1">
                <a:latin typeface="Arial" panose="020B0604020202020204" pitchFamily="34" charset="0"/>
                <a:ea typeface="宋体" panose="02010600030101010101" pitchFamily="2" charset="-122"/>
              </a:rPr>
              <a:t>2010</a:t>
            </a:r>
            <a:r>
              <a:rPr lang="en-US" altLang="zh-CN" sz="2000" b="1">
                <a:solidFill>
                  <a:srgbClr val="0000FF"/>
                </a:solidFill>
                <a:latin typeface="Arial" panose="020B0604020202020204" pitchFamily="34" charset="0"/>
                <a:ea typeface="宋体" panose="02010600030101010101" pitchFamily="2" charset="-122"/>
              </a:rPr>
              <a:t>VS</a:t>
            </a:r>
            <a:r>
              <a:rPr lang="en-US" altLang="zh-CN" sz="2000" b="1">
                <a:latin typeface="Arial" panose="020B0604020202020204" pitchFamily="34" charset="0"/>
                <a:ea typeface="宋体" panose="02010600030101010101" pitchFamily="2" charset="-122"/>
              </a:rPr>
              <a:t>2009</a:t>
            </a:r>
            <a:endParaRPr lang="zh-CN" altLang="en-US" sz="2000" b="1">
              <a:latin typeface="Arial" panose="020B0604020202020204" pitchFamily="34" charset="0"/>
              <a:ea typeface="宋体" panose="02010600030101010101" pitchFamily="2" charset="-122"/>
            </a:endParaRPr>
          </a:p>
        </p:txBody>
      </p:sp>
      <p:sp>
        <p:nvSpPr>
          <p:cNvPr id="7" name="日期占位符 6"/>
          <p:cNvSpPr>
            <a:spLocks noGrp="1"/>
          </p:cNvSpPr>
          <p:nvPr>
            <p:ph type="dt" sz="quarter" idx="10"/>
          </p:nvPr>
        </p:nvSpPr>
        <p:spPr/>
        <p:txBody>
          <a:bodyPr/>
          <a:lstStyle/>
          <a:p>
            <a:pPr>
              <a:defRPr/>
            </a:pPr>
            <a:fld id="{21742DFA-2E92-4983-B383-CFFA8C5C23A0}" type="datetime1">
              <a:rPr lang="zh-CN" altLang="en-US"/>
              <a:t>2026/3/30</a:t>
            </a:fld>
            <a:endParaRPr lang="zh-CN" altLang="en-US" dirty="0"/>
          </a:p>
        </p:txBody>
      </p:sp>
      <p:sp>
        <p:nvSpPr>
          <p:cNvPr id="72747" name="灯片编号占位符 8"/>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2DA291C9-3F8D-4B98-BF19-5FF7A681BDEE}" type="slidenum">
              <a:rPr lang="zh-CN" altLang="en-US" sz="1100" smtClean="0">
                <a:solidFill>
                  <a:srgbClr val="636363"/>
                </a:solidFill>
              </a:rPr>
              <a:t>58</a:t>
            </a:fld>
            <a:endParaRPr lang="zh-CN" altLang="en-US" sz="1100">
              <a:solidFill>
                <a:srgbClr val="636363"/>
              </a:solidFill>
            </a:endParaRPr>
          </a:p>
        </p:txBody>
      </p:sp>
      <p:sp>
        <p:nvSpPr>
          <p:cNvPr id="9" name="文本框 8"/>
          <p:cNvSpPr txBox="1"/>
          <p:nvPr/>
        </p:nvSpPr>
        <p:spPr>
          <a:xfrm>
            <a:off x="743712" y="5808123"/>
            <a:ext cx="7920880" cy="461665"/>
          </a:xfrm>
          <a:prstGeom prst="rect">
            <a:avLst/>
          </a:prstGeom>
          <a:noFill/>
        </p:spPr>
        <p:txBody>
          <a:bodyPr wrap="square" rtlCol="0">
            <a:spAutoFit/>
          </a:bodyPr>
          <a:lstStyle/>
          <a:p>
            <a:pPr marL="342900" indent="-342900">
              <a:buFont typeface="Wingdings" panose="05000000000000000000" pitchFamily="2" charset="2"/>
              <a:buChar char="Ø"/>
            </a:pPr>
            <a:r>
              <a:rPr lang="zh-CN" altLang="en-US" b="1" dirty="0">
                <a:solidFill>
                  <a:srgbClr val="0000FF"/>
                </a:solidFill>
                <a:latin typeface="华文行楷" panose="02010800040101010101" pitchFamily="2" charset="-122"/>
                <a:ea typeface="华文行楷" panose="02010800040101010101" pitchFamily="2" charset="-122"/>
              </a:rPr>
              <a:t>事实上，该公司</a:t>
            </a:r>
            <a:r>
              <a:rPr lang="en-US" altLang="zh-CN" b="1" dirty="0">
                <a:solidFill>
                  <a:srgbClr val="0000FF"/>
                </a:solidFill>
                <a:latin typeface="华文行楷" panose="02010800040101010101" pitchFamily="2" charset="-122"/>
                <a:ea typeface="华文行楷" panose="02010800040101010101" pitchFamily="2" charset="-122"/>
              </a:rPr>
              <a:t>2014-2018</a:t>
            </a:r>
            <a:r>
              <a:rPr lang="zh-CN" altLang="en-US" b="1" dirty="0">
                <a:solidFill>
                  <a:srgbClr val="0000FF"/>
                </a:solidFill>
                <a:latin typeface="华文行楷" panose="02010800040101010101" pitchFamily="2" charset="-122"/>
                <a:ea typeface="华文行楷" panose="02010800040101010101" pitchFamily="2" charset="-122"/>
              </a:rPr>
              <a:t>年不断发布租赁展期公告！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内容占位符 2"/>
          <p:cNvSpPr>
            <a:spLocks noGrp="1"/>
          </p:cNvSpPr>
          <p:nvPr>
            <p:ph idx="1"/>
          </p:nvPr>
        </p:nvSpPr>
        <p:spPr>
          <a:xfrm>
            <a:off x="611560" y="620688"/>
            <a:ext cx="8424490" cy="5903937"/>
          </a:xfrm>
        </p:spPr>
        <p:txBody>
          <a:bodyPr/>
          <a:lstStyle/>
          <a:p>
            <a:r>
              <a:rPr lang="zh-CN" altLang="en-US" sz="2800" b="1" dirty="0">
                <a:solidFill>
                  <a:srgbClr val="0000FF"/>
                </a:solidFill>
                <a:latin typeface="隶书" panose="02010509060101010101" pitchFamily="49" charset="-122"/>
                <a:ea typeface="隶书" panose="02010509060101010101" pitchFamily="49" charset="-122"/>
              </a:rPr>
              <a:t>对航空企业的影响</a:t>
            </a:r>
            <a:endParaRPr lang="en-US" altLang="zh-CN" sz="2800" b="1" dirty="0">
              <a:solidFill>
                <a:srgbClr val="0000FF"/>
              </a:solidFill>
              <a:latin typeface="隶书" panose="02010509060101010101" pitchFamily="49" charset="-122"/>
              <a:ea typeface="隶书" panose="02010509060101010101" pitchFamily="49" charset="-122"/>
            </a:endParaRPr>
          </a:p>
          <a:p>
            <a:pPr lvl="1"/>
            <a:r>
              <a:rPr lang="zh-CN" altLang="en-US" dirty="0"/>
              <a:t>中国航空业</a:t>
            </a:r>
            <a:endParaRPr lang="en-US" altLang="zh-CN" dirty="0"/>
          </a:p>
          <a:p>
            <a:pPr lvl="2"/>
            <a:r>
              <a:rPr lang="zh-CN" altLang="en-US" dirty="0"/>
              <a:t>有待深入研究！</a:t>
            </a:r>
            <a:endParaRPr lang="en-US" altLang="zh-CN" dirty="0"/>
          </a:p>
          <a:p>
            <a:pPr lvl="1"/>
            <a:r>
              <a:rPr lang="zh-CN" altLang="en-US" dirty="0"/>
              <a:t>美国航空业</a:t>
            </a:r>
            <a:endParaRPr lang="en-US" altLang="zh-CN" dirty="0"/>
          </a:p>
          <a:p>
            <a:pPr lvl="2"/>
            <a:r>
              <a:rPr lang="en-US" altLang="zh-CN" b="1" dirty="0">
                <a:latin typeface="Times New Roman" panose="02020603050405020304" charset="0"/>
                <a:cs typeface="Times New Roman" panose="02020603050405020304" charset="0"/>
              </a:rPr>
              <a:t>Li B, Venkatachalam M.</a:t>
            </a:r>
            <a:r>
              <a:rPr lang="zh-CN" altLang="en-US" b="1" dirty="0">
                <a:latin typeface="Times New Roman" panose="02020603050405020304" charset="0"/>
                <a:cs typeface="Times New Roman" panose="02020603050405020304" charset="0"/>
              </a:rPr>
              <a:t>，</a:t>
            </a:r>
            <a:r>
              <a:rPr lang="en-US" altLang="zh-CN" b="1" dirty="0">
                <a:solidFill>
                  <a:srgbClr val="0000FF"/>
                </a:solidFill>
                <a:latin typeface="Times New Roman" panose="02020603050405020304" charset="0"/>
                <a:cs typeface="Times New Roman" panose="02020603050405020304" charset="0"/>
              </a:rPr>
              <a:t>Leasing loses altitude while ownership takes off Real effects of the new lease standard.</a:t>
            </a:r>
            <a:r>
              <a:rPr lang="en-US" altLang="zh-CN" b="1" dirty="0">
                <a:latin typeface="Times New Roman" panose="02020603050405020304" charset="0"/>
                <a:cs typeface="Times New Roman" panose="02020603050405020304" charset="0"/>
              </a:rPr>
              <a:t> </a:t>
            </a:r>
            <a:r>
              <a:rPr lang="en-US" altLang="zh-CN" b="1" i="1" dirty="0">
                <a:latin typeface="Times New Roman" panose="02020603050405020304" charset="0"/>
                <a:cs typeface="Times New Roman" panose="02020603050405020304" charset="0"/>
              </a:rPr>
              <a:t>The Accounting Review</a:t>
            </a:r>
            <a:r>
              <a:rPr lang="en-US" altLang="zh-CN" b="1" dirty="0">
                <a:latin typeface="Times New Roman" panose="02020603050405020304" charset="0"/>
                <a:cs typeface="Times New Roman" panose="02020603050405020304" charset="0"/>
              </a:rPr>
              <a:t>, 2024, 99(3) .</a:t>
            </a:r>
          </a:p>
        </p:txBody>
      </p:sp>
      <p:sp>
        <p:nvSpPr>
          <p:cNvPr id="2" name="日期占位符 1"/>
          <p:cNvSpPr>
            <a:spLocks noGrp="1"/>
          </p:cNvSpPr>
          <p:nvPr>
            <p:ph type="dt" sz="quarter" idx="10"/>
          </p:nvPr>
        </p:nvSpPr>
        <p:spPr/>
        <p:txBody>
          <a:bodyPr/>
          <a:lstStyle/>
          <a:p>
            <a:pPr>
              <a:defRPr/>
            </a:pPr>
            <a:fld id="{DDCBFF3E-70C8-4CE3-8484-9C6C44D2247A}" type="datetime1">
              <a:rPr lang="zh-CN" altLang="en-US"/>
              <a:t>2026/3/30</a:t>
            </a:fld>
            <a:endParaRPr lang="zh-CN" altLang="en-US"/>
          </a:p>
        </p:txBody>
      </p:sp>
      <p:sp>
        <p:nvSpPr>
          <p:cNvPr id="70661"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1E4A560F-7BB7-4459-89D4-8451FE29047B}" type="slidenum">
              <a:rPr lang="zh-CN" altLang="en-US" sz="1100" smtClean="0">
                <a:solidFill>
                  <a:srgbClr val="636363"/>
                </a:solidFill>
              </a:rPr>
              <a:t>59</a:t>
            </a:fld>
            <a:endParaRPr lang="zh-CN" altLang="en-US" sz="1100">
              <a:solidFill>
                <a:srgbClr val="63636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竖排文字占位符 2"/>
          <p:cNvSpPr>
            <a:spLocks noGrp="1"/>
          </p:cNvSpPr>
          <p:nvPr>
            <p:ph type="body" orient="vert" idx="1"/>
          </p:nvPr>
        </p:nvSpPr>
        <p:spPr>
          <a:xfrm>
            <a:off x="179512" y="169840"/>
            <a:ext cx="8712968" cy="6355504"/>
          </a:xfrm>
        </p:spPr>
        <p:txBody>
          <a:bodyPr vert="horz"/>
          <a:lstStyle/>
          <a:p>
            <a:pPr marL="257175" lvl="1" indent="-257175" eaLnBrk="1" fontAlgn="auto" hangingPunct="1">
              <a:spcBef>
                <a:spcPts val="450"/>
              </a:spcBef>
              <a:spcAft>
                <a:spcPts val="450"/>
              </a:spcAft>
              <a:buClr>
                <a:srgbClr val="0000FF"/>
              </a:buClr>
              <a:buSzPct val="100000"/>
              <a:buFont typeface="Arial" panose="020B0604020202020204" pitchFamily="34" charset="0"/>
              <a:buChar char="•"/>
            </a:pPr>
            <a:r>
              <a:rPr lang="zh-CN" altLang="en-US" b="1" dirty="0">
                <a:solidFill>
                  <a:srgbClr val="0000FF"/>
                </a:solidFill>
                <a:latin typeface="隶书" panose="02010509060101010101" pitchFamily="49" charset="-122"/>
                <a:ea typeface="隶书" panose="02010509060101010101" pitchFamily="49" charset="-122"/>
                <a:cs typeface="+mn-cs"/>
              </a:rPr>
              <a:t>为何要大幅度修改租赁准则</a:t>
            </a:r>
            <a:endParaRPr lang="en-US" altLang="zh-CN" b="1" dirty="0">
              <a:solidFill>
                <a:srgbClr val="0000FF"/>
              </a:solidFill>
              <a:latin typeface="隶书" panose="02010509060101010101" pitchFamily="49" charset="-122"/>
              <a:ea typeface="隶书" panose="02010509060101010101" pitchFamily="49" charset="-122"/>
              <a:cs typeface="+mn-cs"/>
            </a:endParaRPr>
          </a:p>
          <a:p>
            <a:pPr marL="657225" lvl="2" indent="-257175" eaLnBrk="1" fontAlgn="auto" hangingPunct="1">
              <a:spcBef>
                <a:spcPts val="450"/>
              </a:spcBef>
              <a:spcAft>
                <a:spcPts val="450"/>
              </a:spcAft>
              <a:buClr>
                <a:schemeClr val="tx1"/>
              </a:buClr>
              <a:buFont typeface="Arial" panose="020B0604020202020204" pitchFamily="34" charset="0"/>
              <a:buChar char="•"/>
            </a:pPr>
            <a:r>
              <a:rPr lang="zh-CN" altLang="en-US" kern="1200" dirty="0">
                <a:solidFill>
                  <a:schemeClr val="tx1">
                    <a:lumMod val="75000"/>
                  </a:schemeClr>
                </a:solidFill>
                <a:latin typeface="微软雅黑" panose="020B0503020204020204" charset="-122"/>
                <a:ea typeface="微软雅黑" panose="020B0503020204020204" charset="-122"/>
              </a:rPr>
              <a:t>租赁已成为企业重要而灵活的融资工具，租赁交易额巨大。但由于原租赁会计准则的缺陷，即两类租赁业务会计处理的结果差别非常大，所以，各方都想方设法构架交易，使之按经营租赁来处理。结果，占总金额</a:t>
            </a:r>
            <a:r>
              <a:rPr lang="en-US" altLang="zh-CN" kern="1200" dirty="0">
                <a:solidFill>
                  <a:schemeClr val="tx1">
                    <a:lumMod val="75000"/>
                  </a:schemeClr>
                </a:solidFill>
                <a:latin typeface="微软雅黑" panose="020B0503020204020204" charset="-122"/>
                <a:ea typeface="微软雅黑" panose="020B0503020204020204" charset="-122"/>
              </a:rPr>
              <a:t>85%</a:t>
            </a:r>
            <a:r>
              <a:rPr lang="zh-CN" altLang="en-US" kern="1200" dirty="0">
                <a:solidFill>
                  <a:schemeClr val="tx1">
                    <a:lumMod val="75000"/>
                  </a:schemeClr>
                </a:solidFill>
                <a:latin typeface="微软雅黑" panose="020B0503020204020204" charset="-122"/>
                <a:ea typeface="微软雅黑" panose="020B0503020204020204" charset="-122"/>
              </a:rPr>
              <a:t>以上的租赁业务没纳入承租方的资产负债表。</a:t>
            </a:r>
            <a:endParaRPr lang="en-US" altLang="zh-CN" kern="1200" dirty="0">
              <a:solidFill>
                <a:schemeClr val="tx1">
                  <a:lumMod val="75000"/>
                </a:schemeClr>
              </a:solidFill>
              <a:latin typeface="微软雅黑" panose="020B0503020204020204" charset="-122"/>
              <a:ea typeface="微软雅黑" panose="020B0503020204020204" charset="-122"/>
            </a:endParaRPr>
          </a:p>
          <a:p>
            <a:pPr marL="657225" lvl="2" indent="-257175" eaLnBrk="1" fontAlgn="auto" hangingPunct="1">
              <a:spcBef>
                <a:spcPts val="450"/>
              </a:spcBef>
              <a:spcAft>
                <a:spcPts val="450"/>
              </a:spcAft>
              <a:buClr>
                <a:schemeClr val="tx1"/>
              </a:buClr>
              <a:buFont typeface="Arial" panose="020B0604020202020204" pitchFamily="34" charset="0"/>
              <a:buChar char="•"/>
            </a:pPr>
            <a:r>
              <a:rPr lang="zh-CN" altLang="en-US" kern="1200" dirty="0">
                <a:solidFill>
                  <a:schemeClr val="tx1">
                    <a:lumMod val="75000"/>
                  </a:schemeClr>
                </a:solidFill>
                <a:latin typeface="微软雅黑" panose="020B0503020204020204" charset="-122"/>
                <a:ea typeface="微软雅黑" panose="020B0503020204020204" charset="-122"/>
              </a:rPr>
              <a:t>因此，投资者和其他方面：</a:t>
            </a:r>
            <a:endParaRPr lang="en-US" altLang="zh-CN" kern="1200" dirty="0">
              <a:solidFill>
                <a:schemeClr val="tx1">
                  <a:lumMod val="75000"/>
                </a:schemeClr>
              </a:solidFill>
              <a:latin typeface="微软雅黑" panose="020B0503020204020204" charset="-122"/>
              <a:ea typeface="微软雅黑" panose="020B0503020204020204" charset="-122"/>
            </a:endParaRPr>
          </a:p>
          <a:p>
            <a:pPr marL="1143000" lvl="3" indent="-342900" eaLnBrk="1" fontAlgn="auto" hangingPunct="1">
              <a:spcBef>
                <a:spcPts val="450"/>
              </a:spcBef>
              <a:spcAft>
                <a:spcPts val="450"/>
              </a:spcAft>
              <a:buFont typeface="Wingdings" panose="05000000000000000000" pitchFamily="2" charset="2"/>
              <a:buChar char="Ø"/>
            </a:pPr>
            <a:r>
              <a:rPr lang="zh-CN" altLang="en-US" kern="1200" dirty="0">
                <a:solidFill>
                  <a:schemeClr val="tx1">
                    <a:lumMod val="75000"/>
                  </a:schemeClr>
                </a:solidFill>
                <a:latin typeface="微软雅黑" panose="020B0503020204020204" charset="-122"/>
                <a:ea typeface="微软雅黑" panose="020B0503020204020204" charset="-122"/>
              </a:rPr>
              <a:t>难以获知承租方通过租赁取得的资产和承担的负债</a:t>
            </a:r>
            <a:endParaRPr lang="en-US" altLang="zh-CN" kern="1200" dirty="0">
              <a:solidFill>
                <a:schemeClr val="tx1">
                  <a:lumMod val="75000"/>
                </a:schemeClr>
              </a:solidFill>
              <a:latin typeface="微软雅黑" panose="020B0503020204020204" charset="-122"/>
              <a:ea typeface="微软雅黑" panose="020B0503020204020204" charset="-122"/>
            </a:endParaRPr>
          </a:p>
          <a:p>
            <a:pPr marL="1143000" lvl="3" indent="-342900" eaLnBrk="1" fontAlgn="auto" hangingPunct="1">
              <a:spcBef>
                <a:spcPts val="450"/>
              </a:spcBef>
              <a:spcAft>
                <a:spcPts val="450"/>
              </a:spcAft>
              <a:buFont typeface="Wingdings" panose="05000000000000000000" pitchFamily="2" charset="2"/>
              <a:buChar char="Ø"/>
            </a:pPr>
            <a:r>
              <a:rPr lang="zh-CN" altLang="en-US" kern="1200" dirty="0">
                <a:solidFill>
                  <a:schemeClr val="tx1">
                    <a:lumMod val="75000"/>
                  </a:schemeClr>
                </a:solidFill>
                <a:latin typeface="微软雅黑" panose="020B0503020204020204" charset="-122"/>
                <a:ea typeface="微软雅黑" panose="020B0503020204020204" charset="-122"/>
              </a:rPr>
              <a:t>难以比较通过借款或租赁取得固定资产公司的财务状况和经营成果</a:t>
            </a:r>
            <a:endParaRPr lang="en-US" altLang="zh-CN" kern="1200" dirty="0">
              <a:solidFill>
                <a:schemeClr val="tx1">
                  <a:lumMod val="75000"/>
                </a:schemeClr>
              </a:solidFill>
              <a:latin typeface="微软雅黑" panose="020B0503020204020204" charset="-122"/>
              <a:ea typeface="微软雅黑" panose="020B0503020204020204" charset="-122"/>
            </a:endParaRPr>
          </a:p>
          <a:p>
            <a:pPr marL="1143000" lvl="3" indent="-342900" eaLnBrk="1" fontAlgn="auto" hangingPunct="1">
              <a:spcBef>
                <a:spcPts val="450"/>
              </a:spcBef>
              <a:spcAft>
                <a:spcPts val="450"/>
              </a:spcAft>
              <a:buFont typeface="Wingdings" panose="05000000000000000000" pitchFamily="2" charset="2"/>
              <a:buChar char="Ø"/>
            </a:pPr>
            <a:r>
              <a:rPr lang="zh-CN" altLang="en-US" kern="1200" dirty="0">
                <a:solidFill>
                  <a:schemeClr val="tx1">
                    <a:lumMod val="75000"/>
                  </a:schemeClr>
                </a:solidFill>
                <a:latin typeface="微软雅黑" panose="020B0503020204020204" charset="-122"/>
                <a:ea typeface="微软雅黑" panose="020B0503020204020204" charset="-122"/>
              </a:rPr>
              <a:t>使用者往往通过一定方法估计承租方的财务状况和经营成果，但由于依据不一，准确性和可比性都很成问题。</a:t>
            </a:r>
            <a:endParaRPr lang="en-US" altLang="zh-CN" kern="1200" dirty="0">
              <a:solidFill>
                <a:schemeClr val="tx1">
                  <a:lumMod val="75000"/>
                </a:schemeClr>
              </a:solidFill>
              <a:latin typeface="微软雅黑" panose="020B0503020204020204" charset="-122"/>
              <a:ea typeface="微软雅黑" panose="020B0503020204020204" charset="-122"/>
            </a:endParaRPr>
          </a:p>
        </p:txBody>
      </p:sp>
      <p:sp>
        <p:nvSpPr>
          <p:cNvPr id="4" name="灯片编号占位符 3"/>
          <p:cNvSpPr>
            <a:spLocks noGrp="1"/>
          </p:cNvSpPr>
          <p:nvPr>
            <p:ph type="sldNum" sz="quarter" idx="10"/>
          </p:nvPr>
        </p:nvSpPr>
        <p:spPr/>
        <p:txBody>
          <a:bodyPr/>
          <a:lstStyle/>
          <a:p>
            <a:pPr>
              <a:defRPr/>
            </a:pPr>
            <a:fld id="{A9F3CC40-F3BF-47DF-BD8A-94EC90B60F9E}" type="slidenum">
              <a:rPr lang="zh-CN" altLang="en-US" smtClean="0">
                <a:solidFill>
                  <a:srgbClr val="FFFFFF"/>
                </a:solidFill>
              </a:rPr>
              <a:t>6</a:t>
            </a:fld>
            <a:endParaRPr lang="en-GB"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107950" y="1196975"/>
          <a:ext cx="8856662" cy="5051428"/>
        </p:xfrm>
        <a:graphic>
          <a:graphicData uri="http://schemas.openxmlformats.org/drawingml/2006/table">
            <a:tbl>
              <a:tblPr firstRow="1" firstCol="1" bandRow="1">
                <a:tableStyleId>{5C22544A-7EE6-4342-B048-85BDC9FD1C3A}</a:tableStyleId>
              </a:tblPr>
              <a:tblGrid>
                <a:gridCol w="1791434">
                  <a:extLst>
                    <a:ext uri="{9D8B030D-6E8A-4147-A177-3AD203B41FA5}">
                      <a16:colId xmlns:a16="http://schemas.microsoft.com/office/drawing/2014/main" val="20000"/>
                    </a:ext>
                  </a:extLst>
                </a:gridCol>
                <a:gridCol w="1766307">
                  <a:extLst>
                    <a:ext uri="{9D8B030D-6E8A-4147-A177-3AD203B41FA5}">
                      <a16:colId xmlns:a16="http://schemas.microsoft.com/office/drawing/2014/main" val="20001"/>
                    </a:ext>
                  </a:extLst>
                </a:gridCol>
                <a:gridCol w="1766307">
                  <a:extLst>
                    <a:ext uri="{9D8B030D-6E8A-4147-A177-3AD203B41FA5}">
                      <a16:colId xmlns:a16="http://schemas.microsoft.com/office/drawing/2014/main" val="20002"/>
                    </a:ext>
                  </a:extLst>
                </a:gridCol>
                <a:gridCol w="1766307">
                  <a:extLst>
                    <a:ext uri="{9D8B030D-6E8A-4147-A177-3AD203B41FA5}">
                      <a16:colId xmlns:a16="http://schemas.microsoft.com/office/drawing/2014/main" val="20003"/>
                    </a:ext>
                  </a:extLst>
                </a:gridCol>
                <a:gridCol w="1766307">
                  <a:extLst>
                    <a:ext uri="{9D8B030D-6E8A-4147-A177-3AD203B41FA5}">
                      <a16:colId xmlns:a16="http://schemas.microsoft.com/office/drawing/2014/main" val="20004"/>
                    </a:ext>
                  </a:extLst>
                </a:gridCol>
              </a:tblGrid>
              <a:tr h="321628">
                <a:tc>
                  <a:txBody>
                    <a:bodyPr/>
                    <a:lstStyle/>
                    <a:p>
                      <a:pPr algn="l">
                        <a:spcAft>
                          <a:spcPts val="0"/>
                        </a:spcAft>
                      </a:pPr>
                      <a:r>
                        <a:rPr lang="zh-CN" sz="1800" kern="0" dirty="0">
                          <a:solidFill>
                            <a:srgbClr val="0000FF"/>
                          </a:solidFill>
                          <a:effectLst/>
                        </a:rPr>
                        <a:t>证券代码</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solidFill>
                            <a:srgbClr val="0000FF"/>
                          </a:solidFill>
                          <a:effectLst/>
                        </a:rPr>
                        <a:t>600029</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solidFill>
                            <a:srgbClr val="0000FF"/>
                          </a:solidFill>
                          <a:effectLst/>
                        </a:rPr>
                        <a:t>600115</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solidFill>
                            <a:srgbClr val="0000FF"/>
                          </a:solidFill>
                          <a:effectLst/>
                        </a:rPr>
                        <a:t>601111</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solidFill>
                            <a:srgbClr val="0000FF"/>
                          </a:solidFill>
                          <a:effectLst/>
                        </a:rPr>
                        <a:t>600221</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0"/>
                  </a:ext>
                </a:extLst>
              </a:tr>
              <a:tr h="321628">
                <a:tc>
                  <a:txBody>
                    <a:bodyPr/>
                    <a:lstStyle/>
                    <a:p>
                      <a:pPr algn="l">
                        <a:spcAft>
                          <a:spcPts val="0"/>
                        </a:spcAft>
                      </a:pPr>
                      <a:r>
                        <a:rPr lang="zh-CN" sz="1800" kern="0" dirty="0">
                          <a:solidFill>
                            <a:srgbClr val="0000FF"/>
                          </a:solidFill>
                          <a:effectLst/>
                        </a:rPr>
                        <a:t>证券简称</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zh-CN" sz="1800" kern="0" dirty="0">
                          <a:effectLst/>
                        </a:rPr>
                        <a:t>南方航空</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zh-CN" sz="1800" kern="0" dirty="0">
                          <a:effectLst/>
                        </a:rPr>
                        <a:t>东方航空</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zh-CN" sz="1800" kern="0" dirty="0">
                          <a:effectLst/>
                        </a:rPr>
                        <a:t>中国国航</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zh-CN" sz="1800" kern="0" dirty="0">
                          <a:effectLst/>
                        </a:rPr>
                        <a:t>海南航空</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1"/>
                  </a:ext>
                </a:extLst>
              </a:tr>
              <a:tr h="321628">
                <a:tc>
                  <a:txBody>
                    <a:bodyPr/>
                    <a:lstStyle/>
                    <a:p>
                      <a:pPr algn="l">
                        <a:spcAft>
                          <a:spcPts val="0"/>
                        </a:spcAft>
                      </a:pPr>
                      <a:r>
                        <a:rPr lang="zh-CN" sz="1800" kern="0" dirty="0">
                          <a:solidFill>
                            <a:srgbClr val="0000FF"/>
                          </a:solidFill>
                          <a:effectLst/>
                        </a:rPr>
                        <a:t>固定资产</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600" kern="0" dirty="0">
                          <a:effectLst/>
                        </a:rPr>
                        <a:t>119,249,000,000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a:effectLst/>
                        </a:rPr>
                        <a:t>90,677,197,000</a:t>
                      </a:r>
                      <a:endParaRPr lang="zh-CN" sz="16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123,988,709,000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40,991,779,000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2"/>
                  </a:ext>
                </a:extLst>
              </a:tr>
              <a:tr h="321628">
                <a:tc>
                  <a:txBody>
                    <a:bodyPr/>
                    <a:lstStyle/>
                    <a:p>
                      <a:pPr algn="l">
                        <a:spcAft>
                          <a:spcPts val="0"/>
                        </a:spcAft>
                      </a:pPr>
                      <a:r>
                        <a:rPr lang="zh-CN" sz="1800" kern="0" dirty="0">
                          <a:solidFill>
                            <a:srgbClr val="0000FF"/>
                          </a:solidFill>
                          <a:effectLst/>
                        </a:rPr>
                        <a:t>资产总计</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600" kern="0" dirty="0">
                          <a:effectLst/>
                        </a:rPr>
                        <a:t>165,145,000,000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137,776,513,000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205,361,883,000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103,281,911,000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3"/>
                  </a:ext>
                </a:extLst>
              </a:tr>
              <a:tr h="321628">
                <a:tc>
                  <a:txBody>
                    <a:bodyPr/>
                    <a:lstStyle/>
                    <a:p>
                      <a:pPr algn="l">
                        <a:spcAft>
                          <a:spcPts val="0"/>
                        </a:spcAft>
                      </a:pPr>
                      <a:r>
                        <a:rPr lang="zh-CN" sz="1800" kern="0" dirty="0">
                          <a:solidFill>
                            <a:srgbClr val="0000FF"/>
                          </a:solidFill>
                          <a:effectLst/>
                        </a:rPr>
                        <a:t>固定资产占比</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72%</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66%</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a:effectLst/>
                        </a:rPr>
                        <a:t>60%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40%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4"/>
                  </a:ext>
                </a:extLst>
              </a:tr>
              <a:tr h="643252">
                <a:tc>
                  <a:txBody>
                    <a:bodyPr/>
                    <a:lstStyle/>
                    <a:p>
                      <a:pPr algn="l">
                        <a:spcAft>
                          <a:spcPts val="0"/>
                        </a:spcAft>
                      </a:pPr>
                      <a:r>
                        <a:rPr lang="zh-CN" sz="1800" kern="0" dirty="0">
                          <a:solidFill>
                            <a:srgbClr val="0000FF"/>
                          </a:solidFill>
                          <a:effectLst/>
                        </a:rPr>
                        <a:t>固定资产中的飞机及发电机金额</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600" kern="0" dirty="0">
                          <a:effectLst/>
                        </a:rPr>
                        <a:t>104,076,000,000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80,393,167,000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112,813,401,000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600" kern="0" dirty="0">
                          <a:effectLst/>
                        </a:rPr>
                        <a:t>30,130,079,000</a:t>
                      </a:r>
                      <a:endParaRPr lang="zh-CN" sz="16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5"/>
                  </a:ext>
                </a:extLst>
              </a:tr>
              <a:tr h="321628">
                <a:tc>
                  <a:txBody>
                    <a:bodyPr/>
                    <a:lstStyle/>
                    <a:p>
                      <a:pPr algn="l">
                        <a:spcAft>
                          <a:spcPts val="0"/>
                        </a:spcAft>
                      </a:pPr>
                      <a:r>
                        <a:rPr lang="zh-CN" sz="1800" kern="0" dirty="0">
                          <a:solidFill>
                            <a:srgbClr val="0000FF"/>
                          </a:solidFill>
                          <a:effectLst/>
                        </a:rPr>
                        <a:t>自有金额</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a:effectLst/>
                        </a:rPr>
                        <a:t>56,059,000,000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a:effectLst/>
                        </a:rPr>
                        <a:t>44,095,508,000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64,481,884,000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26,145,425,000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6"/>
                  </a:ext>
                </a:extLst>
              </a:tr>
              <a:tr h="321628">
                <a:tc>
                  <a:txBody>
                    <a:bodyPr/>
                    <a:lstStyle/>
                    <a:p>
                      <a:pPr algn="l">
                        <a:spcAft>
                          <a:spcPts val="0"/>
                        </a:spcAft>
                      </a:pPr>
                      <a:r>
                        <a:rPr lang="zh-CN" sz="1800" kern="0" dirty="0">
                          <a:solidFill>
                            <a:srgbClr val="0000FF"/>
                          </a:solidFill>
                          <a:effectLst/>
                        </a:rPr>
                        <a:t>融资租入金额</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48,017,000,000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a:effectLst/>
                        </a:rPr>
                        <a:t>36,297,659,000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48,331,517,000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3,984,654,000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7"/>
                  </a:ext>
                </a:extLst>
              </a:tr>
              <a:tr h="321628">
                <a:tc>
                  <a:txBody>
                    <a:bodyPr/>
                    <a:lstStyle/>
                    <a:p>
                      <a:pPr algn="l">
                        <a:spcAft>
                          <a:spcPts val="0"/>
                        </a:spcAft>
                      </a:pPr>
                      <a:r>
                        <a:rPr lang="zh-CN" sz="1800" kern="0" dirty="0">
                          <a:solidFill>
                            <a:srgbClr val="0000FF"/>
                          </a:solidFill>
                          <a:effectLst/>
                        </a:rPr>
                        <a:t>融资租入占比</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b="1" kern="0" dirty="0">
                          <a:solidFill>
                            <a:srgbClr val="FF0000"/>
                          </a:solidFill>
                          <a:effectLst/>
                        </a:rPr>
                        <a:t>46%</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b="1" kern="0" dirty="0">
                          <a:solidFill>
                            <a:srgbClr val="FF0000"/>
                          </a:solidFill>
                          <a:effectLst/>
                        </a:rPr>
                        <a:t>45%</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b="1" kern="0" dirty="0">
                          <a:solidFill>
                            <a:srgbClr val="FF0000"/>
                          </a:solidFill>
                          <a:effectLst/>
                        </a:rPr>
                        <a:t>43%</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b="1" kern="0" dirty="0">
                          <a:solidFill>
                            <a:srgbClr val="FF0000"/>
                          </a:solidFill>
                          <a:effectLst/>
                        </a:rPr>
                        <a:t>13%</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8"/>
                  </a:ext>
                </a:extLst>
              </a:tr>
              <a:tr h="321628">
                <a:tc>
                  <a:txBody>
                    <a:bodyPr/>
                    <a:lstStyle/>
                    <a:p>
                      <a:pPr algn="l">
                        <a:spcAft>
                          <a:spcPts val="0"/>
                        </a:spcAft>
                      </a:pPr>
                      <a:r>
                        <a:rPr lang="zh-CN" sz="1800" kern="0" dirty="0">
                          <a:solidFill>
                            <a:srgbClr val="0000FF"/>
                          </a:solidFill>
                          <a:effectLst/>
                        </a:rPr>
                        <a:t>自有飞机数</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242</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rowSpan="2">
                  <a:txBody>
                    <a:bodyPr/>
                    <a:lstStyle/>
                    <a:p>
                      <a:pPr algn="ctr">
                        <a:spcAft>
                          <a:spcPts val="0"/>
                        </a:spcAft>
                      </a:pPr>
                      <a:r>
                        <a:rPr lang="en-US" sz="1800" kern="0">
                          <a:effectLst/>
                        </a:rPr>
                        <a:t>305</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237</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09"/>
                  </a:ext>
                </a:extLst>
              </a:tr>
              <a:tr h="321628">
                <a:tc>
                  <a:txBody>
                    <a:bodyPr/>
                    <a:lstStyle/>
                    <a:p>
                      <a:pPr algn="l">
                        <a:spcAft>
                          <a:spcPts val="0"/>
                        </a:spcAft>
                      </a:pPr>
                      <a:r>
                        <a:rPr lang="zh-CN" sz="1800" kern="0" dirty="0">
                          <a:solidFill>
                            <a:srgbClr val="0000FF"/>
                          </a:solidFill>
                          <a:effectLst/>
                        </a:rPr>
                        <a:t>融资租赁飞机数</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137</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vMerge="1">
                  <a:txBody>
                    <a:bodyPr/>
                    <a:lstStyle/>
                    <a:p>
                      <a:endParaRPr lang="zh-CN"/>
                    </a:p>
                  </a:txBody>
                  <a:tcPr/>
                </a:tc>
                <a:tc>
                  <a:txBody>
                    <a:bodyPr/>
                    <a:lstStyle/>
                    <a:p>
                      <a:pPr algn="ctr">
                        <a:spcAft>
                          <a:spcPts val="0"/>
                        </a:spcAft>
                      </a:pPr>
                      <a:r>
                        <a:rPr lang="en-US" sz="1800" kern="0" dirty="0">
                          <a:effectLst/>
                        </a:rPr>
                        <a:t>123</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10"/>
                  </a:ext>
                </a:extLst>
              </a:tr>
              <a:tr h="321628">
                <a:tc>
                  <a:txBody>
                    <a:bodyPr/>
                    <a:lstStyle/>
                    <a:p>
                      <a:pPr algn="l">
                        <a:spcAft>
                          <a:spcPts val="0"/>
                        </a:spcAft>
                      </a:pPr>
                      <a:r>
                        <a:rPr lang="zh-CN" sz="1800" kern="0">
                          <a:solidFill>
                            <a:srgbClr val="0000FF"/>
                          </a:solidFill>
                          <a:effectLst/>
                        </a:rPr>
                        <a:t>经营租赁飞机数</a:t>
                      </a:r>
                      <a:endParaRPr lang="zh-CN" sz="1800" kern="10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182</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a:effectLst/>
                        </a:rPr>
                        <a:t>173</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126</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11"/>
                  </a:ext>
                </a:extLst>
              </a:tr>
              <a:tr h="548640">
                <a:tc>
                  <a:txBody>
                    <a:bodyPr/>
                    <a:lstStyle/>
                    <a:p>
                      <a:pPr algn="l">
                        <a:spcAft>
                          <a:spcPts val="0"/>
                        </a:spcAft>
                      </a:pPr>
                      <a:r>
                        <a:rPr lang="zh-CN" sz="1800" kern="0" dirty="0">
                          <a:solidFill>
                            <a:srgbClr val="0000FF"/>
                          </a:solidFill>
                          <a:effectLst/>
                        </a:rPr>
                        <a:t>运营总飞机数</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561</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a:effectLst/>
                        </a:rPr>
                        <a:t>478</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497</a:t>
                      </a:r>
                      <a:r>
                        <a:rPr lang="zh-CN" sz="1800" kern="0" dirty="0">
                          <a:effectLst/>
                        </a:rPr>
                        <a:t>（含公务机</a:t>
                      </a:r>
                      <a:r>
                        <a:rPr lang="en-US" sz="1800" kern="0" dirty="0">
                          <a:effectLst/>
                        </a:rPr>
                        <a:t>11</a:t>
                      </a:r>
                      <a:r>
                        <a:rPr lang="zh-CN" sz="18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dirty="0">
                          <a:effectLst/>
                        </a:rPr>
                        <a:t>131</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extLst>
                  <a:ext uri="{0D108BD9-81ED-4DB2-BD59-A6C34878D82A}">
                    <a16:rowId xmlns:a16="http://schemas.microsoft.com/office/drawing/2014/main" val="10012"/>
                  </a:ext>
                </a:extLst>
              </a:tr>
              <a:tr h="321628">
                <a:tc>
                  <a:txBody>
                    <a:bodyPr/>
                    <a:lstStyle/>
                    <a:p>
                      <a:pPr algn="l">
                        <a:spcAft>
                          <a:spcPts val="0"/>
                        </a:spcAft>
                      </a:pPr>
                      <a:r>
                        <a:rPr lang="zh-CN" sz="1800" kern="0" dirty="0">
                          <a:solidFill>
                            <a:srgbClr val="0000FF"/>
                          </a:solidFill>
                          <a:effectLst/>
                        </a:rPr>
                        <a:t>经营租赁费</a:t>
                      </a:r>
                      <a:endParaRPr lang="zh-CN" sz="1800" kern="100" dirty="0">
                        <a:solidFill>
                          <a:srgbClr val="0000FF"/>
                        </a:solidFill>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chor="ctr">
                    <a:noFill/>
                  </a:tcPr>
                </a:tc>
                <a:tc>
                  <a:txBody>
                    <a:bodyPr/>
                    <a:lstStyle/>
                    <a:p>
                      <a:pPr algn="ctr">
                        <a:spcAft>
                          <a:spcPts val="0"/>
                        </a:spcAft>
                      </a:pPr>
                      <a:r>
                        <a:rPr lang="en-US" sz="1800" kern="0">
                          <a:effectLst/>
                        </a:rPr>
                        <a:t>4,767,000,000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a:effectLst/>
                        </a:rPr>
                        <a:t>4,605,460,000</a:t>
                      </a:r>
                      <a:endParaRPr lang="zh-CN" sz="1800" kern="10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270,398,000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tc>
                  <a:txBody>
                    <a:bodyPr/>
                    <a:lstStyle/>
                    <a:p>
                      <a:pPr algn="ctr">
                        <a:spcAft>
                          <a:spcPts val="0"/>
                        </a:spcAft>
                      </a:pPr>
                      <a:r>
                        <a:rPr lang="en-US" sz="1800" kern="0" dirty="0">
                          <a:effectLst/>
                        </a:rPr>
                        <a:t>279,405,000</a:t>
                      </a:r>
                      <a:endParaRPr lang="zh-CN" sz="1800" kern="100" dirty="0">
                        <a:effectLst/>
                        <a:latin typeface="Calibri" panose="020F0502020204030204" pitchFamily="34" charset="0"/>
                        <a:ea typeface="宋体" panose="02010600030101010101" pitchFamily="2" charset="-122"/>
                        <a:cs typeface="Times New Roman" panose="02020603050405020304" charset="0"/>
                      </a:endParaRPr>
                    </a:p>
                  </a:txBody>
                  <a:tcPr marL="18033" marR="18033" marT="0" marB="0">
                    <a:noFill/>
                  </a:tcPr>
                </a:tc>
                <a:extLst>
                  <a:ext uri="{0D108BD9-81ED-4DB2-BD59-A6C34878D82A}">
                    <a16:rowId xmlns:a16="http://schemas.microsoft.com/office/drawing/2014/main" val="10013"/>
                  </a:ext>
                </a:extLst>
              </a:tr>
            </a:tbl>
          </a:graphicData>
        </a:graphic>
      </p:graphicFrame>
      <p:sp>
        <p:nvSpPr>
          <p:cNvPr id="15454" name="文本框 5"/>
          <p:cNvSpPr txBox="1">
            <a:spLocks noChangeArrowheads="1"/>
          </p:cNvSpPr>
          <p:nvPr/>
        </p:nvSpPr>
        <p:spPr bwMode="auto">
          <a:xfrm>
            <a:off x="179388" y="549275"/>
            <a:ext cx="85693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2400" b="1">
                <a:latin typeface="Arial" panose="020B0604020202020204" pitchFamily="34" charset="0"/>
                <a:ea typeface="宋体" panose="02010600030101010101" pitchFamily="2" charset="-122"/>
              </a:rPr>
              <a:t>我国航空公司资产租赁状况（</a:t>
            </a:r>
            <a:r>
              <a:rPr lang="en-US" altLang="zh-CN" sz="2400" b="1">
                <a:latin typeface="Arial" panose="020B0604020202020204" pitchFamily="34" charset="0"/>
                <a:ea typeface="宋体" panose="02010600030101010101" pitchFamily="2" charset="-122"/>
              </a:rPr>
              <a:t>2013</a:t>
            </a:r>
            <a:r>
              <a:rPr lang="zh-CN" altLang="en-US" sz="2400" b="1">
                <a:latin typeface="Arial" panose="020B0604020202020204" pitchFamily="34" charset="0"/>
                <a:ea typeface="宋体" panose="02010600030101010101" pitchFamily="2" charset="-122"/>
              </a:rPr>
              <a:t>年）</a:t>
            </a:r>
          </a:p>
        </p:txBody>
      </p:sp>
      <p:sp>
        <p:nvSpPr>
          <p:cNvPr id="2" name="日期占位符 1"/>
          <p:cNvSpPr>
            <a:spLocks noGrp="1"/>
          </p:cNvSpPr>
          <p:nvPr>
            <p:ph type="dt" sz="quarter" idx="10"/>
          </p:nvPr>
        </p:nvSpPr>
        <p:spPr/>
        <p:txBody>
          <a:bodyPr/>
          <a:lstStyle/>
          <a:p>
            <a:pPr>
              <a:defRPr/>
            </a:pPr>
            <a:fld id="{E90620DE-B550-47CA-8782-CF3E1525E105}" type="datetime1">
              <a:rPr lang="zh-CN" altLang="en-US"/>
              <a:t>2026/3/30</a:t>
            </a:fld>
            <a:endParaRPr lang="zh-CN" altLang="en-US"/>
          </a:p>
        </p:txBody>
      </p:sp>
      <p:sp>
        <p:nvSpPr>
          <p:cNvPr id="15456"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AF1FE52C-11BF-446C-ABED-E8E15E0B35E6}" type="slidenum">
              <a:rPr lang="zh-CN" altLang="en-US" sz="1100" smtClean="0">
                <a:solidFill>
                  <a:srgbClr val="636363"/>
                </a:solidFill>
              </a:rPr>
              <a:t>60</a:t>
            </a:fld>
            <a:endParaRPr lang="zh-CN" altLang="en-US" sz="1100">
              <a:solidFill>
                <a:srgbClr val="636363"/>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文本框 5"/>
          <p:cNvSpPr txBox="1">
            <a:spLocks noChangeArrowheads="1"/>
          </p:cNvSpPr>
          <p:nvPr/>
        </p:nvSpPr>
        <p:spPr bwMode="auto">
          <a:xfrm>
            <a:off x="133350" y="173038"/>
            <a:ext cx="85693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r>
              <a:rPr lang="zh-CN" altLang="en-US" sz="2400" b="1">
                <a:latin typeface="Arial" panose="020B0604020202020204" pitchFamily="34" charset="0"/>
                <a:ea typeface="宋体" panose="02010600030101010101" pitchFamily="2" charset="-122"/>
              </a:rPr>
              <a:t>我国航空公司资产租赁状况（</a:t>
            </a:r>
            <a:r>
              <a:rPr lang="en-US" altLang="zh-CN" sz="2400" b="1">
                <a:latin typeface="Arial" panose="020B0604020202020204" pitchFamily="34" charset="0"/>
                <a:ea typeface="宋体" panose="02010600030101010101" pitchFamily="2" charset="-122"/>
              </a:rPr>
              <a:t>2020</a:t>
            </a:r>
            <a:r>
              <a:rPr lang="zh-CN" altLang="en-US" sz="2400" b="1">
                <a:latin typeface="Arial" panose="020B0604020202020204" pitchFamily="34" charset="0"/>
                <a:ea typeface="宋体" panose="02010600030101010101" pitchFamily="2" charset="-122"/>
              </a:rPr>
              <a:t>年）</a:t>
            </a:r>
          </a:p>
        </p:txBody>
      </p:sp>
      <p:sp>
        <p:nvSpPr>
          <p:cNvPr id="2" name="日期占位符 1"/>
          <p:cNvSpPr>
            <a:spLocks noGrp="1"/>
          </p:cNvSpPr>
          <p:nvPr>
            <p:ph type="dt" sz="quarter" idx="10"/>
          </p:nvPr>
        </p:nvSpPr>
        <p:spPr/>
        <p:txBody>
          <a:bodyPr/>
          <a:lstStyle/>
          <a:p>
            <a:pPr>
              <a:defRPr/>
            </a:pPr>
            <a:fld id="{E90620DE-B550-47CA-8782-CF3E1525E105}" type="datetime1">
              <a:rPr lang="zh-CN" altLang="en-US"/>
              <a:t>2026/3/30</a:t>
            </a:fld>
            <a:endParaRPr lang="zh-CN" altLang="en-US"/>
          </a:p>
        </p:txBody>
      </p:sp>
      <p:sp>
        <p:nvSpPr>
          <p:cNvPr id="16388" name="灯片编号占位符 2"/>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A571EA17-F542-4B59-9182-098826D14C20}" type="slidenum">
              <a:rPr lang="zh-CN" altLang="en-US" sz="1100" smtClean="0">
                <a:solidFill>
                  <a:srgbClr val="636363"/>
                </a:solidFill>
              </a:rPr>
              <a:t>61</a:t>
            </a:fld>
            <a:endParaRPr lang="zh-CN" altLang="en-US" sz="1100">
              <a:solidFill>
                <a:srgbClr val="636363"/>
              </a:solidFill>
            </a:endParaRPr>
          </a:p>
        </p:txBody>
      </p:sp>
      <p:graphicFrame>
        <p:nvGraphicFramePr>
          <p:cNvPr id="6" name="内容占位符 5"/>
          <p:cNvGraphicFramePr>
            <a:graphicFrameLocks noGrp="1"/>
          </p:cNvGraphicFramePr>
          <p:nvPr>
            <p:ph idx="1"/>
          </p:nvPr>
        </p:nvGraphicFramePr>
        <p:xfrm>
          <a:off x="1187624" y="572638"/>
          <a:ext cx="6958930" cy="5904362"/>
        </p:xfrm>
        <a:graphic>
          <a:graphicData uri="http://schemas.openxmlformats.org/drawingml/2006/table">
            <a:tbl>
              <a:tblPr firstRow="1" bandRow="1">
                <a:tableStyleId>{5C22544A-7EE6-4342-B048-85BDC9FD1C3A}</a:tableStyleId>
              </a:tblPr>
              <a:tblGrid>
                <a:gridCol w="1735131">
                  <a:extLst>
                    <a:ext uri="{9D8B030D-6E8A-4147-A177-3AD203B41FA5}">
                      <a16:colId xmlns:a16="http://schemas.microsoft.com/office/drawing/2014/main" val="20000"/>
                    </a:ext>
                  </a:extLst>
                </a:gridCol>
                <a:gridCol w="1744335">
                  <a:extLst>
                    <a:ext uri="{9D8B030D-6E8A-4147-A177-3AD203B41FA5}">
                      <a16:colId xmlns:a16="http://schemas.microsoft.com/office/drawing/2014/main" val="20001"/>
                    </a:ext>
                  </a:extLst>
                </a:gridCol>
                <a:gridCol w="1739732">
                  <a:extLst>
                    <a:ext uri="{9D8B030D-6E8A-4147-A177-3AD203B41FA5}">
                      <a16:colId xmlns:a16="http://schemas.microsoft.com/office/drawing/2014/main" val="20002"/>
                    </a:ext>
                  </a:extLst>
                </a:gridCol>
                <a:gridCol w="1739732">
                  <a:extLst>
                    <a:ext uri="{9D8B030D-6E8A-4147-A177-3AD203B41FA5}">
                      <a16:colId xmlns:a16="http://schemas.microsoft.com/office/drawing/2014/main" val="20003"/>
                    </a:ext>
                  </a:extLst>
                </a:gridCol>
              </a:tblGrid>
              <a:tr h="381875">
                <a:tc>
                  <a:txBody>
                    <a:bodyPr/>
                    <a:lstStyle/>
                    <a:p>
                      <a:endParaRPr lang="zh-CN" altLang="en-US" sz="1600" dirty="0"/>
                    </a:p>
                  </a:txBody>
                  <a:tcPr marL="91448" marR="91448" marT="45718" marB="45718"/>
                </a:tc>
                <a:tc gridSpan="3">
                  <a:txBody>
                    <a:bodyPr/>
                    <a:lstStyle/>
                    <a:p>
                      <a:pPr algn="ctr"/>
                      <a:r>
                        <a:rPr lang="zh-CN" altLang="en-US" sz="1800" b="1" dirty="0">
                          <a:solidFill>
                            <a:srgbClr val="0000FF"/>
                          </a:solidFill>
                        </a:rPr>
                        <a:t>新租赁准则</a:t>
                      </a:r>
                    </a:p>
                  </a:txBody>
                  <a:tcPr marL="91448" marR="91448" marT="45718" marB="45718"/>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证券代码</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600029</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600115</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601111</a:t>
                      </a:r>
                    </a:p>
                  </a:txBody>
                  <a:tcPr marL="6351" marR="6351" marT="6350" marB="0" anchor="b"/>
                </a:tc>
                <a:extLst>
                  <a:ext uri="{0D108BD9-81ED-4DB2-BD59-A6C34878D82A}">
                    <a16:rowId xmlns:a16="http://schemas.microsoft.com/office/drawing/2014/main" val="10001"/>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证券简称</a:t>
                      </a:r>
                    </a:p>
                  </a:txBody>
                  <a:tcPr marL="6351" marR="6351" marT="6350" marB="0" anchor="b"/>
                </a:tc>
                <a:tc>
                  <a:txBody>
                    <a:bodyPr/>
                    <a:lstStyle/>
                    <a:p>
                      <a:pPr algn="ctr" fontAlgn="b"/>
                      <a:r>
                        <a:rPr lang="zh-CN" altLang="en-US" sz="1600" b="0" i="0" u="none" strike="noStrike" dirty="0">
                          <a:solidFill>
                            <a:srgbClr val="000000"/>
                          </a:solidFill>
                          <a:effectLst/>
                          <a:latin typeface="Franklin Gothic Book" panose="020B0503020102020204" pitchFamily="34" charset="0"/>
                          <a:ea typeface="等线" panose="02010600030101010101" pitchFamily="2" charset="-122"/>
                        </a:rPr>
                        <a:t>南方航空</a:t>
                      </a:r>
                    </a:p>
                  </a:txBody>
                  <a:tcPr marL="6351" marR="6351" marT="6350" marB="0" anchor="b"/>
                </a:tc>
                <a:tc>
                  <a:txBody>
                    <a:bodyPr/>
                    <a:lstStyle/>
                    <a:p>
                      <a:pPr algn="ctr" fontAlgn="b"/>
                      <a:r>
                        <a:rPr lang="zh-CN" altLang="en-US" sz="1600" b="0" i="0" u="none" strike="noStrike" dirty="0">
                          <a:solidFill>
                            <a:srgbClr val="000000"/>
                          </a:solidFill>
                          <a:effectLst/>
                          <a:latin typeface="Franklin Gothic Book" panose="020B0503020102020204" pitchFamily="34" charset="0"/>
                          <a:ea typeface="等线" panose="02010600030101010101" pitchFamily="2" charset="-122"/>
                        </a:rPr>
                        <a:t>东方航空</a:t>
                      </a:r>
                    </a:p>
                  </a:txBody>
                  <a:tcPr marL="6351" marR="6351" marT="6350" marB="0" anchor="b"/>
                </a:tc>
                <a:tc>
                  <a:txBody>
                    <a:bodyPr/>
                    <a:lstStyle/>
                    <a:p>
                      <a:pPr algn="ctr" fontAlgn="b"/>
                      <a:r>
                        <a:rPr lang="zh-CN" altLang="en-US" sz="1600" b="0" i="0" u="none" strike="noStrike" dirty="0">
                          <a:solidFill>
                            <a:srgbClr val="000000"/>
                          </a:solidFill>
                          <a:effectLst/>
                          <a:latin typeface="Franklin Gothic Book" panose="020B0503020102020204" pitchFamily="34" charset="0"/>
                          <a:ea typeface="等线" panose="02010600030101010101" pitchFamily="2" charset="-122"/>
                        </a:rPr>
                        <a:t>中国国航</a:t>
                      </a:r>
                    </a:p>
                  </a:txBody>
                  <a:tcPr marL="6351" marR="6351" marT="6350" marB="0" anchor="b"/>
                </a:tc>
                <a:extLst>
                  <a:ext uri="{0D108BD9-81ED-4DB2-BD59-A6C34878D82A}">
                    <a16:rowId xmlns:a16="http://schemas.microsoft.com/office/drawing/2014/main" val="10002"/>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固定资产</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85,754,000,000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97,681,000,000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87,717,717,000</a:t>
                      </a:r>
                    </a:p>
                  </a:txBody>
                  <a:tcPr marL="6351" marR="6351" marT="6350" marB="0" anchor="b"/>
                </a:tc>
                <a:extLst>
                  <a:ext uri="{0D108BD9-81ED-4DB2-BD59-A6C34878D82A}">
                    <a16:rowId xmlns:a16="http://schemas.microsoft.com/office/drawing/2014/main" val="10003"/>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资产总计</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326,115,000,000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282,408,000,000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284,070,710,000</a:t>
                      </a:r>
                    </a:p>
                  </a:txBody>
                  <a:tcPr marL="6351" marR="6351" marT="6350" marB="0" anchor="b"/>
                </a:tc>
                <a:extLst>
                  <a:ext uri="{0D108BD9-81ED-4DB2-BD59-A6C34878D82A}">
                    <a16:rowId xmlns:a16="http://schemas.microsoft.com/office/drawing/2014/main" val="10004"/>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固定资产占比</a:t>
                      </a:r>
                    </a:p>
                  </a:txBody>
                  <a:tcPr marL="6351" marR="6351" marT="6350" marB="0" anchor="b"/>
                </a:tc>
                <a:tc>
                  <a:txBody>
                    <a:bodyPr/>
                    <a:lstStyle/>
                    <a:p>
                      <a:pPr algn="ctr" fontAlgn="b"/>
                      <a:r>
                        <a:rPr lang="en-US" altLang="zh-CN" sz="1600" b="1" i="0" u="none" strike="noStrike" dirty="0">
                          <a:solidFill>
                            <a:srgbClr val="000000"/>
                          </a:solidFill>
                          <a:effectLst/>
                          <a:latin typeface="Franklin Gothic Book" panose="020B0503020102020204" pitchFamily="34" charset="0"/>
                          <a:ea typeface="等线" panose="02010600030101010101" pitchFamily="2" charset="-122"/>
                        </a:rPr>
                        <a:t>26%</a:t>
                      </a:r>
                    </a:p>
                  </a:txBody>
                  <a:tcPr marL="6351" marR="6351" marT="6350" marB="0" anchor="b"/>
                </a:tc>
                <a:tc>
                  <a:txBody>
                    <a:bodyPr/>
                    <a:lstStyle/>
                    <a:p>
                      <a:pPr algn="ctr" fontAlgn="b"/>
                      <a:r>
                        <a:rPr lang="en-US" altLang="zh-CN" sz="1600" b="1" i="0" u="none" strike="noStrike" dirty="0">
                          <a:solidFill>
                            <a:srgbClr val="000000"/>
                          </a:solidFill>
                          <a:effectLst/>
                          <a:latin typeface="Franklin Gothic Book" panose="020B0503020102020204" pitchFamily="34" charset="0"/>
                          <a:ea typeface="等线" panose="02010600030101010101" pitchFamily="2" charset="-122"/>
                        </a:rPr>
                        <a:t>35%</a:t>
                      </a:r>
                    </a:p>
                  </a:txBody>
                  <a:tcPr marL="6351" marR="6351" marT="6350" marB="0" anchor="b"/>
                </a:tc>
                <a:tc>
                  <a:txBody>
                    <a:bodyPr/>
                    <a:lstStyle/>
                    <a:p>
                      <a:pPr algn="ctr" fontAlgn="b"/>
                      <a:r>
                        <a:rPr lang="en-US" altLang="zh-CN" sz="1600" b="1" i="0" u="none" strike="noStrike" dirty="0">
                          <a:solidFill>
                            <a:srgbClr val="000000"/>
                          </a:solidFill>
                          <a:effectLst/>
                          <a:latin typeface="Franklin Gothic Book" panose="020B0503020102020204" pitchFamily="34" charset="0"/>
                          <a:ea typeface="等线" panose="02010600030101010101" pitchFamily="2" charset="-122"/>
                        </a:rPr>
                        <a:t>31%</a:t>
                      </a:r>
                    </a:p>
                  </a:txBody>
                  <a:tcPr marL="6351" marR="6351" marT="6350" marB="0" anchor="b"/>
                </a:tc>
                <a:extLst>
                  <a:ext uri="{0D108BD9-81ED-4DB2-BD59-A6C34878D82A}">
                    <a16:rowId xmlns:a16="http://schemas.microsoft.com/office/drawing/2014/main" val="10005"/>
                  </a:ext>
                </a:extLst>
              </a:tr>
              <a:tr h="445957">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飞机及发电机总金额</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198,150,000,000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194,436,000,000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184,604,171,000</a:t>
                      </a:r>
                    </a:p>
                  </a:txBody>
                  <a:tcPr marL="6351" marR="6351" marT="6350" marB="0" anchor="b"/>
                </a:tc>
                <a:extLst>
                  <a:ext uri="{0D108BD9-81ED-4DB2-BD59-A6C34878D82A}">
                    <a16:rowId xmlns:a16="http://schemas.microsoft.com/office/drawing/2014/main" val="10006"/>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自有金额</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54,778,000,000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78,758,000,000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73,389,225,000</a:t>
                      </a:r>
                    </a:p>
                  </a:txBody>
                  <a:tcPr marL="6351" marR="6351" marT="6350" marB="0" anchor="b"/>
                </a:tc>
                <a:extLst>
                  <a:ext uri="{0D108BD9-81ED-4DB2-BD59-A6C34878D82A}">
                    <a16:rowId xmlns:a16="http://schemas.microsoft.com/office/drawing/2014/main" val="10007"/>
                  </a:ext>
                </a:extLst>
              </a:tr>
              <a:tr h="445957">
                <a:tc>
                  <a:txBody>
                    <a:bodyPr/>
                    <a:lstStyle/>
                    <a:p>
                      <a:pPr algn="ctr" fontAlgn="b"/>
                      <a:r>
                        <a:rPr lang="zh-CN" altLang="en-US" sz="1600" b="1" i="0" u="none" strike="noStrike" dirty="0">
                          <a:solidFill>
                            <a:srgbClr val="0070C0"/>
                          </a:solidFill>
                          <a:effectLst/>
                          <a:latin typeface="等线" panose="02010600030101010101" pitchFamily="2" charset="-122"/>
                          <a:ea typeface="等线" panose="02010600030101010101" pitchFamily="2" charset="-122"/>
                        </a:rPr>
                        <a:t>使用权资产</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143,372,000,000</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115,678,000,000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111,214,946,000</a:t>
                      </a:r>
                    </a:p>
                  </a:txBody>
                  <a:tcPr marL="6351" marR="6351" marT="6350" marB="0" anchor="b"/>
                </a:tc>
                <a:extLst>
                  <a:ext uri="{0D108BD9-81ED-4DB2-BD59-A6C34878D82A}">
                    <a16:rowId xmlns:a16="http://schemas.microsoft.com/office/drawing/2014/main" val="10008"/>
                  </a:ext>
                </a:extLst>
              </a:tr>
              <a:tr h="381875">
                <a:tc>
                  <a:txBody>
                    <a:bodyPr/>
                    <a:lstStyle/>
                    <a:p>
                      <a:pPr algn="ctr" fontAlgn="b"/>
                      <a:r>
                        <a:rPr lang="zh-CN" altLang="en-US" sz="1600" b="1" i="0" u="none" strike="noStrike" dirty="0">
                          <a:solidFill>
                            <a:srgbClr val="0070C0"/>
                          </a:solidFill>
                          <a:effectLst/>
                          <a:latin typeface="等线" panose="02010600030101010101" pitchFamily="2" charset="-122"/>
                          <a:ea typeface="等线" panose="02010600030101010101" pitchFamily="2" charset="-122"/>
                        </a:rPr>
                        <a:t>使用权资产占比</a:t>
                      </a:r>
                    </a:p>
                  </a:txBody>
                  <a:tcPr marL="6351" marR="6351" marT="6350" marB="0" anchor="b"/>
                </a:tc>
                <a:tc>
                  <a:txBody>
                    <a:bodyPr/>
                    <a:lstStyle/>
                    <a:p>
                      <a:pPr algn="ctr" fontAlgn="b"/>
                      <a:r>
                        <a:rPr lang="en-US" altLang="zh-CN" sz="1600" b="1" i="0" u="none" strike="noStrike" dirty="0">
                          <a:solidFill>
                            <a:srgbClr val="FF0000"/>
                          </a:solidFill>
                          <a:effectLst/>
                          <a:latin typeface="Franklin Gothic Book" panose="020B0503020102020204" pitchFamily="34" charset="0"/>
                          <a:ea typeface="等线" panose="02010600030101010101" pitchFamily="2" charset="-122"/>
                        </a:rPr>
                        <a:t>72%</a:t>
                      </a:r>
                    </a:p>
                  </a:txBody>
                  <a:tcPr marL="6351" marR="6351" marT="6350" marB="0" anchor="b"/>
                </a:tc>
                <a:tc>
                  <a:txBody>
                    <a:bodyPr/>
                    <a:lstStyle/>
                    <a:p>
                      <a:pPr algn="ctr" fontAlgn="b"/>
                      <a:r>
                        <a:rPr lang="en-US" altLang="zh-CN" sz="1600" b="1" i="0" u="none" strike="noStrike" dirty="0">
                          <a:solidFill>
                            <a:srgbClr val="FF0000"/>
                          </a:solidFill>
                          <a:effectLst/>
                          <a:latin typeface="Franklin Gothic Book" panose="020B0503020102020204" pitchFamily="34" charset="0"/>
                          <a:ea typeface="等线" panose="02010600030101010101" pitchFamily="2" charset="-122"/>
                        </a:rPr>
                        <a:t>59%</a:t>
                      </a:r>
                    </a:p>
                  </a:txBody>
                  <a:tcPr marL="6351" marR="6351" marT="6350" marB="0" anchor="b"/>
                </a:tc>
                <a:tc>
                  <a:txBody>
                    <a:bodyPr/>
                    <a:lstStyle/>
                    <a:p>
                      <a:pPr algn="ctr" fontAlgn="b"/>
                      <a:r>
                        <a:rPr lang="en-US" altLang="zh-CN" sz="1600" b="1" i="0" u="none" strike="noStrike" dirty="0">
                          <a:solidFill>
                            <a:srgbClr val="FF0000"/>
                          </a:solidFill>
                          <a:effectLst/>
                          <a:latin typeface="Franklin Gothic Book" panose="020B0503020102020204" pitchFamily="34" charset="0"/>
                          <a:ea typeface="等线" panose="02010600030101010101" pitchFamily="2" charset="-122"/>
                        </a:rPr>
                        <a:t>60%</a:t>
                      </a:r>
                    </a:p>
                  </a:txBody>
                  <a:tcPr marL="6351" marR="6351" marT="6350" marB="0" anchor="b"/>
                </a:tc>
                <a:extLst>
                  <a:ext uri="{0D108BD9-81ED-4DB2-BD59-A6C34878D82A}">
                    <a16:rowId xmlns:a16="http://schemas.microsoft.com/office/drawing/2014/main" val="10009"/>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自有飞机数</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296</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285</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293</a:t>
                      </a:r>
                    </a:p>
                  </a:txBody>
                  <a:tcPr marL="6351" marR="6351" marT="6350" marB="0" anchor="b"/>
                </a:tc>
                <a:extLst>
                  <a:ext uri="{0D108BD9-81ED-4DB2-BD59-A6C34878D82A}">
                    <a16:rowId xmlns:a16="http://schemas.microsoft.com/office/drawing/2014/main" val="10010"/>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融资租赁飞机数</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261</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246</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212</a:t>
                      </a:r>
                    </a:p>
                  </a:txBody>
                  <a:tcPr marL="6351" marR="6351" marT="6350" marB="0" anchor="b"/>
                </a:tc>
                <a:extLst>
                  <a:ext uri="{0D108BD9-81ED-4DB2-BD59-A6C34878D82A}">
                    <a16:rowId xmlns:a16="http://schemas.microsoft.com/office/drawing/2014/main" val="10011"/>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经营租赁飞机数</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310</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194</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202</a:t>
                      </a:r>
                    </a:p>
                  </a:txBody>
                  <a:tcPr marL="6351" marR="6351" marT="6350" marB="0" anchor="b"/>
                </a:tc>
                <a:extLst>
                  <a:ext uri="{0D108BD9-81ED-4DB2-BD59-A6C34878D82A}">
                    <a16:rowId xmlns:a16="http://schemas.microsoft.com/office/drawing/2014/main" val="10012"/>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运营总飞机数</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867</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725</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707</a:t>
                      </a:r>
                    </a:p>
                  </a:txBody>
                  <a:tcPr marL="6351" marR="6351" marT="6350" marB="0" anchor="b"/>
                </a:tc>
                <a:extLst>
                  <a:ext uri="{0D108BD9-81ED-4DB2-BD59-A6C34878D82A}">
                    <a16:rowId xmlns:a16="http://schemas.microsoft.com/office/drawing/2014/main" val="10013"/>
                  </a:ext>
                </a:extLst>
              </a:tr>
              <a:tr h="381875">
                <a:tc>
                  <a:txBody>
                    <a:bodyPr/>
                    <a:lstStyle/>
                    <a:p>
                      <a:pPr algn="ctr" fontAlgn="b"/>
                      <a:r>
                        <a:rPr lang="zh-CN" altLang="en-US" sz="1600" b="1" i="0" u="none" strike="noStrike" dirty="0">
                          <a:solidFill>
                            <a:srgbClr val="000000"/>
                          </a:solidFill>
                          <a:effectLst/>
                          <a:latin typeface="等线" panose="02010600030101010101" pitchFamily="2" charset="-122"/>
                          <a:ea typeface="等线" panose="02010600030101010101" pitchFamily="2" charset="-122"/>
                        </a:rPr>
                        <a:t>经营租赁费</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977,000,000</a:t>
                      </a:r>
                    </a:p>
                  </a:txBody>
                  <a:tcPr marL="6351" marR="6351" marT="6350" marB="0" anchor="b"/>
                </a:tc>
                <a:tc>
                  <a:txBody>
                    <a:bodyPr/>
                    <a:lstStyle/>
                    <a:p>
                      <a:pPr algn="ctr" fontAlgn="b"/>
                      <a:r>
                        <a:rPr lang="en-US" altLang="zh-CN" sz="1600" b="0" i="0" u="none" strike="noStrike">
                          <a:solidFill>
                            <a:srgbClr val="000000"/>
                          </a:solidFill>
                          <a:effectLst/>
                          <a:latin typeface="Franklin Gothic Book" panose="020B0503020102020204" pitchFamily="34" charset="0"/>
                          <a:ea typeface="等线" panose="02010600030101010101" pitchFamily="2" charset="-122"/>
                        </a:rPr>
                        <a:t>358,000,000</a:t>
                      </a:r>
                    </a:p>
                  </a:txBody>
                  <a:tcPr marL="6351" marR="6351" marT="6350" marB="0" anchor="b"/>
                </a:tc>
                <a:tc>
                  <a:txBody>
                    <a:bodyPr/>
                    <a:lstStyle/>
                    <a:p>
                      <a:pPr algn="ctr" fontAlgn="b"/>
                      <a:r>
                        <a:rPr lang="en-US" altLang="zh-CN" sz="1600" b="0" i="0" u="none" strike="noStrike" dirty="0">
                          <a:solidFill>
                            <a:srgbClr val="000000"/>
                          </a:solidFill>
                          <a:effectLst/>
                          <a:latin typeface="Franklin Gothic Book" panose="020B0503020102020204" pitchFamily="34" charset="0"/>
                          <a:ea typeface="等线" panose="02010600030101010101" pitchFamily="2" charset="-122"/>
                        </a:rPr>
                        <a:t>685,616,000</a:t>
                      </a:r>
                    </a:p>
                  </a:txBody>
                  <a:tcPr marL="6351" marR="6351" marT="6350" marB="0" anchor="b"/>
                </a:tc>
                <a:extLst>
                  <a:ext uri="{0D108BD9-81ED-4DB2-BD59-A6C34878D82A}">
                    <a16:rowId xmlns:a16="http://schemas.microsoft.com/office/drawing/2014/main" val="10014"/>
                  </a:ext>
                </a:extLst>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日期占位符 3"/>
          <p:cNvSpPr>
            <a:spLocks noGrp="1" noChangeArrowheads="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1pPr>
            <a:lvl2pPr marL="557530" indent="-214630">
              <a:spcBef>
                <a:spcPct val="20000"/>
              </a:spcBef>
              <a:buClr>
                <a:schemeClr val="hlink"/>
              </a:buClr>
              <a:buSzPct val="55000"/>
              <a:buFont typeface="Wingdings" panose="05000000000000000000" pitchFamily="2" charset="2"/>
              <a:buChar char="n"/>
              <a:defRPr kumimoji="1" sz="2100">
                <a:solidFill>
                  <a:schemeClr val="tx1"/>
                </a:solidFill>
                <a:latin typeface="Tahoma" panose="020B0604030504040204" pitchFamily="34" charset="0"/>
                <a:ea typeface="宋体" panose="02010600030101010101" pitchFamily="2" charset="-122"/>
              </a:defRPr>
            </a:lvl2pPr>
            <a:lvl3pPr marL="857250" indent="-171450">
              <a:spcBef>
                <a:spcPct val="20000"/>
              </a:spcBef>
              <a:buClr>
                <a:schemeClr val="folHlink"/>
              </a:buClr>
              <a:buSzPct val="50000"/>
              <a:buFont typeface="Wingdings" panose="05000000000000000000" pitchFamily="2" charset="2"/>
              <a:buChar char="n"/>
              <a:defRPr kumimoji="1" sz="1800">
                <a:solidFill>
                  <a:schemeClr val="tx1"/>
                </a:solidFill>
                <a:latin typeface="Tahoma" panose="020B0604030504040204" pitchFamily="34" charset="0"/>
                <a:ea typeface="宋体" panose="02010600030101010101" pitchFamily="2" charset="-122"/>
              </a:defRPr>
            </a:lvl3pPr>
            <a:lvl4pPr marL="1200150" indent="-171450">
              <a:spcBef>
                <a:spcPct val="20000"/>
              </a:spcBef>
              <a:buClr>
                <a:schemeClr val="accent2"/>
              </a:buClr>
              <a:buSzPct val="55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4pPr>
            <a:lvl5pPr marL="1543050" indent="-171450">
              <a:spcBef>
                <a:spcPct val="20000"/>
              </a:spcBef>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5pPr>
            <a:lvl6pPr marL="18859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6pPr>
            <a:lvl7pPr marL="22288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7pPr>
            <a:lvl8pPr marL="25717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8pPr>
            <a:lvl9pPr marL="29146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13D89156-8177-4AB9-9D42-160AEC2848EA}" type="datetime1">
              <a:rPr kumimoji="0" lang="zh-CN" altLang="en-US" sz="1050"/>
              <a:t>2026/3/30</a:t>
            </a:fld>
            <a:endParaRPr kumimoji="0" lang="en-US" altLang="zh-CN" sz="1050"/>
          </a:p>
        </p:txBody>
      </p:sp>
      <p:sp>
        <p:nvSpPr>
          <p:cNvPr id="50181" name="页脚占位符 4"/>
          <p:cNvSpPr>
            <a:spLocks noGrp="1" noChangeArrowheads="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1pPr>
            <a:lvl2pPr marL="557530" indent="-214630">
              <a:spcBef>
                <a:spcPct val="20000"/>
              </a:spcBef>
              <a:buClr>
                <a:schemeClr val="hlink"/>
              </a:buClr>
              <a:buSzPct val="55000"/>
              <a:buFont typeface="Wingdings" panose="05000000000000000000" pitchFamily="2" charset="2"/>
              <a:buChar char="n"/>
              <a:defRPr kumimoji="1" sz="2100">
                <a:solidFill>
                  <a:schemeClr val="tx1"/>
                </a:solidFill>
                <a:latin typeface="Tahoma" panose="020B0604030504040204" pitchFamily="34" charset="0"/>
                <a:ea typeface="宋体" panose="02010600030101010101" pitchFamily="2" charset="-122"/>
              </a:defRPr>
            </a:lvl2pPr>
            <a:lvl3pPr marL="857250" indent="-171450">
              <a:spcBef>
                <a:spcPct val="20000"/>
              </a:spcBef>
              <a:buClr>
                <a:schemeClr val="folHlink"/>
              </a:buClr>
              <a:buSzPct val="50000"/>
              <a:buFont typeface="Wingdings" panose="05000000000000000000" pitchFamily="2" charset="2"/>
              <a:buChar char="n"/>
              <a:defRPr kumimoji="1" sz="1800">
                <a:solidFill>
                  <a:schemeClr val="tx1"/>
                </a:solidFill>
                <a:latin typeface="Tahoma" panose="020B0604030504040204" pitchFamily="34" charset="0"/>
                <a:ea typeface="宋体" panose="02010600030101010101" pitchFamily="2" charset="-122"/>
              </a:defRPr>
            </a:lvl3pPr>
            <a:lvl4pPr marL="1200150" indent="-171450">
              <a:spcBef>
                <a:spcPct val="20000"/>
              </a:spcBef>
              <a:buClr>
                <a:schemeClr val="accent2"/>
              </a:buClr>
              <a:buSzPct val="55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4pPr>
            <a:lvl5pPr marL="1543050" indent="-171450">
              <a:spcBef>
                <a:spcPct val="20000"/>
              </a:spcBef>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5pPr>
            <a:lvl6pPr marL="18859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6pPr>
            <a:lvl7pPr marL="22288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7pPr>
            <a:lvl8pPr marL="25717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8pPr>
            <a:lvl9pPr marL="29146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r>
              <a:rPr kumimoji="0" lang="zh-CN" altLang="en-US" sz="1050"/>
              <a:t>曾庆生 </a:t>
            </a:r>
            <a:r>
              <a:rPr kumimoji="0" lang="en-US" altLang="zh-CN" sz="1050"/>
              <a:t>SHUFE</a:t>
            </a:r>
          </a:p>
        </p:txBody>
      </p:sp>
      <p:sp>
        <p:nvSpPr>
          <p:cNvPr id="50182" name="灯片编号占位符 5"/>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1pPr>
            <a:lvl2pPr marL="557530" indent="-214630">
              <a:spcBef>
                <a:spcPct val="20000"/>
              </a:spcBef>
              <a:buClr>
                <a:schemeClr val="hlink"/>
              </a:buClr>
              <a:buSzPct val="55000"/>
              <a:buFont typeface="Wingdings" panose="05000000000000000000" pitchFamily="2" charset="2"/>
              <a:buChar char="n"/>
              <a:defRPr kumimoji="1" sz="2100">
                <a:solidFill>
                  <a:schemeClr val="tx1"/>
                </a:solidFill>
                <a:latin typeface="Tahoma" panose="020B0604030504040204" pitchFamily="34" charset="0"/>
                <a:ea typeface="宋体" panose="02010600030101010101" pitchFamily="2" charset="-122"/>
              </a:defRPr>
            </a:lvl2pPr>
            <a:lvl3pPr marL="857250" indent="-171450">
              <a:spcBef>
                <a:spcPct val="20000"/>
              </a:spcBef>
              <a:buClr>
                <a:schemeClr val="folHlink"/>
              </a:buClr>
              <a:buSzPct val="50000"/>
              <a:buFont typeface="Wingdings" panose="05000000000000000000" pitchFamily="2" charset="2"/>
              <a:buChar char="n"/>
              <a:defRPr kumimoji="1" sz="1800">
                <a:solidFill>
                  <a:schemeClr val="tx1"/>
                </a:solidFill>
                <a:latin typeface="Tahoma" panose="020B0604030504040204" pitchFamily="34" charset="0"/>
                <a:ea typeface="宋体" panose="02010600030101010101" pitchFamily="2" charset="-122"/>
              </a:defRPr>
            </a:lvl3pPr>
            <a:lvl4pPr marL="1200150" indent="-171450">
              <a:spcBef>
                <a:spcPct val="20000"/>
              </a:spcBef>
              <a:buClr>
                <a:schemeClr val="accent2"/>
              </a:buClr>
              <a:buSzPct val="55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4pPr>
            <a:lvl5pPr marL="1543050" indent="-171450">
              <a:spcBef>
                <a:spcPct val="20000"/>
              </a:spcBef>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5pPr>
            <a:lvl6pPr marL="18859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6pPr>
            <a:lvl7pPr marL="22288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7pPr>
            <a:lvl8pPr marL="25717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8pPr>
            <a:lvl9pPr marL="2914650" indent="-171450" eaLnBrk="0" fontAlgn="base" hangingPunct="0">
              <a:spcBef>
                <a:spcPct val="20000"/>
              </a:spcBef>
              <a:spcAft>
                <a:spcPct val="0"/>
              </a:spcAft>
              <a:buClr>
                <a:schemeClr val="accent1"/>
              </a:buClr>
              <a:buSzPct val="50000"/>
              <a:buFont typeface="Wingdings" panose="05000000000000000000" pitchFamily="2" charset="2"/>
              <a:buChar char="n"/>
              <a:defRPr kumimoji="1" sz="15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F0DD9B20-196B-4546-8988-538DA6BAAF97}" type="slidenum">
              <a:rPr kumimoji="0" lang="en-US" altLang="zh-CN" sz="1050"/>
              <a:t>62</a:t>
            </a:fld>
            <a:endParaRPr kumimoji="0" lang="en-US" altLang="zh-CN" sz="1050"/>
          </a:p>
        </p:txBody>
      </p:sp>
      <p:sp>
        <p:nvSpPr>
          <p:cNvPr id="16" name="内容占位符 2"/>
          <p:cNvSpPr txBox="1"/>
          <p:nvPr/>
        </p:nvSpPr>
        <p:spPr bwMode="auto">
          <a:xfrm>
            <a:off x="297180" y="367385"/>
            <a:ext cx="8846820" cy="804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lnSpc>
                <a:spcPct val="150000"/>
              </a:lnSpc>
              <a:spcBef>
                <a:spcPts val="0"/>
              </a:spcBef>
            </a:pPr>
            <a:r>
              <a:rPr lang="zh-CN" altLang="en-US" sz="2100" b="1" dirty="0">
                <a:latin typeface="+mn-ea"/>
                <a:ea typeface="+mn-ea"/>
              </a:rPr>
              <a:t>新租赁准则如何影响美国航空企业的行为？</a:t>
            </a:r>
            <a:endParaRPr lang="en-US" altLang="zh-CN" sz="2100" b="1" dirty="0">
              <a:latin typeface="+mn-ea"/>
              <a:ea typeface="+mn-ea"/>
            </a:endParaRPr>
          </a:p>
        </p:txBody>
      </p:sp>
      <p:sp>
        <p:nvSpPr>
          <p:cNvPr id="11" name="内容占位符 2"/>
          <p:cNvSpPr txBox="1"/>
          <p:nvPr/>
        </p:nvSpPr>
        <p:spPr bwMode="auto">
          <a:xfrm>
            <a:off x="148590" y="1196752"/>
            <a:ext cx="8846820" cy="5256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lvl="1">
              <a:lnSpc>
                <a:spcPct val="150000"/>
              </a:lnSpc>
              <a:spcBef>
                <a:spcPts val="0"/>
              </a:spcBef>
            </a:pPr>
            <a:r>
              <a:rPr lang="en-US" altLang="zh-CN" sz="2000" b="1" dirty="0">
                <a:latin typeface="Times New Roman" panose="02020603050405020304" charset="0"/>
                <a:ea typeface="+mn-ea"/>
                <a:cs typeface="Times New Roman" panose="02020603050405020304" charset="0"/>
              </a:rPr>
              <a:t>Li B, Venkatachalam M.</a:t>
            </a:r>
            <a:r>
              <a:rPr lang="zh-CN" altLang="en-US" sz="2000" b="1" dirty="0">
                <a:latin typeface="Times New Roman" panose="02020603050405020304" charset="0"/>
                <a:ea typeface="+mn-ea"/>
                <a:cs typeface="Times New Roman" panose="02020603050405020304" charset="0"/>
              </a:rPr>
              <a:t>，</a:t>
            </a:r>
            <a:r>
              <a:rPr lang="en-US" altLang="zh-CN" sz="2000" b="1" dirty="0">
                <a:solidFill>
                  <a:srgbClr val="0000FF"/>
                </a:solidFill>
                <a:latin typeface="Times New Roman" panose="02020603050405020304" charset="0"/>
                <a:ea typeface="+mn-ea"/>
                <a:cs typeface="Times New Roman" panose="02020603050405020304" charset="0"/>
              </a:rPr>
              <a:t>Leasing loses altitude while ownership takes off Real effects of the new lease standard.</a:t>
            </a:r>
            <a:r>
              <a:rPr lang="en-US" altLang="zh-CN" sz="2000" b="1" dirty="0">
                <a:latin typeface="Times New Roman" panose="02020603050405020304" charset="0"/>
                <a:ea typeface="+mn-ea"/>
                <a:cs typeface="Times New Roman" panose="02020603050405020304" charset="0"/>
              </a:rPr>
              <a:t> </a:t>
            </a:r>
            <a:r>
              <a:rPr lang="en-US" altLang="zh-CN" sz="2000" b="1" i="1" dirty="0">
                <a:latin typeface="Times New Roman" panose="02020603050405020304" charset="0"/>
                <a:ea typeface="+mn-ea"/>
                <a:cs typeface="Times New Roman" panose="02020603050405020304" charset="0"/>
              </a:rPr>
              <a:t>The Accounting Review</a:t>
            </a:r>
            <a:r>
              <a:rPr lang="en-US" altLang="zh-CN" sz="2000" b="1" dirty="0">
                <a:latin typeface="Times New Roman" panose="02020603050405020304" charset="0"/>
                <a:ea typeface="+mn-ea"/>
                <a:cs typeface="Times New Roman" panose="02020603050405020304" charset="0"/>
              </a:rPr>
              <a:t>, 2024, 99(3) .</a:t>
            </a:r>
          </a:p>
          <a:p>
            <a:pPr lvl="2">
              <a:lnSpc>
                <a:spcPct val="150000"/>
              </a:lnSpc>
              <a:spcBef>
                <a:spcPts val="0"/>
              </a:spcBef>
            </a:pPr>
            <a:r>
              <a:rPr lang="zh-CN" altLang="en-US" sz="2000" b="1" dirty="0">
                <a:solidFill>
                  <a:srgbClr val="000000"/>
                </a:solidFill>
              </a:rPr>
              <a:t>研究样本涵盖</a:t>
            </a:r>
            <a:r>
              <a:rPr lang="en-US" altLang="zh-CN" sz="2000" b="1" dirty="0">
                <a:solidFill>
                  <a:srgbClr val="000000"/>
                </a:solidFill>
              </a:rPr>
              <a:t>28</a:t>
            </a:r>
            <a:r>
              <a:rPr lang="zh-CN" altLang="en-US" sz="2000" b="1" dirty="0">
                <a:solidFill>
                  <a:srgbClr val="000000"/>
                </a:solidFill>
              </a:rPr>
              <a:t>家航空公司（含</a:t>
            </a:r>
            <a:r>
              <a:rPr lang="en-US" altLang="zh-CN" sz="2000" b="1" dirty="0">
                <a:solidFill>
                  <a:srgbClr val="000000"/>
                </a:solidFill>
              </a:rPr>
              <a:t>14</a:t>
            </a:r>
            <a:r>
              <a:rPr lang="zh-CN" altLang="en-US" sz="2000" b="1" dirty="0">
                <a:solidFill>
                  <a:srgbClr val="000000"/>
                </a:solidFill>
              </a:rPr>
              <a:t>家上市公司，</a:t>
            </a:r>
            <a:r>
              <a:rPr lang="en-US" altLang="zh-CN" sz="2000" b="1" dirty="0">
                <a:solidFill>
                  <a:srgbClr val="000000"/>
                </a:solidFill>
              </a:rPr>
              <a:t>14</a:t>
            </a:r>
            <a:r>
              <a:rPr lang="zh-CN" altLang="en-US" sz="2000" b="1" dirty="0">
                <a:solidFill>
                  <a:srgbClr val="000000"/>
                </a:solidFill>
              </a:rPr>
              <a:t>家非上市公司</a:t>
            </a:r>
            <a:r>
              <a:rPr lang="en-US" altLang="zh-CN" sz="2000" b="1" dirty="0">
                <a:solidFill>
                  <a:srgbClr val="000000"/>
                </a:solidFill>
              </a:rPr>
              <a:t>——</a:t>
            </a:r>
            <a:r>
              <a:rPr lang="zh-CN" altLang="en-US" sz="2000" b="1" dirty="0">
                <a:solidFill>
                  <a:srgbClr val="000000"/>
                </a:solidFill>
              </a:rPr>
              <a:t>无需采用新租赁准则），作者获取了其</a:t>
            </a:r>
            <a:r>
              <a:rPr lang="en-US" altLang="zh-CN" sz="2000" b="1" dirty="0">
                <a:solidFill>
                  <a:srgbClr val="000000"/>
                </a:solidFill>
              </a:rPr>
              <a:t>2013-2018</a:t>
            </a:r>
            <a:r>
              <a:rPr lang="zh-CN" altLang="en-US" sz="2000" b="1" dirty="0">
                <a:solidFill>
                  <a:srgbClr val="000000"/>
                </a:solidFill>
              </a:rPr>
              <a:t>年期间的资产专属信息与运营数据（取飞机型号（如波音</a:t>
            </a:r>
            <a:r>
              <a:rPr lang="en-US" altLang="zh-CN" sz="2000" b="1" dirty="0">
                <a:solidFill>
                  <a:srgbClr val="000000"/>
                </a:solidFill>
              </a:rPr>
              <a:t>737</a:t>
            </a:r>
            <a:r>
              <a:rPr lang="zh-CN" altLang="en-US" sz="2000" b="1" dirty="0">
                <a:solidFill>
                  <a:srgbClr val="000000"/>
                </a:solidFill>
              </a:rPr>
              <a:t>、空客</a:t>
            </a:r>
            <a:r>
              <a:rPr lang="en-US" altLang="zh-CN" sz="2000" b="1" dirty="0">
                <a:solidFill>
                  <a:srgbClr val="000000"/>
                </a:solidFill>
              </a:rPr>
              <a:t>380</a:t>
            </a:r>
            <a:r>
              <a:rPr lang="zh-CN" altLang="en-US" sz="2000" b="1" dirty="0">
                <a:solidFill>
                  <a:srgbClr val="000000"/>
                </a:solidFill>
              </a:rPr>
              <a:t>）、飞机特征（如机龄、货舱</a:t>
            </a:r>
            <a:r>
              <a:rPr lang="en-US" altLang="zh-CN" sz="2000" b="1" dirty="0">
                <a:solidFill>
                  <a:srgbClr val="000000"/>
                </a:solidFill>
              </a:rPr>
              <a:t>/</a:t>
            </a:r>
            <a:r>
              <a:rPr lang="zh-CN" altLang="en-US" sz="2000" b="1" dirty="0">
                <a:solidFill>
                  <a:srgbClr val="000000"/>
                </a:solidFill>
              </a:rPr>
              <a:t>客舱配置）及运营数据（如载客率、飞行时数、里程数）等）。</a:t>
            </a:r>
            <a:endParaRPr lang="en-US" altLang="zh-CN" sz="2000" b="1" dirty="0">
              <a:solidFill>
                <a:srgbClr val="000000"/>
              </a:solidFill>
            </a:endParaRPr>
          </a:p>
          <a:p>
            <a:pPr lvl="3">
              <a:lnSpc>
                <a:spcPct val="150000"/>
              </a:lnSpc>
              <a:spcBef>
                <a:spcPts val="0"/>
              </a:spcBef>
            </a:pPr>
            <a:r>
              <a:rPr lang="zh-CN" altLang="en-US" dirty="0">
                <a:solidFill>
                  <a:srgbClr val="000000"/>
                </a:solidFill>
              </a:rPr>
              <a:t>值得注意的是，样本企业中超过</a:t>
            </a:r>
            <a:r>
              <a:rPr lang="en-US" altLang="zh-CN" dirty="0">
                <a:solidFill>
                  <a:srgbClr val="000000"/>
                </a:solidFill>
              </a:rPr>
              <a:t>50%</a:t>
            </a:r>
            <a:r>
              <a:rPr lang="zh-CN" altLang="en-US" dirty="0">
                <a:solidFill>
                  <a:srgbClr val="000000"/>
                </a:solidFill>
              </a:rPr>
              <a:t>的固定资产通过租赁获取，而资本租赁占比仅为</a:t>
            </a:r>
            <a:r>
              <a:rPr lang="en-US" altLang="zh-CN" dirty="0">
                <a:solidFill>
                  <a:srgbClr val="000000"/>
                </a:solidFill>
              </a:rPr>
              <a:t>3%</a:t>
            </a:r>
            <a:r>
              <a:rPr lang="zh-CN" altLang="en-US" dirty="0">
                <a:solidFill>
                  <a:srgbClr val="000000"/>
                </a:solidFill>
              </a:rPr>
              <a:t>左右。经营租赁的主导地位预示着新租赁准则将对航空公司资产负债表产生重大影响。</a:t>
            </a:r>
            <a:endParaRPr lang="en-US" altLang="zh-CN" b="1" dirty="0">
              <a:solidFill>
                <a:srgbClr val="000000"/>
              </a:solidFill>
              <a:latin typeface="宋体" panose="02010600030101010101" pitchFamily="2" charset="-122"/>
            </a:endParaRPr>
          </a:p>
          <a:p>
            <a:pPr>
              <a:lnSpc>
                <a:spcPct val="150000"/>
              </a:lnSpc>
              <a:spcBef>
                <a:spcPts val="0"/>
              </a:spcBef>
            </a:pPr>
            <a:endParaRPr lang="zh-CN" altLang="en-US" sz="1500" b="1" dirty="0">
              <a:latin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1"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29473F06-55F2-47D9-96D1-DC031FE0A205}" type="slidenum">
              <a:rPr lang="zh-CN" altLang="en-US" smtClean="0"/>
              <a:t>63</a:t>
            </a:fld>
            <a:endParaRPr lang="zh-CN" altLang="en-US"/>
          </a:p>
        </p:txBody>
      </p:sp>
      <p:sp>
        <p:nvSpPr>
          <p:cNvPr id="5" name="内容占位符 2"/>
          <p:cNvSpPr txBox="1"/>
          <p:nvPr/>
        </p:nvSpPr>
        <p:spPr bwMode="auto">
          <a:xfrm>
            <a:off x="384308" y="322540"/>
            <a:ext cx="8375384" cy="6120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lvl="1">
              <a:lnSpc>
                <a:spcPct val="150000"/>
              </a:lnSpc>
              <a:spcBef>
                <a:spcPts val="0"/>
              </a:spcBef>
            </a:pPr>
            <a:r>
              <a:rPr lang="zh-CN" altLang="en-US" sz="2000" b="1" dirty="0">
                <a:solidFill>
                  <a:srgbClr val="000000"/>
                </a:solidFill>
              </a:rPr>
              <a:t>双重差分法（</a:t>
            </a:r>
            <a:r>
              <a:rPr lang="en-US" altLang="zh-CN" sz="2000" b="1" dirty="0">
                <a:solidFill>
                  <a:srgbClr val="000000"/>
                </a:solidFill>
              </a:rPr>
              <a:t>DID</a:t>
            </a:r>
            <a:r>
              <a:rPr lang="zh-CN" altLang="en-US" sz="2000" b="1" dirty="0">
                <a:solidFill>
                  <a:srgbClr val="000000"/>
                </a:solidFill>
              </a:rPr>
              <a:t>）研究发现：在</a:t>
            </a:r>
            <a:r>
              <a:rPr lang="en-US" altLang="zh-CN" sz="2000" b="1" dirty="0">
                <a:solidFill>
                  <a:srgbClr val="000000"/>
                </a:solidFill>
              </a:rPr>
              <a:t>ASC 842</a:t>
            </a:r>
            <a:r>
              <a:rPr lang="zh-CN" altLang="en-US" sz="2000" b="1" dirty="0">
                <a:solidFill>
                  <a:srgbClr val="000000"/>
                </a:solidFill>
              </a:rPr>
              <a:t>颁布后，实验组（上市公司）的经营租赁金额占比在</a:t>
            </a:r>
            <a:r>
              <a:rPr lang="en-US" altLang="zh-CN" sz="2000" b="1" dirty="0">
                <a:solidFill>
                  <a:srgbClr val="000000"/>
                </a:solidFill>
              </a:rPr>
              <a:t>2016-2018</a:t>
            </a:r>
            <a:r>
              <a:rPr lang="zh-CN" altLang="en-US" sz="2000" b="1" dirty="0">
                <a:solidFill>
                  <a:srgbClr val="000000"/>
                </a:solidFill>
              </a:rPr>
              <a:t>期间显著下降（约</a:t>
            </a:r>
            <a:r>
              <a:rPr lang="en-US" altLang="zh-CN" sz="2000" b="1" dirty="0">
                <a:solidFill>
                  <a:srgbClr val="000000"/>
                </a:solidFill>
              </a:rPr>
              <a:t>10</a:t>
            </a:r>
            <a:r>
              <a:rPr lang="zh-CN" altLang="en-US" sz="2000" b="1" dirty="0">
                <a:solidFill>
                  <a:srgbClr val="000000"/>
                </a:solidFill>
              </a:rPr>
              <a:t>个百分点）。事实上，早在</a:t>
            </a:r>
            <a:r>
              <a:rPr lang="en-US" altLang="zh-CN" sz="2000" b="1" dirty="0">
                <a:solidFill>
                  <a:srgbClr val="000000"/>
                </a:solidFill>
              </a:rPr>
              <a:t>2015</a:t>
            </a:r>
            <a:r>
              <a:rPr lang="zh-CN" altLang="en-US" sz="2000" b="1" dirty="0">
                <a:solidFill>
                  <a:srgbClr val="000000"/>
                </a:solidFill>
              </a:rPr>
              <a:t>年美国财务会计准则委员会投票推进该准则时，这种下降趋势已开始显现。与经营租赁相反，资本租赁金额在</a:t>
            </a:r>
            <a:r>
              <a:rPr lang="en-US" altLang="zh-CN" sz="2000" b="1" dirty="0">
                <a:solidFill>
                  <a:srgbClr val="000000"/>
                </a:solidFill>
              </a:rPr>
              <a:t>ASC 842</a:t>
            </a:r>
            <a:r>
              <a:rPr lang="zh-CN" altLang="en-US" sz="2000" b="1" dirty="0">
                <a:solidFill>
                  <a:srgbClr val="000000"/>
                </a:solidFill>
              </a:rPr>
              <a:t>实施后期间未发生显著变化。</a:t>
            </a:r>
            <a:endParaRPr lang="en-US" altLang="zh-CN" sz="2000" b="1" dirty="0">
              <a:solidFill>
                <a:srgbClr val="000000"/>
              </a:solidFill>
            </a:endParaRPr>
          </a:p>
          <a:p>
            <a:pPr lvl="1">
              <a:lnSpc>
                <a:spcPct val="150000"/>
              </a:lnSpc>
              <a:spcBef>
                <a:spcPts val="0"/>
              </a:spcBef>
            </a:pPr>
            <a:r>
              <a:rPr lang="zh-CN" altLang="en-US" sz="2000" b="1" dirty="0">
                <a:solidFill>
                  <a:srgbClr val="000000"/>
                </a:solidFill>
              </a:rPr>
              <a:t>当基于飞机数量计算经营租赁比例时，同样发现显著下降（约</a:t>
            </a:r>
            <a:r>
              <a:rPr lang="en-US" altLang="zh-CN" sz="2000" b="1" dirty="0">
                <a:solidFill>
                  <a:srgbClr val="000000"/>
                </a:solidFill>
              </a:rPr>
              <a:t>7</a:t>
            </a:r>
            <a:r>
              <a:rPr lang="zh-CN" altLang="en-US" sz="2000" b="1" dirty="0">
                <a:solidFill>
                  <a:srgbClr val="000000"/>
                </a:solidFill>
              </a:rPr>
              <a:t>个百分点）。实施</a:t>
            </a:r>
            <a:r>
              <a:rPr lang="en-US" altLang="zh-CN" sz="2000" b="1" dirty="0">
                <a:solidFill>
                  <a:srgbClr val="000000"/>
                </a:solidFill>
              </a:rPr>
              <a:t>ASC 842</a:t>
            </a:r>
            <a:r>
              <a:rPr lang="zh-CN" altLang="en-US" sz="2000" b="1" dirty="0">
                <a:solidFill>
                  <a:srgbClr val="000000"/>
                </a:solidFill>
              </a:rPr>
              <a:t>后上市航空公司从租赁飞机转向购买飞机</a:t>
            </a:r>
            <a:r>
              <a:rPr lang="en-US" altLang="zh-CN" sz="2000" b="1" dirty="0">
                <a:solidFill>
                  <a:srgbClr val="000000"/>
                </a:solidFill>
              </a:rPr>
              <a:t>——</a:t>
            </a:r>
            <a:r>
              <a:rPr lang="zh-CN" altLang="en-US" sz="2000" b="1" dirty="0">
                <a:solidFill>
                  <a:srgbClr val="000000"/>
                </a:solidFill>
              </a:rPr>
              <a:t>在租赁飞机数量减少的同时，自有飞机数量相应增加。横截面测试表明，对于财务实力更强、准则发布前租赁密集度更高的企业，租赁飞机数量的下降更为明显。</a:t>
            </a:r>
            <a:endParaRPr lang="en-US" altLang="zh-CN" sz="2000" b="1" dirty="0">
              <a:solidFill>
                <a:srgbClr val="000000"/>
              </a:solidFill>
            </a:endParaRPr>
          </a:p>
          <a:p>
            <a:pPr>
              <a:lnSpc>
                <a:spcPct val="150000"/>
              </a:lnSpc>
              <a:spcBef>
                <a:spcPts val="0"/>
              </a:spcBef>
            </a:pPr>
            <a:endParaRPr lang="zh-CN" altLang="en-US" sz="2000" b="1" dirty="0">
              <a:solidFill>
                <a:srgbClr val="000000"/>
              </a:solidFill>
              <a:latin typeface="宋体" panose="02010600030101010101" pitchFamily="2"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29473F06-55F2-47D9-96D1-DC031FE0A205}" type="slidenum">
              <a:rPr lang="zh-CN" altLang="en-US" smtClean="0"/>
              <a:t>64</a:t>
            </a:fld>
            <a:endParaRPr lang="zh-CN" altLang="en-US"/>
          </a:p>
        </p:txBody>
      </p:sp>
      <p:sp>
        <p:nvSpPr>
          <p:cNvPr id="5" name="内容占位符 2"/>
          <p:cNvSpPr txBox="1"/>
          <p:nvPr/>
        </p:nvSpPr>
        <p:spPr bwMode="auto">
          <a:xfrm>
            <a:off x="755576" y="116632"/>
            <a:ext cx="8159360"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lvl="1">
              <a:lnSpc>
                <a:spcPct val="150000"/>
              </a:lnSpc>
              <a:spcBef>
                <a:spcPts val="0"/>
              </a:spcBef>
            </a:pPr>
            <a:r>
              <a:rPr lang="zh-CN" altLang="en-US" sz="2000" b="1" dirty="0">
                <a:solidFill>
                  <a:srgbClr val="000000"/>
                </a:solidFill>
              </a:rPr>
              <a:t>研究发现，租赁下降主要集中在中型飞机（如波音</a:t>
            </a:r>
            <a:r>
              <a:rPr lang="en-US" altLang="zh-CN" sz="2000" b="1" dirty="0">
                <a:solidFill>
                  <a:srgbClr val="000000"/>
                </a:solidFill>
              </a:rPr>
              <a:t>737</a:t>
            </a:r>
            <a:r>
              <a:rPr lang="zh-CN" altLang="en-US" sz="2000" b="1" dirty="0">
                <a:solidFill>
                  <a:srgbClr val="000000"/>
                </a:solidFill>
              </a:rPr>
              <a:t>、空客</a:t>
            </a:r>
            <a:r>
              <a:rPr lang="en-US" altLang="zh-CN" sz="2000" b="1" dirty="0" err="1">
                <a:solidFill>
                  <a:srgbClr val="000000"/>
                </a:solidFill>
              </a:rPr>
              <a:t>A319</a:t>
            </a:r>
            <a:r>
              <a:rPr lang="zh-CN" altLang="en-US" sz="2000" b="1" dirty="0">
                <a:solidFill>
                  <a:srgbClr val="000000"/>
                </a:solidFill>
              </a:rPr>
              <a:t>），而重型（如波音</a:t>
            </a:r>
            <a:r>
              <a:rPr lang="en-US" altLang="zh-CN" sz="2000" b="1" dirty="0">
                <a:solidFill>
                  <a:srgbClr val="000000"/>
                </a:solidFill>
              </a:rPr>
              <a:t>777</a:t>
            </a:r>
            <a:r>
              <a:rPr lang="zh-CN" altLang="en-US" sz="2000" b="1" dirty="0">
                <a:solidFill>
                  <a:srgbClr val="000000"/>
                </a:solidFill>
              </a:rPr>
              <a:t>、空客</a:t>
            </a:r>
            <a:r>
              <a:rPr lang="en-US" altLang="zh-CN" sz="2000" b="1" dirty="0" err="1">
                <a:solidFill>
                  <a:srgbClr val="000000"/>
                </a:solidFill>
              </a:rPr>
              <a:t>A380</a:t>
            </a:r>
            <a:r>
              <a:rPr lang="zh-CN" altLang="en-US" sz="2000" b="1" dirty="0">
                <a:solidFill>
                  <a:srgbClr val="000000"/>
                </a:solidFill>
              </a:rPr>
              <a:t>）与轻型飞机（如塞斯纳、巴航工业喷气机）类别未见显著变化；虽然新准则实施后机队平均重量未变，但飞机重量的方差显著缩小。该证据符合企业推行机队标准化策略的行为特征</a:t>
            </a:r>
            <a:r>
              <a:rPr lang="en-US" altLang="zh-CN" sz="2000" b="1" dirty="0">
                <a:solidFill>
                  <a:srgbClr val="000000"/>
                </a:solidFill>
              </a:rPr>
              <a:t>——</a:t>
            </a:r>
            <a:r>
              <a:rPr lang="zh-CN" altLang="en-US" sz="2000" b="1" dirty="0">
                <a:solidFill>
                  <a:srgbClr val="000000"/>
                </a:solidFill>
              </a:rPr>
              <a:t>即通过持有相似机型组合实现机队同质化。这一发现也意味着：为应对减少租赁飞机导致的运营灵活性损失（</a:t>
            </a:r>
            <a:r>
              <a:rPr lang="en-US" altLang="zh-CN" sz="2000" b="1" dirty="0" err="1">
                <a:solidFill>
                  <a:srgbClr val="000000"/>
                </a:solidFill>
              </a:rPr>
              <a:t>Gavazza</a:t>
            </a:r>
            <a:r>
              <a:rPr lang="en-US" altLang="zh-CN" sz="2000" b="1" dirty="0">
                <a:solidFill>
                  <a:srgbClr val="000000"/>
                </a:solidFill>
              </a:rPr>
              <a:t> </a:t>
            </a:r>
            <a:r>
              <a:rPr lang="en-US" altLang="zh-CN" sz="2000" b="1" dirty="0" err="1">
                <a:solidFill>
                  <a:srgbClr val="000000"/>
                </a:solidFill>
              </a:rPr>
              <a:t>2011a</a:t>
            </a:r>
            <a:r>
              <a:rPr lang="zh-CN" altLang="en-US" sz="2000" b="1" dirty="0">
                <a:solidFill>
                  <a:srgbClr val="000000"/>
                </a:solidFill>
              </a:rPr>
              <a:t>），企业通过采购相似机型来降低购买飞机相关的流动性约束。</a:t>
            </a:r>
            <a:endParaRPr lang="en-US" altLang="zh-CN" sz="2000" b="1" dirty="0">
              <a:solidFill>
                <a:srgbClr val="000000"/>
              </a:solidFill>
            </a:endParaRPr>
          </a:p>
          <a:p>
            <a:pPr lvl="1">
              <a:lnSpc>
                <a:spcPct val="150000"/>
              </a:lnSpc>
              <a:spcBef>
                <a:spcPts val="0"/>
              </a:spcBef>
            </a:pPr>
            <a:r>
              <a:rPr lang="zh-CN" altLang="en-US" sz="2000" b="1" dirty="0">
                <a:solidFill>
                  <a:srgbClr val="000000"/>
                </a:solidFill>
              </a:rPr>
              <a:t>实验组企业的产能利用率（以客座率为代理变量）相较于对照组下降约</a:t>
            </a:r>
            <a:r>
              <a:rPr lang="en-US" altLang="zh-CN" sz="2000" b="1" dirty="0">
                <a:solidFill>
                  <a:srgbClr val="000000"/>
                </a:solidFill>
              </a:rPr>
              <a:t>3%</a:t>
            </a:r>
            <a:r>
              <a:rPr lang="zh-CN" altLang="en-US" sz="2000" b="1" dirty="0">
                <a:solidFill>
                  <a:srgbClr val="000000"/>
                </a:solidFill>
              </a:rPr>
              <a:t>。按经济意义计算，这相当于中型飞机每趟航班增加</a:t>
            </a:r>
            <a:r>
              <a:rPr lang="en-US" altLang="zh-CN" sz="2000" b="1" dirty="0">
                <a:solidFill>
                  <a:srgbClr val="000000"/>
                </a:solidFill>
              </a:rPr>
              <a:t>4-5</a:t>
            </a:r>
            <a:r>
              <a:rPr lang="zh-CN" altLang="en-US" sz="2000" b="1" dirty="0">
                <a:solidFill>
                  <a:srgbClr val="000000"/>
                </a:solidFill>
              </a:rPr>
              <a:t>个空座。由此可见，新租赁准则不仅改变了航空公司的投资均衡，同时也影响了其产能利用率。</a:t>
            </a:r>
            <a:endParaRPr lang="en-US" altLang="zh-CN" sz="2000" b="1" dirty="0">
              <a:solidFill>
                <a:srgbClr val="000000"/>
              </a:solidFill>
            </a:endParaRPr>
          </a:p>
          <a:p>
            <a:pPr>
              <a:lnSpc>
                <a:spcPct val="150000"/>
              </a:lnSpc>
              <a:spcBef>
                <a:spcPts val="0"/>
              </a:spcBef>
            </a:pPr>
            <a:endParaRPr lang="zh-CN" altLang="en-US" sz="2000" b="1" dirty="0">
              <a:solidFill>
                <a:srgbClr val="000000"/>
              </a:solidFill>
              <a:latin typeface="宋体" panose="02010600030101010101" pitchFamily="2" charset="-122"/>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1602" name="标题 1"/>
          <p:cNvSpPr>
            <a:spLocks noGrp="1"/>
          </p:cNvSpPr>
          <p:nvPr>
            <p:ph type="ctrTitle"/>
          </p:nvPr>
        </p:nvSpPr>
        <p:spPr>
          <a:xfrm>
            <a:off x="990600" y="1752600"/>
            <a:ext cx="7397824" cy="1143000"/>
          </a:xfrm>
        </p:spPr>
        <p:txBody>
          <a:bodyPr/>
          <a:lstStyle/>
          <a:p>
            <a:r>
              <a:rPr lang="en-US" altLang="zh-CN" b="1" dirty="0"/>
              <a:t>The End</a:t>
            </a:r>
            <a:r>
              <a:rPr lang="zh-CN" altLang="en-US" b="1" dirty="0"/>
              <a:t>！</a:t>
            </a:r>
          </a:p>
        </p:txBody>
      </p:sp>
      <p:sp>
        <p:nvSpPr>
          <p:cNvPr id="281603" name="副标题 2" descr="Rectangle: Click to edit Master text styles&#10;Second level&#10;Third level&#10;Fourth level&#10;Fifth level"/>
          <p:cNvSpPr>
            <a:spLocks noGrp="1"/>
          </p:cNvSpPr>
          <p:nvPr>
            <p:ph type="subTitle" idx="1"/>
          </p:nvPr>
        </p:nvSpPr>
        <p:spPr/>
        <p:txBody>
          <a:bodyPr/>
          <a:lstStyle/>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395536" y="487212"/>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为何要大幅度修改租赁准则</a:t>
            </a:r>
            <a:endParaRPr lang="en-GB" altLang="en-US" sz="2800" b="1" dirty="0">
              <a:solidFill>
                <a:srgbClr val="0000FF"/>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7</a:t>
            </a:fld>
            <a:endParaRPr lang="en-GB" altLang="en-US">
              <a:solidFill>
                <a:srgbClr val="FFFFFF"/>
              </a:solidFill>
            </a:endParaRPr>
          </a:p>
        </p:txBody>
      </p:sp>
      <p:sp>
        <p:nvSpPr>
          <p:cNvPr id="6" name="Rounded Rectangular Callout 8"/>
          <p:cNvSpPr/>
          <p:nvPr/>
        </p:nvSpPr>
        <p:spPr bwMode="ltGray">
          <a:xfrm>
            <a:off x="426351" y="1564108"/>
            <a:ext cx="8515350" cy="1704753"/>
          </a:xfrm>
          <a:prstGeom prst="wedgeRoundRectCallout">
            <a:avLst>
              <a:gd name="adj1" fmla="val 33014"/>
              <a:gd name="adj2" fmla="val 93597"/>
              <a:gd name="adj3" fmla="val 16667"/>
            </a:avLst>
          </a:prstGeom>
          <a:solidFill>
            <a:srgbClr val="E7E6E6"/>
          </a:solidFill>
          <a:ln w="3175" cap="flat" cmpd="sng" algn="ctr">
            <a:solidFill>
              <a:srgbClr val="5B9BD5">
                <a:shade val="50000"/>
              </a:srgbClr>
            </a:solidFill>
            <a:prstDash val="solid"/>
            <a:miter lim="800000"/>
          </a:ln>
          <a:effectLst/>
        </p:spPr>
        <p:txBody>
          <a:bodyPr rtlCol="0" anchor="ctr"/>
          <a:lstStyle/>
          <a:p>
            <a:pPr algn="ctr" defTabSz="685800" eaLnBrk="1" fontAlgn="auto" hangingPunct="1">
              <a:spcBef>
                <a:spcPts val="0"/>
              </a:spcBef>
              <a:spcAft>
                <a:spcPts val="0"/>
              </a:spcAft>
              <a:defRPr/>
            </a:pPr>
            <a:r>
              <a:rPr kumimoji="0" lang="en-GB" sz="2000" kern="0" dirty="0">
                <a:solidFill>
                  <a:srgbClr val="000000"/>
                </a:solidFill>
                <a:latin typeface="微软雅黑" panose="020B0503020204020204" charset="-122"/>
                <a:ea typeface="微软雅黑" panose="020B0503020204020204" charset="-122"/>
              </a:rPr>
              <a:t>“One of my great ambitions before I die is to fly in an aircraft that is on an airline’s balance sheet.”</a:t>
            </a:r>
          </a:p>
          <a:p>
            <a:pPr algn="ctr" defTabSz="685800" eaLnBrk="1" fontAlgn="auto" hangingPunct="1">
              <a:spcBef>
                <a:spcPts val="0"/>
              </a:spcBef>
              <a:spcAft>
                <a:spcPts val="0"/>
              </a:spcAft>
              <a:defRPr/>
            </a:pPr>
            <a:endParaRPr kumimoji="0" lang="en-US" altLang="zh-CN" sz="1050" i="1" kern="0" dirty="0">
              <a:solidFill>
                <a:srgbClr val="000000"/>
              </a:solidFill>
              <a:latin typeface="微软雅黑" panose="020B0503020204020204" charset="-122"/>
              <a:ea typeface="微软雅黑" panose="020B0503020204020204" charset="-122"/>
            </a:endParaRPr>
          </a:p>
          <a:p>
            <a:pPr algn="ctr" defTabSz="685800" eaLnBrk="1" fontAlgn="auto" hangingPunct="1">
              <a:spcBef>
                <a:spcPts val="0"/>
              </a:spcBef>
              <a:spcAft>
                <a:spcPts val="0"/>
              </a:spcAft>
              <a:defRPr/>
            </a:pPr>
            <a:r>
              <a:rPr kumimoji="0" lang="zh-CN" altLang="en-US" sz="1800" b="1" i="1" kern="0" dirty="0">
                <a:solidFill>
                  <a:srgbClr val="FF0000"/>
                </a:solidFill>
                <a:latin typeface="微软雅黑" panose="020B0503020204020204" charset="-122"/>
                <a:ea typeface="微软雅黑" panose="020B0503020204020204" charset="-122"/>
              </a:rPr>
              <a:t>我去世前最大的愿望之一就是乘坐一架体现在航空公司资产负债表上的飞机。</a:t>
            </a:r>
            <a:endParaRPr kumimoji="0" lang="en-GB" sz="1800" b="1" kern="0" dirty="0">
              <a:solidFill>
                <a:srgbClr val="FF0000"/>
              </a:solidFill>
              <a:latin typeface="微软雅黑" panose="020B0503020204020204" charset="-122"/>
              <a:ea typeface="微软雅黑" panose="020B0503020204020204" charset="-122"/>
            </a:endParaRPr>
          </a:p>
        </p:txBody>
      </p:sp>
      <p:sp>
        <p:nvSpPr>
          <p:cNvPr id="7" name="文本框 6"/>
          <p:cNvSpPr txBox="1"/>
          <p:nvPr/>
        </p:nvSpPr>
        <p:spPr>
          <a:xfrm>
            <a:off x="779922" y="4983614"/>
            <a:ext cx="4792787" cy="369332"/>
          </a:xfrm>
          <a:prstGeom prst="rect">
            <a:avLst/>
          </a:prstGeom>
          <a:noFill/>
        </p:spPr>
        <p:txBody>
          <a:bodyPr wrap="none" rtlCol="0">
            <a:spAutoFit/>
          </a:bodyPr>
          <a:lstStyle/>
          <a:p>
            <a:pPr defTabSz="685800"/>
            <a:r>
              <a:rPr lang="zh-CN" altLang="en-US" sz="1800" dirty="0">
                <a:solidFill>
                  <a:prstClr val="black"/>
                </a:solidFill>
                <a:latin typeface="微软雅黑" panose="020B0503020204020204" charset="-122"/>
                <a:ea typeface="微软雅黑" panose="020B0503020204020204" charset="-122"/>
              </a:rPr>
              <a:t>国际会计准则委员会前主席：</a:t>
            </a:r>
            <a:r>
              <a:rPr lang="en-US" altLang="zh-CN" sz="1800" dirty="0">
                <a:solidFill>
                  <a:prstClr val="black"/>
                </a:solidFill>
                <a:latin typeface="微软雅黑" panose="020B0503020204020204" charset="-122"/>
                <a:ea typeface="微软雅黑" panose="020B0503020204020204" charset="-122"/>
              </a:rPr>
              <a:t>David Tweedie</a:t>
            </a:r>
            <a:endParaRPr lang="zh-CN" altLang="en-US" sz="1800" dirty="0">
              <a:solidFill>
                <a:prstClr val="black"/>
              </a:solidFill>
              <a:latin typeface="微软雅黑" panose="020B0503020204020204" charset="-122"/>
              <a:ea typeface="微软雅黑" panose="020B0503020204020204" charset="-122"/>
            </a:endParaRPr>
          </a:p>
        </p:txBody>
      </p:sp>
      <p:sp>
        <p:nvSpPr>
          <p:cNvPr id="9" name="矩形 8"/>
          <p:cNvSpPr/>
          <p:nvPr/>
        </p:nvSpPr>
        <p:spPr>
          <a:xfrm>
            <a:off x="3176316" y="4083496"/>
            <a:ext cx="235962" cy="300082"/>
          </a:xfrm>
          <a:prstGeom prst="rect">
            <a:avLst/>
          </a:prstGeom>
        </p:spPr>
        <p:txBody>
          <a:bodyPr wrap="none">
            <a:spAutoFit/>
          </a:bodyPr>
          <a:lstStyle/>
          <a:p>
            <a:pPr defTabSz="685800"/>
            <a:r>
              <a:rPr lang="en-US" altLang="zh-CN" sz="1350" dirty="0">
                <a:solidFill>
                  <a:prstClr val="black"/>
                </a:solidFill>
                <a:latin typeface="微软雅黑" panose="020B0503020204020204" charset="-122"/>
                <a:ea typeface="微软雅黑" panose="020B0503020204020204" charset="-122"/>
              </a:rPr>
              <a:t> </a:t>
            </a:r>
            <a:endParaRPr lang="zh-CN" altLang="en-US" sz="1350" dirty="0">
              <a:solidFill>
                <a:prstClr val="black"/>
              </a:solidFill>
              <a:latin typeface="微软雅黑" panose="020B0503020204020204" charset="-122"/>
              <a:ea typeface="微软雅黑" panose="020B0503020204020204" charset="-122"/>
            </a:endParaRPr>
          </a:p>
        </p:txBody>
      </p:sp>
      <p:pic>
        <p:nvPicPr>
          <p:cNvPr id="10" name="图片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6136" y="4088160"/>
            <a:ext cx="3240360" cy="21602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340105" y="300152"/>
            <a:ext cx="7551002" cy="594122"/>
          </a:xfrm>
        </p:spPr>
        <p:txBody>
          <a:bodyPr>
            <a:normAutofit/>
          </a:bodyPr>
          <a:lstStyle/>
          <a:p>
            <a:r>
              <a:rPr lang="zh-CN" altLang="en-US" sz="2800" b="1" dirty="0">
                <a:solidFill>
                  <a:srgbClr val="0000FF"/>
                </a:solidFill>
                <a:latin typeface="隶书" panose="02010509060101010101" pitchFamily="49" charset="-122"/>
                <a:ea typeface="隶书" panose="02010509060101010101" pitchFamily="49" charset="-122"/>
                <a:cs typeface="+mn-cs"/>
              </a:rPr>
              <a:t>新准则（</a:t>
            </a:r>
            <a:r>
              <a:rPr lang="en-US" altLang="zh-CN" sz="2800" b="1" dirty="0">
                <a:solidFill>
                  <a:srgbClr val="0000FF"/>
                </a:solidFill>
                <a:latin typeface="隶书" panose="02010509060101010101" pitchFamily="49" charset="-122"/>
                <a:ea typeface="隶书" panose="02010509060101010101" pitchFamily="49" charset="-122"/>
                <a:cs typeface="+mn-cs"/>
              </a:rPr>
              <a:t>IFRS16</a:t>
            </a:r>
            <a:r>
              <a:rPr lang="en-US" altLang="zh-CN" sz="2800" b="1" dirty="0">
                <a:solidFill>
                  <a:srgbClr val="000000"/>
                </a:solidFill>
                <a:latin typeface="隶书" panose="02010509060101010101" pitchFamily="49" charset="-122"/>
                <a:ea typeface="隶书" panose="02010509060101010101" pitchFamily="49" charset="-122"/>
                <a:cs typeface="+mn-cs"/>
              </a:rPr>
              <a:t>-2016</a:t>
            </a:r>
            <a:r>
              <a:rPr lang="zh-CN" altLang="en-US" sz="2800" b="1" dirty="0">
                <a:solidFill>
                  <a:srgbClr val="000000"/>
                </a:solidFill>
                <a:latin typeface="隶书" panose="02010509060101010101" pitchFamily="49" charset="-122"/>
                <a:ea typeface="隶书" panose="02010509060101010101" pitchFamily="49" charset="-122"/>
                <a:cs typeface="+mn-cs"/>
              </a:rPr>
              <a:t>修订</a:t>
            </a:r>
            <a:r>
              <a:rPr lang="en-US" altLang="zh-CN" sz="2800" b="1" dirty="0">
                <a:solidFill>
                  <a:srgbClr val="000000"/>
                </a:solidFill>
                <a:latin typeface="隶书" panose="02010509060101010101" pitchFamily="49" charset="-122"/>
                <a:ea typeface="隶书" panose="02010509060101010101" pitchFamily="49" charset="-122"/>
                <a:cs typeface="+mn-cs"/>
              </a:rPr>
              <a:t>,</a:t>
            </a:r>
            <a:r>
              <a:rPr lang="en-US" altLang="zh-CN" sz="2800" b="1" dirty="0">
                <a:solidFill>
                  <a:srgbClr val="0000FF"/>
                </a:solidFill>
                <a:latin typeface="隶书" panose="02010509060101010101" pitchFamily="49" charset="-122"/>
                <a:ea typeface="隶书" panose="02010509060101010101" pitchFamily="49" charset="-122"/>
                <a:cs typeface="+mn-cs"/>
              </a:rPr>
              <a:t>CAS21</a:t>
            </a:r>
            <a:r>
              <a:rPr lang="en-US" altLang="zh-CN" sz="2800" b="1" dirty="0">
                <a:solidFill>
                  <a:srgbClr val="000000"/>
                </a:solidFill>
                <a:latin typeface="隶书" panose="02010509060101010101" pitchFamily="49" charset="-122"/>
                <a:ea typeface="隶书" panose="02010509060101010101" pitchFamily="49" charset="-122"/>
                <a:cs typeface="+mn-cs"/>
              </a:rPr>
              <a:t>-2018</a:t>
            </a:r>
            <a:r>
              <a:rPr lang="zh-CN" altLang="en-US" sz="2800" b="1" dirty="0">
                <a:solidFill>
                  <a:srgbClr val="000000"/>
                </a:solidFill>
                <a:latin typeface="隶书" panose="02010509060101010101" pitchFamily="49" charset="-122"/>
                <a:ea typeface="隶书" panose="02010509060101010101" pitchFamily="49" charset="-122"/>
                <a:cs typeface="+mn-cs"/>
              </a:rPr>
              <a:t>修订）</a:t>
            </a:r>
            <a:endParaRPr lang="en-GB" altLang="en-US" sz="2800" b="1" dirty="0">
              <a:solidFill>
                <a:srgbClr val="000000"/>
              </a:solidFill>
              <a:latin typeface="隶书" panose="02010509060101010101" pitchFamily="49" charset="-122"/>
              <a:ea typeface="隶书" panose="02010509060101010101" pitchFamily="49" charset="-122"/>
              <a:cs typeface="+mn-cs"/>
            </a:endParaRPr>
          </a:p>
        </p:txBody>
      </p:sp>
      <p:sp>
        <p:nvSpPr>
          <p:cNvPr id="3" name="灯片编号占位符 2"/>
          <p:cNvSpPr>
            <a:spLocks noGrp="1"/>
          </p:cNvSpPr>
          <p:nvPr>
            <p:ph type="sldNum" sz="quarter" idx="10"/>
          </p:nvPr>
        </p:nvSpPr>
        <p:spPr/>
        <p:txBody>
          <a:bodyPr/>
          <a:lstStyle/>
          <a:p>
            <a:pPr>
              <a:defRPr/>
            </a:pPr>
            <a:fld id="{1FB631E1-9E25-4EB2-88A6-52920BF9FF0C}" type="slidenum">
              <a:rPr lang="zh-CN" altLang="en-US" smtClean="0">
                <a:solidFill>
                  <a:srgbClr val="FFFFFF"/>
                </a:solidFill>
              </a:rPr>
              <a:t>8</a:t>
            </a:fld>
            <a:endParaRPr lang="en-GB" altLang="en-US">
              <a:solidFill>
                <a:srgbClr val="FFFFFF"/>
              </a:solidFill>
            </a:endParaRPr>
          </a:p>
        </p:txBody>
      </p:sp>
      <p:graphicFrame>
        <p:nvGraphicFramePr>
          <p:cNvPr id="6" name="Table 5"/>
          <p:cNvGraphicFramePr>
            <a:graphicFrameLocks noGrp="1"/>
          </p:cNvGraphicFramePr>
          <p:nvPr/>
        </p:nvGraphicFramePr>
        <p:xfrm>
          <a:off x="265107" y="1194265"/>
          <a:ext cx="8582915" cy="807963"/>
        </p:xfrm>
        <a:graphic>
          <a:graphicData uri="http://schemas.openxmlformats.org/drawingml/2006/table">
            <a:tbl>
              <a:tblPr firstRow="1" bandRow="1"/>
              <a:tblGrid>
                <a:gridCol w="8582915">
                  <a:extLst>
                    <a:ext uri="{9D8B030D-6E8A-4147-A177-3AD203B41FA5}">
                      <a16:colId xmlns:a16="http://schemas.microsoft.com/office/drawing/2014/main" val="20000"/>
                    </a:ext>
                  </a:extLst>
                </a:gridCol>
              </a:tblGrid>
              <a:tr h="430814">
                <a:tc>
                  <a:txBody>
                    <a:bodyPr/>
                    <a:lstStyle>
                      <a:lvl1pPr marL="0" algn="l" defTabSz="1217295" rtl="0" eaLnBrk="1" latinLnBrk="0" hangingPunct="1">
                        <a:defRPr sz="2400" b="1" kern="1200">
                          <a:solidFill>
                            <a:schemeClr val="lt1"/>
                          </a:solidFill>
                          <a:latin typeface="Calibri" panose="020F0502020204030204"/>
                        </a:defRPr>
                      </a:lvl1pPr>
                      <a:lvl2pPr marL="608330" algn="l" defTabSz="1217295" rtl="0" eaLnBrk="1" latinLnBrk="0" hangingPunct="1">
                        <a:defRPr sz="2400" b="1" kern="1200">
                          <a:solidFill>
                            <a:schemeClr val="lt1"/>
                          </a:solidFill>
                          <a:latin typeface="Calibri" panose="020F0502020204030204"/>
                        </a:defRPr>
                      </a:lvl2pPr>
                      <a:lvl3pPr marL="1217295" algn="l" defTabSz="1217295" rtl="0" eaLnBrk="1" latinLnBrk="0" hangingPunct="1">
                        <a:defRPr sz="2400" b="1" kern="1200">
                          <a:solidFill>
                            <a:schemeClr val="lt1"/>
                          </a:solidFill>
                          <a:latin typeface="Calibri" panose="020F0502020204030204"/>
                        </a:defRPr>
                      </a:lvl3pPr>
                      <a:lvl4pPr marL="1826260" algn="l" defTabSz="1217295" rtl="0" eaLnBrk="1" latinLnBrk="0" hangingPunct="1">
                        <a:defRPr sz="2400" b="1" kern="1200">
                          <a:solidFill>
                            <a:schemeClr val="lt1"/>
                          </a:solidFill>
                          <a:latin typeface="Calibri" panose="020F0502020204030204"/>
                        </a:defRPr>
                      </a:lvl4pPr>
                      <a:lvl5pPr marL="2434590" algn="l" defTabSz="1217295" rtl="0" eaLnBrk="1" latinLnBrk="0" hangingPunct="1">
                        <a:defRPr sz="2400" b="1" kern="1200">
                          <a:solidFill>
                            <a:schemeClr val="lt1"/>
                          </a:solidFill>
                          <a:latin typeface="Calibri" panose="020F0502020204030204"/>
                        </a:defRPr>
                      </a:lvl5pPr>
                      <a:lvl6pPr marL="3043555" algn="l" defTabSz="1217295" rtl="0" eaLnBrk="1" latinLnBrk="0" hangingPunct="1">
                        <a:defRPr sz="2400" b="1" kern="1200">
                          <a:solidFill>
                            <a:schemeClr val="lt1"/>
                          </a:solidFill>
                          <a:latin typeface="Calibri" panose="020F0502020204030204"/>
                        </a:defRPr>
                      </a:lvl6pPr>
                      <a:lvl7pPr marL="3651885" algn="l" defTabSz="1217295" rtl="0" eaLnBrk="1" latinLnBrk="0" hangingPunct="1">
                        <a:defRPr sz="2400" b="1" kern="1200">
                          <a:solidFill>
                            <a:schemeClr val="lt1"/>
                          </a:solidFill>
                          <a:latin typeface="Calibri" panose="020F0502020204030204"/>
                        </a:defRPr>
                      </a:lvl7pPr>
                      <a:lvl8pPr marL="4260850" algn="l" defTabSz="1217295" rtl="0" eaLnBrk="1" latinLnBrk="0" hangingPunct="1">
                        <a:defRPr sz="2400" b="1" kern="1200">
                          <a:solidFill>
                            <a:schemeClr val="lt1"/>
                          </a:solidFill>
                          <a:latin typeface="Calibri" panose="020F0502020204030204"/>
                        </a:defRPr>
                      </a:lvl8pPr>
                      <a:lvl9pPr marL="4869815" algn="l" defTabSz="1217295" rtl="0" eaLnBrk="1" latinLnBrk="0" hangingPunct="1">
                        <a:defRPr sz="2400" b="1" kern="1200">
                          <a:solidFill>
                            <a:schemeClr val="lt1"/>
                          </a:solidFill>
                          <a:latin typeface="Calibri" panose="020F0502020204030204"/>
                        </a:defRPr>
                      </a:lvl9pPr>
                    </a:lstStyle>
                    <a:p>
                      <a:r>
                        <a:rPr lang="zh-CN" altLang="en-US" sz="1800" b="1" dirty="0"/>
                        <a:t>对出租方</a:t>
                      </a:r>
                      <a:endParaRPr lang="en-GB" sz="1800" b="1"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lumMod val="75000"/>
                      </a:srgbClr>
                    </a:solidFill>
                  </a:tcPr>
                </a:tc>
                <a:extLst>
                  <a:ext uri="{0D108BD9-81ED-4DB2-BD59-A6C34878D82A}">
                    <a16:rowId xmlns:a16="http://schemas.microsoft.com/office/drawing/2014/main" val="10000"/>
                  </a:ext>
                </a:extLst>
              </a:tr>
              <a:tr h="377149">
                <a:tc>
                  <a:txBody>
                    <a:bodyPr/>
                    <a:lstStyle>
                      <a:lvl1pPr marL="0" algn="l" defTabSz="1217295" rtl="0" eaLnBrk="1" latinLnBrk="0" hangingPunct="1">
                        <a:defRPr sz="2400" kern="1200">
                          <a:solidFill>
                            <a:schemeClr val="dk1"/>
                          </a:solidFill>
                          <a:latin typeface="Calibri" panose="020F0502020204030204"/>
                        </a:defRPr>
                      </a:lvl1pPr>
                      <a:lvl2pPr marL="608330" algn="l" defTabSz="1217295" rtl="0" eaLnBrk="1" latinLnBrk="0" hangingPunct="1">
                        <a:defRPr sz="2400" kern="1200">
                          <a:solidFill>
                            <a:schemeClr val="dk1"/>
                          </a:solidFill>
                          <a:latin typeface="Calibri" panose="020F0502020204030204"/>
                        </a:defRPr>
                      </a:lvl2pPr>
                      <a:lvl3pPr marL="1217295" algn="l" defTabSz="1217295" rtl="0" eaLnBrk="1" latinLnBrk="0" hangingPunct="1">
                        <a:defRPr sz="2400" kern="1200">
                          <a:solidFill>
                            <a:schemeClr val="dk1"/>
                          </a:solidFill>
                          <a:latin typeface="Calibri" panose="020F0502020204030204"/>
                        </a:defRPr>
                      </a:lvl3pPr>
                      <a:lvl4pPr marL="1826260" algn="l" defTabSz="1217295" rtl="0" eaLnBrk="1" latinLnBrk="0" hangingPunct="1">
                        <a:defRPr sz="2400" kern="1200">
                          <a:solidFill>
                            <a:schemeClr val="dk1"/>
                          </a:solidFill>
                          <a:latin typeface="Calibri" panose="020F0502020204030204"/>
                        </a:defRPr>
                      </a:lvl4pPr>
                      <a:lvl5pPr marL="2434590" algn="l" defTabSz="1217295" rtl="0" eaLnBrk="1" latinLnBrk="0" hangingPunct="1">
                        <a:defRPr sz="2400" kern="1200">
                          <a:solidFill>
                            <a:schemeClr val="dk1"/>
                          </a:solidFill>
                          <a:latin typeface="Calibri" panose="020F0502020204030204"/>
                        </a:defRPr>
                      </a:lvl5pPr>
                      <a:lvl6pPr marL="3043555" algn="l" defTabSz="1217295" rtl="0" eaLnBrk="1" latinLnBrk="0" hangingPunct="1">
                        <a:defRPr sz="2400" kern="1200">
                          <a:solidFill>
                            <a:schemeClr val="dk1"/>
                          </a:solidFill>
                          <a:latin typeface="Calibri" panose="020F0502020204030204"/>
                        </a:defRPr>
                      </a:lvl6pPr>
                      <a:lvl7pPr marL="3651885" algn="l" defTabSz="1217295" rtl="0" eaLnBrk="1" latinLnBrk="0" hangingPunct="1">
                        <a:defRPr sz="2400" kern="1200">
                          <a:solidFill>
                            <a:schemeClr val="dk1"/>
                          </a:solidFill>
                          <a:latin typeface="Calibri" panose="020F0502020204030204"/>
                        </a:defRPr>
                      </a:lvl7pPr>
                      <a:lvl8pPr marL="4260850" algn="l" defTabSz="1217295" rtl="0" eaLnBrk="1" latinLnBrk="0" hangingPunct="1">
                        <a:defRPr sz="2400" kern="1200">
                          <a:solidFill>
                            <a:schemeClr val="dk1"/>
                          </a:solidFill>
                          <a:latin typeface="Calibri" panose="020F0502020204030204"/>
                        </a:defRPr>
                      </a:lvl8pPr>
                      <a:lvl9pPr marL="4869815" algn="l" defTabSz="1217295" rtl="0" eaLnBrk="1" latinLnBrk="0" hangingPunct="1">
                        <a:defRPr sz="2400" kern="1200">
                          <a:solidFill>
                            <a:schemeClr val="dk1"/>
                          </a:solidFill>
                          <a:latin typeface="Calibri" panose="020F0502020204030204"/>
                        </a:defRPr>
                      </a:lvl9pPr>
                    </a:lstStyle>
                    <a:p>
                      <a:pPr marL="0" marR="0" indent="0" algn="l" defTabSz="779145" rtl="0" eaLnBrk="1" fontAlgn="auto" latinLnBrk="0" hangingPunct="1">
                        <a:lnSpc>
                          <a:spcPct val="90000"/>
                        </a:lnSpc>
                        <a:spcBef>
                          <a:spcPts val="1535"/>
                        </a:spcBef>
                        <a:spcAft>
                          <a:spcPts val="0"/>
                        </a:spcAft>
                        <a:buClrTx/>
                        <a:buSzTx/>
                        <a:buFont typeface="Arial" panose="020B0604020202020204" pitchFamily="34" charset="0"/>
                        <a:buNone/>
                        <a:defRPr/>
                      </a:pPr>
                      <a:r>
                        <a:rPr lang="zh-CN" altLang="en-US" sz="1500" b="1" kern="1200" dirty="0">
                          <a:solidFill>
                            <a:schemeClr val="dk1"/>
                          </a:solidFill>
                          <a:latin typeface="+mn-lt"/>
                          <a:ea typeface="+mn-ea"/>
                          <a:cs typeface="+mn-cs"/>
                        </a:rPr>
                        <a:t>基本保留了原准则规定的处理办法，即两分类来归类核算，但增加了一些披露要求</a:t>
                      </a:r>
                      <a:endParaRPr lang="en-GB" sz="1500" b="1" kern="120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extLst>
                  <a:ext uri="{0D108BD9-81ED-4DB2-BD59-A6C34878D82A}">
                    <a16:rowId xmlns:a16="http://schemas.microsoft.com/office/drawing/2014/main" val="10001"/>
                  </a:ext>
                </a:extLst>
              </a:tr>
            </a:tbl>
          </a:graphicData>
        </a:graphic>
      </p:graphicFrame>
      <p:graphicFrame>
        <p:nvGraphicFramePr>
          <p:cNvPr id="7" name="Table 7"/>
          <p:cNvGraphicFramePr>
            <a:graphicFrameLocks noGrp="1"/>
          </p:cNvGraphicFramePr>
          <p:nvPr/>
        </p:nvGraphicFramePr>
        <p:xfrm>
          <a:off x="251520" y="1988840"/>
          <a:ext cx="8636998" cy="3383275"/>
        </p:xfrm>
        <a:graphic>
          <a:graphicData uri="http://schemas.openxmlformats.org/drawingml/2006/table">
            <a:tbl>
              <a:tblPr firstRow="1" bandRow="1"/>
              <a:tblGrid>
                <a:gridCol w="8636998">
                  <a:extLst>
                    <a:ext uri="{9D8B030D-6E8A-4147-A177-3AD203B41FA5}">
                      <a16:colId xmlns:a16="http://schemas.microsoft.com/office/drawing/2014/main" val="20000"/>
                    </a:ext>
                  </a:extLst>
                </a:gridCol>
              </a:tblGrid>
              <a:tr h="486476">
                <a:tc>
                  <a:txBody>
                    <a:bodyPr/>
                    <a:lstStyle>
                      <a:lvl1pPr marL="0" algn="l" defTabSz="1217295" rtl="0" eaLnBrk="1" latinLnBrk="0" hangingPunct="1">
                        <a:defRPr sz="2400" b="1" kern="1200">
                          <a:solidFill>
                            <a:schemeClr val="lt1"/>
                          </a:solidFill>
                          <a:latin typeface="Calibri" panose="020F0502020204030204"/>
                        </a:defRPr>
                      </a:lvl1pPr>
                      <a:lvl2pPr marL="608330" algn="l" defTabSz="1217295" rtl="0" eaLnBrk="1" latinLnBrk="0" hangingPunct="1">
                        <a:defRPr sz="2400" b="1" kern="1200">
                          <a:solidFill>
                            <a:schemeClr val="lt1"/>
                          </a:solidFill>
                          <a:latin typeface="Calibri" panose="020F0502020204030204"/>
                        </a:defRPr>
                      </a:lvl2pPr>
                      <a:lvl3pPr marL="1217295" algn="l" defTabSz="1217295" rtl="0" eaLnBrk="1" latinLnBrk="0" hangingPunct="1">
                        <a:defRPr sz="2400" b="1" kern="1200">
                          <a:solidFill>
                            <a:schemeClr val="lt1"/>
                          </a:solidFill>
                          <a:latin typeface="Calibri" panose="020F0502020204030204"/>
                        </a:defRPr>
                      </a:lvl3pPr>
                      <a:lvl4pPr marL="1826260" algn="l" defTabSz="1217295" rtl="0" eaLnBrk="1" latinLnBrk="0" hangingPunct="1">
                        <a:defRPr sz="2400" b="1" kern="1200">
                          <a:solidFill>
                            <a:schemeClr val="lt1"/>
                          </a:solidFill>
                          <a:latin typeface="Calibri" panose="020F0502020204030204"/>
                        </a:defRPr>
                      </a:lvl4pPr>
                      <a:lvl5pPr marL="2434590" algn="l" defTabSz="1217295" rtl="0" eaLnBrk="1" latinLnBrk="0" hangingPunct="1">
                        <a:defRPr sz="2400" b="1" kern="1200">
                          <a:solidFill>
                            <a:schemeClr val="lt1"/>
                          </a:solidFill>
                          <a:latin typeface="Calibri" panose="020F0502020204030204"/>
                        </a:defRPr>
                      </a:lvl5pPr>
                      <a:lvl6pPr marL="3043555" algn="l" defTabSz="1217295" rtl="0" eaLnBrk="1" latinLnBrk="0" hangingPunct="1">
                        <a:defRPr sz="2400" b="1" kern="1200">
                          <a:solidFill>
                            <a:schemeClr val="lt1"/>
                          </a:solidFill>
                          <a:latin typeface="Calibri" panose="020F0502020204030204"/>
                        </a:defRPr>
                      </a:lvl6pPr>
                      <a:lvl7pPr marL="3651885" algn="l" defTabSz="1217295" rtl="0" eaLnBrk="1" latinLnBrk="0" hangingPunct="1">
                        <a:defRPr sz="2400" b="1" kern="1200">
                          <a:solidFill>
                            <a:schemeClr val="lt1"/>
                          </a:solidFill>
                          <a:latin typeface="Calibri" panose="020F0502020204030204"/>
                        </a:defRPr>
                      </a:lvl7pPr>
                      <a:lvl8pPr marL="4260850" algn="l" defTabSz="1217295" rtl="0" eaLnBrk="1" latinLnBrk="0" hangingPunct="1">
                        <a:defRPr sz="2400" b="1" kern="1200">
                          <a:solidFill>
                            <a:schemeClr val="lt1"/>
                          </a:solidFill>
                          <a:latin typeface="Calibri" panose="020F0502020204030204"/>
                        </a:defRPr>
                      </a:lvl8pPr>
                      <a:lvl9pPr marL="4869815" algn="l" defTabSz="1217295" rtl="0" eaLnBrk="1" latinLnBrk="0" hangingPunct="1">
                        <a:defRPr sz="2400" b="1" kern="1200">
                          <a:solidFill>
                            <a:schemeClr val="lt1"/>
                          </a:solidFill>
                          <a:latin typeface="Calibri" panose="020F0502020204030204"/>
                        </a:defRPr>
                      </a:lvl9pPr>
                    </a:lstStyle>
                    <a:p>
                      <a:r>
                        <a:rPr lang="zh-CN" altLang="en-US" sz="1800" b="1" dirty="0">
                          <a:solidFill>
                            <a:srgbClr val="FF0000"/>
                          </a:solidFill>
                        </a:rPr>
                        <a:t>对承租方</a:t>
                      </a:r>
                      <a:endParaRPr lang="en-US" altLang="zh-CN" sz="1800" b="1" dirty="0">
                        <a:solidFill>
                          <a:srgbClr val="FF0000"/>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96799">
                <a:tc>
                  <a:txBody>
                    <a:bodyPr/>
                    <a:lstStyle>
                      <a:lvl1pPr marL="0" algn="l" defTabSz="1217295" rtl="0" eaLnBrk="1" latinLnBrk="0" hangingPunct="1">
                        <a:defRPr sz="2400" kern="1200">
                          <a:solidFill>
                            <a:schemeClr val="dk1"/>
                          </a:solidFill>
                          <a:latin typeface="Calibri" panose="020F0502020204030204"/>
                        </a:defRPr>
                      </a:lvl1pPr>
                      <a:lvl2pPr marL="608330" algn="l" defTabSz="1217295" rtl="0" eaLnBrk="1" latinLnBrk="0" hangingPunct="1">
                        <a:defRPr sz="2400" kern="1200">
                          <a:solidFill>
                            <a:schemeClr val="dk1"/>
                          </a:solidFill>
                          <a:latin typeface="Calibri" panose="020F0502020204030204"/>
                        </a:defRPr>
                      </a:lvl2pPr>
                      <a:lvl3pPr marL="1217295" algn="l" defTabSz="1217295" rtl="0" eaLnBrk="1" latinLnBrk="0" hangingPunct="1">
                        <a:defRPr sz="2400" kern="1200">
                          <a:solidFill>
                            <a:schemeClr val="dk1"/>
                          </a:solidFill>
                          <a:latin typeface="Calibri" panose="020F0502020204030204"/>
                        </a:defRPr>
                      </a:lvl3pPr>
                      <a:lvl4pPr marL="1826260" algn="l" defTabSz="1217295" rtl="0" eaLnBrk="1" latinLnBrk="0" hangingPunct="1">
                        <a:defRPr sz="2400" kern="1200">
                          <a:solidFill>
                            <a:schemeClr val="dk1"/>
                          </a:solidFill>
                          <a:latin typeface="Calibri" panose="020F0502020204030204"/>
                        </a:defRPr>
                      </a:lvl4pPr>
                      <a:lvl5pPr marL="2434590" algn="l" defTabSz="1217295" rtl="0" eaLnBrk="1" latinLnBrk="0" hangingPunct="1">
                        <a:defRPr sz="2400" kern="1200">
                          <a:solidFill>
                            <a:schemeClr val="dk1"/>
                          </a:solidFill>
                          <a:latin typeface="Calibri" panose="020F0502020204030204"/>
                        </a:defRPr>
                      </a:lvl5pPr>
                      <a:lvl6pPr marL="3043555" algn="l" defTabSz="1217295" rtl="0" eaLnBrk="1" latinLnBrk="0" hangingPunct="1">
                        <a:defRPr sz="2400" kern="1200">
                          <a:solidFill>
                            <a:schemeClr val="dk1"/>
                          </a:solidFill>
                          <a:latin typeface="Calibri" panose="020F0502020204030204"/>
                        </a:defRPr>
                      </a:lvl6pPr>
                      <a:lvl7pPr marL="3651885" algn="l" defTabSz="1217295" rtl="0" eaLnBrk="1" latinLnBrk="0" hangingPunct="1">
                        <a:defRPr sz="2400" kern="1200">
                          <a:solidFill>
                            <a:schemeClr val="dk1"/>
                          </a:solidFill>
                          <a:latin typeface="Calibri" panose="020F0502020204030204"/>
                        </a:defRPr>
                      </a:lvl7pPr>
                      <a:lvl8pPr marL="4260850" algn="l" defTabSz="1217295" rtl="0" eaLnBrk="1" latinLnBrk="0" hangingPunct="1">
                        <a:defRPr sz="2400" kern="1200">
                          <a:solidFill>
                            <a:schemeClr val="dk1"/>
                          </a:solidFill>
                          <a:latin typeface="Calibri" panose="020F0502020204030204"/>
                        </a:defRPr>
                      </a:lvl8pPr>
                      <a:lvl9pPr marL="4869815" algn="l" defTabSz="1217295" rtl="0" eaLnBrk="1" latinLnBrk="0" hangingPunct="1">
                        <a:defRPr sz="2400" kern="1200">
                          <a:solidFill>
                            <a:schemeClr val="dk1"/>
                          </a:solidFill>
                          <a:latin typeface="Calibri" panose="020F0502020204030204"/>
                        </a:defRPr>
                      </a:lvl9pPr>
                    </a:lstStyle>
                    <a:p>
                      <a:pPr marL="0" marR="0" indent="0" algn="l" defTabSz="779145" rtl="0" eaLnBrk="1" fontAlgn="auto" latinLnBrk="0" hangingPunct="1">
                        <a:lnSpc>
                          <a:spcPct val="90000"/>
                        </a:lnSpc>
                        <a:spcBef>
                          <a:spcPts val="0"/>
                        </a:spcBef>
                        <a:spcAft>
                          <a:spcPts val="0"/>
                        </a:spcAft>
                        <a:buClrTx/>
                        <a:buSzTx/>
                        <a:buFont typeface="Arial" panose="020B0604020202020204" pitchFamily="34" charset="0"/>
                        <a:buNone/>
                        <a:defRPr/>
                      </a:pPr>
                      <a:r>
                        <a:rPr lang="zh-CN" altLang="en-US" sz="1800" b="1" dirty="0">
                          <a:latin typeface="+mn-ea"/>
                          <a:ea typeface="+mn-ea"/>
                        </a:rPr>
                        <a:t>除短期和低价值资产租赁外，所有按旧准则归类为经营租赁的业务都将纳入承租方的资产负债表，采用和旧准则中融资租赁的会计原则（按单项租赁算）</a:t>
                      </a:r>
                      <a:endParaRPr lang="en-US" altLang="zh-CN" sz="1800" b="1" dirty="0">
                        <a:latin typeface="+mn-ea"/>
                        <a:ea typeface="+mn-ea"/>
                      </a:endParaRPr>
                    </a:p>
                    <a:p>
                      <a:pPr marL="0" marR="0" indent="0" algn="l" defTabSz="779145" rtl="0" eaLnBrk="1" fontAlgn="auto" latinLnBrk="0" hangingPunct="1">
                        <a:lnSpc>
                          <a:spcPct val="90000"/>
                        </a:lnSpc>
                        <a:spcBef>
                          <a:spcPts val="0"/>
                        </a:spcBef>
                        <a:spcAft>
                          <a:spcPts val="0"/>
                        </a:spcAft>
                        <a:buClrTx/>
                        <a:buSzTx/>
                        <a:buFont typeface="Arial" panose="020B0604020202020204" pitchFamily="34" charset="0"/>
                        <a:buNone/>
                        <a:defRPr/>
                      </a:pPr>
                      <a:endParaRPr lang="en-GB" sz="800" dirty="0"/>
                    </a:p>
                    <a:p>
                      <a:pPr marL="0" indent="0" algn="l" defTabSz="779145" rtl="0" eaLnBrk="1" latinLnBrk="0" hangingPunct="1">
                        <a:lnSpc>
                          <a:spcPct val="90000"/>
                        </a:lnSpc>
                        <a:buFont typeface="Arial" panose="020B0604020202020204" pitchFamily="34" charset="0"/>
                        <a:buNone/>
                      </a:pPr>
                      <a:r>
                        <a:rPr lang="zh-CN" altLang="en-US" sz="1400" kern="1200" baseline="0" dirty="0">
                          <a:solidFill>
                            <a:srgbClr val="C00000"/>
                          </a:solidFill>
                          <a:latin typeface="+mn-lt"/>
                          <a:ea typeface="+mn-ea"/>
                          <a:cs typeface="+mn-cs"/>
                        </a:rPr>
                        <a:t>        </a:t>
                      </a:r>
                      <a:r>
                        <a:rPr lang="zh-CN" altLang="en-US" sz="1600" kern="1200" baseline="0" dirty="0">
                          <a:solidFill>
                            <a:srgbClr val="C00000"/>
                          </a:solidFill>
                          <a:latin typeface="黑体" panose="02010609060101010101" pitchFamily="49" charset="-122"/>
                          <a:ea typeface="黑体" panose="02010609060101010101" pitchFamily="49" charset="-122"/>
                          <a:cs typeface="+mn-cs"/>
                        </a:rPr>
                        <a:t>资产负债表</a:t>
                      </a:r>
                      <a:r>
                        <a:rPr lang="en-GB" sz="1600" kern="1200" baseline="0" dirty="0">
                          <a:solidFill>
                            <a:srgbClr val="C00000"/>
                          </a:solidFill>
                          <a:latin typeface="黑体" panose="02010609060101010101" pitchFamily="49" charset="-122"/>
                          <a:ea typeface="黑体" panose="02010609060101010101" pitchFamily="49" charset="-122"/>
                          <a:cs typeface="+mn-cs"/>
                        </a:rPr>
                        <a:t> </a:t>
                      </a:r>
                      <a:r>
                        <a:rPr lang="en-GB" sz="1400" kern="1200" baseline="0" dirty="0">
                          <a:solidFill>
                            <a:srgbClr val="C00000"/>
                          </a:solidFill>
                          <a:latin typeface="+mn-lt"/>
                          <a:ea typeface="+mn-ea"/>
                          <a:cs typeface="+mn-cs"/>
                        </a:rPr>
                        <a:t>                         </a:t>
                      </a:r>
                      <a:r>
                        <a:rPr lang="zh-CN" altLang="en-US" sz="1600" kern="1200" baseline="0" dirty="0">
                          <a:solidFill>
                            <a:srgbClr val="C00000"/>
                          </a:solidFill>
                          <a:latin typeface="黑体" panose="02010609060101010101" pitchFamily="49" charset="-122"/>
                          <a:ea typeface="黑体" panose="02010609060101010101" pitchFamily="49" charset="-122"/>
                          <a:cs typeface="+mn-cs"/>
                        </a:rPr>
                        <a:t>损益表</a:t>
                      </a:r>
                      <a:r>
                        <a:rPr lang="en-GB" altLang="zh-CN" sz="1400" kern="1200" baseline="0" dirty="0">
                          <a:solidFill>
                            <a:srgbClr val="C00000"/>
                          </a:solidFill>
                          <a:latin typeface="+mn-lt"/>
                          <a:ea typeface="+mn-ea"/>
                          <a:cs typeface="+mn-cs"/>
                        </a:rPr>
                        <a:t>                           </a:t>
                      </a:r>
                      <a:r>
                        <a:rPr lang="en-GB" sz="1400" kern="1200" baseline="0" dirty="0">
                          <a:solidFill>
                            <a:srgbClr val="C00000"/>
                          </a:solidFill>
                          <a:latin typeface="+mn-lt"/>
                          <a:ea typeface="+mn-ea"/>
                          <a:cs typeface="+mn-cs"/>
                        </a:rPr>
                        <a:t>        </a:t>
                      </a:r>
                      <a:r>
                        <a:rPr lang="zh-CN" altLang="en-US" sz="1600" kern="1200" baseline="0" dirty="0">
                          <a:solidFill>
                            <a:srgbClr val="C00000"/>
                          </a:solidFill>
                          <a:latin typeface="黑体" panose="02010609060101010101" pitchFamily="49" charset="-122"/>
                          <a:ea typeface="黑体" panose="02010609060101010101" pitchFamily="49" charset="-122"/>
                          <a:cs typeface="+mn-cs"/>
                        </a:rPr>
                        <a:t>现金流量表</a:t>
                      </a:r>
                      <a:endParaRPr lang="en-GB" sz="1600" kern="1200" baseline="0" dirty="0">
                        <a:solidFill>
                          <a:srgbClr val="C00000"/>
                        </a:solidFill>
                        <a:latin typeface="黑体" panose="02010609060101010101" pitchFamily="49" charset="-122"/>
                        <a:ea typeface="黑体" panose="02010609060101010101" pitchFamily="49" charset="-122"/>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p>
                      <a:pPr marL="0" indent="0" algn="l" defTabSz="779145" rtl="0" eaLnBrk="1" latinLnBrk="0" hangingPunct="1">
                        <a:lnSpc>
                          <a:spcPct val="90000"/>
                        </a:lnSpc>
                        <a:buFont typeface="Arial" panose="020B0604020202020204" pitchFamily="34" charset="0"/>
                        <a:buNone/>
                      </a:pPr>
                      <a:endParaRPr lang="en-GB" sz="800" kern="120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8" name="TextBox 2"/>
          <p:cNvSpPr txBox="1"/>
          <p:nvPr/>
        </p:nvSpPr>
        <p:spPr>
          <a:xfrm>
            <a:off x="775625" y="3467876"/>
            <a:ext cx="1656184" cy="923201"/>
          </a:xfrm>
          <a:prstGeom prst="rect">
            <a:avLst/>
          </a:prstGeom>
          <a:noFill/>
        </p:spPr>
        <p:txBody>
          <a:bodyPr wrap="square" rtlCol="0">
            <a:spAutoFit/>
          </a:bodyPr>
          <a:lstStyle/>
          <a:p>
            <a:pPr defTabSz="685800"/>
            <a:r>
              <a:rPr lang="zh-CN" altLang="en-US" sz="1500" dirty="0">
                <a:solidFill>
                  <a:prstClr val="black"/>
                </a:solidFill>
                <a:latin typeface="微软雅黑" panose="020B0503020204020204" charset="-122"/>
                <a:ea typeface="微软雅黑" panose="020B0503020204020204" charset="-122"/>
              </a:rPr>
              <a:t> 使用权资产</a:t>
            </a:r>
            <a:endParaRPr lang="en-GB" sz="1500" dirty="0">
              <a:solidFill>
                <a:prstClr val="black"/>
              </a:solidFill>
              <a:latin typeface="微软雅黑" panose="020B0503020204020204" charset="-122"/>
              <a:ea typeface="微软雅黑" panose="020B0503020204020204" charset="-122"/>
            </a:endParaRPr>
          </a:p>
          <a:p>
            <a:pPr defTabSz="685800">
              <a:spcBef>
                <a:spcPts val="600"/>
              </a:spcBef>
            </a:pPr>
            <a:r>
              <a:rPr lang="zh-CN" altLang="en-US" sz="1500" dirty="0">
                <a:solidFill>
                  <a:prstClr val="black"/>
                </a:solidFill>
                <a:latin typeface="微软雅黑" panose="020B0503020204020204" charset="-122"/>
                <a:ea typeface="微软雅黑" panose="020B0503020204020204" charset="-122"/>
              </a:rPr>
              <a:t> 租赁负债</a:t>
            </a:r>
            <a:endParaRPr lang="en-GB" sz="1500" dirty="0">
              <a:solidFill>
                <a:prstClr val="black"/>
              </a:solidFill>
              <a:latin typeface="微软雅黑" panose="020B0503020204020204" charset="-122"/>
              <a:ea typeface="微软雅黑" panose="020B0503020204020204" charset="-122"/>
            </a:endParaRPr>
          </a:p>
          <a:p>
            <a:pPr defTabSz="685800">
              <a:spcBef>
                <a:spcPts val="600"/>
              </a:spcBef>
            </a:pPr>
            <a:endParaRPr lang="en-GB" sz="1400" dirty="0">
              <a:solidFill>
                <a:prstClr val="black"/>
              </a:solidFill>
              <a:latin typeface="微软雅黑" panose="020B0503020204020204" charset="-122"/>
              <a:ea typeface="微软雅黑" panose="020B0503020204020204" charset="-122"/>
            </a:endParaRPr>
          </a:p>
        </p:txBody>
      </p:sp>
      <p:sp>
        <p:nvSpPr>
          <p:cNvPr id="9" name="TextBox 8"/>
          <p:cNvSpPr txBox="1"/>
          <p:nvPr/>
        </p:nvSpPr>
        <p:spPr>
          <a:xfrm>
            <a:off x="3036290" y="3467876"/>
            <a:ext cx="1656184" cy="815608"/>
          </a:xfrm>
          <a:prstGeom prst="rect">
            <a:avLst/>
          </a:prstGeom>
          <a:noFill/>
        </p:spPr>
        <p:txBody>
          <a:bodyPr wrap="square" rtlCol="0">
            <a:spAutoFit/>
          </a:bodyPr>
          <a:lstStyle/>
          <a:p>
            <a:pPr defTabSz="685800">
              <a:spcBef>
                <a:spcPts val="600"/>
              </a:spcBef>
            </a:pPr>
            <a:r>
              <a:rPr lang="zh-CN" altLang="en-US" sz="1400" dirty="0">
                <a:solidFill>
                  <a:prstClr val="black"/>
                </a:solidFill>
                <a:latin typeface="微软雅黑" panose="020B0503020204020204" charset="-122"/>
                <a:ea typeface="微软雅黑" panose="020B0503020204020204" charset="-122"/>
              </a:rPr>
              <a:t>经营费用，包括租赁资产的折旧</a:t>
            </a:r>
            <a:endParaRPr lang="en-GB" sz="1400" dirty="0">
              <a:solidFill>
                <a:prstClr val="black"/>
              </a:solidFill>
              <a:latin typeface="微软雅黑" panose="020B0503020204020204" charset="-122"/>
              <a:ea typeface="微软雅黑" panose="020B0503020204020204" charset="-122"/>
            </a:endParaRPr>
          </a:p>
          <a:p>
            <a:pPr defTabSz="685800">
              <a:spcBef>
                <a:spcPts val="600"/>
              </a:spcBef>
            </a:pPr>
            <a:r>
              <a:rPr lang="zh-CN" altLang="en-US" sz="1400" dirty="0">
                <a:solidFill>
                  <a:prstClr val="black"/>
                </a:solidFill>
                <a:latin typeface="微软雅黑" panose="020B0503020204020204" charset="-122"/>
                <a:ea typeface="微软雅黑" panose="020B0503020204020204" charset="-122"/>
              </a:rPr>
              <a:t>融资成本</a:t>
            </a:r>
            <a:endParaRPr lang="en-GB" sz="1400" dirty="0">
              <a:solidFill>
                <a:prstClr val="black"/>
              </a:solidFill>
              <a:latin typeface="微软雅黑" panose="020B0503020204020204" charset="-122"/>
              <a:ea typeface="微软雅黑" panose="020B0503020204020204" charset="-122"/>
            </a:endParaRPr>
          </a:p>
        </p:txBody>
      </p:sp>
      <p:sp>
        <p:nvSpPr>
          <p:cNvPr id="10" name="TextBox 9"/>
          <p:cNvSpPr txBox="1"/>
          <p:nvPr/>
        </p:nvSpPr>
        <p:spPr>
          <a:xfrm>
            <a:off x="5826026" y="3472782"/>
            <a:ext cx="1841808" cy="600164"/>
          </a:xfrm>
          <a:prstGeom prst="rect">
            <a:avLst/>
          </a:prstGeom>
          <a:noFill/>
        </p:spPr>
        <p:txBody>
          <a:bodyPr wrap="square" rtlCol="0">
            <a:spAutoFit/>
          </a:bodyPr>
          <a:lstStyle/>
          <a:p>
            <a:pPr defTabSz="685800"/>
            <a:r>
              <a:rPr lang="zh-CN" altLang="en-US" sz="1400" dirty="0">
                <a:solidFill>
                  <a:prstClr val="black"/>
                </a:solidFill>
                <a:latin typeface="微软雅黑" panose="020B0503020204020204" charset="-122"/>
                <a:ea typeface="微软雅黑" panose="020B0503020204020204" charset="-122"/>
              </a:rPr>
              <a:t>经营现金流出</a:t>
            </a:r>
            <a:endParaRPr lang="en-GB" sz="1400" dirty="0">
              <a:solidFill>
                <a:prstClr val="black"/>
              </a:solidFill>
              <a:latin typeface="微软雅黑" panose="020B0503020204020204" charset="-122"/>
              <a:ea typeface="微软雅黑" panose="020B0503020204020204" charset="-122"/>
            </a:endParaRPr>
          </a:p>
          <a:p>
            <a:pPr defTabSz="685800">
              <a:spcBef>
                <a:spcPts val="600"/>
              </a:spcBef>
            </a:pPr>
            <a:r>
              <a:rPr lang="zh-CN" altLang="en-US" sz="1400" dirty="0">
                <a:solidFill>
                  <a:prstClr val="black"/>
                </a:solidFill>
                <a:latin typeface="微软雅黑" panose="020B0503020204020204" charset="-122"/>
                <a:ea typeface="微软雅黑" panose="020B0503020204020204" charset="-122"/>
              </a:rPr>
              <a:t>融资现金流出</a:t>
            </a:r>
            <a:endParaRPr lang="en-GB" sz="1400" dirty="0">
              <a:solidFill>
                <a:prstClr val="black"/>
              </a:solidFill>
              <a:latin typeface="微软雅黑" panose="020B0503020204020204" charset="-122"/>
              <a:ea typeface="微软雅黑" panose="020B0503020204020204" charset="-122"/>
            </a:endParaRPr>
          </a:p>
        </p:txBody>
      </p:sp>
      <p:sp>
        <p:nvSpPr>
          <p:cNvPr id="11" name="TextBox 10"/>
          <p:cNvSpPr txBox="1"/>
          <p:nvPr/>
        </p:nvSpPr>
        <p:spPr>
          <a:xfrm>
            <a:off x="584330" y="4509024"/>
            <a:ext cx="7825344" cy="738664"/>
          </a:xfrm>
          <a:prstGeom prst="rect">
            <a:avLst/>
          </a:prstGeom>
          <a:solidFill>
            <a:srgbClr val="0070C0"/>
          </a:solidFill>
        </p:spPr>
        <p:txBody>
          <a:bodyPr wrap="square" rtlCol="0">
            <a:spAutoFit/>
          </a:bodyPr>
          <a:lstStyle/>
          <a:p>
            <a:pPr algn="ctr" defTabSz="685800"/>
            <a:r>
              <a:rPr lang="zh-CN" altLang="en-US" sz="2100" dirty="0">
                <a:solidFill>
                  <a:prstClr val="white"/>
                </a:solidFill>
                <a:latin typeface="微软雅黑" panose="020B0503020204020204" charset="-122"/>
                <a:ea typeface="微软雅黑" panose="020B0503020204020204" charset="-122"/>
              </a:rPr>
              <a:t>对报告的财务信息有影响，但对承租方的经济状况或支付现金的承诺没有影响，除非改变经营模式，修改合约</a:t>
            </a:r>
            <a:endParaRPr lang="en-GB" sz="2100" dirty="0">
              <a:solidFill>
                <a:prstClr val="white"/>
              </a:solidFill>
              <a:latin typeface="微软雅黑" panose="020B0503020204020204" charset="-122"/>
              <a:ea typeface="微软雅黑" panose="020B0503020204020204" charset="-122"/>
            </a:endParaRPr>
          </a:p>
        </p:txBody>
      </p:sp>
      <p:sp>
        <p:nvSpPr>
          <p:cNvPr id="12" name="Right Arrow 16"/>
          <p:cNvSpPr/>
          <p:nvPr/>
        </p:nvSpPr>
        <p:spPr>
          <a:xfrm rot="16200000">
            <a:off x="730023" y="3852169"/>
            <a:ext cx="161246" cy="114274"/>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3" name="Right Arrow 18"/>
          <p:cNvSpPr/>
          <p:nvPr/>
        </p:nvSpPr>
        <p:spPr>
          <a:xfrm rot="5400000">
            <a:off x="2891945" y="3588306"/>
            <a:ext cx="145230" cy="114274"/>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4" name="Right Arrow 20"/>
          <p:cNvSpPr/>
          <p:nvPr/>
        </p:nvSpPr>
        <p:spPr>
          <a:xfrm rot="5400000">
            <a:off x="5751282" y="3575897"/>
            <a:ext cx="145230" cy="114274"/>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5" name="Right Arrow 22"/>
          <p:cNvSpPr/>
          <p:nvPr/>
        </p:nvSpPr>
        <p:spPr>
          <a:xfrm rot="16200000">
            <a:off x="2864142" y="4073090"/>
            <a:ext cx="222250" cy="92860"/>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6" name="Right Arrow 23"/>
          <p:cNvSpPr/>
          <p:nvPr/>
        </p:nvSpPr>
        <p:spPr>
          <a:xfrm rot="16200000">
            <a:off x="5736910" y="3843953"/>
            <a:ext cx="161246" cy="114274"/>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
        <p:nvSpPr>
          <p:cNvPr id="17" name="Right Arrow 24"/>
          <p:cNvSpPr/>
          <p:nvPr/>
        </p:nvSpPr>
        <p:spPr>
          <a:xfrm rot="16200000">
            <a:off x="729716" y="3542718"/>
            <a:ext cx="161246" cy="114274"/>
          </a:xfrm>
          <a:prstGeom prst="rightArrow">
            <a:avLst/>
          </a:prstGeom>
          <a:solidFill>
            <a:sysClr val="windowText" lastClr="000000">
              <a:alpha val="90000"/>
            </a:sysClr>
          </a:solidFill>
          <a:ln w="12700" cap="flat" cmpd="sng" algn="ctr">
            <a:solidFill>
              <a:srgbClr val="E7E6E6"/>
            </a:solidFill>
            <a:prstDash val="solid"/>
            <a:miter lim="800000"/>
          </a:ln>
          <a:effectLst/>
        </p:spPr>
        <p:txBody>
          <a:bodyPr spcFirstLastPara="0" vert="horz" wrap="square" lIns="142241" tIns="91452" rIns="91452" bIns="91454" numCol="1" spcCol="1270" rtlCol="0" anchor="ctr" anchorCtr="0">
            <a:noAutofit/>
          </a:bodyPr>
          <a:lstStyle/>
          <a:p>
            <a:pPr marL="146050" indent="-146050" algn="ctr" defTabSz="606425" eaLnBrk="1" fontAlgn="auto" hangingPunct="1">
              <a:lnSpc>
                <a:spcPct val="90000"/>
              </a:lnSpc>
              <a:spcBef>
                <a:spcPts val="0"/>
              </a:spcBef>
              <a:spcAft>
                <a:spcPct val="15000"/>
              </a:spcAft>
              <a:buFontTx/>
              <a:buChar char="•"/>
              <a:defRPr/>
            </a:pPr>
            <a:endParaRPr kumimoji="0" lang="en-GB" sz="1700" kern="0" dirty="0">
              <a:solidFill>
                <a:prstClr val="black">
                  <a:hueOff val="0"/>
                  <a:satOff val="0"/>
                  <a:lumOff val="0"/>
                  <a:alphaOff val="0"/>
                </a:prstClr>
              </a:solidFill>
              <a:latin typeface="微软雅黑" panose="020B0503020204020204" charset="-122"/>
              <a:ea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 name="文本框 2"/>
          <p:cNvSpPr txBox="1"/>
          <p:nvPr/>
        </p:nvSpPr>
        <p:spPr>
          <a:xfrm>
            <a:off x="359966" y="390208"/>
            <a:ext cx="8352928" cy="496542"/>
          </a:xfrm>
          <a:prstGeom prst="rect">
            <a:avLst/>
          </a:prstGeom>
          <a:noFill/>
          <a:ln w="9525">
            <a:noFill/>
            <a:miter lim="800000"/>
          </a:ln>
        </p:spPr>
        <p:txBody>
          <a:bodyPr wrap="square" lIns="65021" tIns="32510" rIns="65021" bIns="32510">
            <a:spAutoFit/>
          </a:bodyPr>
          <a:lstStyle>
            <a:defPPr>
              <a:defRPr lang="zh-CN"/>
            </a:defPPr>
            <a:lvl1pPr>
              <a:defRPr sz="3200" b="1">
                <a:solidFill>
                  <a:prstClr val="black"/>
                </a:solidFill>
                <a:latin typeface="微软雅黑" panose="020B0503020204020204" charset="-122"/>
                <a:ea typeface="微软雅黑" panose="020B0503020204020204" charset="-122"/>
              </a:defRPr>
            </a:lvl1pPr>
          </a:lstStyle>
          <a:p>
            <a:r>
              <a:rPr lang="zh-CN" altLang="zh-CN" sz="2800" dirty="0">
                <a:solidFill>
                  <a:srgbClr val="0000FF"/>
                </a:solidFill>
                <a:latin typeface="隶书" panose="02010509060101010101" pitchFamily="49" charset="-122"/>
                <a:ea typeface="隶书" panose="02010509060101010101" pitchFamily="49" charset="-122"/>
              </a:rPr>
              <a:t>新旧租赁准则</a:t>
            </a:r>
            <a:r>
              <a:rPr lang="zh-CN" altLang="en-US" sz="2800" dirty="0">
                <a:solidFill>
                  <a:srgbClr val="0000FF"/>
                </a:solidFill>
                <a:latin typeface="隶书" panose="02010509060101010101" pitchFamily="49" charset="-122"/>
                <a:ea typeface="隶书" panose="02010509060101010101" pitchFamily="49" charset="-122"/>
              </a:rPr>
              <a:t>对比</a:t>
            </a:r>
            <a:r>
              <a:rPr lang="en-US" altLang="zh-CN" sz="2800" dirty="0">
                <a:solidFill>
                  <a:srgbClr val="0000FF"/>
                </a:solidFill>
                <a:latin typeface="隶书" panose="02010509060101010101" pitchFamily="49" charset="-122"/>
                <a:ea typeface="隶书" panose="02010509060101010101" pitchFamily="49" charset="-122"/>
              </a:rPr>
              <a:t>-</a:t>
            </a:r>
            <a:r>
              <a:rPr lang="zh-CN" altLang="en-US" sz="2800" dirty="0">
                <a:solidFill>
                  <a:srgbClr val="0000FF"/>
                </a:solidFill>
                <a:latin typeface="隶书" panose="02010509060101010101" pitchFamily="49" charset="-122"/>
                <a:ea typeface="隶书" panose="02010509060101010101" pitchFamily="49" charset="-122"/>
              </a:rPr>
              <a:t>对承租方财务比率的增量影响</a:t>
            </a:r>
          </a:p>
        </p:txBody>
      </p:sp>
      <p:graphicFrame>
        <p:nvGraphicFramePr>
          <p:cNvPr id="5" name="表格 4"/>
          <p:cNvGraphicFramePr>
            <a:graphicFrameLocks noGrp="1"/>
          </p:cNvGraphicFramePr>
          <p:nvPr/>
        </p:nvGraphicFramePr>
        <p:xfrm>
          <a:off x="251520" y="1327075"/>
          <a:ext cx="8136904" cy="4766222"/>
        </p:xfrm>
        <a:graphic>
          <a:graphicData uri="http://schemas.openxmlformats.org/drawingml/2006/table">
            <a:tbl>
              <a:tblPr firstRow="1" firstCol="1" bandRow="1">
                <a:tableStyleId>{B301B821-A1FF-4177-AEE7-76D212191A09}</a:tableStyleId>
              </a:tblPr>
              <a:tblGrid>
                <a:gridCol w="2208413">
                  <a:extLst>
                    <a:ext uri="{9D8B030D-6E8A-4147-A177-3AD203B41FA5}">
                      <a16:colId xmlns:a16="http://schemas.microsoft.com/office/drawing/2014/main" val="20000"/>
                    </a:ext>
                  </a:extLst>
                </a:gridCol>
                <a:gridCol w="3552227">
                  <a:extLst>
                    <a:ext uri="{9D8B030D-6E8A-4147-A177-3AD203B41FA5}">
                      <a16:colId xmlns:a16="http://schemas.microsoft.com/office/drawing/2014/main" val="20001"/>
                    </a:ext>
                  </a:extLst>
                </a:gridCol>
                <a:gridCol w="2376264">
                  <a:extLst>
                    <a:ext uri="{9D8B030D-6E8A-4147-A177-3AD203B41FA5}">
                      <a16:colId xmlns:a16="http://schemas.microsoft.com/office/drawing/2014/main" val="20002"/>
                    </a:ext>
                  </a:extLst>
                </a:gridCol>
              </a:tblGrid>
              <a:tr h="457681">
                <a:tc>
                  <a:txBody>
                    <a:bodyPr/>
                    <a:lstStyle/>
                    <a:p>
                      <a:pPr algn="ctr" fontAlgn="ctr"/>
                      <a:r>
                        <a:rPr lang="zh-CN" altLang="en-US" sz="1600" u="none" strike="noStrike" dirty="0">
                          <a:effectLst/>
                          <a:latin typeface="微软雅黑" panose="020B0503020204020204" charset="-122"/>
                          <a:ea typeface="微软雅黑" panose="020B0503020204020204" charset="-122"/>
                        </a:rPr>
                        <a:t>财务比率</a:t>
                      </a:r>
                      <a:endParaRPr lang="zh-CN" altLang="en-US" sz="1600" b="1"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计算公式</a:t>
                      </a:r>
                      <a:endParaRPr lang="zh-CN" altLang="en-US" sz="1600" b="1"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影响</a:t>
                      </a:r>
                      <a:endParaRPr lang="zh-CN" altLang="en-US" sz="1600" b="1"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extLst>
                  <a:ext uri="{0D108BD9-81ED-4DB2-BD59-A6C34878D82A}">
                    <a16:rowId xmlns:a16="http://schemas.microsoft.com/office/drawing/2014/main" val="10000"/>
                  </a:ext>
                </a:extLst>
              </a:tr>
              <a:tr h="527839">
                <a:tc>
                  <a:txBody>
                    <a:bodyPr/>
                    <a:lstStyle/>
                    <a:p>
                      <a:pPr algn="ctr" fontAlgn="ctr"/>
                      <a:r>
                        <a:rPr lang="zh-CN" altLang="en-US" sz="1600" u="none" strike="noStrike" dirty="0">
                          <a:effectLst/>
                          <a:latin typeface="微软雅黑" panose="020B0503020204020204" charset="-122"/>
                          <a:ea typeface="微软雅黑" panose="020B0503020204020204" charset="-122"/>
                        </a:rPr>
                        <a:t>资产负债率</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总负债</a:t>
                      </a:r>
                      <a:r>
                        <a:rPr lang="en-US" altLang="zh-CN" sz="1600" u="none" strike="noStrike" dirty="0">
                          <a:effectLst/>
                          <a:latin typeface="微软雅黑" panose="020B0503020204020204" charset="-122"/>
                          <a:ea typeface="微软雅黑" panose="020B0503020204020204" charset="-122"/>
                        </a:rPr>
                        <a:t>/</a:t>
                      </a:r>
                      <a:r>
                        <a:rPr lang="zh-CN" altLang="en-US" sz="1600" u="none" strike="noStrike" dirty="0">
                          <a:effectLst/>
                          <a:latin typeface="微软雅黑" panose="020B0503020204020204" charset="-122"/>
                          <a:ea typeface="微软雅黑" panose="020B0503020204020204" charset="-122"/>
                        </a:rPr>
                        <a:t>总资产</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1"/>
                  </a:ext>
                </a:extLst>
              </a:tr>
              <a:tr h="516803">
                <a:tc>
                  <a:txBody>
                    <a:bodyPr/>
                    <a:lstStyle/>
                    <a:p>
                      <a:pPr algn="ctr" fontAlgn="ctr"/>
                      <a:r>
                        <a:rPr lang="zh-CN" altLang="en-US" sz="1600" u="none" strike="noStrike" dirty="0">
                          <a:effectLst/>
                          <a:latin typeface="微软雅黑" panose="020B0503020204020204" charset="-122"/>
                          <a:ea typeface="微软雅黑" panose="020B0503020204020204" charset="-122"/>
                        </a:rPr>
                        <a:t>产权比率</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总负债</a:t>
                      </a:r>
                      <a:r>
                        <a:rPr lang="en-US" altLang="zh-CN" sz="1600" u="none" strike="noStrike" dirty="0">
                          <a:effectLst/>
                          <a:latin typeface="微软雅黑" panose="020B0503020204020204" charset="-122"/>
                          <a:ea typeface="微软雅黑" panose="020B0503020204020204" charset="-122"/>
                        </a:rPr>
                        <a:t>/</a:t>
                      </a:r>
                      <a:r>
                        <a:rPr lang="zh-CN" altLang="en-US" sz="1600" u="none" strike="noStrike" dirty="0">
                          <a:effectLst/>
                          <a:latin typeface="微软雅黑" panose="020B0503020204020204" charset="-122"/>
                          <a:ea typeface="微软雅黑" panose="020B0503020204020204" charset="-122"/>
                        </a:rPr>
                        <a:t>所有者权益</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2"/>
                  </a:ext>
                </a:extLst>
              </a:tr>
              <a:tr h="522610">
                <a:tc>
                  <a:txBody>
                    <a:bodyPr/>
                    <a:lstStyle/>
                    <a:p>
                      <a:pPr algn="ctr" fontAlgn="ctr"/>
                      <a:r>
                        <a:rPr lang="zh-CN" altLang="en-US" sz="1600" u="none" strike="noStrike" dirty="0">
                          <a:effectLst/>
                          <a:latin typeface="微软雅黑" panose="020B0503020204020204" charset="-122"/>
                          <a:ea typeface="微软雅黑" panose="020B0503020204020204" charset="-122"/>
                        </a:rPr>
                        <a:t>利息保障</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en-US" sz="1600" u="none" strike="noStrike" dirty="0">
                          <a:effectLst/>
                          <a:latin typeface="微软雅黑" panose="020B0503020204020204" charset="-122"/>
                          <a:ea typeface="微软雅黑" panose="020B0503020204020204" charset="-122"/>
                        </a:rPr>
                        <a:t>EBIT/</a:t>
                      </a:r>
                      <a:r>
                        <a:rPr lang="zh-CN" altLang="en-US" sz="1600" u="none" strike="noStrike" dirty="0">
                          <a:effectLst/>
                          <a:latin typeface="微软雅黑" panose="020B0503020204020204" charset="-122"/>
                          <a:ea typeface="微软雅黑" panose="020B0503020204020204" charset="-122"/>
                        </a:rPr>
                        <a:t>利息费用</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3"/>
                  </a:ext>
                </a:extLst>
              </a:tr>
              <a:tr h="499250">
                <a:tc>
                  <a:txBody>
                    <a:bodyPr/>
                    <a:lstStyle/>
                    <a:p>
                      <a:pPr algn="ctr" fontAlgn="ctr"/>
                      <a:r>
                        <a:rPr lang="zh-CN" altLang="en-US" sz="1600" u="none" strike="noStrike" dirty="0">
                          <a:effectLst/>
                          <a:latin typeface="微软雅黑" panose="020B0503020204020204" charset="-122"/>
                          <a:ea typeface="微软雅黑" panose="020B0503020204020204" charset="-122"/>
                        </a:rPr>
                        <a:t>资产周转率</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销售收入</a:t>
                      </a:r>
                      <a:r>
                        <a:rPr lang="en-US" altLang="zh-CN" sz="1600" u="none" strike="noStrike" dirty="0">
                          <a:effectLst/>
                          <a:latin typeface="微软雅黑" panose="020B0503020204020204" charset="-122"/>
                          <a:ea typeface="微软雅黑" panose="020B0503020204020204" charset="-122"/>
                        </a:rPr>
                        <a:t>/</a:t>
                      </a:r>
                      <a:r>
                        <a:rPr lang="zh-CN" altLang="en-US" sz="1600" u="none" strike="noStrike" dirty="0">
                          <a:effectLst/>
                          <a:latin typeface="微软雅黑" panose="020B0503020204020204" charset="-122"/>
                          <a:ea typeface="微软雅黑" panose="020B0503020204020204" charset="-122"/>
                        </a:rPr>
                        <a:t>总资产</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4"/>
                  </a:ext>
                </a:extLst>
              </a:tr>
              <a:tr h="540293">
                <a:tc>
                  <a:txBody>
                    <a:bodyPr/>
                    <a:lstStyle/>
                    <a:p>
                      <a:pPr algn="ctr" fontAlgn="ctr"/>
                      <a:r>
                        <a:rPr lang="zh-CN" altLang="en-US" sz="1600" u="none" strike="noStrike" dirty="0">
                          <a:effectLst/>
                          <a:latin typeface="微软雅黑" panose="020B0503020204020204" charset="-122"/>
                          <a:ea typeface="微软雅黑" panose="020B0503020204020204" charset="-122"/>
                        </a:rPr>
                        <a:t>现金流量债务比率</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经营活动现金净流量</a:t>
                      </a:r>
                      <a:r>
                        <a:rPr lang="en-US" altLang="zh-CN" sz="1600" u="none" strike="noStrike" dirty="0">
                          <a:effectLst/>
                          <a:latin typeface="微软雅黑" panose="020B0503020204020204" charset="-122"/>
                          <a:ea typeface="微软雅黑" panose="020B0503020204020204" charset="-122"/>
                        </a:rPr>
                        <a:t>/</a:t>
                      </a:r>
                      <a:r>
                        <a:rPr lang="zh-CN" altLang="en-US" sz="1600" u="none" strike="noStrike" dirty="0">
                          <a:effectLst/>
                          <a:latin typeface="微软雅黑" panose="020B0503020204020204" charset="-122"/>
                          <a:ea typeface="微软雅黑" panose="020B0503020204020204" charset="-122"/>
                        </a:rPr>
                        <a:t>总负债</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5"/>
                  </a:ext>
                </a:extLst>
              </a:tr>
              <a:tr h="528548">
                <a:tc>
                  <a:txBody>
                    <a:bodyPr/>
                    <a:lstStyle/>
                    <a:p>
                      <a:pPr algn="ctr" fontAlgn="ctr"/>
                      <a:r>
                        <a:rPr lang="en-US" sz="1600" u="none" strike="noStrike" dirty="0">
                          <a:effectLst/>
                          <a:latin typeface="微软雅黑" panose="020B0503020204020204" charset="-122"/>
                          <a:ea typeface="微软雅黑" panose="020B0503020204020204" charset="-122"/>
                        </a:rPr>
                        <a:t>EBIT</a:t>
                      </a:r>
                      <a:endParaRPr 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息税前利润</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6"/>
                  </a:ext>
                </a:extLst>
              </a:tr>
              <a:tr h="528548">
                <a:tc>
                  <a:txBody>
                    <a:bodyPr/>
                    <a:lstStyle/>
                    <a:p>
                      <a:pPr algn="ctr" fontAlgn="ctr"/>
                      <a:r>
                        <a:rPr lang="en-US" sz="1600" u="none" strike="noStrike" dirty="0">
                          <a:effectLst/>
                          <a:latin typeface="微软雅黑" panose="020B0503020204020204" charset="-122"/>
                          <a:ea typeface="微软雅黑" panose="020B0503020204020204" charset="-122"/>
                        </a:rPr>
                        <a:t>EBITDA</a:t>
                      </a:r>
                      <a:endParaRPr 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利息、所得税、折旧和摊销前利润</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7"/>
                  </a:ext>
                </a:extLst>
              </a:tr>
              <a:tr h="644650">
                <a:tc>
                  <a:txBody>
                    <a:bodyPr/>
                    <a:lstStyle/>
                    <a:p>
                      <a:pPr algn="ctr" fontAlgn="ctr"/>
                      <a:r>
                        <a:rPr lang="en-US" sz="1600" u="none" strike="noStrike" dirty="0">
                          <a:effectLst/>
                          <a:latin typeface="微软雅黑" panose="020B0503020204020204" charset="-122"/>
                          <a:ea typeface="微软雅黑" panose="020B0503020204020204" charset="-122"/>
                        </a:rPr>
                        <a:t>ROE</a:t>
                      </a:r>
                      <a:endParaRPr 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u="none" strike="noStrike" dirty="0">
                          <a:effectLst/>
                          <a:latin typeface="微软雅黑" panose="020B0503020204020204" charset="-122"/>
                          <a:ea typeface="微软雅黑" panose="020B0503020204020204" charset="-122"/>
                        </a:rPr>
                        <a:t>净利润</a:t>
                      </a:r>
                      <a:r>
                        <a:rPr lang="en-US" altLang="zh-CN" sz="1600" u="none" strike="noStrike" dirty="0">
                          <a:effectLst/>
                          <a:latin typeface="微软雅黑" panose="020B0503020204020204" charset="-122"/>
                          <a:ea typeface="微软雅黑" panose="020B0503020204020204" charset="-122"/>
                        </a:rPr>
                        <a:t>/</a:t>
                      </a:r>
                      <a:r>
                        <a:rPr lang="zh-CN" altLang="en-US" sz="1600" u="none" strike="noStrike" dirty="0">
                          <a:effectLst/>
                          <a:latin typeface="微软雅黑" panose="020B0503020204020204" charset="-122"/>
                          <a:ea typeface="微软雅黑" panose="020B0503020204020204" charset="-122"/>
                        </a:rPr>
                        <a:t>所有者权益</a:t>
                      </a:r>
                      <a:endParaRPr lang="zh-CN" altLang="en-US" sz="1600" b="0" i="0" u="none" strike="noStrike" dirty="0">
                        <a:solidFill>
                          <a:srgbClr val="000000"/>
                        </a:solidFill>
                        <a:effectLst/>
                        <a:latin typeface="微软雅黑" panose="020B0503020204020204" charset="-122"/>
                        <a:ea typeface="微软雅黑" panose="020B0503020204020204" charset="-122"/>
                      </a:endParaRPr>
                    </a:p>
                  </a:txBody>
                  <a:tcPr marL="4763" marR="4763" marT="4763" marB="0" anchor="ctr"/>
                </a:tc>
                <a:tc>
                  <a:txBody>
                    <a:bodyPr/>
                    <a:lstStyle/>
                    <a:p>
                      <a:pPr algn="ctr" fontAlgn="ctr"/>
                      <a:r>
                        <a:rPr lang="zh-CN" altLang="en-US" sz="1600" b="0" i="0" u="none" strike="noStrike" dirty="0">
                          <a:solidFill>
                            <a:srgbClr val="000000"/>
                          </a:solidFill>
                          <a:effectLst/>
                          <a:latin typeface="微软雅黑" panose="020B0503020204020204" charset="-122"/>
                          <a:ea typeface="微软雅黑" panose="020B0503020204020204" charset="-122"/>
                        </a:rPr>
                        <a:t>？</a:t>
                      </a:r>
                    </a:p>
                  </a:txBody>
                  <a:tcPr marL="4763" marR="4763" marT="4763" marB="0" anchor="ctr"/>
                </a:tc>
                <a:extLst>
                  <a:ext uri="{0D108BD9-81ED-4DB2-BD59-A6C34878D82A}">
                    <a16:rowId xmlns:a16="http://schemas.microsoft.com/office/drawing/2014/main" val="10008"/>
                  </a:ext>
                </a:extLst>
              </a:tr>
            </a:tbl>
          </a:graphicData>
        </a:graphic>
      </p:graphicFrame>
      <p:sp>
        <p:nvSpPr>
          <p:cNvPr id="2" name="灯片编号占位符 2"/>
          <p:cNvSpPr txBox="1"/>
          <p:nvPr/>
        </p:nvSpPr>
        <p:spPr>
          <a:xfrm>
            <a:off x="8082656" y="1178987"/>
            <a:ext cx="630238" cy="147638"/>
          </a:xfrm>
          <a:prstGeom prst="rect">
            <a:avLst/>
          </a:prstGeom>
        </p:spPr>
        <p:txBody>
          <a:bodyPr/>
          <a:lstStyle>
            <a:defPPr>
              <a:defRPr lang="zh-CN"/>
            </a:defPPr>
            <a:lvl1pPr marL="0" algn="l" defTabSz="912495" rtl="0" eaLnBrk="1" latinLnBrk="0" hangingPunct="1">
              <a:defRPr sz="1900" kern="1200">
                <a:solidFill>
                  <a:schemeClr val="tx1"/>
                </a:solidFill>
                <a:latin typeface="+mn-lt"/>
                <a:ea typeface="+mn-ea"/>
                <a:cs typeface="+mn-cs"/>
              </a:defRPr>
            </a:lvl1pPr>
            <a:lvl2pPr marL="455930" algn="l" defTabSz="912495" rtl="0" eaLnBrk="1" latinLnBrk="0" hangingPunct="1">
              <a:defRPr sz="1900" kern="1200">
                <a:solidFill>
                  <a:schemeClr val="tx1"/>
                </a:solidFill>
                <a:latin typeface="+mn-lt"/>
                <a:ea typeface="+mn-ea"/>
                <a:cs typeface="+mn-cs"/>
              </a:defRPr>
            </a:lvl2pPr>
            <a:lvl3pPr marL="912495" algn="l" defTabSz="912495" rtl="0" eaLnBrk="1" latinLnBrk="0" hangingPunct="1">
              <a:defRPr sz="1900" kern="1200">
                <a:solidFill>
                  <a:schemeClr val="tx1"/>
                </a:solidFill>
                <a:latin typeface="+mn-lt"/>
                <a:ea typeface="+mn-ea"/>
                <a:cs typeface="+mn-cs"/>
              </a:defRPr>
            </a:lvl3pPr>
            <a:lvl4pPr marL="1369060" algn="l" defTabSz="912495" rtl="0" eaLnBrk="1" latinLnBrk="0" hangingPunct="1">
              <a:defRPr sz="1900" kern="1200">
                <a:solidFill>
                  <a:schemeClr val="tx1"/>
                </a:solidFill>
                <a:latin typeface="+mn-lt"/>
                <a:ea typeface="+mn-ea"/>
                <a:cs typeface="+mn-cs"/>
              </a:defRPr>
            </a:lvl4pPr>
            <a:lvl5pPr marL="1824990" algn="l" defTabSz="912495" rtl="0" eaLnBrk="1" latinLnBrk="0" hangingPunct="1">
              <a:defRPr sz="1900" kern="1200">
                <a:solidFill>
                  <a:schemeClr val="tx1"/>
                </a:solidFill>
                <a:latin typeface="+mn-lt"/>
                <a:ea typeface="+mn-ea"/>
                <a:cs typeface="+mn-cs"/>
              </a:defRPr>
            </a:lvl5pPr>
            <a:lvl6pPr marL="2281555" algn="l" defTabSz="912495" rtl="0" eaLnBrk="1" latinLnBrk="0" hangingPunct="1">
              <a:defRPr sz="1900" kern="1200">
                <a:solidFill>
                  <a:schemeClr val="tx1"/>
                </a:solidFill>
                <a:latin typeface="+mn-lt"/>
                <a:ea typeface="+mn-ea"/>
                <a:cs typeface="+mn-cs"/>
              </a:defRPr>
            </a:lvl6pPr>
            <a:lvl7pPr marL="2737485" algn="l" defTabSz="912495" rtl="0" eaLnBrk="1" latinLnBrk="0" hangingPunct="1">
              <a:defRPr sz="1900" kern="1200">
                <a:solidFill>
                  <a:schemeClr val="tx1"/>
                </a:solidFill>
                <a:latin typeface="+mn-lt"/>
                <a:ea typeface="+mn-ea"/>
                <a:cs typeface="+mn-cs"/>
              </a:defRPr>
            </a:lvl7pPr>
            <a:lvl8pPr marL="3194050" algn="l" defTabSz="912495" rtl="0" eaLnBrk="1" latinLnBrk="0" hangingPunct="1">
              <a:defRPr sz="1900" kern="1200">
                <a:solidFill>
                  <a:schemeClr val="tx1"/>
                </a:solidFill>
                <a:latin typeface="+mn-lt"/>
                <a:ea typeface="+mn-ea"/>
                <a:cs typeface="+mn-cs"/>
              </a:defRPr>
            </a:lvl8pPr>
            <a:lvl9pPr marL="3649980" algn="l" defTabSz="912495" rtl="0" eaLnBrk="1" latinLnBrk="0" hangingPunct="1">
              <a:defRPr sz="1900" kern="1200">
                <a:solidFill>
                  <a:schemeClr val="tx1"/>
                </a:solidFill>
                <a:latin typeface="+mn-lt"/>
                <a:ea typeface="+mn-ea"/>
                <a:cs typeface="+mn-cs"/>
              </a:defRPr>
            </a:lvl9pPr>
          </a:lstStyle>
          <a:p>
            <a:pPr>
              <a:defRPr/>
            </a:pPr>
            <a:fld id="{1FB631E1-9E25-4EB2-88A6-52920BF9FF0C}" type="slidenum">
              <a:rPr lang="zh-CN" altLang="en-US" sz="1425">
                <a:solidFill>
                  <a:srgbClr val="FFFFFF"/>
                </a:solidFill>
              </a:rPr>
              <a:t>9</a:t>
            </a:fld>
            <a:endParaRPr lang="en-GB" altLang="en-US" sz="1425" dirty="0">
              <a:solidFill>
                <a:srgbClr val="FFFFFF"/>
              </a:solidFill>
            </a:endParaRPr>
          </a:p>
        </p:txBody>
      </p:sp>
    </p:spTree>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jI0ZmE4YmUwMTc5MWUyODYwMzcxYWM4MWZhYmEwYjEifQ=="/>
</p:tagLst>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9</TotalTime>
  <Words>7505</Words>
  <Application>Microsoft Macintosh PowerPoint</Application>
  <PresentationFormat>全屏显示(4:3)</PresentationFormat>
  <Paragraphs>1057</Paragraphs>
  <Slides>65</Slides>
  <Notes>0</Notes>
  <HiddenSlides>19</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65</vt:i4>
      </vt:variant>
    </vt:vector>
  </HeadingPairs>
  <TitlesOfParts>
    <vt:vector size="85" baseType="lpstr">
      <vt:lpstr>等线</vt:lpstr>
      <vt:lpstr>仿宋</vt:lpstr>
      <vt:lpstr>黑体</vt:lpstr>
      <vt:lpstr>华文楷体</vt:lpstr>
      <vt:lpstr>华文行楷</vt:lpstr>
      <vt:lpstr>楷体</vt:lpstr>
      <vt:lpstr>隶书</vt:lpstr>
      <vt:lpstr>宋体</vt:lpstr>
      <vt:lpstr>微软雅黑</vt:lpstr>
      <vt:lpstr>微软雅黑 Light</vt:lpstr>
      <vt:lpstr>Noto Sans CJK JP Regular</vt:lpstr>
      <vt:lpstr>Arial</vt:lpstr>
      <vt:lpstr>Calibri</vt:lpstr>
      <vt:lpstr>Cambria</vt:lpstr>
      <vt:lpstr>Franklin Gothic Book</vt:lpstr>
      <vt:lpstr>Tahoma</vt:lpstr>
      <vt:lpstr>Times New Roman</vt:lpstr>
      <vt:lpstr>Wingdings</vt:lpstr>
      <vt:lpstr>Wingdings 2</vt:lpstr>
      <vt:lpstr>Blueprint</vt:lpstr>
      <vt:lpstr>财务会计理论与实务（实务篇）</vt:lpstr>
      <vt:lpstr>4 租赁</vt:lpstr>
      <vt:lpstr>4.1 概述</vt:lpstr>
      <vt:lpstr>PowerPoint 演示文稿</vt:lpstr>
      <vt:lpstr>PowerPoint 演示文稿</vt:lpstr>
      <vt:lpstr>PowerPoint 演示文稿</vt:lpstr>
      <vt:lpstr>为何要大幅度修改租赁准则</vt:lpstr>
      <vt:lpstr>新准则（IFRS16-2016修订,CAS21-2018修订）</vt:lpstr>
      <vt:lpstr>PowerPoint 演示文稿</vt:lpstr>
      <vt:lpstr>4.2 识别租赁及租赁与服务</vt:lpstr>
      <vt:lpstr>PowerPoint 演示文稿</vt:lpstr>
      <vt:lpstr>确定是否租赁的主要依据</vt:lpstr>
      <vt:lpstr>是否租赁（一）：已识别的资产（1）：明确或非明确已识别</vt:lpstr>
      <vt:lpstr>是否租赁（一）：已识别的资产（2）：有实际意义的替换权</vt:lpstr>
      <vt:lpstr>是否租赁（一）：已识别的资产：资产的一部分</vt:lpstr>
      <vt:lpstr>是否租赁（二）：控制使用的权利</vt:lpstr>
      <vt:lpstr>是否租赁（二）：控制使用的权利（1）：获得几乎所有经济利益</vt:lpstr>
      <vt:lpstr>PowerPoint 演示文稿</vt:lpstr>
      <vt:lpstr>确定是否租赁：示例</vt:lpstr>
      <vt:lpstr>确定是否租赁：示例</vt:lpstr>
      <vt:lpstr>确定是否租赁：示例</vt:lpstr>
      <vt:lpstr>确定是否租赁：示例</vt:lpstr>
      <vt:lpstr>确定是否租赁：示例</vt:lpstr>
      <vt:lpstr>确定是否租赁：示例</vt:lpstr>
      <vt:lpstr>确定是否租赁：示例</vt:lpstr>
      <vt:lpstr>包含租赁和服务的合同：将对价在租赁和服务间分摊</vt:lpstr>
      <vt:lpstr>租赁负债和资产计量概要</vt:lpstr>
      <vt:lpstr>租赁负债：初始计量：概要</vt:lpstr>
      <vt:lpstr>租赁负债：初始计量：何谓“合理确信”</vt:lpstr>
      <vt:lpstr>购买/终止租赁选择权价值</vt:lpstr>
      <vt:lpstr>租赁负债：初始计量：变动租金</vt:lpstr>
      <vt:lpstr>租赁负债：初始计量：实质上为固定租金</vt:lpstr>
      <vt:lpstr>租赁负债：初始计量：折现率 </vt:lpstr>
      <vt:lpstr>租赁负债：初始计量：折现率</vt:lpstr>
      <vt:lpstr>租赁资产：初始计量 </vt:lpstr>
      <vt:lpstr>PowerPoint 演示文稿</vt:lpstr>
      <vt:lpstr>4.4 租赁中的特殊会计问题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4.5 新租赁的经济后果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The End！</vt:lpstr>
    </vt:vector>
  </TitlesOfParts>
  <Company>Microsoft 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第一章 企业合并</dc:title>
  <dc:creator>kingshengz</dc:creator>
  <cp:lastModifiedBy>Xinrun Cai (xc4g23)</cp:lastModifiedBy>
  <cp:revision>467</cp:revision>
  <dcterms:created xsi:type="dcterms:W3CDTF">2002-09-04T06:49:00Z</dcterms:created>
  <dcterms:modified xsi:type="dcterms:W3CDTF">2026-03-30T11:17:02Z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D855009E044645A6B693E508CE9C1D82_12</vt:lpwstr>
  </property>
  <property fmtid="{D5CDD505-2E9C-101B-9397-08002B2CF9AE}" pid="3" name="KSOProductBuildVer">
    <vt:lpwstr>2052-12.1.0.17133</vt:lpwstr>
  </property>
</Properties>
</file>