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31"/>
  </p:notesMasterIdLst>
  <p:sldIdLst>
    <p:sldId id="256" r:id="rId4"/>
    <p:sldId id="257" r:id="rId5"/>
    <p:sldId id="258" r:id="rId6"/>
    <p:sldId id="267" r:id="rId7"/>
    <p:sldId id="1034" r:id="rId8"/>
    <p:sldId id="1035" r:id="rId9"/>
    <p:sldId id="1036" r:id="rId10"/>
    <p:sldId id="1037" r:id="rId11"/>
    <p:sldId id="1038" r:id="rId12"/>
    <p:sldId id="1039" r:id="rId13"/>
    <p:sldId id="1040" r:id="rId14"/>
    <p:sldId id="1041" r:id="rId15"/>
    <p:sldId id="1042" r:id="rId16"/>
    <p:sldId id="1051" r:id="rId17"/>
    <p:sldId id="726" r:id="rId18"/>
    <p:sldId id="268" r:id="rId19"/>
    <p:sldId id="269" r:id="rId20"/>
    <p:sldId id="553" r:id="rId21"/>
    <p:sldId id="554" r:id="rId22"/>
    <p:sldId id="556" r:id="rId23"/>
    <p:sldId id="557" r:id="rId24"/>
    <p:sldId id="558" r:id="rId25"/>
    <p:sldId id="562" r:id="rId26"/>
    <p:sldId id="559" r:id="rId27"/>
    <p:sldId id="560" r:id="rId28"/>
    <p:sldId id="561" r:id="rId29"/>
    <p:sldId id="345" r:id="rId30"/>
    <p:sldId id="891" r:id="rId32"/>
    <p:sldId id="270" r:id="rId33"/>
    <p:sldId id="346" r:id="rId34"/>
    <p:sldId id="347" r:id="rId35"/>
    <p:sldId id="348" r:id="rId36"/>
    <p:sldId id="349" r:id="rId37"/>
    <p:sldId id="350" r:id="rId38"/>
    <p:sldId id="351" r:id="rId39"/>
    <p:sldId id="352" r:id="rId40"/>
    <p:sldId id="353" r:id="rId41"/>
    <p:sldId id="354" r:id="rId42"/>
    <p:sldId id="357" r:id="rId43"/>
    <p:sldId id="362" r:id="rId44"/>
    <p:sldId id="363" r:id="rId45"/>
    <p:sldId id="364" r:id="rId46"/>
    <p:sldId id="365" r:id="rId47"/>
    <p:sldId id="366" r:id="rId48"/>
    <p:sldId id="367" r:id="rId49"/>
    <p:sldId id="368" r:id="rId50"/>
    <p:sldId id="371" r:id="rId51"/>
    <p:sldId id="372" r:id="rId52"/>
    <p:sldId id="373" r:id="rId53"/>
    <p:sldId id="374" r:id="rId54"/>
    <p:sldId id="375" r:id="rId55"/>
    <p:sldId id="376" r:id="rId56"/>
    <p:sldId id="377" r:id="rId57"/>
    <p:sldId id="378" r:id="rId58"/>
    <p:sldId id="379" r:id="rId59"/>
    <p:sldId id="381" r:id="rId60"/>
    <p:sldId id="382" r:id="rId61"/>
    <p:sldId id="383" r:id="rId62"/>
    <p:sldId id="271" r:id="rId63"/>
    <p:sldId id="272" r:id="rId64"/>
    <p:sldId id="273" r:id="rId65"/>
    <p:sldId id="274" r:id="rId66"/>
    <p:sldId id="259" r:id="rId67"/>
    <p:sldId id="275" r:id="rId68"/>
    <p:sldId id="276" r:id="rId69"/>
    <p:sldId id="277" r:id="rId70"/>
    <p:sldId id="279" r:id="rId71"/>
    <p:sldId id="280" r:id="rId72"/>
    <p:sldId id="281" r:id="rId73"/>
    <p:sldId id="463" r:id="rId74"/>
    <p:sldId id="464" r:id="rId75"/>
    <p:sldId id="465" r:id="rId76"/>
    <p:sldId id="466" r:id="rId77"/>
    <p:sldId id="467" r:id="rId78"/>
    <p:sldId id="468" r:id="rId79"/>
    <p:sldId id="469" r:id="rId80"/>
    <p:sldId id="470" r:id="rId81"/>
    <p:sldId id="471" r:id="rId82"/>
    <p:sldId id="472" r:id="rId83"/>
    <p:sldId id="437" r:id="rId84"/>
    <p:sldId id="438" r:id="rId85"/>
    <p:sldId id="439" r:id="rId86"/>
    <p:sldId id="440" r:id="rId87"/>
    <p:sldId id="441" r:id="rId88"/>
    <p:sldId id="442" r:id="rId89"/>
    <p:sldId id="443" r:id="rId90"/>
    <p:sldId id="444" r:id="rId91"/>
    <p:sldId id="445" r:id="rId92"/>
    <p:sldId id="446" r:id="rId93"/>
    <p:sldId id="447" r:id="rId94"/>
    <p:sldId id="448" r:id="rId95"/>
    <p:sldId id="449" r:id="rId96"/>
    <p:sldId id="450" r:id="rId97"/>
    <p:sldId id="385" r:id="rId98"/>
    <p:sldId id="386" r:id="rId99"/>
    <p:sldId id="387" r:id="rId100"/>
    <p:sldId id="388" r:id="rId101"/>
    <p:sldId id="389" r:id="rId102"/>
    <p:sldId id="451" r:id="rId103"/>
    <p:sldId id="452" r:id="rId104"/>
    <p:sldId id="453" r:id="rId105"/>
    <p:sldId id="454" r:id="rId106"/>
    <p:sldId id="455" r:id="rId107"/>
    <p:sldId id="456" r:id="rId108"/>
    <p:sldId id="457" r:id="rId109"/>
    <p:sldId id="458" r:id="rId110"/>
    <p:sldId id="459" r:id="rId111"/>
    <p:sldId id="460" r:id="rId112"/>
    <p:sldId id="461" r:id="rId113"/>
    <p:sldId id="462" r:id="rId114"/>
    <p:sldId id="260" r:id="rId115"/>
    <p:sldId id="283" r:id="rId116"/>
    <p:sldId id="284" r:id="rId117"/>
    <p:sldId id="285" r:id="rId118"/>
    <p:sldId id="286" r:id="rId119"/>
    <p:sldId id="287" r:id="rId120"/>
    <p:sldId id="288" r:id="rId121"/>
    <p:sldId id="289" r:id="rId122"/>
    <p:sldId id="261" r:id="rId123"/>
    <p:sldId id="290" r:id="rId124"/>
    <p:sldId id="291" r:id="rId125"/>
    <p:sldId id="329" r:id="rId126"/>
    <p:sldId id="292" r:id="rId127"/>
    <p:sldId id="293" r:id="rId128"/>
    <p:sldId id="294" r:id="rId129"/>
    <p:sldId id="295" r:id="rId130"/>
    <p:sldId id="262" r:id="rId131"/>
    <p:sldId id="296" r:id="rId132"/>
    <p:sldId id="297" r:id="rId133"/>
    <p:sldId id="298" r:id="rId134"/>
    <p:sldId id="299" r:id="rId135"/>
    <p:sldId id="300" r:id="rId136"/>
    <p:sldId id="301" r:id="rId137"/>
    <p:sldId id="263" r:id="rId138"/>
    <p:sldId id="302" r:id="rId139"/>
    <p:sldId id="303" r:id="rId140"/>
    <p:sldId id="304" r:id="rId141"/>
    <p:sldId id="305" r:id="rId142"/>
    <p:sldId id="306" r:id="rId143"/>
    <p:sldId id="307" r:id="rId144"/>
    <p:sldId id="264" r:id="rId145"/>
    <p:sldId id="308" r:id="rId146"/>
    <p:sldId id="309" r:id="rId147"/>
    <p:sldId id="310" r:id="rId148"/>
    <p:sldId id="265" r:id="rId149"/>
    <p:sldId id="313" r:id="rId150"/>
    <p:sldId id="315" r:id="rId151"/>
    <p:sldId id="701" r:id="rId152"/>
    <p:sldId id="702" r:id="rId153"/>
    <p:sldId id="316" r:id="rId154"/>
    <p:sldId id="703" r:id="rId155"/>
    <p:sldId id="704" r:id="rId156"/>
    <p:sldId id="705" r:id="rId157"/>
    <p:sldId id="706" r:id="rId158"/>
    <p:sldId id="707" r:id="rId159"/>
    <p:sldId id="708" r:id="rId160"/>
    <p:sldId id="317" r:id="rId161"/>
    <p:sldId id="318" r:id="rId162"/>
    <p:sldId id="319" r:id="rId163"/>
    <p:sldId id="320" r:id="rId164"/>
    <p:sldId id="321" r:id="rId165"/>
    <p:sldId id="322" r:id="rId166"/>
    <p:sldId id="266" r:id="rId167"/>
    <p:sldId id="323" r:id="rId168"/>
    <p:sldId id="324" r:id="rId169"/>
    <p:sldId id="325" r:id="rId170"/>
    <p:sldId id="326" r:id="rId171"/>
    <p:sldId id="327" r:id="rId172"/>
    <p:sldId id="328" r:id="rId173"/>
  </p:sldIdLst>
  <p:sldSz cx="9144000" cy="6858000" type="screen4x3"/>
  <p:notesSz cx="6858000" cy="9144000"/>
  <p:custDataLst>
    <p:tags r:id="rId177"/>
  </p:custDataLst>
  <p:defaultTextStyle>
    <a:defPPr>
      <a:defRPr lang="zh-CN"/>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995"/>
    <p:restoredTop sz="94660"/>
  </p:normalViewPr>
  <p:slideViewPr>
    <p:cSldViewPr showGuides="1">
      <p:cViewPr varScale="1">
        <p:scale>
          <a:sx n="99" d="100"/>
          <a:sy n="99" d="100"/>
        </p:scale>
        <p:origin x="825" y="72"/>
      </p:cViewPr>
      <p:guideLst>
        <p:guide orient="horz" pos="2160"/>
        <p:guide pos="285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6.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notesMaster" Target="notesMasters/notesMaster1.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7" Type="http://schemas.openxmlformats.org/officeDocument/2006/relationships/tags" Target="tags/tag5.xml"/><Relationship Id="rId176" Type="http://schemas.openxmlformats.org/officeDocument/2006/relationships/tableStyles" Target="tableStyles.xml"/><Relationship Id="rId175" Type="http://schemas.openxmlformats.org/officeDocument/2006/relationships/viewProps" Target="viewProps.xml"/><Relationship Id="rId174" Type="http://schemas.openxmlformats.org/officeDocument/2006/relationships/presProps" Target="presProps.xml"/><Relationship Id="rId173" Type="http://schemas.openxmlformats.org/officeDocument/2006/relationships/slide" Target="slides/slide169.xml"/><Relationship Id="rId172" Type="http://schemas.openxmlformats.org/officeDocument/2006/relationships/slide" Target="slides/slide168.xml"/><Relationship Id="rId171" Type="http://schemas.openxmlformats.org/officeDocument/2006/relationships/slide" Target="slides/slide167.xml"/><Relationship Id="rId170" Type="http://schemas.openxmlformats.org/officeDocument/2006/relationships/slide" Target="slides/slide166.xml"/><Relationship Id="rId17" Type="http://schemas.openxmlformats.org/officeDocument/2006/relationships/slide" Target="slides/slide14.xml"/><Relationship Id="rId169" Type="http://schemas.openxmlformats.org/officeDocument/2006/relationships/slide" Target="slides/slide165.xml"/><Relationship Id="rId168" Type="http://schemas.openxmlformats.org/officeDocument/2006/relationships/slide" Target="slides/slide164.xml"/><Relationship Id="rId167" Type="http://schemas.openxmlformats.org/officeDocument/2006/relationships/slide" Target="slides/slide163.xml"/><Relationship Id="rId166" Type="http://schemas.openxmlformats.org/officeDocument/2006/relationships/slide" Target="slides/slide162.xml"/><Relationship Id="rId165" Type="http://schemas.openxmlformats.org/officeDocument/2006/relationships/slide" Target="slides/slide161.xml"/><Relationship Id="rId164" Type="http://schemas.openxmlformats.org/officeDocument/2006/relationships/slide" Target="slides/slide160.xml"/><Relationship Id="rId163" Type="http://schemas.openxmlformats.org/officeDocument/2006/relationships/slide" Target="slides/slide159.xml"/><Relationship Id="rId162" Type="http://schemas.openxmlformats.org/officeDocument/2006/relationships/slide" Target="slides/slide158.xml"/><Relationship Id="rId161" Type="http://schemas.openxmlformats.org/officeDocument/2006/relationships/slide" Target="slides/slide157.xml"/><Relationship Id="rId160" Type="http://schemas.openxmlformats.org/officeDocument/2006/relationships/slide" Target="slides/slide156.xml"/><Relationship Id="rId16" Type="http://schemas.openxmlformats.org/officeDocument/2006/relationships/slide" Target="slides/slide13.xml"/><Relationship Id="rId159" Type="http://schemas.openxmlformats.org/officeDocument/2006/relationships/slide" Target="slides/slide155.xml"/><Relationship Id="rId158" Type="http://schemas.openxmlformats.org/officeDocument/2006/relationships/slide" Target="slides/slide154.xml"/><Relationship Id="rId157" Type="http://schemas.openxmlformats.org/officeDocument/2006/relationships/slide" Target="slides/slide153.xml"/><Relationship Id="rId156" Type="http://schemas.openxmlformats.org/officeDocument/2006/relationships/slide" Target="slides/slide152.xml"/><Relationship Id="rId155" Type="http://schemas.openxmlformats.org/officeDocument/2006/relationships/slide" Target="slides/slide151.xml"/><Relationship Id="rId154" Type="http://schemas.openxmlformats.org/officeDocument/2006/relationships/slide" Target="slides/slide150.xml"/><Relationship Id="rId153" Type="http://schemas.openxmlformats.org/officeDocument/2006/relationships/slide" Target="slides/slide149.xml"/><Relationship Id="rId152" Type="http://schemas.openxmlformats.org/officeDocument/2006/relationships/slide" Target="slides/slide148.xml"/><Relationship Id="rId151" Type="http://schemas.openxmlformats.org/officeDocument/2006/relationships/slide" Target="slides/slide147.xml"/><Relationship Id="rId150" Type="http://schemas.openxmlformats.org/officeDocument/2006/relationships/slide" Target="slides/slide146.xml"/><Relationship Id="rId15" Type="http://schemas.openxmlformats.org/officeDocument/2006/relationships/slide" Target="slides/slide12.xml"/><Relationship Id="rId149" Type="http://schemas.openxmlformats.org/officeDocument/2006/relationships/slide" Target="slides/slide145.xml"/><Relationship Id="rId148" Type="http://schemas.openxmlformats.org/officeDocument/2006/relationships/slide" Target="slides/slide144.xml"/><Relationship Id="rId147" Type="http://schemas.openxmlformats.org/officeDocument/2006/relationships/slide" Target="slides/slide143.xml"/><Relationship Id="rId146" Type="http://schemas.openxmlformats.org/officeDocument/2006/relationships/slide" Target="slides/slide142.xml"/><Relationship Id="rId145" Type="http://schemas.openxmlformats.org/officeDocument/2006/relationships/slide" Target="slides/slide141.xml"/><Relationship Id="rId144" Type="http://schemas.openxmlformats.org/officeDocument/2006/relationships/slide" Target="slides/slide140.xml"/><Relationship Id="rId143" Type="http://schemas.openxmlformats.org/officeDocument/2006/relationships/slide" Target="slides/slide139.xml"/><Relationship Id="rId142" Type="http://schemas.openxmlformats.org/officeDocument/2006/relationships/slide" Target="slides/slide138.xml"/><Relationship Id="rId141" Type="http://schemas.openxmlformats.org/officeDocument/2006/relationships/slide" Target="slides/slide137.xml"/><Relationship Id="rId140" Type="http://schemas.openxmlformats.org/officeDocument/2006/relationships/slide" Target="slides/slide136.xml"/><Relationship Id="rId14" Type="http://schemas.openxmlformats.org/officeDocument/2006/relationships/slide" Target="slides/slide11.xml"/><Relationship Id="rId139" Type="http://schemas.openxmlformats.org/officeDocument/2006/relationships/slide" Target="slides/slide135.xml"/><Relationship Id="rId138" Type="http://schemas.openxmlformats.org/officeDocument/2006/relationships/slide" Target="slides/slide134.xml"/><Relationship Id="rId137" Type="http://schemas.openxmlformats.org/officeDocument/2006/relationships/slide" Target="slides/slide133.xml"/><Relationship Id="rId136" Type="http://schemas.openxmlformats.org/officeDocument/2006/relationships/slide" Target="slides/slide132.xml"/><Relationship Id="rId135" Type="http://schemas.openxmlformats.org/officeDocument/2006/relationships/slide" Target="slides/slide131.xml"/><Relationship Id="rId134" Type="http://schemas.openxmlformats.org/officeDocument/2006/relationships/slide" Target="slides/slide130.xml"/><Relationship Id="rId133" Type="http://schemas.openxmlformats.org/officeDocument/2006/relationships/slide" Target="slides/slide129.xml"/><Relationship Id="rId132" Type="http://schemas.openxmlformats.org/officeDocument/2006/relationships/slide" Target="slides/slide128.xml"/><Relationship Id="rId131" Type="http://schemas.openxmlformats.org/officeDocument/2006/relationships/slide" Target="slides/slide127.xml"/><Relationship Id="rId130" Type="http://schemas.openxmlformats.org/officeDocument/2006/relationships/slide" Target="slides/slide126.xml"/><Relationship Id="rId13" Type="http://schemas.openxmlformats.org/officeDocument/2006/relationships/slide" Target="slides/slide10.xml"/><Relationship Id="rId129" Type="http://schemas.openxmlformats.org/officeDocument/2006/relationships/slide" Target="slides/slide125.xml"/><Relationship Id="rId128" Type="http://schemas.openxmlformats.org/officeDocument/2006/relationships/slide" Target="slides/slide124.xml"/><Relationship Id="rId127" Type="http://schemas.openxmlformats.org/officeDocument/2006/relationships/slide" Target="slides/slide123.xml"/><Relationship Id="rId126" Type="http://schemas.openxmlformats.org/officeDocument/2006/relationships/slide" Target="slides/slide122.xml"/><Relationship Id="rId125" Type="http://schemas.openxmlformats.org/officeDocument/2006/relationships/slide" Target="slides/slide121.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9.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8.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FF00B1E1-5A42-4AF1-97D4-1C35D4DE2092}"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E1F211A2-D716-4536-B535-04F60CBFA5A8}"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
        <p:nvSpPr>
          <p:cNvPr id="24579"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24580" name="Rectangle 3"/>
          <p:cNvSpPr/>
          <p:nvPr>
            <p:ph type="body"/>
          </p:nvPr>
        </p:nvSpPr>
        <p:spPr>
          <a:xfrm>
            <a:off x="914400" y="4343400"/>
            <a:ext cx="5029200" cy="4114800"/>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
        <p:nvSpPr>
          <p:cNvPr id="24579"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24580" name="Rectangle 3"/>
          <p:cNvSpPr/>
          <p:nvPr>
            <p:ph type="body"/>
          </p:nvPr>
        </p:nvSpPr>
        <p:spPr>
          <a:xfrm>
            <a:off x="914400" y="4343400"/>
            <a:ext cx="5029200" cy="4114800"/>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
        <p:nvSpPr>
          <p:cNvPr id="26627"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26628" name="Rectangle 3"/>
          <p:cNvSpPr/>
          <p:nvPr>
            <p:ph type="body"/>
          </p:nvPr>
        </p:nvSpPr>
        <p:spPr>
          <a:xfrm>
            <a:off x="914400" y="4343400"/>
            <a:ext cx="5029200" cy="4114800"/>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
        <p:nvSpPr>
          <p:cNvPr id="28675"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28676" name="Rectangle 3"/>
          <p:cNvSpPr/>
          <p:nvPr>
            <p:ph type="body"/>
          </p:nvPr>
        </p:nvSpPr>
        <p:spPr>
          <a:xfrm>
            <a:off x="914400" y="4343400"/>
            <a:ext cx="5029200" cy="4114800"/>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ittalks.blogbus.com/"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ittalks.blogbus.com/" TargetMode="Externa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3132138" y="115888"/>
            <a:ext cx="244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hlinkClick r:id="rId3"/>
              </a:rPr>
              <a:t>http://ittalks.blogbus.com</a:t>
            </a:r>
            <a:r>
              <a:rPr kumimoji="0" lang="en-US" altLang="zh-CN"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en-US" altLang="zh-CN"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2" name="Rectangle 2"/>
          <p:cNvSpPr>
            <a:spLocks noGrp="1" noChangeArrowheads="1"/>
          </p:cNvSpPr>
          <p:nvPr>
            <p:ph type="ctrTitle"/>
          </p:nvPr>
        </p:nvSpPr>
        <p:spPr>
          <a:xfrm>
            <a:off x="0" y="2667000"/>
            <a:ext cx="9144000" cy="685800"/>
          </a:xfrm>
        </p:spPr>
        <p:txBody>
          <a:bodyPr/>
          <a:lstStyle>
            <a:lvl1pPr algn="ctr">
              <a:defRPr sz="3200" b="1">
                <a:solidFill>
                  <a:schemeClr val="tx1"/>
                </a:solidFill>
                <a:effectLst>
                  <a:outerShdw blurRad="38100" dist="38100" dir="2700000" algn="tl">
                    <a:srgbClr val="C0C0C0"/>
                  </a:outerShdw>
                </a:effectLst>
              </a:defRPr>
            </a:lvl1pPr>
          </a:lstStyle>
          <a:p>
            <a:r>
              <a:rPr lang="zh-CN" altLang="en-US" noProof="1"/>
              <a:t>单击此处编辑母版标题样式</a:t>
            </a:r>
            <a:endParaRPr lang="zh-CN" altLang="en-US" noProof="1"/>
          </a:p>
        </p:txBody>
      </p:sp>
      <p:sp>
        <p:nvSpPr>
          <p:cNvPr id="5123" name="Rectangle 3"/>
          <p:cNvSpPr>
            <a:spLocks noGrp="1" noChangeArrowheads="1"/>
          </p:cNvSpPr>
          <p:nvPr>
            <p:ph type="subTitle" idx="1"/>
          </p:nvPr>
        </p:nvSpPr>
        <p:spPr>
          <a:xfrm>
            <a:off x="0" y="3687763"/>
            <a:ext cx="9144000" cy="533400"/>
          </a:xfrm>
        </p:spPr>
        <p:txBody>
          <a:bodyPr/>
          <a:lstStyle>
            <a:lvl1pPr marL="0" indent="0" algn="ctr">
              <a:buFont typeface="Wingdings" panose="05000000000000000000" pitchFamily="2" charset="2"/>
              <a:buNone/>
              <a:defRPr sz="2000">
                <a:solidFill>
                  <a:schemeClr val="bg2"/>
                </a:solidFill>
              </a:defRPr>
            </a:lvl1pPr>
          </a:lstStyle>
          <a:p>
            <a:r>
              <a:rPr lang="zh-CN" altLang="en-US" noProof="1"/>
              <a:t>单击此处编辑母版副标题样式</a:t>
            </a:r>
            <a:endParaRPr lang="zh-CN" altLang="en-US" noProof="1"/>
          </a:p>
        </p:txBody>
      </p:sp>
      <p:sp>
        <p:nvSpPr>
          <p:cNvPr id="9" name="Rectangle 4"/>
          <p:cNvSpPr>
            <a:spLocks noGrp="1" noChangeArrowheads="1"/>
          </p:cNvSpPr>
          <p:nvPr>
            <p:ph type="dt" sz="half" idx="2"/>
          </p:nvPr>
        </p:nvSpPr>
        <p:spPr bwMode="auto">
          <a:xfrm>
            <a:off x="0" y="6553200"/>
            <a:ext cx="1905000" cy="304800"/>
          </a:xfrm>
          <a:prstGeom prst="rect">
            <a:avLst/>
          </a:prstGeom>
          <a:ln>
            <a:miter lim="800000"/>
          </a:ln>
        </p:spPr>
        <p:txBody>
          <a:bodyPr vert="horz" wrap="square" lIns="91440" tIns="45720" rIns="91440" bIns="45720" numCol="1" anchor="t" anchorCtr="0" compatLnSpc="1"/>
          <a:lstStyle>
            <a:lvl1pPr>
              <a:defRPr>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 name="Rectangle 5"/>
          <p:cNvSpPr>
            <a:spLocks noGrp="1" noChangeArrowheads="1"/>
          </p:cNvSpPr>
          <p:nvPr>
            <p:ph type="ftr" sz="quarter" idx="3"/>
          </p:nvPr>
        </p:nvSpPr>
        <p:spPr bwMode="auto">
          <a:xfrm>
            <a:off x="3124200" y="6553200"/>
            <a:ext cx="2895600" cy="304800"/>
          </a:xfrm>
          <a:prstGeom prst="rect">
            <a:avLst/>
          </a:prstGeom>
          <a:ln>
            <a:miter lim="800000"/>
          </a:ln>
        </p:spPr>
        <p:txBody>
          <a:bodyPr vert="horz" wrap="square" lIns="91440" tIns="45720" rIns="91440" bIns="45720" numCol="1" anchor="t" anchorCtr="0" compatLnSpc="1"/>
          <a:lstStyle>
            <a:lvl1pPr>
              <a:defRPr>
                <a:latin typeface="Times New Roman" panose="02020603050405020304" pitchFamily="18"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Rectangle 6"/>
          <p:cNvSpPr>
            <a:spLocks noGrp="1" noChangeArrowheads="1"/>
          </p:cNvSpPr>
          <p:nvPr>
            <p:ph type="sldNum" sz="quarter" idx="4"/>
          </p:nvPr>
        </p:nvSpPr>
        <p:spPr bwMode="auto">
          <a:xfrm>
            <a:off x="7239000" y="6553200"/>
            <a:ext cx="1905000" cy="304800"/>
          </a:xfrm>
          <a:prstGeom prst="rect">
            <a:avLst/>
          </a:prstGeom>
          <a:ln>
            <a:miter lim="800000"/>
          </a:ln>
        </p:spPr>
        <p:txBody>
          <a:bodyPr vert="horz" wrap="square" lIns="91440" tIns="45720" rIns="91440" bIns="45720" numCol="1" anchor="t" anchorCtr="0" compatLnSpc="1"/>
          <a:lstStyle>
            <a:lvl1pPr>
              <a:defRPr smtClean="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BA1658E-C5F6-4D9B-AC21-15345A4C83C5}"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972CD0-C4BA-4FD8-B421-2F6C58B5317B}"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253163" y="188913"/>
            <a:ext cx="1976437" cy="583247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323850" y="188913"/>
            <a:ext cx="5776913" cy="583247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972CD0-C4BA-4FD8-B421-2F6C58B5317B}"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71538" y="192088"/>
            <a:ext cx="8162925" cy="1431925"/>
          </a:xfr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a:xfrm>
            <a:off x="912813" y="1905000"/>
            <a:ext cx="8110537" cy="41910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defRPr/>
            </a:pPr>
            <a:endParaRPr kumimoji="0" lang="zh-CN" altLang="en-US" sz="2800" b="0" i="0" u="none" strike="noStrike" kern="0" cap="none" spc="0" normalizeH="0" baseline="0" noProof="0" smtClean="0">
              <a:ln>
                <a:noFill/>
              </a:ln>
              <a:solidFill>
                <a:srgbClr val="4D4D4D"/>
              </a:solidFill>
              <a:effectLst/>
              <a:uLnTx/>
              <a:uFillTx/>
              <a:latin typeface="+mn-lt"/>
              <a:ea typeface="+mn-ea"/>
              <a:cs typeface="+mn-cs"/>
            </a:endParaRPr>
          </a:p>
        </p:txBody>
      </p:sp>
      <p:sp>
        <p:nvSpPr>
          <p:cNvPr id="8" name="日期占位符 3"/>
          <p:cNvSpPr>
            <a:spLocks noGrp="1"/>
          </p:cNvSpPr>
          <p:nvPr>
            <p:ph type="dt" sz="half" idx="2"/>
          </p:nvPr>
        </p:nvSpPr>
        <p:spPr bwMode="auto">
          <a:xfrm>
            <a:off x="1152525" y="6286500"/>
            <a:ext cx="19050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bwMode="auto">
          <a:xfrm>
            <a:off x="3590925" y="62865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bwMode="auto">
          <a:xfrm>
            <a:off x="7019925" y="6286500"/>
            <a:ext cx="1905000" cy="45720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FA3C5629-B66D-42BD-A193-FD4F7307356F}" type="slidenum">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标题，文本与图表">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304800"/>
            <a:ext cx="7772400" cy="1143000"/>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838200" y="1905000"/>
            <a:ext cx="3810000" cy="41148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图表占位符 3"/>
          <p:cNvSpPr>
            <a:spLocks noGrp="1"/>
          </p:cNvSpPr>
          <p:nvPr>
            <p:ph type="chart" sz="half" idx="2"/>
          </p:nvPr>
        </p:nvSpPr>
        <p:spPr>
          <a:xfrm>
            <a:off x="4800600" y="1905000"/>
            <a:ext cx="38100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defRPr/>
            </a:pPr>
            <a:endParaRPr kumimoji="0" lang="zh-CN" altLang="en-US" sz="2800" b="0" i="0" u="none" strike="noStrike" kern="0" cap="none" spc="0" normalizeH="0" baseline="0" noProof="0" smtClean="0">
              <a:ln>
                <a:noFill/>
              </a:ln>
              <a:solidFill>
                <a:srgbClr val="4D4D4D"/>
              </a:solidFill>
              <a:effectLst/>
              <a:uLnTx/>
              <a:uFillTx/>
              <a:latin typeface="+mn-lt"/>
              <a:ea typeface="+mn-ea"/>
              <a:cs typeface="+mn-cs"/>
            </a:endParaRPr>
          </a:p>
        </p:txBody>
      </p:sp>
      <p:sp>
        <p:nvSpPr>
          <p:cNvPr id="8" name="Rectangle 1089"/>
          <p:cNvSpPr>
            <a:spLocks noGrp="1" noChangeArrowheads="1"/>
          </p:cNvSpPr>
          <p:nvPr>
            <p:ph type="dt" sz="half" idx="12"/>
          </p:nvPr>
        </p:nvSpPr>
        <p:spPr bwMode="auto">
          <a:xfrm>
            <a:off x="0" y="6553200"/>
            <a:ext cx="1905000" cy="3048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1090"/>
          <p:cNvSpPr>
            <a:spLocks noGrp="1" noChangeArrowheads="1"/>
          </p:cNvSpPr>
          <p:nvPr>
            <p:ph type="ftr" sz="quarter" idx="3"/>
          </p:nvPr>
        </p:nvSpPr>
        <p:spPr bwMode="auto">
          <a:xfrm>
            <a:off x="3124200" y="6553200"/>
            <a:ext cx="2895600" cy="3048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1091"/>
          <p:cNvSpPr>
            <a:spLocks noGrp="1" noChangeArrowheads="1"/>
          </p:cNvSpPr>
          <p:nvPr>
            <p:ph type="sldNum" sz="quarter" idx="4"/>
          </p:nvPr>
        </p:nvSpPr>
        <p:spPr bwMode="auto">
          <a:xfrm>
            <a:off x="7239000" y="6553200"/>
            <a:ext cx="1905000" cy="30480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01D97392-4C8F-4ACC-8452-31B503371E56}" type="slidenum">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3132138" y="115888"/>
            <a:ext cx="244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hlinkClick r:id="rId3"/>
              </a:rPr>
              <a:t>http://ittalks.blogbus.com</a:t>
            </a:r>
            <a:r>
              <a:rPr kumimoji="0" lang="en-US" altLang="zh-CN"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en-US" altLang="zh-CN" sz="16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2" name="Rectangle 2"/>
          <p:cNvSpPr>
            <a:spLocks noGrp="1" noChangeArrowheads="1"/>
          </p:cNvSpPr>
          <p:nvPr>
            <p:ph type="ctrTitle"/>
          </p:nvPr>
        </p:nvSpPr>
        <p:spPr>
          <a:xfrm>
            <a:off x="0" y="2667000"/>
            <a:ext cx="9144000" cy="685800"/>
          </a:xfrm>
        </p:spPr>
        <p:txBody>
          <a:bodyPr/>
          <a:lstStyle>
            <a:lvl1pPr algn="ctr">
              <a:defRPr sz="3200" b="1">
                <a:solidFill>
                  <a:schemeClr val="tx1"/>
                </a:solidFill>
                <a:effectLst>
                  <a:outerShdw blurRad="38100" dist="38100" dir="2700000" algn="tl">
                    <a:srgbClr val="C0C0C0"/>
                  </a:outerShdw>
                </a:effectLst>
              </a:defRPr>
            </a:lvl1pPr>
          </a:lstStyle>
          <a:p>
            <a:r>
              <a:rPr lang="zh-CN" altLang="en-US" noProof="1"/>
              <a:t>单击此处编辑母版标题样式</a:t>
            </a:r>
            <a:endParaRPr lang="zh-CN" altLang="en-US" noProof="1"/>
          </a:p>
        </p:txBody>
      </p:sp>
      <p:sp>
        <p:nvSpPr>
          <p:cNvPr id="5123" name="Rectangle 3"/>
          <p:cNvSpPr>
            <a:spLocks noGrp="1" noChangeArrowheads="1"/>
          </p:cNvSpPr>
          <p:nvPr>
            <p:ph type="subTitle" idx="1"/>
          </p:nvPr>
        </p:nvSpPr>
        <p:spPr>
          <a:xfrm>
            <a:off x="0" y="3687763"/>
            <a:ext cx="9144000" cy="533400"/>
          </a:xfrm>
        </p:spPr>
        <p:txBody>
          <a:bodyPr/>
          <a:lstStyle>
            <a:lvl1pPr marL="0" indent="0" algn="ctr">
              <a:buFont typeface="Wingdings" panose="05000000000000000000" pitchFamily="2" charset="2"/>
              <a:buNone/>
              <a:defRPr sz="2000">
                <a:solidFill>
                  <a:schemeClr val="bg2"/>
                </a:solidFill>
              </a:defRPr>
            </a:lvl1pPr>
          </a:lstStyle>
          <a:p>
            <a:r>
              <a:rPr lang="zh-CN" altLang="en-US" noProof="1"/>
              <a:t>单击此处编辑母版副标题样式</a:t>
            </a:r>
            <a:endParaRPr lang="zh-CN" altLang="en-US" noProof="1"/>
          </a:p>
        </p:txBody>
      </p:sp>
      <p:sp>
        <p:nvSpPr>
          <p:cNvPr id="9" name="Rectangle 4"/>
          <p:cNvSpPr>
            <a:spLocks noGrp="1" noChangeArrowheads="1"/>
          </p:cNvSpPr>
          <p:nvPr>
            <p:ph type="dt" sz="half" idx="2"/>
          </p:nvPr>
        </p:nvSpPr>
        <p:spPr bwMode="auto">
          <a:xfrm>
            <a:off x="0" y="6553200"/>
            <a:ext cx="1905000" cy="304800"/>
          </a:xfrm>
          <a:prstGeom prst="rect">
            <a:avLst/>
          </a:prstGeom>
          <a:ln>
            <a:miter lim="800000"/>
          </a:ln>
        </p:spPr>
        <p:txBody>
          <a:bodyPr vert="horz" wrap="square" lIns="91440" tIns="45720" rIns="91440" bIns="45720" numCol="1" anchor="t" anchorCtr="0" compatLnSpc="1"/>
          <a:lstStyle>
            <a:lvl1pPr>
              <a:defRPr>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 name="Rectangle 5"/>
          <p:cNvSpPr>
            <a:spLocks noGrp="1" noChangeArrowheads="1"/>
          </p:cNvSpPr>
          <p:nvPr>
            <p:ph type="ftr" sz="quarter" idx="3"/>
          </p:nvPr>
        </p:nvSpPr>
        <p:spPr bwMode="auto">
          <a:xfrm>
            <a:off x="3124200" y="6553200"/>
            <a:ext cx="2895600" cy="304800"/>
          </a:xfrm>
          <a:prstGeom prst="rect">
            <a:avLst/>
          </a:prstGeom>
          <a:ln>
            <a:miter lim="800000"/>
          </a:ln>
        </p:spPr>
        <p:txBody>
          <a:bodyPr vert="horz" wrap="square" lIns="91440" tIns="45720" rIns="91440" bIns="45720" numCol="1" anchor="t" anchorCtr="0" compatLnSpc="1"/>
          <a:lstStyle>
            <a:lvl1pPr>
              <a:defRPr>
                <a:latin typeface="Times New Roman" panose="02020603050405020304" pitchFamily="18"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Rectangle 6"/>
          <p:cNvSpPr>
            <a:spLocks noGrp="1" noChangeArrowheads="1"/>
          </p:cNvSpPr>
          <p:nvPr>
            <p:ph type="sldNum" sz="quarter" idx="4"/>
          </p:nvPr>
        </p:nvSpPr>
        <p:spPr bwMode="auto">
          <a:xfrm>
            <a:off x="7239000" y="6553200"/>
            <a:ext cx="1905000" cy="304800"/>
          </a:xfrm>
          <a:prstGeom prst="rect">
            <a:avLst/>
          </a:prstGeom>
          <a:ln>
            <a:miter lim="800000"/>
          </a:ln>
        </p:spPr>
        <p:txBody>
          <a:bodyPr vert="horz" wrap="square" lIns="91440" tIns="45720" rIns="91440" bIns="45720" numCol="1" anchor="t" anchorCtr="0" compatLnSpc="1"/>
          <a:lstStyle>
            <a:lvl1pPr>
              <a:defRPr smtClean="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BA1658E-C5F6-4D9B-AC21-15345A4C83C5}"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972CD0-C4BA-4FD8-B421-2F6C58B5317B}"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972CD0-C4BA-4FD8-B421-2F6C58B5317B}"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323850" y="1412875"/>
            <a:ext cx="38481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324350" y="1412875"/>
            <a:ext cx="38481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972CD0-C4BA-4FD8-B421-2F6C58B5317B}"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972CD0-C4BA-4FD8-B421-2F6C58B5317B}"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972CD0-C4BA-4FD8-B421-2F6C58B5317B}"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972CD0-C4BA-4FD8-B421-2F6C58B5317B}"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972CD0-C4BA-4FD8-B421-2F6C58B5317B}"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972CD0-C4BA-4FD8-B421-2F6C58B5317B}"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endParaRPr kumimoji="0" lang="zh-CN" altLang="en-US" sz="3200" b="0" i="0" u="none" strike="noStrike" kern="0" cap="none" spc="0" normalizeH="0" baseline="0" noProof="0" smtClean="0">
              <a:ln>
                <a:noFill/>
              </a:ln>
              <a:solidFill>
                <a:srgbClr val="4D4D4D"/>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972CD0-C4BA-4FD8-B421-2F6C58B5317B}"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972CD0-C4BA-4FD8-B421-2F6C58B5317B}"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253163" y="188913"/>
            <a:ext cx="1976437" cy="583247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323850" y="188913"/>
            <a:ext cx="5776913" cy="583247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972CD0-C4BA-4FD8-B421-2F6C58B5317B}"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标题和表格">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71538" y="192088"/>
            <a:ext cx="8162925" cy="1431925"/>
          </a:xfr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a:xfrm>
            <a:off x="912813" y="1905000"/>
            <a:ext cx="8110537" cy="41910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defRPr/>
            </a:pPr>
            <a:endParaRPr kumimoji="0" lang="zh-CN" altLang="en-US" sz="2800" b="0" i="0" u="none" strike="noStrike" kern="0" cap="none" spc="0" normalizeH="0" baseline="0" noProof="0" smtClean="0">
              <a:ln>
                <a:noFill/>
              </a:ln>
              <a:solidFill>
                <a:srgbClr val="4D4D4D"/>
              </a:solidFill>
              <a:effectLst/>
              <a:uLnTx/>
              <a:uFillTx/>
              <a:latin typeface="+mn-lt"/>
              <a:ea typeface="+mn-ea"/>
              <a:cs typeface="+mn-cs"/>
            </a:endParaRPr>
          </a:p>
        </p:txBody>
      </p:sp>
      <p:sp>
        <p:nvSpPr>
          <p:cNvPr id="8" name="日期占位符 3"/>
          <p:cNvSpPr>
            <a:spLocks noGrp="1"/>
          </p:cNvSpPr>
          <p:nvPr>
            <p:ph type="dt" sz="half" idx="2"/>
          </p:nvPr>
        </p:nvSpPr>
        <p:spPr bwMode="auto">
          <a:xfrm>
            <a:off x="1152525" y="6286500"/>
            <a:ext cx="19050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bwMode="auto">
          <a:xfrm>
            <a:off x="3590925" y="62865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bwMode="auto">
          <a:xfrm>
            <a:off x="7019925" y="6286500"/>
            <a:ext cx="1905000" cy="45720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FA3C5629-B66D-42BD-A193-FD4F7307356F}" type="slidenum">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hart">
  <p:cSld name="标题，文本与图表">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304800"/>
            <a:ext cx="7772400" cy="1143000"/>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838200" y="1905000"/>
            <a:ext cx="3810000" cy="41148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图表占位符 3"/>
          <p:cNvSpPr>
            <a:spLocks noGrp="1"/>
          </p:cNvSpPr>
          <p:nvPr>
            <p:ph type="chart" sz="half" idx="2"/>
          </p:nvPr>
        </p:nvSpPr>
        <p:spPr>
          <a:xfrm>
            <a:off x="4800600" y="1905000"/>
            <a:ext cx="38100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defRPr/>
            </a:pPr>
            <a:endParaRPr kumimoji="0" lang="zh-CN" altLang="en-US" sz="2800" b="0" i="0" u="none" strike="noStrike" kern="0" cap="none" spc="0" normalizeH="0" baseline="0" noProof="0" smtClean="0">
              <a:ln>
                <a:noFill/>
              </a:ln>
              <a:solidFill>
                <a:srgbClr val="4D4D4D"/>
              </a:solidFill>
              <a:effectLst/>
              <a:uLnTx/>
              <a:uFillTx/>
              <a:latin typeface="+mn-lt"/>
              <a:ea typeface="+mn-ea"/>
              <a:cs typeface="+mn-cs"/>
            </a:endParaRPr>
          </a:p>
        </p:txBody>
      </p:sp>
      <p:sp>
        <p:nvSpPr>
          <p:cNvPr id="8" name="Rectangle 1089"/>
          <p:cNvSpPr>
            <a:spLocks noGrp="1" noChangeArrowheads="1"/>
          </p:cNvSpPr>
          <p:nvPr>
            <p:ph type="dt" sz="half" idx="12"/>
          </p:nvPr>
        </p:nvSpPr>
        <p:spPr bwMode="auto">
          <a:xfrm>
            <a:off x="0" y="6553200"/>
            <a:ext cx="1905000" cy="3048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1090"/>
          <p:cNvSpPr>
            <a:spLocks noGrp="1" noChangeArrowheads="1"/>
          </p:cNvSpPr>
          <p:nvPr>
            <p:ph type="ftr" sz="quarter" idx="3"/>
          </p:nvPr>
        </p:nvSpPr>
        <p:spPr bwMode="auto">
          <a:xfrm>
            <a:off x="3124200" y="6553200"/>
            <a:ext cx="2895600" cy="3048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1091"/>
          <p:cNvSpPr>
            <a:spLocks noGrp="1" noChangeArrowheads="1"/>
          </p:cNvSpPr>
          <p:nvPr>
            <p:ph type="sldNum" sz="quarter" idx="4"/>
          </p:nvPr>
        </p:nvSpPr>
        <p:spPr bwMode="auto">
          <a:xfrm>
            <a:off x="7239000" y="6553200"/>
            <a:ext cx="1905000" cy="30480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01D97392-4C8F-4ACC-8452-31B503371E56}" type="slidenum">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972CD0-C4BA-4FD8-B421-2F6C58B5317B}"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323850" y="1412875"/>
            <a:ext cx="38481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324350" y="1412875"/>
            <a:ext cx="38481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972CD0-C4BA-4FD8-B421-2F6C58B5317B}"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972CD0-C4BA-4FD8-B421-2F6C58B5317B}"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972CD0-C4BA-4FD8-B421-2F6C58B5317B}"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972CD0-C4BA-4FD8-B421-2F6C58B5317B}"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972CD0-C4BA-4FD8-B421-2F6C58B5317B}"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endParaRPr kumimoji="0" lang="zh-CN" altLang="en-US" sz="3200" b="0" i="0" u="none" strike="noStrike" kern="0" cap="none" spc="0" normalizeH="0" baseline="0" noProof="0" smtClean="0">
              <a:ln>
                <a:noFill/>
              </a:ln>
              <a:solidFill>
                <a:srgbClr val="4D4D4D"/>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972CD0-C4BA-4FD8-B421-2F6C58B5317B}"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image" Target="../media/image2.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6" Type="http://schemas.openxmlformats.org/officeDocument/2006/relationships/theme" Target="../theme/theme2.xml"/><Relationship Id="rId15" Type="http://schemas.openxmlformats.org/officeDocument/2006/relationships/image" Target="../media/image3.png"/><Relationship Id="rId14" Type="http://schemas.openxmlformats.org/officeDocument/2006/relationships/image" Target="../media/image2.jpeg"/><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p:sp>
        <p:nvSpPr>
          <p:cNvPr id="1026" name="Rectangle 2"/>
          <p:cNvSpPr>
            <a:spLocks noGrp="1"/>
          </p:cNvSpPr>
          <p:nvPr>
            <p:ph type="title"/>
          </p:nvPr>
        </p:nvSpPr>
        <p:spPr>
          <a:xfrm>
            <a:off x="323850" y="188913"/>
            <a:ext cx="7905750" cy="10795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p:nvPr>
        </p:nvSpPr>
        <p:spPr>
          <a:xfrm>
            <a:off x="323850" y="1412875"/>
            <a:ext cx="7848600" cy="460851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0" name="Rectangle 4"/>
          <p:cNvSpPr>
            <a:spLocks noGrp="1" noChangeArrowheads="1"/>
          </p:cNvSpPr>
          <p:nvPr>
            <p:ph type="dt" sz="half" idx="2"/>
          </p:nvPr>
        </p:nvSpPr>
        <p:spPr bwMode="auto">
          <a:xfrm>
            <a:off x="0" y="6553200"/>
            <a:ext cx="1905000" cy="30480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1" name="Rectangle 5"/>
          <p:cNvSpPr>
            <a:spLocks noGrp="1" noChangeArrowheads="1"/>
          </p:cNvSpPr>
          <p:nvPr>
            <p:ph type="ftr" sz="quarter" idx="3"/>
          </p:nvPr>
        </p:nvSpPr>
        <p:spPr bwMode="auto">
          <a:xfrm>
            <a:off x="3124200" y="6553200"/>
            <a:ext cx="2895600" cy="30480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2" name="Rectangle 6"/>
          <p:cNvSpPr>
            <a:spLocks noGrp="1" noChangeArrowheads="1"/>
          </p:cNvSpPr>
          <p:nvPr>
            <p:ph type="sldNum" sz="quarter" idx="4"/>
          </p:nvPr>
        </p:nvSpPr>
        <p:spPr bwMode="auto">
          <a:xfrm>
            <a:off x="7239000" y="6553200"/>
            <a:ext cx="1905000" cy="304800"/>
          </a:xfrm>
          <a:prstGeom prst="rect">
            <a:avLst/>
          </a:prstGeom>
          <a:noFill/>
          <a:ln w="9525">
            <a:noFill/>
            <a:miter lim="800000"/>
          </a:ln>
          <a:effectLst/>
        </p:spPr>
        <p:txBody>
          <a:bodyPr vert="horz" wrap="square" lIns="91440" tIns="45720" rIns="91440" bIns="45720" numCol="1" anchor="t" anchorCtr="0" compatLnSpc="1"/>
          <a:lstStyle>
            <a:lvl1pPr algn="r">
              <a:defRPr sz="14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13972CD0-C4BA-4FD8-B421-2F6C58B5317B}"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31" name="Picture 7" descr="worldwide_marketplace_map"/>
          <p:cNvPicPr>
            <a:picLocks noChangeAspect="1"/>
          </p:cNvPicPr>
          <p:nvPr/>
        </p:nvPicPr>
        <p:blipFill>
          <a:blip r:embed="rId15"/>
          <a:stretch>
            <a:fillRect/>
          </a:stretch>
        </p:blipFill>
        <p:spPr>
          <a:xfrm>
            <a:off x="6400800" y="4827588"/>
            <a:ext cx="2743200" cy="12985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spcBef>
          <a:spcPct val="0"/>
        </a:spcBef>
        <a:spcAft>
          <a:spcPct val="0"/>
        </a:spcAft>
        <a:defRPr sz="4000">
          <a:solidFill>
            <a:srgbClr val="000000"/>
          </a:solidFill>
          <a:latin typeface="+mj-lt"/>
          <a:ea typeface="+mj-ea"/>
          <a:cs typeface="+mj-cs"/>
        </a:defRPr>
      </a:lvl1pPr>
      <a:lvl2pPr algn="l" rtl="0" eaLnBrk="0" fontAlgn="base" hangingPunct="0">
        <a:spcBef>
          <a:spcPct val="0"/>
        </a:spcBef>
        <a:spcAft>
          <a:spcPct val="0"/>
        </a:spcAft>
        <a:defRPr sz="4000">
          <a:solidFill>
            <a:srgbClr val="000000"/>
          </a:solidFill>
          <a:latin typeface="Haettenschweiler" panose="020B0706040902060204" pitchFamily="34" charset="0"/>
        </a:defRPr>
      </a:lvl2pPr>
      <a:lvl3pPr algn="l" rtl="0" eaLnBrk="0" fontAlgn="base" hangingPunct="0">
        <a:spcBef>
          <a:spcPct val="0"/>
        </a:spcBef>
        <a:spcAft>
          <a:spcPct val="0"/>
        </a:spcAft>
        <a:defRPr sz="4000">
          <a:solidFill>
            <a:srgbClr val="000000"/>
          </a:solidFill>
          <a:latin typeface="Haettenschweiler" panose="020B0706040902060204" pitchFamily="34" charset="0"/>
        </a:defRPr>
      </a:lvl3pPr>
      <a:lvl4pPr algn="l" rtl="0" eaLnBrk="0" fontAlgn="base" hangingPunct="0">
        <a:spcBef>
          <a:spcPct val="0"/>
        </a:spcBef>
        <a:spcAft>
          <a:spcPct val="0"/>
        </a:spcAft>
        <a:defRPr sz="4000">
          <a:solidFill>
            <a:srgbClr val="000000"/>
          </a:solidFill>
          <a:latin typeface="Haettenschweiler" panose="020B0706040902060204" pitchFamily="34" charset="0"/>
        </a:defRPr>
      </a:lvl4pPr>
      <a:lvl5pPr algn="l" rtl="0" eaLnBrk="0" fontAlgn="base" hangingPunct="0">
        <a:spcBef>
          <a:spcPct val="0"/>
        </a:spcBef>
        <a:spcAft>
          <a:spcPct val="0"/>
        </a:spcAft>
        <a:defRPr sz="4000">
          <a:solidFill>
            <a:srgbClr val="000000"/>
          </a:solidFill>
          <a:latin typeface="Haettenschweiler" panose="020B0706040902060204" pitchFamily="34" charset="0"/>
        </a:defRPr>
      </a:lvl5pPr>
      <a:lvl6pPr marL="457200" algn="l" rtl="0" fontAlgn="base">
        <a:spcBef>
          <a:spcPct val="0"/>
        </a:spcBef>
        <a:spcAft>
          <a:spcPct val="0"/>
        </a:spcAft>
        <a:defRPr sz="4000">
          <a:solidFill>
            <a:srgbClr val="000000"/>
          </a:solidFill>
          <a:latin typeface="Haettenschweiler" panose="020B0706040902060204" pitchFamily="34" charset="0"/>
        </a:defRPr>
      </a:lvl6pPr>
      <a:lvl7pPr marL="914400" algn="l" rtl="0" fontAlgn="base">
        <a:spcBef>
          <a:spcPct val="0"/>
        </a:spcBef>
        <a:spcAft>
          <a:spcPct val="0"/>
        </a:spcAft>
        <a:defRPr sz="4000">
          <a:solidFill>
            <a:srgbClr val="000000"/>
          </a:solidFill>
          <a:latin typeface="Haettenschweiler" panose="020B0706040902060204" pitchFamily="34" charset="0"/>
        </a:defRPr>
      </a:lvl7pPr>
      <a:lvl8pPr marL="1371600" algn="l" rtl="0" fontAlgn="base">
        <a:spcBef>
          <a:spcPct val="0"/>
        </a:spcBef>
        <a:spcAft>
          <a:spcPct val="0"/>
        </a:spcAft>
        <a:defRPr sz="4000">
          <a:solidFill>
            <a:srgbClr val="000000"/>
          </a:solidFill>
          <a:latin typeface="Haettenschweiler" panose="020B0706040902060204" pitchFamily="34" charset="0"/>
        </a:defRPr>
      </a:lvl8pPr>
      <a:lvl9pPr marL="1828800" algn="l" rtl="0" fontAlgn="base">
        <a:spcBef>
          <a:spcPct val="0"/>
        </a:spcBef>
        <a:spcAft>
          <a:spcPct val="0"/>
        </a:spcAft>
        <a:defRPr sz="4000">
          <a:solidFill>
            <a:srgbClr val="000000"/>
          </a:solidFill>
          <a:latin typeface="Haettenschweiler" panose="020B0706040902060204"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800">
          <a:solidFill>
            <a:srgbClr val="4D4D4D"/>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rgbClr val="4D4D4D"/>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000">
          <a:solidFill>
            <a:srgbClr val="4D4D4D"/>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rgbClr val="4D4D4D"/>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1600">
          <a:solidFill>
            <a:srgbClr val="4D4D4D"/>
          </a:solidFill>
          <a:latin typeface="+mn-lt"/>
        </a:defRPr>
      </a:lvl5pPr>
      <a:lvl6pPr marL="2514600" indent="-228600" algn="l" rtl="0" fontAlgn="base">
        <a:spcBef>
          <a:spcPct val="20000"/>
        </a:spcBef>
        <a:spcAft>
          <a:spcPct val="0"/>
        </a:spcAft>
        <a:buFont typeface="Wingdings" panose="05000000000000000000" pitchFamily="2" charset="2"/>
        <a:buChar char="§"/>
        <a:defRPr sz="1600">
          <a:solidFill>
            <a:srgbClr val="4D4D4D"/>
          </a:solidFill>
          <a:latin typeface="+mn-lt"/>
        </a:defRPr>
      </a:lvl6pPr>
      <a:lvl7pPr marL="2971800" indent="-228600" algn="l" rtl="0" fontAlgn="base">
        <a:spcBef>
          <a:spcPct val="20000"/>
        </a:spcBef>
        <a:spcAft>
          <a:spcPct val="0"/>
        </a:spcAft>
        <a:buFont typeface="Wingdings" panose="05000000000000000000" pitchFamily="2" charset="2"/>
        <a:buChar char="§"/>
        <a:defRPr sz="1600">
          <a:solidFill>
            <a:srgbClr val="4D4D4D"/>
          </a:solidFill>
          <a:latin typeface="+mn-lt"/>
        </a:defRPr>
      </a:lvl7pPr>
      <a:lvl8pPr marL="3429000" indent="-228600" algn="l" rtl="0" fontAlgn="base">
        <a:spcBef>
          <a:spcPct val="20000"/>
        </a:spcBef>
        <a:spcAft>
          <a:spcPct val="0"/>
        </a:spcAft>
        <a:buFont typeface="Wingdings" panose="05000000000000000000" pitchFamily="2" charset="2"/>
        <a:buChar char="§"/>
        <a:defRPr sz="1600">
          <a:solidFill>
            <a:srgbClr val="4D4D4D"/>
          </a:solidFill>
          <a:latin typeface="+mn-lt"/>
        </a:defRPr>
      </a:lvl8pPr>
      <a:lvl9pPr marL="3886200" indent="-228600" algn="l" rtl="0" fontAlgn="base">
        <a:spcBef>
          <a:spcPct val="20000"/>
        </a:spcBef>
        <a:spcAft>
          <a:spcPct val="0"/>
        </a:spcAft>
        <a:buFont typeface="Wingdings" panose="05000000000000000000" pitchFamily="2" charset="2"/>
        <a:buChar char="§"/>
        <a:defRPr sz="1600">
          <a:solidFill>
            <a:srgbClr val="4D4D4D"/>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p:sp>
        <p:nvSpPr>
          <p:cNvPr id="1026" name="Rectangle 2"/>
          <p:cNvSpPr>
            <a:spLocks noGrp="1"/>
          </p:cNvSpPr>
          <p:nvPr>
            <p:ph type="title"/>
          </p:nvPr>
        </p:nvSpPr>
        <p:spPr>
          <a:xfrm>
            <a:off x="323850" y="188913"/>
            <a:ext cx="7905750" cy="10795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p:nvPr>
        </p:nvSpPr>
        <p:spPr>
          <a:xfrm>
            <a:off x="323850" y="1412875"/>
            <a:ext cx="7848600" cy="460851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0" name="Rectangle 4"/>
          <p:cNvSpPr>
            <a:spLocks noGrp="1" noChangeArrowheads="1"/>
          </p:cNvSpPr>
          <p:nvPr>
            <p:ph type="dt" sz="half" idx="2"/>
          </p:nvPr>
        </p:nvSpPr>
        <p:spPr bwMode="auto">
          <a:xfrm>
            <a:off x="0" y="6553200"/>
            <a:ext cx="1905000" cy="30480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1" name="Rectangle 5"/>
          <p:cNvSpPr>
            <a:spLocks noGrp="1" noChangeArrowheads="1"/>
          </p:cNvSpPr>
          <p:nvPr>
            <p:ph type="ftr" sz="quarter" idx="3"/>
          </p:nvPr>
        </p:nvSpPr>
        <p:spPr bwMode="auto">
          <a:xfrm>
            <a:off x="3124200" y="6553200"/>
            <a:ext cx="2895600" cy="30480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2" name="Rectangle 6"/>
          <p:cNvSpPr>
            <a:spLocks noGrp="1" noChangeArrowheads="1"/>
          </p:cNvSpPr>
          <p:nvPr>
            <p:ph type="sldNum" sz="quarter" idx="4"/>
          </p:nvPr>
        </p:nvSpPr>
        <p:spPr bwMode="auto">
          <a:xfrm>
            <a:off x="7239000" y="6553200"/>
            <a:ext cx="1905000" cy="304800"/>
          </a:xfrm>
          <a:prstGeom prst="rect">
            <a:avLst/>
          </a:prstGeom>
          <a:noFill/>
          <a:ln w="9525">
            <a:noFill/>
            <a:miter lim="800000"/>
          </a:ln>
          <a:effectLst/>
        </p:spPr>
        <p:txBody>
          <a:bodyPr vert="horz" wrap="square" lIns="91440" tIns="45720" rIns="91440" bIns="45720" numCol="1" anchor="t" anchorCtr="0" compatLnSpc="1"/>
          <a:lstStyle>
            <a:lvl1pPr algn="r">
              <a:defRPr sz="14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13972CD0-C4BA-4FD8-B421-2F6C58B5317B}"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31" name="Picture 7" descr="worldwide_marketplace_map"/>
          <p:cNvPicPr>
            <a:picLocks noChangeAspect="1"/>
          </p:cNvPicPr>
          <p:nvPr/>
        </p:nvPicPr>
        <p:blipFill>
          <a:blip r:embed="rId15"/>
          <a:stretch>
            <a:fillRect/>
          </a:stretch>
        </p:blipFill>
        <p:spPr>
          <a:xfrm>
            <a:off x="6400800" y="4827588"/>
            <a:ext cx="2743200" cy="12985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l" rtl="0" eaLnBrk="0" fontAlgn="base" hangingPunct="0">
        <a:spcBef>
          <a:spcPct val="0"/>
        </a:spcBef>
        <a:spcAft>
          <a:spcPct val="0"/>
        </a:spcAft>
        <a:defRPr sz="4000">
          <a:solidFill>
            <a:srgbClr val="000000"/>
          </a:solidFill>
          <a:latin typeface="+mj-lt"/>
          <a:ea typeface="+mj-ea"/>
          <a:cs typeface="+mj-cs"/>
        </a:defRPr>
      </a:lvl1pPr>
      <a:lvl2pPr algn="l" rtl="0" eaLnBrk="0" fontAlgn="base" hangingPunct="0">
        <a:spcBef>
          <a:spcPct val="0"/>
        </a:spcBef>
        <a:spcAft>
          <a:spcPct val="0"/>
        </a:spcAft>
        <a:defRPr sz="4000">
          <a:solidFill>
            <a:srgbClr val="000000"/>
          </a:solidFill>
          <a:latin typeface="Haettenschweiler" panose="020B0706040902060204" pitchFamily="34" charset="0"/>
        </a:defRPr>
      </a:lvl2pPr>
      <a:lvl3pPr algn="l" rtl="0" eaLnBrk="0" fontAlgn="base" hangingPunct="0">
        <a:spcBef>
          <a:spcPct val="0"/>
        </a:spcBef>
        <a:spcAft>
          <a:spcPct val="0"/>
        </a:spcAft>
        <a:defRPr sz="4000">
          <a:solidFill>
            <a:srgbClr val="000000"/>
          </a:solidFill>
          <a:latin typeface="Haettenschweiler" panose="020B0706040902060204" pitchFamily="34" charset="0"/>
        </a:defRPr>
      </a:lvl3pPr>
      <a:lvl4pPr algn="l" rtl="0" eaLnBrk="0" fontAlgn="base" hangingPunct="0">
        <a:spcBef>
          <a:spcPct val="0"/>
        </a:spcBef>
        <a:spcAft>
          <a:spcPct val="0"/>
        </a:spcAft>
        <a:defRPr sz="4000">
          <a:solidFill>
            <a:srgbClr val="000000"/>
          </a:solidFill>
          <a:latin typeface="Haettenschweiler" panose="020B0706040902060204" pitchFamily="34" charset="0"/>
        </a:defRPr>
      </a:lvl4pPr>
      <a:lvl5pPr algn="l" rtl="0" eaLnBrk="0" fontAlgn="base" hangingPunct="0">
        <a:spcBef>
          <a:spcPct val="0"/>
        </a:spcBef>
        <a:spcAft>
          <a:spcPct val="0"/>
        </a:spcAft>
        <a:defRPr sz="4000">
          <a:solidFill>
            <a:srgbClr val="000000"/>
          </a:solidFill>
          <a:latin typeface="Haettenschweiler" panose="020B0706040902060204" pitchFamily="34" charset="0"/>
        </a:defRPr>
      </a:lvl5pPr>
      <a:lvl6pPr marL="457200" algn="l" rtl="0" fontAlgn="base">
        <a:spcBef>
          <a:spcPct val="0"/>
        </a:spcBef>
        <a:spcAft>
          <a:spcPct val="0"/>
        </a:spcAft>
        <a:defRPr sz="4000">
          <a:solidFill>
            <a:srgbClr val="000000"/>
          </a:solidFill>
          <a:latin typeface="Haettenschweiler" panose="020B0706040902060204" pitchFamily="34" charset="0"/>
        </a:defRPr>
      </a:lvl6pPr>
      <a:lvl7pPr marL="914400" algn="l" rtl="0" fontAlgn="base">
        <a:spcBef>
          <a:spcPct val="0"/>
        </a:spcBef>
        <a:spcAft>
          <a:spcPct val="0"/>
        </a:spcAft>
        <a:defRPr sz="4000">
          <a:solidFill>
            <a:srgbClr val="000000"/>
          </a:solidFill>
          <a:latin typeface="Haettenschweiler" panose="020B0706040902060204" pitchFamily="34" charset="0"/>
        </a:defRPr>
      </a:lvl7pPr>
      <a:lvl8pPr marL="1371600" algn="l" rtl="0" fontAlgn="base">
        <a:spcBef>
          <a:spcPct val="0"/>
        </a:spcBef>
        <a:spcAft>
          <a:spcPct val="0"/>
        </a:spcAft>
        <a:defRPr sz="4000">
          <a:solidFill>
            <a:srgbClr val="000000"/>
          </a:solidFill>
          <a:latin typeface="Haettenschweiler" panose="020B0706040902060204" pitchFamily="34" charset="0"/>
        </a:defRPr>
      </a:lvl8pPr>
      <a:lvl9pPr marL="1828800" algn="l" rtl="0" fontAlgn="base">
        <a:spcBef>
          <a:spcPct val="0"/>
        </a:spcBef>
        <a:spcAft>
          <a:spcPct val="0"/>
        </a:spcAft>
        <a:defRPr sz="4000">
          <a:solidFill>
            <a:srgbClr val="000000"/>
          </a:solidFill>
          <a:latin typeface="Haettenschweiler" panose="020B0706040902060204"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800">
          <a:solidFill>
            <a:srgbClr val="4D4D4D"/>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rgbClr val="4D4D4D"/>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000">
          <a:solidFill>
            <a:srgbClr val="4D4D4D"/>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rgbClr val="4D4D4D"/>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1600">
          <a:solidFill>
            <a:srgbClr val="4D4D4D"/>
          </a:solidFill>
          <a:latin typeface="+mn-lt"/>
        </a:defRPr>
      </a:lvl5pPr>
      <a:lvl6pPr marL="2514600" indent="-228600" algn="l" rtl="0" fontAlgn="base">
        <a:spcBef>
          <a:spcPct val="20000"/>
        </a:spcBef>
        <a:spcAft>
          <a:spcPct val="0"/>
        </a:spcAft>
        <a:buFont typeface="Wingdings" panose="05000000000000000000" pitchFamily="2" charset="2"/>
        <a:buChar char="§"/>
        <a:defRPr sz="1600">
          <a:solidFill>
            <a:srgbClr val="4D4D4D"/>
          </a:solidFill>
          <a:latin typeface="+mn-lt"/>
        </a:defRPr>
      </a:lvl6pPr>
      <a:lvl7pPr marL="2971800" indent="-228600" algn="l" rtl="0" fontAlgn="base">
        <a:spcBef>
          <a:spcPct val="20000"/>
        </a:spcBef>
        <a:spcAft>
          <a:spcPct val="0"/>
        </a:spcAft>
        <a:buFont typeface="Wingdings" panose="05000000000000000000" pitchFamily="2" charset="2"/>
        <a:buChar char="§"/>
        <a:defRPr sz="1600">
          <a:solidFill>
            <a:srgbClr val="4D4D4D"/>
          </a:solidFill>
          <a:latin typeface="+mn-lt"/>
        </a:defRPr>
      </a:lvl7pPr>
      <a:lvl8pPr marL="3429000" indent="-228600" algn="l" rtl="0" fontAlgn="base">
        <a:spcBef>
          <a:spcPct val="20000"/>
        </a:spcBef>
        <a:spcAft>
          <a:spcPct val="0"/>
        </a:spcAft>
        <a:buFont typeface="Wingdings" panose="05000000000000000000" pitchFamily="2" charset="2"/>
        <a:buChar char="§"/>
        <a:defRPr sz="1600">
          <a:solidFill>
            <a:srgbClr val="4D4D4D"/>
          </a:solidFill>
          <a:latin typeface="+mn-lt"/>
        </a:defRPr>
      </a:lvl8pPr>
      <a:lvl9pPr marL="3886200" indent="-228600" algn="l" rtl="0" fontAlgn="base">
        <a:spcBef>
          <a:spcPct val="20000"/>
        </a:spcBef>
        <a:spcAft>
          <a:spcPct val="0"/>
        </a:spcAft>
        <a:buFont typeface="Wingdings" panose="05000000000000000000" pitchFamily="2" charset="2"/>
        <a:buChar char="§"/>
        <a:defRPr sz="1600">
          <a:solidFill>
            <a:srgbClr val="4D4D4D"/>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5.png"/><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6.png"/><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7.png"/><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8.png"/><Relationship Id="rId1" Type="http://schemas.openxmlformats.org/officeDocument/2006/relationships/tags" Target="../tags/tag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9.GIF"/><Relationship Id="rId7" Type="http://schemas.openxmlformats.org/officeDocument/2006/relationships/slide" Target="slide3.xml"/><Relationship Id="rId6" Type="http://schemas.openxmlformats.org/officeDocument/2006/relationships/slide" Target="slide17.xml"/><Relationship Id="rId5" Type="http://schemas.openxmlformats.org/officeDocument/2006/relationships/slide" Target="slide4.xml"/><Relationship Id="rId4" Type="http://schemas.openxmlformats.org/officeDocument/2006/relationships/slide" Target="slide141.xml"/><Relationship Id="rId3" Type="http://schemas.openxmlformats.org/officeDocument/2006/relationships/slide" Target="slide134.xml"/><Relationship Id="rId2" Type="http://schemas.openxmlformats.org/officeDocument/2006/relationships/slide" Target="slide127.xml"/><Relationship Id="rId1" Type="http://schemas.openxmlformats.org/officeDocument/2006/relationships/slide" Target="slide163.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GIF"/><Relationship Id="rId2" Type="http://schemas.openxmlformats.org/officeDocument/2006/relationships/slide" Target="slide119.xml"/><Relationship Id="rId1" Type="http://schemas.openxmlformats.org/officeDocument/2006/relationships/image" Target="../media/image10.png"/></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GIF"/><Relationship Id="rId2" Type="http://schemas.openxmlformats.org/officeDocument/2006/relationships/slide" Target="slide119.xml"/><Relationship Id="rId1" Type="http://schemas.openxmlformats.org/officeDocument/2006/relationships/image" Target="../media/image10.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GIF"/><Relationship Id="rId2" Type="http://schemas.openxmlformats.org/officeDocument/2006/relationships/slide" Target="slide119.xml"/><Relationship Id="rId1"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GIF"/><Relationship Id="rId1" Type="http://schemas.openxmlformats.org/officeDocument/2006/relationships/slide" Target="slide119.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GIF"/><Relationship Id="rId2" Type="http://schemas.openxmlformats.org/officeDocument/2006/relationships/slide" Target="slide119.xml"/><Relationship Id="rId1"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GIF"/><Relationship Id="rId1" Type="http://schemas.openxmlformats.org/officeDocument/2006/relationships/slide" Target="slide119.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GIF"/><Relationship Id="rId1" Type="http://schemas.openxmlformats.org/officeDocument/2006/relationships/slide" Target="slide6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3.xml"/><Relationship Id="rId3" Type="http://schemas.openxmlformats.org/officeDocument/2006/relationships/audio" Target="../media/audio1.wav"/><Relationship Id="rId2" Type="http://schemas.openxmlformats.org/officeDocument/2006/relationships/image" Target="../media/image12.emf"/><Relationship Id="rId1" Type="http://schemas.openxmlformats.org/officeDocument/2006/relationships/oleObject" Target="../embeddings/oleObject1.bin"/></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13.emf"/><Relationship Id="rId1" Type="http://schemas.openxmlformats.org/officeDocument/2006/relationships/oleObject" Target="../embeddings/oleObject2.bin"/></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Rectangle 2"/>
          <p:cNvSpPr>
            <a:spLocks noGrp="1" noChangeArrowheads="1"/>
          </p:cNvSpPr>
          <p:nvPr>
            <p:ph type="ctr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宋体" panose="02010600030101010101" pitchFamily="2" charset="-122"/>
                <a:cs typeface="+mj-cs"/>
              </a:rPr>
              <a:t>传媒经济学基础</a:t>
            </a:r>
            <a:endParaRPr kumimoji="0" lang="zh-CN" altLang="en-US" sz="32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宋体" panose="02010600030101010101" pitchFamily="2" charset="-122"/>
              <a:cs typeface="+mj-cs"/>
            </a:endParaRPr>
          </a:p>
        </p:txBody>
      </p:sp>
      <p:sp>
        <p:nvSpPr>
          <p:cNvPr id="6147" name="Rectangle 3"/>
          <p:cNvSpPr>
            <a:spLocks noGrp="1"/>
          </p:cNvSpPr>
          <p:nvPr>
            <p:ph type="subTitle" idx="1"/>
          </p:nvPr>
        </p:nvSpPr>
        <p:spPr/>
        <p:txBody>
          <a:bodyPr vert="horz" wrap="square" lIns="91440" tIns="45720" rIns="91440" bIns="45720" anchor="t" anchorCtr="0"/>
          <a:p>
            <a:pPr eaLnBrk="1" hangingPunct="1">
              <a:buClrTx/>
              <a:buSzTx/>
            </a:pPr>
            <a:r>
              <a:rPr lang="en-US" altLang="zh-CN" dirty="0">
                <a:latin typeface="+mn-lt"/>
                <a:ea typeface="宋体" panose="02010600030101010101" pitchFamily="2" charset="-122"/>
                <a:cs typeface="+mn-cs"/>
              </a:rPr>
              <a:t>Understanding Media Economics</a:t>
            </a:r>
            <a:endParaRPr lang="en-US" altLang="zh-CN" dirty="0">
              <a:latin typeface="+mn-lt"/>
              <a:ea typeface="宋体" panose="02010600030101010101" pitchFamily="2"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幻灯片编号占位符 3"/>
          <p:cNvSpPr txBox="1">
            <a:spLocks noGrp="1"/>
          </p:cNvSpPr>
          <p:nvPr>
            <p:ph type="sldNum" sz="quarter" idx="4"/>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539510B-5DE2-BC4F-BDBF-57BFE3AC0E0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8370" name="Rectangle 2"/>
          <p:cNvSpPr/>
          <p:nvPr>
            <p:ph type="title"/>
          </p:nvPr>
        </p:nvSpPr>
        <p:spPr>
          <a:xfrm>
            <a:off x="4643438" y="0"/>
            <a:ext cx="4497387" cy="228600"/>
          </a:xfrm>
          <a:solidFill>
            <a:srgbClr val="FFFFFF"/>
          </a:solidFill>
          <a:ln>
            <a:solidFill>
              <a:srgbClr val="000000"/>
            </a:solidFill>
            <a:miter/>
          </a:ln>
        </p:spPr>
        <p:txBody>
          <a:bodyPr/>
          <a:p>
            <a:pPr eaLnBrk="1" hangingPunct="1"/>
            <a:endParaRPr lang="zh-CN" altLang="zh-CN" sz="1600"/>
          </a:p>
        </p:txBody>
      </p:sp>
      <p:sp>
        <p:nvSpPr>
          <p:cNvPr id="37891" name="Rectangle 3"/>
          <p:cNvSpPr>
            <a:spLocks noGrp="1" noChangeArrowheads="1"/>
          </p:cNvSpPr>
          <p:nvPr>
            <p:ph idx="1"/>
          </p:nvPr>
        </p:nvSpPr>
        <p:spPr>
          <a:xfrm>
            <a:off x="0" y="1449388"/>
            <a:ext cx="9144000" cy="4833938"/>
          </a:xfrm>
        </p:spPr>
        <p:txBody>
          <a:bodyPr vert="horz" wrap="square" lIns="91440" tIns="45720" rIns="91440" bIns="45720" numCol="1" anchor="t" anchorCtr="0" compatLnSpc="1"/>
          <a:p>
            <a:pPr eaLnBrk="1" hangingPunct="1"/>
            <a:r>
              <a:rPr lang="zh-CN" altLang="en-US" u="sng"/>
              <a:t>广告商</a:t>
            </a:r>
            <a:r>
              <a:rPr lang="en-US" altLang="zh-CN"/>
              <a:t>:</a:t>
            </a:r>
            <a:endParaRPr lang="en-US" altLang="zh-CN"/>
          </a:p>
          <a:p>
            <a:pPr eaLnBrk="1" hangingPunct="1"/>
            <a:endParaRPr lang="en-US" altLang="zh-CN"/>
          </a:p>
          <a:p>
            <a:pPr eaLnBrk="1" hangingPunct="1">
              <a:buFontTx/>
              <a:buChar char="-"/>
            </a:pPr>
            <a:r>
              <a:rPr lang="zh-CN" altLang="en-US"/>
              <a:t>接近其目标受众的权利</a:t>
            </a:r>
            <a:endParaRPr lang="zh-CN" altLang="en-US"/>
          </a:p>
          <a:p>
            <a:pPr eaLnBrk="1" hangingPunct="1"/>
            <a:endParaRPr lang="zh-CN" altLang="en-US"/>
          </a:p>
          <a:p>
            <a:pPr eaLnBrk="1" hangingPunct="1"/>
            <a:r>
              <a:rPr lang="en-US" altLang="zh-CN"/>
              <a:t>- </a:t>
            </a:r>
            <a:r>
              <a:rPr lang="zh-CN" altLang="en-US"/>
              <a:t>从媒体雇员那里以低价获取高质量的服务</a:t>
            </a:r>
            <a:endParaRPr lang="zh-CN" altLang="en-US"/>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5" name="Rectangle 3" descr="Rectangle: Click to edit Master text styles&#13;&#10;Second level&#13;&#10;Third level&#13;&#10;Fourth level&#13;&#10;Fifth level"/>
          <p:cNvSpPr>
            <a:spLocks noGrp="1"/>
          </p:cNvSpPr>
          <p:nvPr>
            <p:ph idx="1"/>
          </p:nvPr>
        </p:nvSpPr>
        <p:spPr>
          <a:xfrm>
            <a:off x="971550" y="1484313"/>
            <a:ext cx="7772400" cy="4114800"/>
          </a:xfrm>
        </p:spPr>
        <p:txBody>
          <a:bodyPr vert="horz" wrap="square" lIns="91440" tIns="45720" rIns="91440" bIns="45720" anchor="t" anchorCtr="0"/>
          <a:p>
            <a:pPr eaLnBrk="1" hangingPunct="1">
              <a:lnSpc>
                <a:spcPct val="80000"/>
              </a:lnSpc>
            </a:pPr>
            <a:r>
              <a:rPr lang="zh-CN" altLang="en-US" sz="2400" b="1" dirty="0">
                <a:ea typeface="宋体" panose="02010600030101010101" pitchFamily="2" charset="-122"/>
              </a:rPr>
              <a:t>目前，全国共有</a:t>
            </a:r>
            <a:r>
              <a:rPr lang="en-US" altLang="zh-CN" sz="2400" b="1" dirty="0">
                <a:ea typeface="宋体" panose="02010600030101010101" pitchFamily="2" charset="-122"/>
              </a:rPr>
              <a:t>88</a:t>
            </a:r>
            <a:r>
              <a:rPr lang="zh-CN" altLang="en-US" sz="2400" b="1" dirty="0">
                <a:ea typeface="宋体" panose="02010600030101010101" pitchFamily="2" charset="-122"/>
              </a:rPr>
              <a:t>家传媒集团，其中报业</a:t>
            </a:r>
            <a:r>
              <a:rPr lang="en-US" altLang="zh-CN" sz="2400" b="1" dirty="0">
                <a:ea typeface="宋体" panose="02010600030101010101" pitchFamily="2" charset="-122"/>
              </a:rPr>
              <a:t>40</a:t>
            </a:r>
            <a:r>
              <a:rPr lang="zh-CN" altLang="en-US" sz="2400" b="1" dirty="0">
                <a:ea typeface="宋体" panose="02010600030101010101" pitchFamily="2" charset="-122"/>
              </a:rPr>
              <a:t>家，广电</a:t>
            </a:r>
            <a:r>
              <a:rPr lang="en-US" altLang="zh-CN" sz="2400" b="1" dirty="0">
                <a:ea typeface="宋体" panose="02010600030101010101" pitchFamily="2" charset="-122"/>
              </a:rPr>
              <a:t>18</a:t>
            </a:r>
            <a:r>
              <a:rPr lang="zh-CN" altLang="en-US" sz="2400" b="1" dirty="0">
                <a:ea typeface="宋体" panose="02010600030101010101" pitchFamily="2" charset="-122"/>
              </a:rPr>
              <a:t>家。</a:t>
            </a:r>
            <a:endParaRPr lang="zh-CN" altLang="en-US" sz="2400" b="1" dirty="0">
              <a:ea typeface="宋体" panose="02010600030101010101" pitchFamily="2" charset="-122"/>
            </a:endParaRPr>
          </a:p>
          <a:p>
            <a:pPr eaLnBrk="1" hangingPunct="1">
              <a:lnSpc>
                <a:spcPct val="80000"/>
              </a:lnSpc>
            </a:pPr>
            <a:r>
              <a:rPr lang="zh-CN" altLang="en-US" sz="2400" b="1" dirty="0">
                <a:ea typeface="宋体" panose="02010600030101010101" pitchFamily="2" charset="-122"/>
              </a:rPr>
              <a:t>进入</a:t>
            </a:r>
            <a:r>
              <a:rPr lang="en-US" altLang="zh-CN" sz="2400" b="1" dirty="0">
                <a:ea typeface="宋体" panose="02010600030101010101" pitchFamily="2" charset="-122"/>
              </a:rPr>
              <a:t>20</a:t>
            </a:r>
            <a:r>
              <a:rPr lang="zh-CN" altLang="en-US" sz="2400" b="1" dirty="0">
                <a:ea typeface="宋体" panose="02010600030101010101" pitchFamily="2" charset="-122"/>
              </a:rPr>
              <a:t>世纪</a:t>
            </a:r>
            <a:r>
              <a:rPr lang="en-US" altLang="zh-CN" sz="2400" b="1" dirty="0">
                <a:ea typeface="宋体" panose="02010600030101010101" pitchFamily="2" charset="-122"/>
              </a:rPr>
              <a:t>90</a:t>
            </a:r>
            <a:r>
              <a:rPr lang="zh-CN" altLang="en-US" sz="2400" b="1" dirty="0">
                <a:ea typeface="宋体" panose="02010600030101010101" pitchFamily="2" charset="-122"/>
              </a:rPr>
              <a:t>年代，中国媒介的市场化、产业化步伐明显加快了，而这期间，广东传媒开始崭露头角，领传媒改革之先，许多新的探索与创新始于广东。</a:t>
            </a:r>
            <a:r>
              <a:rPr lang="en-US" altLang="zh-CN" sz="2400" b="1" dirty="0">
                <a:ea typeface="宋体" panose="02010600030101010101" pitchFamily="2" charset="-122"/>
              </a:rPr>
              <a:t>1990</a:t>
            </a:r>
            <a:r>
              <a:rPr lang="zh-CN" altLang="en-US" sz="2400" b="1" dirty="0">
                <a:ea typeface="宋体" panose="02010600030101010101" pitchFamily="2" charset="-122"/>
              </a:rPr>
              <a:t>年，中央</a:t>
            </a:r>
            <a:r>
              <a:rPr lang="en-US" altLang="zh-CN" sz="2400" b="1" dirty="0">
                <a:ea typeface="宋体" panose="02010600030101010101" pitchFamily="2" charset="-122"/>
              </a:rPr>
              <a:t>《</a:t>
            </a:r>
            <a:r>
              <a:rPr lang="zh-CN" altLang="en-US" sz="2400" b="1" dirty="0">
                <a:ea typeface="宋体" panose="02010600030101010101" pitchFamily="2" charset="-122"/>
              </a:rPr>
              <a:t>关于加快发展第三产业的决定</a:t>
            </a:r>
            <a:r>
              <a:rPr lang="en-US" altLang="zh-CN" sz="2400" b="1" dirty="0">
                <a:ea typeface="宋体" panose="02010600030101010101" pitchFamily="2" charset="-122"/>
              </a:rPr>
              <a:t>》</a:t>
            </a:r>
            <a:r>
              <a:rPr lang="zh-CN" altLang="en-US" sz="2400" b="1" dirty="0">
                <a:ea typeface="宋体" panose="02010600030101010101" pitchFamily="2" charset="-122"/>
              </a:rPr>
              <a:t>是报刊产业化改革的转折性标志，</a:t>
            </a:r>
            <a:r>
              <a:rPr lang="en-US" altLang="zh-CN" sz="2400" b="1" dirty="0">
                <a:ea typeface="宋体" panose="02010600030101010101" pitchFamily="2" charset="-122"/>
              </a:rPr>
              <a:t>1992</a:t>
            </a:r>
            <a:r>
              <a:rPr lang="zh-CN" altLang="en-US" sz="2400" b="1" dirty="0">
                <a:ea typeface="宋体" panose="02010600030101010101" pitchFamily="2" charset="-122"/>
              </a:rPr>
              <a:t>年十四大社会主义市场经济的确立为传媒走向市场提供了政策保障，</a:t>
            </a:r>
            <a:r>
              <a:rPr lang="en-US" altLang="zh-CN" sz="2400" b="1" dirty="0">
                <a:ea typeface="宋体" panose="02010600030101010101" pitchFamily="2" charset="-122"/>
              </a:rPr>
              <a:t>1992</a:t>
            </a:r>
            <a:r>
              <a:rPr lang="zh-CN" altLang="en-US" sz="2400" b="1" dirty="0">
                <a:ea typeface="宋体" panose="02010600030101010101" pitchFamily="2" charset="-122"/>
              </a:rPr>
              <a:t>年始的办报热中，以</a:t>
            </a:r>
            <a:r>
              <a:rPr lang="en-US" altLang="zh-CN" sz="2400" b="1" dirty="0">
                <a:ea typeface="宋体" panose="02010600030101010101" pitchFamily="2" charset="-122"/>
              </a:rPr>
              <a:t>《</a:t>
            </a:r>
            <a:r>
              <a:rPr lang="zh-CN" altLang="en-US" sz="2400" b="1" dirty="0">
                <a:ea typeface="宋体" panose="02010600030101010101" pitchFamily="2" charset="-122"/>
              </a:rPr>
              <a:t>广州日报</a:t>
            </a:r>
            <a:r>
              <a:rPr lang="en-US" altLang="zh-CN" sz="2400" b="1" dirty="0">
                <a:ea typeface="宋体" panose="02010600030101010101" pitchFamily="2" charset="-122"/>
              </a:rPr>
              <a:t>》</a:t>
            </a:r>
            <a:r>
              <a:rPr lang="zh-CN" altLang="en-US" sz="2400" b="1" dirty="0">
                <a:ea typeface="宋体" panose="02010600030101010101" pitchFamily="2" charset="-122"/>
              </a:rPr>
              <a:t>扩版为先锋，掀起报业“扩版、改版”风潮，</a:t>
            </a:r>
            <a:r>
              <a:rPr lang="en-US" altLang="zh-CN" sz="2400" b="1" dirty="0">
                <a:ea typeface="宋体" panose="02010600030101010101" pitchFamily="2" charset="-122"/>
              </a:rPr>
              <a:t>《</a:t>
            </a:r>
            <a:r>
              <a:rPr lang="zh-CN" altLang="en-US" sz="2400" b="1" dirty="0">
                <a:ea typeface="宋体" panose="02010600030101010101" pitchFamily="2" charset="-122"/>
              </a:rPr>
              <a:t>羊城晚报</a:t>
            </a:r>
            <a:r>
              <a:rPr lang="en-US" altLang="zh-CN" sz="2400" b="1" dirty="0">
                <a:ea typeface="宋体" panose="02010600030101010101" pitchFamily="2" charset="-122"/>
              </a:rPr>
              <a:t>》</a:t>
            </a:r>
            <a:r>
              <a:rPr lang="zh-CN" altLang="en-US" sz="2400" b="1" dirty="0">
                <a:ea typeface="宋体" panose="02010600030101010101" pitchFamily="2" charset="-122"/>
              </a:rPr>
              <a:t>掀起“采编与经营分离”的改革浪潮。在广电领域，则是电台、电视台相继增加新的频道、栏目，逐步实行“台网分离”乃至“制播分离”的改革，实行频道专业化、频率专业化。</a:t>
            </a:r>
            <a:r>
              <a:rPr lang="en-US" altLang="zh-CN" sz="2400" b="1" dirty="0">
                <a:ea typeface="宋体" panose="02010600030101010101" pitchFamily="2" charset="-122"/>
              </a:rPr>
              <a:t>1996</a:t>
            </a:r>
            <a:r>
              <a:rPr lang="zh-CN" altLang="en-US" sz="2400" b="1" dirty="0">
                <a:ea typeface="宋体" panose="02010600030101010101" pitchFamily="2" charset="-122"/>
              </a:rPr>
              <a:t>年，广州日报报业集团的成立，使报业产业实现了产业化发展中的重要飞跃，传媒产业实践开始了从单位媒体向传媒集团经营的转变。</a:t>
            </a:r>
            <a:r>
              <a:rPr lang="zh-CN" altLang="en-US" sz="2400" dirty="0">
                <a:ea typeface="宋体" panose="02010600030101010101" pitchFamily="2" charset="-122"/>
              </a:rPr>
              <a:t> </a:t>
            </a:r>
            <a:endParaRPr lang="zh-CN" altLang="en-US" sz="2400"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4515">
                                            <p:txEl>
                                              <p:charRg st="0" end="30"/>
                                            </p:txEl>
                                          </p:spTgt>
                                        </p:tgtEl>
                                        <p:attrNameLst>
                                          <p:attrName>style.visibility</p:attrName>
                                        </p:attrNameLst>
                                      </p:cBhvr>
                                      <p:to>
                                        <p:strVal val="visible"/>
                                      </p:to>
                                    </p:set>
                                    <p:animEffect transition="in" filter="box(in)">
                                      <p:cBhvr>
                                        <p:cTn id="7" dur="500"/>
                                        <p:tgtEl>
                                          <p:spTgt spid="64515">
                                            <p:txEl>
                                              <p:charRg st="0" end="3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4515">
                                            <p:txEl>
                                              <p:charRg st="30" end="360"/>
                                            </p:txEl>
                                          </p:spTgt>
                                        </p:tgtEl>
                                        <p:attrNameLst>
                                          <p:attrName>style.visibility</p:attrName>
                                        </p:attrNameLst>
                                      </p:cBhvr>
                                      <p:to>
                                        <p:strVal val="visible"/>
                                      </p:to>
                                    </p:set>
                                    <p:animEffect transition="in" filter="box(in)">
                                      <p:cBhvr>
                                        <p:cTn id="12" dur="500"/>
                                        <p:tgtEl>
                                          <p:spTgt spid="64515">
                                            <p:txEl>
                                              <p:charRg st="30" end="36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内容占位符 2" descr="Rectangle: Click to edit Master text styles&#13;&#10;Second level&#13;&#10;Third level&#13;&#10;Fourth level&#13;&#10;Fifth level"/>
          <p:cNvSpPr>
            <a:spLocks noGrp="1"/>
          </p:cNvSpPr>
          <p:nvPr>
            <p:ph idx="1"/>
          </p:nvPr>
        </p:nvSpPr>
        <p:spPr/>
        <p:txBody>
          <a:bodyPr vert="horz" wrap="square" lIns="91440" tIns="45720" rIns="91440" bIns="45720" anchor="t" anchorCtr="0"/>
          <a:p>
            <a:pPr eaLnBrk="1" hangingPunct="1"/>
            <a:r>
              <a:rPr lang="zh-CN" altLang="en-US" b="1" dirty="0">
                <a:ea typeface="宋体" panose="02010600030101010101" pitchFamily="2" charset="-122"/>
              </a:rPr>
              <a:t>目前，广东至少有</a:t>
            </a:r>
            <a:r>
              <a:rPr lang="en-US" altLang="zh-CN" b="1" dirty="0">
                <a:ea typeface="宋体" panose="02010600030101010101" pitchFamily="2" charset="-122"/>
              </a:rPr>
              <a:t>7</a:t>
            </a:r>
            <a:r>
              <a:rPr lang="zh-CN" altLang="en-US" b="1" dirty="0">
                <a:ea typeface="宋体" panose="02010600030101010101" pitchFamily="2" charset="-122"/>
              </a:rPr>
              <a:t>家具全国影响力的强势传媒产业集团：南方日报报业集团、羊城晚报报业集团、南方广播影视传媒集团、广东省出版集团、家庭期刊集团、广东新华发行集团、珠江电影集团。</a:t>
            </a:r>
            <a:endParaRPr lang="zh-CN" altLang="en-US" b="1" dirty="0">
              <a:ea typeface="宋体" panose="02010600030101010101" pitchFamily="2" charset="-122"/>
            </a:endParaRPr>
          </a:p>
        </p:txBody>
      </p:sp>
      <p:sp>
        <p:nvSpPr>
          <p:cNvPr id="100355" name="灯片编号占位符 3"/>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标题 1"/>
          <p:cNvSpPr>
            <a:spLocks noGrp="1"/>
          </p:cNvSpPr>
          <p:nvPr>
            <p:ph type="title"/>
          </p:nvPr>
        </p:nvSpPr>
        <p:spPr>
          <a:xfrm>
            <a:off x="684213" y="692150"/>
            <a:ext cx="7772400" cy="1143000"/>
          </a:xfrm>
        </p:spPr>
        <p:txBody>
          <a:bodyPr vert="horz" wrap="square" lIns="91440" tIns="45720" rIns="91440" bIns="45720" anchor="ctr" anchorCtr="0"/>
          <a:p>
            <a:pPr eaLnBrk="1" hangingPunct="1"/>
            <a:r>
              <a:rPr lang="en-US" altLang="zh-CN" sz="3600" b="1" dirty="0">
                <a:ea typeface="宋体" panose="02010600030101010101" pitchFamily="2" charset="-122"/>
              </a:rPr>
              <a:t>2.</a:t>
            </a:r>
            <a:r>
              <a:rPr lang="zh-CN" altLang="en-US" sz="3600" b="1" dirty="0">
                <a:ea typeface="宋体" panose="02010600030101010101" pitchFamily="2" charset="-122"/>
              </a:rPr>
              <a:t>传媒集团组建的动因分析</a:t>
            </a:r>
            <a:r>
              <a:rPr lang="en-US" altLang="zh-CN" sz="3600" b="1" dirty="0">
                <a:ea typeface="宋体" panose="02010600030101010101" pitchFamily="2" charset="-122"/>
              </a:rPr>
              <a:t>:</a:t>
            </a:r>
            <a:br>
              <a:rPr lang="zh-CN" altLang="en-US" sz="3600" b="1" dirty="0">
                <a:ea typeface="宋体" panose="02010600030101010101" pitchFamily="2" charset="-122"/>
              </a:rPr>
            </a:br>
            <a:endParaRPr lang="zh-CN" altLang="en-US" sz="3600" dirty="0">
              <a:ea typeface="宋体" panose="02010600030101010101" pitchFamily="2" charset="-122"/>
            </a:endParaRPr>
          </a:p>
        </p:txBody>
      </p:sp>
      <p:sp>
        <p:nvSpPr>
          <p:cNvPr id="44035" name="内容占位符 2" descr="Rectangle: Click to edit Master text styles&#13;&#10;Second level&#13;&#10;Third level&#13;&#10;Fourth level&#13;&#10;Fifth level"/>
          <p:cNvSpPr>
            <a:spLocks noGrp="1"/>
          </p:cNvSpPr>
          <p:nvPr>
            <p:ph idx="1"/>
          </p:nvPr>
        </p:nvSpPr>
        <p:spPr/>
        <p:txBody>
          <a:bodyPr vert="horz" wrap="square" lIns="91440" tIns="45720" rIns="91440" bIns="45720" anchor="t" anchorCtr="0"/>
          <a:p>
            <a:pPr eaLnBrk="1" hangingPunct="1"/>
            <a:r>
              <a:rPr lang="zh-CN" altLang="en-US" b="1" dirty="0">
                <a:ea typeface="宋体" panose="02010600030101010101" pitchFamily="2" charset="-122"/>
              </a:rPr>
              <a:t>追求规模经济、节约交易成本、占领市场份额（做大做强）</a:t>
            </a:r>
            <a:endParaRPr lang="en-US" altLang="zh-CN" b="1" dirty="0">
              <a:ea typeface="宋体" panose="02010600030101010101" pitchFamily="2" charset="-122"/>
            </a:endParaRPr>
          </a:p>
          <a:p>
            <a:pPr eaLnBrk="1" hangingPunct="1"/>
            <a:r>
              <a:rPr lang="zh-CN" altLang="en-US" b="1" dirty="0">
                <a:ea typeface="宋体" panose="02010600030101010101" pitchFamily="2" charset="-122"/>
              </a:rPr>
              <a:t>资本、政治力量的博弈</a:t>
            </a:r>
            <a:endParaRPr lang="en-US" altLang="zh-CN" b="1" dirty="0">
              <a:ea typeface="宋体" panose="02010600030101010101" pitchFamily="2" charset="-122"/>
            </a:endParaRPr>
          </a:p>
          <a:p>
            <a:pPr eaLnBrk="1" hangingPunct="1"/>
            <a:r>
              <a:rPr lang="zh-CN" altLang="en-US" b="1" dirty="0">
                <a:ea typeface="宋体" panose="02010600030101010101" pitchFamily="2" charset="-122"/>
              </a:rPr>
              <a:t>路径：自上而下的强制性制度变迁与自下而上的诱致性制度变迁。</a:t>
            </a:r>
            <a:endParaRPr lang="en-US" altLang="zh-CN" b="1" dirty="0">
              <a:ea typeface="宋体" panose="02010600030101010101" pitchFamily="2" charset="-122"/>
            </a:endParaRPr>
          </a:p>
        </p:txBody>
      </p:sp>
      <p:sp>
        <p:nvSpPr>
          <p:cNvPr id="101380" name="灯片编号占位符 3"/>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box(in)">
                                      <p:cBhvr>
                                        <p:cTn id="7"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标题 1"/>
          <p:cNvSpPr>
            <a:spLocks noGrp="1"/>
          </p:cNvSpPr>
          <p:nvPr>
            <p:ph type="title"/>
          </p:nvPr>
        </p:nvSpPr>
        <p:spPr>
          <a:xfrm>
            <a:off x="642938" y="857250"/>
            <a:ext cx="7772400" cy="1143000"/>
          </a:xfrm>
        </p:spPr>
        <p:txBody>
          <a:bodyPr vert="horz" wrap="square" lIns="91440" tIns="45720" rIns="91440" bIns="45720" anchor="ctr" anchorCtr="0"/>
          <a:p>
            <a:pPr eaLnBrk="1" hangingPunct="1"/>
            <a:r>
              <a:rPr lang="zh-CN" altLang="en-US" sz="3600" b="1" dirty="0">
                <a:ea typeface="宋体" panose="02010600030101010101" pitchFamily="2" charset="-122"/>
              </a:rPr>
              <a:t>与国外传媒集团的比较</a:t>
            </a:r>
            <a:br>
              <a:rPr lang="en-US" altLang="zh-CN" sz="3600" b="1" dirty="0">
                <a:ea typeface="宋体" panose="02010600030101010101" pitchFamily="2" charset="-122"/>
              </a:rPr>
            </a:br>
            <a:endParaRPr lang="zh-CN" altLang="en-US" sz="3600" dirty="0">
              <a:ea typeface="宋体" panose="02010600030101010101" pitchFamily="2" charset="-122"/>
            </a:endParaRPr>
          </a:p>
        </p:txBody>
      </p:sp>
      <p:sp>
        <p:nvSpPr>
          <p:cNvPr id="102403" name="内容占位符 2" descr="Rectangle: Click to edit Master text styles&#13;&#10;Second level&#13;&#10;Third level&#13;&#10;Fourth level&#13;&#10;Fifth level"/>
          <p:cNvSpPr>
            <a:spLocks noGrp="1"/>
          </p:cNvSpPr>
          <p:nvPr>
            <p:ph idx="1"/>
          </p:nvPr>
        </p:nvSpPr>
        <p:spPr/>
        <p:txBody>
          <a:bodyPr vert="horz" wrap="square" lIns="91440" tIns="45720" rIns="91440" bIns="45720" anchor="t" anchorCtr="0"/>
          <a:p>
            <a:pPr eaLnBrk="1" hangingPunct="1"/>
            <a:r>
              <a:rPr lang="zh-CN" altLang="en-US" b="1" dirty="0">
                <a:ea typeface="宋体" panose="02010600030101010101" pitchFamily="2" charset="-122"/>
              </a:rPr>
              <a:t>路径与运作模式不同</a:t>
            </a:r>
            <a:endParaRPr lang="zh-CN" altLang="en-US" b="1" dirty="0">
              <a:ea typeface="宋体" panose="02010600030101010101" pitchFamily="2" charset="-122"/>
            </a:endParaRPr>
          </a:p>
          <a:p>
            <a:pPr eaLnBrk="1" hangingPunct="1"/>
            <a:r>
              <a:rPr lang="zh-CN" altLang="en-US" b="1" dirty="0">
                <a:ea typeface="宋体" panose="02010600030101010101" pitchFamily="2" charset="-122"/>
              </a:rPr>
              <a:t>实力、规模悬殊</a:t>
            </a:r>
            <a:endParaRPr lang="zh-CN" altLang="en-US" b="1" dirty="0">
              <a:ea typeface="宋体" panose="02010600030101010101" pitchFamily="2" charset="-122"/>
            </a:endParaRPr>
          </a:p>
          <a:p>
            <a:pPr eaLnBrk="1" hangingPunct="1"/>
            <a:endParaRPr lang="zh-CN" altLang="en-US" dirty="0">
              <a:ea typeface="宋体" panose="02010600030101010101" pitchFamily="2" charset="-122"/>
            </a:endParaRPr>
          </a:p>
          <a:p>
            <a:pPr eaLnBrk="1" hangingPunct="1"/>
            <a:endParaRPr lang="zh-CN" altLang="en-US" dirty="0">
              <a:ea typeface="宋体" panose="02010600030101010101" pitchFamily="2" charset="-122"/>
            </a:endParaRPr>
          </a:p>
        </p:txBody>
      </p:sp>
      <p:sp>
        <p:nvSpPr>
          <p:cNvPr id="102404" name="灯片编号占位符 3"/>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9" name="Rectangle 3" descr="Rectangle: Click to edit Master text styles&#13;&#10;Second level&#13;&#10;Third level&#13;&#10;Fourth level&#13;&#10;Fifth level"/>
          <p:cNvSpPr>
            <a:spLocks noGrp="1"/>
          </p:cNvSpPr>
          <p:nvPr>
            <p:ph idx="1"/>
          </p:nvPr>
        </p:nvSpPr>
        <p:spPr>
          <a:xfrm>
            <a:off x="685800" y="685800"/>
            <a:ext cx="7772400" cy="4114800"/>
          </a:xfrm>
        </p:spPr>
        <p:txBody>
          <a:bodyPr vert="horz" wrap="square" lIns="91440" tIns="45720" rIns="91440" bIns="45720" anchor="t" anchorCtr="0"/>
          <a:p>
            <a:pPr eaLnBrk="1" hangingPunct="1">
              <a:lnSpc>
                <a:spcPct val="80000"/>
              </a:lnSpc>
            </a:pPr>
            <a:r>
              <a:rPr lang="zh-CN" altLang="en-US" sz="2400" b="1" dirty="0">
                <a:ea typeface="宋体" panose="02010600030101010101" pitchFamily="2" charset="-122"/>
              </a:rPr>
              <a:t>当今，控制全球传媒市场的大约有</a:t>
            </a:r>
            <a:r>
              <a:rPr lang="en-US" altLang="zh-CN" sz="2400" b="1" dirty="0">
                <a:ea typeface="宋体" panose="02010600030101010101" pitchFamily="2" charset="-122"/>
              </a:rPr>
              <a:t>30-40</a:t>
            </a:r>
            <a:r>
              <a:rPr lang="zh-CN" altLang="en-US" sz="2400" b="1" dirty="0">
                <a:ea typeface="宋体" panose="02010600030101010101" pitchFamily="2" charset="-122"/>
              </a:rPr>
              <a:t>家大型跨国传媒集团。</a:t>
            </a:r>
            <a:endParaRPr lang="en-US" altLang="zh-CN" sz="2400" b="1" dirty="0">
              <a:ea typeface="宋体" panose="02010600030101010101" pitchFamily="2" charset="-122"/>
            </a:endParaRPr>
          </a:p>
          <a:p>
            <a:pPr eaLnBrk="1" hangingPunct="1">
              <a:lnSpc>
                <a:spcPct val="80000"/>
              </a:lnSpc>
            </a:pPr>
            <a:r>
              <a:rPr lang="zh-CN" altLang="en-US" sz="2400" b="1" dirty="0">
                <a:ea typeface="宋体" panose="02010600030101010101" pitchFamily="2" charset="-122"/>
              </a:rPr>
              <a:t>雄踞全球市场顶峰的有十家：</a:t>
            </a:r>
            <a:endParaRPr lang="zh-CN" altLang="en-US" sz="2400" b="1" dirty="0">
              <a:ea typeface="宋体" panose="02010600030101010101" pitchFamily="2" charset="-122"/>
            </a:endParaRPr>
          </a:p>
          <a:p>
            <a:pPr eaLnBrk="1" hangingPunct="1">
              <a:lnSpc>
                <a:spcPct val="80000"/>
              </a:lnSpc>
            </a:pPr>
            <a:endParaRPr lang="zh-CN" altLang="en-US" sz="2400" b="1" dirty="0">
              <a:ea typeface="宋体" panose="02010600030101010101" pitchFamily="2" charset="-122"/>
            </a:endParaRPr>
          </a:p>
          <a:p>
            <a:pPr eaLnBrk="1" hangingPunct="1">
              <a:lnSpc>
                <a:spcPct val="80000"/>
              </a:lnSpc>
              <a:buNone/>
            </a:pPr>
            <a:endParaRPr lang="zh-CN" altLang="en-US" sz="2400" b="1" dirty="0">
              <a:ea typeface="宋体" panose="02010600030101010101" pitchFamily="2" charset="-122"/>
            </a:endParaRPr>
          </a:p>
          <a:p>
            <a:pPr eaLnBrk="1" hangingPunct="1">
              <a:lnSpc>
                <a:spcPct val="80000"/>
              </a:lnSpc>
            </a:pPr>
            <a:r>
              <a:rPr lang="zh-CN" altLang="en-US" sz="2400" b="1" dirty="0">
                <a:ea typeface="宋体" panose="02010600030101010101" pitchFamily="2" charset="-122"/>
              </a:rPr>
              <a:t>传媒帝国霸主</a:t>
            </a:r>
            <a:r>
              <a:rPr lang="en-US" altLang="zh-CN" sz="2400" b="1" dirty="0">
                <a:ea typeface="宋体" panose="02010600030101010101" pitchFamily="2" charset="-122"/>
              </a:rPr>
              <a:t>——</a:t>
            </a:r>
            <a:r>
              <a:rPr lang="zh-CN" altLang="en-US" sz="2400" b="1" dirty="0">
                <a:ea typeface="宋体" panose="02010600030101010101" pitchFamily="2" charset="-122"/>
              </a:rPr>
              <a:t>时代</a:t>
            </a:r>
            <a:r>
              <a:rPr lang="en-US" altLang="zh-CN" sz="2400" b="1" dirty="0">
                <a:ea typeface="宋体" panose="02010600030101010101" pitchFamily="2" charset="-122"/>
              </a:rPr>
              <a:t>-</a:t>
            </a:r>
            <a:r>
              <a:rPr lang="zh-CN" altLang="en-US" sz="2400" b="1" dirty="0">
                <a:ea typeface="宋体" panose="02010600030101010101" pitchFamily="2" charset="-122"/>
              </a:rPr>
              <a:t>华纳：</a:t>
            </a:r>
            <a:endParaRPr lang="zh-CN" altLang="en-US" sz="2400" b="1" dirty="0">
              <a:ea typeface="宋体" panose="02010600030101010101" pitchFamily="2" charset="-122"/>
            </a:endParaRPr>
          </a:p>
          <a:p>
            <a:pPr eaLnBrk="1" hangingPunct="1">
              <a:lnSpc>
                <a:spcPct val="80000"/>
              </a:lnSpc>
              <a:buNone/>
            </a:pPr>
            <a:r>
              <a:rPr lang="zh-CN" altLang="en-US" sz="2400" b="1" dirty="0">
                <a:ea typeface="宋体" panose="02010600030101010101" pitchFamily="2" charset="-122"/>
              </a:rPr>
              <a:t>时代华纳是全球规模最大、范围最广的互联网、媒体及娱乐集团，其经营领域包括互动服务、互联网接入、有线系统、电影娱乐、电视网络、音乐及出版。庞大的业务构成了时代华纳传媒帝国，在帝国的版图上有许多辉煌的城堡，那就是其旗下一系列极具价值的媒体品牌：</a:t>
            </a:r>
            <a:r>
              <a:rPr lang="en-US" altLang="zh-CN" sz="2400" b="1" dirty="0">
                <a:ea typeface="宋体" panose="02010600030101010101" pitchFamily="2" charset="-122"/>
              </a:rPr>
              <a:t>CNN、HBO、WB、TBS、ICQ、《Times》、《People》</a:t>
            </a:r>
            <a:r>
              <a:rPr lang="zh-CN" altLang="en-US" sz="2400" b="1" dirty="0">
                <a:ea typeface="宋体" panose="02010600030101010101" pitchFamily="2" charset="-122"/>
              </a:rPr>
              <a:t>等，它们在各自的领域都居全球领先位置，为时代华纳带来无限荣耀。</a:t>
            </a:r>
            <a:endParaRPr lang="zh-CN" altLang="en-US" sz="2400" b="1"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39">
                                            <p:txEl>
                                              <p:charRg st="0" end="31"/>
                                            </p:txEl>
                                          </p:spTgt>
                                        </p:tgtEl>
                                        <p:attrNameLst>
                                          <p:attrName>style.visibility</p:attrName>
                                        </p:attrNameLst>
                                      </p:cBhvr>
                                      <p:to>
                                        <p:strVal val="visible"/>
                                      </p:to>
                                    </p:set>
                                    <p:animEffect transition="in" filter="blinds(horizontal)">
                                      <p:cBhvr>
                                        <p:cTn id="7" dur="500"/>
                                        <p:tgtEl>
                                          <p:spTgt spid="65539">
                                            <p:txEl>
                                              <p:charRg st="0" end="3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5539">
                                            <p:txEl>
                                              <p:charRg st="31" end="45"/>
                                            </p:txEl>
                                          </p:spTgt>
                                        </p:tgtEl>
                                        <p:attrNameLst>
                                          <p:attrName>style.visibility</p:attrName>
                                        </p:attrNameLst>
                                      </p:cBhvr>
                                      <p:to>
                                        <p:strVal val="visible"/>
                                      </p:to>
                                    </p:set>
                                    <p:animEffect transition="in" filter="blinds(horizontal)">
                                      <p:cBhvr>
                                        <p:cTn id="12" dur="500"/>
                                        <p:tgtEl>
                                          <p:spTgt spid="65539">
                                            <p:txEl>
                                              <p:charRg st="31" end="4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539">
                                            <p:txEl>
                                              <p:charRg st="47" end="62"/>
                                            </p:txEl>
                                          </p:spTgt>
                                        </p:tgtEl>
                                        <p:attrNameLst>
                                          <p:attrName>style.visibility</p:attrName>
                                        </p:attrNameLst>
                                      </p:cBhvr>
                                      <p:to>
                                        <p:strVal val="visible"/>
                                      </p:to>
                                    </p:set>
                                    <p:animEffect transition="in" filter="blinds(horizontal)">
                                      <p:cBhvr>
                                        <p:cTn id="17" dur="500"/>
                                        <p:tgtEl>
                                          <p:spTgt spid="65539">
                                            <p:txEl>
                                              <p:charRg st="47" end="6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5539">
                                            <p:txEl>
                                              <p:charRg st="62" end="249"/>
                                            </p:txEl>
                                          </p:spTgt>
                                        </p:tgtEl>
                                        <p:attrNameLst>
                                          <p:attrName>style.visibility</p:attrName>
                                        </p:attrNameLst>
                                      </p:cBhvr>
                                      <p:to>
                                        <p:strVal val="visible"/>
                                      </p:to>
                                    </p:set>
                                    <p:animEffect transition="in" filter="blinds(horizontal)">
                                      <p:cBhvr>
                                        <p:cTn id="22" dur="500"/>
                                        <p:tgtEl>
                                          <p:spTgt spid="65539">
                                            <p:txEl>
                                              <p:charRg st="62" end="24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18435" name="Rectangle 3" descr="Rectangle: Click to edit Master text styles&#13;&#10;Second level&#13;&#10;Third level&#13;&#10;Fourth level&#13;&#10;Fifth level"/>
          <p:cNvSpPr>
            <a:spLocks noGrp="1"/>
          </p:cNvSpPr>
          <p:nvPr>
            <p:ph idx="1"/>
          </p:nvPr>
        </p:nvSpPr>
        <p:spPr>
          <a:xfrm>
            <a:off x="857250" y="928688"/>
            <a:ext cx="7772400" cy="4114800"/>
          </a:xfrm>
        </p:spPr>
        <p:txBody>
          <a:bodyPr vert="horz" wrap="square" lIns="91440" tIns="45720" rIns="91440" bIns="45720" anchor="t" anchorCtr="0"/>
          <a:p>
            <a:pPr eaLnBrk="1" hangingPunct="1">
              <a:lnSpc>
                <a:spcPct val="80000"/>
              </a:lnSpc>
            </a:pPr>
            <a:r>
              <a:rPr lang="zh-CN" altLang="en-US" b="1" dirty="0">
                <a:ea typeface="宋体" panose="02010600030101010101" pitchFamily="2" charset="-122"/>
              </a:rPr>
              <a:t>缔造完美的娱乐童话</a:t>
            </a:r>
            <a:r>
              <a:rPr lang="en-US" altLang="zh-CN" b="1" dirty="0">
                <a:ea typeface="宋体" panose="02010600030101010101" pitchFamily="2" charset="-122"/>
              </a:rPr>
              <a:t>——</a:t>
            </a:r>
            <a:r>
              <a:rPr lang="zh-CN" altLang="en-US" b="1" dirty="0">
                <a:ea typeface="宋体" panose="02010600030101010101" pitchFamily="2" charset="-122"/>
              </a:rPr>
              <a:t>迪斯尼</a:t>
            </a:r>
            <a:endParaRPr lang="zh-CN" altLang="en-US" b="1" dirty="0">
              <a:ea typeface="宋体" panose="02010600030101010101" pitchFamily="2" charset="-122"/>
            </a:endParaRPr>
          </a:p>
          <a:p>
            <a:pPr eaLnBrk="1" hangingPunct="1">
              <a:lnSpc>
                <a:spcPct val="80000"/>
              </a:lnSpc>
            </a:pPr>
            <a:r>
              <a:rPr lang="zh-CN" altLang="en-US" b="1" dirty="0">
                <a:ea typeface="宋体" panose="02010600030101010101" pitchFamily="2" charset="-122"/>
              </a:rPr>
              <a:t>迪斯尼公司是一家多元化的影视娱乐公司，其前身是1924年成立于美国的迪斯尼兄弟动画公司。拥有十几家影视制作与录像带发行公司，位于4个国家的5个主题公园，以及包括</a:t>
            </a:r>
            <a:r>
              <a:rPr lang="en-US" altLang="zh-CN" b="1" dirty="0">
                <a:ea typeface="宋体" panose="02010600030101010101" pitchFamily="2" charset="-122"/>
              </a:rPr>
              <a:t>ABC、ESPN</a:t>
            </a:r>
            <a:r>
              <a:rPr lang="zh-CN" altLang="en-US" b="1" dirty="0">
                <a:ea typeface="宋体" panose="02010600030101010101" pitchFamily="2" charset="-122"/>
              </a:rPr>
              <a:t>在内的庞大媒体网络，遍布全球800多家的迪斯尼商店和数家网站。</a:t>
            </a:r>
            <a:endParaRPr lang="zh-CN" altLang="en-US" b="1" dirty="0">
              <a:ea typeface="宋体" panose="02010600030101010101" pitchFamily="2" charset="-122"/>
            </a:endParaRPr>
          </a:p>
          <a:p>
            <a:pPr eaLnBrk="1" hangingPunct="1">
              <a:lnSpc>
                <a:spcPct val="80000"/>
              </a:lnSpc>
            </a:pPr>
            <a:r>
              <a:rPr lang="zh-CN" altLang="en-US" b="1" dirty="0">
                <a:ea typeface="宋体" panose="02010600030101010101" pitchFamily="2" charset="-122"/>
              </a:rPr>
              <a:t>从乐园到游轮、从电视到网站、从冰上表演到音乐剧、及专卖店、互动式游乐场、运动球队等。迪斯尼还是全球最大的商品授权商，拥有全球最大的儿童出版社。</a:t>
            </a:r>
            <a:endParaRPr lang="zh-CN" altLang="en-US" b="1" dirty="0">
              <a:ea typeface="宋体" panose="02010600030101010101" pitchFamily="2" charset="-122"/>
            </a:endParaRPr>
          </a:p>
          <a:p>
            <a:pPr eaLnBrk="1" hangingPunct="1">
              <a:lnSpc>
                <a:spcPct val="80000"/>
              </a:lnSpc>
            </a:pPr>
            <a:endParaRPr lang="zh-CN" altLang="en-US" dirty="0">
              <a:ea typeface="宋体" panose="02010600030101010101" pitchFamily="2" charset="-122"/>
            </a:endParaRPr>
          </a:p>
          <a:p>
            <a:pPr eaLnBrk="1" hangingPunct="1">
              <a:lnSpc>
                <a:spcPct val="80000"/>
              </a:lnSpc>
            </a:pPr>
            <a:endParaRPr lang="zh-CN" altLang="en-US" dirty="0">
              <a:ea typeface="宋体" panose="02010600030101010101" pitchFamily="2" charset="-122"/>
            </a:endParaRPr>
          </a:p>
          <a:p>
            <a:pPr eaLnBrk="1" hangingPunct="1"/>
            <a:endParaRPr lang="zh-CN" altLang="en-US"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charRg st="0" end="1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charRg st="15" end="13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charRg st="135" end="20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5" name="Rectangle 3" descr="Rectangle: Click to edit Master text styles&#13;&#10;Second level&#13;&#10;Third level&#13;&#10;Fourth level&#13;&#10;Fifth level"/>
          <p:cNvSpPr>
            <a:spLocks noGrp="1"/>
          </p:cNvSpPr>
          <p:nvPr>
            <p:ph idx="1"/>
          </p:nvPr>
        </p:nvSpPr>
        <p:spPr>
          <a:xfrm>
            <a:off x="533400" y="381000"/>
            <a:ext cx="7772400" cy="4114800"/>
          </a:xfrm>
        </p:spPr>
        <p:txBody>
          <a:bodyPr vert="horz" wrap="square" lIns="91440" tIns="45720" rIns="91440" bIns="45720" anchor="t" anchorCtr="0"/>
          <a:p>
            <a:pPr eaLnBrk="1" hangingPunct="1">
              <a:lnSpc>
                <a:spcPct val="80000"/>
              </a:lnSpc>
            </a:pPr>
            <a:r>
              <a:rPr lang="zh-CN" altLang="en-US" sz="2400" b="1" dirty="0">
                <a:ea typeface="宋体" panose="02010600030101010101" pitchFamily="2" charset="-122"/>
              </a:rPr>
              <a:t>昨日的辉煌</a:t>
            </a:r>
            <a:r>
              <a:rPr lang="en-US" altLang="zh-CN" sz="2400" b="1" dirty="0">
                <a:ea typeface="宋体" panose="02010600030101010101" pitchFamily="2" charset="-122"/>
              </a:rPr>
              <a:t>——</a:t>
            </a:r>
            <a:r>
              <a:rPr lang="zh-CN" altLang="en-US" sz="2400" b="1" dirty="0">
                <a:ea typeface="宋体" panose="02010600030101010101" pitchFamily="2" charset="-122"/>
              </a:rPr>
              <a:t>维旺迪</a:t>
            </a:r>
            <a:endParaRPr lang="zh-CN" altLang="en-US" sz="2400" b="1" dirty="0">
              <a:ea typeface="宋体" panose="02010600030101010101" pitchFamily="2" charset="-122"/>
            </a:endParaRPr>
          </a:p>
          <a:p>
            <a:pPr eaLnBrk="1" hangingPunct="1">
              <a:lnSpc>
                <a:spcPct val="80000"/>
              </a:lnSpc>
            </a:pPr>
            <a:r>
              <a:rPr lang="zh-CN" altLang="en-US" sz="2400" b="1" dirty="0">
                <a:ea typeface="宋体" panose="02010600030101010101" pitchFamily="2" charset="-122"/>
              </a:rPr>
              <a:t>维旺迪是世界上最大的传媒集团之一，总部位于法国。旗下主营娱乐电信两大产业，分别由环球音乐集团、维旺迪游戏、</a:t>
            </a:r>
            <a:r>
              <a:rPr lang="en-US" altLang="zh-CN" sz="2400" b="1" dirty="0">
                <a:ea typeface="宋体" panose="02010600030101010101" pitchFamily="2" charset="-122"/>
              </a:rPr>
              <a:t>Canal+</a:t>
            </a:r>
            <a:r>
              <a:rPr lang="zh-CN" altLang="en-US" sz="2400" b="1" dirty="0">
                <a:ea typeface="宋体" panose="02010600030101010101" pitchFamily="2" charset="-122"/>
              </a:rPr>
              <a:t>集团和</a:t>
            </a:r>
            <a:r>
              <a:rPr lang="en-US" altLang="zh-CN" sz="2400" b="1" dirty="0">
                <a:ea typeface="宋体" panose="02010600030101010101" pitchFamily="2" charset="-122"/>
              </a:rPr>
              <a:t>SFR、</a:t>
            </a:r>
            <a:r>
              <a:rPr lang="zh-CN" altLang="en-US" sz="2400" b="1" dirty="0">
                <a:ea typeface="宋体" panose="02010600030101010101" pitchFamily="2" charset="-122"/>
              </a:rPr>
              <a:t>摩洛哥电信等全球知名企业组成。此外，维旺迪还拥有</a:t>
            </a:r>
            <a:r>
              <a:rPr lang="en-US" altLang="zh-CN" sz="2400" b="1" dirty="0">
                <a:ea typeface="宋体" panose="02010600030101010101" pitchFamily="2" charset="-122"/>
              </a:rPr>
              <a:t>NBC</a:t>
            </a:r>
            <a:r>
              <a:rPr lang="zh-CN" altLang="en-US" sz="2400" b="1" dirty="0">
                <a:ea typeface="宋体" panose="02010600030101010101" pitchFamily="2" charset="-122"/>
              </a:rPr>
              <a:t>环球20%的股权。</a:t>
            </a:r>
            <a:endParaRPr lang="zh-CN" altLang="en-US" sz="2400" b="1" dirty="0">
              <a:ea typeface="宋体" panose="02010600030101010101" pitchFamily="2" charset="-122"/>
            </a:endParaRPr>
          </a:p>
          <a:p>
            <a:pPr eaLnBrk="1" hangingPunct="1">
              <a:lnSpc>
                <a:spcPct val="80000"/>
              </a:lnSpc>
            </a:pPr>
            <a:r>
              <a:rPr lang="zh-CN" altLang="en-US" sz="2400" b="1" dirty="0">
                <a:ea typeface="宋体" panose="02010600030101010101" pitchFamily="2" charset="-122"/>
              </a:rPr>
              <a:t>明星产品：环球音乐、《魔兽世界》、《星际争霸》、</a:t>
            </a:r>
            <a:r>
              <a:rPr lang="en-US" altLang="zh-CN" sz="2400" b="1" dirty="0">
                <a:ea typeface="宋体" panose="02010600030101010101" pitchFamily="2" charset="-122"/>
              </a:rPr>
              <a:t>SFR</a:t>
            </a:r>
            <a:r>
              <a:rPr lang="zh-CN" altLang="en-US" sz="2400" b="1" dirty="0">
                <a:ea typeface="宋体" panose="02010600030101010101" pitchFamily="2" charset="-122"/>
              </a:rPr>
              <a:t>的3</a:t>
            </a:r>
            <a:r>
              <a:rPr lang="en-US" altLang="zh-CN" sz="2400" b="1" dirty="0">
                <a:ea typeface="宋体" panose="02010600030101010101" pitchFamily="2" charset="-122"/>
              </a:rPr>
              <a:t>G</a:t>
            </a:r>
            <a:r>
              <a:rPr lang="zh-CN" altLang="en-US" sz="2400" b="1" dirty="0">
                <a:ea typeface="宋体" panose="02010600030101010101" pitchFamily="2" charset="-122"/>
              </a:rPr>
              <a:t>网络服务</a:t>
            </a:r>
            <a:endParaRPr lang="zh-CN" altLang="en-US" sz="2400" b="1" dirty="0">
              <a:ea typeface="宋体" panose="02010600030101010101" pitchFamily="2" charset="-122"/>
            </a:endParaRPr>
          </a:p>
          <a:p>
            <a:pPr eaLnBrk="1" hangingPunct="1">
              <a:lnSpc>
                <a:spcPct val="80000"/>
              </a:lnSpc>
            </a:pPr>
            <a:r>
              <a:rPr lang="zh-CN" altLang="en-US" sz="2400" b="1" dirty="0">
                <a:ea typeface="宋体" panose="02010600030101010101" pitchFamily="2" charset="-122"/>
              </a:rPr>
              <a:t>有趣的事：</a:t>
            </a:r>
            <a:endParaRPr lang="zh-CN" altLang="en-US" sz="2400" b="1" dirty="0">
              <a:ea typeface="宋体" panose="02010600030101010101" pitchFamily="2" charset="-122"/>
            </a:endParaRPr>
          </a:p>
          <a:p>
            <a:pPr eaLnBrk="1" hangingPunct="1">
              <a:lnSpc>
                <a:spcPct val="80000"/>
              </a:lnSpc>
            </a:pPr>
            <a:r>
              <a:rPr lang="zh-CN" altLang="en-US" sz="2400" b="1" dirty="0">
                <a:ea typeface="宋体" panose="02010600030101010101" pitchFamily="2" charset="-122"/>
              </a:rPr>
              <a:t>维旺迪的前身是通用水务公司，经过100多年的发展成为一家大型的环境产业，从20世纪80年代才开始涉足于收费电视领域。随后向传媒、电信快速扩张，世界上其他传媒集团几乎都是从传媒产业起家的，维旺迪从环境产业转型为媒介集团可谓一个特例。</a:t>
            </a:r>
            <a:endParaRPr lang="zh-CN" altLang="en-US" sz="2400" b="1" dirty="0">
              <a:ea typeface="宋体" panose="02010600030101010101" pitchFamily="2" charset="-122"/>
            </a:endParaRPr>
          </a:p>
          <a:p>
            <a:pPr eaLnBrk="1" hangingPunct="1">
              <a:lnSpc>
                <a:spcPct val="80000"/>
              </a:lnSpc>
            </a:pPr>
            <a:r>
              <a:rPr lang="zh-CN" altLang="en-US" sz="2400" b="1" dirty="0">
                <a:ea typeface="宋体" panose="02010600030101010101" pitchFamily="2" charset="-122"/>
              </a:rPr>
              <a:t>维旺迪-环球曾经一度是2000年全球仅次于美国在线-时代华纳的第二大传媒集团，曾经是法国人的骄傲。其当家人梅西尔是当时法国炙手可热的商界奇人，2001年被授予法国最高级勋章——荣誉军团勋章。</a:t>
            </a:r>
            <a:endParaRPr lang="zh-CN" altLang="en-US" sz="2400" b="1" dirty="0">
              <a:ea typeface="宋体" panose="02010600030101010101" pitchFamily="2" charset="-122"/>
            </a:endParaRPr>
          </a:p>
          <a:p>
            <a:pPr eaLnBrk="1" hangingPunct="1">
              <a:lnSpc>
                <a:spcPct val="90000"/>
              </a:lnSpc>
            </a:pPr>
            <a:endParaRPr lang="zh-CN" altLang="en-US"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755">
                                            <p:txEl>
                                              <p:charRg st="0" end="11"/>
                                            </p:txEl>
                                          </p:spTgt>
                                        </p:tgtEl>
                                        <p:attrNameLst>
                                          <p:attrName>style.visibility</p:attrName>
                                        </p:attrNameLst>
                                      </p:cBhvr>
                                      <p:to>
                                        <p:strVal val="visible"/>
                                      </p:to>
                                    </p:set>
                                    <p:animEffect transition="in" filter="blinds(horizontal)">
                                      <p:cBhvr>
                                        <p:cTn id="7" dur="500"/>
                                        <p:tgtEl>
                                          <p:spTgt spid="74755">
                                            <p:txEl>
                                              <p:charRg st="0"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4755">
                                            <p:txEl>
                                              <p:charRg st="11" end="114"/>
                                            </p:txEl>
                                          </p:spTgt>
                                        </p:tgtEl>
                                        <p:attrNameLst>
                                          <p:attrName>style.visibility</p:attrName>
                                        </p:attrNameLst>
                                      </p:cBhvr>
                                      <p:to>
                                        <p:strVal val="visible"/>
                                      </p:to>
                                    </p:set>
                                    <p:animEffect transition="in" filter="blinds(horizontal)">
                                      <p:cBhvr>
                                        <p:cTn id="12" dur="500"/>
                                        <p:tgtEl>
                                          <p:spTgt spid="74755">
                                            <p:txEl>
                                              <p:charRg st="11" end="11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4755">
                                            <p:txEl>
                                              <p:charRg st="114" end="149"/>
                                            </p:txEl>
                                          </p:spTgt>
                                        </p:tgtEl>
                                        <p:attrNameLst>
                                          <p:attrName>style.visibility</p:attrName>
                                        </p:attrNameLst>
                                      </p:cBhvr>
                                      <p:to>
                                        <p:strVal val="visible"/>
                                      </p:to>
                                    </p:set>
                                    <p:animEffect transition="in" filter="blinds(horizontal)">
                                      <p:cBhvr>
                                        <p:cTn id="17" dur="500"/>
                                        <p:tgtEl>
                                          <p:spTgt spid="74755">
                                            <p:txEl>
                                              <p:charRg st="114" end="14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4755">
                                            <p:txEl>
                                              <p:charRg st="149" end="155"/>
                                            </p:txEl>
                                          </p:spTgt>
                                        </p:tgtEl>
                                        <p:attrNameLst>
                                          <p:attrName>style.visibility</p:attrName>
                                        </p:attrNameLst>
                                      </p:cBhvr>
                                      <p:to>
                                        <p:strVal val="visible"/>
                                      </p:to>
                                    </p:set>
                                    <p:animEffect transition="in" filter="blinds(horizontal)">
                                      <p:cBhvr>
                                        <p:cTn id="22" dur="500"/>
                                        <p:tgtEl>
                                          <p:spTgt spid="74755">
                                            <p:txEl>
                                              <p:charRg st="149" end="15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4755">
                                            <p:txEl>
                                              <p:charRg st="155" end="271"/>
                                            </p:txEl>
                                          </p:spTgt>
                                        </p:tgtEl>
                                        <p:attrNameLst>
                                          <p:attrName>style.visibility</p:attrName>
                                        </p:attrNameLst>
                                      </p:cBhvr>
                                      <p:to>
                                        <p:strVal val="visible"/>
                                      </p:to>
                                    </p:set>
                                    <p:animEffect transition="in" filter="blinds(horizontal)">
                                      <p:cBhvr>
                                        <p:cTn id="27" dur="500"/>
                                        <p:tgtEl>
                                          <p:spTgt spid="74755">
                                            <p:txEl>
                                              <p:charRg st="155" end="27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4755">
                                            <p:txEl>
                                              <p:charRg st="271" end="367"/>
                                            </p:txEl>
                                          </p:spTgt>
                                        </p:tgtEl>
                                        <p:attrNameLst>
                                          <p:attrName>style.visibility</p:attrName>
                                        </p:attrNameLst>
                                      </p:cBhvr>
                                      <p:to>
                                        <p:strVal val="visible"/>
                                      </p:to>
                                    </p:set>
                                    <p:animEffect transition="in" filter="blinds(horizontal)">
                                      <p:cBhvr>
                                        <p:cTn id="32" dur="500"/>
                                        <p:tgtEl>
                                          <p:spTgt spid="74755">
                                            <p:txEl>
                                              <p:charRg st="271" end="36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9" name="Rectangle 3" descr="Rectangle: Click to edit Master text styles&#13;&#10;Second level&#13;&#10;Third level&#13;&#10;Fourth level&#13;&#10;Fifth level"/>
          <p:cNvSpPr>
            <a:spLocks noGrp="1"/>
          </p:cNvSpPr>
          <p:nvPr>
            <p:ph idx="1"/>
          </p:nvPr>
        </p:nvSpPr>
        <p:spPr>
          <a:xfrm>
            <a:off x="609600" y="1066800"/>
            <a:ext cx="7772400" cy="4114800"/>
          </a:xfrm>
        </p:spPr>
        <p:txBody>
          <a:bodyPr vert="horz" wrap="square" lIns="91440" tIns="45720" rIns="91440" bIns="45720" anchor="t" anchorCtr="0"/>
          <a:p>
            <a:pPr eaLnBrk="1" hangingPunct="1">
              <a:lnSpc>
                <a:spcPct val="80000"/>
              </a:lnSpc>
            </a:pPr>
            <a:r>
              <a:rPr lang="zh-CN" altLang="en-US" sz="2400" b="1" dirty="0">
                <a:ea typeface="宋体" panose="02010600030101010101" pitchFamily="2" charset="-122"/>
              </a:rPr>
              <a:t>地球村的践行者</a:t>
            </a:r>
            <a:r>
              <a:rPr lang="en-US" altLang="zh-CN" sz="2400" b="1" dirty="0">
                <a:ea typeface="宋体" panose="02010600030101010101" pitchFamily="2" charset="-122"/>
              </a:rPr>
              <a:t>——</a:t>
            </a:r>
            <a:r>
              <a:rPr lang="zh-CN" altLang="en-US" sz="2400" b="1" dirty="0">
                <a:ea typeface="宋体" panose="02010600030101010101" pitchFamily="2" charset="-122"/>
              </a:rPr>
              <a:t>新闻集团</a:t>
            </a:r>
            <a:endParaRPr lang="zh-CN" altLang="en-US" sz="2400" b="1" dirty="0">
              <a:ea typeface="宋体" panose="02010600030101010101" pitchFamily="2" charset="-122"/>
            </a:endParaRPr>
          </a:p>
          <a:p>
            <a:pPr eaLnBrk="1" hangingPunct="1">
              <a:lnSpc>
                <a:spcPct val="80000"/>
              </a:lnSpc>
            </a:pPr>
            <a:r>
              <a:rPr lang="zh-CN" altLang="en-US" sz="2400" b="1" dirty="0">
                <a:ea typeface="宋体" panose="02010600030101010101" pitchFamily="2" charset="-122"/>
              </a:rPr>
              <a:t>起源于澳洲的新闻集团以报纸起家，在鲁伯特.默多克的带领下，历经半个世纪的发展，已经由一家小报社发展为当今国际化程度最高、有着巨大影响力的大型传媒集团。从澳洲到英国、美国，从拉美到亚太，整个世界都处于其传媒网络的覆盖下。在全球拥有800多家企业，业务涉及电影娱乐、广播电视、有线电视节目网、卫星直播电视、杂志和插页、报纸、书籍出版和其他相关行业，包括用于制造新闻纸的大片森林。</a:t>
            </a:r>
            <a:endParaRPr lang="zh-CN" altLang="en-US" sz="2400" b="1" dirty="0">
              <a:ea typeface="宋体" panose="02010600030101010101" pitchFamily="2" charset="-122"/>
            </a:endParaRPr>
          </a:p>
          <a:p>
            <a:pPr eaLnBrk="1" hangingPunct="1">
              <a:lnSpc>
                <a:spcPct val="80000"/>
              </a:lnSpc>
            </a:pPr>
            <a:r>
              <a:rPr lang="zh-CN" altLang="en-US" sz="2400" b="1" dirty="0">
                <a:ea typeface="宋体" panose="02010600030101010101" pitchFamily="2" charset="-122"/>
              </a:rPr>
              <a:t>明星企业：20世纪福克斯、星空传媒、福克斯有线广播网、国家地理频道、澳大利亚2/3的报纸、英伦三岛40%的报业市场，包括著名的《太阳报》、《世界新闻报》、《泰晤士报》等。</a:t>
            </a:r>
            <a:endParaRPr lang="zh-CN" altLang="en-US" sz="2400" b="1" dirty="0">
              <a:ea typeface="宋体" panose="02010600030101010101" pitchFamily="2" charset="-122"/>
            </a:endParaRPr>
          </a:p>
          <a:p>
            <a:pPr eaLnBrk="1" hangingPunct="1"/>
            <a:endParaRPr lang="zh-CN" altLang="en-US"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5779">
                                            <p:txEl>
                                              <p:charRg st="0" end="14"/>
                                            </p:txEl>
                                          </p:spTgt>
                                        </p:tgtEl>
                                        <p:attrNameLst>
                                          <p:attrName>style.visibility</p:attrName>
                                        </p:attrNameLst>
                                      </p:cBhvr>
                                      <p:to>
                                        <p:strVal val="visible"/>
                                      </p:to>
                                    </p:set>
                                    <p:animEffect transition="in" filter="box(in)">
                                      <p:cBhvr>
                                        <p:cTn id="7" dur="500"/>
                                        <p:tgtEl>
                                          <p:spTgt spid="75779">
                                            <p:txEl>
                                              <p:charRg st="0" end="1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5779">
                                            <p:txEl>
                                              <p:charRg st="14" end="202"/>
                                            </p:txEl>
                                          </p:spTgt>
                                        </p:tgtEl>
                                        <p:attrNameLst>
                                          <p:attrName>style.visibility</p:attrName>
                                        </p:attrNameLst>
                                      </p:cBhvr>
                                      <p:to>
                                        <p:strVal val="visible"/>
                                      </p:to>
                                    </p:set>
                                    <p:animEffect transition="in" filter="box(in)">
                                      <p:cBhvr>
                                        <p:cTn id="12" dur="500"/>
                                        <p:tgtEl>
                                          <p:spTgt spid="75779">
                                            <p:txEl>
                                              <p:charRg st="14" end="20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5779">
                                            <p:txEl>
                                              <p:charRg st="202" end="288"/>
                                            </p:txEl>
                                          </p:spTgt>
                                        </p:tgtEl>
                                        <p:attrNameLst>
                                          <p:attrName>style.visibility</p:attrName>
                                        </p:attrNameLst>
                                      </p:cBhvr>
                                      <p:to>
                                        <p:strVal val="visible"/>
                                      </p:to>
                                    </p:set>
                                    <p:animEffect transition="in" filter="box(in)">
                                      <p:cBhvr>
                                        <p:cTn id="17" dur="500"/>
                                        <p:tgtEl>
                                          <p:spTgt spid="75779">
                                            <p:txEl>
                                              <p:charRg st="202" end="28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3" name="Rectangle 3" descr="Rectangle: Click to edit Master text styles&#13;&#10;Second level&#13;&#10;Third level&#13;&#10;Fourth level&#13;&#10;Fifth level"/>
          <p:cNvSpPr>
            <a:spLocks noGrp="1"/>
          </p:cNvSpPr>
          <p:nvPr>
            <p:ph idx="1"/>
          </p:nvPr>
        </p:nvSpPr>
        <p:spPr>
          <a:xfrm>
            <a:off x="609600" y="1219200"/>
            <a:ext cx="7772400" cy="4114800"/>
          </a:xfrm>
        </p:spPr>
        <p:txBody>
          <a:bodyPr vert="horz" wrap="square" lIns="91440" tIns="45720" rIns="91440" bIns="45720" anchor="t" anchorCtr="0"/>
          <a:p>
            <a:pPr eaLnBrk="1" hangingPunct="1">
              <a:lnSpc>
                <a:spcPct val="80000"/>
              </a:lnSpc>
            </a:pPr>
            <a:r>
              <a:rPr lang="zh-CN" altLang="en-US" sz="2400" b="1" dirty="0">
                <a:ea typeface="宋体" panose="02010600030101010101" pitchFamily="2" charset="-122"/>
              </a:rPr>
              <a:t>日耳曼战车</a:t>
            </a:r>
            <a:r>
              <a:rPr lang="en-US" altLang="zh-CN" sz="2400" b="1" dirty="0">
                <a:ea typeface="宋体" panose="02010600030101010101" pitchFamily="2" charset="-122"/>
              </a:rPr>
              <a:t>——</a:t>
            </a:r>
            <a:r>
              <a:rPr lang="zh-CN" altLang="en-US" sz="2400" b="1" dirty="0">
                <a:ea typeface="宋体" panose="02010600030101010101" pitchFamily="2" charset="-122"/>
              </a:rPr>
              <a:t>贝塔斯曼</a:t>
            </a:r>
            <a:endParaRPr lang="zh-CN" altLang="en-US" sz="2400" b="1" dirty="0">
              <a:ea typeface="宋体" panose="02010600030101010101" pitchFamily="2" charset="-122"/>
            </a:endParaRPr>
          </a:p>
          <a:p>
            <a:pPr eaLnBrk="1" hangingPunct="1">
              <a:lnSpc>
                <a:spcPct val="80000"/>
              </a:lnSpc>
            </a:pPr>
            <a:r>
              <a:rPr lang="zh-CN" altLang="en-US" sz="2400" b="1" dirty="0">
                <a:ea typeface="宋体" panose="02010600030101010101" pitchFamily="2" charset="-122"/>
              </a:rPr>
              <a:t>贝塔斯曼集团1835年诞生于德国小城特斯洛，由一家名不经传的宗教图书印刷公司逐步发展为遍布北美、欧洲、亚洲，在全球拥有300多家公司的世界十大传媒集团之一。其旗下拥有：欧洲最大的广播电视集团——</a:t>
            </a:r>
            <a:r>
              <a:rPr lang="en-US" altLang="zh-CN" sz="2400" b="1" dirty="0">
                <a:ea typeface="宋体" panose="02010600030101010101" pitchFamily="2" charset="-122"/>
              </a:rPr>
              <a:t>RTL、</a:t>
            </a:r>
            <a:r>
              <a:rPr lang="zh-CN" altLang="en-US" sz="2400" b="1" dirty="0">
                <a:ea typeface="宋体" panose="02010600030101010101" pitchFamily="2" charset="-122"/>
              </a:rPr>
              <a:t>全球最大的图书出版集团——蓝登书屋、欧洲最大的杂志出版公司——古纳亚尔、美国排名第一的单曲唱片发行公司——贝塔斯曼音乐集团（</a:t>
            </a:r>
            <a:r>
              <a:rPr lang="en-US" altLang="zh-CN" sz="2400" b="1" dirty="0">
                <a:ea typeface="宋体" panose="02010600030101010101" pitchFamily="2" charset="-122"/>
              </a:rPr>
              <a:t>BMG）</a:t>
            </a:r>
            <a:r>
              <a:rPr lang="zh-CN" altLang="en-US" sz="2400" b="1" dirty="0">
                <a:ea typeface="宋体" panose="02010600030101010101" pitchFamily="2" charset="-122"/>
              </a:rPr>
              <a:t>等。</a:t>
            </a:r>
            <a:endParaRPr lang="zh-CN" altLang="en-US" sz="2400" b="1" dirty="0">
              <a:ea typeface="宋体" panose="02010600030101010101" pitchFamily="2" charset="-122"/>
            </a:endParaRPr>
          </a:p>
          <a:p>
            <a:pPr eaLnBrk="1" hangingPunct="1">
              <a:lnSpc>
                <a:spcPct val="80000"/>
              </a:lnSpc>
            </a:pPr>
            <a:r>
              <a:rPr lang="zh-CN" altLang="en-US" sz="2400" b="1" dirty="0">
                <a:ea typeface="宋体" panose="02010600030101010101" pitchFamily="2" charset="-122"/>
              </a:rPr>
              <a:t>特殊的股权结构：股权很集中的没有公开上市的股份制企业。</a:t>
            </a:r>
            <a:endParaRPr lang="zh-CN" altLang="en-US" sz="2400" b="1" dirty="0">
              <a:ea typeface="宋体" panose="02010600030101010101" pitchFamily="2" charset="-122"/>
            </a:endParaRPr>
          </a:p>
          <a:p>
            <a:pPr eaLnBrk="1" hangingPunct="1">
              <a:lnSpc>
                <a:spcPct val="80000"/>
              </a:lnSpc>
            </a:pPr>
            <a:r>
              <a:rPr lang="zh-CN" altLang="en-US" sz="2400" b="1" dirty="0">
                <a:ea typeface="宋体" panose="02010600030101010101" pitchFamily="2" charset="-122"/>
              </a:rPr>
              <a:t>摩恩家族。</a:t>
            </a:r>
            <a:endParaRPr lang="zh-CN" altLang="en-US" sz="2400" b="1" dirty="0">
              <a:ea typeface="宋体" panose="02010600030101010101" pitchFamily="2" charset="-122"/>
            </a:endParaRPr>
          </a:p>
          <a:p>
            <a:pPr eaLnBrk="1" hangingPunct="1">
              <a:lnSpc>
                <a:spcPct val="80000"/>
              </a:lnSpc>
            </a:pPr>
            <a:r>
              <a:rPr lang="zh-CN" altLang="en-US" sz="2400" b="1" dirty="0">
                <a:ea typeface="宋体" panose="02010600030101010101" pitchFamily="2" charset="-122"/>
              </a:rPr>
              <a:t>贝塔斯曼书友会</a:t>
            </a:r>
            <a:endParaRPr lang="zh-CN" altLang="en-US" sz="2400" b="1" dirty="0">
              <a:ea typeface="宋体" panose="02010600030101010101" pitchFamily="2" charset="-122"/>
            </a:endParaRPr>
          </a:p>
          <a:p>
            <a:pPr eaLnBrk="1" hangingPunct="1">
              <a:lnSpc>
                <a:spcPct val="80000"/>
              </a:lnSpc>
            </a:pPr>
            <a:endParaRPr lang="zh-CN" altLang="en-US" sz="2400" b="1" dirty="0">
              <a:ea typeface="宋体" panose="02010600030101010101" pitchFamily="2" charset="-122"/>
            </a:endParaRPr>
          </a:p>
          <a:p>
            <a:pPr eaLnBrk="1" hangingPunct="1">
              <a:lnSpc>
                <a:spcPct val="80000"/>
              </a:lnSpc>
            </a:pPr>
            <a:endParaRPr lang="zh-CN" altLang="en-US" sz="2400" b="1" dirty="0">
              <a:ea typeface="宋体" panose="02010600030101010101" pitchFamily="2" charset="-122"/>
            </a:endParaRPr>
          </a:p>
          <a:p>
            <a:pPr eaLnBrk="1" hangingPunct="1">
              <a:lnSpc>
                <a:spcPct val="80000"/>
              </a:lnSpc>
            </a:pPr>
            <a:endParaRPr lang="zh-CN" altLang="en-US" sz="2400" b="1" dirty="0">
              <a:ea typeface="宋体" panose="02010600030101010101" pitchFamily="2" charset="-122"/>
            </a:endParaRPr>
          </a:p>
          <a:p>
            <a:pPr eaLnBrk="1" hangingPunct="1"/>
            <a:endParaRPr lang="zh-CN" altLang="en-US"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6803">
                                            <p:txEl>
                                              <p:charRg st="0" end="12"/>
                                            </p:txEl>
                                          </p:spTgt>
                                        </p:tgtEl>
                                        <p:attrNameLst>
                                          <p:attrName>style.visibility</p:attrName>
                                        </p:attrNameLst>
                                      </p:cBhvr>
                                      <p:to>
                                        <p:strVal val="visible"/>
                                      </p:to>
                                    </p:set>
                                    <p:animEffect transition="in" filter="box(in)">
                                      <p:cBhvr>
                                        <p:cTn id="7" dur="500"/>
                                        <p:tgtEl>
                                          <p:spTgt spid="76803">
                                            <p:txEl>
                                              <p:charRg st="0"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6803">
                                            <p:txEl>
                                              <p:charRg st="12" end="182"/>
                                            </p:txEl>
                                          </p:spTgt>
                                        </p:tgtEl>
                                        <p:attrNameLst>
                                          <p:attrName>style.visibility</p:attrName>
                                        </p:attrNameLst>
                                      </p:cBhvr>
                                      <p:to>
                                        <p:strVal val="visible"/>
                                      </p:to>
                                    </p:set>
                                    <p:animEffect transition="in" filter="box(in)">
                                      <p:cBhvr>
                                        <p:cTn id="12" dur="500"/>
                                        <p:tgtEl>
                                          <p:spTgt spid="76803">
                                            <p:txEl>
                                              <p:charRg st="12" end="18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6803">
                                            <p:txEl>
                                              <p:charRg st="182" end="210"/>
                                            </p:txEl>
                                          </p:spTgt>
                                        </p:tgtEl>
                                        <p:attrNameLst>
                                          <p:attrName>style.visibility</p:attrName>
                                        </p:attrNameLst>
                                      </p:cBhvr>
                                      <p:to>
                                        <p:strVal val="visible"/>
                                      </p:to>
                                    </p:set>
                                    <p:animEffect transition="in" filter="box(in)">
                                      <p:cBhvr>
                                        <p:cTn id="17" dur="500"/>
                                        <p:tgtEl>
                                          <p:spTgt spid="76803">
                                            <p:txEl>
                                              <p:charRg st="182" end="2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6803">
                                            <p:txEl>
                                              <p:charRg st="210" end="216"/>
                                            </p:txEl>
                                          </p:spTgt>
                                        </p:tgtEl>
                                        <p:attrNameLst>
                                          <p:attrName>style.visibility</p:attrName>
                                        </p:attrNameLst>
                                      </p:cBhvr>
                                      <p:to>
                                        <p:strVal val="visible"/>
                                      </p:to>
                                    </p:set>
                                    <p:animEffect transition="in" filter="box(in)">
                                      <p:cBhvr>
                                        <p:cTn id="22" dur="500"/>
                                        <p:tgtEl>
                                          <p:spTgt spid="76803">
                                            <p:txEl>
                                              <p:charRg st="210" end="21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6803">
                                            <p:txEl>
                                              <p:charRg st="216" end="224"/>
                                            </p:txEl>
                                          </p:spTgt>
                                        </p:tgtEl>
                                        <p:attrNameLst>
                                          <p:attrName>style.visibility</p:attrName>
                                        </p:attrNameLst>
                                      </p:cBhvr>
                                      <p:to>
                                        <p:strVal val="visible"/>
                                      </p:to>
                                    </p:set>
                                    <p:animEffect transition="in" filter="box(in)">
                                      <p:cBhvr>
                                        <p:cTn id="27" dur="500"/>
                                        <p:tgtEl>
                                          <p:spTgt spid="76803">
                                            <p:txEl>
                                              <p:charRg st="216" end="2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3" descr="Rectangle: Click to edit Master text styles&#13;&#10;Second level&#13;&#10;Third level&#13;&#10;Fourth level&#13;&#10;Fifth level"/>
          <p:cNvSpPr>
            <a:spLocks noGrp="1"/>
          </p:cNvSpPr>
          <p:nvPr>
            <p:ph idx="1"/>
          </p:nvPr>
        </p:nvSpPr>
        <p:spPr/>
        <p:txBody>
          <a:bodyPr vert="horz" wrap="square" lIns="91440" tIns="45720" rIns="91440" bIns="45720" anchor="t" anchorCtr="0"/>
          <a:p>
            <a:pPr eaLnBrk="1" hangingPunct="1">
              <a:buNone/>
            </a:pPr>
            <a:r>
              <a:rPr lang="en-US" altLang="zh-CN" b="1" dirty="0">
                <a:ea typeface="宋体" panose="02010600030101010101" pitchFamily="2" charset="-122"/>
              </a:rPr>
              <a:t>3.</a:t>
            </a:r>
            <a:r>
              <a:rPr lang="zh-CN" altLang="en-US" b="1" dirty="0">
                <a:ea typeface="宋体" panose="02010600030101010101" pitchFamily="2" charset="-122"/>
              </a:rPr>
              <a:t>我国传媒集团的现状分析：</a:t>
            </a:r>
            <a:endParaRPr lang="zh-CN" altLang="en-US" b="1" dirty="0">
              <a:ea typeface="宋体" panose="02010600030101010101" pitchFamily="2" charset="-122"/>
            </a:endParaRPr>
          </a:p>
          <a:p>
            <a:pPr eaLnBrk="1" hangingPunct="1">
              <a:buNone/>
            </a:pPr>
            <a:endParaRPr lang="zh-CN" altLang="en-US" b="1" dirty="0">
              <a:ea typeface="宋体" panose="02010600030101010101" pitchFamily="2" charset="-122"/>
            </a:endParaRPr>
          </a:p>
          <a:p>
            <a:pPr eaLnBrk="1" hangingPunct="1"/>
            <a:r>
              <a:rPr lang="zh-CN" altLang="en-US" b="1" dirty="0">
                <a:ea typeface="宋体" panose="02010600030101010101" pitchFamily="2" charset="-122"/>
              </a:rPr>
              <a:t>仍然弱小</a:t>
            </a:r>
            <a:endParaRPr lang="zh-CN" altLang="en-US" b="1" dirty="0">
              <a:ea typeface="宋体" panose="02010600030101010101" pitchFamily="2" charset="-122"/>
            </a:endParaRPr>
          </a:p>
          <a:p>
            <a:pPr eaLnBrk="1" hangingPunct="1"/>
            <a:r>
              <a:rPr lang="zh-CN" altLang="en-US" b="1" dirty="0">
                <a:ea typeface="宋体" panose="02010600030101010101" pitchFamily="2" charset="-122"/>
              </a:rPr>
              <a:t>既有体制下的经营管理困境</a:t>
            </a:r>
            <a:endParaRPr lang="zh-CN" altLang="en-US" b="1" dirty="0">
              <a:ea typeface="宋体" panose="02010600030101010101" pitchFamily="2" charset="-122"/>
            </a:endParaRPr>
          </a:p>
          <a:p>
            <a:pPr eaLnBrk="1" hangingPunct="1"/>
            <a:r>
              <a:rPr lang="zh-CN" altLang="en-US" b="1" dirty="0">
                <a:ea typeface="宋体" panose="02010600030101010101" pitchFamily="2" charset="-122"/>
              </a:rPr>
              <a:t>整合的困难</a:t>
            </a:r>
            <a:endParaRPr lang="zh-CN" altLang="en-US" b="1" dirty="0">
              <a:ea typeface="宋体" panose="02010600030101010101" pitchFamily="2" charset="-122"/>
            </a:endParaRPr>
          </a:p>
          <a:p>
            <a:pPr eaLnBrk="1" hangingPunct="1"/>
            <a:endParaRPr lang="zh-CN" altLang="en-US" b="1" dirty="0">
              <a:ea typeface="宋体" panose="02010600030101010101" pitchFamily="2" charset="-122"/>
            </a:endParaRPr>
          </a:p>
          <a:p>
            <a:pPr eaLnBrk="1" hangingPunct="1"/>
            <a:endParaRPr lang="zh-CN" altLang="en-US" dirty="0">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幻灯片编号占位符 3"/>
          <p:cNvSpPr txBox="1">
            <a:spLocks noGrp="1"/>
          </p:cNvSpPr>
          <p:nvPr>
            <p:ph type="sldNum" sz="quarter" idx="4"/>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686F109-2601-C54E-AB97-980484EBA6B3}"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9394" name="Rectangle 2"/>
          <p:cNvSpPr/>
          <p:nvPr>
            <p:ph type="title"/>
          </p:nvPr>
        </p:nvSpPr>
        <p:spPr>
          <a:xfrm>
            <a:off x="4643438" y="0"/>
            <a:ext cx="4497387" cy="228600"/>
          </a:xfrm>
          <a:solidFill>
            <a:srgbClr val="FFFFFF"/>
          </a:solidFill>
          <a:ln>
            <a:solidFill>
              <a:srgbClr val="000000"/>
            </a:solidFill>
            <a:miter/>
          </a:ln>
        </p:spPr>
        <p:txBody>
          <a:bodyPr/>
          <a:p>
            <a:pPr eaLnBrk="1" hangingPunct="1"/>
            <a:endParaRPr lang="zh-CN" altLang="zh-CN" sz="1600"/>
          </a:p>
        </p:txBody>
      </p:sp>
      <p:sp>
        <p:nvSpPr>
          <p:cNvPr id="38915" name="Rectangle 3"/>
          <p:cNvSpPr>
            <a:spLocks noGrp="1" noChangeArrowheads="1"/>
          </p:cNvSpPr>
          <p:nvPr>
            <p:ph idx="1"/>
          </p:nvPr>
        </p:nvSpPr>
        <p:spPr>
          <a:xfrm>
            <a:off x="0" y="1449388"/>
            <a:ext cx="9144000" cy="4833938"/>
          </a:xfrm>
        </p:spPr>
        <p:txBody>
          <a:bodyPr vert="horz" wrap="square" lIns="91440" tIns="45720" rIns="91440" bIns="45720" numCol="1" anchor="t" anchorCtr="0" compatLnSpc="1"/>
          <a:p>
            <a:pPr eaLnBrk="1" hangingPunct="1"/>
            <a:endParaRPr lang="en-US" altLang="zh-CN"/>
          </a:p>
          <a:p>
            <a:pPr eaLnBrk="1" hangingPunct="1"/>
            <a:r>
              <a:rPr lang="zh-CN" altLang="en-US" u="sng"/>
              <a:t>雇员</a:t>
            </a:r>
            <a:r>
              <a:rPr lang="en-US" altLang="zh-CN"/>
              <a:t>:</a:t>
            </a:r>
            <a:endParaRPr lang="en-US" altLang="zh-CN"/>
          </a:p>
          <a:p>
            <a:pPr eaLnBrk="1" hangingPunct="1"/>
            <a:endParaRPr lang="en-US" altLang="zh-CN"/>
          </a:p>
          <a:p>
            <a:pPr eaLnBrk="1" hangingPunct="1">
              <a:buFontTx/>
              <a:buChar char="-"/>
            </a:pPr>
            <a:r>
              <a:rPr lang="zh-CN" altLang="en-US"/>
              <a:t>高薪</a:t>
            </a:r>
            <a:endParaRPr lang="zh-CN" altLang="en-US"/>
          </a:p>
          <a:p>
            <a:pPr eaLnBrk="1" hangingPunct="1">
              <a:buFontTx/>
              <a:buChar char="-"/>
            </a:pPr>
            <a:r>
              <a:rPr lang="zh-CN" altLang="en-US"/>
              <a:t>公正平等的对待</a:t>
            </a:r>
            <a:endParaRPr lang="zh-CN" altLang="en-US"/>
          </a:p>
          <a:p>
            <a:pPr eaLnBrk="1" hangingPunct="1">
              <a:buFontTx/>
              <a:buChar char="-"/>
            </a:pPr>
            <a:r>
              <a:rPr lang="zh-CN" altLang="en-US"/>
              <a:t>安乐的工作条件</a:t>
            </a:r>
            <a:endParaRPr lang="zh-CN" altLang="en-US"/>
          </a:p>
          <a:p>
            <a:pPr eaLnBrk="1" hangingPunct="1">
              <a:buFontTx/>
              <a:buChar char="-"/>
            </a:pPr>
            <a:r>
              <a:rPr lang="zh-CN" altLang="en-US"/>
              <a:t>对其所付出的劳动的心理回报</a:t>
            </a:r>
            <a:endParaRPr lang="zh-CN" altLang="en-US"/>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内容占位符 2" descr="Rectangle: Click to edit Master text styles&#13;&#10;Second level&#13;&#10;Third level&#13;&#10;Fourth level&#13;&#10;Fifth level"/>
          <p:cNvSpPr>
            <a:spLocks noGrp="1"/>
          </p:cNvSpPr>
          <p:nvPr>
            <p:ph idx="1"/>
          </p:nvPr>
        </p:nvSpPr>
        <p:spPr>
          <a:xfrm>
            <a:off x="500063" y="1857375"/>
            <a:ext cx="7772400" cy="4114800"/>
          </a:xfrm>
        </p:spPr>
        <p:txBody>
          <a:bodyPr vert="horz" wrap="square" lIns="91440" tIns="45720" rIns="91440" bIns="45720" anchor="t" anchorCtr="0"/>
          <a:p>
            <a:pPr eaLnBrk="1" hangingPunct="1">
              <a:buNone/>
            </a:pPr>
            <a:r>
              <a:rPr lang="zh-CN" altLang="en-US" b="1" dirty="0">
                <a:ea typeface="宋体" panose="02010600030101010101" pitchFamily="2" charset="-122"/>
              </a:rPr>
              <a:t>由合并、兼并、收购          向出售、拆分、剥离</a:t>
            </a:r>
            <a:endParaRPr lang="en-US" altLang="zh-CN" b="1" dirty="0">
              <a:ea typeface="宋体" panose="02010600030101010101" pitchFamily="2" charset="-122"/>
            </a:endParaRPr>
          </a:p>
          <a:p>
            <a:pPr eaLnBrk="1" hangingPunct="1">
              <a:buNone/>
            </a:pPr>
            <a:endParaRPr lang="en-US" altLang="zh-CN" b="1" dirty="0">
              <a:ea typeface="宋体" panose="02010600030101010101" pitchFamily="2" charset="-122"/>
            </a:endParaRPr>
          </a:p>
          <a:p>
            <a:pPr eaLnBrk="1" hangingPunct="1">
              <a:buNone/>
            </a:pPr>
            <a:endParaRPr lang="en-US" altLang="zh-CN" b="1" dirty="0">
              <a:ea typeface="宋体" panose="02010600030101010101" pitchFamily="2" charset="-122"/>
            </a:endParaRPr>
          </a:p>
          <a:p>
            <a:pPr eaLnBrk="1" hangingPunct="1">
              <a:buNone/>
            </a:pPr>
            <a:r>
              <a:rPr lang="zh-CN" altLang="en-US" b="1" dirty="0">
                <a:ea typeface="宋体" panose="02010600030101010101" pitchFamily="2" charset="-122"/>
              </a:rPr>
              <a:t>规模收益、协同效应            核心业务、主业</a:t>
            </a:r>
            <a:endParaRPr lang="en-US" altLang="zh-CN" b="1" dirty="0">
              <a:ea typeface="宋体" panose="02010600030101010101" pitchFamily="2" charset="-122"/>
            </a:endParaRPr>
          </a:p>
        </p:txBody>
      </p:sp>
      <p:sp>
        <p:nvSpPr>
          <p:cNvPr id="109571" name="灯片编号占位符 3"/>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cxnSp>
        <p:nvCxnSpPr>
          <p:cNvPr id="109572" name="直接箭头连接符 9"/>
          <p:cNvCxnSpPr/>
          <p:nvPr/>
        </p:nvCxnSpPr>
        <p:spPr>
          <a:xfrm>
            <a:off x="4000500" y="2143125"/>
            <a:ext cx="785813" cy="1588"/>
          </a:xfrm>
          <a:prstGeom prst="straightConnector1">
            <a:avLst/>
          </a:prstGeom>
          <a:ln w="9525" cap="flat" cmpd="sng">
            <a:solidFill>
              <a:schemeClr val="tx1"/>
            </a:solidFill>
            <a:prstDash val="solid"/>
            <a:headEnd type="none" w="med" len="med"/>
            <a:tailEnd type="arrow" w="med" len="med"/>
          </a:ln>
        </p:spPr>
      </p:cxnSp>
      <p:cxnSp>
        <p:nvCxnSpPr>
          <p:cNvPr id="109573" name="直接箭头连接符 11"/>
          <p:cNvCxnSpPr/>
          <p:nvPr/>
        </p:nvCxnSpPr>
        <p:spPr>
          <a:xfrm rot="5400000">
            <a:off x="1749425" y="2892425"/>
            <a:ext cx="785813" cy="1588"/>
          </a:xfrm>
          <a:prstGeom prst="straightConnector1">
            <a:avLst/>
          </a:prstGeom>
          <a:ln w="9525" cap="flat" cmpd="sng">
            <a:solidFill>
              <a:schemeClr val="tx1"/>
            </a:solidFill>
            <a:prstDash val="solid"/>
            <a:headEnd type="none" w="med" len="med"/>
            <a:tailEnd type="arrow" w="med" len="med"/>
          </a:ln>
        </p:spPr>
      </p:cxnSp>
      <p:cxnSp>
        <p:nvCxnSpPr>
          <p:cNvPr id="109574" name="直接箭头连接符 13"/>
          <p:cNvCxnSpPr/>
          <p:nvPr/>
        </p:nvCxnSpPr>
        <p:spPr>
          <a:xfrm rot="5400000">
            <a:off x="5715000" y="2927350"/>
            <a:ext cx="857250" cy="3175"/>
          </a:xfrm>
          <a:prstGeom prst="straightConnector1">
            <a:avLst/>
          </a:prstGeom>
          <a:ln w="9525" cap="flat" cmpd="sng">
            <a:solidFill>
              <a:schemeClr val="tx1"/>
            </a:solidFill>
            <a:prstDash val="solid"/>
            <a:headEnd type="none" w="med" len="med"/>
            <a:tailEnd type="arrow" w="med" len="med"/>
          </a:ln>
        </p:spPr>
      </p:cxn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noChangeArrowheads="1"/>
          </p:cNvSpPr>
          <p:nvPr>
            <p:ph type="ctr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宋体" panose="02010600030101010101" pitchFamily="2" charset="-122"/>
                <a:cs typeface="+mj-cs"/>
              </a:rPr>
              <a:t>第三章 广告经济学</a:t>
            </a:r>
            <a:endPar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宋体" panose="02010600030101010101" pitchFamily="2" charset="-122"/>
              <a:cs typeface="+mj-cs"/>
            </a:endParaRPr>
          </a:p>
        </p:txBody>
      </p:sp>
      <p:sp>
        <p:nvSpPr>
          <p:cNvPr id="110595" name="Rectangle 3"/>
          <p:cNvSpPr>
            <a:spLocks noGrp="1"/>
          </p:cNvSpPr>
          <p:nvPr>
            <p:ph type="subTitle" idx="1"/>
          </p:nvPr>
        </p:nvSpPr>
        <p:spPr/>
        <p:txBody>
          <a:bodyPr vert="horz" wrap="square" lIns="91440" tIns="45720" rIns="91440" bIns="45720" anchor="t" anchorCtr="0"/>
          <a:p>
            <a:pPr eaLnBrk="1" hangingPunct="1">
              <a:buClrTx/>
              <a:buSzTx/>
            </a:pPr>
            <a:r>
              <a:rPr lang="en-US" altLang="zh-CN" dirty="0">
                <a:latin typeface="+mn-lt"/>
                <a:ea typeface="宋体" panose="02010600030101010101" pitchFamily="2" charset="-122"/>
                <a:cs typeface="+mn-cs"/>
              </a:rPr>
              <a:t>Economics of Advertising</a:t>
            </a:r>
            <a:endParaRPr lang="en-US" altLang="zh-CN" dirty="0">
              <a:latin typeface="+mn-lt"/>
              <a:ea typeface="宋体" panose="02010600030101010101" pitchFamily="2" charset="-122"/>
              <a:cs typeface="+mn-cs"/>
            </a:endParaRPr>
          </a:p>
        </p:txBody>
      </p:sp>
      <p:sp>
        <p:nvSpPr>
          <p:cNvPr id="110596" name="Text Box 4"/>
          <p:cNvSpPr txBox="1"/>
          <p:nvPr/>
        </p:nvSpPr>
        <p:spPr>
          <a:xfrm>
            <a:off x="800100" y="4700588"/>
            <a:ext cx="7804150" cy="457200"/>
          </a:xfrm>
          <a:prstGeom prst="rect">
            <a:avLst/>
          </a:prstGeom>
          <a:noFill/>
          <a:ln w="9525">
            <a:noFill/>
          </a:ln>
        </p:spPr>
        <p:txBody>
          <a:bodyPr wrap="none">
            <a:spAutoFit/>
          </a:bodyPr>
          <a:p>
            <a:pPr eaLnBrk="1" hangingPunct="1"/>
            <a:r>
              <a:rPr lang="zh-CN" altLang="en-US" dirty="0">
                <a:latin typeface="Arial" panose="020B0604020202020204" pitchFamily="34" charset="0"/>
              </a:rPr>
              <a:t>广告所起的经济作用以及对市场结构和消费者决策的影响</a:t>
            </a:r>
            <a:endParaRPr lang="zh-CN" altLang="en-US" dirty="0">
              <a:latin typeface="Arial" panose="020B0604020202020204"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Rectangle 2"/>
          <p:cNvSpPr>
            <a:spLocks noGrp="1"/>
          </p:cNvSpPr>
          <p:nvPr>
            <p:ph type="title"/>
          </p:nvPr>
        </p:nvSpPr>
        <p:spPr/>
        <p:txBody>
          <a:bodyPr vert="horz" wrap="square" lIns="91440" tIns="45720" rIns="91440" bIns="45720" anchor="ctr" anchorCtr="0"/>
          <a:p>
            <a:pPr eaLnBrk="1" hangingPunct="1"/>
            <a:br>
              <a:rPr lang="en-US" altLang="zh-CN" sz="3600" dirty="0">
                <a:ea typeface="宋体" panose="02010600030101010101" pitchFamily="2" charset="-122"/>
              </a:rPr>
            </a:br>
            <a:r>
              <a:rPr lang="zh-CN" altLang="en-US" sz="3600" dirty="0">
                <a:ea typeface="宋体" panose="02010600030101010101" pitchFamily="2" charset="-122"/>
              </a:rPr>
              <a:t>为什么会有广告</a:t>
            </a:r>
            <a:endParaRPr lang="zh-CN" altLang="en-US" sz="3600" dirty="0">
              <a:ea typeface="宋体" panose="02010600030101010101" pitchFamily="2" charset="-122"/>
            </a:endParaRPr>
          </a:p>
        </p:txBody>
      </p:sp>
      <p:sp>
        <p:nvSpPr>
          <p:cNvPr id="111619"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竞争市场结构：一个公司所可能面临的市场环境类型</a:t>
            </a:r>
            <a:endParaRPr lang="zh-CN" altLang="en-US" dirty="0">
              <a:ea typeface="宋体" panose="02010600030101010101" pitchFamily="2" charset="-122"/>
            </a:endParaRPr>
          </a:p>
          <a:p>
            <a:pPr eaLnBrk="1" hangingPunct="1"/>
            <a:r>
              <a:rPr lang="zh-CN" altLang="en-US" dirty="0">
                <a:ea typeface="宋体" panose="02010600030101010101" pitchFamily="2" charset="-122"/>
              </a:rPr>
              <a:t>广告一般产生在公司愿意采取某些竞争行为的市场环境下</a:t>
            </a:r>
            <a:endParaRPr lang="zh-CN" altLang="en-US" dirty="0">
              <a:ea typeface="宋体" panose="02010600030101010101" pitchFamily="2" charset="-122"/>
            </a:endParaRPr>
          </a:p>
          <a:p>
            <a:pPr eaLnBrk="1" hangingPunct="1"/>
            <a:r>
              <a:rPr lang="zh-CN" altLang="en-US" dirty="0">
                <a:ea typeface="宋体" panose="02010600030101010101" pitchFamily="2" charset="-122"/>
              </a:rPr>
              <a:t>在完全竞争这样相当理想化的环境中，没有理由花钱做广告</a:t>
            </a:r>
            <a:endParaRPr lang="zh-CN" altLang="en-US" dirty="0">
              <a:ea typeface="宋体" panose="02010600030101010101" pitchFamily="2" charset="-122"/>
            </a:endParaRPr>
          </a:p>
          <a:p>
            <a:pPr eaLnBrk="1" hangingPunct="1"/>
            <a:r>
              <a:rPr lang="zh-CN" altLang="en-US" dirty="0">
                <a:ea typeface="宋体" panose="02010600030101010101" pitchFamily="2" charset="-122"/>
              </a:rPr>
              <a:t>垄断结构中，也无需广告</a:t>
            </a:r>
            <a:endParaRPr lang="zh-CN" altLang="en-US" dirty="0">
              <a:ea typeface="宋体" panose="02010600030101010101" pitchFamily="2" charset="-122"/>
            </a:endParaRPr>
          </a:p>
          <a:p>
            <a:pPr eaLnBrk="1" hangingPunct="1"/>
            <a:r>
              <a:rPr lang="zh-CN" altLang="en-US" b="1" dirty="0">
                <a:ea typeface="宋体" panose="02010600030101010101" pitchFamily="2" charset="-122"/>
              </a:rPr>
              <a:t>寡头垄断市场结构中运行的公司非常愿意做广告</a:t>
            </a:r>
            <a:endParaRPr lang="zh-CN" altLang="en-US" b="1" dirty="0">
              <a:ea typeface="宋体" panose="02010600030101010101" pitchFamily="2" charset="-122"/>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2"/>
          <p:cNvSpPr>
            <a:spLocks noGrp="1"/>
          </p:cNvSpPr>
          <p:nvPr>
            <p:ph type="title"/>
          </p:nvPr>
        </p:nvSpPr>
        <p:spPr/>
        <p:txBody>
          <a:bodyPr vert="horz" wrap="square" lIns="91440" tIns="45720" rIns="91440" bIns="45720" anchor="ctr" anchorCtr="0"/>
          <a:p>
            <a:pPr eaLnBrk="1" hangingPunct="1"/>
            <a:br>
              <a:rPr lang="en-US" altLang="zh-CN" sz="3600" dirty="0">
                <a:ea typeface="宋体" panose="02010600030101010101" pitchFamily="2" charset="-122"/>
              </a:rPr>
            </a:br>
            <a:r>
              <a:rPr lang="zh-CN" altLang="en-US" sz="3600" dirty="0">
                <a:ea typeface="宋体" panose="02010600030101010101" pitchFamily="2" charset="-122"/>
              </a:rPr>
              <a:t>公司能控制自己的市场吗？</a:t>
            </a:r>
            <a:endParaRPr lang="zh-CN" altLang="en-US" sz="3600" dirty="0">
              <a:ea typeface="宋体" panose="02010600030101010101" pitchFamily="2" charset="-122"/>
            </a:endParaRPr>
          </a:p>
        </p:txBody>
      </p:sp>
      <p:sp>
        <p:nvSpPr>
          <p:cNvPr id="112643"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广告上的支出是为了操纵市场需求和防止公众品位突然转变。广告可以使公司销售它们自己想制造的产品，而不是消费者可能想买的东西（</a:t>
            </a:r>
            <a:r>
              <a:rPr lang="en-US" altLang="zh-CN" dirty="0">
                <a:ea typeface="宋体" panose="02010600030101010101" pitchFamily="2" charset="-122"/>
              </a:rPr>
              <a:t>J.K. Galbraith</a:t>
            </a:r>
            <a:r>
              <a:rPr lang="zh-CN" altLang="en-US" dirty="0">
                <a:ea typeface="宋体" panose="02010600030101010101" pitchFamily="2" charset="-122"/>
              </a:rPr>
              <a:t>）</a:t>
            </a:r>
            <a:endParaRPr lang="zh-CN" altLang="en-US" dirty="0">
              <a:ea typeface="宋体" panose="02010600030101010101" pitchFamily="2" charset="-122"/>
            </a:endParaRPr>
          </a:p>
          <a:p>
            <a:pPr eaLnBrk="1" hangingPunct="1"/>
            <a:endParaRPr lang="zh-CN" altLang="en-US" dirty="0">
              <a:ea typeface="宋体" panose="02010600030101010101" pitchFamily="2" charset="-122"/>
            </a:endParaRPr>
          </a:p>
          <a:p>
            <a:pPr eaLnBrk="1" hangingPunct="1"/>
            <a:r>
              <a:rPr lang="zh-CN" altLang="en-US" dirty="0">
                <a:ea typeface="宋体" panose="02010600030101010101" pitchFamily="2" charset="-122"/>
              </a:rPr>
              <a:t>广告在消费者要买</a:t>
            </a:r>
            <a:r>
              <a:rPr lang="zh-CN" altLang="en-US" b="1" dirty="0">
                <a:ea typeface="宋体" panose="02010600030101010101" pitchFamily="2" charset="-122"/>
              </a:rPr>
              <a:t>哪个品牌</a:t>
            </a:r>
            <a:r>
              <a:rPr lang="zh-CN" altLang="en-US" dirty="0">
                <a:ea typeface="宋体" panose="02010600030101010101" pitchFamily="2" charset="-122"/>
              </a:rPr>
              <a:t>时发生的作用，远胜于消费者要买</a:t>
            </a:r>
            <a:r>
              <a:rPr lang="zh-CN" altLang="en-US" b="1" dirty="0">
                <a:ea typeface="宋体" panose="02010600030101010101" pitchFamily="2" charset="-122"/>
              </a:rPr>
              <a:t>哪种产品</a:t>
            </a:r>
            <a:r>
              <a:rPr lang="zh-CN" altLang="en-US" dirty="0">
                <a:ea typeface="宋体" panose="02010600030101010101" pitchFamily="2" charset="-122"/>
              </a:rPr>
              <a:t>时的作用</a:t>
            </a:r>
            <a:endParaRPr lang="zh-CN" altLang="en-US" dirty="0">
              <a:ea typeface="宋体" panose="02010600030101010101" pitchFamily="2" charset="-122"/>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Informative vs. persuasive ad.</a:t>
            </a:r>
            <a:br>
              <a:rPr lang="en-US" altLang="zh-CN" sz="3600" dirty="0">
                <a:ea typeface="宋体" panose="02010600030101010101" pitchFamily="2" charset="-122"/>
              </a:rPr>
            </a:br>
            <a:r>
              <a:rPr lang="zh-CN" altLang="en-US" sz="3600" dirty="0">
                <a:ea typeface="宋体" panose="02010600030101010101" pitchFamily="2" charset="-122"/>
              </a:rPr>
              <a:t>信息性广告与说服性广告</a:t>
            </a:r>
            <a:endParaRPr lang="zh-CN" altLang="en-US" sz="3600" dirty="0">
              <a:ea typeface="宋体" panose="02010600030101010101" pitchFamily="2" charset="-122"/>
            </a:endParaRPr>
          </a:p>
        </p:txBody>
      </p:sp>
      <p:sp>
        <p:nvSpPr>
          <p:cNvPr id="113667"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广告的职能</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让消费者了解不同的产品有哪些特点－－信息性广告</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试图通过改变消费者品位或喜好来影响他们和他们的购买行为－－说服性广告</a:t>
            </a:r>
            <a:endParaRPr lang="zh-CN" altLang="en-US" dirty="0">
              <a:ea typeface="宋体" panose="02010600030101010101" pitchFamily="2" charset="-122"/>
            </a:endParaRPr>
          </a:p>
          <a:p>
            <a:pPr eaLnBrk="1" hangingPunct="1"/>
            <a:r>
              <a:rPr lang="zh-CN" altLang="en-US" dirty="0">
                <a:ea typeface="宋体" panose="02010600030101010101" pitchFamily="2" charset="-122"/>
              </a:rPr>
              <a:t>广告的益处和害处</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消费者必须为产品支付更多的价钱来负担广告费用</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消费者受益于广泛传播的信息</a:t>
            </a:r>
            <a:endParaRPr lang="zh-CN" altLang="en-US" dirty="0">
              <a:ea typeface="宋体" panose="02010600030101010101" pitchFamily="2" charset="-122"/>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Ad. as a barrier to market entry</a:t>
            </a:r>
            <a:br>
              <a:rPr lang="en-US" altLang="zh-CN" sz="3600" dirty="0">
                <a:ea typeface="宋体" panose="02010600030101010101" pitchFamily="2" charset="-122"/>
              </a:rPr>
            </a:br>
            <a:r>
              <a:rPr lang="zh-CN" altLang="en-US" sz="3600" dirty="0">
                <a:ea typeface="宋体" panose="02010600030101010101" pitchFamily="2" charset="-122"/>
              </a:rPr>
              <a:t>作为市场准入壁垒的广告</a:t>
            </a:r>
            <a:endParaRPr lang="zh-CN" altLang="en-US" sz="3600" dirty="0">
              <a:ea typeface="宋体" panose="02010600030101010101" pitchFamily="2" charset="-122"/>
            </a:endParaRPr>
          </a:p>
        </p:txBody>
      </p:sp>
      <p:sp>
        <p:nvSpPr>
          <p:cNvPr id="114691" name="Rectangle 3"/>
          <p:cNvSpPr>
            <a:spLocks noGrp="1"/>
          </p:cNvSpPr>
          <p:nvPr>
            <p:ph idx="1"/>
          </p:nvPr>
        </p:nvSpPr>
        <p:spPr/>
        <p:txBody>
          <a:bodyPr vert="horz" wrap="square" lIns="91440" tIns="45720" rIns="91440" bIns="45720" anchor="t" anchorCtr="0"/>
          <a:p>
            <a:pPr eaLnBrk="1" hangingPunct="1">
              <a:lnSpc>
                <a:spcPct val="90000"/>
              </a:lnSpc>
            </a:pPr>
            <a:r>
              <a:rPr lang="zh-CN" altLang="en-US" dirty="0">
                <a:ea typeface="宋体" panose="02010600030101010101" pitchFamily="2" charset="-122"/>
              </a:rPr>
              <a:t>大规模广告是把高生产启动成本强加于新入市者的一种手段，阻止了竞争者的产生</a:t>
            </a:r>
            <a:endParaRPr lang="zh-CN" altLang="en-US" dirty="0">
              <a:ea typeface="宋体" panose="02010600030101010101" pitchFamily="2" charset="-122"/>
            </a:endParaRPr>
          </a:p>
          <a:p>
            <a:pPr eaLnBrk="1" hangingPunct="1">
              <a:lnSpc>
                <a:spcPct val="90000"/>
              </a:lnSpc>
            </a:pPr>
            <a:r>
              <a:rPr lang="zh-CN" altLang="en-US" dirty="0">
                <a:ea typeface="宋体" panose="02010600030101010101" pitchFamily="2" charset="-122"/>
              </a:rPr>
              <a:t>广告是寡头垄断市场结构的一个特点</a:t>
            </a:r>
            <a:endParaRPr lang="zh-CN" altLang="en-US" dirty="0">
              <a:ea typeface="宋体" panose="02010600030101010101" pitchFamily="2" charset="-122"/>
            </a:endParaRPr>
          </a:p>
          <a:p>
            <a:pPr eaLnBrk="1" hangingPunct="1">
              <a:lnSpc>
                <a:spcPct val="90000"/>
              </a:lnSpc>
            </a:pPr>
            <a:r>
              <a:rPr lang="zh-CN" altLang="en-US" dirty="0">
                <a:ea typeface="宋体" panose="02010600030101010101" pitchFamily="2" charset="-122"/>
              </a:rPr>
              <a:t>品牌多元化：所有潜在市场机会都被有效占用。寡头公司的异质产品越多，新公司的机会越少</a:t>
            </a:r>
            <a:endParaRPr lang="zh-CN" altLang="en-US" dirty="0">
              <a:ea typeface="宋体" panose="02010600030101010101" pitchFamily="2" charset="-122"/>
            </a:endParaRPr>
          </a:p>
          <a:p>
            <a:pPr eaLnBrk="1" hangingPunct="1">
              <a:lnSpc>
                <a:spcPct val="90000"/>
              </a:lnSpc>
            </a:pPr>
            <a:r>
              <a:rPr lang="zh-CN" altLang="en-US" dirty="0">
                <a:ea typeface="宋体" panose="02010600030101010101" pitchFamily="2" charset="-122"/>
              </a:rPr>
              <a:t>强大准入壁垒的诞生：巨资广告＋品牌多元化</a:t>
            </a:r>
            <a:endParaRPr lang="zh-CN" altLang="en-US" dirty="0">
              <a:ea typeface="宋体" panose="02010600030101010101" pitchFamily="2" charset="-122"/>
            </a:endParaRPr>
          </a:p>
          <a:p>
            <a:pPr eaLnBrk="1" hangingPunct="1">
              <a:lnSpc>
                <a:spcPct val="90000"/>
              </a:lnSpc>
            </a:pPr>
            <a:r>
              <a:rPr lang="zh-CN" altLang="en-US" dirty="0">
                <a:ea typeface="宋体" panose="02010600030101010101" pitchFamily="2" charset="-122"/>
              </a:rPr>
              <a:t>如果广告通过减少市场上的竞争者而使公司增加了产量并产生大规模生产的经济，可能会有益于消费者</a:t>
            </a:r>
            <a:endParaRPr lang="zh-CN" altLang="en-US" dirty="0">
              <a:ea typeface="宋体" panose="02010600030101010101" pitchFamily="2" charset="-122"/>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Ad. and the performance of the economy</a:t>
            </a:r>
            <a:br>
              <a:rPr lang="en-US" altLang="zh-CN" sz="3600" dirty="0">
                <a:ea typeface="宋体" panose="02010600030101010101" pitchFamily="2" charset="-122"/>
              </a:rPr>
            </a:br>
            <a:r>
              <a:rPr lang="zh-CN" altLang="en-US" sz="3600" dirty="0">
                <a:ea typeface="宋体" panose="02010600030101010101" pitchFamily="2" charset="-122"/>
              </a:rPr>
              <a:t>广告与经济状况</a:t>
            </a:r>
            <a:endParaRPr lang="zh-CN" altLang="en-US" sz="3600" dirty="0">
              <a:ea typeface="宋体" panose="02010600030101010101" pitchFamily="2" charset="-122"/>
            </a:endParaRPr>
          </a:p>
        </p:txBody>
      </p:sp>
      <p:sp>
        <p:nvSpPr>
          <p:cNvPr id="115715" name="Rectangle 3"/>
          <p:cNvSpPr>
            <a:spLocks noGrp="1"/>
          </p:cNvSpPr>
          <p:nvPr>
            <p:ph idx="1"/>
          </p:nvPr>
        </p:nvSpPr>
        <p:spPr/>
        <p:txBody>
          <a:bodyPr vert="horz" wrap="square" lIns="91440" tIns="45720" rIns="91440" bIns="45720" anchor="t" anchorCtr="0"/>
          <a:p>
            <a:pPr eaLnBrk="1" hangingPunct="1">
              <a:lnSpc>
                <a:spcPct val="90000"/>
              </a:lnSpc>
            </a:pPr>
            <a:r>
              <a:rPr lang="zh-CN" altLang="en-US" sz="2000" dirty="0">
                <a:ea typeface="宋体" panose="02010600030101010101" pitchFamily="2" charset="-122"/>
              </a:rPr>
              <a:t>广告支出总是按国民经济的一定比例增长</a:t>
            </a:r>
            <a:endParaRPr lang="zh-CN" altLang="en-US" sz="2000" dirty="0">
              <a:ea typeface="宋体" panose="02010600030101010101" pitchFamily="2" charset="-122"/>
            </a:endParaRPr>
          </a:p>
          <a:p>
            <a:pPr eaLnBrk="1" hangingPunct="1">
              <a:lnSpc>
                <a:spcPct val="90000"/>
              </a:lnSpc>
            </a:pPr>
            <a:r>
              <a:rPr lang="zh-CN" altLang="en-US" sz="2000" dirty="0">
                <a:ea typeface="宋体" panose="02010600030101010101" pitchFamily="2" charset="-122"/>
              </a:rPr>
              <a:t>广告会在国民生产总值中逐渐占有更大的比例</a:t>
            </a:r>
            <a:endParaRPr lang="zh-CN" altLang="en-US" sz="2000" dirty="0">
              <a:ea typeface="宋体" panose="02010600030101010101" pitchFamily="2" charset="-122"/>
            </a:endParaRPr>
          </a:p>
          <a:p>
            <a:pPr eaLnBrk="1" hangingPunct="1">
              <a:lnSpc>
                <a:spcPct val="90000"/>
              </a:lnSpc>
            </a:pPr>
            <a:r>
              <a:rPr lang="zh-CN" altLang="en-US" sz="2000" dirty="0">
                <a:ea typeface="宋体" panose="02010600030101010101" pitchFamily="2" charset="-122"/>
              </a:rPr>
              <a:t>广告和生活水平之间的关系的两个观点</a:t>
            </a:r>
            <a:endParaRPr lang="zh-CN" altLang="en-US" sz="2000" dirty="0">
              <a:ea typeface="宋体" panose="02010600030101010101" pitchFamily="2" charset="-122"/>
            </a:endParaRPr>
          </a:p>
          <a:p>
            <a:pPr lvl="1" eaLnBrk="1" hangingPunct="1">
              <a:lnSpc>
                <a:spcPct val="90000"/>
              </a:lnSpc>
            </a:pPr>
            <a:r>
              <a:rPr lang="zh-CN" altLang="en-US" sz="1800" dirty="0">
                <a:ea typeface="宋体" panose="02010600030101010101" pitchFamily="2" charset="-122"/>
              </a:rPr>
              <a:t>多广告与高消费，乃至活跃的经济和更高经济增长之间的因果关系</a:t>
            </a:r>
            <a:endParaRPr lang="zh-CN" altLang="en-US" sz="1800" dirty="0">
              <a:ea typeface="宋体" panose="02010600030101010101" pitchFamily="2" charset="-122"/>
            </a:endParaRPr>
          </a:p>
          <a:p>
            <a:pPr lvl="1" eaLnBrk="1" hangingPunct="1">
              <a:lnSpc>
                <a:spcPct val="90000"/>
              </a:lnSpc>
            </a:pPr>
            <a:r>
              <a:rPr lang="zh-CN" altLang="en-US" sz="1800" dirty="0">
                <a:ea typeface="宋体" panose="02010600030101010101" pitchFamily="2" charset="-122"/>
              </a:rPr>
              <a:t>广告是一种富有国家才能负担的“资源浪费”</a:t>
            </a:r>
            <a:endParaRPr lang="zh-CN" altLang="en-US" sz="1800" dirty="0">
              <a:ea typeface="宋体" panose="02010600030101010101" pitchFamily="2" charset="-122"/>
            </a:endParaRPr>
          </a:p>
          <a:p>
            <a:pPr eaLnBrk="1" hangingPunct="1">
              <a:lnSpc>
                <a:spcPct val="90000"/>
              </a:lnSpc>
            </a:pPr>
            <a:r>
              <a:rPr lang="zh-CN" altLang="en-US" sz="2000" dirty="0">
                <a:ea typeface="宋体" panose="02010600030101010101" pitchFamily="2" charset="-122"/>
              </a:rPr>
              <a:t>展示广告的增减取决于</a:t>
            </a:r>
            <a:endParaRPr lang="zh-CN" altLang="en-US" sz="2000" dirty="0">
              <a:ea typeface="宋体" panose="02010600030101010101" pitchFamily="2" charset="-122"/>
            </a:endParaRPr>
          </a:p>
          <a:p>
            <a:pPr lvl="1" eaLnBrk="1" hangingPunct="1">
              <a:lnSpc>
                <a:spcPct val="90000"/>
              </a:lnSpc>
            </a:pPr>
            <a:r>
              <a:rPr lang="zh-CN" altLang="en-US" sz="1800" dirty="0">
                <a:ea typeface="宋体" panose="02010600030101010101" pitchFamily="2" charset="-122"/>
              </a:rPr>
              <a:t>消费者的支出和公司的利润</a:t>
            </a:r>
            <a:endParaRPr lang="zh-CN" altLang="en-US" sz="1800" dirty="0">
              <a:ea typeface="宋体" panose="02010600030101010101" pitchFamily="2" charset="-122"/>
            </a:endParaRPr>
          </a:p>
          <a:p>
            <a:pPr eaLnBrk="1" hangingPunct="1">
              <a:lnSpc>
                <a:spcPct val="90000"/>
              </a:lnSpc>
            </a:pPr>
            <a:r>
              <a:rPr lang="zh-CN" altLang="en-US" sz="2000" dirty="0">
                <a:ea typeface="宋体" panose="02010600030101010101" pitchFamily="2" charset="-122"/>
              </a:rPr>
              <a:t>分类广告的增减取决于</a:t>
            </a:r>
            <a:endParaRPr lang="zh-CN" altLang="en-US" sz="2000" dirty="0">
              <a:ea typeface="宋体" panose="02010600030101010101" pitchFamily="2" charset="-122"/>
            </a:endParaRPr>
          </a:p>
          <a:p>
            <a:pPr lvl="1" eaLnBrk="1" hangingPunct="1">
              <a:lnSpc>
                <a:spcPct val="90000"/>
              </a:lnSpc>
            </a:pPr>
            <a:r>
              <a:rPr lang="zh-CN" altLang="en-US" sz="1800" dirty="0">
                <a:ea typeface="宋体" panose="02010600030101010101" pitchFamily="2" charset="-122"/>
              </a:rPr>
              <a:t>各种因素，例如房产市场状况、二手车市场、就业水平</a:t>
            </a:r>
            <a:endParaRPr lang="zh-CN" altLang="en-US" sz="1800" dirty="0">
              <a:ea typeface="宋体" panose="02010600030101010101" pitchFamily="2" charset="-122"/>
            </a:endParaRPr>
          </a:p>
          <a:p>
            <a:pPr eaLnBrk="1" hangingPunct="1">
              <a:lnSpc>
                <a:spcPct val="90000"/>
              </a:lnSpc>
            </a:pPr>
            <a:r>
              <a:rPr lang="zh-CN" altLang="en-US" sz="2000" dirty="0">
                <a:ea typeface="宋体" panose="02010600030101010101" pitchFamily="2" charset="-122"/>
              </a:rPr>
              <a:t>某种观点认为：广告是确立品牌的公司的自卫行为，不管经济如何，广告都会增长</a:t>
            </a:r>
            <a:endParaRPr lang="zh-CN" altLang="en-US" sz="2000" dirty="0">
              <a:ea typeface="宋体" panose="02010600030101010101" pitchFamily="2" charset="-122"/>
            </a:endParaRPr>
          </a:p>
          <a:p>
            <a:pPr eaLnBrk="1" hangingPunct="1">
              <a:lnSpc>
                <a:spcPct val="90000"/>
              </a:lnSpc>
            </a:pPr>
            <a:r>
              <a:rPr lang="zh-CN" altLang="en-US" sz="2000" dirty="0">
                <a:ea typeface="宋体" panose="02010600030101010101" pitchFamily="2" charset="-122"/>
              </a:rPr>
              <a:t>广告在经济领域中的分配不是一成不变的</a:t>
            </a:r>
            <a:endParaRPr lang="zh-CN" altLang="en-US" sz="2000" dirty="0">
              <a:ea typeface="宋体" panose="02010600030101010101" pitchFamily="2" charset="-122"/>
            </a:endParaRPr>
          </a:p>
          <a:p>
            <a:pPr eaLnBrk="1" hangingPunct="1">
              <a:lnSpc>
                <a:spcPct val="90000"/>
              </a:lnSpc>
            </a:pPr>
            <a:r>
              <a:rPr lang="zh-CN" altLang="en-US" sz="2000" dirty="0">
                <a:ea typeface="宋体" panose="02010600030101010101" pitchFamily="2" charset="-122"/>
              </a:rPr>
              <a:t>成功的创新产品或服务所形成的市场经常可以从广告业中得到体现</a:t>
            </a:r>
            <a:endParaRPr lang="zh-CN" altLang="en-US" sz="2000" dirty="0">
              <a:ea typeface="宋体" panose="02010600030101010101" pitchFamily="2" charset="-122"/>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The firm’s advertising decision</a:t>
            </a:r>
            <a:br>
              <a:rPr lang="en-US" altLang="zh-CN" sz="3600" dirty="0">
                <a:ea typeface="宋体" panose="02010600030101010101" pitchFamily="2" charset="-122"/>
              </a:rPr>
            </a:br>
            <a:r>
              <a:rPr lang="zh-CN" altLang="en-US" sz="3600" dirty="0">
                <a:ea typeface="宋体" panose="02010600030101010101" pitchFamily="2" charset="-122"/>
              </a:rPr>
              <a:t>公司的广告决策</a:t>
            </a:r>
            <a:endParaRPr lang="zh-CN" altLang="en-US" sz="3600" dirty="0">
              <a:ea typeface="宋体" panose="02010600030101010101" pitchFamily="2" charset="-122"/>
            </a:endParaRPr>
          </a:p>
        </p:txBody>
      </p:sp>
      <p:sp>
        <p:nvSpPr>
          <p:cNvPr id="116739" name="Rectangle 3"/>
          <p:cNvSpPr>
            <a:spLocks noGrp="1"/>
          </p:cNvSpPr>
          <p:nvPr>
            <p:ph idx="1"/>
          </p:nvPr>
        </p:nvSpPr>
        <p:spPr/>
        <p:txBody>
          <a:bodyPr vert="horz" wrap="square" lIns="91440" tIns="45720" rIns="91440" bIns="45720" anchor="t" anchorCtr="0"/>
          <a:p>
            <a:pPr eaLnBrk="1" hangingPunct="1">
              <a:lnSpc>
                <a:spcPct val="80000"/>
              </a:lnSpc>
            </a:pPr>
            <a:r>
              <a:rPr lang="zh-CN" altLang="en-US" sz="2000" dirty="0">
                <a:ea typeface="宋体" panose="02010600030101010101" pitchFamily="2" charset="-122"/>
              </a:rPr>
              <a:t>公司对广告投入回报有不同期望</a:t>
            </a:r>
            <a:endParaRPr lang="zh-CN" altLang="en-US" sz="2000" dirty="0">
              <a:ea typeface="宋体" panose="02010600030101010101" pitchFamily="2" charset="-122"/>
            </a:endParaRPr>
          </a:p>
          <a:p>
            <a:pPr lvl="1" eaLnBrk="1" hangingPunct="1">
              <a:lnSpc>
                <a:spcPct val="80000"/>
              </a:lnSpc>
            </a:pPr>
            <a:r>
              <a:rPr lang="zh-CN" altLang="en-US" sz="1800" dirty="0">
                <a:ea typeface="宋体" panose="02010600030101010101" pitchFamily="2" charset="-122"/>
              </a:rPr>
              <a:t>需要有效的营销活动</a:t>
            </a:r>
            <a:endParaRPr lang="zh-CN" altLang="en-US" sz="1800" dirty="0">
              <a:ea typeface="宋体" panose="02010600030101010101" pitchFamily="2" charset="-122"/>
            </a:endParaRPr>
          </a:p>
          <a:p>
            <a:pPr lvl="1" eaLnBrk="1" hangingPunct="1">
              <a:lnSpc>
                <a:spcPct val="80000"/>
              </a:lnSpc>
            </a:pPr>
            <a:r>
              <a:rPr lang="zh-CN" altLang="en-US" sz="1800" dirty="0">
                <a:ea typeface="宋体" panose="02010600030101010101" pitchFamily="2" charset="-122"/>
              </a:rPr>
              <a:t>创造和实施长远的品牌策略</a:t>
            </a:r>
            <a:endParaRPr lang="zh-CN" altLang="en-US" sz="1800" dirty="0">
              <a:ea typeface="宋体" panose="02010600030101010101" pitchFamily="2" charset="-122"/>
            </a:endParaRPr>
          </a:p>
          <a:p>
            <a:pPr eaLnBrk="1" hangingPunct="1">
              <a:lnSpc>
                <a:spcPct val="80000"/>
              </a:lnSpc>
            </a:pPr>
            <a:r>
              <a:rPr lang="zh-CN" altLang="en-US" sz="2000" dirty="0">
                <a:ea typeface="宋体" panose="02010600030101010101" pitchFamily="2" charset="-122"/>
              </a:rPr>
              <a:t>调查广告效果最常见的方法</a:t>
            </a:r>
            <a:endParaRPr lang="zh-CN" altLang="en-US" sz="2000" dirty="0">
              <a:ea typeface="宋体" panose="02010600030101010101" pitchFamily="2" charset="-122"/>
            </a:endParaRPr>
          </a:p>
          <a:p>
            <a:pPr lvl="1" eaLnBrk="1" hangingPunct="1">
              <a:lnSpc>
                <a:spcPct val="80000"/>
              </a:lnSpc>
            </a:pPr>
            <a:r>
              <a:rPr lang="zh-CN" altLang="en-US" sz="1800" dirty="0">
                <a:ea typeface="宋体" panose="02010600030101010101" pitchFamily="2" charset="-122"/>
              </a:rPr>
              <a:t>衡量广告是否成功传达了它的讯息</a:t>
            </a:r>
            <a:endParaRPr lang="zh-CN" altLang="en-US" sz="1800" dirty="0">
              <a:ea typeface="宋体" panose="02010600030101010101" pitchFamily="2" charset="-122"/>
            </a:endParaRPr>
          </a:p>
          <a:p>
            <a:pPr lvl="1" eaLnBrk="1" hangingPunct="1">
              <a:lnSpc>
                <a:spcPct val="80000"/>
              </a:lnSpc>
            </a:pPr>
            <a:r>
              <a:rPr lang="zh-CN" altLang="en-US" sz="1800" dirty="0">
                <a:ea typeface="宋体" panose="02010600030101010101" pitchFamily="2" charset="-122"/>
              </a:rPr>
              <a:t>直接检测广告在销量和利润上作用</a:t>
            </a:r>
            <a:endParaRPr lang="zh-CN" altLang="en-US" sz="1800" dirty="0">
              <a:ea typeface="宋体" panose="02010600030101010101" pitchFamily="2" charset="-122"/>
            </a:endParaRPr>
          </a:p>
          <a:p>
            <a:pPr lvl="1" eaLnBrk="1" hangingPunct="1">
              <a:lnSpc>
                <a:spcPct val="80000"/>
              </a:lnSpc>
            </a:pPr>
            <a:r>
              <a:rPr lang="zh-CN" altLang="en-US" sz="1800" dirty="0">
                <a:ea typeface="宋体" panose="02010600030101010101" pitchFamily="2" charset="-122"/>
              </a:rPr>
              <a:t>均有不足</a:t>
            </a:r>
            <a:endParaRPr lang="zh-CN" altLang="en-US" sz="1800" dirty="0">
              <a:ea typeface="宋体" panose="02010600030101010101" pitchFamily="2" charset="-122"/>
            </a:endParaRPr>
          </a:p>
          <a:p>
            <a:pPr lvl="2" eaLnBrk="1" hangingPunct="1">
              <a:lnSpc>
                <a:spcPct val="80000"/>
              </a:lnSpc>
            </a:pPr>
            <a:r>
              <a:rPr lang="zh-CN" altLang="en-US" sz="1600" dirty="0">
                <a:ea typeface="宋体" panose="02010600030101010101" pitchFamily="2" charset="-122"/>
              </a:rPr>
              <a:t>广告吸引注意力不等于有增加利润的作用</a:t>
            </a:r>
            <a:endParaRPr lang="zh-CN" altLang="en-US" sz="1600" dirty="0">
              <a:ea typeface="宋体" panose="02010600030101010101" pitchFamily="2" charset="-122"/>
            </a:endParaRPr>
          </a:p>
          <a:p>
            <a:pPr lvl="2" eaLnBrk="1" hangingPunct="1">
              <a:lnSpc>
                <a:spcPct val="80000"/>
              </a:lnSpc>
            </a:pPr>
            <a:r>
              <a:rPr lang="zh-CN" altLang="en-US" sz="1600" dirty="0">
                <a:ea typeface="宋体" panose="02010600030101010101" pitchFamily="2" charset="-122"/>
              </a:rPr>
              <a:t>在销售额上发挥作用的广告，很大程度上取决于广告活动的质量</a:t>
            </a:r>
            <a:endParaRPr lang="zh-CN" altLang="en-US" sz="1600" dirty="0">
              <a:ea typeface="宋体" panose="02010600030101010101" pitchFamily="2" charset="-122"/>
            </a:endParaRPr>
          </a:p>
          <a:p>
            <a:pPr lvl="2" eaLnBrk="1" hangingPunct="1">
              <a:lnSpc>
                <a:spcPct val="80000"/>
              </a:lnSpc>
            </a:pPr>
            <a:r>
              <a:rPr lang="zh-CN" altLang="en-US" sz="1600" dirty="0">
                <a:ea typeface="宋体" panose="02010600030101010101" pitchFamily="2" charset="-122"/>
              </a:rPr>
              <a:t>时间滞后效应</a:t>
            </a:r>
            <a:endParaRPr lang="zh-CN" altLang="en-US" sz="1600" dirty="0">
              <a:ea typeface="宋体" panose="02010600030101010101" pitchFamily="2" charset="-122"/>
            </a:endParaRPr>
          </a:p>
          <a:p>
            <a:pPr lvl="2" eaLnBrk="1" hangingPunct="1">
              <a:lnSpc>
                <a:spcPct val="80000"/>
              </a:lnSpc>
            </a:pPr>
            <a:r>
              <a:rPr lang="zh-CN" altLang="en-US" sz="1600" dirty="0">
                <a:ea typeface="宋体" panose="02010600030101010101" pitchFamily="2" charset="-122"/>
              </a:rPr>
              <a:t>竞争对手的行为效力</a:t>
            </a:r>
            <a:endParaRPr lang="zh-CN" altLang="en-US" sz="1600" dirty="0">
              <a:ea typeface="宋体" panose="02010600030101010101" pitchFamily="2" charset="-122"/>
            </a:endParaRPr>
          </a:p>
          <a:p>
            <a:pPr eaLnBrk="1" hangingPunct="1">
              <a:lnSpc>
                <a:spcPct val="80000"/>
              </a:lnSpc>
            </a:pPr>
            <a:r>
              <a:rPr lang="zh-CN" altLang="en-US" sz="2000" dirty="0">
                <a:ea typeface="宋体" panose="02010600030101010101" pitchFamily="2" charset="-122"/>
              </a:rPr>
              <a:t>决定多少比例的销售收入做广告，需要考虑：</a:t>
            </a:r>
            <a:endParaRPr lang="zh-CN" altLang="en-US" sz="2000" dirty="0">
              <a:ea typeface="宋体" panose="02010600030101010101" pitchFamily="2" charset="-122"/>
            </a:endParaRPr>
          </a:p>
          <a:p>
            <a:pPr lvl="1" eaLnBrk="1" hangingPunct="1">
              <a:lnSpc>
                <a:spcPct val="80000"/>
              </a:lnSpc>
            </a:pPr>
            <a:r>
              <a:rPr lang="zh-CN" altLang="en-US" sz="1800" dirty="0">
                <a:ea typeface="宋体" panose="02010600030101010101" pitchFamily="2" charset="-122"/>
              </a:rPr>
              <a:t>销售对广告支出变化的反应度：广告弹性</a:t>
            </a:r>
            <a:endParaRPr lang="zh-CN" altLang="en-US" sz="1800" dirty="0">
              <a:ea typeface="宋体" panose="02010600030101010101" pitchFamily="2" charset="-122"/>
            </a:endParaRPr>
          </a:p>
          <a:p>
            <a:pPr lvl="2" eaLnBrk="1" hangingPunct="1">
              <a:lnSpc>
                <a:spcPct val="80000"/>
              </a:lnSpc>
            </a:pPr>
            <a:r>
              <a:rPr lang="zh-CN" altLang="en-US" sz="1600" dirty="0">
                <a:ea typeface="宋体" panose="02010600030101010101" pitchFamily="2" charset="-122"/>
              </a:rPr>
              <a:t>现实是不可能计算出来的</a:t>
            </a:r>
            <a:endParaRPr lang="zh-CN" altLang="en-US" sz="1600" dirty="0">
              <a:ea typeface="宋体" panose="02010600030101010101" pitchFamily="2" charset="-122"/>
            </a:endParaRPr>
          </a:p>
          <a:p>
            <a:pPr lvl="1" eaLnBrk="1" hangingPunct="1">
              <a:lnSpc>
                <a:spcPct val="80000"/>
              </a:lnSpc>
            </a:pPr>
            <a:r>
              <a:rPr lang="zh-CN" altLang="en-US" sz="1800" dirty="0">
                <a:ea typeface="宋体" panose="02010600030101010101" pitchFamily="2" charset="-122"/>
              </a:rPr>
              <a:t>销售对价格变化的反应度：价格弹性</a:t>
            </a:r>
            <a:endParaRPr lang="zh-CN" altLang="en-US" sz="1800" dirty="0">
              <a:ea typeface="宋体" panose="02010600030101010101" pitchFamily="2" charset="-122"/>
            </a:endParaRPr>
          </a:p>
          <a:p>
            <a:pPr lvl="2" eaLnBrk="1" hangingPunct="1">
              <a:lnSpc>
                <a:spcPct val="80000"/>
              </a:lnSpc>
            </a:pPr>
            <a:r>
              <a:rPr lang="zh-CN" altLang="en-US" sz="1600" dirty="0">
                <a:ea typeface="宋体" panose="02010600030101010101" pitchFamily="2" charset="-122"/>
              </a:rPr>
              <a:t>当价格弹性很高时，不必要做广告</a:t>
            </a:r>
            <a:endParaRPr lang="zh-CN" altLang="en-US" sz="1600" dirty="0">
              <a:ea typeface="宋体" panose="02010600030101010101" pitchFamily="2" charset="-122"/>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Ad. and new media</a:t>
            </a:r>
            <a:br>
              <a:rPr lang="en-US" altLang="zh-CN" sz="3600" dirty="0">
                <a:ea typeface="宋体" panose="02010600030101010101" pitchFamily="2" charset="-122"/>
              </a:rPr>
            </a:br>
            <a:r>
              <a:rPr lang="zh-CN" altLang="en-US" sz="3600" dirty="0">
                <a:ea typeface="宋体" panose="02010600030101010101" pitchFamily="2" charset="-122"/>
              </a:rPr>
              <a:t>广告与新媒体</a:t>
            </a:r>
            <a:endParaRPr lang="zh-CN" altLang="en-US" sz="3600" dirty="0">
              <a:ea typeface="宋体" panose="02010600030101010101" pitchFamily="2" charset="-122"/>
            </a:endParaRPr>
          </a:p>
        </p:txBody>
      </p:sp>
      <p:sp>
        <p:nvSpPr>
          <p:cNvPr id="117763" name="Rectangle 3"/>
          <p:cNvSpPr>
            <a:spLocks noGrp="1"/>
          </p:cNvSpPr>
          <p:nvPr>
            <p:ph idx="1"/>
          </p:nvPr>
        </p:nvSpPr>
        <p:spPr/>
        <p:txBody>
          <a:bodyPr vert="horz" wrap="square" lIns="91440" tIns="45720" rIns="91440" bIns="45720" anchor="t" anchorCtr="0"/>
          <a:p>
            <a:pPr eaLnBrk="1" hangingPunct="1">
              <a:lnSpc>
                <a:spcPct val="90000"/>
              </a:lnSpc>
            </a:pPr>
            <a:r>
              <a:rPr lang="zh-CN" altLang="en-US" sz="2400" dirty="0">
                <a:ea typeface="宋体" panose="02010600030101010101" pitchFamily="2" charset="-122"/>
              </a:rPr>
              <a:t>新媒体</a:t>
            </a:r>
            <a:endParaRPr lang="zh-CN" altLang="en-US" sz="2400" dirty="0">
              <a:ea typeface="宋体" panose="02010600030101010101" pitchFamily="2" charset="-122"/>
            </a:endParaRPr>
          </a:p>
          <a:p>
            <a:pPr lvl="1" eaLnBrk="1" hangingPunct="1">
              <a:lnSpc>
                <a:spcPct val="90000"/>
              </a:lnSpc>
            </a:pPr>
            <a:r>
              <a:rPr lang="zh-CN" altLang="en-US" sz="2000" dirty="0">
                <a:ea typeface="宋体" panose="02010600030101010101" pitchFamily="2" charset="-122"/>
              </a:rPr>
              <a:t>乍一看接触观众的途径增加了</a:t>
            </a:r>
            <a:endParaRPr lang="zh-CN" altLang="en-US" sz="2000" dirty="0">
              <a:ea typeface="宋体" panose="02010600030101010101" pitchFamily="2" charset="-122"/>
            </a:endParaRPr>
          </a:p>
          <a:p>
            <a:pPr lvl="1" eaLnBrk="1" hangingPunct="1">
              <a:lnSpc>
                <a:spcPct val="90000"/>
              </a:lnSpc>
            </a:pPr>
            <a:r>
              <a:rPr lang="zh-CN" altLang="en-US" sz="2000" dirty="0">
                <a:ea typeface="宋体" panose="02010600030101010101" pitchFamily="2" charset="-122"/>
              </a:rPr>
              <a:t>实际上，广告商越来越难以接触到消费者</a:t>
            </a:r>
            <a:endParaRPr lang="zh-CN" altLang="en-US" sz="2000" dirty="0">
              <a:ea typeface="宋体" panose="02010600030101010101" pitchFamily="2" charset="-122"/>
            </a:endParaRPr>
          </a:p>
          <a:p>
            <a:pPr lvl="1" eaLnBrk="1" hangingPunct="1">
              <a:lnSpc>
                <a:spcPct val="90000"/>
              </a:lnSpc>
            </a:pPr>
            <a:r>
              <a:rPr lang="zh-CN" altLang="en-US" sz="2000" dirty="0">
                <a:ea typeface="宋体" panose="02010600030101010101" pitchFamily="2" charset="-122"/>
              </a:rPr>
              <a:t>接触广大消费的成本在提高</a:t>
            </a:r>
            <a:endParaRPr lang="zh-CN" altLang="en-US" sz="20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互动性</a:t>
            </a:r>
            <a:endParaRPr lang="zh-CN" altLang="en-US" sz="2400" dirty="0">
              <a:ea typeface="宋体" panose="02010600030101010101" pitchFamily="2" charset="-122"/>
            </a:endParaRPr>
          </a:p>
          <a:p>
            <a:pPr lvl="1" eaLnBrk="1" hangingPunct="1">
              <a:lnSpc>
                <a:spcPct val="90000"/>
              </a:lnSpc>
            </a:pPr>
            <a:r>
              <a:rPr lang="zh-CN" altLang="en-US" sz="2000" dirty="0">
                <a:ea typeface="宋体" panose="02010600030101010101" pitchFamily="2" charset="-122"/>
              </a:rPr>
              <a:t>数字技术推动的交互能力自然会使得观众向更窄更专门的领域分流</a:t>
            </a:r>
            <a:endParaRPr lang="zh-CN" altLang="en-US" sz="2000" dirty="0">
              <a:ea typeface="宋体" panose="02010600030101010101" pitchFamily="2" charset="-122"/>
            </a:endParaRPr>
          </a:p>
          <a:p>
            <a:pPr lvl="1" eaLnBrk="1" hangingPunct="1">
              <a:lnSpc>
                <a:spcPct val="90000"/>
              </a:lnSpc>
            </a:pPr>
            <a:r>
              <a:rPr lang="zh-CN" altLang="en-US" sz="2000" dirty="0">
                <a:ea typeface="宋体" panose="02010600030101010101" pitchFamily="2" charset="-122"/>
              </a:rPr>
              <a:t>互动性具有向广告商提供大量有关观众中特殊群体的品位、喜好和习惯的信息潜力，方便广告商了解他们的目标顾客的主要层次，使得他们掌握并迎合观众群中的个人品位</a:t>
            </a:r>
            <a:endParaRPr lang="zh-CN" altLang="en-US" sz="20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新媒体是对传统大众传媒的补充而不是替代。通过新媒体进行“微观营销”，额外增加了广告活动的数量</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有些新媒体赋予了用户绕过所有广告能力</a:t>
            </a:r>
            <a:endParaRPr lang="zh-CN" altLang="en-US" sz="2400" dirty="0">
              <a:ea typeface="宋体" panose="02010600030101010101" pitchFamily="2" charset="-122"/>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ChangeArrowheads="1"/>
          </p:cNvSpPr>
          <p:nvPr>
            <p:ph type="ctr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宋体" panose="02010600030101010101" pitchFamily="2" charset="-122"/>
                <a:cs typeface="+mj-cs"/>
              </a:rPr>
              <a:t>第四章 电视广播</a:t>
            </a:r>
            <a:endPar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宋体" panose="02010600030101010101" pitchFamily="2" charset="-122"/>
              <a:cs typeface="+mj-cs"/>
            </a:endParaRPr>
          </a:p>
        </p:txBody>
      </p:sp>
      <p:sp>
        <p:nvSpPr>
          <p:cNvPr id="118787" name="Rectangle 3"/>
          <p:cNvSpPr>
            <a:spLocks noGrp="1"/>
          </p:cNvSpPr>
          <p:nvPr>
            <p:ph type="subTitle" idx="1"/>
          </p:nvPr>
        </p:nvSpPr>
        <p:spPr/>
        <p:txBody>
          <a:bodyPr vert="horz" wrap="square" lIns="91440" tIns="45720" rIns="91440" bIns="45720" anchor="t" anchorCtr="0"/>
          <a:p>
            <a:pPr eaLnBrk="1" hangingPunct="1">
              <a:buClrTx/>
              <a:buSzTx/>
            </a:pPr>
            <a:r>
              <a:rPr lang="en-US" altLang="zh-CN" dirty="0">
                <a:latin typeface="+mn-lt"/>
                <a:ea typeface="宋体" panose="02010600030101010101" pitchFamily="2" charset="-122"/>
                <a:cs typeface="+mn-cs"/>
              </a:rPr>
              <a:t>Television Broadcasting</a:t>
            </a:r>
            <a:endParaRPr lang="en-US" altLang="zh-CN" dirty="0">
              <a:latin typeface="+mn-lt"/>
              <a:ea typeface="宋体" panose="02010600030101010101" pitchFamily="2" charset="-122"/>
              <a:cs typeface="+mn-cs"/>
            </a:endParaRPr>
          </a:p>
        </p:txBody>
      </p:sp>
      <p:sp>
        <p:nvSpPr>
          <p:cNvPr id="118788" name="Text Box 4"/>
          <p:cNvSpPr txBox="1"/>
          <p:nvPr/>
        </p:nvSpPr>
        <p:spPr>
          <a:xfrm>
            <a:off x="2411413" y="4700588"/>
            <a:ext cx="4451350" cy="457200"/>
          </a:xfrm>
          <a:prstGeom prst="rect">
            <a:avLst/>
          </a:prstGeom>
          <a:noFill/>
          <a:ln w="9525">
            <a:noFill/>
          </a:ln>
        </p:spPr>
        <p:txBody>
          <a:bodyPr wrap="none">
            <a:spAutoFit/>
          </a:bodyPr>
          <a:p>
            <a:pPr eaLnBrk="1" hangingPunct="1"/>
            <a:r>
              <a:rPr lang="zh-CN" altLang="en-US" dirty="0">
                <a:latin typeface="Arial" panose="020B0604020202020204" pitchFamily="34" charset="0"/>
              </a:rPr>
              <a:t>电视是传媒产业最大的组成部分</a:t>
            </a:r>
            <a:endParaRPr lang="zh-CN" altLang="en-US"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幻灯片编号占位符 3"/>
          <p:cNvSpPr txBox="1">
            <a:spLocks noGrp="1"/>
          </p:cNvSpPr>
          <p:nvPr>
            <p:ph type="sldNum" sz="quarter" idx="4"/>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686F109-2601-C54E-AB97-980484EBA6B3}"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9394" name="Rectangle 2"/>
          <p:cNvSpPr/>
          <p:nvPr>
            <p:ph type="title"/>
          </p:nvPr>
        </p:nvSpPr>
        <p:spPr>
          <a:xfrm>
            <a:off x="4643438" y="0"/>
            <a:ext cx="4497387" cy="228600"/>
          </a:xfrm>
          <a:solidFill>
            <a:srgbClr val="FFFFFF"/>
          </a:solidFill>
          <a:ln>
            <a:solidFill>
              <a:srgbClr val="000000"/>
            </a:solidFill>
            <a:miter/>
          </a:ln>
        </p:spPr>
        <p:txBody>
          <a:bodyPr/>
          <a:p>
            <a:pPr eaLnBrk="1" hangingPunct="1"/>
            <a:endParaRPr lang="zh-CN" altLang="zh-CN" sz="1600"/>
          </a:p>
        </p:txBody>
      </p:sp>
      <p:sp>
        <p:nvSpPr>
          <p:cNvPr id="38915" name="Rectangle 3"/>
          <p:cNvSpPr>
            <a:spLocks noGrp="1" noChangeArrowheads="1"/>
          </p:cNvSpPr>
          <p:nvPr>
            <p:ph idx="1"/>
          </p:nvPr>
        </p:nvSpPr>
        <p:spPr>
          <a:xfrm>
            <a:off x="0" y="1449388"/>
            <a:ext cx="9144000" cy="4833938"/>
          </a:xfrm>
        </p:spPr>
        <p:txBody>
          <a:bodyPr vert="horz" wrap="square" lIns="91440" tIns="45720" rIns="91440" bIns="45720" numCol="1" anchor="t" anchorCtr="0" compatLnSpc="1"/>
          <a:p>
            <a:pPr eaLnBrk="1" hangingPunct="1"/>
            <a:endParaRPr lang="en-US" altLang="zh-CN"/>
          </a:p>
          <a:p>
            <a:pPr eaLnBrk="1" hangingPunct="1"/>
            <a:r>
              <a:rPr lang="zh-CN" altLang="en-US" u="sng"/>
              <a:t>雇员</a:t>
            </a:r>
            <a:r>
              <a:rPr lang="en-US" altLang="zh-CN"/>
              <a:t>:</a:t>
            </a:r>
            <a:endParaRPr lang="en-US" altLang="zh-CN"/>
          </a:p>
          <a:p>
            <a:pPr eaLnBrk="1" hangingPunct="1"/>
            <a:endParaRPr lang="en-US" altLang="zh-CN"/>
          </a:p>
          <a:p>
            <a:pPr eaLnBrk="1" hangingPunct="1">
              <a:buFontTx/>
              <a:buChar char="-"/>
            </a:pPr>
            <a:r>
              <a:rPr lang="zh-CN" altLang="en-US"/>
              <a:t>高薪</a:t>
            </a:r>
            <a:endParaRPr lang="zh-CN" altLang="en-US"/>
          </a:p>
          <a:p>
            <a:pPr eaLnBrk="1" hangingPunct="1">
              <a:buFontTx/>
              <a:buChar char="-"/>
            </a:pPr>
            <a:r>
              <a:rPr lang="zh-CN" altLang="en-US"/>
              <a:t>公正平等的对待</a:t>
            </a:r>
            <a:endParaRPr lang="zh-CN" altLang="en-US"/>
          </a:p>
          <a:p>
            <a:pPr eaLnBrk="1" hangingPunct="1">
              <a:buFontTx/>
              <a:buChar char="-"/>
            </a:pPr>
            <a:r>
              <a:rPr lang="zh-CN" altLang="en-US"/>
              <a:t>安乐的工作条件</a:t>
            </a:r>
            <a:endParaRPr lang="zh-CN" altLang="en-US"/>
          </a:p>
          <a:p>
            <a:pPr eaLnBrk="1" hangingPunct="1">
              <a:buFontTx/>
              <a:buChar char="-"/>
            </a:pPr>
            <a:r>
              <a:rPr lang="zh-CN" altLang="en-US"/>
              <a:t>对其所付出的劳动的心理回报</a:t>
            </a:r>
            <a:endParaRPr lang="zh-CN" altLang="en-US"/>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Economics characteristics of television broadcasting</a:t>
            </a:r>
            <a:br>
              <a:rPr lang="en-US" altLang="zh-CN" sz="3600" dirty="0">
                <a:ea typeface="宋体" panose="02010600030101010101" pitchFamily="2" charset="-122"/>
              </a:rPr>
            </a:br>
            <a:r>
              <a:rPr lang="zh-CN" altLang="en-US" sz="3600" dirty="0">
                <a:ea typeface="宋体" panose="02010600030101010101" pitchFamily="2" charset="-122"/>
              </a:rPr>
              <a:t>电视广播的经济学特性</a:t>
            </a:r>
            <a:endParaRPr lang="zh-CN" altLang="en-US" sz="3600" dirty="0">
              <a:ea typeface="宋体" panose="02010600030101010101" pitchFamily="2" charset="-122"/>
            </a:endParaRPr>
          </a:p>
        </p:txBody>
      </p:sp>
      <p:sp>
        <p:nvSpPr>
          <p:cNvPr id="119811" name="Rectangle 3"/>
          <p:cNvSpPr>
            <a:spLocks noGrp="1"/>
          </p:cNvSpPr>
          <p:nvPr>
            <p:ph idx="1"/>
          </p:nvPr>
        </p:nvSpPr>
        <p:spPr/>
        <p:txBody>
          <a:bodyPr vert="horz" wrap="square" lIns="91440" tIns="45720" rIns="91440" bIns="45720" anchor="t" anchorCtr="0"/>
          <a:p>
            <a:pPr eaLnBrk="1" hangingPunct="1">
              <a:lnSpc>
                <a:spcPct val="90000"/>
              </a:lnSpc>
            </a:pPr>
            <a:r>
              <a:rPr lang="zh-CN" altLang="en-US" dirty="0">
                <a:ea typeface="宋体" panose="02010600030101010101" pitchFamily="2" charset="-122"/>
              </a:rPr>
              <a:t>市场失灵：广播电视缺乏直接向受众收费或直接从受众身上实现利润的机制。解决方法：</a:t>
            </a:r>
            <a:endParaRPr lang="zh-CN" altLang="en-US" dirty="0">
              <a:ea typeface="宋体" panose="02010600030101010101" pitchFamily="2" charset="-122"/>
            </a:endParaRPr>
          </a:p>
          <a:p>
            <a:pPr lvl="1" eaLnBrk="1" hangingPunct="1">
              <a:lnSpc>
                <a:spcPct val="90000"/>
              </a:lnSpc>
            </a:pPr>
            <a:r>
              <a:rPr lang="zh-CN" altLang="en-US" dirty="0">
                <a:ea typeface="宋体" panose="02010600030101010101" pitchFamily="2" charset="-122"/>
              </a:rPr>
              <a:t>公共基金模式（英国）</a:t>
            </a:r>
            <a:endParaRPr lang="zh-CN" altLang="en-US" dirty="0">
              <a:ea typeface="宋体" panose="02010600030101010101" pitchFamily="2" charset="-122"/>
            </a:endParaRPr>
          </a:p>
          <a:p>
            <a:pPr lvl="1" eaLnBrk="1" hangingPunct="1">
              <a:lnSpc>
                <a:spcPct val="90000"/>
              </a:lnSpc>
            </a:pPr>
            <a:r>
              <a:rPr lang="zh-CN" altLang="en-US" dirty="0">
                <a:ea typeface="宋体" panose="02010600030101010101" pitchFamily="2" charset="-122"/>
              </a:rPr>
              <a:t>求助于赞助商（美国）</a:t>
            </a:r>
            <a:endParaRPr lang="zh-CN" altLang="en-US" dirty="0">
              <a:ea typeface="宋体" panose="02010600030101010101" pitchFamily="2" charset="-122"/>
            </a:endParaRPr>
          </a:p>
          <a:p>
            <a:pPr eaLnBrk="1" hangingPunct="1">
              <a:lnSpc>
                <a:spcPct val="90000"/>
              </a:lnSpc>
            </a:pPr>
            <a:r>
              <a:rPr lang="zh-CN" altLang="en-US" dirty="0">
                <a:ea typeface="宋体" panose="02010600030101010101" pitchFamily="2" charset="-122"/>
              </a:rPr>
              <a:t>向额外的一个客户提供电视播出服务是没有成本的，所以随着观众增加会产生很大的规模经济。但观众缩减时，却无法节省自己</a:t>
            </a:r>
            <a:endParaRPr lang="zh-CN" altLang="en-US" dirty="0">
              <a:ea typeface="宋体" panose="02010600030101010101" pitchFamily="2" charset="-122"/>
            </a:endParaRPr>
          </a:p>
          <a:p>
            <a:pPr lvl="1" eaLnBrk="1" hangingPunct="1">
              <a:lnSpc>
                <a:spcPct val="90000"/>
              </a:lnSpc>
            </a:pPr>
            <a:r>
              <a:rPr lang="zh-CN" altLang="en-US" dirty="0">
                <a:ea typeface="宋体" panose="02010600030101010101" pitchFamily="2" charset="-122"/>
              </a:rPr>
              <a:t>一个节目的播出服务成本是相对固定的</a:t>
            </a:r>
            <a:endParaRPr lang="zh-CN" altLang="en-US" dirty="0">
              <a:ea typeface="宋体" panose="02010600030101010101" pitchFamily="2" charset="-122"/>
            </a:endParaRPr>
          </a:p>
          <a:p>
            <a:pPr eaLnBrk="1" hangingPunct="1">
              <a:lnSpc>
                <a:spcPct val="90000"/>
              </a:lnSpc>
            </a:pPr>
            <a:r>
              <a:rPr lang="zh-CN" altLang="en-US" dirty="0">
                <a:ea typeface="宋体" panose="02010600030101010101" pitchFamily="2" charset="-122"/>
              </a:rPr>
              <a:t>范围经济用来中和其内在风险：来自热门节目的收入补偿了制作整套节目或节目“选辑”的成本</a:t>
            </a:r>
            <a:endParaRPr lang="zh-CN" altLang="en-US" dirty="0">
              <a:ea typeface="宋体" panose="02010600030101010101" pitchFamily="2" charset="-122"/>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Market failures in broadcasting</a:t>
            </a:r>
            <a:br>
              <a:rPr lang="en-US" altLang="zh-CN" sz="3600" dirty="0">
                <a:ea typeface="宋体" panose="02010600030101010101" pitchFamily="2" charset="-122"/>
              </a:rPr>
            </a:br>
            <a:r>
              <a:rPr lang="zh-CN" altLang="en-US" sz="3600" dirty="0">
                <a:ea typeface="宋体" panose="02010600030101010101" pitchFamily="2" charset="-122"/>
              </a:rPr>
              <a:t>电视广播中的市场失灵</a:t>
            </a:r>
            <a:endParaRPr lang="zh-CN" altLang="en-US" sz="3600" dirty="0">
              <a:ea typeface="宋体" panose="02010600030101010101" pitchFamily="2" charset="-122"/>
            </a:endParaRPr>
          </a:p>
        </p:txBody>
      </p:sp>
      <p:sp>
        <p:nvSpPr>
          <p:cNvPr id="120835" name="Rectangle 3"/>
          <p:cNvSpPr>
            <a:spLocks noGrp="1"/>
          </p:cNvSpPr>
          <p:nvPr>
            <p:ph idx="1"/>
          </p:nvPr>
        </p:nvSpPr>
        <p:spPr/>
        <p:txBody>
          <a:bodyPr vert="horz" wrap="square" lIns="91440" tIns="45720" rIns="91440" bIns="45720" anchor="t" anchorCtr="0"/>
          <a:p>
            <a:pPr eaLnBrk="1" hangingPunct="1">
              <a:lnSpc>
                <a:spcPct val="80000"/>
              </a:lnSpc>
            </a:pPr>
            <a:r>
              <a:rPr lang="zh-CN" altLang="en-US" sz="2400" dirty="0">
                <a:ea typeface="宋体" panose="02010600030101010101" pitchFamily="2" charset="-122"/>
              </a:rPr>
              <a:t>轮到公共商品，自由市场总是不能正常发挥作用：</a:t>
            </a:r>
            <a:endParaRPr lang="zh-CN" altLang="en-US" sz="2400" dirty="0">
              <a:ea typeface="宋体" panose="02010600030101010101" pitchFamily="2" charset="-122"/>
            </a:endParaRPr>
          </a:p>
          <a:p>
            <a:pPr lvl="1" eaLnBrk="1" hangingPunct="1">
              <a:lnSpc>
                <a:spcPct val="80000"/>
              </a:lnSpc>
            </a:pPr>
            <a:r>
              <a:rPr lang="zh-CN" altLang="en-US" sz="2000" dirty="0">
                <a:ea typeface="宋体" panose="02010600030101010101" pitchFamily="2" charset="-122"/>
              </a:rPr>
              <a:t>市场体系因没有约束的供需力量而无法有效配置资源</a:t>
            </a:r>
            <a:endParaRPr lang="zh-CN" altLang="en-US" sz="2000" dirty="0">
              <a:ea typeface="宋体" panose="02010600030101010101" pitchFamily="2" charset="-122"/>
            </a:endParaRPr>
          </a:p>
          <a:p>
            <a:pPr lvl="1" eaLnBrk="1" hangingPunct="1">
              <a:lnSpc>
                <a:spcPct val="80000"/>
              </a:lnSpc>
            </a:pPr>
            <a:r>
              <a:rPr lang="zh-CN" altLang="en-US" sz="2000" dirty="0">
                <a:ea typeface="宋体" panose="02010600030101010101" pitchFamily="2" charset="-122"/>
              </a:rPr>
              <a:t>市场不能实现效率以外的其它对社会有利的目标，例如维护民主和社会凝聚力</a:t>
            </a:r>
            <a:endParaRPr lang="zh-CN" altLang="en-US" sz="2000" dirty="0">
              <a:ea typeface="宋体" panose="02010600030101010101" pitchFamily="2" charset="-122"/>
            </a:endParaRPr>
          </a:p>
          <a:p>
            <a:pPr eaLnBrk="1" hangingPunct="1">
              <a:lnSpc>
                <a:spcPct val="80000"/>
              </a:lnSpc>
            </a:pPr>
            <a:r>
              <a:rPr lang="zh-CN" altLang="en-US" sz="2400" dirty="0">
                <a:ea typeface="宋体" panose="02010600030101010101" pitchFamily="2" charset="-122"/>
              </a:rPr>
              <a:t>公共商品有：</a:t>
            </a:r>
            <a:endParaRPr lang="zh-CN" altLang="en-US" sz="2400" dirty="0">
              <a:ea typeface="宋体" panose="02010600030101010101" pitchFamily="2" charset="-122"/>
            </a:endParaRPr>
          </a:p>
          <a:p>
            <a:pPr lvl="1" eaLnBrk="1" hangingPunct="1">
              <a:lnSpc>
                <a:spcPct val="80000"/>
              </a:lnSpc>
            </a:pPr>
            <a:r>
              <a:rPr lang="zh-CN" altLang="en-US" sz="2000" dirty="0">
                <a:ea typeface="宋体" panose="02010600030101010101" pitchFamily="2" charset="-122"/>
              </a:rPr>
              <a:t>非排他性特征：很难排除那些不想付费的人</a:t>
            </a:r>
            <a:endParaRPr lang="zh-CN" altLang="en-US" sz="2000" dirty="0">
              <a:ea typeface="宋体" panose="02010600030101010101" pitchFamily="2" charset="-122"/>
            </a:endParaRPr>
          </a:p>
          <a:p>
            <a:pPr lvl="1" eaLnBrk="1" hangingPunct="1">
              <a:lnSpc>
                <a:spcPct val="80000"/>
              </a:lnSpc>
            </a:pPr>
            <a:r>
              <a:rPr lang="zh-CN" altLang="en-US" sz="2000" dirty="0">
                <a:ea typeface="宋体" panose="02010600030101010101" pitchFamily="2" charset="-122"/>
              </a:rPr>
              <a:t>非穷尽性特征：额外的向一个观众提供服务的边际成本为零</a:t>
            </a:r>
            <a:endParaRPr lang="zh-CN" altLang="en-US" sz="2000" dirty="0">
              <a:ea typeface="宋体" panose="02010600030101010101" pitchFamily="2" charset="-122"/>
            </a:endParaRPr>
          </a:p>
          <a:p>
            <a:pPr eaLnBrk="1" hangingPunct="1">
              <a:lnSpc>
                <a:spcPct val="80000"/>
              </a:lnSpc>
            </a:pPr>
            <a:r>
              <a:rPr lang="zh-CN" altLang="en-US" sz="2400" dirty="0">
                <a:ea typeface="宋体" panose="02010600030101010101" pitchFamily="2" charset="-122"/>
              </a:rPr>
              <a:t>信息不对称：</a:t>
            </a:r>
            <a:endParaRPr lang="zh-CN" altLang="en-US" sz="2400" dirty="0">
              <a:ea typeface="宋体" panose="02010600030101010101" pitchFamily="2" charset="-122"/>
            </a:endParaRPr>
          </a:p>
          <a:p>
            <a:pPr lvl="1" eaLnBrk="1" hangingPunct="1">
              <a:lnSpc>
                <a:spcPct val="80000"/>
              </a:lnSpc>
            </a:pPr>
            <a:r>
              <a:rPr lang="zh-CN" altLang="en-US" sz="2000" dirty="0">
                <a:ea typeface="宋体" panose="02010600030101010101" pitchFamily="2" charset="-122"/>
              </a:rPr>
              <a:t>人们直到观看了节目才直到他们要买什么，然而一旦他们看了节目，便无需购买</a:t>
            </a:r>
            <a:endParaRPr lang="zh-CN" altLang="en-US" sz="2000" dirty="0">
              <a:ea typeface="宋体" panose="02010600030101010101" pitchFamily="2" charset="-122"/>
            </a:endParaRPr>
          </a:p>
          <a:p>
            <a:pPr eaLnBrk="1" hangingPunct="1">
              <a:lnSpc>
                <a:spcPct val="80000"/>
              </a:lnSpc>
            </a:pPr>
            <a:r>
              <a:rPr lang="zh-CN" altLang="en-US" sz="2400" dirty="0">
                <a:ea typeface="宋体" panose="02010600030101010101" pitchFamily="2" charset="-122"/>
              </a:rPr>
              <a:t>外部影响：社会责任问题</a:t>
            </a:r>
            <a:endParaRPr lang="zh-CN" altLang="en-US" sz="2400" dirty="0">
              <a:ea typeface="宋体" panose="02010600030101010101" pitchFamily="2" charset="-122"/>
            </a:endParaRPr>
          </a:p>
          <a:p>
            <a:pPr lvl="1" eaLnBrk="1" hangingPunct="1">
              <a:lnSpc>
                <a:spcPct val="80000"/>
              </a:lnSpc>
            </a:pPr>
            <a:r>
              <a:rPr lang="zh-CN" altLang="en-US" sz="2000" dirty="0">
                <a:ea typeface="宋体" panose="02010600030101010101" pitchFamily="2" charset="-122"/>
              </a:rPr>
              <a:t>正面外部性</a:t>
            </a:r>
            <a:endParaRPr lang="zh-CN" altLang="en-US" sz="2000" dirty="0">
              <a:ea typeface="宋体" panose="02010600030101010101" pitchFamily="2" charset="-122"/>
            </a:endParaRPr>
          </a:p>
          <a:p>
            <a:pPr lvl="1" eaLnBrk="1" hangingPunct="1">
              <a:lnSpc>
                <a:spcPct val="80000"/>
              </a:lnSpc>
            </a:pPr>
            <a:r>
              <a:rPr lang="zh-CN" altLang="en-US" sz="2000" dirty="0">
                <a:ea typeface="宋体" panose="02010600030101010101" pitchFamily="2" charset="-122"/>
              </a:rPr>
              <a:t>负面外部性：买不太“好的”节目而不是那些对他们有长远好处的节目</a:t>
            </a:r>
            <a:endParaRPr lang="zh-CN" altLang="en-US" sz="2000" dirty="0">
              <a:ea typeface="宋体" panose="02010600030101010101" pitchFamily="2" charset="-122"/>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Publicly Funded Broadcasting</a:t>
            </a:r>
            <a:br>
              <a:rPr lang="en-US" altLang="zh-CN" sz="3600" dirty="0">
                <a:ea typeface="宋体" panose="02010600030101010101" pitchFamily="2" charset="-122"/>
              </a:rPr>
            </a:br>
            <a:r>
              <a:rPr lang="zh-CN" altLang="en-US" sz="3600" dirty="0">
                <a:ea typeface="宋体" panose="02010600030101010101" pitchFamily="2" charset="-122"/>
              </a:rPr>
              <a:t>公共资助的电视广播</a:t>
            </a:r>
            <a:endParaRPr lang="zh-CN" altLang="en-US" sz="3600" dirty="0">
              <a:ea typeface="宋体" panose="02010600030101010101" pitchFamily="2" charset="-122"/>
            </a:endParaRPr>
          </a:p>
        </p:txBody>
      </p:sp>
      <p:sp>
        <p:nvSpPr>
          <p:cNvPr id="121859" name="Rectangle 3"/>
          <p:cNvSpPr>
            <a:spLocks noGrp="1"/>
          </p:cNvSpPr>
          <p:nvPr>
            <p:ph idx="1"/>
          </p:nvPr>
        </p:nvSpPr>
        <p:spPr/>
        <p:txBody>
          <a:bodyPr vert="horz" wrap="square" lIns="91440" tIns="45720" rIns="91440" bIns="45720" anchor="t" anchorCtr="0"/>
          <a:p>
            <a:pPr eaLnBrk="1" hangingPunct="1">
              <a:lnSpc>
                <a:spcPct val="90000"/>
              </a:lnSpc>
            </a:pPr>
            <a:r>
              <a:rPr lang="zh-CN" altLang="en-US" dirty="0">
                <a:ea typeface="宋体" panose="02010600030101010101" pitchFamily="2" charset="-122"/>
              </a:rPr>
              <a:t>常用手段</a:t>
            </a:r>
            <a:endParaRPr lang="zh-CN" altLang="en-US" dirty="0">
              <a:ea typeface="宋体" panose="02010600030101010101" pitchFamily="2" charset="-122"/>
            </a:endParaRPr>
          </a:p>
          <a:p>
            <a:pPr lvl="1" eaLnBrk="1" hangingPunct="1">
              <a:lnSpc>
                <a:spcPct val="90000"/>
              </a:lnSpc>
            </a:pPr>
            <a:r>
              <a:rPr lang="zh-CN" altLang="en-US" dirty="0">
                <a:ea typeface="宋体" panose="02010600030101010101" pitchFamily="2" charset="-122"/>
              </a:rPr>
              <a:t>管制</a:t>
            </a:r>
            <a:endParaRPr lang="zh-CN" altLang="en-US" dirty="0">
              <a:ea typeface="宋体" panose="02010600030101010101" pitchFamily="2" charset="-122"/>
            </a:endParaRPr>
          </a:p>
          <a:p>
            <a:pPr lvl="2" eaLnBrk="1" hangingPunct="1">
              <a:lnSpc>
                <a:spcPct val="90000"/>
              </a:lnSpc>
            </a:pPr>
            <a:r>
              <a:rPr lang="zh-CN" altLang="en-US" dirty="0">
                <a:ea typeface="宋体" panose="02010600030101010101" pitchFamily="2" charset="-122"/>
              </a:rPr>
              <a:t>电视广播是一个国家里受管制最多的产业之一</a:t>
            </a:r>
            <a:endParaRPr lang="zh-CN" altLang="en-US" dirty="0">
              <a:ea typeface="宋体" panose="02010600030101010101" pitchFamily="2" charset="-122"/>
            </a:endParaRPr>
          </a:p>
          <a:p>
            <a:pPr lvl="1" eaLnBrk="1" hangingPunct="1">
              <a:lnSpc>
                <a:spcPct val="90000"/>
              </a:lnSpc>
            </a:pPr>
            <a:r>
              <a:rPr lang="zh-CN" altLang="en-US" dirty="0">
                <a:ea typeface="宋体" panose="02010600030101010101" pitchFamily="2" charset="-122"/>
              </a:rPr>
              <a:t>公有产权</a:t>
            </a:r>
            <a:endParaRPr lang="zh-CN" altLang="en-US" dirty="0">
              <a:ea typeface="宋体" panose="02010600030101010101" pitchFamily="2" charset="-122"/>
            </a:endParaRPr>
          </a:p>
          <a:p>
            <a:pPr lvl="2" eaLnBrk="1" hangingPunct="1">
              <a:lnSpc>
                <a:spcPct val="90000"/>
              </a:lnSpc>
            </a:pPr>
            <a:r>
              <a:rPr lang="zh-CN" altLang="en-US" dirty="0">
                <a:ea typeface="宋体" panose="02010600030101010101" pitchFamily="2" charset="-122"/>
              </a:rPr>
              <a:t>非排他性和非穷尽性，意味着电视广播最好由公共部门以零价格提供，并用公共基金支付运营经费</a:t>
            </a:r>
            <a:endParaRPr lang="zh-CN" altLang="en-US" dirty="0">
              <a:ea typeface="宋体" panose="02010600030101010101" pitchFamily="2" charset="-122"/>
            </a:endParaRPr>
          </a:p>
          <a:p>
            <a:pPr lvl="2" eaLnBrk="1" hangingPunct="1">
              <a:lnSpc>
                <a:spcPct val="90000"/>
              </a:lnSpc>
            </a:pPr>
            <a:r>
              <a:rPr lang="zh-CN" altLang="en-US" dirty="0">
                <a:ea typeface="宋体" panose="02010600030101010101" pitchFamily="2" charset="-122"/>
              </a:rPr>
              <a:t>争议：否认了消费者的主权</a:t>
            </a:r>
            <a:endParaRPr lang="zh-CN" altLang="en-US" dirty="0">
              <a:ea typeface="宋体" panose="02010600030101010101" pitchFamily="2" charset="-122"/>
            </a:endParaRPr>
          </a:p>
          <a:p>
            <a:pPr eaLnBrk="1" hangingPunct="1">
              <a:lnSpc>
                <a:spcPct val="90000"/>
              </a:lnSpc>
            </a:pPr>
            <a:r>
              <a:rPr lang="zh-CN" altLang="en-US" dirty="0">
                <a:ea typeface="宋体" panose="02010600030101010101" pitchFamily="2" charset="-122"/>
              </a:rPr>
              <a:t>广告：一种有缺陷的资金机制，其产生的驱动力，使得电视台不去实现整个观众福利的最大化</a:t>
            </a:r>
            <a:endParaRPr lang="zh-CN" altLang="en-US" dirty="0">
              <a:ea typeface="宋体" panose="02010600030101010101" pitchFamily="2" charset="-122"/>
            </a:endParaRPr>
          </a:p>
          <a:p>
            <a:pPr eaLnBrk="1" hangingPunct="1">
              <a:lnSpc>
                <a:spcPct val="90000"/>
              </a:lnSpc>
            </a:pPr>
            <a:r>
              <a:rPr lang="zh-CN" altLang="en-US" dirty="0">
                <a:ea typeface="宋体" panose="02010600030101010101" pitchFamily="2" charset="-122"/>
              </a:rPr>
              <a:t>加密技术的进步：直接付费</a:t>
            </a:r>
            <a:endParaRPr lang="zh-CN" altLang="en-US" dirty="0">
              <a:ea typeface="宋体" panose="02010600030101010101" pitchFamily="2" charset="-122"/>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The vertical supply chain for television</a:t>
            </a:r>
            <a:br>
              <a:rPr lang="en-US" altLang="zh-CN" sz="3600" dirty="0">
                <a:ea typeface="宋体" panose="02010600030101010101" pitchFamily="2" charset="-122"/>
              </a:rPr>
            </a:br>
            <a:r>
              <a:rPr lang="zh-CN" altLang="en-US" sz="3600" dirty="0">
                <a:ea typeface="宋体" panose="02010600030101010101" pitchFamily="2" charset="-122"/>
              </a:rPr>
              <a:t>电视的垂直供应链</a:t>
            </a:r>
            <a:endParaRPr lang="zh-CN" altLang="en-US" sz="3600" dirty="0">
              <a:ea typeface="宋体" panose="02010600030101010101" pitchFamily="2" charset="-122"/>
            </a:endParaRPr>
          </a:p>
        </p:txBody>
      </p:sp>
      <p:sp>
        <p:nvSpPr>
          <p:cNvPr id="122883"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电视的垂直供应链：</a:t>
            </a:r>
            <a:endParaRPr lang="zh-CN" altLang="en-US" dirty="0">
              <a:ea typeface="宋体" panose="02010600030101010101" pitchFamily="2" charset="-122"/>
            </a:endParaRPr>
          </a:p>
          <a:p>
            <a:pPr eaLnBrk="1" hangingPunct="1"/>
            <a:r>
              <a:rPr lang="zh-CN" altLang="en-US" dirty="0">
                <a:ea typeface="宋体" panose="02010600030101010101" pitchFamily="2" charset="-122"/>
              </a:rPr>
              <a:t>制作－</a:t>
            </a:r>
            <a:r>
              <a:rPr lang="en-US" altLang="zh-CN" dirty="0">
                <a:ea typeface="宋体" panose="02010600030101010101" pitchFamily="2" charset="-122"/>
              </a:rPr>
              <a:t>&gt;</a:t>
            </a:r>
            <a:r>
              <a:rPr lang="zh-CN" altLang="en-US" dirty="0">
                <a:ea typeface="宋体" panose="02010600030101010101" pitchFamily="2" charset="-122"/>
              </a:rPr>
              <a:t>包装－</a:t>
            </a:r>
            <a:r>
              <a:rPr lang="en-US" altLang="zh-CN" dirty="0">
                <a:ea typeface="宋体" panose="02010600030101010101" pitchFamily="2" charset="-122"/>
              </a:rPr>
              <a:t>&gt;</a:t>
            </a:r>
            <a:r>
              <a:rPr lang="zh-CN" altLang="en-US" dirty="0">
                <a:ea typeface="宋体" panose="02010600030101010101" pitchFamily="2" charset="-122"/>
              </a:rPr>
              <a:t>播放－</a:t>
            </a:r>
            <a:r>
              <a:rPr lang="en-US" altLang="zh-CN" dirty="0">
                <a:ea typeface="宋体" panose="02010600030101010101" pitchFamily="2" charset="-122"/>
              </a:rPr>
              <a:t>&gt;</a:t>
            </a:r>
            <a:r>
              <a:rPr lang="zh-CN" altLang="en-US" dirty="0">
                <a:ea typeface="宋体" panose="02010600030101010101" pitchFamily="2" charset="-122"/>
              </a:rPr>
              <a:t>有条件接收－</a:t>
            </a:r>
            <a:r>
              <a:rPr lang="en-US" altLang="zh-CN" dirty="0">
                <a:ea typeface="宋体" panose="02010600030101010101" pitchFamily="2" charset="-122"/>
              </a:rPr>
              <a:t>&gt;</a:t>
            </a:r>
            <a:r>
              <a:rPr lang="zh-CN" altLang="en-US" dirty="0">
                <a:ea typeface="宋体" panose="02010600030101010101" pitchFamily="2" charset="-122"/>
              </a:rPr>
              <a:t>消费者界面</a:t>
            </a:r>
            <a:endParaRPr lang="zh-CN" altLang="en-US" dirty="0">
              <a:ea typeface="宋体" panose="02010600030101010101" pitchFamily="2" charset="-122"/>
            </a:endParaRPr>
          </a:p>
          <a:p>
            <a:pPr eaLnBrk="1" hangingPunct="1"/>
            <a:r>
              <a:rPr lang="zh-CN" altLang="en-US" dirty="0">
                <a:ea typeface="宋体" panose="02010600030101010101" pitchFamily="2" charset="-122"/>
              </a:rPr>
              <a:t>金融利益及辛迪加法案来干预电视垂直供应链，试图防止企业操纵整个供应链</a:t>
            </a:r>
            <a:endParaRPr lang="zh-CN" altLang="en-US" dirty="0">
              <a:ea typeface="宋体" panose="02010600030101010101" pitchFamily="2" charset="-122"/>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Networks </a:t>
            </a:r>
            <a:br>
              <a:rPr lang="en-US" altLang="zh-CN" sz="3600" dirty="0">
                <a:ea typeface="宋体" panose="02010600030101010101" pitchFamily="2" charset="-122"/>
              </a:rPr>
            </a:br>
            <a:r>
              <a:rPr lang="zh-CN" altLang="en-US" sz="3600" dirty="0">
                <a:ea typeface="宋体" panose="02010600030101010101" pitchFamily="2" charset="-122"/>
              </a:rPr>
              <a:t>电视广播网</a:t>
            </a:r>
            <a:endParaRPr lang="zh-CN" altLang="en-US" sz="3600" dirty="0">
              <a:ea typeface="宋体" panose="02010600030101010101" pitchFamily="2" charset="-122"/>
            </a:endParaRPr>
          </a:p>
        </p:txBody>
      </p:sp>
      <p:sp>
        <p:nvSpPr>
          <p:cNvPr id="123907"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许多地方或区域电视台为了产生和充分获取共同经济利益而联合在一起的一种方式</a:t>
            </a:r>
            <a:endParaRPr lang="zh-CN" altLang="en-US" dirty="0">
              <a:ea typeface="宋体" panose="02010600030101010101" pitchFamily="2" charset="-122"/>
            </a:endParaRPr>
          </a:p>
          <a:p>
            <a:pPr eaLnBrk="1" hangingPunct="1"/>
            <a:r>
              <a:rPr lang="zh-CN" altLang="en-US" dirty="0">
                <a:ea typeface="宋体" panose="02010600030101010101" pitchFamily="2" charset="-122"/>
              </a:rPr>
              <a:t>产生规模经济</a:t>
            </a:r>
            <a:endParaRPr lang="zh-CN" altLang="en-US" dirty="0">
              <a:ea typeface="宋体" panose="02010600030101010101" pitchFamily="2" charset="-122"/>
            </a:endParaRPr>
          </a:p>
          <a:p>
            <a:pPr eaLnBrk="1" hangingPunct="1"/>
            <a:r>
              <a:rPr lang="zh-CN" altLang="en-US" dirty="0">
                <a:ea typeface="宋体" panose="02010600030101010101" pitchFamily="2" charset="-122"/>
              </a:rPr>
              <a:t>成为进入电视广播业的壁垒</a:t>
            </a:r>
            <a:endParaRPr lang="zh-CN" altLang="en-US" dirty="0">
              <a:ea typeface="宋体" panose="02010600030101010101" pitchFamily="2" charset="-122"/>
            </a:endParaRPr>
          </a:p>
          <a:p>
            <a:pPr eaLnBrk="1" hangingPunct="1"/>
            <a:r>
              <a:rPr lang="zh-CN" altLang="en-US" dirty="0">
                <a:ea typeface="宋体" panose="02010600030101010101" pitchFamily="2" charset="-122"/>
              </a:rPr>
              <a:t>节省了成本</a:t>
            </a:r>
            <a:endParaRPr lang="zh-CN" altLang="en-US" dirty="0">
              <a:ea typeface="宋体" panose="02010600030101010101" pitchFamily="2" charset="-122"/>
            </a:endParaRPr>
          </a:p>
          <a:p>
            <a:pPr eaLnBrk="1" hangingPunct="1"/>
            <a:r>
              <a:rPr lang="zh-CN" altLang="en-US" dirty="0">
                <a:ea typeface="宋体" panose="02010600030101010101" pitchFamily="2" charset="-122"/>
              </a:rPr>
              <a:t>批判：造成了不同地区的电视界面千篇一律</a:t>
            </a:r>
            <a:endParaRPr lang="zh-CN" altLang="en-US" dirty="0">
              <a:ea typeface="宋体" panose="02010600030101010101" pitchFamily="2" charset="-122"/>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Competitive scheduling strategies</a:t>
            </a:r>
            <a:br>
              <a:rPr lang="en-US" altLang="zh-CN" sz="3600" dirty="0">
                <a:ea typeface="宋体" panose="02010600030101010101" pitchFamily="2" charset="-122"/>
              </a:rPr>
            </a:br>
            <a:r>
              <a:rPr lang="zh-CN" altLang="en-US" sz="3600" dirty="0">
                <a:ea typeface="宋体" panose="02010600030101010101" pitchFamily="2" charset="-122"/>
              </a:rPr>
              <a:t>节目编排竞争策略</a:t>
            </a:r>
            <a:endParaRPr lang="zh-CN" altLang="en-US" sz="3600" dirty="0">
              <a:ea typeface="宋体" panose="02010600030101010101" pitchFamily="2" charset="-122"/>
            </a:endParaRPr>
          </a:p>
        </p:txBody>
      </p:sp>
      <p:sp>
        <p:nvSpPr>
          <p:cNvPr id="124931" name="Rectangle 3"/>
          <p:cNvSpPr>
            <a:spLocks noGrp="1"/>
          </p:cNvSpPr>
          <p:nvPr>
            <p:ph idx="1"/>
          </p:nvPr>
        </p:nvSpPr>
        <p:spPr/>
        <p:txBody>
          <a:bodyPr vert="horz" wrap="square" lIns="91440" tIns="45720" rIns="91440" bIns="45720" anchor="t" anchorCtr="0"/>
          <a:p>
            <a:pPr eaLnBrk="1" hangingPunct="1">
              <a:lnSpc>
                <a:spcPct val="90000"/>
              </a:lnSpc>
            </a:pPr>
            <a:r>
              <a:rPr lang="zh-CN" altLang="en-US" dirty="0">
                <a:ea typeface="宋体" panose="02010600030101010101" pitchFamily="2" charset="-122"/>
              </a:rPr>
              <a:t>竞争性复制：竞争会促使它们盲目模仿别人的节目制作策略而生产出比在垄断下会出现的更多的千篇一律的节目</a:t>
            </a:r>
            <a:endParaRPr lang="zh-CN" altLang="en-US" dirty="0">
              <a:ea typeface="宋体" panose="02010600030101010101" pitchFamily="2" charset="-122"/>
            </a:endParaRPr>
          </a:p>
          <a:p>
            <a:pPr eaLnBrk="1" hangingPunct="1">
              <a:lnSpc>
                <a:spcPct val="90000"/>
              </a:lnSpc>
            </a:pPr>
            <a:r>
              <a:rPr lang="zh-CN" altLang="en-US" dirty="0">
                <a:ea typeface="宋体" panose="02010600030101010101" pitchFamily="2" charset="-122"/>
              </a:rPr>
              <a:t>节目选择模式表明，如果靠广告为生，竞争中的电视广播公司就有可能针对这一广大观众群提供非常相似的节目</a:t>
            </a:r>
            <a:endParaRPr lang="zh-CN" altLang="en-US" dirty="0">
              <a:ea typeface="宋体" panose="02010600030101010101" pitchFamily="2" charset="-122"/>
            </a:endParaRPr>
          </a:p>
          <a:p>
            <a:pPr eaLnBrk="1" hangingPunct="1">
              <a:lnSpc>
                <a:spcPct val="90000"/>
              </a:lnSpc>
            </a:pPr>
            <a:r>
              <a:rPr lang="zh-CN" altLang="en-US" dirty="0">
                <a:ea typeface="宋体" panose="02010600030101010101" pitchFamily="2" charset="-122"/>
              </a:rPr>
              <a:t>居中规律，只有中心节目盈利后，迎合边缘观众的节目才值得做</a:t>
            </a:r>
            <a:endParaRPr lang="zh-CN" altLang="en-US" dirty="0">
              <a:ea typeface="宋体" panose="02010600030101010101" pitchFamily="2" charset="-122"/>
            </a:endParaRPr>
          </a:p>
          <a:p>
            <a:pPr eaLnBrk="1" hangingPunct="1">
              <a:lnSpc>
                <a:spcPct val="90000"/>
              </a:lnSpc>
            </a:pPr>
            <a:r>
              <a:rPr lang="zh-CN" altLang="en-US" dirty="0">
                <a:ea typeface="宋体" panose="02010600030101010101" pitchFamily="2" charset="-122"/>
              </a:rPr>
              <a:t>当出现直接收费、多重经销商和以价格为基础的竞争时，模式开始失灵</a:t>
            </a:r>
            <a:endParaRPr lang="zh-CN" altLang="en-US" dirty="0">
              <a:ea typeface="宋体" panose="02010600030101010101" pitchFamily="2" charset="-122"/>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Rectangle 2"/>
          <p:cNvSpPr>
            <a:spLocks noGrp="1"/>
          </p:cNvSpPr>
          <p:nvPr>
            <p:ph type="title"/>
          </p:nvPr>
        </p:nvSpPr>
        <p:spPr>
          <a:xfrm>
            <a:off x="323850" y="188913"/>
            <a:ext cx="7905750" cy="1008062"/>
          </a:xfrm>
        </p:spPr>
        <p:txBody>
          <a:bodyPr vert="horz" wrap="square" lIns="91440" tIns="45720" rIns="91440" bIns="45720" anchor="ctr" anchorCtr="0"/>
          <a:p>
            <a:pPr eaLnBrk="1" hangingPunct="1"/>
            <a:br>
              <a:rPr lang="en-US" altLang="zh-CN" sz="3600" dirty="0">
                <a:ea typeface="宋体" panose="02010600030101010101" pitchFamily="2" charset="-122"/>
              </a:rPr>
            </a:br>
            <a:r>
              <a:rPr lang="zh-CN" altLang="en-US" sz="3600" dirty="0">
                <a:ea typeface="宋体" panose="02010600030101010101" pitchFamily="2" charset="-122"/>
              </a:rPr>
              <a:t>新传输技术的影响</a:t>
            </a:r>
            <a:endParaRPr lang="zh-CN" altLang="en-US" sz="3600" dirty="0">
              <a:ea typeface="宋体" panose="02010600030101010101" pitchFamily="2" charset="-122"/>
            </a:endParaRPr>
          </a:p>
        </p:txBody>
      </p:sp>
      <p:sp>
        <p:nvSpPr>
          <p:cNvPr id="125955" name="Rectangle 3"/>
          <p:cNvSpPr>
            <a:spLocks noGrp="1"/>
          </p:cNvSpPr>
          <p:nvPr>
            <p:ph idx="1"/>
          </p:nvPr>
        </p:nvSpPr>
        <p:spPr/>
        <p:txBody>
          <a:bodyPr vert="horz" wrap="square" lIns="91440" tIns="45720" rIns="91440" bIns="45720" anchor="t" anchorCtr="0"/>
          <a:p>
            <a:pPr eaLnBrk="1" hangingPunct="1"/>
            <a:r>
              <a:rPr lang="zh-CN" altLang="en-US" sz="2400" dirty="0">
                <a:ea typeface="宋体" panose="02010600030101010101" pitchFamily="2" charset="-122"/>
              </a:rPr>
              <a:t>通过互联网广播（网播），电视频道可能获得成倍增长</a:t>
            </a:r>
            <a:endParaRPr lang="zh-CN" altLang="en-US" sz="2400" dirty="0">
              <a:ea typeface="宋体" panose="02010600030101010101" pitchFamily="2" charset="-122"/>
            </a:endParaRPr>
          </a:p>
          <a:p>
            <a:pPr eaLnBrk="1" hangingPunct="1"/>
            <a:r>
              <a:rPr lang="zh-CN" altLang="en-US" sz="2400" dirty="0">
                <a:ea typeface="宋体" panose="02010600030101010101" pitchFamily="2" charset="-122"/>
              </a:rPr>
              <a:t>传输途径稀缺向内容制作稀缺过渡</a:t>
            </a:r>
            <a:endParaRPr lang="zh-CN" altLang="en-US" sz="2400" dirty="0">
              <a:ea typeface="宋体" panose="02010600030101010101" pitchFamily="2" charset="-122"/>
            </a:endParaRPr>
          </a:p>
          <a:p>
            <a:pPr eaLnBrk="1" hangingPunct="1"/>
            <a:r>
              <a:rPr lang="zh-CN" altLang="en-US" sz="2400" dirty="0">
                <a:ea typeface="宋体" panose="02010600030101010101" pitchFamily="2" charset="-122"/>
              </a:rPr>
              <a:t>竞争压力：</a:t>
            </a:r>
            <a:endParaRPr lang="zh-CN" altLang="en-US" sz="2400" dirty="0">
              <a:ea typeface="宋体" panose="02010600030101010101" pitchFamily="2" charset="-122"/>
            </a:endParaRPr>
          </a:p>
          <a:p>
            <a:pPr lvl="1" eaLnBrk="1" hangingPunct="1"/>
            <a:r>
              <a:rPr lang="zh-CN" altLang="en-US" sz="2000" dirty="0">
                <a:ea typeface="宋体" panose="02010600030101010101" pitchFamily="2" charset="-122"/>
              </a:rPr>
              <a:t>广告时段价格降低</a:t>
            </a:r>
            <a:endParaRPr lang="zh-CN" altLang="en-US" sz="2000" dirty="0">
              <a:ea typeface="宋体" panose="02010600030101010101" pitchFamily="2" charset="-122"/>
            </a:endParaRPr>
          </a:p>
          <a:p>
            <a:pPr lvl="1" eaLnBrk="1" hangingPunct="1"/>
            <a:r>
              <a:rPr lang="zh-CN" altLang="en-US" sz="2000" dirty="0">
                <a:ea typeface="宋体" panose="02010600030101010101" pitchFamily="2" charset="-122"/>
              </a:rPr>
              <a:t>但广告商会购买更多时段去吸引被分散的足够数量的观众，激烈的竞争导致高广告成本</a:t>
            </a:r>
            <a:endParaRPr lang="zh-CN" altLang="en-US" sz="2000" dirty="0">
              <a:ea typeface="宋体" panose="02010600030101010101" pitchFamily="2" charset="-122"/>
            </a:endParaRPr>
          </a:p>
          <a:p>
            <a:pPr eaLnBrk="1" hangingPunct="1"/>
            <a:r>
              <a:rPr lang="zh-CN" altLang="en-US" sz="2400" dirty="0">
                <a:ea typeface="宋体" panose="02010600030101010101" pitchFamily="2" charset="-122"/>
              </a:rPr>
              <a:t>加密和解码技术导致：</a:t>
            </a:r>
            <a:endParaRPr lang="zh-CN" altLang="en-US" sz="2400" dirty="0">
              <a:ea typeface="宋体" panose="02010600030101010101" pitchFamily="2" charset="-122"/>
            </a:endParaRPr>
          </a:p>
          <a:p>
            <a:pPr lvl="1" eaLnBrk="1" hangingPunct="1"/>
            <a:r>
              <a:rPr lang="zh-CN" altLang="en-US" sz="2000" dirty="0">
                <a:ea typeface="宋体" panose="02010600030101010101" pitchFamily="2" charset="-122"/>
              </a:rPr>
              <a:t>直接付费电视</a:t>
            </a:r>
            <a:endParaRPr lang="zh-CN" altLang="en-US" sz="2000" dirty="0">
              <a:ea typeface="宋体" panose="02010600030101010101" pitchFamily="2" charset="-122"/>
            </a:endParaRPr>
          </a:p>
          <a:p>
            <a:pPr lvl="2" eaLnBrk="1" hangingPunct="1"/>
            <a:r>
              <a:rPr lang="zh-CN" altLang="en-US" sz="1800" dirty="0">
                <a:ea typeface="宋体" panose="02010600030101010101" pitchFamily="2" charset="-122"/>
              </a:rPr>
              <a:t>有吸引力的节目内容大战和节目成本暴涨</a:t>
            </a:r>
            <a:endParaRPr lang="zh-CN" altLang="en-US" sz="1800" dirty="0">
              <a:ea typeface="宋体" panose="02010600030101010101" pitchFamily="2" charset="-122"/>
            </a:endParaRPr>
          </a:p>
          <a:p>
            <a:pPr lvl="2" eaLnBrk="1" hangingPunct="1"/>
            <a:r>
              <a:rPr lang="zh-CN" altLang="en-US" sz="1800" dirty="0">
                <a:ea typeface="宋体" panose="02010600030101010101" pitchFamily="2" charset="-122"/>
              </a:rPr>
              <a:t>公共商品属性得到削弱</a:t>
            </a:r>
            <a:endParaRPr lang="zh-CN" altLang="en-US" sz="1800" dirty="0">
              <a:ea typeface="宋体" panose="02010600030101010101" pitchFamily="2" charset="-122"/>
            </a:endParaRPr>
          </a:p>
          <a:p>
            <a:pPr lvl="1" eaLnBrk="1" hangingPunct="1"/>
            <a:r>
              <a:rPr lang="zh-CN" altLang="en-US" sz="2000" dirty="0">
                <a:ea typeface="宋体" panose="02010600030101010101" pitchFamily="2" charset="-122"/>
              </a:rPr>
              <a:t>公共资助和广告依然会发挥重要作用</a:t>
            </a:r>
            <a:endParaRPr lang="zh-CN" altLang="en-US" sz="2000" dirty="0">
              <a:ea typeface="宋体" panose="02010600030101010101" pitchFamily="2" charset="-122"/>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noChangeArrowheads="1"/>
          </p:cNvSpPr>
          <p:nvPr>
            <p:ph type="ctr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宋体" panose="02010600030101010101" pitchFamily="2" charset="-122"/>
                <a:cs typeface="+mj-cs"/>
              </a:rPr>
              <a:t>第五章 电视制作</a:t>
            </a:r>
            <a:endPar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宋体" panose="02010600030101010101" pitchFamily="2" charset="-122"/>
              <a:cs typeface="+mj-cs"/>
            </a:endParaRPr>
          </a:p>
        </p:txBody>
      </p:sp>
      <p:sp>
        <p:nvSpPr>
          <p:cNvPr id="126979" name="Rectangle 3"/>
          <p:cNvSpPr>
            <a:spLocks noGrp="1"/>
          </p:cNvSpPr>
          <p:nvPr>
            <p:ph type="subTitle" idx="1"/>
          </p:nvPr>
        </p:nvSpPr>
        <p:spPr/>
        <p:txBody>
          <a:bodyPr vert="horz" wrap="square" lIns="91440" tIns="45720" rIns="91440" bIns="45720" anchor="t" anchorCtr="0"/>
          <a:p>
            <a:pPr eaLnBrk="1" hangingPunct="1">
              <a:buClrTx/>
              <a:buSzTx/>
            </a:pPr>
            <a:r>
              <a:rPr lang="en-US" altLang="zh-CN" dirty="0">
                <a:latin typeface="+mn-lt"/>
                <a:ea typeface="宋体" panose="02010600030101010101" pitchFamily="2" charset="-122"/>
                <a:cs typeface="+mn-cs"/>
              </a:rPr>
              <a:t>Television Production</a:t>
            </a:r>
            <a:endParaRPr lang="en-US" altLang="zh-CN" dirty="0">
              <a:latin typeface="+mn-lt"/>
              <a:ea typeface="宋体" panose="02010600030101010101" pitchFamily="2" charset="-122"/>
              <a:cs typeface="+mn-cs"/>
            </a:endParaRPr>
          </a:p>
        </p:txBody>
      </p:sp>
      <p:sp>
        <p:nvSpPr>
          <p:cNvPr id="126980" name="Text Box 4"/>
          <p:cNvSpPr txBox="1"/>
          <p:nvPr/>
        </p:nvSpPr>
        <p:spPr>
          <a:xfrm>
            <a:off x="977900" y="4700588"/>
            <a:ext cx="7194550" cy="457200"/>
          </a:xfrm>
          <a:prstGeom prst="rect">
            <a:avLst/>
          </a:prstGeom>
          <a:noFill/>
          <a:ln w="9525">
            <a:noFill/>
          </a:ln>
        </p:spPr>
        <p:txBody>
          <a:bodyPr wrap="none">
            <a:spAutoFit/>
          </a:bodyPr>
          <a:p>
            <a:pPr eaLnBrk="1" hangingPunct="1"/>
            <a:r>
              <a:rPr lang="zh-CN" altLang="en-US" dirty="0">
                <a:latin typeface="Arial" panose="020B0604020202020204" pitchFamily="34" charset="0"/>
              </a:rPr>
              <a:t>内容制作活动中的经济学和围绕音像制品的国际贸易</a:t>
            </a:r>
            <a:endParaRPr lang="zh-CN" altLang="en-US" dirty="0">
              <a:latin typeface="Arial" panose="020B0604020202020204" pitchFamily="34"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节目供应经济学</a:t>
            </a:r>
            <a:endParaRPr lang="zh-CN" altLang="en-US" sz="3600" dirty="0">
              <a:ea typeface="宋体" panose="02010600030101010101" pitchFamily="2" charset="-122"/>
            </a:endParaRPr>
          </a:p>
        </p:txBody>
      </p:sp>
      <p:sp>
        <p:nvSpPr>
          <p:cNvPr id="128003" name="Rectangle 3"/>
          <p:cNvSpPr>
            <a:spLocks noGrp="1"/>
          </p:cNvSpPr>
          <p:nvPr>
            <p:ph idx="1"/>
          </p:nvPr>
        </p:nvSpPr>
        <p:spPr/>
        <p:txBody>
          <a:bodyPr vert="horz" wrap="square" lIns="91440" tIns="45720" rIns="91440" bIns="45720" anchor="t" anchorCtr="0"/>
          <a:p>
            <a:pPr eaLnBrk="1" hangingPunct="1"/>
            <a:r>
              <a:rPr lang="zh-CN" altLang="en-US" sz="2400" dirty="0">
                <a:ea typeface="宋体" panose="02010600030101010101" pitchFamily="2" charset="-122"/>
              </a:rPr>
              <a:t>典型的中间环节“节目包装人”（通常是电视台）在供应链中起着重要的作用</a:t>
            </a:r>
            <a:endParaRPr lang="zh-CN" altLang="en-US" sz="2400" dirty="0">
              <a:ea typeface="宋体" panose="02010600030101010101" pitchFamily="2" charset="-122"/>
            </a:endParaRPr>
          </a:p>
          <a:p>
            <a:pPr eaLnBrk="1" hangingPunct="1"/>
            <a:r>
              <a:rPr lang="zh-CN" altLang="en-US" sz="2400" dirty="0">
                <a:ea typeface="宋体" panose="02010600030101010101" pitchFamily="2" charset="-122"/>
              </a:rPr>
              <a:t>传媒内容制作是一个昂贵的行业</a:t>
            </a:r>
            <a:endParaRPr lang="zh-CN" altLang="en-US" sz="2400" dirty="0">
              <a:ea typeface="宋体" panose="02010600030101010101" pitchFamily="2" charset="-122"/>
            </a:endParaRPr>
          </a:p>
          <a:p>
            <a:pPr lvl="1" eaLnBrk="1" hangingPunct="1"/>
            <a:r>
              <a:rPr lang="zh-CN" altLang="en-US" sz="2000" dirty="0">
                <a:ea typeface="宋体" panose="02010600030101010101" pitchFamily="2" charset="-122"/>
              </a:rPr>
              <a:t>－－因为文化各产业的成本增长率总是比通货膨胀率高，创造本身就是劳动密集型</a:t>
            </a:r>
            <a:endParaRPr lang="zh-CN" altLang="en-US" sz="2000" dirty="0">
              <a:ea typeface="宋体" panose="02010600030101010101" pitchFamily="2" charset="-122"/>
            </a:endParaRPr>
          </a:p>
          <a:p>
            <a:pPr eaLnBrk="1" hangingPunct="1"/>
            <a:r>
              <a:rPr lang="zh-CN" altLang="en-US" sz="2400" dirty="0">
                <a:ea typeface="宋体" panose="02010600030101010101" pitchFamily="2" charset="-122"/>
              </a:rPr>
              <a:t>随着产品的消费量增加，谁将获取（人均生产成本降低所带来的）利润：</a:t>
            </a:r>
            <a:endParaRPr lang="zh-CN" altLang="en-US" sz="2400" dirty="0">
              <a:ea typeface="宋体" panose="02010600030101010101" pitchFamily="2" charset="-122"/>
            </a:endParaRPr>
          </a:p>
          <a:p>
            <a:pPr lvl="1" eaLnBrk="1" hangingPunct="1"/>
            <a:r>
              <a:rPr lang="zh-CN" altLang="en-US" sz="2000" dirty="0">
                <a:ea typeface="宋体" panose="02010600030101010101" pitchFamily="2" charset="-122"/>
              </a:rPr>
              <a:t>赤字财政：美式，节目制作方分担一部分制作成本，它可以获得自制作的节目的二级和三级销售权</a:t>
            </a:r>
            <a:endParaRPr lang="zh-CN" altLang="en-US" sz="2000" dirty="0">
              <a:ea typeface="宋体" panose="02010600030101010101" pitchFamily="2" charset="-122"/>
            </a:endParaRPr>
          </a:p>
          <a:p>
            <a:pPr lvl="2" eaLnBrk="1" hangingPunct="1"/>
            <a:r>
              <a:rPr lang="zh-CN" altLang="en-US" sz="1800" dirty="0">
                <a:ea typeface="宋体" panose="02010600030101010101" pitchFamily="2" charset="-122"/>
              </a:rPr>
              <a:t>这是一个进入电视制作行业的障碍</a:t>
            </a:r>
            <a:endParaRPr lang="zh-CN" altLang="en-US" sz="1800" dirty="0">
              <a:ea typeface="宋体" panose="02010600030101010101" pitchFamily="2" charset="-122"/>
            </a:endParaRPr>
          </a:p>
          <a:p>
            <a:pPr lvl="1" eaLnBrk="1" hangingPunct="1"/>
            <a:r>
              <a:rPr lang="zh-CN" altLang="en-US" sz="2000" dirty="0">
                <a:ea typeface="宋体" panose="02010600030101010101" pitchFamily="2" charset="-122"/>
              </a:rPr>
              <a:t>成本附加制度：英式，电视台支付所有成本，拥有绝大部分二级权利</a:t>
            </a:r>
            <a:endParaRPr lang="zh-CN" altLang="en-US" sz="2000" dirty="0">
              <a:ea typeface="宋体" panose="02010600030101010101" pitchFamily="2" charset="-122"/>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窗口化策略</a:t>
            </a:r>
            <a:endParaRPr lang="zh-CN" altLang="en-US" sz="3600" dirty="0">
              <a:ea typeface="宋体" panose="02010600030101010101" pitchFamily="2" charset="-122"/>
            </a:endParaRPr>
          </a:p>
        </p:txBody>
      </p:sp>
      <p:sp>
        <p:nvSpPr>
          <p:cNvPr id="129027" name="Rectangle 4"/>
          <p:cNvSpPr>
            <a:spLocks noGrp="1"/>
          </p:cNvSpPr>
          <p:nvPr>
            <p:ph sz="half" idx="1"/>
          </p:nvPr>
        </p:nvSpPr>
        <p:spPr/>
        <p:txBody>
          <a:bodyPr vert="horz" wrap="square" lIns="91440" tIns="45720" rIns="91440" bIns="45720" anchor="t" anchorCtr="0"/>
          <a:p>
            <a:pPr eaLnBrk="1" hangingPunct="1">
              <a:lnSpc>
                <a:spcPct val="90000"/>
              </a:lnSpc>
              <a:buClrTx/>
              <a:buSzTx/>
            </a:pPr>
            <a:r>
              <a:rPr lang="zh-CN" altLang="en-US" sz="2400" dirty="0">
                <a:latin typeface="+mn-lt"/>
                <a:ea typeface="宋体" panose="02010600030101010101" pitchFamily="2" charset="-122"/>
                <a:cs typeface="+mn-cs"/>
              </a:rPr>
              <a:t>窗口化策略是一种价格歧视，因为同样产品销售给不同消费群体的价格不同，但其原因和成本无关</a:t>
            </a:r>
            <a:endParaRPr lang="zh-CN" altLang="en-US" sz="2400" dirty="0">
              <a:latin typeface="+mn-lt"/>
              <a:ea typeface="宋体" panose="02010600030101010101" pitchFamily="2" charset="-122"/>
              <a:cs typeface="+mn-cs"/>
            </a:endParaRPr>
          </a:p>
          <a:p>
            <a:pPr eaLnBrk="1" hangingPunct="1">
              <a:lnSpc>
                <a:spcPct val="90000"/>
              </a:lnSpc>
              <a:buClrTx/>
              <a:buSzTx/>
            </a:pPr>
            <a:r>
              <a:rPr lang="zh-CN" altLang="en-US" sz="2400" dirty="0">
                <a:latin typeface="+mn-lt"/>
                <a:ea typeface="宋体" panose="02010600030101010101" pitchFamily="2" charset="-122"/>
                <a:cs typeface="+mn-cs"/>
              </a:rPr>
              <a:t>这种价格歧视对节目供应商而言不仅切实可行且好处极多</a:t>
            </a:r>
            <a:endParaRPr lang="zh-CN" altLang="en-US" sz="2400" dirty="0">
              <a:latin typeface="+mn-lt"/>
              <a:ea typeface="宋体" panose="02010600030101010101" pitchFamily="2" charset="-122"/>
              <a:cs typeface="+mn-cs"/>
            </a:endParaRPr>
          </a:p>
          <a:p>
            <a:pPr eaLnBrk="1" hangingPunct="1">
              <a:lnSpc>
                <a:spcPct val="90000"/>
              </a:lnSpc>
              <a:buClrTx/>
              <a:buSzTx/>
            </a:pPr>
            <a:r>
              <a:rPr lang="zh-CN" altLang="en-US" sz="2400" dirty="0">
                <a:latin typeface="+mn-lt"/>
                <a:ea typeface="宋体" panose="02010600030101010101" pitchFamily="2" charset="-122"/>
                <a:cs typeface="+mn-cs"/>
              </a:rPr>
              <a:t>只有当市场被有效分离以使低价销售产品不能以高价再次销售，三级价格歧视才成立（盗版）</a:t>
            </a:r>
            <a:endParaRPr lang="zh-CN" altLang="en-US" sz="2400" dirty="0">
              <a:latin typeface="+mn-lt"/>
              <a:ea typeface="宋体" panose="02010600030101010101" pitchFamily="2" charset="-122"/>
              <a:cs typeface="+mn-cs"/>
            </a:endParaRPr>
          </a:p>
        </p:txBody>
      </p:sp>
      <p:sp>
        <p:nvSpPr>
          <p:cNvPr id="129028" name="Text Box 6"/>
          <p:cNvSpPr txBox="1"/>
          <p:nvPr/>
        </p:nvSpPr>
        <p:spPr>
          <a:xfrm>
            <a:off x="4427538" y="1341438"/>
            <a:ext cx="2160587" cy="466725"/>
          </a:xfrm>
          <a:prstGeom prst="rect">
            <a:avLst/>
          </a:prstGeom>
          <a:noFill/>
          <a:ln w="9525" cap="flat" cmpd="sng">
            <a:solidFill>
              <a:schemeClr val="tx1"/>
            </a:solidFill>
            <a:prstDash val="solid"/>
            <a:miter/>
            <a:headEnd type="none" w="med" len="med"/>
            <a:tailEnd type="none" w="med" len="med"/>
          </a:ln>
        </p:spPr>
        <p:txBody>
          <a:bodyPr>
            <a:spAutoFit/>
          </a:bodyPr>
          <a:p>
            <a:pPr eaLnBrk="1" hangingPunct="1">
              <a:spcBef>
                <a:spcPct val="50000"/>
              </a:spcBef>
            </a:pPr>
            <a:r>
              <a:rPr lang="zh-CN" altLang="en-US" dirty="0">
                <a:latin typeface="Arial" panose="020B0604020202020204" pitchFamily="34" charset="0"/>
              </a:rPr>
              <a:t>按次计费节目</a:t>
            </a:r>
            <a:endParaRPr lang="zh-CN" altLang="en-US" dirty="0">
              <a:latin typeface="Arial" panose="020B0604020202020204" pitchFamily="34" charset="0"/>
            </a:endParaRPr>
          </a:p>
        </p:txBody>
      </p:sp>
      <p:sp>
        <p:nvSpPr>
          <p:cNvPr id="129029" name="Text Box 7"/>
          <p:cNvSpPr txBox="1"/>
          <p:nvPr/>
        </p:nvSpPr>
        <p:spPr>
          <a:xfrm>
            <a:off x="4643438" y="1811338"/>
            <a:ext cx="2160587" cy="466725"/>
          </a:xfrm>
          <a:prstGeom prst="rect">
            <a:avLst/>
          </a:prstGeom>
          <a:noFill/>
          <a:ln w="9525" cap="flat" cmpd="sng">
            <a:solidFill>
              <a:schemeClr val="tx1"/>
            </a:solidFill>
            <a:prstDash val="solid"/>
            <a:miter/>
            <a:headEnd type="none" w="med" len="med"/>
            <a:tailEnd type="none" w="med" len="med"/>
          </a:ln>
        </p:spPr>
        <p:txBody>
          <a:bodyPr>
            <a:spAutoFit/>
          </a:bodyPr>
          <a:p>
            <a:pPr eaLnBrk="1" hangingPunct="1">
              <a:spcBef>
                <a:spcPct val="50000"/>
              </a:spcBef>
            </a:pPr>
            <a:r>
              <a:rPr lang="zh-CN" altLang="en-US" dirty="0">
                <a:latin typeface="Arial" panose="020B0604020202020204" pitchFamily="34" charset="0"/>
              </a:rPr>
              <a:t>固定付费频道</a:t>
            </a:r>
            <a:endParaRPr lang="zh-CN" altLang="en-US" dirty="0">
              <a:latin typeface="Arial" panose="020B0604020202020204" pitchFamily="34" charset="0"/>
            </a:endParaRPr>
          </a:p>
        </p:txBody>
      </p:sp>
      <p:sp>
        <p:nvSpPr>
          <p:cNvPr id="129030" name="Text Box 8"/>
          <p:cNvSpPr txBox="1"/>
          <p:nvPr/>
        </p:nvSpPr>
        <p:spPr>
          <a:xfrm>
            <a:off x="5507038" y="3683000"/>
            <a:ext cx="2160587" cy="466725"/>
          </a:xfrm>
          <a:prstGeom prst="rect">
            <a:avLst/>
          </a:prstGeom>
          <a:noFill/>
          <a:ln w="9525" cap="flat" cmpd="sng">
            <a:solidFill>
              <a:schemeClr val="tx1"/>
            </a:solidFill>
            <a:prstDash val="solid"/>
            <a:miter/>
            <a:headEnd type="none" w="med" len="med"/>
            <a:tailEnd type="none" w="med" len="med"/>
          </a:ln>
        </p:spPr>
        <p:txBody>
          <a:bodyPr>
            <a:spAutoFit/>
          </a:bodyPr>
          <a:p>
            <a:pPr eaLnBrk="1" hangingPunct="1">
              <a:spcBef>
                <a:spcPct val="50000"/>
              </a:spcBef>
            </a:pPr>
            <a:r>
              <a:rPr lang="zh-CN" altLang="en-US" dirty="0">
                <a:latin typeface="Arial" panose="020B0604020202020204" pitchFamily="34" charset="0"/>
              </a:rPr>
              <a:t>海外市场</a:t>
            </a:r>
            <a:endParaRPr lang="zh-CN" altLang="en-US" dirty="0">
              <a:latin typeface="Arial" panose="020B0604020202020204" pitchFamily="34" charset="0"/>
            </a:endParaRPr>
          </a:p>
        </p:txBody>
      </p:sp>
      <p:sp>
        <p:nvSpPr>
          <p:cNvPr id="129031" name="Text Box 9"/>
          <p:cNvSpPr txBox="1"/>
          <p:nvPr/>
        </p:nvSpPr>
        <p:spPr>
          <a:xfrm>
            <a:off x="4932363" y="2278063"/>
            <a:ext cx="2160587" cy="466725"/>
          </a:xfrm>
          <a:prstGeom prst="rect">
            <a:avLst/>
          </a:prstGeom>
          <a:noFill/>
          <a:ln w="9525" cap="flat" cmpd="sng">
            <a:solidFill>
              <a:schemeClr val="tx1"/>
            </a:solidFill>
            <a:prstDash val="solid"/>
            <a:miter/>
            <a:headEnd type="none" w="med" len="med"/>
            <a:tailEnd type="none" w="med" len="med"/>
          </a:ln>
        </p:spPr>
        <p:txBody>
          <a:bodyPr>
            <a:spAutoFit/>
          </a:bodyPr>
          <a:p>
            <a:pPr eaLnBrk="1" hangingPunct="1">
              <a:spcBef>
                <a:spcPct val="50000"/>
              </a:spcBef>
            </a:pPr>
            <a:r>
              <a:rPr lang="zh-CN" altLang="en-US" dirty="0">
                <a:latin typeface="Arial" panose="020B0604020202020204" pitchFamily="34" charset="0"/>
              </a:rPr>
              <a:t>免费初级频道</a:t>
            </a:r>
            <a:endParaRPr lang="zh-CN" altLang="en-US" dirty="0">
              <a:latin typeface="Arial" panose="020B0604020202020204" pitchFamily="34" charset="0"/>
            </a:endParaRPr>
          </a:p>
        </p:txBody>
      </p:sp>
      <p:sp>
        <p:nvSpPr>
          <p:cNvPr id="129032" name="Text Box 10"/>
          <p:cNvSpPr txBox="1"/>
          <p:nvPr/>
        </p:nvSpPr>
        <p:spPr>
          <a:xfrm>
            <a:off x="5148263" y="2746375"/>
            <a:ext cx="2160587" cy="466725"/>
          </a:xfrm>
          <a:prstGeom prst="rect">
            <a:avLst/>
          </a:prstGeom>
          <a:noFill/>
          <a:ln w="9525" cap="flat" cmpd="sng">
            <a:solidFill>
              <a:schemeClr val="tx1"/>
            </a:solidFill>
            <a:prstDash val="solid"/>
            <a:miter/>
            <a:headEnd type="none" w="med" len="med"/>
            <a:tailEnd type="none" w="med" len="med"/>
          </a:ln>
        </p:spPr>
        <p:txBody>
          <a:bodyPr>
            <a:spAutoFit/>
          </a:bodyPr>
          <a:p>
            <a:pPr eaLnBrk="1" hangingPunct="1">
              <a:spcBef>
                <a:spcPct val="50000"/>
              </a:spcBef>
            </a:pPr>
            <a:r>
              <a:rPr lang="zh-CN" altLang="en-US" dirty="0">
                <a:latin typeface="Arial" panose="020B0604020202020204" pitchFamily="34" charset="0"/>
              </a:rPr>
              <a:t>免费二级频道</a:t>
            </a:r>
            <a:endParaRPr lang="zh-CN" altLang="en-US" dirty="0">
              <a:latin typeface="Arial" panose="020B0604020202020204" pitchFamily="34" charset="0"/>
            </a:endParaRPr>
          </a:p>
        </p:txBody>
      </p:sp>
      <p:sp>
        <p:nvSpPr>
          <p:cNvPr id="129033" name="Text Box 11"/>
          <p:cNvSpPr txBox="1"/>
          <p:nvPr/>
        </p:nvSpPr>
        <p:spPr>
          <a:xfrm>
            <a:off x="5292725" y="3213100"/>
            <a:ext cx="2160588" cy="466725"/>
          </a:xfrm>
          <a:prstGeom prst="rect">
            <a:avLst/>
          </a:prstGeom>
          <a:noFill/>
          <a:ln w="9525" cap="flat" cmpd="sng">
            <a:solidFill>
              <a:schemeClr val="tx1"/>
            </a:solidFill>
            <a:prstDash val="solid"/>
            <a:miter/>
            <a:headEnd type="none" w="med" len="med"/>
            <a:tailEnd type="none" w="med" len="med"/>
          </a:ln>
        </p:spPr>
        <p:txBody>
          <a:bodyPr>
            <a:spAutoFit/>
          </a:bodyPr>
          <a:p>
            <a:pPr eaLnBrk="1" hangingPunct="1">
              <a:spcBef>
                <a:spcPct val="50000"/>
              </a:spcBef>
            </a:pPr>
            <a:r>
              <a:rPr lang="zh-CN" altLang="en-US" dirty="0">
                <a:latin typeface="Arial" panose="020B0604020202020204" pitchFamily="34" charset="0"/>
              </a:rPr>
              <a:t>录像带</a:t>
            </a:r>
            <a:r>
              <a:rPr lang="en-US" altLang="zh-CN" dirty="0">
                <a:latin typeface="Arial" panose="020B0604020202020204" pitchFamily="34" charset="0"/>
              </a:rPr>
              <a:t>/</a:t>
            </a:r>
            <a:r>
              <a:rPr lang="zh-CN" altLang="en-US" dirty="0">
                <a:latin typeface="Arial" panose="020B0604020202020204" pitchFamily="34" charset="0"/>
              </a:rPr>
              <a:t>光碟</a:t>
            </a:r>
            <a:endParaRPr lang="zh-CN" altLang="en-US" dirty="0">
              <a:latin typeface="Arial" panose="020B0604020202020204" pitchFamily="34" charset="0"/>
            </a:endParaRPr>
          </a:p>
        </p:txBody>
      </p:sp>
      <p:sp>
        <p:nvSpPr>
          <p:cNvPr id="129034" name="Text Box 12"/>
          <p:cNvSpPr txBox="1"/>
          <p:nvPr/>
        </p:nvSpPr>
        <p:spPr>
          <a:xfrm>
            <a:off x="5722938" y="4149725"/>
            <a:ext cx="2160587" cy="466725"/>
          </a:xfrm>
          <a:prstGeom prst="rect">
            <a:avLst/>
          </a:prstGeom>
          <a:noFill/>
          <a:ln w="9525" cap="flat" cmpd="sng">
            <a:solidFill>
              <a:schemeClr val="tx1"/>
            </a:solidFill>
            <a:prstDash val="solid"/>
            <a:miter/>
            <a:headEnd type="none" w="med" len="med"/>
            <a:tailEnd type="none" w="med" len="med"/>
          </a:ln>
        </p:spPr>
        <p:txBody>
          <a:bodyPr>
            <a:spAutoFit/>
          </a:bodyPr>
          <a:p>
            <a:pPr eaLnBrk="1" hangingPunct="1">
              <a:spcBef>
                <a:spcPct val="50000"/>
              </a:spcBef>
            </a:pPr>
            <a:r>
              <a:rPr lang="zh-CN" altLang="en-US" dirty="0">
                <a:latin typeface="Arial" panose="020B0604020202020204" pitchFamily="34" charset="0"/>
              </a:rPr>
              <a:t>网播</a:t>
            </a:r>
            <a:endParaRPr lang="zh-CN" altLang="en-US" dirty="0">
              <a:latin typeface="Arial" panose="020B0604020202020204" pitchFamily="34" charset="0"/>
            </a:endParaRPr>
          </a:p>
        </p:txBody>
      </p:sp>
      <p:sp>
        <p:nvSpPr>
          <p:cNvPr id="129035" name="Text Box 13"/>
          <p:cNvSpPr txBox="1"/>
          <p:nvPr/>
        </p:nvSpPr>
        <p:spPr>
          <a:xfrm>
            <a:off x="4356100" y="4941888"/>
            <a:ext cx="3960813" cy="457200"/>
          </a:xfrm>
          <a:prstGeom prst="rect">
            <a:avLst/>
          </a:prstGeom>
          <a:noFill/>
          <a:ln w="9525">
            <a:noFill/>
          </a:ln>
        </p:spPr>
        <p:txBody>
          <a:bodyPr>
            <a:spAutoFit/>
          </a:bodyPr>
          <a:p>
            <a:pPr eaLnBrk="1" hangingPunct="1">
              <a:spcBef>
                <a:spcPct val="50000"/>
              </a:spcBef>
            </a:pPr>
            <a:r>
              <a:rPr lang="zh-CN" altLang="en-US" dirty="0">
                <a:latin typeface="Arial" panose="020B0604020202020204" pitchFamily="34" charset="0"/>
              </a:rPr>
              <a:t>电视节目的发行渠道或窗口</a:t>
            </a:r>
            <a:endParaRPr lang="zh-CN" altLang="en-US" dirty="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幻灯片编号占位符 3"/>
          <p:cNvSpPr txBox="1">
            <a:spLocks noGrp="1"/>
          </p:cNvSpPr>
          <p:nvPr>
            <p:ph type="sldNum" sz="quarter" idx="4"/>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E3C1296-5A97-7F4C-99A8-6C6603BAABA9}"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938" name="Rectangle 2"/>
          <p:cNvSpPr>
            <a:spLocks noGrp="1" noChangeArrowheads="1"/>
          </p:cNvSpPr>
          <p:nvPr>
            <p:ph idx="1"/>
          </p:nvPr>
        </p:nvSpPr>
        <p:spPr>
          <a:xfrm>
            <a:off x="0" y="1449388"/>
            <a:ext cx="9144000" cy="4833938"/>
          </a:xfrm>
        </p:spPr>
        <p:txBody>
          <a:bodyPr vert="horz" wrap="square" lIns="91440" tIns="45720" rIns="91440" bIns="45720" numCol="1" anchor="t" anchorCtr="0" compatLnSpc="1"/>
          <a:p>
            <a:pPr eaLnBrk="1" hangingPunct="1"/>
            <a:r>
              <a:rPr lang="zh-CN" altLang="en-US" u="sng"/>
              <a:t>媒体满足的公众需要</a:t>
            </a:r>
            <a:r>
              <a:rPr lang="en-US" altLang="zh-CN"/>
              <a:t>:</a:t>
            </a:r>
            <a:endParaRPr lang="en-US" altLang="zh-CN"/>
          </a:p>
          <a:p>
            <a:pPr eaLnBrk="1" hangingPunct="1"/>
            <a:endParaRPr lang="en-US" altLang="zh-CN"/>
          </a:p>
          <a:p>
            <a:pPr eaLnBrk="1" hangingPunct="1">
              <a:buFontTx/>
              <a:buChar char="-"/>
            </a:pPr>
            <a:r>
              <a:rPr lang="zh-CN" altLang="en-US"/>
              <a:t>提供可传递对维护社会秩序和进步所必须的思想和事务的论坛</a:t>
            </a:r>
            <a:endParaRPr lang="zh-CN" altLang="en-US"/>
          </a:p>
          <a:p>
            <a:pPr eaLnBrk="1" hangingPunct="1">
              <a:buFontTx/>
              <a:buChar char="-"/>
            </a:pPr>
            <a:r>
              <a:rPr lang="zh-CN" altLang="en-US"/>
              <a:t>多样而稳定的媒介窗口</a:t>
            </a:r>
            <a:endParaRPr lang="zh-CN" altLang="en-US"/>
          </a:p>
          <a:p>
            <a:pPr eaLnBrk="1" hangingPunct="1">
              <a:buFontTx/>
              <a:buChar char="-"/>
            </a:pPr>
            <a:r>
              <a:rPr lang="zh-CN" altLang="en-US"/>
              <a:t>有组织地使用资源</a:t>
            </a:r>
            <a:endParaRPr lang="zh-CN" altLang="en-US"/>
          </a:p>
          <a:p>
            <a:pPr eaLnBrk="1" hangingPunct="1">
              <a:buFontTx/>
              <a:buChar char="-"/>
            </a:pPr>
            <a:r>
              <a:rPr lang="zh-CN" altLang="en-US"/>
              <a:t>内容的多样化</a:t>
            </a:r>
            <a:endParaRPr lang="zh-CN" altLang="en-US"/>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音像制品的国际贸易</a:t>
            </a:r>
            <a:endParaRPr lang="zh-CN" altLang="en-US" sz="3600" dirty="0">
              <a:ea typeface="宋体" panose="02010600030101010101" pitchFamily="2" charset="-122"/>
            </a:endParaRPr>
          </a:p>
        </p:txBody>
      </p:sp>
      <p:sp>
        <p:nvSpPr>
          <p:cNvPr id="130051" name="Rectangle 3"/>
          <p:cNvSpPr>
            <a:spLocks noGrp="1"/>
          </p:cNvSpPr>
          <p:nvPr>
            <p:ph idx="1"/>
          </p:nvPr>
        </p:nvSpPr>
        <p:spPr/>
        <p:txBody>
          <a:bodyPr vert="horz" wrap="square" lIns="91440" tIns="45720" rIns="91440" bIns="45720" anchor="t" anchorCtr="0"/>
          <a:p>
            <a:pPr eaLnBrk="1" hangingPunct="1">
              <a:lnSpc>
                <a:spcPct val="80000"/>
              </a:lnSpc>
            </a:pPr>
            <a:r>
              <a:rPr lang="zh-CN" altLang="en-US" sz="2400" dirty="0">
                <a:ea typeface="宋体" panose="02010600030101010101" pitchFamily="2" charset="-122"/>
              </a:rPr>
              <a:t>频道增加是一种国际现象</a:t>
            </a:r>
            <a:endParaRPr lang="zh-CN" altLang="en-US" sz="2400" dirty="0">
              <a:ea typeface="宋体" panose="02010600030101010101" pitchFamily="2" charset="-122"/>
            </a:endParaRPr>
          </a:p>
          <a:p>
            <a:pPr lvl="1" eaLnBrk="1" hangingPunct="1">
              <a:lnSpc>
                <a:spcPct val="80000"/>
              </a:lnSpc>
            </a:pPr>
            <a:r>
              <a:rPr lang="zh-CN" altLang="en-US" sz="2000" dirty="0">
                <a:ea typeface="宋体" panose="02010600030101010101" pitchFamily="2" charset="-122"/>
              </a:rPr>
              <a:t>数字压缩技术意味着，从前只能允许一个模拟频道进行广播的带宽现在可允许多达</a:t>
            </a:r>
            <a:r>
              <a:rPr lang="en-US" altLang="zh-CN" sz="2000" dirty="0">
                <a:ea typeface="宋体" panose="02010600030101010101" pitchFamily="2" charset="-122"/>
              </a:rPr>
              <a:t>10</a:t>
            </a:r>
            <a:r>
              <a:rPr lang="zh-CN" altLang="en-US" sz="2000" dirty="0">
                <a:ea typeface="宋体" panose="02010600030101010101" pitchFamily="2" charset="-122"/>
              </a:rPr>
              <a:t>个频道同时播放</a:t>
            </a:r>
            <a:endParaRPr lang="zh-CN" altLang="en-US" sz="2000" dirty="0">
              <a:ea typeface="宋体" panose="02010600030101010101" pitchFamily="2" charset="-122"/>
            </a:endParaRPr>
          </a:p>
          <a:p>
            <a:pPr eaLnBrk="1" hangingPunct="1">
              <a:lnSpc>
                <a:spcPct val="80000"/>
              </a:lnSpc>
            </a:pPr>
            <a:r>
              <a:rPr lang="zh-CN" altLang="en-US" sz="2400" dirty="0">
                <a:ea typeface="宋体" panose="02010600030101010101" pitchFamily="2" charset="-122"/>
              </a:rPr>
              <a:t>外国节目会遭遇“文化折扣”，出售价格低于本土同类节目</a:t>
            </a:r>
            <a:endParaRPr lang="zh-CN" altLang="en-US" sz="2400" dirty="0">
              <a:ea typeface="宋体" panose="02010600030101010101" pitchFamily="2" charset="-122"/>
            </a:endParaRPr>
          </a:p>
          <a:p>
            <a:pPr eaLnBrk="1" hangingPunct="1">
              <a:lnSpc>
                <a:spcPct val="80000"/>
              </a:lnSpc>
            </a:pPr>
            <a:r>
              <a:rPr lang="zh-CN" altLang="en-US" sz="2400" dirty="0">
                <a:ea typeface="宋体" panose="02010600030101010101" pitchFamily="2" charset="-122"/>
              </a:rPr>
              <a:t>德国是欧洲最大的节目进口市场</a:t>
            </a:r>
            <a:endParaRPr lang="zh-CN" altLang="en-US" sz="2400" dirty="0">
              <a:ea typeface="宋体" panose="02010600030101010101" pitchFamily="2" charset="-122"/>
            </a:endParaRPr>
          </a:p>
          <a:p>
            <a:pPr eaLnBrk="1" hangingPunct="1">
              <a:lnSpc>
                <a:spcPct val="80000"/>
              </a:lnSpc>
            </a:pPr>
            <a:r>
              <a:rPr lang="zh-CN" altLang="en-US" sz="2400" dirty="0">
                <a:ea typeface="宋体" panose="02010600030101010101" pitchFamily="2" charset="-122"/>
              </a:rPr>
              <a:t>音像制品的国际贸易量巨大的事实可以归因为音像制品的公共商品属性。向另外一个市场更多的观众提供电视内容的低边际成本甚至零边际成本意味着二手节目供应量极大</a:t>
            </a:r>
            <a:endParaRPr lang="zh-CN" altLang="en-US" sz="2400" dirty="0">
              <a:ea typeface="宋体" panose="02010600030101010101" pitchFamily="2" charset="-122"/>
            </a:endParaRPr>
          </a:p>
          <a:p>
            <a:pPr eaLnBrk="1" hangingPunct="1">
              <a:lnSpc>
                <a:spcPct val="80000"/>
              </a:lnSpc>
            </a:pPr>
            <a:r>
              <a:rPr lang="zh-CN" altLang="en-US" sz="2400" dirty="0">
                <a:ea typeface="宋体" panose="02010600030101010101" pitchFamily="2" charset="-122"/>
              </a:rPr>
              <a:t>二手节目回报率高于原创节目</a:t>
            </a:r>
            <a:endParaRPr lang="zh-CN" altLang="en-US" sz="2400" dirty="0">
              <a:ea typeface="宋体" panose="02010600030101010101" pitchFamily="2" charset="-122"/>
            </a:endParaRPr>
          </a:p>
          <a:p>
            <a:pPr eaLnBrk="1" hangingPunct="1">
              <a:lnSpc>
                <a:spcPct val="80000"/>
              </a:lnSpc>
            </a:pPr>
            <a:r>
              <a:rPr lang="zh-CN" altLang="en-US" sz="2400" dirty="0">
                <a:ea typeface="宋体" panose="02010600030101010101" pitchFamily="2" charset="-122"/>
              </a:rPr>
              <a:t>比较两者的花费就象拿坐出租车和购买新车的费用比较一样</a:t>
            </a:r>
            <a:endParaRPr lang="zh-CN" altLang="en-US" sz="2400" dirty="0">
              <a:ea typeface="宋体" panose="02010600030101010101" pitchFamily="2" charset="-122"/>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美国电视供应商的支配地位</a:t>
            </a:r>
            <a:endParaRPr lang="zh-CN" altLang="en-US" sz="3600" dirty="0">
              <a:ea typeface="宋体" panose="02010600030101010101" pitchFamily="2" charset="-122"/>
            </a:endParaRPr>
          </a:p>
        </p:txBody>
      </p:sp>
      <p:sp>
        <p:nvSpPr>
          <p:cNvPr id="131075" name="Rectangle 3"/>
          <p:cNvSpPr>
            <a:spLocks noGrp="1"/>
          </p:cNvSpPr>
          <p:nvPr>
            <p:ph idx="1"/>
          </p:nvPr>
        </p:nvSpPr>
        <p:spPr/>
        <p:txBody>
          <a:bodyPr vert="horz" wrap="square" lIns="91440" tIns="45720" rIns="91440" bIns="45720" anchor="t" anchorCtr="0"/>
          <a:p>
            <a:pPr eaLnBrk="1" hangingPunct="1"/>
            <a:r>
              <a:rPr lang="zh-CN" altLang="en-US" sz="2400" dirty="0">
                <a:ea typeface="宋体" panose="02010600030101010101" pitchFamily="2" charset="-122"/>
              </a:rPr>
              <a:t>原因：</a:t>
            </a:r>
            <a:endParaRPr lang="zh-CN" altLang="en-US" sz="2400" dirty="0">
              <a:ea typeface="宋体" panose="02010600030101010101" pitchFamily="2" charset="-122"/>
            </a:endParaRPr>
          </a:p>
          <a:p>
            <a:pPr lvl="1" eaLnBrk="1" hangingPunct="1"/>
            <a:r>
              <a:rPr lang="zh-CN" altLang="en-US" sz="2000" dirty="0">
                <a:ea typeface="宋体" panose="02010600030101010101" pitchFamily="2" charset="-122"/>
              </a:rPr>
              <a:t>电视节目制作人从旨在抑制主导电视台力量的行政干预中成长</a:t>
            </a:r>
            <a:endParaRPr lang="zh-CN" altLang="en-US" sz="2000" dirty="0">
              <a:ea typeface="宋体" panose="02010600030101010101" pitchFamily="2" charset="-122"/>
            </a:endParaRPr>
          </a:p>
          <a:p>
            <a:pPr lvl="1" eaLnBrk="1" hangingPunct="1"/>
            <a:r>
              <a:rPr lang="zh-CN" altLang="en-US" sz="2000" dirty="0">
                <a:ea typeface="宋体" panose="02010600030101010101" pitchFamily="2" charset="-122"/>
              </a:rPr>
              <a:t>美国电视市场的规模经济庞大</a:t>
            </a:r>
            <a:endParaRPr lang="zh-CN" altLang="en-US" sz="2000" dirty="0">
              <a:ea typeface="宋体" panose="02010600030101010101" pitchFamily="2" charset="-122"/>
            </a:endParaRPr>
          </a:p>
          <a:p>
            <a:pPr lvl="1" eaLnBrk="1" hangingPunct="1"/>
            <a:r>
              <a:rPr lang="zh-CN" altLang="en-US" sz="2000" dirty="0">
                <a:ea typeface="宋体" panose="02010600030101010101" pitchFamily="2" charset="-122"/>
              </a:rPr>
              <a:t>英语是一种国际语言</a:t>
            </a:r>
            <a:endParaRPr lang="zh-CN" altLang="en-US" sz="2000" dirty="0">
              <a:ea typeface="宋体" panose="02010600030101010101" pitchFamily="2" charset="-122"/>
            </a:endParaRPr>
          </a:p>
          <a:p>
            <a:pPr lvl="1" eaLnBrk="1" hangingPunct="1"/>
            <a:r>
              <a:rPr lang="zh-CN" altLang="en-US" sz="2000" dirty="0">
                <a:ea typeface="宋体" panose="02010600030101010101" pitchFamily="2" charset="-122"/>
              </a:rPr>
              <a:t>电视制作资源、人才和专门支持服务的高度集中加强了这些优势</a:t>
            </a:r>
            <a:endParaRPr lang="zh-CN" altLang="en-US" sz="2000" dirty="0">
              <a:ea typeface="宋体" panose="02010600030101010101" pitchFamily="2" charset="-122"/>
            </a:endParaRPr>
          </a:p>
          <a:p>
            <a:pPr lvl="1" eaLnBrk="1" hangingPunct="1"/>
            <a:r>
              <a:rPr lang="zh-CN" altLang="en-US" sz="2000" dirty="0">
                <a:ea typeface="宋体" panose="02010600030101010101" pitchFamily="2" charset="-122"/>
              </a:rPr>
              <a:t>其制作成本通常在本土市场就会得到偿付，节目得以低成本出口（倾销）</a:t>
            </a:r>
            <a:endParaRPr lang="zh-CN" altLang="en-US" sz="2000" dirty="0">
              <a:ea typeface="宋体" panose="02010600030101010101" pitchFamily="2" charset="-122"/>
            </a:endParaRPr>
          </a:p>
          <a:p>
            <a:pPr eaLnBrk="1" hangingPunct="1"/>
            <a:r>
              <a:rPr lang="zh-CN" altLang="en-US" sz="2400" dirty="0">
                <a:ea typeface="宋体" panose="02010600030101010101" pitchFamily="2" charset="-122"/>
              </a:rPr>
              <a:t>欧洲的劣势</a:t>
            </a:r>
            <a:endParaRPr lang="zh-CN" altLang="en-US" sz="2400" dirty="0">
              <a:ea typeface="宋体" panose="02010600030101010101" pitchFamily="2" charset="-122"/>
            </a:endParaRPr>
          </a:p>
          <a:p>
            <a:pPr lvl="1" eaLnBrk="1" hangingPunct="1"/>
            <a:r>
              <a:rPr lang="zh-CN" altLang="en-US" sz="2000" dirty="0">
                <a:ea typeface="宋体" panose="02010600030101010101" pitchFamily="2" charset="-122"/>
              </a:rPr>
              <a:t>没有泛欧观众，是由各具特色的市场组合起来的市场</a:t>
            </a:r>
            <a:endParaRPr lang="zh-CN" altLang="en-US" sz="2000" dirty="0">
              <a:ea typeface="宋体" panose="02010600030101010101" pitchFamily="2" charset="-122"/>
            </a:endParaRPr>
          </a:p>
          <a:p>
            <a:pPr lvl="1" eaLnBrk="1" hangingPunct="1"/>
            <a:r>
              <a:rPr lang="zh-CN" altLang="en-US" sz="2000" dirty="0">
                <a:ea typeface="宋体" panose="02010600030101010101" pitchFamily="2" charset="-122"/>
              </a:rPr>
              <a:t>大多数大电视台保留了公共服务性质</a:t>
            </a:r>
            <a:endParaRPr lang="zh-CN" altLang="en-US" sz="2000" dirty="0">
              <a:ea typeface="宋体" panose="02010600030101010101" pitchFamily="2" charset="-122"/>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Rectangle 2"/>
          <p:cNvSpPr>
            <a:spLocks noGrp="1"/>
          </p:cNvSpPr>
          <p:nvPr>
            <p:ph type="title"/>
          </p:nvPr>
        </p:nvSpPr>
        <p:spPr/>
        <p:txBody>
          <a:bodyPr vert="horz" wrap="square" lIns="91440" tIns="45720" rIns="91440" bIns="45720" anchor="ctr" anchorCtr="0"/>
          <a:p>
            <a:pPr eaLnBrk="1" hangingPunct="1"/>
            <a:br>
              <a:rPr lang="en-US" altLang="zh-CN" sz="3600" dirty="0">
                <a:ea typeface="宋体" panose="02010600030101010101" pitchFamily="2" charset="-122"/>
              </a:rPr>
            </a:br>
            <a:r>
              <a:rPr lang="zh-CN" altLang="en-US" sz="3600" dirty="0">
                <a:ea typeface="宋体" panose="02010600030101010101" pitchFamily="2" charset="-122"/>
              </a:rPr>
              <a:t>欧洲堡垒：配额</a:t>
            </a:r>
            <a:endParaRPr lang="zh-CN" altLang="en-US" sz="3600" dirty="0">
              <a:ea typeface="宋体" panose="02010600030101010101" pitchFamily="2" charset="-122"/>
            </a:endParaRPr>
          </a:p>
        </p:txBody>
      </p:sp>
      <p:sp>
        <p:nvSpPr>
          <p:cNvPr id="132099"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用来保护欧洲电视制作产业的主要政策措施是：强制性欧洲节目配额</a:t>
            </a:r>
            <a:endParaRPr lang="zh-CN" altLang="en-US" dirty="0">
              <a:ea typeface="宋体" panose="02010600030101010101" pitchFamily="2" charset="-122"/>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保护主义与国际自由贸易</a:t>
            </a:r>
            <a:endParaRPr lang="zh-CN" altLang="en-US" sz="3600" dirty="0">
              <a:ea typeface="宋体" panose="02010600030101010101" pitchFamily="2" charset="-122"/>
            </a:endParaRPr>
          </a:p>
        </p:txBody>
      </p:sp>
      <p:sp>
        <p:nvSpPr>
          <p:cNvPr id="133123"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传媒内容再生产的成本低廉，造成其似乎很适宜在国际上广泛传播</a:t>
            </a:r>
            <a:endParaRPr lang="zh-CN" altLang="en-US" dirty="0">
              <a:ea typeface="宋体" panose="02010600030101010101" pitchFamily="2" charset="-122"/>
            </a:endParaRPr>
          </a:p>
          <a:p>
            <a:pPr eaLnBrk="1" hangingPunct="1"/>
            <a:r>
              <a:rPr lang="zh-CN" altLang="en-US" dirty="0">
                <a:ea typeface="宋体" panose="02010600030101010101" pitchFamily="2" charset="-122"/>
              </a:rPr>
              <a:t>人们对于本土节目制作需求的关注 以及 对大量进口电视节目涌入对本土文化、语言和价值观所造成潜在危害的担忧已经成为欧洲政策争论的核心</a:t>
            </a:r>
            <a:endParaRPr lang="zh-CN" altLang="en-US" dirty="0">
              <a:ea typeface="宋体" panose="02010600030101010101" pitchFamily="2" charset="-122"/>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noChangeArrowheads="1"/>
          </p:cNvSpPr>
          <p:nvPr>
            <p:ph type="ctr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宋体" panose="02010600030101010101" pitchFamily="2" charset="-122"/>
                <a:cs typeface="+mj-cs"/>
              </a:rPr>
              <a:t>第六章 国际电影业</a:t>
            </a:r>
            <a:endPar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宋体" panose="02010600030101010101" pitchFamily="2" charset="-122"/>
              <a:cs typeface="+mj-cs"/>
            </a:endParaRPr>
          </a:p>
        </p:txBody>
      </p:sp>
      <p:sp>
        <p:nvSpPr>
          <p:cNvPr id="134147" name="Rectangle 3"/>
          <p:cNvSpPr>
            <a:spLocks noGrp="1"/>
          </p:cNvSpPr>
          <p:nvPr>
            <p:ph type="subTitle" idx="1"/>
          </p:nvPr>
        </p:nvSpPr>
        <p:spPr/>
        <p:txBody>
          <a:bodyPr vert="horz" wrap="square" lIns="91440" tIns="45720" rIns="91440" bIns="45720" anchor="t" anchorCtr="0"/>
          <a:p>
            <a:pPr eaLnBrk="1" hangingPunct="1">
              <a:buClrTx/>
              <a:buSzTx/>
            </a:pPr>
            <a:r>
              <a:rPr lang="en-US" altLang="zh-CN" dirty="0">
                <a:latin typeface="+mn-lt"/>
                <a:ea typeface="宋体" panose="02010600030101010101" pitchFamily="2" charset="-122"/>
                <a:cs typeface="+mn-cs"/>
              </a:rPr>
              <a:t>The International Film Industry</a:t>
            </a:r>
            <a:endParaRPr lang="en-US" altLang="zh-CN" dirty="0">
              <a:latin typeface="+mn-lt"/>
              <a:ea typeface="宋体" panose="02010600030101010101" pitchFamily="2" charset="-122"/>
              <a:cs typeface="+mn-cs"/>
            </a:endParaRPr>
          </a:p>
        </p:txBody>
      </p:sp>
      <p:sp>
        <p:nvSpPr>
          <p:cNvPr id="134148" name="Text Box 4"/>
          <p:cNvSpPr txBox="1"/>
          <p:nvPr/>
        </p:nvSpPr>
        <p:spPr>
          <a:xfrm>
            <a:off x="2281238" y="4700588"/>
            <a:ext cx="4451350" cy="457200"/>
          </a:xfrm>
          <a:prstGeom prst="rect">
            <a:avLst/>
          </a:prstGeom>
          <a:noFill/>
          <a:ln w="9525">
            <a:noFill/>
          </a:ln>
        </p:spPr>
        <p:txBody>
          <a:bodyPr wrap="none">
            <a:spAutoFit/>
          </a:bodyPr>
          <a:p>
            <a:pPr eaLnBrk="1" hangingPunct="1"/>
            <a:r>
              <a:rPr lang="zh-CN" altLang="en-US" dirty="0">
                <a:latin typeface="Arial" panose="020B0604020202020204" pitchFamily="34" charset="0"/>
              </a:rPr>
              <a:t>分析电影业经济效益的决定因素</a:t>
            </a:r>
            <a:endParaRPr lang="zh-CN" altLang="en-US" dirty="0">
              <a:latin typeface="Arial" panose="020B0604020202020204" pitchFamily="34"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Film revenues</a:t>
            </a:r>
            <a:br>
              <a:rPr lang="en-US" altLang="zh-CN" sz="3600" dirty="0">
                <a:ea typeface="宋体" panose="02010600030101010101" pitchFamily="2" charset="-122"/>
              </a:rPr>
            </a:br>
            <a:r>
              <a:rPr lang="zh-CN" altLang="en-US" sz="3600" dirty="0">
                <a:ea typeface="宋体" panose="02010600030101010101" pitchFamily="2" charset="-122"/>
              </a:rPr>
              <a:t>电影收入</a:t>
            </a:r>
            <a:endParaRPr lang="zh-CN" altLang="en-US" sz="3600" dirty="0">
              <a:ea typeface="宋体" panose="02010600030101010101" pitchFamily="2" charset="-122"/>
            </a:endParaRPr>
          </a:p>
        </p:txBody>
      </p:sp>
      <p:sp>
        <p:nvSpPr>
          <p:cNvPr id="135171" name="Rectangle 3"/>
          <p:cNvSpPr>
            <a:spLocks noGrp="1"/>
          </p:cNvSpPr>
          <p:nvPr>
            <p:ph sz="half" idx="1"/>
          </p:nvPr>
        </p:nvSpPr>
        <p:spPr/>
        <p:txBody>
          <a:bodyPr vert="horz" wrap="square" lIns="91440" tIns="45720" rIns="91440" bIns="45720" anchor="t" anchorCtr="0"/>
          <a:p>
            <a:pPr eaLnBrk="1" hangingPunct="1">
              <a:buClrTx/>
              <a:buSzTx/>
            </a:pPr>
            <a:r>
              <a:rPr lang="zh-CN" altLang="en-US" sz="2000" dirty="0">
                <a:latin typeface="+mn-lt"/>
                <a:ea typeface="宋体" panose="02010600030101010101" pitchFamily="2" charset="-122"/>
                <a:cs typeface="+mn-cs"/>
              </a:rPr>
              <a:t>影院广告不是主要来源</a:t>
            </a:r>
            <a:endParaRPr lang="zh-CN" altLang="en-US" sz="2000" dirty="0">
              <a:latin typeface="+mn-lt"/>
              <a:ea typeface="宋体" panose="02010600030101010101" pitchFamily="2" charset="-122"/>
              <a:cs typeface="+mn-cs"/>
            </a:endParaRPr>
          </a:p>
          <a:p>
            <a:pPr eaLnBrk="1" hangingPunct="1">
              <a:buClrTx/>
              <a:buSzTx/>
            </a:pPr>
            <a:r>
              <a:rPr lang="zh-CN" altLang="en-US" sz="2000" dirty="0">
                <a:latin typeface="+mn-lt"/>
                <a:ea typeface="宋体" panose="02010600030101010101" pitchFamily="2" charset="-122"/>
                <a:cs typeface="+mn-cs"/>
              </a:rPr>
              <a:t>大部分来自于消费者观看电影直接和间接支付的费用</a:t>
            </a:r>
            <a:endParaRPr lang="zh-CN" altLang="en-US" sz="2000" dirty="0">
              <a:latin typeface="+mn-lt"/>
              <a:ea typeface="宋体" panose="02010600030101010101" pitchFamily="2" charset="-122"/>
              <a:cs typeface="+mn-cs"/>
            </a:endParaRPr>
          </a:p>
          <a:p>
            <a:pPr eaLnBrk="1" hangingPunct="1">
              <a:buClrTx/>
              <a:buSzTx/>
            </a:pPr>
            <a:r>
              <a:rPr lang="zh-CN" altLang="en-US" sz="2000" dirty="0">
                <a:latin typeface="+mn-lt"/>
                <a:ea typeface="宋体" panose="02010600030101010101" pitchFamily="2" charset="-122"/>
                <a:cs typeface="+mn-cs"/>
              </a:rPr>
              <a:t>少数成功电影可以获得销售特许权使用费</a:t>
            </a:r>
            <a:endParaRPr lang="zh-CN" altLang="en-US" sz="2000" dirty="0">
              <a:latin typeface="+mn-lt"/>
              <a:ea typeface="宋体" panose="02010600030101010101" pitchFamily="2" charset="-122"/>
              <a:cs typeface="+mn-cs"/>
            </a:endParaRPr>
          </a:p>
          <a:p>
            <a:pPr eaLnBrk="1" hangingPunct="1">
              <a:buClrTx/>
              <a:buSzTx/>
            </a:pPr>
            <a:r>
              <a:rPr lang="zh-CN" altLang="en-US" sz="2000" dirty="0">
                <a:latin typeface="+mn-lt"/>
                <a:ea typeface="宋体" panose="02010600030101010101" pitchFamily="2" charset="-122"/>
                <a:cs typeface="+mn-cs"/>
              </a:rPr>
              <a:t>电影票房表现或“展示”环节，对赚钱收入非常关键，影片只有在影院这个发行窗口才能建立起知名度</a:t>
            </a:r>
            <a:endParaRPr lang="zh-CN" altLang="en-US" sz="2000" dirty="0">
              <a:latin typeface="+mn-lt"/>
              <a:ea typeface="宋体" panose="02010600030101010101" pitchFamily="2" charset="-122"/>
              <a:cs typeface="+mn-cs"/>
            </a:endParaRPr>
          </a:p>
          <a:p>
            <a:pPr eaLnBrk="1" hangingPunct="1">
              <a:buClrTx/>
              <a:buSzTx/>
            </a:pPr>
            <a:r>
              <a:rPr lang="zh-CN" altLang="en-US" sz="2000" dirty="0">
                <a:latin typeface="+mn-lt"/>
                <a:ea typeface="宋体" panose="02010600030101010101" pitchFamily="2" charset="-122"/>
                <a:cs typeface="+mn-cs"/>
              </a:rPr>
              <a:t>电影业是国际性产业，却又是美国独领风骚的产业</a:t>
            </a:r>
            <a:endParaRPr lang="zh-CN" altLang="en-US" sz="2000" dirty="0">
              <a:latin typeface="+mn-lt"/>
              <a:ea typeface="宋体" panose="02010600030101010101" pitchFamily="2" charset="-122"/>
              <a:cs typeface="+mn-cs"/>
            </a:endParaRPr>
          </a:p>
        </p:txBody>
      </p:sp>
      <p:sp>
        <p:nvSpPr>
          <p:cNvPr id="135172" name="Text Box 5"/>
          <p:cNvSpPr txBox="1"/>
          <p:nvPr/>
        </p:nvSpPr>
        <p:spPr>
          <a:xfrm>
            <a:off x="4427538" y="1341438"/>
            <a:ext cx="2160587" cy="466725"/>
          </a:xfrm>
          <a:prstGeom prst="rect">
            <a:avLst/>
          </a:prstGeom>
          <a:noFill/>
          <a:ln w="9525" cap="flat" cmpd="sng">
            <a:solidFill>
              <a:schemeClr val="tx1"/>
            </a:solidFill>
            <a:prstDash val="solid"/>
            <a:miter/>
            <a:headEnd type="none" w="med" len="med"/>
            <a:tailEnd type="none" w="med" len="med"/>
          </a:ln>
        </p:spPr>
        <p:txBody>
          <a:bodyPr>
            <a:spAutoFit/>
          </a:bodyPr>
          <a:p>
            <a:pPr eaLnBrk="1" hangingPunct="1">
              <a:spcBef>
                <a:spcPct val="50000"/>
              </a:spcBef>
            </a:pPr>
            <a:r>
              <a:rPr lang="zh-CN" altLang="en-US" dirty="0">
                <a:latin typeface="Arial" panose="020B0604020202020204" pitchFamily="34" charset="0"/>
              </a:rPr>
              <a:t>美国票房</a:t>
            </a:r>
            <a:endParaRPr lang="zh-CN" altLang="en-US" dirty="0">
              <a:latin typeface="Arial" panose="020B0604020202020204" pitchFamily="34" charset="0"/>
            </a:endParaRPr>
          </a:p>
        </p:txBody>
      </p:sp>
      <p:sp>
        <p:nvSpPr>
          <p:cNvPr id="135173" name="Text Box 6"/>
          <p:cNvSpPr txBox="1"/>
          <p:nvPr/>
        </p:nvSpPr>
        <p:spPr>
          <a:xfrm>
            <a:off x="4787900" y="1809750"/>
            <a:ext cx="2160588" cy="466725"/>
          </a:xfrm>
          <a:prstGeom prst="rect">
            <a:avLst/>
          </a:prstGeom>
          <a:noFill/>
          <a:ln w="9525" cap="flat" cmpd="sng">
            <a:solidFill>
              <a:schemeClr val="tx1"/>
            </a:solidFill>
            <a:prstDash val="solid"/>
            <a:miter/>
            <a:headEnd type="none" w="med" len="med"/>
            <a:tailEnd type="none" w="med" len="med"/>
          </a:ln>
        </p:spPr>
        <p:txBody>
          <a:bodyPr>
            <a:spAutoFit/>
          </a:bodyPr>
          <a:p>
            <a:pPr eaLnBrk="1" hangingPunct="1">
              <a:spcBef>
                <a:spcPct val="50000"/>
              </a:spcBef>
            </a:pPr>
            <a:r>
              <a:rPr lang="zh-CN" altLang="en-US" dirty="0">
                <a:latin typeface="Arial" panose="020B0604020202020204" pitchFamily="34" charset="0"/>
              </a:rPr>
              <a:t>海外票房</a:t>
            </a:r>
            <a:endParaRPr lang="zh-CN" altLang="en-US" dirty="0">
              <a:latin typeface="Arial" panose="020B0604020202020204" pitchFamily="34" charset="0"/>
            </a:endParaRPr>
          </a:p>
        </p:txBody>
      </p:sp>
      <p:sp>
        <p:nvSpPr>
          <p:cNvPr id="135174" name="Text Box 7"/>
          <p:cNvSpPr txBox="1"/>
          <p:nvPr/>
        </p:nvSpPr>
        <p:spPr>
          <a:xfrm>
            <a:off x="5795963" y="3213100"/>
            <a:ext cx="2160587" cy="466725"/>
          </a:xfrm>
          <a:prstGeom prst="rect">
            <a:avLst/>
          </a:prstGeom>
          <a:noFill/>
          <a:ln w="9525" cap="flat" cmpd="sng">
            <a:solidFill>
              <a:schemeClr val="tx1"/>
            </a:solidFill>
            <a:prstDash val="solid"/>
            <a:miter/>
            <a:headEnd type="none" w="med" len="med"/>
            <a:tailEnd type="none" w="med" len="med"/>
          </a:ln>
        </p:spPr>
        <p:txBody>
          <a:bodyPr>
            <a:spAutoFit/>
          </a:bodyPr>
          <a:p>
            <a:pPr eaLnBrk="1" hangingPunct="1">
              <a:spcBef>
                <a:spcPct val="50000"/>
              </a:spcBef>
            </a:pPr>
            <a:r>
              <a:rPr lang="zh-CN" altLang="en-US" dirty="0">
                <a:latin typeface="Arial" panose="020B0604020202020204" pitchFamily="34" charset="0"/>
              </a:rPr>
              <a:t>收费电视</a:t>
            </a:r>
            <a:endParaRPr lang="zh-CN" altLang="en-US" dirty="0">
              <a:latin typeface="Arial" panose="020B0604020202020204" pitchFamily="34" charset="0"/>
            </a:endParaRPr>
          </a:p>
        </p:txBody>
      </p:sp>
      <p:sp>
        <p:nvSpPr>
          <p:cNvPr id="135175" name="Text Box 8"/>
          <p:cNvSpPr txBox="1"/>
          <p:nvPr/>
        </p:nvSpPr>
        <p:spPr>
          <a:xfrm>
            <a:off x="5148263" y="2276475"/>
            <a:ext cx="2160587" cy="466725"/>
          </a:xfrm>
          <a:prstGeom prst="rect">
            <a:avLst/>
          </a:prstGeom>
          <a:noFill/>
          <a:ln w="9525" cap="flat" cmpd="sng">
            <a:solidFill>
              <a:schemeClr val="tx1"/>
            </a:solidFill>
            <a:prstDash val="solid"/>
            <a:miter/>
            <a:headEnd type="none" w="med" len="med"/>
            <a:tailEnd type="none" w="med" len="med"/>
          </a:ln>
        </p:spPr>
        <p:txBody>
          <a:bodyPr>
            <a:spAutoFit/>
          </a:bodyPr>
          <a:p>
            <a:pPr eaLnBrk="1" hangingPunct="1">
              <a:spcBef>
                <a:spcPct val="50000"/>
              </a:spcBef>
            </a:pPr>
            <a:r>
              <a:rPr lang="zh-CN" altLang="en-US" dirty="0">
                <a:latin typeface="Arial" panose="020B0604020202020204" pitchFamily="34" charset="0"/>
              </a:rPr>
              <a:t>按次计费</a:t>
            </a:r>
            <a:endParaRPr lang="zh-CN" altLang="en-US" dirty="0">
              <a:latin typeface="Arial" panose="020B0604020202020204" pitchFamily="34" charset="0"/>
            </a:endParaRPr>
          </a:p>
        </p:txBody>
      </p:sp>
      <p:sp>
        <p:nvSpPr>
          <p:cNvPr id="135176" name="Text Box 9"/>
          <p:cNvSpPr txBox="1"/>
          <p:nvPr/>
        </p:nvSpPr>
        <p:spPr>
          <a:xfrm>
            <a:off x="5435600" y="2746375"/>
            <a:ext cx="2160588" cy="466725"/>
          </a:xfrm>
          <a:prstGeom prst="rect">
            <a:avLst/>
          </a:prstGeom>
          <a:noFill/>
          <a:ln w="9525" cap="flat" cmpd="sng">
            <a:solidFill>
              <a:schemeClr val="tx1"/>
            </a:solidFill>
            <a:prstDash val="solid"/>
            <a:miter/>
            <a:headEnd type="none" w="med" len="med"/>
            <a:tailEnd type="none" w="med" len="med"/>
          </a:ln>
        </p:spPr>
        <p:txBody>
          <a:bodyPr>
            <a:spAutoFit/>
          </a:bodyPr>
          <a:p>
            <a:pPr eaLnBrk="1" hangingPunct="1">
              <a:spcBef>
                <a:spcPct val="50000"/>
              </a:spcBef>
            </a:pPr>
            <a:r>
              <a:rPr lang="zh-CN" altLang="en-US" dirty="0">
                <a:latin typeface="Arial" panose="020B0604020202020204" pitchFamily="34" charset="0"/>
              </a:rPr>
              <a:t>录像带</a:t>
            </a:r>
            <a:endParaRPr lang="zh-CN" altLang="en-US" dirty="0">
              <a:latin typeface="Arial" panose="020B0604020202020204" pitchFamily="34" charset="0"/>
            </a:endParaRPr>
          </a:p>
        </p:txBody>
      </p:sp>
      <p:sp>
        <p:nvSpPr>
          <p:cNvPr id="135177" name="Text Box 10"/>
          <p:cNvSpPr txBox="1"/>
          <p:nvPr/>
        </p:nvSpPr>
        <p:spPr>
          <a:xfrm>
            <a:off x="6156325" y="3683000"/>
            <a:ext cx="2160588" cy="466725"/>
          </a:xfrm>
          <a:prstGeom prst="rect">
            <a:avLst/>
          </a:prstGeom>
          <a:noFill/>
          <a:ln w="9525" cap="flat" cmpd="sng">
            <a:solidFill>
              <a:schemeClr val="tx1"/>
            </a:solidFill>
            <a:prstDash val="solid"/>
            <a:miter/>
            <a:headEnd type="none" w="med" len="med"/>
            <a:tailEnd type="none" w="med" len="med"/>
          </a:ln>
        </p:spPr>
        <p:txBody>
          <a:bodyPr>
            <a:spAutoFit/>
          </a:bodyPr>
          <a:p>
            <a:pPr eaLnBrk="1" hangingPunct="1">
              <a:spcBef>
                <a:spcPct val="50000"/>
              </a:spcBef>
            </a:pPr>
            <a:r>
              <a:rPr lang="zh-CN" altLang="en-US" dirty="0">
                <a:latin typeface="Arial" panose="020B0604020202020204" pitchFamily="34" charset="0"/>
              </a:rPr>
              <a:t>免费电视</a:t>
            </a:r>
            <a:endParaRPr lang="zh-CN" altLang="en-US" dirty="0">
              <a:latin typeface="Arial" panose="020B0604020202020204" pitchFamily="34" charset="0"/>
            </a:endParaRPr>
          </a:p>
        </p:txBody>
      </p:sp>
      <p:sp>
        <p:nvSpPr>
          <p:cNvPr id="135178" name="Text Box 11"/>
          <p:cNvSpPr txBox="1"/>
          <p:nvPr/>
        </p:nvSpPr>
        <p:spPr>
          <a:xfrm>
            <a:off x="4427538" y="4508500"/>
            <a:ext cx="3889375" cy="822325"/>
          </a:xfrm>
          <a:prstGeom prst="rect">
            <a:avLst/>
          </a:prstGeom>
          <a:noFill/>
          <a:ln w="9525">
            <a:noFill/>
          </a:ln>
        </p:spPr>
        <p:txBody>
          <a:bodyPr>
            <a:spAutoFit/>
          </a:bodyPr>
          <a:p>
            <a:pPr eaLnBrk="1" hangingPunct="1">
              <a:spcBef>
                <a:spcPct val="50000"/>
              </a:spcBef>
            </a:pPr>
            <a:r>
              <a:rPr lang="zh-CN" altLang="en-US" dirty="0">
                <a:latin typeface="Arial" panose="020B0604020202020204" pitchFamily="34" charset="0"/>
              </a:rPr>
              <a:t>影片发行典型窗口顺序，利润率逐步减少</a:t>
            </a:r>
            <a:endParaRPr lang="zh-CN" altLang="en-US" dirty="0">
              <a:latin typeface="Arial" panose="020B0604020202020204" pitchFamily="34"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US models</a:t>
            </a:r>
            <a:br>
              <a:rPr lang="en-US" altLang="zh-CN" sz="3600" dirty="0">
                <a:ea typeface="宋体" panose="02010600030101010101" pitchFamily="2" charset="-122"/>
              </a:rPr>
            </a:br>
            <a:r>
              <a:rPr lang="zh-CN" altLang="en-US" sz="3600" dirty="0">
                <a:ea typeface="宋体" panose="02010600030101010101" pitchFamily="2" charset="-122"/>
              </a:rPr>
              <a:t>美国模式</a:t>
            </a:r>
            <a:endParaRPr lang="zh-CN" altLang="en-US" sz="3600" dirty="0">
              <a:ea typeface="宋体" panose="02010600030101010101" pitchFamily="2" charset="-122"/>
            </a:endParaRPr>
          </a:p>
        </p:txBody>
      </p:sp>
      <p:sp>
        <p:nvSpPr>
          <p:cNvPr id="136195"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好莱坞巨头：</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规模</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在分散风险保持较高市场份额方面极具优势</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生产发行一体化纵向组合</a:t>
            </a:r>
            <a:endParaRPr lang="zh-CN" altLang="en-US" dirty="0">
              <a:ea typeface="宋体" panose="02010600030101010101" pitchFamily="2" charset="-122"/>
            </a:endParaRPr>
          </a:p>
          <a:p>
            <a:pPr eaLnBrk="1" hangingPunct="1"/>
            <a:r>
              <a:rPr lang="zh-CN" altLang="en-US" dirty="0">
                <a:ea typeface="宋体" panose="02010600030101010101" pitchFamily="2" charset="-122"/>
              </a:rPr>
              <a:t>独立公司：</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或多或少与好莱坞巨头有着交叉利益</a:t>
            </a:r>
            <a:endParaRPr lang="zh-CN" altLang="en-US" dirty="0">
              <a:ea typeface="宋体" panose="02010600030101010101" pitchFamily="2" charset="-122"/>
            </a:endParaRPr>
          </a:p>
          <a:p>
            <a:pPr eaLnBrk="1" hangingPunct="1"/>
            <a:r>
              <a:rPr lang="zh-CN" altLang="en-US" dirty="0">
                <a:ea typeface="宋体" panose="02010600030101010101" pitchFamily="2" charset="-122"/>
              </a:rPr>
              <a:t>负责销售与市场的发行部门有着重要的发言权来决定哪些影片可以开拍</a:t>
            </a:r>
            <a:endParaRPr lang="zh-CN" altLang="en-US" dirty="0">
              <a:ea typeface="宋体" panose="02010600030101010101" pitchFamily="2" charset="-122"/>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垂直结构与风险分摊</a:t>
            </a:r>
            <a:endParaRPr lang="zh-CN" altLang="en-US" sz="3600" dirty="0">
              <a:ea typeface="宋体" panose="02010600030101010101" pitchFamily="2" charset="-122"/>
            </a:endParaRPr>
          </a:p>
        </p:txBody>
      </p:sp>
      <p:sp>
        <p:nvSpPr>
          <p:cNvPr id="137219"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大部分影片都赔钱</a:t>
            </a:r>
            <a:endParaRPr lang="zh-CN" altLang="en-US" dirty="0">
              <a:ea typeface="宋体" panose="02010600030101010101" pitchFamily="2" charset="-122"/>
            </a:endParaRPr>
          </a:p>
          <a:p>
            <a:pPr eaLnBrk="1" hangingPunct="1"/>
            <a:r>
              <a:rPr lang="zh-CN" altLang="en-US" dirty="0">
                <a:ea typeface="宋体" panose="02010600030101010101" pitchFamily="2" charset="-122"/>
              </a:rPr>
              <a:t>投资者或融资人（除非他们是发行者）在影片利润回报链中是倒数第二得到回报的，制片人紧随其后</a:t>
            </a:r>
            <a:endParaRPr lang="zh-CN" altLang="en-US" dirty="0">
              <a:ea typeface="宋体" panose="02010600030101010101" pitchFamily="2" charset="-122"/>
            </a:endParaRPr>
          </a:p>
          <a:p>
            <a:pPr eaLnBrk="1" hangingPunct="1"/>
            <a:r>
              <a:rPr lang="zh-CN" altLang="en-US" dirty="0">
                <a:ea typeface="宋体" panose="02010600030101010101" pitchFamily="2" charset="-122"/>
              </a:rPr>
              <a:t>大发行公司可以做一揽子全包：搭售电影</a:t>
            </a:r>
            <a:endParaRPr lang="zh-CN" altLang="en-US" dirty="0">
              <a:ea typeface="宋体" panose="02010600030101010101" pitchFamily="2" charset="-122"/>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英国制片业</a:t>
            </a:r>
            <a:endParaRPr lang="zh-CN" altLang="en-US" sz="3600" dirty="0">
              <a:ea typeface="宋体" panose="02010600030101010101" pitchFamily="2" charset="-122"/>
            </a:endParaRPr>
          </a:p>
        </p:txBody>
      </p:sp>
      <p:sp>
        <p:nvSpPr>
          <p:cNvPr id="138243"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所有英国制片电影都是小制作，且相对宣传不足</a:t>
            </a:r>
            <a:endParaRPr lang="zh-CN" altLang="en-US" dirty="0">
              <a:ea typeface="宋体" panose="02010600030101010101" pitchFamily="2" charset="-122"/>
            </a:endParaRPr>
          </a:p>
          <a:p>
            <a:pPr eaLnBrk="1" hangingPunct="1"/>
            <a:r>
              <a:rPr lang="zh-CN" altLang="en-US" dirty="0">
                <a:ea typeface="宋体" panose="02010600030101010101" pitchFamily="2" charset="-122"/>
              </a:rPr>
              <a:t>电影业结构分散，没有任何一家制片公司可以单独产出大量影片来进行风险分摊</a:t>
            </a:r>
            <a:endParaRPr lang="zh-CN" altLang="en-US" dirty="0">
              <a:ea typeface="宋体" panose="02010600030101010101" pitchFamily="2" charset="-122"/>
            </a:endParaRPr>
          </a:p>
          <a:p>
            <a:pPr eaLnBrk="1" hangingPunct="1"/>
            <a:r>
              <a:rPr lang="zh-CN" altLang="en-US" dirty="0">
                <a:ea typeface="宋体" panose="02010600030101010101" pitchFamily="2" charset="-122"/>
              </a:rPr>
              <a:t>其实是好莱坞巨头操控的</a:t>
            </a:r>
            <a:endParaRPr lang="zh-CN" altLang="en-US" dirty="0">
              <a:ea typeface="宋体" panose="02010600030101010101" pitchFamily="2" charset="-122"/>
            </a:endParaRPr>
          </a:p>
          <a:p>
            <a:pPr eaLnBrk="1" hangingPunct="1"/>
            <a:r>
              <a:rPr lang="zh-CN" altLang="en-US" dirty="0">
                <a:ea typeface="宋体" panose="02010600030101010101" pitchFamily="2" charset="-122"/>
              </a:rPr>
              <a:t>欧洲是一个“几乎完全分散的”市场</a:t>
            </a:r>
            <a:endParaRPr lang="zh-CN" altLang="en-US" dirty="0">
              <a:ea typeface="宋体" panose="02010600030101010101" pitchFamily="2" charset="-122"/>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a:t>
            </a:r>
            <a:r>
              <a:rPr lang="zh-CN" altLang="en-US" sz="3600" dirty="0">
                <a:ea typeface="宋体" panose="02010600030101010101" pitchFamily="2" charset="-122"/>
              </a:rPr>
              <a:t>独立”制片的投资障碍</a:t>
            </a:r>
            <a:endParaRPr lang="zh-CN" altLang="en-US" sz="3600" dirty="0">
              <a:ea typeface="宋体" panose="02010600030101010101" pitchFamily="2" charset="-122"/>
            </a:endParaRPr>
          </a:p>
        </p:txBody>
      </p:sp>
      <p:sp>
        <p:nvSpPr>
          <p:cNvPr id="139267"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结构分散：不利于风险分摊</a:t>
            </a:r>
            <a:endParaRPr lang="zh-CN" altLang="en-US" dirty="0">
              <a:ea typeface="宋体" panose="02010600030101010101" pitchFamily="2" charset="-122"/>
            </a:endParaRPr>
          </a:p>
          <a:p>
            <a:pPr eaLnBrk="1" hangingPunct="1"/>
            <a:r>
              <a:rPr lang="zh-CN" altLang="en-US" dirty="0">
                <a:ea typeface="宋体" panose="02010600030101010101" pitchFamily="2" charset="-122"/>
              </a:rPr>
              <a:t>资金不足：不能产出大量影片</a:t>
            </a:r>
            <a:endParaRPr lang="zh-CN" altLang="en-US" dirty="0">
              <a:ea typeface="宋体" panose="02010600030101010101" pitchFamily="2" charset="-122"/>
            </a:endParaRPr>
          </a:p>
          <a:p>
            <a:pPr eaLnBrk="1" hangingPunct="1"/>
            <a:r>
              <a:rPr lang="zh-CN" altLang="en-US" dirty="0">
                <a:ea typeface="宋体" panose="02010600030101010101" pitchFamily="2" charset="-122"/>
              </a:rPr>
              <a:t>交流问题：与金融家没有足够沟通，没有投资</a:t>
            </a:r>
            <a:endParaRPr lang="zh-CN" altLang="en-US" dirty="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幻灯片编号占位符 3"/>
          <p:cNvSpPr txBox="1">
            <a:spLocks noGrp="1"/>
          </p:cNvSpPr>
          <p:nvPr>
            <p:ph type="sldNum" sz="quarter" idx="4"/>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69F1E24-8A87-594B-82CD-1D7D9CDFB51E}"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62" name="Rectangle 2"/>
          <p:cNvSpPr>
            <a:spLocks noGrp="1" noChangeArrowheads="1"/>
          </p:cNvSpPr>
          <p:nvPr>
            <p:ph idx="1"/>
          </p:nvPr>
        </p:nvSpPr>
        <p:spPr>
          <a:xfrm>
            <a:off x="0" y="1449388"/>
            <a:ext cx="9144000" cy="4833938"/>
          </a:xfrm>
        </p:spPr>
        <p:txBody>
          <a:bodyPr vert="horz" wrap="square" lIns="91440" tIns="45720" rIns="91440" bIns="45720" numCol="1" anchor="t" anchorCtr="0" compatLnSpc="1"/>
          <a:p>
            <a:pPr eaLnBrk="1" hangingPunct="1">
              <a:lnSpc>
                <a:spcPct val="90000"/>
              </a:lnSpc>
            </a:pPr>
            <a:r>
              <a:rPr lang="en-US" altLang="zh-CN" sz="2800"/>
              <a:t>1.4.3.</a:t>
            </a:r>
            <a:r>
              <a:rPr lang="en-US" altLang="zh-CN" sz="2800" b="1" u="sng"/>
              <a:t> </a:t>
            </a:r>
            <a:r>
              <a:rPr lang="zh-CN" altLang="en-US" sz="2800" b="1" u="sng"/>
              <a:t>资源分配</a:t>
            </a:r>
            <a:endParaRPr lang="zh-CN" altLang="en-US" sz="2800" b="1" u="sng"/>
          </a:p>
          <a:p>
            <a:pPr eaLnBrk="1" hangingPunct="1">
              <a:lnSpc>
                <a:spcPct val="90000"/>
              </a:lnSpc>
            </a:pPr>
            <a:endParaRPr lang="zh-CN" altLang="en-US" sz="2800" b="1" u="sng"/>
          </a:p>
          <a:p>
            <a:pPr eaLnBrk="1" hangingPunct="1">
              <a:lnSpc>
                <a:spcPct val="90000"/>
              </a:lnSpc>
              <a:buFontTx/>
              <a:buChar char="-"/>
            </a:pPr>
            <a:r>
              <a:rPr lang="zh-CN" altLang="en-US" sz="2800"/>
              <a:t>资源是稀缺的</a:t>
            </a:r>
            <a:endParaRPr lang="zh-CN" altLang="en-US" sz="2800"/>
          </a:p>
          <a:p>
            <a:pPr eaLnBrk="1" hangingPunct="1">
              <a:lnSpc>
                <a:spcPct val="90000"/>
              </a:lnSpc>
            </a:pPr>
            <a:r>
              <a:rPr lang="zh-CN" altLang="en-US" sz="2800"/>
              <a:t>  </a:t>
            </a:r>
            <a:r>
              <a:rPr lang="zh-CN" altLang="en-US" sz="2800">
                <a:sym typeface="Wingdings" panose="05000000000000000000" pitchFamily="2" charset="2"/>
              </a:rPr>
              <a:t> 满足所有的欲求是不可能的</a:t>
            </a:r>
            <a:endParaRPr lang="zh-CN" altLang="en-US" sz="2800">
              <a:sym typeface="Wingdings" panose="05000000000000000000" pitchFamily="2" charset="2"/>
            </a:endParaRPr>
          </a:p>
          <a:p>
            <a:pPr eaLnBrk="1" hangingPunct="1">
              <a:lnSpc>
                <a:spcPct val="90000"/>
              </a:lnSpc>
            </a:pPr>
            <a:r>
              <a:rPr lang="zh-CN" altLang="en-US" sz="2800">
                <a:sym typeface="Wingdings" panose="05000000000000000000" pitchFamily="2" charset="2"/>
              </a:rPr>
              <a:t>   必须在欲求与可获得的资源之间做出选择，以决定哪些欲求将会得到满足，以及如何得到满足</a:t>
            </a:r>
            <a:endParaRPr lang="zh-CN" altLang="en-US" sz="2800">
              <a:sym typeface="Wingdings" panose="05000000000000000000" pitchFamily="2" charset="2"/>
            </a:endParaRPr>
          </a:p>
          <a:p>
            <a:pPr eaLnBrk="1" hangingPunct="1">
              <a:lnSpc>
                <a:spcPct val="90000"/>
              </a:lnSpc>
            </a:pPr>
            <a:endParaRPr lang="zh-CN" altLang="en-US" sz="2800">
              <a:sym typeface="Wingdings" panose="05000000000000000000" pitchFamily="2" charset="2"/>
            </a:endParaRPr>
          </a:p>
          <a:p>
            <a:pPr eaLnBrk="1" hangingPunct="1">
              <a:lnSpc>
                <a:spcPct val="90000"/>
              </a:lnSpc>
              <a:buFont typeface="Wingdings" panose="05000000000000000000" pitchFamily="2" charset="2"/>
              <a:buChar char="Ø"/>
            </a:pPr>
            <a:r>
              <a:rPr lang="zh-CN" altLang="en-US" sz="2800"/>
              <a:t>该生产什么</a:t>
            </a:r>
            <a:endParaRPr lang="zh-CN" altLang="en-US" sz="2800"/>
          </a:p>
          <a:p>
            <a:pPr eaLnBrk="1" hangingPunct="1">
              <a:lnSpc>
                <a:spcPct val="90000"/>
              </a:lnSpc>
              <a:buFont typeface="Wingdings" panose="05000000000000000000" pitchFamily="2" charset="2"/>
              <a:buChar char="Ø"/>
            </a:pPr>
            <a:r>
              <a:rPr lang="zh-CN" altLang="en-US" sz="2800"/>
              <a:t>该如何生产</a:t>
            </a:r>
            <a:endParaRPr lang="zh-CN" altLang="en-US" sz="2800"/>
          </a:p>
          <a:p>
            <a:pPr eaLnBrk="1" hangingPunct="1">
              <a:lnSpc>
                <a:spcPct val="90000"/>
              </a:lnSpc>
              <a:buFont typeface="Wingdings" panose="05000000000000000000" pitchFamily="2" charset="2"/>
              <a:buChar char="Ø"/>
            </a:pPr>
            <a:r>
              <a:rPr lang="zh-CN" altLang="en-US" sz="2800"/>
              <a:t>谁将消费这些商品或服务</a:t>
            </a:r>
            <a:endParaRPr lang="zh-CN" altLang="en-US" sz="2800"/>
          </a:p>
        </p:txBody>
      </p:sp>
    </p:spTree>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新技术的影响</a:t>
            </a:r>
            <a:endParaRPr lang="zh-CN" altLang="en-US" sz="3600" dirty="0">
              <a:ea typeface="宋体" panose="02010600030101010101" pitchFamily="2" charset="-122"/>
            </a:endParaRPr>
          </a:p>
        </p:txBody>
      </p:sp>
      <p:sp>
        <p:nvSpPr>
          <p:cNvPr id="140291"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数字化：制作以及宣传成本相对低廉</a:t>
            </a:r>
            <a:endParaRPr lang="zh-CN" altLang="en-US" dirty="0">
              <a:ea typeface="宋体" panose="02010600030101010101" pitchFamily="2" charset="-122"/>
            </a:endParaRPr>
          </a:p>
          <a:p>
            <a:pPr eaLnBrk="1" hangingPunct="1"/>
            <a:r>
              <a:rPr lang="zh-CN" altLang="en-US" dirty="0">
                <a:ea typeface="宋体" panose="02010600030101010101" pitchFamily="2" charset="-122"/>
              </a:rPr>
              <a:t>影响发行方式：从电视、影碟中获得更多收入</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频道容量增加，电视附加电影服务</a:t>
            </a:r>
            <a:endParaRPr lang="zh-CN" altLang="en-US" dirty="0">
              <a:ea typeface="宋体" panose="02010600030101010101" pitchFamily="2" charset="-122"/>
            </a:endParaRPr>
          </a:p>
          <a:p>
            <a:pPr eaLnBrk="1" hangingPunct="1"/>
            <a:r>
              <a:rPr lang="en-US" altLang="zh-CN" dirty="0">
                <a:ea typeface="宋体" panose="02010600030101010101" pitchFamily="2" charset="-122"/>
              </a:rPr>
              <a:t>VOD</a:t>
            </a:r>
            <a:r>
              <a:rPr lang="zh-CN" altLang="en-US" dirty="0">
                <a:ea typeface="宋体" panose="02010600030101010101" pitchFamily="2" charset="-122"/>
              </a:rPr>
              <a:t>（视频点播）：选择性、便利性和可控性</a:t>
            </a:r>
            <a:endParaRPr lang="zh-CN" altLang="en-US" dirty="0">
              <a:ea typeface="宋体" panose="02010600030101010101" pitchFamily="2" charset="-122"/>
            </a:endParaRPr>
          </a:p>
          <a:p>
            <a:pPr eaLnBrk="1" hangingPunct="1"/>
            <a:r>
              <a:rPr lang="zh-CN" altLang="en-US" dirty="0">
                <a:ea typeface="宋体" panose="02010600030101010101" pitchFamily="2" charset="-122"/>
              </a:rPr>
              <a:t>互联网可以作为独立影片同观众之间的直接通道</a:t>
            </a:r>
            <a:endParaRPr lang="zh-CN" altLang="en-US" dirty="0">
              <a:ea typeface="宋体" panose="02010600030101010101" pitchFamily="2" charset="-122"/>
            </a:endParaRPr>
          </a:p>
          <a:p>
            <a:pPr eaLnBrk="1" hangingPunct="1"/>
            <a:r>
              <a:rPr lang="zh-CN" altLang="en-US" dirty="0">
                <a:ea typeface="宋体" panose="02010600030101010101" pitchFamily="2" charset="-122"/>
              </a:rPr>
              <a:t>降低了把影片送入影院的成本</a:t>
            </a:r>
            <a:endParaRPr lang="zh-CN" altLang="en-US" dirty="0">
              <a:ea typeface="宋体" panose="02010600030101010101" pitchFamily="2" charset="-122"/>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noChangeArrowheads="1"/>
          </p:cNvSpPr>
          <p:nvPr>
            <p:ph type="ctr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宋体" panose="02010600030101010101" pitchFamily="2" charset="-122"/>
                <a:cs typeface="+mj-cs"/>
              </a:rPr>
              <a:t>第七章 印刷媒体</a:t>
            </a:r>
            <a:endPar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宋体" panose="02010600030101010101" pitchFamily="2" charset="-122"/>
              <a:cs typeface="+mj-cs"/>
            </a:endParaRPr>
          </a:p>
        </p:txBody>
      </p:sp>
      <p:sp>
        <p:nvSpPr>
          <p:cNvPr id="141315" name="Rectangle 3"/>
          <p:cNvSpPr>
            <a:spLocks noGrp="1"/>
          </p:cNvSpPr>
          <p:nvPr>
            <p:ph type="subTitle" idx="1"/>
          </p:nvPr>
        </p:nvSpPr>
        <p:spPr/>
        <p:txBody>
          <a:bodyPr vert="horz" wrap="square" lIns="91440" tIns="45720" rIns="91440" bIns="45720" anchor="t" anchorCtr="0"/>
          <a:p>
            <a:pPr eaLnBrk="1" hangingPunct="1">
              <a:buClrTx/>
              <a:buSzTx/>
            </a:pPr>
            <a:r>
              <a:rPr lang="en-US" altLang="zh-CN" dirty="0">
                <a:latin typeface="+mn-lt"/>
                <a:ea typeface="宋体" panose="02010600030101010101" pitchFamily="2" charset="-122"/>
                <a:cs typeface="+mn-cs"/>
              </a:rPr>
              <a:t>Print Media</a:t>
            </a:r>
            <a:endParaRPr lang="en-US" altLang="zh-CN" dirty="0">
              <a:latin typeface="+mn-lt"/>
              <a:ea typeface="宋体" panose="02010600030101010101" pitchFamily="2" charset="-122"/>
              <a:cs typeface="+mn-cs"/>
            </a:endParaRPr>
          </a:p>
        </p:txBody>
      </p:sp>
      <p:sp>
        <p:nvSpPr>
          <p:cNvPr id="141316" name="Text Box 4"/>
          <p:cNvSpPr txBox="1"/>
          <p:nvPr/>
        </p:nvSpPr>
        <p:spPr>
          <a:xfrm>
            <a:off x="3084513" y="4700588"/>
            <a:ext cx="2927350" cy="457200"/>
          </a:xfrm>
          <a:prstGeom prst="rect">
            <a:avLst/>
          </a:prstGeom>
          <a:noFill/>
          <a:ln w="9525">
            <a:noFill/>
          </a:ln>
        </p:spPr>
        <p:txBody>
          <a:bodyPr wrap="none">
            <a:spAutoFit/>
          </a:bodyPr>
          <a:p>
            <a:pPr eaLnBrk="1" hangingPunct="1"/>
            <a:r>
              <a:rPr lang="zh-CN" altLang="en-US" dirty="0">
                <a:latin typeface="Arial" panose="020B0604020202020204" pitchFamily="34" charset="0"/>
              </a:rPr>
              <a:t>报纸和杂志的经济学</a:t>
            </a:r>
            <a:endParaRPr lang="zh-CN" altLang="en-US" dirty="0">
              <a:latin typeface="Arial" panose="020B0604020202020204" pitchFamily="34"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报纸出版的特点</a:t>
            </a:r>
            <a:endParaRPr lang="zh-CN" altLang="en-US" sz="3600" dirty="0">
              <a:ea typeface="宋体" panose="02010600030101010101" pitchFamily="2" charset="-122"/>
            </a:endParaRPr>
          </a:p>
        </p:txBody>
      </p:sp>
      <p:sp>
        <p:nvSpPr>
          <p:cNvPr id="142339" name="Rectangle 3"/>
          <p:cNvSpPr>
            <a:spLocks noGrp="1"/>
          </p:cNvSpPr>
          <p:nvPr>
            <p:ph idx="1"/>
          </p:nvPr>
        </p:nvSpPr>
        <p:spPr/>
        <p:txBody>
          <a:bodyPr vert="horz" wrap="square" lIns="91440" tIns="45720" rIns="91440" bIns="45720" anchor="t" anchorCtr="0"/>
          <a:p>
            <a:pPr eaLnBrk="1" hangingPunct="1"/>
            <a:r>
              <a:rPr lang="zh-CN" altLang="en-US" sz="2400" dirty="0">
                <a:ea typeface="宋体" panose="02010600030101010101" pitchFamily="2" charset="-122"/>
              </a:rPr>
              <a:t>报纸的读者总量和层次（不同社会和收入阶层的读者的比例）是报纸收入的关键的决定因素</a:t>
            </a:r>
            <a:endParaRPr lang="zh-CN" altLang="en-US" sz="2400" dirty="0">
              <a:ea typeface="宋体" panose="02010600030101010101" pitchFamily="2" charset="-122"/>
            </a:endParaRPr>
          </a:p>
          <a:p>
            <a:pPr lvl="1" eaLnBrk="1" hangingPunct="1"/>
            <a:r>
              <a:rPr lang="zh-CN" altLang="en-US" sz="2000" dirty="0">
                <a:ea typeface="宋体" panose="02010600030101010101" pitchFamily="2" charset="-122"/>
              </a:rPr>
              <a:t>优质报纸（针对较富裕社会阶层）的广告比例较高</a:t>
            </a:r>
            <a:endParaRPr lang="zh-CN" altLang="en-US" sz="2000" dirty="0">
              <a:ea typeface="宋体" panose="02010600030101010101" pitchFamily="2" charset="-122"/>
            </a:endParaRPr>
          </a:p>
          <a:p>
            <a:pPr eaLnBrk="1" hangingPunct="1"/>
            <a:r>
              <a:rPr lang="zh-CN" altLang="en-US" sz="2400" dirty="0">
                <a:ea typeface="宋体" panose="02010600030101010101" pitchFamily="2" charset="-122"/>
              </a:rPr>
              <a:t>销售报纸可以直接获得收入，那么，细分市场在经济上是可行的</a:t>
            </a:r>
            <a:endParaRPr lang="zh-CN" altLang="en-US" sz="2400" dirty="0">
              <a:ea typeface="宋体" panose="02010600030101010101" pitchFamily="2" charset="-122"/>
            </a:endParaRPr>
          </a:p>
          <a:p>
            <a:pPr eaLnBrk="1" hangingPunct="1"/>
            <a:r>
              <a:rPr lang="zh-CN" altLang="en-US" sz="2400" dirty="0">
                <a:ea typeface="宋体" panose="02010600030101010101" pitchFamily="2" charset="-122"/>
              </a:rPr>
              <a:t>分类广告是地方性报纸重要收入来源，互联网是潜在威胁</a:t>
            </a:r>
            <a:endParaRPr lang="zh-CN" altLang="en-US" sz="2400" dirty="0">
              <a:ea typeface="宋体" panose="02010600030101010101" pitchFamily="2" charset="-122"/>
            </a:endParaRPr>
          </a:p>
          <a:p>
            <a:pPr eaLnBrk="1" hangingPunct="1"/>
            <a:r>
              <a:rPr lang="zh-CN" altLang="en-US" sz="2400" dirty="0">
                <a:ea typeface="宋体" panose="02010600030101010101" pitchFamily="2" charset="-122"/>
              </a:rPr>
              <a:t>报纸的成本（与收入不相关性）</a:t>
            </a:r>
            <a:endParaRPr lang="zh-CN" altLang="en-US" sz="2400" dirty="0">
              <a:ea typeface="宋体" panose="02010600030101010101" pitchFamily="2" charset="-122"/>
            </a:endParaRPr>
          </a:p>
          <a:p>
            <a:pPr lvl="1" eaLnBrk="1" hangingPunct="1"/>
            <a:r>
              <a:rPr lang="zh-CN" altLang="en-US" sz="2000" dirty="0">
                <a:ea typeface="宋体" panose="02010600030101010101" pitchFamily="2" charset="-122"/>
              </a:rPr>
              <a:t>印刷</a:t>
            </a:r>
            <a:endParaRPr lang="zh-CN" altLang="en-US" sz="2000" dirty="0">
              <a:ea typeface="宋体" panose="02010600030101010101" pitchFamily="2" charset="-122"/>
            </a:endParaRPr>
          </a:p>
          <a:p>
            <a:pPr lvl="1" eaLnBrk="1" hangingPunct="1"/>
            <a:r>
              <a:rPr lang="zh-CN" altLang="en-US" sz="2000" dirty="0">
                <a:ea typeface="宋体" panose="02010600030101010101" pitchFamily="2" charset="-122"/>
              </a:rPr>
              <a:t>发行</a:t>
            </a:r>
            <a:endParaRPr lang="zh-CN" altLang="en-US" sz="2000" dirty="0">
              <a:ea typeface="宋体" panose="02010600030101010101" pitchFamily="2" charset="-122"/>
            </a:endParaRPr>
          </a:p>
          <a:p>
            <a:pPr lvl="1" eaLnBrk="1" hangingPunct="1"/>
            <a:r>
              <a:rPr lang="zh-CN" altLang="en-US" sz="2000" dirty="0">
                <a:ea typeface="宋体" panose="02010600030101010101" pitchFamily="2" charset="-122"/>
              </a:rPr>
              <a:t>人员和管理费用（最大）</a:t>
            </a:r>
            <a:endParaRPr lang="zh-CN" altLang="en-US" sz="2000" dirty="0">
              <a:ea typeface="宋体" panose="02010600030101010101" pitchFamily="2" charset="-122"/>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运用竞争策略建立市场份额</a:t>
            </a:r>
            <a:endParaRPr lang="zh-CN" altLang="en-US" sz="3600" dirty="0">
              <a:ea typeface="宋体" panose="02010600030101010101" pitchFamily="2" charset="-122"/>
            </a:endParaRPr>
          </a:p>
        </p:txBody>
      </p:sp>
      <p:sp>
        <p:nvSpPr>
          <p:cNvPr id="143363" name="Rectangle 3"/>
          <p:cNvSpPr>
            <a:spLocks noGrp="1"/>
          </p:cNvSpPr>
          <p:nvPr>
            <p:ph idx="1"/>
          </p:nvPr>
        </p:nvSpPr>
        <p:spPr/>
        <p:txBody>
          <a:bodyPr vert="horz" wrap="square" lIns="91440" tIns="45720" rIns="91440" bIns="45720" anchor="t" anchorCtr="0"/>
          <a:p>
            <a:pPr eaLnBrk="1" hangingPunct="1">
              <a:lnSpc>
                <a:spcPct val="90000"/>
              </a:lnSpc>
            </a:pPr>
            <a:r>
              <a:rPr lang="zh-CN" altLang="en-US" sz="2000" dirty="0">
                <a:ea typeface="宋体" panose="02010600030101010101" pitchFamily="2" charset="-122"/>
              </a:rPr>
              <a:t>每种报纸的新闻报道或编辑内容的风格就是它自己独特的卖点</a:t>
            </a:r>
            <a:endParaRPr lang="zh-CN" altLang="en-US" sz="2000" dirty="0">
              <a:ea typeface="宋体" panose="02010600030101010101" pitchFamily="2" charset="-122"/>
            </a:endParaRPr>
          </a:p>
          <a:p>
            <a:pPr lvl="1" eaLnBrk="1" hangingPunct="1">
              <a:lnSpc>
                <a:spcPct val="90000"/>
              </a:lnSpc>
            </a:pPr>
            <a:r>
              <a:rPr lang="zh-CN" altLang="en-US" sz="1800" dirty="0">
                <a:ea typeface="宋体" panose="02010600030101010101" pitchFamily="2" charset="-122"/>
              </a:rPr>
              <a:t>如果为了讨好读者而在编辑报道风格上做出重大调整，就会有冲淡或混淆自己品牌特征的风险。</a:t>
            </a:r>
            <a:endParaRPr lang="zh-CN" altLang="en-US" sz="1800" dirty="0">
              <a:ea typeface="宋体" panose="02010600030101010101" pitchFamily="2" charset="-122"/>
            </a:endParaRPr>
          </a:p>
          <a:p>
            <a:pPr lvl="1" eaLnBrk="1" hangingPunct="1">
              <a:lnSpc>
                <a:spcPct val="90000"/>
              </a:lnSpc>
            </a:pPr>
            <a:r>
              <a:rPr lang="zh-CN" altLang="en-US" sz="1800" dirty="0">
                <a:ea typeface="宋体" panose="02010600030101010101" pitchFamily="2" charset="-122"/>
              </a:rPr>
              <a:t>增加独立单元</a:t>
            </a:r>
            <a:r>
              <a:rPr lang="en-US" altLang="zh-CN" sz="1800" dirty="0">
                <a:ea typeface="宋体" panose="02010600030101010101" pitchFamily="2" charset="-122"/>
              </a:rPr>
              <a:t>/</a:t>
            </a:r>
            <a:r>
              <a:rPr lang="zh-CN" altLang="en-US" sz="1800" dirty="0">
                <a:ea typeface="宋体" panose="02010600030101010101" pitchFamily="2" charset="-122"/>
              </a:rPr>
              <a:t>副刊变成竞争手段</a:t>
            </a:r>
            <a:endParaRPr lang="zh-CN" altLang="en-US" sz="1800" dirty="0">
              <a:ea typeface="宋体" panose="02010600030101010101" pitchFamily="2" charset="-122"/>
            </a:endParaRPr>
          </a:p>
          <a:p>
            <a:pPr eaLnBrk="1" hangingPunct="1">
              <a:lnSpc>
                <a:spcPct val="90000"/>
              </a:lnSpc>
            </a:pPr>
            <a:r>
              <a:rPr lang="zh-CN" altLang="en-US" sz="2000" dirty="0">
                <a:ea typeface="宋体" panose="02010600030101010101" pitchFamily="2" charset="-122"/>
              </a:rPr>
              <a:t>另外一个竞争手段：价格</a:t>
            </a:r>
            <a:endParaRPr lang="zh-CN" altLang="en-US" sz="2000" dirty="0">
              <a:ea typeface="宋体" panose="02010600030101010101" pitchFamily="2" charset="-122"/>
            </a:endParaRPr>
          </a:p>
          <a:p>
            <a:pPr lvl="1" eaLnBrk="1" hangingPunct="1">
              <a:lnSpc>
                <a:spcPct val="90000"/>
              </a:lnSpc>
            </a:pPr>
            <a:r>
              <a:rPr lang="zh-CN" altLang="en-US" sz="1800" dirty="0">
                <a:ea typeface="宋体" panose="02010600030101010101" pitchFamily="2" charset="-122"/>
              </a:rPr>
              <a:t>市场结构是决定价格的关键因素，定价决策取决于市面上有多少竞争品</a:t>
            </a:r>
            <a:endParaRPr lang="zh-CN" altLang="en-US" sz="1800" dirty="0">
              <a:ea typeface="宋体" panose="02010600030101010101" pitchFamily="2" charset="-122"/>
            </a:endParaRPr>
          </a:p>
          <a:p>
            <a:pPr lvl="1" eaLnBrk="1" hangingPunct="1">
              <a:lnSpc>
                <a:spcPct val="90000"/>
              </a:lnSpc>
            </a:pPr>
            <a:r>
              <a:rPr lang="zh-CN" altLang="en-US" sz="1800" dirty="0">
                <a:ea typeface="宋体" panose="02010600030101010101" pitchFamily="2" charset="-122"/>
              </a:rPr>
              <a:t>寡头垄断：对价格形成默契</a:t>
            </a:r>
            <a:endParaRPr lang="zh-CN" altLang="en-US" sz="1800" dirty="0">
              <a:ea typeface="宋体" panose="02010600030101010101" pitchFamily="2" charset="-122"/>
            </a:endParaRPr>
          </a:p>
          <a:p>
            <a:pPr eaLnBrk="1" hangingPunct="1">
              <a:lnSpc>
                <a:spcPct val="90000"/>
              </a:lnSpc>
            </a:pPr>
            <a:r>
              <a:rPr lang="zh-CN" altLang="en-US" sz="2000" dirty="0">
                <a:ea typeface="宋体" panose="02010600030101010101" pitchFamily="2" charset="-122"/>
              </a:rPr>
              <a:t>报纸需求价格弹性：描述的是报纸总发行量对该报纸价格变化的敏感度或反应度大小</a:t>
            </a:r>
            <a:endParaRPr lang="zh-CN" altLang="en-US" sz="2000" dirty="0">
              <a:ea typeface="宋体" panose="02010600030101010101" pitchFamily="2" charset="-122"/>
            </a:endParaRPr>
          </a:p>
          <a:p>
            <a:pPr eaLnBrk="1" hangingPunct="1">
              <a:lnSpc>
                <a:spcPct val="90000"/>
              </a:lnSpc>
            </a:pPr>
            <a:r>
              <a:rPr lang="zh-CN" altLang="en-US" sz="2000" dirty="0">
                <a:ea typeface="宋体" panose="02010600030101010101" pitchFamily="2" charset="-122"/>
              </a:rPr>
              <a:t>高消费剩余会使弹性较小（消费者愿意为产品支付的价格与实际价格之间的差额）</a:t>
            </a:r>
            <a:endParaRPr lang="zh-CN" altLang="en-US" sz="2000" dirty="0">
              <a:ea typeface="宋体" panose="02010600030101010101" pitchFamily="2" charset="-122"/>
            </a:endParaRPr>
          </a:p>
          <a:p>
            <a:pPr eaLnBrk="1" hangingPunct="1">
              <a:lnSpc>
                <a:spcPct val="90000"/>
              </a:lnSpc>
            </a:pPr>
            <a:r>
              <a:rPr lang="zh-CN" altLang="en-US" sz="2000" dirty="0">
                <a:ea typeface="宋体" panose="02010600030101010101" pitchFamily="2" charset="-122"/>
              </a:rPr>
              <a:t>最大化总体收入：报纸销售和广告收入之间达到利润率最大的平衡点</a:t>
            </a:r>
            <a:endParaRPr lang="zh-CN" altLang="en-US" sz="2000" dirty="0">
              <a:ea typeface="宋体" panose="02010600030101010101" pitchFamily="2" charset="-122"/>
            </a:endParaRPr>
          </a:p>
          <a:p>
            <a:pPr eaLnBrk="1" hangingPunct="1">
              <a:lnSpc>
                <a:spcPct val="90000"/>
              </a:lnSpc>
            </a:pPr>
            <a:r>
              <a:rPr lang="zh-CN" altLang="en-US" sz="2000" dirty="0">
                <a:ea typeface="宋体" panose="02010600030101010101" pitchFamily="2" charset="-122"/>
              </a:rPr>
              <a:t>价格稳定期，非价格竞争很激烈，比如用包装、宣传、广告等</a:t>
            </a:r>
            <a:endParaRPr lang="zh-CN" altLang="en-US" sz="2000" dirty="0">
              <a:ea typeface="宋体" panose="02010600030101010101" pitchFamily="2" charset="-122"/>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英国高级报纸的价格战</a:t>
            </a:r>
            <a:endParaRPr lang="zh-CN" altLang="en-US" sz="3600" dirty="0">
              <a:ea typeface="宋体" panose="02010600030101010101" pitchFamily="2" charset="-122"/>
            </a:endParaRPr>
          </a:p>
        </p:txBody>
      </p:sp>
      <p:sp>
        <p:nvSpPr>
          <p:cNvPr id="144387" name="Rectangle 3"/>
          <p:cNvSpPr>
            <a:spLocks noGrp="1"/>
          </p:cNvSpPr>
          <p:nvPr>
            <p:ph idx="1"/>
          </p:nvPr>
        </p:nvSpPr>
        <p:spPr>
          <a:xfrm>
            <a:off x="176213" y="1785938"/>
            <a:ext cx="7958137" cy="4235450"/>
          </a:xfrm>
        </p:spPr>
        <p:txBody>
          <a:bodyPr vert="horz" wrap="square" lIns="91440" tIns="45720" rIns="91440" bIns="45720" anchor="t" anchorCtr="0"/>
          <a:p>
            <a:pPr eaLnBrk="1" hangingPunct="1"/>
            <a:r>
              <a:rPr lang="en-US" altLang="zh-CN" dirty="0">
                <a:ea typeface="宋体" panose="02010600030101010101" pitchFamily="2" charset="-122"/>
              </a:rPr>
              <a:t>1</a:t>
            </a:r>
            <a:r>
              <a:rPr lang="zh-CN" altLang="en-US" dirty="0">
                <a:ea typeface="宋体" panose="02010600030101010101" pitchFamily="2" charset="-122"/>
              </a:rPr>
              <a:t>、</a:t>
            </a:r>
            <a:r>
              <a:rPr lang="zh-CN" altLang="en-US" b="1" dirty="0">
                <a:ea typeface="宋体" panose="02010600030101010101" pitchFamily="2" charset="-122"/>
              </a:rPr>
              <a:t>需求的交叉弹性</a:t>
            </a:r>
            <a:r>
              <a:rPr lang="zh-CN" altLang="en-US" dirty="0">
                <a:ea typeface="宋体" panose="02010600030101010101" pitchFamily="2" charset="-122"/>
              </a:rPr>
              <a:t>：衡量的是一种商品的需求对另一种商品任何价格变动的反应度。</a:t>
            </a:r>
            <a:endParaRPr lang="zh-CN" altLang="en-US" dirty="0">
              <a:ea typeface="宋体" panose="02010600030101010101" pitchFamily="2" charset="-122"/>
            </a:endParaRPr>
          </a:p>
          <a:p>
            <a:pPr eaLnBrk="1" hangingPunct="1"/>
            <a:r>
              <a:rPr lang="en-US" altLang="zh-CN" dirty="0">
                <a:ea typeface="宋体" panose="02010600030101010101" pitchFamily="2" charset="-122"/>
              </a:rPr>
              <a:t>2</a:t>
            </a:r>
            <a:r>
              <a:rPr lang="zh-CN" altLang="en-US" dirty="0">
                <a:ea typeface="宋体" panose="02010600030101010101" pitchFamily="2" charset="-122"/>
              </a:rPr>
              <a:t>、</a:t>
            </a:r>
            <a:r>
              <a:rPr lang="zh-CN" altLang="en-US" b="1" dirty="0">
                <a:ea typeface="宋体" panose="02010600030101010101" pitchFamily="2" charset="-122"/>
              </a:rPr>
              <a:t>掠夺性价格</a:t>
            </a:r>
            <a:r>
              <a:rPr lang="zh-CN" altLang="en-US" dirty="0">
                <a:ea typeface="宋体" panose="02010600030101010101" pitchFamily="2" charset="-122"/>
              </a:rPr>
              <a:t>：当公司把产品价格降得低于成本并一直保持这个价格水平时就产生了掠夺性价格。</a:t>
            </a:r>
            <a:endParaRPr lang="zh-CN" altLang="en-US" dirty="0">
              <a:ea typeface="宋体" panose="02010600030101010101" pitchFamily="2" charset="-122"/>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noChangeArrowheads="1"/>
          </p:cNvSpPr>
          <p:nvPr>
            <p:ph type="ctr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宋体" panose="02010600030101010101" pitchFamily="2" charset="-122"/>
                <a:cs typeface="+mj-cs"/>
              </a:rPr>
              <a:t>第八章 新传媒</a:t>
            </a:r>
            <a:endPar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宋体" panose="02010600030101010101" pitchFamily="2" charset="-122"/>
              <a:cs typeface="+mj-cs"/>
            </a:endParaRPr>
          </a:p>
        </p:txBody>
      </p:sp>
      <p:sp>
        <p:nvSpPr>
          <p:cNvPr id="145411" name="Rectangle 3"/>
          <p:cNvSpPr>
            <a:spLocks noGrp="1"/>
          </p:cNvSpPr>
          <p:nvPr>
            <p:ph type="subTitle" idx="1"/>
          </p:nvPr>
        </p:nvSpPr>
        <p:spPr/>
        <p:txBody>
          <a:bodyPr vert="horz" wrap="square" lIns="91440" tIns="45720" rIns="91440" bIns="45720" anchor="t" anchorCtr="0"/>
          <a:p>
            <a:pPr eaLnBrk="1" hangingPunct="1">
              <a:buClrTx/>
              <a:buSzTx/>
            </a:pPr>
            <a:r>
              <a:rPr lang="en-US" altLang="zh-CN" dirty="0">
                <a:latin typeface="+mn-lt"/>
                <a:ea typeface="宋体" panose="02010600030101010101" pitchFamily="2" charset="-122"/>
                <a:cs typeface="+mn-cs"/>
              </a:rPr>
              <a:t>New Media</a:t>
            </a:r>
            <a:endParaRPr lang="en-US" altLang="zh-CN" dirty="0">
              <a:latin typeface="+mn-lt"/>
              <a:ea typeface="宋体" panose="02010600030101010101" pitchFamily="2" charset="-122"/>
              <a:cs typeface="+mn-cs"/>
            </a:endParaRPr>
          </a:p>
        </p:txBody>
      </p:sp>
      <p:sp>
        <p:nvSpPr>
          <p:cNvPr id="145412" name="Text Box 4"/>
          <p:cNvSpPr txBox="1"/>
          <p:nvPr/>
        </p:nvSpPr>
        <p:spPr>
          <a:xfrm>
            <a:off x="827088" y="4724400"/>
            <a:ext cx="7499350" cy="457200"/>
          </a:xfrm>
          <a:prstGeom prst="rect">
            <a:avLst/>
          </a:prstGeom>
          <a:noFill/>
          <a:ln w="9525">
            <a:noFill/>
          </a:ln>
        </p:spPr>
        <p:txBody>
          <a:bodyPr wrap="none">
            <a:spAutoFit/>
          </a:bodyPr>
          <a:p>
            <a:pPr eaLnBrk="1" hangingPunct="1"/>
            <a:r>
              <a:rPr lang="zh-CN" altLang="en-US" dirty="0">
                <a:latin typeface="Arial" panose="020B0604020202020204" pitchFamily="34" charset="0"/>
              </a:rPr>
              <a:t>数字化革新影响和用于传媒传输的电子基础设施的发展</a:t>
            </a:r>
            <a:endParaRPr lang="zh-CN" altLang="en-US" dirty="0">
              <a:latin typeface="Arial" panose="020B0604020202020204" pitchFamily="34" charset="0"/>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新传媒新在哪里</a:t>
            </a:r>
            <a:endParaRPr lang="zh-CN" altLang="en-US" sz="3600" dirty="0">
              <a:ea typeface="宋体" panose="02010600030101010101" pitchFamily="2" charset="-122"/>
            </a:endParaRPr>
          </a:p>
        </p:txBody>
      </p:sp>
      <p:sp>
        <p:nvSpPr>
          <p:cNvPr id="146435"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新广播频道爆炸式增长没有带来视听人数的同步增长，反而使广大受众群体逐渐分散</a:t>
            </a:r>
            <a:endParaRPr lang="zh-CN" altLang="en-US" dirty="0">
              <a:ea typeface="宋体" panose="02010600030101010101" pitchFamily="2" charset="-122"/>
            </a:endParaRPr>
          </a:p>
          <a:p>
            <a:pPr eaLnBrk="1" hangingPunct="1"/>
            <a:r>
              <a:rPr lang="zh-CN" altLang="en-US" dirty="0">
                <a:ea typeface="宋体" panose="02010600030101010101" pitchFamily="2" charset="-122"/>
              </a:rPr>
              <a:t>新技术的主要含义是：任何类型的传媒内容，一旦压缩为数字，就很容易进行处理和重新包装，以另外一种形式或格式传播</a:t>
            </a:r>
            <a:endParaRPr lang="zh-CN" altLang="en-US" dirty="0">
              <a:ea typeface="宋体" panose="02010600030101010101" pitchFamily="2" charset="-122"/>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数字化的传媒内容</a:t>
            </a:r>
            <a:endParaRPr lang="zh-CN" altLang="en-US" sz="3600" dirty="0">
              <a:ea typeface="宋体" panose="02010600030101010101" pitchFamily="2" charset="-122"/>
            </a:endParaRPr>
          </a:p>
        </p:txBody>
      </p:sp>
      <p:sp>
        <p:nvSpPr>
          <p:cNvPr id="148483"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数字化：</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拓展了传媒传输渠道</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降低了制作成本</a:t>
            </a:r>
            <a:endParaRPr lang="zh-CN" altLang="en-US" dirty="0">
              <a:ea typeface="宋体" panose="02010600030101010101" pitchFamily="2" charset="-122"/>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网络与规模经济效应和协同效应</a:t>
            </a:r>
            <a:endParaRPr lang="zh-CN" altLang="en-US" sz="3600" dirty="0">
              <a:ea typeface="宋体" panose="02010600030101010101" pitchFamily="2" charset="-122"/>
            </a:endParaRPr>
          </a:p>
        </p:txBody>
      </p:sp>
      <p:sp>
        <p:nvSpPr>
          <p:cNvPr id="148483" name="Rectangle 3"/>
          <p:cNvSpPr>
            <a:spLocks noGrp="1"/>
          </p:cNvSpPr>
          <p:nvPr>
            <p:ph idx="1"/>
          </p:nvPr>
        </p:nvSpPr>
        <p:spPr/>
        <p:txBody>
          <a:bodyPr vert="horz" wrap="square" lIns="91440" tIns="45720" rIns="91440" bIns="45720" anchor="t" anchorCtr="0"/>
          <a:p>
            <a:pPr lvl="1" eaLnBrk="1" hangingPunct="1"/>
            <a:r>
              <a:rPr lang="zh-CN" altLang="en-US" dirty="0">
                <a:ea typeface="宋体" panose="02010600030101010101" pitchFamily="2" charset="-122"/>
              </a:rPr>
              <a:t>规模效应是通过规模的扩张，尽可能地放大企业核心资产或人力资源的效益。</a:t>
            </a:r>
            <a:endParaRPr lang="zh-CN" altLang="en-US" dirty="0">
              <a:ea typeface="宋体" panose="02010600030101010101" pitchFamily="2" charset="-122"/>
            </a:endParaRPr>
          </a:p>
          <a:p>
            <a:pPr lvl="1" eaLnBrk="1" hangingPunct="1"/>
            <a:r>
              <a:rPr lang="zh-CN" altLang="en-US" b="1" dirty="0">
                <a:ea typeface="宋体" panose="02010600030101010101" pitchFamily="2" charset="-122"/>
              </a:rPr>
              <a:t>规模效益取决于成本结构。</a:t>
            </a:r>
            <a:r>
              <a:rPr lang="zh-CN" altLang="en-US" dirty="0">
                <a:ea typeface="宋体" panose="02010600030101010101" pitchFamily="2" charset="-122"/>
              </a:rPr>
              <a:t>固定成本的比重越大，规模经济效益越好。</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互联网的规模效应和钢铁厂没有本质的区别，只不过它的边际成本更低，规模经济效益更为显著而已。</a:t>
            </a:r>
            <a:endParaRPr lang="zh-CN" altLang="en-US" dirty="0">
              <a:ea typeface="宋体" panose="02010600030101010101" pitchFamily="2" charset="-122"/>
            </a:endParaRPr>
          </a:p>
          <a:p>
            <a:pPr lvl="1" eaLnBrk="1" hangingPunct="1"/>
            <a:r>
              <a:rPr lang="zh-CN" altLang="en-US" b="1" dirty="0">
                <a:ea typeface="宋体" panose="02010600030101010101" pitchFamily="2" charset="-122"/>
              </a:rPr>
              <a:t>边际成本为零，是否意味着消费不要钱？</a:t>
            </a:r>
            <a:endParaRPr lang="zh-CN" altLang="en-US" b="1" dirty="0">
              <a:ea typeface="宋体" panose="02010600030101010101" pitchFamily="2" charset="-122"/>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网络与规模经济效应和协同效应</a:t>
            </a:r>
            <a:endParaRPr lang="zh-CN" altLang="en-US" sz="3600" dirty="0">
              <a:ea typeface="宋体" panose="02010600030101010101" pitchFamily="2" charset="-122"/>
            </a:endParaRPr>
          </a:p>
        </p:txBody>
      </p:sp>
      <p:sp>
        <p:nvSpPr>
          <p:cNvPr id="148483" name="Rectangle 3"/>
          <p:cNvSpPr>
            <a:spLocks noGrp="1"/>
          </p:cNvSpPr>
          <p:nvPr>
            <p:ph idx="1"/>
          </p:nvPr>
        </p:nvSpPr>
        <p:spPr/>
        <p:txBody>
          <a:bodyPr vert="horz" wrap="square" lIns="91440" tIns="45720" rIns="91440" bIns="45720" anchor="t" anchorCtr="0"/>
          <a:p>
            <a:pPr lvl="1" eaLnBrk="1" hangingPunct="1"/>
            <a:r>
              <a:rPr lang="zh-CN" altLang="en-US" dirty="0">
                <a:ea typeface="宋体" panose="02010600030101010101" pitchFamily="2" charset="-122"/>
              </a:rPr>
              <a:t>协同效应虽然也依赖规模，但它源于品种增加所带来的收入，而不是单一产品平均成本的下降。</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设备共享协同与产品协同。</a:t>
            </a:r>
            <a:endParaRPr lang="zh-CN" altLang="en-US" dirty="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What is Media Economics about</a:t>
            </a:r>
            <a:br>
              <a:rPr lang="en-US" altLang="zh-CN" sz="3600" dirty="0">
                <a:ea typeface="宋体" panose="02010600030101010101" pitchFamily="2" charset="-122"/>
              </a:rPr>
            </a:br>
            <a:r>
              <a:rPr lang="zh-CN" altLang="en-US" sz="3600" dirty="0">
                <a:ea typeface="宋体" panose="02010600030101010101" pitchFamily="2" charset="-122"/>
              </a:rPr>
              <a:t>媒介经济学是什么</a:t>
            </a:r>
            <a:endParaRPr lang="zh-CN" altLang="en-US" sz="3600" dirty="0">
              <a:ea typeface="宋体" panose="02010600030101010101" pitchFamily="2" charset="-122"/>
            </a:endParaRPr>
          </a:p>
        </p:txBody>
      </p:sp>
      <p:sp>
        <p:nvSpPr>
          <p:cNvPr id="9219" name="Rectangle 3"/>
          <p:cNvSpPr>
            <a:spLocks noGrp="1"/>
          </p:cNvSpPr>
          <p:nvPr>
            <p:ph idx="1"/>
          </p:nvPr>
        </p:nvSpPr>
        <p:spPr>
          <a:xfrm>
            <a:off x="323850" y="1412875"/>
            <a:ext cx="7850505" cy="3605530"/>
          </a:xfrm>
        </p:spPr>
        <p:txBody>
          <a:bodyPr vert="horz" wrap="square" lIns="91440" tIns="45720" rIns="91440" bIns="45720" anchor="t" anchorCtr="0"/>
          <a:p>
            <a:pPr eaLnBrk="1" hangingPunct="1"/>
            <a:r>
              <a:rPr lang="zh-CN" altLang="en-US" sz="2400" dirty="0">
                <a:ea typeface="宋体" panose="02010600030101010101" pitchFamily="2" charset="-122"/>
              </a:rPr>
              <a:t>宏观经济学研究的是非常广泛的经济总量及其平均值，如总产量、总就业、国民收入、综合物价水平和总经济增长率。</a:t>
            </a:r>
            <a:endParaRPr lang="zh-CN" altLang="en-US" sz="2400" dirty="0">
              <a:ea typeface="宋体" panose="02010600030101010101" pitchFamily="2" charset="-122"/>
            </a:endParaRPr>
          </a:p>
          <a:p>
            <a:pPr eaLnBrk="1" hangingPunct="1"/>
            <a:r>
              <a:rPr lang="zh-CN" altLang="en-US" sz="2400" dirty="0">
                <a:ea typeface="宋体" panose="02010600030101010101" pitchFamily="2" charset="-122"/>
              </a:rPr>
              <a:t>微观经济学是对单个市场、产品和公司所进行的分析。经济是“一个决定生产什么，怎么生产，何时、何地、为谁生产机制”。</a:t>
            </a:r>
            <a:endParaRPr lang="zh-CN" altLang="en-US" sz="2400" dirty="0">
              <a:ea typeface="宋体" panose="02010600030101010101" pitchFamily="2" charset="-122"/>
            </a:endParaRPr>
          </a:p>
          <a:p>
            <a:pPr eaLnBrk="1" hangingPunct="1"/>
            <a:r>
              <a:rPr lang="zh-CN" altLang="en-US" sz="2400" dirty="0">
                <a:ea typeface="宋体" panose="02010600030101010101" pitchFamily="2" charset="-122"/>
              </a:rPr>
              <a:t>本书重点在于：微观经济。微观经济和产业经济学在传媒领域的延伸。</a:t>
            </a:r>
            <a:endParaRPr lang="zh-CN" altLang="en-US" sz="2400" dirty="0">
              <a:ea typeface="宋体" panose="02010600030101010101" pitchFamily="2" charset="-122"/>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规模经济与范围经济的增长</a:t>
            </a:r>
            <a:endParaRPr lang="zh-CN" altLang="en-US" sz="3600" dirty="0">
              <a:ea typeface="宋体" panose="02010600030101010101" pitchFamily="2" charset="-122"/>
            </a:endParaRPr>
          </a:p>
        </p:txBody>
      </p:sp>
      <p:sp>
        <p:nvSpPr>
          <p:cNvPr id="149507"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内容，被压缩成数字“元数据”</a:t>
            </a:r>
            <a:endParaRPr lang="zh-CN" altLang="en-US" dirty="0">
              <a:ea typeface="宋体" panose="02010600030101010101" pitchFamily="2" charset="-122"/>
            </a:endParaRPr>
          </a:p>
          <a:p>
            <a:pPr eaLnBrk="1" hangingPunct="1"/>
            <a:r>
              <a:rPr lang="zh-CN" altLang="en-US" dirty="0">
                <a:ea typeface="宋体" panose="02010600030101010101" pitchFamily="2" charset="-122"/>
              </a:rPr>
              <a:t>大大降低传媒产品的成本</a:t>
            </a:r>
            <a:endParaRPr lang="zh-CN" altLang="en-US" dirty="0">
              <a:ea typeface="宋体" panose="02010600030101010101" pitchFamily="2" charset="-122"/>
            </a:endParaRPr>
          </a:p>
          <a:p>
            <a:pPr eaLnBrk="1" hangingPunct="1"/>
            <a:r>
              <a:rPr lang="zh-CN" altLang="en-US" dirty="0">
                <a:ea typeface="宋体" panose="02010600030101010101" pitchFamily="2" charset="-122"/>
              </a:rPr>
              <a:t>内容生产商越来越被看做是多产品公司</a:t>
            </a:r>
            <a:endParaRPr lang="zh-CN" altLang="en-US" dirty="0">
              <a:ea typeface="宋体" panose="02010600030101010101" pitchFamily="2" charset="-122"/>
            </a:endParaRPr>
          </a:p>
          <a:p>
            <a:pPr eaLnBrk="1" hangingPunct="1"/>
            <a:r>
              <a:rPr lang="zh-CN" altLang="en-US" dirty="0">
                <a:ea typeface="宋体" panose="02010600030101010101" pitchFamily="2" charset="-122"/>
              </a:rPr>
              <a:t>通过数字化开发利用额外的规模经济时，拥有强势品牌、丰富图象、文字和声音资料储备的大型的老牌的传媒内容供应商有着许多优势</a:t>
            </a:r>
            <a:endParaRPr lang="zh-CN" altLang="en-US" dirty="0">
              <a:ea typeface="宋体" panose="02010600030101010101" pitchFamily="2" charset="-122"/>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网络与规模经济效应和协同效应</a:t>
            </a:r>
            <a:endParaRPr lang="zh-CN" altLang="en-US" sz="3600" dirty="0">
              <a:ea typeface="宋体" panose="02010600030101010101" pitchFamily="2" charset="-122"/>
            </a:endParaRPr>
          </a:p>
        </p:txBody>
      </p:sp>
      <p:sp>
        <p:nvSpPr>
          <p:cNvPr id="148483" name="Rectangle 3"/>
          <p:cNvSpPr>
            <a:spLocks noGrp="1"/>
          </p:cNvSpPr>
          <p:nvPr>
            <p:ph idx="1"/>
          </p:nvPr>
        </p:nvSpPr>
        <p:spPr/>
        <p:txBody>
          <a:bodyPr vert="horz" wrap="square" lIns="91440" tIns="45720" rIns="91440" bIns="45720" anchor="t" anchorCtr="0"/>
          <a:p>
            <a:pPr lvl="1" eaLnBrk="1" hangingPunct="1"/>
            <a:r>
              <a:rPr lang="zh-CN" altLang="en-US" dirty="0">
                <a:ea typeface="宋体" panose="02010600030101010101" pitchFamily="2" charset="-122"/>
              </a:rPr>
              <a:t>协同效应虽然也依赖规模，但它源于品种增加所带来的收入，而不是单一产品平均成本的下降。</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设备共享协同与产品协同。</a:t>
            </a:r>
            <a:endParaRPr lang="zh-CN" altLang="en-US" dirty="0">
              <a:ea typeface="宋体" panose="02010600030101010101" pitchFamily="2" charset="-122"/>
            </a:endParaRPr>
          </a:p>
          <a:p>
            <a:pPr lvl="1" eaLnBrk="1" hangingPunct="1"/>
            <a:r>
              <a:rPr lang="zh-CN" altLang="en-US" b="1" dirty="0">
                <a:ea typeface="宋体" panose="02010600030101010101" pitchFamily="2" charset="-122"/>
              </a:rPr>
              <a:t>问题：如何破解互联网下的规模效应？</a:t>
            </a:r>
            <a:endParaRPr lang="zh-CN" altLang="en-US" b="1" dirty="0">
              <a:ea typeface="宋体" panose="02010600030101010101" pitchFamily="2" charset="-122"/>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网络与规模经济效应和协同效应</a:t>
            </a:r>
            <a:endParaRPr lang="zh-CN" altLang="en-US" sz="3600" dirty="0">
              <a:ea typeface="宋体" panose="02010600030101010101" pitchFamily="2" charset="-122"/>
            </a:endParaRPr>
          </a:p>
        </p:txBody>
      </p:sp>
      <p:sp>
        <p:nvSpPr>
          <p:cNvPr id="148483" name="Rectangle 3"/>
          <p:cNvSpPr>
            <a:spLocks noGrp="1"/>
          </p:cNvSpPr>
          <p:nvPr>
            <p:ph idx="1"/>
          </p:nvPr>
        </p:nvSpPr>
        <p:spPr/>
        <p:txBody>
          <a:bodyPr vert="horz" wrap="square" lIns="91440" tIns="45720" rIns="91440" bIns="45720" anchor="t" anchorCtr="0"/>
          <a:p>
            <a:pPr lvl="1" eaLnBrk="1" hangingPunct="1"/>
            <a:r>
              <a:rPr lang="zh-CN" altLang="en-US" dirty="0">
                <a:ea typeface="宋体" panose="02010600030101010101" pitchFamily="2" charset="-122"/>
              </a:rPr>
              <a:t>规模经济效应的前提是完全相同的产品或服务，取得先发优势的大公司依仗接近于零的边际成本，长期用零价格也就是免费使用的策略打压潜在的挑战者。如果挑战者引入差异化产品，大公司要么看着自己的用户流失，要么投入资源开发性价比更高的类似产品，以便留住客户。</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凡是线下交付的产品和服务，边际成本非但不为零，而且有可能是递增的。</a:t>
            </a:r>
            <a:endParaRPr lang="zh-CN" altLang="en-US" dirty="0">
              <a:ea typeface="宋体" panose="02010600030101010101" pitchFamily="2" charset="-122"/>
            </a:endParaRPr>
          </a:p>
          <a:p>
            <a:pPr lvl="1" eaLnBrk="1" hangingPunct="1"/>
            <a:endParaRPr lang="zh-CN" altLang="en-US" b="1" dirty="0">
              <a:ea typeface="宋体" panose="02010600030101010101" pitchFamily="2" charset="-122"/>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双边市场效应</a:t>
            </a:r>
            <a:endParaRPr lang="zh-CN" altLang="en-US" sz="3600" dirty="0">
              <a:ea typeface="宋体" panose="02010600030101010101" pitchFamily="2" charset="-122"/>
            </a:endParaRPr>
          </a:p>
        </p:txBody>
      </p:sp>
      <p:sp>
        <p:nvSpPr>
          <p:cNvPr id="148483" name="Rectangle 3"/>
          <p:cNvSpPr>
            <a:spLocks noGrp="1"/>
          </p:cNvSpPr>
          <p:nvPr>
            <p:ph idx="1"/>
          </p:nvPr>
        </p:nvSpPr>
        <p:spPr/>
        <p:txBody>
          <a:bodyPr vert="horz" wrap="square" lIns="91440" tIns="45720" rIns="91440" bIns="45720" anchor="t" anchorCtr="0"/>
          <a:p>
            <a:pPr lvl="1" eaLnBrk="1" hangingPunct="1"/>
            <a:r>
              <a:rPr lang="zh-CN" altLang="en-US" dirty="0">
                <a:ea typeface="宋体" panose="02010600030101010101" pitchFamily="2" charset="-122"/>
              </a:rPr>
              <a:t>不同类型用户之间正反馈交互所创造的价值。因为同类用户之间没有互动，所以双边市场效应弱于梅特卡夫效应。</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一个双边市场通常包含两个主要方面：</a:t>
            </a:r>
            <a:endParaRPr lang="zh-CN" altLang="en-US" dirty="0">
              <a:ea typeface="宋体" panose="02010600030101010101" pitchFamily="2" charset="-122"/>
            </a:endParaRPr>
          </a:p>
          <a:p>
            <a:pPr marL="457200" lvl="1" indent="0" eaLnBrk="1" hangingPunct="1">
              <a:buNone/>
            </a:pPr>
            <a:r>
              <a:rPr lang="zh-CN" altLang="en-US" dirty="0">
                <a:ea typeface="宋体" panose="02010600030101010101" pitchFamily="2" charset="-122"/>
              </a:rPr>
              <a:t>1.平台来发生作用或者进行交易</a:t>
            </a:r>
            <a:endParaRPr lang="zh-CN" altLang="en-US" dirty="0">
              <a:ea typeface="宋体" panose="02010600030101010101" pitchFamily="2" charset="-122"/>
            </a:endParaRPr>
          </a:p>
          <a:p>
            <a:pPr marL="457200" lvl="1" indent="0" eaLnBrk="1" hangingPunct="1">
              <a:buNone/>
            </a:pPr>
            <a:r>
              <a:rPr lang="zh-CN" altLang="en-US" dirty="0">
                <a:ea typeface="宋体" panose="02010600030101010101" pitchFamily="2" charset="-122"/>
              </a:rPr>
              <a:t>2. 一边用户的决策会影响另外一边的结果</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	双边市场效应不是互联网所特有的，甚至不是网络所特有的。实际上，任何一个市场比如浙江义乌小商品市场都可以看到供给和需求的相互促进。</a:t>
            </a:r>
            <a:r>
              <a:rPr lang="zh-CN" altLang="en-US" b="1" dirty="0">
                <a:ea typeface="宋体" panose="02010600030101010101" pitchFamily="2" charset="-122"/>
              </a:rPr>
              <a:t>	</a:t>
            </a:r>
            <a:endParaRPr lang="zh-CN" altLang="en-US" b="1" dirty="0">
              <a:ea typeface="宋体" panose="02010600030101010101" pitchFamily="2" charset="-122"/>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双边市场效应</a:t>
            </a:r>
            <a:endParaRPr lang="zh-CN" altLang="en-US" sz="3600" dirty="0">
              <a:ea typeface="宋体" panose="02010600030101010101" pitchFamily="2" charset="-122"/>
            </a:endParaRPr>
          </a:p>
        </p:txBody>
      </p:sp>
      <p:sp>
        <p:nvSpPr>
          <p:cNvPr id="148483" name="Rectangle 3"/>
          <p:cNvSpPr>
            <a:spLocks noGrp="1"/>
          </p:cNvSpPr>
          <p:nvPr>
            <p:ph idx="1"/>
          </p:nvPr>
        </p:nvSpPr>
        <p:spPr>
          <a:xfrm>
            <a:off x="251460" y="1052195"/>
            <a:ext cx="7848600" cy="5130165"/>
          </a:xfrm>
        </p:spPr>
        <p:txBody>
          <a:bodyPr vert="horz" wrap="square" lIns="91440" tIns="45720" rIns="91440" bIns="45720" anchor="t" anchorCtr="0"/>
          <a:p>
            <a:pPr lvl="1" eaLnBrk="1" hangingPunct="1"/>
            <a:r>
              <a:rPr lang="zh-CN" altLang="en-US" dirty="0">
                <a:ea typeface="宋体" panose="02010600030101010101" pitchFamily="2" charset="-122"/>
              </a:rPr>
              <a:t>不同类型用户之间正反馈交互所创造的价值。因为同类用户之间没有互动，所以双边市场效应弱于梅特卡夫效应。</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一个双边市场通常包含两个主要方面：</a:t>
            </a:r>
            <a:endParaRPr lang="zh-CN" altLang="en-US" dirty="0">
              <a:ea typeface="宋体" panose="02010600030101010101" pitchFamily="2" charset="-122"/>
            </a:endParaRPr>
          </a:p>
          <a:p>
            <a:pPr marL="457200" lvl="1" indent="0" eaLnBrk="1" hangingPunct="1">
              <a:buNone/>
            </a:pPr>
            <a:r>
              <a:rPr lang="zh-CN" altLang="en-US" dirty="0">
                <a:ea typeface="宋体" panose="02010600030101010101" pitchFamily="2" charset="-122"/>
              </a:rPr>
              <a:t>1.平台来发生作用或者进行交易</a:t>
            </a:r>
            <a:endParaRPr lang="zh-CN" altLang="en-US" dirty="0">
              <a:ea typeface="宋体" panose="02010600030101010101" pitchFamily="2" charset="-122"/>
            </a:endParaRPr>
          </a:p>
          <a:p>
            <a:pPr marL="457200" lvl="1" indent="0" eaLnBrk="1" hangingPunct="1">
              <a:buNone/>
            </a:pPr>
            <a:r>
              <a:rPr lang="zh-CN" altLang="en-US" dirty="0">
                <a:ea typeface="宋体" panose="02010600030101010101" pitchFamily="2" charset="-122"/>
              </a:rPr>
              <a:t>2. 一边用户的决策会影响另外一边的结果</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	双边市场效应不是互联网所特有的，甚至不是网络所特有的。实际上，任何一个市场比如浙江义乌小商品市场都可以看到供给和需求的相互促进。</a:t>
            </a:r>
            <a:endParaRPr lang="zh-CN" altLang="en-US" dirty="0">
              <a:ea typeface="宋体" panose="02010600030101010101" pitchFamily="2" charset="-122"/>
            </a:endParaRPr>
          </a:p>
          <a:p>
            <a:pPr lvl="1" eaLnBrk="1" hangingPunct="1"/>
            <a:r>
              <a:rPr lang="zh-CN" altLang="en-US" b="1" dirty="0">
                <a:ea typeface="宋体" panose="02010600030101010101" pitchFamily="2" charset="-122"/>
              </a:rPr>
              <a:t>问题：在强规模效应下，平台之间的竞争常常出现垄断的竞争格局，但在现实中，很少有平台能做到完全的一家独大。其中让格局集中、分散的因素是什么？	</a:t>
            </a:r>
            <a:endParaRPr lang="zh-CN" altLang="en-US" b="1" dirty="0">
              <a:ea typeface="宋体" panose="02010600030101010101" pitchFamily="2" charset="-122"/>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双边市场效应</a:t>
            </a:r>
            <a:endParaRPr lang="zh-CN" altLang="en-US" sz="3600" dirty="0">
              <a:ea typeface="宋体" panose="02010600030101010101" pitchFamily="2" charset="-122"/>
            </a:endParaRPr>
          </a:p>
        </p:txBody>
      </p:sp>
      <p:sp>
        <p:nvSpPr>
          <p:cNvPr id="148483" name="Rectangle 3"/>
          <p:cNvSpPr>
            <a:spLocks noGrp="1"/>
          </p:cNvSpPr>
          <p:nvPr>
            <p:ph idx="1"/>
          </p:nvPr>
        </p:nvSpPr>
        <p:spPr>
          <a:xfrm>
            <a:off x="251460" y="1052195"/>
            <a:ext cx="7848600" cy="5130165"/>
          </a:xfrm>
        </p:spPr>
        <p:txBody>
          <a:bodyPr vert="horz" wrap="square" lIns="91440" tIns="45720" rIns="91440" bIns="45720" anchor="t" anchorCtr="0"/>
          <a:p>
            <a:pPr lvl="1" eaLnBrk="1" hangingPunct="1"/>
            <a:r>
              <a:rPr lang="zh-CN" altLang="en-US" dirty="0">
                <a:ea typeface="宋体" panose="02010600030101010101" pitchFamily="2" charset="-122"/>
              </a:rPr>
              <a:t>跨边网络效应：一端的数量提升，促进另一端的效用/收益，该效应越强，规模效应越大，越容易促进竞争格局的集中。</a:t>
            </a:r>
            <a:endParaRPr lang="zh-CN" altLang="en-US" dirty="0">
              <a:ea typeface="宋体" panose="02010600030101010101" pitchFamily="2" charset="-122"/>
            </a:endParaRPr>
          </a:p>
          <a:p>
            <a:pPr lvl="1" eaLnBrk="1" hangingPunct="1"/>
            <a:r>
              <a:rPr lang="zh-CN" altLang="en-US" b="1" dirty="0">
                <a:ea typeface="宋体" panose="02010600030101010101" pitchFamily="2" charset="-122"/>
              </a:rPr>
              <a:t>问题：在阿里、京东占据了绝对市场份额之后，为何拼多多还能崛起？</a:t>
            </a:r>
            <a:endParaRPr lang="zh-CN" altLang="en-US" b="1" dirty="0">
              <a:ea typeface="宋体" panose="02010600030101010101" pitchFamily="2" charset="-122"/>
            </a:endParaRPr>
          </a:p>
          <a:p>
            <a:pPr lvl="1" eaLnBrk="1" hangingPunct="1"/>
            <a:r>
              <a:rPr lang="zh-CN" altLang="en-US" dirty="0">
                <a:ea typeface="宋体" panose="02010600030101010101" pitchFamily="2" charset="-122"/>
                <a:sym typeface="+mn-ea"/>
              </a:rPr>
              <a:t>效率差异：平台产品之间通常会做差异化定位，以避开竞争而求得生存，从而使平台之间呈现分散的竞争格局。</a:t>
            </a:r>
            <a:endParaRPr lang="zh-CN" altLang="en-US" dirty="0">
              <a:ea typeface="宋体" panose="02010600030101010101" pitchFamily="2" charset="-122"/>
            </a:endParaRPr>
          </a:p>
          <a:p>
            <a:pPr lvl="1" eaLnBrk="1" hangingPunct="1"/>
            <a:endParaRPr lang="zh-CN" altLang="en-US" b="1" dirty="0">
              <a:ea typeface="宋体" panose="02010600030101010101" pitchFamily="2" charset="-122"/>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双边市场效应</a:t>
            </a:r>
            <a:endParaRPr lang="zh-CN" altLang="en-US" sz="3600" dirty="0">
              <a:ea typeface="宋体" panose="02010600030101010101" pitchFamily="2" charset="-122"/>
            </a:endParaRPr>
          </a:p>
        </p:txBody>
      </p:sp>
      <p:sp>
        <p:nvSpPr>
          <p:cNvPr id="148483" name="Rectangle 3"/>
          <p:cNvSpPr>
            <a:spLocks noGrp="1"/>
          </p:cNvSpPr>
          <p:nvPr>
            <p:ph idx="1"/>
          </p:nvPr>
        </p:nvSpPr>
        <p:spPr>
          <a:xfrm>
            <a:off x="251460" y="1052195"/>
            <a:ext cx="7848600" cy="5130165"/>
          </a:xfrm>
        </p:spPr>
        <p:txBody>
          <a:bodyPr vert="horz" wrap="square" lIns="91440" tIns="45720" rIns="91440" bIns="45720" anchor="t" anchorCtr="0"/>
          <a:p>
            <a:pPr lvl="1" eaLnBrk="1" hangingPunct="1"/>
            <a:r>
              <a:rPr lang="zh-CN" altLang="en-US" dirty="0">
                <a:ea typeface="宋体" panose="02010600030101010101" pitchFamily="2" charset="-122"/>
              </a:rPr>
              <a:t>跨边网络效应：一端的数量提升，促进另一端的效用/收益，该效应越强，规模效应越大，越容易促进竞争格局的集中。</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效率差异：平台产品之间通常会做差异化定位，以避开竞争而求得生存，从而使平台之间呈现分散的竞争格局。</a:t>
            </a:r>
            <a:endParaRPr lang="zh-CN" altLang="en-US" dirty="0">
              <a:ea typeface="宋体" panose="02010600030101010101" pitchFamily="2" charset="-122"/>
            </a:endParaRPr>
          </a:p>
          <a:p>
            <a:pPr lvl="1" eaLnBrk="1" hangingPunct="1"/>
            <a:r>
              <a:rPr lang="zh-CN" altLang="en-US" b="1" dirty="0">
                <a:ea typeface="宋体" panose="02010600030101010101" pitchFamily="2" charset="-122"/>
              </a:rPr>
              <a:t>问题：在阿里、京东占据了绝对市场份额之后，为何拼多多还能崛起？</a:t>
            </a:r>
            <a:endParaRPr lang="zh-CN" altLang="en-US" b="1" dirty="0">
              <a:ea typeface="宋体" panose="02010600030101010101" pitchFamily="2" charset="-122"/>
            </a:endParaRPr>
          </a:p>
          <a:p>
            <a:pPr lvl="1" eaLnBrk="1" hangingPunct="1"/>
            <a:r>
              <a:rPr lang="zh-CN" altLang="en-US" dirty="0">
                <a:ea typeface="宋体" panose="02010600030101010101" pitchFamily="2" charset="-122"/>
                <a:sym typeface="+mn-ea"/>
              </a:rPr>
              <a:t>切换壁垒：</a:t>
            </a:r>
            <a:r>
              <a:rPr lang="zh-CN" altLang="en-US" dirty="0">
                <a:ea typeface="宋体" panose="02010600030101010101" pitchFamily="2" charset="-122"/>
              </a:rPr>
              <a:t>切换壁垒的高低，体现在用户的单归/多归属性上。用户有意愿同时使用多个平台，用户体现出多归属性。相应的，如果切换壁垒越高，用户体现出强单归属性，促进竞争格局集中。</a:t>
            </a:r>
            <a:endParaRPr lang="zh-CN" altLang="en-US" dirty="0">
              <a:ea typeface="宋体" panose="02010600030101010101" pitchFamily="2" charset="-122"/>
            </a:endParaRPr>
          </a:p>
          <a:p>
            <a:pPr lvl="1" eaLnBrk="1" hangingPunct="1"/>
            <a:r>
              <a:rPr lang="zh-CN" altLang="en-US" dirty="0">
                <a:ea typeface="宋体" panose="02010600030101010101" pitchFamily="2" charset="-122"/>
                <a:cs typeface="+mn-ea"/>
              </a:rPr>
              <a:t>单边规模效应：一边参与方的规模效应越大，越促进竞争集中。生产端或消费端单边的规模效应，如果在体量较小的时候就出现了规模不经济，则有可能导致行业走向分散。互联网行业的规模不经济，主要表现为群体的互斥效应。</a:t>
            </a:r>
            <a:endParaRPr lang="zh-CN" altLang="en-US" b="1" dirty="0">
              <a:ea typeface="宋体" panose="02010600030101010101" pitchFamily="2" charset="-122"/>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互动性</a:t>
            </a:r>
            <a:endParaRPr lang="zh-CN" altLang="en-US" sz="3600" dirty="0">
              <a:ea typeface="宋体" panose="02010600030101010101" pitchFamily="2" charset="-122"/>
            </a:endParaRPr>
          </a:p>
        </p:txBody>
      </p:sp>
      <p:sp>
        <p:nvSpPr>
          <p:cNvPr id="150531"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互动的应用往往局限于附加信息或其它“改良”方法上</a:t>
            </a:r>
            <a:endParaRPr lang="zh-CN" altLang="en-US" dirty="0">
              <a:ea typeface="宋体" panose="02010600030101010101" pitchFamily="2" charset="-122"/>
            </a:endParaRPr>
          </a:p>
          <a:p>
            <a:pPr eaLnBrk="1" hangingPunct="1"/>
            <a:r>
              <a:rPr lang="zh-CN" altLang="en-US" dirty="0">
                <a:ea typeface="宋体" panose="02010600030101010101" pitchFamily="2" charset="-122"/>
              </a:rPr>
              <a:t>受众真需要互动吗？</a:t>
            </a:r>
            <a:endParaRPr lang="zh-CN" altLang="en-US" dirty="0">
              <a:ea typeface="宋体" panose="02010600030101010101" pitchFamily="2" charset="-122"/>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个性化</a:t>
            </a:r>
            <a:endParaRPr lang="zh-CN" altLang="en-US" sz="3600" dirty="0">
              <a:ea typeface="宋体" panose="02010600030101010101" pitchFamily="2" charset="-122"/>
            </a:endParaRPr>
          </a:p>
        </p:txBody>
      </p:sp>
      <p:sp>
        <p:nvSpPr>
          <p:cNvPr id="151555"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观众掌握主动</a:t>
            </a:r>
            <a:endParaRPr lang="zh-CN" altLang="en-US" dirty="0">
              <a:ea typeface="宋体" panose="02010600030101010101" pitchFamily="2" charset="-122"/>
            </a:endParaRPr>
          </a:p>
          <a:p>
            <a:pPr eaLnBrk="1" hangingPunct="1"/>
            <a:r>
              <a:rPr lang="zh-CN" altLang="en-US" dirty="0">
                <a:ea typeface="宋体" panose="02010600030101010101" pitchFamily="2" charset="-122"/>
              </a:rPr>
              <a:t>改善传媒消费者对服务的感受</a:t>
            </a:r>
            <a:endParaRPr lang="zh-CN" altLang="en-US" dirty="0">
              <a:ea typeface="宋体" panose="02010600030101010101" pitchFamily="2" charset="-122"/>
            </a:endParaRPr>
          </a:p>
          <a:p>
            <a:pPr eaLnBrk="1" hangingPunct="1"/>
            <a:r>
              <a:rPr lang="zh-CN" altLang="en-US" dirty="0">
                <a:ea typeface="宋体" panose="02010600030101010101" pitchFamily="2" charset="-122"/>
              </a:rPr>
              <a:t>越来越个性化的传媒消费造成的广大观众的分散对于依赖广告支撑的传媒有着消极意义</a:t>
            </a:r>
            <a:endParaRPr lang="zh-CN" altLang="en-US" dirty="0">
              <a:ea typeface="宋体" panose="02010600030101010101" pitchFamily="2" charset="-122"/>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Rectangle 2"/>
          <p:cNvSpPr>
            <a:spLocks noGrp="1"/>
          </p:cNvSpPr>
          <p:nvPr>
            <p:ph type="title"/>
          </p:nvPr>
        </p:nvSpPr>
        <p:spPr/>
        <p:txBody>
          <a:bodyPr vert="horz" wrap="square" lIns="91440" tIns="45720" rIns="91440" bIns="45720" anchor="ctr" anchorCtr="0"/>
          <a:p>
            <a:pPr eaLnBrk="1" hangingPunct="1"/>
            <a:r>
              <a:rPr lang="zh-CN" altLang="en-US" sz="3000" dirty="0">
                <a:ea typeface="宋体" panose="02010600030101010101" pitchFamily="2" charset="-122"/>
              </a:rPr>
              <a:t>互联网是如何影响传媒公司经济学的</a:t>
            </a:r>
            <a:endParaRPr lang="zh-CN" altLang="en-US" sz="3000" dirty="0">
              <a:ea typeface="宋体" panose="02010600030101010101" pitchFamily="2" charset="-122"/>
            </a:endParaRPr>
          </a:p>
        </p:txBody>
      </p:sp>
      <p:sp>
        <p:nvSpPr>
          <p:cNvPr id="152579"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网络主要优点是降低成本</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各种话题的数据大大降低了传媒公司的基本职能：信息收集成本</a:t>
            </a:r>
            <a:endParaRPr lang="zh-CN" altLang="en-US" dirty="0">
              <a:ea typeface="宋体" panose="02010600030101010101" pitchFamily="2" charset="-122"/>
            </a:endParaRPr>
          </a:p>
          <a:p>
            <a:pPr eaLnBrk="1" hangingPunct="1"/>
            <a:r>
              <a:rPr lang="zh-CN" altLang="en-US" dirty="0">
                <a:ea typeface="宋体" panose="02010600030101010101" pitchFamily="2" charset="-122"/>
              </a:rPr>
              <a:t>互联网被证明是特别适合于分类广告的传媒</a:t>
            </a:r>
            <a:endParaRPr lang="zh-CN" altLang="en-US" dirty="0">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The firm in economics theory</a:t>
            </a:r>
            <a:br>
              <a:rPr lang="en-US" altLang="zh-CN" sz="3600" dirty="0">
                <a:ea typeface="宋体" panose="02010600030101010101" pitchFamily="2" charset="-122"/>
              </a:rPr>
            </a:br>
            <a:r>
              <a:rPr lang="zh-CN" altLang="en-US" sz="3600" dirty="0">
                <a:ea typeface="宋体" panose="02010600030101010101" pitchFamily="2" charset="-122"/>
              </a:rPr>
              <a:t>经济理论中的公司</a:t>
            </a:r>
            <a:endParaRPr lang="zh-CN" altLang="en-US" sz="3600" dirty="0">
              <a:ea typeface="宋体" panose="02010600030101010101" pitchFamily="2" charset="-122"/>
            </a:endParaRPr>
          </a:p>
        </p:txBody>
      </p:sp>
      <p:sp>
        <p:nvSpPr>
          <p:cNvPr id="10243" name="Rectangle 3"/>
          <p:cNvSpPr>
            <a:spLocks noGrp="1"/>
          </p:cNvSpPr>
          <p:nvPr>
            <p:ph idx="1"/>
          </p:nvPr>
        </p:nvSpPr>
        <p:spPr/>
        <p:txBody>
          <a:bodyPr vert="horz" wrap="square" lIns="91440" tIns="45720" rIns="91440" bIns="45720" anchor="t" anchorCtr="0"/>
          <a:p>
            <a:pPr eaLnBrk="1" hangingPunct="1"/>
            <a:r>
              <a:rPr lang="zh-CN" altLang="en-US" sz="2400" dirty="0">
                <a:ea typeface="宋体" panose="02010600030101010101" pitchFamily="2" charset="-122"/>
              </a:rPr>
              <a:t>传媒公司的概念跨越了不同类型的营业组织</a:t>
            </a:r>
            <a:endParaRPr lang="zh-CN" altLang="en-US" sz="2400" dirty="0">
              <a:ea typeface="宋体" panose="02010600030101010101" pitchFamily="2" charset="-122"/>
            </a:endParaRPr>
          </a:p>
          <a:p>
            <a:pPr eaLnBrk="1" hangingPunct="1"/>
            <a:r>
              <a:rPr lang="zh-CN" altLang="en-US" sz="2400" dirty="0">
                <a:ea typeface="宋体" panose="02010600030101010101" pitchFamily="2" charset="-122"/>
              </a:rPr>
              <a:t>对公司传统理论存在两种广为引证的批判：</a:t>
            </a:r>
            <a:endParaRPr lang="zh-CN" altLang="en-US" sz="2400" dirty="0">
              <a:ea typeface="宋体" panose="02010600030101010101" pitchFamily="2" charset="-122"/>
            </a:endParaRPr>
          </a:p>
          <a:p>
            <a:pPr lvl="1" eaLnBrk="1" hangingPunct="1"/>
            <a:r>
              <a:rPr lang="zh-CN" altLang="en-US" sz="2000" dirty="0">
                <a:ea typeface="宋体" panose="02010600030101010101" pitchFamily="2" charset="-122"/>
              </a:rPr>
              <a:t>对公共和政治影响力有追求</a:t>
            </a:r>
            <a:endParaRPr lang="zh-CN" altLang="en-US" sz="2000" dirty="0">
              <a:ea typeface="宋体" panose="02010600030101010101" pitchFamily="2" charset="-122"/>
            </a:endParaRPr>
          </a:p>
          <a:p>
            <a:pPr lvl="1" eaLnBrk="1" hangingPunct="1"/>
            <a:r>
              <a:rPr lang="zh-CN" altLang="en-US" sz="2000" dirty="0">
                <a:ea typeface="宋体" panose="02010600030101010101" pitchFamily="2" charset="-122"/>
              </a:rPr>
              <a:t>追求利润可能会被例如销售收入最大化或公司发展等目标取代（所有权和管理权的分离）</a:t>
            </a:r>
            <a:endParaRPr lang="zh-CN" altLang="en-US" sz="2000" dirty="0">
              <a:ea typeface="宋体" panose="02010600030101010101" pitchFamily="2" charset="-122"/>
            </a:endParaRPr>
          </a:p>
          <a:p>
            <a:pPr eaLnBrk="1" hangingPunct="1"/>
            <a:r>
              <a:rPr lang="zh-CN" altLang="en-US" sz="2400" dirty="0">
                <a:ea typeface="宋体" panose="02010600030101010101" pitchFamily="2" charset="-122"/>
              </a:rPr>
              <a:t>边际效益递减：</a:t>
            </a:r>
            <a:endParaRPr lang="zh-CN" altLang="en-US" sz="2400" dirty="0">
              <a:ea typeface="宋体" panose="02010600030101010101" pitchFamily="2" charset="-122"/>
            </a:endParaRPr>
          </a:p>
          <a:p>
            <a:pPr lvl="1" eaLnBrk="1" hangingPunct="1"/>
            <a:r>
              <a:rPr lang="zh-CN" altLang="en-US" sz="2000" dirty="0">
                <a:ea typeface="宋体" panose="02010600030101010101" pitchFamily="2" charset="-122"/>
              </a:rPr>
              <a:t>随着工作人员的增加，一定数量的制作设备就要被更多的人共同使用，那么，每一个工作人员的效率和生产力就开始降低</a:t>
            </a:r>
            <a:endParaRPr lang="zh-CN" altLang="en-US" sz="2000" dirty="0">
              <a:ea typeface="宋体" panose="02010600030101010101" pitchFamily="2" charset="-122"/>
            </a:endParaRPr>
          </a:p>
          <a:p>
            <a:pPr eaLnBrk="1" hangingPunct="1"/>
            <a:r>
              <a:rPr lang="zh-CN" altLang="en-US" sz="2400" dirty="0">
                <a:ea typeface="宋体" panose="02010600030101010101" pitchFamily="2" charset="-122"/>
              </a:rPr>
              <a:t>边际效益递增：</a:t>
            </a:r>
            <a:endParaRPr lang="zh-CN" altLang="en-US" sz="2400" dirty="0">
              <a:ea typeface="宋体" panose="02010600030101010101" pitchFamily="2" charset="-122"/>
            </a:endParaRPr>
          </a:p>
          <a:p>
            <a:pPr lvl="1" eaLnBrk="1" hangingPunct="1"/>
            <a:r>
              <a:rPr lang="zh-CN" altLang="en-US" sz="2000" dirty="0">
                <a:ea typeface="宋体" panose="02010600030101010101" pitchFamily="2" charset="-122"/>
              </a:rPr>
              <a:t>传媒的价值不在于印刷所需要的纸张或墨，而是在于传媒所表达的意思、讯息和内容</a:t>
            </a:r>
            <a:endParaRPr lang="zh-CN" altLang="en-US" sz="2000" dirty="0">
              <a:ea typeface="宋体" panose="02010600030101010101" pitchFamily="2" charset="-122"/>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来自网络的收入</a:t>
            </a:r>
            <a:endParaRPr lang="zh-CN" altLang="en-US" sz="3600" dirty="0">
              <a:ea typeface="宋体" panose="02010600030101010101" pitchFamily="2" charset="-122"/>
            </a:endParaRPr>
          </a:p>
        </p:txBody>
      </p:sp>
      <p:sp>
        <p:nvSpPr>
          <p:cNvPr id="153603"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提供原有产品的网络版：成本不是小数目</a:t>
            </a:r>
            <a:endParaRPr lang="zh-CN" altLang="en-US" dirty="0">
              <a:ea typeface="宋体" panose="02010600030101010101" pitchFamily="2" charset="-122"/>
            </a:endParaRPr>
          </a:p>
          <a:p>
            <a:pPr eaLnBrk="1" hangingPunct="1"/>
            <a:r>
              <a:rPr lang="zh-CN" altLang="en-US" dirty="0">
                <a:ea typeface="宋体" panose="02010600030101010101" pitchFamily="2" charset="-122"/>
              </a:rPr>
              <a:t>数据作为中间媒介在互联网上广泛应用的潜能对网络出版商的生存构成了相当大的威胁</a:t>
            </a:r>
            <a:endParaRPr lang="zh-CN" altLang="en-US" dirty="0">
              <a:ea typeface="宋体" panose="02010600030101010101" pitchFamily="2" charset="-122"/>
            </a:endParaRPr>
          </a:p>
          <a:p>
            <a:pPr eaLnBrk="1" hangingPunct="1"/>
            <a:r>
              <a:rPr lang="zh-CN" altLang="en-US" dirty="0">
                <a:ea typeface="宋体" panose="02010600030101010101" pitchFamily="2" charset="-122"/>
              </a:rPr>
              <a:t>收入：</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广告</a:t>
            </a:r>
            <a:endParaRPr lang="zh-CN" altLang="en-US" dirty="0">
              <a:ea typeface="宋体" panose="02010600030101010101" pitchFamily="2" charset="-122"/>
            </a:endParaRPr>
          </a:p>
          <a:p>
            <a:pPr lvl="1" eaLnBrk="1" hangingPunct="1"/>
            <a:r>
              <a:rPr lang="en-US" altLang="zh-CN" dirty="0">
                <a:ea typeface="宋体" panose="02010600030101010101" pitchFamily="2" charset="-122"/>
              </a:rPr>
              <a:t>E</a:t>
            </a:r>
            <a:r>
              <a:rPr lang="zh-CN" altLang="en-US" dirty="0">
                <a:ea typeface="宋体" panose="02010600030101010101" pitchFamily="2" charset="-122"/>
              </a:rPr>
              <a:t>商务</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直接收费</a:t>
            </a:r>
            <a:endParaRPr lang="zh-CN" altLang="en-US" dirty="0">
              <a:ea typeface="宋体" panose="02010600030101010101" pitchFamily="2" charset="-122"/>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电子传输与版权</a:t>
            </a:r>
            <a:endParaRPr lang="zh-CN" altLang="en-US" sz="3600" dirty="0">
              <a:ea typeface="宋体" panose="02010600030101010101" pitchFamily="2" charset="-122"/>
            </a:endParaRPr>
          </a:p>
        </p:txBody>
      </p:sp>
      <p:sp>
        <p:nvSpPr>
          <p:cNvPr id="154627"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略</a:t>
            </a:r>
            <a:endParaRPr lang="zh-CN" altLang="en-US" dirty="0">
              <a:ea typeface="宋体" panose="02010600030101010101" pitchFamily="2" charset="-122"/>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来自</a:t>
            </a:r>
            <a:r>
              <a:rPr lang="en-US" altLang="zh-CN" sz="3600" dirty="0">
                <a:ea typeface="宋体" panose="02010600030101010101" pitchFamily="2" charset="-122"/>
              </a:rPr>
              <a:t>Napster</a:t>
            </a:r>
            <a:r>
              <a:rPr lang="zh-CN" altLang="en-US" sz="3600" dirty="0">
                <a:ea typeface="宋体" panose="02010600030101010101" pitchFamily="2" charset="-122"/>
              </a:rPr>
              <a:t>的启示</a:t>
            </a:r>
            <a:endParaRPr lang="zh-CN" altLang="en-US" sz="3600" dirty="0">
              <a:ea typeface="宋体" panose="02010600030101010101" pitchFamily="2" charset="-122"/>
            </a:endParaRPr>
          </a:p>
        </p:txBody>
      </p:sp>
      <p:sp>
        <p:nvSpPr>
          <p:cNvPr id="155651"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其文件共享技术使得行业无法从唱片中重复获得收入</a:t>
            </a:r>
            <a:endParaRPr lang="zh-CN" altLang="en-US" dirty="0">
              <a:ea typeface="宋体" panose="02010600030101010101" pitchFamily="2" charset="-122"/>
            </a:endParaRPr>
          </a:p>
          <a:p>
            <a:pPr eaLnBrk="1" hangingPunct="1"/>
            <a:r>
              <a:rPr lang="zh-CN" altLang="en-US" dirty="0">
                <a:ea typeface="宋体" panose="02010600030101010101" pitchFamily="2" charset="-122"/>
              </a:rPr>
              <a:t>数字化和互联网，在现实中，使人们越来越难控制可数字化的音乐和其它形式的内容的传播</a:t>
            </a:r>
            <a:endParaRPr lang="zh-CN" altLang="en-US" dirty="0">
              <a:ea typeface="宋体" panose="02010600030101010101" pitchFamily="2" charset="-122"/>
            </a:endParaRPr>
          </a:p>
          <a:p>
            <a:pPr eaLnBrk="1" hangingPunct="1"/>
            <a:r>
              <a:rPr lang="zh-CN" altLang="en-US" dirty="0">
                <a:ea typeface="宋体" panose="02010600030101010101" pitchFamily="2" charset="-122"/>
              </a:rPr>
              <a:t>仅仅数月，不进行任何营销，创造一个广受欢迎的以互联网为基础的服务和全球知名的品牌是有可能的</a:t>
            </a:r>
            <a:endParaRPr lang="zh-CN" altLang="en-US" dirty="0">
              <a:ea typeface="宋体" panose="02010600030101010101" pitchFamily="2" charset="-122"/>
            </a:endParaRPr>
          </a:p>
          <a:p>
            <a:pPr eaLnBrk="1" hangingPunct="1"/>
            <a:r>
              <a:rPr lang="en-US" altLang="zh-CN" dirty="0">
                <a:ea typeface="宋体" panose="02010600030101010101" pitchFamily="2" charset="-122"/>
              </a:rPr>
              <a:t>P2P</a:t>
            </a:r>
            <a:r>
              <a:rPr lang="zh-CN" altLang="en-US" dirty="0">
                <a:ea typeface="宋体" panose="02010600030101010101" pitchFamily="2" charset="-122"/>
              </a:rPr>
              <a:t>技术可以成为内容供应商之良师</a:t>
            </a:r>
            <a:endParaRPr lang="zh-CN" altLang="en-US" dirty="0">
              <a:ea typeface="宋体" panose="02010600030101010101" pitchFamily="2" charset="-122"/>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noChangeArrowheads="1"/>
          </p:cNvSpPr>
          <p:nvPr>
            <p:ph type="ctr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宋体" panose="02010600030101010101" pitchFamily="2" charset="-122"/>
                <a:cs typeface="+mj-cs"/>
              </a:rPr>
              <a:t>第九章 传媒经济学与公共政策</a:t>
            </a:r>
            <a:endPar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宋体" panose="02010600030101010101" pitchFamily="2" charset="-122"/>
              <a:cs typeface="+mj-cs"/>
            </a:endParaRPr>
          </a:p>
        </p:txBody>
      </p:sp>
      <p:sp>
        <p:nvSpPr>
          <p:cNvPr id="156675" name="Rectangle 3"/>
          <p:cNvSpPr>
            <a:spLocks noGrp="1"/>
          </p:cNvSpPr>
          <p:nvPr>
            <p:ph type="subTitle" idx="1"/>
          </p:nvPr>
        </p:nvSpPr>
        <p:spPr/>
        <p:txBody>
          <a:bodyPr vert="horz" wrap="square" lIns="91440" tIns="45720" rIns="91440" bIns="45720" anchor="t" anchorCtr="0"/>
          <a:p>
            <a:pPr eaLnBrk="1" hangingPunct="1">
              <a:buClrTx/>
              <a:buSzTx/>
            </a:pPr>
            <a:r>
              <a:rPr lang="en-US" altLang="zh-CN" dirty="0">
                <a:latin typeface="+mn-lt"/>
                <a:ea typeface="宋体" panose="02010600030101010101" pitchFamily="2" charset="-122"/>
                <a:cs typeface="+mn-cs"/>
              </a:rPr>
              <a:t>Media Economics and Public Policy</a:t>
            </a:r>
            <a:endParaRPr lang="en-US" altLang="zh-CN" dirty="0">
              <a:latin typeface="+mn-lt"/>
              <a:ea typeface="宋体" panose="02010600030101010101" pitchFamily="2" charset="-122"/>
              <a:cs typeface="+mn-cs"/>
            </a:endParaRPr>
          </a:p>
        </p:txBody>
      </p:sp>
      <p:sp>
        <p:nvSpPr>
          <p:cNvPr id="156676" name="Text Box 4"/>
          <p:cNvSpPr txBox="1"/>
          <p:nvPr/>
        </p:nvSpPr>
        <p:spPr>
          <a:xfrm>
            <a:off x="395288" y="4719638"/>
            <a:ext cx="8497887" cy="457200"/>
          </a:xfrm>
          <a:prstGeom prst="rect">
            <a:avLst/>
          </a:prstGeom>
          <a:noFill/>
          <a:ln w="9525">
            <a:noFill/>
          </a:ln>
        </p:spPr>
        <p:txBody>
          <a:bodyPr wrap="none">
            <a:spAutoFit/>
          </a:bodyPr>
          <a:p>
            <a:pPr eaLnBrk="1" hangingPunct="1"/>
            <a:r>
              <a:rPr lang="zh-CN" altLang="en-US" dirty="0">
                <a:latin typeface="Arial" panose="020B0604020202020204" pitchFamily="34" charset="0"/>
              </a:rPr>
              <a:t>在帮助解决与传媒相关的政策问题时 经济理论和分析有何作用</a:t>
            </a:r>
            <a:endParaRPr lang="zh-CN" altLang="en-US" dirty="0">
              <a:latin typeface="Arial" panose="020B0604020202020204" pitchFamily="34" charset="0"/>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Free market vs. intervention</a:t>
            </a:r>
            <a:br>
              <a:rPr lang="en-US" altLang="zh-CN" sz="3600" dirty="0">
                <a:ea typeface="宋体" panose="02010600030101010101" pitchFamily="2" charset="-122"/>
              </a:rPr>
            </a:br>
            <a:r>
              <a:rPr lang="zh-CN" altLang="en-US" sz="3600" dirty="0">
                <a:ea typeface="宋体" panose="02010600030101010101" pitchFamily="2" charset="-122"/>
              </a:rPr>
              <a:t>自由市场与政府干预</a:t>
            </a:r>
            <a:endParaRPr lang="zh-CN" altLang="en-US" sz="3600" dirty="0">
              <a:ea typeface="宋体" panose="02010600030101010101" pitchFamily="2" charset="-122"/>
            </a:endParaRPr>
          </a:p>
        </p:txBody>
      </p:sp>
      <p:sp>
        <p:nvSpPr>
          <p:cNvPr id="157699"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进行干预的原因：</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为了解决市场失灵</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对付外部性问题</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限制传媒公司滥用垄断权力</a:t>
            </a:r>
            <a:endParaRPr lang="zh-CN" altLang="en-US" dirty="0">
              <a:ea typeface="宋体" panose="02010600030101010101" pitchFamily="2" charset="-122"/>
            </a:endParaRPr>
          </a:p>
          <a:p>
            <a:pPr eaLnBrk="1" hangingPunct="1"/>
            <a:r>
              <a:rPr lang="zh-CN" altLang="en-US" dirty="0">
                <a:ea typeface="宋体" panose="02010600030101010101" pitchFamily="2" charset="-122"/>
              </a:rPr>
              <a:t>工具：</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规章制度</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公共所有（有争议）</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公共补助金</a:t>
            </a:r>
            <a:endParaRPr lang="zh-CN" altLang="en-US" dirty="0">
              <a:ea typeface="宋体" panose="02010600030101010101" pitchFamily="2" charset="-122"/>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Support measures for media content</a:t>
            </a:r>
            <a:br>
              <a:rPr lang="en-US" altLang="zh-CN" sz="3600" dirty="0">
                <a:ea typeface="宋体" panose="02010600030101010101" pitchFamily="2" charset="-122"/>
              </a:rPr>
            </a:br>
            <a:r>
              <a:rPr lang="zh-CN" altLang="en-US" sz="3600" dirty="0">
                <a:ea typeface="宋体" panose="02010600030101010101" pitchFamily="2" charset="-122"/>
              </a:rPr>
              <a:t>对传媒内容的扶持措施</a:t>
            </a:r>
            <a:endParaRPr lang="zh-CN" altLang="en-US" sz="3600" dirty="0">
              <a:ea typeface="宋体" panose="02010600030101010101" pitchFamily="2" charset="-122"/>
            </a:endParaRPr>
          </a:p>
        </p:txBody>
      </p:sp>
      <p:sp>
        <p:nvSpPr>
          <p:cNvPr id="158723"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特设的政策干预：配额</a:t>
            </a:r>
            <a:endParaRPr lang="zh-CN" altLang="en-US" dirty="0">
              <a:ea typeface="宋体" panose="02010600030101010101" pitchFamily="2" charset="-122"/>
            </a:endParaRPr>
          </a:p>
          <a:p>
            <a:pPr eaLnBrk="1" hangingPunct="1"/>
            <a:r>
              <a:rPr lang="zh-CN" altLang="en-US" dirty="0">
                <a:ea typeface="宋体" panose="02010600030101010101" pitchFamily="2" charset="-122"/>
              </a:rPr>
              <a:t>给国内制作商提供补助金</a:t>
            </a:r>
            <a:endParaRPr lang="zh-CN" altLang="en-US" dirty="0">
              <a:ea typeface="宋体" panose="02010600030101010101" pitchFamily="2" charset="-122"/>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Concentrated media ownership</a:t>
            </a:r>
            <a:br>
              <a:rPr lang="en-US" altLang="zh-CN" sz="3600" dirty="0">
                <a:ea typeface="宋体" panose="02010600030101010101" pitchFamily="2" charset="-122"/>
              </a:rPr>
            </a:br>
            <a:r>
              <a:rPr lang="zh-CN" altLang="en-US" sz="3600" dirty="0">
                <a:ea typeface="宋体" panose="02010600030101010101" pitchFamily="2" charset="-122"/>
              </a:rPr>
              <a:t>传媒所有权的集中</a:t>
            </a:r>
            <a:endParaRPr lang="zh-CN" altLang="en-US" sz="3600" dirty="0">
              <a:ea typeface="宋体" panose="02010600030101010101" pitchFamily="2" charset="-122"/>
            </a:endParaRPr>
          </a:p>
        </p:txBody>
      </p:sp>
      <p:sp>
        <p:nvSpPr>
          <p:cNvPr id="159747"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政策制定者的两大挑战：</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如何最佳解决传媒所有权高度集中的问题</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如何解决在传媒垂直供应链的某些环节中所出现的垄断控制或瓶颈问题</a:t>
            </a:r>
            <a:endParaRPr lang="zh-CN" altLang="en-US" dirty="0">
              <a:ea typeface="宋体" panose="02010600030101010101" pitchFamily="2" charset="-122"/>
            </a:endParaRPr>
          </a:p>
          <a:p>
            <a:pPr eaLnBrk="1" hangingPunct="1"/>
            <a:r>
              <a:rPr lang="zh-CN" altLang="en-US" dirty="0">
                <a:ea typeface="宋体" panose="02010600030101010101" pitchFamily="2" charset="-122"/>
              </a:rPr>
              <a:t>扩张的好处：不是提高效率，就是增加市场支配力</a:t>
            </a:r>
            <a:endParaRPr lang="zh-CN" altLang="en-US" dirty="0">
              <a:ea typeface="宋体" panose="02010600030101010101" pitchFamily="2" charset="-122"/>
            </a:endParaRPr>
          </a:p>
          <a:p>
            <a:pPr eaLnBrk="1" hangingPunct="1"/>
            <a:r>
              <a:rPr lang="zh-CN" altLang="en-US" dirty="0">
                <a:ea typeface="宋体" panose="02010600030101010101" pitchFamily="2" charset="-122"/>
              </a:rPr>
              <a:t>保持竞争需要 </a:t>
            </a:r>
            <a:r>
              <a:rPr lang="en-US" altLang="zh-CN" dirty="0">
                <a:ea typeface="宋体" panose="02010600030101010101" pitchFamily="2" charset="-122"/>
              </a:rPr>
              <a:t>vs. </a:t>
            </a:r>
            <a:r>
              <a:rPr lang="zh-CN" altLang="en-US" dirty="0">
                <a:ea typeface="宋体" panose="02010600030101010101" pitchFamily="2" charset="-122"/>
              </a:rPr>
              <a:t>最大化效率渴望</a:t>
            </a:r>
            <a:endParaRPr lang="zh-CN" altLang="en-US" dirty="0">
              <a:ea typeface="宋体" panose="02010600030101010101" pitchFamily="2" charset="-122"/>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Promoting competition</a:t>
            </a:r>
            <a:br>
              <a:rPr lang="en-US" altLang="zh-CN" sz="3600" dirty="0">
                <a:ea typeface="宋体" panose="02010600030101010101" pitchFamily="2" charset="-122"/>
              </a:rPr>
            </a:br>
            <a:r>
              <a:rPr lang="zh-CN" altLang="en-US" sz="3600" dirty="0">
                <a:ea typeface="宋体" panose="02010600030101010101" pitchFamily="2" charset="-122"/>
              </a:rPr>
              <a:t>促进竞争</a:t>
            </a:r>
            <a:endParaRPr lang="zh-CN" altLang="en-US" sz="3600" dirty="0">
              <a:ea typeface="宋体" panose="02010600030101010101" pitchFamily="2" charset="-122"/>
            </a:endParaRPr>
          </a:p>
        </p:txBody>
      </p:sp>
      <p:sp>
        <p:nvSpPr>
          <p:cNvPr id="160771"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规定传媒所有权集中程度的上限代表一种结构性干预方式</a:t>
            </a:r>
            <a:endParaRPr lang="zh-CN" altLang="en-US" dirty="0">
              <a:ea typeface="宋体" panose="02010600030101010101" pitchFamily="2" charset="-122"/>
            </a:endParaRPr>
          </a:p>
          <a:p>
            <a:pPr eaLnBrk="1" hangingPunct="1"/>
            <a:r>
              <a:rPr lang="zh-CN" altLang="en-US" dirty="0">
                <a:ea typeface="宋体" panose="02010600030101010101" pitchFamily="2" charset="-122"/>
              </a:rPr>
              <a:t>近年来转为“行为性”措施</a:t>
            </a:r>
            <a:endParaRPr lang="zh-CN" altLang="en-US" dirty="0">
              <a:ea typeface="宋体" panose="02010600030101010101" pitchFamily="2" charset="-122"/>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Monopolies and technological change</a:t>
            </a:r>
            <a:br>
              <a:rPr lang="en-US" altLang="zh-CN" sz="3600" dirty="0">
                <a:ea typeface="宋体" panose="02010600030101010101" pitchFamily="2" charset="-122"/>
              </a:rPr>
            </a:br>
            <a:r>
              <a:rPr lang="zh-CN" altLang="en-US" sz="3600" dirty="0">
                <a:ea typeface="宋体" panose="02010600030101010101" pitchFamily="2" charset="-122"/>
              </a:rPr>
              <a:t>垄断与技术变迁</a:t>
            </a:r>
            <a:endParaRPr lang="zh-CN" altLang="en-US" sz="3600" dirty="0">
              <a:ea typeface="宋体" panose="02010600030101010101" pitchFamily="2" charset="-122"/>
            </a:endParaRPr>
          </a:p>
        </p:txBody>
      </p:sp>
      <p:sp>
        <p:nvSpPr>
          <p:cNvPr id="161795"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互联网和新媒体是</a:t>
            </a:r>
            <a:r>
              <a:rPr lang="en-US" altLang="zh-CN" dirty="0">
                <a:ea typeface="宋体" panose="02010600030101010101" pitchFamily="2" charset="-122"/>
              </a:rPr>
              <a:t>20</a:t>
            </a:r>
            <a:r>
              <a:rPr lang="zh-CN" altLang="en-US" dirty="0">
                <a:ea typeface="宋体" panose="02010600030101010101" pitchFamily="2" charset="-122"/>
              </a:rPr>
              <a:t>世纪</a:t>
            </a:r>
            <a:r>
              <a:rPr lang="en-US" altLang="zh-CN" dirty="0">
                <a:ea typeface="宋体" panose="02010600030101010101" pitchFamily="2" charset="-122"/>
              </a:rPr>
              <a:t>90</a:t>
            </a:r>
            <a:r>
              <a:rPr lang="zh-CN" altLang="en-US" dirty="0">
                <a:ea typeface="宋体" panose="02010600030101010101" pitchFamily="2" charset="-122"/>
              </a:rPr>
              <a:t>年代晚期以来众多合并和联盟活动的催化剂</a:t>
            </a:r>
            <a:endParaRPr lang="zh-CN" altLang="en-US" dirty="0">
              <a:ea typeface="宋体" panose="02010600030101010101" pitchFamily="2" charset="-122"/>
            </a:endParaRPr>
          </a:p>
          <a:p>
            <a:pPr eaLnBrk="1" hangingPunct="1"/>
            <a:r>
              <a:rPr lang="zh-CN" altLang="en-US" dirty="0">
                <a:ea typeface="宋体" panose="02010600030101010101" pitchFamily="2" charset="-122"/>
              </a:rPr>
              <a:t>垄断与技术创新关系并不简单明了</a:t>
            </a:r>
            <a:endParaRPr lang="zh-CN" altLang="en-US" dirty="0">
              <a:ea typeface="宋体" panose="02010600030101010101" pitchFamily="2" charset="-122"/>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Maximizing efficiency</a:t>
            </a:r>
            <a:br>
              <a:rPr lang="en-US" altLang="zh-CN" sz="3600" dirty="0">
                <a:ea typeface="宋体" panose="02010600030101010101" pitchFamily="2" charset="-122"/>
              </a:rPr>
            </a:br>
            <a:r>
              <a:rPr lang="zh-CN" altLang="en-US" sz="3600" dirty="0">
                <a:ea typeface="宋体" panose="02010600030101010101" pitchFamily="2" charset="-122"/>
              </a:rPr>
              <a:t>效率最大化</a:t>
            </a:r>
            <a:endParaRPr lang="zh-CN" altLang="en-US" sz="3600" dirty="0">
              <a:ea typeface="宋体" panose="02010600030101010101" pitchFamily="2" charset="-122"/>
            </a:endParaRPr>
          </a:p>
        </p:txBody>
      </p:sp>
      <p:sp>
        <p:nvSpPr>
          <p:cNvPr id="162819"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解决传媒所有权问题的特殊政策总的来说是指向多元化，而非指向效率</a:t>
            </a:r>
            <a:endParaRPr lang="zh-CN" altLang="en-US" dirty="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Competitive market structures</a:t>
            </a:r>
            <a:br>
              <a:rPr lang="en-US" altLang="zh-CN" sz="3600" dirty="0">
                <a:ea typeface="宋体" panose="02010600030101010101" pitchFamily="2" charset="-122"/>
              </a:rPr>
            </a:br>
            <a:r>
              <a:rPr lang="zh-CN" altLang="en-US" sz="3600" dirty="0">
                <a:ea typeface="宋体" panose="02010600030101010101" pitchFamily="2" charset="-122"/>
              </a:rPr>
              <a:t>竞争市场结构</a:t>
            </a:r>
            <a:endParaRPr lang="zh-CN" altLang="en-US" sz="3600" dirty="0">
              <a:ea typeface="宋体" panose="02010600030101010101" pitchFamily="2" charset="-122"/>
            </a:endParaRPr>
          </a:p>
        </p:txBody>
      </p:sp>
      <p:sp>
        <p:nvSpPr>
          <p:cNvPr id="11267"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大多数产业，包括传媒，销售的是“异质”产品。它们的差别足以让消费者把它们一个一个区分开</a:t>
            </a:r>
            <a:endParaRPr lang="zh-CN" altLang="en-US" dirty="0">
              <a:ea typeface="宋体" panose="02010600030101010101" pitchFamily="2" charset="-122"/>
            </a:endParaRPr>
          </a:p>
          <a:p>
            <a:pPr eaLnBrk="1" hangingPunct="1"/>
            <a:r>
              <a:rPr lang="zh-CN" altLang="en-US" dirty="0">
                <a:ea typeface="宋体" panose="02010600030101010101" pitchFamily="2" charset="-122"/>
              </a:rPr>
              <a:t>衡量一个市场寡头垄断程度最常用的方法是用“集中率”</a:t>
            </a:r>
            <a:endParaRPr lang="zh-CN" altLang="en-US" dirty="0">
              <a:ea typeface="宋体" panose="02010600030101010101" pitchFamily="2" charset="-122"/>
            </a:endParaRPr>
          </a:p>
          <a:p>
            <a:pPr eaLnBrk="1" hangingPunct="1"/>
            <a:r>
              <a:rPr lang="zh-CN" altLang="en-US" dirty="0">
                <a:ea typeface="宋体" panose="02010600030101010101" pitchFamily="2" charset="-122"/>
              </a:rPr>
              <a:t>传媒的大规模生产：</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规模经济：高初始成本、低边际再生产成本和分销成本</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范围经济：通过多种产品的生产而实现的经济</a:t>
            </a:r>
            <a:endParaRPr lang="zh-CN" altLang="en-US" dirty="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p:cNvSpPr>
          <p:nvPr>
            <p:ph type="title"/>
          </p:nvPr>
        </p:nvSpPr>
        <p:spPr>
          <a:xfrm>
            <a:off x="871538" y="192088"/>
            <a:ext cx="8162925" cy="1336675"/>
          </a:xfrm>
        </p:spPr>
        <p:txBody>
          <a:bodyPr vert="horz" wrap="square" lIns="91440" tIns="45720" rIns="91440" bIns="45720" anchor="ctr" anchorCtr="0"/>
          <a:p>
            <a:pPr eaLnBrk="1" hangingPunct="1"/>
            <a:r>
              <a:rPr lang="zh-CN" altLang="en-US" sz="3800" dirty="0">
                <a:solidFill>
                  <a:schemeClr val="tx1"/>
                </a:solidFill>
                <a:ea typeface="宋体" panose="02010600030101010101" pitchFamily="2" charset="-122"/>
              </a:rPr>
              <a:t>国内外传媒市场状况</a:t>
            </a:r>
            <a:endParaRPr lang="en-US" altLang="zh-CN" sz="3800" dirty="0">
              <a:solidFill>
                <a:schemeClr val="tx1"/>
              </a:solidFill>
              <a:ea typeface="宋体" panose="02010600030101010101" pitchFamily="2" charset="-122"/>
            </a:endParaRPr>
          </a:p>
        </p:txBody>
      </p:sp>
      <p:sp>
        <p:nvSpPr>
          <p:cNvPr id="35843" name="Rectangle 3"/>
          <p:cNvSpPr>
            <a:spLocks noGrp="1"/>
          </p:cNvSpPr>
          <p:nvPr>
            <p:ph idx="1"/>
          </p:nvPr>
        </p:nvSpPr>
        <p:spPr>
          <a:xfrm>
            <a:off x="516890" y="1382395"/>
            <a:ext cx="8242300" cy="4739005"/>
          </a:xfrm>
        </p:spPr>
        <p:txBody>
          <a:bodyPr vert="horz" wrap="square" lIns="91440" tIns="45720" rIns="91440" bIns="45720" anchor="t" anchorCtr="0"/>
          <a:p>
            <a:pPr eaLnBrk="1" hangingPunct="1"/>
            <a:r>
              <a:rPr lang="zh-CN" altLang="en-US" sz="2000" dirty="0">
                <a:ea typeface="宋体" panose="02010600030101010101" pitchFamily="2" charset="-122"/>
              </a:rPr>
              <a:t>普华永道研究数据显示，2021年全球传媒产业产值达到2.2万亿美元，同比增长6.5%。据国际货币基金组织（IMF）预测，2021年全球GDP增长率为5.9%。</a:t>
            </a:r>
            <a:endParaRPr lang="zh-CN" altLang="en-US" sz="2000" dirty="0">
              <a:ea typeface="宋体" panose="02010600030101010101" pitchFamily="2" charset="-122"/>
            </a:endParaRPr>
          </a:p>
          <a:p>
            <a:pPr eaLnBrk="1" hangingPunct="1"/>
            <a:r>
              <a:rPr lang="zh-CN" altLang="en-US" sz="2000" dirty="0">
                <a:ea typeface="宋体" panose="02010600030101010101" pitchFamily="2" charset="-122"/>
              </a:rPr>
              <a:t>在过去五年间，全球报业总收入以年均6.5%的速度不断下滑，2021年收入预计降至850亿美元，下降幅度为5.6%。从收入组成来看，纸质报纸销售收入位列第一，在报业总收入中占比41.6%，广告和数字报纸销售收入位列其后，分别占报业总收入的35.1%和23.3%。</a:t>
            </a:r>
            <a:endParaRPr lang="zh-CN" altLang="en-US" sz="2000" dirty="0">
              <a:ea typeface="宋体" panose="02010600030101010101" pitchFamily="2" charset="-122"/>
            </a:endParaRPr>
          </a:p>
          <a:p>
            <a:pPr eaLnBrk="1" hangingPunct="1"/>
            <a:r>
              <a:rPr lang="zh-CN" altLang="en-US" sz="2000" dirty="0">
                <a:ea typeface="宋体" panose="02010600030101010101" pitchFamily="2" charset="-122"/>
              </a:rPr>
              <a:t>2021年，全球图书出版业的市场波动拉低了收入增长的潜力，但电子书等细分领域的发展向好。2021年全球图书出版业收入达1093亿美元，较2020年增长5.9%。</a:t>
            </a:r>
            <a:endParaRPr lang="zh-CN" altLang="en-US" sz="2000" dirty="0">
              <a:ea typeface="宋体" panose="02010600030101010101" pitchFamily="2" charset="-122"/>
            </a:endParaRPr>
          </a:p>
          <a:p>
            <a:pPr eaLnBrk="1" hangingPunct="1"/>
            <a:r>
              <a:rPr lang="zh-CN" altLang="en-US" sz="2000" dirty="0">
                <a:ea typeface="宋体" panose="02010600030101010101" pitchFamily="2" charset="-122"/>
              </a:rPr>
              <a:t>在有线电视、IPTV（交互式网络电视）、卫星和付费DTT（数字地面电视）四种形式中，有线电视的订阅家庭数量下降幅度最大，在过去五年中失去了8100万家庭用户。Digital TV Research数据显示，全球IPTV用户数量将在2026年超过有线电视，其主要原因是中国市场将继续推动从有线电视到IPTV的巨大转变。未来几年，付费电视收入将从2020年的1730亿美元降至2026年的1430亿美元，其中美国的下降幅度最大。</a:t>
            </a:r>
            <a:r>
              <a:rPr lang="zh-CN" altLang="en-US" sz="1600" dirty="0">
                <a:ea typeface="宋体" panose="02010600030101010101" pitchFamily="2" charset="-122"/>
              </a:rPr>
              <a:t>杭敏 綦雪 2021年全球传媒产业发展报告,中国传媒产业发展报告（2022）</a:t>
            </a:r>
            <a:endParaRPr lang="zh-CN" altLang="en-US" sz="1600" dirty="0">
              <a:ea typeface="宋体" panose="02010600030101010101" pitchFamily="2" charset="-122"/>
            </a:endParaRPr>
          </a:p>
          <a:p>
            <a:pPr eaLnBrk="1" hangingPunct="1">
              <a:buNone/>
            </a:pPr>
            <a:endParaRPr lang="zh-CN" altLang="en-US" sz="1600" dirty="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3" name="Rectangle 3"/>
          <p:cNvSpPr>
            <a:spLocks noGrp="1"/>
          </p:cNvSpPr>
          <p:nvPr>
            <p:ph idx="1"/>
          </p:nvPr>
        </p:nvSpPr>
        <p:spPr>
          <a:xfrm>
            <a:off x="35560" y="476885"/>
            <a:ext cx="8242300" cy="5262880"/>
          </a:xfrm>
        </p:spPr>
        <p:txBody>
          <a:bodyPr vert="horz" wrap="square" lIns="91440" tIns="45720" rIns="91440" bIns="45720" anchor="t" anchorCtr="0"/>
          <a:p>
            <a:pPr eaLnBrk="1" hangingPunct="1"/>
            <a:r>
              <a:rPr sz="2000" dirty="0">
                <a:ea typeface="宋体" panose="02010600030101010101" pitchFamily="2" charset="-122"/>
              </a:rPr>
              <a:t>皮尤研究中心的一项调查显示，大约1/4的美国成年人表示他们会从播客中获取新闻。</a:t>
            </a:r>
            <a:r>
              <a:rPr lang="en-US" sz="2000" dirty="0">
                <a:ea typeface="宋体" panose="02010600030101010101" pitchFamily="2" charset="-122"/>
              </a:rPr>
              <a:t>2</a:t>
            </a:r>
            <a:r>
              <a:rPr sz="2000" dirty="0">
                <a:ea typeface="宋体" panose="02010600030101010101" pitchFamily="2" charset="-122"/>
              </a:rPr>
              <a:t>021年，苹果和Spotify两大播客巨头先后推出付费订阅模式，Spotify还建立了更为完善的广告变现策略，首创Spotify Audience Network，帮助广告主找到匹配的音频内容，与受众建立联系。</a:t>
            </a:r>
            <a:endParaRPr lang="zh-CN" altLang="en-US" sz="2000" dirty="0">
              <a:ea typeface="宋体" panose="02010600030101010101" pitchFamily="2" charset="-122"/>
            </a:endParaRPr>
          </a:p>
          <a:p>
            <a:pPr eaLnBrk="1" hangingPunct="1"/>
            <a:r>
              <a:rPr lang="zh-CN" altLang="en-US" sz="2000" dirty="0">
                <a:ea typeface="宋体" panose="02010600030101010101" pitchFamily="2" charset="-122"/>
              </a:rPr>
              <a:t>Spotify数据显示，有声读物现有市场规模为33亿美元，到2027年或能达到150亿美元。2021年中国电影总票房达到472.58亿元，银幕总数达到82248块，全年总票房和银幕总数继续保持全球第一，《长津湖》《你好，李焕英》位列全球票房排行榜二、三位。</a:t>
            </a:r>
            <a:endParaRPr lang="zh-CN" altLang="en-US" sz="2000" dirty="0">
              <a:ea typeface="宋体" panose="02010600030101010101" pitchFamily="2" charset="-122"/>
            </a:endParaRPr>
          </a:p>
          <a:p>
            <a:pPr eaLnBrk="1" hangingPunct="1"/>
            <a:r>
              <a:rPr lang="zh-CN" altLang="en-US" sz="2000" dirty="0">
                <a:ea typeface="宋体" panose="02010600030101010101" pitchFamily="2" charset="-122"/>
              </a:rPr>
              <a:t>2021年，全球社交媒体活跃用户数达42亿人，占活跃互联网用户数的90%。Facebook拥有最多的用户量，活跃用户数达到27.4亿人。YouTube、WhatsApp、Facebook Messenger、Instagram和微信分列第二至第六位，用户数量均超过10亿人。值得关注的是，2021年9月，TikTok用户数超过10亿人，1年内增长45%，位列世界第七大受欢迎的社交媒体平台。</a:t>
            </a:r>
            <a:r>
              <a:rPr lang="zh-CN" altLang="en-US" sz="1600" dirty="0">
                <a:ea typeface="宋体" panose="02010600030101010101" pitchFamily="2" charset="-122"/>
              </a:rPr>
              <a:t>杭敏 綦雪 2021年全球传媒产业发展报告,中国传媒产业发展报告（2022）</a:t>
            </a:r>
            <a:endParaRPr lang="zh-CN" altLang="en-US" sz="1600" dirty="0">
              <a:ea typeface="宋体" panose="02010600030101010101" pitchFamily="2" charset="-122"/>
            </a:endParaRPr>
          </a:p>
          <a:p>
            <a:pPr eaLnBrk="1" hangingPunct="1">
              <a:buNone/>
            </a:pPr>
            <a:endParaRPr lang="zh-CN" altLang="en-US" sz="1600" dirty="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p:nvPr>
        </p:nvSpPr>
        <p:spPr/>
        <p:txBody>
          <a:bodyPr vert="horz" wrap="square" lIns="91440" tIns="45720" rIns="91440" bIns="45720" anchor="ctr" anchorCtr="0"/>
          <a:p>
            <a:pPr eaLnBrk="1" hangingPunct="1"/>
            <a:r>
              <a:rPr lang="zh-CN" altLang="en-US" sz="3600" dirty="0">
                <a:ea typeface="宋体" panose="02010600030101010101" pitchFamily="2" charset="-122"/>
              </a:rPr>
              <a:t>概要</a:t>
            </a:r>
            <a:endParaRPr lang="zh-CN" altLang="en-US" sz="3600" dirty="0">
              <a:ea typeface="宋体" panose="02010600030101010101" pitchFamily="2" charset="-122"/>
            </a:endParaRPr>
          </a:p>
        </p:txBody>
      </p:sp>
      <p:sp>
        <p:nvSpPr>
          <p:cNvPr id="7171" name="Rectangle 3"/>
          <p:cNvSpPr>
            <a:spLocks noGrp="1"/>
          </p:cNvSpPr>
          <p:nvPr>
            <p:ph sz="half" idx="1"/>
          </p:nvPr>
        </p:nvSpPr>
        <p:spPr>
          <a:xfrm>
            <a:off x="323850" y="1412875"/>
            <a:ext cx="4425950" cy="4608513"/>
          </a:xfrm>
        </p:spPr>
        <p:txBody>
          <a:bodyPr vert="horz" wrap="square" lIns="91440" tIns="45720" rIns="91440" bIns="45720" anchor="t" anchorCtr="0"/>
          <a:p>
            <a:pPr eaLnBrk="1" hangingPunct="1">
              <a:buClrTx/>
              <a:buSzTx/>
            </a:pPr>
            <a:r>
              <a:rPr lang="zh-CN" altLang="en-US" sz="2400" dirty="0">
                <a:latin typeface="+mn-lt"/>
                <a:ea typeface="宋体" panose="02010600030101010101" pitchFamily="2" charset="-122"/>
                <a:cs typeface="+mn-cs"/>
              </a:rPr>
              <a:t>教材：理解传媒经济学</a:t>
            </a:r>
            <a:endParaRPr lang="zh-CN" altLang="en-US" sz="2400" dirty="0">
              <a:latin typeface="+mn-lt"/>
              <a:ea typeface="宋体" panose="02010600030101010101" pitchFamily="2" charset="-122"/>
              <a:cs typeface="+mn-cs"/>
            </a:endParaRPr>
          </a:p>
          <a:p>
            <a:pPr eaLnBrk="1" hangingPunct="1">
              <a:buClrTx/>
              <a:buSzTx/>
            </a:pPr>
            <a:r>
              <a:rPr lang="en-US" altLang="zh-CN" sz="2400" dirty="0">
                <a:latin typeface="+mn-lt"/>
                <a:ea typeface="宋体" panose="02010600030101010101" pitchFamily="2" charset="-122"/>
                <a:cs typeface="+mn-cs"/>
              </a:rPr>
              <a:t>Gillian Doyle</a:t>
            </a:r>
            <a:r>
              <a:rPr lang="zh-CN" altLang="en-US" sz="2400" dirty="0">
                <a:latin typeface="+mn-lt"/>
                <a:ea typeface="宋体" panose="02010600030101010101" pitchFamily="2" charset="-122"/>
                <a:cs typeface="+mn-cs"/>
              </a:rPr>
              <a:t>著 李颖 译</a:t>
            </a:r>
            <a:endParaRPr lang="zh-CN" altLang="en-US" sz="2400" dirty="0">
              <a:latin typeface="+mn-lt"/>
              <a:ea typeface="宋体" panose="02010600030101010101" pitchFamily="2" charset="-122"/>
              <a:cs typeface="+mn-cs"/>
            </a:endParaRPr>
          </a:p>
          <a:p>
            <a:pPr eaLnBrk="1" hangingPunct="1">
              <a:buClrTx/>
              <a:buSzTx/>
            </a:pPr>
            <a:r>
              <a:rPr lang="zh-CN" altLang="en-US" sz="2400" dirty="0">
                <a:latin typeface="+mn-lt"/>
                <a:ea typeface="宋体" panose="02010600030101010101" pitchFamily="2" charset="-122"/>
                <a:cs typeface="+mn-cs"/>
              </a:rPr>
              <a:t>清华大学出版社 </a:t>
            </a:r>
            <a:r>
              <a:rPr lang="en-US" altLang="zh-CN" sz="2400" dirty="0">
                <a:latin typeface="+mn-lt"/>
                <a:ea typeface="宋体" panose="02010600030101010101" pitchFamily="2" charset="-122"/>
                <a:cs typeface="+mn-cs"/>
              </a:rPr>
              <a:t>2004</a:t>
            </a:r>
            <a:r>
              <a:rPr lang="zh-CN" altLang="en-US" sz="2400" dirty="0">
                <a:latin typeface="+mn-lt"/>
                <a:ea typeface="宋体" panose="02010600030101010101" pitchFamily="2" charset="-122"/>
                <a:cs typeface="+mn-cs"/>
              </a:rPr>
              <a:t>年</a:t>
            </a:r>
            <a:r>
              <a:rPr lang="en-US" altLang="zh-CN" sz="2400" dirty="0">
                <a:latin typeface="+mn-lt"/>
                <a:ea typeface="宋体" panose="02010600030101010101" pitchFamily="2" charset="-122"/>
                <a:cs typeface="+mn-cs"/>
              </a:rPr>
              <a:t>9</a:t>
            </a:r>
            <a:r>
              <a:rPr lang="zh-CN" altLang="en-US" sz="2400" dirty="0">
                <a:latin typeface="+mn-lt"/>
                <a:ea typeface="宋体" panose="02010600030101010101" pitchFamily="2" charset="-122"/>
                <a:cs typeface="+mn-cs"/>
              </a:rPr>
              <a:t>月第一版</a:t>
            </a:r>
            <a:endParaRPr lang="zh-CN" altLang="en-US" sz="2400" dirty="0">
              <a:latin typeface="+mn-lt"/>
              <a:ea typeface="宋体" panose="02010600030101010101" pitchFamily="2" charset="-122"/>
              <a:cs typeface="+mn-cs"/>
            </a:endParaRPr>
          </a:p>
          <a:p>
            <a:pPr eaLnBrk="1" hangingPunct="1">
              <a:buClrTx/>
              <a:buSzTx/>
            </a:pPr>
            <a:r>
              <a:rPr lang="en-US" altLang="zh-CN" sz="2400" dirty="0">
                <a:latin typeface="+mn-lt"/>
                <a:ea typeface="宋体" panose="02010600030101010101" pitchFamily="2" charset="-122"/>
                <a:cs typeface="+mn-cs"/>
              </a:rPr>
              <a:t>It Talks</a:t>
            </a:r>
            <a:r>
              <a:rPr lang="zh-CN" altLang="en-US" sz="2400" dirty="0">
                <a:latin typeface="+mn-lt"/>
                <a:ea typeface="宋体" panose="02010600030101010101" pitchFamily="2" charset="-122"/>
                <a:cs typeface="+mn-cs"/>
              </a:rPr>
              <a:t>制作 </a:t>
            </a:r>
            <a:endParaRPr lang="zh-CN" altLang="en-US" sz="2400" dirty="0">
              <a:latin typeface="+mn-lt"/>
              <a:ea typeface="宋体" panose="02010600030101010101" pitchFamily="2" charset="-122"/>
              <a:cs typeface="+mn-cs"/>
            </a:endParaRPr>
          </a:p>
        </p:txBody>
      </p:sp>
      <p:pic>
        <p:nvPicPr>
          <p:cNvPr id="7172" name="Picture 5" descr="s1671187"/>
          <p:cNvPicPr>
            <a:picLocks noChangeAspect="1"/>
          </p:cNvPicPr>
          <p:nvPr/>
        </p:nvPicPr>
        <p:blipFill>
          <a:blip r:embed="rId1"/>
          <a:stretch>
            <a:fillRect/>
          </a:stretch>
        </p:blipFill>
        <p:spPr>
          <a:xfrm>
            <a:off x="4899025" y="549275"/>
            <a:ext cx="3057525" cy="394335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p:cNvSpPr>
          <p:nvPr>
            <p:ph type="title"/>
          </p:nvPr>
        </p:nvSpPr>
        <p:spPr>
          <a:xfrm>
            <a:off x="755333" y="-317"/>
            <a:ext cx="8162925" cy="1336675"/>
          </a:xfrm>
        </p:spPr>
        <p:txBody>
          <a:bodyPr vert="horz" wrap="square" lIns="91440" tIns="45720" rIns="91440" bIns="45720" anchor="ctr" anchorCtr="0"/>
          <a:p>
            <a:pPr eaLnBrk="1" hangingPunct="1"/>
            <a:r>
              <a:rPr lang="zh-CN" altLang="en-US" sz="3800" dirty="0">
                <a:solidFill>
                  <a:schemeClr val="tx1"/>
                </a:solidFill>
                <a:ea typeface="宋体" panose="02010600030101010101" pitchFamily="2" charset="-122"/>
              </a:rPr>
              <a:t>国内传媒市场情况</a:t>
            </a:r>
            <a:endParaRPr lang="en-US" altLang="zh-CN" sz="3800" dirty="0">
              <a:solidFill>
                <a:schemeClr val="tx1"/>
              </a:solidFill>
              <a:ea typeface="宋体" panose="02010600030101010101" pitchFamily="2" charset="-122"/>
            </a:endParaRPr>
          </a:p>
        </p:txBody>
      </p:sp>
      <p:sp>
        <p:nvSpPr>
          <p:cNvPr id="35843" name="Rectangle 3"/>
          <p:cNvSpPr>
            <a:spLocks noGrp="1"/>
          </p:cNvSpPr>
          <p:nvPr>
            <p:ph idx="1"/>
          </p:nvPr>
        </p:nvSpPr>
        <p:spPr>
          <a:xfrm>
            <a:off x="323850" y="1059815"/>
            <a:ext cx="8242300" cy="4739005"/>
          </a:xfrm>
        </p:spPr>
        <p:txBody>
          <a:bodyPr vert="horz" wrap="square" lIns="91440" tIns="45720" rIns="91440" bIns="45720" anchor="t" anchorCtr="0"/>
          <a:p>
            <a:pPr eaLnBrk="1" hangingPunct="1"/>
            <a:r>
              <a:rPr sz="2000" dirty="0">
                <a:ea typeface="宋体" panose="02010600030101010101" pitchFamily="2" charset="-122"/>
              </a:rPr>
              <a:t>2022年GDP超121万亿元，同比增长3.0%；全国规模以上文化及相关产业企业营业收入12.18万亿元，同比增长0.9%。</a:t>
            </a:r>
            <a:endParaRPr sz="2000" dirty="0">
              <a:ea typeface="宋体" panose="02010600030101010101" pitchFamily="2" charset="-122"/>
            </a:endParaRPr>
          </a:p>
          <a:p>
            <a:pPr eaLnBrk="1" hangingPunct="1"/>
            <a:r>
              <a:rPr sz="2000" dirty="0">
                <a:ea typeface="宋体" panose="02010600030101010101" pitchFamily="2" charset="-122"/>
              </a:rPr>
              <a:t>2022年，中国传媒产业总产值为29082.5亿元，同比下降2.11%（见图1）。2022年是中国传媒产业发展的一个波谷，出现了20多年来未出现的负增长现象。</a:t>
            </a:r>
            <a:endParaRPr sz="2000" dirty="0">
              <a:ea typeface="宋体" panose="02010600030101010101" pitchFamily="2" charset="-122"/>
            </a:endParaRPr>
          </a:p>
          <a:p>
            <a:pPr eaLnBrk="1" hangingPunct="1"/>
            <a:endParaRPr sz="2000" dirty="0">
              <a:ea typeface="宋体" panose="02010600030101010101" pitchFamily="2" charset="-122"/>
            </a:endParaRPr>
          </a:p>
          <a:p>
            <a:pPr eaLnBrk="1" hangingPunct="1">
              <a:buNone/>
            </a:pPr>
            <a:endParaRPr lang="zh-CN" altLang="en-US" sz="1600" dirty="0">
              <a:ea typeface="宋体" panose="02010600030101010101" pitchFamily="2" charset="-122"/>
            </a:endParaRPr>
          </a:p>
        </p:txBody>
      </p:sp>
      <p:pic>
        <p:nvPicPr>
          <p:cNvPr id="3" name="图片 2"/>
          <p:cNvPicPr>
            <a:picLocks noChangeAspect="1"/>
          </p:cNvPicPr>
          <p:nvPr>
            <p:custDataLst>
              <p:tags r:id="rId1"/>
            </p:custDataLst>
          </p:nvPr>
        </p:nvPicPr>
        <p:blipFill>
          <a:blip r:embed="rId2"/>
          <a:stretch>
            <a:fillRect/>
          </a:stretch>
        </p:blipFill>
        <p:spPr>
          <a:xfrm>
            <a:off x="1331595" y="2780665"/>
            <a:ext cx="5791200" cy="31559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3" name="Rectangle 3"/>
          <p:cNvSpPr>
            <a:spLocks noGrp="1"/>
          </p:cNvSpPr>
          <p:nvPr>
            <p:ph idx="1"/>
          </p:nvPr>
        </p:nvSpPr>
        <p:spPr>
          <a:xfrm>
            <a:off x="323850" y="390525"/>
            <a:ext cx="7896860" cy="5408295"/>
          </a:xfrm>
        </p:spPr>
        <p:txBody>
          <a:bodyPr vert="horz" wrap="square" lIns="91440" tIns="45720" rIns="91440" bIns="45720" anchor="t" anchorCtr="0"/>
          <a:p>
            <a:pPr marL="0" indent="0" eaLnBrk="1" hangingPunct="1">
              <a:buNone/>
            </a:pPr>
            <a:r>
              <a:rPr sz="2000" dirty="0">
                <a:ea typeface="宋体" panose="02010600030101010101" pitchFamily="2" charset="-122"/>
              </a:rPr>
              <a:t>2022年中国传媒产业细分领域市场收入呈整体下滑、局部上升的局面（见图2）。互联网广告、互联网营销服务、移动数据及互联网业务、网络游戏等传统高产值领域均出现不同程度的负增长，广播电视广告、图书销售、报刊行业市场收入总和不及网络视听相关领域市场收入总和。传统产业格局已发生根本性变化，媒体数字化转型发展已成为必然趋势。</a:t>
            </a:r>
            <a:endParaRPr sz="2000" dirty="0">
              <a:ea typeface="宋体" panose="02010600030101010101" pitchFamily="2" charset="-122"/>
            </a:endParaRPr>
          </a:p>
        </p:txBody>
      </p:sp>
      <p:pic>
        <p:nvPicPr>
          <p:cNvPr id="5" name="图片 4"/>
          <p:cNvPicPr>
            <a:picLocks noChangeAspect="1"/>
          </p:cNvPicPr>
          <p:nvPr>
            <p:custDataLst>
              <p:tags r:id="rId1"/>
            </p:custDataLst>
          </p:nvPr>
        </p:nvPicPr>
        <p:blipFill>
          <a:blip r:embed="rId2"/>
          <a:stretch>
            <a:fillRect/>
          </a:stretch>
        </p:blipFill>
        <p:spPr>
          <a:xfrm>
            <a:off x="1475740" y="2205355"/>
            <a:ext cx="5746750" cy="3098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3" name="Rectangle 3"/>
          <p:cNvSpPr>
            <a:spLocks noGrp="1"/>
          </p:cNvSpPr>
          <p:nvPr>
            <p:ph idx="1"/>
          </p:nvPr>
        </p:nvSpPr>
        <p:spPr>
          <a:xfrm>
            <a:off x="323850" y="1059815"/>
            <a:ext cx="8242300" cy="4739005"/>
          </a:xfrm>
        </p:spPr>
        <p:txBody>
          <a:bodyPr vert="horz" wrap="square" lIns="91440" tIns="45720" rIns="91440" bIns="45720" anchor="t" anchorCtr="0"/>
          <a:p>
            <a:pPr marL="0" indent="0" eaLnBrk="1" hangingPunct="1">
              <a:buNone/>
            </a:pPr>
            <a:r>
              <a:rPr sz="2000" dirty="0">
                <a:ea typeface="宋体" panose="02010600030101010101" pitchFamily="2" charset="-122"/>
              </a:rPr>
              <a:t>（1）</a:t>
            </a:r>
            <a:r>
              <a:rPr lang="zh-CN" sz="2000" dirty="0">
                <a:ea typeface="宋体" panose="02010600030101010101" pitchFamily="2" charset="-122"/>
              </a:rPr>
              <a:t>网络视听</a:t>
            </a:r>
            <a:endParaRPr sz="2000" dirty="0">
              <a:ea typeface="宋体" panose="02010600030101010101" pitchFamily="2" charset="-122"/>
            </a:endParaRPr>
          </a:p>
          <a:p>
            <a:pPr marL="0" indent="0" eaLnBrk="1" hangingPunct="1">
              <a:buNone/>
            </a:pPr>
            <a:r>
              <a:rPr sz="2000" dirty="0">
                <a:ea typeface="宋体" panose="02010600030101010101" pitchFamily="2" charset="-122"/>
              </a:rPr>
              <a:t>2022年12月，中国网络视听用户规模达到10.40亿人，网络视听成为中国第一大互联网应用；短视频用户规模达到10.12亿人，占整体网民规模的94.8%[7]。在市场规模层面，截至2022年12月，中国网络视听收入4419.80亿元，同比增长22.95%；用户付费、节目版权等服务收入达1209.38亿元，同比增长24.16%；短视频、电商直播等其他收入达3210.42亿元，同比增长22.51%，增长迅速。</a:t>
            </a:r>
            <a:endParaRPr sz="2000" dirty="0">
              <a:ea typeface="宋体" panose="02010600030101010101" pitchFamily="2" charset="-122"/>
            </a:endParaRPr>
          </a:p>
          <a:p>
            <a:pPr marL="0" indent="0" eaLnBrk="1" hangingPunct="1">
              <a:buNone/>
            </a:pPr>
            <a:r>
              <a:rPr lang="zh-CN" sz="2000" b="1" dirty="0">
                <a:ea typeface="宋体" panose="02010600030101010101" pitchFamily="2" charset="-122"/>
              </a:rPr>
              <a:t>市场集中度：</a:t>
            </a:r>
            <a:endParaRPr lang="zh-CN" sz="2000" b="1" dirty="0">
              <a:ea typeface="宋体" panose="02010600030101010101" pitchFamily="2" charset="-122"/>
            </a:endParaRPr>
          </a:p>
          <a:p>
            <a:pPr marL="0" indent="0" eaLnBrk="1" hangingPunct="1">
              <a:buNone/>
            </a:pPr>
            <a:r>
              <a:rPr sz="2000" dirty="0">
                <a:ea typeface="宋体" panose="02010600030101010101" pitchFamily="2" charset="-122"/>
              </a:rPr>
              <a:t>爱奇艺、腾讯视频、优酷视频、芒果TV、哔哩哔哩五大平台占据综合视频领域89.5%的市场份额[9]；抖音、快手位列短视频第一梯队，占据六成以上市场份额；网络音频市场中喜马拉雅一家独大，占据七成以上市场份额。崔保国</a:t>
            </a:r>
            <a:r>
              <a:rPr lang="zh-CN" sz="2000" dirty="0">
                <a:ea typeface="宋体" panose="02010600030101010101" pitchFamily="2" charset="-122"/>
              </a:rPr>
              <a:t>等</a:t>
            </a:r>
            <a:r>
              <a:rPr lang="en-US" altLang="zh-CN" sz="2000" dirty="0">
                <a:ea typeface="宋体" panose="02010600030101010101" pitchFamily="2" charset="-122"/>
              </a:rPr>
              <a:t> </a:t>
            </a:r>
            <a:r>
              <a:rPr sz="2000" dirty="0">
                <a:ea typeface="宋体" panose="02010600030101010101" pitchFamily="2" charset="-122"/>
              </a:rPr>
              <a:t>中国传媒产业发展报告（202</a:t>
            </a:r>
            <a:r>
              <a:rPr lang="en-US" sz="2000" dirty="0">
                <a:ea typeface="宋体" panose="02010600030101010101" pitchFamily="2" charset="-122"/>
              </a:rPr>
              <a:t>3</a:t>
            </a:r>
            <a:r>
              <a:rPr sz="2000" dirty="0">
                <a:ea typeface="宋体" panose="02010600030101010101" pitchFamily="2" charset="-122"/>
              </a:rPr>
              <a:t>）</a:t>
            </a:r>
            <a:endParaRPr lang="zh-CN" altLang="en-US" sz="1600" dirty="0">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3" name="Rectangle 3"/>
          <p:cNvSpPr>
            <a:spLocks noGrp="1"/>
          </p:cNvSpPr>
          <p:nvPr>
            <p:ph idx="1"/>
          </p:nvPr>
        </p:nvSpPr>
        <p:spPr>
          <a:xfrm>
            <a:off x="323850" y="1059815"/>
            <a:ext cx="8242300" cy="4739005"/>
          </a:xfrm>
        </p:spPr>
        <p:txBody>
          <a:bodyPr vert="horz" wrap="square" lIns="91440" tIns="45720" rIns="91440" bIns="45720" anchor="t" anchorCtr="0"/>
          <a:p>
            <a:pPr marL="0" indent="0" eaLnBrk="1" hangingPunct="1">
              <a:buNone/>
            </a:pPr>
            <a:r>
              <a:rPr sz="2000" dirty="0">
                <a:ea typeface="宋体" panose="02010600030101010101" pitchFamily="2" charset="-122"/>
              </a:rPr>
              <a:t>（</a:t>
            </a:r>
            <a:r>
              <a:rPr lang="en-US" sz="2000" dirty="0">
                <a:ea typeface="宋体" panose="02010600030101010101" pitchFamily="2" charset="-122"/>
              </a:rPr>
              <a:t>2</a:t>
            </a:r>
            <a:r>
              <a:rPr sz="2000" dirty="0">
                <a:ea typeface="宋体" panose="02010600030101010101" pitchFamily="2" charset="-122"/>
              </a:rPr>
              <a:t>）电视、广播</a:t>
            </a:r>
            <a:endParaRPr sz="2000" dirty="0">
              <a:ea typeface="宋体" panose="02010600030101010101" pitchFamily="2" charset="-122"/>
            </a:endParaRPr>
          </a:p>
          <a:p>
            <a:pPr marL="0" indent="0" eaLnBrk="1" hangingPunct="1">
              <a:buNone/>
            </a:pPr>
            <a:r>
              <a:rPr sz="2000" dirty="0">
                <a:ea typeface="宋体" panose="02010600030101010101" pitchFamily="2" charset="-122"/>
              </a:rPr>
              <a:t>2022年，广播媒体受众规模为6.58亿人，广播媒体受众接触率较上一年下跌3.3个百分点。其中，车载用户下滑至4.98亿人，而智能终端用户规模实现反向增长，突破4亿人，较2021年上升10.8%。</a:t>
            </a:r>
            <a:endParaRPr sz="2000" dirty="0">
              <a:ea typeface="宋体" panose="02010600030101010101" pitchFamily="2" charset="-122"/>
            </a:endParaRPr>
          </a:p>
          <a:p>
            <a:pPr marL="0" indent="0" eaLnBrk="1" hangingPunct="1">
              <a:buNone/>
            </a:pPr>
            <a:r>
              <a:rPr sz="2000" dirty="0">
                <a:ea typeface="宋体" panose="02010600030101010101" pitchFamily="2" charset="-122"/>
              </a:rPr>
              <a:t>全国有线电视实际用户为2.00亿户，同比下降1.96%，而全国IPTV（交互式网络电视）用户超过3亿户，OTT（互联网电视）平均月度活跃用户超过2.7亿户。电视流媒体转向趋势显著，相较于大幅下降的传统广播电视广告收入，广播电视的新媒体广告收入则达到2407.39亿元，同比增长20.28%</a:t>
            </a:r>
            <a:r>
              <a:rPr lang="zh-CN" sz="2000" dirty="0">
                <a:ea typeface="宋体" panose="02010600030101010101" pitchFamily="2" charset="-122"/>
              </a:rPr>
              <a:t>。</a:t>
            </a:r>
            <a:r>
              <a:rPr sz="2000" dirty="0">
                <a:ea typeface="宋体" panose="02010600030101010101" pitchFamily="2" charset="-122"/>
              </a:rPr>
              <a:t>崔保国</a:t>
            </a:r>
            <a:r>
              <a:rPr lang="zh-CN" sz="2000" dirty="0">
                <a:ea typeface="宋体" panose="02010600030101010101" pitchFamily="2" charset="-122"/>
              </a:rPr>
              <a:t>等</a:t>
            </a:r>
            <a:r>
              <a:rPr lang="en-US" altLang="zh-CN" sz="2000" dirty="0">
                <a:ea typeface="宋体" panose="02010600030101010101" pitchFamily="2" charset="-122"/>
              </a:rPr>
              <a:t> </a:t>
            </a:r>
            <a:r>
              <a:rPr sz="2000" dirty="0">
                <a:ea typeface="宋体" panose="02010600030101010101" pitchFamily="2" charset="-122"/>
              </a:rPr>
              <a:t>中国传媒产业发展报告（202</a:t>
            </a:r>
            <a:r>
              <a:rPr lang="en-US" sz="2000" dirty="0">
                <a:ea typeface="宋体" panose="02010600030101010101" pitchFamily="2" charset="-122"/>
              </a:rPr>
              <a:t>3</a:t>
            </a:r>
            <a:r>
              <a:rPr sz="2000" dirty="0">
                <a:ea typeface="宋体" panose="02010600030101010101" pitchFamily="2" charset="-122"/>
              </a:rPr>
              <a:t>）</a:t>
            </a:r>
            <a:endParaRPr lang="zh-CN" altLang="en-US" sz="1600" dirty="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3" name="Rectangle 3"/>
          <p:cNvSpPr>
            <a:spLocks noGrp="1"/>
          </p:cNvSpPr>
          <p:nvPr>
            <p:ph idx="1"/>
          </p:nvPr>
        </p:nvSpPr>
        <p:spPr>
          <a:xfrm>
            <a:off x="179705" y="476885"/>
            <a:ext cx="8219440" cy="5642610"/>
          </a:xfrm>
        </p:spPr>
        <p:txBody>
          <a:bodyPr vert="horz" wrap="square" lIns="91440" tIns="45720" rIns="91440" bIns="45720" anchor="t" anchorCtr="0"/>
          <a:p>
            <a:pPr marL="0" indent="0" eaLnBrk="1" hangingPunct="1">
              <a:buNone/>
            </a:pPr>
            <a:r>
              <a:rPr lang="zh-CN" sz="2000" dirty="0">
                <a:ea typeface="宋体" panose="02010600030101010101" pitchFamily="2" charset="-122"/>
              </a:rPr>
              <a:t>（</a:t>
            </a:r>
            <a:r>
              <a:rPr lang="en-US" altLang="zh-CN" sz="2000" dirty="0">
                <a:ea typeface="宋体" panose="02010600030101010101" pitchFamily="2" charset="-122"/>
                <a:sym typeface="+mn-ea"/>
              </a:rPr>
              <a:t>3</a:t>
            </a:r>
            <a:r>
              <a:rPr lang="zh-CN" sz="2000" dirty="0">
                <a:ea typeface="宋体" panose="02010600030101010101" pitchFamily="2" charset="-122"/>
              </a:rPr>
              <a:t>）</a:t>
            </a:r>
            <a:r>
              <a:rPr sz="2000" dirty="0">
                <a:ea typeface="宋体" panose="02010600030101010101" pitchFamily="2" charset="-122"/>
              </a:rPr>
              <a:t>报刊、图书</a:t>
            </a:r>
            <a:endParaRPr sz="2000" dirty="0">
              <a:ea typeface="宋体" panose="02010600030101010101" pitchFamily="2" charset="-122"/>
            </a:endParaRPr>
          </a:p>
          <a:p>
            <a:pPr marL="0" indent="0" eaLnBrk="1" hangingPunct="1">
              <a:buNone/>
            </a:pPr>
            <a:r>
              <a:rPr sz="2000" dirty="0">
                <a:ea typeface="宋体" panose="02010600030101010101" pitchFamily="2" charset="-122"/>
              </a:rPr>
              <a:t>报刊方面，广告收入继续下滑，2021年报纸刊例花费下跌了22%，期刊刊例花费下降7.8%。从2011年报纸广告收入到达巅峰状态到2021年，报纸广告收入已经走过了整整10年的下跌之路，2021年的报纸广告收入约为2011年的1/15（见图3）。面对此现实境况，报业媒体的新收入来源探索动力激增。部分报刊“付费墙”商业模式转型渐入佳境。财新作为国内首个全面实施新闻收费的媒体，以70万付费订阅用户入围“2021全球新闻付费订阅榜单”，位列全球第10，成为唯一入围该榜单的中国媒体。</a:t>
            </a:r>
            <a:endParaRPr sz="2000" dirty="0">
              <a:ea typeface="宋体" panose="02010600030101010101" pitchFamily="2" charset="-122"/>
            </a:endParaRPr>
          </a:p>
          <a:p>
            <a:pPr marL="0" indent="0" eaLnBrk="1" hangingPunct="1">
              <a:buNone/>
            </a:pPr>
            <a:endParaRPr lang="zh-CN" altLang="en-US" sz="1600" dirty="0">
              <a:ea typeface="宋体" panose="02010600030101010101" pitchFamily="2" charset="-122"/>
            </a:endParaRPr>
          </a:p>
        </p:txBody>
      </p:sp>
      <p:pic>
        <p:nvPicPr>
          <p:cNvPr id="2" name="图片 1"/>
          <p:cNvPicPr>
            <a:picLocks noChangeAspect="1"/>
          </p:cNvPicPr>
          <p:nvPr>
            <p:custDataLst>
              <p:tags r:id="rId1"/>
            </p:custDataLst>
          </p:nvPr>
        </p:nvPicPr>
        <p:blipFill>
          <a:blip r:embed="rId2"/>
          <a:stretch>
            <a:fillRect/>
          </a:stretch>
        </p:blipFill>
        <p:spPr>
          <a:xfrm>
            <a:off x="1259840" y="3068955"/>
            <a:ext cx="5918200" cy="3124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3" name="Rectangle 3"/>
          <p:cNvSpPr>
            <a:spLocks noGrp="1"/>
          </p:cNvSpPr>
          <p:nvPr>
            <p:ph idx="1"/>
          </p:nvPr>
        </p:nvSpPr>
        <p:spPr>
          <a:xfrm>
            <a:off x="107950" y="188595"/>
            <a:ext cx="8434705" cy="5642610"/>
          </a:xfrm>
        </p:spPr>
        <p:txBody>
          <a:bodyPr vert="horz" wrap="square" lIns="91440" tIns="45720" rIns="91440" bIns="45720" anchor="t" anchorCtr="0"/>
          <a:p>
            <a:pPr marL="0" indent="0" eaLnBrk="1" hangingPunct="1">
              <a:buNone/>
            </a:pPr>
            <a:r>
              <a:rPr lang="zh-CN" sz="2000" dirty="0">
                <a:ea typeface="宋体" panose="02010600030101010101" pitchFamily="2" charset="-122"/>
              </a:rPr>
              <a:t>（</a:t>
            </a:r>
            <a:r>
              <a:rPr lang="en-US" altLang="zh-CN" sz="2000" dirty="0">
                <a:ea typeface="宋体" panose="02010600030101010101" pitchFamily="2" charset="-122"/>
              </a:rPr>
              <a:t>4</a:t>
            </a:r>
            <a:r>
              <a:rPr lang="zh-CN" sz="2000" dirty="0">
                <a:ea typeface="宋体" panose="02010600030101010101" pitchFamily="2" charset="-122"/>
              </a:rPr>
              <a:t>）电影</a:t>
            </a:r>
            <a:endParaRPr sz="2000" dirty="0">
              <a:ea typeface="宋体" panose="02010600030101010101" pitchFamily="2" charset="-122"/>
            </a:endParaRPr>
          </a:p>
          <a:p>
            <a:pPr marL="0" indent="0" eaLnBrk="1" hangingPunct="1">
              <a:buNone/>
            </a:pPr>
            <a:r>
              <a:rPr lang="en-US" sz="2000" dirty="0">
                <a:ea typeface="宋体" panose="02010600030101010101" pitchFamily="2" charset="-122"/>
              </a:rPr>
              <a:t>2021</a:t>
            </a:r>
            <a:r>
              <a:rPr lang="zh-CN" altLang="en-US" sz="2000" dirty="0">
                <a:ea typeface="宋体" panose="02010600030101010101" pitchFamily="2" charset="-122"/>
              </a:rPr>
              <a:t>年，</a:t>
            </a:r>
            <a:r>
              <a:rPr sz="2000" dirty="0">
                <a:ea typeface="宋体" panose="02010600030101010101" pitchFamily="2" charset="-122"/>
              </a:rPr>
              <a:t>中国电影总票房达472.58亿元（72.36亿美元），同比增长131.46%，</a:t>
            </a:r>
            <a:r>
              <a:rPr sz="2000" dirty="0">
                <a:ea typeface="宋体" panose="02010600030101010101" pitchFamily="2" charset="-122"/>
                <a:sym typeface="+mn-ea"/>
              </a:rPr>
              <a:t>以占全球总票房近1/3的份额蝉联全球之首。</a:t>
            </a:r>
            <a:r>
              <a:rPr sz="2000" dirty="0">
                <a:ea typeface="宋体" panose="02010600030101010101" pitchFamily="2" charset="-122"/>
              </a:rPr>
              <a:t>2022年，中国电影市场票房为300.67亿元，同比下降36.4%（见图6），对全球票房的贡献比例降至17.3%，为近八年历史新低。尽管如此，中国电影市场票房市场竞争格局方面，以中影、华夏和上影为代表的一线国有电影公司，市场地位稳固。以中影为例，2021年出品电影24部，累计票房239.60亿元，占全国国产电影总票房的60.01%（国产电影总票房为399.27亿元）。</a:t>
            </a:r>
            <a:endParaRPr lang="zh-CN" altLang="en-US" sz="1600" dirty="0">
              <a:ea typeface="宋体" panose="02010600030101010101" pitchFamily="2" charset="-122"/>
            </a:endParaRPr>
          </a:p>
        </p:txBody>
      </p:sp>
      <p:pic>
        <p:nvPicPr>
          <p:cNvPr id="4" name="图片 3"/>
          <p:cNvPicPr>
            <a:picLocks noChangeAspect="1"/>
          </p:cNvPicPr>
          <p:nvPr>
            <p:custDataLst>
              <p:tags r:id="rId1"/>
            </p:custDataLst>
          </p:nvPr>
        </p:nvPicPr>
        <p:blipFill>
          <a:blip r:embed="rId2"/>
          <a:stretch>
            <a:fillRect/>
          </a:stretch>
        </p:blipFill>
        <p:spPr>
          <a:xfrm>
            <a:off x="1548130" y="2781300"/>
            <a:ext cx="5765800" cy="30226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3" name="Rectangle 3"/>
          <p:cNvSpPr>
            <a:spLocks noGrp="1"/>
          </p:cNvSpPr>
          <p:nvPr>
            <p:ph idx="1"/>
          </p:nvPr>
        </p:nvSpPr>
        <p:spPr>
          <a:xfrm>
            <a:off x="107950" y="188595"/>
            <a:ext cx="8434705" cy="5642610"/>
          </a:xfrm>
        </p:spPr>
        <p:txBody>
          <a:bodyPr vert="horz" wrap="square" lIns="91440" tIns="45720" rIns="91440" bIns="45720" anchor="t" anchorCtr="0"/>
          <a:p>
            <a:pPr marL="0" indent="0" eaLnBrk="1" hangingPunct="1">
              <a:buNone/>
            </a:pPr>
            <a:r>
              <a:rPr lang="zh-CN" sz="2000" dirty="0">
                <a:ea typeface="宋体" panose="02010600030101010101" pitchFamily="2" charset="-122"/>
              </a:rPr>
              <a:t>（</a:t>
            </a:r>
            <a:r>
              <a:rPr lang="en-US" altLang="zh-CN" sz="2000" dirty="0">
                <a:ea typeface="宋体" panose="02010600030101010101" pitchFamily="2" charset="-122"/>
              </a:rPr>
              <a:t>5</a:t>
            </a:r>
            <a:r>
              <a:rPr lang="zh-CN" sz="2000" dirty="0">
                <a:ea typeface="宋体" panose="02010600030101010101" pitchFamily="2" charset="-122"/>
              </a:rPr>
              <a:t>）互联网</a:t>
            </a:r>
            <a:endParaRPr lang="zh-CN" sz="2000" dirty="0">
              <a:ea typeface="宋体" panose="02010600030101010101" pitchFamily="2" charset="-122"/>
            </a:endParaRPr>
          </a:p>
          <a:p>
            <a:pPr marL="0" indent="0" eaLnBrk="1" hangingPunct="1">
              <a:buNone/>
            </a:pPr>
            <a:r>
              <a:rPr lang="zh-CN" sz="2000" dirty="0">
                <a:ea typeface="宋体" panose="02010600030101010101" pitchFamily="2" charset="-122"/>
              </a:rPr>
              <a:t>截至</a:t>
            </a:r>
            <a:r>
              <a:rPr lang="en-US" altLang="zh-CN" sz="2000" dirty="0">
                <a:ea typeface="宋体" panose="02010600030101010101" pitchFamily="2" charset="-122"/>
              </a:rPr>
              <a:t>2023</a:t>
            </a:r>
            <a:r>
              <a:rPr lang="zh-CN" altLang="en-US" sz="2000" dirty="0">
                <a:ea typeface="宋体" panose="02010600030101010101" pitchFamily="2" charset="-122"/>
              </a:rPr>
              <a:t>年</a:t>
            </a:r>
            <a:r>
              <a:rPr lang="en-US" altLang="zh-CN" sz="2000" dirty="0">
                <a:ea typeface="宋体" panose="02010600030101010101" pitchFamily="2" charset="-122"/>
              </a:rPr>
              <a:t>6</a:t>
            </a:r>
            <a:r>
              <a:rPr lang="zh-CN" altLang="en-US" sz="2000" dirty="0">
                <a:ea typeface="宋体" panose="02010600030101010101" pitchFamily="2" charset="-122"/>
              </a:rPr>
              <a:t>月，</a:t>
            </a:r>
            <a:r>
              <a:rPr sz="2000" dirty="0">
                <a:ea typeface="宋体" panose="02010600030101010101" pitchFamily="2" charset="-122"/>
              </a:rPr>
              <a:t>中国网民规模已</a:t>
            </a:r>
            <a:r>
              <a:rPr lang="zh-CN" sz="2000" dirty="0">
                <a:ea typeface="宋体" panose="02010600030101010101" pitchFamily="2" charset="-122"/>
              </a:rPr>
              <a:t>达</a:t>
            </a:r>
            <a:r>
              <a:rPr sz="2000" dirty="0">
                <a:ea typeface="宋体" panose="02010600030101010101" pitchFamily="2" charset="-122"/>
              </a:rPr>
              <a:t>1</a:t>
            </a:r>
            <a:r>
              <a:rPr lang="en-US" sz="2000" dirty="0">
                <a:ea typeface="宋体" panose="02010600030101010101" pitchFamily="2" charset="-122"/>
              </a:rPr>
              <a:t>0.79</a:t>
            </a:r>
            <a:r>
              <a:rPr sz="2000" dirty="0">
                <a:ea typeface="宋体" panose="02010600030101010101" pitchFamily="2" charset="-122"/>
              </a:rPr>
              <a:t>亿人</a:t>
            </a:r>
            <a:r>
              <a:rPr lang="zh-CN" sz="2000" dirty="0">
                <a:ea typeface="宋体" panose="02010600030101010101" pitchFamily="2" charset="-122"/>
              </a:rPr>
              <a:t>，互联网普及率达</a:t>
            </a:r>
            <a:r>
              <a:rPr lang="en-US" altLang="zh-CN" sz="2000" dirty="0">
                <a:ea typeface="宋体" panose="02010600030101010101" pitchFamily="2" charset="-122"/>
              </a:rPr>
              <a:t>76.4%</a:t>
            </a:r>
            <a:r>
              <a:rPr lang="zh-CN" altLang="en-US" sz="2000" dirty="0">
                <a:ea typeface="宋体" panose="02010600030101010101" pitchFamily="2" charset="-122"/>
              </a:rPr>
              <a:t>。</a:t>
            </a:r>
            <a:r>
              <a:rPr sz="2000" dirty="0">
                <a:ea typeface="宋体" panose="02010600030101010101" pitchFamily="2" charset="-122"/>
              </a:rPr>
              <a:t>2021年，中概股市值暴跌，中国互联网公司资产缩水严重。据《证券时报》报道，截至2022年3月，约90%的在美上市中资民营股的股价出现下跌。拼多多、贝壳、滴滴出行、爱奇艺累计跌幅均超80%。据估算，2021年高位以来，中概股总市值累计缩水超过1万亿美元。与此同时，受投融资、经营状况等多重因素影响，互联网公司战略收缩，裁员成为普遍选择。2022年，腾讯退出非核心业务，收缩资本版图，其营销费用持续下降，AI及云基础设施建设不断加强，网络游戏质量显著提高。2022年，腾讯研发投入达到614亿元，同比增长18%。</a:t>
            </a:r>
            <a:endParaRPr sz="2000" dirty="0">
              <a:ea typeface="宋体" panose="02010600030101010101" pitchFamily="2" charset="-122"/>
            </a:endParaRPr>
          </a:p>
          <a:p>
            <a:pPr marL="0" indent="0" eaLnBrk="1" hangingPunct="1">
              <a:buNone/>
            </a:pPr>
            <a:r>
              <a:rPr lang="zh-CN" sz="1600" dirty="0">
                <a:ea typeface="宋体" panose="02010600030101010101" pitchFamily="2" charset="-122"/>
              </a:rPr>
              <a:t>崔保国 陈媛媛 2021～2022年中国传媒产业发展报告,中国传媒产业发展报告（2022）</a:t>
            </a:r>
            <a:endParaRPr lang="zh-CN" sz="1600" dirty="0">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idx="1"/>
          </p:nvPr>
        </p:nvSpPr>
        <p:spPr>
          <a:xfrm>
            <a:off x="898843" y="1450975"/>
            <a:ext cx="7058025" cy="638175"/>
          </a:xfrm>
        </p:spPr>
        <p:txBody>
          <a:bodyPr vert="horz" wrap="square" lIns="91440" tIns="45720" rIns="91440" bIns="45720" anchor="t" anchorCtr="0"/>
          <a:p>
            <a:pPr eaLnBrk="1" hangingPunct="1">
              <a:buNone/>
            </a:pPr>
            <a:r>
              <a:rPr lang="zh-CN" altLang="en-US" b="1" dirty="0">
                <a:latin typeface="黑体" panose="02010609060101010101" pitchFamily="49" charset="-122"/>
                <a:ea typeface="黑体" panose="02010609060101010101" pitchFamily="49" charset="-122"/>
              </a:rPr>
              <a:t> 产业组织分析的缘起</a:t>
            </a:r>
            <a:endParaRPr lang="zh-CN" altLang="en-US" b="1" dirty="0">
              <a:latin typeface="黑体" panose="02010609060101010101" pitchFamily="49" charset="-122"/>
              <a:ea typeface="黑体" panose="02010609060101010101" pitchFamily="49" charset="-122"/>
            </a:endParaRPr>
          </a:p>
        </p:txBody>
      </p:sp>
      <p:sp>
        <p:nvSpPr>
          <p:cNvPr id="69635" name="Rectangle 3"/>
          <p:cNvSpPr>
            <a:spLocks noChangeArrowheads="1"/>
          </p:cNvSpPr>
          <p:nvPr/>
        </p:nvSpPr>
        <p:spPr bwMode="auto">
          <a:xfrm>
            <a:off x="217170" y="2048510"/>
            <a:ext cx="7811135" cy="3997325"/>
          </a:xfrm>
          <a:prstGeom prst="rect">
            <a:avLst/>
          </a:prstGeom>
          <a:noFill/>
          <a:ln w="9525">
            <a:noFill/>
            <a:miter lim="800000"/>
          </a:ln>
        </p:spPr>
        <p:txBody>
          <a:bodyPr/>
          <a:lstStyle/>
          <a:p>
            <a:pPr marL="571500" marR="0" lvl="0" indent="-571500" algn="just" defTabSz="914400" rtl="0" eaLnBrk="0" fontAlgn="base" latinLnBrk="0" hangingPunct="0">
              <a:lnSpc>
                <a:spcPct val="100000"/>
              </a:lnSpc>
              <a:spcBef>
                <a:spcPct val="65000"/>
              </a:spcBef>
              <a:spcAft>
                <a:spcPct val="0"/>
              </a:spcAft>
              <a:buClr>
                <a:srgbClr val="FF3300"/>
              </a:buClr>
              <a:buSzTx/>
              <a:buFont typeface="Wingdings" panose="05000000000000000000" pitchFamily="2" charset="2"/>
              <a:buNone/>
              <a:defRPr/>
            </a:pPr>
            <a:r>
              <a:rPr kumimoji="0" sz="2800" b="0" i="0" u="none" strike="noStrike" kern="1200" cap="none" spc="0" normalizeH="0" baseline="0" noProof="0">
                <a:ln>
                  <a:noFill/>
                </a:ln>
                <a:solidFill>
                  <a:schemeClr val="tx1"/>
                </a:solidFill>
                <a:effectLst>
                  <a:outerShdw blurRad="38100" dist="38100" dir="2700000" algn="tl">
                    <a:srgbClr val="FFFFFF"/>
                  </a:outerShdw>
                </a:effectLst>
                <a:uLnTx/>
                <a:uFillTx/>
                <a:latin typeface="楷体_GB2312" pitchFamily="49" charset="-122"/>
                <a:ea typeface="楷体_GB2312" pitchFamily="49" charset="-122"/>
                <a:cs typeface="+mn-cs"/>
              </a:rPr>
              <a:t>1936年，张伯伦和罗宾逊在垄断竞争理论中提出，由于存在产品的差异性，现实当中典型的市场结构并非完全竞争，而是垄断竞争。</a:t>
            </a:r>
            <a:endParaRPr kumimoji="0" sz="2800" b="0" i="0" u="none" strike="noStrike" kern="1200" cap="none" spc="0" normalizeH="0" baseline="0" noProof="0">
              <a:ln>
                <a:noFill/>
              </a:ln>
              <a:solidFill>
                <a:schemeClr val="tx1"/>
              </a:solidFill>
              <a:effectLst>
                <a:outerShdw blurRad="38100" dist="38100" dir="2700000" algn="tl">
                  <a:srgbClr val="FFFFFF"/>
                </a:outerShdw>
              </a:effectLst>
              <a:uLnTx/>
              <a:uFillTx/>
              <a:latin typeface="楷体_GB2312" pitchFamily="49" charset="-122"/>
              <a:ea typeface="楷体_GB2312" pitchFamily="49" charset="-122"/>
              <a:cs typeface="+mn-cs"/>
            </a:endParaRPr>
          </a:p>
          <a:p>
            <a:pPr marL="571500" marR="0" lvl="0" indent="-571500" algn="l" defTabSz="914400" rtl="0" eaLnBrk="0" fontAlgn="base" latinLnBrk="0" hangingPunct="0">
              <a:lnSpc>
                <a:spcPct val="100000"/>
              </a:lnSpc>
              <a:spcBef>
                <a:spcPct val="65000"/>
              </a:spcBef>
              <a:spcAft>
                <a:spcPct val="0"/>
              </a:spcAft>
              <a:buClr>
                <a:srgbClr val="FF3300"/>
              </a:buClr>
              <a:buSzTx/>
              <a:buFont typeface="Wingdings" panose="05000000000000000000" pitchFamily="2" charset="2"/>
              <a:buNone/>
              <a:defRPr/>
            </a:pPr>
            <a:r>
              <a:rPr kumimoji="0" sz="2800" b="0" i="0" u="none" strike="noStrike" kern="1200" cap="none" spc="0" normalizeH="0" baseline="0" noProof="0">
                <a:ln>
                  <a:noFill/>
                </a:ln>
                <a:solidFill>
                  <a:schemeClr val="tx1"/>
                </a:solidFill>
                <a:effectLst>
                  <a:outerShdw blurRad="38100" dist="38100" dir="2700000" algn="tl">
                    <a:srgbClr val="FFFFFF"/>
                  </a:outerShdw>
                </a:effectLst>
                <a:uLnTx/>
                <a:uFillTx/>
                <a:latin typeface="楷体_GB2312" pitchFamily="49" charset="-122"/>
                <a:ea typeface="楷体_GB2312" pitchFamily="49" charset="-122"/>
                <a:cs typeface="+mn-cs"/>
              </a:rPr>
              <a:t>单靠市场机制的自发作用是不足以实现资源最优配置的，而必须由政府出面对垄断势力加以干预，才能确保市场的适度竞争。</a:t>
            </a:r>
            <a:endParaRPr kumimoji="0" sz="2800" b="0" i="0" u="none" strike="noStrike" kern="1200" cap="none" spc="0" normalizeH="0" baseline="0" noProof="0">
              <a:ln>
                <a:noFill/>
              </a:ln>
              <a:solidFill>
                <a:schemeClr val="tx1"/>
              </a:solidFill>
              <a:effectLst>
                <a:outerShdw blurRad="38100" dist="38100" dir="2700000" algn="tl">
                  <a:srgbClr val="FFFFFF"/>
                </a:outerShdw>
              </a:effectLst>
              <a:uLnTx/>
              <a:uFillTx/>
              <a:latin typeface="楷体_GB2312" pitchFamily="49" charset="-122"/>
              <a:ea typeface="楷体_GB2312" pitchFamily="49" charset="-122"/>
              <a:cs typeface="+mn-cs"/>
            </a:endParaRPr>
          </a:p>
        </p:txBody>
      </p:sp>
      <p:sp>
        <p:nvSpPr>
          <p:cNvPr id="23556" name="Rectangle 4"/>
          <p:cNvSpPr/>
          <p:nvPr/>
        </p:nvSpPr>
        <p:spPr>
          <a:xfrm>
            <a:off x="611188" y="765175"/>
            <a:ext cx="7848600" cy="685800"/>
          </a:xfrm>
          <a:prstGeom prst="rect">
            <a:avLst/>
          </a:prstGeom>
          <a:noFill/>
          <a:ln w="9525">
            <a:noFill/>
          </a:ln>
        </p:spPr>
        <p:txBody>
          <a:bodyPr/>
          <a:lstStyle>
            <a:lvl1pPr marL="342900" indent="-342900" algn="l" rtl="0" eaLnBrk="0" fontAlgn="base" hangingPunct="0">
              <a:spcBef>
                <a:spcPct val="20000"/>
              </a:spcBef>
              <a:spcAft>
                <a:spcPct val="0"/>
              </a:spcAft>
              <a:buFont typeface="Wingdings" panose="05000000000000000000" pitchFamily="2" charset="2"/>
              <a:buChar char="§"/>
              <a:defRPr sz="2800">
                <a:solidFill>
                  <a:srgbClr val="4D4D4D"/>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rgbClr val="4D4D4D"/>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000">
                <a:solidFill>
                  <a:srgbClr val="4D4D4D"/>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rgbClr val="4D4D4D"/>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1600">
                <a:solidFill>
                  <a:srgbClr val="4D4D4D"/>
                </a:solidFill>
                <a:latin typeface="+mn-lt"/>
              </a:defRPr>
            </a:lvl5pPr>
          </a:lstStyle>
          <a:p>
            <a:pPr marL="342900" lvl="0" indent="-342900" eaLnBrk="1" hangingPunct="1">
              <a:buClr>
                <a:schemeClr val="folHlink"/>
              </a:buClr>
              <a:buSzPct val="75000"/>
              <a:buNone/>
            </a:pPr>
            <a:r>
              <a:rPr lang="zh-CN" altLang="en-US" sz="3600" b="1" dirty="0">
                <a:solidFill>
                  <a:schemeClr val="tx1"/>
                </a:solidFill>
                <a:latin typeface="黑体" panose="02010609060101010101" pitchFamily="49" charset="-122"/>
                <a:ea typeface="黑体" panose="02010609060101010101" pitchFamily="49" charset="-122"/>
              </a:rPr>
              <a:t> 媒介产业组织的分析框架</a:t>
            </a:r>
            <a:endParaRPr lang="zh-CN" altLang="en-US" sz="3600" b="1" dirty="0">
              <a:solidFill>
                <a:schemeClr val="tx1"/>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box(in)">
                                      <p:cBhvr>
                                        <p:cTn id="7"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5" name="Rectangle 3"/>
          <p:cNvSpPr>
            <a:spLocks noChangeArrowheads="1"/>
          </p:cNvSpPr>
          <p:nvPr/>
        </p:nvSpPr>
        <p:spPr bwMode="auto">
          <a:xfrm>
            <a:off x="-54610" y="73660"/>
            <a:ext cx="8352790" cy="5972175"/>
          </a:xfrm>
          <a:prstGeom prst="rect">
            <a:avLst/>
          </a:prstGeom>
          <a:noFill/>
          <a:ln w="9525">
            <a:noFill/>
            <a:miter lim="800000"/>
          </a:ln>
        </p:spPr>
        <p:txBody>
          <a:bodyPr/>
          <a:lstStyle/>
          <a:p>
            <a:pPr marL="571500" marR="0" lvl="0" indent="-571500" algn="l" defTabSz="914400" rtl="0" eaLnBrk="0" fontAlgn="base" latinLnBrk="0" hangingPunct="0">
              <a:lnSpc>
                <a:spcPct val="100000"/>
              </a:lnSpc>
              <a:spcBef>
                <a:spcPct val="65000"/>
              </a:spcBef>
              <a:spcAft>
                <a:spcPct val="0"/>
              </a:spcAft>
              <a:buClr>
                <a:srgbClr val="FF3300"/>
              </a:buClr>
              <a:buSzTx/>
              <a:buFont typeface="Wingdings" panose="05000000000000000000" pitchFamily="2" charset="2"/>
              <a:buNone/>
              <a:defRPr/>
            </a:pPr>
            <a:r>
              <a:rPr kumimoji="0" lang="en-US" altLang="zh-CN" sz="2800" b="0" i="0" u="none" strike="noStrike" kern="1200" cap="none" spc="0" normalizeH="0" baseline="0" noProof="0">
                <a:ln>
                  <a:noFill/>
                </a:ln>
                <a:solidFill>
                  <a:schemeClr val="tx1"/>
                </a:solidFill>
                <a:effectLst>
                  <a:outerShdw blurRad="38100" dist="38100" dir="2700000" algn="tl">
                    <a:srgbClr val="FFFFFF"/>
                  </a:outerShdw>
                </a:effectLst>
                <a:uLnTx/>
                <a:uFillTx/>
                <a:latin typeface="楷体_GB2312" pitchFamily="49" charset="-122"/>
                <a:ea typeface="楷体_GB2312" pitchFamily="49" charset="-122"/>
                <a:cs typeface="+mn-cs"/>
              </a:rPr>
              <a:t>1959</a:t>
            </a:r>
            <a:r>
              <a:rPr kumimoji="0" lang="zh-CN" altLang="en-US" sz="2800" b="0" i="0" u="none" strike="noStrike" kern="1200" cap="none" spc="0" normalizeH="0" baseline="0" noProof="0">
                <a:ln>
                  <a:noFill/>
                </a:ln>
                <a:solidFill>
                  <a:schemeClr val="tx1"/>
                </a:solidFill>
                <a:effectLst>
                  <a:outerShdw blurRad="38100" dist="38100" dir="2700000" algn="tl">
                    <a:srgbClr val="FFFFFF"/>
                  </a:outerShdw>
                </a:effectLst>
                <a:uLnTx/>
                <a:uFillTx/>
                <a:latin typeface="楷体_GB2312" pitchFamily="49" charset="-122"/>
                <a:ea typeface="楷体_GB2312" pitchFamily="49" charset="-122"/>
                <a:cs typeface="+mn-cs"/>
              </a:rPr>
              <a:t>年，贝恩出版了第一部系统论述产业组织理论的教科书，</a:t>
            </a:r>
            <a:r>
              <a:rPr kumimoji="0" lang="en-US" altLang="zh-CN" sz="2800" b="0" i="0" u="none" strike="noStrike" kern="1200" cap="none" spc="0" normalizeH="0" baseline="0" noProof="0">
                <a:ln>
                  <a:noFill/>
                </a:ln>
                <a:solidFill>
                  <a:schemeClr val="tx1"/>
                </a:solidFill>
                <a:effectLst>
                  <a:outerShdw blurRad="38100" dist="38100" dir="2700000" algn="tl">
                    <a:srgbClr val="FFFFFF"/>
                  </a:outerShdw>
                </a:effectLst>
                <a:uLnTx/>
                <a:uFillTx/>
                <a:latin typeface="楷体_GB2312" pitchFamily="49" charset="-122"/>
                <a:ea typeface="楷体_GB2312" pitchFamily="49" charset="-122"/>
                <a:cs typeface="+mn-cs"/>
              </a:rPr>
              <a:t>〈</a:t>
            </a:r>
            <a:r>
              <a:rPr kumimoji="0" lang="zh-CN" altLang="en-US" sz="2800" b="0" i="0" u="none" strike="noStrike" kern="1200" cap="none" spc="0" normalizeH="0" baseline="0" noProof="0">
                <a:ln>
                  <a:noFill/>
                </a:ln>
                <a:solidFill>
                  <a:schemeClr val="tx1"/>
                </a:solidFill>
                <a:effectLst>
                  <a:outerShdw blurRad="38100" dist="38100" dir="2700000" algn="tl">
                    <a:srgbClr val="FFFFFF"/>
                  </a:outerShdw>
                </a:effectLst>
                <a:uLnTx/>
                <a:uFillTx/>
                <a:latin typeface="楷体_GB2312" pitchFamily="49" charset="-122"/>
                <a:ea typeface="楷体_GB2312" pitchFamily="49" charset="-122"/>
                <a:cs typeface="+mn-cs"/>
              </a:rPr>
              <a:t>产业组织</a:t>
            </a:r>
            <a:r>
              <a:rPr kumimoji="0" lang="en-US" altLang="zh-CN" sz="2800" b="0" i="0" u="none" strike="noStrike" kern="1200" cap="none" spc="0" normalizeH="0" baseline="0" noProof="0">
                <a:ln>
                  <a:noFill/>
                </a:ln>
                <a:solidFill>
                  <a:schemeClr val="tx1"/>
                </a:solidFill>
                <a:effectLst>
                  <a:outerShdw blurRad="38100" dist="38100" dir="2700000" algn="tl">
                    <a:srgbClr val="FFFFFF"/>
                  </a:outerShdw>
                </a:effectLst>
                <a:uLnTx/>
                <a:uFillTx/>
                <a:latin typeface="楷体_GB2312" pitchFamily="49" charset="-122"/>
                <a:ea typeface="楷体_GB2312" pitchFamily="49" charset="-122"/>
                <a:cs typeface="+mn-cs"/>
              </a:rPr>
              <a:t>〉</a:t>
            </a:r>
            <a:r>
              <a:rPr kumimoji="0" lang="zh-CN" altLang="en-US" sz="2800" b="0" i="0" u="none" strike="noStrike" kern="1200" cap="none" spc="0" normalizeH="0" baseline="0" noProof="0">
                <a:ln>
                  <a:noFill/>
                </a:ln>
                <a:solidFill>
                  <a:schemeClr val="tx1"/>
                </a:solidFill>
                <a:effectLst>
                  <a:outerShdw blurRad="38100" dist="38100" dir="2700000" algn="tl">
                    <a:srgbClr val="FFFFFF"/>
                  </a:outerShdw>
                </a:effectLst>
                <a:uLnTx/>
                <a:uFillTx/>
                <a:latin typeface="楷体_GB2312" pitchFamily="49" charset="-122"/>
                <a:ea typeface="楷体_GB2312" pitchFamily="49" charset="-122"/>
                <a:cs typeface="+mn-cs"/>
              </a:rPr>
              <a:t>。企业的市场结构、市场行为和市场绩效之间存在单向的因果联系：集中度的高低决定了企业的市场行为方式，而后者又决定了企业市场绩效的好坏。这便是产业组织理论特有的“结构—行为—绩效”（structure-conduct-performance，简称SCP）分析范式。</a:t>
            </a:r>
            <a:endParaRPr kumimoji="0" lang="zh-CN" altLang="en-US" sz="2800" b="0" i="0" u="none" strike="noStrike" kern="1200" cap="none" spc="0" normalizeH="0" baseline="0" noProof="0">
              <a:ln>
                <a:noFill/>
              </a:ln>
              <a:solidFill>
                <a:schemeClr val="tx1"/>
              </a:solidFill>
              <a:effectLst>
                <a:outerShdw blurRad="38100" dist="38100" dir="2700000" algn="tl">
                  <a:srgbClr val="FFFFFF"/>
                </a:outerShdw>
              </a:effectLst>
              <a:uLnTx/>
              <a:uFillTx/>
              <a:latin typeface="楷体_GB2312" pitchFamily="49" charset="-122"/>
              <a:ea typeface="楷体_GB2312" pitchFamily="49" charset="-122"/>
              <a:cs typeface="+mn-cs"/>
            </a:endParaRPr>
          </a:p>
          <a:p>
            <a:pPr marL="571500" marR="0" lvl="0" indent="-571500" algn="l" defTabSz="914400" rtl="0" eaLnBrk="0" fontAlgn="base" latinLnBrk="0" hangingPunct="0">
              <a:lnSpc>
                <a:spcPct val="100000"/>
              </a:lnSpc>
              <a:spcBef>
                <a:spcPct val="65000"/>
              </a:spcBef>
              <a:spcAft>
                <a:spcPct val="0"/>
              </a:spcAft>
              <a:buClr>
                <a:srgbClr val="FF3300"/>
              </a:buClr>
              <a:buSzTx/>
              <a:buFont typeface="Wingdings" panose="05000000000000000000" pitchFamily="2" charset="2"/>
              <a:buNone/>
              <a:defRPr/>
            </a:pPr>
            <a:r>
              <a:rPr kumimoji="0" lang="zh-CN" altLang="en-US" sz="2800" b="0" i="0" u="none" strike="noStrike" kern="1200" cap="none" spc="0" normalizeH="0" baseline="0" noProof="0">
                <a:ln>
                  <a:noFill/>
                </a:ln>
                <a:solidFill>
                  <a:schemeClr val="tx1"/>
                </a:solidFill>
                <a:effectLst>
                  <a:outerShdw blurRad="38100" dist="38100" dir="2700000" algn="tl">
                    <a:srgbClr val="FFFFFF"/>
                  </a:outerShdw>
                </a:effectLst>
                <a:uLnTx/>
                <a:uFillTx/>
                <a:latin typeface="楷体_GB2312" pitchFamily="49" charset="-122"/>
                <a:ea typeface="楷体_GB2312" pitchFamily="49" charset="-122"/>
                <a:cs typeface="+mn-cs"/>
              </a:rPr>
              <a:t>哈佛</a:t>
            </a:r>
            <a:r>
              <a:rPr kumimoji="0" lang="zh-CN" altLang="en-US" sz="2800" b="0" i="0" u="none" strike="noStrike" kern="1200" cap="none" spc="0" normalizeH="0" baseline="0" noProof="0">
                <a:ln>
                  <a:noFill/>
                </a:ln>
                <a:solidFill>
                  <a:schemeClr val="tx1"/>
                </a:solidFill>
                <a:effectLst>
                  <a:outerShdw blurRad="38100" dist="38100" dir="2700000" algn="tl">
                    <a:srgbClr val="FFFFFF"/>
                  </a:outerShdw>
                </a:effectLst>
                <a:uLnTx/>
                <a:uFillTx/>
                <a:latin typeface="楷体_GB2312" pitchFamily="49" charset="-122"/>
                <a:ea typeface="楷体_GB2312" pitchFamily="49" charset="-122"/>
                <a:cs typeface="+mn-cs"/>
              </a:rPr>
              <a:t>学派：市场结构、行为、绩效三者之间存在着相互作用、相互影响的双向因果关系。</a:t>
            </a:r>
            <a:endParaRPr kumimoji="0" lang="zh-CN" altLang="en-US" sz="2800" b="0" i="0" u="none" strike="noStrike" kern="1200" cap="none" spc="0" normalizeH="0" baseline="0" noProof="0">
              <a:ln>
                <a:noFill/>
              </a:ln>
              <a:solidFill>
                <a:schemeClr val="tx1"/>
              </a:solidFill>
              <a:effectLst>
                <a:outerShdw blurRad="38100" dist="38100" dir="2700000" algn="tl">
                  <a:srgbClr val="FFFFFF"/>
                </a:outerShdw>
              </a:effectLst>
              <a:uLnTx/>
              <a:uFillTx/>
              <a:latin typeface="楷体_GB2312" pitchFamily="49" charset="-122"/>
              <a:ea typeface="楷体_GB2312" pitchFamily="49" charset="-122"/>
              <a:cs typeface="+mn-cs"/>
            </a:endParaRPr>
          </a:p>
          <a:p>
            <a:pPr marL="571500" marR="0" lvl="0" indent="-571500" algn="l" defTabSz="914400" rtl="0" eaLnBrk="0" fontAlgn="base" latinLnBrk="0" hangingPunct="0">
              <a:lnSpc>
                <a:spcPct val="100000"/>
              </a:lnSpc>
              <a:spcBef>
                <a:spcPct val="65000"/>
              </a:spcBef>
              <a:spcAft>
                <a:spcPct val="0"/>
              </a:spcAft>
              <a:buClr>
                <a:srgbClr val="FF3300"/>
              </a:buClr>
              <a:buSzTx/>
              <a:buFont typeface="Wingdings" panose="05000000000000000000" pitchFamily="2" charset="2"/>
              <a:buNone/>
              <a:defRPr/>
            </a:pPr>
            <a:r>
              <a:rPr kumimoji="0" lang="zh-CN" altLang="en-US" sz="2800" b="0" i="0" u="none" strike="noStrike" kern="1200" cap="none" spc="0" normalizeH="0" baseline="0" noProof="0">
                <a:ln>
                  <a:noFill/>
                </a:ln>
                <a:solidFill>
                  <a:schemeClr val="tx1"/>
                </a:solidFill>
                <a:effectLst>
                  <a:outerShdw blurRad="38100" dist="38100" dir="2700000" algn="tl">
                    <a:srgbClr val="FFFFFF"/>
                  </a:outerShdw>
                </a:effectLst>
                <a:uLnTx/>
                <a:uFillTx/>
                <a:latin typeface="楷体_GB2312" pitchFamily="49" charset="-122"/>
                <a:ea typeface="楷体_GB2312" pitchFamily="49" charset="-122"/>
                <a:cs typeface="+mn-cs"/>
              </a:rPr>
              <a:t>芝加哥学派：以斯蒂格勒(J.Stigler)为代表的一些芝加哥大学学者对哈佛学派的强硬反垄断观点展开了激烈抨击。垄断竞争理论将企业规模的扩大与垄断势力的提高视为等同是不对的。放松</a:t>
            </a:r>
            <a:r>
              <a:rPr kumimoji="0" lang="zh-CN" altLang="en-US" sz="2800" b="0" i="0" u="none" strike="noStrike" kern="1200" cap="none" spc="0" normalizeH="0" baseline="0" noProof="0">
                <a:ln>
                  <a:noFill/>
                </a:ln>
                <a:solidFill>
                  <a:schemeClr val="tx1"/>
                </a:solidFill>
                <a:effectLst>
                  <a:outerShdw blurRad="38100" dist="38100" dir="2700000" algn="tl">
                    <a:srgbClr val="FFFFFF"/>
                  </a:outerShdw>
                </a:effectLst>
                <a:uLnTx/>
                <a:uFillTx/>
                <a:latin typeface="楷体_GB2312" pitchFamily="49" charset="-122"/>
                <a:ea typeface="楷体_GB2312" pitchFamily="49" charset="-122"/>
                <a:cs typeface="+mn-cs"/>
              </a:rPr>
              <a:t>管制。</a:t>
            </a:r>
            <a:endParaRPr kumimoji="0" lang="zh-CN" altLang="en-US" sz="2800" b="0" i="0" u="none" strike="noStrike" kern="1200" cap="none" spc="0" normalizeH="0" baseline="0" noProof="0">
              <a:ln>
                <a:noFill/>
              </a:ln>
              <a:solidFill>
                <a:schemeClr val="tx1"/>
              </a:solidFill>
              <a:effectLst>
                <a:outerShdw blurRad="38100" dist="38100" dir="2700000" algn="tl">
                  <a:srgbClr val="FFFFFF"/>
                </a:outerShdw>
              </a:effectLst>
              <a:uLnTx/>
              <a:uFillTx/>
              <a:latin typeface="楷体_GB2312" pitchFamily="49" charset="-122"/>
              <a:ea typeface="楷体_GB2312" pitchFamily="49" charset="-122"/>
              <a:cs typeface="+mn-cs"/>
            </a:endParaRPr>
          </a:p>
          <a:p>
            <a:pPr marL="571500" marR="0" lvl="0" indent="-571500" algn="l" defTabSz="914400" rtl="0" eaLnBrk="0" fontAlgn="base" latinLnBrk="0" hangingPunct="0">
              <a:lnSpc>
                <a:spcPct val="100000"/>
              </a:lnSpc>
              <a:spcBef>
                <a:spcPct val="65000"/>
              </a:spcBef>
              <a:spcAft>
                <a:spcPct val="0"/>
              </a:spcAft>
              <a:buClr>
                <a:srgbClr val="FF3300"/>
              </a:buClr>
              <a:buSzTx/>
              <a:buFont typeface="Wingdings" panose="05000000000000000000" pitchFamily="2" charset="2"/>
              <a:buNone/>
              <a:defRPr/>
            </a:pPr>
            <a:endParaRPr kumimoji="0" lang="zh-CN" altLang="en-US" sz="2800" b="0" i="0" u="none" strike="noStrike" kern="1200" cap="none" spc="0" normalizeH="0" baseline="0" noProof="0">
              <a:ln>
                <a:noFill/>
              </a:ln>
              <a:solidFill>
                <a:schemeClr val="tx1"/>
              </a:solidFill>
              <a:effectLst>
                <a:outerShdw blurRad="38100" dist="38100" dir="2700000" algn="tl">
                  <a:srgbClr val="FFFFFF"/>
                </a:outerShdw>
              </a:effectLst>
              <a:uLnTx/>
              <a:uFillTx/>
              <a:latin typeface="楷体_GB2312" pitchFamily="49" charset="-122"/>
              <a:ea typeface="楷体_GB2312"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box(in)">
                                      <p:cBhvr>
                                        <p:cTn id="7"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Market structure and behavior</a:t>
            </a:r>
            <a:br>
              <a:rPr lang="en-US" altLang="zh-CN" sz="3600" dirty="0">
                <a:ea typeface="宋体" panose="02010600030101010101" pitchFamily="2" charset="-122"/>
              </a:rPr>
            </a:br>
            <a:r>
              <a:rPr lang="zh-CN" altLang="en-US" sz="3600" dirty="0">
                <a:ea typeface="宋体" panose="02010600030101010101" pitchFamily="2" charset="-122"/>
              </a:rPr>
              <a:t>市场结构和行为</a:t>
            </a:r>
            <a:endParaRPr lang="zh-CN" altLang="en-US" sz="3600" dirty="0">
              <a:ea typeface="宋体" panose="02010600030101010101" pitchFamily="2" charset="-122"/>
            </a:endParaRPr>
          </a:p>
        </p:txBody>
      </p:sp>
      <p:sp>
        <p:nvSpPr>
          <p:cNvPr id="12291" name="Rectangle 3"/>
          <p:cNvSpPr>
            <a:spLocks noGrp="1"/>
          </p:cNvSpPr>
          <p:nvPr>
            <p:ph idx="1"/>
          </p:nvPr>
        </p:nvSpPr>
        <p:spPr/>
        <p:txBody>
          <a:bodyPr vert="horz" wrap="square" lIns="91440" tIns="45720" rIns="91440" bIns="45720" anchor="t" anchorCtr="0"/>
          <a:p>
            <a:pPr eaLnBrk="1" hangingPunct="1"/>
            <a:r>
              <a:rPr lang="en-US" altLang="zh-CN" dirty="0">
                <a:ea typeface="宋体" panose="02010600030101010101" pitchFamily="2" charset="-122"/>
              </a:rPr>
              <a:t>SCP</a:t>
            </a:r>
            <a:r>
              <a:rPr lang="zh-CN" altLang="en-US" dirty="0">
                <a:ea typeface="宋体" panose="02010600030101010101" pitchFamily="2" charset="-122"/>
              </a:rPr>
              <a:t>模式：结构－行为－表现</a:t>
            </a:r>
            <a:endParaRPr lang="zh-CN" altLang="en-US" dirty="0">
              <a:ea typeface="宋体" panose="02010600030101010101" pitchFamily="2" charset="-122"/>
            </a:endParaRPr>
          </a:p>
          <a:p>
            <a:pPr eaLnBrk="1" hangingPunct="1"/>
            <a:r>
              <a:rPr lang="zh-CN" altLang="en-US" dirty="0">
                <a:ea typeface="宋体" panose="02010600030101010101" pitchFamily="2" charset="-122"/>
              </a:rPr>
              <a:t>传媒在不同的市场结构下的行为是什么？</a:t>
            </a:r>
            <a:endParaRPr lang="zh-CN" altLang="en-US" dirty="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6" name="Rectangle 4"/>
          <p:cNvSpPr>
            <a:spLocks noGrp="1" noChangeArrowheads="1"/>
          </p:cNvSpPr>
          <p:nvPr>
            <p:ph type="ctr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宋体" panose="02010600030101010101" pitchFamily="2" charset="-122"/>
                <a:cs typeface="+mj-cs"/>
              </a:rPr>
              <a:t>第一章 传媒经济学介绍</a:t>
            </a:r>
            <a:endPar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宋体" panose="02010600030101010101" pitchFamily="2" charset="-122"/>
              <a:cs typeface="+mj-cs"/>
            </a:endParaRPr>
          </a:p>
        </p:txBody>
      </p:sp>
      <p:sp>
        <p:nvSpPr>
          <p:cNvPr id="8195" name="Rectangle 5"/>
          <p:cNvSpPr>
            <a:spLocks noGrp="1"/>
          </p:cNvSpPr>
          <p:nvPr>
            <p:ph type="subTitle" idx="1"/>
          </p:nvPr>
        </p:nvSpPr>
        <p:spPr/>
        <p:txBody>
          <a:bodyPr vert="horz" wrap="square" lIns="91440" tIns="45720" rIns="91440" bIns="45720" anchor="t" anchorCtr="0"/>
          <a:p>
            <a:pPr eaLnBrk="1" hangingPunct="1">
              <a:buClrTx/>
              <a:buSzTx/>
            </a:pPr>
            <a:r>
              <a:rPr lang="en-US" altLang="zh-CN" dirty="0">
                <a:latin typeface="+mn-lt"/>
                <a:ea typeface="宋体" panose="02010600030101010101" pitchFamily="2" charset="-122"/>
                <a:cs typeface="+mn-cs"/>
              </a:rPr>
              <a:t>Introduction to Media Economics</a:t>
            </a:r>
            <a:endParaRPr lang="en-US" altLang="zh-CN" dirty="0">
              <a:latin typeface="+mn-lt"/>
              <a:ea typeface="宋体" panose="02010600030101010101" pitchFamily="2" charset="-122"/>
              <a:cs typeface="+mn-cs"/>
            </a:endParaRPr>
          </a:p>
        </p:txBody>
      </p:sp>
      <p:sp>
        <p:nvSpPr>
          <p:cNvPr id="2" name="Text Box 6"/>
          <p:cNvSpPr txBox="1"/>
          <p:nvPr/>
        </p:nvSpPr>
        <p:spPr>
          <a:xfrm>
            <a:off x="2192338" y="4652963"/>
            <a:ext cx="4756150" cy="457200"/>
          </a:xfrm>
          <a:prstGeom prst="rect">
            <a:avLst/>
          </a:prstGeom>
          <a:noFill/>
          <a:ln w="9525">
            <a:noFill/>
          </a:ln>
        </p:spPr>
        <p:txBody>
          <a:bodyPr wrap="none">
            <a:spAutoFit/>
          </a:bodyPr>
          <a:p>
            <a:pPr eaLnBrk="1" hangingPunct="1"/>
            <a:r>
              <a:rPr lang="zh-CN" altLang="en-US" dirty="0">
                <a:latin typeface="Arial" panose="020B0604020202020204" pitchFamily="34" charset="0"/>
              </a:rPr>
              <a:t>传媒所具有的与众不同的经济特征</a:t>
            </a:r>
            <a:endParaRPr lang="zh-CN" altLang="en-US"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ChangeArrowheads="1"/>
          </p:cNvSpPr>
          <p:nvPr/>
        </p:nvSpPr>
        <p:spPr bwMode="auto">
          <a:xfrm>
            <a:off x="755650" y="258763"/>
            <a:ext cx="7772400" cy="866775"/>
          </a:xfrm>
          <a:prstGeom prst="rect">
            <a:avLst/>
          </a:prstGeom>
          <a:noFill/>
          <a:ln w="9525">
            <a:noFill/>
            <a:miter lim="800000"/>
          </a:ln>
        </p:spPr>
        <p:txBody>
          <a:bodyPr/>
          <a:lstStyle/>
          <a:p>
            <a:pPr marL="571500" marR="0" lvl="0" indent="-571500" algn="l" defTabSz="914400" rtl="0" eaLnBrk="0" fontAlgn="base" latinLnBrk="0" hangingPunct="0">
              <a:lnSpc>
                <a:spcPct val="100000"/>
              </a:lnSpc>
              <a:spcBef>
                <a:spcPct val="65000"/>
              </a:spcBef>
              <a:spcAft>
                <a:spcPct val="0"/>
              </a:spcAft>
              <a:buClr>
                <a:srgbClr val="FF3300"/>
              </a:buClr>
              <a:buSzTx/>
              <a:buFont typeface="Wingdings" panose="05000000000000000000" pitchFamily="2" charset="2"/>
              <a:buNone/>
              <a:defRPr/>
            </a:pPr>
            <a:r>
              <a:rPr kumimoji="0" lang="zh-CN" altLang="en-US" sz="2800" b="1" i="0" u="none" strike="noStrike" kern="1200" cap="none" spc="0" normalizeH="0" baseline="0" noProof="0">
                <a:ln>
                  <a:noFill/>
                </a:ln>
                <a:solidFill>
                  <a:srgbClr val="21172B"/>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3200" b="0" i="0" u="none" strike="noStrike" kern="1200" cap="none" spc="0" normalizeH="0" baseline="0" noProof="0">
                <a:ln>
                  <a:noFill/>
                </a:ln>
                <a:solidFill>
                  <a:schemeClr val="tx1"/>
                </a:solidFill>
                <a:effectLst/>
                <a:uLnTx/>
                <a:uFillTx/>
                <a:latin typeface="黑体" panose="02010609060101010101" pitchFamily="49" charset="-122"/>
                <a:ea typeface="宋体" panose="02010600030101010101" pitchFamily="2" charset="-122"/>
                <a:cs typeface="+mn-cs"/>
              </a:rPr>
              <a:t>SCP</a:t>
            </a:r>
            <a:r>
              <a:rPr kumimoji="0" lang="zh-CN" altLang="en-US" sz="3200" b="0" i="0" u="none" strike="noStrike" kern="1200" cap="none" spc="0" normalizeH="0" baseline="0" noProof="0">
                <a:ln>
                  <a:noFill/>
                </a:ln>
                <a:solidFill>
                  <a:schemeClr val="tx1"/>
                </a:solidFill>
                <a:effectLst/>
                <a:uLnTx/>
                <a:uFillTx/>
                <a:latin typeface="黑体" panose="02010609060101010101" pitchFamily="49" charset="-122"/>
                <a:ea typeface="宋体" panose="02010600030101010101" pitchFamily="2" charset="-122"/>
                <a:cs typeface="+mn-cs"/>
              </a:rPr>
              <a:t>的基本分析范式</a:t>
            </a:r>
            <a:endParaRPr kumimoji="0" lang="zh-CN" altLang="en-US" sz="3200" b="0" i="0" u="none" strike="noStrike" kern="1200" cap="none" spc="0" normalizeH="0" baseline="0" noProof="0">
              <a:ln>
                <a:noFill/>
              </a:ln>
              <a:solidFill>
                <a:schemeClr val="tx1"/>
              </a:solidFill>
              <a:effectLst/>
              <a:uLnTx/>
              <a:uFillTx/>
              <a:latin typeface="黑体" panose="02010609060101010101" pitchFamily="49" charset="-122"/>
              <a:ea typeface="宋体" panose="02010600030101010101" pitchFamily="2" charset="-122"/>
              <a:cs typeface="+mn-cs"/>
            </a:endParaRPr>
          </a:p>
        </p:txBody>
      </p:sp>
      <p:sp>
        <p:nvSpPr>
          <p:cNvPr id="25603" name="AutoShape 3"/>
          <p:cNvSpPr/>
          <p:nvPr/>
        </p:nvSpPr>
        <p:spPr>
          <a:xfrm>
            <a:off x="755650" y="1268413"/>
            <a:ext cx="2633663" cy="914400"/>
          </a:xfrm>
          <a:prstGeom prst="chevron">
            <a:avLst>
              <a:gd name="adj" fmla="val 71991"/>
            </a:avLst>
          </a:prstGeom>
          <a:solidFill>
            <a:schemeClr val="accent2"/>
          </a:solidFill>
          <a:ln w="12700" cap="sq" cmpd="sng">
            <a:solidFill>
              <a:schemeClr val="tx1"/>
            </a:solidFill>
            <a:prstDash val="solid"/>
            <a:miter/>
            <a:headEnd type="none" w="sm" len="sm"/>
            <a:tailEnd type="none" w="sm" len="sm"/>
          </a:ln>
        </p:spPr>
        <p:txBody>
          <a:bodyPr wrap="none" anchor="ctr" anchorCtr="0"/>
          <a:p>
            <a:pPr eaLnBrk="1" hangingPunct="1"/>
            <a:endParaRPr lang="zh-CN" altLang="en-US" dirty="0">
              <a:latin typeface="Arial" panose="020B0604020202020204" pitchFamily="34" charset="0"/>
            </a:endParaRPr>
          </a:p>
        </p:txBody>
      </p:sp>
      <p:sp>
        <p:nvSpPr>
          <p:cNvPr id="25604" name="Text Box 4"/>
          <p:cNvSpPr txBox="1"/>
          <p:nvPr/>
        </p:nvSpPr>
        <p:spPr>
          <a:xfrm>
            <a:off x="1258888" y="1420813"/>
            <a:ext cx="1865312" cy="519112"/>
          </a:xfrm>
          <a:prstGeom prst="rect">
            <a:avLst/>
          </a:prstGeom>
          <a:noFill/>
          <a:ln w="12700">
            <a:noFill/>
          </a:ln>
        </p:spPr>
        <p:txBody>
          <a:bodyPr>
            <a:spAutoFit/>
          </a:bodyPr>
          <a:p>
            <a:pPr eaLnBrk="1" hangingPunct="1">
              <a:spcBef>
                <a:spcPct val="50000"/>
              </a:spcBef>
            </a:pPr>
            <a:r>
              <a:rPr lang="zh-CN" altLang="en-US" sz="2800" b="1" dirty="0">
                <a:latin typeface="Comic Sans MS" panose="030F0702030302020204" pitchFamily="66" charset="0"/>
                <a:ea typeface="华文隶书" panose="02010800040101010101" pitchFamily="2" charset="-122"/>
              </a:rPr>
              <a:t>市场结构</a:t>
            </a:r>
            <a:r>
              <a:rPr lang="en-US" altLang="zh-CN" sz="2800" b="1" dirty="0">
                <a:latin typeface="Comic Sans MS" panose="030F0702030302020204" pitchFamily="66" charset="0"/>
                <a:ea typeface="华文隶书" panose="02010800040101010101" pitchFamily="2" charset="-122"/>
              </a:rPr>
              <a:t>S</a:t>
            </a:r>
            <a:endParaRPr lang="en-US" altLang="zh-CN" sz="2800" b="1" dirty="0">
              <a:latin typeface="Comic Sans MS" panose="030F0702030302020204" pitchFamily="66" charset="0"/>
              <a:ea typeface="华文隶书" panose="02010800040101010101" pitchFamily="2" charset="-122"/>
            </a:endParaRPr>
          </a:p>
        </p:txBody>
      </p:sp>
      <p:sp>
        <p:nvSpPr>
          <p:cNvPr id="25605" name="AutoShape 5"/>
          <p:cNvSpPr/>
          <p:nvPr/>
        </p:nvSpPr>
        <p:spPr>
          <a:xfrm>
            <a:off x="3419475" y="1268413"/>
            <a:ext cx="2663825" cy="914400"/>
          </a:xfrm>
          <a:prstGeom prst="chevron">
            <a:avLst>
              <a:gd name="adj" fmla="val 72816"/>
            </a:avLst>
          </a:prstGeom>
          <a:solidFill>
            <a:schemeClr val="accent2"/>
          </a:solidFill>
          <a:ln w="12700" cap="sq" cmpd="sng">
            <a:solidFill>
              <a:schemeClr val="tx1"/>
            </a:solidFill>
            <a:prstDash val="solid"/>
            <a:miter/>
            <a:headEnd type="none" w="sm" len="sm"/>
            <a:tailEnd type="none" w="sm" len="sm"/>
          </a:ln>
        </p:spPr>
        <p:txBody>
          <a:bodyPr wrap="none" anchor="ctr" anchorCtr="0"/>
          <a:p>
            <a:pPr eaLnBrk="1" hangingPunct="1"/>
            <a:endParaRPr lang="zh-CN" altLang="en-US" dirty="0">
              <a:latin typeface="Arial" panose="020B0604020202020204" pitchFamily="34" charset="0"/>
            </a:endParaRPr>
          </a:p>
        </p:txBody>
      </p:sp>
      <p:sp>
        <p:nvSpPr>
          <p:cNvPr id="25606" name="Text Box 6"/>
          <p:cNvSpPr txBox="1"/>
          <p:nvPr/>
        </p:nvSpPr>
        <p:spPr>
          <a:xfrm>
            <a:off x="3924300" y="1412875"/>
            <a:ext cx="2160588" cy="519113"/>
          </a:xfrm>
          <a:prstGeom prst="rect">
            <a:avLst/>
          </a:prstGeom>
          <a:noFill/>
          <a:ln w="12700">
            <a:noFill/>
          </a:ln>
        </p:spPr>
        <p:txBody>
          <a:bodyPr>
            <a:spAutoFit/>
          </a:bodyPr>
          <a:p>
            <a:pPr eaLnBrk="1" hangingPunct="1">
              <a:spcBef>
                <a:spcPct val="50000"/>
              </a:spcBef>
            </a:pPr>
            <a:r>
              <a:rPr lang="zh-CN" altLang="en-US" sz="2800" b="1" dirty="0">
                <a:latin typeface="Comic Sans MS" panose="030F0702030302020204" pitchFamily="66" charset="0"/>
                <a:ea typeface="华文隶书" panose="02010800040101010101" pitchFamily="2" charset="-122"/>
              </a:rPr>
              <a:t>企业行为</a:t>
            </a:r>
            <a:r>
              <a:rPr lang="en-US" altLang="zh-CN" sz="2800" b="1" dirty="0">
                <a:latin typeface="Comic Sans MS" panose="030F0702030302020204" pitchFamily="66" charset="0"/>
                <a:ea typeface="华文隶书" panose="02010800040101010101" pitchFamily="2" charset="-122"/>
              </a:rPr>
              <a:t>C</a:t>
            </a:r>
            <a:endParaRPr lang="en-US" altLang="zh-CN" sz="2800" b="1" dirty="0">
              <a:latin typeface="Comic Sans MS" panose="030F0702030302020204" pitchFamily="66" charset="0"/>
              <a:ea typeface="华文隶书" panose="02010800040101010101" pitchFamily="2" charset="-122"/>
            </a:endParaRPr>
          </a:p>
        </p:txBody>
      </p:sp>
      <p:grpSp>
        <p:nvGrpSpPr>
          <p:cNvPr id="25607" name="Group 7"/>
          <p:cNvGrpSpPr/>
          <p:nvPr/>
        </p:nvGrpSpPr>
        <p:grpSpPr>
          <a:xfrm>
            <a:off x="6048375" y="1268413"/>
            <a:ext cx="2771775" cy="914400"/>
            <a:chOff x="672" y="1344"/>
            <a:chExt cx="1152" cy="576"/>
          </a:xfrm>
        </p:grpSpPr>
        <p:sp>
          <p:nvSpPr>
            <p:cNvPr id="25613" name="AutoShape 8"/>
            <p:cNvSpPr/>
            <p:nvPr/>
          </p:nvSpPr>
          <p:spPr>
            <a:xfrm>
              <a:off x="672" y="1344"/>
              <a:ext cx="1152" cy="576"/>
            </a:xfrm>
            <a:prstGeom prst="chevron">
              <a:avLst>
                <a:gd name="adj" fmla="val 50000"/>
              </a:avLst>
            </a:prstGeom>
            <a:solidFill>
              <a:schemeClr val="accent2"/>
            </a:solidFill>
            <a:ln w="12700" cap="sq" cmpd="sng">
              <a:solidFill>
                <a:schemeClr val="tx1"/>
              </a:solidFill>
              <a:prstDash val="solid"/>
              <a:miter/>
              <a:headEnd type="none" w="sm" len="sm"/>
              <a:tailEnd type="none" w="sm" len="sm"/>
            </a:ln>
          </p:spPr>
          <p:txBody>
            <a:bodyPr wrap="none" anchor="ctr" anchorCtr="0"/>
            <a:p>
              <a:pPr eaLnBrk="1" hangingPunct="1"/>
              <a:endParaRPr lang="zh-CN" altLang="en-US" dirty="0">
                <a:latin typeface="Arial" panose="020B0604020202020204" pitchFamily="34" charset="0"/>
              </a:endParaRPr>
            </a:p>
          </p:txBody>
        </p:sp>
        <p:sp>
          <p:nvSpPr>
            <p:cNvPr id="25614" name="Text Box 9"/>
            <p:cNvSpPr txBox="1"/>
            <p:nvPr/>
          </p:nvSpPr>
          <p:spPr>
            <a:xfrm>
              <a:off x="960" y="1440"/>
              <a:ext cx="816" cy="327"/>
            </a:xfrm>
            <a:prstGeom prst="rect">
              <a:avLst/>
            </a:prstGeom>
            <a:noFill/>
            <a:ln w="12700">
              <a:noFill/>
            </a:ln>
          </p:spPr>
          <p:txBody>
            <a:bodyPr>
              <a:spAutoFit/>
            </a:bodyPr>
            <a:p>
              <a:pPr eaLnBrk="1" hangingPunct="1">
                <a:spcBef>
                  <a:spcPct val="50000"/>
                </a:spcBef>
              </a:pPr>
              <a:r>
                <a:rPr lang="zh-CN" altLang="en-US" sz="2800" b="1" dirty="0">
                  <a:latin typeface="Comic Sans MS" panose="030F0702030302020204" pitchFamily="66" charset="0"/>
                  <a:ea typeface="华文隶书" panose="02010800040101010101" pitchFamily="2" charset="-122"/>
                </a:rPr>
                <a:t>市场绩效</a:t>
              </a:r>
              <a:r>
                <a:rPr lang="en-US" altLang="zh-CN" sz="2800" b="1" dirty="0">
                  <a:latin typeface="Comic Sans MS" panose="030F0702030302020204" pitchFamily="66" charset="0"/>
                  <a:ea typeface="华文隶书" panose="02010800040101010101" pitchFamily="2" charset="-122"/>
                </a:rPr>
                <a:t>P</a:t>
              </a:r>
              <a:endParaRPr lang="en-US" altLang="zh-CN" sz="2800" b="1" dirty="0">
                <a:latin typeface="Comic Sans MS" panose="030F0702030302020204" pitchFamily="66" charset="0"/>
                <a:ea typeface="华文隶书" panose="02010800040101010101" pitchFamily="2" charset="-122"/>
              </a:endParaRPr>
            </a:p>
          </p:txBody>
        </p:sp>
      </p:grpSp>
      <p:sp>
        <p:nvSpPr>
          <p:cNvPr id="56330" name="Text Box 10"/>
          <p:cNvSpPr txBox="1"/>
          <p:nvPr/>
        </p:nvSpPr>
        <p:spPr>
          <a:xfrm>
            <a:off x="1042988" y="2636838"/>
            <a:ext cx="2438400" cy="2292350"/>
          </a:xfrm>
          <a:prstGeom prst="rect">
            <a:avLst/>
          </a:prstGeom>
          <a:noFill/>
          <a:ln w="12700">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
              <a:defRPr sz="2800">
                <a:solidFill>
                  <a:srgbClr val="4D4D4D"/>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rgbClr val="4D4D4D"/>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000">
                <a:solidFill>
                  <a:srgbClr val="4D4D4D"/>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rgbClr val="4D4D4D"/>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1600">
                <a:solidFill>
                  <a:srgbClr val="4D4D4D"/>
                </a:solidFill>
                <a:latin typeface="+mn-lt"/>
              </a:defRPr>
            </a:lvl5pPr>
          </a:lstStyle>
          <a:p>
            <a:pPr marL="285750" lvl="0" indent="-285750" eaLnBrk="1" hangingPunct="1">
              <a:spcBef>
                <a:spcPct val="50000"/>
              </a:spcBef>
              <a:buFontTx/>
              <a:buChar char="•"/>
            </a:pPr>
            <a:r>
              <a:rPr lang="zh-CN" altLang="en-US" sz="1800" b="1" dirty="0">
                <a:solidFill>
                  <a:schemeClr val="tx1"/>
                </a:solidFill>
                <a:latin typeface="Comic Sans MS" panose="030F0702030302020204" pitchFamily="66" charset="0"/>
                <a:ea typeface="宋体" panose="02010600030101010101" pitchFamily="2" charset="-122"/>
              </a:rPr>
              <a:t>买者与卖者的数量和规模</a:t>
            </a:r>
            <a:endParaRPr lang="zh-CN" altLang="en-US" sz="1800" b="1" dirty="0">
              <a:solidFill>
                <a:schemeClr val="tx1"/>
              </a:solidFill>
              <a:latin typeface="Comic Sans MS" panose="030F0702030302020204" pitchFamily="66" charset="0"/>
              <a:ea typeface="宋体" panose="02010600030101010101" pitchFamily="2" charset="-122"/>
            </a:endParaRPr>
          </a:p>
          <a:p>
            <a:pPr marL="285750" lvl="0" indent="-285750" eaLnBrk="1" hangingPunct="1">
              <a:spcBef>
                <a:spcPct val="50000"/>
              </a:spcBef>
              <a:buFontTx/>
              <a:buChar char="•"/>
            </a:pPr>
            <a:r>
              <a:rPr lang="zh-CN" altLang="en-US" sz="1800" b="1" dirty="0">
                <a:solidFill>
                  <a:schemeClr val="tx1"/>
                </a:solidFill>
                <a:latin typeface="Comic Sans MS" panose="030F0702030302020204" pitchFamily="66" charset="0"/>
                <a:ea typeface="宋体" panose="02010600030101010101" pitchFamily="2" charset="-122"/>
              </a:rPr>
              <a:t>产品差异</a:t>
            </a:r>
            <a:endParaRPr lang="zh-CN" altLang="en-US" sz="1800" b="1" dirty="0">
              <a:solidFill>
                <a:schemeClr val="tx1"/>
              </a:solidFill>
              <a:latin typeface="Comic Sans MS" panose="030F0702030302020204" pitchFamily="66" charset="0"/>
              <a:ea typeface="宋体" panose="02010600030101010101" pitchFamily="2" charset="-122"/>
            </a:endParaRPr>
          </a:p>
          <a:p>
            <a:pPr marL="285750" lvl="0" indent="-285750" eaLnBrk="1" hangingPunct="1">
              <a:spcBef>
                <a:spcPct val="50000"/>
              </a:spcBef>
              <a:buFontTx/>
              <a:buChar char="•"/>
            </a:pPr>
            <a:r>
              <a:rPr lang="zh-CN" altLang="en-US" sz="1800" b="1" dirty="0">
                <a:solidFill>
                  <a:schemeClr val="tx1"/>
                </a:solidFill>
                <a:latin typeface="Comic Sans MS" panose="030F0702030302020204" pitchFamily="66" charset="0"/>
                <a:ea typeface="宋体" panose="02010600030101010101" pitchFamily="2" charset="-122"/>
              </a:rPr>
              <a:t>进入（退出）障碍</a:t>
            </a:r>
            <a:endParaRPr lang="zh-CN" altLang="en-US" sz="1800" b="1" dirty="0">
              <a:solidFill>
                <a:schemeClr val="tx1"/>
              </a:solidFill>
              <a:latin typeface="Comic Sans MS" panose="030F0702030302020204" pitchFamily="66" charset="0"/>
              <a:ea typeface="宋体" panose="02010600030101010101" pitchFamily="2" charset="-122"/>
            </a:endParaRPr>
          </a:p>
          <a:p>
            <a:pPr marL="285750" lvl="0" indent="-285750" eaLnBrk="1" hangingPunct="1">
              <a:spcBef>
                <a:spcPct val="50000"/>
              </a:spcBef>
              <a:buFontTx/>
              <a:buChar char="•"/>
            </a:pPr>
            <a:r>
              <a:rPr lang="zh-CN" altLang="en-US" sz="1800" b="1" dirty="0">
                <a:solidFill>
                  <a:schemeClr val="tx1"/>
                </a:solidFill>
                <a:latin typeface="Comic Sans MS" panose="030F0702030302020204" pitchFamily="66" charset="0"/>
                <a:ea typeface="宋体" panose="02010600030101010101" pitchFamily="2" charset="-122"/>
              </a:rPr>
              <a:t>垂直一体化</a:t>
            </a:r>
            <a:endParaRPr lang="zh-CN" altLang="en-US" sz="1800" b="1" dirty="0">
              <a:solidFill>
                <a:schemeClr val="tx1"/>
              </a:solidFill>
              <a:latin typeface="Comic Sans MS" panose="030F0702030302020204" pitchFamily="66" charset="0"/>
              <a:ea typeface="宋体" panose="02010600030101010101" pitchFamily="2" charset="-122"/>
            </a:endParaRPr>
          </a:p>
          <a:p>
            <a:pPr marL="285750" lvl="0" indent="-285750" eaLnBrk="1" hangingPunct="1">
              <a:spcBef>
                <a:spcPct val="50000"/>
              </a:spcBef>
              <a:buFontTx/>
              <a:buChar char="•"/>
            </a:pPr>
            <a:r>
              <a:rPr lang="zh-CN" altLang="en-US" sz="1800" b="1" dirty="0">
                <a:solidFill>
                  <a:schemeClr val="tx1"/>
                </a:solidFill>
                <a:latin typeface="Comic Sans MS" panose="030F0702030302020204" pitchFamily="66" charset="0"/>
                <a:ea typeface="宋体" panose="02010600030101010101" pitchFamily="2" charset="-122"/>
              </a:rPr>
              <a:t>多样化经营</a:t>
            </a:r>
            <a:endParaRPr lang="zh-CN" altLang="en-US" sz="1800" b="1" dirty="0">
              <a:solidFill>
                <a:schemeClr val="tx1"/>
              </a:solidFill>
              <a:latin typeface="Comic Sans MS" panose="030F0702030302020204" pitchFamily="66" charset="0"/>
              <a:ea typeface="宋体" panose="02010600030101010101" pitchFamily="2" charset="-122"/>
            </a:endParaRPr>
          </a:p>
        </p:txBody>
      </p:sp>
      <p:sp>
        <p:nvSpPr>
          <p:cNvPr id="56331" name="Text Box 11"/>
          <p:cNvSpPr txBox="1"/>
          <p:nvPr/>
        </p:nvSpPr>
        <p:spPr>
          <a:xfrm>
            <a:off x="3924300" y="2636838"/>
            <a:ext cx="2438400" cy="3255962"/>
          </a:xfrm>
          <a:prstGeom prst="rect">
            <a:avLst/>
          </a:prstGeom>
          <a:noFill/>
          <a:ln w="12700">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
              <a:defRPr sz="2800">
                <a:solidFill>
                  <a:srgbClr val="4D4D4D"/>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rgbClr val="4D4D4D"/>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000">
                <a:solidFill>
                  <a:srgbClr val="4D4D4D"/>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rgbClr val="4D4D4D"/>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1600">
                <a:solidFill>
                  <a:srgbClr val="4D4D4D"/>
                </a:solidFill>
                <a:latin typeface="+mn-lt"/>
              </a:defRPr>
            </a:lvl5pPr>
          </a:lstStyle>
          <a:p>
            <a:pPr marL="285750" lvl="0" indent="-285750" eaLnBrk="1" hangingPunct="1">
              <a:spcBef>
                <a:spcPct val="50000"/>
              </a:spcBef>
              <a:buFontTx/>
              <a:buChar char="•"/>
            </a:pPr>
            <a:r>
              <a:rPr lang="zh-CN" altLang="en-US" sz="1800" b="1" dirty="0">
                <a:solidFill>
                  <a:schemeClr val="tx1"/>
                </a:solidFill>
                <a:latin typeface="Comic Sans MS" panose="030F0702030302020204" pitchFamily="66" charset="0"/>
                <a:ea typeface="宋体" panose="02010600030101010101" pitchFamily="2" charset="-122"/>
              </a:rPr>
              <a:t>定价行为</a:t>
            </a:r>
            <a:endParaRPr lang="zh-CN" altLang="en-US" sz="1800" b="1" dirty="0">
              <a:solidFill>
                <a:schemeClr val="tx1"/>
              </a:solidFill>
              <a:latin typeface="Comic Sans MS" panose="030F0702030302020204" pitchFamily="66" charset="0"/>
              <a:ea typeface="宋体" panose="02010600030101010101" pitchFamily="2" charset="-122"/>
            </a:endParaRPr>
          </a:p>
          <a:p>
            <a:pPr marL="285750" lvl="0" indent="-285750" eaLnBrk="1" hangingPunct="1">
              <a:spcBef>
                <a:spcPct val="50000"/>
              </a:spcBef>
              <a:buFontTx/>
              <a:buChar char="•"/>
            </a:pPr>
            <a:r>
              <a:rPr lang="en-US" altLang="zh-CN" sz="1800" b="1" dirty="0">
                <a:solidFill>
                  <a:schemeClr val="tx1"/>
                </a:solidFill>
                <a:latin typeface="Comic Sans MS" panose="030F0702030302020204" pitchFamily="66" charset="0"/>
                <a:ea typeface="宋体" panose="02010600030101010101" pitchFamily="2" charset="-122"/>
              </a:rPr>
              <a:t>R&amp;D</a:t>
            </a:r>
            <a:endParaRPr lang="en-US" altLang="zh-CN" sz="1800" b="1" dirty="0">
              <a:solidFill>
                <a:schemeClr val="tx1"/>
              </a:solidFill>
              <a:latin typeface="Comic Sans MS" panose="030F0702030302020204" pitchFamily="66" charset="0"/>
              <a:ea typeface="宋体" panose="02010600030101010101" pitchFamily="2" charset="-122"/>
            </a:endParaRPr>
          </a:p>
          <a:p>
            <a:pPr marL="285750" lvl="0" indent="-285750" eaLnBrk="1" hangingPunct="1">
              <a:spcBef>
                <a:spcPct val="50000"/>
              </a:spcBef>
              <a:buFontTx/>
              <a:buChar char="•"/>
            </a:pPr>
            <a:r>
              <a:rPr lang="zh-CN" altLang="en-US" sz="1800" b="1" dirty="0">
                <a:solidFill>
                  <a:schemeClr val="tx1"/>
                </a:solidFill>
                <a:latin typeface="Comic Sans MS" panose="030F0702030302020204" pitchFamily="66" charset="0"/>
                <a:ea typeface="宋体" panose="02010600030101010101" pitchFamily="2" charset="-122"/>
              </a:rPr>
              <a:t>投资</a:t>
            </a:r>
            <a:endParaRPr lang="zh-CN" altLang="en-US" sz="1800" b="1" dirty="0">
              <a:solidFill>
                <a:schemeClr val="tx1"/>
              </a:solidFill>
              <a:latin typeface="Comic Sans MS" panose="030F0702030302020204" pitchFamily="66" charset="0"/>
              <a:ea typeface="宋体" panose="02010600030101010101" pitchFamily="2" charset="-122"/>
            </a:endParaRPr>
          </a:p>
          <a:p>
            <a:pPr marL="285750" lvl="0" indent="-285750" eaLnBrk="1" hangingPunct="1">
              <a:spcBef>
                <a:spcPct val="50000"/>
              </a:spcBef>
              <a:buFontTx/>
              <a:buChar char="•"/>
            </a:pPr>
            <a:r>
              <a:rPr lang="zh-CN" altLang="en-US" sz="1800" b="1" dirty="0">
                <a:solidFill>
                  <a:schemeClr val="tx1"/>
                </a:solidFill>
                <a:latin typeface="Comic Sans MS" panose="030F0702030302020204" pitchFamily="66" charset="0"/>
                <a:ea typeface="宋体" panose="02010600030101010101" pitchFamily="2" charset="-122"/>
              </a:rPr>
              <a:t>广告</a:t>
            </a:r>
            <a:endParaRPr lang="zh-CN" altLang="en-US" sz="1800" b="1" dirty="0">
              <a:solidFill>
                <a:schemeClr val="tx1"/>
              </a:solidFill>
              <a:latin typeface="Comic Sans MS" panose="030F0702030302020204" pitchFamily="66" charset="0"/>
              <a:ea typeface="宋体" panose="02010600030101010101" pitchFamily="2" charset="-122"/>
            </a:endParaRPr>
          </a:p>
          <a:p>
            <a:pPr marL="285750" lvl="0" indent="-285750" eaLnBrk="1" hangingPunct="1">
              <a:spcBef>
                <a:spcPct val="50000"/>
              </a:spcBef>
              <a:buFontTx/>
              <a:buChar char="•"/>
            </a:pPr>
            <a:r>
              <a:rPr lang="zh-CN" altLang="en-US" sz="1800" b="1" dirty="0">
                <a:solidFill>
                  <a:schemeClr val="tx1"/>
                </a:solidFill>
                <a:latin typeface="Comic Sans MS" panose="030F0702030302020204" pitchFamily="66" charset="0"/>
                <a:ea typeface="宋体" panose="02010600030101010101" pitchFamily="2" charset="-122"/>
              </a:rPr>
              <a:t>竞争行为</a:t>
            </a:r>
            <a:endParaRPr lang="zh-CN" altLang="en-US" sz="1800" b="1" dirty="0">
              <a:solidFill>
                <a:schemeClr val="tx1"/>
              </a:solidFill>
              <a:latin typeface="Comic Sans MS" panose="030F0702030302020204" pitchFamily="66" charset="0"/>
              <a:ea typeface="宋体" panose="02010600030101010101" pitchFamily="2" charset="-122"/>
            </a:endParaRPr>
          </a:p>
          <a:p>
            <a:pPr marL="285750" lvl="0" indent="-285750" eaLnBrk="1" hangingPunct="1">
              <a:spcBef>
                <a:spcPct val="50000"/>
              </a:spcBef>
              <a:buFontTx/>
              <a:buChar char="•"/>
            </a:pPr>
            <a:r>
              <a:rPr lang="zh-CN" altLang="en-US" sz="1800" b="1" dirty="0">
                <a:solidFill>
                  <a:schemeClr val="tx1"/>
                </a:solidFill>
                <a:latin typeface="Comic Sans MS" panose="030F0702030302020204" pitchFamily="66" charset="0"/>
                <a:ea typeface="宋体" panose="02010600030101010101" pitchFamily="2" charset="-122"/>
              </a:rPr>
              <a:t>购并</a:t>
            </a:r>
            <a:endParaRPr lang="zh-CN" altLang="en-US" sz="1800" b="1" dirty="0">
              <a:solidFill>
                <a:schemeClr val="tx1"/>
              </a:solidFill>
              <a:latin typeface="Comic Sans MS" panose="030F0702030302020204" pitchFamily="66" charset="0"/>
              <a:ea typeface="宋体" panose="02010600030101010101" pitchFamily="2" charset="-122"/>
            </a:endParaRPr>
          </a:p>
          <a:p>
            <a:pPr marL="285750" lvl="0" indent="-285750" eaLnBrk="1" hangingPunct="1">
              <a:spcBef>
                <a:spcPct val="50000"/>
              </a:spcBef>
              <a:buFontTx/>
              <a:buChar char="•"/>
            </a:pPr>
            <a:r>
              <a:rPr lang="zh-CN" altLang="en-US" sz="1800" b="1" dirty="0">
                <a:solidFill>
                  <a:schemeClr val="tx1"/>
                </a:solidFill>
                <a:latin typeface="Comic Sans MS" panose="030F0702030302020204" pitchFamily="66" charset="0"/>
                <a:ea typeface="宋体" panose="02010600030101010101" pitchFamily="2" charset="-122"/>
              </a:rPr>
              <a:t>串谋</a:t>
            </a:r>
            <a:endParaRPr lang="zh-CN" altLang="en-US" sz="1800" b="1" dirty="0">
              <a:solidFill>
                <a:schemeClr val="tx1"/>
              </a:solidFill>
              <a:latin typeface="Comic Sans MS" panose="030F0702030302020204" pitchFamily="66" charset="0"/>
              <a:ea typeface="宋体" panose="02010600030101010101" pitchFamily="2" charset="-122"/>
            </a:endParaRPr>
          </a:p>
          <a:p>
            <a:pPr marL="285750" lvl="0" indent="-285750" eaLnBrk="1" hangingPunct="1">
              <a:spcBef>
                <a:spcPct val="50000"/>
              </a:spcBef>
              <a:buFontTx/>
              <a:buChar char="•"/>
            </a:pPr>
            <a:endParaRPr lang="zh-CN" altLang="en-US" sz="1800" b="1" dirty="0">
              <a:solidFill>
                <a:schemeClr val="tx1"/>
              </a:solidFill>
              <a:latin typeface="Comic Sans MS" panose="030F0702030302020204" pitchFamily="66" charset="0"/>
              <a:ea typeface="宋体" panose="02010600030101010101" pitchFamily="2" charset="-122"/>
            </a:endParaRPr>
          </a:p>
        </p:txBody>
      </p:sp>
      <p:sp>
        <p:nvSpPr>
          <p:cNvPr id="56332" name="Text Box 12"/>
          <p:cNvSpPr txBox="1"/>
          <p:nvPr/>
        </p:nvSpPr>
        <p:spPr>
          <a:xfrm>
            <a:off x="6227763" y="2636838"/>
            <a:ext cx="2438400" cy="2843212"/>
          </a:xfrm>
          <a:prstGeom prst="rect">
            <a:avLst/>
          </a:prstGeom>
          <a:noFill/>
          <a:ln w="12700">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
              <a:defRPr sz="2800">
                <a:solidFill>
                  <a:srgbClr val="4D4D4D"/>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rgbClr val="4D4D4D"/>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000">
                <a:solidFill>
                  <a:srgbClr val="4D4D4D"/>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rgbClr val="4D4D4D"/>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1600">
                <a:solidFill>
                  <a:srgbClr val="4D4D4D"/>
                </a:solidFill>
                <a:latin typeface="+mn-lt"/>
              </a:defRPr>
            </a:lvl5pPr>
          </a:lstStyle>
          <a:p>
            <a:pPr marL="285750" lvl="0" indent="-285750" eaLnBrk="1" hangingPunct="1">
              <a:spcBef>
                <a:spcPct val="50000"/>
              </a:spcBef>
              <a:buFontTx/>
              <a:buChar char="•"/>
            </a:pPr>
            <a:r>
              <a:rPr lang="zh-CN" altLang="en-US" sz="1800" b="1" dirty="0">
                <a:solidFill>
                  <a:schemeClr val="tx1"/>
                </a:solidFill>
                <a:latin typeface="Comic Sans MS" panose="030F0702030302020204" pitchFamily="66" charset="0"/>
                <a:ea typeface="宋体" panose="02010600030101010101" pitchFamily="2" charset="-122"/>
              </a:rPr>
              <a:t>产品质量</a:t>
            </a:r>
            <a:endParaRPr lang="zh-CN" altLang="en-US" sz="1800" b="1" dirty="0">
              <a:solidFill>
                <a:schemeClr val="tx1"/>
              </a:solidFill>
              <a:latin typeface="Comic Sans MS" panose="030F0702030302020204" pitchFamily="66" charset="0"/>
              <a:ea typeface="宋体" panose="02010600030101010101" pitchFamily="2" charset="-122"/>
            </a:endParaRPr>
          </a:p>
          <a:p>
            <a:pPr marL="285750" lvl="0" indent="-285750" eaLnBrk="1" hangingPunct="1">
              <a:spcBef>
                <a:spcPct val="50000"/>
              </a:spcBef>
              <a:buFontTx/>
              <a:buChar char="•"/>
            </a:pPr>
            <a:r>
              <a:rPr lang="zh-CN" altLang="en-US" sz="1800" b="1" dirty="0">
                <a:solidFill>
                  <a:schemeClr val="tx1"/>
                </a:solidFill>
                <a:latin typeface="Comic Sans MS" panose="030F0702030302020204" pitchFamily="66" charset="0"/>
                <a:ea typeface="宋体" panose="02010600030101010101" pitchFamily="2" charset="-122"/>
              </a:rPr>
              <a:t>技术进步</a:t>
            </a:r>
            <a:endParaRPr lang="zh-CN" altLang="en-US" sz="1800" b="1" dirty="0">
              <a:solidFill>
                <a:schemeClr val="tx1"/>
              </a:solidFill>
              <a:latin typeface="Comic Sans MS" panose="030F0702030302020204" pitchFamily="66" charset="0"/>
              <a:ea typeface="宋体" panose="02010600030101010101" pitchFamily="2" charset="-122"/>
            </a:endParaRPr>
          </a:p>
          <a:p>
            <a:pPr marL="285750" lvl="0" indent="-285750" eaLnBrk="1" hangingPunct="1">
              <a:spcBef>
                <a:spcPct val="50000"/>
              </a:spcBef>
              <a:buFontTx/>
              <a:buChar char="•"/>
            </a:pPr>
            <a:r>
              <a:rPr lang="zh-CN" altLang="en-US" sz="1800" b="1" dirty="0">
                <a:solidFill>
                  <a:schemeClr val="tx1"/>
                </a:solidFill>
                <a:latin typeface="Comic Sans MS" panose="030F0702030302020204" pitchFamily="66" charset="0"/>
                <a:ea typeface="宋体" panose="02010600030101010101" pitchFamily="2" charset="-122"/>
              </a:rPr>
              <a:t>利润率</a:t>
            </a:r>
            <a:endParaRPr lang="zh-CN" altLang="en-US" sz="1800" b="1" dirty="0">
              <a:solidFill>
                <a:schemeClr val="tx1"/>
              </a:solidFill>
              <a:latin typeface="Comic Sans MS" panose="030F0702030302020204" pitchFamily="66" charset="0"/>
              <a:ea typeface="宋体" panose="02010600030101010101" pitchFamily="2" charset="-122"/>
            </a:endParaRPr>
          </a:p>
          <a:p>
            <a:pPr marL="285750" lvl="0" indent="-285750" eaLnBrk="1" hangingPunct="1">
              <a:spcBef>
                <a:spcPct val="50000"/>
              </a:spcBef>
              <a:buFontTx/>
              <a:buChar char="•"/>
            </a:pPr>
            <a:r>
              <a:rPr lang="zh-CN" altLang="en-US" sz="1800" b="1" dirty="0">
                <a:solidFill>
                  <a:schemeClr val="tx1"/>
                </a:solidFill>
                <a:latin typeface="Comic Sans MS" panose="030F0702030302020204" pitchFamily="66" charset="0"/>
                <a:ea typeface="宋体" panose="02010600030101010101" pitchFamily="2" charset="-122"/>
              </a:rPr>
              <a:t>效率</a:t>
            </a:r>
            <a:endParaRPr lang="zh-CN" altLang="en-US" sz="1800" b="1" dirty="0">
              <a:solidFill>
                <a:schemeClr val="tx1"/>
              </a:solidFill>
              <a:latin typeface="Comic Sans MS" panose="030F0702030302020204" pitchFamily="66" charset="0"/>
              <a:ea typeface="宋体" panose="02010600030101010101" pitchFamily="2" charset="-122"/>
            </a:endParaRPr>
          </a:p>
          <a:p>
            <a:pPr marL="285750" lvl="0" indent="-285750" eaLnBrk="1" hangingPunct="1">
              <a:spcBef>
                <a:spcPct val="50000"/>
              </a:spcBef>
              <a:buFontTx/>
              <a:buChar char="•"/>
            </a:pPr>
            <a:r>
              <a:rPr lang="zh-CN" altLang="en-US" sz="1800" b="1" dirty="0">
                <a:solidFill>
                  <a:schemeClr val="tx1"/>
                </a:solidFill>
                <a:latin typeface="Comic Sans MS" panose="030F0702030302020204" pitchFamily="66" charset="0"/>
                <a:ea typeface="宋体" panose="02010600030101010101" pitchFamily="2" charset="-122"/>
              </a:rPr>
              <a:t>增长</a:t>
            </a:r>
            <a:endParaRPr lang="zh-CN" altLang="en-US" sz="1800" b="1" dirty="0">
              <a:solidFill>
                <a:schemeClr val="tx1"/>
              </a:solidFill>
              <a:latin typeface="Comic Sans MS" panose="030F0702030302020204" pitchFamily="66" charset="0"/>
              <a:ea typeface="宋体" panose="02010600030101010101" pitchFamily="2" charset="-122"/>
            </a:endParaRPr>
          </a:p>
          <a:p>
            <a:pPr marL="285750" lvl="0" indent="-285750" eaLnBrk="1" hangingPunct="1">
              <a:spcBef>
                <a:spcPct val="50000"/>
              </a:spcBef>
              <a:buFontTx/>
              <a:buChar char="•"/>
            </a:pPr>
            <a:r>
              <a:rPr lang="zh-CN" altLang="en-US" sz="1800" b="1" dirty="0">
                <a:solidFill>
                  <a:schemeClr val="tx1"/>
                </a:solidFill>
                <a:latin typeface="Comic Sans MS" panose="030F0702030302020204" pitchFamily="66" charset="0"/>
                <a:ea typeface="宋体" panose="02010600030101010101" pitchFamily="2" charset="-122"/>
              </a:rPr>
              <a:t>股东价值</a:t>
            </a:r>
            <a:endParaRPr lang="zh-CN" altLang="en-US" sz="1800" b="1" dirty="0">
              <a:solidFill>
                <a:schemeClr val="tx1"/>
              </a:solidFill>
              <a:latin typeface="Comic Sans MS" panose="030F0702030302020204" pitchFamily="66" charset="0"/>
              <a:ea typeface="宋体" panose="02010600030101010101" pitchFamily="2" charset="-122"/>
            </a:endParaRPr>
          </a:p>
          <a:p>
            <a:pPr marL="285750" lvl="0" indent="-285750" eaLnBrk="1" hangingPunct="1">
              <a:spcBef>
                <a:spcPct val="50000"/>
              </a:spcBef>
              <a:buFontTx/>
              <a:buChar char="•"/>
            </a:pPr>
            <a:endParaRPr lang="zh-CN" altLang="en-US" sz="1800" b="1" dirty="0">
              <a:solidFill>
                <a:schemeClr val="tx1"/>
              </a:solidFill>
              <a:latin typeface="Comic Sans MS" panose="030F0702030302020204" pitchFamily="66" charset="0"/>
              <a:ea typeface="宋体" panose="02010600030101010101" pitchFamily="2" charset="-122"/>
            </a:endParaRPr>
          </a:p>
        </p:txBody>
      </p:sp>
      <p:sp>
        <p:nvSpPr>
          <p:cNvPr id="25611" name="Line 13"/>
          <p:cNvSpPr/>
          <p:nvPr/>
        </p:nvSpPr>
        <p:spPr>
          <a:xfrm>
            <a:off x="3419475" y="1798638"/>
            <a:ext cx="360363" cy="1587"/>
          </a:xfrm>
          <a:prstGeom prst="line">
            <a:avLst/>
          </a:prstGeom>
          <a:ln w="12700" cap="sq" cmpd="sng">
            <a:solidFill>
              <a:schemeClr val="tx1"/>
            </a:solidFill>
            <a:prstDash val="solid"/>
            <a:headEnd type="none" w="sm" len="sm"/>
            <a:tailEnd type="triangle" w="med" len="med"/>
          </a:ln>
        </p:spPr>
      </p:sp>
      <p:sp>
        <p:nvSpPr>
          <p:cNvPr id="25612" name="Line 14"/>
          <p:cNvSpPr/>
          <p:nvPr/>
        </p:nvSpPr>
        <p:spPr>
          <a:xfrm>
            <a:off x="6227763" y="1700213"/>
            <a:ext cx="288925" cy="1587"/>
          </a:xfrm>
          <a:prstGeom prst="line">
            <a:avLst/>
          </a:prstGeom>
          <a:ln w="12700" cap="sq" cmpd="sng">
            <a:solidFill>
              <a:schemeClr val="tx1"/>
            </a:solidFill>
            <a:prstDash val="solid"/>
            <a:headEnd type="none" w="sm" len="sm"/>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30">
                                            <p:txEl>
                                              <p:charRg st="0"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330">
                                            <p:txEl>
                                              <p:charRg st="12" end="1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6330">
                                            <p:txEl>
                                              <p:charRg st="17" end="2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6330">
                                            <p:txEl>
                                              <p:charRg st="26" end="3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6330">
                                            <p:txEl>
                                              <p:charRg st="32" end="3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6331">
                                            <p:txEl>
                                              <p:charRg st="0"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6331">
                                            <p:txEl>
                                              <p:charRg st="5"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6331">
                                            <p:txEl>
                                              <p:charRg st="9"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6331">
                                            <p:txEl>
                                              <p:charRg st="12" end="1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6331">
                                            <p:txEl>
                                              <p:charRg st="15" end="2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56331">
                                            <p:txEl>
                                              <p:charRg st="20" end="2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56331">
                                            <p:txEl>
                                              <p:charRg st="23" end="2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56332">
                                            <p:txEl>
                                              <p:charRg st="0"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56332">
                                            <p:txEl>
                                              <p:charRg st="5"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56332">
                                            <p:txEl>
                                              <p:charRg st="10"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56332">
                                            <p:txEl>
                                              <p:charRg st="14" end="1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56332">
                                            <p:txEl>
                                              <p:charRg st="17" end="2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56332">
                                            <p:txEl>
                                              <p:charRg st="20" end="2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0" grpId="0" build="p"/>
      <p:bldP spid="56331" grpId="0" build="p"/>
      <p:bldP spid="5633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2"/>
          <p:cNvSpPr>
            <a:spLocks noChangeArrowheads="1"/>
          </p:cNvSpPr>
          <p:nvPr/>
        </p:nvSpPr>
        <p:spPr bwMode="auto">
          <a:xfrm>
            <a:off x="1116013" y="476250"/>
            <a:ext cx="6840538" cy="722313"/>
          </a:xfrm>
          <a:prstGeom prst="rect">
            <a:avLst/>
          </a:prstGeom>
          <a:solidFill>
            <a:srgbClr val="95E7B6"/>
          </a:solidFill>
          <a:ln w="9525">
            <a:noFill/>
            <a:miter lim="800000"/>
          </a:ln>
        </p:spPr>
        <p:txBody>
          <a:bodyPr/>
          <a:lstStyle/>
          <a:p>
            <a:pPr marL="571500" marR="0" lvl="0" indent="-571500" algn="ctr" defTabSz="914400" rtl="0" eaLnBrk="0" fontAlgn="base" latinLnBrk="0" hangingPunct="0">
              <a:lnSpc>
                <a:spcPct val="100000"/>
              </a:lnSpc>
              <a:spcBef>
                <a:spcPct val="65000"/>
              </a:spcBef>
              <a:spcAft>
                <a:spcPct val="0"/>
              </a:spcAft>
              <a:buClr>
                <a:srgbClr val="FF3300"/>
              </a:buClr>
              <a:buSzTx/>
              <a:buFont typeface="Wingdings" panose="05000000000000000000" pitchFamily="2" charset="2"/>
              <a:buNone/>
              <a:defRPr/>
            </a:pPr>
            <a:r>
              <a:rPr kumimoji="0" lang="zh-CN" altLang="en-US" sz="2800" b="0" i="0" u="none" strike="noStrike" kern="1200" cap="none" spc="0" normalizeH="0" baseline="0" noProof="0">
                <a:ln>
                  <a:noFill/>
                </a:ln>
                <a:solidFill>
                  <a:schemeClr val="tx1"/>
                </a:solidFill>
                <a:effectLst>
                  <a:outerShdw blurRad="38100" dist="38100" dir="2700000" algn="tl">
                    <a:srgbClr val="FFFFFF"/>
                  </a:outerShdw>
                </a:effectLst>
                <a:uLnTx/>
                <a:uFillTx/>
                <a:latin typeface="楷体_GB2312" pitchFamily="49" charset="-122"/>
                <a:ea typeface="楷体_GB2312" pitchFamily="49" charset="-122"/>
                <a:cs typeface="+mn-cs"/>
              </a:rPr>
              <a:t>不良的市场绩效（资源配置的低效率）</a:t>
            </a:r>
            <a:endParaRPr kumimoji="0" lang="zh-CN" altLang="en-US" sz="32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1443" name="Rectangle 3"/>
          <p:cNvSpPr>
            <a:spLocks noChangeArrowheads="1"/>
          </p:cNvSpPr>
          <p:nvPr/>
        </p:nvSpPr>
        <p:spPr bwMode="auto">
          <a:xfrm>
            <a:off x="1187450" y="1773238"/>
            <a:ext cx="6840538" cy="722313"/>
          </a:xfrm>
          <a:prstGeom prst="rect">
            <a:avLst/>
          </a:prstGeom>
          <a:solidFill>
            <a:srgbClr val="FFFF66"/>
          </a:solidFill>
          <a:ln w="9525">
            <a:noFill/>
            <a:miter lim="800000"/>
          </a:ln>
        </p:spPr>
        <p:txBody>
          <a:bodyPr/>
          <a:lstStyle/>
          <a:p>
            <a:pPr marL="571500" marR="0" lvl="0" indent="-571500" algn="ctr" defTabSz="914400" rtl="0" eaLnBrk="0" fontAlgn="base" latinLnBrk="0" hangingPunct="0">
              <a:lnSpc>
                <a:spcPct val="100000"/>
              </a:lnSpc>
              <a:spcBef>
                <a:spcPct val="65000"/>
              </a:spcBef>
              <a:spcAft>
                <a:spcPct val="0"/>
              </a:spcAft>
              <a:buClr>
                <a:srgbClr val="FF3300"/>
              </a:buClr>
              <a:buSzTx/>
              <a:buFont typeface="Wingdings" panose="05000000000000000000" pitchFamily="2" charset="2"/>
              <a:buNone/>
              <a:defRPr/>
            </a:pPr>
            <a:r>
              <a:rPr kumimoji="0" lang="zh-CN" altLang="en-US" sz="2800" b="0" i="0" u="none" strike="noStrike" kern="1200" cap="none" spc="0" normalizeH="0" baseline="0" noProof="0">
                <a:ln>
                  <a:noFill/>
                </a:ln>
                <a:solidFill>
                  <a:schemeClr val="tx1"/>
                </a:solidFill>
                <a:effectLst>
                  <a:outerShdw blurRad="38100" dist="38100" dir="2700000" algn="tl">
                    <a:srgbClr val="FFFFFF"/>
                  </a:outerShdw>
                </a:effectLst>
                <a:uLnTx/>
                <a:uFillTx/>
                <a:latin typeface="楷体_GB2312" pitchFamily="49" charset="-122"/>
                <a:ea typeface="楷体_GB2312" pitchFamily="49" charset="-122"/>
                <a:cs typeface="+mn-cs"/>
              </a:rPr>
              <a:t>不良的市场行为（垄断行为）</a:t>
            </a:r>
            <a:endParaRPr kumimoji="0" lang="zh-CN" altLang="en-US" sz="2800" b="0" i="0" u="none" strike="noStrike" kern="1200" cap="none" spc="0" normalizeH="0" baseline="0" noProof="0">
              <a:ln>
                <a:noFill/>
              </a:ln>
              <a:solidFill>
                <a:schemeClr val="tx1"/>
              </a:solidFill>
              <a:effectLst>
                <a:outerShdw blurRad="38100" dist="38100" dir="2700000" algn="tl">
                  <a:srgbClr val="FFFFFF"/>
                </a:outerShdw>
              </a:effectLst>
              <a:uLnTx/>
              <a:uFillTx/>
              <a:latin typeface="楷体_GB2312" pitchFamily="49" charset="-122"/>
              <a:ea typeface="楷体_GB2312" pitchFamily="49" charset="-122"/>
              <a:cs typeface="+mn-cs"/>
            </a:endParaRPr>
          </a:p>
        </p:txBody>
      </p:sp>
      <p:sp>
        <p:nvSpPr>
          <p:cNvPr id="61444" name="Rectangle 4"/>
          <p:cNvSpPr>
            <a:spLocks noChangeArrowheads="1"/>
          </p:cNvSpPr>
          <p:nvPr/>
        </p:nvSpPr>
        <p:spPr bwMode="auto">
          <a:xfrm>
            <a:off x="1187450" y="2997200"/>
            <a:ext cx="6840538" cy="722313"/>
          </a:xfrm>
          <a:prstGeom prst="rect">
            <a:avLst/>
          </a:prstGeom>
          <a:solidFill>
            <a:srgbClr val="95E7B6"/>
          </a:solidFill>
          <a:ln w="9525">
            <a:noFill/>
            <a:miter lim="800000"/>
          </a:ln>
        </p:spPr>
        <p:txBody>
          <a:bodyPr/>
          <a:lstStyle/>
          <a:p>
            <a:pPr marL="571500" marR="0" lvl="0" indent="-571500" algn="ctr" defTabSz="914400" rtl="0" eaLnBrk="0" fontAlgn="base" latinLnBrk="0" hangingPunct="0">
              <a:lnSpc>
                <a:spcPct val="100000"/>
              </a:lnSpc>
              <a:spcBef>
                <a:spcPct val="65000"/>
              </a:spcBef>
              <a:spcAft>
                <a:spcPct val="0"/>
              </a:spcAft>
              <a:buClr>
                <a:srgbClr val="FF3300"/>
              </a:buClr>
              <a:buSzTx/>
              <a:buFont typeface="Wingdings" panose="05000000000000000000" pitchFamily="2" charset="2"/>
              <a:buNone/>
              <a:defRPr/>
            </a:pPr>
            <a:r>
              <a:rPr kumimoji="0" lang="zh-CN" altLang="en-US" sz="2800" b="0" i="0" u="none" strike="noStrike" kern="1200" cap="none" spc="0" normalizeH="0" baseline="0" noProof="0">
                <a:ln>
                  <a:noFill/>
                </a:ln>
                <a:solidFill>
                  <a:schemeClr val="tx1"/>
                </a:solidFill>
                <a:effectLst>
                  <a:outerShdw blurRad="38100" dist="38100" dir="2700000" algn="tl">
                    <a:srgbClr val="FFFFFF"/>
                  </a:outerShdw>
                </a:effectLst>
                <a:uLnTx/>
                <a:uFillTx/>
                <a:latin typeface="楷体_GB2312" pitchFamily="49" charset="-122"/>
                <a:ea typeface="楷体_GB2312" pitchFamily="49" charset="-122"/>
                <a:cs typeface="+mn-cs"/>
              </a:rPr>
              <a:t>不良的市场结构（垄断）</a:t>
            </a:r>
            <a:endParaRPr kumimoji="0" lang="zh-CN" altLang="en-US" sz="2800" b="0" i="0" u="none" strike="noStrike" kern="1200" cap="none" spc="0" normalizeH="0" baseline="0" noProof="0">
              <a:ln>
                <a:noFill/>
              </a:ln>
              <a:solidFill>
                <a:schemeClr val="tx1"/>
              </a:solidFill>
              <a:effectLst>
                <a:outerShdw blurRad="38100" dist="38100" dir="2700000" algn="tl">
                  <a:srgbClr val="FFFFFF"/>
                </a:outerShdw>
              </a:effectLst>
              <a:uLnTx/>
              <a:uFillTx/>
              <a:latin typeface="楷体_GB2312" pitchFamily="49" charset="-122"/>
              <a:ea typeface="楷体_GB2312" pitchFamily="49" charset="-122"/>
              <a:cs typeface="+mn-cs"/>
            </a:endParaRPr>
          </a:p>
        </p:txBody>
      </p:sp>
      <p:sp>
        <p:nvSpPr>
          <p:cNvPr id="27653" name="Line 5"/>
          <p:cNvSpPr/>
          <p:nvPr/>
        </p:nvSpPr>
        <p:spPr>
          <a:xfrm flipV="1">
            <a:off x="4140200" y="2565400"/>
            <a:ext cx="0" cy="287338"/>
          </a:xfrm>
          <a:prstGeom prst="line">
            <a:avLst/>
          </a:prstGeom>
          <a:ln w="12700" cap="sq" cmpd="sng">
            <a:solidFill>
              <a:schemeClr val="tx1"/>
            </a:solidFill>
            <a:prstDash val="solid"/>
            <a:headEnd type="none" w="sm" len="sm"/>
            <a:tailEnd type="triangle" w="med" len="med"/>
          </a:ln>
        </p:spPr>
      </p:sp>
      <p:sp>
        <p:nvSpPr>
          <p:cNvPr id="27654" name="Line 6"/>
          <p:cNvSpPr/>
          <p:nvPr/>
        </p:nvSpPr>
        <p:spPr>
          <a:xfrm flipH="1" flipV="1">
            <a:off x="4067175" y="1196975"/>
            <a:ext cx="0" cy="431800"/>
          </a:xfrm>
          <a:prstGeom prst="line">
            <a:avLst/>
          </a:prstGeom>
          <a:ln w="12700" cap="sq" cmpd="sng">
            <a:solidFill>
              <a:schemeClr val="tx1"/>
            </a:solidFill>
            <a:prstDash val="solid"/>
            <a:headEnd type="none" w="sm" len="sm"/>
            <a:tailEnd type="triangle" w="med" len="med"/>
          </a:ln>
        </p:spPr>
      </p:sp>
      <p:sp>
        <p:nvSpPr>
          <p:cNvPr id="61447" name="Rectangle 7"/>
          <p:cNvSpPr>
            <a:spLocks noChangeArrowheads="1"/>
          </p:cNvSpPr>
          <p:nvPr/>
        </p:nvSpPr>
        <p:spPr bwMode="auto">
          <a:xfrm>
            <a:off x="755650" y="4652963"/>
            <a:ext cx="7772400" cy="866775"/>
          </a:xfrm>
          <a:prstGeom prst="rect">
            <a:avLst/>
          </a:prstGeom>
          <a:noFill/>
          <a:ln w="9525">
            <a:noFill/>
            <a:miter lim="800000"/>
          </a:ln>
        </p:spPr>
        <p:txBody>
          <a:bodyPr/>
          <a:lstStyle/>
          <a:p>
            <a:pPr marL="571500" marR="0" lvl="0" indent="-571500" algn="l" defTabSz="914400" rtl="0" eaLnBrk="0" fontAlgn="base" latinLnBrk="0" hangingPunct="0">
              <a:lnSpc>
                <a:spcPct val="100000"/>
              </a:lnSpc>
              <a:spcBef>
                <a:spcPct val="65000"/>
              </a:spcBef>
              <a:spcAft>
                <a:spcPct val="0"/>
              </a:spcAft>
              <a:buClr>
                <a:srgbClr val="FF3300"/>
              </a:buClr>
              <a:buSzTx/>
              <a:buFont typeface="Wingdings" panose="05000000000000000000" pitchFamily="2" charset="2"/>
              <a:buNone/>
              <a:defRPr/>
            </a:pPr>
            <a:r>
              <a:rPr kumimoji="0" lang="zh-CN" altLang="en-US" sz="2800" b="1" i="0" u="none" strike="noStrike" kern="1200" cap="none" spc="0" normalizeH="0" baseline="0" noProof="0">
                <a:ln>
                  <a:noFill/>
                </a:ln>
                <a:solidFill>
                  <a:srgbClr val="21172B"/>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32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nvPr>
        </p:nvSpPr>
        <p:spPr/>
        <p:txBody>
          <a:bodyPr vert="horz" wrap="square" lIns="91440" tIns="45720" rIns="91440" bIns="45720" anchor="ctr" anchorCtr="0"/>
          <a:p>
            <a:pPr eaLnBrk="1" hangingPunct="1"/>
            <a:r>
              <a:rPr lang="zh-CN" altLang="en-US" dirty="0">
                <a:ea typeface="宋体" panose="02010600030101010101" pitchFamily="2" charset="-122"/>
              </a:rPr>
              <a:t>媒介产业组织分析中</a:t>
            </a:r>
            <a:r>
              <a:rPr lang="en-US" altLang="zh-CN" dirty="0">
                <a:ea typeface="宋体" panose="02010600030101010101" pitchFamily="2" charset="-122"/>
              </a:rPr>
              <a:t>SCP</a:t>
            </a:r>
            <a:r>
              <a:rPr lang="zh-CN" altLang="en-US" dirty="0">
                <a:ea typeface="宋体" panose="02010600030101010101" pitchFamily="2" charset="-122"/>
              </a:rPr>
              <a:t>的适用性</a:t>
            </a:r>
            <a:endParaRPr lang="zh-CN" altLang="en-US" dirty="0">
              <a:ea typeface="宋体" panose="02010600030101010101" pitchFamily="2" charset="-122"/>
            </a:endParaRPr>
          </a:p>
        </p:txBody>
      </p:sp>
      <p:sp>
        <p:nvSpPr>
          <p:cNvPr id="63491"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Tx/>
              <a:buSzTx/>
              <a:buFont typeface="Wingdings" panose="05000000000000000000" pitchFamily="2" charset="2"/>
              <a:buChar char="§"/>
              <a:defRPr/>
            </a:pPr>
            <a:r>
              <a:rPr kumimoji="0" lang="zh-CN" altLang="en-US" sz="2800" b="0" i="0" u="none" strike="noStrike" kern="0" cap="none" spc="0" normalizeH="0" baseline="0" noProof="0" smtClean="0">
                <a:ln>
                  <a:noFill/>
                </a:ln>
                <a:solidFill>
                  <a:srgbClr val="4D4D4D"/>
                </a:solidFill>
                <a:effectLst/>
                <a:uLnTx/>
                <a:uFillTx/>
                <a:latin typeface="+mn-lt"/>
                <a:ea typeface="宋体" panose="02010600030101010101" pitchFamily="2" charset="-122"/>
                <a:cs typeface="+mn-cs"/>
              </a:rPr>
              <a:t>市场结构</a:t>
            </a:r>
            <a:endParaRPr kumimoji="0" lang="zh-CN" altLang="en-US" sz="2800" b="0" i="0" u="none" strike="noStrike" kern="0" cap="none" spc="0" normalizeH="0" baseline="0" noProof="0" smtClean="0">
              <a:ln>
                <a:noFill/>
              </a:ln>
              <a:solidFill>
                <a:srgbClr val="4D4D4D"/>
              </a:solidFill>
              <a:effectLst/>
              <a:uLnTx/>
              <a:uFillTx/>
              <a:latin typeface="+mn-lt"/>
              <a:ea typeface="宋体" panose="02010600030101010101" pitchFamily="2" charset="-122"/>
              <a:cs typeface="+mn-cs"/>
            </a:endParaRPr>
          </a:p>
          <a:p>
            <a:pPr marL="342900" marR="0" lvl="0" indent="-342900" algn="l" defTabSz="914400" rtl="0" eaLnBrk="1" fontAlgn="base" latinLnBrk="0" hangingPunct="1">
              <a:lnSpc>
                <a:spcPct val="80000"/>
              </a:lnSpc>
              <a:spcBef>
                <a:spcPct val="20000"/>
              </a:spcBef>
              <a:spcAft>
                <a:spcPct val="0"/>
              </a:spcAft>
              <a:buClrTx/>
              <a:buSzTx/>
              <a:buFont typeface="Wingdings" panose="05000000000000000000" pitchFamily="2" charset="2"/>
              <a:buChar char="§"/>
              <a:defRPr/>
            </a:pPr>
            <a:r>
              <a:rPr kumimoji="0" lang="zh-CN" altLang="en-US" sz="2800" b="0" i="0" u="none" strike="noStrike" kern="0" cap="none" spc="0" normalizeH="0" baseline="0" noProof="0" smtClean="0">
                <a:ln>
                  <a:noFill/>
                </a:ln>
                <a:solidFill>
                  <a:srgbClr val="4D4D4D"/>
                </a:solidFill>
                <a:effectLst/>
                <a:uLnTx/>
                <a:uFillTx/>
                <a:latin typeface="+mn-lt"/>
                <a:ea typeface="宋体" panose="02010600030101010101" pitchFamily="2" charset="-122"/>
                <a:cs typeface="+mn-cs"/>
              </a:rPr>
              <a:t>        从竞争到垄断</a:t>
            </a:r>
            <a:endParaRPr kumimoji="0" lang="zh-CN" altLang="en-US" sz="2800" b="0" i="0" u="none" strike="noStrike" kern="0" cap="none" spc="0" normalizeH="0" baseline="0" noProof="0" smtClean="0">
              <a:ln>
                <a:noFill/>
              </a:ln>
              <a:solidFill>
                <a:srgbClr val="4D4D4D"/>
              </a:solidFill>
              <a:effectLst/>
              <a:uLnTx/>
              <a:uFillTx/>
              <a:latin typeface="+mn-lt"/>
              <a:ea typeface="宋体" panose="02010600030101010101" pitchFamily="2" charset="-122"/>
              <a:cs typeface="+mn-cs"/>
            </a:endParaRPr>
          </a:p>
          <a:p>
            <a:pPr marL="342900" marR="0" lvl="0" indent="-342900" algn="l" defTabSz="914400" rtl="0" eaLnBrk="1" fontAlgn="base" latinLnBrk="0" hangingPunct="1">
              <a:lnSpc>
                <a:spcPct val="80000"/>
              </a:lnSpc>
              <a:spcBef>
                <a:spcPct val="20000"/>
              </a:spcBef>
              <a:spcAft>
                <a:spcPct val="0"/>
              </a:spcAft>
              <a:buClrTx/>
              <a:buSzTx/>
              <a:buFont typeface="Wingdings" panose="05000000000000000000" pitchFamily="2" charset="2"/>
              <a:buChar char="§"/>
              <a:defRPr/>
            </a:pPr>
            <a:r>
              <a:rPr kumimoji="0" lang="zh-CN" altLang="en-US" sz="2800" b="0" i="0" u="none" strike="noStrike" kern="0" cap="none" spc="0" normalizeH="0" baseline="0" noProof="0" smtClean="0">
                <a:ln>
                  <a:noFill/>
                </a:ln>
                <a:solidFill>
                  <a:srgbClr val="4D4D4D"/>
                </a:solidFill>
                <a:effectLst/>
                <a:uLnTx/>
                <a:uFillTx/>
                <a:latin typeface="+mn-lt"/>
                <a:ea typeface="宋体" panose="02010600030101010101" pitchFamily="2" charset="-122"/>
                <a:cs typeface="+mn-cs"/>
              </a:rPr>
              <a:t>市场行为</a:t>
            </a:r>
            <a:endParaRPr kumimoji="0" lang="zh-CN" altLang="en-US" sz="2800" b="0" i="0" u="none" strike="noStrike" kern="0" cap="none" spc="0" normalizeH="0" baseline="0" noProof="0" smtClean="0">
              <a:ln>
                <a:noFill/>
              </a:ln>
              <a:solidFill>
                <a:srgbClr val="4D4D4D"/>
              </a:solidFill>
              <a:effectLst/>
              <a:uLnTx/>
              <a:uFillTx/>
              <a:latin typeface="+mn-lt"/>
              <a:ea typeface="宋体" panose="02010600030101010101" pitchFamily="2" charset="-122"/>
              <a:cs typeface="+mn-cs"/>
            </a:endParaRPr>
          </a:p>
          <a:p>
            <a:pPr marL="342900" marR="0" lvl="0" indent="-342900" algn="l" defTabSz="914400" rtl="0" eaLnBrk="1" fontAlgn="base" latinLnBrk="0" hangingPunct="1">
              <a:lnSpc>
                <a:spcPct val="80000"/>
              </a:lnSpc>
              <a:spcBef>
                <a:spcPct val="20000"/>
              </a:spcBef>
              <a:spcAft>
                <a:spcPct val="0"/>
              </a:spcAft>
              <a:buClrTx/>
              <a:buSzTx/>
              <a:buFont typeface="Wingdings" panose="05000000000000000000" pitchFamily="2" charset="2"/>
              <a:buChar char="§"/>
              <a:defRPr/>
            </a:pPr>
            <a:r>
              <a:rPr kumimoji="0" lang="zh-CN" altLang="en-US" sz="2800" b="0" i="0" u="none" strike="noStrike" kern="0" cap="none" spc="0" normalizeH="0" baseline="0" noProof="0" smtClean="0">
                <a:ln>
                  <a:noFill/>
                </a:ln>
                <a:solidFill>
                  <a:srgbClr val="4D4D4D"/>
                </a:solidFill>
                <a:effectLst/>
                <a:uLnTx/>
                <a:uFillTx/>
                <a:latin typeface="+mn-lt"/>
                <a:ea typeface="宋体" panose="02010600030101010101" pitchFamily="2" charset="-122"/>
                <a:cs typeface="+mn-cs"/>
              </a:rPr>
              <a:t>         从价格到非价格</a:t>
            </a:r>
            <a:endParaRPr kumimoji="0" lang="zh-CN" altLang="en-US" sz="2800" b="0" i="0" u="none" strike="noStrike" kern="0" cap="none" spc="0" normalizeH="0" baseline="0" noProof="0" smtClean="0">
              <a:ln>
                <a:noFill/>
              </a:ln>
              <a:solidFill>
                <a:srgbClr val="4D4D4D"/>
              </a:solidFill>
              <a:effectLst/>
              <a:uLnTx/>
              <a:uFillTx/>
              <a:latin typeface="+mn-lt"/>
              <a:ea typeface="宋体" panose="02010600030101010101" pitchFamily="2" charset="-122"/>
              <a:cs typeface="+mn-cs"/>
            </a:endParaRPr>
          </a:p>
          <a:p>
            <a:pPr marL="342900" marR="0" lvl="0" indent="-342900" algn="l" defTabSz="914400" rtl="0" eaLnBrk="1" fontAlgn="base" latinLnBrk="0" hangingPunct="1">
              <a:lnSpc>
                <a:spcPct val="80000"/>
              </a:lnSpc>
              <a:spcBef>
                <a:spcPct val="20000"/>
              </a:spcBef>
              <a:spcAft>
                <a:spcPct val="0"/>
              </a:spcAft>
              <a:buClrTx/>
              <a:buSzTx/>
              <a:buFont typeface="Wingdings" panose="05000000000000000000" pitchFamily="2" charset="2"/>
              <a:buChar char="§"/>
              <a:defRPr/>
            </a:pPr>
            <a:r>
              <a:rPr kumimoji="0" lang="zh-CN" altLang="en-US" sz="2800" b="0" i="0" u="none" strike="noStrike" kern="0" cap="none" spc="0" normalizeH="0" baseline="0" noProof="0" smtClean="0">
                <a:ln>
                  <a:noFill/>
                </a:ln>
                <a:solidFill>
                  <a:srgbClr val="4D4D4D"/>
                </a:solidFill>
                <a:effectLst/>
                <a:uLnTx/>
                <a:uFillTx/>
                <a:latin typeface="+mn-lt"/>
                <a:ea typeface="宋体" panose="02010600030101010101" pitchFamily="2" charset="-122"/>
                <a:cs typeface="+mn-cs"/>
              </a:rPr>
              <a:t>市场绩效</a:t>
            </a:r>
            <a:endParaRPr kumimoji="0" lang="zh-CN" altLang="en-US" sz="2800" b="0" i="0" u="none" strike="noStrike" kern="0" cap="none" spc="0" normalizeH="0" baseline="0" noProof="0" smtClean="0">
              <a:ln>
                <a:noFill/>
              </a:ln>
              <a:solidFill>
                <a:srgbClr val="4D4D4D"/>
              </a:solidFill>
              <a:effectLst/>
              <a:uLnTx/>
              <a:uFillTx/>
              <a:latin typeface="+mn-lt"/>
              <a:ea typeface="宋体" panose="02010600030101010101" pitchFamily="2" charset="-122"/>
              <a:cs typeface="+mn-cs"/>
            </a:endParaRPr>
          </a:p>
          <a:p>
            <a:pPr marL="342900" marR="0" lvl="0" indent="-342900" algn="l" defTabSz="914400" rtl="0" eaLnBrk="1" fontAlgn="base" latinLnBrk="0" hangingPunct="1">
              <a:lnSpc>
                <a:spcPct val="80000"/>
              </a:lnSpc>
              <a:spcBef>
                <a:spcPct val="20000"/>
              </a:spcBef>
              <a:spcAft>
                <a:spcPct val="0"/>
              </a:spcAft>
              <a:buClrTx/>
              <a:buSzTx/>
              <a:buFont typeface="Wingdings" panose="05000000000000000000" pitchFamily="2" charset="2"/>
              <a:buChar char="§"/>
              <a:defRPr/>
            </a:pPr>
            <a:endParaRPr kumimoji="0" lang="zh-CN" altLang="en-US" sz="2800" b="0" i="0" u="none" strike="noStrike" kern="0" cap="none" spc="0" normalizeH="0" baseline="0" noProof="0" smtClean="0">
              <a:ln>
                <a:noFill/>
              </a:ln>
              <a:solidFill>
                <a:srgbClr val="4D4D4D"/>
              </a:solidFill>
              <a:effectLst/>
              <a:uLnTx/>
              <a:uFillTx/>
              <a:latin typeface="+mn-lt"/>
              <a:ea typeface="宋体" panose="02010600030101010101" pitchFamily="2" charset="-122"/>
              <a:cs typeface="+mn-cs"/>
            </a:endParaRPr>
          </a:p>
          <a:p>
            <a:pPr marL="342900" marR="0" lvl="0" indent="-342900" algn="l" defTabSz="914400" rtl="0" eaLnBrk="1" fontAlgn="base" latinLnBrk="0" hangingPunct="1">
              <a:lnSpc>
                <a:spcPct val="80000"/>
              </a:lnSpc>
              <a:spcBef>
                <a:spcPct val="20000"/>
              </a:spcBef>
              <a:spcAft>
                <a:spcPct val="0"/>
              </a:spcAft>
              <a:buClrTx/>
              <a:buSzTx/>
              <a:buFont typeface="Wingdings" panose="05000000000000000000" pitchFamily="2" charset="2"/>
              <a:buChar char="§"/>
              <a:defRPr/>
            </a:pPr>
            <a:r>
              <a:rPr kumimoji="0" lang="zh-CN" altLang="en-US" sz="2800" b="0" i="0" u="none" strike="noStrike" kern="0" cap="none" spc="0" normalizeH="0" baseline="0" noProof="0" smtClean="0">
                <a:ln>
                  <a:noFill/>
                </a:ln>
                <a:solidFill>
                  <a:srgbClr val="4D4D4D"/>
                </a:solidFill>
                <a:effectLst/>
                <a:uLnTx/>
                <a:uFillTx/>
                <a:latin typeface="+mn-lt"/>
                <a:ea typeface="宋体" panose="02010600030101010101" pitchFamily="2" charset="-122"/>
                <a:cs typeface="+mn-cs"/>
              </a:rPr>
              <a:t>尤其重要的是该分析范式</a:t>
            </a:r>
            <a:r>
              <a:rPr kumimoji="0" lang="zh-CN" altLang="en-US" sz="2800" b="0" i="0" u="none" strike="noStrike" kern="0" cap="none" spc="0" normalizeH="0" baseline="0" noProof="0" smtClean="0">
                <a:ln>
                  <a:noFill/>
                </a:ln>
                <a:solidFill>
                  <a:srgbClr val="4D4D4D"/>
                </a:solidFill>
                <a:effectLst>
                  <a:outerShdw blurRad="38100" dist="38100" dir="2700000" algn="tl">
                    <a:srgbClr val="C0C0C0"/>
                  </a:outerShdw>
                </a:effectLst>
                <a:uLnTx/>
                <a:uFillTx/>
                <a:latin typeface="+mn-lt"/>
                <a:ea typeface="宋体" panose="02010600030101010101" pitchFamily="2" charset="-122"/>
                <a:cs typeface="+mn-cs"/>
              </a:rPr>
              <a:t>在政策上倾向于由政府干预来改变不良的市场绩效，从形成和维持有效竞争的市场结构入手</a:t>
            </a:r>
            <a:r>
              <a:rPr kumimoji="0" lang="zh-CN" altLang="en-US" sz="2400" b="0" i="0" u="none" strike="noStrike" kern="0" cap="none" spc="0" normalizeH="0" baseline="0" noProof="0" smtClean="0">
                <a:ln>
                  <a:noFill/>
                </a:ln>
                <a:solidFill>
                  <a:srgbClr val="4D4D4D"/>
                </a:solidFill>
                <a:effectLst/>
                <a:uLnTx/>
                <a:uFillTx/>
                <a:latin typeface="+mn-lt"/>
                <a:ea typeface="宋体" panose="02010600030101010101" pitchFamily="2" charset="-122"/>
                <a:cs typeface="+mn-cs"/>
              </a:rPr>
              <a:t>        </a:t>
            </a:r>
            <a:endParaRPr kumimoji="0" lang="zh-CN" altLang="en-US" sz="2800" b="0" i="0" u="none" strike="noStrike" kern="0" cap="none" spc="0" normalizeH="0" baseline="0" noProof="0" smtClean="0">
              <a:ln>
                <a:noFill/>
              </a:ln>
              <a:solidFill>
                <a:srgbClr val="4D4D4D"/>
              </a:solidFill>
              <a:effectLst/>
              <a:uLnTx/>
              <a:uFillTx/>
              <a:latin typeface="+mn-lt"/>
              <a:ea typeface="宋体" panose="02010600030101010101" pitchFamily="2" charset="-122"/>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p:cNvSpPr>
          <p:nvPr>
            <p:ph type="title"/>
          </p:nvPr>
        </p:nvSpPr>
        <p:spPr>
          <a:xfrm>
            <a:off x="228600" y="441325"/>
            <a:ext cx="8077200" cy="701675"/>
          </a:xfrm>
        </p:spPr>
        <p:txBody>
          <a:bodyPr vert="horz" wrap="square" lIns="91440" tIns="45720" rIns="91440" bIns="45720" anchor="ctr" anchorCtr="0"/>
          <a:p>
            <a:pPr eaLnBrk="1" hangingPunct="1"/>
            <a:r>
              <a:rPr lang="zh-CN" altLang="en-US" b="1" dirty="0">
                <a:latin typeface="宋体" panose="02010600030101010101" pitchFamily="2" charset="-122"/>
                <a:ea typeface="宋体" panose="02010600030101010101" pitchFamily="2" charset="-122"/>
              </a:rPr>
              <a:t>一、市场结构的含义</a:t>
            </a:r>
            <a:endParaRPr lang="zh-CN" altLang="en-US" b="1" dirty="0">
              <a:ea typeface="宋体" panose="02010600030101010101" pitchFamily="2" charset="-122"/>
            </a:endParaRPr>
          </a:p>
        </p:txBody>
      </p:sp>
      <p:sp>
        <p:nvSpPr>
          <p:cNvPr id="30723" name="Rectangle 3"/>
          <p:cNvSpPr>
            <a:spLocks noGrp="1"/>
          </p:cNvSpPr>
          <p:nvPr>
            <p:ph idx="1"/>
          </p:nvPr>
        </p:nvSpPr>
        <p:spPr>
          <a:xfrm>
            <a:off x="0" y="1219200"/>
            <a:ext cx="8839200" cy="5181600"/>
          </a:xfrm>
        </p:spPr>
        <p:txBody>
          <a:bodyPr vert="horz" wrap="square" lIns="91440" tIns="45720" rIns="91440" bIns="45720" anchor="t" anchorCtr="0"/>
          <a:p>
            <a:pPr eaLnBrk="1" hangingPunct="1">
              <a:lnSpc>
                <a:spcPct val="90000"/>
              </a:lnSpc>
              <a:buNone/>
            </a:pPr>
            <a:r>
              <a:rPr lang="zh-CN" altLang="en-US" sz="4000" b="1" dirty="0">
                <a:latin typeface="宋体" panose="02010600030101010101" pitchFamily="2" charset="-122"/>
                <a:ea typeface="宋体" panose="02010600030101010101" pitchFamily="2" charset="-122"/>
              </a:rPr>
              <a:t>（一）市场结构的含义</a:t>
            </a:r>
            <a:endParaRPr lang="zh-CN" altLang="en-US" sz="4000" b="1" dirty="0">
              <a:latin typeface="宋体" panose="02010600030101010101" pitchFamily="2" charset="-122"/>
              <a:ea typeface="宋体" panose="02010600030101010101" pitchFamily="2" charset="-122"/>
            </a:endParaRPr>
          </a:p>
          <a:p>
            <a:pPr eaLnBrk="1" hangingPunct="1">
              <a:lnSpc>
                <a:spcPct val="90000"/>
              </a:lnSpc>
              <a:buNone/>
            </a:pPr>
            <a:r>
              <a:rPr lang="zh-CN" altLang="en-US" b="1" dirty="0">
                <a:latin typeface="宋体" panose="02010600030101010101" pitchFamily="2" charset="-122"/>
                <a:ea typeface="宋体" panose="02010600030101010101" pitchFamily="2" charset="-122"/>
              </a:rPr>
              <a:t>    指企业市场关系的特征和形式，即构成产业市场的卖者 （企业）之间、买者之间，以及买者和卖者之间的商品交易关系的</a:t>
            </a:r>
            <a:r>
              <a:rPr lang="zh-CN" altLang="en-US" b="1" u="sng" dirty="0">
                <a:latin typeface="宋体" panose="02010600030101010101" pitchFamily="2" charset="-122"/>
                <a:ea typeface="宋体" panose="02010600030101010101" pitchFamily="2" charset="-122"/>
              </a:rPr>
              <a:t>地位和特征</a:t>
            </a:r>
            <a:r>
              <a:rPr lang="zh-CN" altLang="en-US" b="1" dirty="0">
                <a:latin typeface="宋体" panose="02010600030101010101" pitchFamily="2" charset="-122"/>
                <a:ea typeface="宋体" panose="02010600030101010101" pitchFamily="2" charset="-122"/>
              </a:rPr>
              <a:t>。</a:t>
            </a:r>
            <a:endParaRPr lang="zh-CN" altLang="en-US" b="1" dirty="0">
              <a:latin typeface="宋体" panose="02010600030101010101" pitchFamily="2" charset="-122"/>
              <a:ea typeface="宋体" panose="02010600030101010101" pitchFamily="2" charset="-122"/>
            </a:endParaRPr>
          </a:p>
          <a:p>
            <a:pPr eaLnBrk="1" hangingPunct="1">
              <a:lnSpc>
                <a:spcPct val="90000"/>
              </a:lnSpc>
              <a:buNone/>
            </a:pPr>
            <a:r>
              <a:rPr lang="zh-CN" altLang="en-US" b="1" dirty="0">
                <a:latin typeface="宋体" panose="02010600030101010101" pitchFamily="2" charset="-122"/>
                <a:ea typeface="宋体" panose="02010600030101010101" pitchFamily="2" charset="-122"/>
              </a:rPr>
              <a:t>    主要有以下几种市场关系：</a:t>
            </a:r>
            <a:endParaRPr lang="zh-CN" altLang="en-US" b="1" dirty="0">
              <a:latin typeface="宋体" panose="02010600030101010101" pitchFamily="2" charset="-122"/>
              <a:ea typeface="宋体" panose="02010600030101010101" pitchFamily="2" charset="-122"/>
            </a:endParaRPr>
          </a:p>
          <a:p>
            <a:pPr eaLnBrk="1" hangingPunct="1">
              <a:lnSpc>
                <a:spcPct val="90000"/>
              </a:lnSpc>
              <a:buNone/>
            </a:pPr>
            <a:r>
              <a:rPr lang="zh-CN" altLang="en-US" b="1" dirty="0">
                <a:ea typeface="宋体" panose="02010600030101010101" pitchFamily="2" charset="-122"/>
              </a:rPr>
              <a:t>　　</a:t>
            </a:r>
            <a:r>
              <a:rPr lang="en-US" altLang="zh-CN" b="1" dirty="0">
                <a:ea typeface="宋体" panose="02010600030101010101" pitchFamily="2" charset="-122"/>
              </a:rPr>
              <a:t>1</a:t>
            </a:r>
            <a:r>
              <a:rPr lang="zh-CN" altLang="en-US" b="1" dirty="0">
                <a:latin typeface="宋体" panose="02010600030101010101" pitchFamily="2" charset="-122"/>
                <a:ea typeface="宋体" panose="02010600030101010101" pitchFamily="2" charset="-122"/>
              </a:rPr>
              <a:t>、卖方</a:t>
            </a:r>
            <a:r>
              <a:rPr lang="en-US" altLang="zh-CN" b="1" dirty="0">
                <a:ea typeface="宋体" panose="02010600030101010101" pitchFamily="2" charset="-122"/>
              </a:rPr>
              <a:t>(</a:t>
            </a:r>
            <a:r>
              <a:rPr lang="zh-CN" altLang="en-US" b="1" dirty="0">
                <a:latin typeface="宋体" panose="02010600030101010101" pitchFamily="2" charset="-122"/>
                <a:ea typeface="宋体" panose="02010600030101010101" pitchFamily="2" charset="-122"/>
              </a:rPr>
              <a:t>企业</a:t>
            </a:r>
            <a:r>
              <a:rPr lang="en-US" altLang="zh-CN" b="1" dirty="0">
                <a:ea typeface="宋体" panose="02010600030101010101" pitchFamily="2" charset="-122"/>
              </a:rPr>
              <a:t>)</a:t>
            </a:r>
            <a:r>
              <a:rPr lang="zh-CN" altLang="en-US" b="1" dirty="0">
                <a:latin typeface="宋体" panose="02010600030101010101" pitchFamily="2" charset="-122"/>
                <a:ea typeface="宋体" panose="02010600030101010101" pitchFamily="2" charset="-122"/>
              </a:rPr>
              <a:t>之间的关系；</a:t>
            </a:r>
            <a:endParaRPr lang="zh-CN" altLang="en-US" b="1" dirty="0">
              <a:latin typeface="宋体" panose="02010600030101010101" pitchFamily="2" charset="-122"/>
              <a:ea typeface="宋体" panose="02010600030101010101" pitchFamily="2" charset="-122"/>
            </a:endParaRPr>
          </a:p>
          <a:p>
            <a:pPr eaLnBrk="1" hangingPunct="1">
              <a:lnSpc>
                <a:spcPct val="90000"/>
              </a:lnSpc>
              <a:buNone/>
            </a:pPr>
            <a:r>
              <a:rPr lang="zh-CN" altLang="en-US" b="1" dirty="0">
                <a:ea typeface="宋体" panose="02010600030101010101" pitchFamily="2" charset="-122"/>
              </a:rPr>
              <a:t>　　</a:t>
            </a:r>
            <a:r>
              <a:rPr lang="en-US" altLang="zh-CN" b="1" dirty="0">
                <a:ea typeface="宋体" panose="02010600030101010101" pitchFamily="2" charset="-122"/>
              </a:rPr>
              <a:t>2</a:t>
            </a:r>
            <a:r>
              <a:rPr lang="zh-CN" altLang="en-US" b="1" dirty="0">
                <a:latin typeface="宋体" panose="02010600030101010101" pitchFamily="2" charset="-122"/>
                <a:ea typeface="宋体" panose="02010600030101010101" pitchFamily="2" charset="-122"/>
              </a:rPr>
              <a:t>、买方</a:t>
            </a:r>
            <a:r>
              <a:rPr lang="en-US" altLang="zh-CN" b="1" dirty="0">
                <a:ea typeface="宋体" panose="02010600030101010101" pitchFamily="2" charset="-122"/>
              </a:rPr>
              <a:t>(</a:t>
            </a:r>
            <a:r>
              <a:rPr lang="zh-CN" altLang="en-US" b="1" dirty="0">
                <a:latin typeface="宋体" panose="02010600030101010101" pitchFamily="2" charset="-122"/>
                <a:ea typeface="宋体" panose="02010600030101010101" pitchFamily="2" charset="-122"/>
              </a:rPr>
              <a:t>企业或消费者</a:t>
            </a:r>
            <a:r>
              <a:rPr lang="en-US" altLang="zh-CN" b="1" dirty="0">
                <a:ea typeface="宋体" panose="02010600030101010101" pitchFamily="2" charset="-122"/>
              </a:rPr>
              <a:t>)</a:t>
            </a:r>
            <a:r>
              <a:rPr lang="zh-CN" altLang="en-US" b="1" dirty="0">
                <a:latin typeface="宋体" panose="02010600030101010101" pitchFamily="2" charset="-122"/>
                <a:ea typeface="宋体" panose="02010600030101010101" pitchFamily="2" charset="-122"/>
              </a:rPr>
              <a:t>之间的关系；</a:t>
            </a:r>
            <a:endParaRPr lang="zh-CN" altLang="en-US" b="1" dirty="0">
              <a:latin typeface="宋体" panose="02010600030101010101" pitchFamily="2" charset="-122"/>
              <a:ea typeface="宋体" panose="02010600030101010101" pitchFamily="2" charset="-122"/>
            </a:endParaRPr>
          </a:p>
          <a:p>
            <a:pPr eaLnBrk="1" hangingPunct="1">
              <a:lnSpc>
                <a:spcPct val="90000"/>
              </a:lnSpc>
              <a:buNone/>
            </a:pPr>
            <a:r>
              <a:rPr lang="zh-CN" altLang="en-US" b="1" dirty="0">
                <a:ea typeface="宋体" panose="02010600030101010101" pitchFamily="2" charset="-122"/>
              </a:rPr>
              <a:t>　　</a:t>
            </a:r>
            <a:r>
              <a:rPr lang="en-US" altLang="zh-CN" b="1" dirty="0">
                <a:ea typeface="宋体" panose="02010600030101010101" pitchFamily="2" charset="-122"/>
              </a:rPr>
              <a:t>3</a:t>
            </a:r>
            <a:r>
              <a:rPr lang="zh-CN" altLang="en-US" b="1" dirty="0">
                <a:latin typeface="宋体" panose="02010600030101010101" pitchFamily="2" charset="-122"/>
                <a:ea typeface="宋体" panose="02010600030101010101" pitchFamily="2" charset="-122"/>
              </a:rPr>
              <a:t>、买卖双方的关系；</a:t>
            </a:r>
            <a:endParaRPr lang="zh-CN" altLang="en-US" b="1" dirty="0">
              <a:latin typeface="宋体" panose="02010600030101010101" pitchFamily="2" charset="-122"/>
              <a:ea typeface="宋体" panose="02010600030101010101" pitchFamily="2" charset="-122"/>
            </a:endParaRPr>
          </a:p>
          <a:p>
            <a:pPr eaLnBrk="1" hangingPunct="1">
              <a:lnSpc>
                <a:spcPct val="90000"/>
              </a:lnSpc>
              <a:buNone/>
            </a:pPr>
            <a:r>
              <a:rPr lang="zh-CN" altLang="en-US" b="1" dirty="0">
                <a:ea typeface="宋体" panose="02010600030101010101" pitchFamily="2" charset="-122"/>
              </a:rPr>
              <a:t>　　</a:t>
            </a:r>
            <a:r>
              <a:rPr lang="en-US" altLang="zh-CN" b="1" dirty="0">
                <a:ea typeface="宋体" panose="02010600030101010101" pitchFamily="2" charset="-122"/>
              </a:rPr>
              <a:t>4</a:t>
            </a:r>
            <a:r>
              <a:rPr lang="zh-CN" altLang="en-US" b="1" dirty="0">
                <a:latin typeface="宋体" panose="02010600030101010101" pitchFamily="2" charset="-122"/>
                <a:ea typeface="宋体" panose="02010600030101010101" pitchFamily="2" charset="-122"/>
              </a:rPr>
              <a:t>、市场内现有的买方、卖方与正在进入或可能进入该市场的买方、卖方之间的关系。</a:t>
            </a:r>
            <a:r>
              <a:rPr lang="zh-CN" altLang="en-US" b="1" dirty="0">
                <a:ea typeface="宋体" panose="02010600030101010101" pitchFamily="2" charset="-122"/>
              </a:rPr>
              <a:t> </a:t>
            </a:r>
            <a:endParaRPr lang="zh-CN" altLang="en-US" b="1" dirty="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p:cNvSpPr>
          <p:nvPr>
            <p:ph type="title"/>
          </p:nvPr>
        </p:nvSpPr>
        <p:spPr>
          <a:xfrm>
            <a:off x="304800" y="609600"/>
            <a:ext cx="8153400" cy="685800"/>
          </a:xfrm>
        </p:spPr>
        <p:txBody>
          <a:bodyPr vert="horz" wrap="square" lIns="91440" tIns="45720" rIns="91440" bIns="45720" anchor="ctr" anchorCtr="0"/>
          <a:p>
            <a:pPr eaLnBrk="1" hangingPunct="1"/>
            <a:r>
              <a:rPr lang="zh-CN" altLang="en-US" sz="3600" b="1" dirty="0">
                <a:latin typeface="宋体" panose="02010600030101010101" pitchFamily="2" charset="-122"/>
                <a:ea typeface="宋体" panose="02010600030101010101" pitchFamily="2" charset="-122"/>
              </a:rPr>
              <a:t>（二）四种基本类型的市场结构</a:t>
            </a:r>
            <a:r>
              <a:rPr lang="zh-CN" altLang="en-US" sz="3600" b="1" dirty="0">
                <a:ea typeface="宋体" panose="02010600030101010101" pitchFamily="2" charset="-122"/>
              </a:rPr>
              <a:t> </a:t>
            </a:r>
            <a:endParaRPr lang="zh-CN" altLang="en-US" sz="3600" b="1" dirty="0">
              <a:ea typeface="宋体" panose="02010600030101010101" pitchFamily="2" charset="-122"/>
            </a:endParaRPr>
          </a:p>
        </p:txBody>
      </p:sp>
      <p:sp>
        <p:nvSpPr>
          <p:cNvPr id="31747" name="Rectangle 3"/>
          <p:cNvSpPr>
            <a:spLocks noGrp="1"/>
          </p:cNvSpPr>
          <p:nvPr>
            <p:ph idx="1"/>
          </p:nvPr>
        </p:nvSpPr>
        <p:spPr>
          <a:xfrm>
            <a:off x="381000" y="1447800"/>
            <a:ext cx="8077200" cy="4648200"/>
          </a:xfrm>
        </p:spPr>
        <p:txBody>
          <a:bodyPr vert="horz" wrap="square" lIns="91440" tIns="45720" rIns="91440" bIns="45720" anchor="t" anchorCtr="0"/>
          <a:p>
            <a:pPr algn="just" eaLnBrk="1" hangingPunct="1">
              <a:lnSpc>
                <a:spcPct val="90000"/>
              </a:lnSpc>
              <a:buNone/>
            </a:pPr>
            <a:r>
              <a:rPr lang="en-US" altLang="zh-CN" b="1" dirty="0">
                <a:ea typeface="宋体" panose="02010600030101010101" pitchFamily="2" charset="-122"/>
              </a:rPr>
              <a:t>1</a:t>
            </a:r>
            <a:r>
              <a:rPr lang="zh-CN" altLang="en-US" b="1" dirty="0">
                <a:ea typeface="宋体" panose="02010600030101010101" pitchFamily="2" charset="-122"/>
              </a:rPr>
              <a:t>、完全竞争的市场结构</a:t>
            </a:r>
            <a:endParaRPr lang="zh-CN" altLang="en-US" b="1" dirty="0">
              <a:ea typeface="宋体" panose="02010600030101010101" pitchFamily="2" charset="-122"/>
            </a:endParaRPr>
          </a:p>
          <a:p>
            <a:pPr algn="just" eaLnBrk="1" hangingPunct="1">
              <a:lnSpc>
                <a:spcPct val="90000"/>
              </a:lnSpc>
              <a:buNone/>
            </a:pPr>
            <a:r>
              <a:rPr lang="zh-CN" altLang="en-US" b="1" dirty="0">
                <a:ea typeface="宋体" panose="02010600030101010101" pitchFamily="2" charset="-122"/>
              </a:rPr>
              <a:t>（</a:t>
            </a:r>
            <a:r>
              <a:rPr lang="en-US" altLang="zh-CN" b="1" dirty="0">
                <a:ea typeface="宋体" panose="02010600030101010101" pitchFamily="2" charset="-122"/>
              </a:rPr>
              <a:t>1</a:t>
            </a:r>
            <a:r>
              <a:rPr lang="zh-CN" altLang="en-US" b="1" dirty="0">
                <a:ea typeface="宋体" panose="02010600030101010101" pitchFamily="2" charset="-122"/>
              </a:rPr>
              <a:t>）产业集中度很低</a:t>
            </a:r>
            <a:endParaRPr lang="zh-CN" altLang="en-US" b="1" dirty="0">
              <a:ea typeface="宋体" panose="02010600030101010101" pitchFamily="2" charset="-122"/>
            </a:endParaRPr>
          </a:p>
          <a:p>
            <a:pPr algn="just" eaLnBrk="1" hangingPunct="1">
              <a:lnSpc>
                <a:spcPct val="90000"/>
              </a:lnSpc>
              <a:buNone/>
            </a:pPr>
            <a:r>
              <a:rPr lang="zh-CN" altLang="en-US" b="1" dirty="0">
                <a:ea typeface="宋体" panose="02010600030101010101" pitchFamily="2" charset="-122"/>
              </a:rPr>
              <a:t>（</a:t>
            </a:r>
            <a:r>
              <a:rPr lang="en-US" altLang="zh-CN" b="1" dirty="0">
                <a:ea typeface="宋体" panose="02010600030101010101" pitchFamily="2" charset="-122"/>
              </a:rPr>
              <a:t>2</a:t>
            </a:r>
            <a:r>
              <a:rPr lang="zh-CN" altLang="en-US" b="1" dirty="0">
                <a:ea typeface="宋体" panose="02010600030101010101" pitchFamily="2" charset="-122"/>
              </a:rPr>
              <a:t>）产品同一性很高</a:t>
            </a:r>
            <a:endParaRPr lang="zh-CN" altLang="en-US" b="1" dirty="0">
              <a:ea typeface="宋体" panose="02010600030101010101" pitchFamily="2" charset="-122"/>
            </a:endParaRPr>
          </a:p>
          <a:p>
            <a:pPr algn="just" eaLnBrk="1" hangingPunct="1">
              <a:lnSpc>
                <a:spcPct val="90000"/>
              </a:lnSpc>
              <a:buNone/>
            </a:pPr>
            <a:r>
              <a:rPr lang="zh-CN" altLang="en-US" b="1" dirty="0">
                <a:ea typeface="宋体" panose="02010600030101010101" pitchFamily="2" charset="-122"/>
              </a:rPr>
              <a:t>（</a:t>
            </a:r>
            <a:r>
              <a:rPr lang="en-US" altLang="zh-CN" b="1" dirty="0">
                <a:ea typeface="宋体" panose="02010600030101010101" pitchFamily="2" charset="-122"/>
              </a:rPr>
              <a:t>3</a:t>
            </a:r>
            <a:r>
              <a:rPr lang="zh-CN" altLang="en-US" b="1" dirty="0">
                <a:ea typeface="宋体" panose="02010600030101010101" pitchFamily="2" charset="-122"/>
              </a:rPr>
              <a:t>）不存在任何进入与退出壁垒</a:t>
            </a:r>
            <a:endParaRPr lang="zh-CN" altLang="en-US" b="1" dirty="0">
              <a:ea typeface="宋体" panose="02010600030101010101" pitchFamily="2" charset="-122"/>
            </a:endParaRPr>
          </a:p>
          <a:p>
            <a:pPr algn="just" eaLnBrk="1" hangingPunct="1">
              <a:lnSpc>
                <a:spcPct val="90000"/>
              </a:lnSpc>
              <a:buNone/>
            </a:pPr>
            <a:r>
              <a:rPr lang="zh-CN" altLang="en-US" b="1" dirty="0">
                <a:ea typeface="宋体" panose="02010600030101010101" pitchFamily="2" charset="-122"/>
              </a:rPr>
              <a:t>（</a:t>
            </a:r>
            <a:r>
              <a:rPr lang="en-US" altLang="zh-CN" b="1" dirty="0">
                <a:ea typeface="宋体" panose="02010600030101010101" pitchFamily="2" charset="-122"/>
              </a:rPr>
              <a:t>4</a:t>
            </a:r>
            <a:r>
              <a:rPr lang="zh-CN" altLang="en-US" b="1" dirty="0">
                <a:ea typeface="宋体" panose="02010600030101010101" pitchFamily="2" charset="-122"/>
              </a:rPr>
              <a:t>）完备信息</a:t>
            </a:r>
            <a:endParaRPr lang="zh-CN" altLang="en-US" b="1" dirty="0">
              <a:ea typeface="宋体" panose="02010600030101010101" pitchFamily="2" charset="-122"/>
            </a:endParaRPr>
          </a:p>
          <a:p>
            <a:pPr algn="just" eaLnBrk="1" hangingPunct="1">
              <a:lnSpc>
                <a:spcPct val="90000"/>
              </a:lnSpc>
              <a:buNone/>
            </a:pPr>
            <a:r>
              <a:rPr lang="en-US" altLang="zh-CN" b="1" dirty="0">
                <a:ea typeface="宋体" panose="02010600030101010101" pitchFamily="2" charset="-122"/>
              </a:rPr>
              <a:t>2</a:t>
            </a:r>
            <a:r>
              <a:rPr lang="zh-CN" altLang="en-US" b="1" dirty="0">
                <a:ea typeface="宋体" panose="02010600030101010101" pitchFamily="2" charset="-122"/>
              </a:rPr>
              <a:t>、完全垄断的市场结构</a:t>
            </a:r>
            <a:endParaRPr lang="zh-CN" altLang="en-US" b="1" dirty="0">
              <a:ea typeface="宋体" panose="02010600030101010101" pitchFamily="2" charset="-122"/>
            </a:endParaRPr>
          </a:p>
          <a:p>
            <a:pPr algn="just" eaLnBrk="1" hangingPunct="1">
              <a:lnSpc>
                <a:spcPct val="90000"/>
              </a:lnSpc>
              <a:buNone/>
            </a:pPr>
            <a:r>
              <a:rPr lang="en-US" altLang="zh-CN" b="1" dirty="0">
                <a:ea typeface="宋体" panose="02010600030101010101" pitchFamily="2" charset="-122"/>
              </a:rPr>
              <a:t>(1)</a:t>
            </a:r>
            <a:r>
              <a:rPr lang="zh-CN" altLang="en-US" b="1" dirty="0">
                <a:ea typeface="宋体" panose="02010600030101010101" pitchFamily="2" charset="-122"/>
              </a:rPr>
              <a:t>产业的绝对集中度为</a:t>
            </a:r>
            <a:r>
              <a:rPr lang="en-US" altLang="zh-CN" b="1" dirty="0">
                <a:ea typeface="宋体" panose="02010600030101010101" pitchFamily="2" charset="-122"/>
              </a:rPr>
              <a:t>100</a:t>
            </a:r>
            <a:r>
              <a:rPr lang="zh-CN" altLang="en-US" b="1" dirty="0">
                <a:ea typeface="宋体" panose="02010600030101010101" pitchFamily="2" charset="-122"/>
              </a:rPr>
              <a:t>％，因为市场上只有一个提供产品的企业</a:t>
            </a:r>
            <a:endParaRPr lang="zh-CN" altLang="en-US" b="1" dirty="0">
              <a:ea typeface="宋体" panose="02010600030101010101" pitchFamily="2" charset="-122"/>
            </a:endParaRPr>
          </a:p>
          <a:p>
            <a:pPr algn="just" eaLnBrk="1" hangingPunct="1">
              <a:lnSpc>
                <a:spcPct val="90000"/>
              </a:lnSpc>
              <a:buNone/>
            </a:pPr>
            <a:r>
              <a:rPr lang="en-US" altLang="zh-CN" b="1" dirty="0">
                <a:ea typeface="宋体" panose="02010600030101010101" pitchFamily="2" charset="-122"/>
              </a:rPr>
              <a:t>(2)</a:t>
            </a:r>
            <a:r>
              <a:rPr lang="zh-CN" altLang="en-US" b="1" dirty="0">
                <a:ea typeface="宋体" panose="02010600030101010101" pitchFamily="2" charset="-122"/>
              </a:rPr>
              <a:t>没有替代产品</a:t>
            </a:r>
            <a:endParaRPr lang="zh-CN" altLang="en-US" b="1" dirty="0">
              <a:ea typeface="宋体" panose="02010600030101010101" pitchFamily="2" charset="-122"/>
            </a:endParaRPr>
          </a:p>
          <a:p>
            <a:pPr algn="just" eaLnBrk="1" hangingPunct="1">
              <a:lnSpc>
                <a:spcPct val="90000"/>
              </a:lnSpc>
              <a:buNone/>
            </a:pPr>
            <a:r>
              <a:rPr lang="en-US" altLang="zh-CN" b="1" dirty="0">
                <a:ea typeface="宋体" panose="02010600030101010101" pitchFamily="2" charset="-122"/>
              </a:rPr>
              <a:t>(3)</a:t>
            </a:r>
            <a:r>
              <a:rPr lang="zh-CN" altLang="en-US" b="1" dirty="0">
                <a:ea typeface="宋体" panose="02010600030101010101" pitchFamily="2" charset="-122"/>
              </a:rPr>
              <a:t>进入壁垒非常高</a:t>
            </a:r>
            <a:endParaRPr lang="zh-CN" altLang="en-US" b="1" dirty="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idx="1"/>
          </p:nvPr>
        </p:nvSpPr>
        <p:spPr>
          <a:xfrm>
            <a:off x="381000" y="533400"/>
            <a:ext cx="8077200" cy="5562600"/>
          </a:xfrm>
        </p:spPr>
        <p:txBody>
          <a:bodyPr vert="horz" wrap="square" lIns="91440" tIns="45720" rIns="91440" bIns="45720" anchor="t" anchorCtr="0"/>
          <a:p>
            <a:pPr algn="just" eaLnBrk="1" hangingPunct="1">
              <a:buNone/>
            </a:pPr>
            <a:r>
              <a:rPr lang="en-US" altLang="zh-CN" b="1" dirty="0">
                <a:ea typeface="宋体" panose="02010600030101010101" pitchFamily="2" charset="-122"/>
              </a:rPr>
              <a:t>3</a:t>
            </a:r>
            <a:r>
              <a:rPr lang="zh-CN" altLang="en-US" b="1" dirty="0">
                <a:ea typeface="宋体" panose="02010600030101010101" pitchFamily="2" charset="-122"/>
              </a:rPr>
              <a:t>、寡头垄断的市场结构。</a:t>
            </a:r>
            <a:endParaRPr lang="zh-CN" altLang="en-US" b="1" dirty="0">
              <a:ea typeface="宋体" panose="02010600030101010101" pitchFamily="2" charset="-122"/>
            </a:endParaRPr>
          </a:p>
          <a:p>
            <a:pPr algn="just" eaLnBrk="1" hangingPunct="1">
              <a:buNone/>
            </a:pPr>
            <a:r>
              <a:rPr lang="en-US" altLang="zh-CN" b="1" dirty="0">
                <a:ea typeface="宋体" panose="02010600030101010101" pitchFamily="2" charset="-122"/>
              </a:rPr>
              <a:t>(1)</a:t>
            </a:r>
            <a:r>
              <a:rPr lang="zh-CN" altLang="en-US" b="1" dirty="0">
                <a:ea typeface="宋体" panose="02010600030101010101" pitchFamily="2" charset="-122"/>
              </a:rPr>
              <a:t>产业集中度高</a:t>
            </a:r>
            <a:endParaRPr lang="zh-CN" altLang="en-US" b="1" dirty="0">
              <a:ea typeface="宋体" panose="02010600030101010101" pitchFamily="2" charset="-122"/>
            </a:endParaRPr>
          </a:p>
          <a:p>
            <a:pPr algn="just" eaLnBrk="1" hangingPunct="1">
              <a:buNone/>
            </a:pPr>
            <a:r>
              <a:rPr lang="en-US" altLang="zh-CN" b="1" dirty="0">
                <a:ea typeface="宋体" panose="02010600030101010101" pitchFamily="2" charset="-122"/>
              </a:rPr>
              <a:t>(2)</a:t>
            </a:r>
            <a:r>
              <a:rPr lang="zh-CN" altLang="en-US" b="1" dirty="0">
                <a:ea typeface="宋体" panose="02010600030101010101" pitchFamily="2" charset="-122"/>
              </a:rPr>
              <a:t>产品基本同质或差别较大</a:t>
            </a:r>
            <a:endParaRPr lang="zh-CN" altLang="en-US" b="1" dirty="0">
              <a:ea typeface="宋体" panose="02010600030101010101" pitchFamily="2" charset="-122"/>
            </a:endParaRPr>
          </a:p>
          <a:p>
            <a:pPr algn="just" eaLnBrk="1" hangingPunct="1">
              <a:buNone/>
            </a:pPr>
            <a:r>
              <a:rPr lang="en-US" altLang="zh-CN" b="1" dirty="0">
                <a:ea typeface="宋体" panose="02010600030101010101" pitchFamily="2" charset="-122"/>
              </a:rPr>
              <a:t>(3)</a:t>
            </a:r>
            <a:r>
              <a:rPr lang="zh-CN" altLang="en-US" b="1" dirty="0">
                <a:ea typeface="宋体" panose="02010600030101010101" pitchFamily="2" charset="-122"/>
              </a:rPr>
              <a:t>进入和退出壁垒较高</a:t>
            </a:r>
            <a:endParaRPr lang="zh-CN" altLang="en-US" b="1" dirty="0">
              <a:ea typeface="宋体" panose="02010600030101010101" pitchFamily="2" charset="-122"/>
            </a:endParaRPr>
          </a:p>
          <a:p>
            <a:pPr algn="just" eaLnBrk="1" hangingPunct="1">
              <a:buNone/>
            </a:pPr>
            <a:r>
              <a:rPr lang="en-US" altLang="zh-CN" b="1" dirty="0">
                <a:ea typeface="宋体" panose="02010600030101010101" pitchFamily="2" charset="-122"/>
              </a:rPr>
              <a:t>4</a:t>
            </a:r>
            <a:r>
              <a:rPr lang="zh-CN" altLang="en-US" b="1" dirty="0">
                <a:ea typeface="宋体" panose="02010600030101010101" pitchFamily="2" charset="-122"/>
              </a:rPr>
              <a:t>、垄断竞争的市场结构</a:t>
            </a:r>
            <a:endParaRPr lang="zh-CN" altLang="en-US" b="1" dirty="0">
              <a:ea typeface="宋体" panose="02010600030101010101" pitchFamily="2" charset="-122"/>
            </a:endParaRPr>
          </a:p>
          <a:p>
            <a:pPr algn="just" eaLnBrk="1" hangingPunct="1">
              <a:buNone/>
            </a:pPr>
            <a:r>
              <a:rPr lang="en-US" altLang="zh-CN" b="1" dirty="0">
                <a:ea typeface="宋体" panose="02010600030101010101" pitchFamily="2" charset="-122"/>
              </a:rPr>
              <a:t>(1)</a:t>
            </a:r>
            <a:r>
              <a:rPr lang="zh-CN" altLang="en-US" b="1" dirty="0">
                <a:ea typeface="宋体" panose="02010600030101010101" pitchFamily="2" charset="-122"/>
              </a:rPr>
              <a:t>产业集中度较低</a:t>
            </a:r>
            <a:endParaRPr lang="zh-CN" altLang="en-US" b="1" dirty="0">
              <a:ea typeface="宋体" panose="02010600030101010101" pitchFamily="2" charset="-122"/>
            </a:endParaRPr>
          </a:p>
          <a:p>
            <a:pPr algn="just" eaLnBrk="1" hangingPunct="1">
              <a:buNone/>
            </a:pPr>
            <a:r>
              <a:rPr lang="en-US" altLang="zh-CN" b="1" dirty="0">
                <a:ea typeface="宋体" panose="02010600030101010101" pitchFamily="2" charset="-122"/>
              </a:rPr>
              <a:t>(2)</a:t>
            </a:r>
            <a:r>
              <a:rPr lang="zh-CN" altLang="en-US" b="1" dirty="0">
                <a:ea typeface="宋体" panose="02010600030101010101" pitchFamily="2" charset="-122"/>
              </a:rPr>
              <a:t>产品有差别</a:t>
            </a:r>
            <a:endParaRPr lang="zh-CN" altLang="en-US" b="1" dirty="0">
              <a:ea typeface="宋体" panose="02010600030101010101" pitchFamily="2" charset="-122"/>
            </a:endParaRPr>
          </a:p>
          <a:p>
            <a:pPr eaLnBrk="1" hangingPunct="1">
              <a:buNone/>
            </a:pPr>
            <a:r>
              <a:rPr lang="en-US" altLang="zh-CN" b="1" dirty="0">
                <a:ea typeface="宋体" panose="02010600030101010101" pitchFamily="2" charset="-122"/>
              </a:rPr>
              <a:t>(3)</a:t>
            </a:r>
            <a:r>
              <a:rPr lang="zh-CN" altLang="en-US" b="1" dirty="0">
                <a:latin typeface="宋体" panose="02010600030101010101" pitchFamily="2" charset="-122"/>
                <a:ea typeface="宋体" panose="02010600030101010101" pitchFamily="2" charset="-122"/>
              </a:rPr>
              <a:t>进入和退出壁垒较低</a:t>
            </a:r>
            <a:endParaRPr lang="zh-CN" altLang="en-US" b="1" dirty="0">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p:cNvSpPr>
          <p:nvPr>
            <p:ph type="title"/>
          </p:nvPr>
        </p:nvSpPr>
        <p:spPr>
          <a:xfrm>
            <a:off x="304800" y="381000"/>
            <a:ext cx="7772400" cy="533400"/>
          </a:xfrm>
        </p:spPr>
        <p:txBody>
          <a:bodyPr vert="horz" wrap="square" lIns="91440" tIns="45720" rIns="91440" bIns="45720" anchor="ctr" anchorCtr="0"/>
          <a:p>
            <a:pPr eaLnBrk="1" hangingPunct="1"/>
            <a:r>
              <a:rPr lang="zh-CN" altLang="en-US" sz="3600" b="1" dirty="0">
                <a:latin typeface="宋体" panose="02010600030101010101" pitchFamily="2" charset="-122"/>
                <a:ea typeface="宋体" panose="02010600030101010101" pitchFamily="2" charset="-122"/>
              </a:rPr>
              <a:t>二  决定市场结构的主要因素</a:t>
            </a:r>
            <a:r>
              <a:rPr lang="zh-CN" altLang="en-US" sz="3600" b="1" dirty="0">
                <a:ea typeface="宋体" panose="02010600030101010101" pitchFamily="2" charset="-122"/>
              </a:rPr>
              <a:t> </a:t>
            </a:r>
            <a:endParaRPr lang="zh-CN" altLang="en-US" sz="3600" b="1" dirty="0">
              <a:ea typeface="宋体" panose="02010600030101010101" pitchFamily="2" charset="-122"/>
            </a:endParaRPr>
          </a:p>
        </p:txBody>
      </p:sp>
      <p:sp>
        <p:nvSpPr>
          <p:cNvPr id="33795" name="Rectangle 3"/>
          <p:cNvSpPr>
            <a:spLocks noGrp="1"/>
          </p:cNvSpPr>
          <p:nvPr>
            <p:ph idx="1"/>
          </p:nvPr>
        </p:nvSpPr>
        <p:spPr>
          <a:xfrm>
            <a:off x="457200" y="990600"/>
            <a:ext cx="8001000" cy="5105400"/>
          </a:xfrm>
        </p:spPr>
        <p:txBody>
          <a:bodyPr vert="horz" wrap="square" lIns="91440" tIns="45720" rIns="91440" bIns="45720" anchor="t" anchorCtr="0"/>
          <a:p>
            <a:pPr eaLnBrk="1" hangingPunct="1">
              <a:buNone/>
            </a:pPr>
            <a:r>
              <a:rPr lang="zh-CN" altLang="en-US" b="1" dirty="0">
                <a:latin typeface="宋体" panose="02010600030101010101" pitchFamily="2" charset="-122"/>
                <a:ea typeface="宋体" panose="02010600030101010101" pitchFamily="2" charset="-122"/>
              </a:rPr>
              <a:t>决定市场结构的因素很多，主要包括</a:t>
            </a:r>
            <a:endParaRPr lang="zh-CN" altLang="en-US" b="1" dirty="0">
              <a:latin typeface="宋体" panose="02010600030101010101" pitchFamily="2" charset="-122"/>
              <a:ea typeface="宋体" panose="02010600030101010101" pitchFamily="2" charset="-122"/>
            </a:endParaRPr>
          </a:p>
          <a:p>
            <a:pPr eaLnBrk="1" hangingPunct="1">
              <a:buNone/>
            </a:pPr>
            <a:r>
              <a:rPr lang="en-US" altLang="zh-CN" b="1" dirty="0">
                <a:ea typeface="宋体" panose="02010600030101010101" pitchFamily="2" charset="-122"/>
              </a:rPr>
              <a:t>1</a:t>
            </a:r>
            <a:r>
              <a:rPr lang="zh-CN" altLang="en-US" b="1" dirty="0">
                <a:latin typeface="宋体" panose="02010600030101010101" pitchFamily="2" charset="-122"/>
                <a:ea typeface="宋体" panose="02010600030101010101" pitchFamily="2" charset="-122"/>
              </a:rPr>
              <a:t>、市场集中度；</a:t>
            </a:r>
            <a:endParaRPr lang="zh-CN" altLang="en-US" b="1" dirty="0">
              <a:latin typeface="宋体" panose="02010600030101010101" pitchFamily="2" charset="-122"/>
              <a:ea typeface="宋体" panose="02010600030101010101" pitchFamily="2" charset="-122"/>
            </a:endParaRPr>
          </a:p>
          <a:p>
            <a:pPr eaLnBrk="1" hangingPunct="1">
              <a:buNone/>
            </a:pPr>
            <a:r>
              <a:rPr lang="en-US" altLang="zh-CN" b="1" dirty="0">
                <a:ea typeface="宋体" panose="02010600030101010101" pitchFamily="2" charset="-122"/>
              </a:rPr>
              <a:t>2</a:t>
            </a:r>
            <a:r>
              <a:rPr lang="zh-CN" altLang="en-US" b="1" dirty="0">
                <a:latin typeface="宋体" panose="02010600030101010101" pitchFamily="2" charset="-122"/>
                <a:ea typeface="宋体" panose="02010600030101010101" pitchFamily="2" charset="-122"/>
              </a:rPr>
              <a:t>、产品差别化；</a:t>
            </a:r>
            <a:endParaRPr lang="zh-CN" altLang="en-US" b="1" dirty="0">
              <a:latin typeface="宋体" panose="02010600030101010101" pitchFamily="2" charset="-122"/>
              <a:ea typeface="宋体" panose="02010600030101010101" pitchFamily="2" charset="-122"/>
            </a:endParaRPr>
          </a:p>
          <a:p>
            <a:pPr eaLnBrk="1" hangingPunct="1">
              <a:buNone/>
            </a:pPr>
            <a:r>
              <a:rPr lang="en-US" altLang="zh-CN" b="1" dirty="0">
                <a:ea typeface="宋体" panose="02010600030101010101" pitchFamily="2" charset="-122"/>
              </a:rPr>
              <a:t>3</a:t>
            </a:r>
            <a:r>
              <a:rPr lang="zh-CN" altLang="en-US" b="1" dirty="0">
                <a:latin typeface="宋体" panose="02010600030101010101" pitchFamily="2" charset="-122"/>
                <a:ea typeface="宋体" panose="02010600030101010101" pitchFamily="2" charset="-122"/>
              </a:rPr>
              <a:t>、进入和退出壁垒；</a:t>
            </a:r>
            <a:endParaRPr lang="zh-CN" altLang="en-US" b="1" dirty="0">
              <a:latin typeface="宋体" panose="02010600030101010101" pitchFamily="2" charset="-122"/>
              <a:ea typeface="宋体" panose="02010600030101010101" pitchFamily="2" charset="-122"/>
            </a:endParaRPr>
          </a:p>
          <a:p>
            <a:pPr eaLnBrk="1" hangingPunct="1">
              <a:buNone/>
            </a:pPr>
            <a:r>
              <a:rPr lang="en-US" altLang="zh-CN" b="1" dirty="0">
                <a:ea typeface="宋体" panose="02010600030101010101" pitchFamily="2" charset="-122"/>
              </a:rPr>
              <a:t>4</a:t>
            </a:r>
            <a:r>
              <a:rPr lang="zh-CN" altLang="en-US" b="1" dirty="0">
                <a:latin typeface="宋体" panose="02010600030101010101" pitchFamily="2" charset="-122"/>
                <a:ea typeface="宋体" panose="02010600030101010101" pitchFamily="2" charset="-122"/>
              </a:rPr>
              <a:t>、市场需求的价格弹性；</a:t>
            </a:r>
            <a:endParaRPr lang="zh-CN" altLang="en-US" b="1" dirty="0">
              <a:latin typeface="宋体" panose="02010600030101010101" pitchFamily="2" charset="-122"/>
              <a:ea typeface="宋体" panose="02010600030101010101" pitchFamily="2" charset="-122"/>
            </a:endParaRPr>
          </a:p>
          <a:p>
            <a:pPr eaLnBrk="1" hangingPunct="1">
              <a:buNone/>
            </a:pPr>
            <a:r>
              <a:rPr lang="en-US" altLang="zh-CN" b="1" dirty="0">
                <a:ea typeface="宋体" panose="02010600030101010101" pitchFamily="2" charset="-122"/>
              </a:rPr>
              <a:t>5</a:t>
            </a:r>
            <a:r>
              <a:rPr lang="zh-CN" altLang="en-US" b="1" dirty="0">
                <a:latin typeface="宋体" panose="02010600030101010101" pitchFamily="2" charset="-122"/>
                <a:ea typeface="宋体" panose="02010600030101010101" pitchFamily="2" charset="-122"/>
              </a:rPr>
              <a:t>、市场需求的增长率；</a:t>
            </a:r>
            <a:endParaRPr lang="zh-CN" altLang="en-US" b="1" dirty="0">
              <a:latin typeface="宋体" panose="02010600030101010101" pitchFamily="2" charset="-122"/>
              <a:ea typeface="宋体" panose="02010600030101010101" pitchFamily="2" charset="-122"/>
            </a:endParaRPr>
          </a:p>
          <a:p>
            <a:pPr eaLnBrk="1" hangingPunct="1">
              <a:buNone/>
            </a:pPr>
            <a:r>
              <a:rPr lang="en-US" altLang="zh-CN" b="1" dirty="0">
                <a:ea typeface="宋体" panose="02010600030101010101" pitchFamily="2" charset="-122"/>
              </a:rPr>
              <a:t>6</a:t>
            </a:r>
            <a:r>
              <a:rPr lang="zh-CN" altLang="en-US" b="1" dirty="0">
                <a:latin typeface="宋体" panose="02010600030101010101" pitchFamily="2" charset="-122"/>
                <a:ea typeface="宋体" panose="02010600030101010101" pitchFamily="2" charset="-122"/>
              </a:rPr>
              <a:t>、短期成本结构。</a:t>
            </a:r>
            <a:r>
              <a:rPr lang="zh-CN" altLang="en-US" b="1" dirty="0">
                <a:ea typeface="宋体" panose="02010600030101010101" pitchFamily="2" charset="-122"/>
              </a:rPr>
              <a:t> </a:t>
            </a:r>
            <a:endParaRPr lang="zh-CN" altLang="en-US" b="1" dirty="0">
              <a:ea typeface="宋体" panose="02010600030101010101" pitchFamily="2" charset="-122"/>
            </a:endParaRPr>
          </a:p>
          <a:p>
            <a:pPr eaLnBrk="1" hangingPunct="1">
              <a:buNone/>
            </a:pPr>
            <a:endParaRPr lang="zh-CN" altLang="en-US" b="1" dirty="0">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p:cNvSpPr>
          <p:nvPr>
            <p:ph type="title"/>
          </p:nvPr>
        </p:nvSpPr>
        <p:spPr>
          <a:xfrm>
            <a:off x="304800" y="304800"/>
            <a:ext cx="7772400" cy="685800"/>
          </a:xfrm>
        </p:spPr>
        <p:txBody>
          <a:bodyPr vert="horz" wrap="square" lIns="91440" tIns="45720" rIns="91440" bIns="45720" anchor="ctr" anchorCtr="0"/>
          <a:p>
            <a:pPr eaLnBrk="1" hangingPunct="1"/>
            <a:r>
              <a:rPr lang="zh-CN" altLang="en-US" sz="3600" b="1" dirty="0">
                <a:ea typeface="宋体" panose="02010600030101010101" pitchFamily="2" charset="-122"/>
              </a:rPr>
              <a:t>（一）市场结构三要素</a:t>
            </a:r>
            <a:endParaRPr lang="zh-CN" altLang="en-US" sz="3600" b="1" dirty="0">
              <a:ea typeface="宋体" panose="02010600030101010101" pitchFamily="2" charset="-122"/>
            </a:endParaRPr>
          </a:p>
        </p:txBody>
      </p:sp>
      <p:sp>
        <p:nvSpPr>
          <p:cNvPr id="34819" name="Rectangle 3"/>
          <p:cNvSpPr>
            <a:spLocks noGrp="1"/>
          </p:cNvSpPr>
          <p:nvPr>
            <p:ph idx="1"/>
          </p:nvPr>
        </p:nvSpPr>
        <p:spPr>
          <a:xfrm>
            <a:off x="152400" y="1219200"/>
            <a:ext cx="8686800" cy="4876800"/>
          </a:xfrm>
        </p:spPr>
        <p:txBody>
          <a:bodyPr vert="horz" wrap="square" lIns="91440" tIns="45720" rIns="91440" bIns="45720" anchor="t" anchorCtr="0"/>
          <a:p>
            <a:pPr eaLnBrk="1" hangingPunct="1">
              <a:buNone/>
            </a:pPr>
            <a:r>
              <a:rPr lang="zh-CN" altLang="en-US" dirty="0">
                <a:latin typeface="宋体" panose="02010600030101010101" pitchFamily="2" charset="-122"/>
                <a:ea typeface="宋体" panose="02010600030101010101" pitchFamily="2" charset="-122"/>
              </a:rPr>
              <a:t> 市场份额、市场集中度、进入壁垒就成为市场结构的三要素。三要素中：</a:t>
            </a:r>
            <a:endParaRPr lang="zh-CN" altLang="en-US" dirty="0">
              <a:latin typeface="宋体" panose="02010600030101010101" pitchFamily="2" charset="-122"/>
              <a:ea typeface="宋体" panose="02010600030101010101" pitchFamily="2" charset="-122"/>
            </a:endParaRPr>
          </a:p>
          <a:p>
            <a:pPr eaLnBrk="1" hangingPunct="1"/>
            <a:r>
              <a:rPr lang="zh-CN" altLang="en-US" dirty="0">
                <a:latin typeface="宋体" panose="02010600030101010101" pitchFamily="2" charset="-122"/>
                <a:ea typeface="宋体" panose="02010600030101010101" pitchFamily="2" charset="-122"/>
              </a:rPr>
              <a:t>市场份额和市场集中程度主要描述市场中企业间在特定市场的规模、数量分布特征</a:t>
            </a:r>
            <a:endParaRPr lang="zh-CN" altLang="en-US" dirty="0">
              <a:latin typeface="宋体" panose="02010600030101010101" pitchFamily="2" charset="-122"/>
              <a:ea typeface="宋体" panose="02010600030101010101" pitchFamily="2" charset="-122"/>
            </a:endParaRPr>
          </a:p>
          <a:p>
            <a:pPr eaLnBrk="1" hangingPunct="1"/>
            <a:r>
              <a:rPr lang="zh-CN" altLang="en-US" dirty="0">
                <a:latin typeface="宋体" panose="02010600030101010101" pitchFamily="2" charset="-122"/>
                <a:ea typeface="宋体" panose="02010600030101010101" pitchFamily="2" charset="-122"/>
              </a:rPr>
              <a:t>进入壁垒主要描述市场中企业与市场外潜在竞争企业的关系。</a:t>
            </a:r>
            <a:endParaRPr lang="zh-CN" altLang="en-US" dirty="0">
              <a:latin typeface="宋体" panose="02010600030101010101" pitchFamily="2" charset="-122"/>
              <a:ea typeface="宋体" panose="02010600030101010101" pitchFamily="2" charset="-122"/>
            </a:endParaRPr>
          </a:p>
          <a:p>
            <a:pPr eaLnBrk="1" hangingPunct="1"/>
            <a:r>
              <a:rPr lang="zh-CN" altLang="en-US" dirty="0">
                <a:latin typeface="宋体" panose="02010600030101010101" pitchFamily="2" charset="-122"/>
                <a:ea typeface="宋体" panose="02010600030101010101" pitchFamily="2" charset="-122"/>
              </a:rPr>
              <a:t>由于技术领先或垄断、规模效应、品牌忠诚度、资金投入等形成的壁垒，称之为“自然进入壁垒”，相对应的就是人为性的壁垒，比如政策限制。</a:t>
            </a:r>
            <a:endParaRPr lang="zh-CN" altLang="en-US" dirty="0">
              <a:latin typeface="宋体" panose="02010600030101010101" pitchFamily="2" charset="-122"/>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p:cNvSpPr>
          <p:nvPr>
            <p:ph type="title"/>
          </p:nvPr>
        </p:nvSpPr>
        <p:spPr>
          <a:xfrm>
            <a:off x="871538" y="192088"/>
            <a:ext cx="8162925" cy="1336675"/>
          </a:xfrm>
        </p:spPr>
        <p:txBody>
          <a:bodyPr vert="horz" wrap="square" lIns="91440" tIns="45720" rIns="91440" bIns="45720" anchor="ctr" anchorCtr="0"/>
          <a:p>
            <a:pPr eaLnBrk="1" hangingPunct="1"/>
            <a:r>
              <a:rPr lang="zh-CN" altLang="en-US" sz="3800" dirty="0">
                <a:solidFill>
                  <a:schemeClr val="tx1"/>
                </a:solidFill>
                <a:ea typeface="宋体" panose="02010600030101010101" pitchFamily="2" charset="-122"/>
              </a:rPr>
              <a:t>（二）市场集中度</a:t>
            </a:r>
            <a:endParaRPr lang="zh-CN" altLang="en-US" sz="3800" dirty="0">
              <a:solidFill>
                <a:schemeClr val="tx1"/>
              </a:solidFill>
              <a:ea typeface="宋体" panose="02010600030101010101" pitchFamily="2" charset="-122"/>
            </a:endParaRPr>
          </a:p>
        </p:txBody>
      </p:sp>
      <p:sp>
        <p:nvSpPr>
          <p:cNvPr id="35843" name="Rectangle 3"/>
          <p:cNvSpPr>
            <a:spLocks noGrp="1"/>
          </p:cNvSpPr>
          <p:nvPr>
            <p:ph idx="1"/>
          </p:nvPr>
        </p:nvSpPr>
        <p:spPr>
          <a:xfrm>
            <a:off x="912813" y="1998663"/>
            <a:ext cx="8110537" cy="4092575"/>
          </a:xfrm>
        </p:spPr>
        <p:txBody>
          <a:bodyPr vert="horz" wrap="square" lIns="91440" tIns="45720" rIns="91440" bIns="45720" anchor="t" anchorCtr="0"/>
          <a:p>
            <a:pPr eaLnBrk="1" hangingPunct="1"/>
            <a:r>
              <a:rPr lang="en-US" altLang="zh-CN" dirty="0">
                <a:ea typeface="宋体" panose="02010600030101010101" pitchFamily="2" charset="-122"/>
              </a:rPr>
              <a:t>1</a:t>
            </a:r>
            <a:r>
              <a:rPr lang="zh-CN" altLang="en-US" dirty="0">
                <a:ea typeface="宋体" panose="02010600030101010101" pitchFamily="2" charset="-122"/>
              </a:rPr>
              <a:t>、涵义：在特定产业或市场中，卖者或买者具有怎样的相对的规模结构的指标。与市场中垄断力量的形成密切有关。分为卖方和买方集中度，主要研究卖方集中度。</a:t>
            </a:r>
            <a:endParaRPr lang="zh-CN" altLang="en-US" dirty="0">
              <a:ea typeface="宋体" panose="02010600030101010101" pitchFamily="2" charset="-122"/>
            </a:endParaRPr>
          </a:p>
          <a:p>
            <a:pPr eaLnBrk="1" hangingPunct="1">
              <a:buNone/>
            </a:pPr>
            <a:endParaRPr lang="zh-CN" altLang="en-US" dirty="0">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p:cNvSpPr>
          <p:nvPr>
            <p:ph type="title"/>
          </p:nvPr>
        </p:nvSpPr>
        <p:spPr>
          <a:xfrm>
            <a:off x="468313" y="-242887"/>
            <a:ext cx="8229600" cy="1143000"/>
          </a:xfrm>
        </p:spPr>
        <p:txBody>
          <a:bodyPr vert="horz" wrap="square" lIns="91440" tIns="45720" rIns="91440" bIns="45720" anchor="ctr" anchorCtr="0"/>
          <a:p>
            <a:pPr eaLnBrk="1" hangingPunct="1"/>
            <a:r>
              <a:rPr lang="zh-CN" altLang="en-US" sz="3200" dirty="0">
                <a:ea typeface="宋体" panose="02010600030101010101" pitchFamily="2" charset="-122"/>
              </a:rPr>
              <a:t>美国电视媒体集中度</a:t>
            </a:r>
            <a:endParaRPr lang="zh-CN" altLang="en-US" sz="3200" dirty="0">
              <a:ea typeface="宋体" panose="02010600030101010101" pitchFamily="2" charset="-122"/>
            </a:endParaRPr>
          </a:p>
        </p:txBody>
      </p:sp>
      <p:graphicFrame>
        <p:nvGraphicFramePr>
          <p:cNvPr id="40036" name="Group 100"/>
          <p:cNvGraphicFramePr>
            <a:graphicFrameLocks noGrp="1"/>
          </p:cNvGraphicFramePr>
          <p:nvPr>
            <p:ph idx="4294967295"/>
          </p:nvPr>
        </p:nvGraphicFramePr>
        <p:xfrm>
          <a:off x="533400" y="914400"/>
          <a:ext cx="8229600" cy="5699125"/>
        </p:xfrm>
        <a:graphic>
          <a:graphicData uri="http://schemas.openxmlformats.org/drawingml/2006/table">
            <a:tbl>
              <a:tblPr/>
              <a:tblGrid>
                <a:gridCol w="1371600"/>
                <a:gridCol w="1371600"/>
                <a:gridCol w="1371600"/>
                <a:gridCol w="1371600"/>
                <a:gridCol w="1371600"/>
                <a:gridCol w="1371600"/>
              </a:tblGrid>
              <a:tr h="396194">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dirty="0" smtClean="0">
                          <a:ln>
                            <a:noFill/>
                          </a:ln>
                          <a:solidFill>
                            <a:schemeClr val="tx1"/>
                          </a:solidFill>
                          <a:effectLst/>
                          <a:latin typeface="Verdana" panose="020B0604030504040204" pitchFamily="34" charset="0"/>
                          <a:ea typeface="宋体" panose="02010600030101010101" pitchFamily="2" charset="-122"/>
                        </a:rPr>
                        <a:t>        1994</a:t>
                      </a:r>
                      <a:r>
                        <a:rPr kumimoji="1" lang="zh-CN" altLang="en-US" sz="2000" b="0" i="0" u="none" strike="noStrike" cap="none" normalizeH="0" baseline="0" dirty="0" smtClean="0">
                          <a:ln>
                            <a:noFill/>
                          </a:ln>
                          <a:solidFill>
                            <a:schemeClr val="tx1"/>
                          </a:solidFill>
                          <a:effectLst/>
                          <a:latin typeface="Verdana" panose="020B0604030504040204" pitchFamily="34" charset="0"/>
                          <a:ea typeface="宋体" panose="02010600030101010101" pitchFamily="2" charset="-122"/>
                        </a:rPr>
                        <a:t>年</a:t>
                      </a:r>
                      <a:endParaRPr kumimoji="1" lang="zh-CN" altLang="en-US" sz="2000" b="0" i="0" u="none" strike="noStrike" cap="none" normalizeH="0" baseline="0" dirty="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        1999</a:t>
                      </a: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年</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        2001</a:t>
                      </a: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年</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r>
              <a:tr h="39619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  公司</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  收入</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  公司</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  收入</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  公司</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  收入</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19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时代华纳</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161.88</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时代华纳</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284.41</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时代华纳</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402.58</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19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贝塔斯曼</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84.99</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迪斯尼</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172.96</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维亚康姆</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188.14</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19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索尼</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76.65</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贝塔斯曼</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112.46</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迪斯尼</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156.75</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19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ABC</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63.79</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索尼</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108.37</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索尼</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92.98</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19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维亚康姆</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63.32</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维亚康姆</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87.24</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贝塔斯曼</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77.65</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4001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Matsushita</a:t>
                      </a:r>
                      <a:endParaRPr kumimoji="1" lang="en-US" altLang="zh-CN"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56.96</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福克斯娱乐</a:t>
                      </a:r>
                      <a:endParaRPr kumimoji="1" lang="zh-CN" altLang="en-US"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79.28</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汤姆森</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70.27</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19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新闻集团</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54.02</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dirty="0" smtClean="0">
                          <a:ln>
                            <a:noFill/>
                          </a:ln>
                          <a:solidFill>
                            <a:schemeClr val="tx1"/>
                          </a:solidFill>
                          <a:effectLst/>
                          <a:latin typeface="Verdana" panose="020B0604030504040204" pitchFamily="34" charset="0"/>
                          <a:ea typeface="宋体" panose="02010600030101010101" pitchFamily="2" charset="-122"/>
                        </a:rPr>
                        <a:t>汤姆森</a:t>
                      </a:r>
                      <a:endParaRPr kumimoji="1" lang="zh-CN" altLang="en-US" sz="2000" b="0" i="0" u="none" strike="noStrike" cap="none" normalizeH="0" baseline="0" dirty="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65.15</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甘尼特</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63.44</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19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宝丽金</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49.42</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通用电气</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57.9</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休斯电器</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63.04</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19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前八家收入</a:t>
                      </a:r>
                      <a:endParaRPr kumimoji="1" lang="zh-CN" altLang="en-US"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611.03</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967.77</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1114.85</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0097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zh-CN" altLang="en-US"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行业总收入</a:t>
                      </a:r>
                      <a:endParaRPr kumimoji="1" lang="zh-CN" altLang="en-US"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1525.284</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1615.858</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1684.04</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19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CR</a:t>
                      </a:r>
                      <a:r>
                        <a:rPr kumimoji="1" lang="en-US" altLang="zh-CN" sz="2000" b="0" i="0" u="none" strike="noStrike" cap="none" normalizeH="0" baseline="-25000" smtClean="0">
                          <a:ln>
                            <a:noFill/>
                          </a:ln>
                          <a:solidFill>
                            <a:schemeClr val="tx1"/>
                          </a:solidFill>
                          <a:effectLst/>
                          <a:latin typeface="Verdana" panose="020B0604030504040204" pitchFamily="34" charset="0"/>
                          <a:ea typeface="宋体" panose="02010600030101010101" pitchFamily="2" charset="-122"/>
                        </a:rPr>
                        <a:t>8</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0.4</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CR</a:t>
                      </a:r>
                      <a:r>
                        <a:rPr kumimoji="1" lang="en-US" altLang="zh-CN" sz="2000" b="0" i="0" u="none" strike="noStrike" cap="none" normalizeH="0" baseline="-25000" smtClean="0">
                          <a:ln>
                            <a:noFill/>
                          </a:ln>
                          <a:solidFill>
                            <a:schemeClr val="tx1"/>
                          </a:solidFill>
                          <a:effectLst/>
                          <a:latin typeface="Verdana" panose="020B0604030504040204" pitchFamily="34" charset="0"/>
                          <a:ea typeface="宋体" panose="02010600030101010101" pitchFamily="2" charset="-122"/>
                        </a:rPr>
                        <a:t>8</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0.6</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CR</a:t>
                      </a:r>
                      <a:r>
                        <a:rPr kumimoji="1" lang="en-US" altLang="zh-CN" sz="2000" b="0" i="0" u="none" strike="noStrike" cap="none" normalizeH="0" baseline="-25000" smtClean="0">
                          <a:ln>
                            <a:noFill/>
                          </a:ln>
                          <a:solidFill>
                            <a:schemeClr val="tx1"/>
                          </a:solidFill>
                          <a:effectLst/>
                          <a:latin typeface="Verdana" panose="020B0604030504040204" pitchFamily="34" charset="0"/>
                          <a:ea typeface="宋体" panose="02010600030101010101" pitchFamily="2" charset="-122"/>
                        </a:rPr>
                        <a:t>8</a:t>
                      </a:r>
                      <a:endParaRPr kumimoji="1"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pPr>
                      <a:r>
                        <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0.66</a:t>
                      </a:r>
                      <a:endParaRPr kumimoji="1"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08" marB="4570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What is Media Economics about</a:t>
            </a:r>
            <a:br>
              <a:rPr lang="en-US" altLang="zh-CN" sz="3600" dirty="0">
                <a:ea typeface="宋体" panose="02010600030101010101" pitchFamily="2" charset="-122"/>
              </a:rPr>
            </a:br>
            <a:r>
              <a:rPr lang="zh-CN" altLang="en-US" sz="3600" dirty="0">
                <a:ea typeface="宋体" panose="02010600030101010101" pitchFamily="2" charset="-122"/>
              </a:rPr>
              <a:t>媒介经济学是什么</a:t>
            </a:r>
            <a:endParaRPr lang="zh-CN" altLang="en-US" sz="3600" dirty="0">
              <a:ea typeface="宋体" panose="02010600030101010101" pitchFamily="2" charset="-122"/>
            </a:endParaRPr>
          </a:p>
        </p:txBody>
      </p:sp>
      <p:sp>
        <p:nvSpPr>
          <p:cNvPr id="9219"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关于传媒经营人如何利用现有资源满足观众、广告商及社会对信息和娱乐的欲望和需求。（皮卡特）</a:t>
            </a:r>
            <a:endParaRPr lang="zh-CN" altLang="en-US" dirty="0">
              <a:ea typeface="宋体" panose="02010600030101010101" pitchFamily="2" charset="-122"/>
            </a:endParaRPr>
          </a:p>
          <a:p>
            <a:pPr eaLnBrk="1" hangingPunct="1"/>
            <a:r>
              <a:rPr lang="zh-CN" altLang="en-US" dirty="0">
                <a:ea typeface="宋体" panose="02010600030101010101" pitchFamily="2" charset="-122"/>
              </a:rPr>
              <a:t>“传媒业如何利用稀缺资源制作内容，满足各种各样的欲望和需求”。（</a:t>
            </a:r>
            <a:r>
              <a:rPr lang="zh-CN" altLang="en-US" dirty="0">
                <a:ea typeface="宋体" panose="02010600030101010101" pitchFamily="2" charset="-122"/>
                <a:sym typeface="+mn-ea"/>
              </a:rPr>
              <a:t>阿尔巴润</a:t>
            </a:r>
            <a:r>
              <a:rPr lang="zh-CN" altLang="en-US" dirty="0">
                <a:ea typeface="宋体" panose="02010600030101010101" pitchFamily="2" charset="-122"/>
              </a:rPr>
              <a:t>）</a:t>
            </a:r>
            <a:endParaRPr lang="zh-CN" altLang="en-US" dirty="0">
              <a:ea typeface="宋体" panose="02010600030101010101" pitchFamily="2" charset="-122"/>
            </a:endParaRPr>
          </a:p>
          <a:p>
            <a:pPr eaLnBrk="1" hangingPunct="1"/>
            <a:r>
              <a:rPr lang="zh-CN" altLang="en-US" dirty="0">
                <a:ea typeface="宋体" panose="02010600030101010101" pitchFamily="2" charset="-122"/>
              </a:rPr>
              <a:t>用经济学的核心概念和理论来分析传媒产业中的包括资源配置问题在内的各种议题。</a:t>
            </a:r>
            <a:endParaRPr lang="zh-CN" altLang="en-US" dirty="0">
              <a:ea typeface="宋体" panose="0201060003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p:cNvSpPr>
          <p:nvPr>
            <p:ph type="title"/>
          </p:nvPr>
        </p:nvSpPr>
        <p:spPr/>
        <p:txBody>
          <a:bodyPr vert="horz" wrap="square" lIns="91440" tIns="45720" rIns="91440" bIns="45720" anchor="ctr" anchorCtr="0"/>
          <a:p>
            <a:pPr eaLnBrk="1" hangingPunct="1"/>
            <a:r>
              <a:rPr lang="zh-CN" altLang="en-US" dirty="0">
                <a:ea typeface="宋体" panose="02010600030101010101" pitchFamily="2" charset="-122"/>
              </a:rPr>
              <a:t>我国媒介产业的市场集中度问题</a:t>
            </a:r>
            <a:endParaRPr lang="zh-CN" altLang="en-US" dirty="0">
              <a:ea typeface="宋体" panose="02010600030101010101" pitchFamily="2" charset="-122"/>
            </a:endParaRPr>
          </a:p>
        </p:txBody>
      </p:sp>
      <p:sp>
        <p:nvSpPr>
          <p:cNvPr id="37891"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      报纸</a:t>
            </a:r>
            <a:r>
              <a:rPr lang="en-US" altLang="zh-CN" dirty="0">
                <a:ea typeface="宋体" panose="02010600030101010101" pitchFamily="2" charset="-122"/>
              </a:rPr>
              <a:t>2119</a:t>
            </a:r>
            <a:r>
              <a:rPr lang="zh-CN" altLang="en-US" dirty="0">
                <a:ea typeface="宋体" panose="02010600030101010101" pitchFamily="2" charset="-122"/>
              </a:rPr>
              <a:t>种，期刊</a:t>
            </a:r>
            <a:r>
              <a:rPr lang="en-US" altLang="zh-CN" dirty="0">
                <a:ea typeface="宋体" panose="02010600030101010101" pitchFamily="2" charset="-122"/>
              </a:rPr>
              <a:t>9074</a:t>
            </a:r>
            <a:r>
              <a:rPr lang="zh-CN" altLang="en-US" dirty="0">
                <a:ea typeface="宋体" panose="02010600030101010101" pitchFamily="2" charset="-122"/>
              </a:rPr>
              <a:t>种，出版社</a:t>
            </a:r>
            <a:r>
              <a:rPr lang="en-US" altLang="zh-CN" dirty="0">
                <a:ea typeface="宋体" panose="02010600030101010101" pitchFamily="2" charset="-122"/>
              </a:rPr>
              <a:t>570</a:t>
            </a:r>
            <a:r>
              <a:rPr lang="zh-CN" altLang="en-US" dirty="0">
                <a:ea typeface="宋体" panose="02010600030101010101" pitchFamily="2" charset="-122"/>
              </a:rPr>
              <a:t>家，广播电台</a:t>
            </a:r>
            <a:r>
              <a:rPr lang="en-US" altLang="zh-CN" dirty="0">
                <a:ea typeface="宋体" panose="02010600030101010101" pitchFamily="2" charset="-122"/>
              </a:rPr>
              <a:t>282</a:t>
            </a:r>
            <a:r>
              <a:rPr lang="zh-CN" altLang="en-US" dirty="0">
                <a:ea typeface="宋体" panose="02010600030101010101" pitchFamily="2" charset="-122"/>
              </a:rPr>
              <a:t>座，电视台</a:t>
            </a:r>
            <a:r>
              <a:rPr lang="en-US" altLang="zh-CN" dirty="0">
                <a:ea typeface="宋体" panose="02010600030101010101" pitchFamily="2" charset="-122"/>
              </a:rPr>
              <a:t>314</a:t>
            </a:r>
            <a:r>
              <a:rPr lang="zh-CN" altLang="en-US" dirty="0">
                <a:ea typeface="宋体" panose="02010600030101010101" pitchFamily="2" charset="-122"/>
              </a:rPr>
              <a:t>座，教育台</a:t>
            </a:r>
            <a:r>
              <a:rPr lang="en-US" altLang="zh-CN" dirty="0">
                <a:ea typeface="宋体" panose="02010600030101010101" pitchFamily="2" charset="-122"/>
              </a:rPr>
              <a:t>60</a:t>
            </a:r>
            <a:r>
              <a:rPr lang="zh-CN" altLang="en-US" dirty="0">
                <a:ea typeface="宋体" panose="02010600030101010101" pitchFamily="2" charset="-122"/>
              </a:rPr>
              <a:t>个，音像制品出版单位</a:t>
            </a:r>
            <a:r>
              <a:rPr lang="en-US" altLang="zh-CN" dirty="0">
                <a:ea typeface="宋体" panose="02010600030101010101" pitchFamily="2" charset="-122"/>
              </a:rPr>
              <a:t>320</a:t>
            </a:r>
            <a:r>
              <a:rPr lang="zh-CN" altLang="en-US" dirty="0">
                <a:ea typeface="宋体" panose="02010600030101010101" pitchFamily="2" charset="-122"/>
              </a:rPr>
              <a:t>家，电子出版物出版单位</a:t>
            </a:r>
            <a:r>
              <a:rPr lang="en-US" altLang="zh-CN" dirty="0">
                <a:ea typeface="宋体" panose="02010600030101010101" pitchFamily="2" charset="-122"/>
              </a:rPr>
              <a:t>121</a:t>
            </a:r>
            <a:r>
              <a:rPr lang="zh-CN" altLang="en-US" dirty="0">
                <a:ea typeface="宋体" panose="02010600030101010101" pitchFamily="2" charset="-122"/>
              </a:rPr>
              <a:t>家，网络站点总数约为</a:t>
            </a:r>
            <a:r>
              <a:rPr lang="en-US" altLang="zh-CN" dirty="0">
                <a:ea typeface="宋体" panose="02010600030101010101" pitchFamily="2" charset="-122"/>
              </a:rPr>
              <a:t>668900</a:t>
            </a:r>
            <a:r>
              <a:rPr lang="zh-CN" altLang="en-US" dirty="0">
                <a:ea typeface="宋体" panose="02010600030101010101" pitchFamily="2" charset="-122"/>
              </a:rPr>
              <a:t>个。</a:t>
            </a:r>
            <a:endParaRPr lang="zh-CN" altLang="en-US" dirty="0">
              <a:ea typeface="宋体" panose="02010600030101010101" pitchFamily="2" charset="-122"/>
            </a:endParaRPr>
          </a:p>
          <a:p>
            <a:pPr eaLnBrk="1" hangingPunct="1"/>
            <a:r>
              <a:rPr lang="zh-CN" altLang="en-US" dirty="0">
                <a:ea typeface="宋体" panose="02010600030101010101" pitchFamily="2" charset="-122"/>
              </a:rPr>
              <a:t>出版产业集中度</a:t>
            </a:r>
            <a:r>
              <a:rPr lang="en-US" altLang="zh-CN" dirty="0">
                <a:ea typeface="宋体" panose="02010600030101010101" pitchFamily="2" charset="-122"/>
              </a:rPr>
              <a:t>CR4</a:t>
            </a:r>
            <a:r>
              <a:rPr lang="zh-CN" altLang="en-US" dirty="0">
                <a:ea typeface="宋体" panose="02010600030101010101" pitchFamily="2" charset="-122"/>
              </a:rPr>
              <a:t>一直维持在</a:t>
            </a:r>
            <a:r>
              <a:rPr lang="en-US" altLang="zh-CN" dirty="0">
                <a:ea typeface="宋体" panose="02010600030101010101" pitchFamily="2" charset="-122"/>
              </a:rPr>
              <a:t>6</a:t>
            </a:r>
            <a:r>
              <a:rPr lang="zh-CN" altLang="en-US" dirty="0">
                <a:ea typeface="宋体" panose="02010600030101010101" pitchFamily="2" charset="-122"/>
              </a:rPr>
              <a:t>％左右，</a:t>
            </a:r>
            <a:r>
              <a:rPr lang="en-US" altLang="zh-CN" dirty="0">
                <a:ea typeface="宋体" panose="02010600030101010101" pitchFamily="2" charset="-122"/>
              </a:rPr>
              <a:t>CR8</a:t>
            </a:r>
            <a:r>
              <a:rPr lang="zh-CN" altLang="en-US" dirty="0">
                <a:ea typeface="宋体" panose="02010600030101010101" pitchFamily="2" charset="-122"/>
              </a:rPr>
              <a:t>维持在</a:t>
            </a:r>
            <a:r>
              <a:rPr lang="en-US" altLang="zh-CN" dirty="0">
                <a:ea typeface="宋体" panose="02010600030101010101" pitchFamily="2" charset="-122"/>
              </a:rPr>
              <a:t>10</a:t>
            </a:r>
            <a:r>
              <a:rPr lang="zh-CN" altLang="en-US" dirty="0">
                <a:ea typeface="宋体" panose="02010600030101010101" pitchFamily="2" charset="-122"/>
              </a:rPr>
              <a:t>％左右，</a:t>
            </a:r>
            <a:r>
              <a:rPr lang="en-US" altLang="zh-CN" dirty="0">
                <a:ea typeface="宋体" panose="02010600030101010101" pitchFamily="2" charset="-122"/>
              </a:rPr>
              <a:t>CR20</a:t>
            </a:r>
            <a:r>
              <a:rPr lang="zh-CN" altLang="en-US" dirty="0">
                <a:ea typeface="宋体" panose="02010600030101010101" pitchFamily="2" charset="-122"/>
              </a:rPr>
              <a:t>维持在</a:t>
            </a:r>
            <a:r>
              <a:rPr lang="en-US" altLang="zh-CN" dirty="0">
                <a:ea typeface="宋体" panose="02010600030101010101" pitchFamily="2" charset="-122"/>
              </a:rPr>
              <a:t>20</a:t>
            </a:r>
            <a:r>
              <a:rPr lang="zh-CN" altLang="en-US" dirty="0">
                <a:ea typeface="宋体" panose="02010600030101010101" pitchFamily="2" charset="-122"/>
              </a:rPr>
              <a:t>％</a:t>
            </a:r>
            <a:endParaRPr lang="zh-CN" altLang="en-US" dirty="0">
              <a:ea typeface="宋体" panose="02010600030101010101" pitchFamily="2" charset="-122"/>
            </a:endParaRPr>
          </a:p>
          <a:p>
            <a:pPr eaLnBrk="1" hangingPunct="1"/>
            <a:r>
              <a:rPr lang="zh-CN" altLang="en-US" dirty="0">
                <a:ea typeface="宋体" panose="02010600030101010101" pitchFamily="2" charset="-122"/>
              </a:rPr>
              <a:t>        美国前</a:t>
            </a:r>
            <a:r>
              <a:rPr lang="en-US" altLang="zh-CN" dirty="0">
                <a:ea typeface="宋体" panose="02010600030101010101" pitchFamily="2" charset="-122"/>
              </a:rPr>
              <a:t>20</a:t>
            </a:r>
            <a:r>
              <a:rPr lang="zh-CN" altLang="en-US" dirty="0">
                <a:ea typeface="宋体" panose="02010600030101010101" pitchFamily="2" charset="-122"/>
              </a:rPr>
              <a:t>家大出版公司的收入占美国全部出版业收入的</a:t>
            </a:r>
            <a:r>
              <a:rPr lang="en-US" altLang="zh-CN" dirty="0">
                <a:ea typeface="宋体" panose="02010600030101010101" pitchFamily="2" charset="-122"/>
              </a:rPr>
              <a:t>85</a:t>
            </a:r>
            <a:r>
              <a:rPr lang="zh-CN" altLang="en-US" dirty="0">
                <a:ea typeface="宋体" panose="02010600030101010101" pitchFamily="2" charset="-122"/>
              </a:rPr>
              <a:t>％以上。 </a:t>
            </a:r>
            <a:endParaRPr lang="zh-CN" altLang="en-US" dirty="0">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3"/>
          <p:cNvSpPr>
            <a:spLocks noGrp="1"/>
          </p:cNvSpPr>
          <p:nvPr>
            <p:ph idx="1"/>
          </p:nvPr>
        </p:nvSpPr>
        <p:spPr/>
        <p:txBody>
          <a:bodyPr vert="horz" wrap="square" lIns="91440" tIns="45720" rIns="91440" bIns="45720" anchor="t" anchorCtr="0"/>
          <a:p>
            <a:pPr eaLnBrk="1" hangingPunct="1"/>
            <a:r>
              <a:rPr lang="en-US" altLang="zh-CN" b="1" dirty="0">
                <a:ea typeface="宋体" panose="02010600030101010101" pitchFamily="2" charset="-122"/>
              </a:rPr>
              <a:t>     2006</a:t>
            </a:r>
            <a:r>
              <a:rPr lang="zh-CN" altLang="en-US" b="1" dirty="0">
                <a:ea typeface="宋体" panose="02010600030101010101" pitchFamily="2" charset="-122"/>
              </a:rPr>
              <a:t>年</a:t>
            </a:r>
            <a:r>
              <a:rPr lang="zh-CN" altLang="en-US" dirty="0">
                <a:ea typeface="宋体" panose="02010600030101010101" pitchFamily="2" charset="-122"/>
              </a:rPr>
              <a:t>，我国广告行业经营额</a:t>
            </a:r>
            <a:r>
              <a:rPr lang="en-US" altLang="zh-CN" dirty="0">
                <a:ea typeface="宋体" panose="02010600030101010101" pitchFamily="2" charset="-122"/>
              </a:rPr>
              <a:t>1573</a:t>
            </a:r>
            <a:r>
              <a:rPr lang="zh-CN" altLang="en-US" dirty="0">
                <a:ea typeface="宋体" panose="02010600030101010101" pitchFamily="2" charset="-122"/>
              </a:rPr>
              <a:t>亿元。</a:t>
            </a:r>
            <a:endParaRPr lang="zh-CN" altLang="en-US" dirty="0">
              <a:ea typeface="宋体" panose="02010600030101010101" pitchFamily="2" charset="-122"/>
            </a:endParaRPr>
          </a:p>
          <a:p>
            <a:pPr eaLnBrk="1" hangingPunct="1"/>
            <a:r>
              <a:rPr lang="zh-CN" altLang="en-US" dirty="0">
                <a:ea typeface="宋体" panose="02010600030101010101" pitchFamily="2" charset="-122"/>
              </a:rPr>
              <a:t>     全国共有</a:t>
            </a:r>
            <a:r>
              <a:rPr lang="zh-CN" altLang="en-US" b="1" dirty="0">
                <a:ea typeface="宋体" panose="02010600030101010101" pitchFamily="2" charset="-122"/>
              </a:rPr>
              <a:t>广告经营单位</a:t>
            </a:r>
            <a:r>
              <a:rPr lang="en-US" altLang="zh-CN" dirty="0">
                <a:ea typeface="宋体" panose="02010600030101010101" pitchFamily="2" charset="-122"/>
              </a:rPr>
              <a:t>14</a:t>
            </a:r>
            <a:r>
              <a:rPr lang="zh-CN" altLang="en-US" dirty="0">
                <a:ea typeface="宋体" panose="02010600030101010101" pitchFamily="2" charset="-122"/>
              </a:rPr>
              <a:t>万多户，全国广告公司经营额达</a:t>
            </a:r>
            <a:r>
              <a:rPr lang="en-US" altLang="zh-CN" dirty="0">
                <a:ea typeface="宋体" panose="02010600030101010101" pitchFamily="2" charset="-122"/>
              </a:rPr>
              <a:t>631.3</a:t>
            </a:r>
            <a:r>
              <a:rPr lang="zh-CN" altLang="en-US" dirty="0">
                <a:ea typeface="宋体" panose="02010600030101010101" pitchFamily="2" charset="-122"/>
              </a:rPr>
              <a:t>亿元，</a:t>
            </a:r>
            <a:r>
              <a:rPr lang="en-US" altLang="zh-CN" dirty="0">
                <a:ea typeface="宋体" panose="02010600030101010101" pitchFamily="2" charset="-122"/>
              </a:rPr>
              <a:t>CR4</a:t>
            </a:r>
            <a:r>
              <a:rPr lang="zh-CN" altLang="en-US" dirty="0">
                <a:ea typeface="宋体" panose="02010600030101010101" pitchFamily="2" charset="-122"/>
              </a:rPr>
              <a:t>为</a:t>
            </a:r>
            <a:r>
              <a:rPr lang="en-US" altLang="zh-CN" dirty="0">
                <a:ea typeface="宋体" panose="02010600030101010101" pitchFamily="2" charset="-122"/>
              </a:rPr>
              <a:t>8.02%,CR8</a:t>
            </a:r>
            <a:r>
              <a:rPr lang="zh-CN" altLang="en-US" dirty="0">
                <a:ea typeface="宋体" panose="02010600030101010101" pitchFamily="2" charset="-122"/>
              </a:rPr>
              <a:t>为</a:t>
            </a:r>
            <a:r>
              <a:rPr lang="en-US" altLang="zh-CN" dirty="0">
                <a:ea typeface="宋体" panose="02010600030101010101" pitchFamily="2" charset="-122"/>
              </a:rPr>
              <a:t>13.50%</a:t>
            </a:r>
            <a:r>
              <a:rPr lang="zh-CN" altLang="en-US" dirty="0">
                <a:ea typeface="宋体" panose="02010600030101010101" pitchFamily="2" charset="-122"/>
              </a:rPr>
              <a:t>。</a:t>
            </a:r>
            <a:endParaRPr lang="en-US" altLang="zh-CN" dirty="0">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3"/>
          <p:cNvSpPr>
            <a:spLocks noGrp="1"/>
          </p:cNvSpPr>
          <p:nvPr>
            <p:ph idx="1"/>
          </p:nvPr>
        </p:nvSpPr>
        <p:spPr/>
        <p:txBody>
          <a:bodyPr vert="horz" wrap="square" lIns="91440" tIns="45720" rIns="91440" bIns="45720" anchor="t" anchorCtr="0"/>
          <a:p>
            <a:pPr eaLnBrk="1" hangingPunct="1"/>
            <a:r>
              <a:rPr lang="en-US" altLang="zh-CN" b="1" dirty="0">
                <a:ea typeface="宋体" panose="02010600030101010101" pitchFamily="2" charset="-122"/>
              </a:rPr>
              <a:t>2006</a:t>
            </a:r>
            <a:r>
              <a:rPr lang="zh-CN" altLang="en-US" b="1" dirty="0">
                <a:ea typeface="宋体" panose="02010600030101010101" pitchFamily="2" charset="-122"/>
              </a:rPr>
              <a:t>年</a:t>
            </a:r>
            <a:r>
              <a:rPr lang="zh-CN" altLang="en-US" dirty="0">
                <a:ea typeface="宋体" panose="02010600030101010101" pitchFamily="2" charset="-122"/>
              </a:rPr>
              <a:t>，全国各地区广告经营额排名前五位的依次为上海、北京、广东、江苏、浙江，沿海经济发达地区的广告经营额占全国广告经营总额中绝大部分市场份额，其中，上海、北京、广东三地的广告经营额之和达</a:t>
            </a:r>
            <a:r>
              <a:rPr lang="en-US" altLang="zh-CN" dirty="0">
                <a:ea typeface="宋体" panose="02010600030101010101" pitchFamily="2" charset="-122"/>
              </a:rPr>
              <a:t>767.5</a:t>
            </a:r>
            <a:r>
              <a:rPr lang="zh-CN" altLang="en-US" dirty="0">
                <a:ea typeface="宋体" panose="02010600030101010101" pitchFamily="2" charset="-122"/>
              </a:rPr>
              <a:t>亿元，占全国广告经营总额的</a:t>
            </a:r>
            <a:r>
              <a:rPr lang="en-US" altLang="zh-CN" dirty="0">
                <a:ea typeface="宋体" panose="02010600030101010101" pitchFamily="2" charset="-122"/>
              </a:rPr>
              <a:t>48.8%</a:t>
            </a:r>
            <a:r>
              <a:rPr lang="zh-CN" altLang="en-US" dirty="0">
                <a:ea typeface="宋体" panose="02010600030101010101" pitchFamily="2" charset="-122"/>
              </a:rPr>
              <a:t>。 </a:t>
            </a:r>
            <a:endParaRPr lang="zh-CN" altLang="en-US" dirty="0">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p:cNvSpPr>
          <p:nvPr>
            <p:ph type="title"/>
          </p:nvPr>
        </p:nvSpPr>
        <p:spPr>
          <a:xfrm>
            <a:off x="871538" y="862013"/>
            <a:ext cx="8162925" cy="762000"/>
          </a:xfrm>
        </p:spPr>
        <p:txBody>
          <a:bodyPr vert="horz" wrap="square" lIns="91440" tIns="45720" rIns="91440" bIns="45720" anchor="ctr" anchorCtr="0"/>
          <a:p>
            <a:pPr eaLnBrk="1" hangingPunct="1"/>
            <a:r>
              <a:rPr lang="zh-CN" altLang="en-US" dirty="0">
                <a:ea typeface="宋体" panose="02010600030101010101" pitchFamily="2" charset="-122"/>
              </a:rPr>
              <a:t>可见：</a:t>
            </a:r>
            <a:endParaRPr lang="zh-CN" altLang="en-US" dirty="0">
              <a:ea typeface="宋体" panose="02010600030101010101" pitchFamily="2" charset="-122"/>
            </a:endParaRPr>
          </a:p>
        </p:txBody>
      </p:sp>
      <p:sp>
        <p:nvSpPr>
          <p:cNvPr id="40963"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我国的媒介产业与国际比较，产业组织结构高度分散，媒介产业集中度较低，大企业不大，人均利润、资产利润率较低；市场上企业的数量多且规模小，企业之间的竞争合作关系不稳定。不仅导致规模经济的丧失，而且也加剧了生产能力过剩和市场的过度竞争状况，不利于我国媒介产业竞争力的提高。</a:t>
            </a:r>
            <a:endParaRPr lang="zh-CN" altLang="en-US" dirty="0">
              <a:ea typeface="宋体" panose="02010600030101010101" pitchFamily="2" charset="-122"/>
            </a:endParaRPr>
          </a:p>
          <a:p>
            <a:pPr eaLnBrk="1" hangingPunct="1"/>
            <a:endParaRPr lang="zh-CN" altLang="en-US" dirty="0">
              <a:ea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绝对集中度较低，相对集中度较高</a:t>
            </a:r>
            <a:endParaRPr lang="zh-CN" altLang="en-US" dirty="0">
              <a:ea typeface="宋体" panose="02010600030101010101" pitchFamily="2" charset="-122"/>
            </a:endParaRPr>
          </a:p>
          <a:p>
            <a:pPr eaLnBrk="1" hangingPunct="1"/>
            <a:r>
              <a:rPr lang="zh-CN" altLang="en-US" dirty="0">
                <a:ea typeface="宋体" panose="02010600030101010101" pitchFamily="2" charset="-122"/>
              </a:rPr>
              <a:t>      高行政壁垒的子产业集中度低于低行政壁垒的子产业</a:t>
            </a:r>
            <a:endParaRPr lang="zh-CN" altLang="en-US" dirty="0">
              <a:ea typeface="宋体" panose="02010600030101010101" pitchFamily="2" charset="-122"/>
            </a:endParaRPr>
          </a:p>
          <a:p>
            <a:pPr eaLnBrk="1" hangingPunct="1"/>
            <a:r>
              <a:rPr lang="zh-CN" altLang="en-US" dirty="0">
                <a:ea typeface="宋体" panose="02010600030101010101" pitchFamily="2" charset="-122"/>
              </a:rPr>
              <a:t>     低行政壁垒的子产业外资企业市场集中度较高</a:t>
            </a:r>
            <a:endParaRPr lang="zh-CN" altLang="en-US" dirty="0">
              <a:ea typeface="宋体" panose="02010600030101010101" pitchFamily="2" charset="-122"/>
            </a:endParaRPr>
          </a:p>
          <a:p>
            <a:pPr eaLnBrk="1" hangingPunct="1">
              <a:buNone/>
            </a:pPr>
            <a:endParaRPr lang="zh-CN" altLang="en-US" dirty="0">
              <a:ea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Grp="1"/>
          </p:cNvSpPr>
          <p:nvPr>
            <p:ph type="title"/>
          </p:nvPr>
        </p:nvSpPr>
        <p:spPr>
          <a:xfrm>
            <a:off x="304800" y="212725"/>
            <a:ext cx="7772400" cy="701675"/>
          </a:xfrm>
        </p:spPr>
        <p:txBody>
          <a:bodyPr vert="horz" wrap="square" lIns="91440" tIns="45720" rIns="91440" bIns="45720" anchor="ctr" anchorCtr="0"/>
          <a:p>
            <a:pPr eaLnBrk="1" hangingPunct="1"/>
            <a:r>
              <a:rPr lang="zh-CN" altLang="en-US" b="1" dirty="0">
                <a:latin typeface="宋体" panose="02010600030101010101" pitchFamily="2" charset="-122"/>
                <a:ea typeface="宋体" panose="02010600030101010101" pitchFamily="2" charset="-122"/>
              </a:rPr>
              <a:t>（三）产品差别化</a:t>
            </a:r>
            <a:r>
              <a:rPr lang="zh-CN" altLang="en-US" b="1" dirty="0">
                <a:ea typeface="宋体" panose="02010600030101010101" pitchFamily="2" charset="-122"/>
              </a:rPr>
              <a:t> </a:t>
            </a:r>
            <a:endParaRPr lang="zh-CN" altLang="en-US" b="1" dirty="0">
              <a:ea typeface="宋体" panose="02010600030101010101" pitchFamily="2" charset="-122"/>
            </a:endParaRPr>
          </a:p>
        </p:txBody>
      </p:sp>
      <p:sp>
        <p:nvSpPr>
          <p:cNvPr id="43011" name="Rectangle 3"/>
          <p:cNvSpPr>
            <a:spLocks noGrp="1"/>
          </p:cNvSpPr>
          <p:nvPr>
            <p:ph idx="1"/>
          </p:nvPr>
        </p:nvSpPr>
        <p:spPr>
          <a:xfrm>
            <a:off x="304800" y="1066800"/>
            <a:ext cx="8153400" cy="5029200"/>
          </a:xfrm>
        </p:spPr>
        <p:txBody>
          <a:bodyPr vert="horz" wrap="square" lIns="91440" tIns="45720" rIns="91440" bIns="45720" anchor="t" anchorCtr="0"/>
          <a:p>
            <a:pPr algn="just" eaLnBrk="1" hangingPunct="1">
              <a:lnSpc>
                <a:spcPct val="80000"/>
              </a:lnSpc>
              <a:buNone/>
            </a:pPr>
            <a:r>
              <a:rPr lang="en-US" altLang="zh-CN" b="1" dirty="0">
                <a:ea typeface="宋体" panose="02010600030101010101" pitchFamily="2" charset="-122"/>
              </a:rPr>
              <a:t>1</a:t>
            </a:r>
            <a:r>
              <a:rPr lang="zh-CN" altLang="en-US" b="1" dirty="0">
                <a:ea typeface="宋体" panose="02010600030101010101" pitchFamily="2" charset="-122"/>
              </a:rPr>
              <a:t>、涵义</a:t>
            </a:r>
            <a:endParaRPr lang="zh-CN" altLang="en-US" b="1" dirty="0">
              <a:ea typeface="宋体" panose="02010600030101010101" pitchFamily="2" charset="-122"/>
            </a:endParaRPr>
          </a:p>
          <a:p>
            <a:pPr algn="just" eaLnBrk="1" hangingPunct="1">
              <a:lnSpc>
                <a:spcPct val="80000"/>
              </a:lnSpc>
            </a:pPr>
            <a:r>
              <a:rPr lang="zh-CN" altLang="en-US" sz="2400" b="1" dirty="0">
                <a:ea typeface="宋体" panose="02010600030101010101" pitchFamily="2" charset="-122"/>
              </a:rPr>
              <a:t>       所谓产品差别化，是指企业在其提供给顾客的产品上，通过各种方法造成足以引发顾客偏好的特殊性，使顾客能够把它同其他竞争性企业提供的同类产品有效地区别开来，从而达到使企业在市场竞争中占据有利地位的目的。</a:t>
            </a:r>
            <a:endParaRPr lang="zh-CN" altLang="en-US" sz="2400" b="1" dirty="0">
              <a:ea typeface="宋体" panose="02010600030101010101" pitchFamily="2" charset="-122"/>
            </a:endParaRPr>
          </a:p>
          <a:p>
            <a:pPr eaLnBrk="1" hangingPunct="1">
              <a:lnSpc>
                <a:spcPct val="80000"/>
              </a:lnSpc>
            </a:pPr>
            <a:r>
              <a:rPr lang="zh-CN" altLang="en-US" sz="2400" b="1" dirty="0">
                <a:ea typeface="宋体" panose="02010600030101010101" pitchFamily="2" charset="-122"/>
              </a:rPr>
              <a:t>       产品差异是指同一产业内不同企业生产的同类商品，由于在质量、款式、性能、</a:t>
            </a:r>
            <a:r>
              <a:rPr lang="zh-CN" altLang="en-US" sz="2400" dirty="0">
                <a:ea typeface="宋体" panose="02010600030101010101" pitchFamily="2" charset="-122"/>
              </a:rPr>
              <a:t>销售</a:t>
            </a:r>
            <a:r>
              <a:rPr lang="zh-CN" altLang="en-US" sz="2400" b="1" dirty="0">
                <a:ea typeface="宋体" panose="02010600030101010101" pitchFamily="2" charset="-122"/>
              </a:rPr>
              <a:t>服务、信息提供和消费者偏好等方面存在着差异，从而导致产品之间替代不完全的状况。</a:t>
            </a:r>
            <a:endParaRPr lang="zh-CN" altLang="en-US" sz="2400" b="1" dirty="0">
              <a:ea typeface="宋体" panose="02010600030101010101" pitchFamily="2" charset="-122"/>
            </a:endParaRPr>
          </a:p>
          <a:p>
            <a:pPr eaLnBrk="1" hangingPunct="1">
              <a:lnSpc>
                <a:spcPct val="80000"/>
              </a:lnSpc>
            </a:pPr>
            <a:r>
              <a:rPr lang="zh-CN" altLang="en-US" sz="2400" b="1" dirty="0">
                <a:ea typeface="宋体" panose="02010600030101010101" pitchFamily="2" charset="-122"/>
              </a:rPr>
              <a:t>       卡尔顿和佩罗夫（</a:t>
            </a:r>
            <a:r>
              <a:rPr lang="en-US" altLang="zh-CN" sz="2400" b="1" dirty="0">
                <a:ea typeface="宋体" panose="02010600030101010101" pitchFamily="2" charset="-122"/>
              </a:rPr>
              <a:t>1998</a:t>
            </a:r>
            <a:r>
              <a:rPr lang="zh-CN" altLang="en-US" sz="2400" b="1" dirty="0">
                <a:ea typeface="宋体" panose="02010600030101010101" pitchFamily="2" charset="-122"/>
              </a:rPr>
              <a:t>）认为产品存在差别是由于消费者认为它们不同 。</a:t>
            </a:r>
            <a:endParaRPr lang="zh-CN" altLang="en-US" sz="2400" b="1" dirty="0">
              <a:ea typeface="宋体" panose="02010600030101010101" pitchFamily="2" charset="-122"/>
            </a:endParaRPr>
          </a:p>
          <a:p>
            <a:pPr eaLnBrk="1" hangingPunct="1">
              <a:lnSpc>
                <a:spcPct val="80000"/>
              </a:lnSpc>
            </a:pPr>
            <a:r>
              <a:rPr lang="zh-CN" altLang="en-US" sz="2400" b="1" dirty="0">
                <a:ea typeface="宋体" panose="02010600030101010101" pitchFamily="2" charset="-122"/>
              </a:rPr>
              <a:t>        产品差异之所以为企业所青睐，是因为其使企业面临一条向下倾斜的剩余需求曲线，使企业拥有将价格提高到高于边际成本的能力，也就是说，具有市场势力。 </a:t>
            </a:r>
            <a:endParaRPr lang="zh-CN" altLang="en-US" sz="2400" b="1" dirty="0">
              <a:ea typeface="宋体" panose="02010600030101010101" pitchFamily="2" charset="-122"/>
            </a:endParaRPr>
          </a:p>
          <a:p>
            <a:pPr algn="just" eaLnBrk="1" hangingPunct="1">
              <a:lnSpc>
                <a:spcPct val="80000"/>
              </a:lnSpc>
            </a:pPr>
            <a:endParaRPr lang="zh-CN" altLang="en-US" sz="2400" b="1" dirty="0">
              <a:ea typeface="宋体" panose="02010600030101010101" pitchFamily="2" charset="-122"/>
            </a:endParaRPr>
          </a:p>
          <a:p>
            <a:pPr algn="just" eaLnBrk="1" hangingPunct="1">
              <a:lnSpc>
                <a:spcPct val="80000"/>
              </a:lnSpc>
              <a:buNone/>
            </a:pPr>
            <a:endParaRPr lang="zh-CN" altLang="en-US" b="1" dirty="0">
              <a:ea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3"/>
          <p:cNvSpPr>
            <a:spLocks noGrp="1"/>
          </p:cNvSpPr>
          <p:nvPr>
            <p:ph idx="1"/>
          </p:nvPr>
        </p:nvSpPr>
        <p:spPr/>
        <p:txBody>
          <a:bodyPr vert="horz" wrap="square" lIns="91440" tIns="45720" rIns="91440" bIns="45720" anchor="t" anchorCtr="0"/>
          <a:p>
            <a:pPr eaLnBrk="1" hangingPunct="1"/>
            <a:r>
              <a:rPr lang="en-US" altLang="zh-CN" dirty="0">
                <a:ea typeface="宋体" panose="02010600030101010101" pitchFamily="2" charset="-122"/>
              </a:rPr>
              <a:t>《</a:t>
            </a:r>
            <a:r>
              <a:rPr lang="zh-CN" altLang="en-US" dirty="0">
                <a:ea typeface="宋体" panose="02010600030101010101" pitchFamily="2" charset="-122"/>
              </a:rPr>
              <a:t>南方日报</a:t>
            </a:r>
            <a:r>
              <a:rPr lang="en-US" altLang="zh-CN" dirty="0">
                <a:ea typeface="宋体" panose="02010600030101010101" pitchFamily="2" charset="-122"/>
              </a:rPr>
              <a:t>》      "</a:t>
            </a:r>
            <a:r>
              <a:rPr lang="zh-CN" altLang="en-US" dirty="0">
                <a:ea typeface="宋体" panose="02010600030101010101" pitchFamily="2" charset="-122"/>
              </a:rPr>
              <a:t>高度决定影响力</a:t>
            </a:r>
            <a:r>
              <a:rPr lang="en-US" altLang="zh-CN" dirty="0">
                <a:latin typeface="Times New Roman" panose="02020603050405020304" pitchFamily="18" charset="0"/>
                <a:ea typeface="宋体" panose="02010600030101010101" pitchFamily="2" charset="-122"/>
              </a:rPr>
              <a:t>“</a:t>
            </a:r>
            <a:endParaRPr lang="en-US" altLang="zh-CN" dirty="0">
              <a:ea typeface="宋体" panose="02010600030101010101" pitchFamily="2" charset="-122"/>
            </a:endParaRPr>
          </a:p>
          <a:p>
            <a:pPr eaLnBrk="1" hangingPunct="1"/>
            <a:r>
              <a:rPr lang="en-US" altLang="zh-CN" dirty="0">
                <a:ea typeface="宋体" panose="02010600030101010101" pitchFamily="2" charset="-122"/>
              </a:rPr>
              <a:t>《</a:t>
            </a:r>
            <a:r>
              <a:rPr lang="zh-CN" altLang="en-US" dirty="0">
                <a:ea typeface="宋体" panose="02010600030101010101" pitchFamily="2" charset="-122"/>
              </a:rPr>
              <a:t>南方都市报</a:t>
            </a:r>
            <a:r>
              <a:rPr lang="en-US" altLang="zh-CN" dirty="0">
                <a:ea typeface="宋体" panose="02010600030101010101" pitchFamily="2" charset="-122"/>
              </a:rPr>
              <a:t>》   "</a:t>
            </a:r>
            <a:r>
              <a:rPr lang="zh-CN" altLang="en-US" dirty="0">
                <a:ea typeface="宋体" panose="02010600030101010101" pitchFamily="2" charset="-122"/>
              </a:rPr>
              <a:t>办中国最好的报纸</a:t>
            </a:r>
            <a:r>
              <a:rPr lang="en-US" altLang="zh-CN" dirty="0">
                <a:latin typeface="Times New Roman" panose="02020603050405020304" pitchFamily="18" charset="0"/>
                <a:ea typeface="宋体" panose="02010600030101010101" pitchFamily="2" charset="-122"/>
              </a:rPr>
              <a:t>“</a:t>
            </a:r>
            <a:endParaRPr lang="en-US" altLang="zh-CN" dirty="0">
              <a:ea typeface="宋体" panose="02010600030101010101" pitchFamily="2" charset="-122"/>
            </a:endParaRPr>
          </a:p>
          <a:p>
            <a:pPr eaLnBrk="1" hangingPunct="1"/>
            <a:r>
              <a:rPr lang="en-US" altLang="zh-CN" dirty="0">
                <a:ea typeface="宋体" panose="02010600030101010101" pitchFamily="2" charset="-122"/>
              </a:rPr>
              <a:t>《</a:t>
            </a:r>
            <a:r>
              <a:rPr lang="zh-CN" altLang="en-US" dirty="0">
                <a:ea typeface="宋体" panose="02010600030101010101" pitchFamily="2" charset="-122"/>
              </a:rPr>
              <a:t>南方周末</a:t>
            </a:r>
            <a:r>
              <a:rPr lang="en-US" altLang="zh-CN" dirty="0">
                <a:ea typeface="宋体" panose="02010600030101010101" pitchFamily="2" charset="-122"/>
              </a:rPr>
              <a:t>》       "</a:t>
            </a:r>
            <a:r>
              <a:rPr lang="zh-CN" altLang="en-US" dirty="0">
                <a:ea typeface="宋体" panose="02010600030101010101" pitchFamily="2" charset="-122"/>
              </a:rPr>
              <a:t>深入成就深度</a:t>
            </a:r>
            <a:r>
              <a:rPr lang="en-US" altLang="zh-CN" dirty="0">
                <a:latin typeface="Times New Roman" panose="02020603050405020304" pitchFamily="18" charset="0"/>
                <a:ea typeface="宋体" panose="02010600030101010101" pitchFamily="2" charset="-122"/>
              </a:rPr>
              <a:t>“</a:t>
            </a:r>
            <a:endParaRPr lang="en-US" altLang="zh-CN" dirty="0">
              <a:ea typeface="宋体" panose="02010600030101010101" pitchFamily="2" charset="-122"/>
            </a:endParaRPr>
          </a:p>
          <a:p>
            <a:pPr eaLnBrk="1" hangingPunct="1"/>
            <a:r>
              <a:rPr lang="en-US" altLang="zh-CN" dirty="0">
                <a:ea typeface="宋体" panose="02010600030101010101" pitchFamily="2" charset="-122"/>
              </a:rPr>
              <a:t>《</a:t>
            </a:r>
            <a:r>
              <a:rPr lang="zh-CN" altLang="en-US" dirty="0">
                <a:ea typeface="宋体" panose="02010600030101010101" pitchFamily="2" charset="-122"/>
              </a:rPr>
              <a:t>新京报</a:t>
            </a:r>
            <a:r>
              <a:rPr lang="en-US" altLang="zh-CN" dirty="0">
                <a:ea typeface="宋体" panose="02010600030101010101" pitchFamily="2" charset="-122"/>
              </a:rPr>
              <a:t>》          "</a:t>
            </a:r>
            <a:r>
              <a:rPr lang="zh-CN" altLang="en-US" dirty="0">
                <a:ea typeface="宋体" panose="02010600030101010101" pitchFamily="2" charset="-122"/>
              </a:rPr>
              <a:t>负责报道一切</a:t>
            </a:r>
            <a:r>
              <a:rPr lang="en-US" altLang="zh-CN" dirty="0">
                <a:ea typeface="宋体" panose="02010600030101010101" pitchFamily="2" charset="-122"/>
              </a:rPr>
              <a:t>"</a:t>
            </a:r>
            <a:r>
              <a:rPr lang="zh-CN" altLang="en-US" dirty="0">
                <a:ea typeface="宋体" panose="02010600030101010101" pitchFamily="2" charset="-122"/>
              </a:rPr>
              <a:t>， </a:t>
            </a:r>
            <a:endParaRPr lang="zh-CN" altLang="en-US" dirty="0">
              <a:ea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3"/>
          <p:cNvSpPr>
            <a:spLocks noGrp="1"/>
          </p:cNvSpPr>
          <p:nvPr>
            <p:ph idx="1"/>
          </p:nvPr>
        </p:nvSpPr>
        <p:spPr>
          <a:xfrm>
            <a:off x="395605" y="836930"/>
            <a:ext cx="7848600" cy="3687445"/>
          </a:xfrm>
        </p:spPr>
        <p:txBody>
          <a:bodyPr vert="horz" wrap="square" lIns="91440" tIns="45720" rIns="91440" bIns="45720" anchor="t" anchorCtr="0"/>
          <a:p>
            <a:pPr algn="just" eaLnBrk="1" hangingPunct="1">
              <a:lnSpc>
                <a:spcPct val="90000"/>
              </a:lnSpc>
              <a:buNone/>
            </a:pPr>
            <a:r>
              <a:rPr lang="zh-CN" altLang="en-US" sz="3600" b="1" dirty="0">
                <a:ea typeface="宋体" panose="02010600030101010101" pitchFamily="2" charset="-122"/>
              </a:rPr>
              <a:t>产品差异化决策</a:t>
            </a:r>
            <a:endParaRPr lang="zh-CN" altLang="en-US" sz="3600" b="1" dirty="0">
              <a:ea typeface="宋体" panose="02010600030101010101" pitchFamily="2" charset="-122"/>
            </a:endParaRPr>
          </a:p>
          <a:p>
            <a:pPr algn="just" eaLnBrk="1" hangingPunct="1">
              <a:lnSpc>
                <a:spcPct val="90000"/>
              </a:lnSpc>
              <a:buNone/>
            </a:pPr>
            <a:r>
              <a:rPr lang="en-US" altLang="zh-CN" b="1" dirty="0">
                <a:ea typeface="宋体" panose="02010600030101010101" pitchFamily="2" charset="-122"/>
              </a:rPr>
              <a:t>(1)</a:t>
            </a:r>
            <a:r>
              <a:rPr lang="zh-CN" altLang="en-US" b="1" dirty="0">
                <a:ea typeface="宋体" panose="02010600030101010101" pitchFamily="2" charset="-122"/>
              </a:rPr>
              <a:t>产品主体差异化</a:t>
            </a:r>
            <a:endParaRPr lang="zh-CN" altLang="en-US" b="1" dirty="0">
              <a:ea typeface="宋体" panose="02010600030101010101" pitchFamily="2" charset="-122"/>
            </a:endParaRPr>
          </a:p>
          <a:p>
            <a:pPr algn="just" eaLnBrk="1" hangingPunct="1">
              <a:lnSpc>
                <a:spcPct val="90000"/>
              </a:lnSpc>
              <a:buNone/>
            </a:pPr>
            <a:r>
              <a:rPr lang="en-US" altLang="zh-CN" b="1" dirty="0">
                <a:ea typeface="宋体" panose="02010600030101010101" pitchFamily="2" charset="-122"/>
              </a:rPr>
              <a:t>(2)</a:t>
            </a:r>
            <a:r>
              <a:rPr lang="zh-CN" altLang="en-US" b="1" dirty="0">
                <a:ea typeface="宋体" panose="02010600030101010101" pitchFamily="2" charset="-122"/>
              </a:rPr>
              <a:t>品牌差异化</a:t>
            </a:r>
            <a:endParaRPr lang="zh-CN" altLang="en-US" b="1" dirty="0">
              <a:ea typeface="宋体" panose="02010600030101010101" pitchFamily="2" charset="-122"/>
            </a:endParaRPr>
          </a:p>
          <a:p>
            <a:pPr algn="just" eaLnBrk="1" hangingPunct="1">
              <a:lnSpc>
                <a:spcPct val="90000"/>
              </a:lnSpc>
              <a:buNone/>
            </a:pPr>
            <a:r>
              <a:rPr lang="en-US" altLang="zh-CN" b="1" dirty="0">
                <a:ea typeface="宋体" panose="02010600030101010101" pitchFamily="2" charset="-122"/>
              </a:rPr>
              <a:t>(3)</a:t>
            </a:r>
            <a:r>
              <a:rPr lang="zh-CN" altLang="en-US" b="1" dirty="0">
                <a:ea typeface="宋体" panose="02010600030101010101" pitchFamily="2" charset="-122"/>
              </a:rPr>
              <a:t>价格差异化</a:t>
            </a:r>
            <a:endParaRPr lang="zh-CN" altLang="en-US" b="1" dirty="0">
              <a:ea typeface="宋体" panose="02010600030101010101" pitchFamily="2" charset="-122"/>
            </a:endParaRPr>
          </a:p>
          <a:p>
            <a:pPr algn="just" eaLnBrk="1" hangingPunct="1">
              <a:lnSpc>
                <a:spcPct val="90000"/>
              </a:lnSpc>
              <a:buNone/>
            </a:pPr>
            <a:r>
              <a:rPr lang="en-US" altLang="zh-CN" b="1" dirty="0">
                <a:ea typeface="宋体" panose="02010600030101010101" pitchFamily="2" charset="-122"/>
              </a:rPr>
              <a:t>(4)</a:t>
            </a:r>
            <a:r>
              <a:rPr lang="zh-CN" altLang="en-US" b="1" dirty="0">
                <a:ea typeface="宋体" panose="02010600030101010101" pitchFamily="2" charset="-122"/>
              </a:rPr>
              <a:t>渠道差异化</a:t>
            </a:r>
            <a:endParaRPr lang="zh-CN" altLang="en-US" b="1" dirty="0">
              <a:ea typeface="宋体" panose="02010600030101010101" pitchFamily="2" charset="-122"/>
            </a:endParaRPr>
          </a:p>
          <a:p>
            <a:pPr algn="just" eaLnBrk="1" hangingPunct="1">
              <a:lnSpc>
                <a:spcPct val="90000"/>
              </a:lnSpc>
              <a:buNone/>
            </a:pPr>
            <a:r>
              <a:rPr lang="en-US" altLang="zh-CN" b="1" dirty="0">
                <a:ea typeface="宋体" panose="02010600030101010101" pitchFamily="2" charset="-122"/>
              </a:rPr>
              <a:t>(5)</a:t>
            </a:r>
            <a:r>
              <a:rPr lang="zh-CN" altLang="en-US" b="1" dirty="0">
                <a:ea typeface="宋体" panose="02010600030101010101" pitchFamily="2" charset="-122"/>
              </a:rPr>
              <a:t>促销差异化</a:t>
            </a:r>
            <a:endParaRPr lang="zh-CN" altLang="en-US" b="1" dirty="0">
              <a:ea typeface="宋体" panose="02010600030101010101" pitchFamily="2" charset="-122"/>
            </a:endParaRPr>
          </a:p>
          <a:p>
            <a:pPr eaLnBrk="1" hangingPunct="1">
              <a:lnSpc>
                <a:spcPct val="90000"/>
              </a:lnSpc>
              <a:buNone/>
            </a:pPr>
            <a:r>
              <a:rPr lang="en-US" altLang="zh-CN" b="1" dirty="0">
                <a:ea typeface="宋体" panose="02010600030101010101" pitchFamily="2" charset="-122"/>
              </a:rPr>
              <a:t>(6)</a:t>
            </a:r>
            <a:r>
              <a:rPr lang="zh-CN" altLang="en-US" b="1" dirty="0">
                <a:latin typeface="宋体" panose="02010600030101010101" pitchFamily="2" charset="-122"/>
                <a:ea typeface="宋体" panose="02010600030101010101" pitchFamily="2" charset="-122"/>
              </a:rPr>
              <a:t>服务差异化</a:t>
            </a:r>
            <a:r>
              <a:rPr lang="zh-CN" altLang="en-US" sz="3600" b="1" dirty="0">
                <a:ea typeface="宋体" panose="02010600030101010101" pitchFamily="2" charset="-122"/>
              </a:rPr>
              <a:t> </a:t>
            </a:r>
            <a:endParaRPr lang="zh-CN" altLang="en-US" sz="3600" b="1" dirty="0">
              <a:ea typeface="宋体" panose="02010600030101010101" pitchFamily="2" charset="-122"/>
            </a:endParaRPr>
          </a:p>
          <a:p>
            <a:pPr eaLnBrk="1" hangingPunct="1">
              <a:lnSpc>
                <a:spcPct val="90000"/>
              </a:lnSpc>
            </a:pPr>
            <a:endParaRPr lang="zh-CN" altLang="en-US" dirty="0">
              <a:ea typeface="宋体" panose="0201060003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3"/>
          <p:cNvSpPr>
            <a:spLocks noGrp="1"/>
          </p:cNvSpPr>
          <p:nvPr>
            <p:ph idx="1"/>
          </p:nvPr>
        </p:nvSpPr>
        <p:spPr>
          <a:xfrm>
            <a:off x="533400" y="685800"/>
            <a:ext cx="8110538" cy="4191000"/>
          </a:xfrm>
        </p:spPr>
        <p:txBody>
          <a:bodyPr vert="horz" wrap="square" lIns="91440" tIns="45720" rIns="91440" bIns="45720" anchor="t" anchorCtr="0"/>
          <a:p>
            <a:pPr eaLnBrk="1" hangingPunct="1">
              <a:lnSpc>
                <a:spcPct val="90000"/>
              </a:lnSpc>
            </a:pPr>
            <a:r>
              <a:rPr lang="zh-CN" altLang="en-US" b="1" dirty="0">
                <a:solidFill>
                  <a:schemeClr val="tx2"/>
                </a:solidFill>
                <a:ea typeface="宋体" panose="02010600030101010101" pitchFamily="2" charset="-122"/>
              </a:rPr>
              <a:t>三、市场行为</a:t>
            </a:r>
            <a:endParaRPr lang="zh-CN" altLang="en-US" b="1" dirty="0">
              <a:solidFill>
                <a:schemeClr val="tx2"/>
              </a:solidFill>
              <a:ea typeface="宋体" panose="02010600030101010101" pitchFamily="2" charset="-122"/>
            </a:endParaRPr>
          </a:p>
          <a:p>
            <a:pPr eaLnBrk="1" hangingPunct="1">
              <a:lnSpc>
                <a:spcPct val="90000"/>
              </a:lnSpc>
            </a:pPr>
            <a:r>
              <a:rPr lang="zh-CN" altLang="en-US" b="1" dirty="0">
                <a:solidFill>
                  <a:schemeClr val="tx2"/>
                </a:solidFill>
                <a:ea typeface="宋体" panose="02010600030101010101" pitchFamily="2" charset="-122"/>
              </a:rPr>
              <a:t>定义</a:t>
            </a:r>
            <a:endParaRPr lang="zh-CN" altLang="en-US" b="1" dirty="0">
              <a:solidFill>
                <a:schemeClr val="tx2"/>
              </a:solidFill>
              <a:ea typeface="宋体" panose="02010600030101010101" pitchFamily="2" charset="-122"/>
            </a:endParaRPr>
          </a:p>
          <a:p>
            <a:pPr eaLnBrk="1" hangingPunct="1">
              <a:lnSpc>
                <a:spcPct val="90000"/>
              </a:lnSpc>
              <a:buNone/>
            </a:pPr>
            <a:r>
              <a:rPr lang="zh-CN" altLang="en-US" dirty="0">
                <a:ea typeface="宋体" panose="02010600030101010101" pitchFamily="2" charset="-122"/>
              </a:rPr>
              <a:t>  企业在市场上为实现其目标（如利润最大、更高市场占有率等）而采取的适应市场要求不断调整的行为。分为竞争行为和协调行为。</a:t>
            </a:r>
            <a:endParaRPr lang="en-US" altLang="zh-CN" dirty="0">
              <a:ea typeface="宋体" panose="02010600030101010101" pitchFamily="2" charset="-122"/>
            </a:endParaRPr>
          </a:p>
          <a:p>
            <a:pPr eaLnBrk="1" hangingPunct="1">
              <a:lnSpc>
                <a:spcPct val="90000"/>
              </a:lnSpc>
            </a:pPr>
            <a:r>
              <a:rPr lang="zh-CN" altLang="en-US" b="1" dirty="0">
                <a:solidFill>
                  <a:schemeClr val="tx2"/>
                </a:solidFill>
                <a:ea typeface="宋体" panose="02010600030101010101" pitchFamily="2" charset="-122"/>
              </a:rPr>
              <a:t>市场竞争行为</a:t>
            </a:r>
            <a:endParaRPr lang="zh-CN" altLang="en-US" b="1" dirty="0">
              <a:solidFill>
                <a:schemeClr val="tx2"/>
              </a:solidFill>
              <a:ea typeface="宋体" panose="02010600030101010101" pitchFamily="2" charset="-122"/>
            </a:endParaRPr>
          </a:p>
          <a:p>
            <a:pPr eaLnBrk="1" hangingPunct="1">
              <a:lnSpc>
                <a:spcPct val="90000"/>
              </a:lnSpc>
            </a:pPr>
            <a:r>
              <a:rPr lang="zh-CN" altLang="en-US" dirty="0">
                <a:ea typeface="宋体" panose="02010600030101010101" pitchFamily="2" charset="-122"/>
              </a:rPr>
              <a:t>（一）定价行为</a:t>
            </a:r>
            <a:endParaRPr lang="zh-CN" altLang="en-US" dirty="0">
              <a:ea typeface="宋体" panose="02010600030101010101" pitchFamily="2" charset="-122"/>
            </a:endParaRPr>
          </a:p>
          <a:p>
            <a:pPr eaLnBrk="1" hangingPunct="1">
              <a:lnSpc>
                <a:spcPct val="90000"/>
              </a:lnSpc>
            </a:pPr>
            <a:r>
              <a:rPr lang="zh-CN" altLang="en-US" dirty="0">
                <a:ea typeface="宋体" panose="02010600030101010101" pitchFamily="2" charset="-122"/>
              </a:rPr>
              <a:t>（二）广告行为</a:t>
            </a:r>
            <a:endParaRPr lang="zh-CN" altLang="en-US" dirty="0">
              <a:ea typeface="宋体" panose="02010600030101010101" pitchFamily="2" charset="-122"/>
            </a:endParaRPr>
          </a:p>
          <a:p>
            <a:pPr eaLnBrk="1" hangingPunct="1">
              <a:lnSpc>
                <a:spcPct val="90000"/>
              </a:lnSpc>
            </a:pPr>
            <a:r>
              <a:rPr lang="zh-CN" altLang="en-US" dirty="0">
                <a:ea typeface="宋体" panose="02010600030101010101" pitchFamily="2" charset="-122"/>
              </a:rPr>
              <a:t>（三）兼并行为</a:t>
            </a:r>
            <a:endParaRPr lang="zh-CN" altLang="en-US" dirty="0">
              <a:ea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Text Box 2"/>
          <p:cNvSpPr txBox="1"/>
          <p:nvPr/>
        </p:nvSpPr>
        <p:spPr>
          <a:xfrm>
            <a:off x="611188" y="765175"/>
            <a:ext cx="4176712" cy="519113"/>
          </a:xfrm>
          <a:prstGeom prst="rect">
            <a:avLst/>
          </a:prstGeom>
          <a:noFill/>
          <a:ln w="9525">
            <a:noFill/>
          </a:ln>
        </p:spPr>
        <p:txBody>
          <a:bodyPr>
            <a:spAutoFit/>
          </a:bodyPr>
          <a:p>
            <a:pPr eaLnBrk="1" hangingPunct="1">
              <a:spcBef>
                <a:spcPct val="50000"/>
              </a:spcBef>
            </a:pPr>
            <a:r>
              <a:rPr lang="zh-CN" altLang="en-US" sz="2800" b="1" dirty="0">
                <a:latin typeface="Arial" panose="020B0604020202020204" pitchFamily="34" charset="0"/>
              </a:rPr>
              <a:t>（一）差别定价的含义</a:t>
            </a:r>
            <a:endParaRPr lang="zh-CN" altLang="en-US" sz="2800" b="1" dirty="0">
              <a:latin typeface="Arial" panose="020B0604020202020204" pitchFamily="34" charset="0"/>
            </a:endParaRPr>
          </a:p>
        </p:txBody>
      </p:sp>
      <p:sp>
        <p:nvSpPr>
          <p:cNvPr id="47107" name="Text Box 3"/>
          <p:cNvSpPr txBox="1"/>
          <p:nvPr/>
        </p:nvSpPr>
        <p:spPr>
          <a:xfrm>
            <a:off x="2124075" y="1557338"/>
            <a:ext cx="4968875" cy="2320925"/>
          </a:xfrm>
          <a:prstGeom prst="rect">
            <a:avLst/>
          </a:prstGeom>
          <a:solidFill>
            <a:srgbClr val="66CCFF">
              <a:alpha val="20000"/>
            </a:srgbClr>
          </a:solidFill>
          <a:ln w="38100" cap="flat" cmpd="dbl">
            <a:pattFill prst="solidDmnd">
              <a:fgClr>
                <a:srgbClr val="800080"/>
              </a:fgClr>
              <a:bgClr>
                <a:srgbClr val="FFFFFF"/>
              </a:bgClr>
            </a:pattFill>
            <a:prstDash val="solid"/>
            <a:miter/>
            <a:headEnd type="none" w="med" len="med"/>
            <a:tailEnd type="none" w="med" len="med"/>
          </a:ln>
        </p:spPr>
        <p:txBody>
          <a:bodyPr>
            <a:spAutoFit/>
          </a:bodyPr>
          <a:p>
            <a:pPr eaLnBrk="1" hangingPunct="1">
              <a:lnSpc>
                <a:spcPct val="120000"/>
              </a:lnSpc>
              <a:spcBef>
                <a:spcPct val="50000"/>
              </a:spcBef>
            </a:pPr>
            <a:r>
              <a:rPr lang="zh-CN" altLang="en-US" dirty="0">
                <a:latin typeface="楷体_GB2312" pitchFamily="49" charset="-122"/>
                <a:ea typeface="楷体_GB2312" pitchFamily="49" charset="-122"/>
              </a:rPr>
              <a:t>    也叫价格歧视，它是指企业生产的同一种商品在不同的场合索取不同的价格，即对不同的消费者、不同的市场、不同的消费数量制定不同的价格。</a:t>
            </a:r>
            <a:endParaRPr lang="zh-CN" altLang="en-US" dirty="0">
              <a:latin typeface="楷体_GB2312" pitchFamily="49" charset="-122"/>
              <a:ea typeface="楷体_GB2312" pitchFamily="49" charset="-122"/>
            </a:endParaRPr>
          </a:p>
        </p:txBody>
      </p:sp>
      <p:sp>
        <p:nvSpPr>
          <p:cNvPr id="47108" name="Text Box 4"/>
          <p:cNvSpPr txBox="1"/>
          <p:nvPr/>
        </p:nvSpPr>
        <p:spPr>
          <a:xfrm>
            <a:off x="1187450" y="4149725"/>
            <a:ext cx="7129463" cy="457200"/>
          </a:xfrm>
          <a:prstGeom prst="rect">
            <a:avLst/>
          </a:prstGeom>
          <a:noFill/>
          <a:ln w="9525">
            <a:noFill/>
          </a:ln>
        </p:spPr>
        <p:txBody>
          <a:bodyPr>
            <a:spAutoFit/>
          </a:bodyPr>
          <a:p>
            <a:pPr eaLnBrk="1" hangingPunct="1">
              <a:spcBef>
                <a:spcPct val="50000"/>
              </a:spcBef>
              <a:buChar char="•"/>
            </a:pPr>
            <a:r>
              <a:rPr lang="zh-CN" altLang="en-US" dirty="0">
                <a:latin typeface="Arial" panose="020B0604020202020204" pitchFamily="34" charset="0"/>
              </a:rPr>
              <a:t> 差别定价的目的是为了榨取更多的</a:t>
            </a:r>
            <a:r>
              <a:rPr lang="zh-CN" altLang="en-US" dirty="0">
                <a:solidFill>
                  <a:srgbClr val="0D0D0D"/>
                </a:solidFill>
                <a:latin typeface="黑体" panose="02010609060101010101" pitchFamily="49" charset="-122"/>
                <a:ea typeface="黑体" panose="02010609060101010101" pitchFamily="49" charset="-122"/>
                <a:hlinkClick r:id="rId1" action="ppaction://hlinksldjump"/>
              </a:rPr>
              <a:t>消费者剩余</a:t>
            </a:r>
            <a:r>
              <a:rPr lang="zh-CN" altLang="en-US" dirty="0">
                <a:latin typeface="Arial" panose="020B0604020202020204" pitchFamily="34" charset="0"/>
              </a:rPr>
              <a:t>。</a:t>
            </a:r>
            <a:endParaRPr lang="zh-CN" altLang="en-US" dirty="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幻灯片编号占位符 3"/>
          <p:cNvSpPr txBox="1">
            <a:spLocks noGrp="1"/>
          </p:cNvSpPr>
          <p:nvPr>
            <p:ph type="sldNum" sz="quarter" idx="4"/>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E1416BD-A793-3449-94B6-CA9339B750BE}"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770" name="Rectangle 2"/>
          <p:cNvSpPr>
            <a:spLocks noGrp="1" noChangeArrowheads="1"/>
          </p:cNvSpPr>
          <p:nvPr>
            <p:ph idx="1"/>
          </p:nvPr>
        </p:nvSpPr>
        <p:spPr>
          <a:xfrm>
            <a:off x="0" y="0"/>
            <a:ext cx="9144000" cy="6553200"/>
          </a:xfrm>
        </p:spPr>
        <p:txBody>
          <a:bodyPr vert="horz" wrap="square" lIns="91440" tIns="45720" rIns="91440" bIns="45720" numCol="1" anchor="t" anchorCtr="0" compatLnSpc="1"/>
          <a:p>
            <a:pPr marL="609600" indent="-609600" eaLnBrk="1" hangingPunct="1">
              <a:buFontTx/>
              <a:buAutoNum type="arabicPeriod"/>
            </a:pPr>
            <a:endParaRPr lang="en-US" altLang="zh-CN" b="1" i="1" u="sng"/>
          </a:p>
          <a:p>
            <a:pPr marL="609600" indent="-609600" eaLnBrk="1" hangingPunct="1">
              <a:buNone/>
            </a:pPr>
            <a:r>
              <a:rPr lang="en-US" altLang="zh-CN"/>
              <a:t>1.4.1</a:t>
            </a:r>
            <a:endParaRPr lang="en-US" altLang="zh-CN"/>
          </a:p>
          <a:p>
            <a:pPr marL="609600" indent="-609600" eaLnBrk="1" hangingPunct="1">
              <a:buNone/>
            </a:pPr>
            <a:endParaRPr lang="en-US" altLang="zh-CN" b="1" i="1" u="sng"/>
          </a:p>
          <a:p>
            <a:pPr marL="609600" indent="-609600" eaLnBrk="1" hangingPunct="1">
              <a:buNone/>
            </a:pPr>
            <a:r>
              <a:rPr lang="zh-CN" altLang="en-US" u="sng"/>
              <a:t>经济学</a:t>
            </a:r>
            <a:r>
              <a:rPr lang="en-US" altLang="zh-CN"/>
              <a:t>: </a:t>
            </a:r>
            <a:r>
              <a:rPr lang="zh-CN" altLang="en-US"/>
              <a:t>对人们如何做出选择以应对稀缺性的研究 </a:t>
            </a:r>
            <a:r>
              <a:rPr lang="en-US" altLang="zh-CN" sz="2000"/>
              <a:t>(Parkin et al., 1997:8)</a:t>
            </a:r>
            <a:endParaRPr lang="en-US" altLang="zh-CN" sz="2000"/>
          </a:p>
          <a:p>
            <a:pPr marL="609600" indent="-609600" eaLnBrk="1" hangingPunct="1">
              <a:buNone/>
            </a:pPr>
            <a:endParaRPr lang="en-US" altLang="zh-CN"/>
          </a:p>
          <a:p>
            <a:pPr marL="609600" indent="-609600" eaLnBrk="1" hangingPunct="1">
              <a:buNone/>
            </a:pPr>
            <a:r>
              <a:rPr lang="zh-CN" altLang="en-US" u="sng"/>
              <a:t>媒介经济学</a:t>
            </a:r>
            <a:r>
              <a:rPr lang="zh-CN" altLang="en-US"/>
              <a:t> </a:t>
            </a:r>
            <a:endParaRPr lang="zh-CN" altLang="en-US"/>
          </a:p>
          <a:p>
            <a:pPr marL="609600" indent="-609600" eaLnBrk="1" hangingPunct="1">
              <a:buNone/>
            </a:pPr>
            <a:r>
              <a:rPr lang="en-US" altLang="zh-CN"/>
              <a:t>- “</a:t>
            </a:r>
            <a:r>
              <a:rPr lang="zh-CN" altLang="en-US"/>
              <a:t>媒体操作者用可获得的资源满足受众的、广告商和社会的信息和娱乐需求的 </a:t>
            </a:r>
            <a:r>
              <a:rPr lang="en-US" altLang="zh-CN" sz="2000"/>
              <a:t>(Picard, 1989:7)</a:t>
            </a:r>
            <a:endParaRPr lang="en-US" altLang="zh-CN" sz="2000"/>
          </a:p>
          <a:p>
            <a:pPr marL="609600" indent="-609600" eaLnBrk="1" hangingPunct="1">
              <a:buNone/>
            </a:pPr>
            <a:r>
              <a:rPr lang="en-US" altLang="zh-CN"/>
              <a:t>- </a:t>
            </a:r>
            <a:r>
              <a:rPr lang="zh-CN" altLang="en-US"/>
              <a:t>关注于：媒介行业使用稀缺资源生产内容</a:t>
            </a:r>
            <a:r>
              <a:rPr lang="en-US" altLang="zh-CN"/>
              <a:t>…</a:t>
            </a:r>
            <a:r>
              <a:rPr lang="zh-CN" altLang="en-US"/>
              <a:t>来满足各种需求</a:t>
            </a:r>
            <a:r>
              <a:rPr lang="en-US" altLang="zh-CN" sz="2000"/>
              <a:t>(Albarran, 1996:5)</a:t>
            </a:r>
            <a:endParaRPr lang="en-US" altLang="zh-CN"/>
          </a:p>
          <a:p>
            <a:pPr marL="609600" indent="-609600" eaLnBrk="1" hangingPunct="1">
              <a:buNone/>
            </a:pPr>
            <a:endParaRPr lang="en-US" altLang="zh-CN"/>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Text Box 2"/>
          <p:cNvSpPr txBox="1"/>
          <p:nvPr/>
        </p:nvSpPr>
        <p:spPr>
          <a:xfrm>
            <a:off x="1042988" y="2349500"/>
            <a:ext cx="3097212" cy="519113"/>
          </a:xfrm>
          <a:prstGeom prst="rect">
            <a:avLst/>
          </a:prstGeom>
          <a:noFill/>
          <a:ln w="9525">
            <a:noFill/>
          </a:ln>
        </p:spPr>
        <p:txBody>
          <a:bodyPr>
            <a:spAutoFit/>
          </a:bodyPr>
          <a:p>
            <a:pPr eaLnBrk="1" hangingPunct="1">
              <a:spcBef>
                <a:spcPct val="50000"/>
              </a:spcBef>
            </a:pPr>
            <a:r>
              <a:rPr lang="en-US" altLang="zh-CN" sz="2800" b="1" dirty="0">
                <a:latin typeface="Arial" panose="020B0604020202020204" pitchFamily="34" charset="0"/>
              </a:rPr>
              <a:t>1</a:t>
            </a:r>
            <a:r>
              <a:rPr lang="zh-CN" altLang="en-US" sz="2800" b="1" dirty="0">
                <a:latin typeface="Arial" panose="020B0604020202020204" pitchFamily="34" charset="0"/>
              </a:rPr>
              <a:t>、等级差别定价</a:t>
            </a:r>
            <a:endParaRPr lang="zh-CN" altLang="en-US" sz="2800" b="1" dirty="0">
              <a:latin typeface="Arial" panose="020B0604020202020204" pitchFamily="34" charset="0"/>
            </a:endParaRPr>
          </a:p>
        </p:txBody>
      </p:sp>
      <p:sp>
        <p:nvSpPr>
          <p:cNvPr id="48131" name="Text Box 3"/>
          <p:cNvSpPr txBox="1"/>
          <p:nvPr/>
        </p:nvSpPr>
        <p:spPr>
          <a:xfrm>
            <a:off x="611188" y="836613"/>
            <a:ext cx="4103687" cy="519112"/>
          </a:xfrm>
          <a:prstGeom prst="rect">
            <a:avLst/>
          </a:prstGeom>
          <a:noFill/>
          <a:ln w="9525">
            <a:noFill/>
          </a:ln>
        </p:spPr>
        <p:txBody>
          <a:bodyPr>
            <a:spAutoFit/>
          </a:bodyPr>
          <a:p>
            <a:pPr eaLnBrk="1" hangingPunct="1">
              <a:spcBef>
                <a:spcPct val="50000"/>
              </a:spcBef>
            </a:pPr>
            <a:r>
              <a:rPr lang="zh-CN" altLang="en-US" sz="2800" b="1" dirty="0">
                <a:latin typeface="Arial" panose="020B0604020202020204" pitchFamily="34" charset="0"/>
              </a:rPr>
              <a:t>（二）差别定价的形式</a:t>
            </a:r>
            <a:endParaRPr lang="zh-CN" altLang="en-US" sz="2800" b="1" dirty="0">
              <a:latin typeface="Arial" panose="020B0604020202020204" pitchFamily="34" charset="0"/>
            </a:endParaRPr>
          </a:p>
        </p:txBody>
      </p:sp>
      <p:sp>
        <p:nvSpPr>
          <p:cNvPr id="48132" name="Text Box 4">
            <a:hlinkClick r:id="rId1" action="ppaction://hlinksldjump"/>
          </p:cNvPr>
          <p:cNvSpPr txBox="1"/>
          <p:nvPr/>
        </p:nvSpPr>
        <p:spPr>
          <a:xfrm>
            <a:off x="971550" y="4652963"/>
            <a:ext cx="3097213" cy="519112"/>
          </a:xfrm>
          <a:prstGeom prst="rect">
            <a:avLst/>
          </a:prstGeom>
          <a:noFill/>
          <a:ln w="9525">
            <a:noFill/>
          </a:ln>
        </p:spPr>
        <p:txBody>
          <a:bodyPr>
            <a:spAutoFit/>
          </a:bodyPr>
          <a:p>
            <a:pPr eaLnBrk="1" hangingPunct="1">
              <a:spcBef>
                <a:spcPct val="50000"/>
              </a:spcBef>
            </a:pPr>
            <a:r>
              <a:rPr lang="en-US" altLang="zh-CN" sz="2800" b="1" dirty="0">
                <a:latin typeface="Arial" panose="020B0604020202020204" pitchFamily="34" charset="0"/>
              </a:rPr>
              <a:t>2</a:t>
            </a:r>
            <a:r>
              <a:rPr lang="zh-CN" altLang="en-US" sz="2800" b="1" dirty="0">
                <a:latin typeface="Arial" panose="020B0604020202020204" pitchFamily="34" charset="0"/>
              </a:rPr>
              <a:t>、时间差别定价</a:t>
            </a:r>
            <a:endParaRPr lang="zh-CN" altLang="en-US" sz="2800" b="1" dirty="0">
              <a:latin typeface="Arial" panose="020B0604020202020204" pitchFamily="34" charset="0"/>
            </a:endParaRPr>
          </a:p>
        </p:txBody>
      </p:sp>
      <p:sp>
        <p:nvSpPr>
          <p:cNvPr id="48133" name="Text Box 5">
            <a:hlinkClick r:id="rId2" action="ppaction://hlinksldjump"/>
          </p:cNvPr>
          <p:cNvSpPr txBox="1"/>
          <p:nvPr/>
        </p:nvSpPr>
        <p:spPr>
          <a:xfrm>
            <a:off x="5003800" y="1700213"/>
            <a:ext cx="2665413" cy="476250"/>
          </a:xfrm>
          <a:prstGeom prst="rect">
            <a:avLst/>
          </a:prstGeom>
          <a:solidFill>
            <a:srgbClr val="CC99FF">
              <a:alpha val="43137"/>
            </a:srgbClr>
          </a:solidFill>
          <a:ln w="9525" cap="flat" cmpd="sng">
            <a:prstDash val="solid"/>
            <a:miter/>
            <a:headEnd type="none" w="med" len="med"/>
            <a:tailEnd type="none" w="med" len="med"/>
          </a:ln>
          <a:scene3d>
            <a:camera prst="legacyPerspectiveBottom">
              <a:rot lat="0" lon="0" rev="0"/>
            </a:camera>
            <a:lightRig rig="legacyFlat3" dir="t"/>
          </a:scene3d>
          <a:sp3d extrusionH="887400" prstMaterial="legacyMatte">
            <a:bevelT w="13500" h="13500" prst="angle"/>
            <a:bevelB w="13500" h="13500" prst="angle"/>
            <a:extrusionClr>
              <a:srgbClr val="CC99FF"/>
            </a:extrusionClr>
          </a:sp3d>
        </p:spPr>
        <p:txBody>
          <a:bodyPr>
            <a:spAutoFit/>
            <a:flatTx/>
          </a:bodyPr>
          <a:p>
            <a:pPr eaLnBrk="1" hangingPunct="1">
              <a:spcBef>
                <a:spcPct val="50000"/>
              </a:spcBef>
            </a:pPr>
            <a:r>
              <a:rPr lang="zh-CN" altLang="en-US" b="1" dirty="0">
                <a:latin typeface="Arial" panose="020B0604020202020204" pitchFamily="34" charset="0"/>
              </a:rPr>
              <a:t>一级差别定价</a:t>
            </a:r>
            <a:endParaRPr lang="zh-CN" altLang="en-US" b="1" dirty="0">
              <a:latin typeface="Arial" panose="020B0604020202020204" pitchFamily="34" charset="0"/>
            </a:endParaRPr>
          </a:p>
        </p:txBody>
      </p:sp>
      <p:sp>
        <p:nvSpPr>
          <p:cNvPr id="48134" name="Text Box 6">
            <a:hlinkClick r:id="rId3" action="ppaction://hlinksldjump"/>
          </p:cNvPr>
          <p:cNvSpPr txBox="1"/>
          <p:nvPr/>
        </p:nvSpPr>
        <p:spPr>
          <a:xfrm>
            <a:off x="5003800" y="2420938"/>
            <a:ext cx="2665413" cy="476250"/>
          </a:xfrm>
          <a:prstGeom prst="rect">
            <a:avLst/>
          </a:prstGeom>
          <a:solidFill>
            <a:srgbClr val="CC99FF">
              <a:alpha val="43137"/>
            </a:srgbClr>
          </a:solidFill>
          <a:ln w="9525" cap="flat" cmpd="sng">
            <a:prstDash val="solid"/>
            <a:miter/>
            <a:headEnd type="none" w="med" len="med"/>
            <a:tailEnd type="none" w="med" len="med"/>
          </a:ln>
          <a:scene3d>
            <a:camera prst="legacyPerspectiveBottom">
              <a:rot lat="0" lon="0" rev="0"/>
            </a:camera>
            <a:lightRig rig="legacyFlat3" dir="t"/>
          </a:scene3d>
          <a:sp3d extrusionH="887400" prstMaterial="legacyMatte">
            <a:bevelT w="13500" h="13500" prst="angle"/>
            <a:bevelB w="13500" h="13500" prst="angle"/>
            <a:extrusionClr>
              <a:srgbClr val="CC99FF"/>
            </a:extrusionClr>
          </a:sp3d>
        </p:spPr>
        <p:txBody>
          <a:bodyPr>
            <a:spAutoFit/>
            <a:flatTx/>
          </a:bodyPr>
          <a:p>
            <a:pPr eaLnBrk="1" hangingPunct="1">
              <a:spcBef>
                <a:spcPct val="50000"/>
              </a:spcBef>
            </a:pPr>
            <a:r>
              <a:rPr lang="zh-CN" altLang="en-US" b="1" dirty="0">
                <a:latin typeface="Arial" panose="020B0604020202020204" pitchFamily="34" charset="0"/>
              </a:rPr>
              <a:t>二级差别定价</a:t>
            </a:r>
            <a:endParaRPr lang="zh-CN" altLang="en-US" b="1" dirty="0">
              <a:latin typeface="Arial" panose="020B0604020202020204" pitchFamily="34" charset="0"/>
            </a:endParaRPr>
          </a:p>
        </p:txBody>
      </p:sp>
      <p:sp>
        <p:nvSpPr>
          <p:cNvPr id="48135" name="Text Box 7">
            <a:hlinkClick r:id="rId4" action="ppaction://hlinksldjump"/>
          </p:cNvPr>
          <p:cNvSpPr txBox="1"/>
          <p:nvPr/>
        </p:nvSpPr>
        <p:spPr>
          <a:xfrm>
            <a:off x="5003800" y="3141663"/>
            <a:ext cx="2665413" cy="476250"/>
          </a:xfrm>
          <a:prstGeom prst="rect">
            <a:avLst/>
          </a:prstGeom>
          <a:solidFill>
            <a:srgbClr val="CC99FF">
              <a:alpha val="43137"/>
            </a:srgbClr>
          </a:solidFill>
          <a:ln w="9525" cap="flat" cmpd="sng">
            <a:prstDash val="solid"/>
            <a:miter/>
            <a:headEnd type="none" w="med" len="med"/>
            <a:tailEnd type="none" w="med" len="med"/>
          </a:ln>
          <a:scene3d>
            <a:camera prst="legacyPerspectiveBottom">
              <a:rot lat="0" lon="0" rev="0"/>
            </a:camera>
            <a:lightRig rig="legacyFlat3" dir="t"/>
          </a:scene3d>
          <a:sp3d extrusionH="887400" prstMaterial="legacyMatte">
            <a:bevelT w="13500" h="13500" prst="angle"/>
            <a:bevelB w="13500" h="13500" prst="angle"/>
            <a:extrusionClr>
              <a:srgbClr val="CC99FF"/>
            </a:extrusionClr>
          </a:sp3d>
        </p:spPr>
        <p:txBody>
          <a:bodyPr>
            <a:spAutoFit/>
            <a:flatTx/>
          </a:bodyPr>
          <a:p>
            <a:pPr eaLnBrk="1" hangingPunct="1">
              <a:spcBef>
                <a:spcPct val="50000"/>
              </a:spcBef>
            </a:pPr>
            <a:r>
              <a:rPr lang="zh-CN" altLang="en-US" b="1" dirty="0">
                <a:latin typeface="Arial" panose="020B0604020202020204" pitchFamily="34" charset="0"/>
              </a:rPr>
              <a:t>三级差别定价</a:t>
            </a:r>
            <a:endParaRPr lang="zh-CN" altLang="en-US" b="1" dirty="0">
              <a:latin typeface="Arial" panose="020B0604020202020204" pitchFamily="34" charset="0"/>
            </a:endParaRPr>
          </a:p>
        </p:txBody>
      </p:sp>
      <p:sp>
        <p:nvSpPr>
          <p:cNvPr id="48136" name="Line 8"/>
          <p:cNvSpPr/>
          <p:nvPr/>
        </p:nvSpPr>
        <p:spPr>
          <a:xfrm flipV="1">
            <a:off x="3851275" y="2060575"/>
            <a:ext cx="1081088" cy="576263"/>
          </a:xfrm>
          <a:prstGeom prst="line">
            <a:avLst/>
          </a:prstGeom>
          <a:ln w="28575" cap="flat" cmpd="sng">
            <a:solidFill>
              <a:schemeClr val="folHlink"/>
            </a:solidFill>
            <a:prstDash val="solid"/>
            <a:headEnd type="none" w="med" len="med"/>
            <a:tailEnd type="triangle" w="med" len="med"/>
          </a:ln>
        </p:spPr>
      </p:sp>
      <p:sp>
        <p:nvSpPr>
          <p:cNvPr id="48137" name="Line 9"/>
          <p:cNvSpPr/>
          <p:nvPr/>
        </p:nvSpPr>
        <p:spPr>
          <a:xfrm>
            <a:off x="3851275" y="2636838"/>
            <a:ext cx="1081088" cy="71437"/>
          </a:xfrm>
          <a:prstGeom prst="line">
            <a:avLst/>
          </a:prstGeom>
          <a:ln w="28575" cap="flat" cmpd="sng">
            <a:solidFill>
              <a:schemeClr val="folHlink"/>
            </a:solidFill>
            <a:prstDash val="solid"/>
            <a:headEnd type="none" w="med" len="med"/>
            <a:tailEnd type="triangle" w="med" len="med"/>
          </a:ln>
        </p:spPr>
      </p:sp>
      <p:sp>
        <p:nvSpPr>
          <p:cNvPr id="48138" name="Line 10"/>
          <p:cNvSpPr/>
          <p:nvPr/>
        </p:nvSpPr>
        <p:spPr>
          <a:xfrm>
            <a:off x="3851275" y="4868863"/>
            <a:ext cx="1152525" cy="504825"/>
          </a:xfrm>
          <a:prstGeom prst="line">
            <a:avLst/>
          </a:prstGeom>
          <a:ln w="28575" cap="flat" cmpd="sng">
            <a:solidFill>
              <a:schemeClr val="folHlink"/>
            </a:solidFill>
            <a:prstDash val="solid"/>
            <a:headEnd type="none" w="med" len="med"/>
            <a:tailEnd type="triangle" w="med" len="med"/>
          </a:ln>
        </p:spPr>
      </p:sp>
      <p:sp>
        <p:nvSpPr>
          <p:cNvPr id="48139" name="Text Box 11">
            <a:hlinkClick r:id="rId5" action="ppaction://hlinksldjump"/>
          </p:cNvPr>
          <p:cNvSpPr txBox="1"/>
          <p:nvPr/>
        </p:nvSpPr>
        <p:spPr>
          <a:xfrm>
            <a:off x="5076825" y="4076700"/>
            <a:ext cx="2665413" cy="476250"/>
          </a:xfrm>
          <a:prstGeom prst="rect">
            <a:avLst/>
          </a:prstGeom>
          <a:solidFill>
            <a:srgbClr val="CC99FF">
              <a:alpha val="43137"/>
            </a:srgbClr>
          </a:solidFill>
          <a:ln w="9525" cap="flat" cmpd="sng">
            <a:prstDash val="solid"/>
            <a:miter/>
            <a:headEnd type="none" w="med" len="med"/>
            <a:tailEnd type="none" w="med" len="med"/>
          </a:ln>
          <a:scene3d>
            <a:camera prst="legacyPerspectiveBottom">
              <a:rot lat="0" lon="0" rev="0"/>
            </a:camera>
            <a:lightRig rig="legacyFlat3" dir="t"/>
          </a:scene3d>
          <a:sp3d extrusionH="887400" prstMaterial="legacyMatte">
            <a:bevelT w="13500" h="13500" prst="angle"/>
            <a:bevelB w="13500" h="13500" prst="angle"/>
            <a:extrusionClr>
              <a:srgbClr val="CC99FF"/>
            </a:extrusionClr>
          </a:sp3d>
        </p:spPr>
        <p:txBody>
          <a:bodyPr>
            <a:spAutoFit/>
            <a:flatTx/>
          </a:bodyPr>
          <a:p>
            <a:pPr eaLnBrk="1" hangingPunct="1">
              <a:spcBef>
                <a:spcPct val="50000"/>
              </a:spcBef>
            </a:pPr>
            <a:r>
              <a:rPr lang="zh-CN" altLang="en-US" b="1" dirty="0">
                <a:latin typeface="Arial" panose="020B0604020202020204" pitchFamily="34" charset="0"/>
              </a:rPr>
              <a:t>产品进入时间长短</a:t>
            </a:r>
            <a:endParaRPr lang="zh-CN" altLang="en-US" b="1" dirty="0">
              <a:latin typeface="Arial" panose="020B0604020202020204" pitchFamily="34" charset="0"/>
            </a:endParaRPr>
          </a:p>
        </p:txBody>
      </p:sp>
      <p:sp>
        <p:nvSpPr>
          <p:cNvPr id="48140" name="Text Box 12">
            <a:hlinkClick r:id="rId6" action="ppaction://hlinksldjump"/>
          </p:cNvPr>
          <p:cNvSpPr txBox="1"/>
          <p:nvPr/>
        </p:nvSpPr>
        <p:spPr>
          <a:xfrm>
            <a:off x="5076825" y="5013325"/>
            <a:ext cx="2665413" cy="476250"/>
          </a:xfrm>
          <a:prstGeom prst="rect">
            <a:avLst/>
          </a:prstGeom>
          <a:solidFill>
            <a:srgbClr val="CC99FF">
              <a:alpha val="43137"/>
            </a:srgbClr>
          </a:solidFill>
          <a:ln w="9525" cap="flat" cmpd="sng">
            <a:prstDash val="solid"/>
            <a:miter/>
            <a:headEnd type="none" w="med" len="med"/>
            <a:tailEnd type="none" w="med" len="med"/>
          </a:ln>
          <a:scene3d>
            <a:camera prst="legacyPerspectiveBottom">
              <a:rot lat="0" lon="0" rev="0"/>
            </a:camera>
            <a:lightRig rig="legacyFlat3" dir="t"/>
          </a:scene3d>
          <a:sp3d extrusionH="887400" prstMaterial="legacyMatte">
            <a:bevelT w="13500" h="13500" prst="angle"/>
            <a:bevelB w="13500" h="13500" prst="angle"/>
            <a:extrusionClr>
              <a:srgbClr val="CC99FF"/>
            </a:extrusionClr>
          </a:sp3d>
        </p:spPr>
        <p:txBody>
          <a:bodyPr>
            <a:spAutoFit/>
            <a:flatTx/>
          </a:bodyPr>
          <a:p>
            <a:pPr eaLnBrk="1" hangingPunct="1">
              <a:spcBef>
                <a:spcPct val="50000"/>
              </a:spcBef>
            </a:pPr>
            <a:r>
              <a:rPr lang="zh-CN" altLang="en-US" b="1" dirty="0">
                <a:latin typeface="Arial" panose="020B0604020202020204" pitchFamily="34" charset="0"/>
              </a:rPr>
              <a:t>需求的波动</a:t>
            </a:r>
            <a:endParaRPr lang="zh-CN" altLang="en-US" b="1" dirty="0">
              <a:latin typeface="Arial" panose="020B0604020202020204" pitchFamily="34" charset="0"/>
            </a:endParaRPr>
          </a:p>
        </p:txBody>
      </p:sp>
      <p:sp>
        <p:nvSpPr>
          <p:cNvPr id="48141" name="Line 13"/>
          <p:cNvSpPr/>
          <p:nvPr/>
        </p:nvSpPr>
        <p:spPr>
          <a:xfrm flipV="1">
            <a:off x="3851275" y="4365625"/>
            <a:ext cx="1081088" cy="503238"/>
          </a:xfrm>
          <a:prstGeom prst="line">
            <a:avLst/>
          </a:prstGeom>
          <a:ln w="28575" cap="flat" cmpd="sng">
            <a:solidFill>
              <a:schemeClr val="folHlink"/>
            </a:solidFill>
            <a:prstDash val="solid"/>
            <a:headEnd type="none" w="med" len="med"/>
            <a:tailEnd type="triangle" w="med" len="med"/>
          </a:ln>
        </p:spPr>
      </p:sp>
      <p:pic>
        <p:nvPicPr>
          <p:cNvPr id="48142" name="Picture 14" descr="33">
            <a:hlinkClick r:id="rId7" action="ppaction://hlinksldjump"/>
          </p:cNvPr>
          <p:cNvPicPr>
            <a:picLocks noChangeAspect="1"/>
          </p:cNvPicPr>
          <p:nvPr/>
        </p:nvPicPr>
        <p:blipFill>
          <a:blip r:embed="rId8"/>
          <a:stretch>
            <a:fillRect/>
          </a:stretch>
        </p:blipFill>
        <p:spPr>
          <a:xfrm>
            <a:off x="8710613" y="6505575"/>
            <a:ext cx="476250" cy="381000"/>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Text Box 2"/>
          <p:cNvSpPr txBox="1"/>
          <p:nvPr/>
        </p:nvSpPr>
        <p:spPr>
          <a:xfrm>
            <a:off x="684213" y="836613"/>
            <a:ext cx="3743325" cy="519112"/>
          </a:xfrm>
          <a:prstGeom prst="rect">
            <a:avLst/>
          </a:prstGeom>
          <a:noFill/>
          <a:ln w="9525">
            <a:noFill/>
          </a:ln>
        </p:spPr>
        <p:txBody>
          <a:bodyPr>
            <a:spAutoFit/>
          </a:bodyPr>
          <a:p>
            <a:pPr eaLnBrk="1" hangingPunct="1">
              <a:spcBef>
                <a:spcPct val="50000"/>
              </a:spcBef>
            </a:pPr>
            <a:r>
              <a:rPr lang="zh-CN" altLang="en-US" sz="2800" b="1" dirty="0">
                <a:latin typeface="Arial" panose="020B0604020202020204" pitchFamily="34" charset="0"/>
              </a:rPr>
              <a:t>一级差别定价</a:t>
            </a:r>
            <a:endParaRPr lang="zh-CN" altLang="en-US" sz="2800" b="1" dirty="0">
              <a:latin typeface="Arial" panose="020B0604020202020204" pitchFamily="34" charset="0"/>
            </a:endParaRPr>
          </a:p>
        </p:txBody>
      </p:sp>
      <p:pic>
        <p:nvPicPr>
          <p:cNvPr id="49155" name="Picture 3" descr="a-322"/>
          <p:cNvPicPr>
            <a:picLocks noChangeAspect="1"/>
          </p:cNvPicPr>
          <p:nvPr/>
        </p:nvPicPr>
        <p:blipFill>
          <a:blip r:embed="rId1"/>
          <a:stretch>
            <a:fillRect/>
          </a:stretch>
        </p:blipFill>
        <p:spPr>
          <a:xfrm>
            <a:off x="468313" y="981075"/>
            <a:ext cx="285750" cy="285750"/>
          </a:xfrm>
          <a:prstGeom prst="rect">
            <a:avLst/>
          </a:prstGeom>
          <a:noFill/>
          <a:ln w="9525">
            <a:noFill/>
          </a:ln>
        </p:spPr>
      </p:pic>
      <p:sp>
        <p:nvSpPr>
          <p:cNvPr id="49156" name="Text Box 4"/>
          <p:cNvSpPr txBox="1"/>
          <p:nvPr/>
        </p:nvSpPr>
        <p:spPr>
          <a:xfrm>
            <a:off x="1908175" y="1557338"/>
            <a:ext cx="4895850" cy="1916112"/>
          </a:xfrm>
          <a:prstGeom prst="rect">
            <a:avLst/>
          </a:prstGeom>
          <a:solidFill>
            <a:srgbClr val="CCFFCC">
              <a:alpha val="32156"/>
            </a:srgbClr>
          </a:solidFill>
          <a:ln w="28575" cap="flat" cmpd="sng">
            <a:pattFill prst="wdDnDiag">
              <a:fgClr>
                <a:srgbClr val="3366FF"/>
              </a:fgClr>
              <a:bgClr>
                <a:srgbClr val="FFFFFF"/>
              </a:bgClr>
            </a:pattFill>
            <a:prstDash val="solid"/>
            <a:miter/>
            <a:headEnd type="none" w="med" len="med"/>
            <a:tailEnd type="none" w="med" len="med"/>
          </a:ln>
        </p:spPr>
        <p:txBody>
          <a:bodyPr>
            <a:spAutoFit/>
          </a:bodyPr>
          <a:p>
            <a:pPr eaLnBrk="1" hangingPunct="1">
              <a:lnSpc>
                <a:spcPct val="140000"/>
              </a:lnSpc>
              <a:spcBef>
                <a:spcPct val="50000"/>
              </a:spcBef>
            </a:pPr>
            <a:r>
              <a:rPr lang="zh-CN" altLang="en-US" sz="2800" dirty="0">
                <a:latin typeface="楷体_GB2312" pitchFamily="49" charset="-122"/>
                <a:ea typeface="楷体_GB2312" pitchFamily="49" charset="-122"/>
              </a:rPr>
              <a:t>    媒介一级差别定价是指媒介对其所销售的每一单位的产品都索取最高的可能价格。 </a:t>
            </a:r>
            <a:endParaRPr lang="zh-CN" altLang="en-US" sz="2800" dirty="0">
              <a:latin typeface="楷体_GB2312" pitchFamily="49" charset="-122"/>
              <a:ea typeface="楷体_GB2312" pitchFamily="49" charset="-122"/>
            </a:endParaRPr>
          </a:p>
        </p:txBody>
      </p:sp>
      <p:sp>
        <p:nvSpPr>
          <p:cNvPr id="49157" name="Text Box 5"/>
          <p:cNvSpPr txBox="1"/>
          <p:nvPr/>
        </p:nvSpPr>
        <p:spPr>
          <a:xfrm>
            <a:off x="2124075" y="4508500"/>
            <a:ext cx="4826000" cy="485775"/>
          </a:xfrm>
          <a:prstGeom prst="rect">
            <a:avLst/>
          </a:prstGeom>
          <a:solidFill>
            <a:srgbClr val="99CCFF">
              <a:alpha val="29019"/>
            </a:srgbClr>
          </a:solidFill>
          <a:ln w="28575" cap="flat" cmpd="sng">
            <a:pattFill prst="zigZag">
              <a:fgClr>
                <a:srgbClr val="00CCFF"/>
              </a:fgClr>
              <a:bgClr>
                <a:srgbClr val="FFFFFF"/>
              </a:bgClr>
            </a:pattFill>
            <a:prstDash val="solid"/>
            <a:miter/>
            <a:headEnd type="none" w="med" len="med"/>
            <a:tailEnd type="none" w="med" len="med"/>
          </a:ln>
        </p:spPr>
        <p:txBody>
          <a:bodyPr>
            <a:spAutoFit/>
          </a:bodyPr>
          <a:p>
            <a:pPr eaLnBrk="1" hangingPunct="1">
              <a:spcBef>
                <a:spcPct val="50000"/>
              </a:spcBef>
            </a:pPr>
            <a:r>
              <a:rPr lang="zh-CN" altLang="en-US" b="1" dirty="0">
                <a:latin typeface="Arial" panose="020B0604020202020204" pitchFamily="34" charset="0"/>
              </a:rPr>
              <a:t>媒介生产者获取所有消费者剩余。</a:t>
            </a:r>
            <a:endParaRPr lang="zh-CN" altLang="en-US" b="1" dirty="0">
              <a:latin typeface="Arial" panose="020B0604020202020204" pitchFamily="34" charset="0"/>
            </a:endParaRPr>
          </a:p>
        </p:txBody>
      </p:sp>
      <p:sp>
        <p:nvSpPr>
          <p:cNvPr id="49158" name="AutoShape 6"/>
          <p:cNvSpPr/>
          <p:nvPr/>
        </p:nvSpPr>
        <p:spPr>
          <a:xfrm>
            <a:off x="4140200" y="3573463"/>
            <a:ext cx="215900" cy="792162"/>
          </a:xfrm>
          <a:prstGeom prst="downArrow">
            <a:avLst>
              <a:gd name="adj1" fmla="val 50000"/>
              <a:gd name="adj2" fmla="val 91710"/>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p>
            <a:pPr eaLnBrk="1" hangingPunct="1"/>
            <a:endParaRPr lang="zh-CN" altLang="en-US" dirty="0">
              <a:latin typeface="Arial" panose="020B0604020202020204" pitchFamily="34" charset="0"/>
            </a:endParaRPr>
          </a:p>
        </p:txBody>
      </p:sp>
      <p:pic>
        <p:nvPicPr>
          <p:cNvPr id="49159" name="Picture 7" descr="33">
            <a:hlinkClick r:id="rId2" action="ppaction://hlinksldjump"/>
          </p:cNvPr>
          <p:cNvPicPr>
            <a:picLocks noChangeAspect="1"/>
          </p:cNvPicPr>
          <p:nvPr/>
        </p:nvPicPr>
        <p:blipFill>
          <a:blip r:embed="rId3"/>
          <a:stretch>
            <a:fillRect/>
          </a:stretch>
        </p:blipFill>
        <p:spPr>
          <a:xfrm>
            <a:off x="8710613" y="6505575"/>
            <a:ext cx="476250" cy="381000"/>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Text Box 2"/>
          <p:cNvSpPr txBox="1"/>
          <p:nvPr/>
        </p:nvSpPr>
        <p:spPr>
          <a:xfrm>
            <a:off x="684213" y="836613"/>
            <a:ext cx="3743325" cy="519112"/>
          </a:xfrm>
          <a:prstGeom prst="rect">
            <a:avLst/>
          </a:prstGeom>
          <a:noFill/>
          <a:ln w="9525">
            <a:noFill/>
          </a:ln>
        </p:spPr>
        <p:txBody>
          <a:bodyPr>
            <a:spAutoFit/>
          </a:bodyPr>
          <a:p>
            <a:pPr eaLnBrk="1" hangingPunct="1">
              <a:spcBef>
                <a:spcPct val="50000"/>
              </a:spcBef>
            </a:pPr>
            <a:r>
              <a:rPr lang="zh-CN" altLang="en-US" sz="2800" b="1" dirty="0">
                <a:latin typeface="Arial" panose="020B0604020202020204" pitchFamily="34" charset="0"/>
              </a:rPr>
              <a:t>二级差别定价</a:t>
            </a:r>
            <a:endParaRPr lang="zh-CN" altLang="en-US" sz="2800" b="1" dirty="0">
              <a:latin typeface="Arial" panose="020B0604020202020204" pitchFamily="34" charset="0"/>
            </a:endParaRPr>
          </a:p>
        </p:txBody>
      </p:sp>
      <p:pic>
        <p:nvPicPr>
          <p:cNvPr id="50179" name="Picture 3" descr="a-322"/>
          <p:cNvPicPr>
            <a:picLocks noChangeAspect="1"/>
          </p:cNvPicPr>
          <p:nvPr/>
        </p:nvPicPr>
        <p:blipFill>
          <a:blip r:embed="rId1"/>
          <a:stretch>
            <a:fillRect/>
          </a:stretch>
        </p:blipFill>
        <p:spPr>
          <a:xfrm>
            <a:off x="468313" y="981075"/>
            <a:ext cx="285750" cy="285750"/>
          </a:xfrm>
          <a:prstGeom prst="rect">
            <a:avLst/>
          </a:prstGeom>
          <a:noFill/>
          <a:ln w="9525">
            <a:noFill/>
          </a:ln>
        </p:spPr>
      </p:pic>
      <p:sp>
        <p:nvSpPr>
          <p:cNvPr id="50180" name="Text Box 4"/>
          <p:cNvSpPr txBox="1"/>
          <p:nvPr/>
        </p:nvSpPr>
        <p:spPr>
          <a:xfrm>
            <a:off x="1763713" y="1773238"/>
            <a:ext cx="4895850" cy="974725"/>
          </a:xfrm>
          <a:prstGeom prst="rect">
            <a:avLst/>
          </a:prstGeom>
          <a:solidFill>
            <a:srgbClr val="CC99FF">
              <a:alpha val="32156"/>
            </a:srgbClr>
          </a:solidFill>
          <a:ln w="28575" cap="flat" cmpd="sng">
            <a:solidFill>
              <a:srgbClr val="FF6600"/>
            </a:solidFill>
            <a:prstDash val="solid"/>
            <a:miter/>
            <a:headEnd type="none" w="med" len="med"/>
            <a:tailEnd type="none" w="med" len="med"/>
          </a:ln>
        </p:spPr>
        <p:txBody>
          <a:bodyPr>
            <a:spAutoFit/>
          </a:bodyPr>
          <a:p>
            <a:pPr eaLnBrk="1" hangingPunct="1">
              <a:spcBef>
                <a:spcPct val="50000"/>
              </a:spcBef>
            </a:pPr>
            <a:r>
              <a:rPr lang="zh-CN" altLang="en-US" sz="2800" dirty="0">
                <a:latin typeface="楷体_GB2312" pitchFamily="49" charset="-122"/>
                <a:ea typeface="楷体_GB2312" pitchFamily="49" charset="-122"/>
              </a:rPr>
              <a:t>    按照受众购买媒介产品的不同数量来确定价格。 </a:t>
            </a:r>
            <a:endParaRPr lang="zh-CN" altLang="en-US" sz="2800" dirty="0">
              <a:latin typeface="楷体_GB2312" pitchFamily="49" charset="-122"/>
              <a:ea typeface="楷体_GB2312" pitchFamily="49" charset="-122"/>
            </a:endParaRPr>
          </a:p>
        </p:txBody>
      </p:sp>
      <p:sp>
        <p:nvSpPr>
          <p:cNvPr id="50181" name="Text Box 5"/>
          <p:cNvSpPr txBox="1"/>
          <p:nvPr/>
        </p:nvSpPr>
        <p:spPr>
          <a:xfrm>
            <a:off x="1835150" y="3789363"/>
            <a:ext cx="5257800" cy="1187450"/>
          </a:xfrm>
          <a:prstGeom prst="rect">
            <a:avLst/>
          </a:prstGeom>
          <a:solidFill>
            <a:srgbClr val="CCFFFF">
              <a:alpha val="27058"/>
            </a:srgbClr>
          </a:solidFill>
          <a:ln w="9525">
            <a:noFill/>
          </a:ln>
        </p:spPr>
        <p:txBody>
          <a:bodyPr>
            <a:spAutoFit/>
          </a:bodyPr>
          <a:p>
            <a:pPr eaLnBrk="1" hangingPunct="1">
              <a:spcBef>
                <a:spcPct val="50000"/>
              </a:spcBef>
            </a:pPr>
            <a:r>
              <a:rPr lang="zh-CN" altLang="en-US" dirty="0">
                <a:latin typeface="楷体_GB2312" pitchFamily="49" charset="-122"/>
                <a:ea typeface="楷体_GB2312" pitchFamily="49" charset="-122"/>
              </a:rPr>
              <a:t>    促进消费的增加，降低媒介生产能力的过剩，使生产成本得以降低，资源配置更有效率。 </a:t>
            </a:r>
            <a:endParaRPr lang="zh-CN" altLang="en-US" dirty="0">
              <a:latin typeface="楷体_GB2312" pitchFamily="49" charset="-122"/>
              <a:ea typeface="楷体_GB2312" pitchFamily="49" charset="-122"/>
            </a:endParaRPr>
          </a:p>
        </p:txBody>
      </p:sp>
      <p:sp>
        <p:nvSpPr>
          <p:cNvPr id="50182" name="AutoShape 6"/>
          <p:cNvSpPr/>
          <p:nvPr/>
        </p:nvSpPr>
        <p:spPr>
          <a:xfrm>
            <a:off x="3708400" y="2852738"/>
            <a:ext cx="431800" cy="863600"/>
          </a:xfrm>
          <a:prstGeom prst="downArrow">
            <a:avLst>
              <a:gd name="adj1" fmla="val 50000"/>
              <a:gd name="adj2" fmla="val 50000"/>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p>
            <a:pPr eaLnBrk="1" hangingPunct="1"/>
            <a:endParaRPr lang="zh-CN" altLang="en-US" dirty="0">
              <a:latin typeface="Arial" panose="020B0604020202020204" pitchFamily="34" charset="0"/>
            </a:endParaRPr>
          </a:p>
        </p:txBody>
      </p:sp>
      <p:pic>
        <p:nvPicPr>
          <p:cNvPr id="50183" name="Picture 7" descr="33">
            <a:hlinkClick r:id="rId2" action="ppaction://hlinksldjump"/>
          </p:cNvPr>
          <p:cNvPicPr>
            <a:picLocks noChangeAspect="1"/>
          </p:cNvPicPr>
          <p:nvPr/>
        </p:nvPicPr>
        <p:blipFill>
          <a:blip r:embed="rId3"/>
          <a:stretch>
            <a:fillRect/>
          </a:stretch>
        </p:blipFill>
        <p:spPr>
          <a:xfrm>
            <a:off x="8710613" y="6505575"/>
            <a:ext cx="476250" cy="381000"/>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Text Box 2"/>
          <p:cNvSpPr txBox="1"/>
          <p:nvPr/>
        </p:nvSpPr>
        <p:spPr>
          <a:xfrm>
            <a:off x="684213" y="836613"/>
            <a:ext cx="3743325" cy="519112"/>
          </a:xfrm>
          <a:prstGeom prst="rect">
            <a:avLst/>
          </a:prstGeom>
          <a:noFill/>
          <a:ln w="9525">
            <a:noFill/>
          </a:ln>
        </p:spPr>
        <p:txBody>
          <a:bodyPr>
            <a:spAutoFit/>
          </a:bodyPr>
          <a:p>
            <a:pPr eaLnBrk="1" hangingPunct="1">
              <a:spcBef>
                <a:spcPct val="50000"/>
              </a:spcBef>
            </a:pPr>
            <a:r>
              <a:rPr lang="zh-CN" altLang="en-US" sz="2800" b="1" dirty="0">
                <a:latin typeface="Arial" panose="020B0604020202020204" pitchFamily="34" charset="0"/>
              </a:rPr>
              <a:t>三级差别定价</a:t>
            </a:r>
            <a:endParaRPr lang="zh-CN" altLang="en-US" sz="2800" b="1" dirty="0">
              <a:latin typeface="Arial" panose="020B0604020202020204" pitchFamily="34" charset="0"/>
            </a:endParaRPr>
          </a:p>
        </p:txBody>
      </p:sp>
      <p:pic>
        <p:nvPicPr>
          <p:cNvPr id="51203" name="Picture 3" descr="a-322"/>
          <p:cNvPicPr>
            <a:picLocks noChangeAspect="1"/>
          </p:cNvPicPr>
          <p:nvPr/>
        </p:nvPicPr>
        <p:blipFill>
          <a:blip r:embed="rId1"/>
          <a:stretch>
            <a:fillRect/>
          </a:stretch>
        </p:blipFill>
        <p:spPr>
          <a:xfrm>
            <a:off x="468313" y="981075"/>
            <a:ext cx="285750" cy="285750"/>
          </a:xfrm>
          <a:prstGeom prst="rect">
            <a:avLst/>
          </a:prstGeom>
          <a:noFill/>
          <a:ln w="9525">
            <a:noFill/>
          </a:ln>
        </p:spPr>
      </p:pic>
      <p:sp>
        <p:nvSpPr>
          <p:cNvPr id="51204" name="Text Box 4"/>
          <p:cNvSpPr txBox="1"/>
          <p:nvPr/>
        </p:nvSpPr>
        <p:spPr>
          <a:xfrm>
            <a:off x="1476375" y="1557338"/>
            <a:ext cx="6119813" cy="1216025"/>
          </a:xfrm>
          <a:prstGeom prst="rect">
            <a:avLst/>
          </a:prstGeom>
          <a:solidFill>
            <a:srgbClr val="CCFFCC">
              <a:alpha val="38039"/>
            </a:srgbClr>
          </a:solidFill>
          <a:ln w="28575" cap="flat" cmpd="sng">
            <a:pattFill prst="sphere">
              <a:fgClr>
                <a:srgbClr val="3366FF"/>
              </a:fgClr>
              <a:bgClr>
                <a:srgbClr val="FFFFFF"/>
              </a:bgClr>
            </a:pattFill>
            <a:prstDash val="solid"/>
            <a:miter/>
            <a:headEnd type="none" w="med" len="med"/>
            <a:tailEnd type="none" w="med" len="med"/>
          </a:ln>
        </p:spPr>
        <p:txBody>
          <a:bodyPr>
            <a:spAutoFit/>
          </a:bodyPr>
          <a:p>
            <a:pPr eaLnBrk="1" hangingPunct="1">
              <a:spcBef>
                <a:spcPct val="50000"/>
              </a:spcBef>
            </a:pPr>
            <a:r>
              <a:rPr lang="zh-CN" altLang="en-US" dirty="0">
                <a:latin typeface="楷体_GB2312" pitchFamily="49" charset="-122"/>
                <a:ea typeface="楷体_GB2312" pitchFamily="49" charset="-122"/>
              </a:rPr>
              <a:t>    媒介将市场划分成两个或多个不同的子市场，并将同一种媒介商品在不同的子市场上按不同价格销售。 </a:t>
            </a:r>
            <a:endParaRPr lang="zh-CN" altLang="en-US" dirty="0">
              <a:latin typeface="楷体_GB2312" pitchFamily="49" charset="-122"/>
              <a:ea typeface="楷体_GB2312" pitchFamily="49" charset="-122"/>
            </a:endParaRPr>
          </a:p>
        </p:txBody>
      </p:sp>
      <p:sp>
        <p:nvSpPr>
          <p:cNvPr id="51205" name="Line 5"/>
          <p:cNvSpPr/>
          <p:nvPr/>
        </p:nvSpPr>
        <p:spPr>
          <a:xfrm>
            <a:off x="6300788" y="3284538"/>
            <a:ext cx="0" cy="2305050"/>
          </a:xfrm>
          <a:prstGeom prst="line">
            <a:avLst/>
          </a:prstGeom>
          <a:ln w="28575" cap="flat" cmpd="sng">
            <a:solidFill>
              <a:schemeClr val="tx1"/>
            </a:solidFill>
            <a:prstDash val="solid"/>
            <a:headEnd type="none" w="med" len="med"/>
            <a:tailEnd type="none" w="med" len="med"/>
          </a:ln>
        </p:spPr>
      </p:sp>
      <p:sp>
        <p:nvSpPr>
          <p:cNvPr id="51206" name="Line 6"/>
          <p:cNvSpPr/>
          <p:nvPr/>
        </p:nvSpPr>
        <p:spPr>
          <a:xfrm>
            <a:off x="6300788" y="5589588"/>
            <a:ext cx="2087562" cy="0"/>
          </a:xfrm>
          <a:prstGeom prst="line">
            <a:avLst/>
          </a:prstGeom>
          <a:ln w="28575" cap="flat" cmpd="sng">
            <a:solidFill>
              <a:schemeClr val="tx1"/>
            </a:solidFill>
            <a:prstDash val="solid"/>
            <a:headEnd type="none" w="med" len="med"/>
            <a:tailEnd type="none" w="med" len="med"/>
          </a:ln>
        </p:spPr>
      </p:sp>
      <p:sp>
        <p:nvSpPr>
          <p:cNvPr id="51207" name="Line 7"/>
          <p:cNvSpPr/>
          <p:nvPr/>
        </p:nvSpPr>
        <p:spPr>
          <a:xfrm>
            <a:off x="3708400" y="3284538"/>
            <a:ext cx="0" cy="2305050"/>
          </a:xfrm>
          <a:prstGeom prst="line">
            <a:avLst/>
          </a:prstGeom>
          <a:ln w="28575" cap="flat" cmpd="sng">
            <a:solidFill>
              <a:schemeClr val="tx1"/>
            </a:solidFill>
            <a:prstDash val="solid"/>
            <a:headEnd type="none" w="med" len="med"/>
            <a:tailEnd type="none" w="med" len="med"/>
          </a:ln>
        </p:spPr>
      </p:sp>
      <p:sp>
        <p:nvSpPr>
          <p:cNvPr id="51208" name="Line 8"/>
          <p:cNvSpPr/>
          <p:nvPr/>
        </p:nvSpPr>
        <p:spPr>
          <a:xfrm>
            <a:off x="3708400" y="5589588"/>
            <a:ext cx="2087563" cy="0"/>
          </a:xfrm>
          <a:prstGeom prst="line">
            <a:avLst/>
          </a:prstGeom>
          <a:ln w="28575" cap="flat" cmpd="sng">
            <a:solidFill>
              <a:schemeClr val="tx1"/>
            </a:solidFill>
            <a:prstDash val="solid"/>
            <a:headEnd type="none" w="med" len="med"/>
            <a:tailEnd type="none" w="med" len="med"/>
          </a:ln>
        </p:spPr>
      </p:sp>
      <p:sp>
        <p:nvSpPr>
          <p:cNvPr id="51209" name="Line 9"/>
          <p:cNvSpPr/>
          <p:nvPr/>
        </p:nvSpPr>
        <p:spPr>
          <a:xfrm>
            <a:off x="971550" y="3284538"/>
            <a:ext cx="0" cy="2305050"/>
          </a:xfrm>
          <a:prstGeom prst="line">
            <a:avLst/>
          </a:prstGeom>
          <a:ln w="28575" cap="flat" cmpd="sng">
            <a:solidFill>
              <a:schemeClr val="tx1"/>
            </a:solidFill>
            <a:prstDash val="solid"/>
            <a:headEnd type="none" w="med" len="med"/>
            <a:tailEnd type="none" w="med" len="med"/>
          </a:ln>
        </p:spPr>
      </p:sp>
      <p:sp>
        <p:nvSpPr>
          <p:cNvPr id="51210" name="Line 10"/>
          <p:cNvSpPr/>
          <p:nvPr/>
        </p:nvSpPr>
        <p:spPr>
          <a:xfrm>
            <a:off x="971550" y="5589588"/>
            <a:ext cx="2087563" cy="0"/>
          </a:xfrm>
          <a:prstGeom prst="line">
            <a:avLst/>
          </a:prstGeom>
          <a:ln w="28575" cap="flat" cmpd="sng">
            <a:solidFill>
              <a:schemeClr val="tx1"/>
            </a:solidFill>
            <a:prstDash val="solid"/>
            <a:headEnd type="none" w="med" len="med"/>
            <a:tailEnd type="none" w="med" len="med"/>
          </a:ln>
        </p:spPr>
      </p:sp>
      <p:sp>
        <p:nvSpPr>
          <p:cNvPr id="51211" name="Line 11"/>
          <p:cNvSpPr/>
          <p:nvPr/>
        </p:nvSpPr>
        <p:spPr>
          <a:xfrm>
            <a:off x="971550" y="3933825"/>
            <a:ext cx="936625" cy="1152525"/>
          </a:xfrm>
          <a:prstGeom prst="line">
            <a:avLst/>
          </a:prstGeom>
          <a:ln w="28575" cap="flat" cmpd="sng">
            <a:solidFill>
              <a:schemeClr val="tx1"/>
            </a:solidFill>
            <a:prstDash val="solid"/>
            <a:headEnd type="none" w="med" len="med"/>
            <a:tailEnd type="none" w="med" len="med"/>
          </a:ln>
        </p:spPr>
      </p:sp>
      <p:sp>
        <p:nvSpPr>
          <p:cNvPr id="51212" name="Line 12"/>
          <p:cNvSpPr/>
          <p:nvPr/>
        </p:nvSpPr>
        <p:spPr>
          <a:xfrm>
            <a:off x="971550" y="3933825"/>
            <a:ext cx="1871663" cy="1150938"/>
          </a:xfrm>
          <a:prstGeom prst="line">
            <a:avLst/>
          </a:prstGeom>
          <a:ln w="28575" cap="flat" cmpd="sng">
            <a:solidFill>
              <a:schemeClr val="tx1"/>
            </a:solidFill>
            <a:prstDash val="solid"/>
            <a:headEnd type="none" w="med" len="med"/>
            <a:tailEnd type="none" w="med" len="med"/>
          </a:ln>
        </p:spPr>
      </p:sp>
      <p:sp>
        <p:nvSpPr>
          <p:cNvPr id="51213" name="Line 13"/>
          <p:cNvSpPr/>
          <p:nvPr/>
        </p:nvSpPr>
        <p:spPr>
          <a:xfrm>
            <a:off x="3708400" y="4076700"/>
            <a:ext cx="1584325" cy="935038"/>
          </a:xfrm>
          <a:prstGeom prst="line">
            <a:avLst/>
          </a:prstGeom>
          <a:ln w="28575" cap="flat" cmpd="sng">
            <a:solidFill>
              <a:schemeClr val="tx1"/>
            </a:solidFill>
            <a:prstDash val="solid"/>
            <a:headEnd type="none" w="med" len="med"/>
            <a:tailEnd type="none" w="med" len="med"/>
          </a:ln>
        </p:spPr>
      </p:sp>
      <p:sp>
        <p:nvSpPr>
          <p:cNvPr id="51214" name="Line 14"/>
          <p:cNvSpPr/>
          <p:nvPr/>
        </p:nvSpPr>
        <p:spPr>
          <a:xfrm>
            <a:off x="3708400" y="4076700"/>
            <a:ext cx="1943100" cy="647700"/>
          </a:xfrm>
          <a:prstGeom prst="line">
            <a:avLst/>
          </a:prstGeom>
          <a:ln w="28575" cap="flat" cmpd="sng">
            <a:solidFill>
              <a:schemeClr val="tx1"/>
            </a:solidFill>
            <a:prstDash val="solid"/>
            <a:headEnd type="none" w="med" len="med"/>
            <a:tailEnd type="none" w="med" len="med"/>
          </a:ln>
        </p:spPr>
      </p:sp>
      <p:sp>
        <p:nvSpPr>
          <p:cNvPr id="51215" name="Freeform 15"/>
          <p:cNvSpPr/>
          <p:nvPr/>
        </p:nvSpPr>
        <p:spPr>
          <a:xfrm>
            <a:off x="6300788" y="3644900"/>
            <a:ext cx="1420812" cy="1493838"/>
          </a:xfrm>
          <a:custGeom>
            <a:avLst/>
            <a:gdLst/>
            <a:ahLst/>
            <a:cxnLst>
              <a:cxn ang="0">
                <a:pos x="0" y="0"/>
              </a:cxn>
              <a:cxn ang="0">
                <a:pos x="288925" y="796925"/>
              </a:cxn>
              <a:cxn ang="0">
                <a:pos x="1420812" y="1493838"/>
              </a:cxn>
            </a:cxnLst>
            <a:pathLst>
              <a:path w="895" h="941">
                <a:moveTo>
                  <a:pt x="0" y="0"/>
                </a:moveTo>
                <a:lnTo>
                  <a:pt x="182" y="502"/>
                </a:lnTo>
                <a:lnTo>
                  <a:pt x="895" y="941"/>
                </a:lnTo>
              </a:path>
            </a:pathLst>
          </a:custGeom>
          <a:noFill/>
          <a:ln w="28575" cap="flat" cmpd="sng">
            <a:solidFill>
              <a:schemeClr val="tx1">
                <a:alpha val="100000"/>
              </a:schemeClr>
            </a:solidFill>
            <a:prstDash val="solid"/>
            <a:round/>
            <a:headEnd type="none" w="med" len="med"/>
            <a:tailEnd type="none" w="med" len="med"/>
          </a:ln>
        </p:spPr>
        <p:txBody>
          <a:bodyPr/>
          <a:p>
            <a:endParaRPr lang="zh-CN" altLang="en-US"/>
          </a:p>
        </p:txBody>
      </p:sp>
      <p:sp>
        <p:nvSpPr>
          <p:cNvPr id="51216" name="Freeform 16"/>
          <p:cNvSpPr/>
          <p:nvPr/>
        </p:nvSpPr>
        <p:spPr>
          <a:xfrm>
            <a:off x="6300788" y="3644900"/>
            <a:ext cx="1870075" cy="1231900"/>
          </a:xfrm>
          <a:custGeom>
            <a:avLst/>
            <a:gdLst/>
            <a:ahLst/>
            <a:cxnLst>
              <a:cxn ang="0">
                <a:pos x="0" y="0"/>
              </a:cxn>
              <a:cxn ang="0">
                <a:pos x="723900" y="695325"/>
              </a:cxn>
              <a:cxn ang="0">
                <a:pos x="1870075" y="1231900"/>
              </a:cxn>
            </a:cxnLst>
            <a:pathLst>
              <a:path w="1178" h="776">
                <a:moveTo>
                  <a:pt x="0" y="0"/>
                </a:moveTo>
                <a:lnTo>
                  <a:pt x="456" y="438"/>
                </a:lnTo>
                <a:lnTo>
                  <a:pt x="1178" y="776"/>
                </a:lnTo>
              </a:path>
            </a:pathLst>
          </a:custGeom>
          <a:noFill/>
          <a:ln w="28575" cap="flat" cmpd="sng">
            <a:solidFill>
              <a:schemeClr val="tx1">
                <a:alpha val="100000"/>
              </a:schemeClr>
            </a:solidFill>
            <a:prstDash val="solid"/>
            <a:round/>
            <a:headEnd type="none" w="med" len="med"/>
            <a:tailEnd type="none" w="med" len="med"/>
          </a:ln>
        </p:spPr>
        <p:txBody>
          <a:bodyPr/>
          <a:p>
            <a:endParaRPr lang="zh-CN" altLang="en-US"/>
          </a:p>
        </p:txBody>
      </p:sp>
      <p:sp>
        <p:nvSpPr>
          <p:cNvPr id="51217" name="Line 17"/>
          <p:cNvSpPr/>
          <p:nvPr/>
        </p:nvSpPr>
        <p:spPr>
          <a:xfrm>
            <a:off x="971550" y="4797425"/>
            <a:ext cx="7272338" cy="0"/>
          </a:xfrm>
          <a:prstGeom prst="line">
            <a:avLst/>
          </a:prstGeom>
          <a:ln w="19050" cap="flat" cmpd="sng">
            <a:solidFill>
              <a:schemeClr val="tx1"/>
            </a:solidFill>
            <a:prstDash val="dash"/>
            <a:headEnd type="none" w="med" len="med"/>
            <a:tailEnd type="none" w="med" len="med"/>
          </a:ln>
        </p:spPr>
      </p:sp>
      <p:sp>
        <p:nvSpPr>
          <p:cNvPr id="51218" name="Line 18"/>
          <p:cNvSpPr/>
          <p:nvPr/>
        </p:nvSpPr>
        <p:spPr>
          <a:xfrm>
            <a:off x="1676400" y="4365625"/>
            <a:ext cx="0" cy="1223963"/>
          </a:xfrm>
          <a:prstGeom prst="line">
            <a:avLst/>
          </a:prstGeom>
          <a:ln w="19050" cap="flat" cmpd="sng">
            <a:solidFill>
              <a:schemeClr val="tx1"/>
            </a:solidFill>
            <a:prstDash val="dash"/>
            <a:headEnd type="none" w="med" len="med"/>
            <a:tailEnd type="none" w="med" len="med"/>
          </a:ln>
        </p:spPr>
      </p:sp>
      <p:sp>
        <p:nvSpPr>
          <p:cNvPr id="51219" name="Line 19"/>
          <p:cNvSpPr/>
          <p:nvPr/>
        </p:nvSpPr>
        <p:spPr>
          <a:xfrm>
            <a:off x="4932363" y="4508500"/>
            <a:ext cx="0" cy="1081088"/>
          </a:xfrm>
          <a:prstGeom prst="line">
            <a:avLst/>
          </a:prstGeom>
          <a:ln w="19050" cap="flat" cmpd="sng">
            <a:solidFill>
              <a:schemeClr val="tx1"/>
            </a:solidFill>
            <a:prstDash val="dash"/>
            <a:headEnd type="none" w="med" len="med"/>
            <a:tailEnd type="none" w="med" len="med"/>
          </a:ln>
        </p:spPr>
      </p:sp>
      <p:sp>
        <p:nvSpPr>
          <p:cNvPr id="51220" name="Line 20"/>
          <p:cNvSpPr/>
          <p:nvPr/>
        </p:nvSpPr>
        <p:spPr>
          <a:xfrm>
            <a:off x="971550" y="4365625"/>
            <a:ext cx="647700" cy="0"/>
          </a:xfrm>
          <a:prstGeom prst="line">
            <a:avLst/>
          </a:prstGeom>
          <a:ln w="19050" cap="flat" cmpd="sng">
            <a:solidFill>
              <a:schemeClr val="tx1"/>
            </a:solidFill>
            <a:prstDash val="dash"/>
            <a:headEnd type="none" w="med" len="med"/>
            <a:tailEnd type="none" w="med" len="med"/>
          </a:ln>
        </p:spPr>
      </p:sp>
      <p:sp>
        <p:nvSpPr>
          <p:cNvPr id="51221" name="Line 21"/>
          <p:cNvSpPr/>
          <p:nvPr/>
        </p:nvSpPr>
        <p:spPr>
          <a:xfrm>
            <a:off x="3708400" y="4492625"/>
            <a:ext cx="1223963" cy="0"/>
          </a:xfrm>
          <a:prstGeom prst="line">
            <a:avLst/>
          </a:prstGeom>
          <a:ln w="19050" cap="flat" cmpd="sng">
            <a:solidFill>
              <a:schemeClr val="tx1"/>
            </a:solidFill>
            <a:prstDash val="dash"/>
            <a:headEnd type="none" w="med" len="med"/>
            <a:tailEnd type="none" w="med" len="med"/>
          </a:ln>
        </p:spPr>
      </p:sp>
      <p:sp>
        <p:nvSpPr>
          <p:cNvPr id="51222" name="Freeform 22"/>
          <p:cNvSpPr/>
          <p:nvPr/>
        </p:nvSpPr>
        <p:spPr>
          <a:xfrm>
            <a:off x="6400800" y="3659188"/>
            <a:ext cx="1873250" cy="1366837"/>
          </a:xfrm>
          <a:custGeom>
            <a:avLst/>
            <a:gdLst/>
            <a:ahLst/>
            <a:cxnLst>
              <a:cxn ang="0">
                <a:pos x="0" y="1366837"/>
              </a:cxn>
              <a:cxn ang="0">
                <a:pos x="987425" y="1044575"/>
              </a:cxn>
              <a:cxn ang="0">
                <a:pos x="1873250" y="0"/>
              </a:cxn>
            </a:cxnLst>
            <a:pathLst>
              <a:path w="1180" h="861">
                <a:moveTo>
                  <a:pt x="0" y="861"/>
                </a:moveTo>
                <a:cubicBezTo>
                  <a:pt x="104" y="827"/>
                  <a:pt x="425" y="802"/>
                  <a:pt x="622" y="658"/>
                </a:cubicBezTo>
                <a:cubicBezTo>
                  <a:pt x="819" y="514"/>
                  <a:pt x="1064" y="137"/>
                  <a:pt x="1180" y="0"/>
                </a:cubicBezTo>
              </a:path>
            </a:pathLst>
          </a:custGeom>
          <a:noFill/>
          <a:ln w="28575" cap="flat" cmpd="sng">
            <a:solidFill>
              <a:schemeClr val="tx1">
                <a:alpha val="100000"/>
              </a:schemeClr>
            </a:solidFill>
            <a:prstDash val="solid"/>
            <a:round/>
            <a:headEnd type="none" w="med" len="med"/>
            <a:tailEnd type="none" w="med" len="med"/>
          </a:ln>
        </p:spPr>
        <p:txBody>
          <a:bodyPr/>
          <a:p>
            <a:endParaRPr lang="zh-CN" altLang="en-US"/>
          </a:p>
        </p:txBody>
      </p:sp>
      <p:sp>
        <p:nvSpPr>
          <p:cNvPr id="51223" name="Line 23"/>
          <p:cNvSpPr/>
          <p:nvPr/>
        </p:nvSpPr>
        <p:spPr>
          <a:xfrm>
            <a:off x="7192963" y="4797425"/>
            <a:ext cx="0" cy="792163"/>
          </a:xfrm>
          <a:prstGeom prst="line">
            <a:avLst/>
          </a:prstGeom>
          <a:ln w="9525" cap="flat" cmpd="sng">
            <a:solidFill>
              <a:schemeClr val="tx1"/>
            </a:solidFill>
            <a:prstDash val="dash"/>
            <a:headEnd type="none" w="med" len="med"/>
            <a:tailEnd type="none" w="med" len="med"/>
          </a:ln>
        </p:spPr>
      </p:sp>
      <p:sp>
        <p:nvSpPr>
          <p:cNvPr id="51224" name="Text Box 24"/>
          <p:cNvSpPr txBox="1"/>
          <p:nvPr/>
        </p:nvSpPr>
        <p:spPr>
          <a:xfrm>
            <a:off x="8243888" y="4797425"/>
            <a:ext cx="358775" cy="366713"/>
          </a:xfrm>
          <a:prstGeom prst="rect">
            <a:avLst/>
          </a:prstGeom>
          <a:noFill/>
          <a:ln w="9525">
            <a:noFill/>
          </a:ln>
        </p:spPr>
        <p:txBody>
          <a:bodyPr>
            <a:spAutoFit/>
          </a:bodyPr>
          <a:p>
            <a:pPr eaLnBrk="1" hangingPunct="1">
              <a:spcBef>
                <a:spcPct val="50000"/>
              </a:spcBef>
            </a:pPr>
            <a:r>
              <a:rPr lang="en-US" altLang="zh-CN" sz="1800" dirty="0">
                <a:latin typeface="Arial" panose="020B0604020202020204" pitchFamily="34" charset="0"/>
              </a:rPr>
              <a:t>D</a:t>
            </a:r>
            <a:endParaRPr lang="en-US" altLang="zh-CN" sz="1800" dirty="0">
              <a:latin typeface="Arial" panose="020B0604020202020204" pitchFamily="34" charset="0"/>
            </a:endParaRPr>
          </a:p>
        </p:txBody>
      </p:sp>
      <p:sp>
        <p:nvSpPr>
          <p:cNvPr id="51225" name="Text Box 25"/>
          <p:cNvSpPr txBox="1"/>
          <p:nvPr/>
        </p:nvSpPr>
        <p:spPr>
          <a:xfrm>
            <a:off x="2916238" y="4941888"/>
            <a:ext cx="503237" cy="366712"/>
          </a:xfrm>
          <a:prstGeom prst="rect">
            <a:avLst/>
          </a:prstGeom>
          <a:noFill/>
          <a:ln w="9525">
            <a:noFill/>
          </a:ln>
        </p:spPr>
        <p:txBody>
          <a:bodyPr>
            <a:spAutoFit/>
          </a:bodyPr>
          <a:p>
            <a:pPr eaLnBrk="1" hangingPunct="1">
              <a:spcBef>
                <a:spcPct val="50000"/>
              </a:spcBef>
            </a:pPr>
            <a:r>
              <a:rPr lang="en-US" altLang="zh-CN" sz="1800" dirty="0">
                <a:latin typeface="Arial" panose="020B0604020202020204" pitchFamily="34" charset="0"/>
              </a:rPr>
              <a:t>D</a:t>
            </a:r>
            <a:r>
              <a:rPr lang="en-US" altLang="zh-CN" sz="1800" baseline="-25000" dirty="0">
                <a:latin typeface="Arial" panose="020B0604020202020204" pitchFamily="34" charset="0"/>
              </a:rPr>
              <a:t>1</a:t>
            </a:r>
            <a:endParaRPr lang="en-US" altLang="zh-CN" sz="1800" baseline="-25000" dirty="0">
              <a:latin typeface="Arial" panose="020B0604020202020204" pitchFamily="34" charset="0"/>
            </a:endParaRPr>
          </a:p>
        </p:txBody>
      </p:sp>
      <p:sp>
        <p:nvSpPr>
          <p:cNvPr id="51226" name="Text Box 26"/>
          <p:cNvSpPr txBox="1"/>
          <p:nvPr/>
        </p:nvSpPr>
        <p:spPr>
          <a:xfrm>
            <a:off x="5651500" y="4365625"/>
            <a:ext cx="503238" cy="366713"/>
          </a:xfrm>
          <a:prstGeom prst="rect">
            <a:avLst/>
          </a:prstGeom>
          <a:noFill/>
          <a:ln w="9525">
            <a:noFill/>
          </a:ln>
        </p:spPr>
        <p:txBody>
          <a:bodyPr>
            <a:spAutoFit/>
          </a:bodyPr>
          <a:p>
            <a:pPr eaLnBrk="1" hangingPunct="1">
              <a:spcBef>
                <a:spcPct val="50000"/>
              </a:spcBef>
            </a:pPr>
            <a:r>
              <a:rPr lang="en-US" altLang="zh-CN" sz="1800" dirty="0">
                <a:latin typeface="Arial" panose="020B0604020202020204" pitchFamily="34" charset="0"/>
              </a:rPr>
              <a:t>D</a:t>
            </a:r>
            <a:r>
              <a:rPr lang="en-US" altLang="zh-CN" sz="1800" baseline="-25000" dirty="0">
                <a:latin typeface="Arial" panose="020B0604020202020204" pitchFamily="34" charset="0"/>
              </a:rPr>
              <a:t>2</a:t>
            </a:r>
            <a:endParaRPr lang="en-US" altLang="zh-CN" sz="1800" baseline="-25000" dirty="0">
              <a:latin typeface="Arial" panose="020B0604020202020204" pitchFamily="34" charset="0"/>
            </a:endParaRPr>
          </a:p>
        </p:txBody>
      </p:sp>
      <p:sp>
        <p:nvSpPr>
          <p:cNvPr id="51227" name="Text Box 27"/>
          <p:cNvSpPr txBox="1"/>
          <p:nvPr/>
        </p:nvSpPr>
        <p:spPr>
          <a:xfrm>
            <a:off x="8316913" y="3500438"/>
            <a:ext cx="647700" cy="366712"/>
          </a:xfrm>
          <a:prstGeom prst="rect">
            <a:avLst/>
          </a:prstGeom>
          <a:noFill/>
          <a:ln w="9525">
            <a:noFill/>
          </a:ln>
        </p:spPr>
        <p:txBody>
          <a:bodyPr>
            <a:spAutoFit/>
          </a:bodyPr>
          <a:p>
            <a:pPr eaLnBrk="1" hangingPunct="1">
              <a:spcBef>
                <a:spcPct val="50000"/>
              </a:spcBef>
            </a:pPr>
            <a:r>
              <a:rPr lang="en-US" altLang="zh-CN" sz="1800" dirty="0">
                <a:latin typeface="Arial" panose="020B0604020202020204" pitchFamily="34" charset="0"/>
              </a:rPr>
              <a:t>MC</a:t>
            </a:r>
            <a:endParaRPr lang="en-US" altLang="zh-CN" sz="1800" baseline="-25000" dirty="0">
              <a:latin typeface="Arial" panose="020B0604020202020204" pitchFamily="34" charset="0"/>
            </a:endParaRPr>
          </a:p>
        </p:txBody>
      </p:sp>
      <p:sp>
        <p:nvSpPr>
          <p:cNvPr id="51228" name="Text Box 28"/>
          <p:cNvSpPr txBox="1"/>
          <p:nvPr/>
        </p:nvSpPr>
        <p:spPr>
          <a:xfrm>
            <a:off x="7740650" y="5013325"/>
            <a:ext cx="647700" cy="366713"/>
          </a:xfrm>
          <a:prstGeom prst="rect">
            <a:avLst/>
          </a:prstGeom>
          <a:noFill/>
          <a:ln w="9525">
            <a:noFill/>
          </a:ln>
        </p:spPr>
        <p:txBody>
          <a:bodyPr>
            <a:spAutoFit/>
          </a:bodyPr>
          <a:p>
            <a:pPr eaLnBrk="1" hangingPunct="1">
              <a:spcBef>
                <a:spcPct val="50000"/>
              </a:spcBef>
            </a:pPr>
            <a:r>
              <a:rPr lang="en-US" altLang="zh-CN" sz="1800" dirty="0">
                <a:latin typeface="Arial" panose="020B0604020202020204" pitchFamily="34" charset="0"/>
              </a:rPr>
              <a:t>MR</a:t>
            </a:r>
            <a:endParaRPr lang="en-US" altLang="zh-CN" sz="1800" baseline="-25000" dirty="0">
              <a:latin typeface="Arial" panose="020B0604020202020204" pitchFamily="34" charset="0"/>
            </a:endParaRPr>
          </a:p>
        </p:txBody>
      </p:sp>
      <p:sp>
        <p:nvSpPr>
          <p:cNvPr id="51229" name="Text Box 29"/>
          <p:cNvSpPr txBox="1"/>
          <p:nvPr/>
        </p:nvSpPr>
        <p:spPr>
          <a:xfrm>
            <a:off x="1835150" y="4941888"/>
            <a:ext cx="647700" cy="366712"/>
          </a:xfrm>
          <a:prstGeom prst="rect">
            <a:avLst/>
          </a:prstGeom>
          <a:noFill/>
          <a:ln w="9525">
            <a:noFill/>
          </a:ln>
        </p:spPr>
        <p:txBody>
          <a:bodyPr>
            <a:spAutoFit/>
          </a:bodyPr>
          <a:p>
            <a:pPr eaLnBrk="1" hangingPunct="1">
              <a:spcBef>
                <a:spcPct val="50000"/>
              </a:spcBef>
            </a:pPr>
            <a:r>
              <a:rPr lang="en-US" altLang="zh-CN" sz="1800" dirty="0">
                <a:latin typeface="Arial" panose="020B0604020202020204" pitchFamily="34" charset="0"/>
              </a:rPr>
              <a:t>MR</a:t>
            </a:r>
            <a:r>
              <a:rPr lang="en-US" altLang="zh-CN" sz="1800" baseline="-25000" dirty="0">
                <a:latin typeface="Arial" panose="020B0604020202020204" pitchFamily="34" charset="0"/>
              </a:rPr>
              <a:t>1</a:t>
            </a:r>
            <a:endParaRPr lang="en-US" altLang="zh-CN" sz="1800" baseline="-25000" dirty="0">
              <a:latin typeface="Arial" panose="020B0604020202020204" pitchFamily="34" charset="0"/>
            </a:endParaRPr>
          </a:p>
        </p:txBody>
      </p:sp>
      <p:sp>
        <p:nvSpPr>
          <p:cNvPr id="51230" name="Text Box 30"/>
          <p:cNvSpPr txBox="1"/>
          <p:nvPr/>
        </p:nvSpPr>
        <p:spPr>
          <a:xfrm>
            <a:off x="5219700" y="4868863"/>
            <a:ext cx="647700" cy="366712"/>
          </a:xfrm>
          <a:prstGeom prst="rect">
            <a:avLst/>
          </a:prstGeom>
          <a:noFill/>
          <a:ln w="9525">
            <a:noFill/>
          </a:ln>
        </p:spPr>
        <p:txBody>
          <a:bodyPr>
            <a:spAutoFit/>
          </a:bodyPr>
          <a:p>
            <a:pPr eaLnBrk="1" hangingPunct="1">
              <a:spcBef>
                <a:spcPct val="50000"/>
              </a:spcBef>
            </a:pPr>
            <a:r>
              <a:rPr lang="en-US" altLang="zh-CN" sz="1800" dirty="0">
                <a:latin typeface="Arial" panose="020B0604020202020204" pitchFamily="34" charset="0"/>
              </a:rPr>
              <a:t>MR</a:t>
            </a:r>
            <a:r>
              <a:rPr lang="en-US" altLang="zh-CN" sz="1800" baseline="-25000" dirty="0">
                <a:latin typeface="Arial" panose="020B0604020202020204" pitchFamily="34" charset="0"/>
              </a:rPr>
              <a:t>2</a:t>
            </a:r>
            <a:endParaRPr lang="en-US" altLang="zh-CN" sz="1800" baseline="-25000" dirty="0">
              <a:latin typeface="Arial" panose="020B0604020202020204" pitchFamily="34" charset="0"/>
            </a:endParaRPr>
          </a:p>
        </p:txBody>
      </p:sp>
      <p:sp>
        <p:nvSpPr>
          <p:cNvPr id="51231" name="Text Box 31"/>
          <p:cNvSpPr txBox="1"/>
          <p:nvPr/>
        </p:nvSpPr>
        <p:spPr>
          <a:xfrm>
            <a:off x="1476375" y="5589588"/>
            <a:ext cx="503238" cy="366712"/>
          </a:xfrm>
          <a:prstGeom prst="rect">
            <a:avLst/>
          </a:prstGeom>
          <a:noFill/>
          <a:ln w="9525">
            <a:noFill/>
          </a:ln>
        </p:spPr>
        <p:txBody>
          <a:bodyPr>
            <a:spAutoFit/>
          </a:bodyPr>
          <a:p>
            <a:pPr eaLnBrk="1" hangingPunct="1">
              <a:spcBef>
                <a:spcPct val="50000"/>
              </a:spcBef>
            </a:pPr>
            <a:r>
              <a:rPr lang="en-US" altLang="zh-CN" sz="1800" dirty="0">
                <a:latin typeface="Arial" panose="020B0604020202020204" pitchFamily="34" charset="0"/>
              </a:rPr>
              <a:t>Q</a:t>
            </a:r>
            <a:r>
              <a:rPr lang="en-US" altLang="zh-CN" sz="1800" baseline="-25000" dirty="0">
                <a:latin typeface="Arial" panose="020B0604020202020204" pitchFamily="34" charset="0"/>
              </a:rPr>
              <a:t>1</a:t>
            </a:r>
            <a:endParaRPr lang="en-US" altLang="zh-CN" sz="1800" baseline="-25000" dirty="0">
              <a:latin typeface="Arial" panose="020B0604020202020204" pitchFamily="34" charset="0"/>
            </a:endParaRPr>
          </a:p>
        </p:txBody>
      </p:sp>
      <p:sp>
        <p:nvSpPr>
          <p:cNvPr id="51232" name="Text Box 32"/>
          <p:cNvSpPr txBox="1"/>
          <p:nvPr/>
        </p:nvSpPr>
        <p:spPr>
          <a:xfrm>
            <a:off x="4716463" y="5661025"/>
            <a:ext cx="503237" cy="366713"/>
          </a:xfrm>
          <a:prstGeom prst="rect">
            <a:avLst/>
          </a:prstGeom>
          <a:noFill/>
          <a:ln w="9525">
            <a:noFill/>
          </a:ln>
        </p:spPr>
        <p:txBody>
          <a:bodyPr>
            <a:spAutoFit/>
          </a:bodyPr>
          <a:p>
            <a:pPr eaLnBrk="1" hangingPunct="1">
              <a:spcBef>
                <a:spcPct val="50000"/>
              </a:spcBef>
            </a:pPr>
            <a:r>
              <a:rPr lang="en-US" altLang="zh-CN" sz="1800" dirty="0">
                <a:latin typeface="Arial" panose="020B0604020202020204" pitchFamily="34" charset="0"/>
              </a:rPr>
              <a:t>Q</a:t>
            </a:r>
            <a:r>
              <a:rPr lang="en-US" altLang="zh-CN" sz="1800" baseline="-25000" dirty="0">
                <a:latin typeface="Arial" panose="020B0604020202020204" pitchFamily="34" charset="0"/>
              </a:rPr>
              <a:t>2</a:t>
            </a:r>
            <a:endParaRPr lang="en-US" altLang="zh-CN" sz="1800" baseline="-25000" dirty="0">
              <a:latin typeface="Arial" panose="020B0604020202020204" pitchFamily="34" charset="0"/>
            </a:endParaRPr>
          </a:p>
        </p:txBody>
      </p:sp>
      <p:sp>
        <p:nvSpPr>
          <p:cNvPr id="51233" name="Text Box 33"/>
          <p:cNvSpPr txBox="1"/>
          <p:nvPr/>
        </p:nvSpPr>
        <p:spPr>
          <a:xfrm>
            <a:off x="7019925" y="5661025"/>
            <a:ext cx="358775" cy="366713"/>
          </a:xfrm>
          <a:prstGeom prst="rect">
            <a:avLst/>
          </a:prstGeom>
          <a:noFill/>
          <a:ln w="9525">
            <a:noFill/>
          </a:ln>
        </p:spPr>
        <p:txBody>
          <a:bodyPr>
            <a:spAutoFit/>
          </a:bodyPr>
          <a:p>
            <a:pPr eaLnBrk="1" hangingPunct="1">
              <a:spcBef>
                <a:spcPct val="50000"/>
              </a:spcBef>
            </a:pPr>
            <a:r>
              <a:rPr lang="en-US" altLang="zh-CN" sz="1800" dirty="0">
                <a:latin typeface="Arial" panose="020B0604020202020204" pitchFamily="34" charset="0"/>
              </a:rPr>
              <a:t>Q</a:t>
            </a:r>
            <a:endParaRPr lang="en-US" altLang="zh-CN" sz="1800" dirty="0">
              <a:latin typeface="Arial" panose="020B0604020202020204" pitchFamily="34" charset="0"/>
            </a:endParaRPr>
          </a:p>
        </p:txBody>
      </p:sp>
      <p:sp>
        <p:nvSpPr>
          <p:cNvPr id="51234" name="Text Box 34"/>
          <p:cNvSpPr txBox="1"/>
          <p:nvPr/>
        </p:nvSpPr>
        <p:spPr>
          <a:xfrm>
            <a:off x="539750" y="4149725"/>
            <a:ext cx="503238" cy="366713"/>
          </a:xfrm>
          <a:prstGeom prst="rect">
            <a:avLst/>
          </a:prstGeom>
          <a:noFill/>
          <a:ln w="9525">
            <a:noFill/>
          </a:ln>
        </p:spPr>
        <p:txBody>
          <a:bodyPr>
            <a:spAutoFit/>
          </a:bodyPr>
          <a:p>
            <a:pPr eaLnBrk="1" hangingPunct="1">
              <a:spcBef>
                <a:spcPct val="50000"/>
              </a:spcBef>
            </a:pPr>
            <a:r>
              <a:rPr lang="en-US" altLang="zh-CN" sz="1800" dirty="0">
                <a:latin typeface="Arial" panose="020B0604020202020204" pitchFamily="34" charset="0"/>
              </a:rPr>
              <a:t>P</a:t>
            </a:r>
            <a:r>
              <a:rPr lang="en-US" altLang="zh-CN" sz="1800" baseline="-25000" dirty="0">
                <a:latin typeface="Arial" panose="020B0604020202020204" pitchFamily="34" charset="0"/>
              </a:rPr>
              <a:t>1</a:t>
            </a:r>
            <a:endParaRPr lang="en-US" altLang="zh-CN" sz="1800" baseline="-25000" dirty="0">
              <a:latin typeface="Arial" panose="020B0604020202020204" pitchFamily="34" charset="0"/>
            </a:endParaRPr>
          </a:p>
        </p:txBody>
      </p:sp>
      <p:sp>
        <p:nvSpPr>
          <p:cNvPr id="51235" name="Text Box 35"/>
          <p:cNvSpPr txBox="1"/>
          <p:nvPr/>
        </p:nvSpPr>
        <p:spPr>
          <a:xfrm>
            <a:off x="3276600" y="4292600"/>
            <a:ext cx="503238" cy="366713"/>
          </a:xfrm>
          <a:prstGeom prst="rect">
            <a:avLst/>
          </a:prstGeom>
          <a:noFill/>
          <a:ln w="9525">
            <a:noFill/>
          </a:ln>
        </p:spPr>
        <p:txBody>
          <a:bodyPr>
            <a:spAutoFit/>
          </a:bodyPr>
          <a:p>
            <a:pPr eaLnBrk="1" hangingPunct="1">
              <a:spcBef>
                <a:spcPct val="50000"/>
              </a:spcBef>
            </a:pPr>
            <a:r>
              <a:rPr lang="en-US" altLang="zh-CN" sz="1800" dirty="0">
                <a:latin typeface="Arial" panose="020B0604020202020204" pitchFamily="34" charset="0"/>
              </a:rPr>
              <a:t>P</a:t>
            </a:r>
            <a:r>
              <a:rPr lang="en-US" altLang="zh-CN" sz="1800" baseline="-25000" dirty="0">
                <a:latin typeface="Arial" panose="020B0604020202020204" pitchFamily="34" charset="0"/>
              </a:rPr>
              <a:t>2</a:t>
            </a:r>
            <a:endParaRPr lang="en-US" altLang="zh-CN" sz="1800" baseline="-25000" dirty="0">
              <a:latin typeface="Arial" panose="020B0604020202020204" pitchFamily="34" charset="0"/>
            </a:endParaRPr>
          </a:p>
        </p:txBody>
      </p:sp>
      <p:sp>
        <p:nvSpPr>
          <p:cNvPr id="51236" name="Text Box 36"/>
          <p:cNvSpPr txBox="1"/>
          <p:nvPr/>
        </p:nvSpPr>
        <p:spPr>
          <a:xfrm>
            <a:off x="1692275" y="3357563"/>
            <a:ext cx="1223963" cy="366712"/>
          </a:xfrm>
          <a:prstGeom prst="rect">
            <a:avLst/>
          </a:prstGeom>
          <a:noFill/>
          <a:ln w="9525">
            <a:noFill/>
          </a:ln>
        </p:spPr>
        <p:txBody>
          <a:bodyPr>
            <a:spAutoFit/>
          </a:bodyPr>
          <a:p>
            <a:pPr eaLnBrk="1" hangingPunct="1">
              <a:spcBef>
                <a:spcPct val="50000"/>
              </a:spcBef>
            </a:pPr>
            <a:r>
              <a:rPr lang="zh-CN" altLang="en-US" sz="1800" dirty="0">
                <a:latin typeface="Arial" panose="020B0604020202020204" pitchFamily="34" charset="0"/>
              </a:rPr>
              <a:t>农村市场</a:t>
            </a:r>
            <a:endParaRPr lang="zh-CN" altLang="en-US" sz="1800" dirty="0">
              <a:latin typeface="Arial" panose="020B0604020202020204" pitchFamily="34" charset="0"/>
            </a:endParaRPr>
          </a:p>
        </p:txBody>
      </p:sp>
      <p:sp>
        <p:nvSpPr>
          <p:cNvPr id="51237" name="Text Box 37"/>
          <p:cNvSpPr txBox="1"/>
          <p:nvPr/>
        </p:nvSpPr>
        <p:spPr>
          <a:xfrm>
            <a:off x="4284663" y="3429000"/>
            <a:ext cx="1223962" cy="366713"/>
          </a:xfrm>
          <a:prstGeom prst="rect">
            <a:avLst/>
          </a:prstGeom>
          <a:noFill/>
          <a:ln w="9525">
            <a:noFill/>
          </a:ln>
        </p:spPr>
        <p:txBody>
          <a:bodyPr>
            <a:spAutoFit/>
          </a:bodyPr>
          <a:p>
            <a:pPr eaLnBrk="1" hangingPunct="1">
              <a:spcBef>
                <a:spcPct val="50000"/>
              </a:spcBef>
            </a:pPr>
            <a:r>
              <a:rPr lang="zh-CN" altLang="en-US" sz="1800" dirty="0">
                <a:latin typeface="Arial" panose="020B0604020202020204" pitchFamily="34" charset="0"/>
              </a:rPr>
              <a:t>城市市场</a:t>
            </a:r>
            <a:endParaRPr lang="zh-CN" altLang="en-US" sz="1800" dirty="0">
              <a:latin typeface="Arial" panose="020B0604020202020204" pitchFamily="34" charset="0"/>
            </a:endParaRPr>
          </a:p>
        </p:txBody>
      </p:sp>
      <p:sp>
        <p:nvSpPr>
          <p:cNvPr id="51238" name="Text Box 38"/>
          <p:cNvSpPr txBox="1"/>
          <p:nvPr/>
        </p:nvSpPr>
        <p:spPr>
          <a:xfrm>
            <a:off x="6804025" y="3429000"/>
            <a:ext cx="936625" cy="366713"/>
          </a:xfrm>
          <a:prstGeom prst="rect">
            <a:avLst/>
          </a:prstGeom>
          <a:noFill/>
          <a:ln w="9525">
            <a:noFill/>
          </a:ln>
        </p:spPr>
        <p:txBody>
          <a:bodyPr>
            <a:spAutoFit/>
          </a:bodyPr>
          <a:p>
            <a:pPr eaLnBrk="1" hangingPunct="1">
              <a:spcBef>
                <a:spcPct val="50000"/>
              </a:spcBef>
            </a:pPr>
            <a:r>
              <a:rPr lang="zh-CN" altLang="en-US" sz="1800" dirty="0">
                <a:latin typeface="Arial" panose="020B0604020202020204" pitchFamily="34" charset="0"/>
              </a:rPr>
              <a:t>总市场</a:t>
            </a:r>
            <a:endParaRPr lang="zh-CN" altLang="en-US" sz="1800" dirty="0">
              <a:latin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Text Box 2"/>
          <p:cNvSpPr txBox="1"/>
          <p:nvPr/>
        </p:nvSpPr>
        <p:spPr>
          <a:xfrm>
            <a:off x="611188" y="836613"/>
            <a:ext cx="1008062" cy="974725"/>
          </a:xfrm>
          <a:prstGeom prst="rect">
            <a:avLst/>
          </a:prstGeom>
          <a:solidFill>
            <a:srgbClr val="33CCCC">
              <a:alpha val="16862"/>
            </a:srgbClr>
          </a:solidFill>
          <a:ln w="28575" cap="flat" cmpd="sng">
            <a:pattFill prst="dotGrid">
              <a:fgClr>
                <a:srgbClr val="0000FF"/>
              </a:fgClr>
              <a:bgClr>
                <a:srgbClr val="FFFFFF"/>
              </a:bgClr>
            </a:pattFill>
            <a:prstDash val="solid"/>
            <a:miter/>
            <a:headEnd type="none" w="med" len="med"/>
            <a:tailEnd type="none" w="med" len="med"/>
          </a:ln>
        </p:spPr>
        <p:txBody>
          <a:bodyPr>
            <a:spAutoFit/>
          </a:bodyPr>
          <a:p>
            <a:pPr eaLnBrk="1" hangingPunct="1">
              <a:spcBef>
                <a:spcPct val="50000"/>
              </a:spcBef>
            </a:pPr>
            <a:r>
              <a:rPr lang="zh-CN" altLang="en-US" sz="2800" b="1" dirty="0">
                <a:latin typeface="Arial" panose="020B0604020202020204" pitchFamily="34" charset="0"/>
                <a:ea typeface="隶书" panose="02010509060101010101" pitchFamily="49" charset="-122"/>
              </a:rPr>
              <a:t>满足条件</a:t>
            </a:r>
            <a:endParaRPr lang="zh-CN" altLang="en-US" sz="2800" b="1" dirty="0">
              <a:latin typeface="Arial" panose="020B0604020202020204" pitchFamily="34" charset="0"/>
              <a:ea typeface="隶书" panose="02010509060101010101" pitchFamily="49" charset="-122"/>
            </a:endParaRPr>
          </a:p>
        </p:txBody>
      </p:sp>
      <p:sp>
        <p:nvSpPr>
          <p:cNvPr id="52227" name="Text Box 3"/>
          <p:cNvSpPr txBox="1"/>
          <p:nvPr/>
        </p:nvSpPr>
        <p:spPr>
          <a:xfrm>
            <a:off x="2411413" y="1557338"/>
            <a:ext cx="4535487" cy="822325"/>
          </a:xfrm>
          <a:prstGeom prst="rect">
            <a:avLst/>
          </a:prstGeom>
          <a:solidFill>
            <a:srgbClr val="CCFFFF">
              <a:alpha val="47058"/>
            </a:srgbClr>
          </a:solidFill>
          <a:ln w="9525">
            <a:noFill/>
          </a:ln>
        </p:spPr>
        <p:txBody>
          <a:bodyPr>
            <a:spAutoFit/>
          </a:bodyPr>
          <a:p>
            <a:pPr eaLnBrk="1" hangingPunct="1">
              <a:spcBef>
                <a:spcPct val="50000"/>
              </a:spcBef>
            </a:pPr>
            <a:r>
              <a:rPr lang="zh-CN" altLang="en-US" dirty="0">
                <a:latin typeface="楷体_GB2312" pitchFamily="49" charset="-122"/>
                <a:ea typeface="楷体_GB2312" pitchFamily="49" charset="-122"/>
              </a:rPr>
              <a:t>  市场是可分割的或媒介有控制分割的市场的能力。 </a:t>
            </a:r>
            <a:endParaRPr lang="zh-CN" altLang="en-US" dirty="0">
              <a:latin typeface="楷体_GB2312" pitchFamily="49" charset="-122"/>
              <a:ea typeface="楷体_GB2312" pitchFamily="49" charset="-122"/>
            </a:endParaRPr>
          </a:p>
        </p:txBody>
      </p:sp>
      <p:pic>
        <p:nvPicPr>
          <p:cNvPr id="52228" name="Picture 4" descr="a-260"/>
          <p:cNvPicPr>
            <a:picLocks noChangeAspect="1"/>
          </p:cNvPicPr>
          <p:nvPr/>
        </p:nvPicPr>
        <p:blipFill>
          <a:blip r:embed="rId1"/>
          <a:stretch>
            <a:fillRect/>
          </a:stretch>
        </p:blipFill>
        <p:spPr>
          <a:xfrm>
            <a:off x="2498725" y="1700213"/>
            <a:ext cx="334963" cy="250825"/>
          </a:xfrm>
          <a:prstGeom prst="rect">
            <a:avLst/>
          </a:prstGeom>
          <a:noFill/>
          <a:ln w="9525">
            <a:noFill/>
          </a:ln>
        </p:spPr>
      </p:pic>
      <p:sp>
        <p:nvSpPr>
          <p:cNvPr id="52229" name="Text Box 5"/>
          <p:cNvSpPr txBox="1"/>
          <p:nvPr/>
        </p:nvSpPr>
        <p:spPr>
          <a:xfrm>
            <a:off x="2484438" y="2809875"/>
            <a:ext cx="4535487" cy="822325"/>
          </a:xfrm>
          <a:prstGeom prst="rect">
            <a:avLst/>
          </a:prstGeom>
          <a:solidFill>
            <a:srgbClr val="CCFFFF">
              <a:alpha val="47058"/>
            </a:srgbClr>
          </a:solidFill>
          <a:ln w="9525">
            <a:noFill/>
          </a:ln>
        </p:spPr>
        <p:txBody>
          <a:bodyPr>
            <a:spAutoFit/>
          </a:bodyPr>
          <a:p>
            <a:pPr eaLnBrk="1" hangingPunct="1">
              <a:spcBef>
                <a:spcPct val="50000"/>
              </a:spcBef>
            </a:pPr>
            <a:r>
              <a:rPr lang="zh-CN" altLang="en-US" dirty="0">
                <a:latin typeface="楷体_GB2312" pitchFamily="49" charset="-122"/>
                <a:ea typeface="楷体_GB2312" pitchFamily="49" charset="-122"/>
              </a:rPr>
              <a:t>  不同的子市场应具有不同的需求价格弹性。 </a:t>
            </a:r>
            <a:endParaRPr lang="zh-CN" altLang="en-US" dirty="0">
              <a:latin typeface="楷体_GB2312" pitchFamily="49" charset="-122"/>
              <a:ea typeface="楷体_GB2312" pitchFamily="49" charset="-122"/>
            </a:endParaRPr>
          </a:p>
        </p:txBody>
      </p:sp>
      <p:pic>
        <p:nvPicPr>
          <p:cNvPr id="52230" name="Picture 6" descr="a-260"/>
          <p:cNvPicPr>
            <a:picLocks noChangeAspect="1"/>
          </p:cNvPicPr>
          <p:nvPr/>
        </p:nvPicPr>
        <p:blipFill>
          <a:blip r:embed="rId1"/>
          <a:stretch>
            <a:fillRect/>
          </a:stretch>
        </p:blipFill>
        <p:spPr>
          <a:xfrm>
            <a:off x="2571750" y="2924175"/>
            <a:ext cx="334963" cy="250825"/>
          </a:xfrm>
          <a:prstGeom prst="rect">
            <a:avLst/>
          </a:prstGeom>
          <a:noFill/>
          <a:ln w="9525">
            <a:noFill/>
          </a:ln>
        </p:spPr>
      </p:pic>
      <p:sp>
        <p:nvSpPr>
          <p:cNvPr id="52231" name="Text Box 7"/>
          <p:cNvSpPr txBox="1"/>
          <p:nvPr/>
        </p:nvSpPr>
        <p:spPr>
          <a:xfrm>
            <a:off x="2527300" y="3962400"/>
            <a:ext cx="4535488" cy="1187450"/>
          </a:xfrm>
          <a:prstGeom prst="rect">
            <a:avLst/>
          </a:prstGeom>
          <a:solidFill>
            <a:srgbClr val="CCFFFF">
              <a:alpha val="47058"/>
            </a:srgbClr>
          </a:solidFill>
          <a:ln w="9525">
            <a:noFill/>
          </a:ln>
        </p:spPr>
        <p:txBody>
          <a:bodyPr>
            <a:spAutoFit/>
          </a:bodyPr>
          <a:p>
            <a:pPr eaLnBrk="1" hangingPunct="1">
              <a:spcBef>
                <a:spcPct val="50000"/>
              </a:spcBef>
            </a:pPr>
            <a:r>
              <a:rPr lang="zh-CN" altLang="en-US" dirty="0">
                <a:latin typeface="楷体_GB2312" pitchFamily="49" charset="-122"/>
                <a:ea typeface="楷体_GB2312" pitchFamily="49" charset="-122"/>
              </a:rPr>
              <a:t>  媒介必须拥有一定的市场势力，而且必须对各个市场的需求曲线有确切的了解</a:t>
            </a:r>
            <a:r>
              <a:rPr lang="zh-CN" altLang="en-US" sz="1800" dirty="0">
                <a:latin typeface="Arial" panose="020B0604020202020204" pitchFamily="34" charset="0"/>
              </a:rPr>
              <a:t> </a:t>
            </a:r>
            <a:endParaRPr lang="zh-CN" altLang="en-US" sz="1800" dirty="0">
              <a:latin typeface="Arial" panose="020B0604020202020204" pitchFamily="34" charset="0"/>
            </a:endParaRPr>
          </a:p>
        </p:txBody>
      </p:sp>
      <p:pic>
        <p:nvPicPr>
          <p:cNvPr id="52232" name="Picture 8" descr="a-260"/>
          <p:cNvPicPr>
            <a:picLocks noChangeAspect="1"/>
          </p:cNvPicPr>
          <p:nvPr/>
        </p:nvPicPr>
        <p:blipFill>
          <a:blip r:embed="rId1"/>
          <a:stretch>
            <a:fillRect/>
          </a:stretch>
        </p:blipFill>
        <p:spPr>
          <a:xfrm>
            <a:off x="2586038" y="4076700"/>
            <a:ext cx="334962" cy="250825"/>
          </a:xfrm>
          <a:prstGeom prst="rect">
            <a:avLst/>
          </a:prstGeom>
          <a:noFill/>
          <a:ln w="9525">
            <a:noFill/>
          </a:ln>
        </p:spPr>
      </p:pic>
      <p:pic>
        <p:nvPicPr>
          <p:cNvPr id="52233" name="Picture 9" descr="33">
            <a:hlinkClick r:id="rId2" action="ppaction://hlinksldjump"/>
          </p:cNvPr>
          <p:cNvPicPr>
            <a:picLocks noChangeAspect="1"/>
          </p:cNvPicPr>
          <p:nvPr/>
        </p:nvPicPr>
        <p:blipFill>
          <a:blip r:embed="rId3"/>
          <a:stretch>
            <a:fillRect/>
          </a:stretch>
        </p:blipFill>
        <p:spPr>
          <a:xfrm>
            <a:off x="8710613" y="6505575"/>
            <a:ext cx="476250" cy="381000"/>
          </a:xfrm>
          <a:prstGeom prst="rect">
            <a:avLst/>
          </a:prstGeom>
          <a:noFill/>
          <a:ln w="9525">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Text Box 2"/>
          <p:cNvSpPr txBox="1"/>
          <p:nvPr/>
        </p:nvSpPr>
        <p:spPr>
          <a:xfrm>
            <a:off x="1331913" y="2420938"/>
            <a:ext cx="6408737" cy="1435100"/>
          </a:xfrm>
          <a:prstGeom prst="rect">
            <a:avLst/>
          </a:prstGeom>
          <a:solidFill>
            <a:srgbClr val="00CCFF">
              <a:alpha val="16862"/>
            </a:srgbClr>
          </a:solidFill>
          <a:ln w="9525" cap="flat" cmpd="sng">
            <a:prstDash val="solid"/>
            <a:miter/>
            <a:headEnd type="none" w="med" len="med"/>
            <a:tailEnd type="none" w="med" len="med"/>
          </a:ln>
          <a:scene3d>
            <a:camera prst="legacyObliqueBottomLeft">
              <a:rot lat="0" lon="0" rev="0"/>
            </a:camera>
            <a:lightRig rig="legacyFlat3" dir="t"/>
          </a:scene3d>
          <a:sp3d extrusionH="430200" prstMaterial="legacyMatte">
            <a:bevelT w="13500" h="13500" prst="angle"/>
            <a:bevelB w="13500" h="13500" prst="angle"/>
            <a:extrusionClr>
              <a:srgbClr val="00CCFF"/>
            </a:extrusionClr>
          </a:sp3d>
        </p:spPr>
        <p:txBody>
          <a:bodyPr>
            <a:spAutoFit/>
            <a:flatTx/>
          </a:bodyPr>
          <a:p>
            <a:pPr eaLnBrk="1" hangingPunct="1">
              <a:lnSpc>
                <a:spcPct val="120000"/>
              </a:lnSpc>
              <a:spcBef>
                <a:spcPct val="50000"/>
              </a:spcBef>
            </a:pPr>
            <a:r>
              <a:rPr lang="zh-CN" altLang="en-US" dirty="0">
                <a:latin typeface="楷体_GB2312" pitchFamily="49" charset="-122"/>
                <a:ea typeface="楷体_GB2312" pitchFamily="49" charset="-122"/>
              </a:rPr>
              <a:t>    时间差别定价是指媒介按时间的不同来对市场进行划分，在一段时间内按一个价格销售，而在另一段时间内则按另一个价格销售。 </a:t>
            </a:r>
            <a:endParaRPr lang="zh-CN" altLang="en-US" dirty="0">
              <a:latin typeface="楷体_GB2312" pitchFamily="49" charset="-122"/>
              <a:ea typeface="楷体_GB2312" pitchFamily="49" charset="-122"/>
            </a:endParaRPr>
          </a:p>
        </p:txBody>
      </p:sp>
      <p:sp>
        <p:nvSpPr>
          <p:cNvPr id="53251" name="Text Box 3"/>
          <p:cNvSpPr txBox="1"/>
          <p:nvPr/>
        </p:nvSpPr>
        <p:spPr>
          <a:xfrm>
            <a:off x="539750" y="836613"/>
            <a:ext cx="1152525" cy="608012"/>
          </a:xfrm>
          <a:prstGeom prst="rect">
            <a:avLst/>
          </a:prstGeom>
          <a:solidFill>
            <a:srgbClr val="99CCFF">
              <a:alpha val="27843"/>
            </a:srgbClr>
          </a:solidFill>
          <a:ln w="28575" cap="flat" cmpd="sng">
            <a:solidFill>
              <a:srgbClr val="0000FF"/>
            </a:solidFill>
            <a:prstDash val="lgDashDot"/>
            <a:miter/>
            <a:headEnd type="none" w="med" len="med"/>
            <a:tailEnd type="none" w="med" len="med"/>
          </a:ln>
        </p:spPr>
        <p:txBody>
          <a:bodyPr>
            <a:spAutoFit/>
          </a:bodyPr>
          <a:p>
            <a:pPr eaLnBrk="1" hangingPunct="1">
              <a:spcBef>
                <a:spcPct val="50000"/>
              </a:spcBef>
            </a:pPr>
            <a:r>
              <a:rPr lang="zh-CN" altLang="en-US" sz="3200" b="1" dirty="0">
                <a:latin typeface="Arial" panose="020B0604020202020204" pitchFamily="34" charset="0"/>
                <a:ea typeface="隶书" panose="02010509060101010101" pitchFamily="49" charset="-122"/>
              </a:rPr>
              <a:t>含义</a:t>
            </a:r>
            <a:endParaRPr lang="zh-CN" altLang="en-US" sz="3200" b="1" dirty="0">
              <a:latin typeface="Arial" panose="020B0604020202020204" pitchFamily="34" charset="0"/>
              <a:ea typeface="隶书" panose="02010509060101010101" pitchFamily="49" charset="-122"/>
            </a:endParaRPr>
          </a:p>
        </p:txBody>
      </p:sp>
      <p:pic>
        <p:nvPicPr>
          <p:cNvPr id="53252" name="Picture 4" descr="33">
            <a:hlinkClick r:id="rId1" action="ppaction://hlinksldjump"/>
          </p:cNvPr>
          <p:cNvPicPr>
            <a:picLocks noChangeAspect="1"/>
          </p:cNvPicPr>
          <p:nvPr/>
        </p:nvPicPr>
        <p:blipFill>
          <a:blip r:embed="rId2"/>
          <a:stretch>
            <a:fillRect/>
          </a:stretch>
        </p:blipFill>
        <p:spPr>
          <a:xfrm>
            <a:off x="8710613" y="6505575"/>
            <a:ext cx="476250" cy="381000"/>
          </a:xfrm>
          <a:prstGeom prst="rect">
            <a:avLst/>
          </a:prstGeom>
          <a:noFill/>
          <a:ln w="9525">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Text Box 2"/>
          <p:cNvSpPr txBox="1"/>
          <p:nvPr/>
        </p:nvSpPr>
        <p:spPr>
          <a:xfrm>
            <a:off x="611188" y="836613"/>
            <a:ext cx="1008062" cy="974725"/>
          </a:xfrm>
          <a:prstGeom prst="rect">
            <a:avLst/>
          </a:prstGeom>
          <a:solidFill>
            <a:srgbClr val="33CCCC">
              <a:alpha val="16862"/>
            </a:srgbClr>
          </a:solidFill>
          <a:ln w="28575" cap="flat" cmpd="sng">
            <a:pattFill prst="dotGrid">
              <a:fgClr>
                <a:srgbClr val="0000FF"/>
              </a:fgClr>
              <a:bgClr>
                <a:srgbClr val="FFFFFF"/>
              </a:bgClr>
            </a:pattFill>
            <a:prstDash val="solid"/>
            <a:miter/>
            <a:headEnd type="none" w="med" len="med"/>
            <a:tailEnd type="none" w="med" len="med"/>
          </a:ln>
        </p:spPr>
        <p:txBody>
          <a:bodyPr>
            <a:spAutoFit/>
          </a:bodyPr>
          <a:p>
            <a:pPr eaLnBrk="1" hangingPunct="1">
              <a:spcBef>
                <a:spcPct val="50000"/>
              </a:spcBef>
            </a:pPr>
            <a:r>
              <a:rPr lang="zh-CN" altLang="en-US" sz="2800" b="1" dirty="0">
                <a:latin typeface="Arial" panose="020B0604020202020204" pitchFamily="34" charset="0"/>
                <a:ea typeface="隶书" panose="02010509060101010101" pitchFamily="49" charset="-122"/>
              </a:rPr>
              <a:t>满足条件</a:t>
            </a:r>
            <a:endParaRPr lang="zh-CN" altLang="en-US" sz="2800" b="1" dirty="0">
              <a:latin typeface="Arial" panose="020B0604020202020204" pitchFamily="34" charset="0"/>
              <a:ea typeface="隶书" panose="02010509060101010101" pitchFamily="49" charset="-122"/>
            </a:endParaRPr>
          </a:p>
        </p:txBody>
      </p:sp>
      <p:sp>
        <p:nvSpPr>
          <p:cNvPr id="54275" name="Text Box 3"/>
          <p:cNvSpPr txBox="1"/>
          <p:nvPr/>
        </p:nvSpPr>
        <p:spPr>
          <a:xfrm>
            <a:off x="2411413" y="1557338"/>
            <a:ext cx="4897437" cy="457200"/>
          </a:xfrm>
          <a:prstGeom prst="rect">
            <a:avLst/>
          </a:prstGeom>
          <a:solidFill>
            <a:srgbClr val="CCFFFF">
              <a:alpha val="47058"/>
            </a:srgbClr>
          </a:solidFill>
          <a:ln w="9525">
            <a:noFill/>
          </a:ln>
        </p:spPr>
        <p:txBody>
          <a:bodyPr>
            <a:spAutoFit/>
          </a:bodyPr>
          <a:p>
            <a:pPr eaLnBrk="1" hangingPunct="1">
              <a:spcBef>
                <a:spcPct val="50000"/>
              </a:spcBef>
            </a:pPr>
            <a:r>
              <a:rPr lang="zh-CN" altLang="en-US" dirty="0">
                <a:latin typeface="楷体_GB2312" pitchFamily="49" charset="-122"/>
                <a:ea typeface="楷体_GB2312" pitchFamily="49" charset="-122"/>
              </a:rPr>
              <a:t>  不同的受众有不同的需求弹性。 </a:t>
            </a:r>
            <a:endParaRPr lang="zh-CN" altLang="en-US" dirty="0">
              <a:latin typeface="楷体_GB2312" pitchFamily="49" charset="-122"/>
              <a:ea typeface="楷体_GB2312" pitchFamily="49" charset="-122"/>
            </a:endParaRPr>
          </a:p>
        </p:txBody>
      </p:sp>
      <p:pic>
        <p:nvPicPr>
          <p:cNvPr id="54276" name="Picture 4" descr="a-260"/>
          <p:cNvPicPr>
            <a:picLocks noChangeAspect="1"/>
          </p:cNvPicPr>
          <p:nvPr/>
        </p:nvPicPr>
        <p:blipFill>
          <a:blip r:embed="rId1"/>
          <a:stretch>
            <a:fillRect/>
          </a:stretch>
        </p:blipFill>
        <p:spPr>
          <a:xfrm>
            <a:off x="2498725" y="1700213"/>
            <a:ext cx="334963" cy="250825"/>
          </a:xfrm>
          <a:prstGeom prst="rect">
            <a:avLst/>
          </a:prstGeom>
          <a:noFill/>
          <a:ln w="9525">
            <a:noFill/>
          </a:ln>
        </p:spPr>
      </p:pic>
      <p:sp>
        <p:nvSpPr>
          <p:cNvPr id="54277" name="Text Box 5"/>
          <p:cNvSpPr txBox="1"/>
          <p:nvPr/>
        </p:nvSpPr>
        <p:spPr>
          <a:xfrm>
            <a:off x="2468563" y="2667000"/>
            <a:ext cx="4911725" cy="457200"/>
          </a:xfrm>
          <a:prstGeom prst="rect">
            <a:avLst/>
          </a:prstGeom>
          <a:solidFill>
            <a:srgbClr val="CCFFFF">
              <a:alpha val="47058"/>
            </a:srgbClr>
          </a:solidFill>
          <a:ln w="9525">
            <a:noFill/>
          </a:ln>
        </p:spPr>
        <p:txBody>
          <a:bodyPr>
            <a:spAutoFit/>
          </a:bodyPr>
          <a:p>
            <a:pPr eaLnBrk="1" hangingPunct="1">
              <a:spcBef>
                <a:spcPct val="50000"/>
              </a:spcBef>
            </a:pPr>
            <a:r>
              <a:rPr lang="zh-CN" altLang="en-US" dirty="0">
                <a:latin typeface="楷体_GB2312" pitchFamily="49" charset="-122"/>
                <a:ea typeface="楷体_GB2312" pitchFamily="49" charset="-122"/>
              </a:rPr>
              <a:t>  产品的生产需要较长的周期。 </a:t>
            </a:r>
            <a:endParaRPr lang="zh-CN" altLang="en-US" dirty="0">
              <a:latin typeface="楷体_GB2312" pitchFamily="49" charset="-122"/>
              <a:ea typeface="楷体_GB2312" pitchFamily="49" charset="-122"/>
            </a:endParaRPr>
          </a:p>
        </p:txBody>
      </p:sp>
      <p:sp>
        <p:nvSpPr>
          <p:cNvPr id="54278" name="Text Box 6"/>
          <p:cNvSpPr txBox="1"/>
          <p:nvPr/>
        </p:nvSpPr>
        <p:spPr>
          <a:xfrm>
            <a:off x="2497138" y="3860800"/>
            <a:ext cx="4911725" cy="822325"/>
          </a:xfrm>
          <a:prstGeom prst="rect">
            <a:avLst/>
          </a:prstGeom>
          <a:solidFill>
            <a:srgbClr val="CCFFFF">
              <a:alpha val="47058"/>
            </a:srgbClr>
          </a:solidFill>
          <a:ln w="9525">
            <a:noFill/>
          </a:ln>
        </p:spPr>
        <p:txBody>
          <a:bodyPr>
            <a:spAutoFit/>
          </a:bodyPr>
          <a:p>
            <a:pPr eaLnBrk="1" hangingPunct="1">
              <a:spcBef>
                <a:spcPct val="50000"/>
              </a:spcBef>
            </a:pPr>
            <a:r>
              <a:rPr lang="zh-CN" altLang="en-US" dirty="0">
                <a:latin typeface="楷体_GB2312" pitchFamily="49" charset="-122"/>
                <a:ea typeface="楷体_GB2312" pitchFamily="49" charset="-122"/>
              </a:rPr>
              <a:t>  产品具有一定的高质量或时尚的特性 。 </a:t>
            </a:r>
            <a:endParaRPr lang="zh-CN" altLang="en-US" dirty="0">
              <a:latin typeface="楷体_GB2312" pitchFamily="49" charset="-122"/>
              <a:ea typeface="楷体_GB2312" pitchFamily="49" charset="-122"/>
            </a:endParaRPr>
          </a:p>
        </p:txBody>
      </p:sp>
      <p:pic>
        <p:nvPicPr>
          <p:cNvPr id="54279" name="Picture 7" descr="a-260"/>
          <p:cNvPicPr>
            <a:picLocks noChangeAspect="1"/>
          </p:cNvPicPr>
          <p:nvPr/>
        </p:nvPicPr>
        <p:blipFill>
          <a:blip r:embed="rId1"/>
          <a:stretch>
            <a:fillRect/>
          </a:stretch>
        </p:blipFill>
        <p:spPr>
          <a:xfrm>
            <a:off x="2555875" y="2781300"/>
            <a:ext cx="334963" cy="250825"/>
          </a:xfrm>
          <a:prstGeom prst="rect">
            <a:avLst/>
          </a:prstGeom>
          <a:noFill/>
          <a:ln w="9525">
            <a:noFill/>
          </a:ln>
        </p:spPr>
      </p:pic>
      <p:pic>
        <p:nvPicPr>
          <p:cNvPr id="54280" name="Picture 8" descr="a-260"/>
          <p:cNvPicPr>
            <a:picLocks noChangeAspect="1"/>
          </p:cNvPicPr>
          <p:nvPr/>
        </p:nvPicPr>
        <p:blipFill>
          <a:blip r:embed="rId1"/>
          <a:stretch>
            <a:fillRect/>
          </a:stretch>
        </p:blipFill>
        <p:spPr>
          <a:xfrm>
            <a:off x="2584450" y="3990975"/>
            <a:ext cx="334963" cy="250825"/>
          </a:xfrm>
          <a:prstGeom prst="rect">
            <a:avLst/>
          </a:prstGeom>
          <a:noFill/>
          <a:ln w="9525">
            <a:noFill/>
          </a:ln>
        </p:spPr>
      </p:pic>
      <p:pic>
        <p:nvPicPr>
          <p:cNvPr id="54281" name="Picture 9" descr="33">
            <a:hlinkClick r:id="rId2" action="ppaction://hlinksldjump"/>
          </p:cNvPr>
          <p:cNvPicPr>
            <a:picLocks noChangeAspect="1"/>
          </p:cNvPicPr>
          <p:nvPr/>
        </p:nvPicPr>
        <p:blipFill>
          <a:blip r:embed="rId3"/>
          <a:stretch>
            <a:fillRect/>
          </a:stretch>
        </p:blipFill>
        <p:spPr>
          <a:xfrm>
            <a:off x="8710613" y="6505575"/>
            <a:ext cx="476250" cy="381000"/>
          </a:xfrm>
          <a:prstGeom prst="rect">
            <a:avLst/>
          </a:prstGeom>
          <a:noFill/>
          <a:ln w="9525">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Text Box 2"/>
          <p:cNvSpPr txBox="1"/>
          <p:nvPr/>
        </p:nvSpPr>
        <p:spPr>
          <a:xfrm>
            <a:off x="1403350" y="1773238"/>
            <a:ext cx="5832475" cy="2676525"/>
          </a:xfrm>
          <a:prstGeom prst="rect">
            <a:avLst/>
          </a:prstGeom>
          <a:gradFill rotWithShape="1">
            <a:gsLst>
              <a:gs pos="0">
                <a:schemeClr val="accent1">
                  <a:alpha val="78998"/>
                </a:schemeClr>
              </a:gs>
              <a:gs pos="100000">
                <a:srgbClr val="DFD987">
                  <a:alpha val="29999"/>
                </a:srgbClr>
              </a:gs>
            </a:gsLst>
            <a:path path="rect">
              <a:fillToRect r="100000" b="100000"/>
            </a:path>
            <a:tileRect/>
          </a:gradFill>
          <a:ln w="28575" cap="flat" cmpd="sng">
            <a:pattFill prst="sphere">
              <a:fgClr>
                <a:srgbClr val="FF9900"/>
              </a:fgClr>
              <a:bgClr>
                <a:srgbClr val="FFFFFF"/>
              </a:bgClr>
            </a:pattFill>
            <a:prstDash val="solid"/>
            <a:miter/>
            <a:headEnd type="none" w="med" len="med"/>
            <a:tailEnd type="none" w="med" len="med"/>
          </a:ln>
        </p:spPr>
        <p:txBody>
          <a:bodyPr>
            <a:spAutoFit/>
          </a:bodyPr>
          <a:p>
            <a:pPr eaLnBrk="1" hangingPunct="1">
              <a:lnSpc>
                <a:spcPct val="140000"/>
              </a:lnSpc>
              <a:spcBef>
                <a:spcPct val="50000"/>
              </a:spcBef>
            </a:pPr>
            <a:r>
              <a:rPr lang="zh-CN" altLang="en-US" b="1" dirty="0">
                <a:latin typeface="楷体_GB2312" pitchFamily="49" charset="-122"/>
                <a:ea typeface="楷体_GB2312" pitchFamily="49" charset="-122"/>
              </a:rPr>
              <a:t>    一般地，在受众消费的高峰期，需求是缺乏弹性的，而在消费的低谷期，需求往往是有弹性的，因此，媒介可以高峰时间定较高的价格，而在低谷期定较低的价格。 </a:t>
            </a:r>
            <a:endParaRPr lang="zh-CN" altLang="en-US" b="1" dirty="0">
              <a:latin typeface="楷体_GB2312" pitchFamily="49" charset="-122"/>
              <a:ea typeface="楷体_GB2312" pitchFamily="49" charset="-122"/>
            </a:endParaRPr>
          </a:p>
        </p:txBody>
      </p:sp>
      <p:pic>
        <p:nvPicPr>
          <p:cNvPr id="55299" name="Picture 3" descr="33">
            <a:hlinkClick r:id="rId1" action="ppaction://hlinksldjump"/>
          </p:cNvPr>
          <p:cNvPicPr>
            <a:picLocks noChangeAspect="1"/>
          </p:cNvPicPr>
          <p:nvPr/>
        </p:nvPicPr>
        <p:blipFill>
          <a:blip r:embed="rId2"/>
          <a:stretch>
            <a:fillRect/>
          </a:stretch>
        </p:blipFill>
        <p:spPr>
          <a:xfrm>
            <a:off x="8710613" y="6505575"/>
            <a:ext cx="476250" cy="381000"/>
          </a:xfrm>
          <a:prstGeom prst="rect">
            <a:avLst/>
          </a:prstGeom>
          <a:noFill/>
          <a:ln w="9525">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Text Box 2"/>
          <p:cNvSpPr txBox="1"/>
          <p:nvPr/>
        </p:nvSpPr>
        <p:spPr>
          <a:xfrm>
            <a:off x="468313" y="692150"/>
            <a:ext cx="1295400" cy="946150"/>
          </a:xfrm>
          <a:prstGeom prst="rect">
            <a:avLst/>
          </a:prstGeom>
          <a:solidFill>
            <a:srgbClr val="FF99CC">
              <a:alpha val="38039"/>
            </a:srgbClr>
          </a:solidFill>
          <a:ln w="9525">
            <a:noFill/>
          </a:ln>
        </p:spPr>
        <p:txBody>
          <a:bodyPr>
            <a:spAutoFit/>
          </a:bodyPr>
          <a:p>
            <a:pPr eaLnBrk="1" hangingPunct="1">
              <a:spcBef>
                <a:spcPct val="50000"/>
              </a:spcBef>
            </a:pPr>
            <a:r>
              <a:rPr lang="zh-CN" altLang="en-US" sz="2800" b="1" dirty="0">
                <a:latin typeface="Arial" panose="020B0604020202020204" pitchFamily="34" charset="0"/>
                <a:ea typeface="隶书" panose="02010509060101010101" pitchFamily="49" charset="-122"/>
              </a:rPr>
              <a:t>消费者剩余</a:t>
            </a:r>
            <a:endParaRPr lang="zh-CN" altLang="en-US" sz="2800" b="1" dirty="0">
              <a:latin typeface="Arial" panose="020B0604020202020204" pitchFamily="34" charset="0"/>
              <a:ea typeface="隶书" panose="02010509060101010101" pitchFamily="49" charset="-122"/>
            </a:endParaRPr>
          </a:p>
        </p:txBody>
      </p:sp>
      <p:sp>
        <p:nvSpPr>
          <p:cNvPr id="56323" name="Text Box 3"/>
          <p:cNvSpPr txBox="1"/>
          <p:nvPr/>
        </p:nvSpPr>
        <p:spPr>
          <a:xfrm>
            <a:off x="611188" y="2205038"/>
            <a:ext cx="3384550" cy="2705100"/>
          </a:xfrm>
          <a:prstGeom prst="rect">
            <a:avLst/>
          </a:prstGeom>
          <a:solidFill>
            <a:srgbClr val="CC99FF">
              <a:alpha val="29019"/>
            </a:srgbClr>
          </a:solidFill>
          <a:ln w="57150" cap="flat" cmpd="thinThick">
            <a:pattFill prst="lgCheck">
              <a:fgClr>
                <a:srgbClr val="990033"/>
              </a:fgClr>
              <a:bgClr>
                <a:srgbClr val="FFFFFF"/>
              </a:bgClr>
            </a:pattFill>
            <a:prstDash val="solid"/>
            <a:miter/>
            <a:headEnd type="none" w="med" len="med"/>
            <a:tailEnd type="none" w="med" len="med"/>
          </a:ln>
        </p:spPr>
        <p:txBody>
          <a:bodyPr>
            <a:spAutoFit/>
          </a:bodyPr>
          <a:p>
            <a:pPr eaLnBrk="1" hangingPunct="1">
              <a:spcBef>
                <a:spcPct val="50000"/>
              </a:spcBef>
            </a:pPr>
            <a:r>
              <a:rPr lang="zh-CN" altLang="en-US" dirty="0">
                <a:latin typeface="Arial" panose="020B0604020202020204" pitchFamily="34" charset="0"/>
                <a:ea typeface="楷体_GB2312" pitchFamily="49" charset="-122"/>
              </a:rPr>
              <a:t>       消费者愿意支付的价格与实际支付的价格之间的差额给消费者带来的满足程度，它是因市场竞争而给消费者所带来的一种满足程度的度量。</a:t>
            </a:r>
            <a:endParaRPr lang="zh-CN" altLang="en-US" dirty="0">
              <a:latin typeface="Arial" panose="020B0604020202020204" pitchFamily="34" charset="0"/>
              <a:ea typeface="楷体_GB2312" pitchFamily="49" charset="-122"/>
            </a:endParaRPr>
          </a:p>
        </p:txBody>
      </p:sp>
      <p:sp>
        <p:nvSpPr>
          <p:cNvPr id="56324" name="Line 4"/>
          <p:cNvSpPr/>
          <p:nvPr/>
        </p:nvSpPr>
        <p:spPr>
          <a:xfrm>
            <a:off x="5508625" y="1844675"/>
            <a:ext cx="0" cy="3240088"/>
          </a:xfrm>
          <a:prstGeom prst="line">
            <a:avLst/>
          </a:prstGeom>
          <a:ln w="28575" cap="flat" cmpd="sng">
            <a:solidFill>
              <a:schemeClr val="tx1"/>
            </a:solidFill>
            <a:prstDash val="solid"/>
            <a:headEnd type="none" w="med" len="med"/>
            <a:tailEnd type="none" w="med" len="med"/>
          </a:ln>
        </p:spPr>
      </p:sp>
      <p:sp>
        <p:nvSpPr>
          <p:cNvPr id="56325" name="Line 5"/>
          <p:cNvSpPr/>
          <p:nvPr/>
        </p:nvSpPr>
        <p:spPr>
          <a:xfrm>
            <a:off x="5508625" y="5084763"/>
            <a:ext cx="3095625" cy="0"/>
          </a:xfrm>
          <a:prstGeom prst="line">
            <a:avLst/>
          </a:prstGeom>
          <a:ln w="28575" cap="flat" cmpd="sng">
            <a:solidFill>
              <a:schemeClr val="tx1"/>
            </a:solidFill>
            <a:prstDash val="solid"/>
            <a:headEnd type="none" w="med" len="med"/>
            <a:tailEnd type="none" w="med" len="med"/>
          </a:ln>
        </p:spPr>
      </p:sp>
      <p:sp>
        <p:nvSpPr>
          <p:cNvPr id="56326" name="Line 6"/>
          <p:cNvSpPr/>
          <p:nvPr/>
        </p:nvSpPr>
        <p:spPr>
          <a:xfrm>
            <a:off x="5508625" y="2133600"/>
            <a:ext cx="2592388" cy="2590800"/>
          </a:xfrm>
          <a:prstGeom prst="line">
            <a:avLst/>
          </a:prstGeom>
          <a:ln w="28575" cap="flat" cmpd="sng">
            <a:solidFill>
              <a:schemeClr val="tx1"/>
            </a:solidFill>
            <a:prstDash val="solid"/>
            <a:headEnd type="none" w="med" len="med"/>
            <a:tailEnd type="none" w="med" len="med"/>
          </a:ln>
        </p:spPr>
      </p:sp>
      <p:sp>
        <p:nvSpPr>
          <p:cNvPr id="56327" name="Line 7"/>
          <p:cNvSpPr/>
          <p:nvPr/>
        </p:nvSpPr>
        <p:spPr>
          <a:xfrm>
            <a:off x="5508625" y="4149725"/>
            <a:ext cx="2016125" cy="0"/>
          </a:xfrm>
          <a:prstGeom prst="line">
            <a:avLst/>
          </a:prstGeom>
          <a:ln w="28575" cap="flat" cmpd="sng">
            <a:solidFill>
              <a:schemeClr val="tx1"/>
            </a:solidFill>
            <a:prstDash val="solid"/>
            <a:headEnd type="none" w="med" len="med"/>
            <a:tailEnd type="none" w="med" len="med"/>
          </a:ln>
        </p:spPr>
      </p:sp>
      <p:sp>
        <p:nvSpPr>
          <p:cNvPr id="56328" name="Text Box 8"/>
          <p:cNvSpPr txBox="1"/>
          <p:nvPr/>
        </p:nvSpPr>
        <p:spPr>
          <a:xfrm>
            <a:off x="8316913" y="5229225"/>
            <a:ext cx="503237" cy="366713"/>
          </a:xfrm>
          <a:prstGeom prst="rect">
            <a:avLst/>
          </a:prstGeom>
          <a:noFill/>
          <a:ln w="9525">
            <a:noFill/>
          </a:ln>
        </p:spPr>
        <p:txBody>
          <a:bodyPr>
            <a:spAutoFit/>
          </a:bodyPr>
          <a:p>
            <a:pPr eaLnBrk="1" hangingPunct="1">
              <a:spcBef>
                <a:spcPct val="50000"/>
              </a:spcBef>
            </a:pPr>
            <a:r>
              <a:rPr lang="en-US" altLang="zh-CN" sz="1800" dirty="0">
                <a:latin typeface="Arial" panose="020B0604020202020204" pitchFamily="34" charset="0"/>
              </a:rPr>
              <a:t>Q</a:t>
            </a:r>
            <a:endParaRPr lang="en-US" altLang="zh-CN" sz="1800" dirty="0">
              <a:latin typeface="Arial" panose="020B0604020202020204" pitchFamily="34" charset="0"/>
            </a:endParaRPr>
          </a:p>
        </p:txBody>
      </p:sp>
      <p:sp>
        <p:nvSpPr>
          <p:cNvPr id="56329" name="Text Box 9"/>
          <p:cNvSpPr txBox="1"/>
          <p:nvPr/>
        </p:nvSpPr>
        <p:spPr>
          <a:xfrm>
            <a:off x="5076825" y="1700213"/>
            <a:ext cx="503238" cy="366712"/>
          </a:xfrm>
          <a:prstGeom prst="rect">
            <a:avLst/>
          </a:prstGeom>
          <a:noFill/>
          <a:ln w="9525">
            <a:noFill/>
          </a:ln>
        </p:spPr>
        <p:txBody>
          <a:bodyPr>
            <a:spAutoFit/>
          </a:bodyPr>
          <a:p>
            <a:pPr eaLnBrk="1" hangingPunct="1">
              <a:spcBef>
                <a:spcPct val="50000"/>
              </a:spcBef>
            </a:pPr>
            <a:r>
              <a:rPr lang="en-US" altLang="zh-CN" sz="1800" dirty="0">
                <a:latin typeface="Arial" panose="020B0604020202020204" pitchFamily="34" charset="0"/>
              </a:rPr>
              <a:t>P</a:t>
            </a:r>
            <a:endParaRPr lang="en-US" altLang="zh-CN" sz="1800" dirty="0">
              <a:latin typeface="Arial" panose="020B0604020202020204" pitchFamily="34" charset="0"/>
            </a:endParaRPr>
          </a:p>
        </p:txBody>
      </p:sp>
      <p:sp>
        <p:nvSpPr>
          <p:cNvPr id="56330" name="AutoShape 10"/>
          <p:cNvSpPr/>
          <p:nvPr/>
        </p:nvSpPr>
        <p:spPr>
          <a:xfrm>
            <a:off x="5508625" y="2133600"/>
            <a:ext cx="2016125" cy="2016125"/>
          </a:xfrm>
          <a:prstGeom prst="rtTriangle">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Arial" panose="020B0604020202020204" pitchFamily="34" charset="0"/>
            </a:endParaRPr>
          </a:p>
        </p:txBody>
      </p:sp>
      <p:sp>
        <p:nvSpPr>
          <p:cNvPr id="56331" name="Text Box 11"/>
          <p:cNvSpPr txBox="1"/>
          <p:nvPr/>
        </p:nvSpPr>
        <p:spPr>
          <a:xfrm>
            <a:off x="5076825" y="3933825"/>
            <a:ext cx="503238" cy="366713"/>
          </a:xfrm>
          <a:prstGeom prst="rect">
            <a:avLst/>
          </a:prstGeom>
          <a:noFill/>
          <a:ln w="9525">
            <a:noFill/>
          </a:ln>
        </p:spPr>
        <p:txBody>
          <a:bodyPr>
            <a:spAutoFit/>
          </a:bodyPr>
          <a:p>
            <a:pPr eaLnBrk="1" hangingPunct="1">
              <a:spcBef>
                <a:spcPct val="50000"/>
              </a:spcBef>
            </a:pPr>
            <a:r>
              <a:rPr lang="en-US" altLang="zh-CN" sz="1800" dirty="0">
                <a:latin typeface="Arial" panose="020B0604020202020204" pitchFamily="34" charset="0"/>
              </a:rPr>
              <a:t>P</a:t>
            </a:r>
            <a:r>
              <a:rPr lang="en-US" altLang="zh-CN" sz="1800" baseline="-25000" dirty="0">
                <a:latin typeface="Arial" panose="020B0604020202020204" pitchFamily="34" charset="0"/>
              </a:rPr>
              <a:t>0</a:t>
            </a:r>
            <a:endParaRPr lang="en-US" altLang="zh-CN" sz="1800" baseline="-25000" dirty="0">
              <a:latin typeface="Arial" panose="020B0604020202020204" pitchFamily="34" charset="0"/>
            </a:endParaRPr>
          </a:p>
        </p:txBody>
      </p:sp>
      <p:sp>
        <p:nvSpPr>
          <p:cNvPr id="56332" name="Text Box 12"/>
          <p:cNvSpPr txBox="1"/>
          <p:nvPr/>
        </p:nvSpPr>
        <p:spPr>
          <a:xfrm>
            <a:off x="5651500" y="3357563"/>
            <a:ext cx="936625" cy="641350"/>
          </a:xfrm>
          <a:prstGeom prst="rect">
            <a:avLst/>
          </a:prstGeom>
          <a:noFill/>
          <a:ln w="9525">
            <a:noFill/>
          </a:ln>
        </p:spPr>
        <p:txBody>
          <a:bodyPr>
            <a:spAutoFit/>
          </a:bodyPr>
          <a:p>
            <a:pPr eaLnBrk="1" hangingPunct="1">
              <a:spcBef>
                <a:spcPct val="50000"/>
              </a:spcBef>
            </a:pPr>
            <a:r>
              <a:rPr lang="zh-CN" altLang="en-US" sz="1800" b="1" dirty="0">
                <a:latin typeface="Arial" panose="020B0604020202020204" pitchFamily="34" charset="0"/>
              </a:rPr>
              <a:t>消费者剩余</a:t>
            </a:r>
            <a:endParaRPr lang="zh-CN" altLang="en-US" sz="1800" b="1" dirty="0">
              <a:latin typeface="Arial" panose="020B0604020202020204" pitchFamily="34" charset="0"/>
            </a:endParaRPr>
          </a:p>
        </p:txBody>
      </p:sp>
      <p:pic>
        <p:nvPicPr>
          <p:cNvPr id="56333" name="Picture 13" descr="33">
            <a:hlinkClick r:id="rId1" action="ppaction://hlinksldjump"/>
          </p:cNvPr>
          <p:cNvPicPr>
            <a:picLocks noChangeAspect="1"/>
          </p:cNvPicPr>
          <p:nvPr/>
        </p:nvPicPr>
        <p:blipFill>
          <a:blip r:embed="rId2"/>
          <a:stretch>
            <a:fillRect/>
          </a:stretch>
        </p:blipFill>
        <p:spPr>
          <a:xfrm>
            <a:off x="8710613" y="6505575"/>
            <a:ext cx="476250" cy="381000"/>
          </a:xfrm>
          <a:prstGeom prst="rect">
            <a:avLst/>
          </a:prstGeom>
          <a:noFill/>
          <a:ln w="9525">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What is so special about the economics of the media</a:t>
            </a:r>
            <a:br>
              <a:rPr lang="en-US" altLang="zh-CN" sz="3600" dirty="0">
                <a:ea typeface="宋体" panose="02010600030101010101" pitchFamily="2" charset="-122"/>
              </a:rPr>
            </a:br>
            <a:r>
              <a:rPr lang="zh-CN" altLang="en-US" sz="3600" dirty="0">
                <a:ea typeface="宋体" panose="02010600030101010101" pitchFamily="2" charset="-122"/>
              </a:rPr>
              <a:t>传媒经济学的特别之处</a:t>
            </a:r>
            <a:endParaRPr lang="zh-CN" altLang="en-US" sz="3600" dirty="0">
              <a:ea typeface="宋体" panose="02010600030101010101" pitchFamily="2" charset="-122"/>
            </a:endParaRPr>
          </a:p>
        </p:txBody>
      </p:sp>
      <p:sp>
        <p:nvSpPr>
          <p:cNvPr id="57347"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传媒产品似乎违反了：稀缺性</a:t>
            </a:r>
            <a:endParaRPr lang="zh-CN" altLang="en-US" dirty="0">
              <a:ea typeface="宋体" panose="02010600030101010101" pitchFamily="2" charset="-122"/>
            </a:endParaRPr>
          </a:p>
          <a:p>
            <a:pPr eaLnBrk="1" hangingPunct="1"/>
            <a:r>
              <a:rPr lang="zh-CN" altLang="en-US" dirty="0">
                <a:ea typeface="宋体" panose="02010600030101010101" pitchFamily="2" charset="-122"/>
              </a:rPr>
              <a:t>对于在公共领域服务的传媒组织，产品质量是其终极目标</a:t>
            </a:r>
            <a:endParaRPr lang="zh-CN" altLang="en-US" dirty="0">
              <a:ea typeface="宋体" panose="02010600030101010101" pitchFamily="2" charset="-122"/>
            </a:endParaRPr>
          </a:p>
          <a:p>
            <a:pPr eaLnBrk="1" hangingPunct="1"/>
            <a:r>
              <a:rPr lang="zh-CN" altLang="en-US" dirty="0">
                <a:ea typeface="宋体" panose="02010600030101010101" pitchFamily="2" charset="-122"/>
              </a:rPr>
              <a:t>福利经济学：社会福利</a:t>
            </a:r>
            <a:endParaRPr lang="zh-CN" altLang="en-US" dirty="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幻灯片编号占位符 3"/>
          <p:cNvSpPr txBox="1">
            <a:spLocks noGrp="1"/>
          </p:cNvSpPr>
          <p:nvPr>
            <p:ph type="sldNum" sz="quarter" idx="4"/>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D3D9233-F5E0-A745-A5DA-5C747DACAA8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4" name="Rectangle 2"/>
          <p:cNvSpPr>
            <a:spLocks noGrp="1" noChangeArrowheads="1"/>
          </p:cNvSpPr>
          <p:nvPr>
            <p:ph idx="1"/>
          </p:nvPr>
        </p:nvSpPr>
        <p:spPr>
          <a:xfrm>
            <a:off x="0" y="1449388"/>
            <a:ext cx="9144000" cy="4833938"/>
          </a:xfrm>
        </p:spPr>
        <p:txBody>
          <a:bodyPr vert="horz" wrap="square" lIns="91440" tIns="45720" rIns="91440" bIns="45720" numCol="1" anchor="t" anchorCtr="0" compatLnSpc="1"/>
          <a:p>
            <a:pPr eaLnBrk="1" hangingPunct="1">
              <a:lnSpc>
                <a:spcPct val="90000"/>
              </a:lnSpc>
            </a:pPr>
            <a:r>
              <a:rPr lang="en-US" altLang="zh-CN" sz="2800"/>
              <a:t>1.4.2.</a:t>
            </a:r>
            <a:r>
              <a:rPr lang="en-US" altLang="zh-CN" sz="2800" u="sng"/>
              <a:t> </a:t>
            </a:r>
            <a:r>
              <a:rPr lang="zh-CN" altLang="en-US" sz="2800" u="sng"/>
              <a:t>需求（</a:t>
            </a:r>
            <a:r>
              <a:rPr lang="en-US" altLang="zh-CN" sz="2800" u="sng"/>
              <a:t>Needs and Wants</a:t>
            </a:r>
            <a:r>
              <a:rPr lang="zh-CN" altLang="en-US" sz="2800" u="sng"/>
              <a:t>）</a:t>
            </a:r>
            <a:endParaRPr lang="zh-CN" altLang="en-US" sz="2800" u="sng"/>
          </a:p>
          <a:p>
            <a:pPr eaLnBrk="1" hangingPunct="1">
              <a:lnSpc>
                <a:spcPct val="90000"/>
              </a:lnSpc>
            </a:pPr>
            <a:endParaRPr lang="zh-CN" altLang="en-US" sz="2800" u="sng"/>
          </a:p>
          <a:p>
            <a:pPr eaLnBrk="1" hangingPunct="1">
              <a:lnSpc>
                <a:spcPct val="90000"/>
              </a:lnSpc>
              <a:buFontTx/>
              <a:buChar char="-"/>
            </a:pPr>
            <a:r>
              <a:rPr lang="zh-CN" altLang="en-US" sz="2800"/>
              <a:t>私人的需求</a:t>
            </a:r>
            <a:endParaRPr lang="zh-CN" altLang="en-US" sz="2800"/>
          </a:p>
          <a:p>
            <a:pPr eaLnBrk="1" hangingPunct="1">
              <a:lnSpc>
                <a:spcPct val="90000"/>
              </a:lnSpc>
              <a:buFont typeface="Wingdings" panose="05000000000000000000" pitchFamily="2" charset="2"/>
              <a:buChar char="Ø"/>
            </a:pPr>
            <a:r>
              <a:rPr lang="zh-CN" altLang="en-US" sz="2800"/>
              <a:t>生存</a:t>
            </a:r>
            <a:endParaRPr lang="zh-CN" altLang="en-US" sz="2800"/>
          </a:p>
          <a:p>
            <a:pPr eaLnBrk="1" hangingPunct="1">
              <a:lnSpc>
                <a:spcPct val="90000"/>
              </a:lnSpc>
              <a:buFont typeface="Wingdings" panose="05000000000000000000" pitchFamily="2" charset="2"/>
              <a:buChar char="Ø"/>
            </a:pPr>
            <a:r>
              <a:rPr lang="zh-CN" altLang="en-US" sz="2800"/>
              <a:t>便利</a:t>
            </a:r>
            <a:endParaRPr lang="zh-CN" altLang="en-US" sz="2800"/>
          </a:p>
          <a:p>
            <a:pPr eaLnBrk="1" hangingPunct="1">
              <a:lnSpc>
                <a:spcPct val="90000"/>
              </a:lnSpc>
              <a:buFont typeface="Wingdings" panose="05000000000000000000" pitchFamily="2" charset="2"/>
              <a:buChar char="Ø"/>
            </a:pPr>
            <a:r>
              <a:rPr lang="zh-CN" altLang="en-US" sz="2800"/>
              <a:t>个别决定的需求</a:t>
            </a:r>
            <a:endParaRPr lang="zh-CN" altLang="en-US" sz="2800"/>
          </a:p>
          <a:p>
            <a:pPr eaLnBrk="1" hangingPunct="1">
              <a:lnSpc>
                <a:spcPct val="90000"/>
              </a:lnSpc>
              <a:buFont typeface="Wingdings" panose="05000000000000000000" pitchFamily="2" charset="2"/>
            </a:pPr>
            <a:endParaRPr lang="zh-CN" altLang="en-US" sz="2800"/>
          </a:p>
          <a:p>
            <a:pPr eaLnBrk="1" hangingPunct="1">
              <a:lnSpc>
                <a:spcPct val="90000"/>
              </a:lnSpc>
              <a:buFontTx/>
              <a:buChar char="-"/>
            </a:pPr>
            <a:r>
              <a:rPr lang="zh-CN" altLang="en-US" sz="2800"/>
              <a:t>公共需求</a:t>
            </a:r>
            <a:endParaRPr lang="zh-CN" altLang="en-US" sz="2800"/>
          </a:p>
          <a:p>
            <a:pPr eaLnBrk="1" hangingPunct="1">
              <a:lnSpc>
                <a:spcPct val="90000"/>
              </a:lnSpc>
              <a:buFont typeface="Wingdings" panose="05000000000000000000" pitchFamily="2" charset="2"/>
              <a:buChar char="Ø"/>
            </a:pPr>
            <a:r>
              <a:rPr lang="zh-CN" altLang="en-US" sz="2800"/>
              <a:t>军队</a:t>
            </a:r>
            <a:endParaRPr lang="zh-CN" altLang="en-US" sz="2800"/>
          </a:p>
          <a:p>
            <a:pPr eaLnBrk="1" hangingPunct="1">
              <a:lnSpc>
                <a:spcPct val="90000"/>
              </a:lnSpc>
              <a:buFont typeface="Wingdings" panose="05000000000000000000" pitchFamily="2" charset="2"/>
              <a:buChar char="Ø"/>
            </a:pPr>
            <a:r>
              <a:rPr lang="zh-CN" altLang="en-US" sz="2800"/>
              <a:t>公路和运输</a:t>
            </a:r>
            <a:endParaRPr lang="zh-CN" altLang="en-US" sz="2800"/>
          </a:p>
          <a:p>
            <a:pPr eaLnBrk="1" hangingPunct="1">
              <a:lnSpc>
                <a:spcPct val="90000"/>
              </a:lnSpc>
              <a:buFont typeface="Wingdings" panose="05000000000000000000" pitchFamily="2" charset="2"/>
              <a:buChar char="Ø"/>
            </a:pPr>
            <a:r>
              <a:rPr lang="zh-CN" altLang="en-US" sz="2800"/>
              <a:t>公众教育</a:t>
            </a:r>
            <a:endParaRPr lang="zh-CN" altLang="en-US" sz="280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Key economics characteristics of the media</a:t>
            </a:r>
            <a:br>
              <a:rPr lang="en-US" altLang="zh-CN" sz="3600" dirty="0">
                <a:ea typeface="宋体" panose="02010600030101010101" pitchFamily="2" charset="-122"/>
              </a:rPr>
            </a:br>
            <a:r>
              <a:rPr lang="zh-CN" altLang="en-US" sz="3600" dirty="0">
                <a:ea typeface="宋体" panose="02010600030101010101" pitchFamily="2" charset="-122"/>
              </a:rPr>
              <a:t>传媒的主要经济学特征</a:t>
            </a:r>
            <a:endParaRPr lang="zh-CN" altLang="en-US" sz="3600" dirty="0">
              <a:ea typeface="宋体" panose="02010600030101010101" pitchFamily="2" charset="-122"/>
            </a:endParaRPr>
          </a:p>
        </p:txBody>
      </p:sp>
      <p:sp>
        <p:nvSpPr>
          <p:cNvPr id="58371"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传媒公司同时在两个不同的市场销售，传媒制造着：</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内容</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受众－－传媒的主要通货</a:t>
            </a:r>
            <a:endParaRPr lang="zh-CN" altLang="en-US" dirty="0">
              <a:ea typeface="宋体" panose="02010600030101010101" pitchFamily="2" charset="-122"/>
            </a:endParaRPr>
          </a:p>
          <a:p>
            <a:pPr eaLnBrk="1" hangingPunct="1"/>
            <a:r>
              <a:rPr lang="zh-CN" altLang="en-US" dirty="0">
                <a:ea typeface="宋体" panose="02010600030101010101" pitchFamily="2" charset="-122"/>
              </a:rPr>
              <a:t>传媒内容是文化产品，是不可消耗的</a:t>
            </a:r>
            <a:endParaRPr lang="zh-CN" altLang="en-US" dirty="0">
              <a:ea typeface="宋体" panose="02010600030101010101" pitchFamily="2" charset="-122"/>
            </a:endParaRPr>
          </a:p>
          <a:p>
            <a:pPr eaLnBrk="1" hangingPunct="1"/>
            <a:r>
              <a:rPr lang="zh-CN" altLang="en-US" dirty="0">
                <a:ea typeface="宋体" panose="02010600030101010101" pitchFamily="2" charset="-122"/>
              </a:rPr>
              <a:t>传媒内容是公共商品，个人消费行为并不影响其他人消费</a:t>
            </a:r>
            <a:endParaRPr lang="zh-CN" altLang="en-US" dirty="0">
              <a:ea typeface="宋体" panose="02010600030101010101" pitchFamily="2" charset="-122"/>
            </a:endParaRPr>
          </a:p>
          <a:p>
            <a:pPr eaLnBrk="1" hangingPunct="1"/>
            <a:r>
              <a:rPr lang="zh-CN" altLang="en-US" dirty="0">
                <a:ea typeface="宋体" panose="02010600030101010101" pitchFamily="2" charset="-122"/>
              </a:rPr>
              <a:t>公共商品的初始成本高，额外单位的这种商品的边际成本却可以接近</a:t>
            </a:r>
            <a:r>
              <a:rPr lang="en-US" altLang="zh-CN" dirty="0">
                <a:ea typeface="宋体" panose="02010600030101010101" pitchFamily="2" charset="-122"/>
              </a:rPr>
              <a:t>0</a:t>
            </a:r>
            <a:endParaRPr lang="en-US" altLang="zh-CN" dirty="0">
              <a:ea typeface="宋体" panose="0201060003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Economics of scale</a:t>
            </a:r>
            <a:br>
              <a:rPr lang="en-US" altLang="zh-CN" sz="3600" dirty="0">
                <a:ea typeface="宋体" panose="02010600030101010101" pitchFamily="2" charset="-122"/>
              </a:rPr>
            </a:br>
            <a:r>
              <a:rPr lang="zh-CN" altLang="en-US" sz="3600" dirty="0">
                <a:ea typeface="宋体" panose="02010600030101010101" pitchFamily="2" charset="-122"/>
              </a:rPr>
              <a:t>规模经济</a:t>
            </a:r>
            <a:endParaRPr lang="zh-CN" altLang="en-US" sz="3600" dirty="0">
              <a:ea typeface="宋体" panose="02010600030101010101" pitchFamily="2" charset="-122"/>
            </a:endParaRPr>
          </a:p>
        </p:txBody>
      </p:sp>
      <p:sp>
        <p:nvSpPr>
          <p:cNvPr id="59395"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当每多生产一个单位产品的成本随着生产规模的扩大而降低时，就出现了规模经济</a:t>
            </a:r>
            <a:endParaRPr lang="zh-CN" altLang="en-US" dirty="0">
              <a:ea typeface="宋体" panose="0201060003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2"/>
          <p:cNvSpPr>
            <a:spLocks noGrp="1"/>
          </p:cNvSpPr>
          <p:nvPr>
            <p:ph type="title"/>
          </p:nvPr>
        </p:nvSpPr>
        <p:spPr/>
        <p:txBody>
          <a:bodyPr vert="horz" wrap="square" lIns="91440" tIns="45720" rIns="91440" bIns="45720" anchor="ctr" anchorCtr="0"/>
          <a:p>
            <a:pPr eaLnBrk="1" hangingPunct="1"/>
            <a:r>
              <a:rPr lang="en-US" altLang="zh-CN" sz="3600" dirty="0">
                <a:ea typeface="宋体" panose="02010600030101010101" pitchFamily="2" charset="-122"/>
              </a:rPr>
              <a:t>Economics of scope</a:t>
            </a:r>
            <a:br>
              <a:rPr lang="en-US" altLang="zh-CN" sz="3600" dirty="0">
                <a:ea typeface="宋体" panose="02010600030101010101" pitchFamily="2" charset="-122"/>
              </a:rPr>
            </a:br>
            <a:r>
              <a:rPr lang="zh-CN" altLang="en-US" sz="3600" dirty="0">
                <a:ea typeface="宋体" panose="02010600030101010101" pitchFamily="2" charset="-122"/>
              </a:rPr>
              <a:t>范围经济</a:t>
            </a:r>
            <a:endParaRPr lang="zh-CN" altLang="en-US" sz="3600" dirty="0">
              <a:ea typeface="宋体" panose="02010600030101010101" pitchFamily="2" charset="-122"/>
            </a:endParaRPr>
          </a:p>
        </p:txBody>
      </p:sp>
      <p:sp>
        <p:nvSpPr>
          <p:cNvPr id="60419"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通过多种产品生产而实现的经济－－传媒业的普遍特征</a:t>
            </a:r>
            <a:endParaRPr lang="zh-CN" altLang="en-US" dirty="0">
              <a:ea typeface="宋体" panose="02010600030101010101" pitchFamily="2" charset="-122"/>
            </a:endParaRPr>
          </a:p>
          <a:p>
            <a:pPr eaLnBrk="1" hangingPunct="1"/>
            <a:r>
              <a:rPr lang="zh-CN" altLang="en-US" dirty="0">
                <a:ea typeface="宋体" panose="02010600030101010101" pitchFamily="2" charset="-122"/>
              </a:rPr>
              <a:t>大公司经济：大得足以有效地从事与大规模分销、广告和购买相关的多种产品的生产</a:t>
            </a:r>
            <a:endParaRPr lang="zh-CN" altLang="en-US" dirty="0">
              <a:ea typeface="宋体" panose="02010600030101010101" pitchFamily="2" charset="-122"/>
            </a:endParaRPr>
          </a:p>
          <a:p>
            <a:pPr eaLnBrk="1" hangingPunct="1"/>
            <a:r>
              <a:rPr lang="zh-CN" altLang="en-US" dirty="0">
                <a:ea typeface="宋体" panose="02010600030101010101" pitchFamily="2" charset="-122"/>
              </a:rPr>
              <a:t>为一种产品所积累的专门投入可以再用到其它产品上</a:t>
            </a:r>
            <a:endParaRPr lang="zh-CN" altLang="en-US" dirty="0">
              <a:ea typeface="宋体" panose="02010600030101010101" pitchFamily="2" charset="-122"/>
            </a:endParaRPr>
          </a:p>
          <a:p>
            <a:pPr eaLnBrk="1" hangingPunct="1"/>
            <a:r>
              <a:rPr lang="zh-CN" altLang="en-US" dirty="0">
                <a:ea typeface="宋体" panose="02010600030101010101" pitchFamily="2" charset="-122"/>
              </a:rPr>
              <a:t>为某个市场而创造的产品 可以重新改变其形式，然后通过另外一个市场销售</a:t>
            </a:r>
            <a:endParaRPr lang="zh-CN" altLang="en-US" dirty="0">
              <a:ea typeface="宋体" panose="0201060003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noChangeArrowheads="1"/>
          </p:cNvSpPr>
          <p:nvPr>
            <p:ph type="ctr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宋体" panose="02010600030101010101" pitchFamily="2" charset="-122"/>
                <a:cs typeface="+mj-cs"/>
              </a:rPr>
              <a:t>第二章 公司战略</a:t>
            </a:r>
            <a:endParaRPr kumimoji="0" lang="zh-CN" altLang="en-US" sz="32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宋体" panose="02010600030101010101" pitchFamily="2" charset="-122"/>
              <a:cs typeface="+mj-cs"/>
            </a:endParaRPr>
          </a:p>
        </p:txBody>
      </p:sp>
      <p:sp>
        <p:nvSpPr>
          <p:cNvPr id="66563" name="Rectangle 3"/>
          <p:cNvSpPr>
            <a:spLocks noGrp="1"/>
          </p:cNvSpPr>
          <p:nvPr>
            <p:ph type="subTitle" idx="1"/>
          </p:nvPr>
        </p:nvSpPr>
        <p:spPr/>
        <p:txBody>
          <a:bodyPr vert="horz" wrap="square" lIns="91440" tIns="45720" rIns="91440" bIns="45720" anchor="t" anchorCtr="0"/>
          <a:p>
            <a:pPr eaLnBrk="1" hangingPunct="1">
              <a:buClrTx/>
              <a:buSzTx/>
            </a:pPr>
            <a:r>
              <a:rPr lang="en-US" altLang="zh-CN" dirty="0">
                <a:latin typeface="+mn-lt"/>
                <a:ea typeface="宋体" panose="02010600030101010101" pitchFamily="2" charset="-122"/>
                <a:cs typeface="+mn-cs"/>
              </a:rPr>
              <a:t>Corporate Strategies</a:t>
            </a:r>
            <a:endParaRPr lang="en-US" altLang="zh-CN" dirty="0">
              <a:latin typeface="+mn-lt"/>
              <a:ea typeface="宋体" panose="02010600030101010101" pitchFamily="2" charset="-122"/>
              <a:cs typeface="+mn-cs"/>
            </a:endParaRPr>
          </a:p>
        </p:txBody>
      </p:sp>
      <p:sp>
        <p:nvSpPr>
          <p:cNvPr id="66564" name="Text Box 4"/>
          <p:cNvSpPr txBox="1"/>
          <p:nvPr/>
        </p:nvSpPr>
        <p:spPr>
          <a:xfrm>
            <a:off x="250825" y="4700588"/>
            <a:ext cx="8718550" cy="457200"/>
          </a:xfrm>
          <a:prstGeom prst="rect">
            <a:avLst/>
          </a:prstGeom>
          <a:noFill/>
          <a:ln w="9525">
            <a:noFill/>
          </a:ln>
        </p:spPr>
        <p:txBody>
          <a:bodyPr wrap="none">
            <a:spAutoFit/>
          </a:bodyPr>
          <a:p>
            <a:pPr eaLnBrk="1" hangingPunct="1"/>
            <a:r>
              <a:rPr lang="zh-CN" altLang="en-US" dirty="0">
                <a:latin typeface="Arial" panose="020B0604020202020204" pitchFamily="34" charset="0"/>
              </a:rPr>
              <a:t>传媒的特殊经济特征与传媒公司所要采用的公司结构之间的关系</a:t>
            </a:r>
            <a:endParaRPr lang="zh-CN" altLang="en-US" dirty="0">
              <a:latin typeface="Arial" panose="020B0604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2"/>
          <p:cNvSpPr>
            <a:spLocks noGrp="1"/>
          </p:cNvSpPr>
          <p:nvPr>
            <p:ph type="title"/>
          </p:nvPr>
        </p:nvSpPr>
        <p:spPr/>
        <p:txBody>
          <a:bodyPr vert="horz" wrap="square" lIns="91440" tIns="45720" rIns="91440" bIns="45720" anchor="ctr" anchorCtr="0"/>
          <a:p>
            <a:pPr eaLnBrk="1" hangingPunct="1"/>
            <a:br>
              <a:rPr lang="en-US" altLang="zh-CN" sz="3600" dirty="0">
                <a:ea typeface="宋体" panose="02010600030101010101" pitchFamily="2" charset="-122"/>
              </a:rPr>
            </a:br>
            <a:r>
              <a:rPr lang="zh-CN" altLang="en-US" sz="3600" dirty="0">
                <a:ea typeface="宋体" panose="02010600030101010101" pitchFamily="2" charset="-122"/>
              </a:rPr>
              <a:t>传媒的垂直供应链</a:t>
            </a:r>
            <a:endParaRPr lang="zh-CN" altLang="en-US" sz="3600" dirty="0">
              <a:ea typeface="宋体" panose="02010600030101010101" pitchFamily="2" charset="-122"/>
            </a:endParaRPr>
          </a:p>
        </p:txBody>
      </p:sp>
      <p:sp>
        <p:nvSpPr>
          <p:cNvPr id="67587" name="Rectangle 5"/>
          <p:cNvSpPr>
            <a:spLocks noGrp="1"/>
          </p:cNvSpPr>
          <p:nvPr>
            <p:ph sz="half" idx="1"/>
          </p:nvPr>
        </p:nvSpPr>
        <p:spPr/>
        <p:txBody>
          <a:bodyPr vert="horz" wrap="square" lIns="91440" tIns="45720" rIns="91440" bIns="45720" anchor="t" anchorCtr="0"/>
          <a:p>
            <a:pPr eaLnBrk="1" hangingPunct="1">
              <a:buClrTx/>
              <a:buSzTx/>
            </a:pPr>
            <a:r>
              <a:rPr lang="zh-CN" altLang="en-US" sz="2400" dirty="0">
                <a:latin typeface="+mn-lt"/>
                <a:ea typeface="宋体" panose="02010600030101010101" pitchFamily="2" charset="-122"/>
                <a:cs typeface="+mn-cs"/>
              </a:rPr>
              <a:t>没有哪个环节是最重要的</a:t>
            </a:r>
            <a:endParaRPr lang="zh-CN" altLang="en-US" sz="2400" dirty="0">
              <a:latin typeface="+mn-lt"/>
              <a:ea typeface="宋体" panose="02010600030101010101" pitchFamily="2" charset="-122"/>
              <a:cs typeface="+mn-cs"/>
            </a:endParaRPr>
          </a:p>
          <a:p>
            <a:pPr eaLnBrk="1" hangingPunct="1">
              <a:buClrTx/>
              <a:buSzTx/>
            </a:pPr>
            <a:r>
              <a:rPr lang="zh-CN" altLang="en-US" sz="2400" dirty="0">
                <a:latin typeface="+mn-lt"/>
                <a:ea typeface="宋体" panose="02010600030101010101" pitchFamily="2" charset="-122"/>
                <a:cs typeface="+mn-cs"/>
              </a:rPr>
              <a:t>垄断其中一个环节，链接上的所有公司必将受到威胁</a:t>
            </a:r>
            <a:endParaRPr lang="zh-CN" altLang="en-US" sz="2400" dirty="0">
              <a:latin typeface="+mn-lt"/>
              <a:ea typeface="宋体" panose="02010600030101010101" pitchFamily="2" charset="-122"/>
              <a:cs typeface="+mn-cs"/>
            </a:endParaRPr>
          </a:p>
          <a:p>
            <a:pPr eaLnBrk="1" hangingPunct="1">
              <a:buClrTx/>
              <a:buSzTx/>
            </a:pPr>
            <a:r>
              <a:rPr lang="zh-CN" altLang="en-US" sz="2400" dirty="0">
                <a:latin typeface="+mn-lt"/>
                <a:ea typeface="宋体" panose="02010600030101010101" pitchFamily="2" charset="-122"/>
                <a:cs typeface="+mn-cs"/>
              </a:rPr>
              <a:t>垂直一体化</a:t>
            </a:r>
            <a:endParaRPr lang="zh-CN" altLang="en-US" sz="2400" dirty="0">
              <a:latin typeface="+mn-lt"/>
              <a:ea typeface="宋体" panose="02010600030101010101" pitchFamily="2" charset="-122"/>
              <a:cs typeface="+mn-cs"/>
            </a:endParaRPr>
          </a:p>
        </p:txBody>
      </p:sp>
      <p:sp>
        <p:nvSpPr>
          <p:cNvPr id="67588" name="AutoShape 4"/>
          <p:cNvSpPr/>
          <p:nvPr/>
        </p:nvSpPr>
        <p:spPr>
          <a:xfrm rot="5400000">
            <a:off x="4913313" y="1358900"/>
            <a:ext cx="1044575" cy="1152525"/>
          </a:xfrm>
          <a:prstGeom prst="homePlate">
            <a:avLst>
              <a:gd name="adj" fmla="val 25000"/>
            </a:avLst>
          </a:prstGeom>
          <a:solidFill>
            <a:srgbClr val="FF6600"/>
          </a:solidFill>
          <a:ln w="9525"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Arial" panose="020B0604020202020204" pitchFamily="34" charset="0"/>
            </a:endParaRPr>
          </a:p>
        </p:txBody>
      </p:sp>
      <p:sp>
        <p:nvSpPr>
          <p:cNvPr id="67589" name="AutoShape 7"/>
          <p:cNvSpPr/>
          <p:nvPr/>
        </p:nvSpPr>
        <p:spPr>
          <a:xfrm rot="5400000">
            <a:off x="4895850" y="2239963"/>
            <a:ext cx="1079500" cy="1152525"/>
          </a:xfrm>
          <a:prstGeom prst="chevron">
            <a:avLst>
              <a:gd name="adj" fmla="val 25000"/>
            </a:avLst>
          </a:prstGeom>
          <a:solidFill>
            <a:srgbClr val="FF6600"/>
          </a:solidFill>
          <a:ln w="9525"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Arial" panose="020B0604020202020204" pitchFamily="34" charset="0"/>
            </a:endParaRPr>
          </a:p>
        </p:txBody>
      </p:sp>
      <p:sp>
        <p:nvSpPr>
          <p:cNvPr id="67590" name="AutoShape 8"/>
          <p:cNvSpPr/>
          <p:nvPr/>
        </p:nvSpPr>
        <p:spPr>
          <a:xfrm rot="5400000">
            <a:off x="4895850" y="3176588"/>
            <a:ext cx="1079500" cy="1152525"/>
          </a:xfrm>
          <a:prstGeom prst="chevron">
            <a:avLst>
              <a:gd name="adj" fmla="val 25000"/>
            </a:avLst>
          </a:prstGeom>
          <a:solidFill>
            <a:srgbClr val="FF6600"/>
          </a:solidFill>
          <a:ln w="9525"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Arial" panose="020B0604020202020204" pitchFamily="34" charset="0"/>
            </a:endParaRPr>
          </a:p>
        </p:txBody>
      </p:sp>
      <p:sp>
        <p:nvSpPr>
          <p:cNvPr id="67591" name="Text Box 9"/>
          <p:cNvSpPr txBox="1"/>
          <p:nvPr/>
        </p:nvSpPr>
        <p:spPr>
          <a:xfrm>
            <a:off x="5219700" y="1647825"/>
            <a:ext cx="647700" cy="701675"/>
          </a:xfrm>
          <a:prstGeom prst="rect">
            <a:avLst/>
          </a:prstGeom>
          <a:noFill/>
          <a:ln w="9525">
            <a:noFill/>
          </a:ln>
        </p:spPr>
        <p:txBody>
          <a:bodyPr>
            <a:spAutoFit/>
          </a:bodyPr>
          <a:p>
            <a:pPr eaLnBrk="1" hangingPunct="1">
              <a:spcBef>
                <a:spcPct val="50000"/>
              </a:spcBef>
            </a:pPr>
            <a:r>
              <a:rPr lang="zh-CN" altLang="en-US" sz="2000" dirty="0">
                <a:latin typeface="Arial" panose="020B0604020202020204" pitchFamily="34" charset="0"/>
              </a:rPr>
              <a:t>生产</a:t>
            </a:r>
            <a:endParaRPr lang="zh-CN" altLang="en-US" sz="2000" dirty="0">
              <a:latin typeface="Arial" panose="020B0604020202020204" pitchFamily="34" charset="0"/>
            </a:endParaRPr>
          </a:p>
        </p:txBody>
      </p:sp>
      <p:sp>
        <p:nvSpPr>
          <p:cNvPr id="67592" name="Text Box 10"/>
          <p:cNvSpPr txBox="1"/>
          <p:nvPr/>
        </p:nvSpPr>
        <p:spPr>
          <a:xfrm>
            <a:off x="5219700" y="2582863"/>
            <a:ext cx="647700" cy="701675"/>
          </a:xfrm>
          <a:prstGeom prst="rect">
            <a:avLst/>
          </a:prstGeom>
          <a:noFill/>
          <a:ln w="9525">
            <a:noFill/>
          </a:ln>
        </p:spPr>
        <p:txBody>
          <a:bodyPr>
            <a:spAutoFit/>
          </a:bodyPr>
          <a:p>
            <a:pPr eaLnBrk="1" hangingPunct="1">
              <a:spcBef>
                <a:spcPct val="50000"/>
              </a:spcBef>
            </a:pPr>
            <a:r>
              <a:rPr lang="zh-CN" altLang="en-US" sz="2000" dirty="0">
                <a:latin typeface="Arial" panose="020B0604020202020204" pitchFamily="34" charset="0"/>
              </a:rPr>
              <a:t>包装</a:t>
            </a:r>
            <a:endParaRPr lang="zh-CN" altLang="en-US" sz="2000" dirty="0">
              <a:latin typeface="Arial" panose="020B0604020202020204" pitchFamily="34" charset="0"/>
            </a:endParaRPr>
          </a:p>
        </p:txBody>
      </p:sp>
      <p:sp>
        <p:nvSpPr>
          <p:cNvPr id="67593" name="Text Box 11"/>
          <p:cNvSpPr txBox="1"/>
          <p:nvPr/>
        </p:nvSpPr>
        <p:spPr>
          <a:xfrm>
            <a:off x="5219700" y="3519488"/>
            <a:ext cx="647700" cy="701675"/>
          </a:xfrm>
          <a:prstGeom prst="rect">
            <a:avLst/>
          </a:prstGeom>
          <a:noFill/>
          <a:ln w="9525">
            <a:noFill/>
          </a:ln>
        </p:spPr>
        <p:txBody>
          <a:bodyPr>
            <a:spAutoFit/>
          </a:bodyPr>
          <a:p>
            <a:pPr eaLnBrk="1" hangingPunct="1">
              <a:spcBef>
                <a:spcPct val="50000"/>
              </a:spcBef>
            </a:pPr>
            <a:r>
              <a:rPr lang="zh-CN" altLang="en-US" sz="2000" dirty="0">
                <a:latin typeface="Arial" panose="020B0604020202020204" pitchFamily="34" charset="0"/>
              </a:rPr>
              <a:t>发行</a:t>
            </a:r>
            <a:endParaRPr lang="zh-CN" altLang="en-US" sz="2000" dirty="0">
              <a:latin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a:spLocks noGrp="1"/>
          </p:cNvSpPr>
          <p:nvPr>
            <p:ph type="title"/>
          </p:nvPr>
        </p:nvSpPr>
        <p:spPr/>
        <p:txBody>
          <a:bodyPr vert="horz" wrap="square" lIns="91440" tIns="45720" rIns="91440" bIns="45720" anchor="ctr" anchorCtr="0"/>
          <a:p>
            <a:pPr eaLnBrk="1" hangingPunct="1"/>
            <a:br>
              <a:rPr lang="en-US" altLang="zh-CN" sz="3600" dirty="0">
                <a:ea typeface="宋体" panose="02010600030101010101" pitchFamily="2" charset="-122"/>
              </a:rPr>
            </a:br>
            <a:r>
              <a:rPr lang="zh-CN" altLang="en-US" sz="3600" dirty="0">
                <a:ea typeface="宋体" panose="02010600030101010101" pitchFamily="2" charset="-122"/>
              </a:rPr>
              <a:t>变化中的市场结构和界限</a:t>
            </a:r>
            <a:endParaRPr lang="zh-CN" altLang="en-US" sz="3600" dirty="0">
              <a:ea typeface="宋体" panose="02010600030101010101" pitchFamily="2" charset="-122"/>
            </a:endParaRPr>
          </a:p>
        </p:txBody>
      </p:sp>
      <p:sp>
        <p:nvSpPr>
          <p:cNvPr id="68611"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门户垄断者：形容控制供应链关键环节的门户公司</a:t>
            </a:r>
            <a:endParaRPr lang="zh-CN" altLang="en-US" dirty="0">
              <a:ea typeface="宋体" panose="02010600030101010101" pitchFamily="2" charset="-122"/>
            </a:endParaRPr>
          </a:p>
          <a:p>
            <a:pPr eaLnBrk="1" hangingPunct="1"/>
            <a:r>
              <a:rPr lang="zh-CN" altLang="en-US" dirty="0">
                <a:ea typeface="宋体" panose="02010600030101010101" pitchFamily="2" charset="-122"/>
              </a:rPr>
              <a:t>整合的意义深远</a:t>
            </a:r>
            <a:endParaRPr lang="zh-CN" altLang="en-US" dirty="0">
              <a:ea typeface="宋体" panose="02010600030101010101" pitchFamily="2"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a:spLocks noGrp="1"/>
          </p:cNvSpPr>
          <p:nvPr>
            <p:ph type="title"/>
          </p:nvPr>
        </p:nvSpPr>
        <p:spPr/>
        <p:txBody>
          <a:bodyPr vert="horz" wrap="square" lIns="91440" tIns="45720" rIns="91440" bIns="45720" anchor="ctr" anchorCtr="0"/>
          <a:p>
            <a:pPr eaLnBrk="1" hangingPunct="1"/>
            <a:br>
              <a:rPr lang="en-US" altLang="zh-CN" sz="3600" dirty="0">
                <a:ea typeface="宋体" panose="02010600030101010101" pitchFamily="2" charset="-122"/>
              </a:rPr>
            </a:br>
            <a:r>
              <a:rPr lang="zh-CN" altLang="en-US" sz="3600" dirty="0">
                <a:ea typeface="宋体" panose="02010600030101010101" pitchFamily="2" charset="-122"/>
              </a:rPr>
              <a:t>传媒公司的战略反应</a:t>
            </a:r>
            <a:endParaRPr lang="zh-CN" altLang="en-US" sz="3600" dirty="0">
              <a:ea typeface="宋体" panose="02010600030101010101" pitchFamily="2" charset="-122"/>
            </a:endParaRPr>
          </a:p>
        </p:txBody>
      </p:sp>
      <p:sp>
        <p:nvSpPr>
          <p:cNvPr id="69635"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传媒业的竞争激烈来源于：传媒可以使用的发行渠道（窗口）数量稳定增长</a:t>
            </a:r>
            <a:endParaRPr lang="zh-CN" altLang="en-US" dirty="0">
              <a:ea typeface="宋体" panose="02010600030101010101" pitchFamily="2" charset="-122"/>
            </a:endParaRPr>
          </a:p>
          <a:p>
            <a:pPr eaLnBrk="1" hangingPunct="1"/>
            <a:r>
              <a:rPr lang="zh-CN" altLang="en-US" dirty="0">
                <a:ea typeface="宋体" panose="02010600030101010101" pitchFamily="2" charset="-122"/>
              </a:rPr>
              <a:t>传媒应该：扩大了的、多元化的、垂直整合的集团</a:t>
            </a:r>
            <a:endParaRPr lang="zh-CN" altLang="en-US" dirty="0">
              <a:ea typeface="宋体" panose="02010600030101010101" pitchFamily="2" charset="-122"/>
            </a:endParaRPr>
          </a:p>
          <a:p>
            <a:pPr eaLnBrk="1" hangingPunct="1"/>
            <a:r>
              <a:rPr lang="zh-CN" altLang="en-US" dirty="0">
                <a:ea typeface="宋体" panose="02010600030101010101" pitchFamily="2" charset="-122"/>
              </a:rPr>
              <a:t>纵向扩张可以是供应链中向前一个环节的发展</a:t>
            </a:r>
            <a:endParaRPr lang="zh-CN" altLang="en-US" dirty="0">
              <a:ea typeface="宋体" panose="02010600030101010101" pitchFamily="2" charset="-122"/>
            </a:endParaRPr>
          </a:p>
          <a:p>
            <a:pPr eaLnBrk="1" hangingPunct="1"/>
            <a:r>
              <a:rPr lang="zh-CN" altLang="en-US" dirty="0">
                <a:ea typeface="宋体" panose="02010600030101010101" pitchFamily="2" charset="-122"/>
              </a:rPr>
              <a:t>斜向扩张发生在公司向新业务领域多元化发展的时候</a:t>
            </a:r>
            <a:endParaRPr lang="zh-CN" altLang="en-US" dirty="0">
              <a:ea typeface="宋体" panose="02010600030101010101" pitchFamily="2" charset="-122"/>
            </a:endParaRPr>
          </a:p>
          <a:p>
            <a:pPr eaLnBrk="1" hangingPunct="1"/>
            <a:r>
              <a:rPr lang="zh-CN" altLang="en-US" dirty="0">
                <a:ea typeface="宋体" panose="02010600030101010101" pitchFamily="2" charset="-122"/>
              </a:rPr>
              <a:t>资本主义悖论：更加激烈的全球竞争将减少竞争。</a:t>
            </a:r>
            <a:endParaRPr lang="zh-CN" altLang="en-US" dirty="0">
              <a:ea typeface="宋体" panose="0201060003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2"/>
          <p:cNvSpPr>
            <a:spLocks noGrp="1"/>
          </p:cNvSpPr>
          <p:nvPr>
            <p:ph type="title"/>
          </p:nvPr>
        </p:nvSpPr>
        <p:spPr>
          <a:xfrm>
            <a:off x="142875" y="0"/>
            <a:ext cx="8215313" cy="1285875"/>
          </a:xfrm>
        </p:spPr>
        <p:txBody>
          <a:bodyPr vert="horz" wrap="square" lIns="91440" tIns="45720" rIns="91440" bIns="45720" anchor="ctr" anchorCtr="0"/>
          <a:p>
            <a:pPr eaLnBrk="1" hangingPunct="1"/>
            <a:br>
              <a:rPr lang="en-US" altLang="zh-CN" sz="3600" dirty="0">
                <a:ea typeface="宋体" panose="02010600030101010101" pitchFamily="2" charset="-122"/>
              </a:rPr>
            </a:br>
            <a:r>
              <a:rPr lang="zh-CN" altLang="en-US" sz="3600" dirty="0">
                <a:ea typeface="宋体" panose="02010600030101010101" pitchFamily="2" charset="-122"/>
              </a:rPr>
              <a:t>横向扩张</a:t>
            </a:r>
            <a:endParaRPr lang="zh-CN" altLang="en-US" sz="3600" dirty="0">
              <a:ea typeface="宋体" panose="02010600030101010101" pitchFamily="2" charset="-122"/>
            </a:endParaRPr>
          </a:p>
        </p:txBody>
      </p:sp>
      <p:sp>
        <p:nvSpPr>
          <p:cNvPr id="70659" name="Rectangle 3"/>
          <p:cNvSpPr>
            <a:spLocks noGrp="1"/>
          </p:cNvSpPr>
          <p:nvPr>
            <p:ph idx="1"/>
          </p:nvPr>
        </p:nvSpPr>
        <p:spPr/>
        <p:txBody>
          <a:bodyPr vert="horz" wrap="square" lIns="91440" tIns="45720" rIns="91440" bIns="45720" anchor="t" anchorCtr="0"/>
          <a:p>
            <a:pPr eaLnBrk="1" hangingPunct="1">
              <a:lnSpc>
                <a:spcPct val="80000"/>
              </a:lnSpc>
            </a:pPr>
            <a:r>
              <a:rPr lang="zh-CN" altLang="en-US" sz="2400" dirty="0">
                <a:ea typeface="宋体" panose="02010600030101010101" pitchFamily="2" charset="-122"/>
              </a:rPr>
              <a:t>通过内部成长或接管经营类似产品的公司而获得市场份额上的扩张</a:t>
            </a:r>
            <a:endParaRPr lang="zh-CN" altLang="en-US" sz="2400" dirty="0">
              <a:ea typeface="宋体" panose="02010600030101010101" pitchFamily="2" charset="-122"/>
            </a:endParaRPr>
          </a:p>
          <a:p>
            <a:pPr eaLnBrk="1" hangingPunct="1">
              <a:lnSpc>
                <a:spcPct val="80000"/>
              </a:lnSpc>
            </a:pPr>
            <a:r>
              <a:rPr lang="zh-CN" altLang="en-US" sz="2400" dirty="0">
                <a:ea typeface="宋体" panose="02010600030101010101" pitchFamily="2" charset="-122"/>
              </a:rPr>
              <a:t>规模经济被引证为横向合并和收购的主要动机</a:t>
            </a:r>
            <a:endParaRPr lang="zh-CN" altLang="en-US" sz="2400" dirty="0">
              <a:ea typeface="宋体" panose="02010600030101010101" pitchFamily="2" charset="-122"/>
            </a:endParaRPr>
          </a:p>
          <a:p>
            <a:pPr eaLnBrk="1" hangingPunct="1">
              <a:lnSpc>
                <a:spcPct val="80000"/>
              </a:lnSpc>
            </a:pPr>
            <a:r>
              <a:rPr lang="zh-CN" altLang="en-US" sz="2400" dirty="0">
                <a:ea typeface="宋体" panose="02010600030101010101" pitchFamily="2" charset="-122"/>
              </a:rPr>
              <a:t>规模经济：使得传媒产品的复制成本很低</a:t>
            </a:r>
            <a:endParaRPr lang="zh-CN" altLang="en-US" sz="2400" dirty="0">
              <a:ea typeface="宋体" panose="02010600030101010101" pitchFamily="2" charset="-122"/>
            </a:endParaRPr>
          </a:p>
          <a:p>
            <a:pPr eaLnBrk="1" hangingPunct="1">
              <a:lnSpc>
                <a:spcPct val="80000"/>
              </a:lnSpc>
            </a:pPr>
            <a:r>
              <a:rPr lang="zh-CN" altLang="en-US" sz="2400" dirty="0">
                <a:ea typeface="宋体" panose="02010600030101010101" pitchFamily="2" charset="-122"/>
              </a:rPr>
              <a:t>范围经济：把特殊的资源或专门技术用在不止一种产品上，提高效率的潜力就很大</a:t>
            </a:r>
            <a:endParaRPr lang="zh-CN" altLang="en-US" sz="2400" dirty="0">
              <a:ea typeface="宋体" panose="02010600030101010101" pitchFamily="2" charset="-122"/>
            </a:endParaRPr>
          </a:p>
          <a:p>
            <a:pPr lvl="1" eaLnBrk="1" hangingPunct="1">
              <a:lnSpc>
                <a:spcPct val="80000"/>
              </a:lnSpc>
            </a:pPr>
            <a:r>
              <a:rPr lang="zh-CN" altLang="en-US" sz="2000" dirty="0">
                <a:ea typeface="宋体" panose="02010600030101010101" pitchFamily="2" charset="-122"/>
              </a:rPr>
              <a:t>－－为什么扩张成为趋势；为什么大量的制作多种产品的公司涌现</a:t>
            </a:r>
            <a:endParaRPr lang="zh-CN" altLang="en-US" sz="2000" dirty="0">
              <a:ea typeface="宋体" panose="02010600030101010101" pitchFamily="2" charset="-122"/>
            </a:endParaRPr>
          </a:p>
          <a:p>
            <a:pPr lvl="1" eaLnBrk="1" hangingPunct="1">
              <a:lnSpc>
                <a:spcPct val="80000"/>
              </a:lnSpc>
            </a:pPr>
            <a:r>
              <a:rPr lang="zh-CN" altLang="en-US" sz="2000" dirty="0">
                <a:ea typeface="宋体" panose="02010600030101010101" pitchFamily="2" charset="-122"/>
              </a:rPr>
              <a:t>－－报业：在编辑过程中能够获得多大程度的范围经济是有争议的</a:t>
            </a:r>
            <a:endParaRPr lang="zh-CN" altLang="en-US" sz="2000" dirty="0">
              <a:ea typeface="宋体" panose="02010600030101010101" pitchFamily="2" charset="-122"/>
            </a:endParaRPr>
          </a:p>
          <a:p>
            <a:pPr eaLnBrk="1" hangingPunct="1">
              <a:lnSpc>
                <a:spcPct val="80000"/>
              </a:lnSpc>
            </a:pPr>
            <a:r>
              <a:rPr lang="zh-CN" altLang="en-US" sz="2400" dirty="0">
                <a:ea typeface="宋体" panose="02010600030101010101" pitchFamily="2" charset="-122"/>
              </a:rPr>
              <a:t>规模和范围意味着传媒业有向着寡头垄断市场结构和大规模多产品公司发展的自然趋势</a:t>
            </a:r>
            <a:endParaRPr lang="zh-CN" altLang="en-US" sz="2400" dirty="0">
              <a:ea typeface="宋体" panose="02010600030101010101" pitchFamily="2" charset="-122"/>
            </a:endParaRPr>
          </a:p>
          <a:p>
            <a:pPr eaLnBrk="1" hangingPunct="1">
              <a:lnSpc>
                <a:spcPct val="80000"/>
              </a:lnSpc>
            </a:pPr>
            <a:r>
              <a:rPr lang="zh-CN" altLang="en-US" sz="2400" dirty="0">
                <a:ea typeface="宋体" panose="02010600030101010101" pitchFamily="2" charset="-122"/>
              </a:rPr>
              <a:t>临界质量：大公司在与供应商和购买者交易中处于更有利的谈判地位</a:t>
            </a:r>
            <a:endParaRPr lang="zh-CN" altLang="en-US" sz="2400" dirty="0">
              <a:ea typeface="宋体" panose="0201060003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2"/>
          <p:cNvSpPr>
            <a:spLocks noGrp="1"/>
          </p:cNvSpPr>
          <p:nvPr>
            <p:ph type="title"/>
          </p:nvPr>
        </p:nvSpPr>
        <p:spPr>
          <a:xfrm>
            <a:off x="395288" y="44450"/>
            <a:ext cx="7905750" cy="596900"/>
          </a:xfrm>
        </p:spPr>
        <p:txBody>
          <a:bodyPr vert="horz" wrap="square" lIns="91440" tIns="45720" rIns="91440" bIns="45720" anchor="ctr" anchorCtr="0"/>
          <a:p>
            <a:pPr eaLnBrk="1" hangingPunct="1"/>
            <a:br>
              <a:rPr lang="en-US" altLang="zh-CN" sz="3600" dirty="0">
                <a:ea typeface="宋体" panose="02010600030101010101" pitchFamily="2" charset="-122"/>
              </a:rPr>
            </a:br>
            <a:r>
              <a:rPr lang="zh-CN" altLang="en-US" sz="3600" dirty="0">
                <a:ea typeface="宋体" panose="02010600030101010101" pitchFamily="2" charset="-122"/>
              </a:rPr>
              <a:t>斜向扩张</a:t>
            </a:r>
            <a:endParaRPr lang="zh-CN" altLang="en-US" sz="3600" dirty="0">
              <a:ea typeface="宋体" panose="02010600030101010101" pitchFamily="2" charset="-122"/>
            </a:endParaRPr>
          </a:p>
        </p:txBody>
      </p:sp>
      <p:sp>
        <p:nvSpPr>
          <p:cNvPr id="71683" name="Rectangle 3"/>
          <p:cNvSpPr>
            <a:spLocks noGrp="1"/>
          </p:cNvSpPr>
          <p:nvPr>
            <p:ph idx="1"/>
          </p:nvPr>
        </p:nvSpPr>
        <p:spPr>
          <a:xfrm>
            <a:off x="323850" y="981075"/>
            <a:ext cx="7848600" cy="4608513"/>
          </a:xfrm>
        </p:spPr>
        <p:txBody>
          <a:bodyPr vert="horz" wrap="square" lIns="91440" tIns="45720" rIns="91440" bIns="45720" anchor="t" anchorCtr="0"/>
          <a:p>
            <a:pPr eaLnBrk="1" hangingPunct="1">
              <a:lnSpc>
                <a:spcPct val="90000"/>
              </a:lnSpc>
            </a:pPr>
            <a:r>
              <a:rPr lang="zh-CN" altLang="en-US" sz="2400" dirty="0">
                <a:ea typeface="宋体" panose="02010600030101010101" pitchFamily="2" charset="-122"/>
              </a:rPr>
              <a:t>把业务侧向地或斜向地向其它互补领域发展。例如：报纸加杂志；电视加广播</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同样有规模经济和范围经济</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专注于某一类特殊题材的内容可以使公司打造强势品牌，品牌从平台转移到另外一个平台极有可能成功。</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传媒内容随着公司斜向扩张而能够被再使用或更充分利用。</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利用产品在生产过程中的重叠可以降低成本：</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龙生龙，凤生凤。</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多样性经济：斜向交叉所有权获得的收益</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电视和报纸无法形成“自然”的多种经营</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交叉所有权产生了交叉宣传公司产品的机会</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可以降低风险</a:t>
            </a:r>
            <a:endParaRPr lang="zh-CN" altLang="en-US" sz="2400" dirty="0">
              <a:ea typeface="宋体" panose="02010600030101010101" pitchFamily="2" charset="-122"/>
            </a:endParaRPr>
          </a:p>
          <a:p>
            <a:pPr eaLnBrk="1" hangingPunct="1">
              <a:lnSpc>
                <a:spcPct val="90000"/>
              </a:lnSpc>
            </a:pPr>
            <a:r>
              <a:rPr lang="zh-CN" altLang="en-US" sz="2400" dirty="0">
                <a:ea typeface="宋体" panose="02010600030101010101" pitchFamily="2" charset="-122"/>
              </a:rPr>
              <a:t>（王安公司：个人电脑；诺基亚手机；数码公司；黑莓手机系统封闭性；系统与平台的关联。）</a:t>
            </a:r>
            <a:endParaRPr lang="zh-CN" altLang="en-US" sz="2400" dirty="0">
              <a:ea typeface="宋体" panose="02010600030101010101"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2"/>
          <p:cNvSpPr>
            <a:spLocks noGrp="1"/>
          </p:cNvSpPr>
          <p:nvPr>
            <p:ph type="title"/>
          </p:nvPr>
        </p:nvSpPr>
        <p:spPr/>
        <p:txBody>
          <a:bodyPr vert="horz" wrap="square" lIns="91440" tIns="45720" rIns="91440" bIns="45720" anchor="ctr" anchorCtr="0"/>
          <a:p>
            <a:pPr eaLnBrk="1" hangingPunct="1"/>
            <a:br>
              <a:rPr lang="en-US" altLang="zh-CN" sz="3600" dirty="0">
                <a:ea typeface="宋体" panose="02010600030101010101" pitchFamily="2" charset="-122"/>
              </a:rPr>
            </a:br>
            <a:r>
              <a:rPr lang="zh-CN" altLang="en-US" sz="3600" dirty="0">
                <a:ea typeface="宋体" panose="02010600030101010101" pitchFamily="2" charset="-122"/>
              </a:rPr>
              <a:t>纵向扩张</a:t>
            </a:r>
            <a:endParaRPr lang="zh-CN" altLang="en-US" sz="3600" dirty="0">
              <a:ea typeface="宋体" panose="02010600030101010101" pitchFamily="2" charset="-122"/>
            </a:endParaRPr>
          </a:p>
        </p:txBody>
      </p:sp>
      <p:sp>
        <p:nvSpPr>
          <p:cNvPr id="72707" name="Rectangle 3"/>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不止在产品供应过程的一个单独环节中从事业务</a:t>
            </a:r>
            <a:endParaRPr lang="zh-CN" altLang="en-US" dirty="0">
              <a:ea typeface="宋体" panose="02010600030101010101" pitchFamily="2" charset="-122"/>
            </a:endParaRPr>
          </a:p>
          <a:p>
            <a:pPr eaLnBrk="1" hangingPunct="1"/>
            <a:r>
              <a:rPr lang="zh-CN" altLang="en-US" b="1" u="sng" dirty="0">
                <a:ea typeface="宋体" panose="02010600030101010101" pitchFamily="2" charset="-122"/>
              </a:rPr>
              <a:t>防止：门户垄断者。</a:t>
            </a:r>
            <a:endParaRPr lang="zh-CN" altLang="en-US" b="1" u="sng" dirty="0">
              <a:ea typeface="宋体" panose="02010600030101010101" pitchFamily="2" charset="-122"/>
            </a:endParaRPr>
          </a:p>
          <a:p>
            <a:pPr eaLnBrk="1" hangingPunct="1"/>
            <a:r>
              <a:rPr lang="zh-CN" altLang="en-US" dirty="0">
                <a:ea typeface="宋体" panose="02010600030101010101" pitchFamily="2" charset="-122"/>
              </a:rPr>
              <a:t>不仅与最大化收入、获得更多的市场保障和控制权有关，还可以降低成本</a:t>
            </a:r>
            <a:endParaRPr lang="zh-CN" altLang="en-US" dirty="0">
              <a:ea typeface="宋体" panose="02010600030101010101" pitchFamily="2" charset="-122"/>
            </a:endParaRPr>
          </a:p>
          <a:p>
            <a:pPr eaLnBrk="1" hangingPunct="1"/>
            <a:r>
              <a:rPr lang="zh-CN" altLang="en-US" dirty="0">
                <a:ea typeface="宋体" panose="02010600030101010101" pitchFamily="2" charset="-122"/>
              </a:rPr>
              <a:t>提高效率；集聚市场力量</a:t>
            </a:r>
            <a:endParaRPr lang="zh-CN" altLang="en-US" dirty="0">
              <a:ea typeface="宋体" panose="02010600030101010101" pitchFamily="2" charset="-122"/>
            </a:endParaRPr>
          </a:p>
          <a:p>
            <a:pPr eaLnBrk="1" hangingPunct="1"/>
            <a:r>
              <a:rPr lang="zh-CN" altLang="en-US" dirty="0">
                <a:ea typeface="宋体" panose="02010600030101010101" pitchFamily="2" charset="-122"/>
              </a:rPr>
              <a:t>来自于供应链中不同环节的相互依赖的关系，从而获得更多的保障和对市场环境的控制能力</a:t>
            </a:r>
            <a:endParaRPr lang="zh-CN" altLang="en-US" dirty="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幻灯片编号占位符 3"/>
          <p:cNvSpPr txBox="1">
            <a:spLocks noGrp="1"/>
          </p:cNvSpPr>
          <p:nvPr>
            <p:ph type="sldNum" sz="quarter" idx="4"/>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2A428E4-98DC-BE47-AABF-7820DBBE3133}"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5298" name="Rectangle 2"/>
          <p:cNvSpPr/>
          <p:nvPr>
            <p:ph type="title"/>
          </p:nvPr>
        </p:nvSpPr>
        <p:spPr>
          <a:xfrm>
            <a:off x="4643438" y="0"/>
            <a:ext cx="4497387" cy="228600"/>
          </a:xfrm>
          <a:solidFill>
            <a:srgbClr val="FFFFFF"/>
          </a:solidFill>
          <a:ln>
            <a:solidFill>
              <a:srgbClr val="000000"/>
            </a:solidFill>
            <a:miter/>
          </a:ln>
        </p:spPr>
        <p:txBody>
          <a:bodyPr/>
          <a:p>
            <a:pPr eaLnBrk="1" hangingPunct="1"/>
            <a:endParaRPr lang="zh-CN" altLang="zh-CN" sz="1600"/>
          </a:p>
        </p:txBody>
      </p:sp>
      <p:sp>
        <p:nvSpPr>
          <p:cNvPr id="34819" name="Rectangle 3"/>
          <p:cNvSpPr>
            <a:spLocks noGrp="1" noChangeArrowheads="1"/>
          </p:cNvSpPr>
          <p:nvPr>
            <p:ph idx="1"/>
          </p:nvPr>
        </p:nvSpPr>
        <p:spPr>
          <a:xfrm>
            <a:off x="0" y="1449388"/>
            <a:ext cx="9144000" cy="4833938"/>
          </a:xfrm>
        </p:spPr>
        <p:txBody>
          <a:bodyPr vert="horz" wrap="square" lIns="91440" tIns="45720" rIns="91440" bIns="45720" numCol="1" anchor="t" anchorCtr="0" compatLnSpc="1"/>
          <a:p>
            <a:pPr eaLnBrk="1" hangingPunct="1"/>
            <a:r>
              <a:rPr lang="zh-CN" altLang="en-US" u="sng"/>
              <a:t>媒体满足</a:t>
            </a:r>
            <a:endParaRPr lang="zh-CN" altLang="en-US" u="sng"/>
          </a:p>
          <a:p>
            <a:pPr eaLnBrk="1" hangingPunct="1"/>
            <a:endParaRPr lang="zh-CN" altLang="en-US"/>
          </a:p>
          <a:p>
            <a:pPr eaLnBrk="1" hangingPunct="1">
              <a:buFontTx/>
              <a:buChar char="-"/>
            </a:pPr>
            <a:r>
              <a:rPr lang="zh-CN" altLang="en-US"/>
              <a:t>媒体所有者</a:t>
            </a:r>
            <a:endParaRPr lang="zh-CN" altLang="en-US"/>
          </a:p>
          <a:p>
            <a:pPr eaLnBrk="1" hangingPunct="1">
              <a:buFontTx/>
              <a:buChar char="-"/>
            </a:pPr>
            <a:r>
              <a:rPr lang="zh-CN" altLang="en-US"/>
              <a:t>受众</a:t>
            </a:r>
            <a:r>
              <a:rPr lang="en-US" altLang="zh-CN"/>
              <a:t>/</a:t>
            </a:r>
            <a:r>
              <a:rPr lang="zh-CN" altLang="en-US"/>
              <a:t>媒介产品使用者</a:t>
            </a:r>
            <a:endParaRPr lang="zh-CN" altLang="en-US"/>
          </a:p>
          <a:p>
            <a:pPr eaLnBrk="1" hangingPunct="1">
              <a:buFontTx/>
              <a:buChar char="-"/>
            </a:pPr>
            <a:r>
              <a:rPr lang="zh-CN" altLang="en-US"/>
              <a:t>广告商</a:t>
            </a:r>
            <a:endParaRPr lang="zh-CN" altLang="en-US"/>
          </a:p>
          <a:p>
            <a:pPr eaLnBrk="1" hangingPunct="1">
              <a:buFontTx/>
              <a:buChar char="-"/>
            </a:pPr>
            <a:r>
              <a:rPr lang="zh-CN" altLang="en-US"/>
              <a:t>媒体雇员</a:t>
            </a:r>
            <a:endParaRPr lang="zh-CN" altLang="en-US"/>
          </a:p>
          <a:p>
            <a:pPr eaLnBrk="1" hangingPunct="1"/>
            <a:r>
              <a:rPr lang="zh-CN" altLang="en-US"/>
              <a:t>                                           </a:t>
            </a:r>
            <a:r>
              <a:rPr lang="zh-CN" altLang="en-US" u="sng"/>
              <a:t>的需求</a:t>
            </a:r>
            <a:endParaRPr lang="zh-CN" altLang="en-US" u="sng"/>
          </a:p>
          <a:p>
            <a:pPr eaLnBrk="1" hangingPunct="1"/>
            <a:r>
              <a:rPr lang="zh-CN" altLang="en-US"/>
              <a:t> </a:t>
            </a:r>
            <a:endParaRPr lang="zh-CN" altLang="en-US"/>
          </a:p>
          <a:p>
            <a:pPr eaLnBrk="1" hangingPunct="1"/>
            <a:endParaRPr lang="zh-CN" altLang="en-US"/>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73731" name="Rectangle 2"/>
          <p:cNvSpPr>
            <a:spLocks noGrp="1"/>
          </p:cNvSpPr>
          <p:nvPr>
            <p:ph type="title"/>
          </p:nvPr>
        </p:nvSpPr>
        <p:spPr/>
        <p:txBody>
          <a:bodyPr vert="horz" wrap="square" lIns="91440" tIns="45720" rIns="91440" bIns="45720" anchor="ctr" anchorCtr="0"/>
          <a:p>
            <a:pPr eaLnBrk="1" hangingPunct="1"/>
            <a:r>
              <a:rPr lang="zh-CN" altLang="en-US" sz="3600" b="1" dirty="0">
                <a:ea typeface="宋体" panose="02010600030101010101" pitchFamily="2" charset="-122"/>
              </a:rPr>
              <a:t>对媒介企业规模边界的思考：</a:t>
            </a:r>
            <a:endParaRPr lang="zh-CN" altLang="en-US" sz="3600" b="1" dirty="0">
              <a:ea typeface="宋体" panose="02010600030101010101" pitchFamily="2" charset="-122"/>
            </a:endParaRPr>
          </a:p>
        </p:txBody>
      </p:sp>
      <p:sp>
        <p:nvSpPr>
          <p:cNvPr id="49155" name="Rectangle 3" descr="Rectangle: Click to edit Master text styles&#13;&#10;Second level&#13;&#10;Third level&#13;&#10;Fourth level&#13;&#10;Fifth level"/>
          <p:cNvSpPr>
            <a:spLocks noGrp="1"/>
          </p:cNvSpPr>
          <p:nvPr>
            <p:ph idx="1"/>
          </p:nvPr>
        </p:nvSpPr>
        <p:spPr/>
        <p:txBody>
          <a:bodyPr vert="horz" wrap="square" lIns="91440" tIns="45720" rIns="91440" bIns="45720" anchor="t" anchorCtr="0"/>
          <a:p>
            <a:pPr eaLnBrk="1" hangingPunct="1"/>
            <a:r>
              <a:rPr lang="zh-CN" altLang="en-US" b="1" dirty="0">
                <a:ea typeface="宋体" panose="02010600030101010101" pitchFamily="2" charset="-122"/>
              </a:rPr>
              <a:t>媒介组织应该做些什么？</a:t>
            </a:r>
            <a:endParaRPr lang="zh-CN" altLang="en-US" b="1" dirty="0">
              <a:ea typeface="宋体" panose="02010600030101010101" pitchFamily="2" charset="-122"/>
            </a:endParaRPr>
          </a:p>
          <a:p>
            <a:pPr eaLnBrk="1" hangingPunct="1"/>
            <a:endParaRPr lang="zh-CN" altLang="en-US" b="1" dirty="0">
              <a:ea typeface="宋体" panose="02010600030101010101" pitchFamily="2" charset="-122"/>
            </a:endParaRPr>
          </a:p>
          <a:p>
            <a:pPr eaLnBrk="1" hangingPunct="1"/>
            <a:r>
              <a:rPr lang="zh-CN" altLang="en-US" b="1" dirty="0">
                <a:ea typeface="宋体" panose="02010600030101010101" pitchFamily="2" charset="-122"/>
              </a:rPr>
              <a:t>规模应该多大？</a:t>
            </a:r>
            <a:endParaRPr lang="zh-CN" altLang="en-US" b="1" dirty="0">
              <a:ea typeface="宋体" panose="02010600030101010101" pitchFamily="2" charset="-122"/>
            </a:endParaRPr>
          </a:p>
          <a:p>
            <a:pPr eaLnBrk="1" hangingPunct="1"/>
            <a:endParaRPr lang="zh-CN" altLang="en-US" b="1" dirty="0">
              <a:ea typeface="宋体" panose="02010600030101010101" pitchFamily="2" charset="-122"/>
            </a:endParaRPr>
          </a:p>
          <a:p>
            <a:pPr eaLnBrk="1" hangingPunct="1"/>
            <a:r>
              <a:rPr lang="zh-CN" altLang="en-US" b="1" dirty="0">
                <a:ea typeface="宋体" panose="02010600030101010101" pitchFamily="2" charset="-122"/>
              </a:rPr>
              <a:t>应该处于哪些行业中？</a:t>
            </a:r>
            <a:endParaRPr lang="zh-CN" altLang="en-US" b="1"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5">
                                            <p:txEl>
                                              <p:charRg st="0"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55">
                                            <p:txEl>
                                              <p:charRg st="13" end="2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155">
                                            <p:txEl>
                                              <p:charRg st="22" end="3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52227" name="Rectangle 3" descr="Rectangle: Click to edit Master text styles&#13;&#10;Second level&#13;&#10;Third level&#13;&#10;Fourth level&#13;&#10;Fifth level"/>
          <p:cNvSpPr>
            <a:spLocks noGrp="1"/>
          </p:cNvSpPr>
          <p:nvPr>
            <p:ph idx="1"/>
          </p:nvPr>
        </p:nvSpPr>
        <p:spPr>
          <a:xfrm>
            <a:off x="685800" y="762000"/>
            <a:ext cx="7772400" cy="4738688"/>
          </a:xfrm>
        </p:spPr>
        <p:txBody>
          <a:bodyPr vert="horz" wrap="square" lIns="91440" tIns="45720" rIns="91440" bIns="45720" anchor="t" anchorCtr="0"/>
          <a:p>
            <a:pPr eaLnBrk="1" hangingPunct="1">
              <a:lnSpc>
                <a:spcPct val="90000"/>
              </a:lnSpc>
            </a:pPr>
            <a:r>
              <a:rPr lang="zh-CN" altLang="en-US" b="1" dirty="0">
                <a:ea typeface="宋体" panose="02010600030101010101" pitchFamily="2" charset="-122"/>
              </a:rPr>
              <a:t>企业的边界:规模边界</a:t>
            </a:r>
            <a:endParaRPr lang="zh-CN" altLang="en-US" b="1" dirty="0">
              <a:ea typeface="宋体" panose="02010600030101010101" pitchFamily="2" charset="-122"/>
            </a:endParaRPr>
          </a:p>
          <a:p>
            <a:pPr eaLnBrk="1" hangingPunct="1">
              <a:lnSpc>
                <a:spcPct val="90000"/>
              </a:lnSpc>
            </a:pPr>
            <a:r>
              <a:rPr lang="zh-CN" altLang="en-US" b="1" dirty="0">
                <a:ea typeface="宋体" panose="02010600030101010101" pitchFamily="2" charset="-122"/>
              </a:rPr>
              <a:t>边界的不同延展方向：</a:t>
            </a:r>
            <a:endParaRPr lang="zh-CN" altLang="en-US" b="1" dirty="0">
              <a:ea typeface="宋体" panose="02010600030101010101" pitchFamily="2" charset="-122"/>
            </a:endParaRPr>
          </a:p>
          <a:p>
            <a:pPr eaLnBrk="1" hangingPunct="1">
              <a:lnSpc>
                <a:spcPct val="90000"/>
              </a:lnSpc>
              <a:buNone/>
            </a:pPr>
            <a:r>
              <a:rPr lang="zh-CN" altLang="en-US" b="1" dirty="0">
                <a:ea typeface="宋体" panose="02010600030101010101" pitchFamily="2" charset="-122"/>
              </a:rPr>
              <a:t>横向边界：企业产品或服务的市场规模，即它提供的产品或服务的数量和种类</a:t>
            </a:r>
            <a:endParaRPr lang="zh-CN" altLang="en-US" b="1" dirty="0">
              <a:ea typeface="宋体" panose="02010600030101010101" pitchFamily="2" charset="-122"/>
            </a:endParaRPr>
          </a:p>
          <a:p>
            <a:pPr eaLnBrk="1" hangingPunct="1">
              <a:lnSpc>
                <a:spcPct val="90000"/>
              </a:lnSpc>
            </a:pPr>
            <a:endParaRPr lang="zh-CN" altLang="en-US" b="1" dirty="0">
              <a:ea typeface="宋体" panose="02010600030101010101" pitchFamily="2" charset="-122"/>
            </a:endParaRPr>
          </a:p>
          <a:p>
            <a:pPr eaLnBrk="1" hangingPunct="1">
              <a:lnSpc>
                <a:spcPct val="90000"/>
              </a:lnSpc>
              <a:buNone/>
            </a:pPr>
            <a:r>
              <a:rPr lang="zh-CN" altLang="en-US" b="1" dirty="0">
                <a:ea typeface="宋体" panose="02010600030101010101" pitchFamily="2" charset="-122"/>
              </a:rPr>
              <a:t>纵向边界：企业自己从事的活动的范围以及它从市场上购买的活动的范围</a:t>
            </a:r>
            <a:endParaRPr lang="zh-CN" altLang="en-US" b="1" dirty="0">
              <a:ea typeface="宋体" panose="02010600030101010101" pitchFamily="2" charset="-122"/>
            </a:endParaRPr>
          </a:p>
          <a:p>
            <a:pPr eaLnBrk="1" hangingPunct="1">
              <a:lnSpc>
                <a:spcPct val="90000"/>
              </a:lnSpc>
            </a:pPr>
            <a:endParaRPr lang="zh-CN" altLang="en-US"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27">
                                            <p:txEl>
                                              <p:charRg st="0" end="1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27">
                                            <p:txEl>
                                              <p:charRg st="16" end="2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227">
                                            <p:txEl>
                                              <p:charRg st="27" end="6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2227">
                                            <p:txEl>
                                              <p:charRg st="63" end="9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75779" name="Rectangle 2"/>
          <p:cNvSpPr>
            <a:spLocks noGrp="1"/>
          </p:cNvSpPr>
          <p:nvPr>
            <p:ph type="title"/>
          </p:nvPr>
        </p:nvSpPr>
        <p:spPr/>
        <p:txBody>
          <a:bodyPr vert="horz" wrap="square" lIns="91440" tIns="45720" rIns="91440" bIns="45720" anchor="ctr" anchorCtr="0"/>
          <a:p>
            <a:pPr eaLnBrk="1" hangingPunct="1"/>
            <a:r>
              <a:rPr lang="zh-CN" altLang="en-US" b="1" dirty="0">
                <a:ea typeface="宋体" panose="02010600030101010101" pitchFamily="2" charset="-122"/>
              </a:rPr>
              <a:t>一、传媒组织存在的经济基础</a:t>
            </a:r>
            <a:endParaRPr lang="zh-CN" altLang="en-US" b="1" dirty="0">
              <a:ea typeface="宋体" panose="02010600030101010101" pitchFamily="2" charset="-122"/>
            </a:endParaRPr>
          </a:p>
        </p:txBody>
      </p:sp>
      <p:sp>
        <p:nvSpPr>
          <p:cNvPr id="7171" name="Rectangle 3" descr="Rectangle: Click to edit Master text styles&#13;&#10;Second level&#13;&#10;Third level&#13;&#10;Fourth level&#13;&#10;Fifth level"/>
          <p:cNvSpPr>
            <a:spLocks noGrp="1"/>
          </p:cNvSpPr>
          <p:nvPr>
            <p:ph idx="1"/>
          </p:nvPr>
        </p:nvSpPr>
        <p:spPr/>
        <p:txBody>
          <a:bodyPr vert="horz" wrap="square" lIns="91440" tIns="45720" rIns="91440" bIns="45720" anchor="t" anchorCtr="0"/>
          <a:p>
            <a:pPr eaLnBrk="1" hangingPunct="1"/>
            <a:r>
              <a:rPr lang="zh-CN" altLang="en-US" b="1" dirty="0">
                <a:ea typeface="宋体" panose="02010600030101010101" pitchFamily="2" charset="-122"/>
              </a:rPr>
              <a:t>节省交易成本</a:t>
            </a:r>
            <a:endParaRPr lang="zh-CN" altLang="en-US" b="1" dirty="0">
              <a:ea typeface="宋体" panose="02010600030101010101" pitchFamily="2" charset="-122"/>
            </a:endParaRPr>
          </a:p>
          <a:p>
            <a:pPr eaLnBrk="1" hangingPunct="1"/>
            <a:r>
              <a:rPr lang="zh-CN" altLang="en-US" b="1" dirty="0">
                <a:ea typeface="宋体" panose="02010600030101010101" pitchFamily="2" charset="-122"/>
              </a:rPr>
              <a:t>因成本结构特点而决定的天然扩张性</a:t>
            </a:r>
            <a:r>
              <a:rPr lang="zh-CN" altLang="en-US" b="1" dirty="0">
                <a:latin typeface="Times New Roman" panose="02020603050405020304" pitchFamily="18" charset="0"/>
                <a:ea typeface="宋体" panose="02010600030101010101" pitchFamily="2" charset="-122"/>
              </a:rPr>
              <a:t>——</a:t>
            </a:r>
            <a:r>
              <a:rPr lang="zh-CN" altLang="en-US" b="1" dirty="0">
                <a:ea typeface="宋体" panose="02010600030101010101" pitchFamily="2" charset="-122"/>
              </a:rPr>
              <a:t>规模经济与范围经济</a:t>
            </a:r>
            <a:endParaRPr lang="zh-CN" altLang="en-US" b="1"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charRg st="0"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charRg st="7" end="3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76803" name="Rectangle 2"/>
          <p:cNvSpPr>
            <a:spLocks noGrp="1"/>
          </p:cNvSpPr>
          <p:nvPr>
            <p:ph type="title"/>
          </p:nvPr>
        </p:nvSpPr>
        <p:spPr/>
        <p:txBody>
          <a:bodyPr vert="horz" wrap="square" lIns="91440" tIns="45720" rIns="91440" bIns="45720" anchor="ctr" anchorCtr="0"/>
          <a:p>
            <a:pPr eaLnBrk="1" hangingPunct="1"/>
            <a:r>
              <a:rPr lang="zh-CN" altLang="en-US" b="1" dirty="0">
                <a:ea typeface="宋体" panose="02010600030101010101" pitchFamily="2" charset="-122"/>
              </a:rPr>
              <a:t>媒介规模经济</a:t>
            </a:r>
            <a:endParaRPr lang="zh-CN" altLang="en-US" b="1" dirty="0">
              <a:ea typeface="宋体" panose="02010600030101010101" pitchFamily="2" charset="-122"/>
            </a:endParaRPr>
          </a:p>
        </p:txBody>
      </p:sp>
      <p:sp>
        <p:nvSpPr>
          <p:cNvPr id="8195" name="Rectangle 3" descr="Rectangle: Click to edit Master text styles&#13;&#10;Second level&#13;&#10;Third level&#13;&#10;Fourth level&#13;&#10;Fifth level"/>
          <p:cNvSpPr>
            <a:spLocks noGrp="1"/>
          </p:cNvSpPr>
          <p:nvPr>
            <p:ph idx="1"/>
          </p:nvPr>
        </p:nvSpPr>
        <p:spPr/>
        <p:txBody>
          <a:bodyPr vert="horz" wrap="square" lIns="91440" tIns="45720" rIns="91440" bIns="45720" anchor="t" anchorCtr="0"/>
          <a:p>
            <a:pPr eaLnBrk="1" hangingPunct="1"/>
            <a:r>
              <a:rPr lang="zh-CN" altLang="en-US" b="1" dirty="0">
                <a:ea typeface="宋体" panose="02010600030101010101" pitchFamily="2" charset="-122"/>
              </a:rPr>
              <a:t>规模经济则指：随生产能力扩大，媒介的平均成本随产量的增加而下降，反之就是规模不经济。规模经济包含了规模报酬这一特例。</a:t>
            </a:r>
            <a:endParaRPr lang="zh-CN" altLang="en-US" b="1"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charRg st="0" end="5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77827" name="Rectangle 2"/>
          <p:cNvSpPr>
            <a:spLocks noGrp="1"/>
          </p:cNvSpPr>
          <p:nvPr>
            <p:ph type="title"/>
          </p:nvPr>
        </p:nvSpPr>
        <p:spPr/>
        <p:txBody>
          <a:bodyPr vert="horz" wrap="square" lIns="91440" tIns="45720" rIns="91440" bIns="45720" anchor="ctr" anchorCtr="0"/>
          <a:p>
            <a:pPr eaLnBrk="1" hangingPunct="1"/>
            <a:r>
              <a:rPr lang="zh-CN" altLang="en-US" b="1" dirty="0">
                <a:ea typeface="宋体" panose="02010600030101010101" pitchFamily="2" charset="-122"/>
              </a:rPr>
              <a:t>媒介范围经济</a:t>
            </a:r>
            <a:endParaRPr lang="zh-CN" altLang="en-US" b="1" dirty="0">
              <a:ea typeface="宋体" panose="02010600030101010101" pitchFamily="2" charset="-122"/>
            </a:endParaRPr>
          </a:p>
        </p:txBody>
      </p:sp>
      <p:sp>
        <p:nvSpPr>
          <p:cNvPr id="9219" name="Rectangle 3" descr="Rectangle: Click to edit Master text styles&#13;&#10;Second level&#13;&#10;Third level&#13;&#10;Fourth level&#13;&#10;Fifth level"/>
          <p:cNvSpPr>
            <a:spLocks noGrp="1"/>
          </p:cNvSpPr>
          <p:nvPr>
            <p:ph idx="1"/>
          </p:nvPr>
        </p:nvSpPr>
        <p:spPr/>
        <p:txBody>
          <a:bodyPr vert="horz" wrap="square" lIns="91440" tIns="45720" rIns="91440" bIns="45720" anchor="t" anchorCtr="0"/>
          <a:p>
            <a:pPr eaLnBrk="1" hangingPunct="1"/>
            <a:r>
              <a:rPr lang="zh-CN" altLang="en-US" b="1" dirty="0">
                <a:latin typeface="宋体" panose="02010600030101010101" pitchFamily="2" charset="-122"/>
                <a:ea typeface="宋体" panose="02010600030101010101" pitchFamily="2" charset="-122"/>
              </a:rPr>
              <a:t>范围经济：一起生产和销售的多种成本之和小于单独生产和销售同样数量的单一产品成本。</a:t>
            </a:r>
            <a:endParaRPr lang="en-US" altLang="zh-CN" b="1" dirty="0">
              <a:latin typeface="宋体" panose="02010600030101010101" pitchFamily="2" charset="-122"/>
              <a:ea typeface="宋体" panose="02010600030101010101" pitchFamily="2" charset="-122"/>
            </a:endParaRPr>
          </a:p>
          <a:p>
            <a:pPr eaLnBrk="1" hangingPunct="1">
              <a:buNone/>
            </a:pPr>
            <a:endParaRPr lang="zh-CN" altLang="en-US" b="1"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charRg st="0" end="4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32771" name="Rectangle 3" descr="Rectangle: Click to edit Master text styles&#13;&#10;Second level&#13;&#10;Third level&#13;&#10;Fourth level&#13;&#10;Fifth level"/>
          <p:cNvSpPr>
            <a:spLocks noGrp="1"/>
          </p:cNvSpPr>
          <p:nvPr>
            <p:ph idx="1"/>
          </p:nvPr>
        </p:nvSpPr>
        <p:spPr>
          <a:xfrm>
            <a:off x="685800" y="914400"/>
            <a:ext cx="7772400" cy="5181600"/>
          </a:xfrm>
        </p:spPr>
        <p:txBody>
          <a:bodyPr vert="horz" wrap="square" lIns="91440" tIns="45720" rIns="91440" bIns="45720" anchor="t" anchorCtr="0"/>
          <a:p>
            <a:pPr eaLnBrk="1" hangingPunct="1"/>
            <a:r>
              <a:rPr lang="zh-CN" altLang="en-US" b="1" dirty="0">
                <a:ea typeface="宋体" panose="02010600030101010101" pitchFamily="2" charset="-122"/>
              </a:rPr>
              <a:t>范围经济：共享与协同</a:t>
            </a:r>
            <a:endParaRPr lang="zh-CN" altLang="en-US" b="1" dirty="0">
              <a:ea typeface="宋体" panose="02010600030101010101" pitchFamily="2" charset="-122"/>
            </a:endParaRPr>
          </a:p>
          <a:p>
            <a:pPr eaLnBrk="1" hangingPunct="1">
              <a:buNone/>
            </a:pPr>
            <a:r>
              <a:rPr lang="zh-CN" altLang="en-US" b="1" dirty="0">
                <a:ea typeface="宋体" panose="02010600030101010101" pitchFamily="2" charset="-122"/>
              </a:rPr>
              <a:t>                    </a:t>
            </a:r>
            <a:r>
              <a:rPr lang="zh-CN" altLang="en-US" sz="2400" b="1" dirty="0">
                <a:ea typeface="宋体" panose="02010600030101010101" pitchFamily="2" charset="-122"/>
              </a:rPr>
              <a:t>公司范围</a:t>
            </a:r>
            <a:endParaRPr lang="zh-CN" altLang="en-US" sz="2400" b="1" dirty="0">
              <a:ea typeface="宋体" panose="02010600030101010101" pitchFamily="2" charset="-122"/>
            </a:endParaRPr>
          </a:p>
          <a:p>
            <a:pPr eaLnBrk="1" hangingPunct="1">
              <a:buNone/>
            </a:pPr>
            <a:endParaRPr lang="zh-CN" altLang="en-US" sz="2400" b="1" dirty="0">
              <a:ea typeface="宋体" panose="02010600030101010101" pitchFamily="2" charset="-122"/>
            </a:endParaRPr>
          </a:p>
          <a:p>
            <a:pPr eaLnBrk="1" hangingPunct="1">
              <a:buNone/>
            </a:pPr>
            <a:r>
              <a:rPr lang="zh-CN" altLang="en-US" sz="2400" b="1" dirty="0">
                <a:ea typeface="宋体" panose="02010600030101010101" pitchFamily="2" charset="-122"/>
              </a:rPr>
              <a:t>     共享设备、后勤       共同顾客</a:t>
            </a:r>
            <a:endParaRPr lang="zh-CN" altLang="en-US" sz="2400" b="1" dirty="0">
              <a:ea typeface="宋体" panose="02010600030101010101" pitchFamily="2" charset="-122"/>
            </a:endParaRPr>
          </a:p>
          <a:p>
            <a:pPr eaLnBrk="1" hangingPunct="1">
              <a:buNone/>
            </a:pPr>
            <a:r>
              <a:rPr lang="zh-CN" altLang="en-US" sz="2400" b="1" dirty="0">
                <a:ea typeface="宋体" panose="02010600030101010101" pitchFamily="2" charset="-122"/>
              </a:rPr>
              <a:t>      共享的采购力量      共同渠道</a:t>
            </a:r>
            <a:endParaRPr lang="zh-CN" altLang="en-US" sz="2400" b="1" dirty="0">
              <a:ea typeface="宋体" panose="02010600030101010101" pitchFamily="2" charset="-122"/>
            </a:endParaRPr>
          </a:p>
          <a:p>
            <a:pPr eaLnBrk="1" hangingPunct="1">
              <a:buNone/>
            </a:pPr>
            <a:r>
              <a:rPr lang="zh-CN" altLang="en-US" sz="2400" b="1" dirty="0">
                <a:ea typeface="宋体" panose="02010600030101010101" pitchFamily="2" charset="-122"/>
              </a:rPr>
              <a:t>      共同技术            品牌价值</a:t>
            </a:r>
            <a:endParaRPr lang="zh-CN" altLang="en-US" sz="2400" b="1" dirty="0">
              <a:ea typeface="宋体" panose="02010600030101010101" pitchFamily="2" charset="-122"/>
            </a:endParaRPr>
          </a:p>
          <a:p>
            <a:pPr eaLnBrk="1" hangingPunct="1">
              <a:buNone/>
            </a:pPr>
            <a:r>
              <a:rPr lang="zh-CN" altLang="en-US" sz="2400" b="1" dirty="0">
                <a:ea typeface="宋体" panose="02010600030101010101" pitchFamily="2" charset="-122"/>
              </a:rPr>
              <a:t>     共同经营的技能</a:t>
            </a:r>
            <a:endParaRPr lang="zh-CN" altLang="en-US" sz="2400" b="1" dirty="0">
              <a:ea typeface="宋体" panose="02010600030101010101" pitchFamily="2" charset="-122"/>
            </a:endParaRPr>
          </a:p>
          <a:p>
            <a:pPr eaLnBrk="1" hangingPunct="1">
              <a:buNone/>
            </a:pPr>
            <a:r>
              <a:rPr lang="zh-CN" altLang="en-US" sz="2400" b="1" dirty="0">
                <a:ea typeface="宋体" panose="02010600030101010101" pitchFamily="2" charset="-122"/>
              </a:rPr>
              <a:t>                            </a:t>
            </a:r>
            <a:endParaRPr lang="zh-CN" altLang="en-US" sz="2400" b="1" dirty="0">
              <a:ea typeface="宋体" panose="02010600030101010101" pitchFamily="2" charset="-122"/>
            </a:endParaRPr>
          </a:p>
          <a:p>
            <a:pPr eaLnBrk="1" hangingPunct="1">
              <a:buNone/>
            </a:pPr>
            <a:r>
              <a:rPr lang="zh-CN" altLang="en-US" sz="2400" b="1" dirty="0">
                <a:ea typeface="宋体" panose="02010600030101010101" pitchFamily="2" charset="-122"/>
              </a:rPr>
              <a:t>                       业务单位的竞争优势</a:t>
            </a:r>
            <a:endParaRPr lang="zh-CN" altLang="en-US" sz="2400" b="1" dirty="0">
              <a:ea typeface="宋体" panose="02010600030101010101" pitchFamily="2" charset="-122"/>
            </a:endParaRPr>
          </a:p>
          <a:p>
            <a:pPr eaLnBrk="1" hangingPunct="1">
              <a:buNone/>
            </a:pPr>
            <a:r>
              <a:rPr lang="zh-CN" altLang="en-US" sz="2400" b="1" dirty="0">
                <a:ea typeface="宋体" panose="02010600030101010101" pitchFamily="2" charset="-122"/>
              </a:rPr>
              <a:t>                          (低成本、高质量)</a:t>
            </a:r>
            <a:endParaRPr lang="zh-CN" altLang="en-US" sz="2400" b="1" dirty="0">
              <a:ea typeface="宋体" panose="02010600030101010101" pitchFamily="2" charset="-122"/>
            </a:endParaRPr>
          </a:p>
        </p:txBody>
      </p:sp>
      <p:sp>
        <p:nvSpPr>
          <p:cNvPr id="78852" name="Line 4"/>
          <p:cNvSpPr/>
          <p:nvPr/>
        </p:nvSpPr>
        <p:spPr>
          <a:xfrm flipH="1">
            <a:off x="2133600" y="1828800"/>
            <a:ext cx="914400" cy="0"/>
          </a:xfrm>
          <a:prstGeom prst="line">
            <a:avLst/>
          </a:prstGeom>
          <a:ln w="9525" cap="flat" cmpd="sng">
            <a:solidFill>
              <a:schemeClr val="tx1"/>
            </a:solidFill>
            <a:prstDash val="solid"/>
            <a:headEnd type="none" w="med" len="med"/>
            <a:tailEnd type="none" w="med" len="med"/>
          </a:ln>
        </p:spPr>
      </p:sp>
      <p:sp>
        <p:nvSpPr>
          <p:cNvPr id="78853" name="Line 5"/>
          <p:cNvSpPr/>
          <p:nvPr/>
        </p:nvSpPr>
        <p:spPr>
          <a:xfrm>
            <a:off x="4343400" y="1828800"/>
            <a:ext cx="1066800" cy="0"/>
          </a:xfrm>
          <a:prstGeom prst="line">
            <a:avLst/>
          </a:prstGeom>
          <a:ln w="9525" cap="flat" cmpd="sng">
            <a:solidFill>
              <a:schemeClr val="tx1"/>
            </a:solidFill>
            <a:prstDash val="solid"/>
            <a:headEnd type="none" w="med" len="med"/>
            <a:tailEnd type="none" w="med" len="med"/>
          </a:ln>
        </p:spPr>
      </p:sp>
      <p:sp>
        <p:nvSpPr>
          <p:cNvPr id="78854" name="Line 6"/>
          <p:cNvSpPr/>
          <p:nvPr/>
        </p:nvSpPr>
        <p:spPr>
          <a:xfrm>
            <a:off x="2133600" y="1828800"/>
            <a:ext cx="0" cy="685800"/>
          </a:xfrm>
          <a:prstGeom prst="line">
            <a:avLst/>
          </a:prstGeom>
          <a:ln w="9525" cap="flat" cmpd="sng">
            <a:solidFill>
              <a:schemeClr val="tx1"/>
            </a:solidFill>
            <a:prstDash val="solid"/>
            <a:headEnd type="none" w="med" len="med"/>
            <a:tailEnd type="triangle" w="med" len="med"/>
          </a:ln>
        </p:spPr>
      </p:sp>
      <p:sp>
        <p:nvSpPr>
          <p:cNvPr id="78855" name="Line 7"/>
          <p:cNvSpPr/>
          <p:nvPr/>
        </p:nvSpPr>
        <p:spPr>
          <a:xfrm>
            <a:off x="5486400" y="1828800"/>
            <a:ext cx="0" cy="685800"/>
          </a:xfrm>
          <a:prstGeom prst="line">
            <a:avLst/>
          </a:prstGeom>
          <a:ln w="9525" cap="flat" cmpd="sng">
            <a:solidFill>
              <a:schemeClr val="tx1"/>
            </a:solidFill>
            <a:prstDash val="solid"/>
            <a:headEnd type="none" w="med" len="med"/>
            <a:tailEnd type="triangle" w="med" len="med"/>
          </a:ln>
        </p:spPr>
      </p:sp>
      <p:sp>
        <p:nvSpPr>
          <p:cNvPr id="78856" name="Line 8"/>
          <p:cNvSpPr/>
          <p:nvPr/>
        </p:nvSpPr>
        <p:spPr>
          <a:xfrm>
            <a:off x="2133600" y="4191000"/>
            <a:ext cx="0" cy="685800"/>
          </a:xfrm>
          <a:prstGeom prst="line">
            <a:avLst/>
          </a:prstGeom>
          <a:ln w="9525" cap="flat" cmpd="sng">
            <a:solidFill>
              <a:schemeClr val="tx1"/>
            </a:solidFill>
            <a:prstDash val="solid"/>
            <a:headEnd type="none" w="med" len="med"/>
            <a:tailEnd type="none" w="med" len="med"/>
          </a:ln>
        </p:spPr>
      </p:sp>
      <p:sp>
        <p:nvSpPr>
          <p:cNvPr id="78857" name="Line 9"/>
          <p:cNvSpPr/>
          <p:nvPr/>
        </p:nvSpPr>
        <p:spPr>
          <a:xfrm>
            <a:off x="5562600" y="3810000"/>
            <a:ext cx="0" cy="1143000"/>
          </a:xfrm>
          <a:prstGeom prst="line">
            <a:avLst/>
          </a:prstGeom>
          <a:ln w="9525" cap="flat" cmpd="sng">
            <a:solidFill>
              <a:schemeClr val="tx1"/>
            </a:solidFill>
            <a:prstDash val="solid"/>
            <a:headEnd type="none" w="med" len="med"/>
            <a:tailEnd type="none" w="med" len="med"/>
          </a:ln>
        </p:spPr>
      </p:sp>
      <p:sp>
        <p:nvSpPr>
          <p:cNvPr id="78858" name="Line 10"/>
          <p:cNvSpPr/>
          <p:nvPr/>
        </p:nvSpPr>
        <p:spPr>
          <a:xfrm>
            <a:off x="2133600" y="4876800"/>
            <a:ext cx="457200" cy="0"/>
          </a:xfrm>
          <a:prstGeom prst="line">
            <a:avLst/>
          </a:prstGeom>
          <a:ln w="9525" cap="flat" cmpd="sng">
            <a:solidFill>
              <a:schemeClr val="tx1"/>
            </a:solidFill>
            <a:prstDash val="solid"/>
            <a:headEnd type="none" w="med" len="med"/>
            <a:tailEnd type="triangle" w="med" len="med"/>
          </a:ln>
        </p:spPr>
      </p:sp>
      <p:sp>
        <p:nvSpPr>
          <p:cNvPr id="78859" name="Line 11"/>
          <p:cNvSpPr/>
          <p:nvPr/>
        </p:nvSpPr>
        <p:spPr>
          <a:xfrm flipH="1">
            <a:off x="5181600" y="4953000"/>
            <a:ext cx="381000" cy="0"/>
          </a:xfrm>
          <a:prstGeom prst="line">
            <a:avLst/>
          </a:prstGeom>
          <a:ln w="9525" cap="flat" cmpd="sng">
            <a:solidFill>
              <a:schemeClr val="tx1"/>
            </a:solidFill>
            <a:prstDash val="soli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xEl>
                                              <p:charRg st="0"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1">
                                            <p:txEl>
                                              <p:charRg st="11" end="3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1">
                                            <p:txEl>
                                              <p:charRg st="37" end="6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71">
                                            <p:txEl>
                                              <p:charRg st="61" end="8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2771">
                                            <p:txEl>
                                              <p:charRg st="85" end="1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2771">
                                            <p:txEl>
                                              <p:charRg st="112" end="12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2771">
                                            <p:txEl>
                                              <p:charRg st="125" end="15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2771">
                                            <p:txEl>
                                              <p:charRg st="154" end="18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2771">
                                            <p:txEl>
                                              <p:charRg st="187" end="22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79875" name="Rectangle 2"/>
          <p:cNvSpPr>
            <a:spLocks noGrp="1"/>
          </p:cNvSpPr>
          <p:nvPr>
            <p:ph type="title"/>
          </p:nvPr>
        </p:nvSpPr>
        <p:spPr/>
        <p:txBody>
          <a:bodyPr vert="horz" wrap="square" lIns="91440" tIns="45720" rIns="91440" bIns="45720" anchor="ctr" anchorCtr="0"/>
          <a:p>
            <a:pPr eaLnBrk="1" hangingPunct="1"/>
            <a:r>
              <a:rPr lang="zh-CN" altLang="en-US" b="1" dirty="0">
                <a:ea typeface="宋体" panose="02010600030101010101" pitchFamily="2" charset="-122"/>
              </a:rPr>
              <a:t>传媒组织有效规模的确定</a:t>
            </a:r>
            <a:endParaRPr lang="zh-CN" altLang="en-US" b="1" dirty="0">
              <a:ea typeface="宋体" panose="02010600030101010101" pitchFamily="2" charset="-122"/>
            </a:endParaRPr>
          </a:p>
        </p:txBody>
      </p:sp>
      <p:sp>
        <p:nvSpPr>
          <p:cNvPr id="10243" name="Rectangle 3" descr="Rectangle: Click to edit Master text styles&#13;&#10;Second level&#13;&#10;Third level&#13;&#10;Fourth level&#13;&#10;Fifth level"/>
          <p:cNvSpPr>
            <a:spLocks noGrp="1"/>
          </p:cNvSpPr>
          <p:nvPr>
            <p:ph idx="1"/>
          </p:nvPr>
        </p:nvSpPr>
        <p:spPr/>
        <p:txBody>
          <a:bodyPr vert="horz" wrap="square" lIns="91440" tIns="45720" rIns="91440" bIns="45720" anchor="t" anchorCtr="0"/>
          <a:p>
            <a:pPr eaLnBrk="1" hangingPunct="1">
              <a:lnSpc>
                <a:spcPct val="80000"/>
              </a:lnSpc>
            </a:pPr>
            <a:r>
              <a:rPr lang="zh-CN" altLang="en-US" b="1" dirty="0">
                <a:solidFill>
                  <a:srgbClr val="000000"/>
                </a:solidFill>
                <a:ea typeface="黑体" panose="02010609060101010101" pitchFamily="49" charset="-122"/>
              </a:rPr>
              <a:t>当传媒产业达到一定规模时，</a:t>
            </a:r>
            <a:r>
              <a:rPr lang="zh-CN" altLang="en-US" b="1" dirty="0">
                <a:solidFill>
                  <a:srgbClr val="5B531B"/>
                </a:solidFill>
                <a:ea typeface="黑体" panose="02010609060101010101" pitchFamily="49" charset="-122"/>
              </a:rPr>
              <a:t>传媒产业的进一步扩张（做大做强），必须建立在合理的完整的产业价值链的基础之上。</a:t>
            </a:r>
            <a:endParaRPr lang="zh-CN" altLang="en-US" b="1" dirty="0">
              <a:solidFill>
                <a:srgbClr val="5B531B"/>
              </a:solidFill>
              <a:ea typeface="黑体" panose="02010609060101010101" pitchFamily="49" charset="-122"/>
            </a:endParaRPr>
          </a:p>
          <a:p>
            <a:pPr eaLnBrk="1" hangingPunct="1">
              <a:lnSpc>
                <a:spcPct val="80000"/>
              </a:lnSpc>
            </a:pPr>
            <a:endParaRPr lang="zh-CN" altLang="en-US" b="1" dirty="0">
              <a:solidFill>
                <a:srgbClr val="5B531B"/>
              </a:solidFill>
              <a:ea typeface="黑体" panose="02010609060101010101" pitchFamily="49" charset="-122"/>
            </a:endParaRPr>
          </a:p>
          <a:p>
            <a:pPr eaLnBrk="1" hangingPunct="1">
              <a:lnSpc>
                <a:spcPct val="80000"/>
              </a:lnSpc>
            </a:pPr>
            <a:r>
              <a:rPr lang="zh-CN" altLang="en-US" b="1" dirty="0">
                <a:solidFill>
                  <a:srgbClr val="5B531B"/>
                </a:solidFill>
                <a:ea typeface="黑体" panose="02010609060101010101" pitchFamily="49" charset="-122"/>
              </a:rPr>
              <a:t>规模不经济。产品规模；企业规模。</a:t>
            </a:r>
            <a:r>
              <a:rPr lang="zh-CN" altLang="en-US" u="sng" dirty="0">
                <a:solidFill>
                  <a:srgbClr val="FF0000"/>
                </a:solidFill>
                <a:ea typeface="黑体" panose="02010609060101010101" pitchFamily="49" charset="-122"/>
              </a:rPr>
              <a:t>资金链。</a:t>
            </a:r>
            <a:endParaRPr lang="zh-CN" altLang="en-US" b="1" dirty="0">
              <a:solidFill>
                <a:srgbClr val="5B531B"/>
              </a:solidFill>
              <a:ea typeface="黑体" panose="02010609060101010101" pitchFamily="49" charset="-122"/>
            </a:endParaRPr>
          </a:p>
          <a:p>
            <a:pPr eaLnBrk="1" hangingPunct="1">
              <a:lnSpc>
                <a:spcPct val="80000"/>
              </a:lnSpc>
            </a:pPr>
            <a:r>
              <a:rPr lang="zh-CN" altLang="en-US" b="1" dirty="0">
                <a:solidFill>
                  <a:srgbClr val="5B531B"/>
                </a:solidFill>
                <a:ea typeface="黑体" panose="02010609060101010101" pitchFamily="49" charset="-122"/>
              </a:rPr>
              <a:t>规模与赢利的平衡。</a:t>
            </a:r>
            <a:endParaRPr lang="zh-CN" altLang="en-US" b="1" dirty="0">
              <a:solidFill>
                <a:srgbClr val="5B531B"/>
              </a:solidFill>
              <a:ea typeface="黑体" panose="02010609060101010101" pitchFamily="49" charset="-122"/>
            </a:endParaRPr>
          </a:p>
          <a:p>
            <a:pPr eaLnBrk="1" hangingPunct="1">
              <a:lnSpc>
                <a:spcPct val="80000"/>
              </a:lnSpc>
            </a:pPr>
            <a:r>
              <a:rPr lang="zh-CN" altLang="en-US" b="1" dirty="0">
                <a:solidFill>
                  <a:srgbClr val="5B531B"/>
                </a:solidFill>
                <a:ea typeface="黑体" panose="02010609060101010101" pitchFamily="49" charset="-122"/>
              </a:rPr>
              <a:t>资金：</a:t>
            </a:r>
            <a:endParaRPr lang="zh-CN" altLang="en-US" b="1" dirty="0">
              <a:solidFill>
                <a:srgbClr val="5B531B"/>
              </a:solidFill>
              <a:ea typeface="黑体" panose="02010609060101010101" pitchFamily="49" charset="-122"/>
            </a:endParaRPr>
          </a:p>
          <a:p>
            <a:pPr eaLnBrk="1" hangingPunct="1">
              <a:lnSpc>
                <a:spcPct val="80000"/>
              </a:lnSpc>
            </a:pPr>
            <a:endParaRPr lang="zh-CN" altLang="en-US" b="1" dirty="0">
              <a:solidFill>
                <a:srgbClr val="5B531B"/>
              </a:solidFill>
              <a:ea typeface="黑体" panose="02010609060101010101" pitchFamily="49" charset="-122"/>
            </a:endParaRPr>
          </a:p>
          <a:p>
            <a:pPr eaLnBrk="1" hangingPunct="1">
              <a:lnSpc>
                <a:spcPct val="80000"/>
              </a:lnSpc>
            </a:pPr>
            <a:r>
              <a:rPr lang="zh-CN" altLang="en-US" b="1" dirty="0">
                <a:solidFill>
                  <a:srgbClr val="5B531B"/>
                </a:solidFill>
                <a:ea typeface="黑体" panose="02010609060101010101" pitchFamily="49" charset="-122"/>
              </a:rPr>
              <a:t>产业链：需求程度。规模大而无法实现盈利？盈利与产业需求有关。比如，智能汽车产业链。</a:t>
            </a:r>
            <a:endParaRPr lang="zh-CN" altLang="en-US" b="1" dirty="0">
              <a:solidFill>
                <a:srgbClr val="5B531B"/>
              </a:solidFill>
              <a:ea typeface="黑体" panose="02010609060101010101" pitchFamily="49" charset="-122"/>
            </a:endParaRPr>
          </a:p>
          <a:p>
            <a:pPr eaLnBrk="1" hangingPunct="1">
              <a:lnSpc>
                <a:spcPct val="80000"/>
              </a:lnSpc>
            </a:pPr>
            <a:r>
              <a:rPr lang="zh-CN" altLang="en-US" b="1" dirty="0">
                <a:solidFill>
                  <a:srgbClr val="5B531B"/>
                </a:solidFill>
                <a:ea typeface="黑体" panose="02010609060101010101" pitchFamily="49" charset="-122"/>
              </a:rPr>
              <a:t>盈利：不良资产？？</a:t>
            </a:r>
            <a:endParaRPr lang="zh-CN" altLang="en-US" b="1" dirty="0">
              <a:solidFill>
                <a:srgbClr val="5B531B"/>
              </a:solidFill>
              <a:ea typeface="黑体" panose="02010609060101010101" pitchFamily="49" charset="-122"/>
            </a:endParaRPr>
          </a:p>
          <a:p>
            <a:pPr eaLnBrk="1" hangingPunct="1">
              <a:lnSpc>
                <a:spcPct val="80000"/>
              </a:lnSpc>
            </a:pPr>
            <a:r>
              <a:rPr lang="zh-CN" altLang="en-US" b="1" dirty="0">
                <a:solidFill>
                  <a:srgbClr val="5B531B"/>
                </a:solidFill>
                <a:ea typeface="黑体" panose="02010609060101010101" pitchFamily="49" charset="-122"/>
              </a:rPr>
              <a:t>复旦出版社。</a:t>
            </a:r>
            <a:endParaRPr lang="zh-CN" altLang="en-US" b="1" dirty="0">
              <a:solidFill>
                <a:srgbClr val="5B531B"/>
              </a:solidFill>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charRg st="0" end="5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charRg st="54" end="7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charRg st="75" end="8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charRg st="85" end="8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3">
                                            <p:txEl>
                                              <p:charRg st="90" end="13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3">
                                            <p:txEl>
                                              <p:charRg st="132" end="14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43">
                                            <p:txEl>
                                              <p:charRg st="142" end="14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26627" name="Rectangle 3" descr="Rectangle: Click to edit Master text styles&#13;&#10;Second level&#13;&#10;Third level&#13;&#10;Fourth level&#13;&#10;Fifth level"/>
          <p:cNvSpPr>
            <a:spLocks noGrp="1"/>
          </p:cNvSpPr>
          <p:nvPr>
            <p:ph idx="1"/>
          </p:nvPr>
        </p:nvSpPr>
        <p:spPr>
          <a:xfrm>
            <a:off x="609600" y="457200"/>
            <a:ext cx="7772400" cy="4114800"/>
          </a:xfrm>
        </p:spPr>
        <p:txBody>
          <a:bodyPr vert="horz" wrap="square" lIns="91440" tIns="45720" rIns="91440" bIns="45720" anchor="t" anchorCtr="0"/>
          <a:p>
            <a:pPr eaLnBrk="1" hangingPunct="1"/>
            <a:r>
              <a:rPr lang="zh-CN" altLang="en-US" b="1" dirty="0">
                <a:ea typeface="宋体" panose="02010600030101010101" pitchFamily="2" charset="-122"/>
              </a:rPr>
              <a:t>确定企业适度规模的方法一：交易成本与管理成本的平衡</a:t>
            </a:r>
            <a:endParaRPr lang="zh-CN" altLang="en-US" b="1" dirty="0">
              <a:ea typeface="宋体" panose="02010600030101010101" pitchFamily="2" charset="-122"/>
            </a:endParaRPr>
          </a:p>
        </p:txBody>
      </p:sp>
      <p:sp>
        <p:nvSpPr>
          <p:cNvPr id="80900" name="Rectangle 4"/>
          <p:cNvSpPr/>
          <p:nvPr/>
        </p:nvSpPr>
        <p:spPr>
          <a:xfrm>
            <a:off x="762000" y="2362200"/>
            <a:ext cx="7086600" cy="2057400"/>
          </a:xfrm>
          <a:prstGeom prst="rect">
            <a:avLst/>
          </a:prstGeom>
          <a:noFill/>
          <a:ln w="9525">
            <a:noFill/>
          </a:ln>
        </p:spPr>
        <p:txBody>
          <a:bodyPr>
            <a:spAutoFit/>
          </a:bodyPr>
          <a:p>
            <a:pPr eaLnBrk="1" hangingPunct="1">
              <a:lnSpc>
                <a:spcPct val="90000"/>
              </a:lnSpc>
              <a:spcBef>
                <a:spcPct val="50000"/>
              </a:spcBef>
              <a:buClr>
                <a:schemeClr val="hlink"/>
              </a:buClr>
              <a:buSzPct val="110000"/>
              <a:buFont typeface="Wingdings" panose="05000000000000000000" pitchFamily="2" charset="2"/>
            </a:pPr>
            <a:r>
              <a:rPr lang="zh-CN" altLang="en-US" sz="2800" b="1" dirty="0">
                <a:solidFill>
                  <a:schemeClr val="tx2"/>
                </a:solidFill>
                <a:latin typeface="黑体" panose="02010609060101010101" pitchFamily="49" charset="-122"/>
                <a:ea typeface="黑体" panose="02010609060101010101" pitchFamily="49" charset="-122"/>
              </a:rPr>
              <a:t>科斯交易费用理论在传媒产业的运用：</a:t>
            </a:r>
            <a:endParaRPr lang="zh-CN" altLang="en-US" sz="2800" b="1" dirty="0">
              <a:solidFill>
                <a:schemeClr val="tx2"/>
              </a:solidFill>
              <a:latin typeface="黑体" panose="02010609060101010101" pitchFamily="49" charset="-122"/>
              <a:ea typeface="黑体" panose="02010609060101010101" pitchFamily="49" charset="-122"/>
            </a:endParaRPr>
          </a:p>
          <a:p>
            <a:pPr eaLnBrk="1" hangingPunct="1">
              <a:lnSpc>
                <a:spcPct val="90000"/>
              </a:lnSpc>
              <a:spcBef>
                <a:spcPct val="50000"/>
              </a:spcBef>
              <a:buClr>
                <a:schemeClr val="hlink"/>
              </a:buClr>
              <a:buSzPct val="110000"/>
              <a:buFont typeface="Wingdings" panose="05000000000000000000" pitchFamily="2" charset="2"/>
            </a:pPr>
            <a:r>
              <a:rPr lang="zh-CN" altLang="en-US" sz="2800" b="1" dirty="0">
                <a:latin typeface="黑体" panose="02010609060101010101" pitchFamily="49" charset="-122"/>
                <a:ea typeface="黑体" panose="02010609060101010101" pitchFamily="49" charset="-122"/>
              </a:rPr>
              <a:t>  广播电视业是</a:t>
            </a:r>
            <a:r>
              <a:rPr lang="zh-CN" altLang="en-US" sz="2800" b="1" dirty="0">
                <a:solidFill>
                  <a:srgbClr val="5B531B"/>
                </a:solidFill>
                <a:latin typeface="Times New Roman" panose="02020603050405020304" pitchFamily="18" charset="0"/>
                <a:ea typeface="黑体" panose="02010609060101010101" pitchFamily="49" charset="-122"/>
              </a:rPr>
              <a:t>“</a:t>
            </a:r>
            <a:r>
              <a:rPr lang="zh-CN" altLang="en-US" sz="2800" b="1" dirty="0">
                <a:solidFill>
                  <a:srgbClr val="5B531B"/>
                </a:solidFill>
                <a:latin typeface="黑体" panose="02010609060101010101" pitchFamily="49" charset="-122"/>
                <a:ea typeface="黑体" panose="02010609060101010101" pitchFamily="49" charset="-122"/>
              </a:rPr>
              <a:t>制播分离</a:t>
            </a:r>
            <a:r>
              <a:rPr lang="zh-CN" altLang="en-US" sz="2800" b="1" dirty="0">
                <a:solidFill>
                  <a:srgbClr val="5B531B"/>
                </a:solidFill>
                <a:latin typeface="Times New Roman" panose="02020603050405020304" pitchFamily="18" charset="0"/>
                <a:ea typeface="黑体" panose="02010609060101010101" pitchFamily="49" charset="-122"/>
              </a:rPr>
              <a:t>”</a:t>
            </a:r>
            <a:r>
              <a:rPr lang="zh-CN" altLang="en-US" sz="2800" b="1" dirty="0">
                <a:solidFill>
                  <a:srgbClr val="5B531B"/>
                </a:solidFill>
                <a:latin typeface="黑体" panose="02010609060101010101" pitchFamily="49" charset="-122"/>
                <a:ea typeface="黑体" panose="02010609060101010101" pitchFamily="49" charset="-122"/>
              </a:rPr>
              <a:t>还是</a:t>
            </a:r>
            <a:r>
              <a:rPr lang="zh-CN" altLang="en-US" sz="2800" b="1" dirty="0">
                <a:solidFill>
                  <a:srgbClr val="5B531B"/>
                </a:solidFill>
                <a:latin typeface="Times New Roman" panose="02020603050405020304" pitchFamily="18" charset="0"/>
                <a:ea typeface="黑体" panose="02010609060101010101" pitchFamily="49" charset="-122"/>
              </a:rPr>
              <a:t>“</a:t>
            </a:r>
            <a:r>
              <a:rPr lang="zh-CN" altLang="en-US" sz="2800" b="1" dirty="0">
                <a:solidFill>
                  <a:srgbClr val="5B531B"/>
                </a:solidFill>
                <a:latin typeface="黑体" panose="02010609060101010101" pitchFamily="49" charset="-122"/>
                <a:ea typeface="黑体" panose="02010609060101010101" pitchFamily="49" charset="-122"/>
              </a:rPr>
              <a:t>制播一体化</a:t>
            </a:r>
            <a:r>
              <a:rPr lang="zh-CN" altLang="en-US" sz="2800" b="1" dirty="0">
                <a:solidFill>
                  <a:srgbClr val="5B531B"/>
                </a:solidFill>
                <a:latin typeface="Times New Roman" panose="02020603050405020304" pitchFamily="18" charset="0"/>
                <a:ea typeface="黑体" panose="02010609060101010101" pitchFamily="49" charset="-122"/>
              </a:rPr>
              <a:t>”</a:t>
            </a:r>
            <a:r>
              <a:rPr lang="zh-CN" altLang="en-US" sz="2800" b="1" dirty="0">
                <a:solidFill>
                  <a:srgbClr val="5B531B"/>
                </a:solidFill>
                <a:latin typeface="黑体" panose="02010609060101010101" pitchFamily="49" charset="-122"/>
                <a:ea typeface="黑体" panose="02010609060101010101" pitchFamily="49" charset="-122"/>
              </a:rPr>
              <a:t>？</a:t>
            </a:r>
            <a:endParaRPr lang="zh-CN" altLang="en-US" sz="2800" b="1" dirty="0">
              <a:solidFill>
                <a:srgbClr val="5B531B"/>
              </a:solidFill>
              <a:latin typeface="黑体" panose="02010609060101010101" pitchFamily="49" charset="-122"/>
              <a:ea typeface="黑体" panose="02010609060101010101" pitchFamily="49" charset="-122"/>
            </a:endParaRPr>
          </a:p>
          <a:p>
            <a:pPr eaLnBrk="1" hangingPunct="1">
              <a:lnSpc>
                <a:spcPct val="90000"/>
              </a:lnSpc>
              <a:spcBef>
                <a:spcPct val="50000"/>
              </a:spcBef>
              <a:buClr>
                <a:schemeClr val="hlink"/>
              </a:buClr>
              <a:buSzPct val="110000"/>
              <a:buFont typeface="Wingdings" panose="05000000000000000000" pitchFamily="2" charset="2"/>
            </a:pPr>
            <a:r>
              <a:rPr lang="zh-CN" altLang="en-US" sz="2800" b="1" dirty="0">
                <a:latin typeface="黑体" panose="02010609060101010101" pitchFamily="49" charset="-122"/>
                <a:ea typeface="黑体" panose="02010609060101010101" pitchFamily="49" charset="-122"/>
              </a:rPr>
              <a:t>   报刊出版业的印刷是</a:t>
            </a:r>
            <a:r>
              <a:rPr lang="zh-CN" altLang="en-US" sz="2800" b="1" dirty="0">
                <a:solidFill>
                  <a:srgbClr val="5B531B"/>
                </a:solidFill>
                <a:latin typeface="Times New Roman" panose="02020603050405020304" pitchFamily="18" charset="0"/>
                <a:ea typeface="黑体" panose="02010609060101010101" pitchFamily="49" charset="-122"/>
              </a:rPr>
              <a:t>“</a:t>
            </a:r>
            <a:r>
              <a:rPr lang="zh-CN" altLang="en-US" sz="2800" b="1" dirty="0">
                <a:solidFill>
                  <a:srgbClr val="5B531B"/>
                </a:solidFill>
                <a:latin typeface="黑体" panose="02010609060101010101" pitchFamily="49" charset="-122"/>
                <a:ea typeface="黑体" panose="02010609060101010101" pitchFamily="49" charset="-122"/>
              </a:rPr>
              <a:t>自制</a:t>
            </a:r>
            <a:r>
              <a:rPr lang="zh-CN" altLang="en-US" sz="2800" b="1" dirty="0">
                <a:solidFill>
                  <a:srgbClr val="5B531B"/>
                </a:solidFill>
                <a:latin typeface="Times New Roman" panose="02020603050405020304" pitchFamily="18" charset="0"/>
                <a:ea typeface="黑体" panose="02010609060101010101" pitchFamily="49" charset="-122"/>
              </a:rPr>
              <a:t>”</a:t>
            </a:r>
            <a:r>
              <a:rPr lang="zh-CN" altLang="en-US" sz="2800" b="1" dirty="0">
                <a:solidFill>
                  <a:srgbClr val="5B531B"/>
                </a:solidFill>
                <a:latin typeface="黑体" panose="02010609060101010101" pitchFamily="49" charset="-122"/>
                <a:ea typeface="黑体" panose="02010609060101010101" pitchFamily="49" charset="-122"/>
              </a:rPr>
              <a:t>还是</a:t>
            </a:r>
            <a:r>
              <a:rPr lang="zh-CN" altLang="en-US" sz="2800" b="1" dirty="0">
                <a:latin typeface="Times New Roman" panose="02020603050405020304" pitchFamily="18" charset="0"/>
                <a:ea typeface="黑体" panose="02010609060101010101" pitchFamily="49" charset="-122"/>
              </a:rPr>
              <a:t>“</a:t>
            </a:r>
            <a:r>
              <a:rPr lang="zh-CN" altLang="en-US" sz="2800" b="1" dirty="0">
                <a:solidFill>
                  <a:srgbClr val="5B531B"/>
                </a:solidFill>
                <a:latin typeface="黑体" panose="02010609060101010101" pitchFamily="49" charset="-122"/>
                <a:ea typeface="黑体" panose="02010609060101010101" pitchFamily="49" charset="-122"/>
              </a:rPr>
              <a:t>外包</a:t>
            </a:r>
            <a:r>
              <a:rPr lang="zh-CN" altLang="en-US" sz="2800" b="1" dirty="0">
                <a:latin typeface="Times New Roman" panose="02020603050405020304" pitchFamily="18" charset="0"/>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charRg st="0" end="2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81923" name="Rectangle 2"/>
          <p:cNvSpPr>
            <a:spLocks noGrp="1"/>
          </p:cNvSpPr>
          <p:nvPr>
            <p:ph type="title"/>
          </p:nvPr>
        </p:nvSpPr>
        <p:spPr/>
        <p:txBody>
          <a:bodyPr vert="horz" wrap="square" lIns="91440" tIns="45720" rIns="91440" bIns="45720" anchor="ctr" anchorCtr="0"/>
          <a:p>
            <a:pPr eaLnBrk="1" hangingPunct="1"/>
            <a:r>
              <a:rPr lang="zh-CN" altLang="en-US" sz="3600" b="1" dirty="0">
                <a:ea typeface="宋体" panose="02010600030101010101" pitchFamily="2" charset="-122"/>
              </a:rPr>
              <a:t>交易方式与交易成本</a:t>
            </a:r>
            <a:endParaRPr lang="zh-CN" altLang="en-US" sz="3600" b="1" dirty="0">
              <a:ea typeface="宋体" panose="02010600030101010101" pitchFamily="2" charset="-122"/>
            </a:endParaRPr>
          </a:p>
        </p:txBody>
      </p:sp>
      <p:sp>
        <p:nvSpPr>
          <p:cNvPr id="56323" name="Rectangle 3" descr="Rectangle: Click to edit Master text styles&#13;&#10;Second level&#13;&#10;Third level&#13;&#10;Fourth level&#13;&#10;Fifth level"/>
          <p:cNvSpPr>
            <a:spLocks noGrp="1"/>
          </p:cNvSpPr>
          <p:nvPr>
            <p:ph idx="1"/>
          </p:nvPr>
        </p:nvSpPr>
        <p:spPr>
          <a:xfrm>
            <a:off x="838200" y="1600200"/>
            <a:ext cx="7772400" cy="4114800"/>
          </a:xfrm>
        </p:spPr>
        <p:txBody>
          <a:bodyPr vert="horz" wrap="square" lIns="91440" tIns="45720" rIns="91440" bIns="45720" anchor="t" anchorCtr="0"/>
          <a:p>
            <a:pPr eaLnBrk="1" hangingPunct="1">
              <a:lnSpc>
                <a:spcPct val="90000"/>
              </a:lnSpc>
            </a:pPr>
            <a:r>
              <a:rPr lang="en-US" altLang="en-US" b="1" dirty="0"/>
              <a:t>可供企业选择的交易方式</a:t>
            </a:r>
            <a:endParaRPr lang="en-US" altLang="en-US" b="1" dirty="0"/>
          </a:p>
          <a:p>
            <a:pPr lvl="2" eaLnBrk="1" hangingPunct="1">
              <a:lnSpc>
                <a:spcPct val="90000"/>
              </a:lnSpc>
            </a:pPr>
            <a:r>
              <a:rPr lang="en-US" altLang="en-US" b="1" dirty="0"/>
              <a:t>市场购入</a:t>
            </a:r>
            <a:endParaRPr lang="zh-CN" altLang="en-US" b="1" dirty="0">
              <a:ea typeface="宋体" panose="02010600030101010101" pitchFamily="2" charset="-122"/>
            </a:endParaRPr>
          </a:p>
          <a:p>
            <a:pPr lvl="2" eaLnBrk="1" hangingPunct="1">
              <a:lnSpc>
                <a:spcPct val="90000"/>
              </a:lnSpc>
            </a:pPr>
            <a:r>
              <a:rPr lang="en-US" altLang="en-US" b="1" dirty="0"/>
              <a:t>内部生产</a:t>
            </a:r>
            <a:endParaRPr lang="zh-CN" altLang="en-US" b="1" dirty="0">
              <a:ea typeface="宋体" panose="02010600030101010101" pitchFamily="2" charset="-122"/>
            </a:endParaRPr>
          </a:p>
          <a:p>
            <a:pPr lvl="2" eaLnBrk="1" hangingPunct="1">
              <a:lnSpc>
                <a:spcPct val="90000"/>
              </a:lnSpc>
            </a:pPr>
            <a:r>
              <a:rPr lang="en-US" altLang="en-US" b="1" dirty="0"/>
              <a:t>策略联盟与合资企业</a:t>
            </a:r>
            <a:endParaRPr lang="zh-CN" altLang="en-US" b="1" dirty="0">
              <a:ea typeface="宋体" panose="02010600030101010101" pitchFamily="2" charset="-122"/>
            </a:endParaRPr>
          </a:p>
          <a:p>
            <a:pPr lvl="2" eaLnBrk="1" hangingPunct="1">
              <a:lnSpc>
                <a:spcPct val="90000"/>
              </a:lnSpc>
            </a:pPr>
            <a:r>
              <a:rPr lang="en-US" altLang="en-US" b="1" dirty="0"/>
              <a:t>合作关系、隐含契约与长期关系。</a:t>
            </a:r>
            <a:endParaRPr lang="zh-CN" altLang="en-US" b="1" dirty="0">
              <a:ea typeface="宋体" panose="02010600030101010101" pitchFamily="2" charset="-122"/>
            </a:endParaRPr>
          </a:p>
          <a:p>
            <a:pPr eaLnBrk="1" hangingPunct="1">
              <a:lnSpc>
                <a:spcPct val="90000"/>
              </a:lnSpc>
            </a:pPr>
            <a:endParaRPr lang="zh-CN" altLang="en-US" b="1" dirty="0">
              <a:ea typeface="宋体" panose="02010600030101010101" pitchFamily="2" charset="-122"/>
            </a:endParaRPr>
          </a:p>
          <a:p>
            <a:pPr eaLnBrk="1" hangingPunct="1">
              <a:lnSpc>
                <a:spcPct val="90000"/>
              </a:lnSpc>
            </a:pPr>
            <a:r>
              <a:rPr lang="en-US" altLang="en-US" b="1" dirty="0"/>
              <a:t>交易成本</a:t>
            </a:r>
            <a:endParaRPr lang="en-US" altLang="en-US" b="1" dirty="0"/>
          </a:p>
          <a:p>
            <a:pPr lvl="2" eaLnBrk="1" hangingPunct="1">
              <a:lnSpc>
                <a:spcPct val="90000"/>
              </a:lnSpc>
            </a:pPr>
            <a:r>
              <a:rPr lang="zh-CN" altLang="en-US" b="1" dirty="0">
                <a:ea typeface="宋体" panose="02010600030101010101" pitchFamily="2" charset="-122"/>
              </a:rPr>
              <a:t>利用市场产生的成本是交易成本。包括三个方面：</a:t>
            </a:r>
            <a:endParaRPr lang="zh-CN" altLang="en-US" b="1" dirty="0">
              <a:ea typeface="宋体" panose="02010600030101010101" pitchFamily="2" charset="-122"/>
            </a:endParaRPr>
          </a:p>
          <a:p>
            <a:pPr lvl="2" eaLnBrk="1" hangingPunct="1">
              <a:lnSpc>
                <a:spcPct val="90000"/>
              </a:lnSpc>
              <a:buNone/>
            </a:pPr>
            <a:r>
              <a:rPr lang="zh-CN" altLang="en-US" b="1" dirty="0">
                <a:ea typeface="宋体" panose="02010600030101010101" pitchFamily="2" charset="-122"/>
              </a:rPr>
              <a:t>(1) 谈判、制定和执行契约的时间和费用；</a:t>
            </a:r>
            <a:endParaRPr lang="zh-CN" altLang="en-US" b="1" dirty="0">
              <a:ea typeface="宋体" panose="02010600030101010101" pitchFamily="2" charset="-122"/>
            </a:endParaRPr>
          </a:p>
          <a:p>
            <a:pPr lvl="2" eaLnBrk="1" hangingPunct="1">
              <a:lnSpc>
                <a:spcPct val="90000"/>
              </a:lnSpc>
              <a:buNone/>
            </a:pPr>
            <a:r>
              <a:rPr lang="zh-CN" altLang="en-US" b="1" dirty="0">
                <a:ea typeface="宋体" panose="02010600030101010101" pitchFamily="2" charset="-122"/>
              </a:rPr>
              <a:t>(2) 机会主义行为的不利后果；</a:t>
            </a:r>
            <a:endParaRPr lang="zh-CN" altLang="en-US" b="1" dirty="0">
              <a:ea typeface="宋体" panose="02010600030101010101" pitchFamily="2" charset="-122"/>
            </a:endParaRPr>
          </a:p>
          <a:p>
            <a:pPr lvl="2" eaLnBrk="1" hangingPunct="1">
              <a:lnSpc>
                <a:spcPct val="90000"/>
              </a:lnSpc>
              <a:buNone/>
            </a:pPr>
            <a:r>
              <a:rPr lang="zh-CN" altLang="en-US" b="1" dirty="0">
                <a:ea typeface="宋体" panose="02010600030101010101" pitchFamily="2" charset="-122"/>
              </a:rPr>
              <a:t>(3) 试图阻止机会主义的成本。</a:t>
            </a:r>
            <a:endParaRPr lang="en-US" altLang="en-US" b="1" dirty="0"/>
          </a:p>
          <a:p>
            <a:pPr eaLnBrk="1" hangingPunct="1">
              <a:lnSpc>
                <a:spcPct val="90000"/>
              </a:lnSpc>
            </a:pPr>
            <a:endParaRPr lang="zh-CN" altLang="en-US" b="1"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3">
                                            <p:txEl>
                                              <p:charRg st="0" end="1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6323">
                                            <p:txEl>
                                              <p:charRg st="12" end="1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6323">
                                            <p:txEl>
                                              <p:charRg st="17" end="2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6323">
                                            <p:txEl>
                                              <p:charRg st="22" end="3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6323">
                                            <p:txEl>
                                              <p:charRg st="32" end="4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6323">
                                            <p:txEl>
                                              <p:charRg st="49" end="5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6323">
                                            <p:txEl>
                                              <p:charRg st="54" end="7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6323">
                                            <p:txEl>
                                              <p:charRg st="77" end="9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56323">
                                            <p:txEl>
                                              <p:charRg st="99" end="11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56323">
                                            <p:txEl>
                                              <p:charRg st="116" end="13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82947" name="Rectangle 2"/>
          <p:cNvSpPr>
            <a:spLocks noGrp="1"/>
          </p:cNvSpPr>
          <p:nvPr>
            <p:ph type="title"/>
          </p:nvPr>
        </p:nvSpPr>
        <p:spPr/>
        <p:txBody>
          <a:bodyPr vert="horz" wrap="square" lIns="91440" tIns="45720" rIns="91440" bIns="45720" anchor="ctr" anchorCtr="0"/>
          <a:p>
            <a:pPr eaLnBrk="1" hangingPunct="1"/>
            <a:r>
              <a:rPr lang="zh-CN" altLang="en-US" sz="3600" b="1" dirty="0">
                <a:ea typeface="宋体" panose="02010600030101010101" pitchFamily="2" charset="-122"/>
              </a:rPr>
              <a:t>市场购入</a:t>
            </a:r>
            <a:r>
              <a:rPr lang="en-US" altLang="en-US" sz="3600" b="1" dirty="0"/>
              <a:t>的利弊</a:t>
            </a:r>
            <a:endParaRPr lang="zh-CN" altLang="en-US" sz="3600" b="1" dirty="0">
              <a:ea typeface="宋体" panose="02010600030101010101" pitchFamily="2" charset="-122"/>
            </a:endParaRPr>
          </a:p>
        </p:txBody>
      </p:sp>
      <p:sp>
        <p:nvSpPr>
          <p:cNvPr id="57347" name="Rectangle 3" descr="Rectangle: Click to edit Master text styles&#13;&#10;Second level&#13;&#10;Third level&#13;&#10;Fourth level&#13;&#10;Fifth level"/>
          <p:cNvSpPr>
            <a:spLocks noGrp="1"/>
          </p:cNvSpPr>
          <p:nvPr>
            <p:ph idx="1"/>
          </p:nvPr>
        </p:nvSpPr>
        <p:spPr>
          <a:xfrm>
            <a:off x="838200" y="1524000"/>
            <a:ext cx="7772400" cy="4114800"/>
          </a:xfrm>
        </p:spPr>
        <p:txBody>
          <a:bodyPr vert="horz" wrap="square" lIns="91440" tIns="45720" rIns="91440" bIns="45720" anchor="t" anchorCtr="0"/>
          <a:p>
            <a:pPr eaLnBrk="1" hangingPunct="1">
              <a:lnSpc>
                <a:spcPct val="90000"/>
              </a:lnSpc>
            </a:pPr>
            <a:r>
              <a:rPr lang="en-US" altLang="en-US" b="1" dirty="0"/>
              <a:t>市场购入的好处</a:t>
            </a:r>
            <a:endParaRPr lang="en-US" altLang="en-US" b="1" dirty="0"/>
          </a:p>
          <a:p>
            <a:pPr lvl="2" eaLnBrk="1" hangingPunct="1">
              <a:lnSpc>
                <a:spcPct val="90000"/>
              </a:lnSpc>
            </a:pPr>
            <a:r>
              <a:rPr lang="zh-CN" altLang="en-US" b="1" dirty="0">
                <a:ea typeface="宋体" panose="02010600030101010101" pitchFamily="2" charset="-122"/>
              </a:rPr>
              <a:t>专业化分工与核心竞争力--</a:t>
            </a:r>
            <a:r>
              <a:rPr lang="zh-CN" altLang="en-US" sz="1600" b="1" dirty="0">
                <a:ea typeface="宋体" panose="02010600030101010101" pitchFamily="2" charset="-122"/>
              </a:rPr>
              <a:t>市场扩大时，专门化必将增长（如汽车美容店、单品种菜馆的出现）</a:t>
            </a:r>
            <a:endParaRPr lang="zh-CN" altLang="en-US" sz="1600" b="1" dirty="0">
              <a:ea typeface="宋体" panose="02010600030101010101" pitchFamily="2" charset="-122"/>
            </a:endParaRPr>
          </a:p>
          <a:p>
            <a:pPr lvl="2" eaLnBrk="1" hangingPunct="1">
              <a:lnSpc>
                <a:spcPct val="90000"/>
              </a:lnSpc>
            </a:pPr>
            <a:r>
              <a:rPr lang="zh-CN" altLang="en-US" b="1" dirty="0">
                <a:ea typeface="宋体" panose="02010600030101010101" pitchFamily="2" charset="-122"/>
              </a:rPr>
              <a:t>利用规模经济</a:t>
            </a:r>
            <a:r>
              <a:rPr lang="zh-CN" altLang="en-US" sz="1600" b="1" dirty="0">
                <a:ea typeface="宋体" panose="02010600030101010101" pitchFamily="2" charset="-122"/>
              </a:rPr>
              <a:t>（最小有效规模、纵向价格压榨、成本价格转移、装置成本节约）</a:t>
            </a:r>
            <a:endParaRPr lang="zh-CN" altLang="en-US" sz="1600" b="1" dirty="0">
              <a:ea typeface="宋体" panose="02010600030101010101" pitchFamily="2" charset="-122"/>
            </a:endParaRPr>
          </a:p>
          <a:p>
            <a:pPr lvl="2" eaLnBrk="1" hangingPunct="1">
              <a:lnSpc>
                <a:spcPct val="90000"/>
              </a:lnSpc>
            </a:pPr>
            <a:r>
              <a:rPr lang="zh-CN" altLang="en-US" b="1" dirty="0">
                <a:ea typeface="宋体" panose="02010600030101010101" pitchFamily="2" charset="-122"/>
              </a:rPr>
              <a:t>产生竞争效率</a:t>
            </a:r>
            <a:r>
              <a:rPr lang="zh-CN" altLang="en-US" sz="1600" b="1" dirty="0">
                <a:ea typeface="宋体" panose="02010600030101010101" pitchFamily="2" charset="-122"/>
              </a:rPr>
              <a:t>（绩效考核容易，降低成本与创新激励）</a:t>
            </a:r>
            <a:endParaRPr lang="zh-CN" altLang="en-US" sz="1600" b="1" dirty="0">
              <a:ea typeface="宋体" panose="02010600030101010101" pitchFamily="2" charset="-122"/>
            </a:endParaRPr>
          </a:p>
          <a:p>
            <a:pPr eaLnBrk="1" hangingPunct="1">
              <a:lnSpc>
                <a:spcPct val="90000"/>
              </a:lnSpc>
            </a:pPr>
            <a:r>
              <a:rPr lang="en-US" altLang="en-US" b="1" dirty="0"/>
              <a:t>市场购入的弊端</a:t>
            </a:r>
            <a:endParaRPr lang="en-US" altLang="en-US" b="1" dirty="0"/>
          </a:p>
          <a:p>
            <a:pPr lvl="2" eaLnBrk="1" hangingPunct="1">
              <a:lnSpc>
                <a:spcPct val="90000"/>
              </a:lnSpc>
            </a:pPr>
            <a:r>
              <a:rPr lang="zh-CN" altLang="en-US" b="1" dirty="0">
                <a:ea typeface="宋体" panose="02010600030101010101" pitchFamily="2" charset="-122"/>
              </a:rPr>
              <a:t>协调瓶颈，尤其是带有设计特征投入物和大量生产的协调问题</a:t>
            </a:r>
            <a:r>
              <a:rPr lang="zh-CN" altLang="en-US" sz="1600" b="1" dirty="0">
                <a:ea typeface="宋体" panose="02010600030101010101" pitchFamily="2" charset="-122"/>
              </a:rPr>
              <a:t>（契约与集权的区别；延误费并不能解决市场协调问题甚至引发重新谈判和压榨，特别是采购成本比较陡峭时）。</a:t>
            </a:r>
            <a:endParaRPr lang="zh-CN" altLang="en-US" b="1" dirty="0">
              <a:solidFill>
                <a:srgbClr val="FF3300"/>
              </a:solidFill>
              <a:ea typeface="宋体" panose="02010600030101010101" pitchFamily="2" charset="-122"/>
            </a:endParaRPr>
          </a:p>
          <a:p>
            <a:pPr lvl="2" eaLnBrk="1" hangingPunct="1">
              <a:lnSpc>
                <a:spcPct val="90000"/>
              </a:lnSpc>
            </a:pPr>
            <a:r>
              <a:rPr lang="zh-CN" altLang="en-US" b="1" dirty="0">
                <a:ea typeface="宋体" panose="02010600030101010101" pitchFamily="2" charset="-122"/>
              </a:rPr>
              <a:t>交易成本</a:t>
            </a:r>
            <a:endParaRPr lang="zh-CN" altLang="en-US" b="1" dirty="0">
              <a:ea typeface="宋体" panose="02010600030101010101" pitchFamily="2" charset="-122"/>
            </a:endParaRPr>
          </a:p>
          <a:p>
            <a:pPr lvl="2" eaLnBrk="1" hangingPunct="1">
              <a:lnSpc>
                <a:spcPct val="90000"/>
              </a:lnSpc>
            </a:pPr>
            <a:r>
              <a:rPr lang="zh-CN" altLang="en-US" b="1" dirty="0">
                <a:ea typeface="宋体" panose="02010600030101010101" pitchFamily="2" charset="-122"/>
              </a:rPr>
              <a:t>私有信息的泄露</a:t>
            </a:r>
            <a:endParaRPr lang="zh-CN" altLang="en-US" sz="1600" b="1" dirty="0">
              <a:ea typeface="宋体" panose="02010600030101010101" pitchFamily="2" charset="-122"/>
            </a:endParaRPr>
          </a:p>
          <a:p>
            <a:pPr lvl="2" eaLnBrk="1" hangingPunct="1">
              <a:lnSpc>
                <a:spcPct val="90000"/>
              </a:lnSpc>
              <a:buNone/>
            </a:pPr>
            <a:r>
              <a:rPr lang="zh-CN" altLang="en-US" sz="1600" b="1" dirty="0">
                <a:ea typeface="宋体" panose="02010600030101010101" pitchFamily="2" charset="-122"/>
              </a:rPr>
              <a:t> </a:t>
            </a:r>
            <a:r>
              <a:rPr lang="en-US" altLang="zh-CN" sz="1600" b="1" dirty="0">
                <a:ea typeface="宋体" panose="02010600030101010101" pitchFamily="2" charset="-122"/>
              </a:rPr>
              <a:t>IBM</a:t>
            </a:r>
            <a:r>
              <a:rPr lang="zh-CN" altLang="en-US" sz="1600" b="1" dirty="0">
                <a:ea typeface="宋体" panose="02010600030101010101" pitchFamily="2" charset="-122"/>
              </a:rPr>
              <a:t>在开发0</a:t>
            </a:r>
            <a:r>
              <a:rPr lang="en-US" altLang="zh-CN" sz="1600" b="1" dirty="0">
                <a:ea typeface="宋体" panose="02010600030101010101" pitchFamily="2" charset="-122"/>
              </a:rPr>
              <a:t>S-2</a:t>
            </a:r>
            <a:r>
              <a:rPr lang="zh-CN" altLang="en-US" sz="1600" b="1" dirty="0">
                <a:ea typeface="宋体" panose="02010600030101010101" pitchFamily="2" charset="-122"/>
              </a:rPr>
              <a:t>为基础的个人电脑时邀请</a:t>
            </a:r>
            <a:r>
              <a:rPr lang="en-US" altLang="zh-CN" sz="1600" b="1" dirty="0">
                <a:ea typeface="宋体" panose="02010600030101010101" pitchFamily="2" charset="-122"/>
              </a:rPr>
              <a:t>Microsoft</a:t>
            </a:r>
            <a:r>
              <a:rPr lang="zh-CN" altLang="en-US" sz="1600" b="1" dirty="0">
                <a:ea typeface="宋体" panose="02010600030101010101" pitchFamily="2" charset="-122"/>
              </a:rPr>
              <a:t>合作，结果</a:t>
            </a:r>
            <a:r>
              <a:rPr lang="en-US" altLang="zh-CN" sz="1600" b="1" dirty="0">
                <a:ea typeface="宋体" panose="02010600030101010101" pitchFamily="2" charset="-122"/>
              </a:rPr>
              <a:t>Windows</a:t>
            </a:r>
            <a:r>
              <a:rPr lang="zh-CN" altLang="en-US" sz="1600" b="1" dirty="0">
                <a:ea typeface="宋体" panose="02010600030101010101" pitchFamily="2" charset="-122"/>
              </a:rPr>
              <a:t>流行</a:t>
            </a:r>
            <a:endParaRPr lang="zh-CN" altLang="en-US" sz="1600" b="1" dirty="0">
              <a:ea typeface="宋体" panose="02010600030101010101" pitchFamily="2" charset="-122"/>
            </a:endParaRPr>
          </a:p>
          <a:p>
            <a:pPr eaLnBrk="1" hangingPunct="1">
              <a:lnSpc>
                <a:spcPct val="90000"/>
              </a:lnSpc>
            </a:pPr>
            <a:endParaRPr lang="zh-CN" altLang="en-US" b="1"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charRg st="0"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7347">
                                            <p:txEl>
                                              <p:charRg st="8" end="5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7347">
                                            <p:txEl>
                                              <p:charRg st="52" end="8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7347">
                                            <p:txEl>
                                              <p:charRg st="88" end="11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7347">
                                            <p:txEl>
                                              <p:charRg st="113" end="12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7347">
                                            <p:txEl>
                                              <p:charRg st="121" end="19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7347">
                                            <p:txEl>
                                              <p:charRg st="199" end="20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7347">
                                            <p:txEl>
                                              <p:charRg st="204" end="21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57347">
                                            <p:txEl>
                                              <p:charRg st="212" end="25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幻灯片编号占位符 3"/>
          <p:cNvSpPr txBox="1">
            <a:spLocks noGrp="1"/>
          </p:cNvSpPr>
          <p:nvPr>
            <p:ph type="sldNum" sz="quarter" idx="4"/>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920FC2D-436F-F445-8DBA-819842FC612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6322" name="Rectangle 2"/>
          <p:cNvSpPr/>
          <p:nvPr>
            <p:ph type="title"/>
          </p:nvPr>
        </p:nvSpPr>
        <p:spPr>
          <a:xfrm>
            <a:off x="4643438" y="0"/>
            <a:ext cx="4497387" cy="228600"/>
          </a:xfrm>
          <a:solidFill>
            <a:srgbClr val="FFFFFF"/>
          </a:solidFill>
          <a:ln>
            <a:solidFill>
              <a:srgbClr val="000000"/>
            </a:solidFill>
            <a:miter/>
          </a:ln>
        </p:spPr>
        <p:txBody>
          <a:bodyPr/>
          <a:p>
            <a:pPr eaLnBrk="1" hangingPunct="1"/>
            <a:endParaRPr lang="zh-CN" altLang="zh-CN" sz="1600"/>
          </a:p>
        </p:txBody>
      </p:sp>
      <p:sp>
        <p:nvSpPr>
          <p:cNvPr id="35843" name="Rectangle 3"/>
          <p:cNvSpPr>
            <a:spLocks noGrp="1" noChangeArrowheads="1"/>
          </p:cNvSpPr>
          <p:nvPr>
            <p:ph idx="1"/>
          </p:nvPr>
        </p:nvSpPr>
        <p:spPr>
          <a:xfrm>
            <a:off x="0" y="1449388"/>
            <a:ext cx="9144000" cy="4833938"/>
          </a:xfrm>
        </p:spPr>
        <p:txBody>
          <a:bodyPr vert="horz" wrap="square" lIns="91440" tIns="45720" rIns="91440" bIns="45720" numCol="1" anchor="t" anchorCtr="0" compatLnSpc="1"/>
          <a:p>
            <a:pPr eaLnBrk="1" hangingPunct="1"/>
            <a:endParaRPr lang="en-US" altLang="zh-CN"/>
          </a:p>
          <a:p>
            <a:pPr eaLnBrk="1" hangingPunct="1"/>
            <a:r>
              <a:rPr lang="zh-CN" altLang="en-US" u="sng"/>
              <a:t>所有者</a:t>
            </a:r>
            <a:r>
              <a:rPr lang="en-US" altLang="zh-CN"/>
              <a:t>:</a:t>
            </a:r>
            <a:endParaRPr lang="en-US" altLang="zh-CN"/>
          </a:p>
          <a:p>
            <a:pPr eaLnBrk="1" hangingPunct="1"/>
            <a:endParaRPr lang="en-US" altLang="zh-CN"/>
          </a:p>
          <a:p>
            <a:pPr eaLnBrk="1" hangingPunct="1">
              <a:buFontTx/>
              <a:buChar char="-"/>
            </a:pPr>
            <a:r>
              <a:rPr lang="zh-CN" altLang="en-US"/>
              <a:t>保持公司及其财产</a:t>
            </a:r>
            <a:endParaRPr lang="zh-CN" altLang="en-US"/>
          </a:p>
          <a:p>
            <a:pPr eaLnBrk="1" hangingPunct="1">
              <a:buFontTx/>
              <a:buChar char="-"/>
            </a:pPr>
            <a:r>
              <a:rPr lang="zh-CN" altLang="en-US"/>
              <a:t>投资的高回报率</a:t>
            </a:r>
            <a:endParaRPr lang="zh-CN" altLang="en-US"/>
          </a:p>
          <a:p>
            <a:pPr eaLnBrk="1" hangingPunct="1">
              <a:buFontTx/>
              <a:buChar char="-"/>
            </a:pPr>
            <a:r>
              <a:rPr lang="zh-CN" altLang="en-US"/>
              <a:t>公司成长</a:t>
            </a:r>
            <a:endParaRPr lang="zh-CN" altLang="en-US"/>
          </a:p>
          <a:p>
            <a:pPr eaLnBrk="1" hangingPunct="1">
              <a:buFontTx/>
              <a:buChar char="-"/>
            </a:pPr>
            <a:r>
              <a:rPr lang="zh-CN" altLang="en-US"/>
              <a:t>增加公司的价值</a:t>
            </a:r>
            <a:endParaRPr lang="zh-CN" altLang="en-US"/>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83971" name="Rectangle 2"/>
          <p:cNvSpPr>
            <a:spLocks noGrp="1"/>
          </p:cNvSpPr>
          <p:nvPr>
            <p:ph type="title"/>
          </p:nvPr>
        </p:nvSpPr>
        <p:spPr/>
        <p:txBody>
          <a:bodyPr vert="horz" wrap="square" lIns="91440" tIns="45720" rIns="91440" bIns="45720" anchor="ctr" anchorCtr="0"/>
          <a:p>
            <a:pPr eaLnBrk="1" hangingPunct="1"/>
            <a:r>
              <a:rPr lang="en-US" altLang="en-US" sz="3600" b="1" dirty="0"/>
              <a:t>内部</a:t>
            </a:r>
            <a:r>
              <a:rPr lang="zh-CN" altLang="en-US" sz="3600" b="1" dirty="0">
                <a:ea typeface="宋体" panose="02010600030101010101" pitchFamily="2" charset="-122"/>
              </a:rPr>
              <a:t>生产的</a:t>
            </a:r>
            <a:r>
              <a:rPr lang="en-US" altLang="en-US" sz="3600" b="1" dirty="0"/>
              <a:t>利弊</a:t>
            </a:r>
            <a:endParaRPr lang="zh-CN" altLang="en-US" sz="3600" b="1" dirty="0">
              <a:ea typeface="宋体" panose="02010600030101010101" pitchFamily="2" charset="-122"/>
            </a:endParaRPr>
          </a:p>
        </p:txBody>
      </p:sp>
      <p:sp>
        <p:nvSpPr>
          <p:cNvPr id="58371" name="Rectangle 3" descr="Rectangle: Click to edit Master text styles&#13;&#10;Second level&#13;&#10;Third level&#13;&#10;Fourth level&#13;&#10;Fifth level"/>
          <p:cNvSpPr>
            <a:spLocks noGrp="1"/>
          </p:cNvSpPr>
          <p:nvPr>
            <p:ph idx="1"/>
          </p:nvPr>
        </p:nvSpPr>
        <p:spPr/>
        <p:txBody>
          <a:bodyPr vert="horz" wrap="square" lIns="91440" tIns="45720" rIns="91440" bIns="45720" anchor="t" anchorCtr="0"/>
          <a:p>
            <a:pPr eaLnBrk="1" hangingPunct="1"/>
            <a:r>
              <a:rPr lang="en-US" altLang="en-US" b="1" dirty="0"/>
              <a:t>内部生产的好处</a:t>
            </a:r>
            <a:endParaRPr lang="en-US" altLang="en-US" b="1" dirty="0"/>
          </a:p>
          <a:p>
            <a:pPr lvl="2" eaLnBrk="1" hangingPunct="1"/>
            <a:r>
              <a:rPr lang="zh-CN" altLang="en-US" b="1" dirty="0">
                <a:ea typeface="宋体" panose="02010600030101010101" pitchFamily="2" charset="-122"/>
              </a:rPr>
              <a:t>节约交易成本</a:t>
            </a:r>
            <a:endParaRPr lang="zh-CN" altLang="en-US" b="1" dirty="0">
              <a:ea typeface="宋体" panose="02010600030101010101" pitchFamily="2" charset="-122"/>
            </a:endParaRPr>
          </a:p>
          <a:p>
            <a:pPr lvl="2" eaLnBrk="1" hangingPunct="1"/>
            <a:r>
              <a:rPr lang="zh-CN" altLang="en-US" b="1" dirty="0">
                <a:ea typeface="宋体" panose="02010600030101010101" pitchFamily="2" charset="-122"/>
              </a:rPr>
              <a:t>协调与业务流程再造</a:t>
            </a:r>
            <a:endParaRPr lang="zh-CN" altLang="en-US" b="1" dirty="0">
              <a:ea typeface="宋体" panose="02010600030101010101" pitchFamily="2" charset="-122"/>
            </a:endParaRPr>
          </a:p>
          <a:p>
            <a:pPr lvl="2" eaLnBrk="1" hangingPunct="1"/>
            <a:r>
              <a:rPr lang="zh-CN" altLang="en-US" b="1" dirty="0">
                <a:ea typeface="宋体" panose="02010600030101010101" pitchFamily="2" charset="-122"/>
              </a:rPr>
              <a:t>防止私有信息的泄露</a:t>
            </a:r>
            <a:endParaRPr lang="zh-CN" altLang="en-US" b="1" dirty="0">
              <a:ea typeface="宋体" panose="02010600030101010101" pitchFamily="2" charset="-122"/>
            </a:endParaRPr>
          </a:p>
          <a:p>
            <a:pPr eaLnBrk="1" hangingPunct="1"/>
            <a:r>
              <a:rPr lang="en-US" altLang="en-US" b="1" dirty="0"/>
              <a:t>内部生产的弊端</a:t>
            </a:r>
            <a:endParaRPr lang="en-US" altLang="en-US" b="1" dirty="0"/>
          </a:p>
          <a:p>
            <a:pPr lvl="2" eaLnBrk="1" hangingPunct="1"/>
            <a:r>
              <a:rPr lang="zh-CN" altLang="en-US" b="1" dirty="0">
                <a:ea typeface="宋体" panose="02010600030101010101" pitchFamily="2" charset="-122"/>
              </a:rPr>
              <a:t>产生代理成本：</a:t>
            </a:r>
            <a:r>
              <a:rPr lang="zh-CN" altLang="en-US" sz="1400" b="1" dirty="0">
                <a:ea typeface="宋体" panose="02010600030101010101" pitchFamily="2" charset="-122"/>
              </a:rPr>
              <a:t>与员工懈怠以及为制止懈怠产生的成本（除非转移所有权，否则代理成本将削弱内部创新）</a:t>
            </a:r>
            <a:endParaRPr lang="zh-CN" altLang="en-US" b="1" dirty="0">
              <a:ea typeface="宋体" panose="02010600030101010101" pitchFamily="2" charset="-122"/>
            </a:endParaRPr>
          </a:p>
          <a:p>
            <a:pPr lvl="2" eaLnBrk="1" hangingPunct="1"/>
            <a:r>
              <a:rPr lang="zh-CN" altLang="en-US" b="1" dirty="0">
                <a:ea typeface="宋体" panose="02010600030101010101" pitchFamily="2" charset="-122"/>
              </a:rPr>
              <a:t>缺乏竞争压力，效率低：</a:t>
            </a:r>
            <a:r>
              <a:rPr lang="zh-CN" altLang="en-US" sz="1400" b="1" dirty="0">
                <a:ea typeface="宋体" panose="02010600030101010101" pitchFamily="2" charset="-122"/>
              </a:rPr>
              <a:t>内部交易市场化----相对独立与分权、市场价格、提高合作</a:t>
            </a:r>
            <a:endParaRPr lang="en-US" altLang="en-US" b="1" dirty="0"/>
          </a:p>
          <a:p>
            <a:pPr lvl="2" eaLnBrk="1" hangingPunct="1"/>
            <a:endParaRPr lang="zh-CN" altLang="en-US" b="1"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1">
                                            <p:txEl>
                                              <p:charRg st="0"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8371">
                                            <p:txEl>
                                              <p:charRg st="8" end="1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8371">
                                            <p:txEl>
                                              <p:charRg st="15" end="2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8371">
                                            <p:txEl>
                                              <p:charRg st="25" end="3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8371">
                                            <p:txEl>
                                              <p:charRg st="35" end="4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8371">
                                            <p:txEl>
                                              <p:charRg st="43" end="9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8371">
                                            <p:txEl>
                                              <p:charRg st="91" end="13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84995" name="Rectangle 2"/>
          <p:cNvSpPr>
            <a:spLocks noGrp="1"/>
          </p:cNvSpPr>
          <p:nvPr>
            <p:ph type="title"/>
          </p:nvPr>
        </p:nvSpPr>
        <p:spPr/>
        <p:txBody>
          <a:bodyPr vert="horz" wrap="square" lIns="91440" tIns="45720" rIns="91440" bIns="45720" anchor="ctr" anchorCtr="0"/>
          <a:p>
            <a:pPr eaLnBrk="1" hangingPunct="1"/>
            <a:r>
              <a:rPr lang="zh-CN" altLang="en-US" sz="3600" b="1" dirty="0">
                <a:solidFill>
                  <a:schemeClr val="tx1"/>
                </a:solidFill>
                <a:latin typeface="黑体" panose="02010609060101010101" pitchFamily="49" charset="-122"/>
                <a:ea typeface="黑体" panose="02010609060101010101" pitchFamily="49" charset="-122"/>
              </a:rPr>
              <a:t>传媒产业组织</a:t>
            </a:r>
            <a:r>
              <a:rPr lang="zh-CN" altLang="en-US" sz="3600" b="1" dirty="0">
                <a:solidFill>
                  <a:schemeClr val="tx1"/>
                </a:solidFill>
                <a:ea typeface="宋体" panose="02010600030101010101" pitchFamily="2" charset="-122"/>
              </a:rPr>
              <a:t>边界的确定：生产与购买的权衡</a:t>
            </a:r>
            <a:endParaRPr lang="zh-CN" altLang="en-US" sz="3600" b="1" dirty="0">
              <a:solidFill>
                <a:schemeClr val="tx1"/>
              </a:solidFill>
              <a:ea typeface="宋体" panose="02010600030101010101" pitchFamily="2" charset="-122"/>
            </a:endParaRPr>
          </a:p>
        </p:txBody>
      </p:sp>
      <p:sp>
        <p:nvSpPr>
          <p:cNvPr id="63491" name="Rectangle 3" descr="Rectangle: Click to edit Master text styles&#13;&#10;Second level&#13;&#10;Third level&#13;&#10;Fourth level&#13;&#10;Fifth level"/>
          <p:cNvSpPr>
            <a:spLocks noGrp="1"/>
          </p:cNvSpPr>
          <p:nvPr>
            <p:ph idx="1"/>
          </p:nvPr>
        </p:nvSpPr>
        <p:spPr>
          <a:xfrm>
            <a:off x="838200" y="1676400"/>
            <a:ext cx="7772400" cy="4114800"/>
          </a:xfrm>
        </p:spPr>
        <p:txBody>
          <a:bodyPr vert="horz" wrap="square" lIns="91440" tIns="45720" rIns="91440" bIns="45720" anchor="t" anchorCtr="0"/>
          <a:p>
            <a:pPr eaLnBrk="1" hangingPunct="1">
              <a:buNone/>
            </a:pPr>
            <a:r>
              <a:rPr lang="zh-CN" altLang="en-US" b="1" dirty="0">
                <a:solidFill>
                  <a:srgbClr val="5B531B"/>
                </a:solidFill>
                <a:latin typeface="黑体" panose="02010609060101010101" pitchFamily="49" charset="-122"/>
                <a:ea typeface="黑体" panose="02010609060101010101" pitchFamily="49" charset="-122"/>
              </a:rPr>
              <a:t>  </a:t>
            </a:r>
            <a:r>
              <a:rPr lang="zh-CN" altLang="en-US" sz="2400" b="1" dirty="0">
                <a:solidFill>
                  <a:srgbClr val="5B531B"/>
                </a:solidFill>
                <a:latin typeface="黑体" panose="02010609060101010101" pitchFamily="49" charset="-122"/>
                <a:ea typeface="黑体" panose="02010609060101010101" pitchFamily="49" charset="-122"/>
              </a:rPr>
              <a:t>传媒产业的各生产经营环节是</a:t>
            </a:r>
            <a:r>
              <a:rPr lang="zh-CN" altLang="en-US" sz="2400" b="1" dirty="0">
                <a:solidFill>
                  <a:srgbClr val="5B531B"/>
                </a:solidFill>
                <a:latin typeface="Times New Roman" panose="02020603050405020304" pitchFamily="18" charset="0"/>
                <a:ea typeface="黑体" panose="02010609060101010101" pitchFamily="49" charset="-122"/>
              </a:rPr>
              <a:t>“</a:t>
            </a:r>
            <a:r>
              <a:rPr lang="zh-CN" altLang="en-US" sz="2400" b="1" dirty="0">
                <a:solidFill>
                  <a:srgbClr val="5B531B"/>
                </a:solidFill>
                <a:latin typeface="黑体" panose="02010609060101010101" pitchFamily="49" charset="-122"/>
                <a:ea typeface="黑体" panose="02010609060101010101" pitchFamily="49" charset="-122"/>
              </a:rPr>
              <a:t>分出去</a:t>
            </a:r>
            <a:r>
              <a:rPr lang="zh-CN" altLang="en-US" sz="2400" b="1" dirty="0">
                <a:solidFill>
                  <a:srgbClr val="5B531B"/>
                </a:solidFill>
                <a:latin typeface="Times New Roman" panose="02020603050405020304" pitchFamily="18" charset="0"/>
                <a:ea typeface="黑体" panose="02010609060101010101" pitchFamily="49" charset="-122"/>
              </a:rPr>
              <a:t>”</a:t>
            </a:r>
            <a:r>
              <a:rPr lang="zh-CN" altLang="en-US" sz="2400" b="1" dirty="0">
                <a:solidFill>
                  <a:srgbClr val="5B531B"/>
                </a:solidFill>
                <a:latin typeface="黑体" panose="02010609060101010101" pitchFamily="49" charset="-122"/>
                <a:ea typeface="黑体" panose="02010609060101010101" pitchFamily="49" charset="-122"/>
              </a:rPr>
              <a:t> （外部化）、还是</a:t>
            </a:r>
            <a:r>
              <a:rPr lang="zh-CN" altLang="en-US" sz="2400" b="1" dirty="0">
                <a:solidFill>
                  <a:srgbClr val="5B531B"/>
                </a:solidFill>
                <a:latin typeface="Times New Roman" panose="02020603050405020304" pitchFamily="18" charset="0"/>
                <a:ea typeface="黑体" panose="02010609060101010101" pitchFamily="49" charset="-122"/>
              </a:rPr>
              <a:t>“</a:t>
            </a:r>
            <a:r>
              <a:rPr lang="zh-CN" altLang="en-US" sz="2400" b="1" dirty="0">
                <a:solidFill>
                  <a:srgbClr val="5B531B"/>
                </a:solidFill>
                <a:latin typeface="黑体" panose="02010609060101010101" pitchFamily="49" charset="-122"/>
                <a:ea typeface="黑体" panose="02010609060101010101" pitchFamily="49" charset="-122"/>
              </a:rPr>
              <a:t>合进来</a:t>
            </a:r>
            <a:r>
              <a:rPr lang="zh-CN" altLang="en-US" sz="2400" b="1" dirty="0">
                <a:solidFill>
                  <a:srgbClr val="5B531B"/>
                </a:solidFill>
                <a:latin typeface="Times New Roman" panose="02020603050405020304" pitchFamily="18" charset="0"/>
                <a:ea typeface="黑体" panose="02010609060101010101" pitchFamily="49" charset="-122"/>
              </a:rPr>
              <a:t>”</a:t>
            </a:r>
            <a:r>
              <a:rPr lang="zh-CN" altLang="en-US" sz="2400" b="1" dirty="0">
                <a:solidFill>
                  <a:srgbClr val="5B531B"/>
                </a:solidFill>
                <a:latin typeface="黑体" panose="02010609060101010101" pitchFamily="49" charset="-122"/>
                <a:ea typeface="黑体" panose="02010609060101010101" pitchFamily="49" charset="-122"/>
              </a:rPr>
              <a:t>（内部化）， 取决于交易费用的比较，当同一种交易由传媒企业来组织的费用小于由市场交易方式时，传媒企业就会取代市场（内部化），否则，就选择市场交易（外部化）</a:t>
            </a:r>
            <a:endParaRPr lang="zh-CN" altLang="en-US" sz="2400" b="1" dirty="0">
              <a:solidFill>
                <a:srgbClr val="5B531B"/>
              </a:solidFill>
              <a:latin typeface="黑体" panose="02010609060101010101" pitchFamily="49" charset="-122"/>
              <a:ea typeface="黑体" panose="02010609060101010101" pitchFamily="49" charset="-122"/>
            </a:endParaRPr>
          </a:p>
          <a:p>
            <a:pPr eaLnBrk="1" hangingPunct="1">
              <a:buNone/>
            </a:pPr>
            <a:r>
              <a:rPr lang="zh-CN" altLang="en-US" b="1" dirty="0">
                <a:solidFill>
                  <a:srgbClr val="5B531B"/>
                </a:solidFill>
                <a:latin typeface="黑体" panose="02010609060101010101" pitchFamily="49" charset="-122"/>
                <a:ea typeface="黑体" panose="02010609060101010101" pitchFamily="49" charset="-122"/>
              </a:rPr>
              <a:t>  </a:t>
            </a:r>
            <a:r>
              <a:rPr lang="zh-CN" altLang="en-US" b="1" dirty="0">
                <a:latin typeface="黑体" panose="02010609060101010101" pitchFamily="49" charset="-122"/>
                <a:ea typeface="黑体" panose="02010609060101010101" pitchFamily="49" charset="-122"/>
              </a:rPr>
              <a:t>通俗地讲，以</a:t>
            </a:r>
            <a:r>
              <a:rPr lang="zh-CN" altLang="en-US" b="1" dirty="0">
                <a:solidFill>
                  <a:srgbClr val="5B531B"/>
                </a:solidFill>
                <a:latin typeface="黑体" panose="02010609060101010101" pitchFamily="49" charset="-122"/>
                <a:ea typeface="黑体" panose="02010609060101010101" pitchFamily="49" charset="-122"/>
              </a:rPr>
              <a:t>交易费用的大小</a:t>
            </a:r>
            <a:r>
              <a:rPr lang="zh-CN" altLang="en-US" b="1" dirty="0">
                <a:latin typeface="黑体" panose="02010609060101010101" pitchFamily="49" charset="-122"/>
                <a:ea typeface="黑体" panose="02010609060101010101" pitchFamily="49" charset="-122"/>
              </a:rPr>
              <a:t>衡量，确定哪些业务应</a:t>
            </a:r>
            <a:r>
              <a:rPr lang="zh-CN" altLang="en-US" b="1" dirty="0">
                <a:solidFill>
                  <a:srgbClr val="5B531B"/>
                </a:solidFill>
                <a:latin typeface="Times New Roman" panose="02020603050405020304" pitchFamily="18" charset="0"/>
                <a:ea typeface="黑体" panose="02010609060101010101" pitchFamily="49" charset="-122"/>
              </a:rPr>
              <a:t>“</a:t>
            </a:r>
            <a:r>
              <a:rPr lang="zh-CN" altLang="en-US" b="1" dirty="0">
                <a:solidFill>
                  <a:srgbClr val="5B531B"/>
                </a:solidFill>
                <a:latin typeface="黑体" panose="02010609060101010101" pitchFamily="49" charset="-122"/>
                <a:ea typeface="黑体" panose="02010609060101010101" pitchFamily="49" charset="-122"/>
              </a:rPr>
              <a:t>自制</a:t>
            </a:r>
            <a:r>
              <a:rPr lang="zh-CN" altLang="en-US" b="1" dirty="0">
                <a:solidFill>
                  <a:srgbClr val="5B531B"/>
                </a:solidFill>
                <a:latin typeface="Times New Roman" panose="02020603050405020304" pitchFamily="18" charset="0"/>
                <a:ea typeface="黑体" panose="02010609060101010101" pitchFamily="49" charset="-122"/>
              </a:rPr>
              <a:t>”</a:t>
            </a:r>
            <a:r>
              <a:rPr lang="zh-CN" altLang="en-US" b="1" dirty="0">
                <a:solidFill>
                  <a:srgbClr val="5B531B"/>
                </a:solidFill>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哪些业务应</a:t>
            </a:r>
            <a:r>
              <a:rPr lang="zh-CN" altLang="en-US" b="1" dirty="0">
                <a:solidFill>
                  <a:srgbClr val="5B531B"/>
                </a:solidFill>
                <a:latin typeface="Times New Roman" panose="02020603050405020304" pitchFamily="18" charset="0"/>
                <a:ea typeface="黑体" panose="02010609060101010101" pitchFamily="49" charset="-122"/>
              </a:rPr>
              <a:t>“</a:t>
            </a:r>
            <a:r>
              <a:rPr lang="zh-CN" altLang="en-US" b="1" dirty="0">
                <a:solidFill>
                  <a:srgbClr val="5B531B"/>
                </a:solidFill>
                <a:latin typeface="黑体" panose="02010609060101010101" pitchFamily="49" charset="-122"/>
                <a:ea typeface="黑体" panose="02010609060101010101" pitchFamily="49" charset="-122"/>
              </a:rPr>
              <a:t>外包</a:t>
            </a:r>
            <a:r>
              <a:rPr lang="zh-CN" altLang="en-US" b="1" dirty="0">
                <a:solidFill>
                  <a:srgbClr val="5B531B"/>
                </a:solidFill>
                <a:latin typeface="Times New Roman" panose="02020603050405020304" pitchFamily="18" charset="0"/>
                <a:ea typeface="黑体" panose="02010609060101010101" pitchFamily="49" charset="-122"/>
              </a:rPr>
              <a:t>”</a:t>
            </a:r>
            <a:r>
              <a:rPr lang="zh-CN" altLang="en-US" b="1" dirty="0">
                <a:solidFill>
                  <a:srgbClr val="5B531B"/>
                </a:solidFill>
                <a:latin typeface="黑体" panose="02010609060101010101" pitchFamily="49" charset="-122"/>
                <a:ea typeface="黑体" panose="02010609060101010101" pitchFamily="49" charset="-122"/>
              </a:rPr>
              <a:t>。</a:t>
            </a:r>
            <a:endParaRPr lang="zh-CN" altLang="en-US" b="1" dirty="0">
              <a:solidFill>
                <a:srgbClr val="5B531B"/>
              </a:solidFill>
              <a:latin typeface="黑体" panose="02010609060101010101" pitchFamily="49" charset="-122"/>
              <a:ea typeface="黑体" panose="02010609060101010101" pitchFamily="49" charset="-122"/>
            </a:endParaRPr>
          </a:p>
          <a:p>
            <a:pPr eaLnBrk="1" hangingPunct="1">
              <a:buNone/>
            </a:pPr>
            <a:endParaRPr lang="zh-CN" altLang="en-US" b="1" dirty="0">
              <a:solidFill>
                <a:srgbClr val="5B531B"/>
              </a:solidFill>
              <a:latin typeface="黑体" panose="02010609060101010101" pitchFamily="49" charset="-122"/>
              <a:ea typeface="黑体" panose="02010609060101010101" pitchFamily="49" charset="-122"/>
            </a:endParaRPr>
          </a:p>
          <a:p>
            <a:pPr eaLnBrk="1" hangingPunct="1">
              <a:buNone/>
            </a:pPr>
            <a:r>
              <a:rPr lang="zh-CN" altLang="en-US" b="1" dirty="0">
                <a:solidFill>
                  <a:schemeClr val="tx2"/>
                </a:solidFill>
                <a:latin typeface="黑体" panose="02010609060101010101" pitchFamily="49" charset="-122"/>
                <a:ea typeface="黑体" panose="02010609060101010101" pitchFamily="49" charset="-122"/>
              </a:rPr>
              <a:t>  </a:t>
            </a:r>
            <a:endParaRPr lang="zh-CN" altLang="en-US" b="1" dirty="0">
              <a:latin typeface="黑体" panose="02010609060101010101" pitchFamily="49" charset="-122"/>
              <a:ea typeface="黑体" panose="02010609060101010101" pitchFamily="49" charset="-122"/>
            </a:endParaRPr>
          </a:p>
          <a:p>
            <a:pPr eaLnBrk="1" hangingPunct="1">
              <a:buNone/>
            </a:pPr>
            <a:endParaRPr lang="zh-CN" altLang="en-US" b="1" dirty="0">
              <a:latin typeface="黑体" panose="02010609060101010101" pitchFamily="49" charset="-122"/>
              <a:ea typeface="黑体" panose="02010609060101010101" pitchFamily="49" charset="-122"/>
            </a:endParaRPr>
          </a:p>
          <a:p>
            <a:pPr eaLnBrk="1" hangingPunct="1"/>
            <a:endParaRPr lang="zh-CN" altLang="en-US" b="1" dirty="0">
              <a:ea typeface="宋体" panose="02010600030101010101" pitchFamily="2" charset="-122"/>
            </a:endParaRPr>
          </a:p>
          <a:p>
            <a:pPr eaLnBrk="1" hangingPunct="1"/>
            <a:endParaRPr lang="zh-CN" altLang="en-US" b="1" dirty="0">
              <a:ea typeface="宋体" panose="02010600030101010101" pitchFamily="2" charset="-122"/>
            </a:endParaRPr>
          </a:p>
          <a:p>
            <a:pPr eaLnBrk="1" hangingPunct="1"/>
            <a:endParaRPr lang="zh-CN" altLang="en-US"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charRg st="0" end="1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charRg st="112" end="15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charRg st="154" end="15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86019" name="Rectangle 2"/>
          <p:cNvSpPr>
            <a:spLocks noGrp="1"/>
          </p:cNvSpPr>
          <p:nvPr>
            <p:ph type="title"/>
          </p:nvPr>
        </p:nvSpPr>
        <p:spPr/>
        <p:txBody>
          <a:bodyPr vert="horz" wrap="square" lIns="91440" tIns="45720" rIns="91440" bIns="45720" anchor="ctr" anchorCtr="0"/>
          <a:p>
            <a:pPr eaLnBrk="1" hangingPunct="1"/>
            <a:r>
              <a:rPr lang="zh-CN" altLang="en-US" b="1" dirty="0">
                <a:ea typeface="宋体" panose="02010600030101010101" pitchFamily="2" charset="-122"/>
              </a:rPr>
              <a:t>传媒组织的规模扩张</a:t>
            </a:r>
            <a:endParaRPr lang="zh-CN" altLang="en-US" b="1" dirty="0">
              <a:ea typeface="宋体" panose="02010600030101010101" pitchFamily="2" charset="-122"/>
            </a:endParaRPr>
          </a:p>
        </p:txBody>
      </p:sp>
      <p:sp>
        <p:nvSpPr>
          <p:cNvPr id="11267" name="Rectangle 3" descr="Rectangle: Click to edit Master text styles&#13;&#10;Second level&#13;&#10;Third level&#13;&#10;Fourth level&#13;&#10;Fifth level"/>
          <p:cNvSpPr>
            <a:spLocks noGrp="1"/>
          </p:cNvSpPr>
          <p:nvPr>
            <p:ph idx="1"/>
          </p:nvPr>
        </p:nvSpPr>
        <p:spPr/>
        <p:txBody>
          <a:bodyPr vert="horz" wrap="square" lIns="91440" tIns="45720" rIns="91440" bIns="45720" anchor="t" anchorCtr="0"/>
          <a:p>
            <a:pPr eaLnBrk="1" hangingPunct="1"/>
            <a:r>
              <a:rPr lang="zh-CN" altLang="en-US" b="1" dirty="0">
                <a:latin typeface="宋体" panose="02010600030101010101" pitchFamily="2" charset="-122"/>
                <a:ea typeface="宋体" panose="02010600030101010101" pitchFamily="2" charset="-122"/>
              </a:rPr>
              <a:t>每个企业都是传媒产业链中的一个环节，每一次向外的延伸都意味着新的市场机遇和产品的出现，意味着传媒产业链的延伸（传媒产业的扩张）</a:t>
            </a:r>
            <a:endParaRPr lang="zh-CN" altLang="en-US" b="1" dirty="0">
              <a:latin typeface="宋体" panose="02010600030101010101" pitchFamily="2" charset="-122"/>
              <a:ea typeface="宋体" panose="02010600030101010101" pitchFamily="2" charset="-122"/>
            </a:endParaRPr>
          </a:p>
          <a:p>
            <a:pPr eaLnBrk="1" hangingPunct="1"/>
            <a:r>
              <a:rPr lang="zh-CN" altLang="en-US" b="1" dirty="0">
                <a:latin typeface="宋体" panose="02010600030101010101" pitchFamily="2" charset="-122"/>
                <a:ea typeface="宋体" panose="02010600030101010101" pitchFamily="2" charset="-122"/>
              </a:rPr>
              <a:t>产业链即由一种或几种资源通过若干产业层次不断向下游产业转移直至到达消费者的路径。</a:t>
            </a:r>
            <a:endParaRPr lang="zh-CN" altLang="en-US" b="1" dirty="0">
              <a:latin typeface="宋体" panose="02010600030101010101" pitchFamily="2" charset="-122"/>
              <a:ea typeface="宋体" panose="02010600030101010101" pitchFamily="2" charset="-122"/>
            </a:endParaRPr>
          </a:p>
          <a:p>
            <a:pPr eaLnBrk="1" hangingPunct="1">
              <a:buNone/>
            </a:pPr>
            <a:endParaRPr lang="zh-CN" altLang="en-US"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charRg st="0" end="6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charRg st="64" end="10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87043" name="Rectangle 2"/>
          <p:cNvSpPr>
            <a:spLocks noGrp="1"/>
          </p:cNvSpPr>
          <p:nvPr>
            <p:ph type="title"/>
          </p:nvPr>
        </p:nvSpPr>
        <p:spPr/>
        <p:txBody>
          <a:bodyPr vert="horz" wrap="square" lIns="91440" tIns="45720" rIns="91440" bIns="45720" anchor="ctr" anchorCtr="0"/>
          <a:p>
            <a:pPr eaLnBrk="1" hangingPunct="1"/>
            <a:r>
              <a:rPr lang="zh-CN" altLang="en-US" b="1" dirty="0">
                <a:ea typeface="宋体" panose="02010600030101010101" pitchFamily="2" charset="-122"/>
              </a:rPr>
              <a:t>规模扩张的方式    </a:t>
            </a:r>
            <a:r>
              <a:rPr lang="en-US" altLang="zh-CN" b="1" dirty="0">
                <a:ea typeface="宋体" panose="02010600030101010101" pitchFamily="2" charset="-122"/>
              </a:rPr>
              <a:t>P31</a:t>
            </a:r>
            <a:endParaRPr lang="en-US" altLang="zh-CN" b="1" dirty="0">
              <a:ea typeface="宋体" panose="02010600030101010101" pitchFamily="2" charset="-122"/>
            </a:endParaRPr>
          </a:p>
        </p:txBody>
      </p:sp>
      <p:sp>
        <p:nvSpPr>
          <p:cNvPr id="72707" name="Rectangle 3" descr="Rectangle: Click to edit Master text styles&#13;&#10;Second level&#13;&#10;Third level&#13;&#10;Fourth level&#13;&#10;Fifth level"/>
          <p:cNvSpPr>
            <a:spLocks noGrp="1"/>
          </p:cNvSpPr>
          <p:nvPr>
            <p:ph idx="1"/>
          </p:nvPr>
        </p:nvSpPr>
        <p:spPr/>
        <p:txBody>
          <a:bodyPr vert="horz" wrap="square" lIns="91440" tIns="45720" rIns="91440" bIns="45720" anchor="t" anchorCtr="0"/>
          <a:p>
            <a:pPr eaLnBrk="1" hangingPunct="1"/>
            <a:r>
              <a:rPr lang="zh-CN" altLang="en-US" sz="3600" b="1" dirty="0">
                <a:ea typeface="宋体" panose="02010600030101010101" pitchFamily="2" charset="-122"/>
              </a:rPr>
              <a:t>横向</a:t>
            </a:r>
            <a:endParaRPr lang="zh-CN" altLang="en-US" sz="3600" b="1" dirty="0">
              <a:ea typeface="宋体" panose="02010600030101010101" pitchFamily="2" charset="-122"/>
            </a:endParaRPr>
          </a:p>
          <a:p>
            <a:pPr lvl="1" eaLnBrk="1" hangingPunct="1">
              <a:buNone/>
            </a:pPr>
            <a:r>
              <a:rPr lang="zh-CN" altLang="en-US" sz="3200" b="1" dirty="0">
                <a:ea typeface="宋体" panose="02010600030101010101" pitchFamily="2" charset="-122"/>
              </a:rPr>
              <a:t>                         相关多元化</a:t>
            </a:r>
            <a:endParaRPr lang="zh-CN" altLang="en-US" sz="3200" b="1" dirty="0">
              <a:ea typeface="宋体" panose="02010600030101010101" pitchFamily="2" charset="-122"/>
            </a:endParaRPr>
          </a:p>
          <a:p>
            <a:pPr eaLnBrk="1" hangingPunct="1"/>
            <a:r>
              <a:rPr lang="zh-CN" altLang="en-US" sz="3600" b="1" dirty="0">
                <a:ea typeface="宋体" panose="02010600030101010101" pitchFamily="2" charset="-122"/>
              </a:rPr>
              <a:t>纵向</a:t>
            </a:r>
            <a:endParaRPr lang="zh-CN" altLang="en-US" sz="3600" b="1" dirty="0">
              <a:ea typeface="宋体" panose="02010600030101010101" pitchFamily="2" charset="-122"/>
            </a:endParaRPr>
          </a:p>
          <a:p>
            <a:pPr eaLnBrk="1" hangingPunct="1"/>
            <a:r>
              <a:rPr lang="zh-CN" altLang="en-US" sz="3600" b="1" dirty="0">
                <a:ea typeface="宋体" panose="02010600030101010101" pitchFamily="2" charset="-122"/>
              </a:rPr>
              <a:t>斜向                </a:t>
            </a:r>
            <a:r>
              <a:rPr lang="zh-CN" altLang="en-US" b="1" dirty="0">
                <a:ea typeface="宋体" panose="02010600030101010101" pitchFamily="2" charset="-122"/>
              </a:rPr>
              <a:t>不相关多元化</a:t>
            </a:r>
            <a:endParaRPr lang="zh-CN" altLang="en-US" b="1" dirty="0">
              <a:ea typeface="宋体" panose="02010600030101010101" pitchFamily="2" charset="-122"/>
            </a:endParaRPr>
          </a:p>
        </p:txBody>
      </p:sp>
      <p:sp>
        <p:nvSpPr>
          <p:cNvPr id="87045" name="Line 4"/>
          <p:cNvSpPr/>
          <p:nvPr/>
        </p:nvSpPr>
        <p:spPr>
          <a:xfrm>
            <a:off x="2438400" y="2895600"/>
            <a:ext cx="1447800" cy="0"/>
          </a:xfrm>
          <a:prstGeom prst="line">
            <a:avLst/>
          </a:prstGeom>
          <a:ln w="9525" cap="flat" cmpd="sng">
            <a:solidFill>
              <a:schemeClr val="tx1"/>
            </a:solidFill>
            <a:prstDash val="solid"/>
            <a:headEnd type="none" w="med" len="med"/>
            <a:tailEnd type="triangle" w="med" len="med"/>
          </a:ln>
        </p:spPr>
      </p:sp>
      <p:sp>
        <p:nvSpPr>
          <p:cNvPr id="87046" name="Line 5"/>
          <p:cNvSpPr/>
          <p:nvPr/>
        </p:nvSpPr>
        <p:spPr>
          <a:xfrm>
            <a:off x="2590800" y="4191000"/>
            <a:ext cx="1295400" cy="0"/>
          </a:xfrm>
          <a:prstGeom prst="line">
            <a:avLst/>
          </a:prstGeom>
          <a:ln w="9525" cap="flat" cmpd="sng">
            <a:solidFill>
              <a:schemeClr val="tx1"/>
            </a:solidFill>
            <a:prstDash val="soli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7">
                                            <p:txEl>
                                              <p:charRg st="0"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2707">
                                            <p:txEl>
                                              <p:charRg st="3" end="3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2707">
                                            <p:txEl>
                                              <p:charRg st="34" end="3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2707">
                                            <p:txEl>
                                              <p:charRg st="37" end="6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13315" name="Rectangle 3" descr="Rectangle: Click to edit Master text styles&#13;&#10;Second level&#13;&#10;Third level&#13;&#10;Fourth level&#13;&#10;Fifth level"/>
          <p:cNvSpPr>
            <a:spLocks noGrp="1"/>
          </p:cNvSpPr>
          <p:nvPr>
            <p:ph idx="1"/>
          </p:nvPr>
        </p:nvSpPr>
        <p:spPr/>
        <p:txBody>
          <a:bodyPr vert="horz" wrap="square" lIns="91440" tIns="45720" rIns="91440" bIns="45720" anchor="t" anchorCtr="0"/>
          <a:p>
            <a:pPr eaLnBrk="1" hangingPunct="1">
              <a:lnSpc>
                <a:spcPct val="90000"/>
              </a:lnSpc>
              <a:buNone/>
            </a:pPr>
            <a:r>
              <a:rPr lang="zh-CN" altLang="en-US" b="1" dirty="0">
                <a:solidFill>
                  <a:schemeClr val="tx2"/>
                </a:solidFill>
                <a:ea typeface="宋体" panose="02010600030101010101" pitchFamily="2" charset="-122"/>
              </a:rPr>
              <a:t>横向一体化：水平一体化战略</a:t>
            </a:r>
            <a:endParaRPr lang="zh-CN" altLang="en-US" b="1" dirty="0">
              <a:solidFill>
                <a:schemeClr val="tx2"/>
              </a:solidFill>
              <a:ea typeface="宋体" panose="02010600030101010101" pitchFamily="2" charset="-122"/>
            </a:endParaRPr>
          </a:p>
          <a:p>
            <a:pPr eaLnBrk="1" hangingPunct="1">
              <a:lnSpc>
                <a:spcPct val="90000"/>
              </a:lnSpc>
            </a:pPr>
            <a:r>
              <a:rPr lang="zh-CN" altLang="en-US" b="1" dirty="0">
                <a:solidFill>
                  <a:srgbClr val="CC0000"/>
                </a:solidFill>
                <a:ea typeface="宋体" panose="02010600030101010101" pitchFamily="2" charset="-122"/>
              </a:rPr>
              <a:t>横向一体化</a:t>
            </a:r>
            <a:r>
              <a:rPr lang="zh-CN" altLang="en-US" b="1" dirty="0">
                <a:solidFill>
                  <a:srgbClr val="5B531B"/>
                </a:solidFill>
                <a:ea typeface="宋体" panose="02010600030101010101" pitchFamily="2" charset="-122"/>
              </a:rPr>
              <a:t>：通过收购</a:t>
            </a:r>
            <a:r>
              <a:rPr lang="zh-CN" altLang="en-US" b="1" dirty="0">
                <a:ea typeface="宋体" panose="02010600030101010101" pitchFamily="2" charset="-122"/>
              </a:rPr>
              <a:t>同行业组织或与同行业进行横向联合或进入新的地域市场的方式</a:t>
            </a:r>
            <a:r>
              <a:rPr lang="zh-CN" altLang="en-US" b="1" dirty="0">
                <a:solidFill>
                  <a:srgbClr val="5B531B"/>
                </a:solidFill>
                <a:ea typeface="宋体" panose="02010600030101010101" pitchFamily="2" charset="-122"/>
              </a:rPr>
              <a:t>扩大规模、降低成本、提高市场占有率、提升现有竞争优势。</a:t>
            </a:r>
            <a:endParaRPr lang="zh-CN" altLang="en-US" b="1" dirty="0">
              <a:solidFill>
                <a:srgbClr val="5B531B"/>
              </a:solidFill>
              <a:ea typeface="宋体" panose="02010600030101010101" pitchFamily="2" charset="-122"/>
            </a:endParaRPr>
          </a:p>
          <a:p>
            <a:pPr eaLnBrk="1" hangingPunct="1">
              <a:lnSpc>
                <a:spcPct val="90000"/>
              </a:lnSpc>
            </a:pPr>
            <a:endParaRPr lang="zh-CN" altLang="en-US" b="1" dirty="0">
              <a:solidFill>
                <a:srgbClr val="5B531B"/>
              </a:solidFill>
              <a:ea typeface="宋体" panose="02010600030101010101" pitchFamily="2" charset="-122"/>
            </a:endParaRPr>
          </a:p>
          <a:p>
            <a:pPr eaLnBrk="1" hangingPunct="1">
              <a:lnSpc>
                <a:spcPct val="90000"/>
              </a:lnSpc>
              <a:buNone/>
            </a:pPr>
            <a:r>
              <a:rPr lang="zh-CN" altLang="en-US" b="1" dirty="0">
                <a:solidFill>
                  <a:srgbClr val="CC0000"/>
                </a:solidFill>
                <a:ea typeface="宋体" panose="02010600030101010101" pitchFamily="2" charset="-122"/>
              </a:rPr>
              <a:t>   横向一体化的优势：</a:t>
            </a:r>
            <a:endParaRPr lang="zh-CN" altLang="en-US" b="1" dirty="0">
              <a:solidFill>
                <a:srgbClr val="CC0000"/>
              </a:solidFill>
              <a:ea typeface="宋体" panose="02010600030101010101" pitchFamily="2" charset="-122"/>
            </a:endParaRPr>
          </a:p>
          <a:p>
            <a:pPr eaLnBrk="1" hangingPunct="1">
              <a:lnSpc>
                <a:spcPct val="90000"/>
              </a:lnSpc>
              <a:buNone/>
            </a:pPr>
            <a:r>
              <a:rPr lang="zh-CN" altLang="en-US" b="1" dirty="0">
                <a:solidFill>
                  <a:srgbClr val="5B531B"/>
                </a:solidFill>
                <a:ea typeface="宋体" panose="02010600030101010101" pitchFamily="2" charset="-122"/>
              </a:rPr>
              <a:t>   获得传媒的规模经济效应（同质媒体）、范围经济效应（相似媒体）、增强市场垄断优势；</a:t>
            </a:r>
            <a:endParaRPr lang="zh-CN" altLang="en-US"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charRg st="0" end="1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charRg st="14" end="8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charRg st="81" end="9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charRg st="94" end="13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14339" name="Rectangle 3" descr="Rectangle: Click to edit Master text styles&#13;&#10;Second level&#13;&#10;Third level&#13;&#10;Fourth level&#13;&#10;Fifth level"/>
          <p:cNvSpPr>
            <a:spLocks noGrp="1"/>
          </p:cNvSpPr>
          <p:nvPr>
            <p:ph idx="1"/>
          </p:nvPr>
        </p:nvSpPr>
        <p:spPr>
          <a:xfrm>
            <a:off x="762000" y="533400"/>
            <a:ext cx="7772400" cy="4114800"/>
          </a:xfrm>
        </p:spPr>
        <p:txBody>
          <a:bodyPr vert="horz" wrap="square" lIns="91440" tIns="45720" rIns="91440" bIns="45720" anchor="t" anchorCtr="0"/>
          <a:p>
            <a:pPr eaLnBrk="1" hangingPunct="1">
              <a:lnSpc>
                <a:spcPct val="90000"/>
              </a:lnSpc>
            </a:pPr>
            <a:r>
              <a:rPr lang="zh-CN" altLang="en-US" b="1" dirty="0">
                <a:ea typeface="宋体" panose="02010600030101010101" pitchFamily="2" charset="-122"/>
              </a:rPr>
              <a:t>横向一体化的实施方式：</a:t>
            </a:r>
            <a:r>
              <a:rPr lang="zh-CN" altLang="en-US" b="1" dirty="0">
                <a:ea typeface="黑体" panose="02010609060101010101" pitchFamily="49" charset="-122"/>
              </a:rPr>
              <a:t>同质媒体兼并或联合</a:t>
            </a:r>
            <a:r>
              <a:rPr lang="zh-CN" altLang="en-US" b="1" dirty="0">
                <a:ea typeface="宋体" panose="02010600030101010101" pitchFamily="2" charset="-122"/>
              </a:rPr>
              <a:t>、跨媒体、跨地区</a:t>
            </a:r>
            <a:endParaRPr lang="zh-CN" altLang="en-US" b="1" dirty="0">
              <a:ea typeface="宋体" panose="02010600030101010101" pitchFamily="2" charset="-122"/>
            </a:endParaRPr>
          </a:p>
          <a:p>
            <a:pPr eaLnBrk="1" hangingPunct="1">
              <a:lnSpc>
                <a:spcPct val="90000"/>
              </a:lnSpc>
            </a:pPr>
            <a:r>
              <a:rPr lang="zh-CN" altLang="en-US" b="1" dirty="0">
                <a:ea typeface="黑体" panose="02010609060101010101" pitchFamily="49" charset="-122"/>
              </a:rPr>
              <a:t>同质媒体兼并或联合：</a:t>
            </a:r>
            <a:endParaRPr lang="zh-CN" altLang="en-US" b="1" dirty="0">
              <a:ea typeface="宋体" panose="02010600030101010101" pitchFamily="2" charset="-122"/>
            </a:endParaRPr>
          </a:p>
          <a:p>
            <a:pPr eaLnBrk="1" hangingPunct="1">
              <a:lnSpc>
                <a:spcPct val="90000"/>
              </a:lnSpc>
            </a:pPr>
            <a:r>
              <a:rPr lang="zh-CN" altLang="en-US" b="1" dirty="0">
                <a:ea typeface="宋体" panose="02010600030101010101" pitchFamily="2" charset="-122"/>
              </a:rPr>
              <a:t>跨媒体:上海文广集团的 </a:t>
            </a:r>
            <a:r>
              <a:rPr lang="zh-CN" altLang="en-US" b="1" dirty="0">
                <a:latin typeface="Times New Roman" panose="02020603050405020304" pitchFamily="18" charset="0"/>
                <a:ea typeface="宋体" panose="02010600030101010101" pitchFamily="2" charset="-122"/>
              </a:rPr>
              <a:t>“</a:t>
            </a:r>
            <a:r>
              <a:rPr lang="zh-CN" altLang="en-US" b="1" dirty="0">
                <a:ea typeface="宋体" panose="02010600030101010101" pitchFamily="2" charset="-122"/>
              </a:rPr>
              <a:t>第一财经</a:t>
            </a:r>
            <a:r>
              <a:rPr lang="zh-CN" altLang="en-US" b="1" dirty="0">
                <a:latin typeface="Times New Roman" panose="02020603050405020304" pitchFamily="18" charset="0"/>
                <a:ea typeface="宋体" panose="02010600030101010101" pitchFamily="2" charset="-122"/>
              </a:rPr>
              <a:t>”</a:t>
            </a:r>
            <a:r>
              <a:rPr lang="zh-CN" altLang="en-US" b="1" dirty="0">
                <a:ea typeface="宋体" panose="02010600030101010101" pitchFamily="2" charset="-122"/>
              </a:rPr>
              <a:t>品牌，同心多元，在北京、天津，长三角、珠三角三地同步面市，从而首次实现广播、电视与报业的结盟。</a:t>
            </a:r>
            <a:endParaRPr lang="zh-CN" altLang="en-US" b="1" dirty="0">
              <a:ea typeface="宋体" panose="02010600030101010101" pitchFamily="2" charset="-122"/>
            </a:endParaRPr>
          </a:p>
          <a:p>
            <a:pPr eaLnBrk="1" hangingPunct="1">
              <a:lnSpc>
                <a:spcPct val="90000"/>
              </a:lnSpc>
            </a:pPr>
            <a:r>
              <a:rPr lang="zh-CN" altLang="en-US" b="1" dirty="0">
                <a:ea typeface="宋体" panose="02010600030101010101" pitchFamily="2" charset="-122"/>
              </a:rPr>
              <a:t>成都报业集团与成都广电集团合并成立成都传媒集团</a:t>
            </a:r>
            <a:endParaRPr lang="zh-CN" altLang="en-US" b="1" dirty="0">
              <a:ea typeface="宋体" panose="02010600030101010101" pitchFamily="2" charset="-122"/>
            </a:endParaRPr>
          </a:p>
          <a:p>
            <a:pPr eaLnBrk="1" hangingPunct="1">
              <a:lnSpc>
                <a:spcPct val="90000"/>
              </a:lnSpc>
            </a:pPr>
            <a:r>
              <a:rPr lang="zh-CN" altLang="en-US" b="1" dirty="0">
                <a:ea typeface="宋体" panose="02010600030101010101" pitchFamily="2" charset="-122"/>
              </a:rPr>
              <a:t>跨地区:《京华日报》（人民日报社与广州日报报业集团）、《新京报》（光明日报社与南方日报报业集团）、 ）、《每日经济新闻》（解放日报报业集团与成都日报报业集团合作</a:t>
            </a:r>
            <a:r>
              <a:rPr lang="zh-CN" altLang="en-US" dirty="0">
                <a:ea typeface="宋体" panose="02010600030101010101" pitchFamily="2" charset="-122"/>
              </a:rPr>
              <a:t> ）</a:t>
            </a:r>
            <a:r>
              <a:rPr lang="zh-CN" altLang="en-US" b="1" dirty="0">
                <a:ea typeface="宋体" panose="02010600030101010101" pitchFamily="2" charset="-122"/>
              </a:rPr>
              <a:t>。</a:t>
            </a:r>
            <a:endParaRPr lang="zh-CN" altLang="en-US" b="1" dirty="0">
              <a:ea typeface="宋体" panose="02010600030101010101" pitchFamily="2" charset="-122"/>
            </a:endParaRPr>
          </a:p>
          <a:p>
            <a:pPr eaLnBrk="1" hangingPunct="1">
              <a:lnSpc>
                <a:spcPct val="90000"/>
              </a:lnSpc>
            </a:pPr>
            <a:endParaRPr lang="zh-CN" altLang="en-US" dirty="0">
              <a:ea typeface="宋体" panose="02010600030101010101" pitchFamily="2" charset="-122"/>
            </a:endParaRPr>
          </a:p>
          <a:p>
            <a:pPr eaLnBrk="1" hangingPunct="1">
              <a:lnSpc>
                <a:spcPct val="90000"/>
              </a:lnSpc>
            </a:pPr>
            <a:endParaRPr lang="zh-CN" altLang="en-US"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charRg st="0" end="2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9">
                                            <p:txEl>
                                              <p:charRg st="29" end="4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9">
                                            <p:txEl>
                                              <p:charRg st="40" end="10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39">
                                            <p:txEl>
                                              <p:charRg st="106" end="13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39">
                                            <p:txEl>
                                              <p:charRg st="130" end="2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15363" name="Rectangle 3" descr="Rectangle: Click to edit Master text styles&#13;&#10;Second level&#13;&#10;Third level&#13;&#10;Fourth level&#13;&#10;Fifth level"/>
          <p:cNvSpPr>
            <a:spLocks noGrp="1"/>
          </p:cNvSpPr>
          <p:nvPr>
            <p:ph idx="1"/>
          </p:nvPr>
        </p:nvSpPr>
        <p:spPr>
          <a:xfrm>
            <a:off x="914400" y="1447800"/>
            <a:ext cx="7772400" cy="4114800"/>
          </a:xfrm>
        </p:spPr>
        <p:txBody>
          <a:bodyPr vert="horz" wrap="square" lIns="91440" tIns="45720" rIns="91440" bIns="45720" anchor="t" anchorCtr="0"/>
          <a:p>
            <a:pPr eaLnBrk="1" hangingPunct="1">
              <a:lnSpc>
                <a:spcPct val="90000"/>
              </a:lnSpc>
              <a:buNone/>
            </a:pPr>
            <a:r>
              <a:rPr lang="zh-CN" altLang="en-US" b="1" dirty="0">
                <a:solidFill>
                  <a:srgbClr val="CC0000"/>
                </a:solidFill>
                <a:ea typeface="宋体" panose="02010600030101010101" pitchFamily="2" charset="-122"/>
              </a:rPr>
              <a:t>横向一体化的劣势</a:t>
            </a:r>
            <a:r>
              <a:rPr lang="zh-CN" altLang="en-US" b="1" dirty="0">
                <a:solidFill>
                  <a:srgbClr val="CC0000"/>
                </a:solidFill>
                <a:ea typeface="宋体" panose="02010600030101010101" pitchFamily="2" charset="-122"/>
                <a:sym typeface="Wingdings" panose="05000000000000000000" pitchFamily="2" charset="2"/>
              </a:rPr>
              <a:t>：</a:t>
            </a:r>
            <a:endParaRPr lang="zh-CN" altLang="en-US" b="1" dirty="0">
              <a:solidFill>
                <a:srgbClr val="CC0000"/>
              </a:solidFill>
              <a:ea typeface="宋体" panose="02010600030101010101" pitchFamily="2" charset="-122"/>
              <a:sym typeface="Wingdings" panose="05000000000000000000" pitchFamily="2" charset="2"/>
            </a:endParaRPr>
          </a:p>
          <a:p>
            <a:pPr eaLnBrk="1" hangingPunct="1">
              <a:lnSpc>
                <a:spcPct val="90000"/>
              </a:lnSpc>
              <a:buNone/>
            </a:pPr>
            <a:r>
              <a:rPr lang="zh-CN" altLang="en-US" b="1" dirty="0">
                <a:solidFill>
                  <a:srgbClr val="5B531B"/>
                </a:solidFill>
                <a:ea typeface="宋体" panose="02010600030101010101" pitchFamily="2" charset="-122"/>
                <a:sym typeface="Wingdings" panose="05000000000000000000" pitchFamily="2" charset="2"/>
              </a:rPr>
              <a:t>管理能力有限（</a:t>
            </a:r>
            <a:r>
              <a:rPr lang="zh-CN" altLang="en-US" b="1" dirty="0">
                <a:solidFill>
                  <a:srgbClr val="000000"/>
                </a:solidFill>
                <a:ea typeface="宋体" panose="02010600030101010101" pitchFamily="2" charset="-122"/>
                <a:sym typeface="Wingdings" panose="05000000000000000000" pitchFamily="2" charset="2"/>
              </a:rPr>
              <a:t>美国在线和时代华纳的合并）；</a:t>
            </a:r>
            <a:endParaRPr lang="zh-CN" altLang="en-US" b="1" dirty="0">
              <a:solidFill>
                <a:srgbClr val="000000"/>
              </a:solidFill>
              <a:ea typeface="宋体" panose="02010600030101010101" pitchFamily="2" charset="-122"/>
              <a:sym typeface="Wingdings" panose="05000000000000000000" pitchFamily="2" charset="2"/>
            </a:endParaRPr>
          </a:p>
          <a:p>
            <a:pPr eaLnBrk="1" hangingPunct="1">
              <a:lnSpc>
                <a:spcPct val="90000"/>
              </a:lnSpc>
              <a:buNone/>
            </a:pPr>
            <a:endParaRPr lang="zh-CN" altLang="en-US" b="1" dirty="0">
              <a:solidFill>
                <a:srgbClr val="000000"/>
              </a:solidFill>
              <a:ea typeface="宋体" panose="02010600030101010101" pitchFamily="2" charset="-122"/>
              <a:sym typeface="Wingdings" panose="05000000000000000000" pitchFamily="2" charset="2"/>
            </a:endParaRPr>
          </a:p>
          <a:p>
            <a:pPr eaLnBrk="1" hangingPunct="1">
              <a:lnSpc>
                <a:spcPct val="90000"/>
              </a:lnSpc>
              <a:buNone/>
            </a:pPr>
            <a:r>
              <a:rPr lang="zh-CN" altLang="en-US" b="1" dirty="0">
                <a:solidFill>
                  <a:srgbClr val="5B531B"/>
                </a:solidFill>
                <a:ea typeface="宋体" panose="02010600030101010101" pitchFamily="2" charset="-122"/>
              </a:rPr>
              <a:t>政府管理政策的限制</a:t>
            </a:r>
            <a:r>
              <a:rPr lang="zh-CN" altLang="en-US" b="1" dirty="0">
                <a:solidFill>
                  <a:srgbClr val="000000"/>
                </a:solidFill>
                <a:ea typeface="宋体" panose="02010600030101010101" pitchFamily="2" charset="-122"/>
              </a:rPr>
              <a:t>；（</a:t>
            </a:r>
            <a:r>
              <a:rPr lang="zh-CN" altLang="en-US" b="1" dirty="0">
                <a:solidFill>
                  <a:srgbClr val="000000"/>
                </a:solidFill>
                <a:ea typeface="宋体" panose="02010600030101010101" pitchFamily="2" charset="-122"/>
                <a:sym typeface="Wingdings" panose="05000000000000000000" pitchFamily="2" charset="2"/>
              </a:rPr>
              <a:t>美国</a:t>
            </a:r>
            <a:r>
              <a:rPr lang="en-US" altLang="zh-CN" b="1" dirty="0">
                <a:solidFill>
                  <a:srgbClr val="000000"/>
                </a:solidFill>
                <a:ea typeface="宋体" panose="02010600030101010101" pitchFamily="2" charset="-122"/>
                <a:sym typeface="Wingdings" panose="05000000000000000000" pitchFamily="2" charset="2"/>
              </a:rPr>
              <a:t>FCC2003</a:t>
            </a:r>
            <a:r>
              <a:rPr lang="zh-CN" altLang="en-US" b="1" dirty="0">
                <a:solidFill>
                  <a:srgbClr val="000000"/>
                </a:solidFill>
                <a:ea typeface="宋体" panose="02010600030101010101" pitchFamily="2" charset="-122"/>
                <a:sym typeface="Wingdings" panose="05000000000000000000" pitchFamily="2" charset="2"/>
              </a:rPr>
              <a:t>年之前规定在同城内不能跨媒体；在我国报纸的</a:t>
            </a:r>
            <a:r>
              <a:rPr lang="zh-CN" altLang="en-US" b="1" dirty="0">
                <a:solidFill>
                  <a:srgbClr val="000000"/>
                </a:solidFill>
                <a:ea typeface="宋体" panose="02010600030101010101" pitchFamily="2" charset="-122"/>
              </a:rPr>
              <a:t>跨媒体（不能办广电）、跨地区至今仍受到较严格的限制）</a:t>
            </a:r>
            <a:endParaRPr lang="zh-CN" altLang="en-US" b="1" dirty="0">
              <a:solidFill>
                <a:srgbClr val="000000"/>
              </a:solidFill>
              <a:ea typeface="宋体" panose="02010600030101010101" pitchFamily="2" charset="-122"/>
            </a:endParaRPr>
          </a:p>
          <a:p>
            <a:pPr eaLnBrk="1" hangingPunct="1">
              <a:lnSpc>
                <a:spcPct val="90000"/>
              </a:lnSpc>
            </a:pPr>
            <a:endParaRPr lang="zh-CN" altLang="en-US"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charRg st="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charRg st="10" end="3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charRg st="33" end="10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67587" name="Rectangle 3" descr="Rectangle: Click to edit Master text styles&#13;&#10;Second level&#13;&#10;Third level&#13;&#10;Fourth level&#13;&#10;Fifth level"/>
          <p:cNvSpPr>
            <a:spLocks noGrp="1"/>
          </p:cNvSpPr>
          <p:nvPr>
            <p:ph idx="1"/>
          </p:nvPr>
        </p:nvSpPr>
        <p:spPr>
          <a:xfrm>
            <a:off x="762000" y="1676400"/>
            <a:ext cx="7772400" cy="4114800"/>
          </a:xfrm>
        </p:spPr>
        <p:txBody>
          <a:bodyPr vert="horz" wrap="square" lIns="91440" tIns="45720" rIns="91440" bIns="45720" anchor="t" anchorCtr="0"/>
          <a:p>
            <a:pPr eaLnBrk="1" hangingPunct="1">
              <a:lnSpc>
                <a:spcPct val="90000"/>
              </a:lnSpc>
            </a:pPr>
            <a:r>
              <a:rPr lang="zh-CN" altLang="en-US" b="1" dirty="0">
                <a:ea typeface="宋体" panose="02010600030101010101" pitchFamily="2" charset="-122"/>
              </a:rPr>
              <a:t>任何产品或服务的生产都涉及相当多的活动，如何组织纵向链条，即纵向一体化。</a:t>
            </a:r>
            <a:endParaRPr lang="zh-CN" altLang="en-US" b="1" dirty="0">
              <a:ea typeface="宋体" panose="02010600030101010101" pitchFamily="2" charset="-122"/>
            </a:endParaRPr>
          </a:p>
          <a:p>
            <a:pPr eaLnBrk="1" hangingPunct="1">
              <a:lnSpc>
                <a:spcPct val="90000"/>
              </a:lnSpc>
              <a:buNone/>
            </a:pPr>
            <a:endParaRPr lang="zh-CN" altLang="en-US" b="1" dirty="0">
              <a:ea typeface="宋体" panose="02010600030101010101" pitchFamily="2" charset="-122"/>
            </a:endParaRPr>
          </a:p>
        </p:txBody>
      </p:sp>
      <p:sp>
        <p:nvSpPr>
          <p:cNvPr id="91140" name="Rectangle 4"/>
          <p:cNvSpPr>
            <a:spLocks noGrp="1"/>
          </p:cNvSpPr>
          <p:nvPr>
            <p:ph type="title"/>
          </p:nvPr>
        </p:nvSpPr>
        <p:spPr/>
        <p:txBody>
          <a:bodyPr vert="horz" wrap="square" lIns="91440" tIns="45720" rIns="91440" bIns="45720" anchor="ctr" anchorCtr="0"/>
          <a:p>
            <a:pPr eaLnBrk="1" hangingPunct="1"/>
            <a:r>
              <a:rPr lang="en-US" altLang="zh-CN" b="1" dirty="0">
                <a:ea typeface="宋体" panose="02010600030101010101" pitchFamily="2" charset="-122"/>
              </a:rPr>
              <a:t>传媒组织</a:t>
            </a:r>
            <a:r>
              <a:rPr lang="en-US" altLang="en-US" b="1" dirty="0"/>
              <a:t>的纵向边界</a:t>
            </a:r>
            <a:endParaRPr lang="zh-CN" altLang="en-US" b="1"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587">
                                            <p:txEl>
                                              <p:charRg st="0" end="3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70659" name="Rectangle 3" descr="Rectangle: Click to edit Master text styles&#13;&#10;Second level&#13;&#10;Third level&#13;&#10;Fourth level&#13;&#10;Fifth level"/>
          <p:cNvSpPr>
            <a:spLocks noGrp="1"/>
          </p:cNvSpPr>
          <p:nvPr>
            <p:ph idx="1"/>
          </p:nvPr>
        </p:nvSpPr>
        <p:spPr>
          <a:xfrm>
            <a:off x="533400" y="762000"/>
            <a:ext cx="7772400" cy="4114800"/>
          </a:xfrm>
        </p:spPr>
        <p:txBody>
          <a:bodyPr vert="horz" wrap="square" lIns="91440" tIns="45720" rIns="91440" bIns="45720" anchor="t" anchorCtr="0"/>
          <a:p>
            <a:pPr eaLnBrk="1" hangingPunct="1">
              <a:lnSpc>
                <a:spcPct val="90000"/>
              </a:lnSpc>
              <a:buNone/>
            </a:pPr>
            <a:r>
              <a:rPr lang="zh-CN" altLang="en-US" b="1" dirty="0">
                <a:solidFill>
                  <a:schemeClr val="tx2"/>
                </a:solidFill>
                <a:latin typeface="黑体" panose="02010609060101010101" pitchFamily="49" charset="-122"/>
                <a:ea typeface="黑体" panose="02010609060101010101" pitchFamily="49" charset="-122"/>
              </a:rPr>
              <a:t>纵向一体化：垂直一体化</a:t>
            </a:r>
            <a:endParaRPr lang="zh-CN" altLang="en-US" b="1" dirty="0">
              <a:solidFill>
                <a:schemeClr val="tx2"/>
              </a:solidFill>
              <a:latin typeface="黑体" panose="02010609060101010101" pitchFamily="49" charset="-122"/>
              <a:ea typeface="黑体" panose="02010609060101010101" pitchFamily="49" charset="-122"/>
            </a:endParaRPr>
          </a:p>
          <a:p>
            <a:pPr eaLnBrk="1" hangingPunct="1">
              <a:lnSpc>
                <a:spcPct val="90000"/>
              </a:lnSpc>
            </a:pPr>
            <a:r>
              <a:rPr lang="zh-CN" altLang="en-US" b="1" dirty="0">
                <a:solidFill>
                  <a:srgbClr val="CC0000"/>
                </a:solidFill>
                <a:latin typeface="黑体" panose="02010609060101010101" pitchFamily="49" charset="-122"/>
                <a:ea typeface="黑体" panose="02010609060101010101" pitchFamily="49" charset="-122"/>
              </a:rPr>
              <a:t>两种方式：</a:t>
            </a:r>
            <a:r>
              <a:rPr lang="zh-CN" altLang="en-US" b="1" dirty="0">
                <a:solidFill>
                  <a:srgbClr val="5B531B"/>
                </a:solidFill>
                <a:latin typeface="黑体" panose="02010609060101010101" pitchFamily="49" charset="-122"/>
                <a:ea typeface="黑体" panose="02010609060101010101" pitchFamily="49" charset="-122"/>
              </a:rPr>
              <a:t>后向一体化（</a:t>
            </a:r>
            <a:r>
              <a:rPr lang="zh-CN" altLang="en-US" b="1" dirty="0">
                <a:solidFill>
                  <a:srgbClr val="000000"/>
                </a:solidFill>
                <a:latin typeface="黑体" panose="02010609060101010101" pitchFamily="49" charset="-122"/>
                <a:ea typeface="黑体" panose="02010609060101010101" pitchFamily="49" charset="-122"/>
              </a:rPr>
              <a:t>进入上游经营环节：原材料行业）</a:t>
            </a:r>
            <a:r>
              <a:rPr lang="zh-CN" altLang="en-US" b="1" dirty="0">
                <a:solidFill>
                  <a:srgbClr val="5B531B"/>
                </a:solidFill>
                <a:latin typeface="黑体" panose="02010609060101010101" pitchFamily="49" charset="-122"/>
                <a:ea typeface="黑体" panose="02010609060101010101" pitchFamily="49" charset="-122"/>
              </a:rPr>
              <a:t>和前向一体化</a:t>
            </a:r>
            <a:r>
              <a:rPr lang="zh-CN" altLang="en-US" b="1" dirty="0">
                <a:solidFill>
                  <a:srgbClr val="000000"/>
                </a:solidFill>
                <a:latin typeface="黑体" panose="02010609060101010101" pitchFamily="49" charset="-122"/>
                <a:ea typeface="黑体" panose="02010609060101010101" pitchFamily="49" charset="-122"/>
              </a:rPr>
              <a:t>（进入下游经营环节：销售行业）</a:t>
            </a:r>
            <a:endParaRPr lang="zh-CN" altLang="en-US" b="1" dirty="0">
              <a:solidFill>
                <a:srgbClr val="000000"/>
              </a:solidFill>
              <a:latin typeface="黑体" panose="02010609060101010101" pitchFamily="49" charset="-122"/>
              <a:ea typeface="黑体" panose="02010609060101010101" pitchFamily="49" charset="-122"/>
            </a:endParaRPr>
          </a:p>
          <a:p>
            <a:pPr eaLnBrk="1" hangingPunct="1">
              <a:lnSpc>
                <a:spcPct val="90000"/>
              </a:lnSpc>
            </a:pPr>
            <a:r>
              <a:rPr lang="zh-CN" altLang="en-US" b="1" dirty="0">
                <a:solidFill>
                  <a:srgbClr val="CC0000"/>
                </a:solidFill>
                <a:latin typeface="黑体" panose="02010609060101010101" pitchFamily="49" charset="-122"/>
                <a:ea typeface="黑体" panose="02010609060101010101" pitchFamily="49" charset="-122"/>
              </a:rPr>
              <a:t>实施纵向一体化战略可能带来的收益：</a:t>
            </a:r>
            <a:endParaRPr lang="zh-CN" altLang="en-US" b="1" dirty="0">
              <a:solidFill>
                <a:srgbClr val="CC0000"/>
              </a:solidFill>
              <a:latin typeface="黑体" panose="02010609060101010101" pitchFamily="49" charset="-122"/>
              <a:ea typeface="黑体" panose="02010609060101010101" pitchFamily="49" charset="-122"/>
            </a:endParaRPr>
          </a:p>
          <a:p>
            <a:pPr eaLnBrk="1" hangingPunct="1">
              <a:lnSpc>
                <a:spcPct val="90000"/>
              </a:lnSpc>
              <a:buNone/>
            </a:pPr>
            <a:r>
              <a:rPr lang="zh-CN" altLang="en-US" b="1" dirty="0">
                <a:solidFill>
                  <a:srgbClr val="CC0000"/>
                </a:solidFill>
                <a:latin typeface="黑体" panose="02010609060101010101" pitchFamily="49" charset="-122"/>
                <a:ea typeface="黑体" panose="02010609060101010101" pitchFamily="49" charset="-122"/>
              </a:rPr>
              <a:t>   </a:t>
            </a:r>
            <a:r>
              <a:rPr lang="zh-CN" altLang="en-US" sz="2400" b="1" dirty="0">
                <a:solidFill>
                  <a:srgbClr val="5B531B"/>
                </a:solidFill>
                <a:latin typeface="黑体" panose="02010609060101010101" pitchFamily="49" charset="-122"/>
                <a:ea typeface="黑体" panose="02010609060101010101" pitchFamily="49" charset="-122"/>
              </a:rPr>
              <a:t>其一，确保供给、需求的稳定性；（</a:t>
            </a:r>
            <a:r>
              <a:rPr lang="zh-CN" altLang="en-US" sz="2400" b="1" dirty="0">
                <a:solidFill>
                  <a:srgbClr val="000000"/>
                </a:solidFill>
                <a:latin typeface="黑体" panose="02010609060101010101" pitchFamily="49" charset="-122"/>
                <a:ea typeface="黑体" panose="02010609060101010101" pitchFamily="49" charset="-122"/>
              </a:rPr>
              <a:t>新闻集团收购福克斯公司50%的股权，稳定了影视剧片源的供应）</a:t>
            </a:r>
            <a:endParaRPr lang="zh-CN" altLang="en-US" sz="2400" b="1" dirty="0">
              <a:solidFill>
                <a:srgbClr val="000000"/>
              </a:solidFill>
              <a:latin typeface="黑体" panose="02010609060101010101" pitchFamily="49" charset="-122"/>
              <a:ea typeface="黑体" panose="02010609060101010101" pitchFamily="49" charset="-122"/>
            </a:endParaRPr>
          </a:p>
          <a:p>
            <a:pPr eaLnBrk="1" hangingPunct="1">
              <a:lnSpc>
                <a:spcPct val="90000"/>
              </a:lnSpc>
              <a:buNone/>
            </a:pPr>
            <a:r>
              <a:rPr lang="zh-CN" altLang="en-US" sz="2400" b="1" dirty="0">
                <a:solidFill>
                  <a:srgbClr val="5B531B"/>
                </a:solidFill>
                <a:latin typeface="黑体" panose="02010609060101010101" pitchFamily="49" charset="-122"/>
                <a:ea typeface="黑体" panose="02010609060101010101" pitchFamily="49" charset="-122"/>
              </a:rPr>
              <a:t>   其二，实现规模经济效应</a:t>
            </a:r>
            <a:r>
              <a:rPr lang="zh-CN" altLang="en-US" sz="2400" b="1" dirty="0">
                <a:solidFill>
                  <a:srgbClr val="000000"/>
                </a:solidFill>
                <a:latin typeface="黑体" panose="02010609060101010101" pitchFamily="49" charset="-122"/>
                <a:ea typeface="黑体" panose="02010609060101010101" pitchFamily="49" charset="-122"/>
              </a:rPr>
              <a:t>；（《北京青年报》代理经营纸张、油墨乃至纸浆生意）</a:t>
            </a:r>
            <a:endParaRPr lang="zh-CN" altLang="en-US" sz="2400" b="1" dirty="0">
              <a:solidFill>
                <a:srgbClr val="000000"/>
              </a:solidFill>
              <a:latin typeface="黑体" panose="02010609060101010101" pitchFamily="49" charset="-122"/>
              <a:ea typeface="黑体" panose="02010609060101010101" pitchFamily="49" charset="-122"/>
            </a:endParaRPr>
          </a:p>
          <a:p>
            <a:pPr eaLnBrk="1" hangingPunct="1">
              <a:lnSpc>
                <a:spcPct val="90000"/>
              </a:lnSpc>
              <a:buNone/>
            </a:pPr>
            <a:r>
              <a:rPr lang="zh-CN" altLang="en-US" sz="2400" b="1" dirty="0">
                <a:solidFill>
                  <a:srgbClr val="5B531B"/>
                </a:solidFill>
                <a:latin typeface="黑体" panose="02010609060101010101" pitchFamily="49" charset="-122"/>
                <a:ea typeface="黑体" panose="02010609060101010101" pitchFamily="49" charset="-122"/>
              </a:rPr>
              <a:t>   其三，提高运营效率</a:t>
            </a:r>
            <a:r>
              <a:rPr lang="zh-CN" altLang="en-US" sz="2400" b="1" dirty="0">
                <a:solidFill>
                  <a:srgbClr val="000000"/>
                </a:solidFill>
                <a:latin typeface="黑体" panose="02010609060101010101" pitchFamily="49" charset="-122"/>
                <a:ea typeface="黑体" panose="02010609060101010101" pitchFamily="49" charset="-122"/>
              </a:rPr>
              <a:t>（自办发行的发行效率提高）；</a:t>
            </a:r>
            <a:endParaRPr lang="zh-CN" altLang="en-US" sz="2400" b="1" dirty="0">
              <a:solidFill>
                <a:srgbClr val="000000"/>
              </a:solidFill>
              <a:latin typeface="黑体" panose="02010609060101010101" pitchFamily="49" charset="-122"/>
              <a:ea typeface="黑体" panose="02010609060101010101" pitchFamily="49" charset="-122"/>
            </a:endParaRPr>
          </a:p>
          <a:p>
            <a:pPr eaLnBrk="1" hangingPunct="1">
              <a:lnSpc>
                <a:spcPct val="90000"/>
              </a:lnSpc>
              <a:buNone/>
            </a:pPr>
            <a:r>
              <a:rPr lang="zh-CN" altLang="en-US" sz="2400" b="1" dirty="0">
                <a:solidFill>
                  <a:srgbClr val="000000"/>
                </a:solidFill>
                <a:latin typeface="黑体" panose="02010609060101010101" pitchFamily="49" charset="-122"/>
                <a:ea typeface="黑体" panose="02010609060101010101" pitchFamily="49" charset="-122"/>
              </a:rPr>
              <a:t>   </a:t>
            </a:r>
            <a:r>
              <a:rPr lang="zh-CN" altLang="en-US" sz="2400" b="1" dirty="0">
                <a:solidFill>
                  <a:srgbClr val="5B531B"/>
                </a:solidFill>
                <a:latin typeface="黑体" panose="02010609060101010101" pitchFamily="49" charset="-122"/>
                <a:ea typeface="黑体" panose="02010609060101010101" pitchFamily="49" charset="-122"/>
              </a:rPr>
              <a:t>其四，提高产业进入壁垒；（</a:t>
            </a:r>
            <a:r>
              <a:rPr lang="zh-CN" altLang="en-US" sz="2400" b="1" dirty="0">
                <a:solidFill>
                  <a:srgbClr val="000000"/>
                </a:solidFill>
                <a:latin typeface="黑体" panose="02010609060101010101" pitchFamily="49" charset="-122"/>
                <a:ea typeface="黑体" panose="02010609060101010101" pitchFamily="49" charset="-122"/>
              </a:rPr>
              <a:t>广州日报的自办发行对《羊城晚报》和《南方日报》形成的竞争压力。</a:t>
            </a:r>
            <a:endParaRPr lang="zh-CN" altLang="en-US" sz="2400" b="1" dirty="0">
              <a:solidFill>
                <a:srgbClr val="000000"/>
              </a:solidFill>
              <a:latin typeface="黑体" panose="02010609060101010101" pitchFamily="49" charset="-122"/>
              <a:ea typeface="黑体" panose="02010609060101010101" pitchFamily="49" charset="-122"/>
            </a:endParaRPr>
          </a:p>
          <a:p>
            <a:pPr eaLnBrk="1" hangingPunct="1">
              <a:lnSpc>
                <a:spcPct val="90000"/>
              </a:lnSpc>
            </a:pPr>
            <a:endParaRPr lang="zh-CN" altLang="en-US"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659">
                                            <p:txEl>
                                              <p:charRg st="0"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659">
                                            <p:txEl>
                                              <p:charRg st="12" end="6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0659">
                                            <p:txEl>
                                              <p:charRg st="60" end="7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0659">
                                            <p:txEl>
                                              <p:charRg st="78" end="12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0659">
                                            <p:txEl>
                                              <p:charRg st="128" end="16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0659">
                                            <p:txEl>
                                              <p:charRg st="168" end="19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0659">
                                            <p:txEl>
                                              <p:charRg st="195" end="24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68611" name="Rectangle 3" descr="Rectangle: Click to edit Master text styles&#13;&#10;Second level&#13;&#10;Third level&#13;&#10;Fourth level&#13;&#10;Fifth level"/>
          <p:cNvSpPr>
            <a:spLocks noGrp="1"/>
          </p:cNvSpPr>
          <p:nvPr>
            <p:ph idx="1"/>
          </p:nvPr>
        </p:nvSpPr>
        <p:spPr/>
        <p:txBody>
          <a:bodyPr vert="horz" wrap="square" lIns="91440" tIns="45720" rIns="91440" bIns="45720" anchor="t" anchorCtr="0"/>
          <a:p>
            <a:pPr eaLnBrk="1" hangingPunct="1"/>
            <a:r>
              <a:rPr lang="zh-CN" altLang="en-US" b="1" dirty="0">
                <a:solidFill>
                  <a:srgbClr val="CC0000"/>
                </a:solidFill>
                <a:ea typeface="黑体" panose="02010609060101010101" pitchFamily="49" charset="-122"/>
              </a:rPr>
              <a:t>实施纵向一体化战略可能带来的劣势：</a:t>
            </a:r>
            <a:endParaRPr lang="zh-CN" altLang="en-US" b="1" dirty="0">
              <a:solidFill>
                <a:srgbClr val="CC0000"/>
              </a:solidFill>
              <a:ea typeface="黑体" panose="02010609060101010101" pitchFamily="49" charset="-122"/>
            </a:endParaRPr>
          </a:p>
          <a:p>
            <a:pPr eaLnBrk="1" hangingPunct="1">
              <a:buNone/>
            </a:pPr>
            <a:r>
              <a:rPr lang="zh-CN" altLang="en-US" b="1" dirty="0">
                <a:solidFill>
                  <a:srgbClr val="5B531B"/>
                </a:solidFill>
                <a:ea typeface="黑体" panose="02010609060101010101" pitchFamily="49" charset="-122"/>
              </a:rPr>
              <a:t>其一：管理的复杂性增加</a:t>
            </a:r>
            <a:r>
              <a:rPr lang="zh-CN" altLang="en-US" b="1" dirty="0">
                <a:solidFill>
                  <a:srgbClr val="000000"/>
                </a:solidFill>
                <a:ea typeface="黑体" panose="02010609060101010101" pitchFamily="49" charset="-122"/>
              </a:rPr>
              <a:t>；（自办发行的管理问题）；</a:t>
            </a:r>
            <a:endParaRPr lang="zh-CN" altLang="en-US" b="1" dirty="0">
              <a:solidFill>
                <a:srgbClr val="000000"/>
              </a:solidFill>
              <a:ea typeface="黑体" panose="02010609060101010101" pitchFamily="49" charset="-122"/>
            </a:endParaRPr>
          </a:p>
          <a:p>
            <a:pPr eaLnBrk="1" hangingPunct="1">
              <a:buNone/>
            </a:pPr>
            <a:r>
              <a:rPr lang="zh-CN" altLang="en-US" b="1" dirty="0">
                <a:solidFill>
                  <a:srgbClr val="5B531B"/>
                </a:solidFill>
                <a:ea typeface="黑体" panose="02010609060101010101" pitchFamily="49" charset="-122"/>
              </a:rPr>
              <a:t>其二：较大的资本投资；</a:t>
            </a:r>
            <a:endParaRPr lang="zh-CN" altLang="en-US" b="1" dirty="0">
              <a:solidFill>
                <a:srgbClr val="5B531B"/>
              </a:solidFill>
              <a:ea typeface="黑体" panose="02010609060101010101" pitchFamily="49" charset="-122"/>
            </a:endParaRPr>
          </a:p>
          <a:p>
            <a:pPr eaLnBrk="1" hangingPunct="1">
              <a:buNone/>
            </a:pPr>
            <a:r>
              <a:rPr lang="zh-CN" altLang="en-US" b="1" dirty="0">
                <a:solidFill>
                  <a:srgbClr val="5B531B"/>
                </a:solidFill>
                <a:ea typeface="黑体" panose="02010609060101010101" pitchFamily="49" charset="-122"/>
              </a:rPr>
              <a:t>其三：弱化激励；（由外部购买转为内部销售）</a:t>
            </a:r>
            <a:endParaRPr lang="zh-CN" altLang="en-US" b="1" dirty="0">
              <a:solidFill>
                <a:srgbClr val="5B531B"/>
              </a:solidFill>
              <a:ea typeface="黑体" panose="02010609060101010101" pitchFamily="49" charset="-122"/>
            </a:endParaRPr>
          </a:p>
          <a:p>
            <a:pPr eaLnBrk="1" hangingPunct="1"/>
            <a:endParaRPr lang="zh-CN" altLang="en-US"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1">
                                            <p:txEl>
                                              <p:charRg st="0" end="1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1">
                                            <p:txEl>
                                              <p:charRg st="18" end="4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611">
                                            <p:txEl>
                                              <p:charRg st="43" end="5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8611">
                                            <p:txEl>
                                              <p:charRg st="55" end="7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幻灯片编号占位符 3"/>
          <p:cNvSpPr txBox="1">
            <a:spLocks noGrp="1"/>
          </p:cNvSpPr>
          <p:nvPr>
            <p:ph type="sldNum" sz="quarter" idx="4"/>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3536142-2DC6-1644-920D-EB0209152577}"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7346" name="Rectangle 2"/>
          <p:cNvSpPr/>
          <p:nvPr>
            <p:ph type="title"/>
          </p:nvPr>
        </p:nvSpPr>
        <p:spPr>
          <a:xfrm>
            <a:off x="4643438" y="0"/>
            <a:ext cx="4497387" cy="228600"/>
          </a:xfrm>
          <a:solidFill>
            <a:srgbClr val="FFFFFF"/>
          </a:solidFill>
          <a:ln>
            <a:solidFill>
              <a:srgbClr val="000000"/>
            </a:solidFill>
            <a:miter/>
          </a:ln>
        </p:spPr>
        <p:txBody>
          <a:bodyPr/>
          <a:p>
            <a:pPr eaLnBrk="1" hangingPunct="1"/>
            <a:endParaRPr lang="zh-CN" altLang="zh-CN" sz="1600"/>
          </a:p>
        </p:txBody>
      </p:sp>
      <p:sp>
        <p:nvSpPr>
          <p:cNvPr id="36867" name="Rectangle 3"/>
          <p:cNvSpPr>
            <a:spLocks noGrp="1" noChangeArrowheads="1"/>
          </p:cNvSpPr>
          <p:nvPr>
            <p:ph idx="1"/>
          </p:nvPr>
        </p:nvSpPr>
        <p:spPr>
          <a:xfrm>
            <a:off x="0" y="1449388"/>
            <a:ext cx="9144000" cy="4833938"/>
          </a:xfrm>
        </p:spPr>
        <p:txBody>
          <a:bodyPr vert="horz" wrap="square" lIns="91440" tIns="45720" rIns="91440" bIns="45720" numCol="1" anchor="t" anchorCtr="0" compatLnSpc="1"/>
          <a:p>
            <a:pPr eaLnBrk="1" hangingPunct="1"/>
            <a:endParaRPr lang="en-US" altLang="zh-CN"/>
          </a:p>
          <a:p>
            <a:pPr eaLnBrk="1" hangingPunct="1"/>
            <a:r>
              <a:rPr lang="zh-CN" altLang="en-US" u="sng"/>
              <a:t>受众</a:t>
            </a:r>
            <a:r>
              <a:rPr lang="en-US" altLang="zh-CN" u="sng"/>
              <a:t>/</a:t>
            </a:r>
            <a:r>
              <a:rPr lang="zh-CN" altLang="en-US" u="sng"/>
              <a:t>媒介产品使用者</a:t>
            </a:r>
            <a:r>
              <a:rPr lang="en-US" altLang="zh-CN"/>
              <a:t>:</a:t>
            </a:r>
            <a:endParaRPr lang="en-US" altLang="zh-CN"/>
          </a:p>
          <a:p>
            <a:pPr eaLnBrk="1" hangingPunct="1"/>
            <a:endParaRPr lang="en-US" altLang="zh-CN"/>
          </a:p>
          <a:p>
            <a:pPr eaLnBrk="1" hangingPunct="1">
              <a:buFontTx/>
              <a:buChar char="-"/>
            </a:pPr>
            <a:r>
              <a:rPr lang="zh-CN" altLang="en-US"/>
              <a:t>高质量的媒介产品和服务</a:t>
            </a:r>
            <a:endParaRPr lang="zh-CN" altLang="en-US"/>
          </a:p>
          <a:p>
            <a:pPr eaLnBrk="1" hangingPunct="1">
              <a:buFontTx/>
              <a:buChar char="-"/>
            </a:pPr>
            <a:endParaRPr lang="zh-CN" altLang="en-US"/>
          </a:p>
          <a:p>
            <a:pPr eaLnBrk="1" hangingPunct="1">
              <a:buFontTx/>
              <a:buChar char="-"/>
            </a:pPr>
            <a:r>
              <a:rPr lang="zh-CN" altLang="en-US"/>
              <a:t>轻易地获取媒介产品</a:t>
            </a:r>
            <a:endParaRPr lang="zh-CN" altLang="en-US"/>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69635" name="Rectangle 3" descr="Rectangle: Click to edit Master text styles&#13;&#10;Second level&#13;&#10;Third level&#13;&#10;Fourth level&#13;&#10;Fifth level"/>
          <p:cNvSpPr>
            <a:spLocks noGrp="1"/>
          </p:cNvSpPr>
          <p:nvPr>
            <p:ph idx="1"/>
          </p:nvPr>
        </p:nvSpPr>
        <p:spPr>
          <a:xfrm>
            <a:off x="609600" y="1219200"/>
            <a:ext cx="7772400" cy="4114800"/>
          </a:xfrm>
        </p:spPr>
        <p:txBody>
          <a:bodyPr vert="horz" wrap="square" lIns="91440" tIns="45720" rIns="91440" bIns="45720" anchor="t" anchorCtr="0"/>
          <a:p>
            <a:pPr eaLnBrk="1" hangingPunct="1">
              <a:lnSpc>
                <a:spcPct val="90000"/>
              </a:lnSpc>
              <a:buNone/>
            </a:pPr>
            <a:r>
              <a:rPr lang="zh-CN" altLang="en-US" sz="2400" b="1" dirty="0">
                <a:solidFill>
                  <a:srgbClr val="CC0000"/>
                </a:solidFill>
                <a:ea typeface="黑体" panose="02010609060101010101" pitchFamily="49" charset="-122"/>
              </a:rPr>
              <a:t>无关</a:t>
            </a:r>
            <a:r>
              <a:rPr lang="zh-CN" altLang="en-US" sz="2400" b="1" dirty="0">
                <a:solidFill>
                  <a:srgbClr val="CC0000"/>
                </a:solidFill>
                <a:latin typeface="黑体" panose="02010609060101010101" pitchFamily="49" charset="-122"/>
                <a:ea typeface="黑体" panose="02010609060101010101" pitchFamily="49" charset="-122"/>
              </a:rPr>
              <a:t>多元化：复合</a:t>
            </a:r>
            <a:r>
              <a:rPr lang="zh-CN" altLang="en-US" sz="2400" b="1" dirty="0">
                <a:solidFill>
                  <a:srgbClr val="CC0000"/>
                </a:solidFill>
                <a:ea typeface="黑体" panose="02010609060101010101" pitchFamily="49" charset="-122"/>
              </a:rPr>
              <a:t>多元化（</a:t>
            </a:r>
            <a:r>
              <a:rPr lang="zh-CN" altLang="en-US" sz="2400" b="1" dirty="0">
                <a:ea typeface="宋体" panose="02010600030101010101" pitchFamily="2" charset="-122"/>
              </a:rPr>
              <a:t>混合多元化</a:t>
            </a:r>
            <a:r>
              <a:rPr lang="zh-CN" altLang="en-US" sz="2400" dirty="0">
                <a:ea typeface="宋体" panose="02010600030101010101" pitchFamily="2" charset="-122"/>
              </a:rPr>
              <a:t> </a:t>
            </a:r>
            <a:r>
              <a:rPr lang="zh-CN" altLang="en-US" sz="2400" b="1" dirty="0">
                <a:solidFill>
                  <a:srgbClr val="CC0000"/>
                </a:solidFill>
                <a:ea typeface="黑体" panose="02010609060101010101" pitchFamily="49" charset="-122"/>
              </a:rPr>
              <a:t>）</a:t>
            </a:r>
            <a:r>
              <a:rPr lang="zh-CN" altLang="en-US" sz="2400" b="1" dirty="0">
                <a:solidFill>
                  <a:srgbClr val="5B531B"/>
                </a:solidFill>
                <a:ea typeface="黑体" panose="02010609060101010101" pitchFamily="49" charset="-122"/>
              </a:rPr>
              <a:t>指企业在多个不同领域投资，形成</a:t>
            </a:r>
            <a:r>
              <a:rPr lang="zh-CN" altLang="en-US" sz="2400" b="1" dirty="0">
                <a:solidFill>
                  <a:srgbClr val="CC0000"/>
                </a:solidFill>
                <a:ea typeface="黑体" panose="02010609060101010101" pitchFamily="49" charset="-122"/>
              </a:rPr>
              <a:t>多个跨度较大的产业群</a:t>
            </a:r>
            <a:r>
              <a:rPr lang="zh-CN" altLang="en-US" sz="2400" b="1" dirty="0">
                <a:solidFill>
                  <a:srgbClr val="5B531B"/>
                </a:solidFill>
                <a:ea typeface="黑体" panose="02010609060101010101" pitchFamily="49" charset="-122"/>
              </a:rPr>
              <a:t>，多个产业之间更多的是一种</a:t>
            </a:r>
            <a:r>
              <a:rPr lang="zh-CN" altLang="en-US" sz="2400" b="1" dirty="0">
                <a:solidFill>
                  <a:srgbClr val="CC0000"/>
                </a:solidFill>
                <a:ea typeface="黑体" panose="02010609060101010101" pitchFamily="49" charset="-122"/>
              </a:rPr>
              <a:t>无形关联</a:t>
            </a:r>
            <a:r>
              <a:rPr lang="zh-CN" altLang="en-US" sz="2400" b="1" dirty="0">
                <a:solidFill>
                  <a:srgbClr val="5B531B"/>
                </a:solidFill>
                <a:ea typeface="黑体" panose="02010609060101010101" pitchFamily="49" charset="-122"/>
              </a:rPr>
              <a:t>，主要是建立在管理、品牌、商誉等方面的共享。</a:t>
            </a:r>
            <a:endParaRPr lang="zh-CN" altLang="en-US" sz="2400" b="1" dirty="0">
              <a:solidFill>
                <a:srgbClr val="5B531B"/>
              </a:solidFill>
              <a:ea typeface="黑体" panose="02010609060101010101" pitchFamily="49" charset="-122"/>
            </a:endParaRPr>
          </a:p>
          <a:p>
            <a:pPr eaLnBrk="1" hangingPunct="1">
              <a:lnSpc>
                <a:spcPct val="90000"/>
              </a:lnSpc>
              <a:buNone/>
            </a:pPr>
            <a:r>
              <a:rPr lang="zh-CN" altLang="en-US" sz="2400" b="1" dirty="0">
                <a:solidFill>
                  <a:srgbClr val="CC0000"/>
                </a:solidFill>
                <a:ea typeface="黑体" panose="02010609060101010101" pitchFamily="49" charset="-122"/>
              </a:rPr>
              <a:t>传媒无关</a:t>
            </a:r>
            <a:r>
              <a:rPr lang="zh-CN" altLang="en-US" sz="2400" b="1" dirty="0">
                <a:solidFill>
                  <a:srgbClr val="CC0000"/>
                </a:solidFill>
                <a:latin typeface="黑体" panose="02010609060101010101" pitchFamily="49" charset="-122"/>
                <a:ea typeface="黑体" panose="02010609060101010101" pitchFamily="49" charset="-122"/>
              </a:rPr>
              <a:t>多元化就是</a:t>
            </a:r>
            <a:r>
              <a:rPr lang="zh-CN" altLang="en-US" sz="2400" dirty="0">
                <a:solidFill>
                  <a:schemeClr val="tx2"/>
                </a:solidFill>
                <a:latin typeface="黑体" panose="02010609060101010101" pitchFamily="49" charset="-122"/>
                <a:ea typeface="黑体" panose="02010609060101010101" pitchFamily="49" charset="-122"/>
              </a:rPr>
              <a:t>将有限的传媒资金投资于与传媒主业毫无关系的产品或服务上的产业扩张</a:t>
            </a:r>
            <a:r>
              <a:rPr lang="zh-CN" altLang="en-US" sz="2400" b="1" dirty="0">
                <a:solidFill>
                  <a:schemeClr val="tx2"/>
                </a:solidFill>
                <a:ea typeface="黑体" panose="02010609060101010101" pitchFamily="49" charset="-122"/>
              </a:rPr>
              <a:t>战略</a:t>
            </a:r>
            <a:endParaRPr lang="zh-CN" altLang="en-US" sz="2400" b="1" dirty="0">
              <a:solidFill>
                <a:schemeClr val="tx2"/>
              </a:solidFill>
              <a:ea typeface="黑体" panose="02010609060101010101" pitchFamily="49" charset="-122"/>
            </a:endParaRPr>
          </a:p>
          <a:p>
            <a:pPr eaLnBrk="1" hangingPunct="1">
              <a:lnSpc>
                <a:spcPct val="90000"/>
              </a:lnSpc>
              <a:buNone/>
            </a:pPr>
            <a:r>
              <a:rPr lang="zh-CN" altLang="en-US" sz="2400" b="1" dirty="0">
                <a:solidFill>
                  <a:srgbClr val="CC0000"/>
                </a:solidFill>
                <a:ea typeface="黑体" panose="02010609060101010101" pitchFamily="49" charset="-122"/>
              </a:rPr>
              <a:t> </a:t>
            </a:r>
            <a:endParaRPr lang="zh-CN" altLang="en-US" sz="2400" b="1" dirty="0">
              <a:solidFill>
                <a:srgbClr val="CC0000"/>
              </a:solidFill>
              <a:ea typeface="黑体" panose="02010609060101010101" pitchFamily="49" charset="-122"/>
            </a:endParaRPr>
          </a:p>
          <a:p>
            <a:pPr eaLnBrk="1" hangingPunct="1">
              <a:lnSpc>
                <a:spcPct val="90000"/>
              </a:lnSpc>
              <a:buNone/>
            </a:pPr>
            <a:r>
              <a:rPr lang="zh-CN" altLang="en-US" sz="2400" b="1" dirty="0">
                <a:solidFill>
                  <a:srgbClr val="CC0000"/>
                </a:solidFill>
                <a:ea typeface="黑体" panose="02010609060101010101" pitchFamily="49" charset="-122"/>
              </a:rPr>
              <a:t> 无关</a:t>
            </a:r>
            <a:r>
              <a:rPr lang="zh-CN" altLang="en-US" sz="2400" b="1" dirty="0">
                <a:solidFill>
                  <a:srgbClr val="CC0000"/>
                </a:solidFill>
                <a:latin typeface="黑体" panose="02010609060101010101" pitchFamily="49" charset="-122"/>
                <a:ea typeface="黑体" panose="02010609060101010101" pitchFamily="49" charset="-122"/>
              </a:rPr>
              <a:t>多元化</a:t>
            </a:r>
            <a:r>
              <a:rPr lang="zh-CN" altLang="en-US" sz="2400" b="1" dirty="0">
                <a:solidFill>
                  <a:srgbClr val="5B531B"/>
                </a:solidFill>
                <a:ea typeface="黑体" panose="02010609060101010101" pitchFamily="49" charset="-122"/>
              </a:rPr>
              <a:t>对企业的能力、素质、管理水平要求较高，往往难度很大。</a:t>
            </a:r>
            <a:endParaRPr lang="zh-CN" altLang="en-US" sz="2400" b="1" dirty="0">
              <a:solidFill>
                <a:srgbClr val="5B531B"/>
              </a:solidFill>
              <a:ea typeface="黑体" panose="02010609060101010101" pitchFamily="49" charset="-122"/>
            </a:endParaRPr>
          </a:p>
          <a:p>
            <a:pPr eaLnBrk="1" hangingPunct="1">
              <a:lnSpc>
                <a:spcPct val="90000"/>
              </a:lnSpc>
              <a:buNone/>
            </a:pPr>
            <a:r>
              <a:rPr lang="zh-CN" altLang="en-US" sz="2400" b="1" dirty="0">
                <a:solidFill>
                  <a:srgbClr val="CC0000"/>
                </a:solidFill>
                <a:ea typeface="黑体" panose="02010609060101010101" pitchFamily="49" charset="-122"/>
              </a:rPr>
              <a:t>无关</a:t>
            </a:r>
            <a:r>
              <a:rPr lang="zh-CN" altLang="en-US" sz="2400" b="1" dirty="0">
                <a:solidFill>
                  <a:srgbClr val="CC0000"/>
                </a:solidFill>
                <a:latin typeface="黑体" panose="02010609060101010101" pitchFamily="49" charset="-122"/>
                <a:ea typeface="黑体" panose="02010609060101010101" pitchFamily="49" charset="-122"/>
              </a:rPr>
              <a:t>多元化:</a:t>
            </a:r>
            <a:r>
              <a:rPr lang="zh-CN" altLang="en-US" sz="2400" b="1" dirty="0">
                <a:solidFill>
                  <a:srgbClr val="5B531B"/>
                </a:solidFill>
                <a:latin typeface="黑体" panose="02010609060101010101" pitchFamily="49" charset="-122"/>
                <a:ea typeface="黑体" panose="02010609060101010101" pitchFamily="49" charset="-122"/>
              </a:rPr>
              <a:t>以分散风险为主旨但往往却面临着更大的风险.</a:t>
            </a:r>
            <a:endParaRPr lang="zh-CN" altLang="en-US" sz="2400" b="1" dirty="0">
              <a:solidFill>
                <a:srgbClr val="5B531B"/>
              </a:solidFill>
              <a:latin typeface="黑体" panose="02010609060101010101" pitchFamily="49" charset="-122"/>
              <a:ea typeface="黑体" panose="02010609060101010101" pitchFamily="49" charset="-122"/>
            </a:endParaRPr>
          </a:p>
          <a:p>
            <a:pPr eaLnBrk="1" hangingPunct="1">
              <a:lnSpc>
                <a:spcPct val="90000"/>
              </a:lnSpc>
              <a:buNone/>
            </a:pPr>
            <a:endParaRPr lang="zh-CN" altLang="en-US" sz="2400" b="1" dirty="0">
              <a:solidFill>
                <a:srgbClr val="5B531B"/>
              </a:solidFill>
              <a:ea typeface="黑体" panose="02010609060101010101" pitchFamily="49" charset="-122"/>
            </a:endParaRPr>
          </a:p>
          <a:p>
            <a:pPr eaLnBrk="1" hangingPunct="1">
              <a:lnSpc>
                <a:spcPct val="90000"/>
              </a:lnSpc>
              <a:buNone/>
            </a:pPr>
            <a:r>
              <a:rPr lang="zh-CN" altLang="en-US" sz="2400" b="1" dirty="0">
                <a:solidFill>
                  <a:srgbClr val="5B531B"/>
                </a:solidFill>
                <a:ea typeface="黑体" panose="02010609060101010101" pitchFamily="49" charset="-122"/>
              </a:rPr>
              <a:t>实践表明,相关</a:t>
            </a:r>
            <a:r>
              <a:rPr lang="zh-CN" altLang="en-US" sz="2400" b="1" dirty="0">
                <a:solidFill>
                  <a:srgbClr val="5B531B"/>
                </a:solidFill>
                <a:latin typeface="黑体" panose="02010609060101010101" pitchFamily="49" charset="-122"/>
                <a:ea typeface="黑体" panose="02010609060101010101" pitchFamily="49" charset="-122"/>
              </a:rPr>
              <a:t>多元化与</a:t>
            </a:r>
            <a:r>
              <a:rPr lang="zh-CN" altLang="en-US" sz="2400" b="1" dirty="0">
                <a:solidFill>
                  <a:srgbClr val="5B531B"/>
                </a:solidFill>
                <a:ea typeface="黑体" panose="02010609060101010101" pitchFamily="49" charset="-122"/>
              </a:rPr>
              <a:t>相关</a:t>
            </a:r>
            <a:r>
              <a:rPr lang="zh-CN" altLang="en-US" sz="2400" b="1" dirty="0">
                <a:solidFill>
                  <a:srgbClr val="5B531B"/>
                </a:solidFill>
                <a:latin typeface="黑体" panose="02010609060101010101" pitchFamily="49" charset="-122"/>
                <a:ea typeface="黑体" panose="02010609060101010101" pitchFamily="49" charset="-122"/>
              </a:rPr>
              <a:t>多元化都有成功的可能性</a:t>
            </a:r>
            <a:r>
              <a:rPr lang="zh-CN" altLang="en-US" sz="2400" b="1" dirty="0">
                <a:solidFill>
                  <a:srgbClr val="CC0000"/>
                </a:solidFill>
                <a:latin typeface="黑体" panose="02010609060101010101" pitchFamily="49" charset="-122"/>
                <a:ea typeface="黑体" panose="02010609060101010101" pitchFamily="49" charset="-122"/>
              </a:rPr>
              <a:t>,但</a:t>
            </a:r>
            <a:r>
              <a:rPr lang="zh-CN" altLang="en-US" sz="2400" b="1" dirty="0">
                <a:solidFill>
                  <a:srgbClr val="CC0000"/>
                </a:solidFill>
                <a:ea typeface="黑体" panose="02010609060101010101" pitchFamily="49" charset="-122"/>
              </a:rPr>
              <a:t>相关</a:t>
            </a:r>
            <a:r>
              <a:rPr lang="zh-CN" altLang="en-US" sz="2400" b="1" dirty="0">
                <a:solidFill>
                  <a:srgbClr val="CC0000"/>
                </a:solidFill>
                <a:latin typeface="黑体" panose="02010609060101010101" pitchFamily="49" charset="-122"/>
                <a:ea typeface="黑体" panose="02010609060101010101" pitchFamily="49" charset="-122"/>
              </a:rPr>
              <a:t>多元化的成功概率一般要大于非</a:t>
            </a:r>
            <a:r>
              <a:rPr lang="zh-CN" altLang="en-US" sz="2400" b="1" dirty="0">
                <a:solidFill>
                  <a:srgbClr val="CC0000"/>
                </a:solidFill>
                <a:ea typeface="黑体" panose="02010609060101010101" pitchFamily="49" charset="-122"/>
              </a:rPr>
              <a:t>相关</a:t>
            </a:r>
            <a:r>
              <a:rPr lang="zh-CN" altLang="en-US" sz="2400" b="1" dirty="0">
                <a:solidFill>
                  <a:srgbClr val="CC0000"/>
                </a:solidFill>
                <a:latin typeface="黑体" panose="02010609060101010101" pitchFamily="49" charset="-122"/>
                <a:ea typeface="黑体" panose="02010609060101010101" pitchFamily="49" charset="-122"/>
              </a:rPr>
              <a:t>多元化。</a:t>
            </a:r>
            <a:endParaRPr lang="zh-CN" altLang="en-US" sz="2400" b="1" dirty="0">
              <a:solidFill>
                <a:srgbClr val="CC0000"/>
              </a:solidFill>
              <a:latin typeface="黑体" panose="02010609060101010101" pitchFamily="49" charset="-122"/>
              <a:ea typeface="黑体" panose="02010609060101010101" pitchFamily="49" charset="-122"/>
            </a:endParaRPr>
          </a:p>
          <a:p>
            <a:pPr eaLnBrk="1" hangingPunct="1">
              <a:lnSpc>
                <a:spcPct val="90000"/>
              </a:lnSpc>
            </a:pPr>
            <a:endParaRPr lang="zh-CN" altLang="en-US" dirty="0">
              <a:ea typeface="宋体" panose="02010600030101010101" pitchFamily="2" charset="-122"/>
            </a:endParaRPr>
          </a:p>
        </p:txBody>
      </p:sp>
      <p:sp>
        <p:nvSpPr>
          <p:cNvPr id="94212" name="Rectangle 4"/>
          <p:cNvSpPr/>
          <p:nvPr/>
        </p:nvSpPr>
        <p:spPr>
          <a:xfrm>
            <a:off x="609600" y="152400"/>
            <a:ext cx="5227638" cy="762000"/>
          </a:xfrm>
          <a:prstGeom prst="rect">
            <a:avLst/>
          </a:prstGeom>
          <a:noFill/>
          <a:ln w="9525">
            <a:noFill/>
          </a:ln>
        </p:spPr>
        <p:txBody>
          <a:bodyPr wrap="none">
            <a:spAutoFit/>
          </a:bodyPr>
          <a:p>
            <a:pPr eaLnBrk="1" hangingPunct="1"/>
            <a:r>
              <a:rPr lang="en-US" altLang="zh-CN" sz="4400" b="1" dirty="0">
                <a:solidFill>
                  <a:schemeClr val="tx2"/>
                </a:solidFill>
                <a:latin typeface="Arial" panose="020B0604020202020204" pitchFamily="34" charset="0"/>
              </a:rPr>
              <a:t>传媒组织</a:t>
            </a:r>
            <a:r>
              <a:rPr lang="en-US" altLang="en-US" sz="4400" b="1" dirty="0">
                <a:solidFill>
                  <a:schemeClr val="tx2"/>
                </a:solidFill>
                <a:latin typeface="Arial" panose="020B0604020202020204" pitchFamily="34" charset="0"/>
              </a:rPr>
              <a:t>的</a:t>
            </a:r>
            <a:r>
              <a:rPr lang="en-US" altLang="zh-CN" sz="4400" b="1" dirty="0">
                <a:solidFill>
                  <a:schemeClr val="tx2"/>
                </a:solidFill>
                <a:latin typeface="Arial" panose="020B0604020202020204" pitchFamily="34" charset="0"/>
              </a:rPr>
              <a:t>斜</a:t>
            </a:r>
            <a:r>
              <a:rPr lang="en-US" altLang="en-US" sz="4400" b="1" dirty="0">
                <a:solidFill>
                  <a:schemeClr val="tx2"/>
                </a:solidFill>
                <a:latin typeface="Arial" panose="020B0604020202020204" pitchFamily="34" charset="0"/>
              </a:rPr>
              <a:t>向边界</a:t>
            </a:r>
            <a:endParaRPr lang="zh-CN" altLang="en-US" sz="4400" b="1" dirty="0">
              <a:solidFill>
                <a:schemeClr val="tx2"/>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5">
                                            <p:txEl>
                                              <p:charRg st="0" end="8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5">
                                            <p:txEl>
                                              <p:charRg st="84" end="12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635">
                                            <p:txEl>
                                              <p:charRg st="128" end="13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9635">
                                            <p:txEl>
                                              <p:charRg st="130" end="16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9635">
                                            <p:txEl>
                                              <p:charRg st="163" end="19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9635">
                                            <p:txEl>
                                              <p:charRg st="192" end="24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95235" name="Rectangle 2"/>
          <p:cNvSpPr>
            <a:spLocks noGrp="1"/>
          </p:cNvSpPr>
          <p:nvPr>
            <p:ph type="title"/>
          </p:nvPr>
        </p:nvSpPr>
        <p:spPr>
          <a:xfrm>
            <a:off x="642938" y="0"/>
            <a:ext cx="7772400" cy="1143000"/>
          </a:xfrm>
        </p:spPr>
        <p:txBody>
          <a:bodyPr vert="horz" wrap="square" lIns="91440" tIns="45720" rIns="91440" bIns="45720" anchor="ctr" anchorCtr="0"/>
          <a:p>
            <a:pPr eaLnBrk="1" hangingPunct="1"/>
            <a:r>
              <a:rPr lang="zh-CN" altLang="en-US" b="1" dirty="0">
                <a:ea typeface="宋体" panose="02010600030101010101" pitchFamily="2" charset="-122"/>
              </a:rPr>
              <a:t>规模扩张的风险</a:t>
            </a:r>
            <a:endParaRPr lang="zh-CN" altLang="en-US" b="1" dirty="0">
              <a:ea typeface="宋体" panose="02010600030101010101" pitchFamily="2" charset="-122"/>
            </a:endParaRPr>
          </a:p>
        </p:txBody>
      </p:sp>
      <p:sp>
        <p:nvSpPr>
          <p:cNvPr id="16387" name="Rectangle 3" descr="Rectangle: Click to edit Master text styles&#13;&#10;Second level&#13;&#10;Third level&#13;&#10;Fourth level&#13;&#10;Fifth level"/>
          <p:cNvSpPr>
            <a:spLocks noGrp="1"/>
          </p:cNvSpPr>
          <p:nvPr>
            <p:ph idx="1"/>
          </p:nvPr>
        </p:nvSpPr>
        <p:spPr>
          <a:xfrm>
            <a:off x="714375" y="1214438"/>
            <a:ext cx="7772400" cy="4114800"/>
          </a:xfrm>
        </p:spPr>
        <p:txBody>
          <a:bodyPr vert="horz" wrap="square" lIns="91440" tIns="45720" rIns="91440" bIns="45720" anchor="t" anchorCtr="0"/>
          <a:p>
            <a:pPr eaLnBrk="1" hangingPunct="1"/>
            <a:r>
              <a:rPr lang="zh-CN" altLang="en-US" b="1" dirty="0">
                <a:ea typeface="宋体" panose="02010600030101010101" pitchFamily="2" charset="-122"/>
              </a:rPr>
              <a:t>规模不经济</a:t>
            </a:r>
            <a:r>
              <a:rPr lang="zh-CN" altLang="en-US" b="1" dirty="0">
                <a:latin typeface="Times New Roman" panose="02020603050405020304" pitchFamily="18" charset="0"/>
                <a:ea typeface="宋体" panose="02010600030101010101" pitchFamily="2" charset="-122"/>
              </a:rPr>
              <a:t>——</a:t>
            </a:r>
            <a:r>
              <a:rPr lang="zh-CN" altLang="en-US" b="1" dirty="0">
                <a:ea typeface="宋体" panose="02010600030101010101" pitchFamily="2" charset="-122"/>
              </a:rPr>
              <a:t>整合的问题</a:t>
            </a:r>
            <a:endParaRPr lang="en-US" altLang="zh-CN" b="1" dirty="0">
              <a:ea typeface="宋体" panose="02010600030101010101" pitchFamily="2" charset="-122"/>
            </a:endParaRPr>
          </a:p>
          <a:p>
            <a:pPr eaLnBrk="1" hangingPunct="1"/>
            <a:r>
              <a:rPr lang="en-US" altLang="zh-CN" b="1" dirty="0">
                <a:ea typeface="宋体" panose="02010600030101010101" pitchFamily="2" charset="-122"/>
              </a:rPr>
              <a:t>20</a:t>
            </a:r>
            <a:r>
              <a:rPr lang="zh-CN" altLang="en-US" b="1" dirty="0">
                <a:ea typeface="宋体" panose="02010600030101010101" pitchFamily="2" charset="-122"/>
              </a:rPr>
              <a:t>世纪</a:t>
            </a:r>
            <a:r>
              <a:rPr lang="en-US" altLang="zh-CN" b="1" dirty="0">
                <a:ea typeface="宋体" panose="02010600030101010101" pitchFamily="2" charset="-122"/>
              </a:rPr>
              <a:t>90</a:t>
            </a:r>
            <a:r>
              <a:rPr lang="zh-CN" altLang="en-US" b="1" dirty="0">
                <a:ea typeface="宋体" panose="02010600030101010101" pitchFamily="2" charset="-122"/>
              </a:rPr>
              <a:t>年代中期以来，欧美各国纷纷修改传媒法与电信法，推动传媒产业和电信产业的重组与融合，掀起了全球范围的传媒并购浪潮。但近年来，许多传媒集团却悄然兴起瘦身，拆分、出售、剥离成为新的战略选择。</a:t>
            </a:r>
            <a:endParaRPr lang="en-US" altLang="zh-CN" b="1" dirty="0">
              <a:ea typeface="宋体" panose="02010600030101010101" pitchFamily="2" charset="-122"/>
            </a:endParaRPr>
          </a:p>
          <a:p>
            <a:pPr eaLnBrk="1" hangingPunct="1"/>
            <a:r>
              <a:rPr lang="en-US" altLang="zh-CN" b="1" dirty="0">
                <a:ea typeface="宋体" panose="02010600030101010101" pitchFamily="2" charset="-122"/>
              </a:rPr>
              <a:t>AOL-Time Warner</a:t>
            </a:r>
            <a:endParaRPr lang="en-US" altLang="zh-CN" b="1"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charRg st="0" end="1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charRg st="13" end="1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charRg st="112" end="12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73731" name="Rectangle 3" descr="Rectangle: Click to edit Master text styles&#13;&#10;Second level&#13;&#10;Third level&#13;&#10;Fourth level&#13;&#10;Fifth level"/>
          <p:cNvSpPr>
            <a:spLocks noGrp="1"/>
          </p:cNvSpPr>
          <p:nvPr>
            <p:ph idx="1"/>
          </p:nvPr>
        </p:nvSpPr>
        <p:spPr/>
        <p:txBody>
          <a:bodyPr vert="horz" wrap="square" lIns="91440" tIns="45720" rIns="91440" bIns="45720" anchor="t" anchorCtr="0"/>
          <a:p>
            <a:pPr eaLnBrk="1" hangingPunct="1"/>
            <a:r>
              <a:rPr lang="zh-CN" altLang="en-US" b="1" dirty="0">
                <a:ea typeface="宋体" panose="02010600030101010101" pitchFamily="2" charset="-122"/>
              </a:rPr>
              <a:t>结构风险</a:t>
            </a:r>
            <a:r>
              <a:rPr lang="zh-CN" altLang="en-US" b="1" dirty="0">
                <a:latin typeface="Times New Roman" panose="02020603050405020304" pitchFamily="18" charset="0"/>
                <a:ea typeface="宋体" panose="02010600030101010101" pitchFamily="2" charset="-122"/>
              </a:rPr>
              <a:t>——</a:t>
            </a:r>
            <a:r>
              <a:rPr lang="zh-CN" altLang="en-US" b="1" dirty="0">
                <a:ea typeface="宋体" panose="02010600030101010101" pitchFamily="2" charset="-122"/>
              </a:rPr>
              <a:t>价值链的问题</a:t>
            </a:r>
            <a:endParaRPr lang="zh-CN" altLang="en-US" b="1" dirty="0">
              <a:ea typeface="宋体" panose="02010600030101010101" pitchFamily="2" charset="-122"/>
            </a:endParaRPr>
          </a:p>
          <a:p>
            <a:pPr eaLnBrk="1" hangingPunct="1"/>
            <a:r>
              <a:rPr lang="zh-CN" altLang="en-US" b="1" dirty="0">
                <a:ea typeface="宋体" panose="02010600030101010101" pitchFamily="2" charset="-122"/>
              </a:rPr>
              <a:t>传媒组织规模扩大后，其内部组织结构、市场结构、收入结构等结构性配置因素可能对收益带来损失的风险。</a:t>
            </a:r>
            <a:endParaRPr lang="zh-CN" altLang="en-US" b="1" dirty="0">
              <a:ea typeface="宋体" panose="02010600030101010101" pitchFamily="2" charset="-122"/>
            </a:endParaRPr>
          </a:p>
          <a:p>
            <a:pPr eaLnBrk="1" hangingPunct="1"/>
            <a:r>
              <a:rPr lang="zh-CN" altLang="en-US" b="1" dirty="0">
                <a:ea typeface="宋体" panose="02010600030101010101" pitchFamily="2" charset="-122"/>
              </a:rPr>
              <a:t>涉及价值链塑造与企业的核心业务流程</a:t>
            </a:r>
            <a:endParaRPr lang="zh-CN" altLang="en-US" b="1" dirty="0">
              <a:ea typeface="宋体" panose="02010600030101010101" pitchFamily="2" charset="-122"/>
            </a:endParaRPr>
          </a:p>
          <a:p>
            <a:pPr eaLnBrk="1" hangingPunct="1"/>
            <a:endParaRPr lang="zh-CN" altLang="en-US"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31">
                                            <p:txEl>
                                              <p:charRg st="0" end="1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731">
                                            <p:txEl>
                                              <p:charRg st="13" end="6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731">
                                            <p:txEl>
                                              <p:charRg st="62" end="8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75779" name="Rectangle 3" descr="Rectangle: Click to edit Master text styles&#13;&#10;Second level&#13;&#10;Third level&#13;&#10;Fourth level&#13;&#10;Fifth level"/>
          <p:cNvSpPr>
            <a:spLocks noGrp="1"/>
          </p:cNvSpPr>
          <p:nvPr>
            <p:ph idx="1"/>
          </p:nvPr>
        </p:nvSpPr>
        <p:spPr/>
        <p:txBody>
          <a:bodyPr vert="horz" wrap="square" lIns="91440" tIns="45720" rIns="91440" bIns="45720" anchor="t" anchorCtr="0"/>
          <a:p>
            <a:pPr eaLnBrk="1" hangingPunct="1"/>
            <a:r>
              <a:rPr lang="zh-CN" altLang="en-US" b="1" dirty="0">
                <a:ea typeface="宋体" panose="02010600030101010101" pitchFamily="2" charset="-122"/>
              </a:rPr>
              <a:t>财务风险</a:t>
            </a:r>
            <a:r>
              <a:rPr lang="zh-CN" altLang="en-US" b="1" dirty="0">
                <a:latin typeface="Times New Roman" panose="02020603050405020304" pitchFamily="18" charset="0"/>
                <a:ea typeface="宋体" panose="02010600030101010101" pitchFamily="2" charset="-122"/>
              </a:rPr>
              <a:t>——</a:t>
            </a:r>
            <a:r>
              <a:rPr lang="zh-CN" altLang="en-US" b="1" dirty="0">
                <a:ea typeface="宋体" panose="02010600030101010101" pitchFamily="2" charset="-122"/>
              </a:rPr>
              <a:t>资金链的问题</a:t>
            </a:r>
            <a:endParaRPr lang="zh-CN" altLang="en-US" b="1" dirty="0">
              <a:ea typeface="宋体" panose="02010600030101010101" pitchFamily="2" charset="-122"/>
            </a:endParaRPr>
          </a:p>
          <a:p>
            <a:pPr eaLnBrk="1" hangingPunct="1"/>
            <a:r>
              <a:rPr lang="zh-CN" altLang="en-US" b="1" dirty="0">
                <a:ea typeface="宋体" panose="02010600030101010101" pitchFamily="2" charset="-122"/>
              </a:rPr>
              <a:t>传媒组织的规模扩张必然要借助财务杠杆，举债收购是快速扩张的常用方式，存在偿债的风险，这对企业往往是导致破产的致命风险。</a:t>
            </a:r>
            <a:endParaRPr lang="zh-CN" altLang="en-US" b="1" dirty="0">
              <a:ea typeface="宋体" panose="02010600030101010101" pitchFamily="2" charset="-122"/>
            </a:endParaRPr>
          </a:p>
          <a:p>
            <a:pPr eaLnBrk="1" hangingPunct="1"/>
            <a:r>
              <a:rPr lang="zh-CN" altLang="en-US" b="1" dirty="0">
                <a:ea typeface="宋体" panose="02010600030101010101" pitchFamily="2" charset="-122"/>
              </a:rPr>
              <a:t>新闻集团的案例</a:t>
            </a:r>
            <a:endParaRPr lang="zh-CN" altLang="en-US" b="1" dirty="0">
              <a:ea typeface="宋体" panose="02010600030101010101" pitchFamily="2" charset="-122"/>
            </a:endParaRPr>
          </a:p>
          <a:p>
            <a:pPr eaLnBrk="1" hangingPunct="1"/>
            <a:endParaRPr lang="zh-CN" altLang="en-US"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779">
                                            <p:txEl>
                                              <p:charRg st="0" end="1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779">
                                            <p:txEl>
                                              <p:charRg st="13" end="7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779">
                                            <p:txEl>
                                              <p:charRg st="73" end="8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61443" name="Rectangle 2"/>
          <p:cNvSpPr>
            <a:spLocks noGrp="1"/>
          </p:cNvSpPr>
          <p:nvPr>
            <p:ph type="title"/>
          </p:nvPr>
        </p:nvSpPr>
        <p:spPr/>
        <p:txBody>
          <a:bodyPr vert="horz" wrap="square" lIns="91440" tIns="45720" rIns="91440" bIns="45720" anchor="ctr" anchorCtr="0"/>
          <a:p>
            <a:pPr eaLnBrk="1" hangingPunct="1"/>
            <a:r>
              <a:rPr lang="zh-CN" altLang="en-US" sz="3200" b="1" dirty="0">
                <a:ea typeface="宋体" panose="02010600030101010101" pitchFamily="2" charset="-122"/>
              </a:rPr>
              <a:t>从</a:t>
            </a:r>
            <a:r>
              <a:rPr lang="en-US" altLang="zh-CN" sz="3200" b="1" dirty="0">
                <a:ea typeface="宋体" panose="02010600030101010101" pitchFamily="2" charset="-122"/>
              </a:rPr>
              <a:t>AOL</a:t>
            </a:r>
            <a:r>
              <a:rPr lang="zh-CN" altLang="en-US" sz="3200" b="1" dirty="0">
                <a:ea typeface="宋体" panose="02010600030101010101" pitchFamily="2" charset="-122"/>
              </a:rPr>
              <a:t>-</a:t>
            </a:r>
            <a:r>
              <a:rPr lang="en-US" altLang="zh-CN" sz="3200" b="1" dirty="0">
                <a:ea typeface="宋体" panose="02010600030101010101" pitchFamily="2" charset="-122"/>
              </a:rPr>
              <a:t>Time Warner</a:t>
            </a:r>
            <a:r>
              <a:rPr lang="zh-CN" altLang="en-US" sz="3200" b="1" dirty="0">
                <a:ea typeface="宋体" panose="02010600030101010101" pitchFamily="2" charset="-122"/>
              </a:rPr>
              <a:t>说起</a:t>
            </a:r>
            <a:endParaRPr lang="zh-CN" altLang="en-US" sz="3200" b="1" dirty="0">
              <a:ea typeface="宋体" panose="02010600030101010101" pitchFamily="2" charset="-122"/>
            </a:endParaRPr>
          </a:p>
        </p:txBody>
      </p:sp>
      <p:sp>
        <p:nvSpPr>
          <p:cNvPr id="37891" name="Rectangle 3" descr="Rectangle: Click to edit Master text styles&#13;&#10;Second level&#13;&#10;Third level&#13;&#10;Fourth level&#13;&#10;Fifth level"/>
          <p:cNvSpPr>
            <a:spLocks noGrp="1"/>
          </p:cNvSpPr>
          <p:nvPr>
            <p:ph idx="1"/>
          </p:nvPr>
        </p:nvSpPr>
        <p:spPr>
          <a:xfrm>
            <a:off x="755650" y="1628775"/>
            <a:ext cx="7772400" cy="4114800"/>
          </a:xfrm>
        </p:spPr>
        <p:txBody>
          <a:bodyPr vert="horz" wrap="square" lIns="91440" tIns="45720" rIns="91440" bIns="45720" anchor="t" anchorCtr="0"/>
          <a:p>
            <a:pPr lvl="1" eaLnBrk="1" hangingPunct="1">
              <a:lnSpc>
                <a:spcPct val="80000"/>
              </a:lnSpc>
            </a:pPr>
            <a:r>
              <a:rPr lang="zh-CN" altLang="en-US" sz="2000" b="1" dirty="0">
                <a:latin typeface="宋体" panose="02010600030101010101" pitchFamily="2" charset="-122"/>
                <a:ea typeface="宋体" panose="02010600030101010101" pitchFamily="2" charset="-122"/>
              </a:rPr>
              <a:t>2000年1月，</a:t>
            </a:r>
            <a:r>
              <a:rPr lang="en-US" altLang="zh-CN" sz="2000" b="1" dirty="0">
                <a:latin typeface="宋体" panose="02010600030101010101" pitchFamily="2" charset="-122"/>
                <a:ea typeface="宋体" panose="02010600030101010101" pitchFamily="2" charset="-122"/>
              </a:rPr>
              <a:t>AOL</a:t>
            </a:r>
            <a:r>
              <a:rPr lang="zh-CN" altLang="en-US" sz="2000" b="1" dirty="0">
                <a:latin typeface="宋体" panose="02010600030101010101" pitchFamily="2" charset="-122"/>
                <a:ea typeface="宋体" panose="02010600030101010101" pitchFamily="2" charset="-122"/>
              </a:rPr>
              <a:t>以巨资（1647亿美元）收购了</a:t>
            </a:r>
            <a:r>
              <a:rPr lang="en-US" altLang="zh-CN" sz="2000" b="1" dirty="0">
                <a:latin typeface="宋体" panose="02010600030101010101" pitchFamily="2" charset="-122"/>
                <a:ea typeface="宋体" panose="02010600030101010101" pitchFamily="2" charset="-122"/>
              </a:rPr>
              <a:t>Time Warner，</a:t>
            </a:r>
            <a:r>
              <a:rPr lang="zh-CN" altLang="en-US" sz="2000" b="1" dirty="0">
                <a:latin typeface="宋体" panose="02010600030101010101" pitchFamily="2" charset="-122"/>
                <a:ea typeface="宋体" panose="02010600030101010101" pitchFamily="2" charset="-122"/>
              </a:rPr>
              <a:t>而当时正值美国股市的颠峰。因此，收购价格包含的商誉特别巨大。</a:t>
            </a:r>
            <a:endParaRPr lang="zh-CN" altLang="en-US" sz="2000" b="1" dirty="0">
              <a:latin typeface="宋体" panose="02010600030101010101" pitchFamily="2" charset="-122"/>
              <a:ea typeface="宋体" panose="02010600030101010101" pitchFamily="2" charset="-122"/>
            </a:endParaRPr>
          </a:p>
          <a:p>
            <a:pPr lvl="1" eaLnBrk="1" hangingPunct="1">
              <a:lnSpc>
                <a:spcPct val="80000"/>
              </a:lnSpc>
            </a:pPr>
            <a:r>
              <a:rPr lang="zh-CN" altLang="en-US" sz="2000" b="1" dirty="0">
                <a:ea typeface="宋体" panose="02010600030101010101" pitchFamily="2" charset="-122"/>
              </a:rPr>
              <a:t>美国在线股东持有一股股票可获得新公司的1股股票，时代华纳的股东持有的每一股可获得新公司1.5股的股份。</a:t>
            </a:r>
            <a:endParaRPr lang="zh-CN" altLang="en-US" sz="2000" b="1" dirty="0">
              <a:ea typeface="宋体" panose="02010600030101010101" pitchFamily="2" charset="-122"/>
            </a:endParaRPr>
          </a:p>
          <a:p>
            <a:pPr lvl="1" eaLnBrk="1" hangingPunct="1">
              <a:lnSpc>
                <a:spcPct val="80000"/>
              </a:lnSpc>
            </a:pPr>
            <a:r>
              <a:rPr lang="zh-CN" altLang="en-US" sz="2000" b="1" dirty="0">
                <a:ea typeface="宋体" panose="02010600030101010101" pitchFamily="2" charset="-122"/>
              </a:rPr>
              <a:t>美国在线同意为时代华纳价值大约1620亿美元的股票支付高达70%的溢价。美国在线只带来了18%的收入和30%的经营现金流量，但其股东拥有合并公司55%的股份。</a:t>
            </a:r>
            <a:endParaRPr lang="zh-CN" altLang="en-US" sz="2000" b="1" dirty="0">
              <a:ea typeface="宋体" panose="02010600030101010101" pitchFamily="2" charset="-122"/>
            </a:endParaRPr>
          </a:p>
          <a:p>
            <a:pPr lvl="1" eaLnBrk="1" hangingPunct="1">
              <a:lnSpc>
                <a:spcPct val="80000"/>
              </a:lnSpc>
            </a:pPr>
            <a:r>
              <a:rPr lang="zh-CN" altLang="en-US" sz="2000" b="1" dirty="0">
                <a:ea typeface="宋体" panose="02010600030101010101" pitchFamily="2" charset="-122"/>
              </a:rPr>
              <a:t>合并消息一传出，时代华纳的股票上涨了</a:t>
            </a:r>
            <a:r>
              <a:rPr lang="en-US" altLang="zh-CN" sz="2000" b="1" dirty="0">
                <a:ea typeface="宋体" panose="02010600030101010101" pitchFamily="2" charset="-122"/>
              </a:rPr>
              <a:t>40%</a:t>
            </a:r>
            <a:r>
              <a:rPr lang="zh-CN" altLang="en-US" sz="2000" b="1" dirty="0">
                <a:ea typeface="宋体" panose="02010600030101010101" pitchFamily="2" charset="-122"/>
              </a:rPr>
              <a:t>、美国在线上涨</a:t>
            </a:r>
            <a:r>
              <a:rPr lang="en-US" altLang="zh-CN" sz="2000" b="1" dirty="0">
                <a:ea typeface="宋体" panose="02010600030101010101" pitchFamily="2" charset="-122"/>
              </a:rPr>
              <a:t>18%</a:t>
            </a:r>
            <a:r>
              <a:rPr lang="zh-CN" altLang="en-US" sz="2000" b="1" dirty="0">
                <a:ea typeface="宋体" panose="02010600030101010101" pitchFamily="2" charset="-122"/>
              </a:rPr>
              <a:t>。 </a:t>
            </a:r>
            <a:r>
              <a:rPr lang="en-US" altLang="zh-CN" sz="2000" b="1" dirty="0">
                <a:ea typeface="宋体" panose="02010600030101010101" pitchFamily="2" charset="-122"/>
              </a:rPr>
              <a:t>AOL</a:t>
            </a:r>
            <a:r>
              <a:rPr lang="zh-CN" altLang="en-US" sz="2000" b="1" dirty="0">
                <a:ea typeface="宋体" panose="02010600030101010101" pitchFamily="2" charset="-122"/>
              </a:rPr>
              <a:t>-</a:t>
            </a:r>
            <a:r>
              <a:rPr lang="en-US" altLang="zh-CN" sz="2000" b="1" dirty="0">
                <a:ea typeface="宋体" panose="02010600030101010101" pitchFamily="2" charset="-122"/>
              </a:rPr>
              <a:t>Time Warner</a:t>
            </a:r>
            <a:r>
              <a:rPr lang="zh-CN" altLang="en-US" sz="2000" b="1" dirty="0">
                <a:ea typeface="宋体" panose="02010600030101010101" pitchFamily="2" charset="-122"/>
              </a:rPr>
              <a:t>成为世界上最大的跨媒体集团，一度被人们称为</a:t>
            </a:r>
            <a:r>
              <a:rPr lang="zh-CN" altLang="en-US" sz="2000" b="1" dirty="0">
                <a:latin typeface="Times New Roman" panose="02020603050405020304" pitchFamily="18" charset="0"/>
                <a:ea typeface="宋体" panose="02010600030101010101" pitchFamily="2" charset="-122"/>
              </a:rPr>
              <a:t>“</a:t>
            </a:r>
            <a:r>
              <a:rPr lang="zh-CN" altLang="en-US" sz="2000" b="1" dirty="0">
                <a:ea typeface="宋体" panose="02010600030101010101" pitchFamily="2" charset="-122"/>
              </a:rPr>
              <a:t>传统媒体</a:t>
            </a:r>
            <a:r>
              <a:rPr lang="zh-CN" altLang="en-US" sz="2000" b="1" dirty="0">
                <a:latin typeface="Times New Roman" panose="02020603050405020304" pitchFamily="18" charset="0"/>
                <a:ea typeface="宋体" panose="02010600030101010101" pitchFamily="2" charset="-122"/>
              </a:rPr>
              <a:t>”</a:t>
            </a:r>
            <a:r>
              <a:rPr lang="zh-CN" altLang="en-US" sz="2000" b="1" dirty="0">
                <a:ea typeface="宋体" panose="02010600030101010101" pitchFamily="2" charset="-122"/>
              </a:rPr>
              <a:t>与</a:t>
            </a:r>
            <a:r>
              <a:rPr lang="zh-CN" altLang="en-US" sz="2000" b="1" dirty="0">
                <a:latin typeface="Times New Roman" panose="02020603050405020304" pitchFamily="18" charset="0"/>
                <a:ea typeface="宋体" panose="02010600030101010101" pitchFamily="2" charset="-122"/>
              </a:rPr>
              <a:t>“</a:t>
            </a:r>
            <a:r>
              <a:rPr lang="zh-CN" altLang="en-US" sz="2000" b="1" dirty="0">
                <a:ea typeface="宋体" panose="02010600030101010101" pitchFamily="2" charset="-122"/>
              </a:rPr>
              <a:t>新媒体</a:t>
            </a:r>
            <a:r>
              <a:rPr lang="en-US" altLang="zh-CN" sz="2000" b="1" dirty="0">
                <a:latin typeface="Times New Roman" panose="02020603050405020304" pitchFamily="18" charset="0"/>
                <a:ea typeface="宋体" panose="02010600030101010101" pitchFamily="2" charset="-122"/>
              </a:rPr>
              <a:t>”</a:t>
            </a:r>
            <a:r>
              <a:rPr lang="zh-CN" altLang="en-US" sz="2000" b="1" dirty="0">
                <a:ea typeface="宋体" panose="02010600030101010101" pitchFamily="2" charset="-122"/>
              </a:rPr>
              <a:t>的最完美的</a:t>
            </a:r>
            <a:r>
              <a:rPr lang="zh-CN" altLang="en-US" sz="2000" b="1" dirty="0">
                <a:latin typeface="Times New Roman" panose="02020603050405020304" pitchFamily="18" charset="0"/>
                <a:ea typeface="宋体" panose="02010600030101010101" pitchFamily="2" charset="-122"/>
              </a:rPr>
              <a:t>“</a:t>
            </a:r>
            <a:r>
              <a:rPr lang="zh-CN" altLang="en-US" sz="2000" b="1" dirty="0">
                <a:ea typeface="宋体" panose="02010600030101010101" pitchFamily="2" charset="-122"/>
              </a:rPr>
              <a:t>婚姻</a:t>
            </a:r>
            <a:r>
              <a:rPr lang="zh-CN" altLang="en-US" sz="2000" b="1" dirty="0">
                <a:latin typeface="Times New Roman" panose="02020603050405020304" pitchFamily="18" charset="0"/>
                <a:ea typeface="宋体" panose="02010600030101010101" pitchFamily="2" charset="-122"/>
              </a:rPr>
              <a:t>”</a:t>
            </a:r>
            <a:r>
              <a:rPr lang="zh-CN" altLang="en-US" sz="2000" b="1" dirty="0">
                <a:ea typeface="宋体" panose="02010600030101010101" pitchFamily="2" charset="-122"/>
              </a:rPr>
              <a:t>。</a:t>
            </a:r>
            <a:endParaRPr lang="zh-CN" altLang="en-US" sz="2000" b="1" dirty="0">
              <a:ea typeface="宋体" panose="02010600030101010101" pitchFamily="2" charset="-122"/>
            </a:endParaRPr>
          </a:p>
          <a:p>
            <a:pPr lvl="1" eaLnBrk="1" hangingPunct="1">
              <a:lnSpc>
                <a:spcPct val="80000"/>
              </a:lnSpc>
            </a:pPr>
            <a:endParaRPr lang="zh-CN" altLang="en-US" sz="2000" b="1" dirty="0">
              <a:latin typeface="宋体" panose="02010600030101010101" pitchFamily="2" charset="-122"/>
              <a:ea typeface="宋体" panose="02010600030101010101" pitchFamily="2" charset="-122"/>
            </a:endParaRPr>
          </a:p>
          <a:p>
            <a:pPr lvl="1" eaLnBrk="1" hangingPunct="1">
              <a:lnSpc>
                <a:spcPct val="80000"/>
              </a:lnSpc>
            </a:pPr>
            <a:r>
              <a:rPr lang="zh-CN" altLang="en-US" sz="2000" b="1" dirty="0">
                <a:latin typeface="宋体" panose="02010600030101010101" pitchFamily="2" charset="-122"/>
                <a:ea typeface="宋体" panose="02010600030101010101" pitchFamily="2" charset="-122"/>
              </a:rPr>
              <a:t>并购完成之后，</a:t>
            </a:r>
            <a:r>
              <a:rPr lang="en-US" altLang="zh-CN" sz="2000" b="1" dirty="0">
                <a:latin typeface="宋体" panose="02010600030101010101" pitchFamily="2" charset="-122"/>
                <a:ea typeface="宋体" panose="02010600030101010101" pitchFamily="2" charset="-122"/>
              </a:rPr>
              <a:t>AOL Time Warner </a:t>
            </a:r>
            <a:r>
              <a:rPr lang="zh-CN" altLang="en-US" sz="2000" b="1" dirty="0">
                <a:latin typeface="宋体" panose="02010600030101010101" pitchFamily="2" charset="-122"/>
                <a:ea typeface="宋体" panose="02010600030101010101" pitchFamily="2" charset="-122"/>
              </a:rPr>
              <a:t>成为新经济的典范，但是其资产结构也反映出新经济特有的泡沫。</a:t>
            </a:r>
            <a:endParaRPr lang="zh-CN" altLang="en-US" sz="2000" b="1" dirty="0">
              <a:latin typeface="宋体" panose="02010600030101010101" pitchFamily="2" charset="-122"/>
              <a:ea typeface="宋体" panose="02010600030101010101" pitchFamily="2" charset="-122"/>
            </a:endParaRPr>
          </a:p>
          <a:p>
            <a:pPr eaLnBrk="1" hangingPunct="1">
              <a:lnSpc>
                <a:spcPct val="80000"/>
              </a:lnSpc>
              <a:buNone/>
            </a:pPr>
            <a:endParaRPr lang="zh-CN" altLang="en-US" sz="2400"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charRg st="0" end="6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charRg st="69" end="12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1">
                                            <p:txEl>
                                              <p:charRg st="121" end="20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1">
                                            <p:txEl>
                                              <p:charRg st="201" end="29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1">
                                            <p:txEl>
                                              <p:charRg st="294" end="34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灯片编号占位符 6"/>
          <p:cNvSpPr txBox="1">
            <a:spLocks noGrp="1"/>
          </p:cNvSpPr>
          <p:nvPr>
            <p:ph type="sldNum" sz="quarter" idx="4"/>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48130" name="Rectangle 2"/>
          <p:cNvSpPr>
            <a:spLocks noGrp="1"/>
          </p:cNvSpPr>
          <p:nvPr>
            <p:ph type="title"/>
          </p:nvPr>
        </p:nvSpPr>
        <p:spPr>
          <a:xfrm>
            <a:off x="381000" y="228600"/>
            <a:ext cx="7772400" cy="914400"/>
          </a:xfrm>
          <a:solidFill>
            <a:srgbClr val="FF0000">
              <a:alpha val="100000"/>
            </a:srgbClr>
          </a:solidFill>
        </p:spPr>
        <p:txBody>
          <a:bodyPr vert="horz" wrap="square" lIns="91440" tIns="45720" rIns="91440" bIns="45720" anchor="ctr" anchorCtr="0"/>
          <a:p>
            <a:pPr eaLnBrk="1" hangingPunct="1"/>
            <a:r>
              <a:rPr lang="zh-CN" altLang="en-US" sz="3200" dirty="0">
                <a:latin typeface="华文新魏" panose="02010800040101010101" pitchFamily="2" charset="-122"/>
                <a:ea typeface="华文新魏" panose="02010800040101010101" pitchFamily="2" charset="-122"/>
              </a:rPr>
              <a:t>美国在线时代华纳</a:t>
            </a:r>
            <a:endParaRPr lang="zh-CN" altLang="en-US" sz="3200" dirty="0">
              <a:latin typeface="华文新魏" panose="02010800040101010101" pitchFamily="2" charset="-122"/>
              <a:ea typeface="华文新魏" panose="02010800040101010101" pitchFamily="2" charset="-122"/>
            </a:endParaRPr>
          </a:p>
        </p:txBody>
      </p:sp>
      <p:graphicFrame>
        <p:nvGraphicFramePr>
          <p:cNvPr id="48131" name="Object 3"/>
          <p:cNvGraphicFramePr>
            <a:graphicFrameLocks noChangeAspect="1"/>
          </p:cNvGraphicFramePr>
          <p:nvPr>
            <p:ph type="chart" sz="half" idx="2"/>
          </p:nvPr>
        </p:nvGraphicFramePr>
        <p:xfrm>
          <a:off x="4343400" y="1447800"/>
          <a:ext cx="4495800" cy="4648200"/>
        </p:xfrm>
        <a:graphic>
          <a:graphicData uri="http://schemas.openxmlformats.org/presentationml/2006/ole">
            <mc:AlternateContent xmlns:mc="http://schemas.openxmlformats.org/markup-compatibility/2006">
              <mc:Choice xmlns:v="urn:schemas-microsoft-com:vml" Requires="v">
                <p:oleObj spid="_x0000_s3076" name="" r:id="rId1" imgW="4929505" imgH="4929505" progId="MSGraph.Chart.8">
                  <p:embed/>
                </p:oleObj>
              </mc:Choice>
              <mc:Fallback>
                <p:oleObj name="" r:id="rId1" imgW="4929505" imgH="4929505" progId="MSGraph.Chart.8">
                  <p:embed/>
                  <p:pic>
                    <p:nvPicPr>
                      <p:cNvPr id="0" name="图片 3075"/>
                      <p:cNvPicPr/>
                      <p:nvPr/>
                    </p:nvPicPr>
                    <p:blipFill>
                      <a:blip r:embed="rId2"/>
                      <a:srcRect/>
                      <a:stretch>
                        <a:fillRect/>
                      </a:stretch>
                    </p:blipFill>
                    <p:spPr>
                      <a:xfrm>
                        <a:off x="4343400" y="1447800"/>
                        <a:ext cx="4495800" cy="4648200"/>
                      </a:xfrm>
                      <a:prstGeom prst="rect">
                        <a:avLst/>
                      </a:prstGeom>
                      <a:solidFill>
                        <a:srgbClr val="FF0000">
                          <a:alpha val="100000"/>
                        </a:srgbClr>
                      </a:solidFill>
                      <a:ln w="38100">
                        <a:miter/>
                      </a:ln>
                    </p:spPr>
                  </p:pic>
                </p:oleObj>
              </mc:Fallback>
            </mc:AlternateContent>
          </a:graphicData>
        </a:graphic>
      </p:graphicFrame>
      <p:sp>
        <p:nvSpPr>
          <p:cNvPr id="48132" name="Rectangle 4" descr="Rectangle: Click to edit Master text styles&#13;&#10;Second level&#13;&#10;Third level&#13;&#10;Fourth level&#13;&#10;Fifth level"/>
          <p:cNvSpPr>
            <a:spLocks noGrp="1"/>
          </p:cNvSpPr>
          <p:nvPr>
            <p:ph type="body" sz="half" idx="1"/>
          </p:nvPr>
        </p:nvSpPr>
        <p:spPr>
          <a:xfrm>
            <a:off x="457200" y="1371600"/>
            <a:ext cx="4038600" cy="4724400"/>
          </a:xfrm>
        </p:spPr>
        <p:txBody>
          <a:bodyPr vert="horz" wrap="square" lIns="91440" tIns="45720" rIns="91440" bIns="45720" anchor="t" anchorCtr="0"/>
          <a:p>
            <a:pPr eaLnBrk="1" hangingPunct="1">
              <a:buClrTx/>
              <a:buSzTx/>
              <a:buFont typeface="Wingdings" panose="05000000000000000000" pitchFamily="2" charset="2"/>
            </a:pPr>
            <a:r>
              <a:rPr lang="zh-CN" altLang="en-US" dirty="0">
                <a:latin typeface="华文新魏" panose="02010800040101010101" pitchFamily="2" charset="-122"/>
                <a:ea typeface="华文新魏" panose="02010800040101010101" pitchFamily="2" charset="-122"/>
              </a:rPr>
              <a:t>资产结构</a:t>
            </a:r>
            <a:endParaRPr lang="zh-CN" altLang="en-US" dirty="0">
              <a:latin typeface="华文新魏" panose="02010800040101010101" pitchFamily="2" charset="-122"/>
              <a:ea typeface="华文新魏" panose="02010800040101010101" pitchFamily="2" charset="-122"/>
            </a:endParaRPr>
          </a:p>
        </p:txBody>
      </p:sp>
      <p:graphicFrame>
        <p:nvGraphicFramePr>
          <p:cNvPr id="48133" name="Group 5"/>
          <p:cNvGraphicFramePr>
            <a:graphicFrameLocks noGrp="1"/>
          </p:cNvGraphicFramePr>
          <p:nvPr/>
        </p:nvGraphicFramePr>
        <p:xfrm>
          <a:off x="304800" y="2057400"/>
          <a:ext cx="3810000" cy="4125915"/>
        </p:xfrm>
        <a:graphic>
          <a:graphicData uri="http://schemas.openxmlformats.org/drawingml/2006/table">
            <a:tbl>
              <a:tblPr/>
              <a:tblGrid>
                <a:gridCol w="1524000"/>
                <a:gridCol w="1295400"/>
                <a:gridCol w="990600"/>
              </a:tblGrid>
              <a:tr h="580974">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r>
                        <a:rPr kumimoji="1" lang="zh-CN" altLang="en-US" sz="24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项目</a:t>
                      </a:r>
                      <a:endParaRPr kumimoji="1" lang="zh-CN" altLang="en-US" sz="24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r>
                        <a:rPr kumimoji="1" lang="zh-CN" altLang="en-US" sz="24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金额</a:t>
                      </a:r>
                      <a:endParaRPr kumimoji="1" lang="zh-CN" altLang="en-US" sz="24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r>
                        <a:rPr kumimoji="1" lang="zh-CN" altLang="en-US" sz="24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a:t>
                      </a:r>
                      <a:endParaRPr kumimoji="1" lang="zh-CN" altLang="en-US" sz="24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974">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流动资产</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95.36</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5.95</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71">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r>
                        <a:rPr kumimoji="1" lang="zh-CN" altLang="en-US" sz="18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投资及电影成本</a:t>
                      </a:r>
                      <a:endParaRPr kumimoji="1" lang="zh-CN" altLang="en-US" sz="18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96.97</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6.05</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974">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固定资产</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128.50</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8.01</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974">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无形资产</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1,253.25</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78.15</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974">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其他资产</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29.49</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1.84</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974">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 资产总计</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1,603.57</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r>
                        <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100.00</a:t>
                      </a:r>
                      <a:endPara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8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32">
                                            <p:txEl>
                                              <p:charRg st="0"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48131"/>
                                        </p:tgtEl>
                                        <p:attrNameLst>
                                          <p:attrName>style.visibility</p:attrName>
                                        </p:attrNameLst>
                                      </p:cBhvr>
                                      <p:to>
                                        <p:strVal val="visible"/>
                                      </p:to>
                                    </p:set>
                                    <p:animEffect transition="in" filter="box(out)">
                                      <p:cBhvr>
                                        <p:cTn id="15" dur="500"/>
                                        <p:tgtEl>
                                          <p:spTgt spid="48131"/>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OleChart spid="48131" grpId="0"/>
      <p:bldP spid="48132"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45059" name="Rectangle 3" descr="Rectangle: Click to edit Master text styles&#13;&#10;Second level&#13;&#10;Third level&#13;&#10;Fourth level&#13;&#10;Fifth level"/>
          <p:cNvSpPr>
            <a:spLocks noGrp="1"/>
          </p:cNvSpPr>
          <p:nvPr>
            <p:ph idx="1"/>
          </p:nvPr>
        </p:nvSpPr>
        <p:spPr>
          <a:xfrm>
            <a:off x="900113" y="1557338"/>
            <a:ext cx="7772400" cy="4114800"/>
          </a:xfrm>
        </p:spPr>
        <p:txBody>
          <a:bodyPr vert="horz" wrap="square" lIns="91440" tIns="45720" rIns="91440" bIns="45720" anchor="t" anchorCtr="0"/>
          <a:p>
            <a:pPr lvl="1" eaLnBrk="1" hangingPunct="1"/>
            <a:r>
              <a:rPr lang="zh-CN" altLang="en-US" b="1" dirty="0">
                <a:latin typeface="宋体" panose="02010600030101010101" pitchFamily="2" charset="-122"/>
                <a:ea typeface="宋体" panose="02010600030101010101" pitchFamily="2" charset="-122"/>
              </a:rPr>
              <a:t>2002年第一季度，报告了542.4亿美元的巨额亏损，2002年度亏损986亿美元</a:t>
            </a:r>
            <a:endParaRPr lang="zh-CN" altLang="en-US" b="1" dirty="0">
              <a:latin typeface="宋体" panose="02010600030101010101" pitchFamily="2" charset="-122"/>
              <a:ea typeface="宋体" panose="02010600030101010101" pitchFamily="2" charset="-122"/>
            </a:endParaRPr>
          </a:p>
          <a:p>
            <a:pPr lvl="1" eaLnBrk="1" hangingPunct="1"/>
            <a:r>
              <a:rPr lang="zh-CN" altLang="en-US" b="1" dirty="0">
                <a:latin typeface="宋体" panose="02010600030101010101" pitchFamily="2" charset="-122"/>
                <a:ea typeface="宋体" panose="02010600030101010101" pitchFamily="2" charset="-122"/>
              </a:rPr>
              <a:t>随之而来的是公司股价的暴跌，特别是</a:t>
            </a:r>
            <a:r>
              <a:rPr lang="zh-CN" altLang="en-US" b="1" dirty="0">
                <a:latin typeface="Times New Roman" panose="02020603050405020304" pitchFamily="18" charset="0"/>
                <a:ea typeface="宋体" panose="02010600030101010101" pitchFamily="2" charset="-122"/>
              </a:rPr>
              <a:t>“</a:t>
            </a:r>
            <a:r>
              <a:rPr lang="en-US" altLang="zh-CN" b="1" dirty="0">
                <a:latin typeface="宋体" panose="02010600030101010101" pitchFamily="2" charset="-122"/>
                <a:ea typeface="宋体" panose="02010600030101010101" pitchFamily="2" charset="-122"/>
              </a:rPr>
              <a:t>9.11</a:t>
            </a:r>
            <a:r>
              <a:rPr lang="en-US" altLang="zh-CN" b="1" dirty="0">
                <a:latin typeface="Times New Roman" panose="02020603050405020304" pitchFamily="18" charset="0"/>
                <a:ea typeface="宋体" panose="02010600030101010101" pitchFamily="2" charset="-122"/>
              </a:rPr>
              <a:t>”</a:t>
            </a:r>
            <a:r>
              <a:rPr lang="zh-CN" altLang="en-US" b="1" dirty="0">
                <a:latin typeface="宋体" panose="02010600030101010101" pitchFamily="2" charset="-122"/>
                <a:ea typeface="宋体" panose="02010600030101010101" pitchFamily="2" charset="-122"/>
              </a:rPr>
              <a:t>后，股价一度跌至</a:t>
            </a:r>
            <a:r>
              <a:rPr lang="en-US" altLang="zh-CN" b="1" dirty="0">
                <a:latin typeface="宋体" panose="02010600030101010101" pitchFamily="2" charset="-122"/>
                <a:ea typeface="宋体" panose="02010600030101010101" pitchFamily="2" charset="-122"/>
              </a:rPr>
              <a:t>34</a:t>
            </a:r>
            <a:r>
              <a:rPr lang="zh-CN" altLang="en-US" b="1" dirty="0">
                <a:latin typeface="宋体" panose="02010600030101010101" pitchFamily="2" charset="-122"/>
                <a:ea typeface="宋体" panose="02010600030101010101" pitchFamily="2" charset="-122"/>
              </a:rPr>
              <a:t>美元。并随财务亏损的公开，股价低至</a:t>
            </a:r>
            <a:r>
              <a:rPr lang="en-US" altLang="zh-CN" b="1" dirty="0">
                <a:latin typeface="宋体" panose="02010600030101010101" pitchFamily="2" charset="-122"/>
                <a:ea typeface="宋体" panose="02010600030101010101" pitchFamily="2" charset="-122"/>
              </a:rPr>
              <a:t>10</a:t>
            </a:r>
            <a:r>
              <a:rPr lang="zh-CN" altLang="en-US" b="1" dirty="0">
                <a:latin typeface="宋体" panose="02010600030101010101" pitchFamily="2" charset="-122"/>
                <a:ea typeface="宋体" panose="02010600030101010101" pitchFamily="2" charset="-122"/>
              </a:rPr>
              <a:t>美元。</a:t>
            </a:r>
            <a:endParaRPr lang="zh-CN" altLang="en-US" b="1" dirty="0">
              <a:latin typeface="宋体" panose="02010600030101010101" pitchFamily="2" charset="-122"/>
              <a:ea typeface="宋体" panose="02010600030101010101" pitchFamily="2" charset="-122"/>
            </a:endParaRPr>
          </a:p>
          <a:p>
            <a:pPr lvl="1" eaLnBrk="1" hangingPunct="1"/>
            <a:r>
              <a:rPr lang="zh-CN" altLang="en-US" b="1" dirty="0">
                <a:latin typeface="宋体" panose="02010600030101010101" pitchFamily="2" charset="-122"/>
                <a:ea typeface="宋体" panose="02010600030101010101" pitchFamily="2" charset="-122"/>
              </a:rPr>
              <a:t>股东怨声载道，分家传闻沸沸扬扬，公司高层纷纷抛售股票套现开溜，连最大个人股东、董事会副主席特纳也宣布辞职</a:t>
            </a:r>
            <a:r>
              <a:rPr lang="en-US" altLang="zh-CN" b="1" dirty="0">
                <a:latin typeface="Times New Roman" panose="02020603050405020304" pitchFamily="18" charset="0"/>
                <a:ea typeface="宋体" panose="02010600030101010101" pitchFamily="2" charset="-122"/>
              </a:rPr>
              <a:t>……</a:t>
            </a:r>
            <a:r>
              <a:rPr lang="zh-CN" altLang="en-US" b="1" dirty="0">
                <a:latin typeface="宋体" panose="02010600030101010101" pitchFamily="2" charset="-122"/>
                <a:ea typeface="宋体" panose="02010600030101010101" pitchFamily="2" charset="-122"/>
              </a:rPr>
              <a:t>美满婚姻演变成</a:t>
            </a:r>
            <a:r>
              <a:rPr lang="zh-CN" altLang="en-US" b="1" dirty="0">
                <a:latin typeface="Times New Roman" panose="02020603050405020304" pitchFamily="18" charset="0"/>
                <a:ea typeface="宋体" panose="02010600030101010101" pitchFamily="2" charset="-122"/>
              </a:rPr>
              <a:t>“</a:t>
            </a:r>
            <a:r>
              <a:rPr lang="zh-CN" altLang="en-US" b="1" dirty="0">
                <a:latin typeface="宋体" panose="02010600030101010101" pitchFamily="2" charset="-122"/>
                <a:ea typeface="宋体" panose="02010600030101010101" pitchFamily="2" charset="-122"/>
              </a:rPr>
              <a:t>最失败的合并范例</a:t>
            </a:r>
            <a:r>
              <a:rPr lang="en-US" altLang="zh-CN" b="1" dirty="0">
                <a:latin typeface="Times New Roman" panose="02020603050405020304" pitchFamily="18" charset="0"/>
                <a:ea typeface="宋体" panose="02010600030101010101" pitchFamily="2" charset="-122"/>
              </a:rPr>
              <a:t>”</a:t>
            </a:r>
            <a:endParaRPr lang="zh-CN" altLang="en-US" b="1" dirty="0">
              <a:latin typeface="宋体" panose="02010600030101010101" pitchFamily="2" charset="-122"/>
              <a:ea typeface="宋体" panose="02010600030101010101" pitchFamily="2" charset="-122"/>
            </a:endParaRPr>
          </a:p>
          <a:p>
            <a:pPr eaLnBrk="1" hangingPunct="1">
              <a:buNone/>
            </a:pPr>
            <a:endParaRPr lang="zh-CN" altLang="en-US"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59">
                                            <p:txEl>
                                              <p:charRg st="0" end="42"/>
                                            </p:txEl>
                                          </p:spTgt>
                                        </p:tgtEl>
                                        <p:attrNameLst>
                                          <p:attrName>style.visibility</p:attrName>
                                        </p:attrNameLst>
                                      </p:cBhvr>
                                      <p:to>
                                        <p:strVal val="visible"/>
                                      </p:to>
                                    </p:set>
                                    <p:animEffect transition="in" filter="blinds(horizontal)">
                                      <p:cBhvr>
                                        <p:cTn id="7" dur="500"/>
                                        <p:tgtEl>
                                          <p:spTgt spid="45059">
                                            <p:txEl>
                                              <p:charRg st="0" end="4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059">
                                            <p:txEl>
                                              <p:charRg st="42" end="98"/>
                                            </p:txEl>
                                          </p:spTgt>
                                        </p:tgtEl>
                                        <p:attrNameLst>
                                          <p:attrName>style.visibility</p:attrName>
                                        </p:attrNameLst>
                                      </p:cBhvr>
                                      <p:to>
                                        <p:strVal val="visible"/>
                                      </p:to>
                                    </p:set>
                                    <p:animEffect transition="in" filter="blinds(horizontal)">
                                      <p:cBhvr>
                                        <p:cTn id="12" dur="500"/>
                                        <p:tgtEl>
                                          <p:spTgt spid="45059">
                                            <p:txEl>
                                              <p:charRg st="42" end="9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059">
                                            <p:txEl>
                                              <p:charRg st="98" end="170"/>
                                            </p:txEl>
                                          </p:spTgt>
                                        </p:tgtEl>
                                        <p:attrNameLst>
                                          <p:attrName>style.visibility</p:attrName>
                                        </p:attrNameLst>
                                      </p:cBhvr>
                                      <p:to>
                                        <p:strVal val="visible"/>
                                      </p:to>
                                    </p:set>
                                    <p:animEffect transition="in" filter="blinds(horizontal)">
                                      <p:cBhvr>
                                        <p:cTn id="17" dur="500"/>
                                        <p:tgtEl>
                                          <p:spTgt spid="45059">
                                            <p:txEl>
                                              <p:charRg st="98" end="17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40962" name="Rectangle 2"/>
          <p:cNvSpPr>
            <a:spLocks noGrp="1"/>
          </p:cNvSpPr>
          <p:nvPr>
            <p:ph type="title"/>
          </p:nvPr>
        </p:nvSpPr>
        <p:spPr>
          <a:xfrm>
            <a:off x="304800" y="762000"/>
            <a:ext cx="8534400" cy="838200"/>
          </a:xfrm>
          <a:solidFill>
            <a:srgbClr val="FF0000">
              <a:alpha val="100000"/>
            </a:srgbClr>
          </a:solidFill>
        </p:spPr>
        <p:txBody>
          <a:bodyPr vert="horz" wrap="square" lIns="91440" tIns="45720" rIns="91440" bIns="45720" anchor="ctr" anchorCtr="0"/>
          <a:p>
            <a:pPr eaLnBrk="1" hangingPunct="1"/>
            <a:br>
              <a:rPr lang="zh-CN" altLang="en-US" sz="3200" dirty="0">
                <a:latin typeface="华文新魏" panose="02010800040101010101" pitchFamily="2" charset="-122"/>
                <a:ea typeface="华文新魏" panose="02010800040101010101" pitchFamily="2" charset="-122"/>
              </a:rPr>
            </a:br>
            <a:br>
              <a:rPr lang="zh-CN" altLang="en-US" sz="3200" dirty="0">
                <a:latin typeface="华文新魏" panose="02010800040101010101" pitchFamily="2" charset="-122"/>
                <a:ea typeface="华文新魏" panose="02010800040101010101" pitchFamily="2" charset="-122"/>
              </a:rPr>
            </a:br>
            <a:r>
              <a:rPr lang="zh-CN" altLang="en-US" sz="3600" b="1" dirty="0">
                <a:latin typeface="华文新魏" panose="02010800040101010101" pitchFamily="2" charset="-122"/>
                <a:ea typeface="华文新魏" panose="02010800040101010101" pitchFamily="2" charset="-122"/>
              </a:rPr>
              <a:t>美国在线-时代华纳公司</a:t>
            </a:r>
            <a:endParaRPr lang="zh-CN" altLang="en-US" sz="3600" b="1" dirty="0">
              <a:latin typeface="华文新魏" panose="02010800040101010101" pitchFamily="2" charset="-122"/>
              <a:ea typeface="华文新魏" panose="02010800040101010101" pitchFamily="2" charset="-122"/>
            </a:endParaRPr>
          </a:p>
        </p:txBody>
      </p:sp>
      <p:sp>
        <p:nvSpPr>
          <p:cNvPr id="40963" name="Rectangle 3" descr="Rectangle: Click to edit Master text styles&#13;&#10;Second level&#13;&#10;Third level&#13;&#10;Fourth level&#13;&#10;Fifth level"/>
          <p:cNvSpPr>
            <a:spLocks noGrp="1"/>
          </p:cNvSpPr>
          <p:nvPr>
            <p:ph idx="1"/>
          </p:nvPr>
        </p:nvSpPr>
        <p:spPr>
          <a:xfrm>
            <a:off x="228600" y="1828800"/>
            <a:ext cx="8610600" cy="5029200"/>
          </a:xfrm>
        </p:spPr>
        <p:txBody>
          <a:bodyPr vert="horz" wrap="square" lIns="91440" tIns="45720" rIns="91440" bIns="45720" anchor="t" anchorCtr="0"/>
          <a:p>
            <a:pPr lvl="2" eaLnBrk="1" hangingPunct="1">
              <a:buNone/>
            </a:pPr>
            <a:endParaRPr lang="zh-CN" altLang="en-US" sz="1600" dirty="0">
              <a:ea typeface="宋体" panose="02010600030101010101" pitchFamily="2" charset="-122"/>
            </a:endParaRPr>
          </a:p>
        </p:txBody>
      </p:sp>
      <p:graphicFrame>
        <p:nvGraphicFramePr>
          <p:cNvPr id="64517" name="Object 4"/>
          <p:cNvGraphicFramePr>
            <a:graphicFrameLocks noChangeAspect="1"/>
          </p:cNvGraphicFramePr>
          <p:nvPr/>
        </p:nvGraphicFramePr>
        <p:xfrm>
          <a:off x="685800" y="2286000"/>
          <a:ext cx="7848600" cy="4067175"/>
        </p:xfrm>
        <a:graphic>
          <a:graphicData uri="http://schemas.openxmlformats.org/presentationml/2006/ole">
            <mc:AlternateContent xmlns:mc="http://schemas.openxmlformats.org/markup-compatibility/2006">
              <mc:Choice xmlns:v="urn:schemas-microsoft-com:vml" Requires="v">
                <p:oleObj spid="_x0000_s3077" name="" r:id="rId1" imgW="7294245" imgH="4876800" progId="MSGraph.Chart.8">
                  <p:embed/>
                </p:oleObj>
              </mc:Choice>
              <mc:Fallback>
                <p:oleObj name="" r:id="rId1" imgW="7294245" imgH="4876800" progId="MSGraph.Chart.8">
                  <p:embed/>
                  <p:pic>
                    <p:nvPicPr>
                      <p:cNvPr id="0" name="图片 3076"/>
                      <p:cNvPicPr/>
                      <p:nvPr/>
                    </p:nvPicPr>
                    <p:blipFill>
                      <a:blip r:embed="rId2"/>
                      <a:stretch>
                        <a:fillRect/>
                      </a:stretch>
                    </p:blipFill>
                    <p:spPr>
                      <a:xfrm>
                        <a:off x="685800" y="2286000"/>
                        <a:ext cx="7848600" cy="4067175"/>
                      </a:xfrm>
                      <a:prstGeom prst="rect">
                        <a:avLst/>
                      </a:prstGeom>
                      <a:noFill/>
                      <a:ln w="38100">
                        <a:noFill/>
                        <a:miter/>
                      </a:ln>
                    </p:spPr>
                  </p:pic>
                </p:oleObj>
              </mc:Fallback>
            </mc:AlternateContent>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09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charRg st="0"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4096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65539" name="Rectangle 2"/>
          <p:cNvSpPr>
            <a:spLocks noGrp="1"/>
          </p:cNvSpPr>
          <p:nvPr>
            <p:ph type="title"/>
          </p:nvPr>
        </p:nvSpPr>
        <p:spPr/>
        <p:txBody>
          <a:bodyPr vert="horz" wrap="square" lIns="91440" tIns="45720" rIns="91440" bIns="45720" anchor="ctr" anchorCtr="0"/>
          <a:p>
            <a:pPr eaLnBrk="1" hangingPunct="1"/>
            <a:endParaRPr lang="zh-CN" altLang="en-US" dirty="0">
              <a:ea typeface="宋体" panose="02010600030101010101" pitchFamily="2" charset="-122"/>
            </a:endParaRPr>
          </a:p>
        </p:txBody>
      </p:sp>
      <p:sp>
        <p:nvSpPr>
          <p:cNvPr id="82947" name="Rectangle 3" descr="Rectangle: Click to edit Master text styles&#13;&#10;Second level&#13;&#10;Third level&#13;&#10;Fourth level&#13;&#10;Fifth level"/>
          <p:cNvSpPr>
            <a:spLocks noGrp="1"/>
          </p:cNvSpPr>
          <p:nvPr>
            <p:ph idx="1"/>
          </p:nvPr>
        </p:nvSpPr>
        <p:spPr/>
        <p:txBody>
          <a:bodyPr vert="horz" wrap="square" lIns="91440" tIns="45720" rIns="91440" bIns="45720" anchor="t" anchorCtr="0"/>
          <a:p>
            <a:pPr eaLnBrk="1" hangingPunct="1"/>
            <a:r>
              <a:rPr lang="en-US" altLang="zh-CN" b="1" dirty="0">
                <a:ea typeface="宋体" panose="02010600030101010101" pitchFamily="2" charset="-122"/>
              </a:rPr>
              <a:t>1+1&lt;2</a:t>
            </a:r>
            <a:endParaRPr lang="en-US" altLang="zh-CN" b="1" dirty="0">
              <a:ea typeface="宋体" panose="02010600030101010101" pitchFamily="2" charset="-122"/>
            </a:endParaRPr>
          </a:p>
          <a:p>
            <a:pPr eaLnBrk="1" hangingPunct="1"/>
            <a:r>
              <a:rPr lang="zh-CN" altLang="en-US" b="1" dirty="0">
                <a:ea typeface="宋体" panose="02010600030101010101" pitchFamily="2" charset="-122"/>
              </a:rPr>
              <a:t>合并后的整合是关键</a:t>
            </a:r>
            <a:r>
              <a:rPr lang="en-US" altLang="zh-CN" b="1" dirty="0">
                <a:ea typeface="宋体" panose="02010600030101010101" pitchFamily="2" charset="-122"/>
              </a:rPr>
              <a:t>,</a:t>
            </a:r>
            <a:r>
              <a:rPr lang="zh-CN" altLang="en-US" b="1" dirty="0">
                <a:ea typeface="宋体" panose="02010600030101010101" pitchFamily="2" charset="-122"/>
              </a:rPr>
              <a:t>如果内部资源的整合做不到与整体规模扩张相配合的话，规模扩张是不经济的。</a:t>
            </a:r>
            <a:endParaRPr lang="zh-CN" altLang="en-US" b="1"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47">
                                            <p:txEl>
                                              <p:charRg st="0" end="6"/>
                                            </p:txEl>
                                          </p:spTgt>
                                        </p:tgtEl>
                                        <p:attrNameLst>
                                          <p:attrName>style.visibility</p:attrName>
                                        </p:attrNameLst>
                                      </p:cBhvr>
                                      <p:to>
                                        <p:strVal val="visible"/>
                                      </p:to>
                                    </p:set>
                                    <p:animEffect transition="in" filter="blinds(horizontal)">
                                      <p:cBhvr>
                                        <p:cTn id="7" dur="500"/>
                                        <p:tgtEl>
                                          <p:spTgt spid="82947">
                                            <p:txEl>
                                              <p:charRg st="0"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947">
                                            <p:txEl>
                                              <p:charRg st="6" end="52"/>
                                            </p:txEl>
                                          </p:spTgt>
                                        </p:tgtEl>
                                        <p:attrNameLst>
                                          <p:attrName>style.visibility</p:attrName>
                                        </p:attrNameLst>
                                      </p:cBhvr>
                                      <p:to>
                                        <p:strVal val="visible"/>
                                      </p:to>
                                    </p:set>
                                    <p:animEffect transition="in" filter="blinds(horizontal)">
                                      <p:cBhvr>
                                        <p:cTn id="12" dur="500"/>
                                        <p:tgtEl>
                                          <p:spTgt spid="82947">
                                            <p:txEl>
                                              <p:charRg st="6" end="5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灯片编号占位符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400" dirty="0"/>
            </a:fld>
            <a:endParaRPr lang="zh-CN" altLang="en-US" sz="1400" dirty="0"/>
          </a:p>
        </p:txBody>
      </p:sp>
      <p:sp>
        <p:nvSpPr>
          <p:cNvPr id="98307" name="Rectangle 2"/>
          <p:cNvSpPr>
            <a:spLocks noGrp="1"/>
          </p:cNvSpPr>
          <p:nvPr>
            <p:ph type="title"/>
          </p:nvPr>
        </p:nvSpPr>
        <p:spPr>
          <a:xfrm>
            <a:off x="571500" y="0"/>
            <a:ext cx="7772400" cy="1143000"/>
          </a:xfrm>
        </p:spPr>
        <p:txBody>
          <a:bodyPr vert="horz" wrap="square" lIns="91440" tIns="45720" rIns="91440" bIns="45720" anchor="ctr" anchorCtr="0"/>
          <a:p>
            <a:pPr eaLnBrk="1" hangingPunct="1"/>
            <a:r>
              <a:rPr lang="zh-CN" altLang="en-US" dirty="0">
                <a:ea typeface="宋体" panose="02010600030101010101" pitchFamily="2" charset="-122"/>
              </a:rPr>
              <a:t>四、我国的传媒集团</a:t>
            </a:r>
            <a:endParaRPr lang="zh-CN" altLang="en-US" dirty="0">
              <a:ea typeface="宋体" panose="02010600030101010101" pitchFamily="2" charset="-122"/>
            </a:endParaRPr>
          </a:p>
        </p:txBody>
      </p:sp>
      <p:sp>
        <p:nvSpPr>
          <p:cNvPr id="17411" name="Rectangle 3" descr="Rectangle: Click to edit Master text styles&#13;&#10;Second level&#13;&#10;Third level&#13;&#10;Fourth level&#13;&#10;Fifth level"/>
          <p:cNvSpPr>
            <a:spLocks noGrp="1"/>
          </p:cNvSpPr>
          <p:nvPr>
            <p:ph idx="1"/>
          </p:nvPr>
        </p:nvSpPr>
        <p:spPr>
          <a:xfrm>
            <a:off x="857250" y="1285875"/>
            <a:ext cx="7772400" cy="4114800"/>
          </a:xfrm>
        </p:spPr>
        <p:txBody>
          <a:bodyPr vert="horz" wrap="square" lIns="91440" tIns="45720" rIns="91440" bIns="45720" anchor="t" anchorCtr="0"/>
          <a:p>
            <a:pPr eaLnBrk="1" hangingPunct="1">
              <a:buNone/>
            </a:pPr>
            <a:r>
              <a:rPr lang="en-US" altLang="zh-CN" sz="3600" b="1" dirty="0">
                <a:ea typeface="宋体" panose="02010600030101010101" pitchFamily="2" charset="-122"/>
              </a:rPr>
              <a:t>1.</a:t>
            </a:r>
            <a:r>
              <a:rPr lang="zh-CN" altLang="en-US" sz="3600" b="1" dirty="0">
                <a:ea typeface="宋体" panose="02010600030101010101" pitchFamily="2" charset="-122"/>
              </a:rPr>
              <a:t>历程</a:t>
            </a:r>
            <a:r>
              <a:rPr lang="en-US" altLang="zh-CN" sz="3600" b="1" dirty="0">
                <a:ea typeface="宋体" panose="02010600030101010101" pitchFamily="2" charset="-122"/>
              </a:rPr>
              <a:t>:</a:t>
            </a:r>
            <a:endParaRPr lang="en-US" altLang="zh-CN" sz="3600" b="1" dirty="0">
              <a:ea typeface="宋体" panose="02010600030101010101" pitchFamily="2" charset="-122"/>
            </a:endParaRPr>
          </a:p>
          <a:p>
            <a:pPr eaLnBrk="1" hangingPunct="1"/>
            <a:r>
              <a:rPr lang="en-US" altLang="zh-CN" b="1" dirty="0">
                <a:ea typeface="宋体" panose="02010600030101010101" pitchFamily="2" charset="-122"/>
              </a:rPr>
              <a:t>1996</a:t>
            </a:r>
            <a:r>
              <a:rPr lang="zh-CN" altLang="en-US" b="1" dirty="0">
                <a:ea typeface="宋体" panose="02010600030101010101" pitchFamily="2" charset="-122"/>
              </a:rPr>
              <a:t>年</a:t>
            </a:r>
            <a:r>
              <a:rPr lang="en-US" altLang="zh-CN" b="1" dirty="0">
                <a:ea typeface="宋体" panose="02010600030101010101" pitchFamily="2" charset="-122"/>
              </a:rPr>
              <a:t>1</a:t>
            </a:r>
            <a:r>
              <a:rPr lang="zh-CN" altLang="en-US" b="1" dirty="0">
                <a:ea typeface="宋体" panose="02010600030101010101" pitchFamily="2" charset="-122"/>
              </a:rPr>
              <a:t>月第一个传媒集团</a:t>
            </a:r>
            <a:r>
              <a:rPr lang="en-US" altLang="zh-CN" b="1" dirty="0">
                <a:ea typeface="宋体" panose="02010600030101010101" pitchFamily="2" charset="-122"/>
              </a:rPr>
              <a:t>——</a:t>
            </a:r>
            <a:r>
              <a:rPr lang="zh-CN" altLang="en-US" b="1" dirty="0">
                <a:ea typeface="宋体" panose="02010600030101010101" pitchFamily="2" charset="-122"/>
              </a:rPr>
              <a:t>广州日报报业集团成立。</a:t>
            </a:r>
            <a:endParaRPr lang="en-US" altLang="zh-CN" b="1" dirty="0">
              <a:ea typeface="宋体" panose="02010600030101010101" pitchFamily="2" charset="-122"/>
            </a:endParaRPr>
          </a:p>
          <a:p>
            <a:pPr eaLnBrk="1" hangingPunct="1"/>
            <a:r>
              <a:rPr lang="zh-CN" altLang="en-US" b="1" dirty="0">
                <a:ea typeface="宋体" panose="02010600030101010101" pitchFamily="2" charset="-122"/>
              </a:rPr>
              <a:t>至今，全国共组建了</a:t>
            </a:r>
            <a:r>
              <a:rPr lang="en-US" altLang="zh-CN" b="1" dirty="0">
                <a:ea typeface="宋体" panose="02010600030101010101" pitchFamily="2" charset="-122"/>
              </a:rPr>
              <a:t>39</a:t>
            </a:r>
            <a:r>
              <a:rPr lang="zh-CN" altLang="en-US" b="1" dirty="0">
                <a:ea typeface="宋体" panose="02010600030101010101" pitchFamily="2" charset="-122"/>
              </a:rPr>
              <a:t>家报业集团</a:t>
            </a:r>
            <a:endParaRPr lang="en-US" altLang="zh-CN" b="1" dirty="0">
              <a:ea typeface="宋体" panose="02010600030101010101" pitchFamily="2" charset="-122"/>
            </a:endParaRPr>
          </a:p>
          <a:p>
            <a:pPr eaLnBrk="1" hangingPunct="1"/>
            <a:r>
              <a:rPr lang="en-US" altLang="zh-CN" b="1" dirty="0">
                <a:ea typeface="宋体" panose="02010600030101010101" pitchFamily="2" charset="-122"/>
              </a:rPr>
              <a:t>1999</a:t>
            </a:r>
            <a:r>
              <a:rPr lang="zh-CN" altLang="en-US" b="1" dirty="0">
                <a:ea typeface="宋体" panose="02010600030101010101" pitchFamily="2" charset="-122"/>
              </a:rPr>
              <a:t>年</a:t>
            </a:r>
            <a:r>
              <a:rPr lang="en-US" altLang="zh-CN" b="1" dirty="0">
                <a:ea typeface="宋体" panose="02010600030101010101" pitchFamily="2" charset="-122"/>
              </a:rPr>
              <a:t>6</a:t>
            </a:r>
            <a:r>
              <a:rPr lang="zh-CN" altLang="en-US" b="1" dirty="0">
                <a:ea typeface="宋体" panose="02010600030101010101" pitchFamily="2" charset="-122"/>
              </a:rPr>
              <a:t>月第一个广电集团</a:t>
            </a:r>
            <a:r>
              <a:rPr lang="en-US" altLang="zh-CN" b="1" dirty="0">
                <a:ea typeface="宋体" panose="02010600030101010101" pitchFamily="2" charset="-122"/>
              </a:rPr>
              <a:t>——</a:t>
            </a:r>
            <a:r>
              <a:rPr lang="zh-CN" altLang="en-US" b="1" dirty="0">
                <a:ea typeface="宋体" panose="02010600030101010101" pitchFamily="2" charset="-122"/>
              </a:rPr>
              <a:t>无锡广电集团成立</a:t>
            </a:r>
            <a:endParaRPr lang="en-US" altLang="zh-CN" b="1" dirty="0">
              <a:ea typeface="宋体" panose="02010600030101010101" pitchFamily="2" charset="-122"/>
            </a:endParaRPr>
          </a:p>
          <a:p>
            <a:pPr eaLnBrk="1" hangingPunct="1"/>
            <a:r>
              <a:rPr lang="en-US" altLang="zh-CN" b="1" dirty="0">
                <a:ea typeface="宋体" panose="02010600030101010101" pitchFamily="2" charset="-122"/>
              </a:rPr>
              <a:t>2000</a:t>
            </a:r>
            <a:r>
              <a:rPr lang="zh-CN" altLang="en-US" b="1" dirty="0">
                <a:ea typeface="宋体" panose="02010600030101010101" pitchFamily="2" charset="-122"/>
              </a:rPr>
              <a:t>年第一家省级广电集团</a:t>
            </a:r>
            <a:r>
              <a:rPr lang="en-US" altLang="zh-CN" b="1" dirty="0">
                <a:ea typeface="宋体" panose="02010600030101010101" pitchFamily="2" charset="-122"/>
              </a:rPr>
              <a:t>——</a:t>
            </a:r>
            <a:r>
              <a:rPr lang="zh-CN" altLang="en-US" b="1" dirty="0">
                <a:ea typeface="宋体" panose="02010600030101010101" pitchFamily="2" charset="-122"/>
              </a:rPr>
              <a:t>湖南广播影视集团成立</a:t>
            </a:r>
            <a:endParaRPr lang="en-US" altLang="zh-CN" b="1" dirty="0">
              <a:ea typeface="宋体" panose="02010600030101010101" pitchFamily="2" charset="-122"/>
            </a:endParaRPr>
          </a:p>
          <a:p>
            <a:pPr eaLnBrk="1" hangingPunct="1"/>
            <a:r>
              <a:rPr lang="en-US" altLang="zh-CN" b="1" dirty="0">
                <a:ea typeface="宋体" panose="02010600030101010101" pitchFamily="2" charset="-122"/>
              </a:rPr>
              <a:t>2001</a:t>
            </a:r>
            <a:r>
              <a:rPr lang="zh-CN" altLang="en-US" b="1" dirty="0">
                <a:ea typeface="宋体" panose="02010600030101010101" pitchFamily="2" charset="-122"/>
              </a:rPr>
              <a:t>年</a:t>
            </a:r>
            <a:r>
              <a:rPr lang="en-US" altLang="zh-CN" b="1" dirty="0">
                <a:ea typeface="宋体" panose="02010600030101010101" pitchFamily="2" charset="-122"/>
              </a:rPr>
              <a:t>12</a:t>
            </a:r>
            <a:r>
              <a:rPr lang="zh-CN" altLang="en-US" b="1" dirty="0">
                <a:ea typeface="宋体" panose="02010600030101010101" pitchFamily="2" charset="-122"/>
              </a:rPr>
              <a:t>月</a:t>
            </a:r>
            <a:r>
              <a:rPr lang="en-US" altLang="zh-CN" b="1" dirty="0">
                <a:ea typeface="宋体" panose="02010600030101010101" pitchFamily="2" charset="-122"/>
              </a:rPr>
              <a:t>6</a:t>
            </a:r>
            <a:r>
              <a:rPr lang="zh-CN" altLang="en-US" b="1" dirty="0">
                <a:ea typeface="宋体" panose="02010600030101010101" pitchFamily="2" charset="-122"/>
              </a:rPr>
              <a:t>日，我国最大的传媒集团</a:t>
            </a:r>
            <a:r>
              <a:rPr lang="en-US" altLang="zh-CN" b="1" dirty="0">
                <a:ea typeface="宋体" panose="02010600030101010101" pitchFamily="2" charset="-122"/>
              </a:rPr>
              <a:t>——</a:t>
            </a:r>
            <a:r>
              <a:rPr lang="zh-CN" altLang="en-US" b="1" dirty="0">
                <a:ea typeface="宋体" panose="02010600030101010101" pitchFamily="2" charset="-122"/>
              </a:rPr>
              <a:t>中国广播影视集团成立，总资产</a:t>
            </a:r>
            <a:r>
              <a:rPr lang="en-US" altLang="zh-CN" b="1" dirty="0">
                <a:ea typeface="宋体" panose="02010600030101010101" pitchFamily="2" charset="-122"/>
              </a:rPr>
              <a:t>200</a:t>
            </a:r>
            <a:r>
              <a:rPr lang="zh-CN" altLang="en-US" b="1" dirty="0">
                <a:ea typeface="宋体" panose="02010600030101010101" pitchFamily="2" charset="-122"/>
              </a:rPr>
              <a:t>亿。</a:t>
            </a:r>
            <a:endParaRPr lang="zh-CN" altLang="en-US" b="1"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charRg st="0"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charRg st="6" end="3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charRg st="34" end="5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charRg st="51" end="7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411">
                                            <p:txEl>
                                              <p:charRg st="76" end="10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411">
                                            <p:txEl>
                                              <p:charRg st="103" end="14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1" nodeType="clickEffect">
                                  <p:stCondLst>
                                    <p:cond delay="0"/>
                                  </p:stCondLst>
                                  <p:childTnLst>
                                    <p:set>
                                      <p:cBhvr>
                                        <p:cTn id="30" dur="1" fill="hold">
                                          <p:stCondLst>
                                            <p:cond delay="0"/>
                                          </p:stCondLst>
                                        </p:cTn>
                                        <p:tgtEl>
                                          <p:spTgt spid="17411">
                                            <p:txEl>
                                              <p:charRg st="0" end="6"/>
                                            </p:txEl>
                                          </p:spTgt>
                                        </p:tgtEl>
                                        <p:attrNameLst>
                                          <p:attrName>style.visibility</p:attrName>
                                        </p:attrNameLst>
                                      </p:cBhvr>
                                      <p:to>
                                        <p:strVal val="visible"/>
                                      </p:to>
                                    </p:set>
                                    <p:animEffect transition="in" filter="blinds(horizontal)">
                                      <p:cBhvr>
                                        <p:cTn id="31" dur="500"/>
                                        <p:tgtEl>
                                          <p:spTgt spid="17411">
                                            <p:txEl>
                                              <p:charRg st="0"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17411">
                                            <p:txEl>
                                              <p:charRg st="6" end="34"/>
                                            </p:txEl>
                                          </p:spTgt>
                                        </p:tgtEl>
                                        <p:attrNameLst>
                                          <p:attrName>style.visibility</p:attrName>
                                        </p:attrNameLst>
                                      </p:cBhvr>
                                      <p:to>
                                        <p:strVal val="visible"/>
                                      </p:to>
                                    </p:set>
                                    <p:animEffect transition="in" filter="blinds(horizontal)">
                                      <p:cBhvr>
                                        <p:cTn id="36" dur="500"/>
                                        <p:tgtEl>
                                          <p:spTgt spid="17411">
                                            <p:txEl>
                                              <p:charRg st="6" end="3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1" nodeType="clickEffect">
                                  <p:stCondLst>
                                    <p:cond delay="0"/>
                                  </p:stCondLst>
                                  <p:childTnLst>
                                    <p:set>
                                      <p:cBhvr>
                                        <p:cTn id="40" dur="1" fill="hold">
                                          <p:stCondLst>
                                            <p:cond delay="0"/>
                                          </p:stCondLst>
                                        </p:cTn>
                                        <p:tgtEl>
                                          <p:spTgt spid="17411">
                                            <p:txEl>
                                              <p:charRg st="34" end="51"/>
                                            </p:txEl>
                                          </p:spTgt>
                                        </p:tgtEl>
                                        <p:attrNameLst>
                                          <p:attrName>style.visibility</p:attrName>
                                        </p:attrNameLst>
                                      </p:cBhvr>
                                      <p:to>
                                        <p:strVal val="visible"/>
                                      </p:to>
                                    </p:set>
                                    <p:animEffect transition="in" filter="blinds(horizontal)">
                                      <p:cBhvr>
                                        <p:cTn id="41" dur="500"/>
                                        <p:tgtEl>
                                          <p:spTgt spid="17411">
                                            <p:txEl>
                                              <p:charRg st="34" end="5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1" nodeType="clickEffect">
                                  <p:stCondLst>
                                    <p:cond delay="0"/>
                                  </p:stCondLst>
                                  <p:childTnLst>
                                    <p:set>
                                      <p:cBhvr>
                                        <p:cTn id="45" dur="1" fill="hold">
                                          <p:stCondLst>
                                            <p:cond delay="0"/>
                                          </p:stCondLst>
                                        </p:cTn>
                                        <p:tgtEl>
                                          <p:spTgt spid="17411">
                                            <p:txEl>
                                              <p:charRg st="51" end="76"/>
                                            </p:txEl>
                                          </p:spTgt>
                                        </p:tgtEl>
                                        <p:attrNameLst>
                                          <p:attrName>style.visibility</p:attrName>
                                        </p:attrNameLst>
                                      </p:cBhvr>
                                      <p:to>
                                        <p:strVal val="visible"/>
                                      </p:to>
                                    </p:set>
                                    <p:animEffect transition="in" filter="blinds(horizontal)">
                                      <p:cBhvr>
                                        <p:cTn id="46" dur="500"/>
                                        <p:tgtEl>
                                          <p:spTgt spid="17411">
                                            <p:txEl>
                                              <p:charRg st="51" end="7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1" nodeType="clickEffect">
                                  <p:stCondLst>
                                    <p:cond delay="0"/>
                                  </p:stCondLst>
                                  <p:childTnLst>
                                    <p:set>
                                      <p:cBhvr>
                                        <p:cTn id="50" dur="1" fill="hold">
                                          <p:stCondLst>
                                            <p:cond delay="0"/>
                                          </p:stCondLst>
                                        </p:cTn>
                                        <p:tgtEl>
                                          <p:spTgt spid="17411">
                                            <p:txEl>
                                              <p:charRg st="76" end="103"/>
                                            </p:txEl>
                                          </p:spTgt>
                                        </p:tgtEl>
                                        <p:attrNameLst>
                                          <p:attrName>style.visibility</p:attrName>
                                        </p:attrNameLst>
                                      </p:cBhvr>
                                      <p:to>
                                        <p:strVal val="visible"/>
                                      </p:to>
                                    </p:set>
                                    <p:animEffect transition="in" filter="blinds(horizontal)">
                                      <p:cBhvr>
                                        <p:cTn id="51" dur="500"/>
                                        <p:tgtEl>
                                          <p:spTgt spid="17411">
                                            <p:txEl>
                                              <p:charRg st="76" end="10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1" nodeType="clickEffect">
                                  <p:stCondLst>
                                    <p:cond delay="0"/>
                                  </p:stCondLst>
                                  <p:childTnLst>
                                    <p:set>
                                      <p:cBhvr>
                                        <p:cTn id="55" dur="1" fill="hold">
                                          <p:stCondLst>
                                            <p:cond delay="0"/>
                                          </p:stCondLst>
                                        </p:cTn>
                                        <p:tgtEl>
                                          <p:spTgt spid="17411">
                                            <p:txEl>
                                              <p:charRg st="103" end="145"/>
                                            </p:txEl>
                                          </p:spTgt>
                                        </p:tgtEl>
                                        <p:attrNameLst>
                                          <p:attrName>style.visibility</p:attrName>
                                        </p:attrNameLst>
                                      </p:cBhvr>
                                      <p:to>
                                        <p:strVal val="visible"/>
                                      </p:to>
                                    </p:set>
                                    <p:animEffect transition="in" filter="blinds(horizontal)">
                                      <p:cBhvr>
                                        <p:cTn id="56" dur="500"/>
                                        <p:tgtEl>
                                          <p:spTgt spid="17411">
                                            <p:txEl>
                                              <p:charRg st="103" end="14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11" grpId="1" build="p"/>
    </p:bld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PP_MARK_KEY" val="04f4900c-d83e-416e-af20-d31e733762df"/>
  <p:tag name="COMMONDATA" val="eyJoZGlkIjoiYjJkODVjMmNkZjUwYjdjNzVmNjEzMDVkZDAxMWU5NmQifQ=="/>
</p:tagLst>
</file>

<file path=ppt/theme/theme1.xml><?xml version="1.0" encoding="utf-8"?>
<a:theme xmlns:a="http://schemas.openxmlformats.org/drawingml/2006/main" name="worldwide_marketplace">
  <a:themeElements>
    <a:clrScheme name="worldwide_marketpla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orldwide_marketplace">
      <a:majorFont>
        <a:latin typeface="Haettenschweiler"/>
        <a:ea typeface=""/>
        <a:cs typeface=""/>
      </a:majorFont>
      <a:minorFont>
        <a:latin typeface="Franklin Gothic Dem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worldwide_marketpla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orldwide_marketpla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orldwide_marketpla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orldwide_marketpla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orldwide_marketpla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orldwide_marketpla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orldwide_marketpla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orldwide_marketplace">
  <a:themeElements>
    <a:clrScheme name="worldwide_marketpla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orldwide_marketplace">
      <a:majorFont>
        <a:latin typeface="Haettenschweiler"/>
        <a:ea typeface=""/>
        <a:cs typeface=""/>
      </a:majorFont>
      <a:minorFont>
        <a:latin typeface="Franklin Gothic Dem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worldwide_marketpla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orldwide_marketpla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orldwide_marketpla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orldwide_marketpla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orldwide_marketpla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orldwide_marketpla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orldwide_marketpla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worldwide_marketplace</Template>
  <TotalTime>0</TotalTime>
  <Words>22805</Words>
  <Application>WPS 演示</Application>
  <PresentationFormat>全屏显示(4:3)</PresentationFormat>
  <Paragraphs>1595</Paragraphs>
  <Slides>169</Slides>
  <Notes>3</Notes>
  <HiddenSlides>0</HiddenSlides>
  <MMClips>0</MMClips>
  <ScaleCrop>false</ScaleCrop>
  <HeadingPairs>
    <vt:vector size="8" baseType="variant">
      <vt:variant>
        <vt:lpstr>已用的字体</vt:lpstr>
      </vt:variant>
      <vt:variant>
        <vt:i4>18</vt:i4>
      </vt:variant>
      <vt:variant>
        <vt:lpstr>主题</vt:lpstr>
      </vt:variant>
      <vt:variant>
        <vt:i4>2</vt:i4>
      </vt:variant>
      <vt:variant>
        <vt:lpstr>嵌入 OLE 服务器</vt:lpstr>
      </vt:variant>
      <vt:variant>
        <vt:i4>2</vt:i4>
      </vt:variant>
      <vt:variant>
        <vt:lpstr>幻灯片标题</vt:lpstr>
      </vt:variant>
      <vt:variant>
        <vt:i4>169</vt:i4>
      </vt:variant>
    </vt:vector>
  </HeadingPairs>
  <TitlesOfParts>
    <vt:vector size="191" baseType="lpstr">
      <vt:lpstr>Arial</vt:lpstr>
      <vt:lpstr>宋体</vt:lpstr>
      <vt:lpstr>Wingdings</vt:lpstr>
      <vt:lpstr>Haettenschweiler</vt:lpstr>
      <vt:lpstr>Times New Roman</vt:lpstr>
      <vt:lpstr>Franklin Gothic Demi</vt:lpstr>
      <vt:lpstr>微软雅黑</vt:lpstr>
      <vt:lpstr>Arial Unicode MS</vt:lpstr>
      <vt:lpstr>Calibri</vt:lpstr>
      <vt:lpstr>黑体</vt:lpstr>
      <vt:lpstr>楷体_GB2312</vt:lpstr>
      <vt:lpstr>新宋体</vt:lpstr>
      <vt:lpstr>Comic Sans MS</vt:lpstr>
      <vt:lpstr>华文隶书</vt:lpstr>
      <vt:lpstr>Verdana</vt:lpstr>
      <vt:lpstr>隶书</vt:lpstr>
      <vt:lpstr>华文新魏</vt:lpstr>
      <vt:lpstr>Tahoma</vt:lpstr>
      <vt:lpstr>worldwide_marketplace</vt:lpstr>
      <vt:lpstr>1_worldwide_marketplace</vt:lpstr>
      <vt:lpstr>MSGraph.Chart.8</vt:lpstr>
      <vt:lpstr>MSGraph.Chart.8</vt:lpstr>
      <vt:lpstr>传媒经济学基础</vt:lpstr>
      <vt:lpstr>概要</vt:lpstr>
      <vt:lpstr>第一章 传媒经济学介绍</vt:lpstr>
      <vt:lpstr>What is Media Economics about 媒介经济学是什么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What is Media Economics about 媒介经济学是什么</vt:lpstr>
      <vt:lpstr>The firm in economics theory 经济理论中的公司</vt:lpstr>
      <vt:lpstr>Competitive market structures 竞争市场结构</vt:lpstr>
      <vt:lpstr>国内外传媒市场状况</vt:lpstr>
      <vt:lpstr>PowerPoint 演示文稿</vt:lpstr>
      <vt:lpstr>国内传媒市场情况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Market structure and behavior 市场结构和行为</vt:lpstr>
      <vt:lpstr>PowerPoint 演示文稿</vt:lpstr>
      <vt:lpstr>PowerPoint 演示文稿</vt:lpstr>
      <vt:lpstr>媒介产业组织分析中SCP的适用性</vt:lpstr>
      <vt:lpstr>一、市场结构的含义</vt:lpstr>
      <vt:lpstr>（二）四种基本类型的市场结构 </vt:lpstr>
      <vt:lpstr>PowerPoint 演示文稿</vt:lpstr>
      <vt:lpstr>二  决定市场结构的主要因素 </vt:lpstr>
      <vt:lpstr>（一）市场结构三要素</vt:lpstr>
      <vt:lpstr>（二）市场集中度</vt:lpstr>
      <vt:lpstr>美国电视媒体集中度</vt:lpstr>
      <vt:lpstr>我国媒介产业的市场集中度问题</vt:lpstr>
      <vt:lpstr>PowerPoint 演示文稿</vt:lpstr>
      <vt:lpstr>PowerPoint 演示文稿</vt:lpstr>
      <vt:lpstr>可见：</vt:lpstr>
      <vt:lpstr>PowerPoint 演示文稿</vt:lpstr>
      <vt:lpstr>（三）产品差别化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What is so special about the economics of the media 传媒经济学的特别之处</vt:lpstr>
      <vt:lpstr>Key economics characteristics of the media 传媒的主要经济学特征</vt:lpstr>
      <vt:lpstr>Economics of scale 规模经济</vt:lpstr>
      <vt:lpstr>Economics of scope 范围经济</vt:lpstr>
      <vt:lpstr>第二章 公司战略</vt:lpstr>
      <vt:lpstr> 传媒的垂直供应链</vt:lpstr>
      <vt:lpstr> 变化中的市场结构和界限</vt:lpstr>
      <vt:lpstr> 传媒公司的战略反应</vt:lpstr>
      <vt:lpstr> 横向扩张</vt:lpstr>
      <vt:lpstr> 斜向扩张</vt:lpstr>
      <vt:lpstr> 纵向扩张</vt:lpstr>
      <vt:lpstr>对媒介企业规模边界的思考：</vt:lpstr>
      <vt:lpstr>PowerPoint 演示文稿</vt:lpstr>
      <vt:lpstr>一、传媒组织存在的经济基础</vt:lpstr>
      <vt:lpstr>媒介规模经济</vt:lpstr>
      <vt:lpstr>媒介范围经济</vt:lpstr>
      <vt:lpstr>PowerPoint 演示文稿</vt:lpstr>
      <vt:lpstr>传媒组织有效规模的确定</vt:lpstr>
      <vt:lpstr>PowerPoint 演示文稿</vt:lpstr>
      <vt:lpstr>交易方式与交易成本</vt:lpstr>
      <vt:lpstr>市场购入的利弊</vt:lpstr>
      <vt:lpstr>内部生产的利弊</vt:lpstr>
      <vt:lpstr>传媒产业组织边界的确定：生产与购买的权衡</vt:lpstr>
      <vt:lpstr>传媒组织的规模扩张</vt:lpstr>
      <vt:lpstr>规模扩张的方式    P31</vt:lpstr>
      <vt:lpstr>PowerPoint 演示文稿</vt:lpstr>
      <vt:lpstr>PowerPoint 演示文稿</vt:lpstr>
      <vt:lpstr>PowerPoint 演示文稿</vt:lpstr>
      <vt:lpstr>传媒组织的纵向边界</vt:lpstr>
      <vt:lpstr>PowerPoint 演示文稿</vt:lpstr>
      <vt:lpstr>PowerPoint 演示文稿</vt:lpstr>
      <vt:lpstr>PowerPoint 演示文稿</vt:lpstr>
      <vt:lpstr>规模扩张的风险</vt:lpstr>
      <vt:lpstr>PowerPoint 演示文稿</vt:lpstr>
      <vt:lpstr>PowerPoint 演示文稿</vt:lpstr>
      <vt:lpstr>从AOL-Time Warner说起</vt:lpstr>
      <vt:lpstr>美国在线时代华纳</vt:lpstr>
      <vt:lpstr>PowerPoint 演示文稿</vt:lpstr>
      <vt:lpstr>  美国在线-时代华纳公司</vt:lpstr>
      <vt:lpstr>PowerPoint 演示文稿</vt:lpstr>
      <vt:lpstr>四、我国的传媒集团</vt:lpstr>
      <vt:lpstr>PowerPoint 演示文稿</vt:lpstr>
      <vt:lpstr>PowerPoint 演示文稿</vt:lpstr>
      <vt:lpstr>2.传媒集团组建的动因分析: </vt:lpstr>
      <vt:lpstr>与国外传媒集团的比较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第三章 广告经济学</vt:lpstr>
      <vt:lpstr> 为什么会有广告</vt:lpstr>
      <vt:lpstr> 公司能控制自己的市场吗？</vt:lpstr>
      <vt:lpstr>Informative vs. persuasive ad. 信息性广告与说服性广告</vt:lpstr>
      <vt:lpstr>Ad. as a barrier to market entry 作为市场准入壁垒的广告</vt:lpstr>
      <vt:lpstr>Ad. and the performance of the economy 广告与经济状况</vt:lpstr>
      <vt:lpstr>The firm’s advertising decision 公司的广告决策</vt:lpstr>
      <vt:lpstr>Ad. and new media 广告与新媒体</vt:lpstr>
      <vt:lpstr>第四章 电视广播</vt:lpstr>
      <vt:lpstr>Economics characteristics of television broadcasting 电视广播的经济学特性</vt:lpstr>
      <vt:lpstr>Market failures in broadcasting 电视广播中的市场失灵</vt:lpstr>
      <vt:lpstr>Publicly Funded Broadcasting 公共资助的电视广播</vt:lpstr>
      <vt:lpstr>The vertical supply chain for television 电视的垂直供应链</vt:lpstr>
      <vt:lpstr>Networks  电视广播网</vt:lpstr>
      <vt:lpstr>Competitive scheduling strategies 节目编排竞争策略</vt:lpstr>
      <vt:lpstr> 新传输技术的影响</vt:lpstr>
      <vt:lpstr>第五章 电视制作</vt:lpstr>
      <vt:lpstr>节目供应经济学</vt:lpstr>
      <vt:lpstr>窗口化策略</vt:lpstr>
      <vt:lpstr>音像制品的国际贸易</vt:lpstr>
      <vt:lpstr>美国电视供应商的支配地位</vt:lpstr>
      <vt:lpstr> 欧洲堡垒：配额</vt:lpstr>
      <vt:lpstr>保护主义与国际自由贸易</vt:lpstr>
      <vt:lpstr>第六章 国际电影业</vt:lpstr>
      <vt:lpstr>Film revenues 电影收入</vt:lpstr>
      <vt:lpstr>US models 美国模式</vt:lpstr>
      <vt:lpstr>垂直结构与风险分摊</vt:lpstr>
      <vt:lpstr>英国制片业</vt:lpstr>
      <vt:lpstr>“独立”制片的投资障碍</vt:lpstr>
      <vt:lpstr>新技术的影响</vt:lpstr>
      <vt:lpstr>第七章 印刷媒体</vt:lpstr>
      <vt:lpstr>报纸出版的特点</vt:lpstr>
      <vt:lpstr>运用竞争策略建立市场份额</vt:lpstr>
      <vt:lpstr>英国高级报纸的价格战</vt:lpstr>
      <vt:lpstr>第八章 新传媒</vt:lpstr>
      <vt:lpstr>新传媒新在哪里</vt:lpstr>
      <vt:lpstr>数字化的传媒内容</vt:lpstr>
      <vt:lpstr>网络与规模经济效应和协同效应</vt:lpstr>
      <vt:lpstr>网络与规模经济效应和协同效应</vt:lpstr>
      <vt:lpstr>规模经济与范围经济的增长</vt:lpstr>
      <vt:lpstr>网络与规模经济效应和协同效应</vt:lpstr>
      <vt:lpstr>网络与规模经济效应和协同效应</vt:lpstr>
      <vt:lpstr>双边市场效应</vt:lpstr>
      <vt:lpstr>双边市场效应</vt:lpstr>
      <vt:lpstr>双边市场效应</vt:lpstr>
      <vt:lpstr>双边市场效应</vt:lpstr>
      <vt:lpstr>互动性</vt:lpstr>
      <vt:lpstr>个性化</vt:lpstr>
      <vt:lpstr>互联网是如何影响传媒公司经济学的</vt:lpstr>
      <vt:lpstr>来自网络的收入</vt:lpstr>
      <vt:lpstr>电子传输与版权</vt:lpstr>
      <vt:lpstr>来自Napster的启示</vt:lpstr>
      <vt:lpstr>第九章 传媒经济学与公共政策</vt:lpstr>
      <vt:lpstr>Free market vs. intervention 自由市场与政府干预</vt:lpstr>
      <vt:lpstr>Support measures for media content 对传媒内容的扶持措施</vt:lpstr>
      <vt:lpstr>Concentrated media ownership 传媒所有权的集中</vt:lpstr>
      <vt:lpstr>Promoting competition 促进竞争</vt:lpstr>
      <vt:lpstr>Monopolies and technological change 垄断与技术变迁</vt:lpstr>
      <vt:lpstr>Maximizing efficiency 效率最大化</vt:lpstr>
    </vt:vector>
  </TitlesOfParts>
  <Company>魏方遒</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理解传媒经济学</dc:title>
  <dc:creator>魏武挥</dc:creator>
  <cp:lastModifiedBy>Being</cp:lastModifiedBy>
  <cp:revision>111</cp:revision>
  <dcterms:created xsi:type="dcterms:W3CDTF">2024-09-17T12:44:00Z</dcterms:created>
  <dcterms:modified xsi:type="dcterms:W3CDTF">2024-10-08T09:10:27Z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0D9182A0FE95431583430FEC1C8CA828_12</vt:lpwstr>
  </property>
  <property fmtid="{D5CDD505-2E9C-101B-9397-08002B2CF9AE}" pid="3" name="KSOProductBuildVer">
    <vt:lpwstr>2052-12.1.0.17140</vt:lpwstr>
  </property>
</Properties>
</file>