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772" r:id="rId9"/>
    <p:sldId id="264" r:id="rId10"/>
    <p:sldId id="270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00"/>
    <a:srgbClr val="9437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/>
    <p:restoredTop sz="96110"/>
  </p:normalViewPr>
  <p:slideViewPr>
    <p:cSldViewPr snapToGrid="0" snapToObjects="1">
      <p:cViewPr varScale="1">
        <p:scale>
          <a:sx n="131" d="100"/>
          <a:sy n="13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B316F8-E4C2-384F-8CE9-4C8420C60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B7B104-98AB-C642-892A-D3A59FD7B8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3CFC1-05CE-4349-8D9C-D0FB36CB2C28}" type="datetimeFigureOut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74952B-5991-844C-88AE-3AF81A3E6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8F7568-7609-6544-AB48-86F799FD6F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0A03-9BF9-0441-A69C-28C9F24007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466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C40AD-13BA-B94B-944A-C24F0089FFA1}" type="datetimeFigureOut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FB7F-910D-C145-891E-6E8F219CC8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397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299FFDE-318E-1F4D-AD68-BB536A89BAFD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15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45D-93DC-0B45-96DF-C83784A4983E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196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D5AB-C067-C34E-8FA6-AD7E67775B60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36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AEBA-D26D-8144-AB16-067F84C3D3CB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0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C8448F-0503-054A-9C5D-84D9CC1DFDAA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077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0C-9ABF-9B4E-A68E-B511E84F4DAD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99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A113-4125-9442-9AD0-FF99AFEF28EB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66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4B9D-D2C0-574C-BFD7-9626E98C108D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04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0CE1-18DD-E346-ACF3-3585FC71B0B5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288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577E-D664-3F43-9928-BB0CAC870940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72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8640C06-885E-F04B-A184-A7017D732EB5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20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FC288A-6EA5-8E4A-8B25-22B9B2811225}" type="datetime1">
              <a:rPr kumimoji="1" lang="zh-CN" altLang="en-US" smtClean="0"/>
              <a:t>2025/10/16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FFBF30-4BCE-D64D-B905-1143690F5F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306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ACF8D-56EB-6546-978E-05BF31EBA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291255"/>
            <a:ext cx="9068586" cy="3179084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1" lang="zh-CN" altLang="en-US" sz="6000"/>
              <a:t>数值逼近</a:t>
            </a:r>
            <a:br>
              <a:rPr kumimoji="1"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kumimoji="1" lang="zh-CN" alt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80B9A0-0ECD-C64C-93F1-9CFF92B2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052" y="4056612"/>
            <a:ext cx="9070848" cy="1335196"/>
          </a:xfrm>
        </p:spPr>
        <p:txBody>
          <a:bodyPr>
            <a:normAutofit/>
          </a:bodyPr>
          <a:lstStyle/>
          <a:p>
            <a:r>
              <a:rPr kumimoji="1" lang="zh-CN" altLang="en-US" sz="2800" dirty="0">
                <a:latin typeface="Baoli SC" panose="02010600040101010101" pitchFamily="2" charset="-122"/>
                <a:ea typeface="Baoli SC" panose="02010600040101010101" pitchFamily="2" charset="-122"/>
              </a:rPr>
              <a:t>刘可伋</a:t>
            </a:r>
            <a:endParaRPr kumimoji="1" lang="en-US" altLang="zh-CN" sz="2800" dirty="0">
              <a:latin typeface="Baoli SC" panose="02010600040101010101" pitchFamily="2" charset="-122"/>
              <a:ea typeface="Baoli SC" panose="02010600040101010101" pitchFamily="2" charset="-122"/>
            </a:endParaRPr>
          </a:p>
          <a:p>
            <a:r>
              <a:rPr kumimoji="1" lang="zh-CN" altLang="en-US" sz="2800" dirty="0">
                <a:latin typeface="Baoli SC" panose="02010600040101010101" pitchFamily="2" charset="-122"/>
                <a:ea typeface="Baoli SC" panose="02010600040101010101" pitchFamily="2" charset="-122"/>
              </a:rPr>
              <a:t>上海财经大学 数学学院</a:t>
            </a:r>
          </a:p>
        </p:txBody>
      </p:sp>
    </p:spTree>
    <p:extLst>
      <p:ext uri="{BB962C8B-B14F-4D97-AF65-F5344CB8AC3E}">
        <p14:creationId xmlns:p14="http://schemas.microsoft.com/office/powerpoint/2010/main" val="123031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C388CA-A892-4B4A-B054-4F0DA457E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799" y="655320"/>
                <a:ext cx="9940507" cy="53797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zh-CN" altLang="en-US" sz="2400" b="1" dirty="0">
                    <a:solidFill>
                      <a:srgbClr val="0432FF"/>
                    </a:solidFill>
                  </a:rPr>
                  <a:t>例</a:t>
                </a:r>
                <a:r>
                  <a:rPr kumimoji="1" lang="zh-CN" altLang="en-US" sz="2400" b="1" dirty="0"/>
                  <a:t>  </a:t>
                </a:r>
                <a:r>
                  <a:rPr kumimoji="1" lang="zh-CN" altLang="en-US" sz="2400" dirty="0"/>
                  <a:t>求解一个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zh-CN" alt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400" dirty="0"/>
                  <a:t>阶线性方程组，</a:t>
                </a:r>
                <a:endParaRPr kumimoji="1" lang="en-US" altLang="zh-CN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zh-CN" altLang="en-US" sz="2400" dirty="0"/>
                  <a:t>     </a:t>
                </a:r>
                <a:r>
                  <a:rPr kumimoji="1" lang="zh-CN" altLang="en-US" sz="2400" dirty="0">
                    <a:latin typeface="Times" pitchFamily="2" charset="0"/>
                  </a:rPr>
                  <a:t> </a:t>
                </a:r>
                <a:r>
                  <a:rPr kumimoji="1" lang="en-US" altLang="zh-CN" sz="2400" dirty="0">
                    <a:latin typeface="Times" pitchFamily="2" charset="0"/>
                  </a:rPr>
                  <a:t>(1)</a:t>
                </a:r>
                <a:r>
                  <a:rPr kumimoji="1" lang="zh-CN" altLang="en-US" sz="2400" dirty="0">
                    <a:latin typeface="Times" pitchFamily="2" charset="0"/>
                  </a:rPr>
                  <a:t> </a:t>
                </a:r>
                <a:r>
                  <a:rPr kumimoji="1" lang="zh-CN" altLang="en-US" sz="2400" b="1" dirty="0">
                    <a:solidFill>
                      <a:srgbClr val="7030A0"/>
                    </a:solidFill>
                  </a:rPr>
                  <a:t>克莱姆法则</a:t>
                </a:r>
                <a:r>
                  <a:rPr kumimoji="1" lang="zh-CN" altLang="en-US" sz="2400" b="1" dirty="0"/>
                  <a:t>：</a:t>
                </a:r>
                <a:r>
                  <a:rPr kumimoji="1" lang="zh-CN" altLang="en-US" sz="2400" dirty="0"/>
                  <a:t>需要计算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zh-CN" altLang="en-US" sz="2400" dirty="0"/>
                  <a:t>个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zh-CN" alt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400" dirty="0"/>
                  <a:t>阶行列式，在不计加减运算情况下，需要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!(</m:t>
                    </m:r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zh-CN" alt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400" dirty="0"/>
                  <a:t>次乘除运算</a:t>
                </a:r>
                <a:r>
                  <a:rPr kumimoji="1" lang="en-US" altLang="zh-CN" sz="2400" dirty="0"/>
                  <a:t>.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kumimoji="1" lang="zh-CN" altLang="en-US" sz="2400" dirty="0"/>
                  <a:t>     </a:t>
                </a:r>
                <a:r>
                  <a:rPr kumimoji="1" lang="zh-CN" altLang="en-US" sz="2400" dirty="0">
                    <a:latin typeface="Times" pitchFamily="2" charset="0"/>
                  </a:rPr>
                  <a:t> </a:t>
                </a:r>
                <a:r>
                  <a:rPr kumimoji="1" lang="en-US" altLang="zh-CN" sz="2400" dirty="0">
                    <a:latin typeface="Times" pitchFamily="2" charset="0"/>
                  </a:rPr>
                  <a:t>(2)</a:t>
                </a:r>
                <a:r>
                  <a:rPr kumimoji="1" lang="zh-CN" altLang="en-US" sz="2400" dirty="0">
                    <a:latin typeface="Times" pitchFamily="2" charset="0"/>
                  </a:rPr>
                  <a:t> </a:t>
                </a:r>
                <a:r>
                  <a:rPr kumimoji="1" lang="zh-CN" altLang="en-US" sz="2400" b="1" dirty="0">
                    <a:solidFill>
                      <a:srgbClr val="0432FF"/>
                    </a:solidFill>
                  </a:rPr>
                  <a:t>高斯消去法</a:t>
                </a:r>
                <a:r>
                  <a:rPr kumimoji="1" lang="zh-CN" altLang="en-US" sz="2400" dirty="0"/>
                  <a:t>：只需约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1" lang="zh-CN" altLang="en-US" sz="2400" dirty="0"/>
                  <a:t> 次乘除运算</a:t>
                </a:r>
                <a:r>
                  <a:rPr kumimoji="1" lang="en-US" altLang="zh-CN" sz="2400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zh-CN" altLang="en-US" sz="2400" dirty="0"/>
                  <a:t>      若</a:t>
                </a:r>
                <a14:m>
                  <m:oMath xmlns:m="http://schemas.openxmlformats.org/officeDocument/2006/math">
                    <m:r>
                      <a:rPr kumimoji="1" lang="zh-CN" alt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=20</m:t>
                    </m:r>
                    <m:r>
                      <a:rPr kumimoji="1" lang="zh-CN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sz="2400" dirty="0"/>
                  <a:t>时，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kumimoji="1" lang="en-US" altLang="zh-CN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!</m:t>
                    </m:r>
                    <m:d>
                      <m:dPr>
                        <m:ctrlPr>
                          <a:rPr kumimoji="1"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e>
                          <m:sup>
                            <m:r>
                              <a:rPr kumimoji="1" lang="en-US" altLang="zh-CN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1"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</m:oMath>
                </a14:m>
                <a:r>
                  <a:rPr kumimoji="1" lang="zh-CN" altLang="en-US" sz="2400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kumimoji="1" lang="en-US" altLang="zh-CN" sz="2400" b="1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4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zh-CN" sz="24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kumimoji="1"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kumimoji="1" lang="en-US" altLang="zh-CN" sz="24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kumimoji="1" lang="zh-CN" altLang="en-US" sz="2400" dirty="0"/>
                  <a:t>      </a:t>
                </a:r>
                <a:endParaRPr kumimoji="1" lang="en-US" altLang="zh-CN" sz="2400" dirty="0">
                  <a:latin typeface="Times" pitchFamily="2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kumimoji="1" lang="zh-CN" altLang="en-US" sz="2400" dirty="0">
                    <a:latin typeface="Times" pitchFamily="2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C388CA-A892-4B4A-B054-4F0DA457E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655320"/>
                <a:ext cx="9940507" cy="5379720"/>
              </a:xfrm>
              <a:blipFill>
                <a:blip r:embed="rId2"/>
                <a:stretch>
                  <a:fillRect l="-1022" r="-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A15A44-D48A-474C-98B8-64653D3D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D651D1D7-82A0-4D43-BB27-87EC2742D95A}"/>
              </a:ext>
            </a:extLst>
          </p:cNvPr>
          <p:cNvSpPr/>
          <p:nvPr/>
        </p:nvSpPr>
        <p:spPr>
          <a:xfrm>
            <a:off x="6984521" y="5416238"/>
            <a:ext cx="4140680" cy="6645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rgbClr val="0432FF"/>
                </a:solidFill>
                <a:latin typeface="Times" pitchFamily="2" charset="0"/>
              </a:rPr>
              <a:t> 高斯消去法</a:t>
            </a:r>
            <a:r>
              <a:rPr kumimoji="1" lang="zh-CN" altLang="en-US" sz="2400" dirty="0">
                <a:latin typeface="Times" pitchFamily="2" charset="0"/>
              </a:rPr>
              <a:t>：约需</a:t>
            </a:r>
            <a:r>
              <a:rPr kumimoji="1" lang="zh-CN" altLang="en-US" sz="2400" b="1" dirty="0">
                <a:solidFill>
                  <a:srgbClr val="FF0000"/>
                </a:solidFill>
                <a:latin typeface="Times" pitchFamily="2" charset="0"/>
              </a:rPr>
              <a:t>不到一秒</a:t>
            </a:r>
            <a:r>
              <a:rPr kumimoji="1" lang="zh-CN" altLang="en-US" sz="2400" dirty="0">
                <a:latin typeface="Times" pitchFamily="2" charset="0"/>
              </a:rPr>
              <a:t>！</a:t>
            </a:r>
            <a:endParaRPr kumimoji="1" lang="zh-CN" altLang="en-US" sz="2400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96BD7A36-744D-3647-9FB9-748AF255D300}"/>
              </a:ext>
            </a:extLst>
          </p:cNvPr>
          <p:cNvSpPr/>
          <p:nvPr/>
        </p:nvSpPr>
        <p:spPr>
          <a:xfrm>
            <a:off x="1184696" y="5416238"/>
            <a:ext cx="4140680" cy="6645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sz="2400" b="1" dirty="0">
                <a:solidFill>
                  <a:srgbClr val="7030A0"/>
                </a:solidFill>
                <a:latin typeface="Times" pitchFamily="2" charset="0"/>
              </a:rPr>
              <a:t> 克莱姆法则</a:t>
            </a:r>
            <a:r>
              <a:rPr kumimoji="1" lang="zh-CN" altLang="en-US" sz="2400" dirty="0">
                <a:latin typeface="Times" pitchFamily="2" charset="0"/>
              </a:rPr>
              <a:t>：约需</a:t>
            </a:r>
            <a:r>
              <a:rPr kumimoji="1" lang="en-US" altLang="zh-CN" sz="2400" b="1" dirty="0">
                <a:solidFill>
                  <a:srgbClr val="FF0000"/>
                </a:solidFill>
                <a:latin typeface="Times" pitchFamily="2" charset="0"/>
              </a:rPr>
              <a:t>10000</a:t>
            </a:r>
            <a:r>
              <a:rPr kumimoji="1" lang="zh-CN" altLang="en-US" sz="2400" b="1" dirty="0">
                <a:solidFill>
                  <a:srgbClr val="FF0000"/>
                </a:solidFill>
                <a:latin typeface="Times" pitchFamily="2" charset="0"/>
              </a:rPr>
              <a:t>年</a:t>
            </a:r>
            <a:r>
              <a:rPr kumimoji="1" lang="zh-CN" altLang="en-US" sz="2400" dirty="0">
                <a:latin typeface="Times" pitchFamily="2" charset="0"/>
              </a:rPr>
              <a:t>！</a:t>
            </a:r>
            <a:endParaRPr kumimoji="1" lang="en-US" altLang="zh-CN" sz="2400" dirty="0">
              <a:latin typeface="Times" pitchFamily="2" charset="0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A676D41-605E-3542-98AC-202A4B2AF295}"/>
              </a:ext>
            </a:extLst>
          </p:cNvPr>
          <p:cNvSpPr/>
          <p:nvPr/>
        </p:nvSpPr>
        <p:spPr>
          <a:xfrm>
            <a:off x="2821414" y="4285518"/>
            <a:ext cx="6431280" cy="51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latin typeface="Times" pitchFamily="2" charset="0"/>
              </a:rPr>
              <a:t>采用每秒运算</a:t>
            </a:r>
            <a:r>
              <a:rPr kumimoji="1" lang="en-US" altLang="zh-CN" sz="2400" dirty="0">
                <a:latin typeface="Times" pitchFamily="2" charset="0"/>
              </a:rPr>
              <a:t>30</a:t>
            </a:r>
            <a:r>
              <a:rPr kumimoji="1" lang="zh-CN" altLang="en-US" sz="2400" dirty="0">
                <a:latin typeface="Times" pitchFamily="2" charset="0"/>
              </a:rPr>
              <a:t>亿次（主频</a:t>
            </a:r>
            <a:r>
              <a:rPr kumimoji="1" lang="en-US" altLang="zh-CN" sz="2400" dirty="0">
                <a:latin typeface="Times" pitchFamily="2" charset="0"/>
              </a:rPr>
              <a:t>3.0GHz</a:t>
            </a:r>
            <a:r>
              <a:rPr kumimoji="1" lang="zh-CN" altLang="en-US" sz="2400" dirty="0">
                <a:latin typeface="Times" pitchFamily="2" charset="0"/>
              </a:rPr>
              <a:t>）的计算机</a:t>
            </a:r>
            <a:endParaRPr kumimoji="1" lang="zh-CN" altLang="en-US" sz="2400" dirty="0"/>
          </a:p>
        </p:txBody>
      </p:sp>
      <p:pic>
        <p:nvPicPr>
          <p:cNvPr id="8" name="图形 7" descr="线箭头平直">
            <a:extLst>
              <a:ext uri="{FF2B5EF4-FFF2-40B4-BE49-F238E27FC236}">
                <a16:creationId xmlns:a16="http://schemas.microsoft.com/office/drawing/2014/main" id="{D879966F-72AF-E246-89CB-F15BD12D7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41399">
            <a:off x="2991205" y="4917729"/>
            <a:ext cx="758282" cy="422897"/>
          </a:xfrm>
          <a:prstGeom prst="rect">
            <a:avLst/>
          </a:prstGeom>
        </p:spPr>
      </p:pic>
      <p:pic>
        <p:nvPicPr>
          <p:cNvPr id="9" name="图形 8" descr="线箭头平直">
            <a:extLst>
              <a:ext uri="{FF2B5EF4-FFF2-40B4-BE49-F238E27FC236}">
                <a16:creationId xmlns:a16="http://schemas.microsoft.com/office/drawing/2014/main" id="{F41B5EB5-2F0F-0347-8DEA-57FF85E4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50779">
            <a:off x="8213800" y="4921988"/>
            <a:ext cx="744279" cy="42289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7CB1288-EDB6-2F44-B992-E5687FB76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423" y="4510417"/>
            <a:ext cx="993867" cy="8601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380FA7D-1256-1741-9B30-8AB46F3DB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8106" y="4510416"/>
            <a:ext cx="862078" cy="860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1B086B-BFB0-5142-B48D-783C3C3A0014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2AE12D-677C-BE46-B11A-9A60320A9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518249"/>
            <a:ext cx="10910887" cy="45167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1</a:t>
            </a:r>
            <a:r>
              <a:rPr kumimoji="1" lang="zh-CN" altLang="en-US" sz="2400" dirty="0">
                <a:latin typeface="Times" pitchFamily="2" charset="0"/>
              </a:rPr>
              <a:t>、数学分析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2</a:t>
            </a:r>
            <a:r>
              <a:rPr kumimoji="1" lang="zh-CN" altLang="en-US" sz="2400" dirty="0">
                <a:latin typeface="Times" pitchFamily="2" charset="0"/>
              </a:rPr>
              <a:t>、高等代数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3</a:t>
            </a:r>
            <a:r>
              <a:rPr kumimoji="1" lang="zh-CN" altLang="en-US" sz="2400" dirty="0">
                <a:latin typeface="Times" pitchFamily="2" charset="0"/>
              </a:rPr>
              <a:t>、编程软件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zh-CN" altLang="en-US" sz="2400" dirty="0">
                <a:latin typeface="Times" pitchFamily="2" charset="0"/>
              </a:rPr>
              <a:t>     </a:t>
            </a:r>
            <a:r>
              <a:rPr kumimoji="1" lang="en-US" altLang="zh-CN" sz="2400" dirty="0">
                <a:latin typeface="Times" pitchFamily="2" charset="0"/>
              </a:rPr>
              <a:t>①</a:t>
            </a:r>
            <a:r>
              <a:rPr kumimoji="1" lang="zh-CN" altLang="en-US" sz="2400" dirty="0">
                <a:latin typeface="Times" pitchFamily="2" charset="0"/>
              </a:rPr>
              <a:t> </a:t>
            </a:r>
            <a:r>
              <a:rPr kumimoji="1" lang="en-US" altLang="zh-CN" sz="2400" dirty="0" err="1">
                <a:latin typeface="Times" pitchFamily="2" charset="0"/>
              </a:rPr>
              <a:t>Matlab</a:t>
            </a:r>
            <a:r>
              <a:rPr kumimoji="1" lang="zh-CN" altLang="en-US" sz="2400" dirty="0">
                <a:latin typeface="Times" pitchFamily="2" charset="0"/>
              </a:rPr>
              <a:t>：</a:t>
            </a:r>
            <a:r>
              <a:rPr kumimoji="1" lang="zh-CN" altLang="en-US" sz="2400" b="1" dirty="0">
                <a:solidFill>
                  <a:srgbClr val="0432FF"/>
                </a:solidFill>
                <a:latin typeface="Times" pitchFamily="2" charset="0"/>
              </a:rPr>
              <a:t>易矩阵计算、易可视化、众多工具箱和函数可调用</a:t>
            </a:r>
            <a:r>
              <a:rPr kumimoji="1" lang="zh-CN" altLang="en-US" sz="2400" dirty="0">
                <a:latin typeface="Times" pitchFamily="2" charset="0"/>
              </a:rPr>
              <a:t>；</a:t>
            </a:r>
            <a:r>
              <a:rPr kumimoji="1" lang="zh-CN" altLang="en-US" sz="2400" dirty="0">
                <a:solidFill>
                  <a:srgbClr val="FF0000"/>
                </a:solidFill>
                <a:latin typeface="Times" pitchFamily="2" charset="0"/>
              </a:rPr>
              <a:t>付费，较慢</a:t>
            </a:r>
            <a:endParaRPr kumimoji="1" lang="en-US" altLang="zh-CN" sz="2400" dirty="0">
              <a:solidFill>
                <a:srgbClr val="FF0000"/>
              </a:solidFill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zh-CN" altLang="en-US" sz="2400" dirty="0">
                <a:latin typeface="Times" pitchFamily="2" charset="0"/>
              </a:rPr>
              <a:t>     </a:t>
            </a:r>
            <a:r>
              <a:rPr kumimoji="1" lang="en-US" altLang="zh-CN" sz="2400" dirty="0">
                <a:latin typeface="Times" pitchFamily="2" charset="0"/>
              </a:rPr>
              <a:t>②</a:t>
            </a:r>
            <a:r>
              <a:rPr kumimoji="1" lang="zh-CN" altLang="en-US" sz="2400" dirty="0">
                <a:latin typeface="Times" pitchFamily="2" charset="0"/>
              </a:rPr>
              <a:t> </a:t>
            </a:r>
            <a:r>
              <a:rPr kumimoji="1" lang="en-US" altLang="zh-CN" sz="2400" dirty="0">
                <a:latin typeface="Times" pitchFamily="2" charset="0"/>
              </a:rPr>
              <a:t>Python</a:t>
            </a:r>
            <a:r>
              <a:rPr kumimoji="1" lang="zh-CN" altLang="en-US" sz="2400" dirty="0">
                <a:latin typeface="Times" pitchFamily="2" charset="0"/>
              </a:rPr>
              <a:t>：</a:t>
            </a:r>
            <a:r>
              <a:rPr kumimoji="1" lang="zh-CN" altLang="en-US" sz="2400" b="1" dirty="0">
                <a:solidFill>
                  <a:srgbClr val="0432FF"/>
                </a:solidFill>
                <a:latin typeface="Times" pitchFamily="2" charset="0"/>
              </a:rPr>
              <a:t>易可视化、开源</a:t>
            </a:r>
            <a:r>
              <a:rPr kumimoji="1" lang="zh-CN" altLang="en-US" sz="2400" dirty="0">
                <a:latin typeface="Times" pitchFamily="2" charset="0"/>
              </a:rPr>
              <a:t>；</a:t>
            </a:r>
            <a:r>
              <a:rPr kumimoji="1" lang="zh-CN" altLang="en-US" sz="2400" dirty="0">
                <a:solidFill>
                  <a:srgbClr val="FF0000"/>
                </a:solidFill>
                <a:latin typeface="Times" pitchFamily="2" charset="0"/>
              </a:rPr>
              <a:t>较慢</a:t>
            </a:r>
            <a:endParaRPr kumimoji="1" lang="en-US" altLang="zh-CN" sz="2400" dirty="0">
              <a:solidFill>
                <a:srgbClr val="FF0000"/>
              </a:solidFill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zh-CN" altLang="en-US" sz="2400" dirty="0">
                <a:solidFill>
                  <a:srgbClr val="FF0000"/>
                </a:solidFill>
                <a:latin typeface="Times" pitchFamily="2" charset="0"/>
              </a:rPr>
              <a:t>     </a:t>
            </a:r>
            <a:r>
              <a:rPr kumimoji="1" lang="en-US" altLang="zh-CN" sz="2400" dirty="0">
                <a:latin typeface="Times" pitchFamily="2" charset="0"/>
              </a:rPr>
              <a:t>③</a:t>
            </a:r>
            <a:r>
              <a:rPr kumimoji="1" lang="zh-CN" altLang="en-US" sz="2400" dirty="0">
                <a:latin typeface="Times" pitchFamily="2" charset="0"/>
              </a:rPr>
              <a:t> </a:t>
            </a:r>
            <a:r>
              <a:rPr kumimoji="1" lang="en-US" altLang="zh-CN" sz="2400" dirty="0">
                <a:latin typeface="Times" pitchFamily="2" charset="0"/>
              </a:rPr>
              <a:t>C/C++</a:t>
            </a:r>
            <a:r>
              <a:rPr kumimoji="1" lang="zh-CN" altLang="en-US" sz="2400" dirty="0">
                <a:latin typeface="Times" pitchFamily="2" charset="0"/>
              </a:rPr>
              <a:t>：</a:t>
            </a:r>
            <a:r>
              <a:rPr kumimoji="1" lang="zh-CN" altLang="en-US" sz="2400" b="1" dirty="0">
                <a:solidFill>
                  <a:srgbClr val="0432FF"/>
                </a:solidFill>
                <a:latin typeface="Times" pitchFamily="2" charset="0"/>
              </a:rPr>
              <a:t>快速</a:t>
            </a:r>
            <a:r>
              <a:rPr kumimoji="1" lang="zh-CN" altLang="en-US" sz="2400" dirty="0">
                <a:latin typeface="Times" pitchFamily="2" charset="0"/>
              </a:rPr>
              <a:t>；</a:t>
            </a:r>
            <a:r>
              <a:rPr kumimoji="1" lang="zh-CN" altLang="en-US" sz="2400" dirty="0">
                <a:solidFill>
                  <a:srgbClr val="FF0000"/>
                </a:solidFill>
                <a:latin typeface="Times" pitchFamily="2" charset="0"/>
              </a:rPr>
              <a:t>可调用工具箱和数学函数较少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E93A1-17D8-6346-AB62-0313350B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2F4CAAB-5D8B-C544-BAB8-50BE2C0B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6" y="642594"/>
            <a:ext cx="10058400" cy="875655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数值逼近的基础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940FC3-CC1B-A841-AD6A-129AF0A080D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2AE12D-677C-BE46-B11A-9A60320A9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249"/>
            <a:ext cx="10744200" cy="4516791"/>
          </a:xfrm>
        </p:spPr>
        <p:txBody>
          <a:bodyPr>
            <a:normAutofit/>
          </a:bodyPr>
          <a:lstStyle/>
          <a:p>
            <a:pPr marL="0" indent="0">
              <a:lnSpc>
                <a:spcPct val="18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1</a:t>
            </a:r>
            <a:r>
              <a:rPr kumimoji="1" lang="zh-CN" altLang="en-US" sz="2400" dirty="0">
                <a:latin typeface="Times" pitchFamily="2" charset="0"/>
              </a:rPr>
              <a:t>、</a:t>
            </a:r>
            <a:r>
              <a:rPr kumimoji="1" lang="zh-CN" altLang="en-US" sz="2400" b="1" dirty="0">
                <a:latin typeface="Times" pitchFamily="2" charset="0"/>
              </a:rPr>
              <a:t>教材</a:t>
            </a:r>
            <a:r>
              <a:rPr kumimoji="1" lang="zh-CN" altLang="en-US" sz="2400" dirty="0">
                <a:latin typeface="Times" pitchFamily="2" charset="0"/>
              </a:rPr>
              <a:t>：</a:t>
            </a:r>
            <a:r>
              <a:rPr kumimoji="1" lang="en-US" altLang="zh-CN" sz="2400" dirty="0">
                <a:latin typeface="Times" pitchFamily="2" charset="0"/>
              </a:rPr>
              <a:t>《</a:t>
            </a:r>
            <a:r>
              <a:rPr kumimoji="1" lang="zh-CN" altLang="en-US" sz="2400" dirty="0">
                <a:latin typeface="Times" pitchFamily="2" charset="0"/>
              </a:rPr>
              <a:t>数值分析</a:t>
            </a:r>
            <a:r>
              <a:rPr kumimoji="1" lang="en-US" altLang="zh-CN" sz="2400" dirty="0">
                <a:latin typeface="Times" pitchFamily="2" charset="0"/>
              </a:rPr>
              <a:t>》</a:t>
            </a:r>
            <a:r>
              <a:rPr kumimoji="1" lang="zh-CN" altLang="en-US" sz="2400" dirty="0">
                <a:latin typeface="Times" pitchFamily="2" charset="0"/>
              </a:rPr>
              <a:t>刘可伋等，高教社，</a:t>
            </a:r>
            <a:r>
              <a:rPr kumimoji="1" lang="en-US" altLang="zh-CN" sz="2400" dirty="0">
                <a:latin typeface="Times" pitchFamily="2" charset="0"/>
              </a:rPr>
              <a:t>2025</a:t>
            </a:r>
          </a:p>
          <a:p>
            <a:pPr marL="0" indent="0">
              <a:lnSpc>
                <a:spcPct val="18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2</a:t>
            </a:r>
            <a:r>
              <a:rPr kumimoji="1" lang="zh-CN" altLang="en-US" sz="2400" dirty="0">
                <a:latin typeface="Times" pitchFamily="2" charset="0"/>
              </a:rPr>
              <a:t>、</a:t>
            </a:r>
            <a:r>
              <a:rPr kumimoji="1" lang="zh-CN" altLang="en-US" sz="2400" b="1" dirty="0">
                <a:latin typeface="Times" pitchFamily="2" charset="0"/>
              </a:rPr>
              <a:t>答疑</a:t>
            </a:r>
            <a:r>
              <a:rPr kumimoji="1" lang="zh-CN" altLang="en-US" sz="2400" dirty="0">
                <a:latin typeface="Times" pitchFamily="2" charset="0"/>
              </a:rPr>
              <a:t>：周二下午 </a:t>
            </a:r>
            <a:r>
              <a:rPr kumimoji="1" lang="en-US" altLang="zh-CN" sz="2400" dirty="0">
                <a:latin typeface="Times" pitchFamily="2" charset="0"/>
              </a:rPr>
              <a:t>2:00-3:00</a:t>
            </a:r>
            <a:r>
              <a:rPr kumimoji="1" lang="zh-CN" altLang="en-US" sz="2400" dirty="0">
                <a:latin typeface="Times" pitchFamily="2" charset="0"/>
              </a:rPr>
              <a:t>，教工之家</a:t>
            </a:r>
            <a:r>
              <a:rPr kumimoji="1" lang="en-US" altLang="zh-CN" sz="2400" dirty="0">
                <a:latin typeface="Times" pitchFamily="2" charset="0"/>
              </a:rPr>
              <a:t>101</a:t>
            </a:r>
            <a:r>
              <a:rPr kumimoji="1" lang="zh-CN" altLang="en-US" sz="2400" dirty="0">
                <a:latin typeface="Times" pitchFamily="2" charset="0"/>
              </a:rPr>
              <a:t>室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18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3</a:t>
            </a:r>
            <a:r>
              <a:rPr kumimoji="1" lang="zh-CN" altLang="en-US" sz="2400" dirty="0">
                <a:latin typeface="Times" pitchFamily="2" charset="0"/>
              </a:rPr>
              <a:t>、</a:t>
            </a:r>
            <a:r>
              <a:rPr kumimoji="1" lang="zh-CN" altLang="en-US" sz="2400" b="1" dirty="0">
                <a:latin typeface="Times" pitchFamily="2" charset="0"/>
              </a:rPr>
              <a:t>课程主页</a:t>
            </a:r>
            <a:r>
              <a:rPr kumimoji="1" lang="zh-CN" altLang="en-US" sz="2400" dirty="0">
                <a:latin typeface="Times" pitchFamily="2" charset="0"/>
              </a:rPr>
              <a:t>：超星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18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4</a:t>
            </a:r>
            <a:r>
              <a:rPr kumimoji="1" lang="zh-CN" altLang="en-US" sz="2400" dirty="0">
                <a:latin typeface="Times" pitchFamily="2" charset="0"/>
              </a:rPr>
              <a:t>、</a:t>
            </a:r>
            <a:r>
              <a:rPr kumimoji="1" lang="zh-CN" altLang="en-US" sz="2400" b="1" dirty="0">
                <a:latin typeface="Times" pitchFamily="2" charset="0"/>
              </a:rPr>
              <a:t>参考资料、作业、教学大纲等</a:t>
            </a:r>
            <a:r>
              <a:rPr kumimoji="1" lang="zh-CN" altLang="en-US" sz="2400" dirty="0">
                <a:latin typeface="Times" pitchFamily="2" charset="0"/>
              </a:rPr>
              <a:t>：见课程主页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18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5</a:t>
            </a:r>
            <a:r>
              <a:rPr kumimoji="1" lang="zh-CN" altLang="en-US" sz="2400" dirty="0">
                <a:latin typeface="Times" pitchFamily="2" charset="0"/>
              </a:rPr>
              <a:t>、</a:t>
            </a:r>
            <a:r>
              <a:rPr kumimoji="1" lang="zh-CN" altLang="en-US" sz="2400" b="1" dirty="0">
                <a:latin typeface="Times" pitchFamily="2" charset="0"/>
              </a:rPr>
              <a:t>考核方式</a:t>
            </a:r>
            <a:r>
              <a:rPr kumimoji="1" lang="zh-CN" altLang="en-US" sz="2400" dirty="0">
                <a:latin typeface="Times" pitchFamily="2" charset="0"/>
              </a:rPr>
              <a:t>：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180000"/>
              </a:lnSpc>
              <a:buNone/>
            </a:pPr>
            <a:r>
              <a:rPr kumimoji="1" lang="zh-CN" altLang="en-US" sz="2400" dirty="0">
                <a:latin typeface="Times" pitchFamily="2" charset="0"/>
              </a:rPr>
              <a:t>       平时 </a:t>
            </a:r>
            <a:r>
              <a:rPr kumimoji="1" lang="en-US" altLang="zh-CN" sz="2400" dirty="0">
                <a:solidFill>
                  <a:srgbClr val="0432FF"/>
                </a:solidFill>
                <a:latin typeface="Times" pitchFamily="2" charset="0"/>
              </a:rPr>
              <a:t>30%</a:t>
            </a:r>
            <a:r>
              <a:rPr kumimoji="1" lang="zh-CN" altLang="en-US" sz="2400" dirty="0">
                <a:latin typeface="Times" pitchFamily="2" charset="0"/>
              </a:rPr>
              <a:t>（考勤、作业）</a:t>
            </a:r>
            <a:r>
              <a:rPr kumimoji="1" lang="en-US" altLang="zh-CN" sz="2400" dirty="0">
                <a:latin typeface="Times" pitchFamily="2" charset="0"/>
              </a:rPr>
              <a:t>+</a:t>
            </a:r>
            <a:r>
              <a:rPr kumimoji="1" lang="zh-CN" altLang="en-US" sz="2400" dirty="0">
                <a:latin typeface="Times" pitchFamily="2" charset="0"/>
              </a:rPr>
              <a:t>  期末</a:t>
            </a:r>
            <a:r>
              <a:rPr kumimoji="1" lang="en-US" altLang="zh-CN" sz="2400" dirty="0">
                <a:solidFill>
                  <a:srgbClr val="0432FF"/>
                </a:solidFill>
                <a:latin typeface="Times" pitchFamily="2" charset="0"/>
              </a:rPr>
              <a:t>70%</a:t>
            </a:r>
            <a:r>
              <a:rPr kumimoji="1" lang="zh-CN" altLang="en-US" sz="2400" dirty="0">
                <a:latin typeface="Times" pitchFamily="2" charset="0"/>
              </a:rPr>
              <a:t>（试卷</a:t>
            </a:r>
            <a:r>
              <a:rPr kumimoji="1" lang="en-US" altLang="zh-CN" sz="2400" dirty="0">
                <a:solidFill>
                  <a:srgbClr val="0432FF"/>
                </a:solidFill>
                <a:latin typeface="Times" pitchFamily="2" charset="0"/>
              </a:rPr>
              <a:t>70%</a:t>
            </a:r>
            <a:r>
              <a:rPr kumimoji="1" lang="zh-CN" altLang="en-US" sz="2400" dirty="0">
                <a:latin typeface="Times" pitchFamily="2" charset="0"/>
              </a:rPr>
              <a:t>、上机算法测验</a:t>
            </a:r>
            <a:r>
              <a:rPr kumimoji="1" lang="en-US" altLang="zh-CN" sz="2400" dirty="0">
                <a:solidFill>
                  <a:srgbClr val="0432FF"/>
                </a:solidFill>
                <a:latin typeface="Times" pitchFamily="2" charset="0"/>
              </a:rPr>
              <a:t>30%</a:t>
            </a:r>
            <a:r>
              <a:rPr kumimoji="1" lang="zh-CN" altLang="en-US" sz="2400" dirty="0">
                <a:latin typeface="Times" pitchFamily="2" charset="0"/>
              </a:rPr>
              <a:t>）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5E93A1-17D8-6346-AB62-0313350B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C2F4CAAB-5D8B-C544-BAB8-50BE2C0B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5655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课程基本信息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1FB095-F83E-4149-B9C4-F22590F81A1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33D1034-0608-524C-8DD6-85DD1970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918" y="1663700"/>
            <a:ext cx="2784093" cy="27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AD9C6B-0F8E-0C47-B432-C9484C7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18249"/>
            <a:ext cx="10058400" cy="47894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800" dirty="0">
                <a:latin typeface="Times" pitchFamily="2" charset="0"/>
              </a:rPr>
              <a:t>1</a:t>
            </a:r>
            <a:r>
              <a:rPr kumimoji="1" lang="zh-CN" altLang="en-US" sz="2800" dirty="0">
                <a:latin typeface="Times" pitchFamily="2" charset="0"/>
              </a:rPr>
              <a:t>、掌握数值方法的基本</a:t>
            </a:r>
            <a:r>
              <a:rPr kumimoji="1" lang="zh-CN" altLang="en-US" sz="2800" b="1" dirty="0">
                <a:solidFill>
                  <a:srgbClr val="0432FF"/>
                </a:solidFill>
                <a:latin typeface="Times" pitchFamily="2" charset="0"/>
              </a:rPr>
              <a:t>思想和原理</a:t>
            </a:r>
            <a:endParaRPr kumimoji="1" lang="en-US" altLang="zh-CN" sz="2800" b="1" dirty="0">
              <a:solidFill>
                <a:srgbClr val="0432FF"/>
              </a:solidFill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en-US" altLang="zh-CN" sz="2800" dirty="0">
                <a:latin typeface="Times" pitchFamily="2" charset="0"/>
              </a:rPr>
              <a:t>2</a:t>
            </a:r>
            <a:r>
              <a:rPr kumimoji="1" lang="zh-CN" altLang="en-US" sz="2800" dirty="0">
                <a:latin typeface="Times" pitchFamily="2" charset="0"/>
              </a:rPr>
              <a:t>、掌握常用的</a:t>
            </a:r>
            <a:r>
              <a:rPr kumimoji="1" lang="zh-CN" altLang="en-US" sz="2800" b="1" dirty="0">
                <a:solidFill>
                  <a:srgbClr val="0432FF"/>
                </a:solidFill>
                <a:latin typeface="Times" pitchFamily="2" charset="0"/>
              </a:rPr>
              <a:t>数值算法及技巧</a:t>
            </a:r>
            <a:endParaRPr kumimoji="1" lang="en-US" altLang="zh-CN" sz="2800" b="1" dirty="0">
              <a:solidFill>
                <a:srgbClr val="0432FF"/>
              </a:solidFill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en-US" altLang="zh-CN" sz="2800" dirty="0">
                <a:latin typeface="Times" pitchFamily="2" charset="0"/>
              </a:rPr>
              <a:t>3</a:t>
            </a:r>
            <a:r>
              <a:rPr kumimoji="1" lang="zh-CN" altLang="en-US" sz="2800" dirty="0">
                <a:latin typeface="Times" pitchFamily="2" charset="0"/>
              </a:rPr>
              <a:t>、掌握</a:t>
            </a:r>
            <a:r>
              <a:rPr kumimoji="1" lang="zh-CN" altLang="en-US" sz="2800" b="1" dirty="0">
                <a:solidFill>
                  <a:srgbClr val="0432FF"/>
                </a:solidFill>
                <a:latin typeface="Times" pitchFamily="2" charset="0"/>
              </a:rPr>
              <a:t>收敛性、稳定性、误差</a:t>
            </a:r>
            <a:r>
              <a:rPr kumimoji="1" lang="zh-CN" altLang="en-US" sz="2800" dirty="0">
                <a:latin typeface="Times" pitchFamily="2" charset="0"/>
              </a:rPr>
              <a:t>的分析方法</a:t>
            </a:r>
            <a:endParaRPr kumimoji="1" lang="en-US" altLang="zh-CN" sz="2800" b="1" dirty="0">
              <a:solidFill>
                <a:srgbClr val="0432FF"/>
              </a:solidFill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en-US" altLang="zh-CN" sz="2800" dirty="0">
                <a:latin typeface="Times" pitchFamily="2" charset="0"/>
              </a:rPr>
              <a:t>4</a:t>
            </a:r>
            <a:r>
              <a:rPr kumimoji="1" lang="zh-CN" altLang="en-US" sz="2800" dirty="0">
                <a:latin typeface="Times" pitchFamily="2" charset="0"/>
              </a:rPr>
              <a:t>、会编程</a:t>
            </a:r>
            <a:r>
              <a:rPr kumimoji="1" lang="zh-CN" altLang="en-US" sz="2800" b="1" dirty="0">
                <a:solidFill>
                  <a:srgbClr val="0432FF"/>
                </a:solidFill>
                <a:latin typeface="Times" pitchFamily="2" charset="0"/>
              </a:rPr>
              <a:t>实现算法</a:t>
            </a:r>
            <a:r>
              <a:rPr kumimoji="1" lang="zh-CN" altLang="en-US" sz="2800" b="1" dirty="0">
                <a:latin typeface="Times" pitchFamily="2" charset="0"/>
              </a:rPr>
              <a:t>，</a:t>
            </a:r>
            <a:r>
              <a:rPr kumimoji="1" lang="zh-CN" altLang="en-US" sz="2800" dirty="0">
                <a:latin typeface="Times" pitchFamily="2" charset="0"/>
              </a:rPr>
              <a:t>会</a:t>
            </a:r>
            <a:r>
              <a:rPr kumimoji="1" lang="zh-CN" altLang="en-US" sz="2800" b="1" dirty="0">
                <a:solidFill>
                  <a:srgbClr val="0432FF"/>
                </a:solidFill>
                <a:latin typeface="Times" pitchFamily="2" charset="0"/>
              </a:rPr>
              <a:t>解决一些实际问题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9C3B91-7614-9346-BB12-C48B252C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DC629B9-9C3D-9248-8B0A-5BCB1CEA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5655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课程学习建议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971F4D3-0F6E-2B43-9E67-58FB7EB848ED}"/>
              </a:ext>
            </a:extLst>
          </p:cNvPr>
          <p:cNvSpPr/>
          <p:nvPr/>
        </p:nvSpPr>
        <p:spPr>
          <a:xfrm>
            <a:off x="2146899" y="5307822"/>
            <a:ext cx="8050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纸上得来终觉浅，绝知此事要躬行</a:t>
            </a:r>
            <a:r>
              <a:rPr lang="en-US" altLang="zh-CN" sz="4000" dirty="0">
                <a:solidFill>
                  <a:srgbClr val="FF0000"/>
                </a:solidFill>
                <a:latin typeface="Baoli SC" panose="02010600040101010101" pitchFamily="2" charset="-122"/>
                <a:ea typeface="Baoli SC" panose="02010600040101010101" pitchFamily="2" charset="-122"/>
              </a:rPr>
              <a:t>!</a:t>
            </a:r>
            <a:endParaRPr lang="zh-CN" altLang="en-US" sz="4000" dirty="0">
              <a:solidFill>
                <a:srgbClr val="FF0000"/>
              </a:solidFill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DF276A-9A48-134B-B760-00FD72D22EB2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6F6FD5E4-890B-7D4F-B45B-14C94F657F09}"/>
              </a:ext>
            </a:extLst>
          </p:cNvPr>
          <p:cNvSpPr/>
          <p:nvPr/>
        </p:nvSpPr>
        <p:spPr>
          <a:xfrm>
            <a:off x="4622396" y="2877210"/>
            <a:ext cx="2587702" cy="809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000" b="1" dirty="0">
                <a:solidFill>
                  <a:srgbClr val="0432FF"/>
                </a:solidFill>
              </a:rPr>
              <a:t>数值</a:t>
            </a:r>
            <a:r>
              <a:rPr kumimoji="1" lang="zh-CN" altLang="en-US" sz="4000" b="1" dirty="0">
                <a:solidFill>
                  <a:srgbClr val="C00000"/>
                </a:solidFill>
              </a:rPr>
              <a:t>逼近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CD725AA-1744-3C44-A36E-869676FEF7D3}"/>
              </a:ext>
            </a:extLst>
          </p:cNvPr>
          <p:cNvSpPr/>
          <p:nvPr/>
        </p:nvSpPr>
        <p:spPr>
          <a:xfrm>
            <a:off x="1706656" y="2877209"/>
            <a:ext cx="1377356" cy="809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000" b="1" dirty="0">
                <a:solidFill>
                  <a:srgbClr val="0432FF"/>
                </a:solidFill>
              </a:rPr>
              <a:t>计算</a:t>
            </a:r>
          </a:p>
        </p:txBody>
      </p:sp>
      <p:pic>
        <p:nvPicPr>
          <p:cNvPr id="7" name="图形 6" descr="线箭头平直">
            <a:extLst>
              <a:ext uri="{FF2B5EF4-FFF2-40B4-BE49-F238E27FC236}">
                <a16:creationId xmlns:a16="http://schemas.microsoft.com/office/drawing/2014/main" id="{EC334733-21C7-B548-94E9-6AE46B1A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492997" y="2991509"/>
            <a:ext cx="972586" cy="580691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19709FBB-B809-6B41-92A3-14AB6D3DBF0D}"/>
              </a:ext>
            </a:extLst>
          </p:cNvPr>
          <p:cNvSpPr/>
          <p:nvPr/>
        </p:nvSpPr>
        <p:spPr>
          <a:xfrm>
            <a:off x="8748482" y="2877209"/>
            <a:ext cx="1445886" cy="809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000" b="1" dirty="0">
                <a:solidFill>
                  <a:srgbClr val="C00000"/>
                </a:solidFill>
              </a:rPr>
              <a:t>理论</a:t>
            </a:r>
          </a:p>
        </p:txBody>
      </p:sp>
      <p:pic>
        <p:nvPicPr>
          <p:cNvPr id="9" name="图形 8" descr="线箭头平直">
            <a:extLst>
              <a:ext uri="{FF2B5EF4-FFF2-40B4-BE49-F238E27FC236}">
                <a16:creationId xmlns:a16="http://schemas.microsoft.com/office/drawing/2014/main" id="{565B7323-2C03-BF4E-8A99-C110EBAD3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6911" y="2991509"/>
            <a:ext cx="972586" cy="580691"/>
          </a:xfrm>
          <a:prstGeom prst="rect">
            <a:avLst/>
          </a:prstGeom>
        </p:spPr>
      </p:pic>
      <p:pic>
        <p:nvPicPr>
          <p:cNvPr id="10" name="图形 9" descr="线箭头平直">
            <a:extLst>
              <a:ext uri="{FF2B5EF4-FFF2-40B4-BE49-F238E27FC236}">
                <a16:creationId xmlns:a16="http://schemas.microsoft.com/office/drawing/2014/main" id="{E3692F31-5C8F-E34A-BBC7-C9E7D87F5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990690" y="3952180"/>
            <a:ext cx="809288" cy="580691"/>
          </a:xfrm>
          <a:prstGeom prst="rect">
            <a:avLst/>
          </a:prstGeom>
        </p:spPr>
      </p:pic>
      <p:sp>
        <p:nvSpPr>
          <p:cNvPr id="11" name="圆角矩形 10">
            <a:extLst>
              <a:ext uri="{FF2B5EF4-FFF2-40B4-BE49-F238E27FC236}">
                <a16:creationId xmlns:a16="http://schemas.microsoft.com/office/drawing/2014/main" id="{EA660935-2961-3543-8631-FA38DE894025}"/>
              </a:ext>
            </a:extLst>
          </p:cNvPr>
          <p:cNvSpPr/>
          <p:nvPr/>
        </p:nvSpPr>
        <p:spPr>
          <a:xfrm>
            <a:off x="1455542" y="4797359"/>
            <a:ext cx="1879584" cy="1043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000" b="1" dirty="0">
                <a:solidFill>
                  <a:srgbClr val="0432FF"/>
                </a:solidFill>
              </a:rPr>
              <a:t>算法</a:t>
            </a:r>
          </a:p>
        </p:txBody>
      </p:sp>
      <p:pic>
        <p:nvPicPr>
          <p:cNvPr id="12" name="图形 11" descr="线箭头平直">
            <a:extLst>
              <a:ext uri="{FF2B5EF4-FFF2-40B4-BE49-F238E27FC236}">
                <a16:creationId xmlns:a16="http://schemas.microsoft.com/office/drawing/2014/main" id="{10972DF2-162E-844D-AA01-296501D19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80747" y="3952181"/>
            <a:ext cx="781356" cy="580691"/>
          </a:xfrm>
          <a:prstGeom prst="rect">
            <a:avLst/>
          </a:prstGeom>
        </p:spPr>
      </p:pic>
      <p:sp>
        <p:nvSpPr>
          <p:cNvPr id="14" name="圆角矩形 13">
            <a:extLst>
              <a:ext uri="{FF2B5EF4-FFF2-40B4-BE49-F238E27FC236}">
                <a16:creationId xmlns:a16="http://schemas.microsoft.com/office/drawing/2014/main" id="{212D57AF-6C22-454C-AFB2-6F354D272156}"/>
              </a:ext>
            </a:extLst>
          </p:cNvPr>
          <p:cNvSpPr/>
          <p:nvPr/>
        </p:nvSpPr>
        <p:spPr>
          <a:xfrm>
            <a:off x="8029158" y="4797359"/>
            <a:ext cx="3080743" cy="1187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C00000"/>
                </a:solidFill>
              </a:rPr>
              <a:t>收敛性、稳定性、</a:t>
            </a:r>
            <a:endParaRPr kumimoji="1" lang="en-US" altLang="zh-CN" sz="2800" b="1" dirty="0">
              <a:solidFill>
                <a:srgbClr val="C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C00000"/>
                </a:solidFill>
              </a:rPr>
              <a:t>误差</a:t>
            </a:r>
            <a:r>
              <a:rPr kumimoji="1" lang="zh-CN" altLang="en-US" sz="2800" b="1">
                <a:solidFill>
                  <a:srgbClr val="C00000"/>
                </a:solidFill>
              </a:rPr>
              <a:t>、复杂性等</a:t>
            </a:r>
            <a:endParaRPr kumimoji="1"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6" name="图形 15" descr="线箭头平直">
            <a:extLst>
              <a:ext uri="{FF2B5EF4-FFF2-40B4-BE49-F238E27FC236}">
                <a16:creationId xmlns:a16="http://schemas.microsoft.com/office/drawing/2014/main" id="{D26A472A-CB20-554D-B9FF-F4AB9BB4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00044">
            <a:off x="6887464" y="3991581"/>
            <a:ext cx="1566944" cy="580691"/>
          </a:xfrm>
          <a:prstGeom prst="rect">
            <a:avLst/>
          </a:prstGeom>
        </p:spPr>
      </p:pic>
      <p:pic>
        <p:nvPicPr>
          <p:cNvPr id="17" name="图形 16" descr="线箭头平直">
            <a:extLst>
              <a:ext uri="{FF2B5EF4-FFF2-40B4-BE49-F238E27FC236}">
                <a16:creationId xmlns:a16="http://schemas.microsoft.com/office/drawing/2014/main" id="{C3BBF80C-29DC-FD47-A998-57147716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672930">
            <a:off x="3254795" y="4030844"/>
            <a:ext cx="1642855" cy="580691"/>
          </a:xfrm>
          <a:prstGeom prst="rect">
            <a:avLst/>
          </a:prstGeom>
        </p:spPr>
      </p:pic>
      <p:pic>
        <p:nvPicPr>
          <p:cNvPr id="18" name="图形 17" descr="线箭头平直">
            <a:extLst>
              <a:ext uri="{FF2B5EF4-FFF2-40B4-BE49-F238E27FC236}">
                <a16:creationId xmlns:a16="http://schemas.microsoft.com/office/drawing/2014/main" id="{8C08EE46-D7DC-0C4F-B045-7B5E4D13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448441" y="1985241"/>
            <a:ext cx="935609" cy="580691"/>
          </a:xfrm>
          <a:prstGeom prst="rect">
            <a:avLst/>
          </a:prstGeom>
        </p:spPr>
      </p:pic>
      <p:sp>
        <p:nvSpPr>
          <p:cNvPr id="19" name="圆角矩形 18">
            <a:extLst>
              <a:ext uri="{FF2B5EF4-FFF2-40B4-BE49-F238E27FC236}">
                <a16:creationId xmlns:a16="http://schemas.microsoft.com/office/drawing/2014/main" id="{6DFEBEE9-A336-1F41-9F43-13E91E265929}"/>
              </a:ext>
            </a:extLst>
          </p:cNvPr>
          <p:cNvSpPr/>
          <p:nvPr/>
        </p:nvSpPr>
        <p:spPr>
          <a:xfrm>
            <a:off x="4622394" y="864673"/>
            <a:ext cx="2587702" cy="809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000" b="1" dirty="0">
                <a:solidFill>
                  <a:schemeClr val="tx1"/>
                </a:solidFill>
              </a:rPr>
              <a:t>实际问题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77D53B92-2181-FD47-B4C4-719B40275B8A}"/>
              </a:ext>
            </a:extLst>
          </p:cNvPr>
          <p:cNvSpPr/>
          <p:nvPr/>
        </p:nvSpPr>
        <p:spPr>
          <a:xfrm>
            <a:off x="6096000" y="2059113"/>
            <a:ext cx="1219200" cy="473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rgbClr val="7030A0"/>
                </a:solidFill>
              </a:rPr>
              <a:t>计算机</a:t>
            </a: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E5DB1931-A06D-504F-93AA-2D0099CB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1</a:t>
            </a:fld>
            <a:endParaRPr kumimoji="1"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5BFEF4-A2C7-574D-A3E8-85DFA21C024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3DB0AF-CC3B-174D-92CC-DD4568A9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82869"/>
            <a:ext cx="10058400" cy="51521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b="1" dirty="0">
                <a:solidFill>
                  <a:srgbClr val="0432FF"/>
                </a:solidFill>
              </a:rPr>
              <a:t>       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数值逼近</a:t>
            </a:r>
            <a:r>
              <a:rPr kumimoji="1" lang="zh-CN" altLang="en-US" sz="2400" dirty="0"/>
              <a:t>：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数学</a:t>
            </a:r>
            <a:r>
              <a:rPr kumimoji="1" lang="zh-CN" altLang="en-US" sz="2400" dirty="0"/>
              <a:t>与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计算机</a:t>
            </a:r>
            <a:r>
              <a:rPr kumimoji="1" lang="zh-CN" altLang="en-US" sz="2400" dirty="0"/>
              <a:t>的有机结合，借助计算机高速计算的能力，解决现代科学、工程、经济金融、人文社科等学科中的复杂问题。</a:t>
            </a:r>
            <a:endParaRPr kumimoji="1" lang="en-US" altLang="zh-CN" sz="2400" dirty="0"/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2D82A9-0CAA-A748-AEA6-AC842F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87FA71FD-12E4-2B4A-8CDC-F67E41531ED9}"/>
              </a:ext>
            </a:extLst>
          </p:cNvPr>
          <p:cNvSpPr/>
          <p:nvPr/>
        </p:nvSpPr>
        <p:spPr>
          <a:xfrm>
            <a:off x="1066800" y="2322786"/>
            <a:ext cx="10058400" cy="34106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zh-CN" altLang="en-US" sz="2400" dirty="0"/>
              <a:t>      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科学计算</a:t>
            </a:r>
            <a:r>
              <a:rPr kumimoji="1" lang="zh-CN" altLang="en-US" sz="2400" dirty="0"/>
              <a:t>是</a:t>
            </a:r>
            <a:r>
              <a:rPr kumimoji="1" lang="en-US" altLang="zh-CN" sz="2400" dirty="0">
                <a:latin typeface="Times" pitchFamily="2" charset="0"/>
              </a:rPr>
              <a:t>20</a:t>
            </a:r>
            <a:r>
              <a:rPr kumimoji="1" lang="zh-CN" altLang="en-US" sz="2400" dirty="0"/>
              <a:t>世纪重要科学技术进步之一，已与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理论研究</a:t>
            </a:r>
            <a:r>
              <a:rPr kumimoji="1" lang="zh-CN" altLang="en-US" sz="2400" dirty="0"/>
              <a:t>和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实验研究</a:t>
            </a:r>
            <a:r>
              <a:rPr kumimoji="1" lang="zh-CN" altLang="en-US" sz="2400" dirty="0"/>
              <a:t>相并列成为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科学研究的第三种方法</a:t>
            </a:r>
            <a:r>
              <a:rPr kumimoji="1" lang="zh-CN" altLang="en-US" sz="2400" dirty="0"/>
              <a:t>。现今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科学计算已是体现国家科学技术核心竞争力的重要标志，是国家科学技术创新发展的关键要素</a:t>
            </a:r>
            <a:r>
              <a:rPr kumimoji="1" lang="zh-CN" altLang="en-US" sz="2400" dirty="0"/>
              <a:t>。</a:t>
            </a:r>
          </a:p>
          <a:p>
            <a:pPr algn="r">
              <a:lnSpc>
                <a:spcPct val="200000"/>
              </a:lnSpc>
            </a:pPr>
            <a:r>
              <a:rPr kumimoji="1" lang="en-US" altLang="zh-CN" sz="2400" dirty="0"/>
              <a:t>—— </a:t>
            </a:r>
            <a:r>
              <a:rPr kumimoji="1" lang="zh-CN" altLang="en-US" sz="2400" dirty="0"/>
              <a:t>国家自然科学基金委员会，</a:t>
            </a:r>
            <a:r>
              <a:rPr kumimoji="1" lang="en-US" altLang="zh-CN" sz="2400" dirty="0">
                <a:latin typeface="Times" pitchFamily="2" charset="0"/>
              </a:rPr>
              <a:t>2014</a:t>
            </a:r>
            <a:r>
              <a:rPr kumimoji="1" lang="zh-CN" altLang="en-US" sz="2400" dirty="0"/>
              <a:t>年重大研究计划项目指南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E898C13-73D7-FE41-94B9-963BAFAA3A6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0E1FB83-CF66-F343-B1AD-E3BC377D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297" y="1339975"/>
            <a:ext cx="5725169" cy="419058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9F441D7-91A9-0748-926C-F6C25A41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5066"/>
            <a:ext cx="10058400" cy="618647"/>
          </a:xfrm>
        </p:spPr>
        <p:txBody>
          <a:bodyPr>
            <a:normAutofit/>
          </a:bodyPr>
          <a:lstStyle/>
          <a:p>
            <a:r>
              <a:rPr kumimoji="1" lang="zh-CN" altLang="en-US" sz="3200" b="1" dirty="0"/>
              <a:t>应用一：</a:t>
            </a:r>
            <a:r>
              <a:rPr kumimoji="1" lang="zh-CN" altLang="en-US" sz="3200" b="1" dirty="0">
                <a:solidFill>
                  <a:srgbClr val="0432FF"/>
                </a:solidFill>
              </a:rPr>
              <a:t>信息预测与研判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FF5CD9-41B4-B648-BD3A-0DF6ABA5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8" name="图形 7" descr="线箭头平直">
            <a:extLst>
              <a:ext uri="{FF2B5EF4-FFF2-40B4-BE49-F238E27FC236}">
                <a16:creationId xmlns:a16="http://schemas.microsoft.com/office/drawing/2014/main" id="{6653D969-CC7A-C64F-9AF1-2246849A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959125" y="3057676"/>
            <a:ext cx="972586" cy="58069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358EF29B-C529-0E49-B01C-6B77A9E80B7C}"/>
              </a:ext>
            </a:extLst>
          </p:cNvPr>
          <p:cNvSpPr/>
          <p:nvPr/>
        </p:nvSpPr>
        <p:spPr>
          <a:xfrm>
            <a:off x="3381703" y="5827048"/>
            <a:ext cx="5428594" cy="55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/>
              <a:t>插值与曲线拟合</a:t>
            </a:r>
            <a:r>
              <a:rPr kumimoji="1" lang="en-US" altLang="zh-CN" sz="2400" b="1" dirty="0"/>
              <a:t>——</a:t>
            </a:r>
            <a:r>
              <a:rPr kumimoji="1" lang="zh-CN" altLang="en-US" sz="2400" b="1" dirty="0"/>
              <a:t>教材第二、三章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754409-E552-9142-85CB-AC2A0FB350EB}"/>
              </a:ext>
            </a:extLst>
          </p:cNvPr>
          <p:cNvSpPr txBox="1"/>
          <p:nvPr/>
        </p:nvSpPr>
        <p:spPr>
          <a:xfrm>
            <a:off x="10615154" y="207128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dirty="0">
                <a:solidFill>
                  <a:srgbClr val="FF0000"/>
                </a:solidFill>
              </a:rPr>
              <a:t>？</a:t>
            </a:r>
          </a:p>
        </p:txBody>
      </p:sp>
      <p:graphicFrame>
        <p:nvGraphicFramePr>
          <p:cNvPr id="16" name="内容占位符 15">
            <a:extLst>
              <a:ext uri="{FF2B5EF4-FFF2-40B4-BE49-F238E27FC236}">
                <a16:creationId xmlns:a16="http://schemas.microsoft.com/office/drawing/2014/main" id="{C4DE3C97-F391-5D43-8CC2-4C297DEC1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778697"/>
              </p:ext>
            </p:extLst>
          </p:nvPr>
        </p:nvGraphicFramePr>
        <p:xfrm>
          <a:off x="1108722" y="1252728"/>
          <a:ext cx="2485817" cy="435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325">
                  <a:extLst>
                    <a:ext uri="{9D8B030D-6E8A-4147-A177-3AD203B41FA5}">
                      <a16:colId xmlns:a16="http://schemas.microsoft.com/office/drawing/2014/main" val="1817632533"/>
                    </a:ext>
                  </a:extLst>
                </a:gridCol>
                <a:gridCol w="1177492">
                  <a:extLst>
                    <a:ext uri="{9D8B030D-6E8A-4147-A177-3AD203B41FA5}">
                      <a16:colId xmlns:a16="http://schemas.microsoft.com/office/drawing/2014/main" val="110840205"/>
                    </a:ext>
                  </a:extLst>
                </a:gridCol>
              </a:tblGrid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宋体" panose="02010600030101010101" pitchFamily="2" charset="-122"/>
                        </a:rPr>
                        <a:t>日期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宋体" panose="02010600030101010101" pitchFamily="2" charset="-122"/>
                        </a:rPr>
                        <a:t>沪深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宋体" panose="02010600030101010101" pitchFamily="2" charset="-122"/>
                        </a:rPr>
                        <a:t>300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itchFamily="2" charset="0"/>
                          <a:ea typeface="宋体" panose="02010600030101010101" pitchFamily="2" charset="-122"/>
                        </a:rPr>
                        <a:t>收盘价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2009224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2021-06-01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5341.6798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7266684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5289.9736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7193874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2021-06-03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5255.2855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2870603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2021-06-04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5282.2772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209958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2021-06-07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5277.6271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9768422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2021-06-08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5232.1165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110166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2021-06-09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5236.4493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004818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5271.4661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4563190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5224.7030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869405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5166.5597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68016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5080.4909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2467328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5101.8924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162964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2021-06-18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5102.4657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737883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5090.3854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219137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5122.1583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5183331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>
                          <a:effectLst/>
                          <a:latin typeface="Times" pitchFamily="2" charset="0"/>
                        </a:rPr>
                        <a:t>2021-06-23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u="none" strike="noStrike" dirty="0">
                          <a:effectLst/>
                          <a:latin typeface="Times" pitchFamily="2" charset="0"/>
                        </a:rPr>
                        <a:t>5147.3938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4061738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F93FAB30-FA69-FF46-9DE5-0C4E95124A09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441D7-91A9-0748-926C-F6C25A41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5066"/>
            <a:ext cx="10058400" cy="618647"/>
          </a:xfrm>
        </p:spPr>
        <p:txBody>
          <a:bodyPr>
            <a:normAutofit/>
          </a:bodyPr>
          <a:lstStyle/>
          <a:p>
            <a:r>
              <a:rPr kumimoji="1" lang="zh-CN" altLang="en-US" sz="3200" b="1" dirty="0"/>
              <a:t>应用二：</a:t>
            </a:r>
            <a:r>
              <a:rPr kumimoji="1" lang="zh-CN" altLang="en-US" sz="3200" b="1" dirty="0">
                <a:solidFill>
                  <a:srgbClr val="0432FF"/>
                </a:solidFill>
              </a:rPr>
              <a:t>疫情防控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FF5CD9-41B4-B648-BD3A-0DF6ABA5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8" name="图形 7" descr="线箭头平直">
            <a:extLst>
              <a:ext uri="{FF2B5EF4-FFF2-40B4-BE49-F238E27FC236}">
                <a16:creationId xmlns:a16="http://schemas.microsoft.com/office/drawing/2014/main" id="{6653D969-CC7A-C64F-9AF1-2246849A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81464" y="4198556"/>
            <a:ext cx="1234187" cy="58069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358EF29B-C529-0E49-B01C-6B77A9E80B7C}"/>
              </a:ext>
            </a:extLst>
          </p:cNvPr>
          <p:cNvSpPr/>
          <p:nvPr/>
        </p:nvSpPr>
        <p:spPr>
          <a:xfrm>
            <a:off x="3381703" y="5827048"/>
            <a:ext cx="5428594" cy="55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/>
              <a:t>数值微分与数值积分</a:t>
            </a:r>
            <a:r>
              <a:rPr kumimoji="1" lang="en-US" altLang="zh-CN" sz="2400" b="1" dirty="0"/>
              <a:t>——</a:t>
            </a:r>
            <a:r>
              <a:rPr kumimoji="1" lang="zh-CN" altLang="en-US" sz="2400" b="1" dirty="0"/>
              <a:t>教材第四章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754409-E552-9142-85CB-AC2A0FB350EB}"/>
              </a:ext>
            </a:extLst>
          </p:cNvPr>
          <p:cNvSpPr txBox="1"/>
          <p:nvPr/>
        </p:nvSpPr>
        <p:spPr>
          <a:xfrm>
            <a:off x="6150141" y="3671429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DC6BC03-C691-1242-8B0B-CA0B3ACC3C9F}"/>
              </a:ext>
            </a:extLst>
          </p:cNvPr>
          <p:cNvSpPr/>
          <p:nvPr/>
        </p:nvSpPr>
        <p:spPr>
          <a:xfrm>
            <a:off x="3366395" y="1667949"/>
            <a:ext cx="1461311" cy="46764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易感者</a:t>
            </a:r>
            <a:r>
              <a:rPr kumimoji="1" lang="en-US" altLang="zh-CN" sz="2400" dirty="0">
                <a:latin typeface="Times" pitchFamily="2" charset="0"/>
              </a:rPr>
              <a:t>(S)</a:t>
            </a:r>
            <a:endParaRPr kumimoji="1" lang="zh-CN" altLang="en-US" sz="2400" dirty="0">
              <a:latin typeface="Times" pitchFamily="2" charset="0"/>
            </a:endParaRPr>
          </a:p>
        </p:txBody>
      </p:sp>
      <p:sp>
        <p:nvSpPr>
          <p:cNvPr id="14" name="七角星 13">
            <a:extLst>
              <a:ext uri="{FF2B5EF4-FFF2-40B4-BE49-F238E27FC236}">
                <a16:creationId xmlns:a16="http://schemas.microsoft.com/office/drawing/2014/main" id="{7624BB9A-414C-7E42-A69C-51FD35E796B7}"/>
              </a:ext>
            </a:extLst>
          </p:cNvPr>
          <p:cNvSpPr/>
          <p:nvPr/>
        </p:nvSpPr>
        <p:spPr>
          <a:xfrm>
            <a:off x="6090113" y="1187850"/>
            <a:ext cx="2051077" cy="1181249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/>
              <a:t>感染者</a:t>
            </a:r>
            <a:r>
              <a:rPr kumimoji="1" lang="en-US" altLang="zh-CN" sz="2000" dirty="0">
                <a:latin typeface="Times" pitchFamily="2" charset="0"/>
              </a:rPr>
              <a:t>(I)</a:t>
            </a:r>
            <a:endParaRPr kumimoji="1" lang="zh-CN" altLang="en-US" sz="2000" dirty="0">
              <a:latin typeface="Times" pitchFamily="2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AA26289C-9D4A-354C-A95E-D3FE7F923E42}"/>
              </a:ext>
            </a:extLst>
          </p:cNvPr>
          <p:cNvSpPr/>
          <p:nvPr/>
        </p:nvSpPr>
        <p:spPr>
          <a:xfrm>
            <a:off x="5083272" y="1791757"/>
            <a:ext cx="735773" cy="234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C60F7C4-E786-F642-8974-CBA9CC3FE22A}"/>
                  </a:ext>
                </a:extLst>
              </p:cNvPr>
              <p:cNvSpPr txBox="1"/>
              <p:nvPr/>
            </p:nvSpPr>
            <p:spPr>
              <a:xfrm>
                <a:off x="5170568" y="1092783"/>
                <a:ext cx="561179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𝑆𝐼</m:t>
                          </m:r>
                        </m:num>
                        <m:den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kumimoji="1" lang="en-US" altLang="zh-CN" sz="2400" b="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C60F7C4-E786-F642-8974-CBA9CC3FE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568" y="1092783"/>
                <a:ext cx="561179" cy="698974"/>
              </a:xfrm>
              <a:prstGeom prst="rect">
                <a:avLst/>
              </a:prstGeom>
              <a:blipFill>
                <a:blip r:embed="rId4"/>
                <a:stretch>
                  <a:fillRect l="-17778" t="-3509" r="-15556" b="-1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右箭头 16">
            <a:extLst>
              <a:ext uri="{FF2B5EF4-FFF2-40B4-BE49-F238E27FC236}">
                <a16:creationId xmlns:a16="http://schemas.microsoft.com/office/drawing/2014/main" id="{F8297A86-84AA-F84F-BF8F-EEC4F33F2296}"/>
              </a:ext>
            </a:extLst>
          </p:cNvPr>
          <p:cNvSpPr/>
          <p:nvPr/>
        </p:nvSpPr>
        <p:spPr>
          <a:xfrm>
            <a:off x="2647712" y="1784632"/>
            <a:ext cx="503068" cy="234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下箭头 17">
            <a:extLst>
              <a:ext uri="{FF2B5EF4-FFF2-40B4-BE49-F238E27FC236}">
                <a16:creationId xmlns:a16="http://schemas.microsoft.com/office/drawing/2014/main" id="{0F9202AD-687D-E043-A145-502A1EDF03A0}"/>
              </a:ext>
            </a:extLst>
          </p:cNvPr>
          <p:cNvSpPr/>
          <p:nvPr/>
        </p:nvSpPr>
        <p:spPr>
          <a:xfrm>
            <a:off x="3895550" y="2229334"/>
            <a:ext cx="239697" cy="417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3AA7AB2-E10A-6648-B121-858427F36E89}"/>
                  </a:ext>
                </a:extLst>
              </p:cNvPr>
              <p:cNvSpPr/>
              <p:nvPr/>
            </p:nvSpPr>
            <p:spPr>
              <a:xfrm>
                <a:off x="3489044" y="2696980"/>
                <a:ext cx="1143353" cy="5000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死亡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3AA7AB2-E10A-6648-B121-858427F36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044" y="2696980"/>
                <a:ext cx="1143353" cy="5000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下箭头 19">
            <a:extLst>
              <a:ext uri="{FF2B5EF4-FFF2-40B4-BE49-F238E27FC236}">
                <a16:creationId xmlns:a16="http://schemas.microsoft.com/office/drawing/2014/main" id="{4C6C6F42-7043-9447-A84D-046B326A02E2}"/>
              </a:ext>
            </a:extLst>
          </p:cNvPr>
          <p:cNvSpPr/>
          <p:nvPr/>
        </p:nvSpPr>
        <p:spPr>
          <a:xfrm>
            <a:off x="6996832" y="2278221"/>
            <a:ext cx="239697" cy="417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4766ED1-F493-6949-B2A1-FC41C9D0403D}"/>
                  </a:ext>
                </a:extLst>
              </p:cNvPr>
              <p:cNvSpPr/>
              <p:nvPr/>
            </p:nvSpPr>
            <p:spPr>
              <a:xfrm>
                <a:off x="6590326" y="2745867"/>
                <a:ext cx="1143353" cy="5000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死亡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4766ED1-F493-6949-B2A1-FC41C9D0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26" y="2745867"/>
                <a:ext cx="1143353" cy="500020"/>
              </a:xfrm>
              <a:prstGeom prst="rect">
                <a:avLst/>
              </a:prstGeom>
              <a:blipFill>
                <a:blip r:embed="rId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箭头 21">
            <a:extLst>
              <a:ext uri="{FF2B5EF4-FFF2-40B4-BE49-F238E27FC236}">
                <a16:creationId xmlns:a16="http://schemas.microsoft.com/office/drawing/2014/main" id="{15B7B8B0-D209-464B-976A-344E2D675340}"/>
              </a:ext>
            </a:extLst>
          </p:cNvPr>
          <p:cNvSpPr/>
          <p:nvPr/>
        </p:nvSpPr>
        <p:spPr>
          <a:xfrm>
            <a:off x="8314208" y="1791757"/>
            <a:ext cx="699040" cy="234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笑脸 22">
            <a:extLst>
              <a:ext uri="{FF2B5EF4-FFF2-40B4-BE49-F238E27FC236}">
                <a16:creationId xmlns:a16="http://schemas.microsoft.com/office/drawing/2014/main" id="{6C2FA5BE-31B0-E945-85C5-54D0B5D34DB3}"/>
              </a:ext>
            </a:extLst>
          </p:cNvPr>
          <p:cNvSpPr/>
          <p:nvPr/>
        </p:nvSpPr>
        <p:spPr>
          <a:xfrm>
            <a:off x="9165722" y="1360869"/>
            <a:ext cx="1574977" cy="93350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康复者</a:t>
            </a:r>
            <a:r>
              <a:rPr kumimoji="1" lang="en-US" altLang="zh-CN" dirty="0">
                <a:latin typeface="Times" pitchFamily="2" charset="0"/>
              </a:rPr>
              <a:t>(R)</a:t>
            </a:r>
            <a:endParaRPr kumimoji="1" lang="zh-CN" altLang="en-US" dirty="0">
              <a:latin typeface="Times" pitchFamily="2" charset="0"/>
            </a:endParaRPr>
          </a:p>
        </p:txBody>
      </p:sp>
      <p:sp>
        <p:nvSpPr>
          <p:cNvPr id="24" name="下箭头 23">
            <a:extLst>
              <a:ext uri="{FF2B5EF4-FFF2-40B4-BE49-F238E27FC236}">
                <a16:creationId xmlns:a16="http://schemas.microsoft.com/office/drawing/2014/main" id="{F71A1307-405F-1F43-AB53-1829A58A30C2}"/>
              </a:ext>
            </a:extLst>
          </p:cNvPr>
          <p:cNvSpPr/>
          <p:nvPr/>
        </p:nvSpPr>
        <p:spPr>
          <a:xfrm>
            <a:off x="9822493" y="2307801"/>
            <a:ext cx="239697" cy="417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7BC5E68-7539-B24E-B8C2-E61413C76083}"/>
                  </a:ext>
                </a:extLst>
              </p:cNvPr>
              <p:cNvSpPr/>
              <p:nvPr/>
            </p:nvSpPr>
            <p:spPr>
              <a:xfrm>
                <a:off x="9415987" y="2775447"/>
                <a:ext cx="1143353" cy="5000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死亡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7BC5E68-7539-B24E-B8C2-E61413C76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987" y="2775447"/>
                <a:ext cx="1143353" cy="5000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2B9E612-1096-C942-B54F-EBA0AFDE046E}"/>
                  </a:ext>
                </a:extLst>
              </p:cNvPr>
              <p:cNvSpPr txBox="1"/>
              <p:nvPr/>
            </p:nvSpPr>
            <p:spPr>
              <a:xfrm>
                <a:off x="8440160" y="1375766"/>
                <a:ext cx="426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2B9E612-1096-C942-B54F-EBA0AFDE0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60" y="1375766"/>
                <a:ext cx="426592" cy="430887"/>
              </a:xfrm>
              <a:prstGeom prst="rect">
                <a:avLst/>
              </a:prstGeom>
              <a:blipFill>
                <a:blip r:embed="rId8"/>
                <a:stretch>
                  <a:fillRect l="-22857" r="-2000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736B13A-74BB-EF44-9A3A-9C340F782F66}"/>
                  </a:ext>
                </a:extLst>
              </p:cNvPr>
              <p:cNvSpPr/>
              <p:nvPr/>
            </p:nvSpPr>
            <p:spPr>
              <a:xfrm>
                <a:off x="1228572" y="1667948"/>
                <a:ext cx="1299360" cy="4676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zh-CN" altLang="en-US" dirty="0"/>
                  <a:t>新增人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736B13A-74BB-EF44-9A3A-9C340F782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572" y="1667948"/>
                <a:ext cx="1299360" cy="467646"/>
              </a:xfrm>
              <a:prstGeom prst="rect">
                <a:avLst/>
              </a:prstGeom>
              <a:blipFill>
                <a:blip r:embed="rId9"/>
                <a:stretch>
                  <a:fillRect l="-962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0E9EECF-90BF-0246-8ABA-414568B0327E}"/>
                  </a:ext>
                </a:extLst>
              </p:cNvPr>
              <p:cNvSpPr/>
              <p:nvPr/>
            </p:nvSpPr>
            <p:spPr>
              <a:xfrm>
                <a:off x="2720573" y="3364398"/>
                <a:ext cx="3101170" cy="2235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zh-CN" sz="22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kumimoji="1" lang="zh-CN" alt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f>
                                <m:f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r>
                                    <a:rPr kumimoji="1" lang="en-US" altLang="zh-CN" sz="2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kumimoji="1" lang="en-US" altLang="zh-C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kumimoji="1" lang="en-US" altLang="zh-CN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zh-CN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2200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kumimoji="1" lang="en-US" altLang="zh-CN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kumimoji="1" lang="en-US" altLang="zh-CN" sz="22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kumimoji="1" lang="en-US" altLang="zh-CN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kumimoji="1"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kumimoji="1" lang="en-US" altLang="zh-CN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kumimoji="1"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zh-CN" sz="22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kumimoji="1" lang="en-US" altLang="zh-CN" sz="22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1" lang="zh-CN" altLang="en-US" sz="2200" i="1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0E9EECF-90BF-0246-8ABA-414568B03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573" y="3364398"/>
                <a:ext cx="3101170" cy="22352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 6">
            <a:extLst>
              <a:ext uri="{FF2B5EF4-FFF2-40B4-BE49-F238E27FC236}">
                <a16:creationId xmlns:a16="http://schemas.microsoft.com/office/drawing/2014/main" id="{01F23B5B-DACF-CB4D-BBE4-E49D91CB9833}"/>
              </a:ext>
            </a:extLst>
          </p:cNvPr>
          <p:cNvSpPr/>
          <p:nvPr/>
        </p:nvSpPr>
        <p:spPr>
          <a:xfrm>
            <a:off x="1324747" y="4186672"/>
            <a:ext cx="1278165" cy="5682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200" dirty="0">
                <a:latin typeface="Times" pitchFamily="2" charset="0"/>
              </a:rPr>
              <a:t>SIR</a:t>
            </a:r>
            <a:r>
              <a:rPr kumimoji="1" lang="zh-CN" altLang="en-US" sz="2200" dirty="0">
                <a:latin typeface="Times" pitchFamily="2" charset="0"/>
              </a:rPr>
              <a:t>模型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06F2076E-B959-E744-9DF1-99D396AAA6C4}"/>
              </a:ext>
            </a:extLst>
          </p:cNvPr>
          <p:cNvSpPr/>
          <p:nvPr/>
        </p:nvSpPr>
        <p:spPr>
          <a:xfrm>
            <a:off x="7384329" y="4143234"/>
            <a:ext cx="2604924" cy="6551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200" dirty="0">
                <a:latin typeface="Times" pitchFamily="2" charset="0"/>
              </a:rPr>
              <a:t>不同时刻的 </a:t>
            </a:r>
            <a:r>
              <a:rPr kumimoji="1" lang="en-US" altLang="zh-CN" sz="2200" dirty="0">
                <a:solidFill>
                  <a:schemeClr val="accent5"/>
                </a:solidFill>
                <a:latin typeface="Times" pitchFamily="2" charset="0"/>
              </a:rPr>
              <a:t>S</a:t>
            </a:r>
            <a:r>
              <a:rPr kumimoji="1" lang="en-US" altLang="zh-CN" sz="2200" dirty="0">
                <a:latin typeface="Times" pitchFamily="2" charset="0"/>
              </a:rPr>
              <a:t>,</a:t>
            </a:r>
            <a:r>
              <a:rPr kumimoji="1" lang="zh-CN" altLang="en-US" sz="2200" dirty="0">
                <a:latin typeface="Times" pitchFamily="2" charset="0"/>
              </a:rPr>
              <a:t> </a:t>
            </a:r>
            <a:r>
              <a:rPr kumimoji="1" lang="en-US" altLang="zh-CN" sz="2200" dirty="0">
                <a:solidFill>
                  <a:srgbClr val="FF0000"/>
                </a:solidFill>
                <a:latin typeface="Times" pitchFamily="2" charset="0"/>
              </a:rPr>
              <a:t>I</a:t>
            </a:r>
            <a:r>
              <a:rPr kumimoji="1" lang="en-US" altLang="zh-CN" sz="2200" dirty="0">
                <a:latin typeface="Times" pitchFamily="2" charset="0"/>
              </a:rPr>
              <a:t>,</a:t>
            </a:r>
            <a:r>
              <a:rPr kumimoji="1" lang="zh-CN" altLang="en-US" sz="2200" dirty="0">
                <a:latin typeface="Times" pitchFamily="2" charset="0"/>
              </a:rPr>
              <a:t> </a:t>
            </a:r>
            <a:r>
              <a:rPr kumimoji="1" lang="en-US" altLang="zh-CN" sz="2200" dirty="0">
                <a:solidFill>
                  <a:srgbClr val="0432FF"/>
                </a:solidFill>
                <a:latin typeface="Times" pitchFamily="2" charset="0"/>
              </a:rPr>
              <a:t>R</a:t>
            </a:r>
            <a:endParaRPr kumimoji="1" lang="zh-CN" altLang="en-US" sz="2200" dirty="0">
              <a:solidFill>
                <a:srgbClr val="0432FF"/>
              </a:solidFill>
              <a:latin typeface="Times" pitchFamily="2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9E13577-BCD2-454A-BF88-D160BB1F45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5304" y="2105434"/>
            <a:ext cx="838012" cy="54115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EFC17D9-C7AC-5C41-B555-F05FE93811AB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4" grpId="0"/>
      <p:bldP spid="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441D7-91A9-0748-926C-F6C25A41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5066"/>
            <a:ext cx="10058400" cy="618647"/>
          </a:xfrm>
        </p:spPr>
        <p:txBody>
          <a:bodyPr>
            <a:normAutofit/>
          </a:bodyPr>
          <a:lstStyle/>
          <a:p>
            <a:r>
              <a:rPr kumimoji="1" lang="zh-CN" altLang="en-US" sz="3200" b="1" dirty="0"/>
              <a:t>应用三：</a:t>
            </a:r>
            <a:r>
              <a:rPr kumimoji="1" lang="zh-CN" altLang="en-US" sz="3200" b="1" dirty="0">
                <a:solidFill>
                  <a:srgbClr val="0432FF"/>
                </a:solidFill>
              </a:rPr>
              <a:t>数据挖掘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ED8E7D-3792-D04E-B4F8-30BFB52303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20251"/>
                <a:ext cx="10058400" cy="46686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zh-CN" altLang="en-US" sz="2400" dirty="0"/>
                  <a:t>今有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上禾三秉，中禾二秉，下禾一秉，實三十九斗；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上禾二秉，中禾三秉，下禾一秉，實三十四斗；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上禾一秉，中禾二秉，下禾三秉，實二十六斗。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zh-CN" altLang="en-US" sz="2400" dirty="0"/>
                  <a:t>問上、中、下禾實一秉各幾何？</a:t>
                </a:r>
                <a:endParaRPr kumimoji="1" lang="en-US" altLang="zh-CN" sz="2400" dirty="0"/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kumimoji="1" lang="zh-CN" altLang="en-US" sz="2400" dirty="0">
                    <a:solidFill>
                      <a:srgbClr val="0432FF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=39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=34</m:t>
                            </m:r>
                          </m:e>
                          <m:e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zh-CN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=26</m:t>
                            </m:r>
                          </m:e>
                        </m:eqArr>
                      </m:e>
                    </m:d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EED8E7D-3792-D04E-B4F8-30BFB5230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20251"/>
                <a:ext cx="10058400" cy="4668695"/>
              </a:xfrm>
              <a:blipFill>
                <a:blip r:embed="rId2"/>
                <a:stretch>
                  <a:fillRect l="-16393" t="-1359" b="-70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FF5CD9-41B4-B648-BD3A-0DF6ABA5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F0D918-624A-3D4A-AC4C-7895A6F3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80" y="1366345"/>
            <a:ext cx="3094756" cy="24804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8D2BC9D-60A1-984C-874C-44F98BD3088A}"/>
              </a:ext>
            </a:extLst>
          </p:cNvPr>
          <p:cNvSpPr txBox="1"/>
          <p:nvPr/>
        </p:nvSpPr>
        <p:spPr>
          <a:xfrm>
            <a:off x="8671034" y="94446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东汉（</a:t>
            </a:r>
            <a:r>
              <a:rPr kumimoji="1" lang="en-US" altLang="zh-CN" dirty="0">
                <a:latin typeface="Times" pitchFamily="2" charset="0"/>
              </a:rPr>
              <a:t>25</a:t>
            </a:r>
            <a:r>
              <a:rPr kumimoji="1" lang="zh-CN" altLang="en-US" dirty="0">
                <a:latin typeface="Times" pitchFamily="2" charset="0"/>
              </a:rPr>
              <a:t>年</a:t>
            </a:r>
            <a:r>
              <a:rPr kumimoji="1" lang="en-US" altLang="zh-CN" dirty="0">
                <a:latin typeface="Times" pitchFamily="2" charset="0"/>
              </a:rPr>
              <a:t>—220</a:t>
            </a:r>
            <a:r>
              <a:rPr kumimoji="1" lang="zh-CN" altLang="en-US" dirty="0">
                <a:latin typeface="Times" pitchFamily="2" charset="0"/>
              </a:rPr>
              <a:t>年</a:t>
            </a:r>
            <a:r>
              <a:rPr kumimoji="1" lang="zh-CN" altLang="en-US" dirty="0"/>
              <a:t>）</a:t>
            </a:r>
          </a:p>
        </p:txBody>
      </p:sp>
      <p:pic>
        <p:nvPicPr>
          <p:cNvPr id="8" name="图形 7" descr="线箭头平直">
            <a:extLst>
              <a:ext uri="{FF2B5EF4-FFF2-40B4-BE49-F238E27FC236}">
                <a16:creationId xmlns:a16="http://schemas.microsoft.com/office/drawing/2014/main" id="{6653D969-CC7A-C64F-9AF1-2246849A5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322907" y="4435014"/>
            <a:ext cx="972586" cy="58069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358EF29B-C529-0E49-B01C-6B77A9E80B7C}"/>
              </a:ext>
            </a:extLst>
          </p:cNvPr>
          <p:cNvSpPr/>
          <p:nvPr/>
        </p:nvSpPr>
        <p:spPr>
          <a:xfrm>
            <a:off x="2664372" y="5827048"/>
            <a:ext cx="6863255" cy="55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/>
              <a:t>线性方程组的数值求解方法</a:t>
            </a:r>
            <a:r>
              <a:rPr kumimoji="1" lang="en-US" altLang="zh-CN" sz="2400" b="1" dirty="0"/>
              <a:t>——</a:t>
            </a:r>
            <a:r>
              <a:rPr kumimoji="1" lang="zh-CN" altLang="en-US" sz="2400" b="1" dirty="0"/>
              <a:t>教材第五章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E7E7119-3E39-844A-984F-1C159DFA0473}"/>
                  </a:ext>
                </a:extLst>
              </p:cNvPr>
              <p:cNvSpPr/>
              <p:nvPr/>
            </p:nvSpPr>
            <p:spPr>
              <a:xfrm>
                <a:off x="5335513" y="3846786"/>
                <a:ext cx="4865819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1"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1"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E7E7119-3E39-844A-984F-1C159DFA0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13" y="3846786"/>
                <a:ext cx="4865819" cy="1757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7A754409-E552-9142-85CB-AC2A0FB350EB}"/>
              </a:ext>
            </a:extLst>
          </p:cNvPr>
          <p:cNvSpPr txBox="1"/>
          <p:nvPr/>
        </p:nvSpPr>
        <p:spPr>
          <a:xfrm>
            <a:off x="10202909" y="4263695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b="1" dirty="0">
                <a:solidFill>
                  <a:srgbClr val="FF0000"/>
                </a:solidFill>
              </a:rPr>
              <a:t>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708E24F-F76D-D945-B1C8-D9EE7C64E4FF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441D7-91A9-0748-926C-F6C25A41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5066"/>
            <a:ext cx="10058400" cy="618647"/>
          </a:xfrm>
        </p:spPr>
        <p:txBody>
          <a:bodyPr>
            <a:normAutofit/>
          </a:bodyPr>
          <a:lstStyle/>
          <a:p>
            <a:r>
              <a:rPr kumimoji="1" lang="zh-CN" altLang="en-US" sz="3200" b="1" dirty="0"/>
              <a:t>应用四：</a:t>
            </a:r>
            <a:r>
              <a:rPr kumimoji="1" lang="zh-CN" altLang="en-US" sz="3200" b="1" dirty="0">
                <a:solidFill>
                  <a:srgbClr val="0432FF"/>
                </a:solidFill>
              </a:rPr>
              <a:t>优化设计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FF5CD9-41B4-B648-BD3A-0DF6ABA5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8" name="图形 7" descr="线箭头平直">
            <a:extLst>
              <a:ext uri="{FF2B5EF4-FFF2-40B4-BE49-F238E27FC236}">
                <a16:creationId xmlns:a16="http://schemas.microsoft.com/office/drawing/2014/main" id="{6653D969-CC7A-C64F-9AF1-2246849A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409621" y="2310918"/>
            <a:ext cx="972586" cy="580691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358EF29B-C529-0E49-B01C-6B77A9E80B7C}"/>
              </a:ext>
            </a:extLst>
          </p:cNvPr>
          <p:cNvSpPr/>
          <p:nvPr/>
        </p:nvSpPr>
        <p:spPr>
          <a:xfrm>
            <a:off x="2652013" y="5616044"/>
            <a:ext cx="6786278" cy="55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/>
              <a:t>非线性</a:t>
            </a:r>
            <a:r>
              <a:rPr kumimoji="1" lang="zh-CN" altLang="en-US" sz="2400" b="1"/>
              <a:t>方程（组）数值</a:t>
            </a:r>
            <a:r>
              <a:rPr kumimoji="1" lang="zh-CN" altLang="en-US" sz="2400" b="1" dirty="0"/>
              <a:t>求解</a:t>
            </a:r>
            <a:r>
              <a:rPr kumimoji="1" lang="en-US" altLang="zh-CN" sz="2400" b="1" dirty="0"/>
              <a:t>——</a:t>
            </a:r>
            <a:r>
              <a:rPr kumimoji="1" lang="zh-CN" altLang="en-US" sz="2400" b="1" dirty="0"/>
              <a:t>教材第六章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013AAB9-D2D2-1947-B454-FE57CF0873D2}"/>
                  </a:ext>
                </a:extLst>
              </p:cNvPr>
              <p:cNvSpPr txBox="1"/>
              <p:nvPr/>
            </p:nvSpPr>
            <p:spPr>
              <a:xfrm>
                <a:off x="1066800" y="1392351"/>
                <a:ext cx="73284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2400" dirty="0"/>
                  <a:t>实际优化问题转化为：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zh-CN" altLang="en-US" sz="2400" dirty="0"/>
                  <a:t>，如何求其近似解？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013AAB9-D2D2-1947-B454-FE57CF087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92351"/>
                <a:ext cx="7328416" cy="461665"/>
              </a:xfrm>
              <a:prstGeom prst="rect">
                <a:avLst/>
              </a:prstGeom>
              <a:blipFill>
                <a:blip r:embed="rId4"/>
                <a:stretch>
                  <a:fillRect l="-1386" t="-13514" r="-173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563A82B-11CC-7440-82C4-F256247A4765}"/>
              </a:ext>
            </a:extLst>
          </p:cNvPr>
          <p:cNvSpPr txBox="1"/>
          <p:nvPr/>
        </p:nvSpPr>
        <p:spPr>
          <a:xfrm>
            <a:off x="2664372" y="23704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0" dirty="0"/>
              <a:t>求方程根问题</a:t>
            </a:r>
            <a:endParaRPr kumimoji="1" lang="zh-CN" altLang="en-US" sz="2400" dirty="0"/>
          </a:p>
        </p:txBody>
      </p:sp>
      <p:pic>
        <p:nvPicPr>
          <p:cNvPr id="13" name="图形 12" descr="线箭头平直">
            <a:extLst>
              <a:ext uri="{FF2B5EF4-FFF2-40B4-BE49-F238E27FC236}">
                <a16:creationId xmlns:a16="http://schemas.microsoft.com/office/drawing/2014/main" id="{A54CF4ED-937E-C546-A68D-E421CE08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975566" y="3419783"/>
            <a:ext cx="972586" cy="580691"/>
          </a:xfrm>
          <a:prstGeom prst="rect">
            <a:avLst/>
          </a:prstGeom>
        </p:spPr>
      </p:pic>
      <p:sp>
        <p:nvSpPr>
          <p:cNvPr id="14" name="圆角矩形 13">
            <a:extLst>
              <a:ext uri="{FF2B5EF4-FFF2-40B4-BE49-F238E27FC236}">
                <a16:creationId xmlns:a16="http://schemas.microsoft.com/office/drawing/2014/main" id="{22AEB0B1-57D8-EF49-A41C-A78E6B0948A8}"/>
              </a:ext>
            </a:extLst>
          </p:cNvPr>
          <p:cNvSpPr/>
          <p:nvPr/>
        </p:nvSpPr>
        <p:spPr>
          <a:xfrm>
            <a:off x="3279228" y="3410346"/>
            <a:ext cx="1313793" cy="5806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/>
              <a:t>二分法</a:t>
            </a:r>
          </a:p>
        </p:txBody>
      </p:sp>
      <p:pic>
        <p:nvPicPr>
          <p:cNvPr id="15" name="图形 14" descr="线箭头平直">
            <a:extLst>
              <a:ext uri="{FF2B5EF4-FFF2-40B4-BE49-F238E27FC236}">
                <a16:creationId xmlns:a16="http://schemas.microsoft.com/office/drawing/2014/main" id="{D966C2AD-A109-DC45-8A38-1C2F52011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208915" y="4511147"/>
            <a:ext cx="972586" cy="580691"/>
          </a:xfrm>
          <a:prstGeom prst="rect">
            <a:avLst/>
          </a:prstGeom>
        </p:spPr>
      </p:pic>
      <p:sp>
        <p:nvSpPr>
          <p:cNvPr id="16" name="圆角矩形 15">
            <a:extLst>
              <a:ext uri="{FF2B5EF4-FFF2-40B4-BE49-F238E27FC236}">
                <a16:creationId xmlns:a16="http://schemas.microsoft.com/office/drawing/2014/main" id="{B442864C-B8CA-7E47-8AE8-51A3EA8F56BD}"/>
              </a:ext>
            </a:extLst>
          </p:cNvPr>
          <p:cNvSpPr/>
          <p:nvPr/>
        </p:nvSpPr>
        <p:spPr>
          <a:xfrm>
            <a:off x="4415311" y="4462910"/>
            <a:ext cx="2285527" cy="6948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zh-CN" altLang="en-US" sz="3200" b="1" dirty="0">
                <a:solidFill>
                  <a:srgbClr val="7030A0"/>
                </a:solidFill>
              </a:rPr>
              <a:t> 更好方法？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44EA789C-FF7F-A54A-9741-0FECB6B399A7}"/>
              </a:ext>
            </a:extLst>
          </p:cNvPr>
          <p:cNvSpPr/>
          <p:nvPr/>
        </p:nvSpPr>
        <p:spPr>
          <a:xfrm>
            <a:off x="4795679" y="3444185"/>
            <a:ext cx="2498946" cy="58069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rgbClr val="FF0000"/>
                </a:solidFill>
              </a:rPr>
              <a:t>简便，但收敛慢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1ECD481-BD2E-C346-80A9-17314A2395DF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8AB34F0-8815-7FD1-423E-85A53BF6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25" y="2861354"/>
            <a:ext cx="3670926" cy="17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18BB176-71E7-A832-E5E3-AEACAE1C0A09}"/>
              </a:ext>
            </a:extLst>
          </p:cNvPr>
          <p:cNvSpPr txBox="1"/>
          <p:nvPr/>
        </p:nvSpPr>
        <p:spPr>
          <a:xfrm>
            <a:off x="9114558" y="23532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0432FF"/>
                </a:solidFill>
              </a:rPr>
              <a:t>运输规划问题</a:t>
            </a:r>
          </a:p>
        </p:txBody>
      </p:sp>
    </p:spTree>
    <p:extLst>
      <p:ext uri="{BB962C8B-B14F-4D97-AF65-F5344CB8AC3E}">
        <p14:creationId xmlns:p14="http://schemas.microsoft.com/office/powerpoint/2010/main" val="38199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C613F95-1BB7-F4DA-2DC1-83F628984645}"/>
              </a:ext>
            </a:extLst>
          </p:cNvPr>
          <p:cNvSpPr/>
          <p:nvPr/>
        </p:nvSpPr>
        <p:spPr>
          <a:xfrm>
            <a:off x="1507066" y="3429000"/>
            <a:ext cx="9177867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  <a:sym typeface="华文新魏" panose="02010800040101010101" pitchFamily="2" charset="-122"/>
              </a:rPr>
              <a:t>    习总书记在浦东开发开放</a:t>
            </a:r>
            <a:r>
              <a:rPr lang="en-US" altLang="zh-CN" sz="2400" b="1" dirty="0">
                <a:latin typeface="+mn-ea"/>
                <a:sym typeface="华文新魏" panose="02010800040101010101" pitchFamily="2" charset="-122"/>
              </a:rPr>
              <a:t>30</a:t>
            </a:r>
            <a:r>
              <a:rPr lang="zh-CN" altLang="en-US" sz="2400" b="1" dirty="0">
                <a:latin typeface="+mn-ea"/>
                <a:sym typeface="华文新魏" panose="02010800040101010101" pitchFamily="2" charset="-122"/>
              </a:rPr>
              <a:t>周年庆祝大会上指出：“</a:t>
            </a:r>
            <a:r>
              <a:rPr lang="zh-CN" altLang="en-US" sz="2400" b="1" dirty="0">
                <a:solidFill>
                  <a:srgbClr val="A50021"/>
                </a:solidFill>
                <a:latin typeface="SimHei" panose="02010609060101010101" pitchFamily="49" charset="-122"/>
                <a:ea typeface="SimHei" panose="02010609060101010101" pitchFamily="49" charset="-122"/>
                <a:sym typeface="华文新魏" panose="02010800040101010101" pitchFamily="2" charset="-122"/>
              </a:rPr>
              <a:t>科学技术从来没有像今天这样深刻影响着国家前途命运，从来没有像今天这样深刻影响着人民幸福安康。要面向世界科技前沿、面向经济主战场、面向国家重大需求、面向人民生命健康，加强基础研究和应用基础研究，打好关键核心技术攻坚战。</a:t>
            </a:r>
            <a:r>
              <a:rPr lang="zh-CN" altLang="en-US" sz="2400" b="1" dirty="0">
                <a:latin typeface="+mn-ea"/>
                <a:sym typeface="华文新魏" panose="02010800040101010101" pitchFamily="2" charset="-122"/>
              </a:rPr>
              <a:t>”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7D2C5F-C002-610C-CD49-596CE1083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98" y="859419"/>
            <a:ext cx="3153802" cy="21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DD431-3DA2-444E-A146-B20C43AE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554"/>
            <a:ext cx="10058400" cy="875655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数值逼近的任务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276F8E-E914-0A47-80C5-AE1A10B6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37661"/>
            <a:ext cx="10058400" cy="48970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sz="2400" dirty="0">
                <a:latin typeface="Times" pitchFamily="2" charset="0"/>
              </a:rPr>
              <a:t>1</a:t>
            </a:r>
            <a:r>
              <a:rPr kumimoji="1" lang="zh-CN" altLang="en-US" sz="2400" dirty="0">
                <a:latin typeface="Times" pitchFamily="2" charset="0"/>
              </a:rPr>
              <a:t>、设计</a:t>
            </a:r>
            <a:r>
              <a:rPr kumimoji="1" lang="zh-CN" altLang="en-US" sz="2400" dirty="0"/>
              <a:t>求解实际问题的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高效可靠</a:t>
            </a:r>
            <a:r>
              <a:rPr kumimoji="1" lang="zh-CN" altLang="en-US" sz="2400" dirty="0"/>
              <a:t>的数值方法！</a:t>
            </a:r>
            <a:endParaRPr kumimoji="1" lang="en-US" altLang="zh-CN" sz="2400" dirty="0"/>
          </a:p>
          <a:p>
            <a:pPr marL="0" indent="0">
              <a:lnSpc>
                <a:spcPct val="200000"/>
              </a:lnSpc>
              <a:buNone/>
            </a:pPr>
            <a:r>
              <a:rPr kumimoji="1" lang="zh-CN" altLang="en-US" sz="2400" dirty="0"/>
              <a:t>      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高效</a:t>
            </a:r>
            <a:r>
              <a:rPr kumimoji="1" lang="zh-CN" altLang="en-US" sz="2400" dirty="0"/>
              <a:t>：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节省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计算时间</a:t>
            </a:r>
            <a:r>
              <a:rPr kumimoji="1" lang="zh-CN" altLang="en-US" sz="2400" dirty="0"/>
              <a:t>和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存储空间</a:t>
            </a:r>
            <a:endParaRPr kumimoji="1" lang="en-US" altLang="zh-CN" sz="2400" b="1" dirty="0">
              <a:solidFill>
                <a:srgbClr val="7030A0"/>
              </a:solidFill>
            </a:endParaRPr>
          </a:p>
          <a:p>
            <a:pPr marL="0" indent="0">
              <a:lnSpc>
                <a:spcPct val="400000"/>
              </a:lnSpc>
              <a:buNone/>
            </a:pPr>
            <a:r>
              <a:rPr kumimoji="1" lang="zh-CN" altLang="en-US" sz="2400" b="1" dirty="0">
                <a:solidFill>
                  <a:srgbClr val="0432FF"/>
                </a:solidFill>
              </a:rPr>
              <a:t>      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可靠</a:t>
            </a:r>
            <a:r>
              <a:rPr kumimoji="1" lang="zh-CN" altLang="en-US" sz="2400" dirty="0"/>
              <a:t>：算法要有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收敛性</a:t>
            </a:r>
            <a:r>
              <a:rPr kumimoji="1" lang="zh-CN" altLang="en-US" sz="2400" dirty="0"/>
              <a:t>和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稳定性</a:t>
            </a:r>
            <a:r>
              <a:rPr kumimoji="1" lang="zh-CN" altLang="en-US" sz="2400" dirty="0"/>
              <a:t>保障，而且要有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误差分析</a:t>
            </a:r>
            <a:endParaRPr kumimoji="1" lang="en-US" altLang="zh-CN" sz="2400" b="1" dirty="0">
              <a:solidFill>
                <a:srgbClr val="0432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2</a:t>
            </a:r>
            <a:r>
              <a:rPr kumimoji="1" lang="zh-CN" altLang="en-US" sz="2400" dirty="0">
                <a:latin typeface="Times" pitchFamily="2" charset="0"/>
              </a:rPr>
              <a:t>、编程实现，数值实验</a:t>
            </a:r>
            <a:endParaRPr kumimoji="1" lang="en-US" altLang="zh-CN" sz="2400" dirty="0"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en-US" altLang="zh-CN" sz="2400" dirty="0">
                <a:latin typeface="Times" pitchFamily="2" charset="0"/>
              </a:rPr>
              <a:t>3</a:t>
            </a:r>
            <a:r>
              <a:rPr kumimoji="1" lang="zh-CN" altLang="en-US" sz="2400" dirty="0">
                <a:latin typeface="Times" pitchFamily="2" charset="0"/>
              </a:rPr>
              <a:t>、</a:t>
            </a:r>
            <a:r>
              <a:rPr kumimoji="1" lang="zh-CN" altLang="en-US" sz="2400" b="1" dirty="0">
                <a:solidFill>
                  <a:srgbClr val="A50021"/>
                </a:solidFill>
                <a:latin typeface="Times" pitchFamily="2" charset="0"/>
              </a:rPr>
              <a:t>培养和提升科研兴趣和创新能力，将国家重大需求和课程学习紧密联</a:t>
            </a:r>
            <a:endParaRPr kumimoji="1" lang="en-US" altLang="zh-CN" sz="2400" b="1" dirty="0">
              <a:solidFill>
                <a:srgbClr val="A50021"/>
              </a:solidFill>
              <a:latin typeface="Times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kumimoji="1" lang="zh-CN" altLang="en-US" sz="2400" b="1" dirty="0">
                <a:solidFill>
                  <a:srgbClr val="A50021"/>
                </a:solidFill>
                <a:latin typeface="Times" pitchFamily="2" charset="0"/>
              </a:rPr>
              <a:t>      系起来，助力解决“卡脖子”问题！</a:t>
            </a:r>
            <a:endParaRPr kumimoji="1" lang="en-US" altLang="zh-CN" sz="2400" dirty="0">
              <a:latin typeface="Times" pitchFamily="2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68EB7-09A2-7A42-967E-6C962722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BF30-4BCE-D64D-B905-1143690F5F0D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B7AEE02-7C4B-7642-BF2E-BEE031CCB083}"/>
              </a:ext>
            </a:extLst>
          </p:cNvPr>
          <p:cNvSpPr/>
          <p:nvPr/>
        </p:nvSpPr>
        <p:spPr>
          <a:xfrm>
            <a:off x="4496004" y="4269224"/>
            <a:ext cx="6531242" cy="582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zh-CN" altLang="en-US" sz="2000" b="1" dirty="0">
                <a:solidFill>
                  <a:srgbClr val="FF0000"/>
                </a:solidFill>
              </a:rPr>
              <a:t>注记</a:t>
            </a:r>
            <a:r>
              <a:rPr kumimoji="1" lang="zh-CN" altLang="en-US" sz="2000" dirty="0"/>
              <a:t>：不同算法解决同一问题，计算性能可能相差很多！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80AFFC41-37F2-8649-BCEA-0D63B75B9B0D}"/>
              </a:ext>
            </a:extLst>
          </p:cNvPr>
          <p:cNvSpPr/>
          <p:nvPr/>
        </p:nvSpPr>
        <p:spPr>
          <a:xfrm>
            <a:off x="2871788" y="2823918"/>
            <a:ext cx="1641149" cy="377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rgbClr val="7030A0"/>
                </a:solidFill>
                <a:latin typeface="Times" pitchFamily="2" charset="0"/>
              </a:rPr>
              <a:t>时间复杂度</a:t>
            </a:r>
            <a:endParaRPr kumimoji="1" lang="zh-CN" altLang="en-US" sz="2000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9B68A5F6-38C5-184E-A1E0-8FB89E05152F}"/>
              </a:ext>
            </a:extLst>
          </p:cNvPr>
          <p:cNvSpPr/>
          <p:nvPr/>
        </p:nvSpPr>
        <p:spPr>
          <a:xfrm>
            <a:off x="4730466" y="2823918"/>
            <a:ext cx="1641149" cy="3774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rgbClr val="7030A0"/>
                </a:solidFill>
                <a:latin typeface="Times" pitchFamily="2" charset="0"/>
              </a:rPr>
              <a:t>空间复杂度</a:t>
            </a:r>
            <a:endParaRPr kumimoji="1"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706752-7F89-9C44-B0C2-BB97F62D4C1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86" y="276008"/>
            <a:ext cx="873634" cy="8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{3A12E3BC-461B-1F4D-9D81-59B33C74E762}tf10001067</Template>
  <TotalTime>1204</TotalTime>
  <Words>938</Words>
  <Application>Microsoft Macintosh PowerPoint</Application>
  <PresentationFormat>宽屏</PresentationFormat>
  <Paragraphs>136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SimHei</vt:lpstr>
      <vt:lpstr>宋体</vt:lpstr>
      <vt:lpstr>Baoli SC</vt:lpstr>
      <vt:lpstr>KaiTi</vt:lpstr>
      <vt:lpstr>Times</vt:lpstr>
      <vt:lpstr>Cambria Math</vt:lpstr>
      <vt:lpstr>Century Gothic</vt:lpstr>
      <vt:lpstr>Garamond</vt:lpstr>
      <vt:lpstr>肥皂</vt:lpstr>
      <vt:lpstr>数值逼近 </vt:lpstr>
      <vt:lpstr>PowerPoint 演示文稿</vt:lpstr>
      <vt:lpstr>PowerPoint 演示文稿</vt:lpstr>
      <vt:lpstr>应用一：信息预测与研判</vt:lpstr>
      <vt:lpstr>应用二：疫情防控</vt:lpstr>
      <vt:lpstr>应用三：数据挖掘</vt:lpstr>
      <vt:lpstr>应用四：优化设计</vt:lpstr>
      <vt:lpstr>PowerPoint 演示文稿</vt:lpstr>
      <vt:lpstr>数值逼近的任务</vt:lpstr>
      <vt:lpstr>PowerPoint 演示文稿</vt:lpstr>
      <vt:lpstr>数值逼近的基础</vt:lpstr>
      <vt:lpstr>课程基本信息</vt:lpstr>
      <vt:lpstr>课程学习建议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数值分析 Numerical Analysis 刘可伋 </dc:title>
  <dc:creator>Microsoft Office User</dc:creator>
  <cp:lastModifiedBy>Microsoft Office User</cp:lastModifiedBy>
  <cp:revision>119</cp:revision>
  <cp:lastPrinted>2025-10-16T09:20:37Z</cp:lastPrinted>
  <dcterms:created xsi:type="dcterms:W3CDTF">2021-08-02T01:17:58Z</dcterms:created>
  <dcterms:modified xsi:type="dcterms:W3CDTF">2025-10-16T09:20:39Z</dcterms:modified>
</cp:coreProperties>
</file>