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3.png"/><Relationship Id="rId4" Type="http://schemas.openxmlformats.org/officeDocument/2006/relationships/tags" Target="../tags/tag86.xml"/><Relationship Id="rId3" Type="http://schemas.openxmlformats.org/officeDocument/2006/relationships/image" Target="../media/image1.png"/><Relationship Id="rId2" Type="http://schemas.openxmlformats.org/officeDocument/2006/relationships/tags" Target="../tags/tag85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4" Type="http://schemas.openxmlformats.org/officeDocument/2006/relationships/tags" Target="../tags/tag114.xml"/><Relationship Id="rId23" Type="http://schemas.openxmlformats.org/officeDocument/2006/relationships/tags" Target="../tags/tag113.xml"/><Relationship Id="rId22" Type="http://schemas.openxmlformats.org/officeDocument/2006/relationships/tags" Target="../tags/tag112.xml"/><Relationship Id="rId21" Type="http://schemas.openxmlformats.org/officeDocument/2006/relationships/tags" Target="../tags/tag111.xml"/><Relationship Id="rId20" Type="http://schemas.openxmlformats.org/officeDocument/2006/relationships/tags" Target="../tags/tag110.xml"/><Relationship Id="rId2" Type="http://schemas.openxmlformats.org/officeDocument/2006/relationships/tags" Target="../tags/tag92.xml"/><Relationship Id="rId19" Type="http://schemas.openxmlformats.org/officeDocument/2006/relationships/tags" Target="../tags/tag109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image" Target="../media/image1.png"/><Relationship Id="rId2" Type="http://schemas.openxmlformats.org/officeDocument/2006/relationships/tags" Target="../tags/tag11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image" Target="../media/image3.png"/><Relationship Id="rId4" Type="http://schemas.openxmlformats.org/officeDocument/2006/relationships/tags" Target="../tags/tag131.xml"/><Relationship Id="rId3" Type="http://schemas.openxmlformats.org/officeDocument/2006/relationships/image" Target="../media/image1.png"/><Relationship Id="rId2" Type="http://schemas.openxmlformats.org/officeDocument/2006/relationships/tags" Target="../tags/tag130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../media/image2.png"/><Relationship Id="rId4" Type="http://schemas.openxmlformats.org/officeDocument/2006/relationships/tags" Target="../tags/tag174.xml"/><Relationship Id="rId3" Type="http://schemas.openxmlformats.org/officeDocument/2006/relationships/image" Target="../media/image1.png"/><Relationship Id="rId2" Type="http://schemas.openxmlformats.org/officeDocument/2006/relationships/tags" Target="../tags/tag173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image" Target="../media/image6.png"/><Relationship Id="rId7" Type="http://schemas.openxmlformats.org/officeDocument/2006/relationships/tags" Target="../tags/tag184.xml"/><Relationship Id="rId6" Type="http://schemas.openxmlformats.org/officeDocument/2006/relationships/image" Target="../media/image5.png"/><Relationship Id="rId5" Type="http://schemas.openxmlformats.org/officeDocument/2006/relationships/tags" Target="../tags/tag183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82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8" Type="http://schemas.openxmlformats.org/officeDocument/2006/relationships/tags" Target="../tags/tag206.xml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588000 w 5588000"/>
              <a:gd name="connsiteY1" fmla="*/ 0 h 2209800"/>
              <a:gd name="connisteX2" fmla="*/ 5588000 w 5588000"/>
              <a:gd name="connsiteY2" fmla="*/ 2209800 h 2209800"/>
              <a:gd name="connisteX3" fmla="*/ 0 w 5588000"/>
              <a:gd name="connsiteY3" fmla="*/ 2209800 h 2209800"/>
              <a:gd name="connisteX4" fmla="*/ 0 w 5588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588000" h="2209800">
                <a:moveTo>
                  <a:pt x="0" y="0"/>
                </a:moveTo>
                <a:lnTo>
                  <a:pt x="5588000" y="0"/>
                </a:lnTo>
                <a:lnTo>
                  <a:pt x="5588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02400" y="17399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02400" y="2298700"/>
            <a:ext cx="5080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6391" hasCustomPrompt="1"/>
            <p:custDataLst>
              <p:tags r:id="rId9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588000 w 5588000"/>
              <a:gd name="connsiteY1" fmla="*/ 0 h 2209800"/>
              <a:gd name="connisteX2" fmla="*/ 5588000 w 5588000"/>
              <a:gd name="connsiteY2" fmla="*/ 2209800 h 2209800"/>
              <a:gd name="connisteX3" fmla="*/ 0 w 5588000"/>
              <a:gd name="connsiteY3" fmla="*/ 2209800 h 2209800"/>
              <a:gd name="connisteX4" fmla="*/ 0 w 5588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588000" h="2209800">
                <a:moveTo>
                  <a:pt x="0" y="0"/>
                </a:moveTo>
                <a:lnTo>
                  <a:pt x="5588000" y="0"/>
                </a:lnTo>
                <a:lnTo>
                  <a:pt x="5588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502400" y="42545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02400" y="4813300"/>
            <a:ext cx="5080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0 h 1879600"/>
              <a:gd name="connisteX1" fmla="*/ 10972800 w 10972800"/>
              <a:gd name="connsiteY1" fmla="*/ 0 h 1879600"/>
              <a:gd name="connisteX2" fmla="*/ 10972800 w 10972800"/>
              <a:gd name="connsiteY2" fmla="*/ 1879600 h 1879600"/>
              <a:gd name="connisteX3" fmla="*/ 0 w 10972800"/>
              <a:gd name="connsiteY3" fmla="*/ 1879600 h 1879600"/>
              <a:gd name="connisteX4" fmla="*/ 0 w 10972800"/>
              <a:gd name="connsiteY4" fmla="*/ 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1879600">
                <a:moveTo>
                  <a:pt x="0" y="0"/>
                </a:moveTo>
                <a:lnTo>
                  <a:pt x="10972800" y="0"/>
                </a:lnTo>
                <a:lnTo>
                  <a:pt x="10972800" y="1879600"/>
                </a:lnTo>
                <a:lnTo>
                  <a:pt x="0" y="1879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图中标下内-装饰上-默认位置-并列-51_4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835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10972800" cy="2692400"/>
          </a:xfrm>
          <a:custGeom>
            <a:avLst/>
            <a:gdLst>
              <a:gd name="connisteX0" fmla="*/ 0 w 10972800"/>
              <a:gd name="connsiteY0" fmla="*/ 0 h 2692400"/>
              <a:gd name="connisteX1" fmla="*/ 10972800 w 10972800"/>
              <a:gd name="connsiteY1" fmla="*/ 0 h 2692400"/>
              <a:gd name="connisteX2" fmla="*/ 10972800 w 10972800"/>
              <a:gd name="connsiteY2" fmla="*/ 2692400 h 2692400"/>
              <a:gd name="connisteX3" fmla="*/ 0 w 10972800"/>
              <a:gd name="connsiteY3" fmla="*/ 2692400 h 2692400"/>
              <a:gd name="connisteX4" fmla="*/ 0 w 10972800"/>
              <a:gd name="connsiteY4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692400">
                <a:moveTo>
                  <a:pt x="0" y="0"/>
                </a:moveTo>
                <a:lnTo>
                  <a:pt x="10972800" y="0"/>
                </a:lnTo>
                <a:lnTo>
                  <a:pt x="10972800" y="2692400"/>
                </a:lnTo>
                <a:lnTo>
                  <a:pt x="0" y="2692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826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334000"/>
            <a:ext cx="3098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4826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5334000"/>
            <a:ext cx="3098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4826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5334000"/>
            <a:ext cx="3098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1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803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3114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2082800" y="3479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2082800" y="39878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2082800" y="51562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2082800" y="56642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4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3149600"/>
          </a:xfrm>
          <a:custGeom>
            <a:avLst/>
            <a:gdLst>
              <a:gd name="connisteX0" fmla="*/ 0 w 10972800"/>
              <a:gd name="connsiteY0" fmla="*/ 0 h 3149600"/>
              <a:gd name="connisteX1" fmla="*/ 10972800 w 10972800"/>
              <a:gd name="connsiteY1" fmla="*/ 0 h 3149600"/>
              <a:gd name="connisteX2" fmla="*/ 10972800 w 10972800"/>
              <a:gd name="connsiteY2" fmla="*/ 3149600 h 3149600"/>
              <a:gd name="connisteX3" fmla="*/ 0 w 10972800"/>
              <a:gd name="connsiteY3" fmla="*/ 3149600 h 3149600"/>
              <a:gd name="connisteX4" fmla="*/ 0 w 10972800"/>
              <a:gd name="connsiteY4" fmla="*/ 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149600">
                <a:moveTo>
                  <a:pt x="0" y="0"/>
                </a:moveTo>
                <a:lnTo>
                  <a:pt x="10972800" y="0"/>
                </a:lnTo>
                <a:lnTo>
                  <a:pt x="10972800" y="3149600"/>
                </a:lnTo>
                <a:lnTo>
                  <a:pt x="0" y="3149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130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51308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5130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9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400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401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3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8" name="文本占位符 27"/>
          <p:cNvSpPr>
            <a:spLocks noGrp="1"/>
          </p:cNvSpPr>
          <p:nvPr>
            <p:ph type="body" idx="16398" hasCustomPrompt="1"/>
            <p:custDataLst>
              <p:tags r:id="rId22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9" name="装饰  8"/>
          <p:cNvSpPr>
            <a:spLocks noGrp="1"/>
          </p:cNvSpPr>
          <p:nvPr>
            <p:ph type="body" idx="16404" hasCustomPrompt="1"/>
            <p:custDataLst>
              <p:tags r:id="rId23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0" name="文本占位符 29"/>
          <p:cNvSpPr>
            <a:spLocks noGrp="1"/>
          </p:cNvSpPr>
          <p:nvPr>
            <p:ph type="body" idx="16397" hasCustomPrompt="1"/>
            <p:custDataLst>
              <p:tags r:id="rId24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2" Type="http://schemas.openxmlformats.org/officeDocument/2006/relationships/theme" Target="../theme/theme2.xml"/><Relationship Id="rId31" Type="http://schemas.openxmlformats.org/officeDocument/2006/relationships/tags" Target="../tags/tag214.xml"/><Relationship Id="rId30" Type="http://schemas.openxmlformats.org/officeDocument/2006/relationships/tags" Target="../tags/tag213.xml"/><Relationship Id="rId3" Type="http://schemas.openxmlformats.org/officeDocument/2006/relationships/slideLayout" Target="../slideLayouts/slideLayout13.xml"/><Relationship Id="rId29" Type="http://schemas.openxmlformats.org/officeDocument/2006/relationships/tags" Target="../tags/tag212.xml"/><Relationship Id="rId28" Type="http://schemas.openxmlformats.org/officeDocument/2006/relationships/tags" Target="../tags/tag211.xml"/><Relationship Id="rId27" Type="http://schemas.openxmlformats.org/officeDocument/2006/relationships/tags" Target="../tags/tag210.xml"/><Relationship Id="rId26" Type="http://schemas.openxmlformats.org/officeDocument/2006/relationships/tags" Target="../tags/tag209.xml"/><Relationship Id="rId25" Type="http://schemas.openxmlformats.org/officeDocument/2006/relationships/tags" Target="../tags/tag208.xml"/><Relationship Id="rId24" Type="http://schemas.openxmlformats.org/officeDocument/2006/relationships/image" Target="../media/image7.png"/><Relationship Id="rId23" Type="http://schemas.openxmlformats.org/officeDocument/2006/relationships/tags" Target="../tags/tag207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image" Target="../media/image12.jpeg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8" Type="http://schemas.openxmlformats.org/officeDocument/2006/relationships/slideLayout" Target="../slideLayouts/slideLayout14.xml"/><Relationship Id="rId17" Type="http://schemas.openxmlformats.org/officeDocument/2006/relationships/tags" Target="../tags/tag297.xml"/><Relationship Id="rId16" Type="http://schemas.openxmlformats.org/officeDocument/2006/relationships/tags" Target="../tags/tag296.xml"/><Relationship Id="rId15" Type="http://schemas.openxmlformats.org/officeDocument/2006/relationships/tags" Target="../tags/tag295.xml"/><Relationship Id="rId14" Type="http://schemas.openxmlformats.org/officeDocument/2006/relationships/image" Target="../media/image14.jpeg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tags" Target="../tags/tag28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image" Target="../media/image15.png"/><Relationship Id="rId2" Type="http://schemas.openxmlformats.org/officeDocument/2006/relationships/tags" Target="../tags/tag302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309.xml"/><Relationship Id="rId1" Type="http://schemas.openxmlformats.org/officeDocument/2006/relationships/tags" Target="../tags/tag30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image" Target="../media/image17.jpeg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image" Target="../media/image16.jpeg"/><Relationship Id="rId2" Type="http://schemas.openxmlformats.org/officeDocument/2006/relationships/tags" Target="../tags/tag314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320.xml"/><Relationship Id="rId1" Type="http://schemas.openxmlformats.org/officeDocument/2006/relationships/tags" Target="../tags/tag31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2" Type="http://schemas.openxmlformats.org/officeDocument/2006/relationships/slideLayout" Target="../slideLayouts/slideLayout19.xml"/><Relationship Id="rId21" Type="http://schemas.openxmlformats.org/officeDocument/2006/relationships/tags" Target="../tags/tag239.xml"/><Relationship Id="rId20" Type="http://schemas.openxmlformats.org/officeDocument/2006/relationships/tags" Target="../tags/tag238.xml"/><Relationship Id="rId2" Type="http://schemas.openxmlformats.org/officeDocument/2006/relationships/tags" Target="../tags/tag220.xml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../media/image8.png"/><Relationship Id="rId2" Type="http://schemas.openxmlformats.org/officeDocument/2006/relationships/tags" Target="../tags/tag244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51.xml"/><Relationship Id="rId1" Type="http://schemas.openxmlformats.org/officeDocument/2006/relationships/tags" Target="../tags/tag24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image" Target="../media/image10.png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image" Target="../media/image9.png"/><Relationship Id="rId2" Type="http://schemas.openxmlformats.org/officeDocument/2006/relationships/tags" Target="../tags/tag256.xml"/><Relationship Id="rId15" Type="http://schemas.openxmlformats.org/officeDocument/2006/relationships/slideLayout" Target="../slideLayouts/slideLayout1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image" Target="../media/image11.png"/><Relationship Id="rId10" Type="http://schemas.openxmlformats.org/officeDocument/2006/relationships/tags" Target="../tags/tag262.xml"/><Relationship Id="rId1" Type="http://schemas.openxmlformats.org/officeDocument/2006/relationships/tags" Target="../tags/tag25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image" Target="../media/image9.png"/><Relationship Id="rId2" Type="http://schemas.openxmlformats.org/officeDocument/2006/relationships/tags" Target="../tags/tag270.xml"/><Relationship Id="rId14" Type="http://schemas.openxmlformats.org/officeDocument/2006/relationships/slideLayout" Target="../slideLayouts/slideLayout15.xml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6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 sz="5400">
                <a:ea typeface="汉仪中宋简" panose="02010600000101010101" charset="-122"/>
              </a:rPr>
              <a:t>经典案例与法制变迁</a:t>
            </a:r>
            <a:endParaRPr lang="zh-CN" altLang="en-US" sz="5400">
              <a:ea typeface="汉仪中宋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lvl="0"/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主讲</a:t>
            </a:r>
            <a:r>
              <a:rPr lang="en-US" altLang="zh-CN">
                <a:latin typeface="汉仪书宋二简" panose="02010600000101010101" charset="-122"/>
                <a:ea typeface="汉仪书宋二简" panose="02010600000101010101" charset="-122"/>
              </a:rPr>
              <a:t>人：吕铁贞     1021092799@qq.com</a:t>
            </a:r>
            <a:endParaRPr lang="en-US" altLang="zh-CN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/>
          <a:p>
            <a:r>
              <a:rPr lang="en-US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2</a:t>
            </a:r>
            <a:endParaRPr lang="en-US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互动教学模式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d7badd92-9dc3-11f0-aaaa-42bac5dacda8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1717" b="272"/>
          <a:stretch>
            <a:fillRect/>
          </a:stretch>
        </p:blipFill>
        <p:spPr>
          <a:xfrm>
            <a:off x="609600" y="1524000"/>
            <a:ext cx="3454400" cy="2336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翻转课堂实施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课前布置阅读任务与文献资料，学生预习并准备问题；课堂以讨论为主，教师负责引导和总结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d7badbec-9dc3-11f0-aaaa-42bac5dacda8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19086" t="17383" r="13377" b="6514"/>
          <a:stretch>
            <a:fillRect/>
          </a:stretch>
        </p:blipFill>
        <p:spPr>
          <a:xfrm>
            <a:off x="4368800" y="1524000"/>
            <a:ext cx="3454400" cy="2336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PAD协作学习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通过分组合作形式，学生相互交流观点、共同解决问题，教师定期检查小组进展确保全员参与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d7badcb9-9dc3-11f0-aaaa-42bac5dacda8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725" r="725"/>
          <a:stretch>
            <a:fillRect/>
          </a:stretch>
        </p:blipFill>
        <p:spPr>
          <a:xfrm>
            <a:off x="8128000" y="1524000"/>
            <a:ext cx="3454400" cy="23368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PBL问题导向学习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设置开放性问题，如"历史案例是否符合现代法治精神"，鼓励学生通过资料查阅与逻辑推理得出结论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学习的意义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案例</a:t>
            </a:r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学习价值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5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34774" b="34774"/>
          <a:stretch>
            <a:fillRect/>
          </a:stretch>
        </p:blipFill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0 h 1879600"/>
              <a:gd name="connisteX1" fmla="*/ 10972800 w 10972800"/>
              <a:gd name="connsiteY1" fmla="*/ 0 h 1879600"/>
              <a:gd name="connisteX2" fmla="*/ 10972800 w 10972800"/>
              <a:gd name="connsiteY2" fmla="*/ 1879600 h 1879600"/>
              <a:gd name="connisteX3" fmla="*/ 0 w 10972800"/>
              <a:gd name="connsiteY3" fmla="*/ 1879600 h 1879600"/>
              <a:gd name="connisteX4" fmla="*/ 0 w 10972800"/>
              <a:gd name="connsiteY4" fmla="*/ 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1879600">
                <a:moveTo>
                  <a:pt x="0" y="0"/>
                </a:moveTo>
                <a:lnTo>
                  <a:pt x="10972800" y="0"/>
                </a:lnTo>
                <a:lnTo>
                  <a:pt x="10972800" y="1879600"/>
                </a:lnTo>
                <a:lnTo>
                  <a:pt x="0" y="1879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理解制度演变的途径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"以案窥法"揭示法律规范实际运行逻辑，"以案观变"展现社会背景与制度变迁的关联，还原历史真相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当代法治建设借鉴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从传统法律文化中提炼普遍性法治规律，如秋审制度的慎刑恤狱理念、《唐律疏议》的礼法合一体制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学术与社会责任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研究中国法制史既是学术追求，更是传承民族精神、服务国家发展的责任，增强学习使命感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考核要求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成绩评定标准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5" name="内容占位符 14" descr="d7eca92d-9dc3-11f0-aaaa-42bac5dacda8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8409" b="8409"/>
          <a:stretch>
            <a:fillRect/>
          </a:stretch>
        </p:blipFill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588000 w 5588000"/>
              <a:gd name="connsiteY1" fmla="*/ 0 h 2209800"/>
              <a:gd name="connisteX2" fmla="*/ 5588000 w 5588000"/>
              <a:gd name="connsiteY2" fmla="*/ 2209800 h 2209800"/>
              <a:gd name="connisteX3" fmla="*/ 0 w 5588000"/>
              <a:gd name="connsiteY3" fmla="*/ 2209800 h 2209800"/>
              <a:gd name="connisteX4" fmla="*/ 0 w 5588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588000" h="2209800">
                <a:moveTo>
                  <a:pt x="0" y="0"/>
                </a:moveTo>
                <a:lnTo>
                  <a:pt x="5588000" y="0"/>
                </a:lnTo>
                <a:lnTo>
                  <a:pt x="5588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平时成绩（40%）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课堂表现（20%）：根据发言质量、参与度和思辨能力评分；小组作业（20%）：考察内容完整性、逻辑清晰度和团队协作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6" name="内容占位符 15" descr="d7eca824-9dc3-11f0-aaaa-42bac5dacda8"/>
          <p:cNvPicPr>
            <a:picLocks noChangeAspect="1"/>
          </p:cNvPicPr>
          <p:nvPr>
            <p:ph idx="16391"/>
            <p:custDataLst>
              <p:tags r:id="rId6"/>
            </p:custDataLst>
          </p:nvPr>
        </p:nvPicPr>
        <p:blipFill>
          <a:blip r:embed="rId7"/>
          <a:srcRect t="6193" b="6193"/>
          <a:stretch>
            <a:fillRect/>
          </a:stretch>
        </p:blipFill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588000 w 5588000"/>
              <a:gd name="connsiteY1" fmla="*/ 0 h 2209800"/>
              <a:gd name="connisteX2" fmla="*/ 5588000 w 5588000"/>
              <a:gd name="connsiteY2" fmla="*/ 2209800 h 2209800"/>
              <a:gd name="connisteX3" fmla="*/ 0 w 5588000"/>
              <a:gd name="connsiteY3" fmla="*/ 2209800 h 2209800"/>
              <a:gd name="connisteX4" fmla="*/ 0 w 5588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588000" h="2209800">
                <a:moveTo>
                  <a:pt x="0" y="0"/>
                </a:moveTo>
                <a:lnTo>
                  <a:pt x="5588000" y="0"/>
                </a:lnTo>
                <a:lnTo>
                  <a:pt x="5588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期末论文（60%）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围绕经典案例展开深度分析，结合历史背景、法律条文和社会影响撰写专题报告，重点考察解读与表达能力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课程简介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400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课程目标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40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教学内容与安排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2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研讨规则与方法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5"/>
          <p:cNvSpPr>
            <a:spLocks noGrp="1"/>
          </p:cNvSpPr>
          <p:nvPr>
            <p:ph type="body" idx="16403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学习的意义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8"/>
            <p:custDataLst>
              <p:tags r:id="rId1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8"/>
          <p:cNvSpPr>
            <a:spLocks noGrp="1"/>
          </p:cNvSpPr>
          <p:nvPr>
            <p:ph type="body" idx="16404"/>
            <p:custDataLst>
              <p:tags r:id="rId1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7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考核要求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课程简介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课程核心定位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3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4486" b="24486"/>
          <a:stretch>
            <a:fillRect/>
          </a:stretch>
        </p:blipFill>
        <p:spPr>
          <a:xfrm>
            <a:off x="609600" y="1524000"/>
            <a:ext cx="10972800" cy="3149600"/>
          </a:xfrm>
          <a:custGeom>
            <a:avLst/>
            <a:gdLst>
              <a:gd name="connisteX0" fmla="*/ 0 w 10972800"/>
              <a:gd name="connsiteY0" fmla="*/ 0 h 3149600"/>
              <a:gd name="connisteX1" fmla="*/ 10972800 w 10972800"/>
              <a:gd name="connsiteY1" fmla="*/ 0 h 3149600"/>
              <a:gd name="connisteX2" fmla="*/ 10972800 w 10972800"/>
              <a:gd name="connsiteY2" fmla="*/ 3149600 h 3149600"/>
              <a:gd name="connisteX3" fmla="*/ 0 w 10972800"/>
              <a:gd name="connsiteY3" fmla="*/ 3149600 h 3149600"/>
              <a:gd name="connisteX4" fmla="*/ 0 w 10972800"/>
              <a:gd name="connsiteY4" fmla="*/ 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149600">
                <a:moveTo>
                  <a:pt x="0" y="0"/>
                </a:moveTo>
                <a:lnTo>
                  <a:pt x="10972800" y="0"/>
                </a:lnTo>
                <a:lnTo>
                  <a:pt x="10972800" y="3149600"/>
                </a:lnTo>
                <a:lnTo>
                  <a:pt x="0" y="3149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核心教学目标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引导学生从微观案件切入，理解宏观历史背景下的法律运行逻辑与社会变迁规律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教学方法特色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注重互动性与参与性，采用翻转课堂、小组讨论等多样化教学手段，激发学生主动性与创造性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课程目标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三维目标体系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21" name="图片占位符 20" descr="default_2_img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 l="21875" r="21875"/>
          <a:stretch>
            <a:fillRect/>
          </a:stretch>
        </p:blipFill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知识目标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掌握中国法制史基本内容和重要节点，熟悉各时期主要法律制度及其特点，理解中华法系核心理念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2" name="图片占位符 21" descr="default_4_img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能力目标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培养"以案窥法"和"以案观变"的研究能力，提升独立思考与批判性思维，提炼法治规律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3" name="图片占位符 22" descr="d747d04d-9dc3-11f0-a4b2-86d81a5e6d27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l="15288" r="15647"/>
          <a:stretch>
            <a:fillRect/>
          </a:stretch>
        </p:blipFill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价值目标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增强对中华法系的文化认同感，树立文化自信与制度自信，激发对传统法治资源的探究兴趣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教学内容与安排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案例分析实施步骤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6" name="内容占位符 15" descr="default_2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28189" b="28189"/>
          <a:stretch>
            <a:fillRect/>
          </a:stretch>
        </p:blipFill>
        <p:spPr>
          <a:xfrm>
            <a:off x="609600" y="609600"/>
            <a:ext cx="10972800" cy="2692400"/>
          </a:xfrm>
          <a:custGeom>
            <a:avLst/>
            <a:gdLst>
              <a:gd name="connisteX0" fmla="*/ 0 w 10972800"/>
              <a:gd name="connsiteY0" fmla="*/ 0 h 2692400"/>
              <a:gd name="connisteX1" fmla="*/ 10972800 w 10972800"/>
              <a:gd name="connsiteY1" fmla="*/ 0 h 2692400"/>
              <a:gd name="connisteX2" fmla="*/ 10972800 w 10972800"/>
              <a:gd name="connsiteY2" fmla="*/ 2692400 h 2692400"/>
              <a:gd name="connisteX3" fmla="*/ 0 w 10972800"/>
              <a:gd name="connsiteY3" fmla="*/ 2692400 h 2692400"/>
              <a:gd name="connisteX4" fmla="*/ 0 w 10972800"/>
              <a:gd name="connsiteY4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692400">
                <a:moveTo>
                  <a:pt x="0" y="0"/>
                </a:moveTo>
                <a:lnTo>
                  <a:pt x="10972800" y="0"/>
                </a:lnTo>
                <a:lnTo>
                  <a:pt x="10972800" y="2692400"/>
                </a:lnTo>
                <a:lnTo>
                  <a:pt x="0" y="2692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z="1900">
                <a:latin typeface="汉仪书宋二简" panose="02010600000101010101" charset="-122"/>
                <a:ea typeface="汉仪书宋二简" panose="02010600000101010101" charset="-122"/>
              </a:rPr>
              <a:t>第一步：梳理时代背景</a:t>
            </a:r>
            <a:endParaRPr lang="zh-CN" altLang="en-US" sz="19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分析案件发生的政治局势、经济水平、文化氛围等背景因素，如研究"缇萦救父案"需结合汉初政策与儒家影响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第二步：剖析案件处理过程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z="1400">
                <a:latin typeface="汉仪书宋二简" panose="02010600000101010101" charset="-122"/>
                <a:ea typeface="汉仪书宋二简" panose="02010600000101010101" charset="-122"/>
              </a:rPr>
              <a:t>关注案件处理中的法律原则与司法实践，如"阿云案"体现宋代对女性地位和伦理秩序的态度变化</a:t>
            </a:r>
            <a:endParaRPr lang="zh-CN" altLang="en-US" sz="14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1900">
                <a:latin typeface="汉仪书宋二简" panose="02010600000101010101" charset="-122"/>
                <a:ea typeface="汉仪书宋二简" panose="02010600000101010101" charset="-122"/>
              </a:rPr>
              <a:t>第三步：总结案件影响</a:t>
            </a:r>
            <a:endParaRPr lang="zh-CN" altLang="en-US" sz="19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 sz="1400">
                <a:latin typeface="汉仪书宋二简" panose="02010600000101010101" charset="-122"/>
                <a:ea typeface="汉仪书宋二简" panose="02010600000101010101" charset="-122"/>
              </a:rPr>
              <a:t>评估案件对后世法律制度的作用及历史地位，如"杨乃武与小白菜案"推动清代司法程序监督改革</a:t>
            </a:r>
            <a:endParaRPr lang="zh-CN" altLang="en-US" sz="14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研讨规则与方法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0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0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11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1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124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36b2b4f60d179e6486f44ea26b78e84cf3f78f6"/>
  <p:tag name="KSO_WM_NEWLAYOUT_GROUP_ID" val="layout_10014"/>
  <p:tag name="KSO_WM_NEWLAYOUT_ID" val="slide_504b870359682aa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3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178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183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184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19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195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19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197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198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19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201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20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203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204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20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206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3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2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21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1"/>
  <p:tag name="KSO_WM_TAG_VERSION" val="3.0"/>
  <p:tag name="KSO_WM_UNIT_TEXT_LAYER_COUNT" val="1"/>
  <p:tag name="KSO_WM_UNIT_PRESET_TEXT" val="BY WPS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17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18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2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9816228069e71f70c51528db781bcde42ccbaab5"/>
  <p:tag name="KSO_WM_NEWLAYOUT_GROUP_ID" val="layout_1-5"/>
  <p:tag name="KSO_WM_NEWLAYOUT_ID" val="slide_ba60fb0293b23fd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22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22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22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fe6a948607d3c5d96280096905b30201e185f2b"/>
  <p:tag name="KSO_WM_NEWLAYOUT_GROUP_ID" val="layout_10013"/>
  <p:tag name="KSO_WM_NEWLAYOUT_ID" val="slide_2b9069f18f10c117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23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23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23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  <p:tag name="KSO_WM_UNIT_PRESET_TEXT" val=" "/>
  <p:tag name="KSO_WM_SLIDE_FIGMA_DIAGRAM" val="1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  <p:tag name="KSO_WM_UNIT_PRESET_TEXT" val="单击此处添加项标题"/>
  <p:tag name="KSO_WM_SLIDE_FIGMA_DIAGRAM" val="1"/>
</p:tagLst>
</file>

<file path=ppt/tags/tag239.xml><?xml version="1.0" encoding="utf-8"?>
<p:tagLst xmlns:p="http://schemas.openxmlformats.org/presentationml/2006/main">
  <p:tag name="KSO_WM_SLIDE_CONTENT_ORIENTATION" val=""/>
  <p:tag name="KSO_WM_SLIDE_HAS_MASK" val="0"/>
  <p:tag name="KSO_WM_SLIDE_ITEM_CNT" val="6"/>
  <p:tag name="KSO_WM_SLIDE_TYPE" val="contents"/>
  <p:tag name="KSO_WM_TEMPLATE_SUBCATEGORY" val="29"/>
  <p:tag name="KSO_WM_BEAUTIFY_FLAG" val="#wm#"/>
  <p:tag name="KSO_WM_TEMPLATE_FIGMA_ID" val="69796643686"/>
  <p:tag name="KSO_WM_TEMPLATE_SLIDE_ID" val="slide_ba60fb0293b23fda"/>
</p:tagLst>
</file>

<file path=ppt/tags/tag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4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a313143c657ea5394cb90e345dd1256da474b9a"/>
  <p:tag name="KSO_WM_NEWLAYOUT_GROUP_ID" val="layout_42"/>
  <p:tag name="KSO_WM_NEWLAYOUT_ID" val="slide_172fb91d41df846e"/>
  <p:tag name="KSO_WM_UNIT_PRESET_TEXT" val="单击此处添加标题"/>
</p:tagLst>
</file>

<file path=ppt/tags/tag2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2489274a45e1d92ee63-slide-0"/>
</p:tagLst>
</file>

<file path=ppt/tags/tag24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4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5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172fb91d41df846e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54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388a78cbaeacf1dc0eecea20946fca9566ad00"/>
  <p:tag name="KSO_WM_NEWLAYOUT_GROUP_ID" val="layout_34"/>
  <p:tag name="KSO_WM_NEWLAYOUT_ID" val="slide_437b60f49d977836"/>
  <p:tag name="KSO_WM_UNIT_PRESET_TEXT" val="单击此处添加标题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12490564400fe808da83-slide-0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2490564400fe808da83-slide-0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WPSDZDB2025071675&quot;,&quot;product_name&quot;:&quot;365wps-copilotchat-web&quot;,&quot;intention_code&quot;:&quot;365wps_cc_create_ppt&quot;}*gallery_special_0_ai_v2.1.6_ONLINE*e7d3fc31b745695242c905d8647b1fbf-slide-5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6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437b60f49d977836"/>
</p:tagLst>
</file>

<file path=ppt/tags/tag26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6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6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07e5a2f669c9624aaaa23c4139f170616987e2"/>
  <p:tag name="KSO_WM_NEWLAYOUT_GROUP_ID" val="layout_51"/>
  <p:tag name="KSO_WM_NEWLAYOUT_ID" val="slide_aaa6327b7f6ff5c7"/>
  <p:tag name="KSO_WM_UNIT_PRESET_TEXT" val="单击此处添加标题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248873834b73b9e9342-slide-0"/>
</p:tagLst>
</file>

<file path=ppt/tags/tag27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7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7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aaa6327b7f6ff5c7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83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c83fb08bbf220c7a5f85aa411958273f27d179"/>
  <p:tag name="KSO_WM_NEWLAYOUT_GROUP_ID" val="layout_2"/>
  <p:tag name="KSO_WM_NEWLAYOUT_ID" val="slide_cce2eb3a906a8f67"/>
  <p:tag name="KSO_WM_UNIT_PRESET_TEXT" val="单击此处添加标题"/>
</p:tagLst>
</file>

<file path=ppt/tags/tag285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627671960&quot;,&quot;product_name&quot;:&quot;365wps-copilotchat-web&quot;,&quot;intention_code&quot;:&quot;365wps_cc_create_ppt&quot;}*gallery_gallery_ai_3.0.1_online*e7d3fc31b745695242c905d8647b1fbf-slide-9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89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57236847&quot;,&quot;product_name&quot;:&quot;365wps-copilotchat-web&quot;,&quot;intention_code&quot;:&quot;365wps_cc_create_ppt&quot;}*gallery_gallery_ai_3.0.1_online*e7d3fc31b745695242c905d8647b1fbf-slide-9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9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07946526&quot;,&quot;product_name&quot;:&quot;365wps-copilotchat-web&quot;,&quot;intention_code&quot;:&quot;365wps_cc_create_ppt&quot;}*gallery_gallery_ai_3.0.1_online*e7d3fc31b745695242c905d8647b1fbf-slide-9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9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cce2eb3a906a8f67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00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fe6a948607d3c5d96280096905b30201e185f2b"/>
  <p:tag name="KSO_WM_NEWLAYOUT_GROUP_ID" val="layout_10013"/>
  <p:tag name="KSO_WM_NEWLAYOUT_ID" val="slide_2b9069f18f10c117"/>
  <p:tag name="KSO_WM_UNIT_PRESET_TEXT" val="单击此处添加标题"/>
</p:tagLst>
</file>

<file path=ppt/tags/tag3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2489312e9b67faef184-slide-0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0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2b9069f18f10c117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1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36b2b4f60d179e6486f44ea26b78e84cf3f78f6"/>
  <p:tag name="KSO_WM_NEWLAYOUT_GROUP_ID" val="layout_10014"/>
  <p:tag name="KSO_WM_NEWLAYOUT_ID" val="slide_504b870359682aa1"/>
  <p:tag name="KSO_WM_UNIT_PRESET_TEXT" val="单击此处添加标题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198282498&quot;,&quot;product_name&quot;:&quot;365wps-copilotchat-web&quot;,&quot;intention_code&quot;:&quot;365wps_cc_create_ppt&quot;}*gallery_gallery_ai_v2.1.6_ONLINE*e7d3fc31b745695242c905d8647b1fbf-slide-13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41907067&quot;,&quot;product_name&quot;:&quot;365wps-copilotchat-web&quot;,&quot;intention_code&quot;:&quot;365wps_cc_create_ppt&quot;}*gallery_gallery_ai_v2.1.6_ONLINE*e7d3fc31b745695242c905d8647b1fbf-slide-13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04b870359682aa1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323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c83fb08bbf220c7a5f85aa411958273f27d179"/>
  <p:tag name="KSO_WM_NEWLAYOUT_GROUP_ID" val="layout_2"/>
  <p:tag name="KSO_WM_NEWLAYOUT_ID" val="slide_cce2eb3a906a8f67"/>
</p:tagLst>
</file>

<file path=ppt/tags/tag35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07e5a2f669c9624aaaa23c4139f170616987e2"/>
  <p:tag name="KSO_WM_NEWLAYOUT_GROUP_ID" val="layout_51"/>
  <p:tag name="KSO_WM_NEWLAYOUT_ID" val="slide_aaa6327b7f6ff5c7"/>
</p:tagLst>
</file>

<file path=ppt/tags/tag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388a78cbaeacf1dc0eecea20946fca9566ad00"/>
  <p:tag name="KSO_WM_NEWLAYOUT_GROUP_ID" val="layout_34"/>
  <p:tag name="KSO_WM_NEWLAYOUT_ID" val="slide_437b60f49d977836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a313143c657ea5394cb90e345dd1256da474b9a"/>
  <p:tag name="KSO_WM_NEWLAYOUT_GROUP_ID" val="layout_42"/>
  <p:tag name="KSO_WM_NEWLAYOUT_ID" val="slide_172fb91d41df846e"/>
</p:tagLst>
</file>

<file path=ppt/tags/tag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816228069e71f70c51528db781bcde42ccbaab5"/>
  <p:tag name="KSO_WM_NEWLAYOUT_GROUP_ID" val="layout_1-5"/>
  <p:tag name="KSO_WM_NEWLAYOUT_ID" val="slide_ba60fb0293b23fda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9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WPS 演示</Application>
  <PresentationFormat>宽屏</PresentationFormat>
  <Paragraphs>166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Office 主题</vt:lpstr>
      <vt:lpstr>红色中国风汇报主题</vt:lpstr>
      <vt:lpstr>中国法制史经典案例分析课程导论</vt:lpstr>
      <vt:lpstr>目录</vt:lpstr>
      <vt:lpstr>课程简介</vt:lpstr>
      <vt:lpstr>课程核心定位</vt:lpstr>
      <vt:lpstr>课程目标</vt:lpstr>
      <vt:lpstr>三维目标体系</vt:lpstr>
      <vt:lpstr>教学内容与安排</vt:lpstr>
      <vt:lpstr>案例分析实施步骤</vt:lpstr>
      <vt:lpstr>研讨规则与方法</vt:lpstr>
      <vt:lpstr>互动教学模式</vt:lpstr>
      <vt:lpstr>学习的意义</vt:lpstr>
      <vt:lpstr>案例研究价值</vt:lpstr>
      <vt:lpstr>考核要求</vt:lpstr>
      <vt:lpstr>成绩评定标准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经典案例与法制变迁</dc:title>
  <dc:creator/>
  <cp:lastModifiedBy>吕铁贞</cp:lastModifiedBy>
  <cp:revision>1</cp:revision>
  <dcterms:created xsi:type="dcterms:W3CDTF">2025-10-16T02:36:20Z</dcterms:created>
  <dcterms:modified xsi:type="dcterms:W3CDTF">2025-10-16T02:36:20Z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