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sldIdLst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3" Type="http://schemas.openxmlformats.org/officeDocument/2006/relationships/tags" Target="../tags/tag32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40.xml"/><Relationship Id="rId8" Type="http://schemas.openxmlformats.org/officeDocument/2006/relationships/tags" Target="../tags/tag39.xml"/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3" Type="http://schemas.openxmlformats.org/officeDocument/2006/relationships/tags" Target="../tags/tag44.xml"/><Relationship Id="rId12" Type="http://schemas.openxmlformats.org/officeDocument/2006/relationships/tags" Target="../tags/tag43.xml"/><Relationship Id="rId11" Type="http://schemas.openxmlformats.org/officeDocument/2006/relationships/tags" Target="../tags/tag42.xml"/><Relationship Id="rId10" Type="http://schemas.openxmlformats.org/officeDocument/2006/relationships/tags" Target="../tags/tag41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1" Type="http://schemas.openxmlformats.org/officeDocument/2006/relationships/tags" Target="../tags/tag54.xml"/><Relationship Id="rId10" Type="http://schemas.openxmlformats.org/officeDocument/2006/relationships/tags" Target="../tags/tag5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image" Target="../media/image3.png"/><Relationship Id="rId4" Type="http://schemas.openxmlformats.org/officeDocument/2006/relationships/tags" Target="../tags/tag67.xml"/><Relationship Id="rId3" Type="http://schemas.openxmlformats.org/officeDocument/2006/relationships/image" Target="../media/image1.png"/><Relationship Id="rId2" Type="http://schemas.openxmlformats.org/officeDocument/2006/relationships/tags" Target="../tags/tag66.xml"/><Relationship Id="rId10" Type="http://schemas.openxmlformats.org/officeDocument/2006/relationships/tags" Target="../tags/tag7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5" Type="http://schemas.openxmlformats.org/officeDocument/2006/relationships/tags" Target="../tags/tag86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image" Target="../media/image2.png"/><Relationship Id="rId4" Type="http://schemas.openxmlformats.org/officeDocument/2006/relationships/tags" Target="../tags/tag88.xml"/><Relationship Id="rId3" Type="http://schemas.openxmlformats.org/officeDocument/2006/relationships/image" Target="../media/image1.png"/><Relationship Id="rId2" Type="http://schemas.openxmlformats.org/officeDocument/2006/relationships/tags" Target="../tags/tag8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07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image" Target="../media/image3.png"/><Relationship Id="rId4" Type="http://schemas.openxmlformats.org/officeDocument/2006/relationships/tags" Target="../tags/tag103.xml"/><Relationship Id="rId3" Type="http://schemas.openxmlformats.org/officeDocument/2006/relationships/image" Target="../media/image1.png"/><Relationship Id="rId2" Type="http://schemas.openxmlformats.org/officeDocument/2006/relationships/tags" Target="../tags/tag102.xml"/><Relationship Id="rId10" Type="http://schemas.openxmlformats.org/officeDocument/2006/relationships/tags" Target="../tags/tag108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126.xml"/><Relationship Id="rId4" Type="http://schemas.openxmlformats.org/officeDocument/2006/relationships/tags" Target="../tags/tag125.xml"/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7" Type="http://schemas.openxmlformats.org/officeDocument/2006/relationships/tags" Target="../tags/tag135.xml"/><Relationship Id="rId6" Type="http://schemas.openxmlformats.org/officeDocument/2006/relationships/tags" Target="../tags/tag134.xml"/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6" Type="http://schemas.openxmlformats.org/officeDocument/2006/relationships/tags" Target="../tags/tag140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tags" Target="../tags/tag141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150.xml"/><Relationship Id="rId8" Type="http://schemas.openxmlformats.org/officeDocument/2006/relationships/tags" Target="../tags/tag149.xml"/><Relationship Id="rId7" Type="http://schemas.openxmlformats.org/officeDocument/2006/relationships/tags" Target="../tags/tag148.xml"/><Relationship Id="rId6" Type="http://schemas.openxmlformats.org/officeDocument/2006/relationships/tags" Target="../tags/tag147.xml"/><Relationship Id="rId5" Type="http://schemas.openxmlformats.org/officeDocument/2006/relationships/image" Target="../media/image2.png"/><Relationship Id="rId4" Type="http://schemas.openxmlformats.org/officeDocument/2006/relationships/tags" Target="../tags/tag146.xml"/><Relationship Id="rId3" Type="http://schemas.openxmlformats.org/officeDocument/2006/relationships/image" Target="../media/image1.png"/><Relationship Id="rId2" Type="http://schemas.openxmlformats.org/officeDocument/2006/relationships/tags" Target="../tags/tag145.xml"/><Relationship Id="rId12" Type="http://schemas.openxmlformats.org/officeDocument/2006/relationships/tags" Target="../tags/tag153.xml"/><Relationship Id="rId11" Type="http://schemas.openxmlformats.org/officeDocument/2006/relationships/tags" Target="../tags/tag152.xml"/><Relationship Id="rId10" Type="http://schemas.openxmlformats.org/officeDocument/2006/relationships/tags" Target="../tags/tag15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57.xml"/><Relationship Id="rId8" Type="http://schemas.openxmlformats.org/officeDocument/2006/relationships/image" Target="../media/image6.png"/><Relationship Id="rId7" Type="http://schemas.openxmlformats.org/officeDocument/2006/relationships/tags" Target="../tags/tag156.xml"/><Relationship Id="rId6" Type="http://schemas.openxmlformats.org/officeDocument/2006/relationships/image" Target="../media/image5.png"/><Relationship Id="rId5" Type="http://schemas.openxmlformats.org/officeDocument/2006/relationships/tags" Target="../tags/tag155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154.xml"/><Relationship Id="rId13" Type="http://schemas.openxmlformats.org/officeDocument/2006/relationships/tags" Target="../tags/tag161.xml"/><Relationship Id="rId12" Type="http://schemas.openxmlformats.org/officeDocument/2006/relationships/tags" Target="../tags/tag160.xml"/><Relationship Id="rId11" Type="http://schemas.openxmlformats.org/officeDocument/2006/relationships/tags" Target="../tags/tag159.xml"/><Relationship Id="rId10" Type="http://schemas.openxmlformats.org/officeDocument/2006/relationships/tags" Target="../tags/tag158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69.xml"/><Relationship Id="rId8" Type="http://schemas.openxmlformats.org/officeDocument/2006/relationships/tags" Target="../tags/tag168.xml"/><Relationship Id="rId7" Type="http://schemas.openxmlformats.org/officeDocument/2006/relationships/tags" Target="../tags/tag167.xml"/><Relationship Id="rId6" Type="http://schemas.openxmlformats.org/officeDocument/2006/relationships/tags" Target="../tags/tag166.xml"/><Relationship Id="rId5" Type="http://schemas.openxmlformats.org/officeDocument/2006/relationships/tags" Target="../tags/tag165.xml"/><Relationship Id="rId4" Type="http://schemas.openxmlformats.org/officeDocument/2006/relationships/tags" Target="../tags/tag164.xml"/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8" Type="http://schemas.openxmlformats.org/officeDocument/2006/relationships/tags" Target="../tags/tag178.xml"/><Relationship Id="rId17" Type="http://schemas.openxmlformats.org/officeDocument/2006/relationships/tags" Target="../tags/tag177.xml"/><Relationship Id="rId16" Type="http://schemas.openxmlformats.org/officeDocument/2006/relationships/tags" Target="../tags/tag176.xml"/><Relationship Id="rId15" Type="http://schemas.openxmlformats.org/officeDocument/2006/relationships/tags" Target="../tags/tag175.xml"/><Relationship Id="rId14" Type="http://schemas.openxmlformats.org/officeDocument/2006/relationships/tags" Target="../tags/tag174.xml"/><Relationship Id="rId13" Type="http://schemas.openxmlformats.org/officeDocument/2006/relationships/tags" Target="../tags/tag173.xml"/><Relationship Id="rId12" Type="http://schemas.openxmlformats.org/officeDocument/2006/relationships/tags" Target="../tags/tag172.xml"/><Relationship Id="rId11" Type="http://schemas.openxmlformats.org/officeDocument/2006/relationships/tags" Target="../tags/tag171.xml"/><Relationship Id="rId10" Type="http://schemas.openxmlformats.org/officeDocument/2006/relationships/tags" Target="../tags/tag170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谢谢观看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705600" y="533400"/>
            <a:ext cx="4876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609600"/>
            <a:ext cx="5486400" cy="5638800"/>
          </a:xfrm>
          <a:custGeom>
            <a:avLst/>
            <a:gdLst>
              <a:gd name="connisteX0" fmla="*/ 0 w 5486400"/>
              <a:gd name="connsiteY0" fmla="*/ 0 h 5638800"/>
              <a:gd name="connisteX1" fmla="*/ 5486400 w 5486400"/>
              <a:gd name="connsiteY1" fmla="*/ 0 h 5638800"/>
              <a:gd name="connisteX2" fmla="*/ 5486400 w 5486400"/>
              <a:gd name="connsiteY2" fmla="*/ 5638800 h 5638800"/>
              <a:gd name="connisteX3" fmla="*/ 0 w 5486400"/>
              <a:gd name="connsiteY3" fmla="*/ 5638800 h 5638800"/>
              <a:gd name="connisteX4" fmla="*/ 0 w 54864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5638800">
                <a:moveTo>
                  <a:pt x="0" y="0"/>
                </a:moveTo>
                <a:lnTo>
                  <a:pt x="5486400" y="0"/>
                </a:lnTo>
                <a:lnTo>
                  <a:pt x="54864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6705600" y="2794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858000" y="2794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858000" y="33020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705600" y="4826000"/>
            <a:ext cx="50800" cy="1422400"/>
          </a:xfrm>
          <a:custGeom>
            <a:avLst/>
            <a:gdLst>
              <a:gd name="connisteX0" fmla="*/ 0 w 50800"/>
              <a:gd name="connsiteY0" fmla="*/ 0 h 1422400"/>
              <a:gd name="connisteX1" fmla="*/ 50800 w 50800"/>
              <a:gd name="connsiteY1" fmla="*/ 0 h 1422400"/>
              <a:gd name="connisteX2" fmla="*/ 50800 w 50800"/>
              <a:gd name="connsiteY2" fmla="*/ 1422400 h 1422400"/>
              <a:gd name="connisteX3" fmla="*/ 0 w 50800"/>
              <a:gd name="connsiteY3" fmla="*/ 1422400 h 1422400"/>
              <a:gd name="connisteX4" fmla="*/ 0 w 50800"/>
              <a:gd name="connsiteY4" fmla="*/ 0 h 14224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422400">
                <a:moveTo>
                  <a:pt x="0" y="0"/>
                </a:moveTo>
                <a:lnTo>
                  <a:pt x="50800" y="0"/>
                </a:lnTo>
                <a:lnTo>
                  <a:pt x="50800" y="1422400"/>
                </a:lnTo>
                <a:lnTo>
                  <a:pt x="0" y="14224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6858000" y="4826000"/>
            <a:ext cx="47244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6858000" y="5334000"/>
            <a:ext cx="47244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右-方向错位-并列-26_9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609600" y="1524000"/>
            <a:ext cx="5384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5994400" y="1524000"/>
            <a:ext cx="5588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18923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2451100"/>
            <a:ext cx="4775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6197600" y="4038600"/>
            <a:ext cx="5384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5588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6502400" y="4406900"/>
            <a:ext cx="4775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6502400" y="4965700"/>
            <a:ext cx="4775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无-颜色错位-并列-2_10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0" hasCustomPrompt="1"/>
            <p:custDataLst>
              <p:tags r:id="rId6"/>
            </p:custDataLst>
          </p:nvPr>
        </p:nvSpPr>
        <p:spPr>
          <a:xfrm>
            <a:off x="5181600" y="1524000"/>
            <a:ext cx="6400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1" hasCustomPrompt="1"/>
            <p:custDataLst>
              <p:tags r:id="rId7"/>
            </p:custDataLst>
          </p:nvPr>
        </p:nvSpPr>
        <p:spPr>
          <a:xfrm>
            <a:off x="609600" y="1524000"/>
            <a:ext cx="4572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86400" y="1892300"/>
            <a:ext cx="579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86400" y="2451100"/>
            <a:ext cx="579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5181600" y="4038600"/>
            <a:ext cx="6400800" cy="22098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3" hasCustomPrompt="1"/>
            <p:custDataLst>
              <p:tags r:id="rId11"/>
            </p:custDataLst>
          </p:nvPr>
        </p:nvSpPr>
        <p:spPr>
          <a:xfrm>
            <a:off x="609600" y="4038600"/>
            <a:ext cx="4572000" cy="2209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5486400" y="4406900"/>
            <a:ext cx="579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5486400" y="4965700"/>
            <a:ext cx="5791200" cy="914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上标下内-装饰左-默认位置-并列-34_8_group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0" hasCustomPrompt="1"/>
            <p:custDataLst>
              <p:tags r:id="rId6"/>
            </p:custDataLst>
          </p:nvPr>
        </p:nvSpPr>
        <p:spPr>
          <a:xfrm>
            <a:off x="609600" y="20574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2489200" y="2260600"/>
            <a:ext cx="909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2489200" y="2768600"/>
            <a:ext cx="909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1" hasCustomPrompt="1"/>
            <p:custDataLst>
              <p:tags r:id="rId9"/>
            </p:custDataLst>
          </p:nvPr>
        </p:nvSpPr>
        <p:spPr>
          <a:xfrm>
            <a:off x="609600" y="4191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2489200" y="4394200"/>
            <a:ext cx="9093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2489200" y="4902200"/>
            <a:ext cx="9093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2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34290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0" hasCustomPrompt="1"/>
            <p:custDataLst>
              <p:tags r:id="rId6"/>
            </p:custDataLst>
          </p:nvPr>
        </p:nvSpPr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0 h 3149600"/>
              <a:gd name="connisteX1" fmla="*/ 10972800 w 10972800"/>
              <a:gd name="connsiteY1" fmla="*/ 0 h 3149600"/>
              <a:gd name="connisteX2" fmla="*/ 10972800 w 10972800"/>
              <a:gd name="connsiteY2" fmla="*/ 3149600 h 3149600"/>
              <a:gd name="connisteX3" fmla="*/ 0 w 10972800"/>
              <a:gd name="connsiteY3" fmla="*/ 3149600 h 3149600"/>
              <a:gd name="connisteX4" fmla="*/ 0 w 10972800"/>
              <a:gd name="connsiteY4" fmla="*/ 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3149600">
                <a:moveTo>
                  <a:pt x="0" y="0"/>
                </a:moveTo>
                <a:lnTo>
                  <a:pt x="10972800" y="0"/>
                </a:lnTo>
                <a:lnTo>
                  <a:pt x="10972800" y="3149600"/>
                </a:lnTo>
                <a:lnTo>
                  <a:pt x="0" y="31496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1" hasCustomPrompt="1"/>
            <p:custDataLst>
              <p:tags r:id="rId7"/>
            </p:custDataLst>
          </p:nvPr>
        </p:nvSpPr>
        <p:spPr>
          <a:xfrm>
            <a:off x="4648200" y="609600"/>
            <a:ext cx="50800" cy="2032000"/>
          </a:xfrm>
          <a:custGeom>
            <a:avLst/>
            <a:gdLst>
              <a:gd name="connisteX0" fmla="*/ 0 w 50800"/>
              <a:gd name="connsiteY0" fmla="*/ 0 h 2032000"/>
              <a:gd name="connisteX1" fmla="*/ 50800 w 50800"/>
              <a:gd name="connsiteY1" fmla="*/ 0 h 2032000"/>
              <a:gd name="connisteX2" fmla="*/ 50800 w 50800"/>
              <a:gd name="connsiteY2" fmla="*/ 2032000 h 2032000"/>
              <a:gd name="connisteX3" fmla="*/ 0 w 50800"/>
              <a:gd name="connsiteY3" fmla="*/ 2032000 h 2032000"/>
              <a:gd name="connisteX4" fmla="*/ 0 w 508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2032000">
                <a:moveTo>
                  <a:pt x="0" y="0"/>
                </a:moveTo>
                <a:lnTo>
                  <a:pt x="50800" y="0"/>
                </a:lnTo>
                <a:lnTo>
                  <a:pt x="508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48006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48006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2" hasCustomPrompt="1"/>
            <p:custDataLst>
              <p:tags r:id="rId10"/>
            </p:custDataLst>
          </p:nvPr>
        </p:nvSpPr>
        <p:spPr>
          <a:xfrm>
            <a:off x="8420100" y="609600"/>
            <a:ext cx="50800" cy="2032000"/>
          </a:xfrm>
          <a:custGeom>
            <a:avLst/>
            <a:gdLst>
              <a:gd name="connisteX0" fmla="*/ 0 w 50800"/>
              <a:gd name="connsiteY0" fmla="*/ 0 h 2032000"/>
              <a:gd name="connisteX1" fmla="*/ 50800 w 50800"/>
              <a:gd name="connsiteY1" fmla="*/ 0 h 2032000"/>
              <a:gd name="connisteX2" fmla="*/ 50800 w 50800"/>
              <a:gd name="connsiteY2" fmla="*/ 2032000 h 2032000"/>
              <a:gd name="connisteX3" fmla="*/ 0 w 50800"/>
              <a:gd name="connsiteY3" fmla="*/ 2032000 h 2032000"/>
              <a:gd name="connisteX4" fmla="*/ 0 w 50800"/>
              <a:gd name="connsiteY4" fmla="*/ 0 h 203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2032000">
                <a:moveTo>
                  <a:pt x="0" y="0"/>
                </a:moveTo>
                <a:lnTo>
                  <a:pt x="50800" y="0"/>
                </a:lnTo>
                <a:lnTo>
                  <a:pt x="50800" y="2032000"/>
                </a:lnTo>
                <a:lnTo>
                  <a:pt x="0" y="203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8572500" y="609600"/>
            <a:ext cx="30099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8572500" y="1117600"/>
            <a:ext cx="30099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章节页的标题内容标题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3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4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5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2" name="图片 1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7"/>
            </p:custDataLst>
          </p:nvPr>
        </p:nvSpPr>
        <p:spPr>
          <a:xfrm>
            <a:off x="1015999" y="5143500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035000" y="1310637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1016000" y="2294890"/>
            <a:ext cx="6667500" cy="2695575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 eaLnBrk="1" fontAlgn="auto" latinLnBrk="0" hangingPunct="1">
              <a:lnSpc>
                <a:spcPct val="105000"/>
              </a:lnSpc>
              <a:buNone/>
              <a:defRPr sz="6000" b="0" u="none" strike="noStrike" kern="1200" cap="none" spc="0" normalizeH="0">
                <a:solidFill>
                  <a:schemeClr val="tx1"/>
                </a:solidFill>
                <a:uFillTx/>
                <a:latin typeface="汉仪中宋简" panose="02010600000101010101" charset="-122"/>
                <a:ea typeface="+mj-ea"/>
                <a:cs typeface="+mj-ea"/>
              </a:defRPr>
            </a:lvl1pPr>
          </a:lstStyle>
          <a:p>
            <a:r>
              <a:rPr lang="zh-CN" altLang="en-US" smtClean="0">
                <a:ea typeface="汉仪中宋简" panose="02010600000101010101" charset="-122"/>
              </a:rPr>
              <a:t>中国风教育主题
总结汇报</a:t>
            </a:r>
            <a:endParaRPr lang="zh-CN" altLang="en-US" smtClean="0">
              <a:ea typeface="汉仪中宋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1016000" y="532130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BY WPS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5" hasCustomPrompt="1"/>
            <p:custDataLst>
              <p:tags r:id="rId13"/>
            </p:custDataLst>
          </p:nvPr>
        </p:nvSpPr>
        <p:spPr>
          <a:xfrm>
            <a:off x="1016000" y="178689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20XX YEAR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/>
              <a:t>章节页的标题内容标题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win10/AppData/Local/Temp/figmazip/slide_8a82086837fba604\datas\氛围图-12013&amp;70708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6" name="图片 5" descr="C:/Users/win10/AppData/Local/Temp/figmazip/slide_8a82086837fba604\datas\装饰-12013&amp;70710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0"/>
            <a:ext cx="1714500" cy="2234565"/>
          </a:xfrm>
          <a:prstGeom prst="rect">
            <a:avLst/>
          </a:prstGeom>
        </p:spPr>
      </p:pic>
      <p:pic>
        <p:nvPicPr>
          <p:cNvPr id="7" name="图片 6" descr="C:/Users/win10/AppData/Local/Temp/figmazip/slide_8a82086837fba604\datas\装饰-12013&amp;70712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9473565" y="2587625"/>
            <a:ext cx="2717165" cy="426974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225497" y="5251454"/>
            <a:ext cx="419100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13"/>
            </p:custDataLst>
          </p:nvPr>
        </p:nvSpPr>
        <p:spPr>
          <a:xfrm>
            <a:off x="1022354" y="3517898"/>
            <a:ext cx="825502" cy="1524003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83000"/>
              </a:lnSpc>
              <a:buNone/>
              <a:defRPr sz="60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1" Type="http://schemas.openxmlformats.org/officeDocument/2006/relationships/theme" Target="../theme/theme2.xml"/><Relationship Id="rId30" Type="http://schemas.openxmlformats.org/officeDocument/2006/relationships/tags" Target="../tags/tag186.xml"/><Relationship Id="rId3" Type="http://schemas.openxmlformats.org/officeDocument/2006/relationships/slideLayout" Target="../slideLayouts/slideLayout13.xml"/><Relationship Id="rId29" Type="http://schemas.openxmlformats.org/officeDocument/2006/relationships/tags" Target="../tags/tag185.xml"/><Relationship Id="rId28" Type="http://schemas.openxmlformats.org/officeDocument/2006/relationships/tags" Target="../tags/tag184.xml"/><Relationship Id="rId27" Type="http://schemas.openxmlformats.org/officeDocument/2006/relationships/tags" Target="../tags/tag183.xml"/><Relationship Id="rId26" Type="http://schemas.openxmlformats.org/officeDocument/2006/relationships/tags" Target="../tags/tag182.xml"/><Relationship Id="rId25" Type="http://schemas.openxmlformats.org/officeDocument/2006/relationships/tags" Target="../tags/tag181.xml"/><Relationship Id="rId24" Type="http://schemas.openxmlformats.org/officeDocument/2006/relationships/tags" Target="../tags/tag180.xml"/><Relationship Id="rId23" Type="http://schemas.openxmlformats.org/officeDocument/2006/relationships/image" Target="../media/image7.png"/><Relationship Id="rId22" Type="http://schemas.openxmlformats.org/officeDocument/2006/relationships/tags" Target="../tags/tag179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@png2x_装饰"/>
          <p:cNvPicPr>
            <a:picLocks noChangeAspect="1"/>
          </p:cNvPicPr>
          <p:nvPr userDrawn="1">
            <p:custDataLst>
              <p:tags r:id="rId22"/>
            </p:custDataLst>
          </p:nvPr>
        </p:nvPicPr>
        <p:blipFill>
          <a:blip r:embed="rId23"/>
          <a:stretch>
            <a:fillRect/>
          </a:stretch>
        </p:blipFill>
        <p:spPr>
          <a:xfrm>
            <a:off x="2921000" y="1397000"/>
            <a:ext cx="9271000" cy="5461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中宋简" panose="02010600000101010101" charset="-122"/>
                <a:ea typeface="汉仪中宋简" panose="02010600000101010101" charset="-122"/>
              </a:rPr>
              <a:t>单击此处编辑母版标题样式</a:t>
            </a:r>
            <a:endParaRPr lang="zh-CN" altLang="en-US" dirty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书宋二简" panose="02010600000101010101" charset="-122"/>
                <a:ea typeface="汉仪书宋二简" panose="02010600000101010101" charset="-122"/>
              </a:rPr>
              <a:t>单击此处编辑母版文本样式</a:t>
            </a:r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KSO_TEMPLATE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9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56.xml"/><Relationship Id="rId8" Type="http://schemas.openxmlformats.org/officeDocument/2006/relationships/tags" Target="../tags/tag255.xml"/><Relationship Id="rId7" Type="http://schemas.openxmlformats.org/officeDocument/2006/relationships/tags" Target="../tags/tag254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image" Target="../media/image15.png"/><Relationship Id="rId2" Type="http://schemas.openxmlformats.org/officeDocument/2006/relationships/tags" Target="../tags/tag250.xml"/><Relationship Id="rId11" Type="http://schemas.openxmlformats.org/officeDocument/2006/relationships/slideLayout" Target="../slideLayouts/slideLayout12.xml"/><Relationship Id="rId10" Type="http://schemas.openxmlformats.org/officeDocument/2006/relationships/tags" Target="../tags/tag257.xml"/><Relationship Id="rId1" Type="http://schemas.openxmlformats.org/officeDocument/2006/relationships/tags" Target="../tags/tag249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99.xml"/><Relationship Id="rId8" Type="http://schemas.openxmlformats.org/officeDocument/2006/relationships/tags" Target="../tags/tag198.xml"/><Relationship Id="rId7" Type="http://schemas.openxmlformats.org/officeDocument/2006/relationships/tags" Target="../tags/tag197.xml"/><Relationship Id="rId6" Type="http://schemas.openxmlformats.org/officeDocument/2006/relationships/tags" Target="../tags/tag196.xml"/><Relationship Id="rId5" Type="http://schemas.openxmlformats.org/officeDocument/2006/relationships/tags" Target="../tags/tag195.xml"/><Relationship Id="rId4" Type="http://schemas.openxmlformats.org/officeDocument/2006/relationships/tags" Target="../tags/tag194.xml"/><Relationship Id="rId3" Type="http://schemas.openxmlformats.org/officeDocument/2006/relationships/tags" Target="../tags/tag193.xml"/><Relationship Id="rId2" Type="http://schemas.openxmlformats.org/officeDocument/2006/relationships/tags" Target="../tags/tag192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02.xml"/><Relationship Id="rId11" Type="http://schemas.openxmlformats.org/officeDocument/2006/relationships/tags" Target="../tags/tag201.xml"/><Relationship Id="rId10" Type="http://schemas.openxmlformats.org/officeDocument/2006/relationships/tags" Target="../tags/tag200.xml"/><Relationship Id="rId1" Type="http://schemas.openxmlformats.org/officeDocument/2006/relationships/tags" Target="../tags/tag19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tags" Target="../tags/tag205.xml"/><Relationship Id="rId2" Type="http://schemas.openxmlformats.org/officeDocument/2006/relationships/tags" Target="../tags/tag204.xml"/><Relationship Id="rId1" Type="http://schemas.openxmlformats.org/officeDocument/2006/relationships/tags" Target="../tags/tag203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13.xml"/><Relationship Id="rId8" Type="http://schemas.openxmlformats.org/officeDocument/2006/relationships/tags" Target="../tags/tag212.xml"/><Relationship Id="rId7" Type="http://schemas.openxmlformats.org/officeDocument/2006/relationships/tags" Target="../tags/tag211.xml"/><Relationship Id="rId6" Type="http://schemas.openxmlformats.org/officeDocument/2006/relationships/tags" Target="../tags/tag210.xml"/><Relationship Id="rId5" Type="http://schemas.openxmlformats.org/officeDocument/2006/relationships/tags" Target="../tags/tag209.xml"/><Relationship Id="rId4" Type="http://schemas.openxmlformats.org/officeDocument/2006/relationships/tags" Target="../tags/tag208.xml"/><Relationship Id="rId3" Type="http://schemas.openxmlformats.org/officeDocument/2006/relationships/image" Target="../media/image8.png"/><Relationship Id="rId2" Type="http://schemas.openxmlformats.org/officeDocument/2006/relationships/tags" Target="../tags/tag207.xml"/><Relationship Id="rId11" Type="http://schemas.openxmlformats.org/officeDocument/2006/relationships/slideLayout" Target="../slideLayouts/slideLayout16.xml"/><Relationship Id="rId10" Type="http://schemas.openxmlformats.org/officeDocument/2006/relationships/tags" Target="../tags/tag214.xml"/><Relationship Id="rId1" Type="http://schemas.openxmlformats.org/officeDocument/2006/relationships/tags" Target="../tags/tag206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image" Target="../media/image10.png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tags" Target="../tags/tag217.xml"/><Relationship Id="rId3" Type="http://schemas.openxmlformats.org/officeDocument/2006/relationships/image" Target="../media/image9.png"/><Relationship Id="rId2" Type="http://schemas.openxmlformats.org/officeDocument/2006/relationships/tags" Target="../tags/tag216.xml"/><Relationship Id="rId11" Type="http://schemas.openxmlformats.org/officeDocument/2006/relationships/slideLayout" Target="../slideLayouts/slideLayout15.xml"/><Relationship Id="rId10" Type="http://schemas.openxmlformats.org/officeDocument/2006/relationships/tags" Target="../tags/tag222.xml"/><Relationship Id="rId1" Type="http://schemas.openxmlformats.org/officeDocument/2006/relationships/tags" Target="../tags/tag215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232.xml"/><Relationship Id="rId7" Type="http://schemas.openxmlformats.org/officeDocument/2006/relationships/tags" Target="../tags/tag231.xml"/><Relationship Id="rId6" Type="http://schemas.openxmlformats.org/officeDocument/2006/relationships/tags" Target="../tags/tag230.xml"/><Relationship Id="rId5" Type="http://schemas.openxmlformats.org/officeDocument/2006/relationships/tags" Target="../tags/tag229.xml"/><Relationship Id="rId4" Type="http://schemas.openxmlformats.org/officeDocument/2006/relationships/image" Target="../media/image11.png"/><Relationship Id="rId3" Type="http://schemas.openxmlformats.org/officeDocument/2006/relationships/tags" Target="../tags/tag228.xml"/><Relationship Id="rId2" Type="http://schemas.openxmlformats.org/officeDocument/2006/relationships/tags" Target="../tags/tag227.xml"/><Relationship Id="rId13" Type="http://schemas.openxmlformats.org/officeDocument/2006/relationships/slideLayout" Target="../slideLayouts/slideLayout14.xml"/><Relationship Id="rId12" Type="http://schemas.openxmlformats.org/officeDocument/2006/relationships/tags" Target="../tags/tag235.xml"/><Relationship Id="rId11" Type="http://schemas.openxmlformats.org/officeDocument/2006/relationships/tags" Target="../tags/tag234.xml"/><Relationship Id="rId10" Type="http://schemas.openxmlformats.org/officeDocument/2006/relationships/tags" Target="../tags/tag233.xml"/><Relationship Id="rId1" Type="http://schemas.openxmlformats.org/officeDocument/2006/relationships/tags" Target="../tags/tag226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7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tags" Target="../tags/tag23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image" Target="../media/image13.png"/><Relationship Id="rId3" Type="http://schemas.openxmlformats.org/officeDocument/2006/relationships/tags" Target="../tags/tag241.xml"/><Relationship Id="rId2" Type="http://schemas.openxmlformats.org/officeDocument/2006/relationships/tags" Target="../tags/tag240.xml"/><Relationship Id="rId13" Type="http://schemas.openxmlformats.org/officeDocument/2006/relationships/slideLayout" Target="../slideLayouts/slideLayout13.xml"/><Relationship Id="rId12" Type="http://schemas.openxmlformats.org/officeDocument/2006/relationships/tags" Target="../tags/tag248.xml"/><Relationship Id="rId11" Type="http://schemas.openxmlformats.org/officeDocument/2006/relationships/tags" Target="../tags/tag247.xml"/><Relationship Id="rId10" Type="http://schemas.openxmlformats.org/officeDocument/2006/relationships/tags" Target="../tags/tag246.xml"/><Relationship Id="rId1" Type="http://schemas.openxmlformats.org/officeDocument/2006/relationships/tags" Target="../tags/tag2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br>
              <a:rPr lang="zh-CN" altLang="en-US" sz="4400">
                <a:ea typeface="汉仪中宋简" panose="02010600000101010101" charset="-122"/>
              </a:rPr>
            </a:br>
            <a:r>
              <a:rPr lang="zh-CN" altLang="en-US" sz="4400">
                <a:ea typeface="汉仪中宋简" panose="02010600000101010101" charset="-122"/>
              </a:rPr>
              <a:t>1903年苏报案与司法变迁</a:t>
            </a:r>
            <a:endParaRPr lang="zh-CN" altLang="en-US" sz="4400">
              <a:ea typeface="汉仪中宋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>
            <a:normAutofit/>
          </a:bodyPr>
          <a:p>
            <a:pPr lvl="0"/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主讲</a:t>
            </a:r>
            <a:r>
              <a:rPr lang="en-US" altLang="zh-CN">
                <a:latin typeface="汉仪书宋二简" panose="02010600000101010101" charset="-122"/>
                <a:ea typeface="汉仪书宋二简" panose="02010600000101010101" charset="-122"/>
              </a:rPr>
              <a:t>人：吕铁贞</a:t>
            </a:r>
            <a:endParaRPr lang="en-US" altLang="zh-CN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5"/>
            <p:custDataLst>
              <p:tags r:id="rId3"/>
            </p:custDataLst>
          </p:nvPr>
        </p:nvSpPr>
        <p:spPr/>
        <p:txBody>
          <a:bodyPr/>
          <a:p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第</a:t>
            </a:r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十讲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社会舆论与革命思潮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4f913c97-9dc2-11f0-aaaa-42bac5dacda8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l="14484" r="14570"/>
          <a:stretch>
            <a:fillRect/>
          </a:stretch>
        </p:blipFill>
        <p:spPr>
          <a:xfrm>
            <a:off x="609600" y="609600"/>
            <a:ext cx="5486400" cy="5638800"/>
          </a:xfrm>
          <a:custGeom>
            <a:avLst/>
            <a:gdLst>
              <a:gd name="connisteX0" fmla="*/ 0 w 5486400"/>
              <a:gd name="connsiteY0" fmla="*/ 0 h 5638800"/>
              <a:gd name="connisteX1" fmla="*/ 5486400 w 5486400"/>
              <a:gd name="connsiteY1" fmla="*/ 0 h 5638800"/>
              <a:gd name="connisteX2" fmla="*/ 5486400 w 5486400"/>
              <a:gd name="connsiteY2" fmla="*/ 5638800 h 5638800"/>
              <a:gd name="connisteX3" fmla="*/ 0 w 5486400"/>
              <a:gd name="connsiteY3" fmla="*/ 5638800 h 5638800"/>
              <a:gd name="connisteX4" fmla="*/ 0 w 54864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486400" h="5638800">
                <a:moveTo>
                  <a:pt x="0" y="0"/>
                </a:moveTo>
                <a:lnTo>
                  <a:pt x="5486400" y="0"/>
                </a:lnTo>
                <a:lnTo>
                  <a:pt x="54864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革命思想传播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清政府镇压未达预期，反而促使更多爱国知识分子阅读《革命军》等革命书籍，《苏报》被封后《国民日日报》等相继创办，延续革命宣传。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舆论建构与历史意义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《苏报》作为革命言论枢纽，其革命化舆论建构及报人敢言精神，成为清末革命舆论构建的“加速器”，为辛亥革命和近代化进程奠定思想基础。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谢谢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装饰  3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事件背景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装饰  6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事件经过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事件影响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事件背景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学潮的蓬勃发展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3" name="内容占位符 12" descr="default_6_img"/>
          <p:cNvPicPr>
            <a:picLocks noChangeAspect="1"/>
          </p:cNvPicPr>
          <p:nvPr>
            <p:ph idx="16390"/>
            <p:custDataLst>
              <p:tags r:id="rId2"/>
            </p:custDataLst>
          </p:nvPr>
        </p:nvPicPr>
        <p:blipFill>
          <a:blip r:embed="rId3"/>
          <a:srcRect t="24486" b="24486"/>
          <a:stretch>
            <a:fillRect/>
          </a:stretch>
        </p:blipFill>
        <p:spPr>
          <a:xfrm>
            <a:off x="609600" y="3098800"/>
            <a:ext cx="10972800" cy="3149600"/>
          </a:xfrm>
          <a:custGeom>
            <a:avLst/>
            <a:gdLst>
              <a:gd name="connisteX0" fmla="*/ 0 w 10972800"/>
              <a:gd name="connsiteY0" fmla="*/ 0 h 3149600"/>
              <a:gd name="connisteX1" fmla="*/ 10972800 w 10972800"/>
              <a:gd name="connsiteY1" fmla="*/ 0 h 3149600"/>
              <a:gd name="connisteX2" fmla="*/ 10972800 w 10972800"/>
              <a:gd name="connsiteY2" fmla="*/ 3149600 h 3149600"/>
              <a:gd name="connisteX3" fmla="*/ 0 w 10972800"/>
              <a:gd name="connsiteY3" fmla="*/ 3149600 h 3149600"/>
              <a:gd name="connisteX4" fmla="*/ 0 w 10972800"/>
              <a:gd name="connsiteY4" fmla="*/ 0 h 3149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0972800" h="3149600">
                <a:moveTo>
                  <a:pt x="0" y="0"/>
                </a:moveTo>
                <a:lnTo>
                  <a:pt x="10972800" y="0"/>
                </a:lnTo>
                <a:lnTo>
                  <a:pt x="10972800" y="3149600"/>
                </a:lnTo>
                <a:lnTo>
                  <a:pt x="0" y="31496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1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报刊舆论转向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1903年章士钊任《苏报》主笔后，报纸重点突出革命言论，通过《康有为与觉罗君之关系》等文章公开宣传革命排满情绪。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学潮与爱国运动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《苏报》支持各地学潮，报道拒法、拒俄等爱国运动，揭露清政府压制阴谋，使社会革命风气更浓厚，成为舆论先锋。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民族危机加深与清末新政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5" name="图片占位符 14" descr="4f7993ee-9dc2-11f0-83a8-96f23cd1deba"/>
          <p:cNvPicPr>
            <a:picLocks noChangeAspect="1"/>
          </p:cNvPicPr>
          <p:nvPr>
            <p:ph type="pic" idx="16390"/>
            <p:custDataLst>
              <p:tags r:id="rId2"/>
            </p:custDataLst>
          </p:nvPr>
        </p:nvPicPr>
        <p:blipFill>
          <a:blip r:embed="rId3"/>
          <a:srcRect l="16667" r="16667"/>
          <a:stretch>
            <a:fillRect/>
          </a:stretch>
        </p:blipFill>
        <p:spPr>
          <a:xfrm>
            <a:off x="609600" y="20574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民族危机与舆论变迁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甲午战争后民族危机加深，国人觉醒，救亡图存意识增强，政论报刊成为知识人士倡导革命主张的首要工具，舆论主阵地被革命宣传占领。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6" name="图片占位符 15" descr="4f799422-9dc2-11f0-83a8-96f23cd1deba"/>
          <p:cNvPicPr>
            <a:picLocks noChangeAspect="1"/>
          </p:cNvPicPr>
          <p:nvPr>
            <p:ph type="pic" idx="16391"/>
            <p:custDataLst>
              <p:tags r:id="rId6"/>
            </p:custDataLst>
          </p:nvPr>
        </p:nvPicPr>
        <p:blipFill>
          <a:blip r:embed="rId7"/>
          <a:srcRect l="10000" r="23333"/>
          <a:stretch>
            <a:fillRect/>
          </a:stretch>
        </p:blipFill>
        <p:spPr>
          <a:xfrm>
            <a:off x="609600" y="4191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清末新政与《苏报》沿革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1901年清政府实施新政客观推动社会转型，《苏报》1896年创刊后经多次转让，1900年陈范接手，其政治立场受时局影响从维新、保皇转向革命。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事件经过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苏报案的发生与审判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4f959b1f-9dc2-11f0-aaaa-42bac5dacda8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15421" b="11810"/>
          <a:stretch>
            <a:fillRect/>
          </a:stretch>
        </p:blipFill>
        <p:spPr>
          <a:xfrm>
            <a:off x="609600" y="1524000"/>
            <a:ext cx="4572000" cy="2209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案发与逮捕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1903年6月29日《苏报》刊激进文章引发清廷震怒，6月30日章太炎被捕，邹容次日投案，7月7日《苏报》被查封，形成“苏报案”。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4f959986-9dc2-11f0-aaaa-42bac5dacda8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10169" b="11558"/>
          <a:stretch>
            <a:fillRect/>
          </a:stretch>
        </p:blipFill>
        <p:spPr>
          <a:xfrm>
            <a:off x="609600" y="4038600"/>
            <a:ext cx="4572000" cy="2209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审判与判决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案件在上海会审公廨审理，清政府与被告均聘律师，历经多次审讯，1904年5月21日判决章太炎监禁3年、邹容2年，《苏报》永远停刊。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事件影响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司法主权与制度碰撞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0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default_5_img"/>
          <p:cNvPicPr>
            <a:picLocks noChangeAspect="1"/>
          </p:cNvPicPr>
          <p:nvPr>
            <p:ph type="pic" idx="16391"/>
            <p:custDataLst>
              <p:tags r:id="rId3"/>
            </p:custDataLst>
          </p:nvPr>
        </p:nvPicPr>
        <p:blipFill>
          <a:blip r:embed="rId4"/>
          <a:srcRect t="14848" b="14848"/>
          <a:stretch>
            <a:fillRect/>
          </a:stretch>
        </p:blipFill>
        <p:spPr>
          <a:xfrm>
            <a:off x="5994400" y="1524000"/>
            <a:ext cx="5588000" cy="2209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司法主权丧失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苏报案因租界特殊地位在会审公廨审理，清政府无主审权仅能会审，凸显中国司法主权严重丧失及不平等条约对司法独立的影响。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2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8" name="图片占位符 17" descr="default_3_img"/>
          <p:cNvPicPr>
            <a:picLocks noChangeAspect="1"/>
          </p:cNvPicPr>
          <p:nvPr>
            <p:ph type="pic" idx="16393"/>
            <p:custDataLst>
              <p:tags r:id="rId8"/>
            </p:custDataLst>
          </p:nvPr>
        </p:nvPicPr>
        <p:blipFill>
          <a:blip r:embed="rId9"/>
          <a:srcRect t="14848" b="14848"/>
          <a:stretch>
            <a:fillRect/>
          </a:stretch>
        </p:blipFill>
        <p:spPr>
          <a:xfrm>
            <a:off x="609600" y="4038600"/>
            <a:ext cx="5588000" cy="2209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传统与现代法治碰撞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>
            <a:normAutofit lnSpcReduction="10000"/>
          </a:bodyPr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审判采用西方抗辩式方式，与中国传统县衙审判不同，促使清政府认识到司法改革必要性，推动中国司法制度向现代化转型。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0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10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2302a7062ffdd2bef1a87d5fedcf1568658a849"/>
  <p:tag name="KSO_WM_NEWLAYOUT_GROUP_ID" val="layout_30"/>
  <p:tag name="KSO_WM_NEWLAYOUT_ID" val="slide_67e3502e9711c769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49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1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50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52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15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154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155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3.0"/>
</p:tagLst>
</file>

<file path=ppt/tags/tag156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3.0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58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3.0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16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165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ags/tag166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3d2c555c2e77163a8e682d53465a5e6c42e217a6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167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168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169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70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171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172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173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174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175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176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177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178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1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185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4"/>
  <p:tag name="KSO_WM_TEMPLATE_MASTER_TYPE" val="0"/>
  <p:tag name="KSO_WM_TEMPLATE_COLOR_TYPE" val="0"/>
  <p:tag name="KSO_WM_BEAUTIFY_FLAG" val="#wm#"/>
</p:tagLst>
</file>

<file path=ppt/tags/tag18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ee5b5b3cd82db123"/>
  <p:tag name="KSO_WM_AITEMPLATE_STYLE_ID" val="69796643686"/>
</p:tagLst>
</file>

<file path=ppt/tags/tag18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1*a*1"/>
  <p:tag name="KSO_WM_TAG_VERSION" val="3.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188.xml><?xml version="1.0" encoding="utf-8"?>
<p:tagLst xmlns:p="http://schemas.openxmlformats.org/presentationml/2006/main">
  <p:tag name="KSO_WM_BEAUTIFY_FLAG" val="#wm#"/>
  <p:tag name="KSO_WM_UNIT_INDEX" val="1"/>
  <p:tag name="KSO_WM_UNIT_SUBTYPE" val="b"/>
  <p:tag name="KSO_WM_UNIT_TYPE" val="f"/>
  <p:tag name="KSO_WM_FIGMA_FLAG" val="#fgm#"/>
  <p:tag name="KSO_WM_TEMPLATE_CATEGORY" val="custom"/>
  <p:tag name="KSO_WM_TEMPLATE_INDEX" val="40494644"/>
  <p:tag name="KSO_WM_UNIT_LAYERLEVEL" val="1"/>
  <p:tag name="KSO_WM_UNIT_ID" val="custom40494644_1*f*1"/>
  <p:tag name="KSO_WM_TAG_VERSION" val="3.0"/>
  <p:tag name="KSO_WM_UNIT_TEXT_LAYER_COUNT" val="1"/>
  <p:tag name="KSO_WM_UNIT_PRESET_TEXT" val="BY WPS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189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TEMPLATE_CATEGORY" val="custom"/>
  <p:tag name="KSO_WM_TEMPLATE_INDEX" val="40494644"/>
  <p:tag name="KSO_WM_UNIT_LAYERLEVEL" val="1"/>
  <p:tag name="KSO_WM_UNIT_ID" val="custom40494644_1*f*2"/>
  <p:tag name="KSO_WM_TAG_VERSION" val="3.0"/>
  <p:tag name="KSO_WM_UNIT_TEXT_LAYER_COUNT" val="1"/>
  <p:tag name="KSO_WM_UNIT_PRESET_TEXT" val="20XX YEAR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90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AG_VERSION" val="3.0"/>
  <p:tag name="KSO_WM_TEMPLATE_CATEGORY" val="custom"/>
  <p:tag name="KSO_WM_TEMPLATE_INDEX" val="40494644"/>
  <p:tag name="KSO_WM_SLIDE_ID" val="custom40494644_1"/>
  <p:tag name="KSO_WM_TEMPLATE_MASTER_TYPE" val="0"/>
  <p:tag name="KSO_WM_TEMPLATE_COLOR_TYPE" val="0"/>
  <p:tag name="KSO_WM_SLIDE_ITEM_CNT" val="0"/>
  <p:tag name="KSO_WM_SLIDE_INDEX" val="1"/>
  <p:tag name="KSO_WM_BEAUTIFY_FLAG" val="#wm#"/>
  <p:tag name="KSO_WM_SLIDE_LAYOUT" val="a_f"/>
  <p:tag name="KSO_WM_SLIDE_LAYOUT_CNT" val="1_2"/>
</p:tagLst>
</file>

<file path=ppt/tags/tag1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92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da86b2a6064bcfafe80a0f6dc6230259ff7c201d"/>
  <p:tag name="KSO_WM_NEWLAYOUT_GROUP_ID" val="layout_1-5"/>
  <p:tag name="KSO_WM_NEWLAYOUT_ID" val="slide_063b19861dc0a508"/>
</p:tagLst>
</file>

<file path=ppt/tags/tag1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19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1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9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20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202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contents"/>
  <p:tag name="KSO_WM_TEMPLATE_SUBCATEGORY" val="29"/>
  <p:tag name="KSO_WM_BEAUTIFY_FLAG" val="#wm#"/>
  <p:tag name="KSO_WM_TEMPLATE_FIGMA_ID" val="69796643686"/>
  <p:tag name="KSO_WM_TEMPLATE_SLIDE_ID" val="slide_063b19861dc0a508"/>
</p:tagLst>
</file>

<file path=ppt/tags/tag20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20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205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20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3bac57a9981b835226ffbb6044f1e2b400fb22f"/>
  <p:tag name="KSO_WM_NEWLAYOUT_GROUP_ID" val="layout_62"/>
  <p:tag name="KSO_WM_NEWLAYOUT_ID" val="slide_b3ee0e64aa19972f"/>
  <p:tag name="KSO_WM_UNIT_PRESET_TEXT" val="单击此处添加标题"/>
</p:tagLst>
</file>

<file path=ppt/tags/tag20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11833114623517774b1a-slide-0"/>
</p:tagLst>
</file>

<file path=ppt/tags/tag20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1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14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b3ee0e64aa19972f"/>
</p:tagLst>
</file>

<file path=ppt/tags/tag21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27ed6c80f34fba2884cc4d48a12200453439c75"/>
  <p:tag name="KSO_WM_NEWLAYOUT_GROUP_ID" val="layout_34"/>
  <p:tag name="KSO_WM_NEWLAYOUT_ID" val="slide_18723710fcbe78b9"/>
  <p:tag name="KSO_WM_UNIT_PRESET_TEXT" val="单击此处添加标题"/>
</p:tagLst>
</file>

<file path=ppt/tags/tag2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WPSDZDB20250922908&quot;,&quot;product_name&quot;:&quot;365wps-copilotchat-web&quot;,&quot;intention_code&quot;:&quot;365wps_cc_create_ppt&quot;}*gallery_special_0_ai_v2.1.6_ONLINE*35386262393665363033323262656438-slide-4"/>
</p:tagLst>
</file>

<file path=ppt/tags/tag2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2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WPSDZDB202509221334&quot;,&quot;product_name&quot;:&quot;365wps-copilotchat-web&quot;,&quot;intention_code&quot;:&quot;365wps_cc_create_ppt&quot;}*gallery_special_0_ai_v2.1.6_ONLINE*35386262393665363033323262656438-slide-4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2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22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18723710fcbe78b9"/>
</p:tagLst>
</file>

<file path=ppt/tags/tag22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22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225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2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8efabfbd212650c0625f71867314ff811aea889"/>
  <p:tag name="KSO_WM_NEWLAYOUT_GROUP_ID" val="layout_2"/>
  <p:tag name="KSO_WM_NEWLAYOUT_ID" val="slide_575721c834a94fa4"/>
  <p:tag name="KSO_WM_UNIT_PRESET_TEXT" val="单击此处添加标题"/>
</p:tagLst>
</file>

<file path=ppt/tags/tag227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WPSDZDB202509221272&quot;,&quot;product_name&quot;:&quot;365wps-copilotchat-web&quot;,&quot;intention_code&quot;:&quot;365wps_cc_create_ppt&quot;}*gallery_special_0_ai_v2.1.6_ONLINE*35386262393665363033323262656438-slide-6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31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WPSDZDB202509221360&quot;,&quot;product_name&quot;:&quot;365wps-copilotchat-web&quot;,&quot;intention_code&quot;:&quot;365wps_cc_create_ppt&quot;}*gallery_special_0_ai_v2.1.6_ONLINE*35386262393665363033323262656438-slide-6"/>
</p:tagLst>
</file>

<file path=ppt/tags/tag2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2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35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575721c834a94fa4"/>
</p:tagLst>
</file>

<file path=ppt/tags/tag23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23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23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23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62f6e64699cac462172bdf41e43624830d102c1"/>
  <p:tag name="KSO_WM_NEWLAYOUT_GROUP_ID" val="layout_26"/>
  <p:tag name="KSO_WM_NEWLAYOUT_ID" val="slide_89ef8a093ea5c45f"/>
  <p:tag name="KSO_WM_UNIT_PRESET_TEXT" val="单击此处添加标题"/>
</p:tagLst>
</file>

<file path=ppt/tags/tag2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62f6e64699cac462172bdf41e43624830d102c1"/>
  <p:tag name="KSO_WM_NEWLAYOUT_GROUP_ID" val="layout_26"/>
  <p:tag name="KSO_WM_NEWLAYOUT_ID" val="slide_89ef8a093ea5c45f"/>
</p:tagLst>
</file>

<file path=ppt/tags/tag240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ai_type&quot;:&quot;&quot;,&quot;id&quot;:&quot;&quot;}*_ai_*17592118327843a3841c0f426-slide-0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2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44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2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118327843a3841c0f426-slide-0"/>
</p:tagLst>
</file>

<file path=ppt/tags/tag2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48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89ef8a093ea5c45f"/>
</p:tagLst>
</file>

<file path=ppt/tags/tag24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22302a7062ffdd2bef1a87d5fedcf1568658a849"/>
  <p:tag name="KSO_WM_NEWLAYOUT_GROUP_ID" val="layout_30"/>
  <p:tag name="KSO_WM_NEWLAYOUT_ID" val="slide_67e3502e9711c769"/>
  <p:tag name="KSO_WM_UNIT_PRESET_TEXT" val="单击此处添加标题"/>
</p:tagLst>
</file>

<file path=ppt/tags/tag25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25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WPSDZDB20250922532&quot;,&quot;product_name&quot;:&quot;365wps-copilotchat-web&quot;,&quot;intention_code&quot;:&quot;365wps_cc_create_ppt&quot;}*gallery_special_0_ai_v2.1.6_ONLINE*35386262393665363033323262656438-slide-9"/>
</p:tagLst>
</file>

<file path=ppt/tags/tag25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5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25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57.xml><?xml version="1.0" encoding="utf-8"?>
<p:tagLst xmlns:p="http://schemas.openxmlformats.org/presentationml/2006/main">
  <p:tag name="KSO_WM_SLIDE_CONTENT_ORIENTATION" val=""/>
  <p:tag name="KSO_WM_SLIDE_HAS_MASK" val="0"/>
  <p:tag name="KSO_WM_SLIDE_ITEM_CNT" val="2"/>
  <p:tag name="KSO_WM_SLIDE_TYPE" val="text"/>
  <p:tag name="KSO_WM_TEMPLATE_SUBCATEGORY" val="29"/>
  <p:tag name="KSO_WM_BEAUTIFY_FLAG" val="#wm#"/>
  <p:tag name="KSO_WM_TEMPLATE_FIGMA_ID" val="69796643686"/>
  <p:tag name="KSO_WM_TEMPLATE_SLIDE_ID" val="slide_67e3502e9711c769"/>
</p:tagLst>
</file>

<file path=ppt/tags/tag258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TEMPLATE_CATEGORY" val="custom"/>
  <p:tag name="KSO_WM_TEMPLATE_INDEX" val="40494644"/>
  <p:tag name="KSO_WM_UNIT_LAYERLEVEL" val="1"/>
  <p:tag name="KSO_WM_UNIT_ID" val="custom40494644_5*b*1"/>
  <p:tag name="KSO_WM_TAG_VERSION" val="3.0"/>
  <p:tag name="KSO_WM_UNIT_ISCONTENTSTITLE" val="0"/>
  <p:tag name="KSO_WM_UNIT_ISNUMDGMTITLE" val="0"/>
  <p:tag name="KSO_WM_UNIT_PRESET_TEXT" val="THE END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25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5*a*1"/>
  <p:tag name="KSO_WM_TAG_VERSION" val="3.0"/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PRESET_TEXT" val="谢谢观看"/>
</p:tagLst>
</file>

<file path=ppt/tags/tag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260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AG_VERSION" val="3.0"/>
  <p:tag name="KSO_WM_TEMPLATE_CATEGORY" val="custom"/>
  <p:tag name="KSO_WM_TEMPLATE_INDEX" val="40494644"/>
  <p:tag name="KSO_WM_SLIDE_ID" val="custom40494644_5"/>
  <p:tag name="KSO_WM_TEMPLATE_MASTER_TYPE" val="0"/>
  <p:tag name="KSO_WM_TEMPLATE_COLOR_TYPE" val="0"/>
  <p:tag name="KSO_WM_SLIDE_ITEM_CNT" val="0"/>
  <p:tag name="KSO_WM_SLIDE_INDEX" val="5"/>
  <p:tag name="KSO_WM_BEAUTIFY_FLAG" val="#wm#"/>
  <p:tag name="KSO_WM_SLIDE_LAYOUT" val="a_b"/>
  <p:tag name="KSO_WM_SLIDE_LAYOUT_CNT" val="1_1"/>
</p:tagLst>
</file>

<file path=ppt/tags/tag2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29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3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58efabfbd212650c0625f71867314ff811aea889"/>
  <p:tag name="KSO_WM_NEWLAYOUT_GROUP_ID" val="layout_2"/>
  <p:tag name="KSO_WM_NEWLAYOUT_ID" val="slide_575721c834a94fa4"/>
</p:tagLst>
</file>

<file path=ppt/tags/tag37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3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1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b27ed6c80f34fba2884cc4d48a12200453439c75"/>
  <p:tag name="KSO_WM_NEWLAYOUT_GROUP_ID" val="layout_34"/>
  <p:tag name="KSO_WM_NEWLAYOUT_ID" val="slide_18723710fcbe78b9"/>
</p:tagLst>
</file>

<file path=ppt/tags/tag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3bac57a9981b835226ffbb6044f1e2b400fb22f"/>
  <p:tag name="KSO_WM_NEWLAYOUT_GROUP_ID" val="layout_62"/>
  <p:tag name="KSO_WM_NEWLAYOUT_ID" val="slide_b3ee0e64aa19972f"/>
</p:tagLst>
</file>

<file path=ppt/tags/tag5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60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71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72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7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da86b2a6064bcfafe80a0f6dc6230259ff7c201d"/>
  <p:tag name="KSO_WM_NEWLAYOUT_GROUP_ID" val="layout_1-5"/>
  <p:tag name="KSO_WM_NEWLAYOUT_ID" val="slide_063b19861dc0a508"/>
</p:tagLst>
</file>

<file path=ppt/tags/tag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79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8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82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85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90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93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</p:tagLst>
</file>

<file path=ppt/tags/tag9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96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红色中国风汇报主题">
  <a:themeElements>
    <a:clrScheme name="自定义 95">
      <a:dk1>
        <a:srgbClr val="000000"/>
      </a:dk1>
      <a:lt1>
        <a:srgbClr val="FFFFFF"/>
      </a:lt1>
      <a:dk2>
        <a:srgbClr val="400101"/>
      </a:dk2>
      <a:lt2>
        <a:srgbClr val="F2F2F2"/>
      </a:lt2>
      <a:accent1>
        <a:srgbClr val="883633"/>
      </a:accent1>
      <a:accent2>
        <a:srgbClr val="B5423E"/>
      </a:accent2>
      <a:accent3>
        <a:srgbClr val="C25854"/>
      </a:accent3>
      <a:accent4>
        <a:srgbClr val="CF7672"/>
      </a:accent4>
      <a:accent5>
        <a:srgbClr val="E0A29F"/>
      </a:accent5>
      <a:accent6>
        <a:srgbClr val="EFCFCD"/>
      </a:accent6>
      <a:hlink>
        <a:srgbClr val="E28835"/>
      </a:hlink>
      <a:folHlink>
        <a:srgbClr val="9D8874"/>
      </a:folHlink>
    </a:clrScheme>
    <a:fontScheme name="自定义 30">
      <a:majorFont>
        <a:latin typeface="汉仪中宋简"/>
        <a:ea typeface="汉仪中宋简"/>
        <a:cs typeface=""/>
      </a:majorFont>
      <a:minorFont>
        <a:latin typeface="汉仪书宋二简"/>
        <a:ea typeface="汉仪书宋二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813</Words>
  <Application>WPS 演示</Application>
  <PresentationFormat>宽屏</PresentationFormat>
  <Paragraphs>110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汉仪中宋简</vt:lpstr>
      <vt:lpstr>汉仪书宋二简</vt:lpstr>
      <vt:lpstr>Wingdings</vt:lpstr>
      <vt:lpstr>Microsoft YaHei UI</vt:lpstr>
      <vt:lpstr>Arial Unicode MS</vt:lpstr>
      <vt:lpstr>Calibri</vt:lpstr>
      <vt:lpstr>Office 主题</vt:lpstr>
      <vt:lpstr>红色中国风汇报主题</vt:lpstr>
      <vt:lpstr>1903年苏报案与司法变迁</vt:lpstr>
      <vt:lpstr>目录</vt:lpstr>
      <vt:lpstr>事件背景</vt:lpstr>
      <vt:lpstr>学潮的蓬勃发展</vt:lpstr>
      <vt:lpstr>民族危机加深与清末新政</vt:lpstr>
      <vt:lpstr>事件经过</vt:lpstr>
      <vt:lpstr>苏报案的发生与审判</vt:lpstr>
      <vt:lpstr>事件影响</vt:lpstr>
      <vt:lpstr>司法主权与制度碰撞</vt:lpstr>
      <vt:lpstr>社会舆论与革命思潮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_x000B_1903年苏报案与司法变迁</dc:title>
  <dc:creator/>
  <cp:lastModifiedBy>吕铁贞</cp:lastModifiedBy>
  <cp:revision>1</cp:revision>
  <dcterms:created xsi:type="dcterms:W3CDTF">2025-10-16T03:05:40Z</dcterms:created>
  <dcterms:modified xsi:type="dcterms:W3CDTF">2025-10-16T03:05:41Z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v1.0_ai_69796643686</vt:lpwstr>
  </property>
</Properties>
</file>