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3" r:id="rId3"/>
  </p:sldMasterIdLst>
  <p:notesMasterIdLst>
    <p:notesMasterId r:id="rId5"/>
  </p:notesMasterIdLst>
  <p:handoutMasterIdLst>
    <p:handoutMasterId r:id="rId40"/>
  </p:handoutMasterIdLst>
  <p:sldIdLst>
    <p:sldId id="359" r:id="rId4"/>
    <p:sldId id="360" r:id="rId6"/>
    <p:sldId id="361" r:id="rId7"/>
    <p:sldId id="362" r:id="rId8"/>
    <p:sldId id="401" r:id="rId9"/>
    <p:sldId id="364" r:id="rId10"/>
    <p:sldId id="403" r:id="rId11"/>
    <p:sldId id="432" r:id="rId12"/>
    <p:sldId id="431" r:id="rId13"/>
    <p:sldId id="438" r:id="rId14"/>
    <p:sldId id="468" r:id="rId15"/>
    <p:sldId id="404" r:id="rId16"/>
    <p:sldId id="430" r:id="rId17"/>
    <p:sldId id="436" r:id="rId18"/>
    <p:sldId id="405" r:id="rId19"/>
    <p:sldId id="429" r:id="rId20"/>
    <p:sldId id="437" r:id="rId21"/>
    <p:sldId id="365" r:id="rId22"/>
    <p:sldId id="367" r:id="rId23"/>
    <p:sldId id="366" r:id="rId24"/>
    <p:sldId id="368" r:id="rId25"/>
    <p:sldId id="433" r:id="rId26"/>
    <p:sldId id="407" r:id="rId27"/>
    <p:sldId id="406" r:id="rId28"/>
    <p:sldId id="434" r:id="rId29"/>
    <p:sldId id="408" r:id="rId30"/>
    <p:sldId id="409" r:id="rId31"/>
    <p:sldId id="462" r:id="rId32"/>
    <p:sldId id="411" r:id="rId33"/>
    <p:sldId id="463" r:id="rId34"/>
    <p:sldId id="412" r:id="rId35"/>
    <p:sldId id="413" r:id="rId36"/>
    <p:sldId id="313" r:id="rId37"/>
    <p:sldId id="314" r:id="rId38"/>
    <p:sldId id="379" r:id="rId39"/>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10"/>
    <p:restoredTop sz="96271"/>
  </p:normalViewPr>
  <p:slideViewPr>
    <p:cSldViewPr snapToGrid="0" snapToObjects="1">
      <p:cViewPr varScale="1">
        <p:scale>
          <a:sx n="79" d="100"/>
          <a:sy n="79" d="100"/>
        </p:scale>
        <p:origin x="356"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4" Type="http://schemas.openxmlformats.org/officeDocument/2006/relationships/tags" Target="tags/tag69.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1FD65D2-3D3F-4108-9C1E-21CB58C64CD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1FD65D2-3D3F-4108-9C1E-21CB58C64CD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1" y="0"/>
            <a:ext cx="159026" cy="755374"/>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rot="5400000">
            <a:off x="-119268" y="530088"/>
            <a:ext cx="715615" cy="159025"/>
          </a:xfrm>
          <a:prstGeom prst="rect">
            <a:avLst/>
          </a:prstGeom>
          <a:solidFill>
            <a:srgbClr val="A320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45E120A-4108-4952-BDD3-96E655023CCA}"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696364D5-53BF-4B95-87E5-7D414C0F8F7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5E120A-4108-4952-BDD3-96E655023CCA}"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696364D5-53BF-4B95-87E5-7D414C0F8F7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45E120A-4108-4952-BDD3-96E655023CCA}"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96364D5-53BF-4B95-87E5-7D414C0F8F7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45E120A-4108-4952-BDD3-96E655023CCA}"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96364D5-53BF-4B95-87E5-7D414C0F8F7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45E120A-4108-4952-BDD3-96E655023CC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96364D5-53BF-4B95-87E5-7D414C0F8F7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45E120A-4108-4952-BDD3-96E655023CC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96364D5-53BF-4B95-87E5-7D414C0F8F7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45E120A-4108-4952-BDD3-96E655023CC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96364D5-53BF-4B95-87E5-7D414C0F8F7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45E120A-4108-4952-BDD3-96E655023CC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96364D5-53BF-4B95-87E5-7D414C0F8F7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45E120A-4108-4952-BDD3-96E655023CC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96364D5-53BF-4B95-87E5-7D414C0F8F7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45E120A-4108-4952-BDD3-96E655023CCA}"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96364D5-53BF-4B95-87E5-7D414C0F8F7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45E120A-4108-4952-BDD3-96E655023CCA}"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696364D5-53BF-4B95-87E5-7D414C0F8F7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120A-4108-4952-BDD3-96E655023CC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364D5-53BF-4B95-87E5-7D414C0F8F73}" type="slidenum">
              <a:rPr lang="zh-CN" altLang="en-US" smtClean="0">
                <a:solidFill>
                  <a:prstClr val="black">
                    <a:tint val="75000"/>
                  </a:prstClr>
                </a:solidFill>
              </a:rPr>
            </a:fld>
            <a:endParaRPr lang="zh-CN" altLang="en-US">
              <a:solidFill>
                <a:prstClr val="black">
                  <a:tint val="75000"/>
                </a:prstClr>
              </a:solidFill>
            </a:endParaRPr>
          </a:p>
        </p:txBody>
      </p:sp>
      <p:pic>
        <p:nvPicPr>
          <p:cNvPr id="7" name="图片 6"/>
          <p:cNvPicPr>
            <a:picLocks noChangeAspect="1"/>
          </p:cNvPicPr>
          <p:nvPr userDrawn="1"/>
        </p:nvPicPr>
        <p:blipFill rotWithShape="1">
          <a:blip r:embed="rId12" cstate="print">
            <a:extLst>
              <a:ext uri="{28A0092B-C50C-407E-A947-70E740481C1C}">
                <a14:useLocalDpi xmlns:a14="http://schemas.microsoft.com/office/drawing/2010/main" val="0"/>
              </a:ext>
            </a:extLst>
          </a:blip>
          <a:srcRect t="43224"/>
          <a:stretch>
            <a:fillRect/>
          </a:stretch>
        </p:blipFill>
        <p:spPr>
          <a:xfrm>
            <a:off x="0" y="4372495"/>
            <a:ext cx="12192000" cy="2622147"/>
          </a:xfrm>
          <a:prstGeom prst="rect">
            <a:avLst/>
          </a:prstGeom>
        </p:spPr>
      </p:pic>
      <p:grpSp>
        <p:nvGrpSpPr>
          <p:cNvPr id="8" name="组合 7"/>
          <p:cNvGrpSpPr/>
          <p:nvPr userDrawn="1"/>
        </p:nvGrpSpPr>
        <p:grpSpPr>
          <a:xfrm>
            <a:off x="5003552" y="223576"/>
            <a:ext cx="2443527" cy="956841"/>
            <a:chOff x="4926448" y="107022"/>
            <a:chExt cx="2443527" cy="956841"/>
          </a:xfrm>
        </p:grpSpPr>
        <p:sp>
          <p:nvSpPr>
            <p:cNvPr id="9" name="文本框 8"/>
            <p:cNvSpPr txBox="1"/>
            <p:nvPr/>
          </p:nvSpPr>
          <p:spPr>
            <a:xfrm>
              <a:off x="4926448" y="663753"/>
              <a:ext cx="2312809" cy="400110"/>
            </a:xfrm>
            <a:prstGeom prst="rect">
              <a:avLst/>
            </a:prstGeom>
            <a:noFill/>
          </p:spPr>
          <p:txBody>
            <a:bodyPr vert="horz" wrap="square" rtlCol="0">
              <a:spAutoFit/>
            </a:bodyPr>
            <a:lstStyle>
              <a:defPPr>
                <a:defRPr lang="zh-CN"/>
              </a:defPPr>
              <a:lvl1pPr>
                <a:defRPr sz="2000">
                  <a:latin typeface="方正宋刻本秀楷简体" panose="02000000000000000000" pitchFamily="2" charset="-122"/>
                  <a:ea typeface="方正宋刻本秀楷简体" panose="02000000000000000000" pitchFamily="2" charset="-122"/>
                </a:defRPr>
              </a:lvl1pPr>
            </a:lstStyle>
            <a:p>
              <a:pPr algn="dist"/>
              <a:r>
                <a:rPr lang="zh-CN" altLang="en-US" dirty="0">
                  <a:solidFill>
                    <a:prstClr val="black"/>
                  </a:solidFill>
                  <a:latin typeface="汉仪行楷简" panose="02010609000101010101" pitchFamily="49" charset="-122"/>
                  <a:ea typeface="汉仪行楷简" panose="02010609000101010101" pitchFamily="49" charset="-122"/>
                </a:rPr>
                <a:t>古典文学</a:t>
              </a:r>
              <a:endParaRPr lang="zh-CN" altLang="en-US" dirty="0">
                <a:solidFill>
                  <a:prstClr val="black"/>
                </a:solidFill>
                <a:latin typeface="汉仪行楷简" panose="02010609000101010101" pitchFamily="49" charset="-122"/>
                <a:ea typeface="汉仪行楷简" panose="02010609000101010101" pitchFamily="49" charset="-122"/>
              </a:endParaRPr>
            </a:p>
          </p:txBody>
        </p:sp>
        <p:cxnSp>
          <p:nvCxnSpPr>
            <p:cNvPr id="10" name="直接连接符 9"/>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93484" y="107022"/>
              <a:ext cx="2376491" cy="689949"/>
            </a:xfrm>
            <a:prstGeom prst="rect">
              <a:avLst/>
            </a:prstGeom>
          </p:spPr>
        </p:pic>
      </p:grpSp>
      <p:sp>
        <p:nvSpPr>
          <p:cNvPr id="12" name="文本框 11"/>
          <p:cNvSpPr txBox="1"/>
          <p:nvPr userDrawn="1"/>
        </p:nvSpPr>
        <p:spPr>
          <a:xfrm>
            <a:off x="3703649" y="1402117"/>
            <a:ext cx="6555641" cy="4331657"/>
          </a:xfrm>
          <a:prstGeom prst="rect">
            <a:avLst/>
          </a:prstGeom>
          <a:noFill/>
        </p:spPr>
        <p:txBody>
          <a:bodyPr vert="eaVert" wrap="square" rtlCol="0">
            <a:spAutoFit/>
          </a:bodyPr>
          <a:lstStyle/>
          <a:p>
            <a:r>
              <a:rPr lang="zh-CN" altLang="en-US" spc="600" dirty="0">
                <a:solidFill>
                  <a:prstClr val="white">
                    <a:lumMod val="95000"/>
                  </a:prstClr>
                </a:solidFill>
                <a:latin typeface="叶根友行书繁" panose="02010601030101010101" pitchFamily="2" charset="-122"/>
                <a:ea typeface="叶根友行书繁" panose="02010601030101010101" pitchFamily="2" charset="-122"/>
              </a:rPr>
              <a:t>千古回首杏雨西湖边</a:t>
            </a:r>
            <a:endParaRPr lang="en-US" altLang="zh-CN" spc="600" dirty="0">
              <a:solidFill>
                <a:prstClr val="white">
                  <a:lumMod val="95000"/>
                </a:prstClr>
              </a:solidFill>
              <a:latin typeface="叶根友行书繁" panose="02010601030101010101" pitchFamily="2" charset="-122"/>
              <a:ea typeface="叶根友行书繁" panose="02010601030101010101" pitchFamily="2" charset="-122"/>
            </a:endParaRPr>
          </a:p>
          <a:p>
            <a:endParaRPr lang="zh-CN" altLang="en-US" spc="600" dirty="0">
              <a:solidFill>
                <a:prstClr val="white">
                  <a:lumMod val="95000"/>
                </a:prstClr>
              </a:solidFill>
              <a:latin typeface="叶根友行书繁" panose="02010601030101010101" pitchFamily="2" charset="-122"/>
              <a:ea typeface="叶根友行书繁" panose="02010601030101010101" pitchFamily="2" charset="-122"/>
            </a:endParaRPr>
          </a:p>
          <a:p>
            <a:r>
              <a:rPr lang="zh-CN" altLang="en-US" spc="600" dirty="0">
                <a:solidFill>
                  <a:prstClr val="white">
                    <a:lumMod val="95000"/>
                  </a:prstClr>
                </a:solidFill>
                <a:latin typeface="叶根友行书繁" panose="02010601030101010101" pitchFamily="2" charset="-122"/>
                <a:ea typeface="叶根友行书繁" panose="02010601030101010101" pitchFamily="2" charset="-122"/>
              </a:rPr>
              <a:t>纸伞朦胧间洒下阴影一片</a:t>
            </a:r>
            <a:endParaRPr lang="en-US" altLang="zh-CN" spc="600" dirty="0">
              <a:solidFill>
                <a:prstClr val="white">
                  <a:lumMod val="95000"/>
                </a:prstClr>
              </a:solidFill>
              <a:latin typeface="叶根友行书繁" panose="02010601030101010101" pitchFamily="2" charset="-122"/>
              <a:ea typeface="叶根友行书繁" panose="02010601030101010101" pitchFamily="2" charset="-122"/>
            </a:endParaRPr>
          </a:p>
          <a:p>
            <a:endParaRPr lang="zh-CN" altLang="en-US" spc="600" dirty="0">
              <a:solidFill>
                <a:prstClr val="white">
                  <a:lumMod val="95000"/>
                </a:prstClr>
              </a:solidFill>
              <a:latin typeface="叶根友行书繁" panose="02010601030101010101" pitchFamily="2" charset="-122"/>
              <a:ea typeface="叶根友行书繁" panose="02010601030101010101" pitchFamily="2" charset="-122"/>
            </a:endParaRPr>
          </a:p>
          <a:p>
            <a:r>
              <a:rPr lang="zh-CN" altLang="en-US" spc="600" dirty="0">
                <a:solidFill>
                  <a:prstClr val="white">
                    <a:lumMod val="95000"/>
                  </a:prstClr>
                </a:solidFill>
                <a:latin typeface="叶根友行书繁" panose="02010601030101010101" pitchFamily="2" charset="-122"/>
                <a:ea typeface="叶根友行书繁" panose="02010601030101010101" pitchFamily="2" charset="-122"/>
              </a:rPr>
              <a:t>眉眼低垂微敛</a:t>
            </a:r>
            <a:endParaRPr lang="en-US" altLang="zh-CN" spc="600" dirty="0">
              <a:solidFill>
                <a:prstClr val="white">
                  <a:lumMod val="95000"/>
                </a:prstClr>
              </a:solidFill>
              <a:latin typeface="叶根友行书繁" panose="02010601030101010101" pitchFamily="2" charset="-122"/>
              <a:ea typeface="叶根友行书繁" panose="02010601030101010101" pitchFamily="2" charset="-122"/>
            </a:endParaRPr>
          </a:p>
          <a:p>
            <a:endParaRPr lang="zh-CN" altLang="en-US" spc="600" dirty="0">
              <a:solidFill>
                <a:prstClr val="white">
                  <a:lumMod val="95000"/>
                </a:prstClr>
              </a:solidFill>
              <a:latin typeface="叶根友行书繁" panose="02010601030101010101" pitchFamily="2" charset="-122"/>
              <a:ea typeface="叶根友行书繁" panose="02010601030101010101" pitchFamily="2" charset="-122"/>
            </a:endParaRPr>
          </a:p>
          <a:p>
            <a:r>
              <a:rPr lang="zh-CN" altLang="en-US" spc="600" dirty="0">
                <a:solidFill>
                  <a:prstClr val="white">
                    <a:lumMod val="95000"/>
                  </a:prstClr>
                </a:solidFill>
                <a:latin typeface="叶根友行书繁" panose="02010601030101010101" pitchFamily="2" charset="-122"/>
                <a:ea typeface="叶根友行书繁" panose="02010601030101010101" pitchFamily="2" charset="-122"/>
              </a:rPr>
              <a:t>风声掠过指尖</a:t>
            </a:r>
            <a:endParaRPr lang="en-US" altLang="zh-CN" spc="600" dirty="0">
              <a:solidFill>
                <a:prstClr val="white">
                  <a:lumMod val="95000"/>
                </a:prstClr>
              </a:solidFill>
              <a:latin typeface="叶根友行书繁" panose="02010601030101010101" pitchFamily="2" charset="-122"/>
              <a:ea typeface="叶根友行书繁" panose="02010601030101010101" pitchFamily="2" charset="-122"/>
            </a:endParaRPr>
          </a:p>
          <a:p>
            <a:endParaRPr lang="zh-CN" altLang="en-US" spc="600" dirty="0">
              <a:solidFill>
                <a:prstClr val="white">
                  <a:lumMod val="95000"/>
                </a:prstClr>
              </a:solidFill>
              <a:latin typeface="叶根友行书繁" panose="02010601030101010101" pitchFamily="2" charset="-122"/>
              <a:ea typeface="叶根友行书繁" panose="02010601030101010101" pitchFamily="2" charset="-122"/>
            </a:endParaRPr>
          </a:p>
          <a:p>
            <a:r>
              <a:rPr lang="zh-CN" altLang="en-US" spc="600" dirty="0">
                <a:solidFill>
                  <a:prstClr val="white">
                    <a:lumMod val="95000"/>
                  </a:prstClr>
                </a:solidFill>
                <a:latin typeface="叶根友行书繁" panose="02010601030101010101" pitchFamily="2" charset="-122"/>
                <a:ea typeface="叶根友行书繁" panose="02010601030101010101" pitchFamily="2" charset="-122"/>
              </a:rPr>
              <a:t>素衣映湖中月 水光潋滟</a:t>
            </a:r>
            <a:endParaRPr lang="en-US" altLang="zh-CN" spc="600" dirty="0">
              <a:solidFill>
                <a:prstClr val="white">
                  <a:lumMod val="95000"/>
                </a:prstClr>
              </a:solidFill>
              <a:latin typeface="叶根友行书繁" panose="02010601030101010101" pitchFamily="2" charset="-122"/>
              <a:ea typeface="叶根友行书繁" panose="02010601030101010101" pitchFamily="2" charset="-122"/>
            </a:endParaRPr>
          </a:p>
          <a:p>
            <a:endParaRPr lang="zh-CN" altLang="en-US" spc="600" dirty="0">
              <a:solidFill>
                <a:prstClr val="white">
                  <a:lumMod val="95000"/>
                </a:prstClr>
              </a:solidFill>
              <a:latin typeface="叶根友行书繁" panose="02010601030101010101" pitchFamily="2" charset="-122"/>
              <a:ea typeface="叶根友行书繁" panose="02010601030101010101" pitchFamily="2" charset="-122"/>
            </a:endParaRPr>
          </a:p>
          <a:p>
            <a:r>
              <a:rPr lang="zh-CN" altLang="en-US" spc="600" dirty="0">
                <a:solidFill>
                  <a:prstClr val="white">
                    <a:lumMod val="95000"/>
                  </a:prstClr>
                </a:solidFill>
                <a:latin typeface="叶根友行书繁" panose="02010601030101010101" pitchFamily="2" charset="-122"/>
                <a:ea typeface="叶根友行书繁" panose="02010601030101010101" pitchFamily="2" charset="-122"/>
              </a:rPr>
              <a:t>把盏笑谈世间 酒色清浅</a:t>
            </a:r>
            <a:endParaRPr lang="en-US" altLang="zh-CN" spc="600" dirty="0">
              <a:solidFill>
                <a:prstClr val="white">
                  <a:lumMod val="95000"/>
                </a:prstClr>
              </a:solidFill>
              <a:latin typeface="叶根友行书繁" panose="02010601030101010101" pitchFamily="2" charset="-122"/>
              <a:ea typeface="叶根友行书繁" panose="02010601030101010101" pitchFamily="2" charset="-122"/>
            </a:endParaRPr>
          </a:p>
          <a:p>
            <a:endParaRPr lang="zh-CN" altLang="en-US" spc="600" dirty="0">
              <a:solidFill>
                <a:prstClr val="white">
                  <a:lumMod val="95000"/>
                </a:prstClr>
              </a:solidFill>
              <a:latin typeface="叶根友行书繁" panose="02010601030101010101" pitchFamily="2" charset="-122"/>
              <a:ea typeface="叶根友行书繁" panose="02010601030101010101" pitchFamily="2" charset="-122"/>
            </a:endParaRPr>
          </a:p>
          <a:p>
            <a:r>
              <a:rPr lang="zh-CN" altLang="en-US" spc="600" dirty="0">
                <a:solidFill>
                  <a:prstClr val="white">
                    <a:lumMod val="95000"/>
                  </a:prstClr>
                </a:solidFill>
                <a:latin typeface="叶根友行书繁" panose="02010601030101010101" pitchFamily="2" charset="-122"/>
                <a:ea typeface="叶根友行书繁" panose="02010601030101010101" pitchFamily="2" charset="-122"/>
              </a:rPr>
              <a:t>琴音何处寄</a:t>
            </a:r>
            <a:endParaRPr lang="en-US" altLang="zh-CN" spc="600" dirty="0">
              <a:solidFill>
                <a:prstClr val="white">
                  <a:lumMod val="95000"/>
                </a:prstClr>
              </a:solidFill>
              <a:latin typeface="叶根友行书繁" panose="02010601030101010101" pitchFamily="2" charset="-122"/>
              <a:ea typeface="叶根友行书繁" panose="02010601030101010101" pitchFamily="2" charset="-122"/>
            </a:endParaRPr>
          </a:p>
          <a:p>
            <a:endParaRPr lang="zh-CN" altLang="en-US" spc="600" dirty="0">
              <a:solidFill>
                <a:prstClr val="white">
                  <a:lumMod val="95000"/>
                </a:prstClr>
              </a:solidFill>
              <a:latin typeface="叶根友行书繁" panose="02010601030101010101" pitchFamily="2" charset="-122"/>
              <a:ea typeface="叶根友行书繁" panose="02010601030101010101" pitchFamily="2" charset="-122"/>
            </a:endParaRPr>
          </a:p>
          <a:p>
            <a:r>
              <a:rPr lang="zh-CN" altLang="en-US" spc="600" dirty="0">
                <a:solidFill>
                  <a:prstClr val="white">
                    <a:lumMod val="95000"/>
                  </a:prstClr>
                </a:solidFill>
                <a:latin typeface="叶根友行书繁" panose="02010601030101010101" pitchFamily="2" charset="-122"/>
                <a:ea typeface="叶根友行书繁" panose="02010601030101010101" pitchFamily="2" charset="-122"/>
              </a:rPr>
              <a:t>流星泯灭光阴</a:t>
            </a:r>
            <a:endParaRPr lang="en-US" altLang="zh-CN" spc="600" dirty="0">
              <a:solidFill>
                <a:prstClr val="white">
                  <a:lumMod val="95000"/>
                </a:prstClr>
              </a:solidFill>
              <a:latin typeface="叶根友行书繁" panose="02010601030101010101" pitchFamily="2" charset="-122"/>
              <a:ea typeface="叶根友行书繁" panose="02010601030101010101" pitchFamily="2" charset="-122"/>
            </a:endParaRPr>
          </a:p>
          <a:p>
            <a:endParaRPr lang="zh-CN" altLang="en-US" spc="600" dirty="0">
              <a:solidFill>
                <a:prstClr val="white">
                  <a:lumMod val="95000"/>
                </a:prstClr>
              </a:solidFill>
              <a:latin typeface="叶根友行书繁" panose="02010601030101010101" pitchFamily="2" charset="-122"/>
              <a:ea typeface="叶根友行书繁" panose="02010601030101010101" pitchFamily="2" charset="-122"/>
            </a:endParaRPr>
          </a:p>
          <a:p>
            <a:r>
              <a:rPr lang="zh-CN" altLang="en-US" spc="600" dirty="0">
                <a:solidFill>
                  <a:prstClr val="white">
                    <a:lumMod val="95000"/>
                  </a:prstClr>
                </a:solidFill>
                <a:latin typeface="叶根友行书繁" panose="02010601030101010101" pitchFamily="2" charset="-122"/>
                <a:ea typeface="叶根友行书繁" panose="02010601030101010101" pitchFamily="2" charset="-122"/>
              </a:rPr>
              <a:t>琉璃月下冰冷的空气</a:t>
            </a:r>
            <a:endParaRPr lang="en-US" altLang="zh-CN" spc="600" dirty="0">
              <a:solidFill>
                <a:prstClr val="white">
                  <a:lumMod val="95000"/>
                </a:prstClr>
              </a:solidFill>
              <a:latin typeface="叶根友行书繁" panose="02010601030101010101" pitchFamily="2" charset="-122"/>
              <a:ea typeface="叶根友行书繁" panose="02010601030101010101" pitchFamily="2" charset="-122"/>
            </a:endParaRPr>
          </a:p>
          <a:p>
            <a:endParaRPr lang="zh-CN" altLang="en-US" spc="600" dirty="0">
              <a:solidFill>
                <a:prstClr val="white">
                  <a:lumMod val="95000"/>
                </a:prstClr>
              </a:solidFill>
              <a:latin typeface="叶根友行书繁" panose="02010601030101010101" pitchFamily="2" charset="-122"/>
              <a:ea typeface="叶根友行书繁" panose="02010601030101010101" pitchFamily="2" charset="-122"/>
            </a:endParaRPr>
          </a:p>
          <a:p>
            <a:r>
              <a:rPr lang="zh-CN" altLang="en-US" spc="600" dirty="0">
                <a:solidFill>
                  <a:prstClr val="white">
                    <a:lumMod val="95000"/>
                  </a:prstClr>
                </a:solidFill>
                <a:latin typeface="叶根友行书繁" panose="02010601030101010101" pitchFamily="2" charset="-122"/>
                <a:ea typeface="叶根友行书繁" panose="02010601030101010101" pitchFamily="2" charset="-122"/>
              </a:rPr>
              <a:t>檐下花灯熟悉记忆</a:t>
            </a:r>
            <a:endParaRPr lang="en-US" altLang="zh-CN" spc="600" dirty="0">
              <a:solidFill>
                <a:prstClr val="white">
                  <a:lumMod val="95000"/>
                </a:prstClr>
              </a:solidFill>
              <a:latin typeface="叶根友行书繁" panose="02010601030101010101" pitchFamily="2" charset="-122"/>
              <a:ea typeface="叶根友行书繁" panose="02010601030101010101" pitchFamily="2" charset="-122"/>
            </a:endParaRPr>
          </a:p>
          <a:p>
            <a:endParaRPr lang="zh-CN" altLang="en-US" spc="600" dirty="0">
              <a:solidFill>
                <a:prstClr val="white">
                  <a:lumMod val="95000"/>
                </a:prstClr>
              </a:solidFill>
              <a:latin typeface="叶根友行书繁" panose="02010601030101010101" pitchFamily="2" charset="-122"/>
              <a:ea typeface="叶根友行书繁" panose="02010601030101010101" pitchFamily="2" charset="-122"/>
            </a:endParaRPr>
          </a:p>
          <a:p>
            <a:r>
              <a:rPr lang="zh-CN" altLang="en-US" spc="600" dirty="0">
                <a:solidFill>
                  <a:prstClr val="white">
                    <a:lumMod val="95000"/>
                  </a:prstClr>
                </a:solidFill>
                <a:latin typeface="叶根友行书繁" panose="02010601030101010101" pitchFamily="2" charset="-122"/>
                <a:ea typeface="叶根友行书繁" panose="02010601030101010101" pitchFamily="2" charset="-122"/>
              </a:rPr>
              <a:t>风动烛火似已熄</a:t>
            </a:r>
            <a:endParaRPr lang="en-US" altLang="zh-CN" spc="600" dirty="0">
              <a:solidFill>
                <a:prstClr val="white">
                  <a:lumMod val="95000"/>
                </a:prstClr>
              </a:solidFill>
              <a:latin typeface="叶根友行书繁" panose="02010601030101010101" pitchFamily="2" charset="-122"/>
              <a:ea typeface="叶根友行书繁" panose="02010601030101010101" pitchFamily="2" charset="-122"/>
            </a:endParaRPr>
          </a:p>
          <a:p>
            <a:endParaRPr lang="zh-CN" altLang="en-US" spc="600" dirty="0">
              <a:solidFill>
                <a:prstClr val="white">
                  <a:lumMod val="95000"/>
                </a:prstClr>
              </a:solidFill>
              <a:latin typeface="叶根友行书繁" panose="02010601030101010101" pitchFamily="2" charset="-122"/>
              <a:ea typeface="叶根友行书繁" panose="02010601030101010101" pitchFamily="2" charset="-122"/>
            </a:endParaRPr>
          </a:p>
          <a:p>
            <a:r>
              <a:rPr lang="zh-CN" altLang="en-US" spc="600" dirty="0">
                <a:solidFill>
                  <a:prstClr val="white">
                    <a:lumMod val="95000"/>
                  </a:prstClr>
                </a:solidFill>
                <a:latin typeface="叶根友行书繁" panose="02010601030101010101" pitchFamily="2" charset="-122"/>
                <a:ea typeface="叶根友行书繁" panose="02010601030101010101" pitchFamily="2" charset="-122"/>
              </a:rPr>
              <a:t>怀念忘川夜空中流萤</a:t>
            </a:r>
            <a:endParaRPr lang="zh-CN" altLang="en-US" spc="600" dirty="0">
              <a:solidFill>
                <a:prstClr val="white">
                  <a:lumMod val="95000"/>
                </a:prstClr>
              </a:solidFill>
              <a:latin typeface="叶根友行书繁" panose="02010601030101010101" pitchFamily="2" charset="-122"/>
              <a:ea typeface="叶根友行书繁" panose="02010601030101010101" pitchFamily="2" charset="-122"/>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tags" Target="../tags/tag28.xml"/><Relationship Id="rId3" Type="http://schemas.openxmlformats.org/officeDocument/2006/relationships/image" Target="../media/image9.png"/><Relationship Id="rId2" Type="http://schemas.openxmlformats.org/officeDocument/2006/relationships/tags" Target="../tags/tag27.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tags" Target="../tags/tag29.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tags" Target="../tags/tag30.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2" Type="http://schemas.openxmlformats.org/officeDocument/2006/relationships/notesSlide" Target="../notesSlides/notesSlide16.xml"/><Relationship Id="rId11" Type="http://schemas.openxmlformats.org/officeDocument/2006/relationships/slideLayout" Target="../slideLayouts/slideLayout1.xml"/><Relationship Id="rId10" Type="http://schemas.openxmlformats.org/officeDocument/2006/relationships/tags" Target="../tags/tag39.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1.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image" Target="../media/image7.png"/><Relationship Id="rId1" Type="http://schemas.openxmlformats.org/officeDocument/2006/relationships/tags" Target="../tags/tag40.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1.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image" Target="../media/image7.png"/><Relationship Id="rId1" Type="http://schemas.openxmlformats.org/officeDocument/2006/relationships/tags" Target="../tags/tag46.xml"/></Relationships>
</file>

<file path=ppt/slides/_rels/slide28.xml.rels><?xml version="1.0" encoding="UTF-8" standalone="yes"?>
<Relationships xmlns="http://schemas.openxmlformats.org/package/2006/relationships"><Relationship Id="rId9" Type="http://schemas.openxmlformats.org/officeDocument/2006/relationships/notesSlide" Target="../notesSlides/notesSlide28.xml"/><Relationship Id="rId8" Type="http://schemas.openxmlformats.org/officeDocument/2006/relationships/slideLayout" Target="../slideLayouts/slideLayout1.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4" Type="http://schemas.openxmlformats.org/officeDocument/2006/relationships/notesSlide" Target="../notesSlides/notesSlide31.xml"/><Relationship Id="rId13" Type="http://schemas.openxmlformats.org/officeDocument/2006/relationships/slideLayout" Target="../slideLayouts/slideLayout1.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6.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6.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tags" Target="../tags/tag8.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0" Type="http://schemas.openxmlformats.org/officeDocument/2006/relationships/notesSlide" Target="../notesSlides/notesSlide7.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05740"/>
            <a:ext cx="12192000" cy="164327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6427304" y="1974574"/>
            <a:ext cx="5287618" cy="3392556"/>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9210261" y="0"/>
            <a:ext cx="1792357" cy="3233530"/>
          </a:xfrm>
          <a:prstGeom prst="rect">
            <a:avLst/>
          </a:prstGeom>
          <a:solidFill>
            <a:srgbClr val="A320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6670" y="2249170"/>
            <a:ext cx="6393180" cy="1106805"/>
          </a:xfrm>
          <a:prstGeom prst="rect">
            <a:avLst/>
          </a:prstGeom>
          <a:noFill/>
        </p:spPr>
        <p:txBody>
          <a:bodyPr wrap="square" rtlCol="0">
            <a:spAutoFit/>
          </a:bodyPr>
          <a:lstStyle/>
          <a:p>
            <a:pPr algn="dist"/>
            <a:r>
              <a:rPr kumimoji="1" lang="zh-CN" altLang="en-US" sz="6600" b="1" dirty="0">
                <a:solidFill>
                  <a:srgbClr val="A32026"/>
                </a:solidFill>
                <a:latin typeface="+mj-ea"/>
                <a:ea typeface="+mj-ea"/>
              </a:rPr>
              <a:t>明代郭桓贪污案</a:t>
            </a:r>
            <a:endParaRPr kumimoji="1" lang="zh-CN" altLang="en-US" sz="6600" b="1" dirty="0">
              <a:solidFill>
                <a:srgbClr val="A32026"/>
              </a:solidFill>
              <a:latin typeface="+mj-ea"/>
              <a:ea typeface="+mj-ea"/>
            </a:endParaRPr>
          </a:p>
        </p:txBody>
      </p:sp>
      <p:sp>
        <p:nvSpPr>
          <p:cNvPr id="11" name="文本框 10"/>
          <p:cNvSpPr txBox="1"/>
          <p:nvPr/>
        </p:nvSpPr>
        <p:spPr>
          <a:xfrm>
            <a:off x="692785" y="4652645"/>
            <a:ext cx="3279775" cy="996315"/>
          </a:xfrm>
          <a:prstGeom prst="rect">
            <a:avLst/>
          </a:prstGeom>
          <a:noFill/>
        </p:spPr>
        <p:txBody>
          <a:bodyPr wrap="square" rtlCol="0">
            <a:noAutofit/>
          </a:bodyPr>
          <a:lstStyle/>
          <a:p>
            <a:pPr algn="l"/>
            <a:r>
              <a:rPr kumimoji="1" lang="zh-CN" altLang="en-US" sz="2400" b="1" dirty="0">
                <a:solidFill>
                  <a:schemeClr val="bg1"/>
                </a:solidFill>
              </a:rPr>
              <a:t>吕铁贞</a:t>
            </a:r>
            <a:endParaRPr kumimoji="1" lang="zh-CN" altLang="en-US" sz="2400" b="1" dirty="0">
              <a:solidFill>
                <a:schemeClr val="bg1"/>
              </a:solidFill>
            </a:endParaRPr>
          </a:p>
          <a:p>
            <a:pPr algn="l"/>
            <a:endParaRPr kumimoji="1" lang="zh-CN" altLang="en-US" sz="2400" dirty="0">
              <a:solidFill>
                <a:schemeClr val="bg1"/>
              </a:solidFill>
            </a:endParaRPr>
          </a:p>
          <a:p>
            <a:pPr algn="l"/>
            <a:r>
              <a:rPr kumimoji="1" lang="zh-CN" altLang="en-US" sz="2400" b="1" dirty="0">
                <a:solidFill>
                  <a:schemeClr val="bg1"/>
                </a:solidFill>
              </a:rPr>
              <a:t>上海财经大学   法学院</a:t>
            </a:r>
            <a:endParaRPr kumimoji="1" lang="zh-CN" altLang="en-US" sz="2400" b="1" dirty="0">
              <a:solidFill>
                <a:schemeClr val="bg1"/>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038" y="1805267"/>
            <a:ext cx="1212802" cy="1212802"/>
          </a:xfrm>
          <a:prstGeom prst="rect">
            <a:avLst/>
          </a:prstGeom>
        </p:spPr>
      </p:pic>
      <p:sp>
        <p:nvSpPr>
          <p:cNvPr id="7" name="文本框 6"/>
          <p:cNvSpPr txBox="1"/>
          <p:nvPr/>
        </p:nvSpPr>
        <p:spPr>
          <a:xfrm>
            <a:off x="351155" y="294640"/>
            <a:ext cx="4135755" cy="583565"/>
          </a:xfrm>
          <a:prstGeom prst="rect">
            <a:avLst/>
          </a:prstGeom>
          <a:noFill/>
        </p:spPr>
        <p:txBody>
          <a:bodyPr wrap="square" rtlCol="0">
            <a:spAutoFit/>
          </a:bodyPr>
          <a:lstStyle/>
          <a:p>
            <a:r>
              <a:rPr lang="zh-CN" altLang="en-US" sz="3200" b="1"/>
              <a:t>第八</a:t>
            </a:r>
            <a:r>
              <a:rPr lang="zh-CN" altLang="en-US" sz="3200" b="1"/>
              <a:t>讲</a:t>
            </a:r>
            <a:endParaRPr lang="zh-CN" altLang="en-US" sz="3200" b="1"/>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374015"/>
            <a:ext cx="2019300" cy="645160"/>
          </a:xfrm>
          <a:prstGeom prst="rect">
            <a:avLst/>
          </a:prstGeom>
          <a:noFill/>
        </p:spPr>
        <p:txBody>
          <a:bodyPr wrap="none" rtlCol="0">
            <a:spAutoFit/>
          </a:bodyPr>
          <a:lstStyle/>
          <a:p>
            <a:r>
              <a:rPr kumimoji="1" lang="zh-CN" altLang="en-US" sz="3600" b="1" dirty="0">
                <a:solidFill>
                  <a:srgbClr val="A32026"/>
                </a:solidFill>
                <a:latin typeface="+mj-ea"/>
              </a:rPr>
              <a:t>审理结果</a:t>
            </a:r>
            <a:endParaRPr kumimoji="1" lang="zh-CN" altLang="en-US" sz="3600" b="1" dirty="0">
              <a:solidFill>
                <a:srgbClr val="A32026"/>
              </a:solidFill>
              <a:latin typeface="+mj-ea"/>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3" name="文本框 2"/>
          <p:cNvSpPr txBox="1"/>
          <p:nvPr/>
        </p:nvSpPr>
        <p:spPr>
          <a:xfrm>
            <a:off x="1170305" y="2378075"/>
            <a:ext cx="10542905" cy="4942205"/>
          </a:xfrm>
          <a:prstGeom prst="rect">
            <a:avLst/>
          </a:prstGeom>
          <a:noFill/>
        </p:spPr>
        <p:txBody>
          <a:bodyPr wrap="square" rtlCol="0">
            <a:noAutofit/>
          </a:bodyPr>
          <a:lstStyle/>
          <a:p>
            <a:r>
              <a:rPr lang="zh-CN" altLang="en-US" sz="2400"/>
              <a:t> </a:t>
            </a:r>
            <a:r>
              <a:rPr lang="en-US" altLang="zh-CN" sz="2400"/>
              <a:t> </a:t>
            </a:r>
            <a:r>
              <a:rPr lang="zh-CN" altLang="en-US" sz="2800"/>
              <a:t> </a:t>
            </a:r>
            <a:r>
              <a:rPr lang="en-US" altLang="zh-CN" sz="2800"/>
              <a:t>  </a:t>
            </a:r>
            <a:r>
              <a:rPr lang="zh-CN" altLang="en-US" sz="3200" b="1">
                <a:sym typeface="+mn-ea"/>
              </a:rPr>
              <a:t>《明史》记载：“自六部左右侍郎下皆死，赃七百万，词连直省诸官吏，</a:t>
            </a:r>
            <a:r>
              <a:rPr lang="zh-CN" altLang="en-US" sz="3200" b="1">
                <a:solidFill>
                  <a:srgbClr val="FF0000"/>
                </a:solidFill>
                <a:sym typeface="+mn-ea"/>
              </a:rPr>
              <a:t>系死者数万人</a:t>
            </a:r>
            <a:r>
              <a:rPr lang="zh-CN" altLang="en-US" sz="3200" b="1">
                <a:sym typeface="+mn-ea"/>
              </a:rPr>
              <a:t>。”</a:t>
            </a:r>
            <a:endParaRPr lang="zh-CN" altLang="en-US" sz="3200" b="1"/>
          </a:p>
          <a:p>
            <a:endParaRPr lang="zh-CN" altLang="en-US" sz="3200" b="1"/>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374015"/>
            <a:ext cx="5692140" cy="645160"/>
          </a:xfrm>
          <a:prstGeom prst="rect">
            <a:avLst/>
          </a:prstGeom>
          <a:noFill/>
        </p:spPr>
        <p:txBody>
          <a:bodyPr wrap="none" rtlCol="0">
            <a:spAutoFit/>
          </a:bodyPr>
          <a:lstStyle/>
          <a:p>
            <a:r>
              <a:rPr kumimoji="1" lang="zh-CN" altLang="en-US" sz="3600" b="1" dirty="0">
                <a:solidFill>
                  <a:srgbClr val="A32026"/>
                </a:solidFill>
                <a:latin typeface="+mj-ea"/>
              </a:rPr>
              <a:t>郭桓案引发的反腐改进举措</a:t>
            </a:r>
            <a:endParaRPr kumimoji="1" lang="zh-CN" altLang="en-US" sz="3600" b="1" dirty="0">
              <a:solidFill>
                <a:srgbClr val="A32026"/>
              </a:solidFill>
              <a:latin typeface="+mj-ea"/>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4" name="文本框 3"/>
          <p:cNvSpPr txBox="1"/>
          <p:nvPr/>
        </p:nvSpPr>
        <p:spPr>
          <a:xfrm>
            <a:off x="4460875" y="3686175"/>
            <a:ext cx="5071110" cy="645160"/>
          </a:xfrm>
          <a:prstGeom prst="rect">
            <a:avLst/>
          </a:prstGeom>
          <a:noFill/>
        </p:spPr>
        <p:txBody>
          <a:bodyPr wrap="square" rtlCol="0" anchor="t">
            <a:spAutoFit/>
          </a:bodyPr>
          <a:lstStyle/>
          <a:p>
            <a:r>
              <a:rPr kumimoji="1" lang="zh-CN" altLang="en-US" sz="3600" b="1" dirty="0">
                <a:solidFill>
                  <a:srgbClr val="A32026"/>
                </a:solidFill>
                <a:latin typeface="+mj-ea"/>
                <a:sym typeface="+mn-ea"/>
              </a:rPr>
              <a:t>加强法制教育</a:t>
            </a:r>
            <a:endParaRPr kumimoji="1" lang="zh-CN" altLang="en-US" sz="3600" b="1" dirty="0">
              <a:solidFill>
                <a:srgbClr val="A32026"/>
              </a:solidFill>
              <a:latin typeface="+mj-ea"/>
              <a:sym typeface="+mn-ea"/>
            </a:endParaRPr>
          </a:p>
        </p:txBody>
      </p:sp>
      <p:sp>
        <p:nvSpPr>
          <p:cNvPr id="154627" name="Rectangle 3"/>
          <p:cNvSpPr/>
          <p:nvPr>
            <p:custDataLst>
              <p:tags r:id="rId2"/>
            </p:custDataLst>
          </p:nvPr>
        </p:nvSpPr>
        <p:spPr>
          <a:xfrm>
            <a:off x="3771265" y="1534160"/>
            <a:ext cx="3952240" cy="873760"/>
          </a:xfrm>
          <a:prstGeom prst="rect">
            <a:avLst/>
          </a:prstGeom>
          <a:solidFill>
            <a:schemeClr val="bg1"/>
          </a:solidFill>
          <a:ln w="28575" cmpd="sng">
            <a:solidFill>
              <a:srgbClr val="C00000"/>
            </a:solidFill>
            <a:prstDash val="solid"/>
          </a:ln>
          <a:effectLst>
            <a:prstShdw prst="shdw17" dist="17961" dir="2699999">
              <a:srgbClr val="6B6B99"/>
            </a:prstShdw>
          </a:effectLst>
        </p:spPr>
        <p:txBody>
          <a:bodyPr wrap="none" anchor="ctr"/>
          <a:lstStyle/>
          <a:p>
            <a:endParaRPr lang="zh-CN" altLang="en-US" dirty="0">
              <a:solidFill>
                <a:srgbClr val="FF0000"/>
              </a:solidFill>
              <a:latin typeface="Verdana" panose="020B0604030504040204" pitchFamily="34" charset="0"/>
              <a:ea typeface="宋体" panose="02010600030101010101" pitchFamily="2" charset="-122"/>
              <a:sym typeface="+mn-ea"/>
            </a:endParaRPr>
          </a:p>
        </p:txBody>
      </p:sp>
      <p:sp>
        <p:nvSpPr>
          <p:cNvPr id="154628" name="Rectangle 4"/>
          <p:cNvSpPr/>
          <p:nvPr>
            <p:custDataLst>
              <p:tags r:id="rId3"/>
            </p:custDataLst>
          </p:nvPr>
        </p:nvSpPr>
        <p:spPr>
          <a:xfrm>
            <a:off x="4383405" y="3429000"/>
            <a:ext cx="4106545" cy="995680"/>
          </a:xfrm>
          <a:prstGeom prst="rect">
            <a:avLst/>
          </a:prstGeom>
          <a:noFill/>
          <a:ln w="28575" cmpd="sng">
            <a:solidFill>
              <a:srgbClr val="C00000"/>
            </a:solidFill>
            <a:prstDash val="solid"/>
          </a:ln>
          <a:effectLst>
            <a:prstShdw prst="shdw17" dist="17961" dir="2699999">
              <a:srgbClr val="6B6B99"/>
            </a:prstShdw>
          </a:effectLst>
        </p:spPr>
        <p:txBody>
          <a:bodyPr wrap="none" anchor="ctr"/>
          <a:lstStyle/>
          <a:p>
            <a:endParaRPr lang="zh-CN" altLang="en-US" dirty="0">
              <a:latin typeface="Verdana" panose="020B0604030504040204" pitchFamily="34" charset="0"/>
              <a:ea typeface="宋体" panose="02010600030101010101" pitchFamily="2" charset="-122"/>
            </a:endParaRPr>
          </a:p>
        </p:txBody>
      </p:sp>
      <p:sp>
        <p:nvSpPr>
          <p:cNvPr id="154631" name="Freeform 7"/>
          <p:cNvSpPr/>
          <p:nvPr>
            <p:custDataLst>
              <p:tags r:id="rId4"/>
            </p:custDataLst>
          </p:nvPr>
        </p:nvSpPr>
        <p:spPr>
          <a:xfrm>
            <a:off x="1457325" y="1543050"/>
            <a:ext cx="2887980" cy="3078480"/>
          </a:xfrm>
          <a:custGeom>
            <a:avLst/>
            <a:gdLst/>
            <a:ahLst/>
            <a:cxnLst>
              <a:cxn ang="0">
                <a:pos x="0" y="0"/>
              </a:cxn>
              <a:cxn ang="0">
                <a:pos x="0" y="2162175"/>
              </a:cxn>
              <a:cxn ang="0">
                <a:pos x="2561701" y="2162175"/>
              </a:cxn>
              <a:cxn ang="0">
                <a:pos x="2561701" y="2433638"/>
              </a:cxn>
              <a:cxn ang="0">
                <a:pos x="3023569" y="1905000"/>
              </a:cxn>
              <a:cxn ang="0">
                <a:pos x="2561701" y="1376363"/>
              </a:cxn>
              <a:cxn ang="0">
                <a:pos x="2561701" y="1638300"/>
              </a:cxn>
              <a:cxn ang="0">
                <a:pos x="609475" y="1638300"/>
              </a:cxn>
              <a:cxn ang="0">
                <a:pos x="609475" y="0"/>
              </a:cxn>
              <a:cxn ang="0">
                <a:pos x="0" y="0"/>
              </a:cxn>
            </a:cxnLst>
            <a:rect l="0" t="0" r="0" b="0"/>
            <a:pathLst>
              <a:path w="1905" h="1533">
                <a:moveTo>
                  <a:pt x="0" y="0"/>
                </a:moveTo>
                <a:lnTo>
                  <a:pt x="0" y="1362"/>
                </a:lnTo>
                <a:lnTo>
                  <a:pt x="1614" y="1362"/>
                </a:lnTo>
                <a:lnTo>
                  <a:pt x="1614" y="1533"/>
                </a:lnTo>
                <a:lnTo>
                  <a:pt x="1905" y="1200"/>
                </a:lnTo>
                <a:lnTo>
                  <a:pt x="1614" y="867"/>
                </a:lnTo>
                <a:lnTo>
                  <a:pt x="1614" y="1032"/>
                </a:lnTo>
                <a:lnTo>
                  <a:pt x="384" y="1032"/>
                </a:lnTo>
                <a:lnTo>
                  <a:pt x="384" y="0"/>
                </a:lnTo>
                <a:lnTo>
                  <a:pt x="0" y="0"/>
                </a:lnTo>
                <a:close/>
              </a:path>
            </a:pathLst>
          </a:custGeom>
          <a:gradFill>
            <a:gsLst>
              <a:gs pos="0">
                <a:srgbClr val="E30000"/>
              </a:gs>
              <a:gs pos="73000">
                <a:srgbClr val="760303"/>
              </a:gs>
            </a:gsLst>
            <a:lin ang="5400000" scaled="0"/>
          </a:gradFill>
          <a:ln w="28575" cap="flat" cmpd="sng">
            <a:solidFill>
              <a:srgbClr val="C00000"/>
            </a:solidFill>
            <a:prstDash val="solid"/>
            <a:round/>
            <a:headEnd type="none" w="med" len="med"/>
            <a:tailEnd type="none" w="med" len="med"/>
          </a:ln>
        </p:spPr>
        <p:txBody>
          <a:bodyPr/>
          <a:lstStyle/>
          <a:p>
            <a:endParaRPr lang="zh-CN" altLang="en-US">
              <a:solidFill>
                <a:srgbClr val="FF0000"/>
              </a:solidFill>
              <a:sym typeface="+mn-ea"/>
            </a:endParaRPr>
          </a:p>
        </p:txBody>
      </p:sp>
      <p:sp>
        <p:nvSpPr>
          <p:cNvPr id="154632" name="Freeform 8"/>
          <p:cNvSpPr/>
          <p:nvPr>
            <p:custDataLst>
              <p:tags r:id="rId5"/>
            </p:custDataLst>
          </p:nvPr>
        </p:nvSpPr>
        <p:spPr>
          <a:xfrm>
            <a:off x="690563" y="1538288"/>
            <a:ext cx="3024187" cy="1057275"/>
          </a:xfrm>
          <a:custGeom>
            <a:avLst/>
            <a:gdLst/>
            <a:ahLst/>
            <a:cxnLst>
              <a:cxn ang="0">
                <a:pos x="0" y="4763"/>
              </a:cxn>
              <a:cxn ang="0">
                <a:pos x="0" y="785813"/>
              </a:cxn>
              <a:cxn ang="0">
                <a:pos x="2561701" y="785813"/>
              </a:cxn>
              <a:cxn ang="0">
                <a:pos x="2561701" y="1057275"/>
              </a:cxn>
              <a:cxn ang="0">
                <a:pos x="3023569" y="528638"/>
              </a:cxn>
              <a:cxn ang="0">
                <a:pos x="2561701" y="0"/>
              </a:cxn>
              <a:cxn ang="0">
                <a:pos x="2561701" y="261938"/>
              </a:cxn>
              <a:cxn ang="0">
                <a:pos x="609475" y="261938"/>
              </a:cxn>
              <a:cxn ang="0">
                <a:pos x="609475" y="4763"/>
              </a:cxn>
              <a:cxn ang="0">
                <a:pos x="0" y="4763"/>
              </a:cxn>
            </a:cxnLst>
            <a:rect l="0" t="0" r="0" b="0"/>
            <a:pathLst>
              <a:path w="1905" h="666">
                <a:moveTo>
                  <a:pt x="0" y="3"/>
                </a:moveTo>
                <a:lnTo>
                  <a:pt x="0" y="495"/>
                </a:lnTo>
                <a:lnTo>
                  <a:pt x="1614" y="495"/>
                </a:lnTo>
                <a:lnTo>
                  <a:pt x="1614" y="666"/>
                </a:lnTo>
                <a:lnTo>
                  <a:pt x="1905" y="333"/>
                </a:lnTo>
                <a:lnTo>
                  <a:pt x="1614" y="0"/>
                </a:lnTo>
                <a:lnTo>
                  <a:pt x="1614" y="165"/>
                </a:lnTo>
                <a:lnTo>
                  <a:pt x="384" y="165"/>
                </a:lnTo>
                <a:lnTo>
                  <a:pt x="384" y="3"/>
                </a:lnTo>
                <a:lnTo>
                  <a:pt x="0" y="3"/>
                </a:lnTo>
                <a:close/>
              </a:path>
            </a:pathLst>
          </a:custGeom>
          <a:gradFill>
            <a:gsLst>
              <a:gs pos="0">
                <a:srgbClr val="E30000"/>
              </a:gs>
              <a:gs pos="73000">
                <a:srgbClr val="760303"/>
              </a:gs>
            </a:gsLst>
            <a:lin ang="5400000" scaled="0"/>
          </a:gradFill>
          <a:ln w="28575" cap="flat" cmpd="sng">
            <a:solidFill>
              <a:srgbClr val="C00000"/>
            </a:solidFill>
            <a:prstDash val="solid"/>
            <a:round/>
            <a:headEnd type="none" w="med" len="med"/>
            <a:tailEnd type="none" w="med" len="med"/>
          </a:ln>
        </p:spPr>
        <p:txBody>
          <a:bodyPr/>
          <a:lstStyle/>
          <a:p>
            <a:endParaRPr lang="zh-CN" altLang="en-US"/>
          </a:p>
        </p:txBody>
      </p:sp>
      <p:sp>
        <p:nvSpPr>
          <p:cNvPr id="154633" name="Rectangle 12"/>
          <p:cNvSpPr/>
          <p:nvPr>
            <p:custDataLst>
              <p:tags r:id="rId6"/>
            </p:custDataLst>
          </p:nvPr>
        </p:nvSpPr>
        <p:spPr>
          <a:xfrm>
            <a:off x="849313" y="1408113"/>
            <a:ext cx="282575" cy="282575"/>
          </a:xfrm>
          <a:prstGeom prst="rect">
            <a:avLst/>
          </a:prstGeom>
          <a:gradFill>
            <a:gsLst>
              <a:gs pos="0">
                <a:srgbClr val="E30000"/>
              </a:gs>
              <a:gs pos="73000">
                <a:srgbClr val="760303"/>
              </a:gs>
            </a:gsLst>
            <a:lin ang="5400000" scaled="0"/>
          </a:gradFill>
          <a:ln w="28575" cap="flat" cmpd="sng">
            <a:solidFill>
              <a:srgbClr val="C00000"/>
            </a:solidFill>
            <a:prstDash val="solid"/>
            <a:miter/>
            <a:headEnd type="none" w="med" len="med"/>
            <a:tailEnd type="none" w="med" len="med"/>
          </a:ln>
        </p:spPr>
        <p:txBody>
          <a:bodyPr lIns="0" tIns="0" rIns="0" bIns="0" anchor="ctr" anchorCtr="1"/>
          <a:lstStyle/>
          <a:p>
            <a:r>
              <a:rPr lang="zh-CN" altLang="en-US" b="1" dirty="0">
                <a:solidFill>
                  <a:schemeClr val="bg1"/>
                </a:solidFill>
                <a:latin typeface="Verdana" panose="020B0604030504040204" pitchFamily="34" charset="0"/>
                <a:ea typeface="宋体" panose="02010600030101010101" pitchFamily="2" charset="-122"/>
              </a:rPr>
              <a:t>1</a:t>
            </a:r>
            <a:endParaRPr lang="zh-CN" altLang="en-US" sz="1800" b="1" dirty="0">
              <a:solidFill>
                <a:schemeClr val="bg1"/>
              </a:solidFill>
              <a:latin typeface="Verdana" panose="020B0604030504040204" pitchFamily="34" charset="0"/>
              <a:ea typeface="宋体" panose="02010600030101010101" pitchFamily="2" charset="-122"/>
            </a:endParaRPr>
          </a:p>
        </p:txBody>
      </p:sp>
      <p:sp>
        <p:nvSpPr>
          <p:cNvPr id="154634" name="Rectangle 13"/>
          <p:cNvSpPr/>
          <p:nvPr>
            <p:custDataLst>
              <p:tags r:id="rId7"/>
            </p:custDataLst>
          </p:nvPr>
        </p:nvSpPr>
        <p:spPr>
          <a:xfrm>
            <a:off x="1612900" y="1408113"/>
            <a:ext cx="282575" cy="282575"/>
          </a:xfrm>
          <a:prstGeom prst="rect">
            <a:avLst/>
          </a:prstGeom>
          <a:gradFill>
            <a:gsLst>
              <a:gs pos="0">
                <a:srgbClr val="E30000"/>
              </a:gs>
              <a:gs pos="73000">
                <a:srgbClr val="760303"/>
              </a:gs>
            </a:gsLst>
            <a:lin ang="5400000" scaled="0"/>
          </a:gradFill>
          <a:ln w="28575" cap="flat" cmpd="sng">
            <a:solidFill>
              <a:srgbClr val="C00000"/>
            </a:solidFill>
            <a:prstDash val="solid"/>
            <a:miter/>
            <a:headEnd type="none" w="med" len="med"/>
            <a:tailEnd type="none" w="med" len="med"/>
          </a:ln>
        </p:spPr>
        <p:txBody>
          <a:bodyPr lIns="0" tIns="0" rIns="0" bIns="0" anchor="ctr" anchorCtr="1"/>
          <a:lstStyle/>
          <a:p>
            <a:r>
              <a:rPr lang="zh-CN" altLang="en-US" b="1" dirty="0">
                <a:solidFill>
                  <a:schemeClr val="bg1"/>
                </a:solidFill>
                <a:latin typeface="Verdana" panose="020B0604030504040204" pitchFamily="34" charset="0"/>
                <a:ea typeface="宋体" panose="02010600030101010101" pitchFamily="2" charset="-122"/>
              </a:rPr>
              <a:t>2</a:t>
            </a:r>
            <a:endParaRPr lang="zh-CN" altLang="en-US" sz="1800" b="1" dirty="0">
              <a:solidFill>
                <a:schemeClr val="bg1"/>
              </a:solidFill>
              <a:latin typeface="Verdana" panose="020B0604030504040204" pitchFamily="34" charset="0"/>
              <a:ea typeface="宋体" panose="02010600030101010101" pitchFamily="2" charset="-122"/>
            </a:endParaRPr>
          </a:p>
        </p:txBody>
      </p:sp>
      <p:sp>
        <p:nvSpPr>
          <p:cNvPr id="9" name="文本框 8"/>
          <p:cNvSpPr txBox="1"/>
          <p:nvPr/>
        </p:nvSpPr>
        <p:spPr>
          <a:xfrm>
            <a:off x="4078605" y="1753235"/>
            <a:ext cx="3055620" cy="481965"/>
          </a:xfrm>
          <a:prstGeom prst="rect">
            <a:avLst/>
          </a:prstGeom>
          <a:noFill/>
        </p:spPr>
        <p:txBody>
          <a:bodyPr wrap="square" rtlCol="0">
            <a:noAutofit/>
          </a:bodyPr>
          <a:lstStyle/>
          <a:p>
            <a:pPr algn="l"/>
            <a:r>
              <a:rPr kumimoji="1" lang="zh-CN" altLang="en-US" sz="3600" b="1" dirty="0">
                <a:solidFill>
                  <a:srgbClr val="A32026"/>
                </a:solidFill>
                <a:latin typeface="+mj-ea"/>
                <a:sym typeface="+mn-ea"/>
              </a:rPr>
              <a:t>加强立法</a:t>
            </a:r>
            <a:endParaRPr kumimoji="1" lang="zh-CN" altLang="en-US" sz="3600" b="1" dirty="0">
              <a:solidFill>
                <a:srgbClr val="A32026"/>
              </a:solidFill>
              <a:latin typeface="+mj-ea"/>
              <a:sym typeface="+mn-ea"/>
            </a:endParaRPr>
          </a:p>
          <a:p>
            <a:pPr algn="l"/>
            <a:endParaRPr kumimoji="1" lang="zh-CN" altLang="en-US" sz="3600" b="1" dirty="0">
              <a:solidFill>
                <a:srgbClr val="A32026"/>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374015"/>
            <a:ext cx="8905875" cy="645160"/>
          </a:xfrm>
          <a:prstGeom prst="rect">
            <a:avLst/>
          </a:prstGeom>
          <a:noFill/>
        </p:spPr>
        <p:txBody>
          <a:bodyPr wrap="none" rtlCol="0">
            <a:spAutoFit/>
          </a:bodyPr>
          <a:lstStyle/>
          <a:p>
            <a:r>
              <a:rPr kumimoji="1" lang="zh-CN" altLang="en-US" sz="3600" b="1" dirty="0">
                <a:solidFill>
                  <a:srgbClr val="A32026"/>
                </a:solidFill>
                <a:latin typeface="+mj-ea"/>
              </a:rPr>
              <a:t>郭桓案引发的反腐改进举措之一：加强立法</a:t>
            </a:r>
            <a:endParaRPr kumimoji="1" lang="zh-CN" altLang="en-US" sz="3600" b="1" dirty="0">
              <a:solidFill>
                <a:srgbClr val="A32026"/>
              </a:solidFill>
              <a:latin typeface="+mj-ea"/>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3" name="文本框 2"/>
          <p:cNvSpPr txBox="1"/>
          <p:nvPr/>
        </p:nvSpPr>
        <p:spPr>
          <a:xfrm>
            <a:off x="5596890" y="1233805"/>
            <a:ext cx="5675630" cy="854075"/>
          </a:xfrm>
          <a:prstGeom prst="rect">
            <a:avLst/>
          </a:prstGeom>
          <a:noFill/>
        </p:spPr>
        <p:txBody>
          <a:bodyPr wrap="square" rtlCol="0">
            <a:noAutofit/>
          </a:bodyPr>
          <a:lstStyle/>
          <a:p>
            <a:r>
              <a:rPr lang="zh-CN" altLang="en-US" sz="3200"/>
              <a:t>修订</a:t>
            </a:r>
            <a:r>
              <a:rPr lang="zh-CN" altLang="en-US" sz="3200" b="1">
                <a:solidFill>
                  <a:srgbClr val="FF0000"/>
                </a:solidFill>
              </a:rPr>
              <a:t>《大明律》</a:t>
            </a:r>
            <a:r>
              <a:rPr lang="zh-CN" altLang="en-US" sz="3200"/>
              <a:t>和</a:t>
            </a:r>
            <a:r>
              <a:rPr lang="zh-CN" altLang="en-US" sz="3200" b="1">
                <a:solidFill>
                  <a:srgbClr val="FF0000"/>
                </a:solidFill>
              </a:rPr>
              <a:t>《明大诰》</a:t>
            </a:r>
            <a:endParaRPr lang="zh-CN" altLang="en-US" sz="3200" b="1">
              <a:solidFill>
                <a:srgbClr val="C00000"/>
              </a:solidFill>
            </a:endParaRPr>
          </a:p>
          <a:p>
            <a:r>
              <a:rPr lang="en-US" altLang="zh-CN" sz="2400"/>
              <a:t>      </a:t>
            </a:r>
            <a:endParaRPr lang="en-US" altLang="zh-CN" sz="2400"/>
          </a:p>
          <a:p>
            <a:endParaRPr lang="en-US" altLang="zh-CN" sz="3200">
              <a:solidFill>
                <a:srgbClr val="FF0000"/>
              </a:solidFill>
            </a:endParaRPr>
          </a:p>
        </p:txBody>
      </p:sp>
      <p:pic>
        <p:nvPicPr>
          <p:cNvPr id="5" name="图片 4" descr="1000"/>
          <p:cNvPicPr>
            <a:picLocks noChangeAspect="1"/>
          </p:cNvPicPr>
          <p:nvPr>
            <p:custDataLst>
              <p:tags r:id="rId2"/>
            </p:custDataLst>
          </p:nvPr>
        </p:nvPicPr>
        <p:blipFill>
          <a:blip r:embed="rId3"/>
          <a:stretch>
            <a:fillRect/>
          </a:stretch>
        </p:blipFill>
        <p:spPr>
          <a:xfrm>
            <a:off x="612140" y="3824605"/>
            <a:ext cx="4537710" cy="2521585"/>
          </a:xfrm>
          <a:prstGeom prst="rect">
            <a:avLst/>
          </a:prstGeom>
        </p:spPr>
      </p:pic>
      <p:pic>
        <p:nvPicPr>
          <p:cNvPr id="7" name="图片 6" descr="大明律"/>
          <p:cNvPicPr>
            <a:picLocks noChangeAspect="1"/>
          </p:cNvPicPr>
          <p:nvPr>
            <p:custDataLst>
              <p:tags r:id="rId4"/>
            </p:custDataLst>
          </p:nvPr>
        </p:nvPicPr>
        <p:blipFill>
          <a:blip r:embed="rId5"/>
          <a:stretch>
            <a:fillRect/>
          </a:stretch>
        </p:blipFill>
        <p:spPr>
          <a:xfrm>
            <a:off x="534670" y="1372870"/>
            <a:ext cx="4615815" cy="2471420"/>
          </a:xfrm>
          <a:prstGeom prst="rect">
            <a:avLst/>
          </a:prstGeom>
        </p:spPr>
      </p:pic>
      <p:sp>
        <p:nvSpPr>
          <p:cNvPr id="4" name="文本框 3"/>
          <p:cNvSpPr txBox="1"/>
          <p:nvPr/>
        </p:nvSpPr>
        <p:spPr>
          <a:xfrm>
            <a:off x="5520055" y="1842135"/>
            <a:ext cx="6096000" cy="5015865"/>
          </a:xfrm>
          <a:prstGeom prst="rect">
            <a:avLst/>
          </a:prstGeom>
          <a:noFill/>
        </p:spPr>
        <p:txBody>
          <a:bodyPr wrap="square" rtlCol="0">
            <a:spAutoFit/>
          </a:bodyPr>
          <a:lstStyle/>
          <a:p>
            <a:pPr marL="457200" indent="-457200">
              <a:buFont typeface="Wingdings" panose="05000000000000000000" charset="0"/>
              <a:buChar char="l"/>
            </a:pPr>
            <a:r>
              <a:rPr lang="zh-CN" altLang="en-US" sz="3200" b="1">
                <a:sym typeface="+mn-ea"/>
              </a:rPr>
              <a:t>洪武十八年开始</a:t>
            </a:r>
            <a:r>
              <a:rPr lang="zh-CN" altLang="en-US" sz="3200" b="1">
                <a:solidFill>
                  <a:srgbClr val="FF0000"/>
                </a:solidFill>
                <a:sym typeface="+mn-ea"/>
              </a:rPr>
              <a:t>修订《大明律》</a:t>
            </a:r>
            <a:endParaRPr lang="zh-CN" altLang="en-US" sz="3200" b="1"/>
          </a:p>
          <a:p>
            <a:pPr marL="457200" indent="-457200">
              <a:buFont typeface="Wingdings" panose="05000000000000000000" charset="0"/>
              <a:buChar char="l"/>
            </a:pPr>
            <a:r>
              <a:rPr lang="zh-CN" altLang="en-US" sz="3200" b="1">
                <a:sym typeface="+mn-ea"/>
              </a:rPr>
              <a:t>朱元璋于洪武十八年八月、十九年三月和十一月、二十年十二月，</a:t>
            </a:r>
            <a:r>
              <a:rPr lang="zh-CN" altLang="en-US" sz="3200" b="1">
                <a:solidFill>
                  <a:srgbClr val="FF0000"/>
                </a:solidFill>
                <a:sym typeface="+mn-ea"/>
              </a:rPr>
              <a:t>连续编制、颁布了《御制大诰》、《御制大诰续编》、《御制大诰三编》和《御制大诰武臣》，统称《大诰》，共计236条。</a:t>
            </a:r>
            <a:r>
              <a:rPr lang="zh-CN" altLang="en-US" sz="3200" b="1">
                <a:solidFill>
                  <a:schemeClr val="tx1"/>
                </a:solidFill>
                <a:sym typeface="+mn-ea"/>
              </a:rPr>
              <a:t>每条多由</a:t>
            </a:r>
            <a:r>
              <a:rPr lang="zh-CN" altLang="en-US" sz="3200" b="1">
                <a:solidFill>
                  <a:srgbClr val="FF0000"/>
                </a:solidFill>
                <a:sym typeface="+mn-ea"/>
              </a:rPr>
              <a:t>案例</a:t>
            </a:r>
            <a:r>
              <a:rPr lang="zh-CN" altLang="en-US" sz="3200" b="1">
                <a:solidFill>
                  <a:schemeClr val="tx1"/>
                </a:solidFill>
                <a:sym typeface="+mn-ea"/>
              </a:rPr>
              <a:t>、</a:t>
            </a:r>
            <a:r>
              <a:rPr lang="zh-CN" altLang="en-US" sz="3200" b="1">
                <a:solidFill>
                  <a:srgbClr val="FF0000"/>
                </a:solidFill>
                <a:sym typeface="+mn-ea"/>
              </a:rPr>
              <a:t>法令</a:t>
            </a:r>
            <a:r>
              <a:rPr lang="zh-CN" altLang="en-US" sz="3200" b="1">
                <a:solidFill>
                  <a:schemeClr val="tx1"/>
                </a:solidFill>
                <a:sym typeface="+mn-ea"/>
              </a:rPr>
              <a:t>和</a:t>
            </a:r>
            <a:r>
              <a:rPr lang="zh-CN" altLang="en-US" sz="3200" b="1">
                <a:solidFill>
                  <a:srgbClr val="FF0000"/>
                </a:solidFill>
                <a:sym typeface="+mn-ea"/>
              </a:rPr>
              <a:t>朱元璋的训诫</a:t>
            </a:r>
            <a:r>
              <a:rPr lang="zh-CN" altLang="en-US" sz="3200" b="1">
                <a:solidFill>
                  <a:schemeClr val="tx1"/>
                </a:solidFill>
                <a:sym typeface="+mn-ea"/>
              </a:rPr>
              <a:t>组成。</a:t>
            </a:r>
            <a:endParaRPr lang="zh-CN" altLang="en-US" sz="3200" b="1">
              <a:solidFill>
                <a:srgbClr val="C00000"/>
              </a:solidFill>
            </a:endParaRPr>
          </a:p>
          <a:p>
            <a:r>
              <a:rPr lang="zh-CN" altLang="en-US" sz="3200">
                <a:solidFill>
                  <a:srgbClr val="FF0000"/>
                </a:solidFill>
                <a:sym typeface="+mn-ea"/>
              </a:rPr>
              <a:t> </a:t>
            </a:r>
            <a:r>
              <a:rPr lang="en-US" altLang="zh-CN" sz="3200">
                <a:solidFill>
                  <a:srgbClr val="FF0000"/>
                </a:solidFill>
                <a:sym typeface="+mn-ea"/>
              </a:rPr>
              <a:t>  </a:t>
            </a:r>
            <a:endParaRPr lang="en-US" altLang="zh-CN" sz="3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374015"/>
            <a:ext cx="8905875" cy="645160"/>
          </a:xfrm>
          <a:prstGeom prst="rect">
            <a:avLst/>
          </a:prstGeom>
          <a:noFill/>
        </p:spPr>
        <p:txBody>
          <a:bodyPr wrap="none" rtlCol="0">
            <a:spAutoFit/>
          </a:bodyPr>
          <a:lstStyle/>
          <a:p>
            <a:pPr algn="l"/>
            <a:r>
              <a:rPr kumimoji="1" lang="zh-CN" altLang="en-US" sz="3600" b="1" dirty="0">
                <a:solidFill>
                  <a:srgbClr val="A32026"/>
                </a:solidFill>
                <a:latin typeface="+mj-ea"/>
                <a:sym typeface="+mn-ea"/>
              </a:rPr>
              <a:t>郭桓案引发的反腐改进举措之一：加强立法</a:t>
            </a:r>
            <a:endParaRPr kumimoji="1" lang="zh-CN" altLang="en-US" sz="3600" b="1" dirty="0">
              <a:solidFill>
                <a:srgbClr val="A32026"/>
              </a:solidFill>
              <a:latin typeface="+mj-ea"/>
              <a:sym typeface="+mn-ea"/>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3" name="文本框 2"/>
          <p:cNvSpPr txBox="1"/>
          <p:nvPr/>
        </p:nvSpPr>
        <p:spPr>
          <a:xfrm>
            <a:off x="410845" y="1120775"/>
            <a:ext cx="7414895" cy="4738370"/>
          </a:xfrm>
          <a:prstGeom prst="rect">
            <a:avLst/>
          </a:prstGeom>
          <a:noFill/>
        </p:spPr>
        <p:txBody>
          <a:bodyPr wrap="square" rtlCol="0">
            <a:noAutofit/>
          </a:bodyPr>
          <a:lstStyle/>
          <a:p>
            <a:pPr indent="0">
              <a:buFont typeface="Wingdings" panose="05000000000000000000" charset="0"/>
              <a:buNone/>
            </a:pPr>
            <a:r>
              <a:rPr lang="en-US" altLang="zh-CN" sz="2400"/>
              <a:t>   </a:t>
            </a:r>
            <a:endParaRPr lang="en-US" altLang="zh-CN" sz="2400"/>
          </a:p>
          <a:p>
            <a:pPr marL="457200" indent="-457200">
              <a:buFont typeface="Wingdings" panose="05000000000000000000" charset="0"/>
              <a:buChar char="l"/>
            </a:pPr>
            <a:r>
              <a:rPr lang="zh-CN" altLang="en-US" sz="3200">
                <a:sym typeface="+mn-ea"/>
              </a:rPr>
              <a:t>《大诰》是朱元璋编订的特别法，凸出体现了朱元璋重典治吏的基本思想。</a:t>
            </a:r>
            <a:endParaRPr lang="zh-CN" altLang="en-US" sz="3200">
              <a:sym typeface="+mn-ea"/>
            </a:endParaRPr>
          </a:p>
          <a:p>
            <a:pPr marL="457200" indent="-457200">
              <a:buFont typeface="Wingdings" panose="05000000000000000000" charset="0"/>
              <a:buChar char="l"/>
            </a:pPr>
            <a:endParaRPr lang="zh-CN" altLang="en-US" sz="3200">
              <a:sym typeface="+mn-ea"/>
            </a:endParaRPr>
          </a:p>
          <a:p>
            <a:pPr marL="457200" indent="-457200">
              <a:buFont typeface="Wingdings" panose="05000000000000000000" charset="0"/>
              <a:buChar char="l"/>
            </a:pPr>
            <a:r>
              <a:rPr lang="zh-CN" altLang="en-US" sz="3200">
                <a:sym typeface="+mn-ea"/>
              </a:rPr>
              <a:t>《大诰》三编选录了236个刑事案例，</a:t>
            </a:r>
            <a:r>
              <a:rPr lang="zh-CN" altLang="en-US" sz="3200">
                <a:solidFill>
                  <a:srgbClr val="FF0000"/>
                </a:solidFill>
                <a:sym typeface="+mn-ea"/>
              </a:rPr>
              <a:t>其中有150个是惩治贪官污吏的。朱元璋在《大诰》中扩充了惩治官吏贪污贿赂的条款，其中惩治官吏贪污税粮19条，克扣赈济钱粮6条，杂犯贪赃受贿44条，豪强贿赂官吏为奸22条。</a:t>
            </a:r>
            <a:endParaRPr lang="zh-CN" altLang="en-US" sz="2800">
              <a:solidFill>
                <a:srgbClr val="FF0000"/>
              </a:solidFill>
              <a:sym typeface="+mn-ea"/>
            </a:endParaRPr>
          </a:p>
          <a:p>
            <a:endParaRPr lang="zh-CN" altLang="en-US" sz="2800">
              <a:sym typeface="+mn-ea"/>
            </a:endParaRPr>
          </a:p>
        </p:txBody>
      </p:sp>
      <p:pic>
        <p:nvPicPr>
          <p:cNvPr id="5" name="图片 4" descr="1000"/>
          <p:cNvPicPr>
            <a:picLocks noChangeAspect="1"/>
          </p:cNvPicPr>
          <p:nvPr>
            <p:custDataLst>
              <p:tags r:id="rId2"/>
            </p:custDataLst>
          </p:nvPr>
        </p:nvPicPr>
        <p:blipFill>
          <a:blip r:embed="rId3"/>
          <a:stretch>
            <a:fillRect/>
          </a:stretch>
        </p:blipFill>
        <p:spPr>
          <a:xfrm>
            <a:off x="8143875" y="1601470"/>
            <a:ext cx="3685540" cy="3943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374015"/>
            <a:ext cx="8905875" cy="645160"/>
          </a:xfrm>
          <a:prstGeom prst="rect">
            <a:avLst/>
          </a:prstGeom>
          <a:noFill/>
        </p:spPr>
        <p:txBody>
          <a:bodyPr wrap="none" rtlCol="0">
            <a:spAutoFit/>
          </a:bodyPr>
          <a:lstStyle/>
          <a:p>
            <a:pPr algn="l"/>
            <a:r>
              <a:rPr kumimoji="1" lang="zh-CN" altLang="en-US" sz="3600" b="1" dirty="0">
                <a:solidFill>
                  <a:srgbClr val="A32026"/>
                </a:solidFill>
                <a:latin typeface="+mj-ea"/>
                <a:sym typeface="+mn-ea"/>
              </a:rPr>
              <a:t>郭桓案引发的反腐改进举措之一：加强立法</a:t>
            </a:r>
            <a:endParaRPr kumimoji="1" lang="zh-CN" altLang="en-US" sz="3600" b="1" dirty="0">
              <a:solidFill>
                <a:srgbClr val="A32026"/>
              </a:solidFill>
              <a:latin typeface="+mj-ea"/>
              <a:sym typeface="+mn-ea"/>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3" name="文本框 2"/>
          <p:cNvSpPr txBox="1"/>
          <p:nvPr/>
        </p:nvSpPr>
        <p:spPr>
          <a:xfrm>
            <a:off x="805180" y="1231900"/>
            <a:ext cx="7200265" cy="4942205"/>
          </a:xfrm>
          <a:prstGeom prst="rect">
            <a:avLst/>
          </a:prstGeom>
          <a:noFill/>
        </p:spPr>
        <p:txBody>
          <a:bodyPr wrap="square" rtlCol="0">
            <a:noAutofit/>
          </a:bodyPr>
          <a:lstStyle/>
          <a:p>
            <a:r>
              <a:rPr lang="en-US" altLang="zh-CN" sz="2400"/>
              <a:t> </a:t>
            </a:r>
            <a:r>
              <a:rPr lang="zh-CN" altLang="en-US" sz="3200" b="1">
                <a:solidFill>
                  <a:srgbClr val="FF0000"/>
                </a:solidFill>
                <a:sym typeface="+mn-ea"/>
              </a:rPr>
              <a:t>“民拿害民官”制度</a:t>
            </a:r>
            <a:endParaRPr lang="zh-CN" altLang="en-US" sz="3200" b="1">
              <a:solidFill>
                <a:srgbClr val="FF0000"/>
              </a:solidFill>
              <a:sym typeface="+mn-ea"/>
            </a:endParaRPr>
          </a:p>
          <a:p>
            <a:r>
              <a:rPr lang="en-US" altLang="zh-CN" sz="2400"/>
              <a:t> </a:t>
            </a:r>
            <a:endParaRPr lang="en-US" altLang="zh-CN" sz="2400"/>
          </a:p>
          <a:p>
            <a:pPr marL="457200" indent="-457200">
              <a:buFont typeface="Wingdings" panose="05000000000000000000" charset="0"/>
              <a:buChar char="l"/>
            </a:pPr>
            <a:r>
              <a:rPr lang="zh-CN" altLang="en-US" sz="2800">
                <a:sym typeface="+mn-ea"/>
              </a:rPr>
              <a:t>还有一些通过民众的力量惩治贪官恶吏的条款，凡害民官吏，允许良民将其绑缚押赴京城治罪。</a:t>
            </a:r>
            <a:endParaRPr lang="zh-CN" altLang="en-US" sz="2800">
              <a:sym typeface="+mn-ea"/>
            </a:endParaRPr>
          </a:p>
          <a:p>
            <a:pPr marL="457200" indent="-457200">
              <a:buFont typeface="Wingdings" panose="05000000000000000000" charset="0"/>
              <a:buChar char="l"/>
            </a:pPr>
            <a:endParaRPr lang="zh-CN" altLang="en-US" sz="2800">
              <a:sym typeface="+mn-ea"/>
            </a:endParaRPr>
          </a:p>
          <a:p>
            <a:pPr marL="457200" indent="-457200">
              <a:buFont typeface="Wingdings" panose="05000000000000000000" charset="0"/>
              <a:buChar char="l"/>
            </a:pPr>
            <a:r>
              <a:rPr lang="zh-CN" altLang="en-US" sz="2800">
                <a:sym typeface="+mn-ea"/>
              </a:rPr>
              <a:t>为了保证这一措施的实现，朱元璋还下令：凡布政司、府州县民众捉拿贪官污吏上京面圣者，虽无文引，关津也要即时放行，不得阻挡；规定一切人等，敢有阻挡者，诛灭其家族。</a:t>
            </a:r>
            <a:endParaRPr lang="zh-CN" altLang="en-US" sz="2800">
              <a:sym typeface="+mn-ea"/>
            </a:endParaRPr>
          </a:p>
          <a:p>
            <a:endParaRPr lang="zh-CN" altLang="en-US" sz="2800">
              <a:solidFill>
                <a:srgbClr val="FF0000"/>
              </a:solidFill>
              <a:sym typeface="+mn-ea"/>
            </a:endParaRPr>
          </a:p>
          <a:p>
            <a:endParaRPr lang="zh-CN" altLang="en-US" sz="3200">
              <a:solidFill>
                <a:srgbClr val="FF0000"/>
              </a:solidFill>
              <a:sym typeface="+mn-ea"/>
            </a:endParaRPr>
          </a:p>
        </p:txBody>
      </p:sp>
      <p:pic>
        <p:nvPicPr>
          <p:cNvPr id="5" name="图片 4" descr="1000"/>
          <p:cNvPicPr>
            <a:picLocks noChangeAspect="1"/>
          </p:cNvPicPr>
          <p:nvPr>
            <p:custDataLst>
              <p:tags r:id="rId2"/>
            </p:custDataLst>
          </p:nvPr>
        </p:nvPicPr>
        <p:blipFill>
          <a:blip r:embed="rId3"/>
          <a:stretch>
            <a:fillRect/>
          </a:stretch>
        </p:blipFill>
        <p:spPr>
          <a:xfrm>
            <a:off x="8061960" y="1311275"/>
            <a:ext cx="3685540" cy="3806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374015"/>
            <a:ext cx="9824085" cy="645160"/>
          </a:xfrm>
          <a:prstGeom prst="rect">
            <a:avLst/>
          </a:prstGeom>
          <a:noFill/>
        </p:spPr>
        <p:txBody>
          <a:bodyPr wrap="none" rtlCol="0">
            <a:spAutoFit/>
          </a:bodyPr>
          <a:lstStyle/>
          <a:p>
            <a:pPr algn="l"/>
            <a:r>
              <a:rPr kumimoji="1" lang="zh-CN" altLang="en-US" sz="3600" b="1" dirty="0">
                <a:solidFill>
                  <a:srgbClr val="A32026"/>
                </a:solidFill>
                <a:latin typeface="+mj-ea"/>
                <a:sym typeface="+mn-ea"/>
              </a:rPr>
              <a:t>郭桓案引发的反腐改进举措之二：加强法制教育</a:t>
            </a:r>
            <a:endParaRPr kumimoji="1" lang="zh-CN" altLang="en-US" sz="3600" b="1" dirty="0">
              <a:solidFill>
                <a:srgbClr val="A32026"/>
              </a:solidFill>
              <a:latin typeface="+mj-ea"/>
              <a:sym typeface="+mn-ea"/>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3" name="文本框 2"/>
          <p:cNvSpPr txBox="1"/>
          <p:nvPr/>
        </p:nvSpPr>
        <p:spPr>
          <a:xfrm>
            <a:off x="805180" y="1169035"/>
            <a:ext cx="10798810" cy="4942205"/>
          </a:xfrm>
          <a:prstGeom prst="rect">
            <a:avLst/>
          </a:prstGeom>
          <a:noFill/>
        </p:spPr>
        <p:txBody>
          <a:bodyPr wrap="square" rtlCol="0">
            <a:noAutofit/>
          </a:bodyPr>
          <a:lstStyle/>
          <a:p>
            <a:r>
              <a:rPr lang="en-US" altLang="zh-CN" sz="2800"/>
              <a:t> </a:t>
            </a:r>
            <a:endParaRPr lang="en-US" altLang="zh-CN" sz="2800"/>
          </a:p>
          <a:p>
            <a:pPr marL="342900" indent="-342900">
              <a:buFont typeface="Wingdings" panose="05000000000000000000" charset="0"/>
              <a:buChar char="l"/>
            </a:pPr>
            <a:r>
              <a:rPr lang="en-US" altLang="zh-CN" sz="3200" b="1"/>
              <a:t> </a:t>
            </a:r>
            <a:r>
              <a:rPr lang="zh-CN" altLang="en-US" sz="3200" b="1"/>
              <a:t>在郭桓案件的审理中，又有新的官吏贪腐案发生。</a:t>
            </a:r>
            <a:endParaRPr lang="zh-CN" altLang="en-US" sz="3200" b="1"/>
          </a:p>
          <a:p>
            <a:pPr indent="0">
              <a:buFont typeface="Wingdings" panose="05000000000000000000" charset="0"/>
              <a:buNone/>
            </a:pPr>
            <a:endParaRPr lang="zh-CN" altLang="en-US" sz="3200" b="1">
              <a:solidFill>
                <a:srgbClr val="FF0000"/>
              </a:solidFill>
            </a:endParaRPr>
          </a:p>
          <a:p>
            <a:pPr marL="457200" indent="-457200">
              <a:buFont typeface="Wingdings" panose="05000000000000000000" charset="0"/>
              <a:buChar char="l"/>
            </a:pPr>
            <a:r>
              <a:rPr lang="zh-CN" altLang="en-US" sz="3200" b="1">
                <a:solidFill>
                  <a:srgbClr val="FF0000"/>
                </a:solidFill>
              </a:rPr>
              <a:t>朱元璋感慨地说：“我欲除贪赃官吏，奈何朝杀而暮犯？”</a:t>
            </a:r>
            <a:endParaRPr lang="zh-CN" altLang="en-US" sz="3200" b="1">
              <a:solidFill>
                <a:srgbClr val="FF0000"/>
              </a:solidFill>
            </a:endParaRPr>
          </a:p>
          <a:p>
            <a:pPr marL="457200" indent="-457200">
              <a:buFont typeface="Wingdings" panose="05000000000000000000" charset="0"/>
              <a:buChar char="l"/>
            </a:pPr>
            <a:endParaRPr lang="zh-CN" altLang="en-US" sz="3200" b="1">
              <a:solidFill>
                <a:srgbClr val="FF0000"/>
              </a:solidFill>
            </a:endParaRPr>
          </a:p>
          <a:p>
            <a:pPr marL="457200" indent="-457200">
              <a:buFont typeface="Wingdings" panose="05000000000000000000" charset="0"/>
              <a:buChar char="l"/>
            </a:pPr>
            <a:r>
              <a:rPr lang="zh-CN" altLang="en-US" sz="3200" b="1">
                <a:solidFill>
                  <a:srgbClr val="FF0000"/>
                </a:solidFill>
              </a:rPr>
              <a:t>汲取郭桓案的教训，朱元璋在强调重典治吏的同时，还加强法制教育。</a:t>
            </a:r>
            <a:r>
              <a:rPr lang="zh-CN" altLang="en-US" sz="3200" b="1"/>
              <a:t>《大明律》修订和《大诰》颁行以后，</a:t>
            </a:r>
            <a:r>
              <a:rPr lang="zh-CN" altLang="en-US" sz="3200" b="1">
                <a:solidFill>
                  <a:srgbClr val="FF0000"/>
                </a:solidFill>
              </a:rPr>
              <a:t>朱元璋提出在全国城乡开展普及学习法律的活动，扩大法律的宣传力度和影响。</a:t>
            </a:r>
            <a:endParaRPr lang="zh-CN" altLang="en-US" sz="3200" b="1">
              <a:solidFill>
                <a:srgbClr val="FF0000"/>
              </a:solidFill>
            </a:endParaRPr>
          </a:p>
          <a:p>
            <a:r>
              <a:rPr lang="zh-CN" altLang="en-US" sz="2400">
                <a:solidFill>
                  <a:srgbClr val="FF0000"/>
                </a:solidFill>
              </a:rPr>
              <a:t> </a:t>
            </a:r>
            <a:r>
              <a:rPr lang="en-US" altLang="zh-CN" sz="2400">
                <a:solidFill>
                  <a:srgbClr val="FF0000"/>
                </a:solidFill>
              </a:rPr>
              <a:t>   </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374015"/>
            <a:ext cx="9824085" cy="645160"/>
          </a:xfrm>
          <a:prstGeom prst="rect">
            <a:avLst/>
          </a:prstGeom>
          <a:noFill/>
        </p:spPr>
        <p:txBody>
          <a:bodyPr wrap="none" rtlCol="0">
            <a:spAutoFit/>
          </a:bodyPr>
          <a:lstStyle/>
          <a:p>
            <a:pPr algn="l"/>
            <a:r>
              <a:rPr kumimoji="1" lang="zh-CN" altLang="en-US" sz="3600" b="1" dirty="0">
                <a:solidFill>
                  <a:srgbClr val="A32026"/>
                </a:solidFill>
                <a:latin typeface="+mj-ea"/>
                <a:sym typeface="+mn-ea"/>
              </a:rPr>
              <a:t>郭桓案引发的反腐改进举措之二：加强法制教育</a:t>
            </a:r>
            <a:endParaRPr kumimoji="1" lang="zh-CN" altLang="en-US" sz="3600" b="1" dirty="0">
              <a:solidFill>
                <a:srgbClr val="A32026"/>
              </a:solidFill>
              <a:latin typeface="+mj-ea"/>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3" name="文本框 2"/>
          <p:cNvSpPr txBox="1"/>
          <p:nvPr/>
        </p:nvSpPr>
        <p:spPr>
          <a:xfrm>
            <a:off x="126365" y="5623560"/>
            <a:ext cx="11694160" cy="1471930"/>
          </a:xfrm>
          <a:prstGeom prst="rect">
            <a:avLst/>
          </a:prstGeom>
          <a:noFill/>
        </p:spPr>
        <p:txBody>
          <a:bodyPr wrap="square" rtlCol="0">
            <a:noAutofit/>
          </a:bodyPr>
          <a:lstStyle/>
          <a:p>
            <a:r>
              <a:rPr lang="zh-CN" altLang="en-US" sz="2800" b="1">
                <a:sym typeface="+mn-ea"/>
              </a:rPr>
              <a:t>明朝初年全国上下户户争相购买《大诰》，官吏们时时讲读《大》，学读《大诰》成为当时的社会风气。</a:t>
            </a:r>
            <a:endParaRPr lang="zh-CN" altLang="en-US" sz="2800" b="1">
              <a:sym typeface="+mn-ea"/>
            </a:endParaRPr>
          </a:p>
          <a:p>
            <a:r>
              <a:rPr lang="zh-CN" altLang="en-US" sz="2800" b="1">
                <a:sym typeface="+mn-ea"/>
              </a:rPr>
              <a:t> </a:t>
            </a:r>
            <a:r>
              <a:rPr lang="en-US" altLang="zh-CN" sz="2800" b="1">
                <a:sym typeface="+mn-ea"/>
              </a:rPr>
              <a:t> </a:t>
            </a:r>
            <a:endParaRPr lang="en-US" altLang="zh-CN" sz="2800" b="1">
              <a:sym typeface="+mn-ea"/>
            </a:endParaRPr>
          </a:p>
          <a:p>
            <a:r>
              <a:rPr lang="zh-CN" altLang="en-US" sz="2800">
                <a:solidFill>
                  <a:srgbClr val="FF0000"/>
                </a:solidFill>
                <a:sym typeface="+mn-ea"/>
              </a:rPr>
              <a:t> </a:t>
            </a:r>
            <a:r>
              <a:rPr lang="en-US" altLang="zh-CN" sz="2800">
                <a:solidFill>
                  <a:srgbClr val="FF0000"/>
                </a:solidFill>
                <a:sym typeface="+mn-ea"/>
              </a:rPr>
              <a:t> </a:t>
            </a:r>
            <a:endParaRPr lang="zh-CN" altLang="en-US" sz="2400">
              <a:solidFill>
                <a:srgbClr val="FF0000"/>
              </a:solidFill>
            </a:endParaRPr>
          </a:p>
          <a:p>
            <a:r>
              <a:rPr lang="zh-CN" altLang="en-US" sz="2400">
                <a:solidFill>
                  <a:srgbClr val="FF0000"/>
                </a:solidFill>
              </a:rPr>
              <a:t> </a:t>
            </a:r>
            <a:r>
              <a:rPr lang="en-US" altLang="zh-CN" sz="2400">
                <a:solidFill>
                  <a:srgbClr val="FF0000"/>
                </a:solidFill>
              </a:rPr>
              <a:t>   </a:t>
            </a:r>
            <a:endParaRPr lang="zh-CN" altLang="en-US" sz="2400"/>
          </a:p>
        </p:txBody>
      </p:sp>
      <p:sp>
        <p:nvSpPr>
          <p:cNvPr id="574468" name="Oval 3"/>
          <p:cNvSpPr/>
          <p:nvPr>
            <p:custDataLst>
              <p:tags r:id="rId2"/>
            </p:custDataLst>
          </p:nvPr>
        </p:nvSpPr>
        <p:spPr>
          <a:xfrm>
            <a:off x="4380230" y="2895600"/>
            <a:ext cx="2065020" cy="2028825"/>
          </a:xfrm>
          <a:prstGeom prst="ellipse">
            <a:avLst/>
          </a:prstGeom>
          <a:noFill/>
          <a:ln w="63500" cap="flat" cmpd="sng">
            <a:solidFill>
              <a:srgbClr val="A32026"/>
            </a:solidFill>
            <a:prstDash val="sysDot"/>
            <a:headEnd type="none" w="med" len="med"/>
            <a:tailEnd type="none" w="med" len="med"/>
          </a:ln>
        </p:spPr>
        <p:txBody>
          <a:bodyPr wrap="none" anchor="ctr"/>
          <a:lstStyle/>
          <a:p>
            <a:pPr algn="l" eaLnBrk="1" hangingPunct="1"/>
            <a:r>
              <a:rPr lang="en-US" altLang="zh-CN" sz="3600" b="1">
                <a:sym typeface="+mn-ea"/>
              </a:rPr>
              <a:t> </a:t>
            </a:r>
            <a:r>
              <a:rPr lang="zh-CN" altLang="en-US" sz="3600" b="1">
                <a:sym typeface="+mn-ea"/>
              </a:rPr>
              <a:t>主要</a:t>
            </a:r>
            <a:endParaRPr lang="zh-CN" altLang="en-US" sz="3600" b="1">
              <a:sym typeface="+mn-ea"/>
            </a:endParaRPr>
          </a:p>
          <a:p>
            <a:pPr algn="l" eaLnBrk="1" hangingPunct="1"/>
            <a:r>
              <a:rPr lang="en-US" altLang="zh-CN" sz="3600" b="1">
                <a:sym typeface="+mn-ea"/>
              </a:rPr>
              <a:t> </a:t>
            </a:r>
            <a:r>
              <a:rPr lang="zh-CN" altLang="en-US" sz="3600" b="1">
                <a:sym typeface="+mn-ea"/>
              </a:rPr>
              <a:t>措施</a:t>
            </a:r>
            <a:endParaRPr lang="zh-CN" altLang="en-US" sz="3600" b="1" dirty="0">
              <a:latin typeface="Calibri" panose="020F0502020204030204" charset="0"/>
              <a:ea typeface="宋体" panose="02010600030101010101" pitchFamily="2" charset="-122"/>
              <a:sym typeface="+mn-ea"/>
            </a:endParaRPr>
          </a:p>
        </p:txBody>
      </p:sp>
      <p:sp>
        <p:nvSpPr>
          <p:cNvPr id="574469" name="Oval 4"/>
          <p:cNvSpPr/>
          <p:nvPr>
            <p:custDataLst>
              <p:tags r:id="rId3"/>
            </p:custDataLst>
          </p:nvPr>
        </p:nvSpPr>
        <p:spPr>
          <a:xfrm>
            <a:off x="4688205" y="2096770"/>
            <a:ext cx="1265555" cy="1243965"/>
          </a:xfrm>
          <a:prstGeom prst="ellipse">
            <a:avLst/>
          </a:prstGeom>
          <a:gradFill>
            <a:gsLst>
              <a:gs pos="0">
                <a:srgbClr val="E30000"/>
              </a:gs>
              <a:gs pos="100000">
                <a:srgbClr val="760303"/>
              </a:gs>
            </a:gsLst>
            <a:lin ang="5400000" scaled="0"/>
          </a:gradFill>
          <a:ln w="50800" cap="flat" cmpd="sng">
            <a:solidFill>
              <a:schemeClr val="accent2"/>
            </a:solidFill>
            <a:prstDash val="solid"/>
            <a:headEnd type="none" w="med" len="med"/>
            <a:tailEnd type="none" w="med" len="med"/>
          </a:ln>
        </p:spPr>
        <p:txBody>
          <a:bodyPr wrap="none" anchor="ctr"/>
          <a:lstStyle/>
          <a:p>
            <a:pPr eaLnBrk="1" latinLnBrk="1" hangingPunct="1"/>
            <a:endParaRPr lang="zh-CN" altLang="zh-CN" sz="2400" dirty="0">
              <a:latin typeface="Times New Roman" panose="02020603050405020304" pitchFamily="18" charset="0"/>
              <a:ea typeface="Gulim" panose="020B0600000101010101" pitchFamily="34" charset="-127"/>
            </a:endParaRPr>
          </a:p>
        </p:txBody>
      </p:sp>
      <p:sp>
        <p:nvSpPr>
          <p:cNvPr id="574470" name="Oval 5"/>
          <p:cNvSpPr/>
          <p:nvPr>
            <p:custDataLst>
              <p:tags r:id="rId4"/>
            </p:custDataLst>
          </p:nvPr>
        </p:nvSpPr>
        <p:spPr>
          <a:xfrm>
            <a:off x="3480435" y="3549015"/>
            <a:ext cx="1265555" cy="1243965"/>
          </a:xfrm>
          <a:prstGeom prst="ellipse">
            <a:avLst/>
          </a:prstGeom>
          <a:gradFill>
            <a:gsLst>
              <a:gs pos="0">
                <a:srgbClr val="E30000"/>
              </a:gs>
              <a:gs pos="100000">
                <a:srgbClr val="760303"/>
              </a:gs>
            </a:gsLst>
            <a:lin ang="5400000" scaled="0"/>
          </a:gradFill>
          <a:ln w="50800" cap="flat" cmpd="sng">
            <a:solidFill>
              <a:schemeClr val="accent2"/>
            </a:solidFill>
            <a:prstDash val="solid"/>
            <a:headEnd type="none" w="med" len="med"/>
            <a:tailEnd type="none" w="med" len="med"/>
          </a:ln>
        </p:spPr>
        <p:txBody>
          <a:bodyPr wrap="none" anchor="ctr"/>
          <a:lstStyle/>
          <a:p>
            <a:pPr algn="l" eaLnBrk="1" hangingPunct="1"/>
            <a:endParaRPr lang="zh-CN" altLang="zh-CN" sz="1800" dirty="0">
              <a:latin typeface="Calibri" panose="020F0502020204030204" charset="0"/>
              <a:ea typeface="宋体" panose="02010600030101010101" pitchFamily="2" charset="-122"/>
            </a:endParaRPr>
          </a:p>
        </p:txBody>
      </p:sp>
      <p:sp>
        <p:nvSpPr>
          <p:cNvPr id="574471" name="Oval 6"/>
          <p:cNvSpPr/>
          <p:nvPr>
            <p:custDataLst>
              <p:tags r:id="rId5"/>
            </p:custDataLst>
          </p:nvPr>
        </p:nvSpPr>
        <p:spPr>
          <a:xfrm>
            <a:off x="5871210" y="3549015"/>
            <a:ext cx="1265555" cy="1243965"/>
          </a:xfrm>
          <a:prstGeom prst="ellipse">
            <a:avLst/>
          </a:prstGeom>
          <a:gradFill>
            <a:gsLst>
              <a:gs pos="0">
                <a:srgbClr val="E30000"/>
              </a:gs>
              <a:gs pos="100000">
                <a:srgbClr val="760303"/>
              </a:gs>
            </a:gsLst>
            <a:lin ang="5400000" scaled="0"/>
          </a:gradFill>
          <a:ln w="50800" cap="flat" cmpd="sng">
            <a:solidFill>
              <a:schemeClr val="accent2"/>
            </a:solidFill>
            <a:prstDash val="solid"/>
            <a:headEnd type="none" w="med" len="med"/>
            <a:tailEnd type="none" w="med" len="med"/>
          </a:ln>
        </p:spPr>
        <p:txBody>
          <a:bodyPr wrap="none" anchor="ctr"/>
          <a:lstStyle/>
          <a:p>
            <a:pPr algn="l" eaLnBrk="1" hangingPunct="1"/>
            <a:endParaRPr lang="zh-CN" altLang="zh-CN" sz="1800" dirty="0">
              <a:latin typeface="Calibri" panose="020F0502020204030204" charset="0"/>
              <a:ea typeface="宋体" panose="02010600030101010101" pitchFamily="2" charset="-122"/>
            </a:endParaRPr>
          </a:p>
        </p:txBody>
      </p:sp>
      <p:sp>
        <p:nvSpPr>
          <p:cNvPr id="574472" name="Text Box 7"/>
          <p:cNvSpPr txBox="1"/>
          <p:nvPr>
            <p:custDataLst>
              <p:tags r:id="rId6"/>
            </p:custDataLst>
          </p:nvPr>
        </p:nvSpPr>
        <p:spPr>
          <a:xfrm>
            <a:off x="4968240" y="2560320"/>
            <a:ext cx="650240" cy="316865"/>
          </a:xfrm>
          <a:prstGeom prst="rect">
            <a:avLst/>
          </a:prstGeom>
          <a:gradFill>
            <a:gsLst>
              <a:gs pos="0">
                <a:srgbClr val="E30000"/>
              </a:gs>
              <a:gs pos="100000">
                <a:srgbClr val="760303"/>
              </a:gs>
            </a:gsLst>
            <a:lin ang="5400000" scaled="0"/>
          </a:gradFill>
          <a:ln w="9525">
            <a:noFill/>
          </a:ln>
        </p:spPr>
        <p:txBody>
          <a:bodyPr wrap="none">
            <a:noAutofit/>
          </a:bodyPr>
          <a:lstStyle/>
          <a:p>
            <a:pPr eaLnBrk="1" latinLnBrk="1" hangingPunct="1"/>
            <a:r>
              <a:rPr lang="zh-CN" altLang="en-US" sz="1800" b="1" dirty="0">
                <a:solidFill>
                  <a:schemeClr val="bg1"/>
                </a:solidFill>
                <a:latin typeface="Verdana" panose="020B0604030504040204" pitchFamily="34" charset="0"/>
                <a:ea typeface="宋体" panose="02010600030101010101" pitchFamily="2" charset="-122"/>
              </a:rPr>
              <a:t>措施</a:t>
            </a:r>
            <a:r>
              <a:rPr lang="en-US" altLang="zh-CN" sz="1800" b="1" dirty="0">
                <a:solidFill>
                  <a:schemeClr val="bg1"/>
                </a:solidFill>
                <a:latin typeface="Verdana" panose="020B0604030504040204" pitchFamily="34" charset="0"/>
                <a:ea typeface="宋体" panose="02010600030101010101" pitchFamily="2" charset="-122"/>
              </a:rPr>
              <a:t>1</a:t>
            </a:r>
            <a:endParaRPr lang="en-US" altLang="zh-CN" sz="1800" b="1" dirty="0">
              <a:solidFill>
                <a:schemeClr val="bg1"/>
              </a:solidFill>
              <a:latin typeface="Verdana" panose="020B0604030504040204" pitchFamily="34" charset="0"/>
              <a:ea typeface="宋体" panose="02010600030101010101" pitchFamily="2" charset="-122"/>
            </a:endParaRPr>
          </a:p>
        </p:txBody>
      </p:sp>
      <p:sp>
        <p:nvSpPr>
          <p:cNvPr id="574473" name="Text Box 8"/>
          <p:cNvSpPr txBox="1"/>
          <p:nvPr>
            <p:custDataLst>
              <p:tags r:id="rId7"/>
            </p:custDataLst>
          </p:nvPr>
        </p:nvSpPr>
        <p:spPr>
          <a:xfrm>
            <a:off x="3729990" y="4077335"/>
            <a:ext cx="650240" cy="316865"/>
          </a:xfrm>
          <a:prstGeom prst="rect">
            <a:avLst/>
          </a:prstGeom>
          <a:gradFill>
            <a:gsLst>
              <a:gs pos="0">
                <a:srgbClr val="E30000"/>
              </a:gs>
              <a:gs pos="100000">
                <a:srgbClr val="760303"/>
              </a:gs>
            </a:gsLst>
            <a:lin ang="5400000" scaled="0"/>
          </a:gradFill>
          <a:ln w="9525">
            <a:noFill/>
          </a:ln>
        </p:spPr>
        <p:txBody>
          <a:bodyPr wrap="none">
            <a:noAutofit/>
          </a:bodyPr>
          <a:lstStyle/>
          <a:p>
            <a:pPr eaLnBrk="1" latinLnBrk="1" hangingPunct="1"/>
            <a:r>
              <a:rPr lang="zh-CN" altLang="en-US" sz="1800" b="1" dirty="0">
                <a:solidFill>
                  <a:schemeClr val="bg1"/>
                </a:solidFill>
                <a:latin typeface="Verdana" panose="020B0604030504040204" pitchFamily="34" charset="0"/>
                <a:ea typeface="宋体" panose="02010600030101010101" pitchFamily="2" charset="-122"/>
              </a:rPr>
              <a:t>措施</a:t>
            </a:r>
            <a:r>
              <a:rPr lang="en-US" altLang="zh-CN" sz="1800" b="1" dirty="0">
                <a:solidFill>
                  <a:schemeClr val="bg1"/>
                </a:solidFill>
                <a:latin typeface="Verdana" panose="020B0604030504040204" pitchFamily="34" charset="0"/>
                <a:ea typeface="宋体" panose="02010600030101010101" pitchFamily="2" charset="-122"/>
              </a:rPr>
              <a:t>2</a:t>
            </a:r>
            <a:endParaRPr lang="en-US" altLang="zh-CN" sz="1800" b="1" dirty="0">
              <a:solidFill>
                <a:schemeClr val="bg1"/>
              </a:solidFill>
              <a:latin typeface="Verdana" panose="020B0604030504040204" pitchFamily="34" charset="0"/>
              <a:ea typeface="宋体" panose="02010600030101010101" pitchFamily="2" charset="-122"/>
            </a:endParaRPr>
          </a:p>
        </p:txBody>
      </p:sp>
      <p:sp>
        <p:nvSpPr>
          <p:cNvPr id="574474" name="Text Box 9"/>
          <p:cNvSpPr txBox="1"/>
          <p:nvPr>
            <p:custDataLst>
              <p:tags r:id="rId8"/>
            </p:custDataLst>
          </p:nvPr>
        </p:nvSpPr>
        <p:spPr>
          <a:xfrm>
            <a:off x="6052185" y="4077335"/>
            <a:ext cx="650240" cy="316865"/>
          </a:xfrm>
          <a:prstGeom prst="rect">
            <a:avLst/>
          </a:prstGeom>
          <a:gradFill>
            <a:gsLst>
              <a:gs pos="0">
                <a:srgbClr val="E30000"/>
              </a:gs>
              <a:gs pos="100000">
                <a:srgbClr val="760303"/>
              </a:gs>
            </a:gsLst>
            <a:lin ang="5400000" scaled="0"/>
          </a:gradFill>
          <a:ln w="9525">
            <a:noFill/>
          </a:ln>
        </p:spPr>
        <p:txBody>
          <a:bodyPr wrap="none">
            <a:noAutofit/>
          </a:bodyPr>
          <a:lstStyle/>
          <a:p>
            <a:pPr eaLnBrk="1" latinLnBrk="1" hangingPunct="1"/>
            <a:r>
              <a:rPr lang="zh-CN" altLang="en-US" sz="1800" b="1" dirty="0">
                <a:solidFill>
                  <a:schemeClr val="bg1"/>
                </a:solidFill>
                <a:latin typeface="Verdana" panose="020B0604030504040204" pitchFamily="34" charset="0"/>
                <a:ea typeface="宋体" panose="02010600030101010101" pitchFamily="2" charset="-122"/>
              </a:rPr>
              <a:t>措施</a:t>
            </a:r>
            <a:r>
              <a:rPr lang="en-US" altLang="zh-CN" sz="1800" b="1" dirty="0">
                <a:solidFill>
                  <a:schemeClr val="bg1"/>
                </a:solidFill>
                <a:latin typeface="Verdana" panose="020B0604030504040204" pitchFamily="34" charset="0"/>
                <a:ea typeface="宋体" panose="02010600030101010101" pitchFamily="2" charset="-122"/>
              </a:rPr>
              <a:t>3</a:t>
            </a:r>
            <a:endParaRPr lang="en-US" altLang="zh-CN" sz="1800" b="1" dirty="0">
              <a:solidFill>
                <a:schemeClr val="bg1"/>
              </a:solidFill>
              <a:latin typeface="Verdana" panose="020B0604030504040204" pitchFamily="34" charset="0"/>
              <a:ea typeface="宋体" panose="02010600030101010101" pitchFamily="2" charset="-122"/>
            </a:endParaRPr>
          </a:p>
        </p:txBody>
      </p:sp>
      <p:sp>
        <p:nvSpPr>
          <p:cNvPr id="4" name="文本框 3"/>
          <p:cNvSpPr txBox="1"/>
          <p:nvPr/>
        </p:nvSpPr>
        <p:spPr>
          <a:xfrm>
            <a:off x="1461135" y="1058545"/>
            <a:ext cx="8528050" cy="830580"/>
          </a:xfrm>
          <a:prstGeom prst="rect">
            <a:avLst/>
          </a:prstGeom>
          <a:noFill/>
          <a:ln w="28575" cmpd="sng">
            <a:solidFill>
              <a:srgbClr val="A32026"/>
            </a:solidFill>
            <a:prstDash val="solid"/>
          </a:ln>
        </p:spPr>
        <p:txBody>
          <a:bodyPr wrap="square" rtlCol="0">
            <a:noAutofit/>
          </a:bodyPr>
          <a:lstStyle/>
          <a:p>
            <a:r>
              <a:rPr lang="zh-CN" altLang="en-US" sz="2400" b="1">
                <a:sym typeface="+mn-ea"/>
              </a:rPr>
              <a:t>每家每户都要有《大诰》。若触犯死罪之外的刑罚，罪犯家中有《大诰》，可减刑一等；</a:t>
            </a:r>
            <a:endParaRPr lang="zh-CN" altLang="en-US" sz="2400" b="1">
              <a:sym typeface="+mn-ea"/>
            </a:endParaRPr>
          </a:p>
        </p:txBody>
      </p:sp>
      <p:sp>
        <p:nvSpPr>
          <p:cNvPr id="5" name="文本框 4"/>
          <p:cNvSpPr txBox="1"/>
          <p:nvPr/>
        </p:nvSpPr>
        <p:spPr>
          <a:xfrm>
            <a:off x="203200" y="2877185"/>
            <a:ext cx="2966720" cy="829945"/>
          </a:xfrm>
          <a:prstGeom prst="rect">
            <a:avLst/>
          </a:prstGeom>
          <a:noFill/>
          <a:ln w="28575" cmpd="sng">
            <a:solidFill>
              <a:srgbClr val="A32026"/>
            </a:solidFill>
            <a:prstDash val="solid"/>
          </a:ln>
        </p:spPr>
        <p:txBody>
          <a:bodyPr wrap="square" rtlCol="0">
            <a:spAutoFit/>
          </a:bodyPr>
          <a:lstStyle/>
          <a:p>
            <a:r>
              <a:rPr lang="zh-CN" altLang="en-US" sz="2400" b="1">
                <a:sym typeface="+mn-ea"/>
              </a:rPr>
              <a:t>读书人要向普通百姓宣讲《大诰》；</a:t>
            </a:r>
            <a:endParaRPr lang="zh-CN" altLang="en-US" sz="2400" b="1">
              <a:sym typeface="+mn-ea"/>
            </a:endParaRPr>
          </a:p>
        </p:txBody>
      </p:sp>
      <p:sp>
        <p:nvSpPr>
          <p:cNvPr id="7" name="文本框 6"/>
          <p:cNvSpPr txBox="1"/>
          <p:nvPr/>
        </p:nvSpPr>
        <p:spPr>
          <a:xfrm>
            <a:off x="8028305" y="2877185"/>
            <a:ext cx="3413760" cy="829945"/>
          </a:xfrm>
          <a:prstGeom prst="rect">
            <a:avLst/>
          </a:prstGeom>
          <a:noFill/>
          <a:ln w="28575" cmpd="sng">
            <a:solidFill>
              <a:srgbClr val="A32026"/>
            </a:solidFill>
            <a:prstDash val="solid"/>
          </a:ln>
        </p:spPr>
        <p:txBody>
          <a:bodyPr wrap="square" rtlCol="0">
            <a:spAutoFit/>
          </a:bodyPr>
          <a:lstStyle/>
          <a:p>
            <a:r>
              <a:rPr lang="zh-CN" altLang="en-US" sz="2400" b="1">
                <a:sym typeface="+mn-ea"/>
              </a:rPr>
              <a:t>科举考试从《大诰》中出题。</a:t>
            </a:r>
            <a:endParaRPr lang="zh-CN" altLang="en-US" sz="2400" b="1">
              <a:sym typeface="+mn-ea"/>
            </a:endParaRPr>
          </a:p>
        </p:txBody>
      </p:sp>
      <p:cxnSp>
        <p:nvCxnSpPr>
          <p:cNvPr id="8" name="直接连接符 7"/>
          <p:cNvCxnSpPr>
            <a:stCxn id="574469" idx="0"/>
          </p:cNvCxnSpPr>
          <p:nvPr/>
        </p:nvCxnSpPr>
        <p:spPr>
          <a:xfrm flipV="1">
            <a:off x="5321300" y="1888490"/>
            <a:ext cx="0" cy="208280"/>
          </a:xfrm>
          <a:prstGeom prst="line">
            <a:avLst/>
          </a:prstGeom>
          <a:ln w="28575" cmpd="sng">
            <a:solidFill>
              <a:srgbClr val="A32026"/>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9"/>
            </p:custDataLst>
          </p:nvPr>
        </p:nvCxnSpPr>
        <p:spPr>
          <a:xfrm flipH="1" flipV="1">
            <a:off x="3169920" y="3340735"/>
            <a:ext cx="297180" cy="736600"/>
          </a:xfrm>
          <a:prstGeom prst="line">
            <a:avLst/>
          </a:prstGeom>
          <a:ln w="28575" cmpd="sng">
            <a:solidFill>
              <a:srgbClr val="A32026"/>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7" idx="1"/>
          </p:cNvCxnSpPr>
          <p:nvPr>
            <p:custDataLst>
              <p:tags r:id="rId10"/>
            </p:custDataLst>
          </p:nvPr>
        </p:nvCxnSpPr>
        <p:spPr>
          <a:xfrm flipH="1">
            <a:off x="7136765" y="3292475"/>
            <a:ext cx="891540" cy="723265"/>
          </a:xfrm>
          <a:prstGeom prst="line">
            <a:avLst/>
          </a:prstGeom>
          <a:ln w="28575" cmpd="sng">
            <a:solidFill>
              <a:srgbClr val="A32026"/>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374015"/>
            <a:ext cx="4314825" cy="645160"/>
          </a:xfrm>
          <a:prstGeom prst="rect">
            <a:avLst/>
          </a:prstGeom>
          <a:noFill/>
        </p:spPr>
        <p:txBody>
          <a:bodyPr wrap="none" rtlCol="0">
            <a:spAutoFit/>
          </a:bodyPr>
          <a:lstStyle/>
          <a:p>
            <a:r>
              <a:rPr kumimoji="1" lang="zh-CN" altLang="en-US" sz="3600" b="1" dirty="0">
                <a:solidFill>
                  <a:srgbClr val="A32026"/>
                </a:solidFill>
                <a:latin typeface="+mj-ea"/>
              </a:rPr>
              <a:t>改进反腐措施的效果</a:t>
            </a:r>
            <a:endParaRPr kumimoji="1" lang="zh-CN" altLang="en-US" sz="3600" b="1" dirty="0">
              <a:solidFill>
                <a:srgbClr val="A32026"/>
              </a:solidFill>
              <a:latin typeface="+mj-ea"/>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3" name="文本框 2"/>
          <p:cNvSpPr txBox="1"/>
          <p:nvPr/>
        </p:nvSpPr>
        <p:spPr>
          <a:xfrm>
            <a:off x="805180" y="1169035"/>
            <a:ext cx="10798810" cy="4942205"/>
          </a:xfrm>
          <a:prstGeom prst="rect">
            <a:avLst/>
          </a:prstGeom>
          <a:noFill/>
        </p:spPr>
        <p:txBody>
          <a:bodyPr wrap="square" rtlCol="0">
            <a:noAutofit/>
          </a:bodyPr>
          <a:lstStyle/>
          <a:p>
            <a:r>
              <a:rPr lang="en-US" altLang="zh-CN" sz="2400"/>
              <a:t> </a:t>
            </a:r>
            <a:endParaRPr lang="zh-CN" altLang="en-US" sz="2400">
              <a:solidFill>
                <a:srgbClr val="FF0000"/>
              </a:solidFill>
              <a:sym typeface="+mn-ea"/>
            </a:endParaRPr>
          </a:p>
          <a:p>
            <a:r>
              <a:rPr lang="en-US" altLang="zh-CN" sz="2400"/>
              <a:t>     </a:t>
            </a:r>
            <a:endParaRPr lang="en-US" altLang="zh-CN" sz="2400"/>
          </a:p>
          <a:p>
            <a:pPr marL="342900" indent="-342900">
              <a:buFont typeface="Wingdings" panose="05000000000000000000" charset="0"/>
              <a:buChar char="l"/>
            </a:pPr>
            <a:r>
              <a:rPr lang="en-US" altLang="zh-CN" sz="2400" b="1"/>
              <a:t>  </a:t>
            </a:r>
            <a:r>
              <a:rPr lang="zh-CN" altLang="en-US" sz="4000" b="1">
                <a:sym typeface="+mn-ea"/>
              </a:rPr>
              <a:t>史书记载：“一时守令畏法，法己爱民，以当上指，吏治涣然丕变矣。下逮仁宣，抚循休息，民人安乐，吏治澄清者百余年。”</a:t>
            </a:r>
            <a:endParaRPr lang="zh-CN" altLang="en-US" sz="4000" b="1"/>
          </a:p>
          <a:p>
            <a:pPr marL="571500" indent="-571500">
              <a:buFont typeface="Wingdings" panose="05000000000000000000" charset="0"/>
              <a:buChar char="l"/>
            </a:pPr>
            <a:endParaRPr lang="zh-CN" altLang="en-US" sz="3600" b="1"/>
          </a:p>
          <a:p>
            <a:pPr marL="571500" indent="-571500">
              <a:buFont typeface="Wingdings" panose="05000000000000000000" charset="0"/>
              <a:buChar char="l"/>
            </a:pPr>
            <a:r>
              <a:rPr lang="zh-CN" altLang="en-US" sz="4000" b="1">
                <a:sym typeface="+mn-ea"/>
              </a:rPr>
              <a:t>这种</a:t>
            </a:r>
            <a:r>
              <a:rPr lang="zh-CN" altLang="en-US" sz="4000" b="1">
                <a:solidFill>
                  <a:srgbClr val="FF0000"/>
                </a:solidFill>
                <a:sym typeface="+mn-ea"/>
              </a:rPr>
              <a:t>立法严惩贪腐与法制教育并举</a:t>
            </a:r>
            <a:r>
              <a:rPr lang="zh-CN" altLang="en-US" sz="4000" b="1">
                <a:sym typeface="+mn-ea"/>
              </a:rPr>
              <a:t>的策略，引导着官吏们廉洁奉公，在稳定明初的社会秩序中发挥了重要的作用。</a:t>
            </a:r>
            <a:endParaRPr lang="zh-CN" altLang="en-US" sz="4000" b="1"/>
          </a:p>
          <a:p>
            <a:r>
              <a:rPr lang="zh-CN" altLang="en-US" sz="4000"/>
              <a:t>    </a:t>
            </a:r>
            <a:endParaRPr lang="zh-CN" altLang="en-US" sz="400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2696" y="2676939"/>
            <a:ext cx="10111408" cy="2835965"/>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437321" y="2405269"/>
            <a:ext cx="3882888" cy="250466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4949833" y="3129205"/>
            <a:ext cx="2938780" cy="922020"/>
          </a:xfrm>
          <a:prstGeom prst="rect">
            <a:avLst/>
          </a:prstGeom>
          <a:noFill/>
        </p:spPr>
        <p:txBody>
          <a:bodyPr wrap="none" rtlCol="0">
            <a:spAutoFit/>
          </a:bodyPr>
          <a:lstStyle/>
          <a:p>
            <a:r>
              <a:rPr kumimoji="1" lang="zh-CN" altLang="en-US" sz="5400" b="1" dirty="0">
                <a:solidFill>
                  <a:schemeClr val="bg1"/>
                </a:solidFill>
                <a:latin typeface="+mj-ea"/>
                <a:ea typeface="+mj-ea"/>
              </a:rPr>
              <a:t>案例问题</a:t>
            </a:r>
            <a:endParaRPr kumimoji="1" lang="zh-CN" altLang="en-US" sz="5400" b="1" dirty="0">
              <a:solidFill>
                <a:schemeClr val="bg1"/>
              </a:solidFill>
              <a:latin typeface="+mj-ea"/>
              <a:ea typeface="+mj-ea"/>
            </a:endParaRPr>
          </a:p>
        </p:txBody>
      </p:sp>
      <p:sp>
        <p:nvSpPr>
          <p:cNvPr id="6" name="矩形 5"/>
          <p:cNvSpPr/>
          <p:nvPr/>
        </p:nvSpPr>
        <p:spPr>
          <a:xfrm>
            <a:off x="1192696" y="0"/>
            <a:ext cx="1792357" cy="3233530"/>
          </a:xfrm>
          <a:prstGeom prst="rect">
            <a:avLst/>
          </a:prstGeom>
          <a:solidFill>
            <a:srgbClr val="A320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1396102" y="1016600"/>
            <a:ext cx="1415772" cy="1200329"/>
          </a:xfrm>
          <a:prstGeom prst="rect">
            <a:avLst/>
          </a:prstGeom>
          <a:noFill/>
        </p:spPr>
        <p:txBody>
          <a:bodyPr wrap="none" rtlCol="0">
            <a:spAutoFit/>
          </a:bodyPr>
          <a:lstStyle/>
          <a:p>
            <a:r>
              <a:rPr kumimoji="1" lang="en-US" altLang="zh-CN" sz="7200" dirty="0">
                <a:solidFill>
                  <a:schemeClr val="bg1"/>
                </a:solidFill>
                <a:latin typeface="+mj-lt"/>
              </a:rPr>
              <a:t>03</a:t>
            </a:r>
            <a:endParaRPr kumimoji="1" lang="zh-CN" altLang="en-US" sz="7200" dirty="0">
              <a:solidFill>
                <a:schemeClr val="bg1"/>
              </a:solidFill>
              <a:latin typeface="+mj-lt"/>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0" y="2525795"/>
            <a:ext cx="1557265" cy="537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AutoShape 2"/>
          <p:cNvSpPr/>
          <p:nvPr>
            <p:custDataLst>
              <p:tags r:id="rId1"/>
            </p:custDataLst>
          </p:nvPr>
        </p:nvSpPr>
        <p:spPr>
          <a:xfrm>
            <a:off x="1250950" y="1944370"/>
            <a:ext cx="6527165" cy="1217930"/>
          </a:xfrm>
          <a:prstGeom prst="roundRect">
            <a:avLst>
              <a:gd name="adj" fmla="val 50000"/>
            </a:avLst>
          </a:prstGeom>
          <a:solidFill>
            <a:srgbClr val="A32026"/>
          </a:solidFill>
          <a:ln w="28575" cmpd="sng">
            <a:solidFill>
              <a:srgbClr val="A32026"/>
            </a:solidFill>
            <a:prstDash val="solid"/>
          </a:ln>
        </p:spPr>
        <p:txBody>
          <a:bodyPr wrap="none" anchor="ctr"/>
          <a:lstStyle/>
          <a:p>
            <a:pPr algn="l" eaLnBrk="1" hangingPunct="1"/>
            <a:r>
              <a:rPr lang="en-US" altLang="zh-CN" sz="3600">
                <a:solidFill>
                  <a:schemeClr val="bg1"/>
                </a:solidFill>
                <a:sym typeface="+mn-ea"/>
              </a:rPr>
              <a:t>  </a:t>
            </a:r>
            <a:r>
              <a:rPr lang="zh-CN" altLang="en-US" sz="3600" b="1">
                <a:solidFill>
                  <a:schemeClr val="bg1"/>
                </a:solidFill>
                <a:sym typeface="+mn-ea"/>
              </a:rPr>
              <a:t>1</a:t>
            </a:r>
            <a:endParaRPr lang="zh-CN" altLang="en-US" sz="3600" b="1" dirty="0">
              <a:solidFill>
                <a:schemeClr val="bg1"/>
              </a:solidFill>
              <a:latin typeface="Calibri" panose="020F0502020204030204" charset="0"/>
              <a:ea typeface="宋体" panose="02010600030101010101" pitchFamily="2" charset="-122"/>
              <a:sym typeface="+mn-ea"/>
            </a:endParaRPr>
          </a:p>
        </p:txBody>
      </p:sp>
      <p:sp>
        <p:nvSpPr>
          <p:cNvPr id="6" name="文本框 5"/>
          <p:cNvSpPr txBox="1"/>
          <p:nvPr/>
        </p:nvSpPr>
        <p:spPr>
          <a:xfrm>
            <a:off x="393700" y="391795"/>
            <a:ext cx="1816100" cy="583565"/>
          </a:xfrm>
          <a:prstGeom prst="rect">
            <a:avLst/>
          </a:prstGeom>
          <a:noFill/>
        </p:spPr>
        <p:txBody>
          <a:bodyPr wrap="none" rtlCol="0">
            <a:spAutoFit/>
          </a:bodyPr>
          <a:lstStyle/>
          <a:p>
            <a:r>
              <a:rPr kumimoji="1" lang="zh-CN" altLang="en-US" sz="3200" b="1" dirty="0">
                <a:solidFill>
                  <a:srgbClr val="C00000"/>
                </a:solidFill>
                <a:latin typeface="+mj-ea"/>
              </a:rPr>
              <a:t>案例问题</a:t>
            </a:r>
            <a:endParaRPr kumimoji="1" lang="zh-CN" altLang="en-US" sz="3200" b="1" dirty="0">
              <a:solidFill>
                <a:srgbClr val="C00000"/>
              </a:solidFill>
              <a:latin typeface="+mj-ea"/>
            </a:endParaRPr>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497669" name="AutoShape 4"/>
          <p:cNvSpPr/>
          <p:nvPr>
            <p:custDataLst>
              <p:tags r:id="rId3"/>
            </p:custDataLst>
          </p:nvPr>
        </p:nvSpPr>
        <p:spPr>
          <a:xfrm>
            <a:off x="2297430" y="1898015"/>
            <a:ext cx="7844155" cy="1264285"/>
          </a:xfrm>
          <a:prstGeom prst="roundRect">
            <a:avLst>
              <a:gd name="adj" fmla="val 13745"/>
            </a:avLst>
          </a:prstGeom>
          <a:solidFill>
            <a:schemeClr val="bg1"/>
          </a:solidFill>
          <a:ln w="28575" cap="flat" cmpd="sng">
            <a:solidFill>
              <a:srgbClr val="A32026"/>
            </a:solidFill>
            <a:prstDash val="solid"/>
            <a:headEnd type="none" w="med" len="med"/>
            <a:tailEnd type="none" w="med" len="med"/>
          </a:ln>
        </p:spPr>
        <p:txBody>
          <a:bodyPr wrap="none" anchor="ctr"/>
          <a:lstStyle/>
          <a:p>
            <a:pPr algn="l" eaLnBrk="1" hangingPunct="1"/>
            <a:r>
              <a:rPr lang="zh-CN" altLang="en-US" sz="3200" b="1">
                <a:sym typeface="+mn-ea"/>
              </a:rPr>
              <a:t>朱元璋为何有“重典治吏”的思想？</a:t>
            </a:r>
            <a:endParaRPr lang="zh-CN" altLang="en-US" sz="3200" b="1" dirty="0">
              <a:latin typeface="Calibri" panose="020F0502020204030204" charset="0"/>
              <a:ea typeface="宋体" panose="02010600030101010101" pitchFamily="2" charset="-122"/>
              <a:sym typeface="+mn-ea"/>
            </a:endParaRPr>
          </a:p>
        </p:txBody>
      </p:sp>
      <p:sp>
        <p:nvSpPr>
          <p:cNvPr id="3" name="AutoShape 2"/>
          <p:cNvSpPr/>
          <p:nvPr>
            <p:custDataLst>
              <p:tags r:id="rId4"/>
            </p:custDataLst>
          </p:nvPr>
        </p:nvSpPr>
        <p:spPr>
          <a:xfrm>
            <a:off x="1136650" y="3475355"/>
            <a:ext cx="6527165" cy="1217930"/>
          </a:xfrm>
          <a:prstGeom prst="roundRect">
            <a:avLst>
              <a:gd name="adj" fmla="val 50000"/>
            </a:avLst>
          </a:prstGeom>
          <a:solidFill>
            <a:srgbClr val="A32026"/>
          </a:solidFill>
          <a:ln w="28575" cmpd="sng">
            <a:solidFill>
              <a:srgbClr val="A32026"/>
            </a:solidFill>
            <a:prstDash val="solid"/>
          </a:ln>
        </p:spPr>
        <p:txBody>
          <a:bodyPr wrap="none" anchor="ctr"/>
          <a:lstStyle/>
          <a:p>
            <a:pPr algn="l" eaLnBrk="1" hangingPunct="1"/>
            <a:r>
              <a:rPr lang="en-US" altLang="zh-CN" sz="3600">
                <a:solidFill>
                  <a:schemeClr val="bg1"/>
                </a:solidFill>
                <a:sym typeface="+mn-ea"/>
              </a:rPr>
              <a:t>  </a:t>
            </a:r>
            <a:r>
              <a:rPr lang="en-US" altLang="zh-CN" sz="3600" b="1">
                <a:solidFill>
                  <a:schemeClr val="bg1"/>
                </a:solidFill>
                <a:sym typeface="+mn-ea"/>
              </a:rPr>
              <a:t>2</a:t>
            </a:r>
            <a:endParaRPr lang="en-US" altLang="zh-CN" sz="3600" b="1" dirty="0">
              <a:solidFill>
                <a:schemeClr val="bg1"/>
              </a:solidFill>
              <a:latin typeface="Calibri" panose="020F0502020204030204" charset="0"/>
              <a:ea typeface="宋体" panose="02010600030101010101" pitchFamily="2" charset="-122"/>
              <a:sym typeface="+mn-ea"/>
            </a:endParaRPr>
          </a:p>
        </p:txBody>
      </p:sp>
      <p:sp>
        <p:nvSpPr>
          <p:cNvPr id="4" name="AutoShape 4"/>
          <p:cNvSpPr/>
          <p:nvPr>
            <p:custDataLst>
              <p:tags r:id="rId5"/>
            </p:custDataLst>
          </p:nvPr>
        </p:nvSpPr>
        <p:spPr>
          <a:xfrm>
            <a:off x="2183130" y="3429000"/>
            <a:ext cx="7844155" cy="1264285"/>
          </a:xfrm>
          <a:prstGeom prst="roundRect">
            <a:avLst>
              <a:gd name="adj" fmla="val 13745"/>
            </a:avLst>
          </a:prstGeom>
          <a:solidFill>
            <a:schemeClr val="bg1"/>
          </a:solidFill>
          <a:ln w="28575" cap="flat" cmpd="sng">
            <a:solidFill>
              <a:srgbClr val="A32026"/>
            </a:solidFill>
            <a:prstDash val="solid"/>
            <a:headEnd type="none" w="med" len="med"/>
            <a:tailEnd type="none" w="med" len="med"/>
          </a:ln>
        </p:spPr>
        <p:txBody>
          <a:bodyPr wrap="none" anchor="ctr"/>
          <a:lstStyle/>
          <a:p>
            <a:pPr algn="l" eaLnBrk="1" hangingPunct="1"/>
            <a:r>
              <a:rPr lang="zh-CN" altLang="en-US" sz="3200" b="1">
                <a:sym typeface="+mn-ea"/>
              </a:rPr>
              <a:t>朱元璋为何有这样的困惑：我欲除贪赃官</a:t>
            </a:r>
            <a:endParaRPr lang="zh-CN" altLang="en-US" sz="3200" b="1">
              <a:sym typeface="+mn-ea"/>
            </a:endParaRPr>
          </a:p>
          <a:p>
            <a:pPr algn="l" eaLnBrk="1" hangingPunct="1"/>
            <a:r>
              <a:rPr lang="zh-CN" altLang="en-US" sz="3200" b="1">
                <a:sym typeface="+mn-ea"/>
              </a:rPr>
              <a:t>吏，奈何朝杀而暮犯？</a:t>
            </a:r>
            <a:endParaRPr lang="zh-CN" altLang="en-US" sz="3200" b="1" dirty="0">
              <a:latin typeface="Calibri" panose="020F0502020204030204" charset="0"/>
              <a:ea typeface="宋体" panose="02010600030101010101" pitchFamily="2" charset="-122"/>
              <a:sym typeface="+mn-ea"/>
            </a:endParaRPr>
          </a:p>
        </p:txBody>
      </p:sp>
      <p:sp>
        <p:nvSpPr>
          <p:cNvPr id="5" name="AutoShape 2"/>
          <p:cNvSpPr/>
          <p:nvPr>
            <p:custDataLst>
              <p:tags r:id="rId6"/>
            </p:custDataLst>
          </p:nvPr>
        </p:nvSpPr>
        <p:spPr>
          <a:xfrm>
            <a:off x="1136650" y="4959985"/>
            <a:ext cx="6527165" cy="1217930"/>
          </a:xfrm>
          <a:prstGeom prst="roundRect">
            <a:avLst>
              <a:gd name="adj" fmla="val 50000"/>
            </a:avLst>
          </a:prstGeom>
          <a:solidFill>
            <a:srgbClr val="A32026"/>
          </a:solidFill>
          <a:ln w="28575" cmpd="sng">
            <a:solidFill>
              <a:srgbClr val="A32026"/>
            </a:solidFill>
            <a:prstDash val="solid"/>
          </a:ln>
        </p:spPr>
        <p:txBody>
          <a:bodyPr wrap="none" anchor="ctr"/>
          <a:lstStyle/>
          <a:p>
            <a:pPr algn="l" eaLnBrk="1" hangingPunct="1"/>
            <a:r>
              <a:rPr lang="en-US" altLang="zh-CN" sz="3600">
                <a:solidFill>
                  <a:schemeClr val="bg1"/>
                </a:solidFill>
                <a:sym typeface="+mn-ea"/>
              </a:rPr>
              <a:t>  </a:t>
            </a:r>
            <a:r>
              <a:rPr lang="en-US" altLang="zh-CN" sz="3600" b="1">
                <a:solidFill>
                  <a:schemeClr val="bg1"/>
                </a:solidFill>
                <a:sym typeface="+mn-ea"/>
              </a:rPr>
              <a:t>3</a:t>
            </a:r>
            <a:endParaRPr lang="en-US" altLang="zh-CN" sz="3600" b="1" dirty="0">
              <a:solidFill>
                <a:schemeClr val="bg1"/>
              </a:solidFill>
              <a:latin typeface="Calibri" panose="020F0502020204030204" charset="0"/>
              <a:ea typeface="宋体" panose="02010600030101010101" pitchFamily="2" charset="-122"/>
              <a:sym typeface="+mn-ea"/>
            </a:endParaRPr>
          </a:p>
        </p:txBody>
      </p:sp>
      <p:sp>
        <p:nvSpPr>
          <p:cNvPr id="7" name="AutoShape 4"/>
          <p:cNvSpPr/>
          <p:nvPr>
            <p:custDataLst>
              <p:tags r:id="rId7"/>
            </p:custDataLst>
          </p:nvPr>
        </p:nvSpPr>
        <p:spPr>
          <a:xfrm>
            <a:off x="2183130" y="4913630"/>
            <a:ext cx="7844155" cy="1264285"/>
          </a:xfrm>
          <a:prstGeom prst="roundRect">
            <a:avLst>
              <a:gd name="adj" fmla="val 13745"/>
            </a:avLst>
          </a:prstGeom>
          <a:solidFill>
            <a:schemeClr val="bg1"/>
          </a:solidFill>
          <a:ln w="28575" cap="flat" cmpd="sng">
            <a:solidFill>
              <a:srgbClr val="A32026"/>
            </a:solidFill>
            <a:prstDash val="solid"/>
            <a:headEnd type="none" w="med" len="med"/>
            <a:tailEnd type="none" w="med" len="med"/>
          </a:ln>
        </p:spPr>
        <p:txBody>
          <a:bodyPr wrap="none" anchor="ctr"/>
          <a:lstStyle/>
          <a:p>
            <a:pPr algn="l" eaLnBrk="1" hangingPunct="1"/>
            <a:r>
              <a:rPr lang="zh-CN" altLang="en-US" sz="3200" b="1">
                <a:sym typeface="+mn-ea"/>
              </a:rPr>
              <a:t>如何对朱元璋预防和惩治贪污的举措进行</a:t>
            </a:r>
            <a:endParaRPr lang="zh-CN" altLang="en-US" sz="3200" b="1">
              <a:sym typeface="+mn-ea"/>
            </a:endParaRPr>
          </a:p>
          <a:p>
            <a:pPr algn="l" eaLnBrk="1" hangingPunct="1"/>
            <a:r>
              <a:rPr lang="zh-CN" altLang="en-US" sz="3200" b="1">
                <a:sym typeface="+mn-ea"/>
              </a:rPr>
              <a:t>创造性转化、发展？</a:t>
            </a:r>
            <a:endParaRPr lang="zh-CN" altLang="en-US" sz="3200" b="1" dirty="0">
              <a:latin typeface="Calibri" panose="020F0502020204030204" charset="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4161155" y="5418455"/>
            <a:ext cx="5069840" cy="490220"/>
          </a:xfrm>
          <a:prstGeom prst="rect">
            <a:avLst/>
          </a:prstGeom>
          <a:solidFill>
            <a:schemeClr val="bg1">
              <a:alpha val="0"/>
            </a:schemeClr>
          </a:solidFill>
          <a:ln w="28575" cmpd="sng">
            <a:solidFill>
              <a:srgbClr val="A3202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2"/>
            </p:custDataLst>
          </p:nvPr>
        </p:nvSpPr>
        <p:spPr>
          <a:xfrm>
            <a:off x="4161155" y="4385945"/>
            <a:ext cx="5069840" cy="490220"/>
          </a:xfrm>
          <a:prstGeom prst="rect">
            <a:avLst/>
          </a:prstGeom>
          <a:solidFill>
            <a:schemeClr val="bg1">
              <a:alpha val="0"/>
            </a:schemeClr>
          </a:solidFill>
          <a:ln w="28575" cmpd="sng">
            <a:solidFill>
              <a:srgbClr val="A3202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3"/>
            </p:custDataLst>
          </p:nvPr>
        </p:nvSpPr>
        <p:spPr>
          <a:xfrm>
            <a:off x="4147820" y="3346450"/>
            <a:ext cx="5069840" cy="490220"/>
          </a:xfrm>
          <a:prstGeom prst="rect">
            <a:avLst/>
          </a:prstGeom>
          <a:solidFill>
            <a:schemeClr val="bg1">
              <a:alpha val="0"/>
            </a:schemeClr>
          </a:solidFill>
          <a:ln w="28575" cmpd="sng">
            <a:solidFill>
              <a:srgbClr val="A3202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47820" y="2305685"/>
            <a:ext cx="5069840" cy="490220"/>
          </a:xfrm>
          <a:prstGeom prst="rect">
            <a:avLst/>
          </a:prstGeom>
          <a:solidFill>
            <a:schemeClr val="bg1">
              <a:alpha val="0"/>
            </a:schemeClr>
          </a:solidFill>
          <a:ln w="28575" cmpd="sng">
            <a:solidFill>
              <a:srgbClr val="A3202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4161183" cy="164327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1139494" y="313803"/>
            <a:ext cx="1882193" cy="1014730"/>
          </a:xfrm>
          <a:prstGeom prst="rect">
            <a:avLst/>
          </a:prstGeom>
          <a:noFill/>
        </p:spPr>
        <p:txBody>
          <a:bodyPr wrap="square" rtlCol="0">
            <a:spAutoFit/>
          </a:bodyPr>
          <a:lstStyle/>
          <a:p>
            <a:pPr algn="dist"/>
            <a:r>
              <a:rPr kumimoji="1" lang="zh-CN" altLang="en-US" sz="6000" b="1">
                <a:solidFill>
                  <a:schemeClr val="bg1"/>
                </a:solidFill>
                <a:latin typeface="+mj-ea"/>
                <a:ea typeface="+mj-ea"/>
              </a:rPr>
              <a:t>目录</a:t>
            </a:r>
            <a:endParaRPr kumimoji="1" lang="zh-CN" altLang="en-US" sz="6000" b="1">
              <a:solidFill>
                <a:schemeClr val="bg1"/>
              </a:solidFill>
              <a:latin typeface="+mj-ea"/>
              <a:ea typeface="+mj-ea"/>
            </a:endParaRPr>
          </a:p>
        </p:txBody>
      </p:sp>
      <p:cxnSp>
        <p:nvCxnSpPr>
          <p:cNvPr id="5" name="直线连接符 4"/>
          <p:cNvCxnSpPr/>
          <p:nvPr/>
        </p:nvCxnSpPr>
        <p:spPr>
          <a:xfrm>
            <a:off x="3922643" y="1630018"/>
            <a:ext cx="8269357" cy="0"/>
          </a:xfrm>
          <a:prstGeom prst="line">
            <a:avLst/>
          </a:prstGeom>
          <a:ln w="3175">
            <a:solidFill>
              <a:srgbClr val="A32026"/>
            </a:solidFill>
          </a:ln>
        </p:spPr>
        <p:style>
          <a:lnRef idx="1">
            <a:schemeClr val="accent1"/>
          </a:lnRef>
          <a:fillRef idx="0">
            <a:schemeClr val="accent1"/>
          </a:fillRef>
          <a:effectRef idx="0">
            <a:schemeClr val="accent1"/>
          </a:effectRef>
          <a:fontRef idx="minor">
            <a:schemeClr val="tx1"/>
          </a:fontRef>
        </p:style>
      </p:cxnSp>
      <p:cxnSp>
        <p:nvCxnSpPr>
          <p:cNvPr id="7" name="直线连接符 6"/>
          <p:cNvCxnSpPr/>
          <p:nvPr/>
        </p:nvCxnSpPr>
        <p:spPr>
          <a:xfrm>
            <a:off x="4147931" y="1630018"/>
            <a:ext cx="0" cy="5227982"/>
          </a:xfrm>
          <a:prstGeom prst="line">
            <a:avLst/>
          </a:prstGeom>
          <a:ln w="3175">
            <a:solidFill>
              <a:srgbClr val="A32026"/>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147931" y="2305880"/>
            <a:ext cx="490330" cy="49033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a:latin typeface="+mj-lt"/>
              </a:rPr>
              <a:t>1</a:t>
            </a:r>
            <a:endParaRPr kumimoji="1" lang="zh-CN" altLang="en-US">
              <a:latin typeface="+mj-lt"/>
            </a:endParaRPr>
          </a:p>
        </p:txBody>
      </p:sp>
      <p:sp>
        <p:nvSpPr>
          <p:cNvPr id="11" name="矩形 10"/>
          <p:cNvSpPr/>
          <p:nvPr/>
        </p:nvSpPr>
        <p:spPr>
          <a:xfrm>
            <a:off x="4147931" y="3346174"/>
            <a:ext cx="490330" cy="49033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a:latin typeface="+mj-lt"/>
              </a:rPr>
              <a:t>2</a:t>
            </a:r>
            <a:endParaRPr kumimoji="1" lang="zh-CN" altLang="en-US">
              <a:latin typeface="+mj-lt"/>
            </a:endParaRPr>
          </a:p>
        </p:txBody>
      </p:sp>
      <p:sp>
        <p:nvSpPr>
          <p:cNvPr id="12" name="矩形 11"/>
          <p:cNvSpPr/>
          <p:nvPr/>
        </p:nvSpPr>
        <p:spPr>
          <a:xfrm>
            <a:off x="4147931" y="4386468"/>
            <a:ext cx="490330" cy="49033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a:latin typeface="+mj-lt"/>
              </a:rPr>
              <a:t>3</a:t>
            </a:r>
            <a:endParaRPr kumimoji="1" lang="zh-CN" altLang="en-US">
              <a:latin typeface="+mj-lt"/>
            </a:endParaRPr>
          </a:p>
        </p:txBody>
      </p:sp>
      <p:sp>
        <p:nvSpPr>
          <p:cNvPr id="13" name="矩形 12"/>
          <p:cNvSpPr/>
          <p:nvPr/>
        </p:nvSpPr>
        <p:spPr>
          <a:xfrm>
            <a:off x="4147931" y="5426762"/>
            <a:ext cx="490330" cy="49033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a:latin typeface="+mj-lt"/>
              </a:rPr>
              <a:t>4</a:t>
            </a:r>
            <a:endParaRPr kumimoji="1" lang="zh-CN" altLang="en-US">
              <a:latin typeface="+mj-lt"/>
            </a:endParaRPr>
          </a:p>
        </p:txBody>
      </p:sp>
      <p:sp>
        <p:nvSpPr>
          <p:cNvPr id="14" name="文本框 13"/>
          <p:cNvSpPr txBox="1"/>
          <p:nvPr/>
        </p:nvSpPr>
        <p:spPr>
          <a:xfrm>
            <a:off x="4823791" y="2272990"/>
            <a:ext cx="1612900" cy="521970"/>
          </a:xfrm>
          <a:prstGeom prst="rect">
            <a:avLst/>
          </a:prstGeom>
          <a:noFill/>
        </p:spPr>
        <p:txBody>
          <a:bodyPr wrap="none" rtlCol="0">
            <a:spAutoFit/>
          </a:bodyPr>
          <a:lstStyle/>
          <a:p>
            <a:r>
              <a:rPr kumimoji="1" lang="zh-CN" altLang="en-US" sz="2800" b="1" dirty="0">
                <a:solidFill>
                  <a:srgbClr val="A32026"/>
                </a:solidFill>
              </a:rPr>
              <a:t>案例背景</a:t>
            </a:r>
            <a:endParaRPr kumimoji="1" lang="zh-CN" altLang="en-US" sz="2800" b="1" dirty="0">
              <a:solidFill>
                <a:srgbClr val="A32026"/>
              </a:solidFill>
            </a:endParaRPr>
          </a:p>
        </p:txBody>
      </p:sp>
      <p:sp>
        <p:nvSpPr>
          <p:cNvPr id="15" name="文本框 14"/>
          <p:cNvSpPr txBox="1"/>
          <p:nvPr/>
        </p:nvSpPr>
        <p:spPr>
          <a:xfrm>
            <a:off x="4823790" y="3329729"/>
            <a:ext cx="1612900" cy="521970"/>
          </a:xfrm>
          <a:prstGeom prst="rect">
            <a:avLst/>
          </a:prstGeom>
          <a:noFill/>
        </p:spPr>
        <p:txBody>
          <a:bodyPr wrap="none" rtlCol="0">
            <a:spAutoFit/>
          </a:bodyPr>
          <a:lstStyle/>
          <a:p>
            <a:r>
              <a:rPr kumimoji="1" lang="zh-CN" altLang="en-US" sz="2800" b="1" dirty="0">
                <a:solidFill>
                  <a:srgbClr val="A32026"/>
                </a:solidFill>
              </a:rPr>
              <a:t>案情概述</a:t>
            </a:r>
            <a:endParaRPr kumimoji="1" lang="zh-CN" altLang="en-US" sz="2800" b="1" dirty="0">
              <a:solidFill>
                <a:srgbClr val="A32026"/>
              </a:solidFill>
            </a:endParaRPr>
          </a:p>
        </p:txBody>
      </p:sp>
      <p:sp>
        <p:nvSpPr>
          <p:cNvPr id="16" name="文本框 15"/>
          <p:cNvSpPr txBox="1"/>
          <p:nvPr/>
        </p:nvSpPr>
        <p:spPr>
          <a:xfrm>
            <a:off x="4823790" y="4386468"/>
            <a:ext cx="1612900" cy="521970"/>
          </a:xfrm>
          <a:prstGeom prst="rect">
            <a:avLst/>
          </a:prstGeom>
          <a:noFill/>
        </p:spPr>
        <p:txBody>
          <a:bodyPr wrap="none" rtlCol="0">
            <a:spAutoFit/>
          </a:bodyPr>
          <a:lstStyle/>
          <a:p>
            <a:r>
              <a:rPr kumimoji="1" lang="zh-CN" altLang="en-US" sz="2800" b="1" dirty="0">
                <a:solidFill>
                  <a:srgbClr val="A32026"/>
                </a:solidFill>
              </a:rPr>
              <a:t>案例问题</a:t>
            </a:r>
            <a:endParaRPr kumimoji="1" lang="zh-CN" altLang="en-US" sz="2800" b="1" dirty="0">
              <a:solidFill>
                <a:srgbClr val="A32026"/>
              </a:solidFill>
            </a:endParaRPr>
          </a:p>
        </p:txBody>
      </p:sp>
      <p:sp>
        <p:nvSpPr>
          <p:cNvPr id="17" name="文本框 16"/>
          <p:cNvSpPr txBox="1"/>
          <p:nvPr/>
        </p:nvSpPr>
        <p:spPr>
          <a:xfrm>
            <a:off x="4823789" y="5410317"/>
            <a:ext cx="1970405" cy="521970"/>
          </a:xfrm>
          <a:prstGeom prst="rect">
            <a:avLst/>
          </a:prstGeom>
          <a:noFill/>
        </p:spPr>
        <p:txBody>
          <a:bodyPr wrap="none" rtlCol="0">
            <a:spAutoFit/>
          </a:bodyPr>
          <a:lstStyle/>
          <a:p>
            <a:r>
              <a:rPr kumimoji="1" lang="zh-CN" altLang="en-US" sz="2800" b="1" dirty="0">
                <a:solidFill>
                  <a:srgbClr val="A32026"/>
                </a:solidFill>
              </a:rPr>
              <a:t>思考与启发</a:t>
            </a:r>
            <a:endParaRPr kumimoji="1" lang="zh-CN" altLang="en-US" sz="2800" b="1" dirty="0">
              <a:solidFill>
                <a:srgbClr val="A32026"/>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2696" y="2676939"/>
            <a:ext cx="10111408" cy="2835965"/>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437321" y="2405269"/>
            <a:ext cx="3882888" cy="250466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4949833" y="3129205"/>
            <a:ext cx="3611880" cy="922020"/>
          </a:xfrm>
          <a:prstGeom prst="rect">
            <a:avLst/>
          </a:prstGeom>
          <a:noFill/>
        </p:spPr>
        <p:txBody>
          <a:bodyPr wrap="none" rtlCol="0">
            <a:spAutoFit/>
          </a:bodyPr>
          <a:lstStyle/>
          <a:p>
            <a:r>
              <a:rPr kumimoji="1" lang="zh-CN" altLang="en-US" sz="5400" dirty="0">
                <a:solidFill>
                  <a:schemeClr val="bg1"/>
                </a:solidFill>
                <a:latin typeface="+mj-ea"/>
                <a:ea typeface="+mj-ea"/>
              </a:rPr>
              <a:t>思考与启发</a:t>
            </a:r>
            <a:endParaRPr kumimoji="1" lang="zh-CN" altLang="en-US" sz="5400" dirty="0">
              <a:solidFill>
                <a:schemeClr val="bg1"/>
              </a:solidFill>
              <a:latin typeface="+mj-ea"/>
              <a:ea typeface="+mj-ea"/>
            </a:endParaRPr>
          </a:p>
        </p:txBody>
      </p:sp>
      <p:sp>
        <p:nvSpPr>
          <p:cNvPr id="6" name="矩形 5"/>
          <p:cNvSpPr/>
          <p:nvPr/>
        </p:nvSpPr>
        <p:spPr>
          <a:xfrm>
            <a:off x="1192696" y="0"/>
            <a:ext cx="1792357" cy="3233530"/>
          </a:xfrm>
          <a:prstGeom prst="rect">
            <a:avLst/>
          </a:prstGeom>
          <a:solidFill>
            <a:srgbClr val="A320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1380988" y="1016600"/>
            <a:ext cx="1415772" cy="1200329"/>
          </a:xfrm>
          <a:prstGeom prst="rect">
            <a:avLst/>
          </a:prstGeom>
          <a:noFill/>
        </p:spPr>
        <p:txBody>
          <a:bodyPr wrap="none" rtlCol="0">
            <a:spAutoFit/>
          </a:bodyPr>
          <a:lstStyle/>
          <a:p>
            <a:r>
              <a:rPr kumimoji="1" lang="en-US" altLang="zh-CN" sz="7200" dirty="0">
                <a:solidFill>
                  <a:schemeClr val="bg1"/>
                </a:solidFill>
                <a:latin typeface="+mj-lt"/>
              </a:rPr>
              <a:t>04</a:t>
            </a:r>
            <a:endParaRPr kumimoji="1" lang="zh-CN" altLang="en-US" sz="7200" dirty="0">
              <a:solidFill>
                <a:schemeClr val="bg1"/>
              </a:solidFill>
              <a:latin typeface="+mj-lt"/>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0" y="2525795"/>
            <a:ext cx="1557265" cy="537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79400" y="358775"/>
            <a:ext cx="10595610" cy="583565"/>
          </a:xfrm>
          <a:prstGeom prst="rect">
            <a:avLst/>
          </a:prstGeom>
          <a:noFill/>
        </p:spPr>
        <p:txBody>
          <a:bodyPr wrap="none" rtlCol="0">
            <a:spAutoFit/>
          </a:bodyPr>
          <a:lstStyle/>
          <a:p>
            <a:pPr algn="l"/>
            <a:r>
              <a:rPr kumimoji="1" lang="zh-CN" altLang="en-US" sz="3200" b="1" dirty="0">
                <a:solidFill>
                  <a:srgbClr val="A32026"/>
                </a:solidFill>
                <a:latin typeface="+mj-ea"/>
              </a:rPr>
              <a:t>思考与启发：</a:t>
            </a:r>
            <a:r>
              <a:rPr kumimoji="1" lang="zh-CN" altLang="en-US" sz="3200" b="1" dirty="0">
                <a:solidFill>
                  <a:srgbClr val="A32026"/>
                </a:solidFill>
                <a:latin typeface="+mj-ea"/>
                <a:sym typeface="+mn-ea"/>
              </a:rPr>
              <a:t>问题1、朱元璋为何有“重典治吏”的思想？</a:t>
            </a:r>
            <a:endParaRPr kumimoji="1" lang="zh-CN" altLang="en-US" sz="3200" b="1" dirty="0">
              <a:solidFill>
                <a:srgbClr val="A32026"/>
              </a:solidFill>
              <a:latin typeface="+mj-ea"/>
              <a:sym typeface="+mn-ea"/>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2" name="文本框 1"/>
          <p:cNvSpPr txBox="1"/>
          <p:nvPr/>
        </p:nvSpPr>
        <p:spPr>
          <a:xfrm>
            <a:off x="952500" y="594995"/>
            <a:ext cx="9691370" cy="5173980"/>
          </a:xfrm>
          <a:prstGeom prst="rect">
            <a:avLst/>
          </a:prstGeom>
          <a:noFill/>
        </p:spPr>
        <p:txBody>
          <a:bodyPr wrap="square" rtlCol="0">
            <a:noAutofit/>
          </a:bodyPr>
          <a:lstStyle/>
          <a:p>
            <a:r>
              <a:rPr lang="zh-CN" altLang="en-US" sz="2800"/>
              <a:t> </a:t>
            </a:r>
            <a:endParaRPr lang="zh-CN" altLang="en-US" sz="2800"/>
          </a:p>
          <a:p>
            <a:r>
              <a:rPr lang="en-US" altLang="zh-CN" sz="2800"/>
              <a:t>   </a:t>
            </a:r>
            <a:endParaRPr lang="en-US" altLang="zh-CN" sz="2800"/>
          </a:p>
          <a:p>
            <a:r>
              <a:rPr lang="zh-CN" altLang="en-US" sz="3600" b="1">
                <a:solidFill>
                  <a:srgbClr val="FF0000"/>
                </a:solidFill>
              </a:rPr>
              <a:t>朱元璋“重典治国”的法律思想，侧重点在重典治吏。</a:t>
            </a:r>
            <a:r>
              <a:rPr lang="zh-CN" altLang="en-US" sz="3600" b="1"/>
              <a:t>主要基于以下原因：</a:t>
            </a:r>
            <a:endParaRPr lang="zh-CN" altLang="en-US" sz="3600" b="1"/>
          </a:p>
          <a:p>
            <a:r>
              <a:rPr lang="en-US" altLang="zh-CN" sz="3600" b="1"/>
              <a:t>   </a:t>
            </a:r>
            <a:endParaRPr lang="en-US" altLang="zh-CN" sz="3600" b="1"/>
          </a:p>
          <a:p>
            <a:r>
              <a:rPr lang="zh-CN" altLang="en-US" sz="3600" b="1"/>
              <a:t>第一，</a:t>
            </a:r>
            <a:r>
              <a:rPr lang="zh-CN" altLang="en-US" sz="3600" b="1">
                <a:solidFill>
                  <a:srgbClr val="FF0000"/>
                </a:solidFill>
              </a:rPr>
              <a:t>朱元璋主张恢复和强化中华传统的治国之道。法家主张“明主治吏不治民”，被后世奉为治国之道。</a:t>
            </a:r>
            <a:r>
              <a:rPr lang="zh-CN" altLang="en-US" sz="3600" b="1"/>
              <a:t>朱元璋以明主自居，谋求长治久安，身体力行法家的这一思想；</a:t>
            </a:r>
            <a:endParaRPr lang="zh-CN" altLang="en-US" sz="2800" b="1"/>
          </a:p>
          <a:p>
            <a:r>
              <a:rPr lang="zh-CN" altLang="en-US" sz="2800"/>
              <a:t>    </a:t>
            </a:r>
            <a:endParaRPr lang="zh-CN" altLang="en-US" sz="28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292735"/>
            <a:ext cx="10595610" cy="583565"/>
          </a:xfrm>
          <a:prstGeom prst="rect">
            <a:avLst/>
          </a:prstGeom>
          <a:noFill/>
        </p:spPr>
        <p:txBody>
          <a:bodyPr wrap="none" rtlCol="0">
            <a:spAutoFit/>
          </a:bodyPr>
          <a:lstStyle/>
          <a:p>
            <a:pPr algn="l"/>
            <a:r>
              <a:rPr kumimoji="1" lang="zh-CN" altLang="en-US" sz="3200" b="1" dirty="0">
                <a:solidFill>
                  <a:srgbClr val="A32026"/>
                </a:solidFill>
                <a:latin typeface="+mj-ea"/>
                <a:sym typeface="+mn-ea"/>
              </a:rPr>
              <a:t>思考与启发：问题1、朱元璋为何有“重典治吏”的思想？</a:t>
            </a:r>
            <a:endParaRPr kumimoji="1" lang="zh-CN" altLang="en-US" sz="3200" b="1" dirty="0">
              <a:solidFill>
                <a:srgbClr val="A32026"/>
              </a:solidFill>
              <a:latin typeface="+mj-ea"/>
              <a:sym typeface="+mn-ea"/>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2" name="文本框 1"/>
          <p:cNvSpPr txBox="1"/>
          <p:nvPr/>
        </p:nvSpPr>
        <p:spPr>
          <a:xfrm>
            <a:off x="952500" y="1231900"/>
            <a:ext cx="9691370" cy="5446395"/>
          </a:xfrm>
          <a:prstGeom prst="rect">
            <a:avLst/>
          </a:prstGeom>
          <a:noFill/>
        </p:spPr>
        <p:txBody>
          <a:bodyPr wrap="square" rtlCol="0">
            <a:spAutoFit/>
          </a:bodyPr>
          <a:lstStyle/>
          <a:p>
            <a:r>
              <a:rPr lang="zh-CN" altLang="en-US" sz="3200" b="1">
                <a:sym typeface="+mn-ea"/>
              </a:rPr>
              <a:t>第二，</a:t>
            </a:r>
            <a:r>
              <a:rPr lang="zh-CN" altLang="en-US" sz="3200" b="1">
                <a:solidFill>
                  <a:srgbClr val="FF0000"/>
                </a:solidFill>
                <a:sym typeface="+mn-ea"/>
              </a:rPr>
              <a:t>汲取元朝倾覆的教训。</a:t>
            </a:r>
            <a:r>
              <a:rPr lang="zh-CN" altLang="en-US" sz="3200" b="1">
                <a:sym typeface="+mn-ea"/>
              </a:rPr>
              <a:t>元政权对官吏姑息、放纵导致贪污腐败成风，民不堪命，揭竿而起。</a:t>
            </a:r>
            <a:endParaRPr lang="zh-CN" altLang="en-US" sz="3200" b="1">
              <a:sym typeface="+mn-ea"/>
            </a:endParaRPr>
          </a:p>
          <a:p>
            <a:r>
              <a:rPr lang="zh-CN" altLang="en-US" sz="3200" b="1">
                <a:sym typeface="+mn-ea"/>
              </a:rPr>
              <a:t> </a:t>
            </a:r>
            <a:r>
              <a:rPr lang="en-US" altLang="zh-CN" sz="3200" b="1">
                <a:sym typeface="+mn-ea"/>
              </a:rPr>
              <a:t> </a:t>
            </a:r>
            <a:endParaRPr lang="en-US" altLang="zh-CN" sz="3200" b="1">
              <a:sym typeface="+mn-ea"/>
            </a:endParaRPr>
          </a:p>
          <a:p>
            <a:r>
              <a:rPr lang="zh-CN" altLang="en-US" sz="3200" b="1">
                <a:sym typeface="+mn-ea"/>
              </a:rPr>
              <a:t>洪武二年(公元1369年),朱元璋曾告诫文武众臣:“我以前在民间时，见到州县官吏多不爱民，往往贪财好色，饮酒废事，凡民疾苦，视之漠然，我心里恨透了，如今要立法禁，官吏凡是贪污危害百姓的，严惩不恕。”</a:t>
            </a:r>
            <a:endParaRPr lang="zh-CN" altLang="en-US" sz="3200" b="1">
              <a:sym typeface="+mn-ea"/>
            </a:endParaRPr>
          </a:p>
          <a:p>
            <a:r>
              <a:rPr lang="zh-CN" altLang="en-US" sz="3200" b="1">
                <a:sym typeface="+mn-ea"/>
              </a:rPr>
              <a:t> </a:t>
            </a:r>
            <a:r>
              <a:rPr lang="en-US" altLang="zh-CN" sz="3200" b="1">
                <a:sym typeface="+mn-ea"/>
              </a:rPr>
              <a:t> </a:t>
            </a:r>
            <a:endParaRPr lang="en-US" altLang="zh-CN" sz="3200" b="1">
              <a:sym typeface="+mn-ea"/>
            </a:endParaRPr>
          </a:p>
          <a:p>
            <a:r>
              <a:rPr lang="zh-CN" altLang="en-US" sz="3200" b="1">
                <a:solidFill>
                  <a:srgbClr val="FF0000"/>
                </a:solidFill>
                <a:sym typeface="+mn-ea"/>
              </a:rPr>
              <a:t>朱元璋认识到严惩贪腐是王朝长治久安的必要措施。</a:t>
            </a:r>
            <a:endParaRPr lang="zh-CN" altLang="en-US" sz="3200">
              <a:solidFill>
                <a:srgbClr val="FF0000"/>
              </a:solidFill>
            </a:endParaRPr>
          </a:p>
          <a:p>
            <a:r>
              <a:rPr lang="zh-CN" altLang="en-US" sz="2800"/>
              <a:t>    </a:t>
            </a:r>
            <a:endParaRPr lang="zh-CN" altLang="en-US" sz="28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297180"/>
            <a:ext cx="2478405" cy="645160"/>
          </a:xfrm>
          <a:prstGeom prst="rect">
            <a:avLst/>
          </a:prstGeom>
          <a:noFill/>
        </p:spPr>
        <p:txBody>
          <a:bodyPr wrap="none" rtlCol="0">
            <a:spAutoFit/>
          </a:bodyPr>
          <a:lstStyle/>
          <a:p>
            <a:r>
              <a:rPr kumimoji="1" lang="zh-CN" altLang="en-US" sz="3600" b="1" dirty="0">
                <a:solidFill>
                  <a:srgbClr val="A32026"/>
                </a:solidFill>
                <a:latin typeface="+mj-ea"/>
              </a:rPr>
              <a:t>思考与启发</a:t>
            </a:r>
            <a:endParaRPr kumimoji="1" lang="zh-CN" altLang="en-US" sz="3600" b="1" dirty="0">
              <a:solidFill>
                <a:srgbClr val="A32026"/>
              </a:solidFill>
              <a:latin typeface="+mj-ea"/>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2" name="文本框 1"/>
          <p:cNvSpPr txBox="1"/>
          <p:nvPr/>
        </p:nvSpPr>
        <p:spPr>
          <a:xfrm>
            <a:off x="393700" y="1587500"/>
            <a:ext cx="9691370" cy="4968875"/>
          </a:xfrm>
          <a:prstGeom prst="rect">
            <a:avLst/>
          </a:prstGeom>
          <a:noFill/>
        </p:spPr>
        <p:txBody>
          <a:bodyPr wrap="square" rtlCol="0">
            <a:noAutofit/>
          </a:bodyPr>
          <a:lstStyle/>
          <a:p>
            <a:pPr marL="571500" indent="-571500">
              <a:buFont typeface="Wingdings" panose="05000000000000000000" charset="0"/>
              <a:buChar char="l"/>
            </a:pPr>
            <a:r>
              <a:rPr lang="zh-CN" altLang="en-US" sz="3600" b="1"/>
              <a:t>不过，朱元璋的这些举措并</a:t>
            </a:r>
            <a:r>
              <a:rPr lang="zh-CN" altLang="en-US" sz="3600" b="1">
                <a:solidFill>
                  <a:srgbClr val="FF0000"/>
                </a:solidFill>
              </a:rPr>
              <a:t>没有消除</a:t>
            </a:r>
            <a:r>
              <a:rPr lang="zh-CN" altLang="en-US" sz="3600" b="1"/>
              <a:t>官员的贪腐，新的贪腐案件不断出现。</a:t>
            </a:r>
            <a:endParaRPr lang="en-US" altLang="zh-CN" sz="3600" b="1"/>
          </a:p>
          <a:p>
            <a:pPr marL="571500" indent="-571500">
              <a:buFont typeface="Wingdings" panose="05000000000000000000" charset="0"/>
              <a:buChar char="l"/>
            </a:pPr>
            <a:endParaRPr lang="en-US" altLang="zh-CN" sz="3600" b="1"/>
          </a:p>
          <a:p>
            <a:pPr marL="571500" indent="-571500">
              <a:buFont typeface="Wingdings" panose="05000000000000000000" charset="0"/>
              <a:buChar char="l"/>
            </a:pPr>
            <a:r>
              <a:rPr lang="zh-CN" altLang="en-US" sz="3600" b="1"/>
              <a:t>当代著名学者王曾瑜先生曾指出:“中国传统政治的最大特色便是</a:t>
            </a:r>
            <a:r>
              <a:rPr lang="zh-CN" altLang="en-US" sz="3600" b="1">
                <a:solidFill>
                  <a:srgbClr val="FF0000"/>
                </a:solidFill>
              </a:rPr>
              <a:t>专制和腐败</a:t>
            </a:r>
            <a:r>
              <a:rPr lang="zh-CN" altLang="en-US" sz="3600" b="1"/>
              <a:t>，专制必然滋生腐败，而腐败又必然依赖专制。”</a:t>
            </a:r>
            <a:endParaRPr lang="zh-CN" altLang="en-US" sz="3600" b="1"/>
          </a:p>
          <a:p>
            <a:endParaRPr lang="zh-CN" altLang="en-US" sz="2800"/>
          </a:p>
          <a:p>
            <a:r>
              <a:rPr lang="zh-CN" altLang="en-US" sz="2800"/>
              <a:t> </a:t>
            </a:r>
            <a:r>
              <a:rPr lang="en-US" altLang="zh-CN" sz="2800"/>
              <a:t> </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304800"/>
            <a:ext cx="10571480" cy="1568450"/>
          </a:xfrm>
          <a:prstGeom prst="rect">
            <a:avLst/>
          </a:prstGeom>
          <a:noFill/>
        </p:spPr>
        <p:txBody>
          <a:bodyPr wrap="square" rtlCol="0">
            <a:spAutoFit/>
          </a:bodyPr>
          <a:lstStyle/>
          <a:p>
            <a:pPr algn="l"/>
            <a:r>
              <a:rPr kumimoji="1" lang="zh-CN" altLang="en-US" sz="3200" b="1" dirty="0">
                <a:solidFill>
                  <a:srgbClr val="A32026"/>
                </a:solidFill>
                <a:latin typeface="+mj-ea"/>
              </a:rPr>
              <a:t>思考与启发：</a:t>
            </a:r>
            <a:endParaRPr kumimoji="1" lang="zh-CN" altLang="en-US" sz="3200" b="1" dirty="0">
              <a:solidFill>
                <a:srgbClr val="A32026"/>
              </a:solidFill>
              <a:latin typeface="+mj-ea"/>
            </a:endParaRPr>
          </a:p>
          <a:p>
            <a:pPr algn="l"/>
            <a:r>
              <a:rPr kumimoji="1" lang="zh-CN" altLang="en-US" sz="3200" b="1" dirty="0">
                <a:solidFill>
                  <a:srgbClr val="A32026"/>
                </a:solidFill>
                <a:latin typeface="+mj-ea"/>
                <a:sym typeface="+mn-ea"/>
              </a:rPr>
              <a:t>问题2、朱元璋为何有这样的困惑：“我欲除贪赃官吏，奈何朝杀而暮犯？”</a:t>
            </a:r>
            <a:endParaRPr kumimoji="1" lang="zh-CN" altLang="en-US" sz="3200" b="1" dirty="0">
              <a:solidFill>
                <a:srgbClr val="A32026"/>
              </a:solidFill>
              <a:latin typeface="+mj-ea"/>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2" name="文本框 1"/>
          <p:cNvSpPr txBox="1"/>
          <p:nvPr/>
        </p:nvSpPr>
        <p:spPr>
          <a:xfrm>
            <a:off x="375285" y="1498600"/>
            <a:ext cx="10268585" cy="4968875"/>
          </a:xfrm>
          <a:prstGeom prst="rect">
            <a:avLst/>
          </a:prstGeom>
          <a:noFill/>
        </p:spPr>
        <p:txBody>
          <a:bodyPr wrap="square" rtlCol="0">
            <a:noAutofit/>
          </a:bodyPr>
          <a:lstStyle/>
          <a:p>
            <a:r>
              <a:rPr lang="en-US" altLang="zh-CN" sz="2800"/>
              <a:t>   </a:t>
            </a:r>
            <a:endParaRPr lang="en-US" altLang="zh-CN" sz="2800"/>
          </a:p>
          <a:p>
            <a:pPr marL="457200" indent="-457200">
              <a:buFont typeface="Wingdings" panose="05000000000000000000" charset="0"/>
              <a:buChar char="l"/>
            </a:pPr>
            <a:r>
              <a:rPr lang="zh-CN" altLang="en-US" sz="2800" b="1"/>
              <a:t>在中国法制发展的过程中，朱元璋是非常重视吏治的皇帝。</a:t>
            </a:r>
            <a:r>
              <a:rPr lang="zh-CN" altLang="en-US" sz="2800" b="1">
                <a:solidFill>
                  <a:srgbClr val="FF0000"/>
                </a:solidFill>
              </a:rPr>
              <a:t>一方面提倡各级官吏遵纪守法，廉政爱民。另一方面对于官吏贪腐，加强立法，严格执法。</a:t>
            </a:r>
            <a:endParaRPr lang="zh-CN" altLang="en-US" sz="2800" b="1">
              <a:solidFill>
                <a:srgbClr val="FF0000"/>
              </a:solidFill>
            </a:endParaRPr>
          </a:p>
          <a:p>
            <a:pPr marL="457200" indent="-457200">
              <a:buFont typeface="Wingdings" panose="05000000000000000000" charset="0"/>
              <a:buChar char="l"/>
            </a:pPr>
            <a:endParaRPr lang="zh-CN" altLang="en-US" sz="2800" b="1">
              <a:solidFill>
                <a:srgbClr val="FF0000"/>
              </a:solidFill>
            </a:endParaRPr>
          </a:p>
          <a:p>
            <a:pPr marL="457200" indent="-457200">
              <a:buFont typeface="Wingdings" panose="05000000000000000000" charset="0"/>
              <a:buChar char="l"/>
            </a:pPr>
            <a:r>
              <a:rPr lang="zh-CN" altLang="en-US" sz="2800" b="1"/>
              <a:t>郭桓案发后，朱元璋高度重视，亲自率领御史台和刑部官吏审理此案，</a:t>
            </a:r>
            <a:r>
              <a:rPr lang="zh-CN" altLang="en-US" sz="2800" b="1">
                <a:solidFill>
                  <a:srgbClr val="FF0000"/>
                </a:solidFill>
              </a:rPr>
              <a:t>先后有数万人因贪赃枉法被杀，</a:t>
            </a:r>
            <a:r>
              <a:rPr lang="zh-CN" altLang="en-US" sz="2800" b="1"/>
              <a:t>这种情况在历代法制历史上都是十分稀少的。同时在审理案件的过程中，</a:t>
            </a:r>
            <a:r>
              <a:rPr lang="zh-CN" altLang="en-US" sz="2800" b="1">
                <a:solidFill>
                  <a:srgbClr val="FF0000"/>
                </a:solidFill>
              </a:rPr>
              <a:t>修订《大明律》、亲编《大诰》，加大惩治官吏贪污腐败的力度，增加族诛、凌迟、剥皮实草等酷刑。</a:t>
            </a:r>
            <a:endParaRPr lang="zh-CN" altLang="en-US" sz="2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95300" y="342900"/>
            <a:ext cx="2224405" cy="583565"/>
          </a:xfrm>
          <a:prstGeom prst="rect">
            <a:avLst/>
          </a:prstGeom>
          <a:noFill/>
        </p:spPr>
        <p:txBody>
          <a:bodyPr wrap="none" rtlCol="0">
            <a:spAutoFit/>
          </a:bodyPr>
          <a:lstStyle/>
          <a:p>
            <a:r>
              <a:rPr kumimoji="1" lang="zh-CN" altLang="en-US" sz="3200" b="1" dirty="0">
                <a:solidFill>
                  <a:srgbClr val="A32026"/>
                </a:solidFill>
                <a:latin typeface="+mj-ea"/>
              </a:rPr>
              <a:t>思考与启发</a:t>
            </a:r>
            <a:endParaRPr kumimoji="1" lang="zh-CN" altLang="en-US" sz="3200" b="1" dirty="0">
              <a:solidFill>
                <a:srgbClr val="A32026"/>
              </a:solidFill>
              <a:latin typeface="+mj-ea"/>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2" name="文本框 1"/>
          <p:cNvSpPr txBox="1"/>
          <p:nvPr/>
        </p:nvSpPr>
        <p:spPr>
          <a:xfrm>
            <a:off x="952500" y="1701800"/>
            <a:ext cx="9691370" cy="4968875"/>
          </a:xfrm>
          <a:prstGeom prst="rect">
            <a:avLst/>
          </a:prstGeom>
          <a:noFill/>
        </p:spPr>
        <p:txBody>
          <a:bodyPr wrap="square" rtlCol="0">
            <a:noAutofit/>
          </a:bodyPr>
          <a:lstStyle/>
          <a:p>
            <a:r>
              <a:rPr lang="zh-CN" altLang="en-US" sz="3600" b="1">
                <a:sym typeface="+mn-ea"/>
              </a:rPr>
              <a:t>新的官吏贪腐案不断出现</a:t>
            </a:r>
            <a:r>
              <a:rPr lang="zh-CN" altLang="en-US" sz="3600" b="1">
                <a:solidFill>
                  <a:srgbClr val="FF0000"/>
                </a:solidFill>
                <a:sym typeface="+mn-ea"/>
              </a:rPr>
              <a:t>根本原因</a:t>
            </a:r>
            <a:r>
              <a:rPr lang="zh-CN" altLang="en-US" sz="3600" b="1">
                <a:sym typeface="+mn-ea"/>
              </a:rPr>
              <a:t>：</a:t>
            </a:r>
            <a:endParaRPr lang="zh-CN" altLang="en-US" sz="3600" b="1">
              <a:sym typeface="+mn-ea"/>
            </a:endParaRPr>
          </a:p>
          <a:p>
            <a:r>
              <a:rPr lang="zh-CN" altLang="en-US" sz="3600" b="1">
                <a:sym typeface="+mn-ea"/>
              </a:rPr>
              <a:t> </a:t>
            </a:r>
            <a:r>
              <a:rPr lang="en-US" altLang="zh-CN" sz="3600" b="1">
                <a:sym typeface="+mn-ea"/>
              </a:rPr>
              <a:t> </a:t>
            </a:r>
            <a:endParaRPr lang="en-US" altLang="zh-CN" sz="3600" b="1">
              <a:sym typeface="+mn-ea"/>
            </a:endParaRPr>
          </a:p>
          <a:p>
            <a:r>
              <a:rPr lang="zh-CN" altLang="en-US" sz="3600" b="1">
                <a:sym typeface="+mn-ea"/>
              </a:rPr>
              <a:t>朱元璋没有，也不可能认识到</a:t>
            </a:r>
            <a:r>
              <a:rPr lang="zh-CN" altLang="en-US" sz="3600" b="1">
                <a:solidFill>
                  <a:srgbClr val="FF0000"/>
                </a:solidFill>
                <a:sym typeface="+mn-ea"/>
              </a:rPr>
              <a:t>封建专制制度是滋生贪污腐败的最直接的政治根源与社会肌体。</a:t>
            </a:r>
            <a:r>
              <a:rPr lang="zh-CN" altLang="en-US" sz="3600" b="1">
                <a:sym typeface="+mn-ea"/>
              </a:rPr>
              <a:t>尽管朱元璋对于防治腐败和惩治贪污采取了强有力的措施，但是并不能从根本上解决腐败问题。</a:t>
            </a:r>
            <a:r>
              <a:rPr lang="zh-CN" altLang="en-US" sz="2800"/>
              <a:t> </a:t>
            </a:r>
            <a:r>
              <a:rPr lang="en-US" altLang="zh-CN" sz="2800"/>
              <a:t> </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35940" y="408940"/>
            <a:ext cx="10445115" cy="1038860"/>
          </a:xfrm>
          <a:prstGeom prst="rect">
            <a:avLst/>
          </a:prstGeom>
          <a:noFill/>
        </p:spPr>
        <p:txBody>
          <a:bodyPr wrap="square" rtlCol="0">
            <a:noAutofit/>
          </a:bodyPr>
          <a:lstStyle/>
          <a:p>
            <a:pPr algn="l"/>
            <a:r>
              <a:rPr kumimoji="1" lang="zh-CN" altLang="en-US" sz="3200" b="1" dirty="0">
                <a:solidFill>
                  <a:srgbClr val="A32026"/>
                </a:solidFill>
                <a:latin typeface="+mj-ea"/>
              </a:rPr>
              <a:t>思考与启发：</a:t>
            </a:r>
            <a:endParaRPr kumimoji="1" lang="zh-CN" altLang="en-US" sz="3200" b="1" dirty="0">
              <a:solidFill>
                <a:srgbClr val="A32026"/>
              </a:solidFill>
              <a:latin typeface="+mj-ea"/>
            </a:endParaRPr>
          </a:p>
          <a:p>
            <a:pPr algn="l"/>
            <a:r>
              <a:rPr kumimoji="1" lang="zh-CN" altLang="en-US" sz="3200" b="1" dirty="0">
                <a:solidFill>
                  <a:srgbClr val="A32026"/>
                </a:solidFill>
                <a:latin typeface="+mj-ea"/>
                <a:sym typeface="+mn-ea"/>
              </a:rPr>
              <a:t>问题3、如何对朱元璋预防和惩治贪污的举措进行创造性转化、发展？</a:t>
            </a:r>
            <a:endParaRPr kumimoji="1" lang="zh-CN" altLang="en-US" sz="3200" b="1" dirty="0">
              <a:solidFill>
                <a:srgbClr val="A32026"/>
              </a:solidFill>
              <a:latin typeface="+mj-ea"/>
              <a:sym typeface="+mn-ea"/>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2" name="文本框 1"/>
          <p:cNvSpPr txBox="1"/>
          <p:nvPr/>
        </p:nvSpPr>
        <p:spPr>
          <a:xfrm>
            <a:off x="520700" y="1346200"/>
            <a:ext cx="10460355" cy="3216910"/>
          </a:xfrm>
          <a:prstGeom prst="rect">
            <a:avLst/>
          </a:prstGeom>
          <a:noFill/>
        </p:spPr>
        <p:txBody>
          <a:bodyPr wrap="square" rtlCol="0">
            <a:noAutofit/>
          </a:bodyPr>
          <a:lstStyle/>
          <a:p>
            <a:endParaRPr lang="zh-CN" altLang="en-US" sz="2800"/>
          </a:p>
          <a:p>
            <a:endParaRPr lang="zh-CN" altLang="en-US" sz="2800"/>
          </a:p>
          <a:p>
            <a:endParaRPr lang="zh-CN" altLang="en-US" sz="2800"/>
          </a:p>
          <a:p>
            <a:r>
              <a:rPr lang="zh-CN" altLang="en-US" sz="2800" b="1"/>
              <a:t>二十大报告提出：坚决打赢反腐败斗争攻坚战持久战。</a:t>
            </a:r>
            <a:r>
              <a:rPr lang="zh-CN" altLang="en-US" sz="2800" b="1">
                <a:solidFill>
                  <a:schemeClr val="tx1"/>
                </a:solidFill>
              </a:rPr>
              <a:t>如何打赢这一仗，在推进“不敢腐、不能腐、不想腐”一体化进程中</a:t>
            </a:r>
            <a:r>
              <a:rPr lang="zh-CN" altLang="en-US" sz="2800" b="1">
                <a:solidFill>
                  <a:srgbClr val="FF0000"/>
                </a:solidFill>
              </a:rPr>
              <a:t>，对中华优秀传统法律文化进行创造性转化、创新性发展，可以实现良法善治。</a:t>
            </a:r>
            <a:endParaRPr lang="zh-CN" altLang="en-US" sz="2800" b="1">
              <a:solidFill>
                <a:srgbClr val="FF0000"/>
              </a:solidFill>
            </a:endParaRPr>
          </a:p>
          <a:p>
            <a:r>
              <a:rPr lang="en-US" altLang="zh-CN" sz="2800"/>
              <a:t> </a:t>
            </a:r>
            <a:endParaRPr lang="en-US" altLang="zh-CN" sz="2800"/>
          </a:p>
          <a:p>
            <a:r>
              <a:rPr lang="en-US" altLang="zh-CN" sz="2800">
                <a:solidFill>
                  <a:srgbClr val="FF0000"/>
                </a:solidFill>
              </a:rPr>
              <a:t> </a:t>
            </a:r>
            <a:endParaRPr lang="en-US" altLang="zh-CN" sz="2800">
              <a:solidFill>
                <a:srgbClr val="FF0000"/>
              </a:solidFill>
            </a:endParaRPr>
          </a:p>
          <a:p>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1" name="AutoShape 2"/>
          <p:cNvSpPr/>
          <p:nvPr>
            <p:custDataLst>
              <p:tags r:id="rId1"/>
            </p:custDataLst>
          </p:nvPr>
        </p:nvSpPr>
        <p:spPr>
          <a:xfrm>
            <a:off x="1678305" y="1695450"/>
            <a:ext cx="8160385" cy="4019550"/>
          </a:xfrm>
          <a:prstGeom prst="roundRect">
            <a:avLst>
              <a:gd name="adj" fmla="val 8856"/>
            </a:avLst>
          </a:prstGeom>
          <a:gradFill rotWithShape="1">
            <a:gsLst>
              <a:gs pos="0">
                <a:schemeClr val="bg1"/>
              </a:gs>
              <a:gs pos="100000">
                <a:srgbClr val="FFFFFF"/>
              </a:gs>
            </a:gsLst>
            <a:lin ang="2700000" scaled="1"/>
            <a:tileRect/>
          </a:gradFill>
          <a:ln w="38100" cap="flat" cmpd="sng">
            <a:solidFill>
              <a:srgbClr val="C00000"/>
            </a:solidFill>
            <a:prstDash val="solid"/>
            <a:headEnd type="none" w="med" len="med"/>
            <a:tailEnd type="none" w="med" len="med"/>
          </a:ln>
        </p:spPr>
        <p:txBody>
          <a:bodyPr wrap="none" anchor="ctr"/>
          <a:lstStyle/>
          <a:p>
            <a:pPr algn="l" eaLnBrk="1" hangingPunct="1"/>
            <a:endParaRPr lang="zh-CN" altLang="zh-CN" sz="1800" dirty="0">
              <a:latin typeface="Calibri" panose="020F0502020204030204" charset="0"/>
              <a:ea typeface="宋体" panose="02010600030101010101" pitchFamily="2" charset="-122"/>
            </a:endParaRPr>
          </a:p>
        </p:txBody>
      </p:sp>
      <p:sp>
        <p:nvSpPr>
          <p:cNvPr id="6" name="文本框 5"/>
          <p:cNvSpPr txBox="1"/>
          <p:nvPr/>
        </p:nvSpPr>
        <p:spPr>
          <a:xfrm>
            <a:off x="393700" y="382905"/>
            <a:ext cx="3855720" cy="799465"/>
          </a:xfrm>
          <a:prstGeom prst="rect">
            <a:avLst/>
          </a:prstGeom>
          <a:noFill/>
        </p:spPr>
        <p:txBody>
          <a:bodyPr wrap="none" rtlCol="0">
            <a:noAutofit/>
          </a:bodyPr>
          <a:lstStyle/>
          <a:p>
            <a:pPr algn="l"/>
            <a:r>
              <a:rPr kumimoji="1" lang="zh-CN" altLang="en-US" sz="3600" b="1" dirty="0">
                <a:solidFill>
                  <a:srgbClr val="A32026"/>
                </a:solidFill>
                <a:latin typeface="+mj-ea"/>
                <a:sym typeface="+mn-ea"/>
              </a:rPr>
              <a:t>进行创造性转化的参照标准</a:t>
            </a:r>
            <a:endParaRPr kumimoji="1" lang="zh-CN" altLang="en-US" sz="3600" b="1" dirty="0">
              <a:solidFill>
                <a:srgbClr val="A32026"/>
              </a:solidFill>
              <a:latin typeface="+mj-ea"/>
              <a:sym typeface="+mn-ea"/>
            </a:endParaRPr>
          </a:p>
        </p:txBody>
      </p:sp>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2" name="文本框 1"/>
          <p:cNvSpPr txBox="1"/>
          <p:nvPr/>
        </p:nvSpPr>
        <p:spPr>
          <a:xfrm>
            <a:off x="2043430" y="1854835"/>
            <a:ext cx="6657975" cy="4156710"/>
          </a:xfrm>
          <a:prstGeom prst="rect">
            <a:avLst/>
          </a:prstGeom>
          <a:noFill/>
        </p:spPr>
        <p:txBody>
          <a:bodyPr wrap="square" rtlCol="0">
            <a:noAutofit/>
          </a:bodyPr>
          <a:lstStyle/>
          <a:p>
            <a:endParaRPr lang="zh-CN" altLang="en-US" sz="3600">
              <a:sym typeface="+mn-ea"/>
            </a:endParaRPr>
          </a:p>
          <a:p>
            <a:r>
              <a:rPr lang="zh-CN" altLang="en-US" sz="3600" b="1">
                <a:sym typeface="+mn-ea"/>
              </a:rPr>
              <a:t>一是社会主义核心价值观</a:t>
            </a:r>
            <a:endParaRPr lang="zh-CN" altLang="en-US" sz="3600" b="1">
              <a:sym typeface="+mn-ea"/>
            </a:endParaRPr>
          </a:p>
          <a:p>
            <a:endParaRPr lang="zh-CN" altLang="en-US" sz="3600" b="1">
              <a:sym typeface="+mn-ea"/>
            </a:endParaRPr>
          </a:p>
          <a:p>
            <a:r>
              <a:rPr lang="zh-CN" altLang="en-US" sz="3600" b="1">
                <a:sym typeface="+mn-ea"/>
              </a:rPr>
              <a:t>二是现代法治思维和法治基本价值观念</a:t>
            </a:r>
            <a:endParaRPr lang="zh-CN" altLang="en-US" sz="3600" b="1">
              <a:solidFill>
                <a:srgbClr val="FF0000"/>
              </a:solidFill>
              <a:sym typeface="+mn-ea"/>
            </a:endParaRPr>
          </a:p>
        </p:txBody>
      </p:sp>
      <p:grpSp>
        <p:nvGrpSpPr>
          <p:cNvPr id="585732" name="Group 3"/>
          <p:cNvGrpSpPr/>
          <p:nvPr/>
        </p:nvGrpSpPr>
        <p:grpSpPr>
          <a:xfrm>
            <a:off x="1397000" y="1473200"/>
            <a:ext cx="5735638" cy="620713"/>
            <a:chOff x="892" y="928"/>
            <a:chExt cx="3335" cy="391"/>
          </a:xfrm>
        </p:grpSpPr>
        <p:sp>
          <p:nvSpPr>
            <p:cNvPr id="315396" name="AutoShape 4"/>
            <p:cNvSpPr>
              <a:spLocks noChangeArrowheads="1"/>
            </p:cNvSpPr>
            <p:nvPr>
              <p:custDataLst>
                <p:tags r:id="rId3"/>
              </p:custDataLst>
            </p:nvPr>
          </p:nvSpPr>
          <p:spPr bwMode="gray">
            <a:xfrm>
              <a:off x="976" y="939"/>
              <a:ext cx="3251" cy="261"/>
            </a:xfrm>
            <a:prstGeom prst="roundRect">
              <a:avLst>
                <a:gd name="adj" fmla="val 50000"/>
              </a:avLst>
            </a:prstGeom>
            <a:gradFill rotWithShape="1">
              <a:gsLst>
                <a:gs pos="0">
                  <a:srgbClr val="E30000"/>
                </a:gs>
                <a:gs pos="100000">
                  <a:srgbClr val="760303"/>
                </a:gs>
              </a:gsLst>
              <a:lin ang="2700000" scaled="0"/>
            </a:gradFill>
            <a:ln w="9525">
              <a:noFill/>
              <a:round/>
            </a:ln>
            <a:effectLst>
              <a:outerShdw dist="28398" dir="3806097" algn="ctr" rotWithShape="0">
                <a:schemeClr val="bg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585734" name="Group 5"/>
            <p:cNvGrpSpPr/>
            <p:nvPr/>
          </p:nvGrpSpPr>
          <p:grpSpPr>
            <a:xfrm>
              <a:off x="892" y="928"/>
              <a:ext cx="376" cy="391"/>
              <a:chOff x="892" y="928"/>
              <a:chExt cx="376" cy="391"/>
            </a:xfrm>
          </p:grpSpPr>
          <p:sp>
            <p:nvSpPr>
              <p:cNvPr id="585735" name="Oval 6"/>
              <p:cNvSpPr/>
              <p:nvPr>
                <p:custDataLst>
                  <p:tags r:id="rId4"/>
                </p:custDataLst>
              </p:nvPr>
            </p:nvSpPr>
            <p:spPr>
              <a:xfrm>
                <a:off x="897" y="948"/>
                <a:ext cx="371" cy="371"/>
              </a:xfrm>
              <a:prstGeom prst="ellipse">
                <a:avLst/>
              </a:prstGeom>
              <a:solidFill>
                <a:schemeClr val="tx1"/>
              </a:solidFill>
              <a:ln w="28575">
                <a:noFill/>
              </a:ln>
            </p:spPr>
            <p:txBody>
              <a:bodyPr wrap="none" anchor="ctr"/>
              <a:lstStyle/>
              <a:p>
                <a:pPr algn="l" eaLnBrk="1" hangingPunct="1"/>
                <a:endParaRPr lang="zh-CN" altLang="zh-CN" sz="1800" dirty="0">
                  <a:latin typeface="Calibri" panose="020F0502020204030204" charset="0"/>
                  <a:ea typeface="宋体" panose="02010600030101010101" pitchFamily="2" charset="-122"/>
                </a:endParaRPr>
              </a:p>
            </p:txBody>
          </p:sp>
          <p:grpSp>
            <p:nvGrpSpPr>
              <p:cNvPr id="585736" name="Group 7"/>
              <p:cNvGrpSpPr/>
              <p:nvPr/>
            </p:nvGrpSpPr>
            <p:grpSpPr>
              <a:xfrm>
                <a:off x="892" y="928"/>
                <a:ext cx="376" cy="376"/>
                <a:chOff x="892" y="928"/>
                <a:chExt cx="376" cy="376"/>
              </a:xfrm>
            </p:grpSpPr>
            <p:sp>
              <p:nvSpPr>
                <p:cNvPr id="315400" name="AutoShape 8"/>
                <p:cNvSpPr>
                  <a:spLocks noChangeArrowheads="1"/>
                </p:cNvSpPr>
                <p:nvPr>
                  <p:custDataLst>
                    <p:tags r:id="rId5"/>
                  </p:custDataLst>
                </p:nvPr>
              </p:nvSpPr>
              <p:spPr bwMode="gray">
                <a:xfrm>
                  <a:off x="892" y="928"/>
                  <a:ext cx="376" cy="37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tx2"/>
                    </a:gs>
                    <a:gs pos="100000">
                      <a:schemeClr val="bg1"/>
                    </a:gs>
                  </a:gsLst>
                  <a:path path="rect">
                    <a:fillToRect l="100000" t="100000"/>
                  </a:path>
                </a:gradFill>
                <a:ln w="9525">
                  <a:noFill/>
                  <a:round/>
                </a:ln>
                <a:effectLst>
                  <a:outerShdw dist="25400" algn="ctr" rotWithShape="0">
                    <a:schemeClr val="bg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5401" name="Oval 9"/>
                <p:cNvSpPr>
                  <a:spLocks noChangeArrowheads="1"/>
                </p:cNvSpPr>
                <p:nvPr>
                  <p:custDataLst>
                    <p:tags r:id="rId6"/>
                  </p:custDataLst>
                </p:nvPr>
              </p:nvSpPr>
              <p:spPr bwMode="gray">
                <a:xfrm>
                  <a:off x="979" y="1009"/>
                  <a:ext cx="212" cy="212"/>
                </a:xfrm>
                <a:prstGeom prst="ellipse">
                  <a:avLst/>
                </a:prstGeom>
                <a:gradFill rotWithShape="1">
                  <a:gsLst>
                    <a:gs pos="0">
                      <a:srgbClr val="E30000"/>
                    </a:gs>
                    <a:gs pos="100000">
                      <a:srgbClr val="760303"/>
                    </a:gs>
                  </a:gsLst>
                  <a:path path="rect"/>
                </a:gradFill>
                <a:ln w="9525">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grpSp>
      <p:sp>
        <p:nvSpPr>
          <p:cNvPr id="585739" name="Rectangle 10"/>
          <p:cNvSpPr/>
          <p:nvPr>
            <p:custDataLst>
              <p:tags r:id="rId7"/>
            </p:custDataLst>
          </p:nvPr>
        </p:nvSpPr>
        <p:spPr>
          <a:xfrm>
            <a:off x="2049463" y="1536700"/>
            <a:ext cx="4075112" cy="330200"/>
          </a:xfrm>
          <a:prstGeom prst="rect">
            <a:avLst/>
          </a:prstGeom>
          <a:noFill/>
          <a:ln w="9525">
            <a:noFill/>
          </a:ln>
        </p:spPr>
        <p:txBody>
          <a:bodyPr anchor="ctr"/>
          <a:lstStyle/>
          <a:p>
            <a:pPr eaLnBrk="1" hangingPunct="1"/>
            <a:endParaRPr lang="en-US" altLang="ko-KR" sz="2400" b="1" dirty="0">
              <a:solidFill>
                <a:schemeClr val="bg1"/>
              </a:solidFill>
              <a:latin typeface="Calibri" panose="020F0502020204030204" charset="0"/>
              <a:ea typeface="Gulim" panose="020B0600000101010101" pitchFamily="34" charset="-127"/>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297180"/>
            <a:ext cx="7987665" cy="645160"/>
          </a:xfrm>
          <a:prstGeom prst="rect">
            <a:avLst/>
          </a:prstGeom>
          <a:noFill/>
        </p:spPr>
        <p:txBody>
          <a:bodyPr wrap="none" rtlCol="0">
            <a:spAutoFit/>
          </a:bodyPr>
          <a:lstStyle/>
          <a:p>
            <a:pPr algn="l"/>
            <a:r>
              <a:rPr lang="zh-CN" altLang="en-US" sz="3600" b="1">
                <a:solidFill>
                  <a:srgbClr val="C00000"/>
                </a:solidFill>
                <a:sym typeface="+mn-ea"/>
              </a:rPr>
              <a:t>创造性转化的运作方法之一：</a:t>
            </a:r>
            <a:r>
              <a:rPr lang="zh-CN" altLang="en-US" sz="3600" b="1">
                <a:solidFill>
                  <a:srgbClr val="FF0000"/>
                </a:solidFill>
                <a:sym typeface="+mn-ea"/>
              </a:rPr>
              <a:t>基本继承</a:t>
            </a:r>
            <a:endParaRPr lang="zh-CN" altLang="en-US" sz="3600" b="1">
              <a:solidFill>
                <a:srgbClr val="FF0000"/>
              </a:solidFill>
              <a:sym typeface="+mn-ea"/>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308227" name="AutoShape 3"/>
          <p:cNvSpPr>
            <a:spLocks noChangeArrowheads="1"/>
          </p:cNvSpPr>
          <p:nvPr>
            <p:custDataLst>
              <p:tags r:id="rId2"/>
            </p:custDataLst>
          </p:nvPr>
        </p:nvSpPr>
        <p:spPr bwMode="gray">
          <a:xfrm>
            <a:off x="577850" y="1079500"/>
            <a:ext cx="2971800" cy="5142865"/>
          </a:xfrm>
          <a:prstGeom prst="rightArrow">
            <a:avLst>
              <a:gd name="adj1" fmla="val 62787"/>
              <a:gd name="adj2" fmla="val 41259"/>
            </a:avLst>
          </a:prstGeom>
          <a:gradFill rotWithShape="1">
            <a:gsLst>
              <a:gs pos="0">
                <a:srgbClr val="E30000"/>
              </a:gs>
              <a:gs pos="100000">
                <a:srgbClr val="760303"/>
              </a:gs>
            </a:gsLst>
            <a:lin ang="0" scaled="0"/>
          </a:gradFill>
          <a:ln w="19050" cap="rnd" algn="ctr">
            <a:solidFill>
              <a:schemeClr val="bg2"/>
            </a:solidFill>
            <a:prstDash val="sysDot"/>
            <a:miter lim="800000"/>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0853" name="Text Box 4"/>
          <p:cNvSpPr txBox="1"/>
          <p:nvPr>
            <p:custDataLst>
              <p:tags r:id="rId3"/>
            </p:custDataLst>
          </p:nvPr>
        </p:nvSpPr>
        <p:spPr>
          <a:xfrm>
            <a:off x="660400" y="2298700"/>
            <a:ext cx="2089150" cy="3046095"/>
          </a:xfrm>
          <a:prstGeom prst="rect">
            <a:avLst/>
          </a:prstGeom>
          <a:noFill/>
          <a:ln w="9525">
            <a:noFill/>
          </a:ln>
        </p:spPr>
        <p:txBody>
          <a:bodyPr wrap="square">
            <a:spAutoFit/>
          </a:bodyPr>
          <a:lstStyle/>
          <a:p>
            <a:pPr marL="120650" indent="-120650" algn="l">
              <a:buFont typeface="Wingdings" panose="05000000000000000000" pitchFamily="2" charset="2"/>
            </a:pPr>
            <a:r>
              <a:rPr lang="en-US" altLang="zh-CN" sz="2000" b="1" dirty="0">
                <a:solidFill>
                  <a:schemeClr val="bg1"/>
                </a:solidFill>
                <a:latin typeface="Calibri" panose="020F0502020204030204" charset="0"/>
                <a:ea typeface="宋体" panose="02010600030101010101" pitchFamily="2" charset="-122"/>
              </a:rPr>
              <a:t>  </a:t>
            </a:r>
            <a:r>
              <a:rPr lang="zh-CN" altLang="en-US" sz="2400" b="1">
                <a:solidFill>
                  <a:schemeClr val="bg1"/>
                </a:solidFill>
                <a:sym typeface="+mn-ea"/>
              </a:rPr>
              <a:t>朱元璋重视吏治的思想、预防和惩治贪污的有关举措可以继承。基本上可以分为两大类：</a:t>
            </a:r>
            <a:endParaRPr lang="zh-CN" altLang="en-US" sz="2400" b="1" dirty="0">
              <a:solidFill>
                <a:schemeClr val="bg1"/>
              </a:solidFill>
              <a:latin typeface="Calibri" panose="020F0502020204030204" charset="0"/>
              <a:ea typeface="宋体" panose="02010600030101010101" pitchFamily="2" charset="-122"/>
              <a:sym typeface="+mn-ea"/>
            </a:endParaRPr>
          </a:p>
        </p:txBody>
      </p:sp>
      <p:grpSp>
        <p:nvGrpSpPr>
          <p:cNvPr id="590858" name="Group 9"/>
          <p:cNvGrpSpPr/>
          <p:nvPr/>
        </p:nvGrpSpPr>
        <p:grpSpPr>
          <a:xfrm>
            <a:off x="3797300" y="2085975"/>
            <a:ext cx="6928485" cy="1575435"/>
            <a:chOff x="2304" y="2058"/>
            <a:chExt cx="3102" cy="774"/>
          </a:xfrm>
        </p:grpSpPr>
        <p:sp>
          <p:nvSpPr>
            <p:cNvPr id="308234" name="AutoShape 10"/>
            <p:cNvSpPr>
              <a:spLocks noChangeArrowheads="1"/>
            </p:cNvSpPr>
            <p:nvPr>
              <p:custDataLst>
                <p:tags r:id="rId4"/>
              </p:custDataLst>
            </p:nvPr>
          </p:nvSpPr>
          <p:spPr bwMode="gray">
            <a:xfrm>
              <a:off x="2334" y="2058"/>
              <a:ext cx="3072" cy="774"/>
            </a:xfrm>
            <a:prstGeom prst="roundRect">
              <a:avLst>
                <a:gd name="adj" fmla="val 10889"/>
              </a:avLst>
            </a:prstGeom>
            <a:gradFill rotWithShape="1">
              <a:gsLst>
                <a:gs pos="0">
                  <a:schemeClr val="hlink"/>
                </a:gs>
                <a:gs pos="100000">
                  <a:schemeClr val="hlink">
                    <a:gamma/>
                    <a:tint val="21176"/>
                    <a:invGamma/>
                  </a:schemeClr>
                </a:gs>
              </a:gsLst>
              <a:lin ang="0" scaled="1"/>
            </a:gradFill>
            <a:ln w="38100">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0860" name="AutoShape 11"/>
            <p:cNvSpPr/>
            <p:nvPr>
              <p:custDataLst>
                <p:tags r:id="rId5"/>
              </p:custDataLst>
            </p:nvPr>
          </p:nvSpPr>
          <p:spPr>
            <a:xfrm>
              <a:off x="2304" y="2352"/>
              <a:ext cx="336" cy="240"/>
            </a:xfrm>
            <a:prstGeom prst="rightArrow">
              <a:avLst>
                <a:gd name="adj1" fmla="val 50000"/>
                <a:gd name="adj2" fmla="val 58333"/>
              </a:avLst>
            </a:prstGeom>
            <a:solidFill>
              <a:schemeClr val="bg1"/>
            </a:solidFill>
            <a:ln w="9525">
              <a:noFill/>
            </a:ln>
          </p:spPr>
          <p:txBody>
            <a:bodyPr wrap="none" anchor="ctr"/>
            <a:lstStyle/>
            <a:p>
              <a:pPr algn="l" eaLnBrk="1" hangingPunct="1"/>
              <a:endParaRPr lang="zh-CN" altLang="zh-CN" sz="1800" dirty="0">
                <a:latin typeface="Calibri" panose="020F0502020204030204" charset="0"/>
                <a:ea typeface="宋体" panose="02010600030101010101" pitchFamily="2" charset="-122"/>
              </a:endParaRPr>
            </a:p>
          </p:txBody>
        </p:sp>
      </p:grpSp>
      <p:grpSp>
        <p:nvGrpSpPr>
          <p:cNvPr id="590861" name="Group 12"/>
          <p:cNvGrpSpPr/>
          <p:nvPr/>
        </p:nvGrpSpPr>
        <p:grpSpPr>
          <a:xfrm>
            <a:off x="3797300" y="3783330"/>
            <a:ext cx="6928485" cy="1471295"/>
            <a:chOff x="2304" y="2880"/>
            <a:chExt cx="3102" cy="774"/>
          </a:xfrm>
        </p:grpSpPr>
        <p:sp>
          <p:nvSpPr>
            <p:cNvPr id="308237" name="AutoShape 13"/>
            <p:cNvSpPr>
              <a:spLocks noChangeArrowheads="1"/>
            </p:cNvSpPr>
            <p:nvPr>
              <p:custDataLst>
                <p:tags r:id="rId6"/>
              </p:custDataLst>
            </p:nvPr>
          </p:nvSpPr>
          <p:spPr bwMode="gray">
            <a:xfrm>
              <a:off x="2334" y="2880"/>
              <a:ext cx="3072" cy="774"/>
            </a:xfrm>
            <a:prstGeom prst="roundRect">
              <a:avLst>
                <a:gd name="adj" fmla="val 10889"/>
              </a:avLst>
            </a:prstGeom>
            <a:gradFill rotWithShape="1">
              <a:gsLst>
                <a:gs pos="0">
                  <a:schemeClr val="accent2"/>
                </a:gs>
                <a:gs pos="100000">
                  <a:schemeClr val="accent2">
                    <a:gamma/>
                    <a:tint val="21176"/>
                    <a:invGamma/>
                  </a:schemeClr>
                </a:gs>
              </a:gsLst>
              <a:lin ang="0" scaled="1"/>
            </a:gradFill>
            <a:ln w="38100">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0863" name="AutoShape 14"/>
            <p:cNvSpPr/>
            <p:nvPr>
              <p:custDataLst>
                <p:tags r:id="rId7"/>
              </p:custDataLst>
            </p:nvPr>
          </p:nvSpPr>
          <p:spPr>
            <a:xfrm>
              <a:off x="2304" y="3168"/>
              <a:ext cx="336" cy="240"/>
            </a:xfrm>
            <a:prstGeom prst="rightArrow">
              <a:avLst>
                <a:gd name="adj1" fmla="val 50000"/>
                <a:gd name="adj2" fmla="val 58333"/>
              </a:avLst>
            </a:prstGeom>
            <a:solidFill>
              <a:schemeClr val="bg1"/>
            </a:solidFill>
            <a:ln w="9525">
              <a:noFill/>
            </a:ln>
          </p:spPr>
          <p:txBody>
            <a:bodyPr wrap="none" anchor="ctr"/>
            <a:lstStyle/>
            <a:p>
              <a:pPr algn="l" eaLnBrk="1" hangingPunct="1"/>
              <a:endParaRPr lang="zh-CN" altLang="zh-CN" sz="1800" dirty="0">
                <a:latin typeface="Calibri" panose="020F0502020204030204" charset="0"/>
                <a:ea typeface="宋体" panose="02010600030101010101" pitchFamily="2" charset="-122"/>
              </a:endParaRPr>
            </a:p>
          </p:txBody>
        </p:sp>
      </p:grpSp>
      <p:sp>
        <p:nvSpPr>
          <p:cNvPr id="3" name="文本框 2"/>
          <p:cNvSpPr txBox="1"/>
          <p:nvPr/>
        </p:nvSpPr>
        <p:spPr>
          <a:xfrm>
            <a:off x="4701540" y="2352675"/>
            <a:ext cx="6518910" cy="1198880"/>
          </a:xfrm>
          <a:prstGeom prst="rect">
            <a:avLst/>
          </a:prstGeom>
          <a:noFill/>
        </p:spPr>
        <p:txBody>
          <a:bodyPr wrap="square" rtlCol="0">
            <a:spAutoFit/>
          </a:bodyPr>
          <a:lstStyle/>
          <a:p>
            <a:r>
              <a:rPr lang="zh-CN" altLang="en-US" sz="3600" b="1">
                <a:solidFill>
                  <a:schemeClr val="tx1"/>
                </a:solidFill>
                <a:sym typeface="+mn-ea"/>
              </a:rPr>
              <a:t>重视法律的作用，加强立法，严格执法。</a:t>
            </a:r>
            <a:endParaRPr lang="zh-CN" altLang="en-US" sz="3600" b="1">
              <a:solidFill>
                <a:schemeClr val="tx1"/>
              </a:solidFill>
              <a:sym typeface="+mn-ea"/>
            </a:endParaRPr>
          </a:p>
        </p:txBody>
      </p:sp>
      <p:sp>
        <p:nvSpPr>
          <p:cNvPr id="2" name="文本框 1"/>
          <p:cNvSpPr txBox="1"/>
          <p:nvPr/>
        </p:nvSpPr>
        <p:spPr>
          <a:xfrm>
            <a:off x="4701540" y="4006850"/>
            <a:ext cx="6055995" cy="854710"/>
          </a:xfrm>
          <a:prstGeom prst="rect">
            <a:avLst/>
          </a:prstGeom>
          <a:noFill/>
        </p:spPr>
        <p:txBody>
          <a:bodyPr wrap="square" rtlCol="0">
            <a:noAutofit/>
          </a:bodyPr>
          <a:lstStyle/>
          <a:p>
            <a:r>
              <a:rPr lang="zh-CN" altLang="en-US" sz="3600" b="1">
                <a:sym typeface="+mn-ea"/>
              </a:rPr>
              <a:t>着重训诫的功效，重视普法教育。</a:t>
            </a:r>
            <a:endParaRPr lang="zh-CN" altLang="en-US" sz="3600">
              <a:solidFill>
                <a:srgbClr val="FF0000"/>
              </a:solidFill>
              <a:sym typeface="+mn-ea"/>
            </a:endParaRPr>
          </a:p>
          <a:p>
            <a:endParaRPr lang="zh-CN" altLang="en-US" sz="3600">
              <a:solidFill>
                <a:srgbClr val="FF0000"/>
              </a:solidFill>
            </a:endParaRPr>
          </a:p>
          <a:p>
            <a:endParaRPr lang="zh-CN" altLang="en-US" sz="3600">
              <a:solidFill>
                <a:srgbClr val="FF0000"/>
              </a:solidFill>
            </a:endParaRPr>
          </a:p>
          <a:p>
            <a:endParaRPr lang="zh-CN" altLang="en-US" sz="360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297180"/>
            <a:ext cx="7987665" cy="645160"/>
          </a:xfrm>
          <a:prstGeom prst="rect">
            <a:avLst/>
          </a:prstGeom>
          <a:noFill/>
        </p:spPr>
        <p:txBody>
          <a:bodyPr wrap="none" rtlCol="0">
            <a:spAutoFit/>
          </a:bodyPr>
          <a:lstStyle/>
          <a:p>
            <a:pPr algn="l"/>
            <a:r>
              <a:rPr lang="zh-CN" altLang="en-US" sz="3600" b="1">
                <a:solidFill>
                  <a:srgbClr val="C00000"/>
                </a:solidFill>
                <a:sym typeface="+mn-ea"/>
              </a:rPr>
              <a:t>创造性转化的运作方法之二：</a:t>
            </a:r>
            <a:r>
              <a:rPr lang="zh-CN" altLang="en-US" sz="3600" b="1">
                <a:solidFill>
                  <a:srgbClr val="FF0000"/>
                </a:solidFill>
                <a:sym typeface="+mn-ea"/>
              </a:rPr>
              <a:t>部分继承</a:t>
            </a:r>
            <a:endParaRPr lang="zh-CN" altLang="en-US" sz="3600" b="1">
              <a:solidFill>
                <a:srgbClr val="FF0000"/>
              </a:solidFill>
              <a:sym typeface="+mn-ea"/>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2" name="文本框 1"/>
          <p:cNvSpPr txBox="1"/>
          <p:nvPr/>
        </p:nvSpPr>
        <p:spPr>
          <a:xfrm>
            <a:off x="666750" y="1181100"/>
            <a:ext cx="10835640" cy="4968875"/>
          </a:xfrm>
          <a:prstGeom prst="rect">
            <a:avLst/>
          </a:prstGeom>
          <a:noFill/>
        </p:spPr>
        <p:txBody>
          <a:bodyPr wrap="square" rtlCol="0">
            <a:noAutofit/>
          </a:bodyPr>
          <a:lstStyle/>
          <a:p>
            <a:pPr marL="571500" indent="-571500">
              <a:buFont typeface="Wingdings" panose="05000000000000000000" charset="0"/>
              <a:buChar char="l"/>
            </a:pPr>
            <a:r>
              <a:rPr lang="zh-CN" altLang="en-US" sz="3600" b="1"/>
              <a:t>部分沿用，就是对朱元璋吏治思想与措施部分抛弃、部分沿用。</a:t>
            </a:r>
            <a:endParaRPr lang="zh-CN" altLang="en-US" sz="3600" b="1"/>
          </a:p>
          <a:p>
            <a:pPr marL="571500" indent="-571500">
              <a:buFont typeface="Wingdings" panose="05000000000000000000" charset="0"/>
              <a:buChar char="l"/>
            </a:pPr>
            <a:endParaRPr lang="zh-CN" altLang="en-US" sz="3600" b="1"/>
          </a:p>
          <a:p>
            <a:pPr marL="571500" indent="-571500">
              <a:buFont typeface="Wingdings" panose="05000000000000000000" charset="0"/>
              <a:buChar char="l"/>
            </a:pPr>
            <a:r>
              <a:rPr lang="en-US" altLang="zh-CN" sz="3600" b="1"/>
              <a:t>“</a:t>
            </a:r>
            <a:r>
              <a:rPr lang="zh-CN" altLang="en-US" sz="3600" b="1"/>
              <a:t>明刑弼教</a:t>
            </a:r>
            <a:r>
              <a:rPr lang="en-US" altLang="zh-CN" sz="3600" b="1"/>
              <a:t>”</a:t>
            </a:r>
            <a:r>
              <a:rPr lang="zh-CN" altLang="en-US" sz="3600" b="1"/>
              <a:t>的思想与做法部分继承。</a:t>
            </a:r>
            <a:endParaRPr lang="zh-CN" altLang="en-US" sz="3600" b="1"/>
          </a:p>
          <a:p>
            <a:pPr indent="0">
              <a:buFont typeface="Wingdings" panose="05000000000000000000" charset="0"/>
              <a:buNone/>
            </a:pPr>
            <a:endParaRPr lang="en-US" altLang="zh-CN" sz="3600" b="1"/>
          </a:p>
          <a:p>
            <a:pPr marL="571500" indent="-571500">
              <a:buFont typeface="Wingdings" panose="05000000000000000000" charset="0"/>
              <a:buChar char="l"/>
            </a:pPr>
            <a:r>
              <a:rPr lang="zh-CN" altLang="en-US" sz="3600" b="1"/>
              <a:t>二十大报告提出：“以零容忍态度反腐惩恶，更加有力遏制增量，更加有效清除存量。”其中重要的手段是加强立法，形成不敢腐、不能腐的机制。</a:t>
            </a:r>
            <a:endParaRPr lang="zh-CN" altLang="en-US" sz="3600" b="1"/>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2696" y="2676939"/>
            <a:ext cx="10111408" cy="2835965"/>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437321" y="2405269"/>
            <a:ext cx="3882888" cy="250466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4949833" y="3129205"/>
            <a:ext cx="2938780" cy="922020"/>
          </a:xfrm>
          <a:prstGeom prst="rect">
            <a:avLst/>
          </a:prstGeom>
          <a:noFill/>
        </p:spPr>
        <p:txBody>
          <a:bodyPr wrap="none" rtlCol="0">
            <a:spAutoFit/>
          </a:bodyPr>
          <a:lstStyle/>
          <a:p>
            <a:r>
              <a:rPr kumimoji="1" lang="zh-CN" altLang="en-US" sz="5400" b="1" dirty="0">
                <a:solidFill>
                  <a:schemeClr val="bg1"/>
                </a:solidFill>
                <a:latin typeface="+mj-ea"/>
                <a:ea typeface="+mj-ea"/>
              </a:rPr>
              <a:t>案例背景</a:t>
            </a:r>
            <a:endParaRPr kumimoji="1" lang="zh-CN" altLang="en-US" sz="5400" b="1" dirty="0">
              <a:solidFill>
                <a:schemeClr val="bg1"/>
              </a:solidFill>
              <a:latin typeface="+mj-ea"/>
              <a:ea typeface="+mj-ea"/>
            </a:endParaRPr>
          </a:p>
        </p:txBody>
      </p:sp>
      <p:sp>
        <p:nvSpPr>
          <p:cNvPr id="5" name="文本框 4"/>
          <p:cNvSpPr txBox="1"/>
          <p:nvPr/>
        </p:nvSpPr>
        <p:spPr>
          <a:xfrm>
            <a:off x="4949834" y="4052535"/>
            <a:ext cx="5724644" cy="977265"/>
          </a:xfrm>
          <a:prstGeom prst="rect">
            <a:avLst/>
          </a:prstGeom>
          <a:noFill/>
        </p:spPr>
        <p:txBody>
          <a:bodyPr wrap="square" rtlCol="0">
            <a:spAutoFit/>
          </a:bodyPr>
          <a:lstStyle/>
          <a:p>
            <a:pPr>
              <a:lnSpc>
                <a:spcPct val="120000"/>
              </a:lnSpc>
            </a:pPr>
            <a:r>
              <a:rPr lang="en-US" altLang="en-GB" sz="2400" b="1">
                <a:solidFill>
                  <a:schemeClr val="bg1"/>
                </a:solidFill>
              </a:rPr>
              <a:t>1</a:t>
            </a:r>
            <a:r>
              <a:rPr lang="zh-CN" altLang="en-US" sz="2400" b="1">
                <a:solidFill>
                  <a:schemeClr val="bg1"/>
                </a:solidFill>
              </a:rPr>
              <a:t>、适用情景</a:t>
            </a:r>
            <a:endParaRPr lang="zh-CN" altLang="en-US" sz="2400" b="1">
              <a:solidFill>
                <a:schemeClr val="bg1"/>
              </a:solidFill>
            </a:endParaRPr>
          </a:p>
          <a:p>
            <a:pPr>
              <a:lnSpc>
                <a:spcPct val="120000"/>
              </a:lnSpc>
            </a:pPr>
            <a:r>
              <a:rPr lang="en-US" altLang="zh-CN" sz="2400" b="1">
                <a:solidFill>
                  <a:schemeClr val="bg1"/>
                </a:solidFill>
              </a:rPr>
              <a:t>2</a:t>
            </a:r>
            <a:r>
              <a:rPr lang="zh-CN" altLang="en-US" sz="2400" b="1">
                <a:solidFill>
                  <a:schemeClr val="bg1"/>
                </a:solidFill>
              </a:rPr>
              <a:t>、郭桓何许人？</a:t>
            </a:r>
            <a:endParaRPr lang="zh-CN" altLang="en-US" sz="2400" b="1">
              <a:solidFill>
                <a:schemeClr val="bg1"/>
              </a:solidFill>
            </a:endParaRPr>
          </a:p>
        </p:txBody>
      </p:sp>
      <p:sp>
        <p:nvSpPr>
          <p:cNvPr id="6" name="矩形 5"/>
          <p:cNvSpPr/>
          <p:nvPr/>
        </p:nvSpPr>
        <p:spPr>
          <a:xfrm>
            <a:off x="1192696" y="0"/>
            <a:ext cx="1792357" cy="3233530"/>
          </a:xfrm>
          <a:prstGeom prst="rect">
            <a:avLst/>
          </a:prstGeom>
          <a:solidFill>
            <a:srgbClr val="A320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1396102" y="1016600"/>
            <a:ext cx="1415772" cy="1200329"/>
          </a:xfrm>
          <a:prstGeom prst="rect">
            <a:avLst/>
          </a:prstGeom>
          <a:noFill/>
        </p:spPr>
        <p:txBody>
          <a:bodyPr wrap="none" rtlCol="0">
            <a:spAutoFit/>
          </a:bodyPr>
          <a:lstStyle/>
          <a:p>
            <a:r>
              <a:rPr kumimoji="1" lang="en-US" altLang="zh-CN" sz="7200" dirty="0">
                <a:solidFill>
                  <a:schemeClr val="bg1"/>
                </a:solidFill>
                <a:latin typeface="+mj-lt"/>
              </a:rPr>
              <a:t>01</a:t>
            </a:r>
            <a:endParaRPr kumimoji="1" lang="zh-CN" altLang="en-US" sz="7200" dirty="0">
              <a:solidFill>
                <a:schemeClr val="bg1"/>
              </a:solidFill>
              <a:latin typeface="+mj-lt"/>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0" y="2525795"/>
            <a:ext cx="1557265" cy="537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297180"/>
            <a:ext cx="7987665" cy="645160"/>
          </a:xfrm>
          <a:prstGeom prst="rect">
            <a:avLst/>
          </a:prstGeom>
          <a:noFill/>
        </p:spPr>
        <p:txBody>
          <a:bodyPr wrap="none" rtlCol="0">
            <a:spAutoFit/>
          </a:bodyPr>
          <a:lstStyle/>
          <a:p>
            <a:pPr algn="l"/>
            <a:r>
              <a:rPr lang="zh-CN" altLang="en-US" sz="3600" b="1">
                <a:solidFill>
                  <a:srgbClr val="C00000"/>
                </a:solidFill>
                <a:sym typeface="+mn-ea"/>
              </a:rPr>
              <a:t>创造性转化的运作方法之三：</a:t>
            </a:r>
            <a:r>
              <a:rPr lang="zh-CN" altLang="en-US" sz="3600" b="1">
                <a:solidFill>
                  <a:srgbClr val="FF0000"/>
                </a:solidFill>
                <a:sym typeface="+mn-ea"/>
              </a:rPr>
              <a:t>旧词新解</a:t>
            </a:r>
            <a:endParaRPr lang="zh-CN" altLang="en-US" sz="3600" b="1">
              <a:sym typeface="+mn-ea"/>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2" name="文本框 1"/>
          <p:cNvSpPr txBox="1"/>
          <p:nvPr/>
        </p:nvSpPr>
        <p:spPr>
          <a:xfrm>
            <a:off x="539750" y="1993900"/>
            <a:ext cx="10835640" cy="2670175"/>
          </a:xfrm>
          <a:prstGeom prst="rect">
            <a:avLst/>
          </a:prstGeom>
          <a:noFill/>
        </p:spPr>
        <p:txBody>
          <a:bodyPr wrap="square" rtlCol="0">
            <a:noAutofit/>
          </a:bodyPr>
          <a:lstStyle/>
          <a:p>
            <a:r>
              <a:rPr lang="zh-CN" altLang="en-US" sz="3600" b="1">
                <a:sym typeface="+mn-ea"/>
              </a:rPr>
              <a:t>“重典治吏”是对官吏犯罪的法律惩罚重于常人，虽然它在当时存在使用酷刑等问题，但我们今天可以向其注入依法治国重在依法治官的新内容，改造这个词语。</a:t>
            </a:r>
            <a:endParaRPr lang="zh-CN" altLang="en-US" sz="3600" b="1"/>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297180"/>
            <a:ext cx="5692140" cy="645160"/>
          </a:xfrm>
          <a:prstGeom prst="rect">
            <a:avLst/>
          </a:prstGeom>
          <a:noFill/>
        </p:spPr>
        <p:txBody>
          <a:bodyPr wrap="none" rtlCol="0">
            <a:spAutoFit/>
          </a:bodyPr>
          <a:lstStyle/>
          <a:p>
            <a:pPr algn="l"/>
            <a:r>
              <a:rPr lang="zh-CN" altLang="en-US" sz="3600" b="1">
                <a:sym typeface="+mn-ea"/>
              </a:rPr>
              <a:t>可以被创造性地转化的缘由</a:t>
            </a:r>
            <a:endParaRPr lang="zh-CN" altLang="en-US" sz="3600" b="1">
              <a:sym typeface="+mn-ea"/>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2" name="文本框 1"/>
          <p:cNvSpPr txBox="1"/>
          <p:nvPr/>
        </p:nvSpPr>
        <p:spPr>
          <a:xfrm>
            <a:off x="2687320" y="1396365"/>
            <a:ext cx="5531485" cy="789940"/>
          </a:xfrm>
          <a:prstGeom prst="rect">
            <a:avLst/>
          </a:prstGeom>
          <a:noFill/>
        </p:spPr>
        <p:txBody>
          <a:bodyPr wrap="square" rtlCol="0">
            <a:noAutofit/>
          </a:bodyPr>
          <a:lstStyle/>
          <a:p>
            <a:r>
              <a:rPr lang="zh-CN" altLang="en-US" sz="4000" b="1">
                <a:solidFill>
                  <a:schemeClr val="tx1"/>
                </a:solidFill>
              </a:rPr>
              <a:t>暗合了现代法治：</a:t>
            </a:r>
            <a:endParaRPr lang="zh-CN" altLang="en-US" sz="4000" b="1">
              <a:solidFill>
                <a:schemeClr val="tx1"/>
              </a:solidFill>
            </a:endParaRPr>
          </a:p>
          <a:p>
            <a:endParaRPr lang="zh-CN" altLang="en-US" sz="4800" b="1">
              <a:solidFill>
                <a:schemeClr val="tx1"/>
              </a:solidFill>
            </a:endParaRPr>
          </a:p>
        </p:txBody>
      </p:sp>
      <p:sp>
        <p:nvSpPr>
          <p:cNvPr id="585731" name="AutoShape 2"/>
          <p:cNvSpPr/>
          <p:nvPr>
            <p:custDataLst>
              <p:tags r:id="rId2"/>
            </p:custDataLst>
          </p:nvPr>
        </p:nvSpPr>
        <p:spPr>
          <a:xfrm>
            <a:off x="2757805" y="2484120"/>
            <a:ext cx="6076950" cy="1328420"/>
          </a:xfrm>
          <a:prstGeom prst="roundRect">
            <a:avLst>
              <a:gd name="adj" fmla="val 8856"/>
            </a:avLst>
          </a:prstGeom>
          <a:gradFill rotWithShape="1">
            <a:gsLst>
              <a:gs pos="0">
                <a:schemeClr val="bg1"/>
              </a:gs>
              <a:gs pos="100000">
                <a:srgbClr val="FFFFFF"/>
              </a:gs>
            </a:gsLst>
            <a:lin ang="2700000" scaled="1"/>
            <a:tileRect/>
          </a:gradFill>
          <a:ln w="38100" cap="flat" cmpd="sng">
            <a:solidFill>
              <a:srgbClr val="C00000"/>
            </a:solidFill>
            <a:prstDash val="solid"/>
            <a:headEnd type="none" w="med" len="med"/>
            <a:tailEnd type="none" w="med" len="med"/>
          </a:ln>
        </p:spPr>
        <p:txBody>
          <a:bodyPr wrap="none" anchor="ctr"/>
          <a:lstStyle/>
          <a:p>
            <a:pPr algn="l" eaLnBrk="1" hangingPunct="1"/>
            <a:endParaRPr lang="zh-CN" altLang="zh-CN" sz="1800" dirty="0">
              <a:latin typeface="Calibri" panose="020F0502020204030204" charset="0"/>
              <a:ea typeface="宋体" panose="02010600030101010101" pitchFamily="2" charset="-122"/>
            </a:endParaRPr>
          </a:p>
        </p:txBody>
      </p:sp>
      <p:grpSp>
        <p:nvGrpSpPr>
          <p:cNvPr id="585732" name="Group 3"/>
          <p:cNvGrpSpPr/>
          <p:nvPr/>
        </p:nvGrpSpPr>
        <p:grpSpPr>
          <a:xfrm>
            <a:off x="2673350" y="2261870"/>
            <a:ext cx="6161405" cy="621030"/>
            <a:chOff x="892" y="928"/>
            <a:chExt cx="3335" cy="391"/>
          </a:xfrm>
        </p:grpSpPr>
        <p:sp>
          <p:nvSpPr>
            <p:cNvPr id="315396" name="AutoShape 4"/>
            <p:cNvSpPr>
              <a:spLocks noChangeArrowheads="1"/>
            </p:cNvSpPr>
            <p:nvPr>
              <p:custDataLst>
                <p:tags r:id="rId3"/>
              </p:custDataLst>
            </p:nvPr>
          </p:nvSpPr>
          <p:spPr bwMode="gray">
            <a:xfrm>
              <a:off x="976" y="939"/>
              <a:ext cx="3251" cy="261"/>
            </a:xfrm>
            <a:prstGeom prst="roundRect">
              <a:avLst>
                <a:gd name="adj" fmla="val 50000"/>
              </a:avLst>
            </a:prstGeom>
            <a:gradFill rotWithShape="1">
              <a:gsLst>
                <a:gs pos="0">
                  <a:srgbClr val="E30000"/>
                </a:gs>
                <a:gs pos="100000">
                  <a:srgbClr val="760303"/>
                </a:gs>
              </a:gsLst>
              <a:lin ang="2700000" scaled="0"/>
            </a:gradFill>
            <a:ln w="9525">
              <a:noFill/>
              <a:round/>
            </a:ln>
            <a:effectLst>
              <a:outerShdw dist="28398" dir="3806097" algn="ctr" rotWithShape="0">
                <a:schemeClr val="bg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585734" name="Group 5"/>
            <p:cNvGrpSpPr/>
            <p:nvPr/>
          </p:nvGrpSpPr>
          <p:grpSpPr>
            <a:xfrm>
              <a:off x="892" y="928"/>
              <a:ext cx="376" cy="391"/>
              <a:chOff x="892" y="928"/>
              <a:chExt cx="376" cy="391"/>
            </a:xfrm>
          </p:grpSpPr>
          <p:sp>
            <p:nvSpPr>
              <p:cNvPr id="585735" name="Oval 6"/>
              <p:cNvSpPr/>
              <p:nvPr>
                <p:custDataLst>
                  <p:tags r:id="rId4"/>
                </p:custDataLst>
              </p:nvPr>
            </p:nvSpPr>
            <p:spPr>
              <a:xfrm>
                <a:off x="897" y="948"/>
                <a:ext cx="371" cy="371"/>
              </a:xfrm>
              <a:prstGeom prst="ellipse">
                <a:avLst/>
              </a:prstGeom>
              <a:solidFill>
                <a:schemeClr val="tx1"/>
              </a:solidFill>
              <a:ln w="28575">
                <a:noFill/>
              </a:ln>
            </p:spPr>
            <p:txBody>
              <a:bodyPr wrap="none" anchor="ctr"/>
              <a:lstStyle/>
              <a:p>
                <a:pPr algn="l" eaLnBrk="1" hangingPunct="1"/>
                <a:endParaRPr lang="zh-CN" altLang="zh-CN" sz="1800" dirty="0">
                  <a:latin typeface="Calibri" panose="020F0502020204030204" charset="0"/>
                  <a:ea typeface="宋体" panose="02010600030101010101" pitchFamily="2" charset="-122"/>
                </a:endParaRPr>
              </a:p>
            </p:txBody>
          </p:sp>
          <p:grpSp>
            <p:nvGrpSpPr>
              <p:cNvPr id="585736" name="Group 7"/>
              <p:cNvGrpSpPr/>
              <p:nvPr/>
            </p:nvGrpSpPr>
            <p:grpSpPr>
              <a:xfrm>
                <a:off x="892" y="928"/>
                <a:ext cx="376" cy="376"/>
                <a:chOff x="892" y="928"/>
                <a:chExt cx="376" cy="376"/>
              </a:xfrm>
            </p:grpSpPr>
            <p:sp>
              <p:nvSpPr>
                <p:cNvPr id="315400" name="AutoShape 8"/>
                <p:cNvSpPr>
                  <a:spLocks noChangeArrowheads="1"/>
                </p:cNvSpPr>
                <p:nvPr>
                  <p:custDataLst>
                    <p:tags r:id="rId5"/>
                  </p:custDataLst>
                </p:nvPr>
              </p:nvSpPr>
              <p:spPr bwMode="gray">
                <a:xfrm>
                  <a:off x="892" y="928"/>
                  <a:ext cx="376" cy="37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tx2"/>
                    </a:gs>
                    <a:gs pos="100000">
                      <a:schemeClr val="bg1"/>
                    </a:gs>
                  </a:gsLst>
                  <a:path path="rect">
                    <a:fillToRect l="100000" t="100000"/>
                  </a:path>
                </a:gradFill>
                <a:ln w="9525">
                  <a:noFill/>
                  <a:round/>
                </a:ln>
                <a:effectLst>
                  <a:outerShdw dist="25400" algn="ctr" rotWithShape="0">
                    <a:schemeClr val="bg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5401" name="Oval 9"/>
                <p:cNvSpPr>
                  <a:spLocks noChangeArrowheads="1"/>
                </p:cNvSpPr>
                <p:nvPr>
                  <p:custDataLst>
                    <p:tags r:id="rId6"/>
                  </p:custDataLst>
                </p:nvPr>
              </p:nvSpPr>
              <p:spPr bwMode="gray">
                <a:xfrm>
                  <a:off x="979" y="1009"/>
                  <a:ext cx="212" cy="212"/>
                </a:xfrm>
                <a:prstGeom prst="ellipse">
                  <a:avLst/>
                </a:prstGeom>
                <a:gradFill rotWithShape="1">
                  <a:gsLst>
                    <a:gs pos="0">
                      <a:srgbClr val="E30000"/>
                    </a:gs>
                    <a:gs pos="100000">
                      <a:srgbClr val="760303"/>
                    </a:gs>
                  </a:gsLst>
                  <a:path path="rect"/>
                </a:gradFill>
                <a:ln w="9525">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grpSp>
      <p:sp>
        <p:nvSpPr>
          <p:cNvPr id="585739" name="Rectangle 10"/>
          <p:cNvSpPr/>
          <p:nvPr>
            <p:custDataLst>
              <p:tags r:id="rId7"/>
            </p:custDataLst>
          </p:nvPr>
        </p:nvSpPr>
        <p:spPr>
          <a:xfrm>
            <a:off x="3167380" y="1371600"/>
            <a:ext cx="4093210" cy="330200"/>
          </a:xfrm>
          <a:prstGeom prst="rect">
            <a:avLst/>
          </a:prstGeom>
          <a:noFill/>
          <a:ln w="9525">
            <a:noFill/>
          </a:ln>
        </p:spPr>
        <p:txBody>
          <a:bodyPr anchor="ctr"/>
          <a:lstStyle/>
          <a:p>
            <a:pPr eaLnBrk="1" hangingPunct="1"/>
            <a:endParaRPr lang="en-US" altLang="ko-KR" sz="2400" b="1" dirty="0">
              <a:solidFill>
                <a:schemeClr val="bg1"/>
              </a:solidFill>
              <a:latin typeface="Calibri" panose="020F0502020204030204" charset="0"/>
              <a:ea typeface="Gulim" panose="020B0600000101010101" pitchFamily="34" charset="-127"/>
            </a:endParaRPr>
          </a:p>
        </p:txBody>
      </p:sp>
      <p:sp>
        <p:nvSpPr>
          <p:cNvPr id="3" name="文本框 2"/>
          <p:cNvSpPr txBox="1"/>
          <p:nvPr/>
        </p:nvSpPr>
        <p:spPr>
          <a:xfrm>
            <a:off x="3094355" y="2832735"/>
            <a:ext cx="4187190" cy="829945"/>
          </a:xfrm>
          <a:prstGeom prst="rect">
            <a:avLst/>
          </a:prstGeom>
          <a:noFill/>
        </p:spPr>
        <p:txBody>
          <a:bodyPr wrap="square" rtlCol="0">
            <a:spAutoFit/>
          </a:bodyPr>
          <a:lstStyle/>
          <a:p>
            <a:r>
              <a:rPr lang="zh-CN" altLang="en-US" sz="4800" b="1">
                <a:sym typeface="+mn-ea"/>
              </a:rPr>
              <a:t>约束公权</a:t>
            </a:r>
            <a:endParaRPr lang="zh-CN" altLang="en-US" sz="4800" b="1"/>
          </a:p>
        </p:txBody>
      </p:sp>
      <p:sp>
        <p:nvSpPr>
          <p:cNvPr id="4" name="AutoShape 2"/>
          <p:cNvSpPr/>
          <p:nvPr>
            <p:custDataLst>
              <p:tags r:id="rId8"/>
            </p:custDataLst>
          </p:nvPr>
        </p:nvSpPr>
        <p:spPr>
          <a:xfrm>
            <a:off x="2687320" y="4314190"/>
            <a:ext cx="6076950" cy="1328420"/>
          </a:xfrm>
          <a:prstGeom prst="roundRect">
            <a:avLst>
              <a:gd name="adj" fmla="val 8856"/>
            </a:avLst>
          </a:prstGeom>
          <a:gradFill rotWithShape="1">
            <a:gsLst>
              <a:gs pos="0">
                <a:schemeClr val="bg1"/>
              </a:gs>
              <a:gs pos="100000">
                <a:srgbClr val="FFFFFF"/>
              </a:gs>
            </a:gsLst>
            <a:lin ang="2700000" scaled="1"/>
            <a:tileRect/>
          </a:gradFill>
          <a:ln w="38100" cap="flat" cmpd="sng">
            <a:solidFill>
              <a:srgbClr val="C00000"/>
            </a:solidFill>
            <a:prstDash val="solid"/>
            <a:headEnd type="none" w="med" len="med"/>
            <a:tailEnd type="none" w="med" len="med"/>
          </a:ln>
        </p:spPr>
        <p:txBody>
          <a:bodyPr wrap="none" anchor="ctr"/>
          <a:lstStyle/>
          <a:p>
            <a:pPr algn="l" eaLnBrk="1" hangingPunct="1"/>
            <a:endParaRPr lang="zh-CN" altLang="zh-CN" sz="1800" dirty="0">
              <a:latin typeface="Calibri" panose="020F0502020204030204" charset="0"/>
              <a:ea typeface="宋体" panose="02010600030101010101" pitchFamily="2" charset="-122"/>
            </a:endParaRPr>
          </a:p>
        </p:txBody>
      </p:sp>
      <p:grpSp>
        <p:nvGrpSpPr>
          <p:cNvPr id="5" name="Group 3"/>
          <p:cNvGrpSpPr/>
          <p:nvPr/>
        </p:nvGrpSpPr>
        <p:grpSpPr>
          <a:xfrm>
            <a:off x="2602865" y="4091940"/>
            <a:ext cx="6161405" cy="621030"/>
            <a:chOff x="892" y="928"/>
            <a:chExt cx="3335" cy="391"/>
          </a:xfrm>
        </p:grpSpPr>
        <p:sp>
          <p:nvSpPr>
            <p:cNvPr id="7" name="AutoShape 4"/>
            <p:cNvSpPr>
              <a:spLocks noChangeArrowheads="1"/>
            </p:cNvSpPr>
            <p:nvPr>
              <p:custDataLst>
                <p:tags r:id="rId9"/>
              </p:custDataLst>
            </p:nvPr>
          </p:nvSpPr>
          <p:spPr bwMode="gray">
            <a:xfrm>
              <a:off x="976" y="939"/>
              <a:ext cx="3251" cy="261"/>
            </a:xfrm>
            <a:prstGeom prst="roundRect">
              <a:avLst>
                <a:gd name="adj" fmla="val 50000"/>
              </a:avLst>
            </a:prstGeom>
            <a:gradFill rotWithShape="1">
              <a:gsLst>
                <a:gs pos="0">
                  <a:srgbClr val="E30000"/>
                </a:gs>
                <a:gs pos="100000">
                  <a:srgbClr val="760303"/>
                </a:gs>
              </a:gsLst>
              <a:lin ang="2700000" scaled="0"/>
            </a:gradFill>
            <a:ln w="9525">
              <a:noFill/>
              <a:round/>
            </a:ln>
            <a:effectLst>
              <a:outerShdw dist="28398" dir="3806097" algn="ctr" rotWithShape="0">
                <a:schemeClr val="bg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8" name="Group 5"/>
            <p:cNvGrpSpPr/>
            <p:nvPr/>
          </p:nvGrpSpPr>
          <p:grpSpPr>
            <a:xfrm>
              <a:off x="892" y="928"/>
              <a:ext cx="376" cy="391"/>
              <a:chOff x="892" y="928"/>
              <a:chExt cx="376" cy="391"/>
            </a:xfrm>
          </p:grpSpPr>
          <p:sp>
            <p:nvSpPr>
              <p:cNvPr id="9" name="Oval 6"/>
              <p:cNvSpPr/>
              <p:nvPr>
                <p:custDataLst>
                  <p:tags r:id="rId10"/>
                </p:custDataLst>
              </p:nvPr>
            </p:nvSpPr>
            <p:spPr>
              <a:xfrm>
                <a:off x="897" y="948"/>
                <a:ext cx="371" cy="371"/>
              </a:xfrm>
              <a:prstGeom prst="ellipse">
                <a:avLst/>
              </a:prstGeom>
              <a:solidFill>
                <a:schemeClr val="tx1"/>
              </a:solidFill>
              <a:ln w="28575">
                <a:noFill/>
              </a:ln>
            </p:spPr>
            <p:txBody>
              <a:bodyPr wrap="none" anchor="ctr"/>
              <a:lstStyle/>
              <a:p>
                <a:pPr algn="l" eaLnBrk="1" hangingPunct="1"/>
                <a:endParaRPr lang="zh-CN" altLang="zh-CN" sz="1800" dirty="0">
                  <a:latin typeface="Calibri" panose="020F0502020204030204" charset="0"/>
                  <a:ea typeface="宋体" panose="02010600030101010101" pitchFamily="2" charset="-122"/>
                </a:endParaRPr>
              </a:p>
            </p:txBody>
          </p:sp>
          <p:grpSp>
            <p:nvGrpSpPr>
              <p:cNvPr id="10" name="Group 7"/>
              <p:cNvGrpSpPr/>
              <p:nvPr/>
            </p:nvGrpSpPr>
            <p:grpSpPr>
              <a:xfrm>
                <a:off x="892" y="928"/>
                <a:ext cx="376" cy="376"/>
                <a:chOff x="892" y="928"/>
                <a:chExt cx="376" cy="376"/>
              </a:xfrm>
            </p:grpSpPr>
            <p:sp>
              <p:nvSpPr>
                <p:cNvPr id="11" name="AutoShape 8"/>
                <p:cNvSpPr>
                  <a:spLocks noChangeArrowheads="1"/>
                </p:cNvSpPr>
                <p:nvPr>
                  <p:custDataLst>
                    <p:tags r:id="rId11"/>
                  </p:custDataLst>
                </p:nvPr>
              </p:nvSpPr>
              <p:spPr bwMode="gray">
                <a:xfrm>
                  <a:off x="892" y="928"/>
                  <a:ext cx="376" cy="37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tx2"/>
                    </a:gs>
                    <a:gs pos="100000">
                      <a:schemeClr val="bg1"/>
                    </a:gs>
                  </a:gsLst>
                  <a:path path="rect">
                    <a:fillToRect l="100000" t="100000"/>
                  </a:path>
                </a:gradFill>
                <a:ln w="9525">
                  <a:noFill/>
                  <a:round/>
                </a:ln>
                <a:effectLst>
                  <a:outerShdw dist="25400" algn="ctr" rotWithShape="0">
                    <a:schemeClr val="bg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Oval 9"/>
                <p:cNvSpPr>
                  <a:spLocks noChangeArrowheads="1"/>
                </p:cNvSpPr>
                <p:nvPr>
                  <p:custDataLst>
                    <p:tags r:id="rId12"/>
                  </p:custDataLst>
                </p:nvPr>
              </p:nvSpPr>
              <p:spPr bwMode="gray">
                <a:xfrm>
                  <a:off x="979" y="1009"/>
                  <a:ext cx="212" cy="212"/>
                </a:xfrm>
                <a:prstGeom prst="ellipse">
                  <a:avLst/>
                </a:prstGeom>
                <a:gradFill rotWithShape="1">
                  <a:gsLst>
                    <a:gs pos="0">
                      <a:srgbClr val="E30000"/>
                    </a:gs>
                    <a:gs pos="100000">
                      <a:srgbClr val="760303"/>
                    </a:gs>
                  </a:gsLst>
                  <a:path path="rect"/>
                </a:gradFill>
                <a:ln w="9525">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grpSp>
      <p:sp>
        <p:nvSpPr>
          <p:cNvPr id="14" name="文本框 13"/>
          <p:cNvSpPr txBox="1"/>
          <p:nvPr/>
        </p:nvSpPr>
        <p:spPr>
          <a:xfrm>
            <a:off x="3297555" y="4690110"/>
            <a:ext cx="6096000" cy="829945"/>
          </a:xfrm>
          <a:prstGeom prst="rect">
            <a:avLst/>
          </a:prstGeom>
          <a:noFill/>
        </p:spPr>
        <p:txBody>
          <a:bodyPr wrap="square" rtlCol="0">
            <a:spAutoFit/>
          </a:bodyPr>
          <a:lstStyle/>
          <a:p>
            <a:r>
              <a:rPr lang="zh-CN" altLang="en-US" sz="4800" b="1">
                <a:sym typeface="+mn-ea"/>
              </a:rPr>
              <a:t>依法治官</a:t>
            </a:r>
            <a:endParaRPr lang="zh-CN" altLang="en-US" sz="4800" b="1"/>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235585"/>
            <a:ext cx="2225040" cy="706755"/>
          </a:xfrm>
          <a:prstGeom prst="rect">
            <a:avLst/>
          </a:prstGeom>
          <a:noFill/>
        </p:spPr>
        <p:txBody>
          <a:bodyPr wrap="none" rtlCol="0">
            <a:spAutoFit/>
          </a:bodyPr>
          <a:lstStyle/>
          <a:p>
            <a:r>
              <a:rPr kumimoji="1" lang="zh-CN" altLang="en-US" sz="4000" b="1" dirty="0">
                <a:solidFill>
                  <a:srgbClr val="A32026"/>
                </a:solidFill>
                <a:latin typeface="+mj-ea"/>
              </a:rPr>
              <a:t>参考文献</a:t>
            </a:r>
            <a:endParaRPr kumimoji="1" lang="zh-CN" altLang="en-US" sz="4000" b="1" dirty="0">
              <a:solidFill>
                <a:srgbClr val="A32026"/>
              </a:solidFill>
              <a:latin typeface="+mj-ea"/>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2" name="文本框 1"/>
          <p:cNvSpPr txBox="1"/>
          <p:nvPr/>
        </p:nvSpPr>
        <p:spPr>
          <a:xfrm>
            <a:off x="666750" y="1181100"/>
            <a:ext cx="10835640" cy="4968875"/>
          </a:xfrm>
          <a:prstGeom prst="rect">
            <a:avLst/>
          </a:prstGeom>
          <a:noFill/>
        </p:spPr>
        <p:txBody>
          <a:bodyPr wrap="square" rtlCol="0">
            <a:noAutofit/>
          </a:bodyPr>
          <a:lstStyle/>
          <a:p>
            <a:endParaRPr lang="zh-CN" altLang="en-US" sz="2800"/>
          </a:p>
          <a:p>
            <a:r>
              <a:rPr lang="zh-CN" altLang="en-US" sz="2800" b="1"/>
              <a:t>1、习近平：高举中国特色社会主义伟大旗帜为全面建设社会主义现代化国家而团结奋斗——在中国共产党第二十次全国代表大会上的报告（2022年10月16日）</a:t>
            </a:r>
            <a:endParaRPr lang="zh-CN" altLang="en-US" sz="2800" b="1"/>
          </a:p>
          <a:p>
            <a:endParaRPr lang="zh-CN" altLang="en-US" sz="2800" b="1"/>
          </a:p>
          <a:p>
            <a:r>
              <a:rPr lang="zh-CN" altLang="en-US" sz="2800" b="1"/>
              <a:t>2、郝铁川：中华法系的创造性转化，载《东方法学》2022年第1期</a:t>
            </a:r>
            <a:endParaRPr lang="zh-CN" altLang="en-US" sz="2800" b="1"/>
          </a:p>
          <a:p>
            <a:r>
              <a:rPr lang="zh-CN" altLang="en-US" sz="2800" b="1"/>
              <a:t> </a:t>
            </a:r>
            <a:endParaRPr lang="zh-CN" altLang="en-US" sz="2800" b="1"/>
          </a:p>
          <a:p>
            <a:r>
              <a:rPr lang="zh-CN" altLang="en-US" sz="2800" b="1"/>
              <a:t>3、[清]张廷玉 等撰《明史》，中华书局1974年版</a:t>
            </a:r>
            <a:endParaRPr lang="zh-CN" altLang="en-US" sz="2800" b="1"/>
          </a:p>
          <a:p>
            <a:endParaRPr lang="zh-CN" altLang="en-US" sz="2800" b="1"/>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t="43224"/>
          <a:stretch>
            <a:fillRect/>
          </a:stretch>
        </p:blipFill>
        <p:spPr>
          <a:xfrm>
            <a:off x="0" y="5775325"/>
            <a:ext cx="12192000" cy="1219200"/>
          </a:xfrm>
          <a:prstGeom prst="rect">
            <a:avLst/>
          </a:prstGeom>
        </p:spPr>
      </p:pic>
      <p:cxnSp>
        <p:nvCxnSpPr>
          <p:cNvPr id="8" name="直接连接符 7"/>
          <p:cNvCxnSpPr>
            <a:stCxn id="11" idx="1"/>
          </p:cNvCxnSpPr>
          <p:nvPr/>
        </p:nvCxnSpPr>
        <p:spPr>
          <a:xfrm>
            <a:off x="1746250" y="1379855"/>
            <a:ext cx="0" cy="4272915"/>
          </a:xfrm>
          <a:prstGeom prst="line">
            <a:avLst/>
          </a:prstGeom>
          <a:ln w="127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619049" y="1364977"/>
            <a:ext cx="921385" cy="4409440"/>
          </a:xfrm>
          <a:prstGeom prst="rect">
            <a:avLst/>
          </a:prstGeom>
          <a:noFill/>
        </p:spPr>
        <p:txBody>
          <a:bodyPr vert="eaVert" wrap="none" rtlCol="0">
            <a:spAutoFit/>
          </a:bodyPr>
          <a:lstStyle>
            <a:defPPr>
              <a:defRPr lang="zh-CN"/>
            </a:defPPr>
            <a:lvl1pPr>
              <a:defRPr sz="2800">
                <a:latin typeface="方正清刻本悦宋简体" panose="02000000000000000000" pitchFamily="2" charset="-122"/>
                <a:ea typeface="方正清刻本悦宋简体" panose="020000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汉仪行楷简" panose="02010609000101010101" pitchFamily="49" charset="-122"/>
                <a:ea typeface="汉仪行楷简" panose="02010609000101010101" pitchFamily="49" charset="-122"/>
                <a:cs typeface="+mn-cs"/>
              </a:rPr>
              <a:t>贪污为历代法律严惩，为何禁而不绝？</a:t>
            </a:r>
            <a:endParaRPr kumimoji="0" lang="en-US" altLang="zh-CN" sz="2800" b="0" i="0" u="none" strike="noStrike" kern="1200" cap="none" spc="0" normalizeH="0" baseline="0" noProof="0" dirty="0">
              <a:ln>
                <a:noFill/>
              </a:ln>
              <a:solidFill>
                <a:prstClr val="black"/>
              </a:solidFill>
              <a:effectLst/>
              <a:uLnTx/>
              <a:uFillTx/>
              <a:latin typeface="汉仪行楷简" panose="02010609000101010101" pitchFamily="49" charset="-122"/>
              <a:ea typeface="汉仪行楷简" panose="0201060900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汉仪行楷简" panose="02010609000101010101" pitchFamily="49" charset="-122"/>
              <a:ea typeface="汉仪行楷简" panose="02010609000101010101" pitchFamily="49" charset="-122"/>
              <a:cs typeface="+mn-cs"/>
            </a:endParaRPr>
          </a:p>
        </p:txBody>
      </p:sp>
      <p:sp>
        <p:nvSpPr>
          <p:cNvPr id="11" name="文本框 10"/>
          <p:cNvSpPr txBox="1"/>
          <p:nvPr/>
        </p:nvSpPr>
        <p:spPr>
          <a:xfrm>
            <a:off x="1746123" y="1333579"/>
            <a:ext cx="492443" cy="92398"/>
          </a:xfrm>
          <a:prstGeom prst="rect">
            <a:avLst/>
          </a:prstGeom>
          <a:noFill/>
        </p:spPr>
        <p:txBody>
          <a:bodyPr vert="eaVert" wrap="none" rtlCol="0">
            <a:spAutoFit/>
          </a:bodyPr>
          <a:lstStyle>
            <a:defPPr>
              <a:defRPr lang="zh-CN"/>
            </a:defPPr>
            <a:lvl1pPr>
              <a:defRPr sz="2000">
                <a:latin typeface="方正宋刻本秀楷简体" panose="02000000000000000000" pitchFamily="2" charset="-122"/>
                <a:ea typeface="方正宋刻本秀楷简体" panose="020000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latin typeface="汉仪行楷简" panose="02010609000101010101" pitchFamily="49" charset="-122"/>
              <a:ea typeface="汉仪行楷简" panose="02010609000101010101" pitchFamily="49" charset="-122"/>
              <a:cs typeface="+mn-cs"/>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69771" y="4372495"/>
            <a:ext cx="938786" cy="859538"/>
          </a:xfrm>
          <a:prstGeom prst="rect">
            <a:avLst/>
          </a:prstGeom>
        </p:spPr>
      </p:pic>
      <p:sp>
        <p:nvSpPr>
          <p:cNvPr id="12" name="任意多边形 11"/>
          <p:cNvSpPr/>
          <p:nvPr/>
        </p:nvSpPr>
        <p:spPr>
          <a:xfrm flipH="1">
            <a:off x="8792845" y="251460"/>
            <a:ext cx="3399155" cy="6609715"/>
          </a:xfrm>
          <a:custGeom>
            <a:avLst/>
            <a:gdLst>
              <a:gd name="connsiteX0" fmla="*/ 0 w 2819987"/>
              <a:gd name="connsiteY0" fmla="*/ 0 h 3954162"/>
              <a:gd name="connsiteX1" fmla="*/ 842906 w 2819987"/>
              <a:gd name="connsiteY1" fmla="*/ 0 h 3954162"/>
              <a:gd name="connsiteX2" fmla="*/ 2819987 w 2819987"/>
              <a:gd name="connsiteY2" fmla="*/ 1977081 h 3954162"/>
              <a:gd name="connsiteX3" fmla="*/ 842906 w 2819987"/>
              <a:gd name="connsiteY3" fmla="*/ 3954162 h 3954162"/>
              <a:gd name="connsiteX4" fmla="*/ 0 w 2819987"/>
              <a:gd name="connsiteY4" fmla="*/ 3954162 h 39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987" h="3954162">
                <a:moveTo>
                  <a:pt x="0" y="0"/>
                </a:moveTo>
                <a:lnTo>
                  <a:pt x="842906" y="0"/>
                </a:lnTo>
                <a:cubicBezTo>
                  <a:pt x="1934818" y="0"/>
                  <a:pt x="2819987" y="885169"/>
                  <a:pt x="2819987" y="1977081"/>
                </a:cubicBezTo>
                <a:cubicBezTo>
                  <a:pt x="2819987" y="3068993"/>
                  <a:pt x="1934818" y="3954162"/>
                  <a:pt x="842906" y="3954162"/>
                </a:cubicBezTo>
                <a:lnTo>
                  <a:pt x="0" y="3954162"/>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9291722" y="2786412"/>
            <a:ext cx="2308324" cy="3638664"/>
          </a:xfrm>
          <a:prstGeom prst="rect">
            <a:avLst/>
          </a:prstGeom>
          <a:noFill/>
        </p:spPr>
        <p:txBody>
          <a:bodyPr vert="eaVert" wrap="square" rtlCol="0">
            <a:spAutoFit/>
          </a:bodyPr>
          <a:lstStyle>
            <a:defPPr>
              <a:defRPr lang="zh-CN"/>
            </a:defPPr>
            <a:lvl1pPr>
              <a:defRPr sz="2000">
                <a:latin typeface="方正宋刻本秀楷简体" panose="02000000000000000000" pitchFamily="2" charset="-122"/>
                <a:ea typeface="方正宋刻本秀楷简体" panose="020000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800" b="0" i="0" u="none" strike="noStrike" kern="1200" cap="none" spc="0" normalizeH="0" baseline="0" noProof="0" dirty="0">
                <a:ln>
                  <a:noFill/>
                </a:ln>
                <a:solidFill>
                  <a:prstClr val="black"/>
                </a:solidFill>
                <a:effectLst/>
                <a:uLnTx/>
                <a:uFillTx/>
                <a:latin typeface="汉仪行楷简" panose="02010609000101010101" pitchFamily="49" charset="-122"/>
                <a:ea typeface="汉仪行楷简" panose="02010609000101010101" pitchFamily="49" charset="-122"/>
                <a:cs typeface="+mn-cs"/>
              </a:rPr>
              <a:t>思考</a:t>
            </a:r>
            <a:endParaRPr kumimoji="0" lang="zh-CN" altLang="en-US" sz="13800" b="0" i="0" u="none" strike="noStrike" kern="1200" cap="none" spc="0" normalizeH="0" baseline="0" noProof="0" dirty="0">
              <a:ln>
                <a:noFill/>
              </a:ln>
              <a:solidFill>
                <a:prstClr val="black"/>
              </a:solidFill>
              <a:effectLst/>
              <a:uLnTx/>
              <a:uFillTx/>
              <a:latin typeface="汉仪行楷简" panose="02010609000101010101" pitchFamily="49" charset="-122"/>
              <a:ea typeface="汉仪行楷简" panose="02010609000101010101" pitchFamily="49" charset="-122"/>
              <a:cs typeface="+mn-cs"/>
            </a:endParaRPr>
          </a:p>
        </p:txBody>
      </p:sp>
      <p:sp>
        <p:nvSpPr>
          <p:cNvPr id="2" name="文本框 1"/>
          <p:cNvSpPr txBox="1"/>
          <p:nvPr/>
        </p:nvSpPr>
        <p:spPr>
          <a:xfrm>
            <a:off x="2267078" y="158727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2451518" y="2883411"/>
            <a:ext cx="6096000" cy="18148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明代朱元璋重典治吏，暮年时感慨：</a:t>
            </a:r>
            <a:endParaRPr kumimoji="0" lang="zh-CN" altLang="en-US" sz="28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2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sym typeface="+mn-ea"/>
              </a:rPr>
              <a:t>弃市之尸未移，新犯大辟者即至”</a:t>
            </a:r>
            <a:endParaRPr kumimoji="0" lang="zh-CN" altLang="en-US" sz="2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sym typeface="+mn-ea"/>
              </a:rPr>
              <a:t>“我欲除贪赃官吏，奈何朝杀而暮犯？”</a:t>
            </a:r>
            <a:endParaRPr kumimoji="0" lang="zh-CN" altLang="en-US" sz="28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t="43224"/>
          <a:stretch>
            <a:fillRect/>
          </a:stretch>
        </p:blipFill>
        <p:spPr>
          <a:xfrm>
            <a:off x="0" y="5483225"/>
            <a:ext cx="12192000" cy="1511300"/>
          </a:xfrm>
          <a:prstGeom prst="rect">
            <a:avLst/>
          </a:prstGeom>
        </p:spPr>
      </p:pic>
      <p:cxnSp>
        <p:nvCxnSpPr>
          <p:cNvPr id="8" name="直接连接符 7"/>
          <p:cNvCxnSpPr/>
          <p:nvPr/>
        </p:nvCxnSpPr>
        <p:spPr>
          <a:xfrm>
            <a:off x="1744980" y="1121410"/>
            <a:ext cx="1270" cy="4434205"/>
          </a:xfrm>
          <a:prstGeom prst="line">
            <a:avLst/>
          </a:prstGeom>
          <a:ln w="127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927024" y="1082606"/>
            <a:ext cx="613410" cy="4358640"/>
          </a:xfrm>
          <a:prstGeom prst="rect">
            <a:avLst/>
          </a:prstGeom>
          <a:noFill/>
        </p:spPr>
        <p:txBody>
          <a:bodyPr vert="eaVert" wrap="none" rtlCol="0">
            <a:spAutoFit/>
          </a:bodyPr>
          <a:lstStyle>
            <a:defPPr>
              <a:defRPr lang="zh-CN"/>
            </a:defPPr>
            <a:lvl1pPr>
              <a:defRPr sz="2800">
                <a:latin typeface="方正清刻本悦宋简体" panose="02000000000000000000" pitchFamily="2" charset="-122"/>
                <a:ea typeface="方正清刻本悦宋简体" panose="020000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汉仪行楷简" panose="02010609000101010101" pitchFamily="49" charset="-122"/>
                <a:ea typeface="汉仪行楷简" panose="02010609000101010101" pitchFamily="49" charset="-122"/>
                <a:cs typeface="+mn-cs"/>
              </a:rPr>
              <a:t>预防与惩治贪污的有效举措</a:t>
            </a:r>
            <a:endParaRPr kumimoji="0" lang="zh-CN" altLang="en-US" sz="2800" b="0" i="0" u="none" strike="noStrike" kern="1200" cap="none" spc="0" normalizeH="0" baseline="0" noProof="0" dirty="0">
              <a:ln>
                <a:noFill/>
              </a:ln>
              <a:solidFill>
                <a:prstClr val="black"/>
              </a:solidFill>
              <a:effectLst/>
              <a:uLnTx/>
              <a:uFillTx/>
              <a:latin typeface="汉仪行楷简" panose="02010609000101010101" pitchFamily="49" charset="-122"/>
              <a:ea typeface="汉仪行楷简" panose="02010609000101010101" pitchFamily="49" charset="-122"/>
              <a:cs typeface="+mn-cs"/>
            </a:endParaRPr>
          </a:p>
        </p:txBody>
      </p:sp>
      <p:sp>
        <p:nvSpPr>
          <p:cNvPr id="11" name="文本框 10"/>
          <p:cNvSpPr txBox="1"/>
          <p:nvPr/>
        </p:nvSpPr>
        <p:spPr>
          <a:xfrm>
            <a:off x="1746123" y="1333579"/>
            <a:ext cx="492443" cy="92398"/>
          </a:xfrm>
          <a:prstGeom prst="rect">
            <a:avLst/>
          </a:prstGeom>
          <a:noFill/>
        </p:spPr>
        <p:txBody>
          <a:bodyPr vert="eaVert" wrap="none" rtlCol="0">
            <a:spAutoFit/>
          </a:bodyPr>
          <a:lstStyle>
            <a:defPPr>
              <a:defRPr lang="zh-CN"/>
            </a:defPPr>
            <a:lvl1pPr>
              <a:defRPr sz="2000">
                <a:latin typeface="方正宋刻本秀楷简体" panose="02000000000000000000" pitchFamily="2" charset="-122"/>
                <a:ea typeface="方正宋刻本秀楷简体" panose="020000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latin typeface="汉仪行楷简" panose="02010609000101010101" pitchFamily="49" charset="-122"/>
              <a:ea typeface="汉仪行楷简" panose="02010609000101010101" pitchFamily="49" charset="-122"/>
              <a:cs typeface="+mn-cs"/>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1648" y="5683568"/>
            <a:ext cx="938786" cy="859538"/>
          </a:xfrm>
          <a:prstGeom prst="rect">
            <a:avLst/>
          </a:prstGeom>
        </p:spPr>
      </p:pic>
      <p:sp>
        <p:nvSpPr>
          <p:cNvPr id="12" name="任意多边形 11"/>
          <p:cNvSpPr/>
          <p:nvPr/>
        </p:nvSpPr>
        <p:spPr>
          <a:xfrm flipH="1">
            <a:off x="9013190" y="0"/>
            <a:ext cx="3178810" cy="6861175"/>
          </a:xfrm>
          <a:custGeom>
            <a:avLst/>
            <a:gdLst>
              <a:gd name="connsiteX0" fmla="*/ 0 w 2819987"/>
              <a:gd name="connsiteY0" fmla="*/ 0 h 3954162"/>
              <a:gd name="connsiteX1" fmla="*/ 842906 w 2819987"/>
              <a:gd name="connsiteY1" fmla="*/ 0 h 3954162"/>
              <a:gd name="connsiteX2" fmla="*/ 2819987 w 2819987"/>
              <a:gd name="connsiteY2" fmla="*/ 1977081 h 3954162"/>
              <a:gd name="connsiteX3" fmla="*/ 842906 w 2819987"/>
              <a:gd name="connsiteY3" fmla="*/ 3954162 h 3954162"/>
              <a:gd name="connsiteX4" fmla="*/ 0 w 2819987"/>
              <a:gd name="connsiteY4" fmla="*/ 3954162 h 39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987" h="3954162">
                <a:moveTo>
                  <a:pt x="0" y="0"/>
                </a:moveTo>
                <a:lnTo>
                  <a:pt x="842906" y="0"/>
                </a:lnTo>
                <a:cubicBezTo>
                  <a:pt x="1934818" y="0"/>
                  <a:pt x="2819987" y="885169"/>
                  <a:pt x="2819987" y="1977081"/>
                </a:cubicBezTo>
                <a:cubicBezTo>
                  <a:pt x="2819987" y="3068993"/>
                  <a:pt x="1934818" y="3954162"/>
                  <a:pt x="842906" y="3954162"/>
                </a:cubicBezTo>
                <a:lnTo>
                  <a:pt x="0" y="3954162"/>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9291727" y="1676015"/>
            <a:ext cx="2308324" cy="4587219"/>
          </a:xfrm>
          <a:prstGeom prst="rect">
            <a:avLst/>
          </a:prstGeom>
          <a:noFill/>
        </p:spPr>
        <p:txBody>
          <a:bodyPr vert="eaVert" wrap="square" rtlCol="0">
            <a:spAutoFit/>
          </a:bodyPr>
          <a:lstStyle>
            <a:defPPr>
              <a:defRPr lang="zh-CN"/>
            </a:defPPr>
            <a:lvl1pPr>
              <a:defRPr sz="2000">
                <a:latin typeface="方正宋刻本秀楷简体" panose="02000000000000000000" pitchFamily="2" charset="-122"/>
                <a:ea typeface="方正宋刻本秀楷简体" panose="020000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3800" dirty="0">
                <a:solidFill>
                  <a:prstClr val="black"/>
                </a:solidFill>
                <a:latin typeface="汉仪行楷简" panose="02010609000101010101" pitchFamily="49" charset="-122"/>
                <a:ea typeface="汉仪行楷简" panose="02010609000101010101" pitchFamily="49" charset="-122"/>
              </a:rPr>
              <a:t>思考</a:t>
            </a:r>
            <a:endParaRPr kumimoji="0" lang="zh-CN" altLang="en-US" sz="13800" b="0" i="0" u="none" strike="noStrike" kern="1200" cap="none" spc="0" normalizeH="0" baseline="0" noProof="0" dirty="0">
              <a:ln>
                <a:noFill/>
              </a:ln>
              <a:solidFill>
                <a:prstClr val="black"/>
              </a:solidFill>
              <a:effectLst/>
              <a:uLnTx/>
              <a:uFillTx/>
              <a:latin typeface="汉仪行楷简" panose="02010609000101010101" pitchFamily="49" charset="-122"/>
              <a:ea typeface="汉仪行楷简" panose="02010609000101010101" pitchFamily="49" charset="-122"/>
              <a:cs typeface="+mn-cs"/>
            </a:endParaRPr>
          </a:p>
        </p:txBody>
      </p:sp>
      <p:sp>
        <p:nvSpPr>
          <p:cNvPr id="2" name="文本框 1"/>
          <p:cNvSpPr txBox="1"/>
          <p:nvPr/>
        </p:nvSpPr>
        <p:spPr>
          <a:xfrm>
            <a:off x="2420194" y="151017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2327829" y="1676015"/>
            <a:ext cx="6096000" cy="95313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加大惩刑罚的严厉程度，</a:t>
            </a:r>
            <a:r>
              <a:rPr kumimoji="0" lang="zh-CN" altLang="en-US" sz="28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sym typeface="+mn-ea"/>
              </a:rPr>
              <a:t>加大刑罚的执行力度是否可以杜绝贪污？</a:t>
            </a:r>
            <a:endParaRPr kumimoji="0" lang="zh-CN" altLang="en-US" sz="28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sym typeface="+mn-ea"/>
            </a:endParaRPr>
          </a:p>
        </p:txBody>
      </p:sp>
      <p:sp>
        <p:nvSpPr>
          <p:cNvPr id="6" name="矩形 5"/>
          <p:cNvSpPr/>
          <p:nvPr/>
        </p:nvSpPr>
        <p:spPr>
          <a:xfrm>
            <a:off x="2327829" y="3696206"/>
            <a:ext cx="6096000" cy="58356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如何有效预防与惩治贪污？ </a:t>
            </a:r>
            <a:endParaRPr kumimoji="0" lang="zh-CN" altLang="en-US" sz="3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05740"/>
            <a:ext cx="12192000" cy="164327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6427304" y="1974574"/>
            <a:ext cx="5287618" cy="3392556"/>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9210261" y="0"/>
            <a:ext cx="1792357" cy="3233530"/>
          </a:xfrm>
          <a:prstGeom prst="rect">
            <a:avLst/>
          </a:prstGeom>
          <a:solidFill>
            <a:srgbClr val="A320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520850" y="2464071"/>
            <a:ext cx="5761566" cy="1106805"/>
          </a:xfrm>
          <a:prstGeom prst="rect">
            <a:avLst/>
          </a:prstGeom>
          <a:noFill/>
        </p:spPr>
        <p:txBody>
          <a:bodyPr wrap="square" rtlCol="0">
            <a:spAutoFit/>
          </a:bodyPr>
          <a:lstStyle/>
          <a:p>
            <a:r>
              <a:rPr kumimoji="1" lang="zh-CN" altLang="en-US" sz="6600" b="1" dirty="0">
                <a:solidFill>
                  <a:srgbClr val="A32026"/>
                </a:solidFill>
                <a:latin typeface="+mj-ea"/>
                <a:ea typeface="+mj-ea"/>
              </a:rPr>
              <a:t>谢谢！</a:t>
            </a:r>
            <a:endParaRPr kumimoji="1" lang="zh-CN" altLang="en-US" sz="6600" b="1" dirty="0">
              <a:solidFill>
                <a:srgbClr val="A32026"/>
              </a:solidFill>
              <a:latin typeface="+mj-ea"/>
              <a:ea typeface="+mj-ea"/>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038" y="1805267"/>
            <a:ext cx="1212802" cy="12128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374015"/>
            <a:ext cx="9824085" cy="645160"/>
          </a:xfrm>
          <a:prstGeom prst="rect">
            <a:avLst/>
          </a:prstGeom>
          <a:noFill/>
        </p:spPr>
        <p:txBody>
          <a:bodyPr wrap="none" rtlCol="0">
            <a:spAutoFit/>
          </a:bodyPr>
          <a:lstStyle/>
          <a:p>
            <a:pPr algn="l"/>
            <a:r>
              <a:rPr kumimoji="1" lang="zh-CN" altLang="en-US" sz="3600" b="1" dirty="0">
                <a:solidFill>
                  <a:srgbClr val="A32026"/>
                </a:solidFill>
                <a:latin typeface="+mj-ea"/>
              </a:rPr>
              <a:t>案例适用情景：</a:t>
            </a:r>
            <a:r>
              <a:rPr lang="zh-CN" altLang="en-US" sz="3600" b="1">
                <a:sym typeface="+mn-ea"/>
              </a:rPr>
              <a:t>明代的立法原则与行政法律制度</a:t>
            </a:r>
            <a:endParaRPr lang="zh-CN" altLang="en-US" sz="3600" b="1">
              <a:sym typeface="+mn-ea"/>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5124" name="Rectangle 3"/>
          <p:cNvSpPr/>
          <p:nvPr>
            <p:custDataLst>
              <p:tags r:id="rId2"/>
            </p:custDataLst>
          </p:nvPr>
        </p:nvSpPr>
        <p:spPr>
          <a:xfrm>
            <a:off x="718185" y="1962150"/>
            <a:ext cx="9987915" cy="2653030"/>
          </a:xfrm>
          <a:prstGeom prst="rect">
            <a:avLst/>
          </a:prstGeom>
          <a:solidFill>
            <a:schemeClr val="bg1"/>
          </a:solidFill>
          <a:ln w="28575" cmpd="sng">
            <a:solidFill>
              <a:srgbClr val="C00000"/>
            </a:solidFill>
            <a:prstDash val="solid"/>
          </a:ln>
          <a:effectLst>
            <a:outerShdw dist="17961" dir="2699999" algn="ctr" rotWithShape="0">
              <a:srgbClr val="808080"/>
            </a:outerShdw>
          </a:effectLst>
        </p:spPr>
        <p:txBody>
          <a:bodyPr tIns="91440" bIns="91440" anchor="ctr"/>
          <a:lstStyle/>
          <a:p>
            <a:pPr marL="12700" indent="-12700">
              <a:lnSpc>
                <a:spcPct val="110000"/>
              </a:lnSpc>
            </a:pPr>
            <a:r>
              <a:rPr lang="zh-CN" altLang="en-US" sz="2800" b="1">
                <a:sym typeface="+mn-ea"/>
              </a:rPr>
              <a:t>①刑乱国用重典：</a:t>
            </a:r>
            <a:endParaRPr lang="zh-CN" altLang="en-US" sz="2800" b="1">
              <a:sym typeface="+mn-ea"/>
            </a:endParaRPr>
          </a:p>
          <a:p>
            <a:pPr marL="12700" indent="-12700">
              <a:lnSpc>
                <a:spcPct val="110000"/>
              </a:lnSpc>
            </a:pPr>
            <a:r>
              <a:rPr lang="zh-CN" altLang="en-US" sz="2800" b="1">
                <a:sym typeface="+mn-ea"/>
              </a:rPr>
              <a:t>明初朱元璋的重要法律思想，汲取元亡的教训，以严刑峻法重振纲纪。“刑乱国用重典”与“刑罚世轻世重”相结合；</a:t>
            </a:r>
            <a:endParaRPr lang="zh-CN" altLang="en-US" sz="2800" b="1"/>
          </a:p>
          <a:p>
            <a:pPr marL="12700" indent="-12700">
              <a:lnSpc>
                <a:spcPct val="110000"/>
              </a:lnSpc>
            </a:pPr>
            <a:r>
              <a:rPr lang="zh-CN" altLang="en-US" sz="2800" b="1">
                <a:sym typeface="+mn-ea"/>
              </a:rPr>
              <a:t>②明刑弼教：</a:t>
            </a:r>
            <a:endParaRPr lang="zh-CN" altLang="en-US" sz="2800" b="1">
              <a:sym typeface="+mn-ea"/>
            </a:endParaRPr>
          </a:p>
          <a:p>
            <a:pPr marL="12700" indent="-12700">
              <a:lnSpc>
                <a:spcPct val="110000"/>
              </a:lnSpc>
            </a:pPr>
            <a:r>
              <a:rPr lang="zh-CN" altLang="en-US" sz="2800" b="1">
                <a:sym typeface="+mn-ea"/>
              </a:rPr>
              <a:t>明代重要立法原则，运用刑罚严惩不法之徒，进而推行教化。</a:t>
            </a:r>
            <a:endParaRPr lang="zh-CN" altLang="en-US" sz="2800" b="1">
              <a:sym typeface="+mn-ea"/>
            </a:endParaRPr>
          </a:p>
        </p:txBody>
      </p:sp>
      <p:sp>
        <p:nvSpPr>
          <p:cNvPr id="5125" name="Rectangle 4"/>
          <p:cNvSpPr/>
          <p:nvPr>
            <p:custDataLst>
              <p:tags r:id="rId3"/>
            </p:custDataLst>
          </p:nvPr>
        </p:nvSpPr>
        <p:spPr>
          <a:xfrm>
            <a:off x="718185" y="1198880"/>
            <a:ext cx="9988550" cy="791845"/>
          </a:xfrm>
          <a:prstGeom prst="rect">
            <a:avLst/>
          </a:prstGeom>
          <a:solidFill>
            <a:srgbClr val="A32026"/>
          </a:solidFill>
          <a:ln w="6350">
            <a:noFill/>
          </a:ln>
          <a:effectLst>
            <a:outerShdw dist="17961" dir="2699999" algn="ctr" rotWithShape="0">
              <a:srgbClr val="808080"/>
            </a:outerShdw>
          </a:effectLst>
        </p:spPr>
        <p:txBody>
          <a:bodyPr tIns="91440" bIns="91440" anchor="ctr"/>
          <a:lstStyle/>
          <a:p>
            <a:pPr algn="ctr"/>
            <a:r>
              <a:rPr lang="zh-CN" altLang="en-US" sz="2800" b="1">
                <a:solidFill>
                  <a:schemeClr val="bg1"/>
                </a:solidFill>
                <a:sym typeface="+mn-ea"/>
              </a:rPr>
              <a:t>立法原则</a:t>
            </a:r>
            <a:endParaRPr lang="zh-CN" altLang="en-US" sz="2800" b="1" dirty="0">
              <a:solidFill>
                <a:schemeClr val="bg1"/>
              </a:solidFill>
              <a:latin typeface="Verdana" panose="020B0604030504040204" pitchFamily="34" charset="0"/>
              <a:ea typeface="宋体" panose="02010600030101010101" pitchFamily="2" charset="-122"/>
              <a:sym typeface="+mn-ea"/>
            </a:endParaRPr>
          </a:p>
        </p:txBody>
      </p:sp>
      <p:sp>
        <p:nvSpPr>
          <p:cNvPr id="5126" name="Rectangle 5"/>
          <p:cNvSpPr/>
          <p:nvPr>
            <p:custDataLst>
              <p:tags r:id="rId4"/>
            </p:custDataLst>
          </p:nvPr>
        </p:nvSpPr>
        <p:spPr>
          <a:xfrm>
            <a:off x="718820" y="5622925"/>
            <a:ext cx="9916160" cy="794385"/>
          </a:xfrm>
          <a:prstGeom prst="rect">
            <a:avLst/>
          </a:prstGeom>
          <a:solidFill>
            <a:schemeClr val="bg1"/>
          </a:solidFill>
          <a:ln w="28575" cmpd="sng">
            <a:solidFill>
              <a:srgbClr val="C00000"/>
            </a:solidFill>
            <a:prstDash val="solid"/>
          </a:ln>
          <a:effectLst>
            <a:outerShdw dist="17961" dir="2699999" algn="ctr" rotWithShape="0">
              <a:srgbClr val="808080"/>
            </a:outerShdw>
          </a:effectLst>
        </p:spPr>
        <p:txBody>
          <a:bodyPr tIns="91440" bIns="91440" anchor="ctr"/>
          <a:lstStyle/>
          <a:p>
            <a:pPr marL="12700" indent="-12700">
              <a:lnSpc>
                <a:spcPct val="110000"/>
              </a:lnSpc>
            </a:pPr>
            <a:r>
              <a:rPr lang="zh-CN" altLang="en-US" sz="2800" b="1">
                <a:sym typeface="+mn-ea"/>
              </a:rPr>
              <a:t>官吏管理，明初“重绳赃吏。</a:t>
            </a:r>
            <a:endParaRPr lang="zh-CN" altLang="en-US" sz="2800" b="1">
              <a:sym typeface="+mn-ea"/>
            </a:endParaRPr>
          </a:p>
        </p:txBody>
      </p:sp>
      <p:sp>
        <p:nvSpPr>
          <p:cNvPr id="5127" name="Rectangle 6"/>
          <p:cNvSpPr/>
          <p:nvPr>
            <p:custDataLst>
              <p:tags r:id="rId5"/>
            </p:custDataLst>
          </p:nvPr>
        </p:nvSpPr>
        <p:spPr>
          <a:xfrm>
            <a:off x="718185" y="4913630"/>
            <a:ext cx="9930765" cy="701675"/>
          </a:xfrm>
          <a:prstGeom prst="rect">
            <a:avLst/>
          </a:prstGeom>
          <a:solidFill>
            <a:srgbClr val="A32026"/>
          </a:solidFill>
          <a:ln w="6350">
            <a:noFill/>
          </a:ln>
          <a:effectLst>
            <a:outerShdw dist="17961" dir="2699999" algn="ctr" rotWithShape="0">
              <a:srgbClr val="808080"/>
            </a:outerShdw>
          </a:effectLst>
        </p:spPr>
        <p:txBody>
          <a:bodyPr tIns="91440" bIns="91440" anchor="ctr"/>
          <a:lstStyle/>
          <a:p>
            <a:pPr algn="ctr"/>
            <a:r>
              <a:rPr lang="zh-CN" altLang="en-US" sz="2800" b="1">
                <a:solidFill>
                  <a:schemeClr val="bg1"/>
                </a:solidFill>
                <a:sym typeface="+mn-ea"/>
              </a:rPr>
              <a:t>行政法律制度</a:t>
            </a:r>
            <a:endParaRPr lang="zh-CN" altLang="en-US" sz="2800" b="1" dirty="0">
              <a:solidFill>
                <a:schemeClr val="bg1"/>
              </a:solidFill>
              <a:latin typeface="Verdana" panose="020B0604030504040204" pitchFamily="34" charset="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252095"/>
            <a:ext cx="3246120" cy="706755"/>
          </a:xfrm>
          <a:prstGeom prst="rect">
            <a:avLst/>
          </a:prstGeom>
          <a:noFill/>
        </p:spPr>
        <p:txBody>
          <a:bodyPr wrap="none" rtlCol="0">
            <a:spAutoFit/>
          </a:bodyPr>
          <a:lstStyle/>
          <a:p>
            <a:r>
              <a:rPr kumimoji="1" lang="zh-CN" altLang="en-US" sz="4000" b="1" dirty="0">
                <a:solidFill>
                  <a:srgbClr val="A32026"/>
                </a:solidFill>
                <a:latin typeface="+mj-ea"/>
              </a:rPr>
              <a:t>郭桓何许人？</a:t>
            </a:r>
            <a:endParaRPr kumimoji="1" lang="zh-CN" altLang="en-US" sz="4000" b="1" dirty="0">
              <a:solidFill>
                <a:srgbClr val="A32026"/>
              </a:solidFill>
              <a:latin typeface="+mj-ea"/>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3" name="文本框 2"/>
          <p:cNvSpPr txBox="1"/>
          <p:nvPr/>
        </p:nvSpPr>
        <p:spPr>
          <a:xfrm>
            <a:off x="3281680" y="1219200"/>
            <a:ext cx="8453120" cy="5015865"/>
          </a:xfrm>
          <a:prstGeom prst="rect">
            <a:avLst/>
          </a:prstGeom>
          <a:noFill/>
        </p:spPr>
        <p:txBody>
          <a:bodyPr wrap="square" rtlCol="0">
            <a:noAutofit/>
          </a:bodyPr>
          <a:lstStyle/>
          <a:p>
            <a:pPr marL="457200" indent="-457200">
              <a:buFont typeface="Wingdings" panose="05000000000000000000" charset="0"/>
              <a:buChar char="l"/>
            </a:pPr>
            <a:r>
              <a:rPr lang="en-US" altLang="zh-CN" sz="3200"/>
              <a:t> </a:t>
            </a:r>
            <a:r>
              <a:rPr lang="zh-CN" altLang="en-US" sz="3200" b="1">
                <a:sym typeface="+mn-ea"/>
              </a:rPr>
              <a:t>郭桓，山东兖州东平人。洪武四年以贤良荐，授山西按察司佥事，寻转按察使。洪武十七年夏四月，以前山西按察司佥事试户部右侍郎。同年五月，郭桓试任户部尚书。洪武十八年春正月，郭桓降为户部右侍郎，负责收受全国各地秋粮之事。郭桓在任期间，只知敛财，不知恤民。</a:t>
            </a:r>
            <a:r>
              <a:rPr lang="zh-CN" altLang="en-US" sz="2400" b="1">
                <a:sym typeface="+mn-ea"/>
              </a:rPr>
              <a:t> </a:t>
            </a:r>
            <a:r>
              <a:rPr lang="en-US" altLang="zh-CN" sz="3200" b="1"/>
              <a:t> </a:t>
            </a:r>
            <a:endParaRPr lang="en-US" altLang="zh-CN" sz="3200" b="1"/>
          </a:p>
          <a:p>
            <a:pPr marL="457200" indent="-457200">
              <a:buFont typeface="Wingdings" panose="05000000000000000000" charset="0"/>
              <a:buChar char="l"/>
            </a:pPr>
            <a:r>
              <a:rPr lang="en-US" altLang="zh-CN" sz="3200" b="1"/>
              <a:t> </a:t>
            </a:r>
            <a:r>
              <a:rPr lang="zh-CN" altLang="en-US" sz="3200" b="1"/>
              <a:t>郭桓案以涉案金额巨大，对经济领域、法制领域影响深远而为世人瞩目，被列为“明初四大案”之一。</a:t>
            </a:r>
            <a:endParaRPr lang="zh-CN" altLang="en-US" sz="3200" b="1"/>
          </a:p>
          <a:p>
            <a:r>
              <a:rPr lang="en-US" altLang="zh-CN" sz="3200" b="1"/>
              <a:t>   </a:t>
            </a:r>
            <a:endParaRPr lang="en-US" altLang="zh-CN" sz="3200" b="1"/>
          </a:p>
        </p:txBody>
      </p:sp>
      <p:pic>
        <p:nvPicPr>
          <p:cNvPr id="7" name="图片 6" descr="郭桓"/>
          <p:cNvPicPr>
            <a:picLocks noChangeAspect="1"/>
          </p:cNvPicPr>
          <p:nvPr>
            <p:custDataLst>
              <p:tags r:id="rId2"/>
            </p:custDataLst>
          </p:nvPr>
        </p:nvPicPr>
        <p:blipFill>
          <a:blip r:embed="rId3"/>
          <a:stretch>
            <a:fillRect/>
          </a:stretch>
        </p:blipFill>
        <p:spPr>
          <a:xfrm>
            <a:off x="325120" y="1568450"/>
            <a:ext cx="2611755" cy="3440430"/>
          </a:xfrm>
          <a:prstGeom prst="rect">
            <a:avLst/>
          </a:prstGeom>
        </p:spPr>
      </p:pic>
      <p:sp>
        <p:nvSpPr>
          <p:cNvPr id="5" name="文本框 4"/>
          <p:cNvSpPr txBox="1"/>
          <p:nvPr/>
        </p:nvSpPr>
        <p:spPr>
          <a:xfrm>
            <a:off x="708025" y="5149850"/>
            <a:ext cx="1840230" cy="706755"/>
          </a:xfrm>
          <a:prstGeom prst="rect">
            <a:avLst/>
          </a:prstGeom>
          <a:noFill/>
        </p:spPr>
        <p:txBody>
          <a:bodyPr wrap="square" rtlCol="0">
            <a:spAutoFit/>
          </a:bodyPr>
          <a:lstStyle/>
          <a:p>
            <a:pPr algn="ctr"/>
            <a:r>
              <a:rPr lang="zh-CN" altLang="en-US" sz="2000" b="1">
                <a:latin typeface="楷体" panose="02010609060101010101" charset="-122"/>
                <a:ea typeface="楷体" panose="02010609060101010101" charset="-122"/>
              </a:rPr>
              <a:t>郭桓</a:t>
            </a:r>
            <a:endParaRPr lang="zh-CN" altLang="en-US" sz="2000" b="1">
              <a:latin typeface="楷体" panose="02010609060101010101" charset="-122"/>
              <a:ea typeface="楷体" panose="02010609060101010101" charset="-122"/>
            </a:endParaRPr>
          </a:p>
          <a:p>
            <a:pPr algn="ctr"/>
            <a:r>
              <a:rPr lang="zh-CN" altLang="en-US" sz="2000" b="1">
                <a:latin typeface="楷体" panose="02010609060101010101" charset="-122"/>
                <a:ea typeface="楷体" panose="02010609060101010101" charset="-122"/>
              </a:rPr>
              <a:t>（户部右侍郎）</a:t>
            </a:r>
            <a:endParaRPr lang="zh-CN" altLang="en-US" sz="2000" b="1">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2696" y="2676939"/>
            <a:ext cx="10111408" cy="2835965"/>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437321" y="2405269"/>
            <a:ext cx="3882888" cy="250466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4949833" y="3129205"/>
            <a:ext cx="2938780" cy="922020"/>
          </a:xfrm>
          <a:prstGeom prst="rect">
            <a:avLst/>
          </a:prstGeom>
          <a:noFill/>
        </p:spPr>
        <p:txBody>
          <a:bodyPr wrap="none" rtlCol="0">
            <a:spAutoFit/>
          </a:bodyPr>
          <a:lstStyle/>
          <a:p>
            <a:r>
              <a:rPr kumimoji="1" lang="zh-CN" altLang="en-US" sz="5400" b="1" dirty="0">
                <a:solidFill>
                  <a:schemeClr val="bg1"/>
                </a:solidFill>
                <a:latin typeface="+mj-ea"/>
                <a:ea typeface="+mj-ea"/>
              </a:rPr>
              <a:t>案情简介</a:t>
            </a:r>
            <a:endParaRPr kumimoji="1" lang="zh-CN" altLang="en-US" sz="5400" b="1" dirty="0">
              <a:solidFill>
                <a:schemeClr val="bg1"/>
              </a:solidFill>
              <a:latin typeface="+mj-ea"/>
              <a:ea typeface="+mj-ea"/>
            </a:endParaRPr>
          </a:p>
        </p:txBody>
      </p:sp>
      <p:sp>
        <p:nvSpPr>
          <p:cNvPr id="5" name="文本框 4"/>
          <p:cNvSpPr txBox="1"/>
          <p:nvPr/>
        </p:nvSpPr>
        <p:spPr>
          <a:xfrm>
            <a:off x="4949834" y="4052535"/>
            <a:ext cx="5724644" cy="1420495"/>
          </a:xfrm>
          <a:prstGeom prst="rect">
            <a:avLst/>
          </a:prstGeom>
          <a:noFill/>
        </p:spPr>
        <p:txBody>
          <a:bodyPr wrap="square" rtlCol="0">
            <a:spAutoFit/>
          </a:bodyPr>
          <a:lstStyle/>
          <a:p>
            <a:pPr>
              <a:lnSpc>
                <a:spcPct val="120000"/>
              </a:lnSpc>
            </a:pPr>
            <a:r>
              <a:rPr lang="en-US" altLang="en-GB" sz="2400" b="1">
                <a:solidFill>
                  <a:schemeClr val="bg1"/>
                </a:solidFill>
              </a:rPr>
              <a:t>1</a:t>
            </a:r>
            <a:r>
              <a:rPr lang="zh-CN" altLang="en-US" sz="2400" b="1">
                <a:solidFill>
                  <a:schemeClr val="bg1"/>
                </a:solidFill>
              </a:rPr>
              <a:t>、郭桓的贪污行为</a:t>
            </a:r>
            <a:endParaRPr lang="zh-CN" altLang="en-US" sz="2400" b="1">
              <a:solidFill>
                <a:schemeClr val="bg1"/>
              </a:solidFill>
            </a:endParaRPr>
          </a:p>
          <a:p>
            <a:pPr>
              <a:lnSpc>
                <a:spcPct val="120000"/>
              </a:lnSpc>
            </a:pPr>
            <a:r>
              <a:rPr lang="en-US" altLang="zh-CN" sz="2400" b="1">
                <a:solidFill>
                  <a:schemeClr val="bg1"/>
                </a:solidFill>
              </a:rPr>
              <a:t>2</a:t>
            </a:r>
            <a:r>
              <a:rPr lang="zh-CN" altLang="en-US" sz="2400" b="1">
                <a:solidFill>
                  <a:schemeClr val="bg1"/>
                </a:solidFill>
              </a:rPr>
              <a:t>、案件的审理</a:t>
            </a:r>
            <a:endParaRPr lang="zh-CN" altLang="en-US" sz="2400" b="1">
              <a:solidFill>
                <a:schemeClr val="bg1"/>
              </a:solidFill>
            </a:endParaRPr>
          </a:p>
          <a:p>
            <a:pPr>
              <a:lnSpc>
                <a:spcPct val="120000"/>
              </a:lnSpc>
            </a:pPr>
            <a:r>
              <a:rPr lang="en-US" altLang="zh-CN" sz="2400" b="1">
                <a:solidFill>
                  <a:schemeClr val="bg1"/>
                </a:solidFill>
              </a:rPr>
              <a:t>3</a:t>
            </a:r>
            <a:r>
              <a:rPr lang="zh-CN" altLang="en-US" sz="2400" b="1">
                <a:solidFill>
                  <a:schemeClr val="bg1"/>
                </a:solidFill>
              </a:rPr>
              <a:t>、引发的反腐改进措施与实效</a:t>
            </a:r>
            <a:endParaRPr lang="zh-CN" altLang="en-US" sz="2400" b="1">
              <a:solidFill>
                <a:schemeClr val="bg1"/>
              </a:solidFill>
            </a:endParaRPr>
          </a:p>
        </p:txBody>
      </p:sp>
      <p:sp>
        <p:nvSpPr>
          <p:cNvPr id="6" name="矩形 5"/>
          <p:cNvSpPr/>
          <p:nvPr/>
        </p:nvSpPr>
        <p:spPr>
          <a:xfrm>
            <a:off x="1192696" y="0"/>
            <a:ext cx="1792357" cy="3233530"/>
          </a:xfrm>
          <a:prstGeom prst="rect">
            <a:avLst/>
          </a:prstGeom>
          <a:solidFill>
            <a:srgbClr val="A320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1326230" y="1016600"/>
            <a:ext cx="1415772" cy="1200329"/>
          </a:xfrm>
          <a:prstGeom prst="rect">
            <a:avLst/>
          </a:prstGeom>
          <a:noFill/>
        </p:spPr>
        <p:txBody>
          <a:bodyPr wrap="none" rtlCol="0">
            <a:spAutoFit/>
          </a:bodyPr>
          <a:lstStyle/>
          <a:p>
            <a:r>
              <a:rPr kumimoji="1" lang="en-US" altLang="zh-CN" sz="7200" dirty="0">
                <a:solidFill>
                  <a:schemeClr val="bg1"/>
                </a:solidFill>
                <a:latin typeface="+mj-lt"/>
              </a:rPr>
              <a:t>02</a:t>
            </a:r>
            <a:endParaRPr kumimoji="1" lang="zh-CN" altLang="en-US" sz="7200" dirty="0">
              <a:solidFill>
                <a:schemeClr val="bg1"/>
              </a:solidFill>
              <a:latin typeface="+mj-lt"/>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0" y="2525795"/>
            <a:ext cx="1557265" cy="537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374015"/>
            <a:ext cx="3396615" cy="645160"/>
          </a:xfrm>
          <a:prstGeom prst="rect">
            <a:avLst/>
          </a:prstGeom>
          <a:noFill/>
        </p:spPr>
        <p:txBody>
          <a:bodyPr wrap="none" rtlCol="0">
            <a:spAutoFit/>
          </a:bodyPr>
          <a:lstStyle/>
          <a:p>
            <a:r>
              <a:rPr kumimoji="1" lang="zh-CN" altLang="en-US" sz="3600" b="1" dirty="0">
                <a:solidFill>
                  <a:srgbClr val="A32026"/>
                </a:solidFill>
                <a:latin typeface="+mj-ea"/>
              </a:rPr>
              <a:t>郭桓的贪污行为</a:t>
            </a:r>
            <a:endParaRPr kumimoji="1" lang="zh-CN" altLang="en-US" sz="3600" b="1" dirty="0">
              <a:solidFill>
                <a:srgbClr val="A32026"/>
              </a:solidFill>
              <a:latin typeface="+mj-ea"/>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4" name="文本框 3"/>
          <p:cNvSpPr txBox="1"/>
          <p:nvPr/>
        </p:nvSpPr>
        <p:spPr>
          <a:xfrm>
            <a:off x="694690" y="1019175"/>
            <a:ext cx="11160760" cy="1852295"/>
          </a:xfrm>
          <a:prstGeom prst="rect">
            <a:avLst/>
          </a:prstGeom>
          <a:noFill/>
          <a:ln w="28575" cmpd="sng">
            <a:solidFill>
              <a:srgbClr val="A32026"/>
            </a:solidFill>
            <a:prstDash val="solid"/>
          </a:ln>
        </p:spPr>
        <p:txBody>
          <a:bodyPr wrap="square" rtlCol="0">
            <a:noAutofit/>
          </a:bodyPr>
          <a:lstStyle/>
          <a:p>
            <a:r>
              <a:rPr lang="en-US" altLang="zh-CN" sz="2800">
                <a:sym typeface="+mn-ea"/>
              </a:rPr>
              <a:t>      </a:t>
            </a:r>
            <a:r>
              <a:rPr lang="zh-CN" altLang="en-US" sz="2800" b="1">
                <a:sym typeface="+mn-ea"/>
              </a:rPr>
              <a:t>洪武十七年五月郭桓任户部尚书不久，便与黄文通、边源等官吏共同勾结舞弊，大搞贪污。这一年浙西应上缴国家税粮450万石，而实缴仅60万石，另缴了80万锭银子，按当时粮价折算，80万锭银只抵200万石粮食，</a:t>
            </a:r>
            <a:r>
              <a:rPr lang="zh-CN" altLang="en-US" sz="2800" b="1">
                <a:solidFill>
                  <a:srgbClr val="FF0000"/>
                </a:solidFill>
                <a:sym typeface="+mn-ea"/>
              </a:rPr>
              <a:t>其他190万石粮食则全部被郭桓等人贪污了。</a:t>
            </a:r>
            <a:endParaRPr lang="zh-CN" altLang="en-US" sz="2800" b="1">
              <a:solidFill>
                <a:srgbClr val="FF0000"/>
              </a:solidFill>
              <a:sym typeface="+mn-ea"/>
            </a:endParaRPr>
          </a:p>
        </p:txBody>
      </p:sp>
      <p:sp>
        <p:nvSpPr>
          <p:cNvPr id="5" name="文本框 4"/>
          <p:cNvSpPr txBox="1"/>
          <p:nvPr/>
        </p:nvSpPr>
        <p:spPr>
          <a:xfrm>
            <a:off x="8118475" y="3665855"/>
            <a:ext cx="3736975" cy="2703830"/>
          </a:xfrm>
          <a:prstGeom prst="rect">
            <a:avLst/>
          </a:prstGeom>
          <a:noFill/>
          <a:ln w="28575" cmpd="sng">
            <a:solidFill>
              <a:srgbClr val="A32026"/>
            </a:solidFill>
            <a:prstDash val="solid"/>
          </a:ln>
        </p:spPr>
        <p:txBody>
          <a:bodyPr wrap="square" rtlCol="0">
            <a:noAutofit/>
          </a:bodyPr>
          <a:lstStyle/>
          <a:p>
            <a:r>
              <a:rPr lang="en-US" altLang="zh-CN" sz="2800">
                <a:sym typeface="+mn-ea"/>
              </a:rPr>
              <a:t>      </a:t>
            </a:r>
            <a:r>
              <a:rPr lang="en-US" altLang="zh-CN" sz="2800" b="1">
                <a:sym typeface="+mn-ea"/>
              </a:rPr>
              <a:t> </a:t>
            </a:r>
            <a:r>
              <a:rPr lang="zh-CN" altLang="en-US" sz="2800" b="1">
                <a:sym typeface="+mn-ea"/>
              </a:rPr>
              <a:t>郭桓又与应天府官吏合谋，</a:t>
            </a:r>
            <a:r>
              <a:rPr lang="zh-CN" altLang="en-US" sz="2800" b="1">
                <a:solidFill>
                  <a:srgbClr val="FF0000"/>
                </a:solidFill>
                <a:sym typeface="+mn-ea"/>
              </a:rPr>
              <a:t>合伙吞并了所属州县十万亩官田的夏税和秋粮</a:t>
            </a:r>
            <a:r>
              <a:rPr lang="zh-CN" altLang="en-US" sz="2800" b="1">
                <a:sym typeface="+mn-ea"/>
              </a:rPr>
              <a:t>。</a:t>
            </a:r>
            <a:endParaRPr lang="zh-CN" altLang="en-US" sz="2800" b="1">
              <a:sym typeface="+mn-ea"/>
            </a:endParaRPr>
          </a:p>
        </p:txBody>
      </p:sp>
      <p:sp>
        <p:nvSpPr>
          <p:cNvPr id="7" name="文本框 6"/>
          <p:cNvSpPr txBox="1"/>
          <p:nvPr/>
        </p:nvSpPr>
        <p:spPr>
          <a:xfrm>
            <a:off x="393700" y="3693795"/>
            <a:ext cx="3436620" cy="2676525"/>
          </a:xfrm>
          <a:prstGeom prst="rect">
            <a:avLst/>
          </a:prstGeom>
          <a:noFill/>
          <a:ln w="28575" cmpd="sng">
            <a:solidFill>
              <a:srgbClr val="A32026"/>
            </a:solidFill>
            <a:prstDash val="solid"/>
          </a:ln>
        </p:spPr>
        <p:txBody>
          <a:bodyPr wrap="square" rtlCol="0">
            <a:spAutoFit/>
          </a:bodyPr>
          <a:lstStyle/>
          <a:p>
            <a:r>
              <a:rPr lang="en-US" altLang="zh-CN" sz="2800">
                <a:sym typeface="+mn-ea"/>
              </a:rPr>
              <a:t>      </a:t>
            </a:r>
            <a:r>
              <a:rPr lang="en-US" altLang="zh-CN" sz="2800" b="1">
                <a:sym typeface="+mn-ea"/>
              </a:rPr>
              <a:t> </a:t>
            </a:r>
            <a:r>
              <a:rPr lang="zh-CN" altLang="en-US" sz="2800" b="1">
                <a:sym typeface="+mn-ea"/>
              </a:rPr>
              <a:t>他们又</a:t>
            </a:r>
            <a:r>
              <a:rPr lang="zh-CN" altLang="en-US" sz="2800" b="1">
                <a:solidFill>
                  <a:srgbClr val="FF0000"/>
                </a:solidFill>
                <a:sym typeface="+mn-ea"/>
              </a:rPr>
              <a:t>合伙私分浙西各府银钞50万贯</a:t>
            </a:r>
            <a:r>
              <a:rPr lang="zh-CN" altLang="en-US" sz="2800" b="1">
                <a:sym typeface="+mn-ea"/>
              </a:rPr>
              <a:t>，这还不包括他们在各地巧立名目私增税额和横行霸道多吃多占的部分。</a:t>
            </a:r>
            <a:endParaRPr lang="zh-CN" altLang="en-US" sz="2800" b="1">
              <a:sym typeface="+mn-ea"/>
            </a:endParaRPr>
          </a:p>
        </p:txBody>
      </p:sp>
      <p:cxnSp>
        <p:nvCxnSpPr>
          <p:cNvPr id="9" name="直接连接符 8"/>
          <p:cNvCxnSpPr/>
          <p:nvPr/>
        </p:nvCxnSpPr>
        <p:spPr>
          <a:xfrm flipV="1">
            <a:off x="4998720" y="2871470"/>
            <a:ext cx="1040130" cy="1173480"/>
          </a:xfrm>
          <a:prstGeom prst="line">
            <a:avLst/>
          </a:prstGeom>
          <a:ln w="28575" cmpd="sng">
            <a:solidFill>
              <a:srgbClr val="A32026"/>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150548" idx="4"/>
          </p:cNvCxnSpPr>
          <p:nvPr/>
        </p:nvCxnSpPr>
        <p:spPr>
          <a:xfrm flipH="1" flipV="1">
            <a:off x="3830320" y="5032375"/>
            <a:ext cx="1992630" cy="887095"/>
          </a:xfrm>
          <a:prstGeom prst="line">
            <a:avLst/>
          </a:prstGeom>
          <a:ln>
            <a:solidFill>
              <a:srgbClr val="A3202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5" idx="1"/>
          </p:cNvCxnSpPr>
          <p:nvPr/>
        </p:nvCxnSpPr>
        <p:spPr>
          <a:xfrm>
            <a:off x="6602095" y="4324985"/>
            <a:ext cx="1516380" cy="692785"/>
          </a:xfrm>
          <a:prstGeom prst="line">
            <a:avLst/>
          </a:prstGeom>
          <a:ln>
            <a:solidFill>
              <a:srgbClr val="A32026"/>
            </a:solidFill>
          </a:ln>
        </p:spPr>
        <p:style>
          <a:lnRef idx="1">
            <a:schemeClr val="accent1"/>
          </a:lnRef>
          <a:fillRef idx="0">
            <a:schemeClr val="accent1"/>
          </a:fillRef>
          <a:effectRef idx="0">
            <a:schemeClr val="accent1"/>
          </a:effectRef>
          <a:fontRef idx="minor">
            <a:schemeClr val="tx1"/>
          </a:fontRef>
        </p:style>
      </p:cxnSp>
      <p:grpSp>
        <p:nvGrpSpPr>
          <p:cNvPr id="150532" name="Group 14"/>
          <p:cNvGrpSpPr/>
          <p:nvPr/>
        </p:nvGrpSpPr>
        <p:grpSpPr>
          <a:xfrm rot="10800000">
            <a:off x="4763770" y="3354070"/>
            <a:ext cx="2132013" cy="2565400"/>
            <a:chOff x="3881" y="2088"/>
            <a:chExt cx="789" cy="954"/>
          </a:xfrm>
          <a:gradFill>
            <a:gsLst>
              <a:gs pos="0">
                <a:srgbClr val="E30000"/>
              </a:gs>
              <a:gs pos="100000">
                <a:srgbClr val="760303"/>
              </a:gs>
            </a:gsLst>
            <a:lin ang="5400000" scaled="0"/>
          </a:gradFill>
        </p:grpSpPr>
        <p:sp>
          <p:nvSpPr>
            <p:cNvPr id="150542" name="Freeform 3"/>
            <p:cNvSpPr/>
            <p:nvPr>
              <p:custDataLst>
                <p:tags r:id="rId2"/>
              </p:custDataLst>
            </p:nvPr>
          </p:nvSpPr>
          <p:spPr>
            <a:xfrm>
              <a:off x="4191" y="2299"/>
              <a:ext cx="479" cy="272"/>
            </a:xfrm>
            <a:custGeom>
              <a:avLst/>
              <a:gdLst/>
              <a:ahLst/>
              <a:cxnLst>
                <a:cxn ang="0">
                  <a:pos x="479" y="15"/>
                </a:cxn>
                <a:cxn ang="0">
                  <a:pos x="421" y="112"/>
                </a:cxn>
                <a:cxn ang="0">
                  <a:pos x="292" y="218"/>
                </a:cxn>
                <a:cxn ang="0">
                  <a:pos x="155" y="263"/>
                </a:cxn>
                <a:cxn ang="0">
                  <a:pos x="0" y="261"/>
                </a:cxn>
                <a:cxn ang="0">
                  <a:pos x="113" y="109"/>
                </a:cxn>
                <a:cxn ang="0">
                  <a:pos x="307" y="14"/>
                </a:cxn>
                <a:cxn ang="0">
                  <a:pos x="479" y="15"/>
                </a:cxn>
              </a:cxnLst>
              <a:rect l="0" t="0" r="0" b="0"/>
              <a:pathLst>
                <a:path w="479" h="272">
                  <a:moveTo>
                    <a:pt x="479" y="15"/>
                  </a:moveTo>
                  <a:cubicBezTo>
                    <a:pt x="469" y="37"/>
                    <a:pt x="458" y="67"/>
                    <a:pt x="421" y="112"/>
                  </a:cubicBezTo>
                  <a:cubicBezTo>
                    <a:pt x="384" y="157"/>
                    <a:pt x="334" y="195"/>
                    <a:pt x="292" y="218"/>
                  </a:cubicBezTo>
                  <a:cubicBezTo>
                    <a:pt x="250" y="241"/>
                    <a:pt x="211" y="254"/>
                    <a:pt x="155" y="263"/>
                  </a:cubicBezTo>
                  <a:cubicBezTo>
                    <a:pt x="99" y="272"/>
                    <a:pt x="18" y="271"/>
                    <a:pt x="0" y="261"/>
                  </a:cubicBezTo>
                  <a:cubicBezTo>
                    <a:pt x="15" y="233"/>
                    <a:pt x="73" y="144"/>
                    <a:pt x="113" y="109"/>
                  </a:cubicBezTo>
                  <a:cubicBezTo>
                    <a:pt x="152" y="73"/>
                    <a:pt x="231" y="28"/>
                    <a:pt x="307" y="14"/>
                  </a:cubicBezTo>
                  <a:cubicBezTo>
                    <a:pt x="383" y="0"/>
                    <a:pt x="446" y="7"/>
                    <a:pt x="479" y="15"/>
                  </a:cubicBezTo>
                  <a:close/>
                </a:path>
              </a:pathLst>
            </a:custGeom>
            <a:grpFill/>
            <a:ln w="9525">
              <a:noFill/>
            </a:ln>
            <a:effectLst>
              <a:prstShdw prst="shdw17" dist="17961" dir="2699999">
                <a:srgbClr val="6B6B99">
                  <a:alpha val="100000"/>
                </a:srgbClr>
              </a:prstShdw>
            </a:effectLst>
          </p:spPr>
          <p:txBody>
            <a:bodyPr/>
            <a:lstStyle/>
            <a:p>
              <a:endParaRPr lang="zh-CN" altLang="en-US"/>
            </a:p>
          </p:txBody>
        </p:sp>
        <p:sp>
          <p:nvSpPr>
            <p:cNvPr id="150543" name="Freeform 4"/>
            <p:cNvSpPr/>
            <p:nvPr>
              <p:custDataLst>
                <p:tags r:id="rId3"/>
              </p:custDataLst>
            </p:nvPr>
          </p:nvSpPr>
          <p:spPr>
            <a:xfrm>
              <a:off x="3881" y="2299"/>
              <a:ext cx="479" cy="273"/>
            </a:xfrm>
            <a:custGeom>
              <a:avLst/>
              <a:gdLst/>
              <a:ahLst/>
              <a:cxnLst>
                <a:cxn ang="0">
                  <a:pos x="0" y="13"/>
                </a:cxn>
                <a:cxn ang="0">
                  <a:pos x="78" y="128"/>
                </a:cxn>
                <a:cxn ang="0">
                  <a:pos x="198" y="220"/>
                </a:cxn>
                <a:cxn ang="0">
                  <a:pos x="339" y="263"/>
                </a:cxn>
                <a:cxn ang="0">
                  <a:pos x="479" y="259"/>
                </a:cxn>
                <a:cxn ang="0">
                  <a:pos x="363" y="109"/>
                </a:cxn>
                <a:cxn ang="0">
                  <a:pos x="171" y="14"/>
                </a:cxn>
                <a:cxn ang="0">
                  <a:pos x="0" y="13"/>
                </a:cxn>
              </a:cxnLst>
              <a:rect l="0" t="0" r="0" b="0"/>
              <a:pathLst>
                <a:path w="479" h="273">
                  <a:moveTo>
                    <a:pt x="0" y="13"/>
                  </a:moveTo>
                  <a:cubicBezTo>
                    <a:pt x="10" y="35"/>
                    <a:pt x="41" y="83"/>
                    <a:pt x="78" y="128"/>
                  </a:cubicBezTo>
                  <a:cubicBezTo>
                    <a:pt x="115" y="173"/>
                    <a:pt x="156" y="197"/>
                    <a:pt x="198" y="220"/>
                  </a:cubicBezTo>
                  <a:cubicBezTo>
                    <a:pt x="240" y="243"/>
                    <a:pt x="284" y="253"/>
                    <a:pt x="339" y="263"/>
                  </a:cubicBezTo>
                  <a:cubicBezTo>
                    <a:pt x="394" y="273"/>
                    <a:pt x="461" y="269"/>
                    <a:pt x="479" y="259"/>
                  </a:cubicBezTo>
                  <a:cubicBezTo>
                    <a:pt x="464" y="231"/>
                    <a:pt x="403" y="144"/>
                    <a:pt x="363" y="109"/>
                  </a:cubicBezTo>
                  <a:cubicBezTo>
                    <a:pt x="324" y="73"/>
                    <a:pt x="247" y="28"/>
                    <a:pt x="171" y="14"/>
                  </a:cubicBezTo>
                  <a:cubicBezTo>
                    <a:pt x="95" y="0"/>
                    <a:pt x="32" y="7"/>
                    <a:pt x="0" y="13"/>
                  </a:cubicBezTo>
                  <a:close/>
                </a:path>
              </a:pathLst>
            </a:custGeom>
            <a:grpFill/>
            <a:ln w="9525">
              <a:noFill/>
            </a:ln>
            <a:effectLst>
              <a:prstShdw prst="shdw17" dist="17961" dir="2699999">
                <a:srgbClr val="6B6B99">
                  <a:alpha val="100000"/>
                </a:srgbClr>
              </a:prstShdw>
            </a:effectLst>
          </p:spPr>
          <p:txBody>
            <a:bodyPr/>
            <a:lstStyle/>
            <a:p>
              <a:endParaRPr lang="zh-CN" altLang="en-US"/>
            </a:p>
          </p:txBody>
        </p:sp>
        <p:sp>
          <p:nvSpPr>
            <p:cNvPr id="150544" name="Freeform 5"/>
            <p:cNvSpPr/>
            <p:nvPr>
              <p:custDataLst>
                <p:tags r:id="rId4"/>
              </p:custDataLst>
            </p:nvPr>
          </p:nvSpPr>
          <p:spPr>
            <a:xfrm>
              <a:off x="4150" y="2435"/>
              <a:ext cx="253" cy="607"/>
            </a:xfrm>
            <a:custGeom>
              <a:avLst/>
              <a:gdLst/>
              <a:ahLst/>
              <a:cxnLst>
                <a:cxn ang="0">
                  <a:pos x="124" y="0"/>
                </a:cxn>
                <a:cxn ang="0">
                  <a:pos x="41" y="112"/>
                </a:cxn>
                <a:cxn ang="0">
                  <a:pos x="2" y="308"/>
                </a:cxn>
                <a:cxn ang="0">
                  <a:pos x="32" y="468"/>
                </a:cxn>
                <a:cxn ang="0">
                  <a:pos x="124" y="607"/>
                </a:cxn>
                <a:cxn ang="0">
                  <a:pos x="221" y="460"/>
                </a:cxn>
                <a:cxn ang="0">
                  <a:pos x="244" y="244"/>
                </a:cxn>
                <a:cxn ang="0">
                  <a:pos x="193" y="88"/>
                </a:cxn>
                <a:cxn ang="0">
                  <a:pos x="124" y="0"/>
                </a:cxn>
              </a:cxnLst>
              <a:rect l="0" t="0" r="0" b="0"/>
              <a:pathLst>
                <a:path w="253" h="607">
                  <a:moveTo>
                    <a:pt x="124" y="0"/>
                  </a:moveTo>
                  <a:cubicBezTo>
                    <a:pt x="106" y="17"/>
                    <a:pt x="65" y="62"/>
                    <a:pt x="41" y="112"/>
                  </a:cubicBezTo>
                  <a:cubicBezTo>
                    <a:pt x="17" y="162"/>
                    <a:pt x="0" y="256"/>
                    <a:pt x="2" y="308"/>
                  </a:cubicBezTo>
                  <a:cubicBezTo>
                    <a:pt x="4" y="360"/>
                    <a:pt x="11" y="419"/>
                    <a:pt x="32" y="468"/>
                  </a:cubicBezTo>
                  <a:cubicBezTo>
                    <a:pt x="53" y="517"/>
                    <a:pt x="108" y="593"/>
                    <a:pt x="124" y="607"/>
                  </a:cubicBezTo>
                  <a:cubicBezTo>
                    <a:pt x="145" y="583"/>
                    <a:pt x="200" y="509"/>
                    <a:pt x="221" y="460"/>
                  </a:cubicBezTo>
                  <a:cubicBezTo>
                    <a:pt x="242" y="411"/>
                    <a:pt x="253" y="303"/>
                    <a:pt x="244" y="244"/>
                  </a:cubicBezTo>
                  <a:cubicBezTo>
                    <a:pt x="235" y="185"/>
                    <a:pt x="213" y="129"/>
                    <a:pt x="193" y="88"/>
                  </a:cubicBezTo>
                  <a:cubicBezTo>
                    <a:pt x="173" y="47"/>
                    <a:pt x="139" y="18"/>
                    <a:pt x="124" y="0"/>
                  </a:cubicBezTo>
                  <a:close/>
                </a:path>
              </a:pathLst>
            </a:custGeom>
            <a:grpFill/>
            <a:ln w="9525">
              <a:noFill/>
            </a:ln>
            <a:effectLst>
              <a:prstShdw prst="shdw17" dist="17961" dir="2699999">
                <a:srgbClr val="6B6B99">
                  <a:alpha val="100000"/>
                </a:srgbClr>
              </a:prstShdw>
            </a:effectLst>
          </p:spPr>
          <p:txBody>
            <a:bodyPr/>
            <a:lstStyle/>
            <a:p>
              <a:endParaRPr lang="zh-CN" altLang="en-US"/>
            </a:p>
          </p:txBody>
        </p:sp>
        <p:sp>
          <p:nvSpPr>
            <p:cNvPr id="150545" name="Freeform 9"/>
            <p:cNvSpPr/>
            <p:nvPr>
              <p:custDataLst>
                <p:tags r:id="rId5"/>
              </p:custDataLst>
            </p:nvPr>
          </p:nvSpPr>
          <p:spPr>
            <a:xfrm>
              <a:off x="4275" y="2469"/>
              <a:ext cx="0" cy="69"/>
            </a:xfrm>
            <a:custGeom>
              <a:avLst/>
              <a:gdLst/>
              <a:ahLst/>
              <a:cxnLst>
                <a:cxn ang="0">
                  <a:pos x="1" y="0"/>
                </a:cxn>
                <a:cxn ang="0">
                  <a:pos x="1" y="30"/>
                </a:cxn>
                <a:cxn ang="0">
                  <a:pos x="1" y="62"/>
                </a:cxn>
                <a:cxn ang="0">
                  <a:pos x="1" y="69"/>
                </a:cxn>
                <a:cxn ang="0">
                  <a:pos x="0" y="63"/>
                </a:cxn>
                <a:cxn ang="0">
                  <a:pos x="0" y="28"/>
                </a:cxn>
                <a:cxn ang="0">
                  <a:pos x="1" y="0"/>
                </a:cxn>
              </a:cxnLst>
              <a:rect l="0" t="0" r="0" b="0"/>
              <a:pathLst>
                <a:path w="171" h="134">
                  <a:moveTo>
                    <a:pt x="86" y="0"/>
                  </a:moveTo>
                  <a:cubicBezTo>
                    <a:pt x="101" y="8"/>
                    <a:pt x="121" y="39"/>
                    <a:pt x="135" y="59"/>
                  </a:cubicBezTo>
                  <a:cubicBezTo>
                    <a:pt x="149" y="79"/>
                    <a:pt x="165" y="102"/>
                    <a:pt x="171" y="121"/>
                  </a:cubicBezTo>
                  <a:cubicBezTo>
                    <a:pt x="158" y="128"/>
                    <a:pt x="118" y="134"/>
                    <a:pt x="90" y="134"/>
                  </a:cubicBezTo>
                  <a:cubicBezTo>
                    <a:pt x="62" y="134"/>
                    <a:pt x="14" y="132"/>
                    <a:pt x="0" y="123"/>
                  </a:cubicBezTo>
                  <a:cubicBezTo>
                    <a:pt x="2" y="108"/>
                    <a:pt x="25" y="74"/>
                    <a:pt x="39" y="54"/>
                  </a:cubicBezTo>
                  <a:cubicBezTo>
                    <a:pt x="53" y="34"/>
                    <a:pt x="76" y="11"/>
                    <a:pt x="86" y="0"/>
                  </a:cubicBezTo>
                  <a:close/>
                </a:path>
              </a:pathLst>
            </a:custGeom>
            <a:grpFill/>
            <a:ln w="6350">
              <a:noFill/>
            </a:ln>
          </p:spPr>
          <p:txBody>
            <a:bodyPr/>
            <a:lstStyle/>
            <a:p>
              <a:endParaRPr lang="zh-CN" altLang="en-US"/>
            </a:p>
          </p:txBody>
        </p:sp>
        <p:sp>
          <p:nvSpPr>
            <p:cNvPr id="150546" name="Oval 10"/>
            <p:cNvSpPr/>
            <p:nvPr>
              <p:custDataLst>
                <p:tags r:id="rId6"/>
              </p:custDataLst>
            </p:nvPr>
          </p:nvSpPr>
          <p:spPr>
            <a:xfrm flipV="1">
              <a:off x="3967" y="2688"/>
              <a:ext cx="0" cy="97"/>
            </a:xfrm>
            <a:prstGeom prst="ellipse">
              <a:avLst/>
            </a:prstGeom>
            <a:grpFill/>
            <a:ln w="6350" cap="flat" cmpd="sng">
              <a:solidFill>
                <a:schemeClr val="tx1"/>
              </a:solidFill>
              <a:prstDash val="solid"/>
              <a:headEnd type="none" w="med" len="med"/>
              <a:tailEnd type="none" w="med" len="med"/>
            </a:ln>
          </p:spPr>
          <p:txBody>
            <a:bodyPr wrap="none" lIns="0" tIns="0" rIns="0" bIns="0" anchor="ctr">
              <a:spAutoFit/>
            </a:bodyPr>
            <a:lstStyle/>
            <a:p>
              <a:endParaRPr lang="zh-CN" altLang="en-US" dirty="0">
                <a:latin typeface="Verdana" panose="020B0604030504040204" pitchFamily="34" charset="0"/>
                <a:ea typeface="宋体" panose="02010600030101010101" pitchFamily="2" charset="-122"/>
              </a:endParaRPr>
            </a:p>
          </p:txBody>
        </p:sp>
        <p:sp>
          <p:nvSpPr>
            <p:cNvPr id="150547" name="Oval 11"/>
            <p:cNvSpPr/>
            <p:nvPr>
              <p:custDataLst>
                <p:tags r:id="rId7"/>
              </p:custDataLst>
            </p:nvPr>
          </p:nvSpPr>
          <p:spPr>
            <a:xfrm flipV="1">
              <a:off x="4583" y="2688"/>
              <a:ext cx="0" cy="97"/>
            </a:xfrm>
            <a:prstGeom prst="ellipse">
              <a:avLst/>
            </a:prstGeom>
            <a:grpFill/>
            <a:ln w="6350" cap="flat" cmpd="sng">
              <a:solidFill>
                <a:schemeClr val="tx1"/>
              </a:solidFill>
              <a:prstDash val="solid"/>
              <a:headEnd type="none" w="med" len="med"/>
              <a:tailEnd type="none" w="med" len="med"/>
            </a:ln>
          </p:spPr>
          <p:txBody>
            <a:bodyPr wrap="none" lIns="0" tIns="0" rIns="0" bIns="0" anchor="ctr">
              <a:spAutoFit/>
            </a:bodyPr>
            <a:lstStyle/>
            <a:p>
              <a:endParaRPr lang="zh-CN" altLang="en-US" dirty="0">
                <a:latin typeface="Verdana" panose="020B0604030504040204" pitchFamily="34" charset="0"/>
                <a:ea typeface="宋体" panose="02010600030101010101" pitchFamily="2" charset="-122"/>
              </a:endParaRPr>
            </a:p>
          </p:txBody>
        </p:sp>
        <p:sp>
          <p:nvSpPr>
            <p:cNvPr id="150548" name="Oval 12"/>
            <p:cNvSpPr/>
            <p:nvPr>
              <p:custDataLst>
                <p:tags r:id="rId8"/>
              </p:custDataLst>
            </p:nvPr>
          </p:nvSpPr>
          <p:spPr>
            <a:xfrm flipV="1">
              <a:off x="4278" y="2088"/>
              <a:ext cx="0" cy="97"/>
            </a:xfrm>
            <a:prstGeom prst="ellipse">
              <a:avLst/>
            </a:prstGeom>
            <a:grpFill/>
            <a:ln w="6350" cap="flat" cmpd="sng">
              <a:solidFill>
                <a:schemeClr val="tx1"/>
              </a:solidFill>
              <a:prstDash val="solid"/>
              <a:headEnd type="none" w="med" len="med"/>
              <a:tailEnd type="none" w="med" len="med"/>
            </a:ln>
          </p:spPr>
          <p:txBody>
            <a:bodyPr wrap="none" lIns="0" tIns="0" rIns="0" bIns="0" anchor="ctr">
              <a:spAutoFit/>
            </a:bodyPr>
            <a:lstStyle/>
            <a:p>
              <a:endParaRPr lang="zh-CN" altLang="en-US" dirty="0">
                <a:latin typeface="Verdana" panose="020B0604030504040204" pitchFamily="34"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374015"/>
            <a:ext cx="3383280" cy="645160"/>
          </a:xfrm>
          <a:prstGeom prst="rect">
            <a:avLst/>
          </a:prstGeom>
          <a:noFill/>
        </p:spPr>
        <p:txBody>
          <a:bodyPr wrap="none" rtlCol="0">
            <a:spAutoFit/>
          </a:bodyPr>
          <a:lstStyle/>
          <a:p>
            <a:r>
              <a:rPr kumimoji="1" lang="zh-CN" altLang="en-US" sz="3600" dirty="0">
                <a:solidFill>
                  <a:srgbClr val="A32026"/>
                </a:solidFill>
                <a:latin typeface="+mj-ea"/>
              </a:rPr>
              <a:t>郭桓的贪污行为</a:t>
            </a:r>
            <a:endParaRPr kumimoji="1" lang="zh-CN" altLang="en-US" sz="3600" dirty="0">
              <a:solidFill>
                <a:srgbClr val="A32026"/>
              </a:solidFill>
              <a:latin typeface="+mj-ea"/>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3" name="文本框 2"/>
          <p:cNvSpPr txBox="1"/>
          <p:nvPr/>
        </p:nvSpPr>
        <p:spPr>
          <a:xfrm>
            <a:off x="3042285" y="1416050"/>
            <a:ext cx="8506460" cy="3020060"/>
          </a:xfrm>
          <a:prstGeom prst="rect">
            <a:avLst/>
          </a:prstGeom>
          <a:noFill/>
          <a:ln w="28575" cmpd="sng">
            <a:solidFill>
              <a:srgbClr val="A32026"/>
            </a:solidFill>
            <a:prstDash val="solid"/>
          </a:ln>
        </p:spPr>
        <p:txBody>
          <a:bodyPr wrap="square" rtlCol="0">
            <a:noAutofit/>
          </a:bodyPr>
          <a:lstStyle/>
          <a:p>
            <a:r>
              <a:rPr lang="zh-CN" altLang="en-US" sz="2400"/>
              <a:t> </a:t>
            </a:r>
            <a:r>
              <a:rPr lang="en-US" altLang="zh-CN" sz="2400"/>
              <a:t>      </a:t>
            </a:r>
            <a:r>
              <a:rPr lang="zh-CN" altLang="en-US" sz="2800" b="1">
                <a:sym typeface="+mn-ea"/>
              </a:rPr>
              <a:t>郭桓还与全国其他十二个市政司的官吏结党营私，结伙一起盗卖官仓里的存粮，</a:t>
            </a:r>
            <a:r>
              <a:rPr lang="zh-CN" altLang="en-US" sz="2800" b="1">
                <a:solidFill>
                  <a:srgbClr val="FF0000"/>
                </a:solidFill>
                <a:sym typeface="+mn-ea"/>
              </a:rPr>
              <a:t>国家军用粮仓积蓄的三年粮食竟被他盗卖一空。</a:t>
            </a:r>
            <a:r>
              <a:rPr lang="zh-CN" altLang="en-US" sz="2800" b="1">
                <a:sym typeface="+mn-ea"/>
              </a:rPr>
              <a:t>他与管理存储钱钞金银的府库官员勾结，共同偷盗金银；</a:t>
            </a:r>
            <a:r>
              <a:rPr lang="zh-CN" altLang="en-US" sz="2800" b="1">
                <a:solidFill>
                  <a:srgbClr val="FF0000"/>
                </a:solidFill>
                <a:sym typeface="+mn-ea"/>
              </a:rPr>
              <a:t>并且通过假列名目、私改票据、窃取银钞600万张……</a:t>
            </a:r>
            <a:r>
              <a:rPr lang="en-US" altLang="zh-CN" sz="2800" b="1">
                <a:solidFill>
                  <a:srgbClr val="FF0000"/>
                </a:solidFill>
                <a:sym typeface="+mn-ea"/>
              </a:rPr>
              <a:t> </a:t>
            </a:r>
            <a:r>
              <a:rPr lang="zh-CN" altLang="en-US" sz="2800" b="1">
                <a:solidFill>
                  <a:srgbClr val="FF0000"/>
                </a:solidFill>
                <a:sym typeface="+mn-ea"/>
              </a:rPr>
              <a:t>郭桓贪污盗窃的金银钱钞折合成粮食，加上与他人合伙分贪的税粮 700万石。</a:t>
            </a:r>
            <a:endParaRPr lang="zh-CN" altLang="en-US" sz="3200">
              <a:solidFill>
                <a:srgbClr val="FF0000"/>
              </a:solidFill>
              <a:sym typeface="+mn-ea"/>
            </a:endParaRPr>
          </a:p>
          <a:p>
            <a:endParaRPr lang="zh-CN" altLang="en-US" sz="2400">
              <a:solidFill>
                <a:srgbClr val="FF0000"/>
              </a:solidFill>
            </a:endParaRPr>
          </a:p>
          <a:p>
            <a:endParaRPr lang="zh-CN" altLang="en-US" sz="2400"/>
          </a:p>
        </p:txBody>
      </p:sp>
      <p:sp>
        <p:nvSpPr>
          <p:cNvPr id="4" name="文本框 3"/>
          <p:cNvSpPr txBox="1"/>
          <p:nvPr/>
        </p:nvSpPr>
        <p:spPr>
          <a:xfrm>
            <a:off x="717550" y="4832350"/>
            <a:ext cx="10886440" cy="1383665"/>
          </a:xfrm>
          <a:prstGeom prst="rect">
            <a:avLst/>
          </a:prstGeom>
          <a:noFill/>
        </p:spPr>
        <p:txBody>
          <a:bodyPr wrap="square" rtlCol="0">
            <a:spAutoFit/>
          </a:bodyPr>
          <a:lstStyle/>
          <a:p>
            <a:pPr marL="457200" indent="-457200">
              <a:buFont typeface="Wingdings" panose="05000000000000000000" charset="0"/>
              <a:buChar char="l"/>
            </a:pPr>
            <a:r>
              <a:rPr lang="zh-CN" altLang="en-US" sz="2800" b="1">
                <a:solidFill>
                  <a:srgbClr val="FF0000"/>
                </a:solidFill>
                <a:sym typeface="+mn-ea"/>
              </a:rPr>
              <a:t>郭桓贪污总计达 2400余万石。这个数字，几乎相当于当时整个国家一年的收入</a:t>
            </a:r>
            <a:r>
              <a:rPr lang="zh-CN" altLang="en-US" sz="2800" b="1">
                <a:sym typeface="+mn-ea"/>
              </a:rPr>
              <a:t>（有的史料记载：当时全年总税收合2940余万石，郭桓贪污数额占国家一年税收的82%。）</a:t>
            </a:r>
            <a:endParaRPr lang="zh-CN" altLang="en-US" sz="2800" b="1">
              <a:sym typeface="+mn-ea"/>
            </a:endParaRPr>
          </a:p>
        </p:txBody>
      </p:sp>
      <p:cxnSp>
        <p:nvCxnSpPr>
          <p:cNvPr id="5" name="直接连接符 4"/>
          <p:cNvCxnSpPr>
            <a:stCxn id="150551" idx="0"/>
          </p:cNvCxnSpPr>
          <p:nvPr/>
        </p:nvCxnSpPr>
        <p:spPr>
          <a:xfrm>
            <a:off x="2053590" y="3086100"/>
            <a:ext cx="988695" cy="9525"/>
          </a:xfrm>
          <a:prstGeom prst="line">
            <a:avLst/>
          </a:prstGeom>
          <a:ln>
            <a:solidFill>
              <a:srgbClr val="A32026"/>
            </a:solidFill>
          </a:ln>
        </p:spPr>
        <p:style>
          <a:lnRef idx="1">
            <a:schemeClr val="accent1"/>
          </a:lnRef>
          <a:fillRef idx="0">
            <a:schemeClr val="accent1"/>
          </a:fillRef>
          <a:effectRef idx="0">
            <a:schemeClr val="accent1"/>
          </a:effectRef>
          <a:fontRef idx="minor">
            <a:schemeClr val="tx1"/>
          </a:fontRef>
        </p:style>
      </p:cxnSp>
      <p:grpSp>
        <p:nvGrpSpPr>
          <p:cNvPr id="150531" name="Group 13"/>
          <p:cNvGrpSpPr/>
          <p:nvPr/>
        </p:nvGrpSpPr>
        <p:grpSpPr>
          <a:xfrm>
            <a:off x="1086485" y="2256790"/>
            <a:ext cx="967105" cy="1664970"/>
            <a:chOff x="1839" y="2140"/>
            <a:chExt cx="432" cy="607"/>
          </a:xfrm>
          <a:gradFill>
            <a:gsLst>
              <a:gs pos="0">
                <a:srgbClr val="E30000"/>
              </a:gs>
              <a:gs pos="100000">
                <a:srgbClr val="760303"/>
              </a:gs>
            </a:gsLst>
            <a:lin ang="5400000" scaled="0"/>
          </a:gradFill>
        </p:grpSpPr>
        <p:sp>
          <p:nvSpPr>
            <p:cNvPr id="150549" name="Freeform 6"/>
            <p:cNvSpPr/>
            <p:nvPr>
              <p:custDataLst>
                <p:tags r:id="rId2"/>
              </p:custDataLst>
            </p:nvPr>
          </p:nvSpPr>
          <p:spPr>
            <a:xfrm>
              <a:off x="1839" y="2140"/>
              <a:ext cx="253" cy="607"/>
            </a:xfrm>
            <a:custGeom>
              <a:avLst/>
              <a:gdLst/>
              <a:ahLst/>
              <a:cxnLst>
                <a:cxn ang="0">
                  <a:pos x="124" y="0"/>
                </a:cxn>
                <a:cxn ang="0">
                  <a:pos x="41" y="112"/>
                </a:cxn>
                <a:cxn ang="0">
                  <a:pos x="2" y="308"/>
                </a:cxn>
                <a:cxn ang="0">
                  <a:pos x="32" y="468"/>
                </a:cxn>
                <a:cxn ang="0">
                  <a:pos x="124" y="607"/>
                </a:cxn>
                <a:cxn ang="0">
                  <a:pos x="221" y="460"/>
                </a:cxn>
                <a:cxn ang="0">
                  <a:pos x="244" y="244"/>
                </a:cxn>
                <a:cxn ang="0">
                  <a:pos x="193" y="88"/>
                </a:cxn>
                <a:cxn ang="0">
                  <a:pos x="124" y="0"/>
                </a:cxn>
              </a:cxnLst>
              <a:rect l="0" t="0" r="0" b="0"/>
              <a:pathLst>
                <a:path w="253" h="607">
                  <a:moveTo>
                    <a:pt x="124" y="0"/>
                  </a:moveTo>
                  <a:cubicBezTo>
                    <a:pt x="106" y="17"/>
                    <a:pt x="65" y="62"/>
                    <a:pt x="41" y="112"/>
                  </a:cubicBezTo>
                  <a:cubicBezTo>
                    <a:pt x="17" y="162"/>
                    <a:pt x="0" y="256"/>
                    <a:pt x="2" y="308"/>
                  </a:cubicBezTo>
                  <a:cubicBezTo>
                    <a:pt x="4" y="360"/>
                    <a:pt x="11" y="419"/>
                    <a:pt x="32" y="468"/>
                  </a:cubicBezTo>
                  <a:cubicBezTo>
                    <a:pt x="53" y="517"/>
                    <a:pt x="108" y="593"/>
                    <a:pt x="124" y="607"/>
                  </a:cubicBezTo>
                  <a:cubicBezTo>
                    <a:pt x="145" y="583"/>
                    <a:pt x="200" y="509"/>
                    <a:pt x="221" y="460"/>
                  </a:cubicBezTo>
                  <a:cubicBezTo>
                    <a:pt x="242" y="411"/>
                    <a:pt x="253" y="303"/>
                    <a:pt x="244" y="244"/>
                  </a:cubicBezTo>
                  <a:cubicBezTo>
                    <a:pt x="235" y="185"/>
                    <a:pt x="213" y="129"/>
                    <a:pt x="193" y="88"/>
                  </a:cubicBezTo>
                  <a:cubicBezTo>
                    <a:pt x="173" y="47"/>
                    <a:pt x="139" y="18"/>
                    <a:pt x="124" y="0"/>
                  </a:cubicBezTo>
                  <a:close/>
                </a:path>
              </a:pathLst>
            </a:custGeom>
            <a:grpFill/>
            <a:ln w="9525">
              <a:noFill/>
            </a:ln>
            <a:effectLst>
              <a:prstShdw prst="shdw17" dist="17961" dir="2699999">
                <a:srgbClr val="6B6B99">
                  <a:alpha val="100000"/>
                </a:srgbClr>
              </a:prstShdw>
            </a:effectLst>
          </p:spPr>
          <p:txBody>
            <a:bodyPr/>
            <a:lstStyle/>
            <a:p>
              <a:endParaRPr lang="zh-CN" altLang="en-US"/>
            </a:p>
          </p:txBody>
        </p:sp>
        <p:sp>
          <p:nvSpPr>
            <p:cNvPr id="150551" name="Oval 8"/>
            <p:cNvSpPr/>
            <p:nvPr>
              <p:custDataLst>
                <p:tags r:id="rId3"/>
              </p:custDataLst>
            </p:nvPr>
          </p:nvSpPr>
          <p:spPr>
            <a:xfrm>
              <a:off x="2271" y="2392"/>
              <a:ext cx="0" cy="95"/>
            </a:xfrm>
            <a:prstGeom prst="ellipse">
              <a:avLst/>
            </a:prstGeom>
            <a:grpFill/>
            <a:ln w="6350" cap="flat" cmpd="sng">
              <a:solidFill>
                <a:schemeClr val="tx1"/>
              </a:solidFill>
              <a:prstDash val="solid"/>
              <a:headEnd type="none" w="med" len="med"/>
              <a:tailEnd type="none" w="med" len="med"/>
            </a:ln>
          </p:spPr>
          <p:txBody>
            <a:bodyPr wrap="square" lIns="0" tIns="0" rIns="0" bIns="0" anchor="ctr">
              <a:spAutoFit/>
            </a:bodyPr>
            <a:lstStyle/>
            <a:p>
              <a:endParaRPr lang="zh-CN" altLang="en-US" dirty="0">
                <a:latin typeface="Verdana" panose="020B0604030504040204" pitchFamily="34"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700" y="374015"/>
            <a:ext cx="2937510" cy="645160"/>
          </a:xfrm>
          <a:prstGeom prst="rect">
            <a:avLst/>
          </a:prstGeom>
          <a:noFill/>
        </p:spPr>
        <p:txBody>
          <a:bodyPr wrap="none" rtlCol="0">
            <a:spAutoFit/>
          </a:bodyPr>
          <a:lstStyle/>
          <a:p>
            <a:r>
              <a:rPr kumimoji="1" lang="zh-CN" altLang="en-US" sz="3600" b="1" dirty="0">
                <a:solidFill>
                  <a:srgbClr val="A32026"/>
                </a:solidFill>
                <a:latin typeface="+mj-ea"/>
              </a:rPr>
              <a:t>案发后的审理</a:t>
            </a:r>
            <a:endParaRPr kumimoji="1" lang="zh-CN" altLang="en-US" sz="3600" b="1" dirty="0">
              <a:solidFill>
                <a:srgbClr val="A32026"/>
              </a:solidFill>
              <a:latin typeface="+mj-ea"/>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0381" y="115726"/>
            <a:ext cx="826655" cy="826655"/>
          </a:xfrm>
          <a:prstGeom prst="rect">
            <a:avLst/>
          </a:prstGeom>
        </p:spPr>
      </p:pic>
      <p:sp>
        <p:nvSpPr>
          <p:cNvPr id="3" name="文本框 2"/>
          <p:cNvSpPr txBox="1"/>
          <p:nvPr/>
        </p:nvSpPr>
        <p:spPr>
          <a:xfrm>
            <a:off x="2021205" y="1040765"/>
            <a:ext cx="10020300" cy="4942205"/>
          </a:xfrm>
          <a:prstGeom prst="rect">
            <a:avLst/>
          </a:prstGeom>
          <a:noFill/>
        </p:spPr>
        <p:txBody>
          <a:bodyPr wrap="square" rtlCol="0">
            <a:noAutofit/>
          </a:bodyPr>
          <a:lstStyle/>
          <a:p>
            <a:r>
              <a:rPr lang="zh-CN" altLang="en-US" sz="2400" b="1"/>
              <a:t> </a:t>
            </a:r>
            <a:r>
              <a:rPr lang="zh-CN" altLang="en-US" sz="2800" b="1"/>
              <a:t>郭桓贪污大案爆出后，</a:t>
            </a:r>
            <a:r>
              <a:rPr lang="zh-CN" altLang="en-US" sz="2800" b="1">
                <a:solidFill>
                  <a:srgbClr val="FF0000"/>
                </a:solidFill>
              </a:rPr>
              <a:t>明太祖大为震惊，他反复思索着：发生如此巨大贪污舞弊事件为什么各级主管部门却迟迟没能发现？</a:t>
            </a:r>
            <a:r>
              <a:rPr lang="zh-CN" altLang="en-US" sz="2800" b="1"/>
              <a:t>于是他亲自率领御史台和刑部官吏审理此案。</a:t>
            </a:r>
            <a:endParaRPr lang="zh-CN" altLang="en-US" sz="2800" b="1"/>
          </a:p>
          <a:p>
            <a:endParaRPr lang="zh-CN" altLang="en-US" sz="2800" b="1"/>
          </a:p>
          <a:p>
            <a:r>
              <a:rPr lang="zh-CN" altLang="en-US" sz="2800" b="1"/>
              <a:t>在审讯过程中，令朱元璋更为震惊的是：</a:t>
            </a:r>
            <a:r>
              <a:rPr lang="zh-CN" altLang="en-US" sz="2800" b="1">
                <a:solidFill>
                  <a:srgbClr val="FF0000"/>
                </a:solidFill>
              </a:rPr>
              <a:t>户部侍郎胡益、王道亨，礼部尚书赵瑁，兵部侍郎王忠，刑部尚书王惠迪，工部侍郎麦志德等以及整个六部上上下下的官吏几乎都与郭桓案件有牵连，形成了十分庞大的贪污腐败网络，而且各官吏之间相互包庇、辩解、毁灭证据，给案件审理造成很大困难。</a:t>
            </a:r>
            <a:endParaRPr lang="zh-CN" altLang="en-US" sz="2800" b="1">
              <a:solidFill>
                <a:srgbClr val="FF0000"/>
              </a:solidFill>
            </a:endParaRPr>
          </a:p>
          <a:p>
            <a:r>
              <a:rPr lang="zh-CN" altLang="en-US" sz="2800" b="1">
                <a:solidFill>
                  <a:srgbClr val="FF0000"/>
                </a:solidFill>
              </a:rPr>
              <a:t> </a:t>
            </a:r>
            <a:r>
              <a:rPr lang="en-US" altLang="zh-CN" sz="2800" b="1">
                <a:solidFill>
                  <a:srgbClr val="FF0000"/>
                </a:solidFill>
              </a:rPr>
              <a:t> </a:t>
            </a:r>
            <a:endParaRPr lang="en-US" altLang="zh-CN" sz="2800" b="1">
              <a:solidFill>
                <a:srgbClr val="FF0000"/>
              </a:solidFill>
            </a:endParaRPr>
          </a:p>
          <a:p>
            <a:r>
              <a:rPr lang="zh-CN" altLang="en-US" sz="2800" b="1">
                <a:solidFill>
                  <a:srgbClr val="FF0000"/>
                </a:solidFill>
              </a:rPr>
              <a:t>他亲自撰文《申诫公侯文》并铸铁榜、设立“皮场庙”、悬挂“皮草囊”</a:t>
            </a:r>
            <a:r>
              <a:rPr lang="zh-CN" altLang="en-US" sz="2800" b="1"/>
              <a:t>等对官吏实行训导警示，以期达到改善吏治、杜绝贪污现象的梦想破灭了。</a:t>
            </a:r>
            <a:endParaRPr lang="zh-CN" altLang="en-US" sz="2800" b="1"/>
          </a:p>
          <a:p>
            <a:r>
              <a:rPr lang="zh-CN" altLang="en-US" sz="2800"/>
              <a:t> </a:t>
            </a:r>
            <a:r>
              <a:rPr lang="en-US" altLang="zh-CN" sz="2800"/>
              <a:t>  </a:t>
            </a:r>
            <a:endParaRPr lang="zh-CN" altLang="en-US" sz="2800"/>
          </a:p>
        </p:txBody>
      </p:sp>
      <p:sp>
        <p:nvSpPr>
          <p:cNvPr id="39940" name="AutoShape 3"/>
          <p:cNvSpPr/>
          <p:nvPr>
            <p:custDataLst>
              <p:tags r:id="rId2"/>
            </p:custDataLst>
          </p:nvPr>
        </p:nvSpPr>
        <p:spPr>
          <a:xfrm rot="5400000">
            <a:off x="328613" y="1566228"/>
            <a:ext cx="1916112" cy="865187"/>
          </a:xfrm>
          <a:prstGeom prst="chevron">
            <a:avLst>
              <a:gd name="adj" fmla="val 55366"/>
            </a:avLst>
          </a:prstGeom>
          <a:solidFill>
            <a:srgbClr val="A32026"/>
          </a:solidFill>
          <a:ln w="6350">
            <a:noFill/>
          </a:ln>
          <a:effectLst>
            <a:outerShdw dist="17961" dir="2699999" algn="ctr" rotWithShape="0">
              <a:srgbClr val="808080"/>
            </a:outerShdw>
          </a:effectLst>
        </p:spPr>
        <p:txBody>
          <a:bodyPr wrap="none" tIns="91440" bIns="91440" anchor="ctr"/>
          <a:lstStyle/>
          <a:p>
            <a:endParaRPr lang="zh-CN" altLang="en-US" dirty="0">
              <a:latin typeface="Verdana" panose="020B0604030504040204" pitchFamily="34" charset="0"/>
              <a:ea typeface="宋体" panose="02010600030101010101" pitchFamily="2" charset="-122"/>
            </a:endParaRPr>
          </a:p>
        </p:txBody>
      </p:sp>
      <p:sp>
        <p:nvSpPr>
          <p:cNvPr id="4" name="AutoShape 3"/>
          <p:cNvSpPr/>
          <p:nvPr>
            <p:custDataLst>
              <p:tags r:id="rId3"/>
            </p:custDataLst>
          </p:nvPr>
        </p:nvSpPr>
        <p:spPr>
          <a:xfrm rot="5400000">
            <a:off x="329248" y="3370898"/>
            <a:ext cx="1916112" cy="865187"/>
          </a:xfrm>
          <a:prstGeom prst="chevron">
            <a:avLst>
              <a:gd name="adj" fmla="val 55366"/>
            </a:avLst>
          </a:prstGeom>
          <a:solidFill>
            <a:srgbClr val="A32026"/>
          </a:solidFill>
          <a:ln w="6350">
            <a:noFill/>
          </a:ln>
          <a:effectLst>
            <a:outerShdw dist="17961" dir="2699999" algn="ctr" rotWithShape="0">
              <a:srgbClr val="808080"/>
            </a:outerShdw>
          </a:effectLst>
        </p:spPr>
        <p:txBody>
          <a:bodyPr wrap="none" tIns="91440" bIns="91440" anchor="ctr"/>
          <a:lstStyle/>
          <a:p>
            <a:endParaRPr lang="zh-CN" altLang="en-US" dirty="0">
              <a:latin typeface="Verdana" panose="020B0604030504040204" pitchFamily="34" charset="0"/>
              <a:ea typeface="宋体" panose="02010600030101010101" pitchFamily="2" charset="-122"/>
            </a:endParaRPr>
          </a:p>
        </p:txBody>
      </p:sp>
      <p:sp>
        <p:nvSpPr>
          <p:cNvPr id="5" name="AutoShape 3"/>
          <p:cNvSpPr/>
          <p:nvPr>
            <p:custDataLst>
              <p:tags r:id="rId4"/>
            </p:custDataLst>
          </p:nvPr>
        </p:nvSpPr>
        <p:spPr>
          <a:xfrm rot="5400000">
            <a:off x="329883" y="5287328"/>
            <a:ext cx="1916112" cy="865187"/>
          </a:xfrm>
          <a:prstGeom prst="chevron">
            <a:avLst>
              <a:gd name="adj" fmla="val 55366"/>
            </a:avLst>
          </a:prstGeom>
          <a:solidFill>
            <a:srgbClr val="A32026"/>
          </a:solidFill>
          <a:ln w="6350">
            <a:noFill/>
          </a:ln>
          <a:effectLst>
            <a:outerShdw dist="17961" dir="2699999" algn="ctr" rotWithShape="0">
              <a:srgbClr val="808080"/>
            </a:outerShdw>
          </a:effectLst>
        </p:spPr>
        <p:txBody>
          <a:bodyPr wrap="none" tIns="91440" bIns="91440" anchor="ctr"/>
          <a:lstStyle/>
          <a:p>
            <a:endParaRPr lang="zh-CN" altLang="en-US" dirty="0">
              <a:latin typeface="Verdan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ISPRING_PRESENTATION_TITLE" val="PowerPoint 演示文稿"/>
  <p:tag name="ISPRING_FIRST_PUBLISH" val="1"/>
  <p:tag name="KSO_WPP_MARK_KEY" val="f5ba8713-2602-45e0-ab0e-22d5c8a85f9d"/>
  <p:tag name="COMMONDATA" val="eyJoZGlkIjoiNWZkMTVmZjI5NWIyYjdlYjJjZDdjYWIyNDdmYzY2NTQifQ=="/>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3810</Words>
  <Application>WPS 演示</Application>
  <PresentationFormat>宽屏</PresentationFormat>
  <Paragraphs>313</Paragraphs>
  <Slides>35</Slides>
  <Notes>35</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35</vt:i4>
      </vt:variant>
    </vt:vector>
  </HeadingPairs>
  <TitlesOfParts>
    <vt:vector size="60" baseType="lpstr">
      <vt:lpstr>Arial</vt:lpstr>
      <vt:lpstr>宋体</vt:lpstr>
      <vt:lpstr>Wingdings</vt:lpstr>
      <vt:lpstr>Arial</vt:lpstr>
      <vt:lpstr>方正宋刻本秀楷简体</vt:lpstr>
      <vt:lpstr>汉仪行楷简</vt:lpstr>
      <vt:lpstr>叶根友行书繁</vt:lpstr>
      <vt:lpstr>Verdana</vt:lpstr>
      <vt:lpstr>Wingdings</vt:lpstr>
      <vt:lpstr>楷体</vt:lpstr>
      <vt:lpstr>思源黑体 CN Bold</vt:lpstr>
      <vt:lpstr>黑体</vt:lpstr>
      <vt:lpstr>思源黑体 CN Regular</vt:lpstr>
      <vt:lpstr>微软雅黑</vt:lpstr>
      <vt:lpstr>Arial Unicode MS</vt:lpstr>
      <vt:lpstr>等线</vt:lpstr>
      <vt:lpstr>Calibri</vt:lpstr>
      <vt:lpstr>Times New Roman</vt:lpstr>
      <vt:lpstr>Gulim</vt:lpstr>
      <vt:lpstr>方正清刻本悦宋简体</vt:lpstr>
      <vt:lpstr>Calibri</vt:lpstr>
      <vt:lpstr>Arial Black</vt:lpstr>
      <vt:lpstr>Malgun Gothic</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吕铁贞</cp:lastModifiedBy>
  <cp:revision>668</cp:revision>
  <dcterms:created xsi:type="dcterms:W3CDTF">2018-06-17T04:53:00Z</dcterms:created>
  <dcterms:modified xsi:type="dcterms:W3CDTF">2025-10-16T03:02:56Z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1B1AB9B55A7E48C0BC88AC3D169F6703_13</vt:lpwstr>
  </property>
  <property fmtid="{D5CDD505-2E9C-101B-9397-08002B2CF9AE}" pid="3" name="KSOProductBuildVer">
    <vt:lpwstr>2052-12.1.0.19302</vt:lpwstr>
  </property>
</Properties>
</file>