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0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image" Target="../media/image3.png"/><Relationship Id="rId4" Type="http://schemas.openxmlformats.org/officeDocument/2006/relationships/tags" Target="../tags/tag130.xml"/><Relationship Id="rId3" Type="http://schemas.openxmlformats.org/officeDocument/2006/relationships/image" Target="../media/image1.png"/><Relationship Id="rId2" Type="http://schemas.openxmlformats.org/officeDocument/2006/relationships/tags" Target="../tags/tag129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1" Type="http://schemas.openxmlformats.org/officeDocument/2006/relationships/tags" Target="../tags/tag155.xml"/><Relationship Id="rId20" Type="http://schemas.openxmlformats.org/officeDocument/2006/relationships/tags" Target="../tags/tag154.xml"/><Relationship Id="rId2" Type="http://schemas.openxmlformats.org/officeDocument/2006/relationships/tags" Target="../tags/tag136.xml"/><Relationship Id="rId19" Type="http://schemas.openxmlformats.org/officeDocument/2006/relationships/tags" Target="../tags/tag153.xml"/><Relationship Id="rId18" Type="http://schemas.openxmlformats.org/officeDocument/2006/relationships/tags" Target="../tags/tag152.xml"/><Relationship Id="rId17" Type="http://schemas.openxmlformats.org/officeDocument/2006/relationships/tags" Target="../tags/tag151.xml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image" Target="../media/image2.png"/><Relationship Id="rId4" Type="http://schemas.openxmlformats.org/officeDocument/2006/relationships/tags" Target="../tags/tag157.xml"/><Relationship Id="rId3" Type="http://schemas.openxmlformats.org/officeDocument/2006/relationships/image" Target="../media/image1.png"/><Relationship Id="rId2" Type="http://schemas.openxmlformats.org/officeDocument/2006/relationships/tags" Target="../tags/tag15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image" Target="../media/image3.png"/><Relationship Id="rId4" Type="http://schemas.openxmlformats.org/officeDocument/2006/relationships/tags" Target="../tags/tag172.xml"/><Relationship Id="rId3" Type="http://schemas.openxmlformats.org/officeDocument/2006/relationships/image" Target="../media/image1.png"/><Relationship Id="rId2" Type="http://schemas.openxmlformats.org/officeDocument/2006/relationships/tags" Target="../tags/tag171.xml"/><Relationship Id="rId10" Type="http://schemas.openxmlformats.org/officeDocument/2006/relationships/tags" Target="../tags/tag17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image" Target="../media/image2.png"/><Relationship Id="rId4" Type="http://schemas.openxmlformats.org/officeDocument/2006/relationships/tags" Target="../tags/tag215.xml"/><Relationship Id="rId3" Type="http://schemas.openxmlformats.org/officeDocument/2006/relationships/image" Target="../media/image1.png"/><Relationship Id="rId2" Type="http://schemas.openxmlformats.org/officeDocument/2006/relationships/tags" Target="../tags/tag214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image" Target="../media/image6.png"/><Relationship Id="rId7" Type="http://schemas.openxmlformats.org/officeDocument/2006/relationships/tags" Target="../tags/tag225.xml"/><Relationship Id="rId6" Type="http://schemas.openxmlformats.org/officeDocument/2006/relationships/image" Target="../media/image5.png"/><Relationship Id="rId5" Type="http://schemas.openxmlformats.org/officeDocument/2006/relationships/tags" Target="../tags/tag224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223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8" Type="http://schemas.openxmlformats.org/officeDocument/2006/relationships/tags" Target="../tags/tag247.xml"/><Relationship Id="rId17" Type="http://schemas.openxmlformats.org/officeDocument/2006/relationships/tags" Target="../tags/tag246.xml"/><Relationship Id="rId16" Type="http://schemas.openxmlformats.org/officeDocument/2006/relationships/tags" Target="../tags/tag245.xml"/><Relationship Id="rId15" Type="http://schemas.openxmlformats.org/officeDocument/2006/relationships/tags" Target="../tags/tag244.xml"/><Relationship Id="rId14" Type="http://schemas.openxmlformats.org/officeDocument/2006/relationships/tags" Target="../tags/tag243.xml"/><Relationship Id="rId13" Type="http://schemas.openxmlformats.org/officeDocument/2006/relationships/tags" Target="../tags/tag242.xml"/><Relationship Id="rId12" Type="http://schemas.openxmlformats.org/officeDocument/2006/relationships/tags" Target="../tags/tag241.xml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谢谢观看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2794000"/>
            <a:ext cx="10972800" cy="3454400"/>
          </a:xfrm>
          <a:custGeom>
            <a:avLst/>
            <a:gdLst>
              <a:gd name="connisteX0" fmla="*/ 0 w 10972800"/>
              <a:gd name="connsiteY0" fmla="*/ 0 h 3454400"/>
              <a:gd name="connisteX1" fmla="*/ 10972800 w 10972800"/>
              <a:gd name="connsiteY1" fmla="*/ 0 h 3454400"/>
              <a:gd name="connisteX2" fmla="*/ 10972800 w 10972800"/>
              <a:gd name="connsiteY2" fmla="*/ 3454400 h 3454400"/>
              <a:gd name="connisteX3" fmla="*/ 0 w 10972800"/>
              <a:gd name="connsiteY3" fmla="*/ 3454400 h 3454400"/>
              <a:gd name="connisteX4" fmla="*/ 0 w 10972800"/>
              <a:gd name="connsiteY4" fmla="*/ 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454400">
                <a:moveTo>
                  <a:pt x="0" y="0"/>
                </a:moveTo>
                <a:lnTo>
                  <a:pt x="10972800" y="0"/>
                </a:lnTo>
                <a:lnTo>
                  <a:pt x="10972800" y="3454400"/>
                </a:lnTo>
                <a:lnTo>
                  <a:pt x="0" y="345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4165600"/>
            <a:ext cx="53340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4165600"/>
            <a:ext cx="53340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486400 w 5486400"/>
              <a:gd name="connsiteY1" fmla="*/ 0 h 4724400"/>
              <a:gd name="connisteX2" fmla="*/ 5486400 w 5486400"/>
              <a:gd name="connsiteY2" fmla="*/ 4724400 h 4724400"/>
              <a:gd name="connisteX3" fmla="*/ 0 w 5486400"/>
              <a:gd name="connsiteY3" fmla="*/ 4724400 h 4724400"/>
              <a:gd name="connisteX4" fmla="*/ 0 w 5486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4724400">
                <a:moveTo>
                  <a:pt x="0" y="0"/>
                </a:moveTo>
                <a:lnTo>
                  <a:pt x="5486400" y="0"/>
                </a:lnTo>
                <a:lnTo>
                  <a:pt x="5486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18034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3622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794000"/>
          </a:xfrm>
          <a:custGeom>
            <a:avLst/>
            <a:gdLst>
              <a:gd name="connisteX0" fmla="*/ 0 w 10972800"/>
              <a:gd name="connsiteY0" fmla="*/ 0 h 2794000"/>
              <a:gd name="connisteX1" fmla="*/ 10972800 w 10972800"/>
              <a:gd name="connsiteY1" fmla="*/ 0 h 2794000"/>
              <a:gd name="connisteX2" fmla="*/ 10972800 w 10972800"/>
              <a:gd name="connsiteY2" fmla="*/ 2794000 h 2794000"/>
              <a:gd name="connisteX3" fmla="*/ 0 w 10972800"/>
              <a:gd name="connsiteY3" fmla="*/ 2794000 h 2794000"/>
              <a:gd name="connisteX4" fmla="*/ 0 w 10972800"/>
              <a:gd name="connsiteY4" fmla="*/ 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794000">
                <a:moveTo>
                  <a:pt x="0" y="0"/>
                </a:moveTo>
                <a:lnTo>
                  <a:pt x="10972800" y="0"/>
                </a:lnTo>
                <a:lnTo>
                  <a:pt x="109728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3860800"/>
            <a:ext cx="53340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3860800"/>
            <a:ext cx="53340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1656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47244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479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336800"/>
          </a:xfrm>
          <a:custGeom>
            <a:avLst/>
            <a:gdLst>
              <a:gd name="connisteX0" fmla="*/ 0 w 10972800"/>
              <a:gd name="connsiteY0" fmla="*/ 0 h 2336800"/>
              <a:gd name="connisteX1" fmla="*/ 10972800 w 10972800"/>
              <a:gd name="connsiteY1" fmla="*/ 0 h 2336800"/>
              <a:gd name="connisteX2" fmla="*/ 10972800 w 10972800"/>
              <a:gd name="connsiteY2" fmla="*/ 2336800 h 2336800"/>
              <a:gd name="connisteX3" fmla="*/ 0 w 10972800"/>
              <a:gd name="connsiteY3" fmla="*/ 2336800 h 2336800"/>
              <a:gd name="connisteX4" fmla="*/ 0 w 10972800"/>
              <a:gd name="connsiteY4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336800">
                <a:moveTo>
                  <a:pt x="0" y="0"/>
                </a:moveTo>
                <a:lnTo>
                  <a:pt x="10972800" y="0"/>
                </a:lnTo>
                <a:lnTo>
                  <a:pt x="10972800" y="2336800"/>
                </a:lnTo>
                <a:lnTo>
                  <a:pt x="0" y="2336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470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0292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470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0292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5181600" y="1524000"/>
            <a:ext cx="6400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4572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86400" y="18923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86400" y="24511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181600" y="4038600"/>
            <a:ext cx="6400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4572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5486400" y="44069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5486400" y="49657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0 h 2540000"/>
              <a:gd name="connisteX1" fmla="*/ 10972800 w 10972800"/>
              <a:gd name="connsiteY1" fmla="*/ 0 h 2540000"/>
              <a:gd name="connisteX2" fmla="*/ 10972800 w 10972800"/>
              <a:gd name="connsiteY2" fmla="*/ 2540000 h 2540000"/>
              <a:gd name="connisteX3" fmla="*/ 0 w 10972800"/>
              <a:gd name="connsiteY3" fmla="*/ 2540000 h 2540000"/>
              <a:gd name="connisteX4" fmla="*/ 0 w 10972800"/>
              <a:gd name="connsiteY4" fmla="*/ 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540000">
                <a:moveTo>
                  <a:pt x="0" y="0"/>
                </a:moveTo>
                <a:lnTo>
                  <a:pt x="10972800" y="0"/>
                </a:lnTo>
                <a:lnTo>
                  <a:pt x="10972800" y="2540000"/>
                </a:lnTo>
                <a:lnTo>
                  <a:pt x="0" y="2540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521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0292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4521200"/>
            <a:ext cx="50800" cy="1727200"/>
          </a:xfrm>
          <a:custGeom>
            <a:avLst/>
            <a:gdLst>
              <a:gd name="connisteX0" fmla="*/ 0 w 50800"/>
              <a:gd name="connsiteY0" fmla="*/ 0 h 1727200"/>
              <a:gd name="connisteX1" fmla="*/ 50800 w 50800"/>
              <a:gd name="connsiteY1" fmla="*/ 0 h 1727200"/>
              <a:gd name="connisteX2" fmla="*/ 50800 w 50800"/>
              <a:gd name="connsiteY2" fmla="*/ 1727200 h 1727200"/>
              <a:gd name="connisteX3" fmla="*/ 0 w 50800"/>
              <a:gd name="connsiteY3" fmla="*/ 1727200 h 1727200"/>
              <a:gd name="connisteX4" fmla="*/ 0 w 50800"/>
              <a:gd name="connsiteY4" fmla="*/ 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727200">
                <a:moveTo>
                  <a:pt x="0" y="0"/>
                </a:moveTo>
                <a:lnTo>
                  <a:pt x="50800" y="0"/>
                </a:lnTo>
                <a:lnTo>
                  <a:pt x="508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521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0292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中内下图-装饰下-默认位置-并列-59_3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454400"/>
            <a:ext cx="10972800" cy="2794000"/>
          </a:xfrm>
          <a:custGeom>
            <a:avLst/>
            <a:gdLst>
              <a:gd name="connisteX0" fmla="*/ 0 w 10972800"/>
              <a:gd name="connsiteY0" fmla="*/ 0 h 2794000"/>
              <a:gd name="connisteX1" fmla="*/ 10972800 w 10972800"/>
              <a:gd name="connsiteY1" fmla="*/ 0 h 2794000"/>
              <a:gd name="connisteX2" fmla="*/ 10972800 w 10972800"/>
              <a:gd name="connsiteY2" fmla="*/ 2794000 h 2794000"/>
              <a:gd name="connisteX3" fmla="*/ 0 w 10972800"/>
              <a:gd name="connsiteY3" fmla="*/ 2794000 h 2794000"/>
              <a:gd name="connisteX4" fmla="*/ 0 w 10972800"/>
              <a:gd name="connsiteY4" fmla="*/ 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794000">
                <a:moveTo>
                  <a:pt x="0" y="0"/>
                </a:moveTo>
                <a:lnTo>
                  <a:pt x="10972800" y="0"/>
                </a:lnTo>
                <a:lnTo>
                  <a:pt x="109728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17780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5dx" fmla="*/ dsw 0 1"/>
              <a:gd name="p0a5dy" fmla="*/ dsh 0 1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28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3876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17780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5dx" fmla="*/ dsw 0 1"/>
              <a:gd name="p0a5dy" fmla="*/ dsh 0 1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1828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23876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方向错位-并列-26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6400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7010400" y="1524000"/>
            <a:ext cx="4572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181600" y="4038600"/>
            <a:ext cx="6400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4572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5486400" y="44069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5486400" y="49657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章节页的标题内容标题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2" name="图片 1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15999" y="5143500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035000" y="1310637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1016000" y="2294890"/>
            <a:ext cx="6667500" cy="2695575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 eaLnBrk="1" fontAlgn="auto" latinLnBrk="0" hangingPunct="1">
              <a:lnSpc>
                <a:spcPct val="105000"/>
              </a:lnSpc>
              <a:buNone/>
              <a:defRPr sz="6000" b="0" u="none" strike="noStrike" kern="1200" cap="none" spc="0" normalizeH="0">
                <a:solidFill>
                  <a:schemeClr val="tx1"/>
                </a:solidFill>
                <a:uFillTx/>
                <a:latin typeface="汉仪中宋简" panose="02010600000101010101" charset="-122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ea typeface="汉仪中宋简" panose="02010600000101010101" charset="-122"/>
              </a:rPr>
              <a:t>中国风教育主题
总结汇报</a:t>
            </a:r>
            <a:endParaRPr lang="zh-CN" altLang="en-US" smtClean="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1016000" y="532130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BY WPS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1016000" y="178689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20XX YEAR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8a82086837fba604\datas\氛围图-12013&amp;7070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win10/AppData/Local/Temp/figmazip/slide_8a82086837fba604\datas\装饰-12013&amp;7071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1714500" cy="2234565"/>
          </a:xfrm>
          <a:prstGeom prst="rect">
            <a:avLst/>
          </a:prstGeom>
        </p:spPr>
      </p:pic>
      <p:pic>
        <p:nvPicPr>
          <p:cNvPr id="7" name="图片 6" descr="C:/Users/win10/AppData/Local/Temp/figmazip/slide_8a82086837fba604\datas\装饰-12013&amp;70712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9473565" y="2587625"/>
            <a:ext cx="2717165" cy="426974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225497" y="5251454"/>
            <a:ext cx="419100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1022354" y="3517898"/>
            <a:ext cx="825502" cy="1524003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83000"/>
              </a:lnSpc>
              <a:buNone/>
              <a:defRPr sz="60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7" Type="http://schemas.openxmlformats.org/officeDocument/2006/relationships/theme" Target="../theme/theme2.xml"/><Relationship Id="rId36" Type="http://schemas.openxmlformats.org/officeDocument/2006/relationships/tags" Target="../tags/tag255.xml"/><Relationship Id="rId35" Type="http://schemas.openxmlformats.org/officeDocument/2006/relationships/tags" Target="../tags/tag254.xml"/><Relationship Id="rId34" Type="http://schemas.openxmlformats.org/officeDocument/2006/relationships/tags" Target="../tags/tag253.xml"/><Relationship Id="rId33" Type="http://schemas.openxmlformats.org/officeDocument/2006/relationships/tags" Target="../tags/tag252.xml"/><Relationship Id="rId32" Type="http://schemas.openxmlformats.org/officeDocument/2006/relationships/tags" Target="../tags/tag251.xml"/><Relationship Id="rId31" Type="http://schemas.openxmlformats.org/officeDocument/2006/relationships/tags" Target="../tags/tag250.xml"/><Relationship Id="rId30" Type="http://schemas.openxmlformats.org/officeDocument/2006/relationships/tags" Target="../tags/tag249.xml"/><Relationship Id="rId3" Type="http://schemas.openxmlformats.org/officeDocument/2006/relationships/slideLayout" Target="../slideLayouts/slideLayout13.xml"/><Relationship Id="rId29" Type="http://schemas.openxmlformats.org/officeDocument/2006/relationships/image" Target="../media/image7.png"/><Relationship Id="rId28" Type="http://schemas.openxmlformats.org/officeDocument/2006/relationships/tags" Target="../tags/tag24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@png2x_装饰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921000" y="1397000"/>
            <a:ext cx="9271000" cy="5461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中宋简" panose="02010600000101010101" charset="-122"/>
                <a:ea typeface="汉仪中宋简" panose="02010600000101010101" charset="-122"/>
              </a:rPr>
              <a:t>单击此处编辑母版标题样式</a:t>
            </a:r>
            <a:endParaRPr lang="zh-CN" altLang="en-US" dirty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书宋二简" panose="02010600000101010101" charset="-122"/>
                <a:ea typeface="汉仪书宋二简" panose="02010600000101010101" charset="-122"/>
              </a:rPr>
              <a:t>单击此处编辑母版文本样式</a:t>
            </a:r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image" Target="../media/image13.png"/><Relationship Id="rId2" Type="http://schemas.openxmlformats.org/officeDocument/2006/relationships/tags" Target="../tags/tag334.xml"/><Relationship Id="rId1" Type="http://schemas.openxmlformats.org/officeDocument/2006/relationships/tags" Target="../tags/tag33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346.xml"/><Relationship Id="rId7" Type="http://schemas.openxmlformats.org/officeDocument/2006/relationships/tags" Target="../tags/tag345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image" Target="../media/image14.jpeg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3" Type="http://schemas.openxmlformats.org/officeDocument/2006/relationships/slideLayout" Target="../slideLayouts/slideLayout16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tags" Target="../tags/tag34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tags" Target="../tags/tag35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tags" Target="../tags/tag359.xml"/><Relationship Id="rId7" Type="http://schemas.openxmlformats.org/officeDocument/2006/relationships/tags" Target="../tags/tag358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image" Target="../media/image8.png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image" Target="../media/image16.jpeg"/><Relationship Id="rId2" Type="http://schemas.openxmlformats.org/officeDocument/2006/relationships/tags" Target="../tags/tag361.xml"/><Relationship Id="rId1" Type="http://schemas.openxmlformats.org/officeDocument/2006/relationships/tags" Target="../tags/tag36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" Type="http://schemas.openxmlformats.org/officeDocument/2006/relationships/tags" Target="../tags/tag36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376.xml"/><Relationship Id="rId7" Type="http://schemas.openxmlformats.org/officeDocument/2006/relationships/tags" Target="../tags/tag375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image" Target="../media/image17.jpeg"/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379.xml"/><Relationship Id="rId11" Type="http://schemas.openxmlformats.org/officeDocument/2006/relationships/tags" Target="../tags/tag378.xml"/><Relationship Id="rId10" Type="http://schemas.openxmlformats.org/officeDocument/2006/relationships/tags" Target="../tags/tag377.xml"/><Relationship Id="rId1" Type="http://schemas.openxmlformats.org/officeDocument/2006/relationships/tags" Target="../tags/tag37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image" Target="../media/image19.jpeg"/><Relationship Id="rId2" Type="http://schemas.openxmlformats.org/officeDocument/2006/relationships/tags" Target="../tags/tag381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388.xml"/><Relationship Id="rId1" Type="http://schemas.openxmlformats.org/officeDocument/2006/relationships/tags" Target="../tags/tag38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9" Type="http://schemas.openxmlformats.org/officeDocument/2006/relationships/slideLayout" Target="../slideLayouts/slideLayout24.xml"/><Relationship Id="rId18" Type="http://schemas.openxmlformats.org/officeDocument/2006/relationships/tags" Target="../tags/tag276.xml"/><Relationship Id="rId17" Type="http://schemas.openxmlformats.org/officeDocument/2006/relationships/tags" Target="../tags/tag275.xml"/><Relationship Id="rId16" Type="http://schemas.openxmlformats.org/officeDocument/2006/relationships/tags" Target="../tags/tag274.xml"/><Relationship Id="rId15" Type="http://schemas.openxmlformats.org/officeDocument/2006/relationships/tags" Target="../tags/tag273.xml"/><Relationship Id="rId14" Type="http://schemas.openxmlformats.org/officeDocument/2006/relationships/tags" Target="../tags/tag272.xml"/><Relationship Id="rId13" Type="http://schemas.openxmlformats.org/officeDocument/2006/relationships/tags" Target="../tags/tag271.xml"/><Relationship Id="rId12" Type="http://schemas.openxmlformats.org/officeDocument/2006/relationships/tags" Target="../tags/tag270.xml"/><Relationship Id="rId11" Type="http://schemas.openxmlformats.org/officeDocument/2006/relationships/tags" Target="../tags/tag269.xml"/><Relationship Id="rId10" Type="http://schemas.openxmlformats.org/officeDocument/2006/relationships/tags" Target="../tags/tag268.xml"/><Relationship Id="rId1" Type="http://schemas.openxmlformats.org/officeDocument/2006/relationships/tags" Target="../tags/tag25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tags" Target="../tags/tag27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image" Target="../media/image8.png"/><Relationship Id="rId2" Type="http://schemas.openxmlformats.org/officeDocument/2006/relationships/tags" Target="../tags/tag281.xml"/><Relationship Id="rId11" Type="http://schemas.openxmlformats.org/officeDocument/2006/relationships/slideLayout" Target="../slideLayouts/slideLayout22.xml"/><Relationship Id="rId10" Type="http://schemas.openxmlformats.org/officeDocument/2006/relationships/tags" Target="../tags/tag288.xml"/><Relationship Id="rId1" Type="http://schemas.openxmlformats.org/officeDocument/2006/relationships/tags" Target="../tags/tag28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295.xml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image" Target="../media/image9.jpeg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3" Type="http://schemas.openxmlformats.org/officeDocument/2006/relationships/slideLayout" Target="../slideLayouts/slideLayout21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9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tags" Target="../tags/tag29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image" Target="../media/image11.png"/><Relationship Id="rId2" Type="http://schemas.openxmlformats.org/officeDocument/2006/relationships/tags" Target="../tags/tag303.xml"/><Relationship Id="rId11" Type="http://schemas.openxmlformats.org/officeDocument/2006/relationships/slideLayout" Target="../slideLayouts/slideLayout20.xml"/><Relationship Id="rId10" Type="http://schemas.openxmlformats.org/officeDocument/2006/relationships/tags" Target="../tags/tag310.xml"/><Relationship Id="rId1" Type="http://schemas.openxmlformats.org/officeDocument/2006/relationships/tags" Target="../tags/tag30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image" Target="../media/image11.png"/><Relationship Id="rId2" Type="http://schemas.openxmlformats.org/officeDocument/2006/relationships/tags" Target="../tags/tag312.xml"/><Relationship Id="rId11" Type="http://schemas.openxmlformats.org/officeDocument/2006/relationships/slideLayout" Target="../slideLayouts/slideLayout19.xml"/><Relationship Id="rId10" Type="http://schemas.openxmlformats.org/officeDocument/2006/relationships/tags" Target="../tags/tag319.xml"/><Relationship Id="rId1" Type="http://schemas.openxmlformats.org/officeDocument/2006/relationships/tags" Target="../tags/tag31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image" Target="../media/image12.jpeg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329.xml"/><Relationship Id="rId11" Type="http://schemas.openxmlformats.org/officeDocument/2006/relationships/tags" Target="../tags/tag328.xml"/><Relationship Id="rId10" Type="http://schemas.openxmlformats.org/officeDocument/2006/relationships/tags" Target="../tags/tag327.xml"/><Relationship Id="rId1" Type="http://schemas.openxmlformats.org/officeDocument/2006/relationships/tags" Target="../tags/tag3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000">
                <a:ea typeface="汉仪中宋简" panose="02010600000101010101" charset="-122"/>
              </a:rPr>
              <a:t>李清照离婚案与唐宋婚姻制度变迁</a:t>
            </a:r>
            <a:endParaRPr lang="zh-CN" altLang="en-US" sz="400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第</a:t>
            </a:r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六讲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唐宋婚姻解除制度的发展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唐朝：法定离婚与协议离婚的并存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default_4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31070" b="31070"/>
          <a:stretch>
            <a:fillRect/>
          </a:stretch>
        </p:blipFill>
        <p:spPr>
          <a:xfrm>
            <a:off x="609600" y="609600"/>
            <a:ext cx="10972800" cy="2336800"/>
          </a:xfrm>
          <a:custGeom>
            <a:avLst/>
            <a:gdLst>
              <a:gd name="connisteX0" fmla="*/ 0 w 10972800"/>
              <a:gd name="connsiteY0" fmla="*/ 0 h 2336800"/>
              <a:gd name="connisteX1" fmla="*/ 10972800 w 10972800"/>
              <a:gd name="connsiteY1" fmla="*/ 0 h 2336800"/>
              <a:gd name="connisteX2" fmla="*/ 10972800 w 10972800"/>
              <a:gd name="connsiteY2" fmla="*/ 2336800 h 2336800"/>
              <a:gd name="connisteX3" fmla="*/ 0 w 10972800"/>
              <a:gd name="connsiteY3" fmla="*/ 2336800 h 2336800"/>
              <a:gd name="connisteX4" fmla="*/ 0 w 10972800"/>
              <a:gd name="connsiteY4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336800">
                <a:moveTo>
                  <a:pt x="0" y="0"/>
                </a:moveTo>
                <a:lnTo>
                  <a:pt x="10972800" y="0"/>
                </a:lnTo>
                <a:lnTo>
                  <a:pt x="10972800" y="2336800"/>
                </a:lnTo>
                <a:lnTo>
                  <a:pt x="0" y="2336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法定离婚：七出与义绝的强制力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《唐律》规定丈夫可依“七出”休妻，夫妻有义绝情形（如殴杀、奸非）需强制离婚，妻子无主动离婚权。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协议离婚：和离制度的萌芽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“若夫妻不相安谐而离者，不坐”，允许双方协议离婚，但实践中女性主动提出仍受限制。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宋朝：女性离婚诉权的突破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b2b1f1ef-9dba-11f0-a4b2-86d81a5e6d27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0538" r="9718" b="19022"/>
          <a:stretch>
            <a:fillRect/>
          </a:stretch>
        </p:blipFill>
        <p:spPr>
          <a:xfrm>
            <a:off x="609600" y="1524000"/>
            <a:ext cx="5334000" cy="2336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特殊情形下的离婚自主权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南宋规定“被夫同居亲属强奸未成听离”“夫移乡编管妻愿离者听”，将离婚请求权赋予妻子，无需强制离异。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b2b1f1ea-9dba-11f0-a4b2-86d81a5e6d27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6244" b="23098"/>
          <a:stretch>
            <a:fillRect/>
          </a:stretch>
        </p:blipFill>
        <p:spPr>
          <a:xfrm>
            <a:off x="6248400" y="1524000"/>
            <a:ext cx="5334000" cy="2336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司法实践：从判例看权利实现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《名公书判清明集》记载林莘仲编管六年不通问，法官准许其妻卓氏离婚，即便丈夫反对仍判离。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容隐制度与李清照案的法理分析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容隐制度的历史演变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default_2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7366" b="27366"/>
          <a:stretch>
            <a:fillRect/>
          </a:stretch>
        </p:blipFill>
        <p:spPr>
          <a:xfrm>
            <a:off x="609600" y="1524000"/>
            <a:ext cx="10972800" cy="2794000"/>
          </a:xfrm>
          <a:custGeom>
            <a:avLst/>
            <a:gdLst>
              <a:gd name="connisteX0" fmla="*/ 0 w 10972800"/>
              <a:gd name="connsiteY0" fmla="*/ 0 h 2794000"/>
              <a:gd name="connisteX1" fmla="*/ 10972800 w 10972800"/>
              <a:gd name="connsiteY1" fmla="*/ 0 h 2794000"/>
              <a:gd name="connisteX2" fmla="*/ 10972800 w 10972800"/>
              <a:gd name="connsiteY2" fmla="*/ 2794000 h 2794000"/>
              <a:gd name="connisteX3" fmla="*/ 0 w 10972800"/>
              <a:gd name="connsiteY3" fmla="*/ 2794000 h 2794000"/>
              <a:gd name="connisteX4" fmla="*/ 0 w 10972800"/>
              <a:gd name="connsiteY4" fmla="*/ 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794000">
                <a:moveTo>
                  <a:pt x="0" y="0"/>
                </a:moveTo>
                <a:lnTo>
                  <a:pt x="10972800" y="0"/>
                </a:lnTo>
                <a:lnTo>
                  <a:pt x="109728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从汉到唐：制度的确立与完善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汉代确立“亲亲得相首匿”，唐代扩大容隐范围至同居亲属、部曲奴婢，规定“告祖父母父母者绞”，但谋叛罪除外。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宋代的继承与争议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《宋刑统》完全沿用唐律“有罪相容隐”条款，李清照因“妻告夫”被判徒刑，体现法律对夫权的维护。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李清照案的法理困境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b2dd73d3-9dba-11f0-a4b2-86d81a5e6d27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3730" r="9173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486400 w 5486400"/>
              <a:gd name="connsiteY1" fmla="*/ 0 h 4724400"/>
              <a:gd name="connisteX2" fmla="*/ 5486400 w 5486400"/>
              <a:gd name="connsiteY2" fmla="*/ 4724400 h 4724400"/>
              <a:gd name="connisteX3" fmla="*/ 0 w 5486400"/>
              <a:gd name="connsiteY3" fmla="*/ 4724400 h 4724400"/>
              <a:gd name="connisteX4" fmla="*/ 0 w 5486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4724400">
                <a:moveTo>
                  <a:pt x="0" y="0"/>
                </a:moveTo>
                <a:lnTo>
                  <a:pt x="5486400" y="0"/>
                </a:lnTo>
                <a:lnTo>
                  <a:pt x="5486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法律严苛性：妻告夫的刑事责任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宋律“妻告夫虽得实徒两年”，李清照虽成功离婚，但仍需入狱，幸得友人相助仅服刑九日。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制度合理性：人伦与司法的平衡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容隐制度旨在避免亲情因司法程序破裂，维护社会伦理秩序，但在李清照案中暴露其对个体权利的压制。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结论：唐宋婚姻制度变迁的启示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制度进步与观念滞后的博弈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b2ba2f7a-9dba-11f0-8539-26f5c74f213c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2083" b="12083"/>
          <a:stretch>
            <a:fillRect/>
          </a:stretch>
        </p:blipFill>
        <p:spPr>
          <a:xfrm>
            <a:off x="609600" y="1524000"/>
            <a:ext cx="5334000" cy="26416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法律层面：女性权利的有限提升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从唐到宋，再嫁条件逐步细化，离婚诉权有所突破，女性在特定情形下获得更多自主权。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3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5979" b="5979"/>
          <a:stretch>
            <a:fillRect/>
          </a:stretch>
        </p:blipFill>
        <p:spPr>
          <a:xfrm>
            <a:off x="6248400" y="1524000"/>
            <a:ext cx="5334000" cy="26416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观念层面：理学对性别关系的重塑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宋代以后，“守节”观念逐渐取代开放风气，明清时期演变为对女性的极端束缚，制度进步被思想禁锢抵消。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历史镜鉴：传统法律的现代价值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b2a184fb-9dba-11f0-8539-26f5c74f213c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b="5613"/>
          <a:stretch>
            <a:fillRect/>
          </a:stretch>
        </p:blipFill>
        <p:spPr>
          <a:xfrm>
            <a:off x="609600" y="2794000"/>
            <a:ext cx="10972800" cy="3454400"/>
          </a:xfrm>
          <a:custGeom>
            <a:avLst/>
            <a:gdLst>
              <a:gd name="connisteX0" fmla="*/ 0 w 10972800"/>
              <a:gd name="connsiteY0" fmla="*/ 0 h 3454400"/>
              <a:gd name="connisteX1" fmla="*/ 10972800 w 10972800"/>
              <a:gd name="connsiteY1" fmla="*/ 0 h 3454400"/>
              <a:gd name="connisteX2" fmla="*/ 10972800 w 10972800"/>
              <a:gd name="connsiteY2" fmla="*/ 3454400 h 3454400"/>
              <a:gd name="connisteX3" fmla="*/ 0 w 10972800"/>
              <a:gd name="connsiteY3" fmla="*/ 3454400 h 3454400"/>
              <a:gd name="connisteX4" fmla="*/ 0 w 10972800"/>
              <a:gd name="connsiteY4" fmla="*/ 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454400">
                <a:moveTo>
                  <a:pt x="0" y="0"/>
                </a:moveTo>
                <a:lnTo>
                  <a:pt x="10972800" y="0"/>
                </a:lnTo>
                <a:lnTo>
                  <a:pt x="10972800" y="3454400"/>
                </a:lnTo>
                <a:lnTo>
                  <a:pt x="0" y="345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容隐制度的当代转化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现代法制可吸收容隐制度合理内核，赋予亲属拒证权，平衡公权力与家庭伦理，避免李清照式的人伦困境。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性别平等的历史反思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李清照案揭示传统社会女性在制度与观念夹缝中的挣扎，为当代性别平等与婚姻自由提供历史参照。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谢谢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引言：李清照离婚案的历史启示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唐宋女子再嫁制度的演变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9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唐宋婚姻解除制度的发展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400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容隐制度与李清照案的法理分析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5"/>
          <p:cNvSpPr>
            <a:spLocks noGrp="1"/>
          </p:cNvSpPr>
          <p:nvPr>
            <p:ph type="body" idx="1640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结论：唐宋婚姻制度变迁的启示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引言：李清照离婚案的历史启示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李清照离婚案的核心争议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2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29856" r="29856"/>
          <a:stretch>
            <a:fillRect/>
          </a:stretch>
        </p:blipFill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案件背景：从再嫁到入狱的波折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靖康之变后，李清照改嫁张汝舟，因对方觊觎财产并家暴，遂举报其伪造功名，依宋律获准离婚，但因“妻告夫”被判入狱九日。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法律困境：亲亲相隐原则的冲突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宋律规定“妻告夫罪虽得实徒两年”，源于汉代“亲亲得相首匿”原则，李清照案凸显传统法律人伦与个体权利的矛盾。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研究价值：个案折射制度变迁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b2ddc3a6-9dba-11f0-a4b2-86d81a5e6d27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r="185" b="27634"/>
          <a:stretch>
            <a:fillRect/>
          </a:stretch>
        </p:blipFill>
        <p:spPr>
          <a:xfrm>
            <a:off x="7010400" y="1524000"/>
            <a:ext cx="4572000" cy="2209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从个案到制度：婚姻自由的历史轨迹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李清照案反映唐宋女性在再嫁、离婚中的法律地位变化，为理解传统社会性别关系提供鲜活例证。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b2ddc35a-9dba-11f0-a4b2-86d81a5e6d27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13750" b="13750"/>
          <a:stretch>
            <a:fillRect/>
          </a:stretch>
        </p:blipFill>
        <p:spPr>
          <a:xfrm>
            <a:off x="609600" y="4038600"/>
            <a:ext cx="4572000" cy="2209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跨学科视角：法律史与社会文化的交融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结合法学、历史学分析，揭示制度条文与社会实践的差异，探讨理学兴起对女性地位的影响。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唐宋女子再嫁制度的演变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唐朝：开放包容的再嫁政策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5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7366" b="27366"/>
          <a:stretch>
            <a:fillRect/>
          </a:stretch>
        </p:blipFill>
        <p:spPr>
          <a:xfrm>
            <a:off x="609600" y="3454400"/>
            <a:ext cx="10972800" cy="2794000"/>
          </a:xfrm>
          <a:custGeom>
            <a:avLst/>
            <a:gdLst>
              <a:gd name="connisteX0" fmla="*/ 0 w 10972800"/>
              <a:gd name="connsiteY0" fmla="*/ 0 h 2794000"/>
              <a:gd name="connisteX1" fmla="*/ 10972800 w 10972800"/>
              <a:gd name="connsiteY1" fmla="*/ 0 h 2794000"/>
              <a:gd name="connisteX2" fmla="*/ 10972800 w 10972800"/>
              <a:gd name="connsiteY2" fmla="*/ 2794000 h 2794000"/>
              <a:gd name="connisteX3" fmla="*/ 0 w 10972800"/>
              <a:gd name="connsiteY3" fmla="*/ 2794000 h 2794000"/>
              <a:gd name="connisteX4" fmla="*/ 0 w 10972800"/>
              <a:gd name="connsiteY4" fmla="*/ 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794000">
                <a:moveTo>
                  <a:pt x="0" y="0"/>
                </a:moveTo>
                <a:lnTo>
                  <a:pt x="10972800" y="0"/>
                </a:lnTo>
                <a:lnTo>
                  <a:pt x="10972800" y="2794000"/>
                </a:lnTo>
                <a:lnTo>
                  <a:pt x="0" y="2794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法律保障：主婚权与继承权的突破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《唐律》允许祖父母、父母强嫁丧服已满的寡妇，寡妇无男者可承夫分产，改嫁后财产需由夫家均分。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政策鼓励：从诏令到社会实践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贞观年间诏令鼓励寡居妇女再婚，甚至提供财产支持；唐代公主再嫁者达28人，社会对再嫁普遍包容。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宋朝：再嫁制度的细化与限制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5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9424" b="29424"/>
          <a:stretch>
            <a:fillRect/>
          </a:stretch>
        </p:blipFill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0 h 2540000"/>
              <a:gd name="connisteX1" fmla="*/ 10972800 w 10972800"/>
              <a:gd name="connsiteY1" fmla="*/ 0 h 2540000"/>
              <a:gd name="connisteX2" fmla="*/ 10972800 w 10972800"/>
              <a:gd name="connsiteY2" fmla="*/ 2540000 h 2540000"/>
              <a:gd name="connisteX3" fmla="*/ 0 w 10972800"/>
              <a:gd name="connsiteY3" fmla="*/ 2540000 h 2540000"/>
              <a:gd name="connisteX4" fmla="*/ 0 w 10972800"/>
              <a:gd name="connsiteY4" fmla="*/ 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540000">
                <a:moveTo>
                  <a:pt x="0" y="0"/>
                </a:moveTo>
                <a:lnTo>
                  <a:pt x="10972800" y="0"/>
                </a:lnTo>
                <a:lnTo>
                  <a:pt x="10972800" y="2540000"/>
                </a:lnTo>
                <a:lnTo>
                  <a:pt x="0" y="2540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法律创新：特殊情形下的再嫁自由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宋律规定“夫亡六年改嫁”“夫出外三年不归听妻改嫁”“客户身故妻听自便”，赋予女性有限离婚自主权。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理学兴起：从宽松到禁锢的转折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程颐提出“饿死事极小，失节事极大”，士大夫阶层逐渐倡导守节，北宋中叶后士大夫家妇女再嫁减少，公主再嫁案例锐减。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社会观念的冲突与调和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b2d01d55-9dba-11f0-a4b2-86d81a5e6d27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4208" r="156"/>
          <a:stretch>
            <a:fillRect/>
          </a:stretch>
        </p:blipFill>
        <p:spPr>
          <a:xfrm>
            <a:off x="609600" y="1524000"/>
            <a:ext cx="4572000" cy="2209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官方态度：维护再嫁自主权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南宋胡颖审理阿区三嫁案时，斥责阻止者“惟阿区之所自择可也”，杖责诬告者，体现法律对再嫁权的保护。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5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7037" b="7037"/>
          <a:stretch>
            <a:fillRect/>
          </a:stretch>
        </p:blipFill>
        <p:spPr>
          <a:xfrm>
            <a:off x="609600" y="4038600"/>
            <a:ext cx="4572000" cy="2209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民间实践：从普遍再嫁到守节观念的蔓延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《夷坚志》记载宋代妇女改嫁案例61例，但北宋后期理学家通过诗词、舆论倡导守节，社会观念逐步转向严苛。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be65f46bbd81154641d2576c791ccf47b819050"/>
  <p:tag name="KSO_WM_NEWLAYOUT_GROUP_ID" val="layout_26"/>
  <p:tag name="KSO_WM_NEWLAYOUT_ID" val="slide_5397de42ff9007f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4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88ef65256b3bdbd35087701c8484770de40929a"/>
  <p:tag name="KSO_WM_NEWLAYOUT_GROUP_ID" val="layout_6"/>
  <p:tag name="KSO_WM_NEWLAYOUT_ID" val="slide_0b60da66fb947fdd"/>
</p:tagLst>
</file>

<file path=ppt/tags/tag1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b656974d893313b104bd21edf363e01b5417835"/>
  <p:tag name="KSO_WM_NEWLAYOUT_GROUP_ID" val="layout_62"/>
  <p:tag name="KSO_WM_NEWLAYOUT_ID" val="slide_72ee7055fb184196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b1ed03eb390973a040fe94c87f3e818a99fb1111"/>
  <p:tag name="KSO_WM_NEWLAYOUT_GROUP_ID" val="layout_1-5"/>
  <p:tag name="KSO_WM_NEWLAYOUT_ID" val="slide_cea45c27deb23863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4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4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4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5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5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1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164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165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8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219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224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225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27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3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23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d2c555c2e77163a8e682d53465a5e6c42e217a6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236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23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238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239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39cb8802fcc5ff0ade58cdd6c955f6750077e01"/>
  <p:tag name="KSO_WM_NEWLAYOUT_GROUP_ID" val="layout_57"/>
  <p:tag name="KSO_WM_NEWLAYOUT_ID" val="slide_ef2b270f7310fad4"/>
</p:tagLst>
</file>

<file path=ppt/tags/tag240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241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242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243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244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245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24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247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5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4"/>
  <p:tag name="KSO_WM_TEMPLATE_MASTER_TYPE" val="0"/>
  <p:tag name="KSO_WM_TEMPLATE_COLOR_TYPE" val="0"/>
  <p:tag name="KSO_WM_BEAUTIFY_FLAG" val="#wm#"/>
</p:tagLst>
</file>

<file path=ppt/tags/tag25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e5b5b3cd82db123"/>
  <p:tag name="KSO_WM_AITEMPLATE_STYLE_ID" val="69796643686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257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2"/>
  <p:tag name="KSO_WM_TAG_VERSION" val="3.0"/>
  <p:tag name="KSO_WM_UNIT_TEXT_LAYER_COUNT" val="1"/>
  <p:tag name="KSO_WM_UNIT_PRESET_TEXT" val="20XX YEAR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58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4"/>
  <p:tag name="KSO_WM_SLIDE_ID" val="custom40494644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2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b1ed03eb390973a040fe94c87f3e818a99fb1111"/>
  <p:tag name="KSO_WM_NEWLAYOUT_GROUP_ID" val="layout_1-5"/>
  <p:tag name="KSO_WM_NEWLAYOUT_ID" val="slide_cea45c27deb23863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26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26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26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27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27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276.xml><?xml version="1.0" encoding="utf-8"?>
<p:tagLst xmlns:p="http://schemas.openxmlformats.org/presentationml/2006/main">
  <p:tag name="KSO_WM_SLIDE_CONTENT_ORIENTATION" val=""/>
  <p:tag name="KSO_WM_SLIDE_HAS_MASK" val="0"/>
  <p:tag name="KSO_WM_SLIDE_ITEM_CNT" val="5"/>
  <p:tag name="KSO_WM_SLIDE_TYPE" val="contents"/>
  <p:tag name="KSO_WM_TEMPLATE_SUBCATEGORY" val="29"/>
  <p:tag name="KSO_WM_BEAUTIFY_FLAG" val="#wm#"/>
  <p:tag name="KSO_WM_TEMPLATE_FIGMA_ID" val="69796643686"/>
  <p:tag name="KSO_WM_TEMPLATE_SLIDE_ID" val="slide_cea45c27deb23863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7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7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88ef65256b3bdbd35087701c8484770de40929a"/>
  <p:tag name="KSO_WM_NEWLAYOUT_GROUP_ID" val="layout_6"/>
  <p:tag name="KSO_WM_NEWLAYOUT_ID" val="slide_0b60da66fb947fdd"/>
  <p:tag name="KSO_WM_UNIT_PRESET_TEXT" val="单击此处添加标题"/>
</p:tagLst>
</file>

<file path=ppt/tags/tag2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562440a8d0b8347d5c-slide-0"/>
</p:tagLst>
</file>

<file path=ppt/tags/tag28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8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0b60da66fb947fdd"/>
</p:tagLst>
</file>

<file path=ppt/tags/tag2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be65f46bbd81154641d2576c791ccf47b819050"/>
  <p:tag name="KSO_WM_NEWLAYOUT_GROUP_ID" val="layout_26"/>
  <p:tag name="KSO_WM_NEWLAYOUT_ID" val="slide_5397de42ff9007f8"/>
  <p:tag name="KSO_WM_UNIT_PRESET_TEXT" val="单击此处添加标题"/>
</p:tagLst>
</file>

<file path=ppt/tags/tag29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90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090726942&quot;,&quot;product_name&quot;:&quot;365wps-copilotchat-web&quot;,&quot;intention_code&quot;:&quot;365wps_cc_create_ppt&quot;}*gallery_gallery_ai_3.0.1_online*1801028d8b84e9aab33bc7a7422e5fb5-slide-4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94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410848325&quot;,&quot;product_name&quot;:&quot;365wps-copilotchat-web&quot;,&quot;intention_code&quot;:&quot;365wps_cc_create_ppt&quot;}*gallery_gallery_ai_3.0.1_online*1801028d8b84e9aab33bc7a7422e5fb5-slide-4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9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5397de42ff9007f8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0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0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e08f45e36e6666b524e07f85a93fd8ae82bdc3a"/>
  <p:tag name="KSO_WM_NEWLAYOUT_GROUP_ID" val="layout_59"/>
  <p:tag name="KSO_WM_NEWLAYOUT_ID" val="slide_79a6e287972545b5"/>
  <p:tag name="KSO_WM_UNIT_PRESET_TEXT" val="单击此处添加标题"/>
</p:tagLst>
</file>

<file path=ppt/tags/tag3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561822e76970a8d9e1-slide-0"/>
</p:tagLst>
</file>

<file path=ppt/tags/tag30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0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79a6e287972545b5"/>
</p:tagLst>
</file>

<file path=ppt/tags/tag3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29eb3a8aa7ad7536f11cbfe0f89e1dc7a5c7e04"/>
  <p:tag name="KSO_WM_NEWLAYOUT_GROUP_ID" val="layout_42"/>
  <p:tag name="KSO_WM_NEWLAYOUT_ID" val="slide_612acce709c55489"/>
  <p:tag name="KSO_WM_UNIT_PRESET_TEXT" val="单击此处添加标题"/>
</p:tagLst>
</file>

<file path=ppt/tags/tag3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562169d241ee716c1b-slide-0"/>
</p:tagLst>
</file>

<file path=ppt/tags/tag3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1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612acce709c55489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efabfbd212650c0625f71867314ff811aea889"/>
  <p:tag name="KSO_WM_NEWLAYOUT_GROUP_ID" val="layout_2"/>
  <p:tag name="KSO_WM_NEWLAYOUT_ID" val="slide_575721c834a94fa4"/>
  <p:tag name="KSO_WM_UNIT_PRESET_TEXT" val="单击此处添加标题"/>
</p:tagLst>
</file>

<file path=ppt/tags/tag321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346156654&quot;,&quot;product_name&quot;:&quot;365wps-copilotchat-web&quot;,&quot;intention_code&quot;:&quot;365wps_cc_create_ppt&quot;}*gallery_gallery_ai_v2.1.6_ONLINE*1801028d8b84e9aab33bc7a7422e5fb5-slide-8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25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085639275b45558efcae-slide-0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2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575721c834a94fa4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3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3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779595f1d1b1e0e3487c1e3d5188ed20c5e3287"/>
  <p:tag name="KSO_WM_NEWLAYOUT_GROUP_ID" val="layout_51"/>
  <p:tag name="KSO_WM_NEWLAYOUT_ID" val="slide_bb33ee6a4ddd7ca6"/>
  <p:tag name="KSO_WM_UNIT_PRESET_TEXT" val="单击此处添加标题"/>
</p:tagLst>
</file>

<file path=ppt/tags/tag3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562010d94648630123-slide-0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3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bb33ee6a4ddd7ca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bc9b86bcc583a57b99dc96ac47a76e2d3fc6d57"/>
  <p:tag name="KSO_WM_NEWLAYOUT_GROUP_ID" val="layout_53"/>
  <p:tag name="KSO_WM_NEWLAYOUT_ID" val="slide_d0353eb596aa5dda"/>
  <p:tag name="KSO_WM_UNIT_PRESET_TEXT" val="单击此处添加标题"/>
</p:tagLst>
</file>

<file path=ppt/tags/tag341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382657719&quot;,&quot;product_name&quot;:&quot;365wps-copilotchat-web&quot;,&quot;intention_code&quot;:&quot;365wps_cc_create_ppt&quot;}*gallery_gallery_ai_v2.1.6_ONLINE*1801028d8b84e9aab33bc7a7422e5fb5-slide-11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45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412374891&quot;,&quot;product_name&quot;:&quot;365wps-copilotchat-web&quot;,&quot;intention_code&quot;:&quot;365wps_cc_create_ppt&quot;}*gallery_gallery_ai_v2.1.6_ONLINE*1801028d8b84e9aab33bc7a7422e5fb5-slide-11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4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d0353eb596aa5dda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5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5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86d7f9d324627afe58e330d6f7293f5533815a"/>
  <p:tag name="KSO_WM_NEWLAYOUT_GROUP_ID" val="layout_10013"/>
  <p:tag name="KSO_WM_NEWLAYOUT_ID" val="slide_c60fea93c381646b"/>
  <p:tag name="KSO_WM_UNIT_PRESET_TEXT" val="单击此处添加标题"/>
</p:tagLst>
</file>

<file path=ppt/tags/tag3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5623466ccd8067522b-slide-0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5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c60fea93c381646b"/>
</p:tagLst>
</file>

<file path=ppt/tags/tag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43b0a9cea5cd2a850d248f4a4c48b3f130440f"/>
  <p:tag name="KSO_WM_NEWLAYOUT_GROUP_ID" val="layout_10012"/>
  <p:tag name="KSO_WM_NEWLAYOUT_ID" val="slide_b551fdac1a16f7a8"/>
</p:tagLst>
</file>

<file path=ppt/tags/tag3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43b0a9cea5cd2a850d248f4a4c48b3f130440f"/>
  <p:tag name="KSO_WM_NEWLAYOUT_GROUP_ID" val="layout_10012"/>
  <p:tag name="KSO_WM_NEWLAYOUT_ID" val="slide_b551fdac1a16f7a8"/>
  <p:tag name="KSO_WM_UNIT_PRESET_TEXT" val="单击此处添加标题"/>
</p:tagLst>
</file>

<file path=ppt/tags/tag3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294470090&quot;,&quot;product_name&quot;:&quot;365wps-copilotchat-web&quot;,&quot;intention_code&quot;:&quot;365wps_cc_create_ppt&quot;}*gallery_gallery_ai_v2.1.6_ONLINE*1801028d8b84e9aab33bc7a7422e5fb5-slide-14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6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b551fdac1a16f7a8"/>
</p:tagLst>
</file>

<file path=ppt/tags/tag36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6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6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39cb8802fcc5ff0ade58cdd6c955f6750077e01"/>
  <p:tag name="KSO_WM_NEWLAYOUT_GROUP_ID" val="layout_57"/>
  <p:tag name="KSO_WM_NEWLAYOUT_ID" val="slide_ef2b270f7310fad4"/>
  <p:tag name="KSO_WM_UNIT_PRESET_TEXT" val="单击此处添加标题"/>
</p:tagLst>
</file>

<file path=ppt/tags/tag371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220405309&quot;,&quot;product_name&quot;:&quot;365wps-copilotchat-web&quot;,&quot;intention_code&quot;:&quot;365wps_cc_create_ppt&quot;}*gallery_gallery_ai_v2.1.6_ONLINE*1801028d8b84e9aab33bc7a7422e5fb5-slide-16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75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0856391948f8c48ad379-slide-0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7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ef2b270f7310fad4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b656974d893313b104bd21edf363e01b5417835"/>
  <p:tag name="KSO_WM_NEWLAYOUT_GROUP_ID" val="layout_62"/>
  <p:tag name="KSO_WM_NEWLAYOUT_ID" val="slide_72ee7055fb184196"/>
  <p:tag name="KSO_WM_UNIT_PRESET_TEXT" val="单击此处添加标题"/>
</p:tagLst>
</file>

<file path=ppt/tags/tag3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217745377&quot;,&quot;product_name&quot;:&quot;365wps-copilotchat-web&quot;,&quot;intention_code&quot;:&quot;365wps_cc_create_ppt&quot;}*gallery_gallery_ai_v2.1.6_ONLINE*1801028d8b84e9aab33bc7a7422e5fb5-slide-17"/>
</p:tagLst>
</file>

<file path=ppt/tags/tag38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8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72ee7055fb184196"/>
</p:tagLst>
</file>

<file path=ppt/tags/tag389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4"/>
  <p:tag name="KSO_WM_UNIT_LAYERLEVEL" val="1"/>
  <p:tag name="KSO_WM_UNIT_ID" val="custom40494644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391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4"/>
  <p:tag name="KSO_WM_SLIDE_ID" val="custom40494644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86d7f9d324627afe58e330d6f7293f5533815a"/>
  <p:tag name="KSO_WM_NEWLAYOUT_GROUP_ID" val="layout_10013"/>
  <p:tag name="KSO_WM_NEWLAYOUT_ID" val="slide_c60fea93c381646b"/>
</p:tagLst>
</file>

<file path=ppt/tags/tag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bc9b86bcc583a57b99dc96ac47a76e2d3fc6d57"/>
  <p:tag name="KSO_WM_NEWLAYOUT_GROUP_ID" val="layout_53"/>
  <p:tag name="KSO_WM_NEWLAYOUT_ID" val="slide_d0353eb596aa5dda"/>
</p:tagLst>
</file>

<file path=ppt/tags/tag55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9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779595f1d1b1e0e3487c1e3d5188ed20c5e3287"/>
  <p:tag name="KSO_WM_NEWLAYOUT_GROUP_ID" val="layout_51"/>
  <p:tag name="KSO_WM_NEWLAYOUT_ID" val="slide_bb33ee6a4ddd7ca6"/>
</p:tagLst>
</file>

<file path=ppt/tags/tag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efabfbd212650c0625f71867314ff811aea889"/>
  <p:tag name="KSO_WM_NEWLAYOUT_GROUP_ID" val="layout_2"/>
  <p:tag name="KSO_WM_NEWLAYOUT_ID" val="slide_575721c834a94fa4"/>
</p:tagLst>
</file>

<file path=ppt/tags/tag76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29eb3a8aa7ad7536f11cbfe0f89e1dc7a5c7e04"/>
  <p:tag name="KSO_WM_NEWLAYOUT_GROUP_ID" val="layout_42"/>
  <p:tag name="KSO_WM_NEWLAYOUT_ID" val="slide_612acce709c55489"/>
</p:tagLst>
</file>

<file path=ppt/tags/tag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e08f45e36e6666b524e07f85a93fd8ae82bdc3a"/>
  <p:tag name="KSO_WM_NEWLAYOUT_GROUP_ID" val="layout_59"/>
  <p:tag name="KSO_WM_NEWLAYOUT_ID" val="slide_79a6e287972545b5"/>
</p:tagLst>
</file>

<file path=ppt/tags/tag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红色中国风汇报主题">
  <a:themeElements>
    <a:clrScheme name="自定义 95">
      <a:dk1>
        <a:srgbClr val="000000"/>
      </a:dk1>
      <a:lt1>
        <a:srgbClr val="FFFFFF"/>
      </a:lt1>
      <a:dk2>
        <a:srgbClr val="400101"/>
      </a:dk2>
      <a:lt2>
        <a:srgbClr val="F2F2F2"/>
      </a:lt2>
      <a:accent1>
        <a:srgbClr val="883633"/>
      </a:accent1>
      <a:accent2>
        <a:srgbClr val="B5423E"/>
      </a:accent2>
      <a:accent3>
        <a:srgbClr val="C25854"/>
      </a:accent3>
      <a:accent4>
        <a:srgbClr val="CF7672"/>
      </a:accent4>
      <a:accent5>
        <a:srgbClr val="E0A29F"/>
      </a:accent5>
      <a:accent6>
        <a:srgbClr val="EFCFCD"/>
      </a:accent6>
      <a:hlink>
        <a:srgbClr val="E28835"/>
      </a:hlink>
      <a:folHlink>
        <a:srgbClr val="9D8874"/>
      </a:folHlink>
    </a:clrScheme>
    <a:fontScheme name="自定义 30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1658</Words>
  <Application>WPS 演示</Application>
  <PresentationFormat>宽屏</PresentationFormat>
  <Paragraphs>204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汉仪中宋简</vt:lpstr>
      <vt:lpstr>汉仪书宋二简</vt:lpstr>
      <vt:lpstr>Wingdings</vt:lpstr>
      <vt:lpstr>Microsoft YaHei UI</vt:lpstr>
      <vt:lpstr>Arial Unicode MS</vt:lpstr>
      <vt:lpstr>Calibri</vt:lpstr>
      <vt:lpstr>汉仪书宋二简</vt:lpstr>
      <vt:lpstr>Office 主题</vt:lpstr>
      <vt:lpstr>红色中国风汇报主题</vt:lpstr>
      <vt:lpstr>李清照离婚案与唐宋婚姻制度变迁</vt:lpstr>
      <vt:lpstr>目录</vt:lpstr>
      <vt:lpstr>引言：李清照离婚案的历史启示</vt:lpstr>
      <vt:lpstr>李清照离婚案的核心争议</vt:lpstr>
      <vt:lpstr>研究价值：个案折射制度变迁</vt:lpstr>
      <vt:lpstr>唐宋女子再嫁制度的演变</vt:lpstr>
      <vt:lpstr>唐朝：开放包容的再嫁政策</vt:lpstr>
      <vt:lpstr>宋朝：再嫁制度的细化与限制</vt:lpstr>
      <vt:lpstr>社会观念的冲突与调和</vt:lpstr>
      <vt:lpstr>唐宋婚姻解除制度的发展</vt:lpstr>
      <vt:lpstr>唐朝：法定离婚与协议离婚的并存</vt:lpstr>
      <vt:lpstr>宋朝：女性离婚诉权的突破</vt:lpstr>
      <vt:lpstr>容隐制度与李清照案的法理分析</vt:lpstr>
      <vt:lpstr>容隐制度的历史演变</vt:lpstr>
      <vt:lpstr>李清照案的法理困境</vt:lpstr>
      <vt:lpstr>结论：唐宋婚姻制度变迁的启示</vt:lpstr>
      <vt:lpstr>制度进步与观念滞后的博弈</vt:lpstr>
      <vt:lpstr>历史镜鉴：传统法律的现代价值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李清照离婚案与唐宋婚姻制度变迁</dc:title>
  <dc:creator/>
  <cp:lastModifiedBy>吕铁贞</cp:lastModifiedBy>
  <cp:revision>1</cp:revision>
  <dcterms:created xsi:type="dcterms:W3CDTF">2025-10-16T02:59:40Z</dcterms:created>
  <dcterms:modified xsi:type="dcterms:W3CDTF">2025-10-16T02:59:40Z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v1.0_ai_69796643686</vt:lpwstr>
  </property>
</Properties>
</file>