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image" Target="../media/image3.png"/><Relationship Id="rId4" Type="http://schemas.openxmlformats.org/officeDocument/2006/relationships/tags" Target="../tags/tag201.xml"/><Relationship Id="rId3" Type="http://schemas.openxmlformats.org/officeDocument/2006/relationships/image" Target="../media/image1.png"/><Relationship Id="rId2" Type="http://schemas.openxmlformats.org/officeDocument/2006/relationships/tags" Target="../tags/tag200.xml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tags" Target="../tags/tag207.xml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image" Target="../media/image2.png"/><Relationship Id="rId4" Type="http://schemas.openxmlformats.org/officeDocument/2006/relationships/tags" Target="../tags/tag231.xml"/><Relationship Id="rId3" Type="http://schemas.openxmlformats.org/officeDocument/2006/relationships/image" Target="../media/image1.png"/><Relationship Id="rId2" Type="http://schemas.openxmlformats.org/officeDocument/2006/relationships/tags" Target="../tags/tag23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image" Target="../media/image3.png"/><Relationship Id="rId4" Type="http://schemas.openxmlformats.org/officeDocument/2006/relationships/tags" Target="../tags/tag246.xml"/><Relationship Id="rId3" Type="http://schemas.openxmlformats.org/officeDocument/2006/relationships/image" Target="../media/image1.png"/><Relationship Id="rId2" Type="http://schemas.openxmlformats.org/officeDocument/2006/relationships/tags" Target="../tags/tag245.xml"/><Relationship Id="rId10" Type="http://schemas.openxmlformats.org/officeDocument/2006/relationships/tags" Target="../tags/tag251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image" Target="../media/image2.png"/><Relationship Id="rId4" Type="http://schemas.openxmlformats.org/officeDocument/2006/relationships/tags" Target="../tags/tag289.xml"/><Relationship Id="rId3" Type="http://schemas.openxmlformats.org/officeDocument/2006/relationships/image" Target="../media/image1.png"/><Relationship Id="rId2" Type="http://schemas.openxmlformats.org/officeDocument/2006/relationships/tags" Target="../tags/tag288.xml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image" Target="../media/image6.png"/><Relationship Id="rId7" Type="http://schemas.openxmlformats.org/officeDocument/2006/relationships/tags" Target="../tags/tag299.xml"/><Relationship Id="rId6" Type="http://schemas.openxmlformats.org/officeDocument/2006/relationships/image" Target="../media/image5.png"/><Relationship Id="rId5" Type="http://schemas.openxmlformats.org/officeDocument/2006/relationships/tags" Target="../tags/tag298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297.xml"/><Relationship Id="rId13" Type="http://schemas.openxmlformats.org/officeDocument/2006/relationships/tags" Target="../tags/tag304.xml"/><Relationship Id="rId12" Type="http://schemas.openxmlformats.org/officeDocument/2006/relationships/tags" Target="../tags/tag303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8" Type="http://schemas.openxmlformats.org/officeDocument/2006/relationships/tags" Target="../tags/tag321.xml"/><Relationship Id="rId17" Type="http://schemas.openxmlformats.org/officeDocument/2006/relationships/tags" Target="../tags/tag320.xml"/><Relationship Id="rId16" Type="http://schemas.openxmlformats.org/officeDocument/2006/relationships/tags" Target="../tags/tag319.xml"/><Relationship Id="rId15" Type="http://schemas.openxmlformats.org/officeDocument/2006/relationships/tags" Target="../tags/tag318.xml"/><Relationship Id="rId14" Type="http://schemas.openxmlformats.org/officeDocument/2006/relationships/tags" Target="../tags/tag317.xml"/><Relationship Id="rId13" Type="http://schemas.openxmlformats.org/officeDocument/2006/relationships/tags" Target="../tags/tag316.xml"/><Relationship Id="rId12" Type="http://schemas.openxmlformats.org/officeDocument/2006/relationships/tags" Target="../tags/tag315.xml"/><Relationship Id="rId11" Type="http://schemas.openxmlformats.org/officeDocument/2006/relationships/tags" Target="../tags/tag314.xml"/><Relationship Id="rId10" Type="http://schemas.openxmlformats.org/officeDocument/2006/relationships/tags" Target="../tags/tag313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133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09600" y="2692400"/>
            <a:ext cx="5334000" cy="2946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5560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248400" y="2133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6248400" y="2692400"/>
            <a:ext cx="5334000" cy="2946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53200" y="35560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334000" cy="2641600"/>
          </a:xfrm>
          <a:custGeom>
            <a:avLst/>
            <a:gdLst>
              <a:gd name="connisteX0" fmla="*/ 0 w 5334000"/>
              <a:gd name="connsiteY0" fmla="*/ 0 h 2641600"/>
              <a:gd name="connisteX1" fmla="*/ 5334000 w 5334000"/>
              <a:gd name="connsiteY1" fmla="*/ 0 h 2641600"/>
              <a:gd name="connisteX2" fmla="*/ 5334000 w 5334000"/>
              <a:gd name="connsiteY2" fmla="*/ 2641600 h 2641600"/>
              <a:gd name="connisteX3" fmla="*/ 0 w 5334000"/>
              <a:gd name="connsiteY3" fmla="*/ 2641600 h 2641600"/>
              <a:gd name="connisteX4" fmla="*/ 0 w 53340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641600">
                <a:moveTo>
                  <a:pt x="0" y="0"/>
                </a:moveTo>
                <a:lnTo>
                  <a:pt x="5334000" y="0"/>
                </a:lnTo>
                <a:lnTo>
                  <a:pt x="53340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4704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029200"/>
            <a:ext cx="5334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6391" hasCustomPrompt="1"/>
            <p:custDataLst>
              <p:tags r:id="rId9"/>
            </p:custDataLst>
          </p:nvPr>
        </p:nvSpPr>
        <p:spPr>
          <a:xfrm>
            <a:off x="6248400" y="1524000"/>
            <a:ext cx="5334000" cy="2641600"/>
          </a:xfrm>
          <a:custGeom>
            <a:avLst/>
            <a:gdLst>
              <a:gd name="connisteX0" fmla="*/ 0 w 5334000"/>
              <a:gd name="connsiteY0" fmla="*/ 0 h 2641600"/>
              <a:gd name="connisteX1" fmla="*/ 5334000 w 5334000"/>
              <a:gd name="connsiteY1" fmla="*/ 0 h 2641600"/>
              <a:gd name="connisteX2" fmla="*/ 5334000 w 5334000"/>
              <a:gd name="connsiteY2" fmla="*/ 2641600 h 2641600"/>
              <a:gd name="connisteX3" fmla="*/ 0 w 5334000"/>
              <a:gd name="connsiteY3" fmla="*/ 2641600 h 2641600"/>
              <a:gd name="connisteX4" fmla="*/ 0 w 53340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641600">
                <a:moveTo>
                  <a:pt x="0" y="0"/>
                </a:moveTo>
                <a:lnTo>
                  <a:pt x="5334000" y="0"/>
                </a:lnTo>
                <a:lnTo>
                  <a:pt x="53340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248400" y="44704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248400" y="5029200"/>
            <a:ext cx="5334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0 h 1879600"/>
              <a:gd name="connisteX1" fmla="*/ 10972800 w 10972800"/>
              <a:gd name="connsiteY1" fmla="*/ 0 h 1879600"/>
              <a:gd name="connisteX2" fmla="*/ 10972800 w 10972800"/>
              <a:gd name="connsiteY2" fmla="*/ 1879600 h 1879600"/>
              <a:gd name="connisteX3" fmla="*/ 0 w 10972800"/>
              <a:gd name="connsiteY3" fmla="*/ 1879600 h 1879600"/>
              <a:gd name="connisteX4" fmla="*/ 0 w 10972800"/>
              <a:gd name="connsiteY4" fmla="*/ 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1879600">
                <a:moveTo>
                  <a:pt x="0" y="0"/>
                </a:moveTo>
                <a:lnTo>
                  <a:pt x="10972800" y="0"/>
                </a:lnTo>
                <a:lnTo>
                  <a:pt x="10972800" y="1879600"/>
                </a:lnTo>
                <a:lnTo>
                  <a:pt x="0" y="1879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8608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4196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38608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44196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336800"/>
          </a:xfrm>
          <a:custGeom>
            <a:avLst/>
            <a:gdLst>
              <a:gd name="connisteX0" fmla="*/ 0 w 50800"/>
              <a:gd name="connsiteY0" fmla="*/ 0 h 2336800"/>
              <a:gd name="connisteX1" fmla="*/ 50800 w 50800"/>
              <a:gd name="connsiteY1" fmla="*/ 0 h 2336800"/>
              <a:gd name="connisteX2" fmla="*/ 50800 w 50800"/>
              <a:gd name="connsiteY2" fmla="*/ 2336800 h 2336800"/>
              <a:gd name="connisteX3" fmla="*/ 0 w 50800"/>
              <a:gd name="connsiteY3" fmla="*/ 2336800 h 2336800"/>
              <a:gd name="connisteX4" fmla="*/ 0 w 50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336800">
                <a:moveTo>
                  <a:pt x="0" y="0"/>
                </a:moveTo>
                <a:lnTo>
                  <a:pt x="50800" y="0"/>
                </a:lnTo>
                <a:lnTo>
                  <a:pt x="50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336800"/>
          </a:xfrm>
          <a:custGeom>
            <a:avLst/>
            <a:gdLst>
              <a:gd name="connisteX0" fmla="*/ 0 w 50800"/>
              <a:gd name="connsiteY0" fmla="*/ 0 h 2336800"/>
              <a:gd name="connisteX1" fmla="*/ 50800 w 50800"/>
              <a:gd name="connsiteY1" fmla="*/ 0 h 2336800"/>
              <a:gd name="connisteX2" fmla="*/ 50800 w 50800"/>
              <a:gd name="connsiteY2" fmla="*/ 2336800 h 2336800"/>
              <a:gd name="connisteX3" fmla="*/ 0 w 50800"/>
              <a:gd name="connsiteY3" fmla="*/ 2336800 h 2336800"/>
              <a:gd name="connisteX4" fmla="*/ 0 w 50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336800">
                <a:moveTo>
                  <a:pt x="0" y="0"/>
                </a:moveTo>
                <a:lnTo>
                  <a:pt x="50800" y="0"/>
                </a:lnTo>
                <a:lnTo>
                  <a:pt x="50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7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1844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479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336800"/>
          </a:xfrm>
          <a:custGeom>
            <a:avLst/>
            <a:gdLst>
              <a:gd name="connisteX0" fmla="*/ 0 w 10972800"/>
              <a:gd name="connsiteY0" fmla="*/ 0 h 2336800"/>
              <a:gd name="connisteX1" fmla="*/ 10972800 w 10972800"/>
              <a:gd name="connsiteY1" fmla="*/ 0 h 2336800"/>
              <a:gd name="connisteX2" fmla="*/ 10972800 w 10972800"/>
              <a:gd name="connsiteY2" fmla="*/ 2336800 h 2336800"/>
              <a:gd name="connisteX3" fmla="*/ 0 w 10972800"/>
              <a:gd name="connsiteY3" fmla="*/ 2336800 h 2336800"/>
              <a:gd name="connisteX4" fmla="*/ 0 w 10972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336800">
                <a:moveTo>
                  <a:pt x="0" y="0"/>
                </a:moveTo>
                <a:lnTo>
                  <a:pt x="10972800" y="0"/>
                </a:lnTo>
                <a:lnTo>
                  <a:pt x="10972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7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2108200"/>
            <a:ext cx="1524000" cy="15240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920750" y="24892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886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4450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6400800" y="2108200"/>
            <a:ext cx="1524000" cy="15240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6711950" y="24892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400800" y="3886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400800" y="44450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997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35560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400800" y="2997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400800" y="35560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089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0 h 2946400"/>
              <a:gd name="connisteX1" fmla="*/ 10972800 w 10972800"/>
              <a:gd name="connsiteY1" fmla="*/ 0 h 2946400"/>
              <a:gd name="connisteX2" fmla="*/ 10972800 w 10972800"/>
              <a:gd name="connsiteY2" fmla="*/ 2946400 h 2946400"/>
              <a:gd name="connisteX3" fmla="*/ 0 w 10972800"/>
              <a:gd name="connsiteY3" fmla="*/ 2946400 h 2946400"/>
              <a:gd name="connisteX4" fmla="*/ 0 w 10972800"/>
              <a:gd name="connsiteY4" fmla="*/ 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946400">
                <a:moveTo>
                  <a:pt x="0" y="0"/>
                </a:moveTo>
                <a:lnTo>
                  <a:pt x="10972800" y="0"/>
                </a:lnTo>
                <a:lnTo>
                  <a:pt x="10972800" y="2946400"/>
                </a:ln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41656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4724400"/>
            <a:ext cx="3162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8420100" y="41656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8420100" y="4724400"/>
            <a:ext cx="3162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3911600"/>
            <a:ext cx="53340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3876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4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0 h 2540000"/>
              <a:gd name="connisteX1" fmla="*/ 10972800 w 10972800"/>
              <a:gd name="connsiteY1" fmla="*/ 0 h 2540000"/>
              <a:gd name="connisteX2" fmla="*/ 10972800 w 10972800"/>
              <a:gd name="connsiteY2" fmla="*/ 2540000 h 2540000"/>
              <a:gd name="connisteX3" fmla="*/ 0 w 10972800"/>
              <a:gd name="connsiteY3" fmla="*/ 2540000 h 2540000"/>
              <a:gd name="connisteX4" fmla="*/ 0 w 10972800"/>
              <a:gd name="connsiteY4" fmla="*/ 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540000">
                <a:moveTo>
                  <a:pt x="0" y="0"/>
                </a:moveTo>
                <a:lnTo>
                  <a:pt x="10972800" y="0"/>
                </a:lnTo>
                <a:lnTo>
                  <a:pt x="10972800" y="2540000"/>
                </a:lnTo>
                <a:lnTo>
                  <a:pt x="0" y="2540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5212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25146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7846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343400"/>
            <a:ext cx="452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81534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654800" y="37846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654800" y="4343400"/>
            <a:ext cx="452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581400 w 3581400"/>
              <a:gd name="connsiteY1" fmla="*/ 0 h 4724400"/>
              <a:gd name="connisteX2" fmla="*/ 3581400 w 3581400"/>
              <a:gd name="connsiteY2" fmla="*/ 4724400 h 4724400"/>
              <a:gd name="connisteX3" fmla="*/ 0 w 3581400"/>
              <a:gd name="connsiteY3" fmla="*/ 4724400 h 4724400"/>
              <a:gd name="connisteX4" fmla="*/ 0 w 3581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4724400">
                <a:moveTo>
                  <a:pt x="0" y="0"/>
                </a:moveTo>
                <a:lnTo>
                  <a:pt x="3581400" y="0"/>
                </a:lnTo>
                <a:lnTo>
                  <a:pt x="3581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7391400 w 7391400"/>
              <a:gd name="connsiteY1" fmla="*/ 0 h 4724400"/>
              <a:gd name="connisteX2" fmla="*/ 7391400 w 7391400"/>
              <a:gd name="connsiteY2" fmla="*/ 4724400 h 4724400"/>
              <a:gd name="connisteX3" fmla="*/ 0 w 7391400"/>
              <a:gd name="connsiteY3" fmla="*/ 4724400 h 4724400"/>
              <a:gd name="connisteX4" fmla="*/ 0 w 7391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7391400" h="4724400">
                <a:moveTo>
                  <a:pt x="0" y="0"/>
                </a:moveTo>
                <a:lnTo>
                  <a:pt x="7391400" y="0"/>
                </a:lnTo>
                <a:lnTo>
                  <a:pt x="7391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934200 w 6934200"/>
              <a:gd name="connsiteY1" fmla="*/ 0 h 4724400"/>
              <a:gd name="connisteX2" fmla="*/ 6934200 w 6934200"/>
              <a:gd name="connsiteY2" fmla="*/ 4724400 h 4724400"/>
              <a:gd name="connisteX3" fmla="*/ 0 w 6934200"/>
              <a:gd name="connsiteY3" fmla="*/ 4724400 h 4724400"/>
              <a:gd name="connisteX4" fmla="*/ 0 w 69342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934200" h="4724400">
                <a:moveTo>
                  <a:pt x="0" y="0"/>
                </a:moveTo>
                <a:lnTo>
                  <a:pt x="6934200" y="0"/>
                </a:lnTo>
                <a:lnTo>
                  <a:pt x="69342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66800" y="21082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66800" y="26670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1066800" y="41910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1066800" y="47498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5181600" y="15240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86400" y="18923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86400" y="24511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181600" y="40386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5486400" y="44069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5486400" y="49657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4013200"/>
            <a:ext cx="10972800" cy="2235200"/>
          </a:xfrm>
          <a:custGeom>
            <a:avLst/>
            <a:gdLst>
              <a:gd name="connisteX0" fmla="*/ 0 w 10972800"/>
              <a:gd name="connsiteY0" fmla="*/ 0 h 2235200"/>
              <a:gd name="connisteX1" fmla="*/ 10972800 w 10972800"/>
              <a:gd name="connsiteY1" fmla="*/ 0 h 2235200"/>
              <a:gd name="connisteX2" fmla="*/ 10972800 w 10972800"/>
              <a:gd name="connsiteY2" fmla="*/ 2235200 h 2235200"/>
              <a:gd name="connisteX3" fmla="*/ 0 w 10972800"/>
              <a:gd name="connsiteY3" fmla="*/ 2235200 h 2235200"/>
              <a:gd name="connisteX4" fmla="*/ 0 w 10972800"/>
              <a:gd name="connsiteY4" fmla="*/ 0 h 223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235200">
                <a:moveTo>
                  <a:pt x="0" y="0"/>
                </a:moveTo>
                <a:lnTo>
                  <a:pt x="10972800" y="0"/>
                </a:lnTo>
                <a:lnTo>
                  <a:pt x="10972800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0320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15240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20320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606800"/>
            <a:ext cx="5334000" cy="2641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082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911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606800"/>
            <a:ext cx="5334000" cy="2641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082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3911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419600"/>
            <a:ext cx="4724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9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400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401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3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8" name="文本占位符 27"/>
          <p:cNvSpPr>
            <a:spLocks noGrp="1"/>
          </p:cNvSpPr>
          <p:nvPr>
            <p:ph type="body" idx="16398" hasCustomPrompt="1"/>
            <p:custDataLst>
              <p:tags r:id="rId22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9" name="装饰  8"/>
          <p:cNvSpPr>
            <a:spLocks noGrp="1"/>
          </p:cNvSpPr>
          <p:nvPr>
            <p:ph type="body" idx="16404" hasCustomPrompt="1"/>
            <p:custDataLst>
              <p:tags r:id="rId23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0" name="文本占位符 29"/>
          <p:cNvSpPr>
            <a:spLocks noGrp="1"/>
          </p:cNvSpPr>
          <p:nvPr>
            <p:ph type="body" idx="16397" hasCustomPrompt="1"/>
            <p:custDataLst>
              <p:tags r:id="rId24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4" Type="http://schemas.openxmlformats.org/officeDocument/2006/relationships/theme" Target="../theme/theme2.xml"/><Relationship Id="rId43" Type="http://schemas.openxmlformats.org/officeDocument/2006/relationships/tags" Target="../tags/tag329.xml"/><Relationship Id="rId42" Type="http://schemas.openxmlformats.org/officeDocument/2006/relationships/tags" Target="../tags/tag328.xml"/><Relationship Id="rId41" Type="http://schemas.openxmlformats.org/officeDocument/2006/relationships/tags" Target="../tags/tag327.xml"/><Relationship Id="rId40" Type="http://schemas.openxmlformats.org/officeDocument/2006/relationships/tags" Target="../tags/tag326.xml"/><Relationship Id="rId4" Type="http://schemas.openxmlformats.org/officeDocument/2006/relationships/slideLayout" Target="../slideLayouts/slideLayout14.xml"/><Relationship Id="rId39" Type="http://schemas.openxmlformats.org/officeDocument/2006/relationships/tags" Target="../tags/tag325.xml"/><Relationship Id="rId38" Type="http://schemas.openxmlformats.org/officeDocument/2006/relationships/tags" Target="../tags/tag324.xml"/><Relationship Id="rId37" Type="http://schemas.openxmlformats.org/officeDocument/2006/relationships/tags" Target="../tags/tag323.xml"/><Relationship Id="rId36" Type="http://schemas.openxmlformats.org/officeDocument/2006/relationships/image" Target="../media/image7.png"/><Relationship Id="rId35" Type="http://schemas.openxmlformats.org/officeDocument/2006/relationships/tags" Target="../tags/tag322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4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412.xml"/><Relationship Id="rId7" Type="http://schemas.openxmlformats.org/officeDocument/2006/relationships/tags" Target="../tags/tag411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image" Target="../media/image14.jpeg"/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3" Type="http://schemas.openxmlformats.org/officeDocument/2006/relationships/slideLayout" Target="../slideLayouts/slideLayout24.xml"/><Relationship Id="rId12" Type="http://schemas.openxmlformats.org/officeDocument/2006/relationships/tags" Target="../tags/tag415.xml"/><Relationship Id="rId11" Type="http://schemas.openxmlformats.org/officeDocument/2006/relationships/tags" Target="../tags/tag414.xml"/><Relationship Id="rId10" Type="http://schemas.openxmlformats.org/officeDocument/2006/relationships/tags" Target="../tags/tag413.xml"/><Relationship Id="rId1" Type="http://schemas.openxmlformats.org/officeDocument/2006/relationships/tags" Target="../tags/tag40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" Type="http://schemas.openxmlformats.org/officeDocument/2006/relationships/tags" Target="../tags/tag41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26.xml"/><Relationship Id="rId8" Type="http://schemas.openxmlformats.org/officeDocument/2006/relationships/tags" Target="../tags/tag425.xml"/><Relationship Id="rId7" Type="http://schemas.openxmlformats.org/officeDocument/2006/relationships/tags" Target="../tags/tag424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image" Target="../media/image16.png"/><Relationship Id="rId2" Type="http://schemas.openxmlformats.org/officeDocument/2006/relationships/tags" Target="../tags/tag420.xml"/><Relationship Id="rId11" Type="http://schemas.openxmlformats.org/officeDocument/2006/relationships/slideLayout" Target="../slideLayouts/slideLayout23.xml"/><Relationship Id="rId10" Type="http://schemas.openxmlformats.org/officeDocument/2006/relationships/tags" Target="../tags/tag427.xml"/><Relationship Id="rId1" Type="http://schemas.openxmlformats.org/officeDocument/2006/relationships/tags" Target="../tags/tag41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35.xml"/><Relationship Id="rId8" Type="http://schemas.openxmlformats.org/officeDocument/2006/relationships/tags" Target="../tags/tag434.xml"/><Relationship Id="rId7" Type="http://schemas.openxmlformats.org/officeDocument/2006/relationships/tags" Target="../tags/tag433.xml"/><Relationship Id="rId6" Type="http://schemas.openxmlformats.org/officeDocument/2006/relationships/tags" Target="../tags/tag432.xml"/><Relationship Id="rId5" Type="http://schemas.openxmlformats.org/officeDocument/2006/relationships/tags" Target="../tags/tag431.xml"/><Relationship Id="rId4" Type="http://schemas.openxmlformats.org/officeDocument/2006/relationships/tags" Target="../tags/tag430.xml"/><Relationship Id="rId3" Type="http://schemas.openxmlformats.org/officeDocument/2006/relationships/image" Target="../media/image15.png"/><Relationship Id="rId2" Type="http://schemas.openxmlformats.org/officeDocument/2006/relationships/tags" Target="../tags/tag429.xml"/><Relationship Id="rId11" Type="http://schemas.openxmlformats.org/officeDocument/2006/relationships/slideLayout" Target="../slideLayouts/slideLayout22.xml"/><Relationship Id="rId10" Type="http://schemas.openxmlformats.org/officeDocument/2006/relationships/tags" Target="../tags/tag436.xml"/><Relationship Id="rId1" Type="http://schemas.openxmlformats.org/officeDocument/2006/relationships/tags" Target="../tags/tag42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image" Target="../media/image17.png"/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446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tags" Target="../tags/tag43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" Type="http://schemas.openxmlformats.org/officeDocument/2006/relationships/tags" Target="../tags/tag4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456.xml"/><Relationship Id="rId7" Type="http://schemas.openxmlformats.org/officeDocument/2006/relationships/tags" Target="../tags/tag455.xml"/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Relationship Id="rId3" Type="http://schemas.openxmlformats.org/officeDocument/2006/relationships/image" Target="../media/image19.png"/><Relationship Id="rId2" Type="http://schemas.openxmlformats.org/officeDocument/2006/relationships/tags" Target="../tags/tag451.xml"/><Relationship Id="rId1" Type="http://schemas.openxmlformats.org/officeDocument/2006/relationships/tags" Target="../tags/tag45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tags" Target="../tags/tag460.xml"/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tags" Target="../tags/tag46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74.xml"/><Relationship Id="rId8" Type="http://schemas.openxmlformats.org/officeDocument/2006/relationships/tags" Target="../tags/tag473.xml"/><Relationship Id="rId7" Type="http://schemas.openxmlformats.org/officeDocument/2006/relationships/tags" Target="../tags/tag472.xml"/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4" Type="http://schemas.openxmlformats.org/officeDocument/2006/relationships/tags" Target="../tags/tag469.xml"/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475.xml"/><Relationship Id="rId1" Type="http://schemas.openxmlformats.org/officeDocument/2006/relationships/tags" Target="../tags/tag46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tags" Target="../tags/tag341.xml"/><Relationship Id="rId7" Type="http://schemas.openxmlformats.org/officeDocument/2006/relationships/tags" Target="../tags/tag340.xml"/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2" Type="http://schemas.openxmlformats.org/officeDocument/2006/relationships/slideLayout" Target="../slideLayouts/slideLayout31.xml"/><Relationship Id="rId21" Type="http://schemas.openxmlformats.org/officeDocument/2006/relationships/tags" Target="../tags/tag354.xml"/><Relationship Id="rId20" Type="http://schemas.openxmlformats.org/officeDocument/2006/relationships/tags" Target="../tags/tag353.xml"/><Relationship Id="rId2" Type="http://schemas.openxmlformats.org/officeDocument/2006/relationships/tags" Target="../tags/tag335.xml"/><Relationship Id="rId19" Type="http://schemas.openxmlformats.org/officeDocument/2006/relationships/tags" Target="../tags/tag352.xml"/><Relationship Id="rId18" Type="http://schemas.openxmlformats.org/officeDocument/2006/relationships/tags" Target="../tags/tag351.xml"/><Relationship Id="rId17" Type="http://schemas.openxmlformats.org/officeDocument/2006/relationships/tags" Target="../tags/tag350.xml"/><Relationship Id="rId16" Type="http://schemas.openxmlformats.org/officeDocument/2006/relationships/tags" Target="../tags/tag349.xml"/><Relationship Id="rId15" Type="http://schemas.openxmlformats.org/officeDocument/2006/relationships/tags" Target="../tags/tag348.xml"/><Relationship Id="rId14" Type="http://schemas.openxmlformats.org/officeDocument/2006/relationships/tags" Target="../tags/tag347.xml"/><Relationship Id="rId13" Type="http://schemas.openxmlformats.org/officeDocument/2006/relationships/tags" Target="../tags/tag346.xml"/><Relationship Id="rId12" Type="http://schemas.openxmlformats.org/officeDocument/2006/relationships/tags" Target="../tags/tag345.xml"/><Relationship Id="rId11" Type="http://schemas.openxmlformats.org/officeDocument/2006/relationships/tags" Target="../tags/tag344.xml"/><Relationship Id="rId10" Type="http://schemas.openxmlformats.org/officeDocument/2006/relationships/tags" Target="../tags/tag343.xml"/><Relationship Id="rId1" Type="http://schemas.openxmlformats.org/officeDocument/2006/relationships/tags" Target="../tags/tag33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482.xml"/><Relationship Id="rId7" Type="http://schemas.openxmlformats.org/officeDocument/2006/relationships/tags" Target="../tags/tag481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4" Type="http://schemas.openxmlformats.org/officeDocument/2006/relationships/tags" Target="../tags/tag478.xml"/><Relationship Id="rId3" Type="http://schemas.openxmlformats.org/officeDocument/2006/relationships/image" Target="../media/image20.png"/><Relationship Id="rId2" Type="http://schemas.openxmlformats.org/officeDocument/2006/relationships/tags" Target="../tags/tag477.xml"/><Relationship Id="rId1" Type="http://schemas.openxmlformats.org/officeDocument/2006/relationships/tags" Target="../tags/tag47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tags" Target="../tags/tag489.xml"/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image" Target="../media/image21.png"/><Relationship Id="rId2" Type="http://schemas.openxmlformats.org/officeDocument/2006/relationships/tags" Target="../tags/tag484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491.xml"/><Relationship Id="rId1" Type="http://schemas.openxmlformats.org/officeDocument/2006/relationships/tags" Target="../tags/tag48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tags" Target="../tags/tag49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02.xml"/><Relationship Id="rId8" Type="http://schemas.openxmlformats.org/officeDocument/2006/relationships/tags" Target="../tags/tag501.xml"/><Relationship Id="rId7" Type="http://schemas.openxmlformats.org/officeDocument/2006/relationships/tags" Target="../tags/tag500.xml"/><Relationship Id="rId6" Type="http://schemas.openxmlformats.org/officeDocument/2006/relationships/tags" Target="../tags/tag499.xml"/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3" Type="http://schemas.openxmlformats.org/officeDocument/2006/relationships/image" Target="../media/image15.png"/><Relationship Id="rId2" Type="http://schemas.openxmlformats.org/officeDocument/2006/relationships/tags" Target="../tags/tag496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503.xml"/><Relationship Id="rId1" Type="http://schemas.openxmlformats.org/officeDocument/2006/relationships/tags" Target="../tags/tag49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510.xml"/><Relationship Id="rId7" Type="http://schemas.openxmlformats.org/officeDocument/2006/relationships/tags" Target="../tags/tag509.xml"/><Relationship Id="rId6" Type="http://schemas.openxmlformats.org/officeDocument/2006/relationships/tags" Target="../tags/tag508.xml"/><Relationship Id="rId5" Type="http://schemas.openxmlformats.org/officeDocument/2006/relationships/tags" Target="../tags/tag507.xml"/><Relationship Id="rId4" Type="http://schemas.openxmlformats.org/officeDocument/2006/relationships/tags" Target="../tags/tag506.xml"/><Relationship Id="rId3" Type="http://schemas.openxmlformats.org/officeDocument/2006/relationships/image" Target="../media/image22.png"/><Relationship Id="rId2" Type="http://schemas.openxmlformats.org/officeDocument/2006/relationships/tags" Target="../tags/tag505.xml"/><Relationship Id="rId1" Type="http://schemas.openxmlformats.org/officeDocument/2006/relationships/tags" Target="../tags/tag50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17.xml"/><Relationship Id="rId8" Type="http://schemas.openxmlformats.org/officeDocument/2006/relationships/tags" Target="../tags/tag516.xml"/><Relationship Id="rId7" Type="http://schemas.openxmlformats.org/officeDocument/2006/relationships/image" Target="../media/image24.png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Relationship Id="rId3" Type="http://schemas.openxmlformats.org/officeDocument/2006/relationships/image" Target="../media/image23.png"/><Relationship Id="rId2" Type="http://schemas.openxmlformats.org/officeDocument/2006/relationships/tags" Target="../tags/tag512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518.xml"/><Relationship Id="rId1" Type="http://schemas.openxmlformats.org/officeDocument/2006/relationships/tags" Target="../tags/tag51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526.xml"/><Relationship Id="rId7" Type="http://schemas.openxmlformats.org/officeDocument/2006/relationships/tags" Target="../tags/tag525.xml"/><Relationship Id="rId6" Type="http://schemas.openxmlformats.org/officeDocument/2006/relationships/tags" Target="../tags/tag524.xml"/><Relationship Id="rId5" Type="http://schemas.openxmlformats.org/officeDocument/2006/relationships/tags" Target="../tags/tag523.xml"/><Relationship Id="rId4" Type="http://schemas.openxmlformats.org/officeDocument/2006/relationships/tags" Target="../tags/tag522.xml"/><Relationship Id="rId3" Type="http://schemas.openxmlformats.org/officeDocument/2006/relationships/tags" Target="../tags/tag521.xml"/><Relationship Id="rId2" Type="http://schemas.openxmlformats.org/officeDocument/2006/relationships/tags" Target="../tags/tag520.xml"/><Relationship Id="rId1" Type="http://schemas.openxmlformats.org/officeDocument/2006/relationships/tags" Target="../tags/tag519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529.xml"/><Relationship Id="rId2" Type="http://schemas.openxmlformats.org/officeDocument/2006/relationships/tags" Target="../tags/tag528.xml"/><Relationship Id="rId1" Type="http://schemas.openxmlformats.org/officeDocument/2006/relationships/tags" Target="../tags/tag5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tags" Target="../tags/tag35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364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image" Target="../media/image8.png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3" Type="http://schemas.openxmlformats.org/officeDocument/2006/relationships/slideLayout" Target="../slideLayouts/slideLayout29.xml"/><Relationship Id="rId12" Type="http://schemas.openxmlformats.org/officeDocument/2006/relationships/tags" Target="../tags/tag367.xml"/><Relationship Id="rId11" Type="http://schemas.openxmlformats.org/officeDocument/2006/relationships/tags" Target="../tags/tag366.xml"/><Relationship Id="rId10" Type="http://schemas.openxmlformats.org/officeDocument/2006/relationships/tags" Target="../tags/tag365.xml"/><Relationship Id="rId1" Type="http://schemas.openxmlformats.org/officeDocument/2006/relationships/tags" Target="../tags/tag35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3" Type="http://schemas.openxmlformats.org/officeDocument/2006/relationships/image" Target="../media/image10.png"/><Relationship Id="rId2" Type="http://schemas.openxmlformats.org/officeDocument/2006/relationships/tags" Target="../tags/tag369.xml"/><Relationship Id="rId11" Type="http://schemas.openxmlformats.org/officeDocument/2006/relationships/slideLayout" Target="../slideLayouts/slideLayout28.xml"/><Relationship Id="rId10" Type="http://schemas.openxmlformats.org/officeDocument/2006/relationships/tags" Target="../tags/tag376.xml"/><Relationship Id="rId1" Type="http://schemas.openxmlformats.org/officeDocument/2006/relationships/tags" Target="../tags/tag36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379.xml"/><Relationship Id="rId2" Type="http://schemas.openxmlformats.org/officeDocument/2006/relationships/tags" Target="../tags/tag378.xml"/><Relationship Id="rId1" Type="http://schemas.openxmlformats.org/officeDocument/2006/relationships/tags" Target="../tags/tag37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image" Target="../media/image11.png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3" Type="http://schemas.openxmlformats.org/officeDocument/2006/relationships/slideLayout" Target="../slideLayouts/slideLayout27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tags" Target="../tags/tag38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image" Target="../media/image12.png"/><Relationship Id="rId2" Type="http://schemas.openxmlformats.org/officeDocument/2006/relationships/tags" Target="../tags/tag391.xml"/><Relationship Id="rId10" Type="http://schemas.openxmlformats.org/officeDocument/2006/relationships/slideLayout" Target="../slideLayouts/slideLayout26.xml"/><Relationship Id="rId1" Type="http://schemas.openxmlformats.org/officeDocument/2006/relationships/tags" Target="../tags/tag39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image" Target="../media/image13.png"/><Relationship Id="rId2" Type="http://schemas.openxmlformats.org/officeDocument/2006/relationships/tags" Target="../tags/tag399.xml"/><Relationship Id="rId10" Type="http://schemas.openxmlformats.org/officeDocument/2006/relationships/slideLayout" Target="../slideLayouts/slideLayout25.xml"/><Relationship Id="rId1" Type="http://schemas.openxmlformats.org/officeDocument/2006/relationships/tags" Target="../tags/tag3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br>
              <a:rPr lang="zh-CN" altLang="en-US" sz="3600">
                <a:ea typeface="汉仪中宋简" panose="02010600000101010101" charset="-122"/>
              </a:rPr>
            </a:br>
            <a:br>
              <a:rPr lang="zh-CN" altLang="en-US" sz="3600">
                <a:ea typeface="汉仪中宋简" panose="02010600000101010101" charset="-122"/>
              </a:rPr>
            </a:br>
            <a:r>
              <a:rPr lang="zh-CN" altLang="en-US" sz="3600">
                <a:ea typeface="汉仪中宋简" panose="02010600000101010101" charset="-122"/>
              </a:rPr>
              <a:t>孙志刚案与收容遣送制度的变迁</a:t>
            </a:r>
            <a:endParaRPr lang="zh-CN" altLang="en-US" sz="3600">
              <a:ea typeface="汉仪中宋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lvl="0"/>
            <a:r>
              <a:rPr lang="en-US" altLang="zh-CN">
                <a:latin typeface="汉仪书宋二简" panose="02010600000101010101" charset="-122"/>
                <a:ea typeface="汉仪书宋二简" panose="02010600000101010101" charset="-122"/>
              </a:rPr>
              <a:t>汇报人：吕铁贞</a:t>
            </a:r>
            <a:endParaRPr lang="en-US" altLang="zh-CN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/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</a:t>
            </a:r>
            <a:r>
              <a:rPr lang="en-US" altLang="zh-CN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12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孙志刚案案情详细经过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7a12b530-9dbf-11f0-8539-26f5c74f213c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6759" b="16759"/>
          <a:stretch>
            <a:fillRect/>
          </a:stretch>
        </p:blipFill>
        <p:spPr>
          <a:xfrm>
            <a:off x="25146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收容程序的启动与违法性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2003年3月17日，孙志刚因未携带暂住证被民警收容，室友持其身份证保释遭拒，警方未履行核查义务即认定其为"三无人员"，违反《广东省收容遣送管理规定》中"三证不全方可收容"的要求。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4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81534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救治站的暴力虐待与死亡经过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3月19日至20日，孙志刚因求助被护工乔燕琴等人多次指使其他收容人员殴打，背部遭受钝性暴力反复打击导致创伤性休克死亡，值班人员发现昏迷后抢救无效，事件暴露救治站长期存在的管理混乱问题。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收容遣送制度的根本性缺陷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制度设计的合宪性问题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78b3a76b-9dbf-11f0-83a8-96f23cd1deba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29628" r="29628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违反宪法关于人身自由的规定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遣送制度未经司法程序即限制公民人身自由，直接违反《宪法》第三十七条"中华人民共和国公民的人身自由不受侵犯"的规定，也与联合国《公民权利和政治权利国际公约》中"非经法律程序不得剥夺自由"的原则冲突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立法权限的越权问题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作为行政法规的《收容遣送办法》规定限制人身自由的措施，违反《立法法》关于"限制人身自由的强制措施和处罚只能制定法律"的规定，属于越权立法。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执法实践中的权力滥用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9424" b="29424"/>
          <a:stretch>
            <a:fillRect/>
          </a:stretch>
        </p:blipFill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0 h 2540000"/>
              <a:gd name="connisteX1" fmla="*/ 10972800 w 10972800"/>
              <a:gd name="connsiteY1" fmla="*/ 0 h 2540000"/>
              <a:gd name="connisteX2" fmla="*/ 10972800 w 10972800"/>
              <a:gd name="connsiteY2" fmla="*/ 2540000 h 2540000"/>
              <a:gd name="connisteX3" fmla="*/ 0 w 10972800"/>
              <a:gd name="connsiteY3" fmla="*/ 2540000 h 2540000"/>
              <a:gd name="connisteX4" fmla="*/ 0 w 10972800"/>
              <a:gd name="connsiteY4" fmla="*/ 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540000">
                <a:moveTo>
                  <a:pt x="0" y="0"/>
                </a:moveTo>
                <a:lnTo>
                  <a:pt x="10972800" y="0"/>
                </a:lnTo>
                <a:lnTo>
                  <a:pt x="10972800" y="2540000"/>
                </a:lnTo>
                <a:lnTo>
                  <a:pt x="0" y="2540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收容程序的随意性与歧视性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孙志刚有固定职业和住所，仅因未随身携带证件即被收容，且保释请求被无理拒绝，反映收容对象认定的主观随意性；救治站2002年10月至2003年1月死亡人数达58人，暴露出长期存在的管理混乱与漠视生命现象。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执法人员法治观念的缺失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派出所民警未核实孙志刚身份即启动收容程序，救治站护工蓄意教唆暴力殴打，反映出执法人员将公权力异化为欺压工具，缺乏基本的人权保障意识和法治观念。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法规体系的混乱与不稳定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7a0dba27-9dbf-11f0-83a8-96f23cd1deba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7355" b="4312"/>
          <a:stretch>
            <a:fillRect/>
          </a:stretch>
        </p:blipFill>
        <p:spPr>
          <a:xfrm>
            <a:off x="609600" y="1524000"/>
            <a:ext cx="5334000" cy="2336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法规层级混乱与内容冲突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1949年至1991年间，中央层面先后出台《城市处理乞丐暂行办法》等7部核心法规，地方如广东省另有配套规定，不同法规在收容对象、执法主体等方面存在明显冲突，导致执法标准混乱。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7a0db8e8-9dbf-11f0-83a8-96f23cd1deba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7619" r="7619"/>
          <a:stretch>
            <a:fillRect/>
          </a:stretch>
        </p:blipFill>
        <p:spPr>
          <a:xfrm>
            <a:off x="6248400" y="3911600"/>
            <a:ext cx="5334000" cy="2336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制度稳定性的缺失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收容遣送制度平均每8年即发生根本性调整，远高于法治国家法律的修改频率，1996年《刑事诉讼法》废止收容审查后，地方公安机关通过扩大收容遣送范围填补管理真空，进一步加剧制度异化。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制度终结的法理分析与启示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良法善治的基本标准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78ce8816-9dbf-11f0-a4b2-86d81a5e6d27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2983" b="23198"/>
          <a:stretch>
            <a:fillRect/>
          </a:stretch>
        </p:blipFill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0 h 2946400"/>
              <a:gd name="connisteX1" fmla="*/ 10972800 w 10972800"/>
              <a:gd name="connsiteY1" fmla="*/ 0 h 2946400"/>
              <a:gd name="connisteX2" fmla="*/ 10972800 w 10972800"/>
              <a:gd name="connsiteY2" fmla="*/ 2946400 h 2946400"/>
              <a:gd name="connisteX3" fmla="*/ 0 w 10972800"/>
              <a:gd name="connsiteY3" fmla="*/ 2946400 h 2946400"/>
              <a:gd name="connisteX4" fmla="*/ 0 w 10972800"/>
              <a:gd name="connsiteY4" fmla="*/ 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946400">
                <a:moveTo>
                  <a:pt x="0" y="0"/>
                </a:moveTo>
                <a:lnTo>
                  <a:pt x="10972800" y="0"/>
                </a:lnTo>
                <a:lnTo>
                  <a:pt x="10972800" y="2946400"/>
                </a:ln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良法的核心要素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良法需符合宪法精神、反映人民意志、得到人民拥护，收容遣送制度虽初衷包含救济成分，但在实施中背离人权保障原则，最终因失去正当性基础而被废除。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善治的实现路径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善治要求通过法治化解社会矛盾，收容遣送制度在实践中不仅未维护社会公平正义，反而成为侵犯公民权利的工具，其终结印证了"恶法非法"的法治基本原理。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合宪性审查机制的必要性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宪法实施的监督缺位问题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收容遣送制度长期违宪却未被纠正，反映出我国合宪性审查机制的虚化，全国人大及其常委会未能主动履行宪法监督职责，直至个案引发社会危机才被动应对。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法规备案审查的重要性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案件推动了我国备案审查制度的完善，2004年全国人大常委会法工委成立备案审查室，此后规范性文件备案审查成为宪法实施的重要途径，体现了个案推动制度进步的法治逻辑。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行政机关合宪性审查的职能探索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合宪性审查的权力配置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合宪性审查权的主体定位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根据《宪法》和《立法法》，全国人大及其常委会是合宪性审查权的法定主体，行政机关不享有审查权，但基于"议行合一"原则，可承担辅助审查职能。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权职分离的理论基础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在人民代表大会制度下，合宪性审查的"权力"归属人大，"职能"可由行政机关辅助行使，国务院作为最高权力机关的执行机关，具有开展合宪性自查的天然义务。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案例背景与案情概述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400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收容遣送制度的历史变迁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40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收容遣送制度的根本性缺陷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2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制度终结的法理分析与启示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5"/>
          <p:cNvSpPr>
            <a:spLocks noGrp="1"/>
          </p:cNvSpPr>
          <p:nvPr>
            <p:ph type="body" idx="16403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行政机关合宪性审查的职能探索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8"/>
            <p:custDataLst>
              <p:tags r:id="rId1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8"/>
          <p:cNvSpPr>
            <a:spLocks noGrp="1"/>
          </p:cNvSpPr>
          <p:nvPr>
            <p:ph type="body" idx="16404"/>
            <p:custDataLst>
              <p:tags r:id="rId1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7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案件的历史意义与当代启示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行政机关的合宪性自查路径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78bb7464-9dbf-11f0-a4b2-86d81a5e6d27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1227" t="47961" b="12635"/>
          <a:stretch>
            <a:fillRect/>
          </a:stretch>
        </p:blipFill>
        <p:spPr>
          <a:xfrm>
            <a:off x="609600" y="609600"/>
            <a:ext cx="10972800" cy="2336800"/>
          </a:xfrm>
          <a:custGeom>
            <a:avLst/>
            <a:gdLst>
              <a:gd name="connisteX0" fmla="*/ 0 w 10972800"/>
              <a:gd name="connsiteY0" fmla="*/ 0 h 2336800"/>
              <a:gd name="connisteX1" fmla="*/ 10972800 w 10972800"/>
              <a:gd name="connsiteY1" fmla="*/ 0 h 2336800"/>
              <a:gd name="connisteX2" fmla="*/ 10972800 w 10972800"/>
              <a:gd name="connsiteY2" fmla="*/ 2336800 h 2336800"/>
              <a:gd name="connisteX3" fmla="*/ 0 w 10972800"/>
              <a:gd name="connsiteY3" fmla="*/ 2336800 h 2336800"/>
              <a:gd name="connisteX4" fmla="*/ 0 w 10972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336800">
                <a:moveTo>
                  <a:pt x="0" y="0"/>
                </a:moveTo>
                <a:lnTo>
                  <a:pt x="10972800" y="0"/>
                </a:lnTo>
                <a:lnTo>
                  <a:pt x="10972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法规起草阶段的合宪性评估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行政机关在起草行政法规时应建立合宪性评估机制，重点审查是否符合宪法原则和基本权利保障要求，从源头降低立法违宪风险，避免类似收容遣送制度的根本性缺陷。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执法依据的合宪性解释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行政机关在执法过程中发现依据可能违宪时，应优先采用合宪性解释方法，对存在歧义的条款作出符合宪法精神的理解；无法通过解释消除违宪疑虑时，应停止执行并上报。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合宪性审查提请机制的完善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2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29856" r="29856"/>
          <a:stretch>
            <a:fillRect/>
          </a:stretch>
        </p:blipFill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行政复议中的合宪性过滤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在行政复议程序中，当当事人对执法依据提出合宪性质疑时，复议机关应进行初步审查，认为可能存在违宪问题的，通过上级机关逐级上报国务院，由国务院向全国人大常委会提请审查。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信访与复议的联动机制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建立信访案件与行政复议的分流机制，将涉及执法依据合宪性的信访案件导入行政复议程序，形成"信访初筛-复议审查-合宪性提请"的完整链条，解决合宪性审查案件来源不足问题。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案件的历史意义与当代启示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对我国法治进程的推动作用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6955" b="26955"/>
          <a:stretch>
            <a:fillRect/>
          </a:stretch>
        </p:blipFill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人权保障意识的觉醒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案件通过媒体曝光和公共讨论，使公民权利意识和法治观念得到广泛传播，推动社会对人身自由、程序正义等基本权利的关注，为后续人权保障立法积累社会基础。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违宪审查机制的激活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三位法学博士向全国人大常委会提交审查建议，开创公民启动合宪性审查程序的先例，为2017年备案审查制度常态化奠定实践基础，推动我国合宪性审查从"休眠"走向"激活"。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制度变革的经验与反思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790c5980-9dbf-11f0-aaaa-42bac5dacda8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34780" b="34780"/>
          <a:stretch>
            <a:fillRect/>
          </a:stretch>
        </p:blipFill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0 h 1879600"/>
              <a:gd name="connisteX1" fmla="*/ 10972800 w 10972800"/>
              <a:gd name="connsiteY1" fmla="*/ 0 h 1879600"/>
              <a:gd name="connisteX2" fmla="*/ 10972800 w 10972800"/>
              <a:gd name="connsiteY2" fmla="*/ 1879600 h 1879600"/>
              <a:gd name="connisteX3" fmla="*/ 0 w 10972800"/>
              <a:gd name="connsiteY3" fmla="*/ 1879600 h 1879600"/>
              <a:gd name="connisteX4" fmla="*/ 0 w 10972800"/>
              <a:gd name="connsiteY4" fmla="*/ 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1879600">
                <a:moveTo>
                  <a:pt x="0" y="0"/>
                </a:moveTo>
                <a:lnTo>
                  <a:pt x="10972800" y="0"/>
                </a:lnTo>
                <a:lnTo>
                  <a:pt x="10972800" y="1879600"/>
                </a:lnTo>
                <a:lnTo>
                  <a:pt x="0" y="1879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立法层面的反思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立法应坚持"宪法优位"原则，避免通过行政法规设定限制公民基本权利的措施；建立立法后评估机制，定期审查法律法规的合宪性与适应性，及时清理过时制度。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执法监督的强化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加强对执法人员的宪法教育和人权培训，将人权保障纳入执法考核体系；建立执法全过程记录制度，对限制人身自由的执法活动实行更为严格的监督，防止权力滥用。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新时代法治建设的路径展望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5" name="内容占位符 14" descr="79240496-9dbf-11f0-8539-26f5c74f213c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13450" b="13931"/>
          <a:stretch>
            <a:fillRect/>
          </a:stretch>
        </p:blipFill>
        <p:spPr>
          <a:xfrm>
            <a:off x="609600" y="1524000"/>
            <a:ext cx="5334000" cy="2641600"/>
          </a:xfrm>
          <a:custGeom>
            <a:avLst/>
            <a:gdLst>
              <a:gd name="connisteX0" fmla="*/ 0 w 5334000"/>
              <a:gd name="connsiteY0" fmla="*/ 0 h 2641600"/>
              <a:gd name="connisteX1" fmla="*/ 5334000 w 5334000"/>
              <a:gd name="connsiteY1" fmla="*/ 0 h 2641600"/>
              <a:gd name="connisteX2" fmla="*/ 5334000 w 5334000"/>
              <a:gd name="connsiteY2" fmla="*/ 2641600 h 2641600"/>
              <a:gd name="connisteX3" fmla="*/ 0 w 5334000"/>
              <a:gd name="connsiteY3" fmla="*/ 2641600 h 2641600"/>
              <a:gd name="connisteX4" fmla="*/ 0 w 53340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641600">
                <a:moveTo>
                  <a:pt x="0" y="0"/>
                </a:moveTo>
                <a:lnTo>
                  <a:pt x="5334000" y="0"/>
                </a:lnTo>
                <a:lnTo>
                  <a:pt x="53340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宪法实施机制的完善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以孙志刚案为鉴，进一步健全宪法解释程序机制，完善备案审查制度，建立全国统一的规范性文件数据库，实现"有件必备、有备必审、有错必纠"的审查目标。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6" name="内容占位符 15" descr="79240510-9dbf-11f0-8539-26f5c74f213c"/>
          <p:cNvPicPr>
            <a:picLocks noChangeAspect="1"/>
          </p:cNvPicPr>
          <p:nvPr>
            <p:ph idx="16391"/>
            <p:custDataLst>
              <p:tags r:id="rId6"/>
            </p:custDataLst>
          </p:nvPr>
        </p:nvPicPr>
        <p:blipFill>
          <a:blip r:embed="rId7"/>
          <a:srcRect t="19643"/>
          <a:stretch>
            <a:fillRect/>
          </a:stretch>
        </p:blipFill>
        <p:spPr>
          <a:xfrm>
            <a:off x="6248400" y="1524000"/>
            <a:ext cx="5334000" cy="2641600"/>
          </a:xfrm>
          <a:custGeom>
            <a:avLst/>
            <a:gdLst>
              <a:gd name="connisteX0" fmla="*/ 0 w 5334000"/>
              <a:gd name="connsiteY0" fmla="*/ 0 h 2641600"/>
              <a:gd name="connisteX1" fmla="*/ 5334000 w 5334000"/>
              <a:gd name="connsiteY1" fmla="*/ 0 h 2641600"/>
              <a:gd name="connisteX2" fmla="*/ 5334000 w 5334000"/>
              <a:gd name="connsiteY2" fmla="*/ 2641600 h 2641600"/>
              <a:gd name="connisteX3" fmla="*/ 0 w 5334000"/>
              <a:gd name="connsiteY3" fmla="*/ 2641600 h 2641600"/>
              <a:gd name="connisteX4" fmla="*/ 0 w 53340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334000" h="2641600">
                <a:moveTo>
                  <a:pt x="0" y="0"/>
                </a:moveTo>
                <a:lnTo>
                  <a:pt x="5334000" y="0"/>
                </a:lnTo>
                <a:lnTo>
                  <a:pt x="53340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权利救济渠道的畅通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完善公民权利受到公权力侵害时的救济途径，保障公民对违宪法律法规的批评建议权，构建更为便捷高效的权利救济体系，从根本上预防类似孙志刚案的悲剧重演。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结语：从个案正义到制度正义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个案推动制度进步的启示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90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孙志刚案证明，通过个案暴露制度缺陷、凝聚社会共识、推动制度变革是我国法治进步的重要路径，但更需建立"个案推动"与"制度主动完善"相结合的长效机制。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宪法实施的永恒课题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1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收容遣送制度的废除不是终点，如何确保所有法律法规符合宪法精神、所有公权力行为遵循宪法原则，仍是新时代法治建设需要持续探索的核心课题，唯有坚守宪法底线，才能实现真正的法治文明。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案例背景与案情概述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案例选择的典型意义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default_1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5291" b="15291"/>
          <a:stretch>
            <a:fillRect/>
          </a:stretch>
        </p:blipFill>
        <p:spPr>
          <a:xfrm>
            <a:off x="609600" y="1524000"/>
            <a:ext cx="5334000" cy="2082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制度变革的催化剂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孙志刚案通过媒体曝光引发社会强烈反响，五个月内直接推动《城市流浪乞讨人员收容遣送办法》废止，成为"个案推动制度进步"的典型范例。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7a5ee1fe-9dbf-11f0-aaaa-42bac5dacda8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9528" t="11890" r="384" b="7927"/>
          <a:stretch>
            <a:fillRect/>
          </a:stretch>
        </p:blipFill>
        <p:spPr>
          <a:xfrm>
            <a:off x="6248400" y="1524000"/>
            <a:ext cx="5334000" cy="2082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立法与执法矛盾的集中体现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案件暴露了收容遣送制度从救济性质异化为治安管理工具的全过程，反映出立法目的与执法实践的严重背离，具有深刻的法学研究价值。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孙志刚案案情脉络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5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31893" b="31893"/>
          <a:stretch>
            <a:fillRect/>
          </a:stretch>
        </p:blipFill>
        <p:spPr>
          <a:xfrm>
            <a:off x="609600" y="4013200"/>
            <a:ext cx="10972800" cy="2235200"/>
          </a:xfrm>
          <a:custGeom>
            <a:avLst/>
            <a:gdLst>
              <a:gd name="connisteX0" fmla="*/ 0 w 10972800"/>
              <a:gd name="connsiteY0" fmla="*/ 0 h 2235200"/>
              <a:gd name="connisteX1" fmla="*/ 10972800 w 10972800"/>
              <a:gd name="connsiteY1" fmla="*/ 0 h 2235200"/>
              <a:gd name="connisteX2" fmla="*/ 10972800 w 10972800"/>
              <a:gd name="connsiteY2" fmla="*/ 2235200 h 2235200"/>
              <a:gd name="connisteX3" fmla="*/ 0 w 10972800"/>
              <a:gd name="connsiteY3" fmla="*/ 2235200 h 2235200"/>
              <a:gd name="connisteX4" fmla="*/ 0 w 10972800"/>
              <a:gd name="connsiteY4" fmla="*/ 0 h 223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235200">
                <a:moveTo>
                  <a:pt x="0" y="0"/>
                </a:moveTo>
                <a:lnTo>
                  <a:pt x="10972800" y="0"/>
                </a:lnTo>
                <a:lnTo>
                  <a:pt x="10972800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案件基本事实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2003年3月，27岁大学毕业生孙志刚因未携带证件在广州被收容，3月20日在收容救治站遭护工及其他被收容人员殴打致死，经法医鉴定为创伤性休克死亡。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事件发展关键节点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4月25日《南方都市报》报道引发舆论关注，5月14日三位法学博士联名上书全国人大常委会提请审查收容遣送办法，6月20日国务院公布新救助管理办法，原制度正式废止。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收容遣送制度的历史变迁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制度演进的五个阶段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79bf135f-9dbf-11f0-a4b2-86d81a5e6d27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27097"/>
          <a:stretch>
            <a:fillRect/>
          </a:stretch>
        </p:blipFill>
        <p:spPr>
          <a:xfrm>
            <a:off x="609600" y="1524000"/>
            <a:ext cx="4572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1949-1956年：秩序稳定主导期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建国初期针对国民党散兵游勇、妓女等群体建立收容制度，以北平市《城市处理乞丐暂行办法》为标志，核心目的是巩固新生政权的社会秩序。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5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7037" b="7037"/>
          <a:stretch>
            <a:fillRect/>
          </a:stretch>
        </p:blipFill>
        <p:spPr>
          <a:xfrm>
            <a:off x="609600" y="4038600"/>
            <a:ext cx="4572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1957-1966年：救济功能凸显期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自然灾害导致大量灾民涌入城市，内务部发布《关于进一步做好收容遣送工作的通知》，国家开始提供安家费等救济措施，社会救济成分短暂上升。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制度演进的五个阶段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2" name="内容占位符 11" descr="78ea7cb5-9dbf-11f0-83a8-96f23cd1deba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7665" r="17766"/>
          <a:stretch>
            <a:fillRect/>
          </a:stretch>
        </p:blipFill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1966-1977年：行政管理强化期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"文革"期间收容遣送站移交公安部门，工作重心转向打击"盲流"中的刑事犯罪分子，强制管理色彩显著增强，出现随意拘留、吊打等违法现象。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1978-1990年：双重职能并存期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改革开放后农村人口流动增加，1982年国务院颁布《城市流浪乞讨人员收容遣送办法》，制度同时承担社会救济与治安管理双重职能，为后续异化埋下伏笔。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制度演进的五个阶段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2" name="内容占位符 11" descr="78beb69e-9dbf-11f0-a4b2-86d81a5e6d27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4449" b="12792"/>
          <a:stretch>
            <a:fillRect/>
          </a:stretch>
        </p:blipFill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581400 w 3581400"/>
              <a:gd name="connsiteY1" fmla="*/ 0 h 4724400"/>
              <a:gd name="connisteX2" fmla="*/ 3581400 w 3581400"/>
              <a:gd name="connsiteY2" fmla="*/ 4724400 h 4724400"/>
              <a:gd name="connisteX3" fmla="*/ 0 w 3581400"/>
              <a:gd name="connsiteY3" fmla="*/ 4724400 h 4724400"/>
              <a:gd name="connisteX4" fmla="*/ 0 w 3581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4724400">
                <a:moveTo>
                  <a:pt x="0" y="0"/>
                </a:moveTo>
                <a:lnTo>
                  <a:pt x="3581400" y="0"/>
                </a:lnTo>
                <a:lnTo>
                  <a:pt x="3581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1991-2003年：治安管理单一化期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1991年国务院《关于收容遣送工作改革问题的意见》将"三无人员"纳入收容范围，随后扩展至"三证不全"人员，制度彻底转变为单纯的人口管理制度，救济功能基本丧失。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制度变迁的核心特征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五个阶段的演变呈现出管理对象不断扩大、强制色彩逐渐增强、救济成分持续弱化的总体趋势，反映了不同历史时期国家治理理念的变化。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45c42d027b3400162709247f8a860f2b5545b0"/>
  <p:tag name="KSO_WM_NEWLAYOUT_GROUP_ID" val="layout_26"/>
  <p:tag name="KSO_WM_NEWLAYOUT_ID" val="slide_f6a8e2910f66020f"/>
</p:tagLst>
</file>

<file path=ppt/tags/tag10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c1d7519c39dd68edfcd61b28d1fa24721572e27"/>
  <p:tag name="KSO_WM_NEWLAYOUT_GROUP_ID" val="layout_42"/>
  <p:tag name="KSO_WM_NEWLAYOUT_ID" val="slide_11b78b995f5ef151"/>
</p:tagLst>
</file>

<file path=ppt/tags/tag1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efb99215239d893e272e425306d87f188058469"/>
  <p:tag name="KSO_WM_NEWLAYOUT_GROUP_ID" val="layout_30"/>
  <p:tag name="KSO_WM_NEWLAYOUT_ID" val="slide_6362b5619019af55"/>
</p:tagLst>
</file>

<file path=ppt/tags/tag1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f05cbd9faa399f55edf1f6a9c57450c6b8f8ce"/>
  <p:tag name="KSO_WM_NEWLAYOUT_GROUP_ID" val="layout_10003"/>
  <p:tag name="KSO_WM_NEWLAYOUT_ID" val="slide_0494728cf98ea3e0"/>
</p:tagLst>
</file>

<file path=ppt/tags/tag13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ec540a310dfd046290a92652aa60be1407ef5f1"/>
  <p:tag name="KSO_WM_NEWLAYOUT_GROUP_ID" val="layout_31"/>
  <p:tag name="KSO_WM_NEWLAYOUT_ID" val="slide_55a88b3a4ee5a61c"/>
</p:tagLst>
</file>

<file path=ppt/tags/tag1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2a2a2a2d13d14f432bc4461aaaf2217ec9406cb"/>
  <p:tag name="KSO_WM_NEWLAYOUT_GROUP_ID" val="layout_60"/>
  <p:tag name="KSO_WM_NEWLAYOUT_ID" val="slide_2e2dbdde591b2dc4"/>
</p:tagLst>
</file>

<file path=ppt/tags/tag1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c2fc923ff14e95f601757486a05144d26d27563"/>
  <p:tag name="KSO_WM_NEWLAYOUT_GROUP_ID" val="layout_61"/>
  <p:tag name="KSO_WM_NEWLAYOUT_ID" val="slide_a545310637f23f8a"/>
</p:tagLst>
</file>

<file path=ppt/tags/tag1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0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efabfbd212650c0625f71867314ff811aea889"/>
  <p:tag name="KSO_WM_NEWLAYOUT_GROUP_ID" val="layout_2"/>
  <p:tag name="KSO_WM_NEWLAYOUT_ID" val="slide_575721c834a94fa4"/>
</p:tagLst>
</file>

<file path=ppt/tags/tag16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3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586af58386ecafc16070d38266ed3bb0a95bf9"/>
  <p:tag name="KSO_WM_NEWLAYOUT_GROUP_ID" val="layout_59"/>
  <p:tag name="KSO_WM_NEWLAYOUT_ID" val="slide_a37e02253c1e1e31"/>
</p:tagLst>
</file>

<file path=ppt/tags/tag1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81033c04a1f26bbb1a30fd622c8ab638bc6cc06"/>
  <p:tag name="KSO_WM_NEWLAYOUT_GROUP_ID" val="layout_38"/>
  <p:tag name="KSO_WM_NEWLAYOUT_ID" val="slide_b9a547a3801d06a7"/>
</p:tagLst>
</file>

<file path=ppt/tags/tag19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816228069e71f70c51528db781bcde42ccbaab5"/>
  <p:tag name="KSO_WM_NEWLAYOUT_GROUP_ID" val="layout_1-5"/>
  <p:tag name="KSO_WM_NEWLAYOUT_ID" val="slide_ba60fb0293b23fd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1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1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1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2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2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22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1af1ff7070839d80ecc5eacd7df2c26c3611127"/>
  <p:tag name="KSO_WM_NEWLAYOUT_GROUP_ID" val="layout_10009"/>
  <p:tag name="KSO_WM_NEWLAYOUT_ID" val="slide_381388fb8a580e9b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239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2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93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29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299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01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30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308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30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31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312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313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31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315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316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31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318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319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321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28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3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567e5088bad1c33ea677c0a4560c42194463a7"/>
  <p:tag name="KSO_WM_NEWLAYOUT_GROUP_ID" val="layout_10013"/>
  <p:tag name="KSO_WM_NEWLAYOUT_ID" val="slide_303cabdc9a7e79c6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1"/>
  <p:tag name="KSO_WM_TAG_VERSION" val="3.0"/>
  <p:tag name="KSO_WM_UNIT_TEXT_LAYER_COUNT" val="1"/>
  <p:tag name="KSO_WM_UNIT_PRESET_TEXT" val="BY WPS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332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33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3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3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9816228069e71f70c51528db781bcde42ccbaab5"/>
  <p:tag name="KSO_WM_NEWLAYOUT_GROUP_ID" val="layout_1-5"/>
  <p:tag name="KSO_WM_NEWLAYOUT_ID" val="slide_ba60fb0293b23fd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3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4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34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34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34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35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  <p:tag name="KSO_WM_UNIT_PRESET_TEXT" val=" "/>
  <p:tag name="KSO_WM_SLIDE_FIGMA_DIAGRAM" val="1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  <p:tag name="KSO_WM_UNIT_PRESET_TEXT" val="单击此处添加项标题"/>
  <p:tag name="KSO_WM_SLIDE_FIGMA_DIAGRAM" val="1"/>
</p:tagLst>
</file>

<file path=ppt/tags/tag354.xml><?xml version="1.0" encoding="utf-8"?>
<p:tagLst xmlns:p="http://schemas.openxmlformats.org/presentationml/2006/main">
  <p:tag name="KSO_WM_SLIDE_CONTENT_ORIENTATION" val=""/>
  <p:tag name="KSO_WM_SLIDE_HAS_MASK" val="0"/>
  <p:tag name="KSO_WM_SLIDE_ITEM_CNT" val="6"/>
  <p:tag name="KSO_WM_SLIDE_TYPE" val="contents"/>
  <p:tag name="KSO_WM_TEMPLATE_SUBCATEGORY" val="29"/>
  <p:tag name="KSO_WM_BEAUTIFY_FLAG" val="#wm#"/>
  <p:tag name="KSO_WM_TEMPLATE_FIGMA_ID" val="69796643686"/>
  <p:tag name="KSO_WM_TEMPLATE_SLIDE_ID" val="slide_ba60fb0293b23fda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5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5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81033c04a1f26bbb1a30fd622c8ab638bc6cc06"/>
  <p:tag name="KSO_WM_NEWLAYOUT_GROUP_ID" val="layout_38"/>
  <p:tag name="KSO_WM_NEWLAYOUT_ID" val="slide_b9a547a3801d06a7"/>
  <p:tag name="KSO_WM_UNIT_PRESET_TEXT" val="单击此处添加标题"/>
</p:tagLst>
</file>

<file path=ppt/tags/tag35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1061703989d7b3660288-slide-0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6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75810249&quot;,&quot;product_name&quot;:&quot;365wps-copilotchat-web&quot;,&quot;intention_code&quot;:&quot;365wps_cc_create_ppt&quot;}*gallery_gallery_ai_v2.1.6_ONLINE*f9e9ca87e915bc50803a6fe6f37c0853-slide-3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6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9a547a3801d06a7"/>
</p:tagLst>
</file>

<file path=ppt/tags/tag3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586af58386ecafc16070d38266ed3bb0a95bf9"/>
  <p:tag name="KSO_WM_NEWLAYOUT_GROUP_ID" val="layout_59"/>
  <p:tag name="KSO_WM_NEWLAYOUT_ID" val="slide_a37e02253c1e1e31"/>
  <p:tag name="KSO_WM_UNIT_PRESET_TEXT" val="单击此处添加标题"/>
</p:tagLst>
</file>

<file path=ppt/tags/tag3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0615997bd66c7c73978-slide-0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7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a37e02253c1e1e31"/>
</p:tagLst>
</file>

<file path=ppt/tags/tag3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7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7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efabfbd212650c0625f71867314ff811aea889"/>
  <p:tag name="KSO_WM_NEWLAYOUT_GROUP_ID" val="layout_2"/>
  <p:tag name="KSO_WM_NEWLAYOUT_ID" val="slide_575721c834a94fa4"/>
  <p:tag name="KSO_WM_UNIT_PRESET_TEXT" val="单击此处添加标题"/>
</p:tagLst>
</file>

<file path=ppt/tags/tag381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9221750&quot;,&quot;product_name&quot;:&quot;365wps-copilotchat-web&quot;,&quot;intention_code&quot;:&quot;365wps_cc_create_ppt&quot;}*gallery_special_0_ai_v2.1.6_ONLINE*f9e9ca87e915bc50803a6fe6f37c0853-slide-6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85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06158252110548e660e-slide-0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8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75721c834a94fa4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c2fc923ff14e95f601757486a05144d26d27563"/>
  <p:tag name="KSO_WM_NEWLAYOUT_GROUP_ID" val="layout_61"/>
  <p:tag name="KSO_WM_NEWLAYOUT_ID" val="slide_a545310637f23f8a"/>
  <p:tag name="KSO_WM_UNIT_PRESET_TEXT" val="单击此处添加标题"/>
</p:tagLst>
</file>

<file path=ppt/tags/tag3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9222039&quot;,&quot;product_name&quot;:&quot;365wps-copilotchat-web&quot;,&quot;intention_code&quot;:&quot;365wps_cc_create_ppt&quot;}*gallery_special_0_ai_v2.1.6_ONLINE*f9e9ca87e915bc50803a6fe6f37c0853-slide-7"/>
</p:tagLst>
</file>

<file path=ppt/tags/tag392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9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a545310637f23f8a"/>
</p:tagLst>
</file>

<file path=ppt/tags/tag3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2a2a2a2d13d14f432bc4461aaaf2217ec9406cb"/>
  <p:tag name="KSO_WM_NEWLAYOUT_GROUP_ID" val="layout_60"/>
  <p:tag name="KSO_WM_NEWLAYOUT_ID" val="slide_2e2dbdde591b2dc4"/>
  <p:tag name="KSO_WM_UNIT_PRESET_TEXT" val="单击此处添加标题"/>
</p:tagLst>
</file>

<file path=ppt/tags/tag3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9222437&quot;,&quot;product_name&quot;:&quot;365wps-copilotchat-web&quot;,&quot;intention_code&quot;:&quot;365wps_cc_create_ppt&quot;}*gallery_special_0_ai_v2.1.6_ONLINE*f9e9ca87e915bc50803a6fe6f37c0853-slide-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0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2e2dbdde591b2dc4"/>
</p:tagLst>
</file>

<file path=ppt/tags/tag4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ec540a310dfd046290a92652aa60be1407ef5f1"/>
  <p:tag name="KSO_WM_NEWLAYOUT_GROUP_ID" val="layout_31"/>
  <p:tag name="KSO_WM_NEWLAYOUT_ID" val="slide_55a88b3a4ee5a61c"/>
  <p:tag name="KSO_WM_UNIT_PRESET_TEXT" val="单击此处添加标题"/>
</p:tagLst>
</file>

<file path=ppt/tags/tag4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464415900&quot;,&quot;product_name&quot;:&quot;365wps-copilotchat-web&quot;,&quot;intention_code&quot;:&quot;365wps_cc_create_ppt&quot;}*gallery_gallery_ai_v2.1.6_ONLINE*f9e9ca87e915bc50803a6fe6f37c0853-slide-9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0616223cfb6e57938fd-slide-0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1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5a88b3a4ee5a61c"/>
</p:tagLst>
</file>

<file path=ppt/tags/tag41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1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1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efb99215239d893e272e425306d87f188058469"/>
  <p:tag name="KSO_WM_NEWLAYOUT_GROUP_ID" val="layout_30"/>
  <p:tag name="KSO_WM_NEWLAYOUT_ID" val="slide_6362b5619019af55"/>
  <p:tag name="KSO_WM_UNIT_PRESET_TEXT" val="单击此处添加标题"/>
</p:tagLst>
</file>

<file path=ppt/tags/tag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b658fda0fdc26f14c5260c7111084d73589da8"/>
  <p:tag name="KSO_WM_NEWLAYOUT_GROUP_ID" val="layout_62"/>
  <p:tag name="KSO_WM_NEWLAYOUT_ID" val="slide_200f6023f42ff4b4"/>
</p:tagLst>
</file>

<file path=ppt/tags/tag4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716356&quot;,&quot;product_name&quot;:&quot;365wps-copilotchat-web&quot;,&quot;intention_code&quot;:&quot;365wps_cc_create_ppt&quot;}*gallery_special_0_ai_v2.1.6_ONLINE*f9e9ca87e915bc50803a6fe6f37c0853-slide-11"/>
</p:tagLst>
</file>

<file path=ppt/tags/tag42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2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2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6362b5619019af55"/>
</p:tagLst>
</file>

<file path=ppt/tags/tag4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c1d7519c39dd68edfcd61b28d1fa24721572e27"/>
  <p:tag name="KSO_WM_NEWLAYOUT_GROUP_ID" val="layout_42"/>
  <p:tag name="KSO_WM_NEWLAYOUT_ID" val="slide_11b78b995f5ef151"/>
  <p:tag name="KSO_WM_UNIT_PRESET_TEXT" val="单击此处添加标题"/>
</p:tagLst>
</file>

<file path=ppt/tags/tag4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061488066839e424fbf-slide-0"/>
</p:tagLst>
</file>

<file path=ppt/tags/tag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3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3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3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11b78b995f5ef151"/>
</p:tagLst>
</file>

<file path=ppt/tags/tag4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45c42d027b3400162709247f8a860f2b5545b0"/>
  <p:tag name="KSO_WM_NEWLAYOUT_GROUP_ID" val="layout_26"/>
  <p:tag name="KSO_WM_NEWLAYOUT_ID" val="slide_f6a8e2910f66020f"/>
  <p:tag name="KSO_WM_UNIT_PRESET_TEXT" val="单击此处添加标题"/>
</p:tagLst>
</file>

<file path=ppt/tags/tag43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9222304&quot;,&quot;product_name&quot;:&quot;365wps-copilotchat-web&quot;,&quot;intention_code&quot;:&quot;365wps_cc_create_ppt&quot;}*gallery_special_0_ai_v2.1.6_ONLINE*f9e9ca87e915bc50803a6fe6f37c0853-slide-13"/>
</p:tagLst>
</file>

<file path=ppt/tags/tag4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4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16934350&quot;,&quot;product_name&quot;:&quot;365wps-copilotchat-web&quot;,&quot;intention_code&quot;:&quot;365wps_cc_create_ppt&quot;}*gallery_gallery_ai_v2.1.6_ONLINE*f9e9ca87e915bc50803a6fe6f37c0853-slide-13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4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f6a8e2910f66020f"/>
</p:tagLst>
</file>

<file path=ppt/tags/tag44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4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4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3472c8e03698b7e13a06c7a59e844ef01b23092"/>
  <p:tag name="KSO_WM_NEWLAYOUT_GROUP_ID" val="layout_63"/>
  <p:tag name="KSO_WM_NEWLAYOUT_ID" val="slide_f8237b5359323683"/>
  <p:tag name="KSO_WM_UNIT_PRESET_TEXT" val="单击此处添加标题"/>
</p:tagLst>
</file>

<file path=ppt/tags/tag4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716357&quot;,&quot;product_name&quot;:&quot;365wps-copilotchat-web&quot;,&quot;intention_code&quot;:&quot;365wps_cc_create_ppt&quot;}*gallery_special_0_ai_v2.1.6_ONLINE*f9e9ca87e915bc50803a6fe6f37c0853-slide-15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5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f8237b5359323683"/>
</p:tagLst>
</file>

<file path=ppt/tags/tag4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0f4bab5ba44e0e364307c1bbd51d3a30ce61c1"/>
  <p:tag name="KSO_WM_NEWLAYOUT_GROUP_ID" val="layout_10007"/>
  <p:tag name="KSO_WM_NEWLAYOUT_ID" val="slide_6b62f1f9edcefd50"/>
  <p:tag name="KSO_WM_UNIT_PRESET_TEXT" val="单击此处添加标题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6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6b62f1f9edcefd50"/>
</p:tagLst>
</file>

<file path=ppt/tags/tag4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6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6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e13aa1a6399c71b8797ea85843c6cf18a78dfab"/>
  <p:tag name="KSO_WM_NEWLAYOUT_GROUP_ID" val="layout_27"/>
  <p:tag name="KSO_WM_NEWLAYOUT_ID" val="slide_40abaf94baea320f"/>
  <p:tag name="KSO_WM_UNIT_PRESET_TEXT" val="单击此处添加标题"/>
</p:tagLst>
</file>

<file path=ppt/tags/tag46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7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40abaf94baea320f"/>
</p:tagLst>
</file>

<file path=ppt/tags/tag4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779595f1d1b1e0e3487c1e3d5188ed20c5e3287"/>
  <p:tag name="KSO_WM_NEWLAYOUT_GROUP_ID" val="layout_51"/>
  <p:tag name="KSO_WM_NEWLAYOUT_ID" val="slide_bb33ee6a4ddd7ca6"/>
  <p:tag name="KSO_WM_UNIT_PRESET_TEXT" val="单击此处添加标题"/>
</p:tagLst>
</file>

<file path=ppt/tags/tag4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716359&quot;,&quot;product_name&quot;:&quot;365wps-copilotchat-web&quot;,&quot;intention_code&quot;:&quot;365wps_cc_create_ppt&quot;}*gallery_special_0_ai_v2.1.6_ONLINE*f9e9ca87e915bc50803a6fe6f37c0853-slide-19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8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b33ee6a4ddd7ca6"/>
</p:tagLst>
</file>

<file path=ppt/tags/tag4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33373f0303b9cac937d3a78f1ee22c424291fb8"/>
  <p:tag name="KSO_WM_NEWLAYOUT_GROUP_ID" val="layout_6"/>
  <p:tag name="KSO_WM_NEWLAYOUT_ID" val="slide_b83507702f20fc3f"/>
  <p:tag name="KSO_WM_UNIT_PRESET_TEXT" val="单击此处添加标题"/>
</p:tagLst>
</file>

<file path=ppt/tags/tag4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06137021e1a2db95793-slide-0"/>
</p:tagLst>
</file>

<file path=ppt/tags/tag4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9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83507702f20fc3f"/>
</p:tagLst>
</file>

<file path=ppt/tags/tag4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9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94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b658fda0fdc26f14c5260c7111084d73589da8"/>
  <p:tag name="KSO_WM_NEWLAYOUT_GROUP_ID" val="layout_62"/>
  <p:tag name="KSO_WM_NEWLAYOUT_ID" val="slide_200f6023f42ff4b4"/>
  <p:tag name="KSO_WM_UNIT_PRESET_TEXT" val="单击此处添加标题"/>
</p:tagLst>
</file>

<file path=ppt/tags/tag4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061503077e1fdc7d3eb-slide-0"/>
</p:tagLst>
</file>

<file path=ppt/tags/tag49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0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0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200f6023f42ff4b4"/>
</p:tagLst>
</file>

<file path=ppt/tags/tag5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567e5088bad1c33ea677c0a4560c42194463a7"/>
  <p:tag name="KSO_WM_NEWLAYOUT_GROUP_ID" val="layout_10013"/>
  <p:tag name="KSO_WM_NEWLAYOUT_ID" val="slide_303cabdc9a7e79c6"/>
  <p:tag name="KSO_WM_UNIT_PRESET_TEXT" val="单击此处添加标题"/>
</p:tagLst>
</file>

<file path=ppt/tags/tag5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716358&quot;,&quot;product_name&quot;:&quot;365wps-copilotchat-web&quot;,&quot;intention_code&quot;:&quot;365wps_cc_create_ppt&quot;}*gallery_special_0_ai_v2.1.6_ONLINE*f9e9ca87e915bc50803a6fe6f37c0853-slide-23"/>
</p:tagLst>
</file>

<file path=ppt/tags/tag5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1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303cabdc9a7e79c6"/>
</p:tagLst>
</file>

<file path=ppt/tags/tag5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1af1ff7070839d80ecc5eacd7df2c26c3611127"/>
  <p:tag name="KSO_WM_NEWLAYOUT_GROUP_ID" val="layout_10009"/>
  <p:tag name="KSO_WM_NEWLAYOUT_ID" val="slide_381388fb8a580e9b"/>
  <p:tag name="KSO_WM_UNIT_PRESET_TEXT" val="单击此处添加标题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716186&quot;,&quot;product_name&quot;:&quot;365wps-copilotchat-web&quot;,&quot;intention_code&quot;:&quot;365wps_cc_create_ppt&quot;}*gallery_special_0_ai_v2.1.6_ONLINE*f9e9ca87e915bc50803a6fe6f37c0853-slide-24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ZDB202509221267&quot;,&quot;product_name&quot;:&quot;365wps-copilotchat-web&quot;,&quot;intention_code&quot;:&quot;365wps_cc_create_ppt&quot;}*gallery_special_0_ai_v2.1.6_ONLINE*f9e9ca87e915bc50803a6fe6f37c0853-slide-24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1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381388fb8a580e9b"/>
</p:tagLst>
</file>

<file path=ppt/tags/tag5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f05cbd9faa399f55edf1f6a9c57450c6b8f8ce"/>
  <p:tag name="KSO_WM_NEWLAYOUT_GROUP_ID" val="layout_10003"/>
  <p:tag name="KSO_WM_NEWLAYOUT_ID" val="slide_0494728cf98ea3e0"/>
  <p:tag name="KSO_WM_UNIT_PRESET_TEXT" val="单击此处添加标题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2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2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0494728cf98ea3e0"/>
</p:tagLst>
</file>

<file path=ppt/tags/tag527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5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529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33373f0303b9cac937d3a78f1ee22c424291fb8"/>
  <p:tag name="KSO_WM_NEWLAYOUT_GROUP_ID" val="layout_6"/>
  <p:tag name="KSO_WM_NEWLAYOUT_ID" val="slide_b83507702f20fc3f"/>
</p:tagLst>
</file>

<file path=ppt/tags/tag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779595f1d1b1e0e3487c1e3d5188ed20c5e3287"/>
  <p:tag name="KSO_WM_NEWLAYOUT_GROUP_ID" val="layout_51"/>
  <p:tag name="KSO_WM_NEWLAYOUT_ID" val="slide_bb33ee6a4ddd7ca6"/>
</p:tagLst>
</file>

<file path=ppt/tags/tag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e13aa1a6399c71b8797ea85843c6cf18a78dfab"/>
  <p:tag name="KSO_WM_NEWLAYOUT_GROUP_ID" val="layout_27"/>
  <p:tag name="KSO_WM_NEWLAYOUT_ID" val="slide_40abaf94baea320f"/>
</p:tagLst>
</file>

<file path=ppt/tags/tag7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0f4bab5ba44e0e364307c1bbd51d3a30ce61c1"/>
  <p:tag name="KSO_WM_NEWLAYOUT_GROUP_ID" val="layout_10007"/>
  <p:tag name="KSO_WM_NEWLAYOUT_ID" val="slide_6b62f1f9edcefd50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3472c8e03698b7e13a06c7a59e844ef01b23092"/>
  <p:tag name="KSO_WM_NEWLAYOUT_GROUP_ID" val="layout_63"/>
  <p:tag name="KSO_WM_NEWLAYOUT_ID" val="slide_f8237b5359323683"/>
</p:tagLst>
</file>

<file path=ppt/tags/tag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3544</Words>
  <Application>WPS 演示</Application>
  <PresentationFormat>宽屏</PresentationFormat>
  <Paragraphs>306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Office 主题</vt:lpstr>
      <vt:lpstr>红色中国风汇报主题</vt:lpstr>
      <vt:lpstr>孙志刚案与收容遣送制度的变迁及启示</vt:lpstr>
      <vt:lpstr>目录</vt:lpstr>
      <vt:lpstr>案例背景与案情概述</vt:lpstr>
      <vt:lpstr>案例选择的典型意义</vt:lpstr>
      <vt:lpstr>孙志刚案案情脉络</vt:lpstr>
      <vt:lpstr>收容遣送制度的历史变迁</vt:lpstr>
      <vt:lpstr>制度演进的五个阶段</vt:lpstr>
      <vt:lpstr>制度演进的五个阶段</vt:lpstr>
      <vt:lpstr>制度演进的五个阶段</vt:lpstr>
      <vt:lpstr>孙志刚案案情详细经过</vt:lpstr>
      <vt:lpstr>收容遣送制度的根本性缺陷</vt:lpstr>
      <vt:lpstr>制度设计的合宪性问题</vt:lpstr>
      <vt:lpstr>执法实践中的权力滥用</vt:lpstr>
      <vt:lpstr>法规体系的混乱与不稳定</vt:lpstr>
      <vt:lpstr>制度终结的法理分析与启示</vt:lpstr>
      <vt:lpstr>良法善治的基本标准</vt:lpstr>
      <vt:lpstr>合宪性审查机制的必要性</vt:lpstr>
      <vt:lpstr>行政机关合宪性审查的职能探索</vt:lpstr>
      <vt:lpstr>合宪性审查的权力配置</vt:lpstr>
      <vt:lpstr>行政机关的合宪性自查路径</vt:lpstr>
      <vt:lpstr>合宪性审查提请机制的完善</vt:lpstr>
      <vt:lpstr>案件的历史意义与当代启示</vt:lpstr>
      <vt:lpstr>对我国法治进程的推动作用</vt:lpstr>
      <vt:lpstr>制度变革的经验与反思</vt:lpstr>
      <vt:lpstr>新时代法治建设的路径展望</vt:lpstr>
      <vt:lpstr>结语：从个案正义到制度正义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 孙志刚案与收容遣送制度的变迁</dc:title>
  <dc:creator/>
  <cp:lastModifiedBy>吕铁贞</cp:lastModifiedBy>
  <cp:revision>2</cp:revision>
  <dcterms:created xsi:type="dcterms:W3CDTF">2025-10-16T03:09:38Z</dcterms:created>
  <dcterms:modified xsi:type="dcterms:W3CDTF">2025-10-16T03:10:54Z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