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3.png"/><Relationship Id="rId4" Type="http://schemas.openxmlformats.org/officeDocument/2006/relationships/tags" Target="../tags/tag127.xml"/><Relationship Id="rId3" Type="http://schemas.openxmlformats.org/officeDocument/2006/relationships/image" Target="../media/image1.png"/><Relationship Id="rId2" Type="http://schemas.openxmlformats.org/officeDocument/2006/relationships/tags" Target="../tags/tag126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2.png"/><Relationship Id="rId4" Type="http://schemas.openxmlformats.org/officeDocument/2006/relationships/tags" Target="../tags/tag151.xml"/><Relationship Id="rId3" Type="http://schemas.openxmlformats.org/officeDocument/2006/relationships/image" Target="../media/image1.png"/><Relationship Id="rId2" Type="http://schemas.openxmlformats.org/officeDocument/2006/relationships/tags" Target="../tags/tag15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3.png"/><Relationship Id="rId4" Type="http://schemas.openxmlformats.org/officeDocument/2006/relationships/tags" Target="../tags/tag166.xml"/><Relationship Id="rId3" Type="http://schemas.openxmlformats.org/officeDocument/2006/relationships/image" Target="../media/image1.png"/><Relationship Id="rId2" Type="http://schemas.openxmlformats.org/officeDocument/2006/relationships/tags" Target="../tags/tag165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image" Target="../media/image2.png"/><Relationship Id="rId4" Type="http://schemas.openxmlformats.org/officeDocument/2006/relationships/tags" Target="../tags/tag209.xml"/><Relationship Id="rId3" Type="http://schemas.openxmlformats.org/officeDocument/2006/relationships/image" Target="../media/image1.png"/><Relationship Id="rId2" Type="http://schemas.openxmlformats.org/officeDocument/2006/relationships/tags" Target="../tags/tag208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image" Target="../media/image6.png"/><Relationship Id="rId7" Type="http://schemas.openxmlformats.org/officeDocument/2006/relationships/tags" Target="../tags/tag219.xml"/><Relationship Id="rId6" Type="http://schemas.openxmlformats.org/officeDocument/2006/relationships/image" Target="../media/image5.png"/><Relationship Id="rId5" Type="http://schemas.openxmlformats.org/officeDocument/2006/relationships/tags" Target="../tags/tag218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17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4165600"/>
            <a:ext cx="34544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3606800"/>
            <a:ext cx="34544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387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4165600"/>
            <a:ext cx="34544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6736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4328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4" Type="http://schemas.openxmlformats.org/officeDocument/2006/relationships/theme" Target="../theme/theme2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tags" Target="../tags/tag247.xml"/><Relationship Id="rId30" Type="http://schemas.openxmlformats.org/officeDocument/2006/relationships/tags" Target="../tags/tag246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245.xml"/><Relationship Id="rId28" Type="http://schemas.openxmlformats.org/officeDocument/2006/relationships/tags" Target="../tags/tag244.xml"/><Relationship Id="rId27" Type="http://schemas.openxmlformats.org/officeDocument/2006/relationships/tags" Target="../tags/tag243.xml"/><Relationship Id="rId26" Type="http://schemas.openxmlformats.org/officeDocument/2006/relationships/image" Target="../media/image7.png"/><Relationship Id="rId25" Type="http://schemas.openxmlformats.org/officeDocument/2006/relationships/tags" Target="../tags/tag242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image" Target="../media/image16.jpeg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8" Type="http://schemas.openxmlformats.org/officeDocument/2006/relationships/slideLayout" Target="../slideLayouts/slideLayout15.xml"/><Relationship Id="rId17" Type="http://schemas.openxmlformats.org/officeDocument/2006/relationships/tags" Target="../tags/tag337.xml"/><Relationship Id="rId16" Type="http://schemas.openxmlformats.org/officeDocument/2006/relationships/tags" Target="../tags/tag336.xml"/><Relationship Id="rId15" Type="http://schemas.openxmlformats.org/officeDocument/2006/relationships/tags" Target="../tags/tag335.xml"/><Relationship Id="rId14" Type="http://schemas.openxmlformats.org/officeDocument/2006/relationships/image" Target="../media/image15.png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tags" Target="../tags/tag3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image" Target="../media/image17.png"/><Relationship Id="rId2" Type="http://schemas.openxmlformats.org/officeDocument/2006/relationships/tags" Target="../tags/tag339.xml"/><Relationship Id="rId14" Type="http://schemas.openxmlformats.org/officeDocument/2006/relationships/slideLayout" Target="../slideLayouts/slideLayout14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tags" Target="../tags/tag33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image" Target="../media/image18.png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8" Type="http://schemas.openxmlformats.org/officeDocument/2006/relationships/slideLayout" Target="../slideLayouts/slideLayout13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image" Target="../media/image12.png"/><Relationship Id="rId13" Type="http://schemas.openxmlformats.org/officeDocument/2006/relationships/tags" Target="../tags/tag363.xml"/><Relationship Id="rId12" Type="http://schemas.openxmlformats.org/officeDocument/2006/relationships/tags" Target="../tags/tag362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tags" Target="../tags/tag35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image" Target="../media/image19.jpeg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380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image" Target="../media/image14.png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6" Type="http://schemas.openxmlformats.org/officeDocument/2006/relationships/slideLayout" Target="../slideLayouts/slideLayout21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image" Target="../media/image9.jpeg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image" Target="../media/image8.png"/><Relationship Id="rId2" Type="http://schemas.openxmlformats.org/officeDocument/2006/relationships/tags" Target="../tags/tag273.xml"/><Relationship Id="rId15" Type="http://schemas.openxmlformats.org/officeDocument/2006/relationships/slideLayout" Target="../slideLayouts/slideLayout19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image" Target="../media/image10.jpeg"/><Relationship Id="rId10" Type="http://schemas.openxmlformats.org/officeDocument/2006/relationships/tags" Target="../tags/tag279.xml"/><Relationship Id="rId1" Type="http://schemas.openxmlformats.org/officeDocument/2006/relationships/tags" Target="../tags/tag27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image" Target="../media/image11.jpeg"/><Relationship Id="rId2" Type="http://schemas.openxmlformats.org/officeDocument/2006/relationships/tags" Target="../tags/tag284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image" Target="../media/image12.png"/><Relationship Id="rId2" Type="http://schemas.openxmlformats.org/officeDocument/2006/relationships/tags" Target="../tags/tag299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06.xml"/><Relationship Id="rId1" Type="http://schemas.openxmlformats.org/officeDocument/2006/relationships/tags" Target="../tags/tag29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image" Target="../media/image13.png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8" Type="http://schemas.openxmlformats.org/officeDocument/2006/relationships/slideLayout" Target="../slideLayouts/slideLayout16.xml"/><Relationship Id="rId17" Type="http://schemas.openxmlformats.org/officeDocument/2006/relationships/tags" Target="../tags/tag320.xml"/><Relationship Id="rId16" Type="http://schemas.openxmlformats.org/officeDocument/2006/relationships/tags" Target="../tags/tag319.xml"/><Relationship Id="rId15" Type="http://schemas.openxmlformats.org/officeDocument/2006/relationships/tags" Target="../tags/tag318.xml"/><Relationship Id="rId14" Type="http://schemas.openxmlformats.org/officeDocument/2006/relationships/image" Target="../media/image15.png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tags" Target="../tags/tag30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ea typeface="汉仪中宋简" panose="02010600000101010101" charset="-122"/>
              </a:rPr>
              <a:t>海瑞罢官案与明代吏治</a:t>
            </a:r>
            <a:endParaRPr lang="zh-CN" altLang="en-US">
              <a:ea typeface="汉仪中宋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lvl="0"/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主讲</a:t>
            </a:r>
            <a:r>
              <a:rPr lang="en-US" altLang="zh-CN">
                <a:latin typeface="汉仪书宋二简" panose="02010600000101010101" charset="-122"/>
                <a:ea typeface="汉仪书宋二简" panose="02010600000101010101" charset="-122"/>
              </a:rPr>
              <a:t>人：吕铁贞</a:t>
            </a:r>
            <a:endParaRPr lang="en-US" altLang="zh-CN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第九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皇帝对海瑞的利用与制衡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39e4277e-9dc5-11f0-ab32-be7ba2d858d2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17460" t="6548" b="595"/>
          <a:stretch>
            <a:fillRect/>
          </a:stretch>
        </p:blipFill>
        <p:spPr>
          <a:xfrm>
            <a:off x="914400" y="1828800"/>
            <a:ext cx="2844800" cy="2133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道德模范的象征意义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皇帝深知海瑞政见不可行，但因其受百姓爱戴，常授予虚职以彰显“以德治国”，震慑文官集团。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5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2500" r="12500"/>
          <a:stretch>
            <a:fillRect/>
          </a:stretch>
        </p:blipFill>
        <p:spPr>
          <a:xfrm>
            <a:off x="4673600" y="1828800"/>
            <a:ext cx="2844800" cy="2133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权力平衡的工具价值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海瑞的存在成为皇帝平衡官僚集团的工具，通过对其职位的调整，间接影响官场动态。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efault_4_img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2500" r="12500"/>
          <a:stretch>
            <a:fillRect/>
          </a:stretch>
        </p:blipFill>
        <p:spPr>
          <a:xfrm>
            <a:off x="8432800" y="1828800"/>
            <a:ext cx="2844800" cy="21336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晚年的政治命运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万历十五年海瑞病逝，家中余财不足以购置棺椁，由同僚凑钱入殓，其死讯让北京人事官员“松了一口气”。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明代吏治制度的实践与反思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6" name="内容占位符 15" descr="default_1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9856" r="29856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考核制度的形式化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明代虽有考满、考察等严密考核制度，但在腐败侵蚀下逐渐流于形式，未能有效约束官吏行为。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“重典治吏”的局限性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尽管法律对官吏约束严格，但官僚集团形成利益共同体，使“重典治吏”在实践中难以贯彻。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民本思想与官场现实的冲突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海瑞的改革措施体现民本思想，但触动官僚利益集团，最终因孤立无援而失败，反映制度性矛盾。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对“重典治吏，明刑弼教”的反思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理论基础与实践矛盾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default_2_img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2188" r="2188"/>
          <a:stretch>
            <a:fillRect/>
          </a:stretch>
        </p:blipFill>
        <p:spPr>
          <a:xfrm>
            <a:off x="609600" y="1524000"/>
            <a:ext cx="3454400" cy="20320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明初的治国理念确立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朱元璋为巩固政权，确立“重典治吏，明刑弼教”理念，在《明大诰》中制定严苛刑罚，明初吏治一度改善。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5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2188" r="2188"/>
          <a:stretch>
            <a:fillRect/>
          </a:stretch>
        </p:blipFill>
        <p:spPr>
          <a:xfrm>
            <a:off x="4368800" y="1524000"/>
            <a:ext cx="3454400" cy="20320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法律执行的阻碍因素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官场腐败背景下，法律难以有效执行，海瑞推行的土地清查等措施因触动官僚利益而受阻。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efault_3_img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2188" r="2188"/>
          <a:stretch>
            <a:fillRect/>
          </a:stretch>
        </p:blipFill>
        <p:spPr>
          <a:xfrm>
            <a:off x="8128000" y="1524000"/>
            <a:ext cx="3454400" cy="20320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利益集团的凌驾性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明代官僚体系形成庞大利益集团，常凌驾于法律之上，海瑞的改革因触动该集团利益而失败。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历史教训与启示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39f06877-9dc5-11f0-ab32-be7ba2d858d2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r="19736" b="7933"/>
          <a:stretch>
            <a:fillRect/>
          </a:stretch>
        </p:blipFill>
        <p:spPr>
          <a:xfrm>
            <a:off x="609600" y="1524000"/>
            <a:ext cx="34544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单纯重典的局限性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海瑞罢官事件表明，仅靠严刑峻法无法根治官场腐败，需结合制度改革与道德教育。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4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3221" r="13221"/>
          <a:stretch>
            <a:fillRect/>
          </a:stretch>
        </p:blipFill>
        <p:spPr>
          <a:xfrm>
            <a:off x="4368800" y="3606800"/>
            <a:ext cx="34544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制度建设的重要性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明代吏治教训显示，治理官吏需加强监督机制，从制度层面防止利益集团垄断权力。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efault_6_img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3221" r="13221"/>
          <a:stretch>
            <a:fillRect/>
          </a:stretch>
        </p:blipFill>
        <p:spPr>
          <a:xfrm>
            <a:off x="8128000" y="1524000"/>
            <a:ext cx="3454400" cy="26416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道德与制度的结合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有效的吏治需兼顾外在法律约束与内在道德修养，单纯依赖刑罚威慑难以实现长治久安。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海瑞罢官始末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海瑞性格成因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海瑞罢官体现出的明代吏治变迁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对“重典治吏，明刑弼教”的反思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海瑞罢官始末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抬棺上疏事件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21" name="图片占位符 20" descr="392228ea-9dc5-11f0-ab32-be7ba2d858d2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l="18155" r="17560" b="55187"/>
          <a:stretch>
            <a:fillRect/>
          </a:stretch>
        </p:blipFill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上疏的技巧性表达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海瑞在奏疏中采用“亦捧亦踩”的方式，先肯定嘉靖皇帝天资，再委婉批评其行为，展现出高超的文本写作能力。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2" name="图片占位符 21" descr="392227c8-9dc5-11f0-ab32-be7ba2d858d2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16600" r="16600"/>
          <a:stretch>
            <a:fillRect/>
          </a:stretch>
        </p:blipFill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官员群体的误读与掩盖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官员们选择性忽略奏疏中对官僚体系的批判，将其简单归纳为“骂皇帝”，以转移对集体贪贿失职的关注。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3" name="图片占位符 22" descr="39222815-9dc5-11f0-ab32-be7ba2d858d2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t="16667" b="16667"/>
          <a:stretch>
            <a:fillRect/>
          </a:stretch>
        </p:blipFill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事件的直接后果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海瑞虽因上疏入狱，但未被处死，嘉靖皇帝驾崩后复出，却多任位高权轻的虚职，为其仕途悲剧埋下伏笔。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南直隶巡抚任上的改革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6" name="内容占位符 15" descr="39af7440-9dc5-11f0-aaaa-42bac5dacda8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0656" r="11011"/>
          <a:stretch>
            <a:fillRect/>
          </a:stretch>
        </p:blipFill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退田政策的实施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海瑞依据明律强迫乡官退还侵占田地，采取“屈小民宁屈乡宦”方针，引发大官僚地主集团强烈不满。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徐阶事件的影响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海瑞要求徐阶退田一半，并指定每月两天受理类似案件，牵涉面广，成为罢官导火索。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官僚集团的反对与罢官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给事中戴凤翔等官员弹劾海瑞“志大才疏”，御前会议决定将其调任闲曹，1570年海瑞被迫辞职。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海瑞性格成因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家庭背景与早年教育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3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7339" r="17339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家族书香门第传统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海瑞出身海南望族，祖父、曾祖世代为官，家族的儒家文化氛围为其奠定思想基础。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寡母谢氏的严格教养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母亲谢氏28岁守寡，以“断机画荻”式严格教育海瑞，口授儒家经典，塑造其正统价值观。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特殊成长环境的影响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谢氏禁止海瑞与其他孩子戏谑，使其人际交往圈狭窄，逐渐形成孤僻、原则性强的性格特质。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性格特点与处世方式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default_5_img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8424" r="8424"/>
          <a:stretch>
            <a:fillRect/>
          </a:stretch>
        </p:blipFill>
        <p:spPr>
          <a:xfrm>
            <a:off x="609600" y="1524000"/>
            <a:ext cx="34544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道德洁癖与复古倾向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海瑞继承母亲严于律己又严于律人的哲学，有道德洁癖，甚至主张恢复上古井田制，恪守明太祖法度。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6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8424" r="8424"/>
          <a:stretch>
            <a:fillRect/>
          </a:stretch>
        </p:blipFill>
        <p:spPr>
          <a:xfrm>
            <a:off x="4368800" y="1524000"/>
            <a:ext cx="34544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固执偏激的行事风格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其性格“褊而执”，处事缺乏变通，如在应天巡抚任上推行改革时矫枉过正，威胁多方势力。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efault_4_img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8424" r="8424"/>
          <a:stretch>
            <a:fillRect/>
          </a:stretch>
        </p:blipFill>
        <p:spPr>
          <a:xfrm>
            <a:off x="8128000" y="1524000"/>
            <a:ext cx="3454400" cy="23368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官场中的孤立地位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这种独特性格使海瑞成为官僚集团中的“异类”，难以融入，导致其在朝堂中常处于孤立无援的境地。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海瑞罢官体现出的明代吏治变迁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d5ed9e3996a8bca265fdb8a4ee31fd91e61acf"/>
  <p:tag name="KSO_WM_NEWLAYOUT_GROUP_ID" val="layout_6"/>
  <p:tag name="KSO_WM_NEWLAYOUT_ID" val="slide_acc7948a249ecb22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31d459bc0c30932faa99621602fa7674fc7eb51"/>
  <p:tag name="KSO_WM_NEWLAYOUT_GROUP_ID" val="layout_34"/>
  <p:tag name="KSO_WM_NEWLAYOUT_ID" val="slide_dd86963abb239797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a6440d11cd2e6d2ff08d47c0aa97e016d2f4de"/>
  <p:tag name="KSO_WM_NEWLAYOUT_GROUP_ID" val="layout_26"/>
  <p:tag name="KSO_WM_NEWLAYOUT_ID" val="slide_e3c93414deaf5687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3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254f1ed36d1642bb3165a109e9dfaf4260266cb"/>
  <p:tag name="KSO_WM_NEWLAYOUT_GROUP_ID" val="layout_1-5"/>
  <p:tag name="KSO_WM_NEWLAYOUT_ID" val="slide_61223ae7a7f7aefc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3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13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1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19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2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22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0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23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23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233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23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3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36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3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3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39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4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24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1"/>
  <p:tag name="KSO_WM_TAG_VERSION" val="3.0"/>
  <p:tag name="KSO_WM_UNIT_TEXT_LAYER_COUNT" val="1"/>
  <p:tag name="KSO_WM_UNIT_PRESET_TEXT" val="BY WPS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52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5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5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0254f1ed36d1642bb3165a109e9dfaf4260266cb"/>
  <p:tag name="KSO_WM_NEWLAYOUT_GROUP_ID" val="layout_1-5"/>
  <p:tag name="KSO_WM_NEWLAYOUT_ID" val="slide_61223ae7a7f7aefc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5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2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268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43686"/>
  <p:tag name="KSO_WM_TEMPLATE_SLIDE_ID" val="slide_61223ae7a7f7aefc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7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31d459bc0c30932faa99621602fa7674fc7eb51"/>
  <p:tag name="KSO_WM_NEWLAYOUT_GROUP_ID" val="layout_34"/>
  <p:tag name="KSO_WM_NEWLAYOUT_ID" val="slide_dd86963abb239797"/>
  <p:tag name="KSO_WM_UNIT_PRESET_TEXT" val="单击此处添加标题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211239773240&quot;,&quot;product_name&quot;:&quot;365wps-copilotchat-web&quot;,&quot;intention_code&quot;:&quot;365wps_cc_create_ppt&quot;}*gallery_gallery_ai_v2.1.6_ONLINE*2446181fb12a75e4f178d7c0129b44af-slide-3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825337280&quot;,&quot;product_name&quot;:&quot;365wps-copilotchat-web&quot;,&quot;intention_code&quot;:&quot;365wps_cc_create_ppt&quot;}*gallery_gallery_ai_v2.1.6_ONLINE*2446181fb12a75e4f178d7c0129b44af-slide-3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139017041&quot;,&quot;product_name&quot;:&quot;365wps-copilotchat-web&quot;,&quot;intention_code&quot;:&quot;365wps_cc_create_ppt&quot;}*gallery_gallery_ai_v2.1.6_ONLINE*2446181fb12a75e4f178d7c0129b44af-slide-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8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dd86963abb239797"/>
</p:tagLst>
</file>

<file path=ppt/tags/tag2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d5ed9e3996a8bca265fdb8a4ee31fd91e61acf"/>
  <p:tag name="KSO_WM_NEWLAYOUT_GROUP_ID" val="layout_6"/>
  <p:tag name="KSO_WM_NEWLAYOUT_ID" val="slide_acc7948a249ecb22"/>
  <p:tag name="KSO_WM_UNIT_PRESET_TEXT" val="单击此处添加标题"/>
</p:tagLst>
</file>

<file path=ppt/tags/tag2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10450441&quot;,&quot;product_name&quot;:&quot;365wps-copilotchat-web&quot;,&quot;intention_code&quot;:&quot;365wps_cc_create_ppt&quot;}*gallery_gallery_ai_v2.1.6_ONLINE*2446181fb12a75e4f178d7c0129b44af-slide-4"/>
</p:tagLst>
</file>

<file path=ppt/tags/tag2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398b19cd7ee044487e68f9e8fa567484ed6cacf"/>
  <p:tag name="KSO_WM_NEWLAYOUT_GROUP_ID" val="layout_53"/>
  <p:tag name="KSO_WM_NEWLAYOUT_ID" val="slide_76713c4037f02356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9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9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acc7948a249ecb22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9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d7a3eaf6b58f081408fd24f9d1bb8985264846e"/>
  <p:tag name="KSO_WM_NEWLAYOUT_GROUP_ID" val="layout_10012"/>
  <p:tag name="KSO_WM_NEWLAYOUT_ID" val="slide_1b601487e8903dfa"/>
  <p:tag name="KSO_WM_UNIT_PRESET_TEXT" val="单击此处添加标题"/>
</p:tagLst>
</file>

<file path=ppt/tags/tag2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30839446f08803ce9df-slide-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0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1b601487e8903dfa"/>
</p:tagLst>
</file>

<file path=ppt/tags/tag3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d228d8248088b33341c8fbc08fdfa24eabc3bc"/>
  <p:tag name="KSO_WM_NEWLAYOUT_GROUP_ID" val="layout_57"/>
  <p:tag name="KSO_WM_NEWLAYOUT_ID" val="slide_7243b866f52d7461"/>
  <p:tag name="KSO_WM_UNIT_PRESET_TEXT" val="单击此处添加标题"/>
</p:tagLst>
</file>

<file path=ppt/tags/tag308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13085082ac0cf9d8ec27-slide-0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12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3085082ac0cf9d8ec27-slide-0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16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9213085082ac0cf9d8ec27-slide-0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7243b866f52d7461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2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890b1dbce1d0b8610a89aff2cea623164154317"/>
  <p:tag name="KSO_WM_NEWLAYOUT_GROUP_ID" val="layout_48"/>
  <p:tag name="KSO_WM_NEWLAYOUT_ID" val="slide_27cc099696412825"/>
  <p:tag name="KSO_WM_UNIT_PRESET_TEXT" val="单击此处添加标题"/>
</p:tagLst>
</file>

<file path=ppt/tags/tag3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21gic2776658&quot;,&quot;product_name&quot;:&quot;365wps-copilotchat-web&quot;,&quot;intention_code&quot;:&quot;365wps_cc_create_ppt&quot;}*gallery_gallery_ai_v2.1.6_ONLINE*2446181fb12a75e4f178d7c0129b44af-slide-9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3085667d50f9755cdb7-slide-0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9213085667d50f9755cdb7-slide-0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3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27cc099696412825"/>
</p:tagLst>
</file>

<file path=ppt/tags/tag3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52e7f128b411bc5e62b0581381686e6ed7ac1a"/>
  <p:tag name="KSO_WM_NEWLAYOUT_GROUP_ID" val="layout_30"/>
  <p:tag name="KSO_WM_NEWLAYOUT_ID" val="slide_5503ebf2133f2dbc"/>
  <p:tag name="KSO_WM_UNIT_PRESET_TEXT" val="单击此处添加标题"/>
</p:tagLst>
</file>

<file path=ppt/tags/tag3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3084429fea3c6d4f9d0-slide-0"/>
</p:tagLst>
</file>

<file path=ppt/tags/tag3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4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4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4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5503ebf2133f2dbc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5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5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398b19cd7ee044487e68f9e8fa567484ed6cacf"/>
  <p:tag name="KSO_WM_NEWLAYOUT_GROUP_ID" val="layout_53"/>
  <p:tag name="KSO_WM_NEWLAYOUT_ID" val="slide_76713c4037f02356"/>
  <p:tag name="KSO_WM_UNIT_PRESET_TEXT" val="单击此处添加标题"/>
</p:tagLst>
</file>

<file path=ppt/tags/tag35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1308507933e0e2229048-slide-0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5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308507933e0e2229048-slide-0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921308507933e0e2229048-slide-0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6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76713c4037f02356"/>
</p:tagLst>
</file>

<file path=ppt/tags/tag3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a6440d11cd2e6d2ff08d47c0aa97e016d2f4de"/>
  <p:tag name="KSO_WM_NEWLAYOUT_GROUP_ID" val="layout_26"/>
  <p:tag name="KSO_WM_NEWLAYOUT_ID" val="slide_e3c93414deaf5687"/>
  <p:tag name="KSO_WM_UNIT_PRESET_TEXT" val="单击此处添加标题"/>
</p:tagLst>
</file>

<file path=ppt/tags/tag36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211346373655&quot;,&quot;product_name&quot;:&quot;365wps-copilotchat-web&quot;,&quot;intention_code&quot;:&quot;365wps_cc_create_ppt&quot;}*gallery_gallery_ai_v2.1.6_ONLINE*2446181fb12a75e4f178d7c0129b44af-slide-13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3085620a98fcbf471c4-slide-0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9213085620a98fcbf471c4-slide-0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8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e3c93414deaf5687"/>
</p:tagLst>
</file>

<file path=ppt/tags/tag38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383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52e7f128b411bc5e62b0581381686e6ed7ac1a"/>
  <p:tag name="KSO_WM_NEWLAYOUT_GROUP_ID" val="layout_30"/>
  <p:tag name="KSO_WM_NEWLAYOUT_ID" val="slide_5503ebf2133f2dbc"/>
</p:tagLst>
</file>

<file path=ppt/tags/tag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890b1dbce1d0b8610a89aff2cea623164154317"/>
  <p:tag name="KSO_WM_NEWLAYOUT_GROUP_ID" val="layout_48"/>
  <p:tag name="KSO_WM_NEWLAYOUT_ID" val="slide_27cc099696412825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d228d8248088b33341c8fbc08fdfa24eabc3bc"/>
  <p:tag name="KSO_WM_NEWLAYOUT_GROUP_ID" val="layout_57"/>
  <p:tag name="KSO_WM_NEWLAYOUT_ID" val="slide_7243b866f52d7461"/>
</p:tagLst>
</file>

<file path=ppt/tags/tag76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d7a3eaf6b58f081408fd24f9d1bb8985264846e"/>
  <p:tag name="KSO_WM_NEWLAYOUT_GROUP_ID" val="layout_10012"/>
  <p:tag name="KSO_WM_NEWLAYOUT_ID" val="slide_1b601487e8903dfa"/>
</p:tagLst>
</file>

<file path=ppt/tags/tag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WPS 演示</Application>
  <PresentationFormat>宽屏</PresentationFormat>
  <Paragraphs>202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海瑞罢官案与明代吏治</vt:lpstr>
      <vt:lpstr>目录</vt:lpstr>
      <vt:lpstr>海瑞罢官始末</vt:lpstr>
      <vt:lpstr>抬棺上疏事件</vt:lpstr>
      <vt:lpstr>南直隶巡抚任上的改革</vt:lpstr>
      <vt:lpstr>海瑞性格成因</vt:lpstr>
      <vt:lpstr>家庭背景与早年教育</vt:lpstr>
      <vt:lpstr>性格特点与处世方式</vt:lpstr>
      <vt:lpstr>海瑞罢官体现出的明代吏治变迁</vt:lpstr>
      <vt:lpstr>皇帝对海瑞的利用与制衡</vt:lpstr>
      <vt:lpstr>明代吏治制度的实践与反思</vt:lpstr>
      <vt:lpstr>对“重典治吏，明刑弼教”的反思</vt:lpstr>
      <vt:lpstr>理论基础与实践矛盾</vt:lpstr>
      <vt:lpstr>历史教训与启示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海瑞罢官案与明代吏治</dc:title>
  <dc:creator/>
  <cp:lastModifiedBy>吕铁贞</cp:lastModifiedBy>
  <cp:revision>1</cp:revision>
  <dcterms:created xsi:type="dcterms:W3CDTF">2025-10-16T03:03:46Z</dcterms:created>
  <dcterms:modified xsi:type="dcterms:W3CDTF">2025-10-16T03:03:46Z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